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93" r:id="rId4"/>
    <p:sldId id="316" r:id="rId5"/>
    <p:sldId id="315" r:id="rId6"/>
    <p:sldId id="317" r:id="rId7"/>
    <p:sldId id="318" r:id="rId8"/>
    <p:sldId id="319" r:id="rId9"/>
    <p:sldId id="259" r:id="rId10"/>
    <p:sldId id="320" r:id="rId11"/>
    <p:sldId id="321" r:id="rId12"/>
    <p:sldId id="308" r:id="rId13"/>
    <p:sldId id="297" r:id="rId14"/>
    <p:sldId id="322" r:id="rId15"/>
    <p:sldId id="266"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FF"/>
    <a:srgbClr val="B9E2D2"/>
    <a:srgbClr val="67F1FF"/>
    <a:srgbClr val="CCECFF"/>
    <a:srgbClr val="66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DF913-8009-43C4-85E4-5E89556EB0B0}" type="datetimeFigureOut">
              <a:rPr lang="en-US" smtClean="0"/>
              <a:pPr/>
              <a:t>5/28/2015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1F4E6-D26E-402F-BEC4-9AFA29B74928}" type="slidenum">
              <a:rPr lang="en-US" smtClean="0"/>
              <a:pPr/>
              <a:t>‹#›</a:t>
            </a:fld>
            <a:endParaRPr lang="en-US"/>
          </a:p>
        </p:txBody>
      </p:sp>
    </p:spTree>
    <p:extLst>
      <p:ext uri="{BB962C8B-B14F-4D97-AF65-F5344CB8AC3E}">
        <p14:creationId xmlns:p14="http://schemas.microsoft.com/office/powerpoint/2010/main" val="226625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13</a:t>
            </a:fld>
            <a:endParaRPr lang="en-US"/>
          </a:p>
        </p:txBody>
      </p:sp>
    </p:spTree>
    <p:extLst>
      <p:ext uri="{BB962C8B-B14F-4D97-AF65-F5344CB8AC3E}">
        <p14:creationId xmlns:p14="http://schemas.microsoft.com/office/powerpoint/2010/main" val="132134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14</a:t>
            </a:fld>
            <a:endParaRPr lang="en-US"/>
          </a:p>
        </p:txBody>
      </p:sp>
    </p:spTree>
    <p:extLst>
      <p:ext uri="{BB962C8B-B14F-4D97-AF65-F5344CB8AC3E}">
        <p14:creationId xmlns:p14="http://schemas.microsoft.com/office/powerpoint/2010/main" val="400746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B24F4A-27EA-4963-963B-3F58ADC64164}" type="datetime1">
              <a:rPr lang="en-US" smtClean="0"/>
              <a:pPr/>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8C6ED-229D-4D0B-987C-E38ADB53470F}" type="datetime1">
              <a:rPr lang="en-US" smtClean="0"/>
              <a:pPr/>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24FCB-3D12-4D5A-AC50-2BC8E673067F}" type="datetime1">
              <a:rPr lang="en-US" smtClean="0"/>
              <a:pPr/>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B58A8-B123-48D9-8A7E-BB60C45B0A15}" type="datetime1">
              <a:rPr lang="en-US" smtClean="0"/>
              <a:pPr/>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5F65B-AADD-4A66-BDC7-51BEF62ACE2E}" type="datetime1">
              <a:rPr lang="en-US" smtClean="0"/>
              <a:pPr/>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7472B-3C2B-490D-B6D2-C57B5BFA2B87}" type="datetime1">
              <a:rPr lang="en-US" smtClean="0"/>
              <a:pPr/>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9D3BB-116F-4949-BB91-F1F223B4EE72}" type="datetime1">
              <a:rPr lang="en-US" smtClean="0"/>
              <a:pPr/>
              <a:t>5/28/2015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A22A2-54FC-4804-871F-971EDE9564B4}" type="datetime1">
              <a:rPr lang="en-US" smtClean="0"/>
              <a:pPr/>
              <a:t>5/28/2015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6C13-EF93-4700-A184-F5D966D4CC95}" type="datetime1">
              <a:rPr lang="en-US" smtClean="0"/>
              <a:pPr/>
              <a:t>5/28/2015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06215-C45A-4D3C-902D-DD2520AF9657}" type="datetime1">
              <a:rPr lang="en-US" smtClean="0"/>
              <a:pPr/>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6096-2629-455C-8B24-74D4FEBB8E3E}" type="datetime1">
              <a:rPr lang="en-US" smtClean="0"/>
              <a:pPr/>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3E01-5AB8-4B8E-AA33-9BD95D526DB7}" type="datetime1">
              <a:rPr lang="en-US" smtClean="0"/>
              <a:pPr/>
              <a:t>5/28/2015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0885" y="533402"/>
            <a:ext cx="6793117" cy="1470025"/>
          </a:xfrm>
        </p:spPr>
        <p:txBody>
          <a:bodyPr>
            <a:normAutofit/>
          </a:bodyPr>
          <a:lstStyle/>
          <a:p>
            <a:r>
              <a:rPr lang="en-US" sz="3200" dirty="0" smtClean="0">
                <a:solidFill>
                  <a:srgbClr val="99FFCC"/>
                </a:solidFill>
                <a:latin typeface="Futura Md BT" panose="020B0602020204020303" pitchFamily="34" charset="0"/>
              </a:rPr>
              <a:t>2.5 OOP Principles Part 1</a:t>
            </a:r>
            <a:endParaRPr lang="en-US" sz="3200" dirty="0">
              <a:solidFill>
                <a:srgbClr val="99FFCC"/>
              </a:solidFill>
              <a:latin typeface="Futura Md BT" panose="020B0602020204020303" pitchFamily="34" charset="0"/>
            </a:endParaRPr>
          </a:p>
        </p:txBody>
      </p:sp>
      <p:sp>
        <p:nvSpPr>
          <p:cNvPr id="5" name="Title 1"/>
          <p:cNvSpPr txBox="1">
            <a:spLocks/>
          </p:cNvSpPr>
          <p:nvPr/>
        </p:nvSpPr>
        <p:spPr>
          <a:xfrm>
            <a:off x="-3018" y="5997577"/>
            <a:ext cx="3048000" cy="8604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u="sng" dirty="0">
                <a:solidFill>
                  <a:srgbClr val="CCFFFF"/>
                </a:solidFill>
                <a:latin typeface="Futura Md BT" panose="020B0602020204020303" pitchFamily="34" charset="0"/>
              </a:rPr>
              <a:t>academy.zariba.com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descr="http://www.raboof.com/projects/hilite/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69389"/>
            <a:ext cx="4994275" cy="352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52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Inter</a:t>
            </a:r>
            <a:r>
              <a:rPr lang="bg-BG" sz="3200" dirty="0" smtClean="0">
                <a:solidFill>
                  <a:srgbClr val="99FFCC"/>
                </a:solidFill>
                <a:latin typeface="Futura Md BT" panose="020B0602020204020303" pitchFamily="34" charset="0"/>
              </a:rPr>
              <a:t>f</a:t>
            </a:r>
            <a:r>
              <a:rPr lang="en-US" sz="3200" dirty="0" smtClean="0">
                <a:solidFill>
                  <a:srgbClr val="99FFCC"/>
                </a:solidFill>
                <a:latin typeface="Futura Md BT" panose="020B0602020204020303" pitchFamily="34" charset="0"/>
              </a:rPr>
              <a:t>aces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Interfaces define a set of operations and attributes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They do not provide any implementation – only a contract for implementing the defined features of a class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 be extended by other interfaces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Cannot be instantiated</a:t>
            </a:r>
          </a:p>
        </p:txBody>
      </p:sp>
    </p:spTree>
    <p:extLst>
      <p:ext uri="{BB962C8B-B14F-4D97-AF65-F5344CB8AC3E}">
        <p14:creationId xmlns:p14="http://schemas.microsoft.com/office/powerpoint/2010/main" val="2438083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Abstract Classes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63068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Abstract classes are a mix between an interface and a class</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Partially or fully provide implementation</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Non implemented methods are declared as abstract and are left empty (same as interfaces)</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Cannot be instantiated</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Child classes, which are not abstract, should implement all abstract methods</a:t>
            </a:r>
          </a:p>
        </p:txBody>
      </p:sp>
    </p:spTree>
    <p:extLst>
      <p:ext uri="{BB962C8B-B14F-4D97-AF65-F5344CB8AC3E}">
        <p14:creationId xmlns:p14="http://schemas.microsoft.com/office/powerpoint/2010/main" val="341557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2"/>
            <a:ext cx="6793117" cy="1470025"/>
          </a:xfrm>
        </p:spPr>
        <p:txBody>
          <a:bodyPr>
            <a:normAutofit/>
          </a:bodyPr>
          <a:lstStyle/>
          <a:p>
            <a:r>
              <a:rPr lang="en-US" sz="3200" dirty="0" smtClean="0">
                <a:solidFill>
                  <a:srgbClr val="99FFCC"/>
                </a:solidFill>
                <a:latin typeface="Futura Md BT" panose="020B0602020204020303" pitchFamily="34" charset="0"/>
              </a:rPr>
              <a:t>4. Encapsulation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381000" y="2133600"/>
            <a:ext cx="8686800" cy="43275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Fields are always declared private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Constructors are almost always public</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Interface methods are always public</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Non-interface methods are declared private or</a:t>
            </a:r>
          </a:p>
          <a:p>
            <a:pPr algn="l"/>
            <a:r>
              <a:rPr lang="en-US" sz="2400" dirty="0">
                <a:solidFill>
                  <a:srgbClr val="CCFFFF"/>
                </a:solidFill>
                <a:latin typeface="Futura Md BT" panose="020B0602020204020303" pitchFamily="34" charset="0"/>
              </a:rPr>
              <a:t> </a:t>
            </a:r>
            <a:r>
              <a:rPr lang="en-US" sz="2400" dirty="0" smtClean="0">
                <a:solidFill>
                  <a:srgbClr val="CCFFFF"/>
                </a:solidFill>
                <a:latin typeface="Futura Md BT" panose="020B0602020204020303" pitchFamily="34" charset="0"/>
              </a:rPr>
              <a:t>   protected</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Hides implementation details and reduces</a:t>
            </a:r>
          </a:p>
          <a:p>
            <a:pPr algn="l"/>
            <a:r>
              <a:rPr lang="en-US" sz="2400" dirty="0">
                <a:solidFill>
                  <a:srgbClr val="CCFFFF"/>
                </a:solidFill>
                <a:latin typeface="Futura Md BT" panose="020B0602020204020303" pitchFamily="34" charset="0"/>
              </a:rPr>
              <a:t> </a:t>
            </a:r>
            <a:r>
              <a:rPr lang="en-US" sz="2400" dirty="0" smtClean="0">
                <a:solidFill>
                  <a:srgbClr val="CCFFFF"/>
                </a:solidFill>
                <a:latin typeface="Futura Md BT" panose="020B0602020204020303" pitchFamily="34" charset="0"/>
              </a:rPr>
              <a:t>   complexity</a:t>
            </a:r>
          </a:p>
          <a:p>
            <a:pPr algn="l"/>
            <a:endParaRPr lang="en-US" sz="2400" dirty="0">
              <a:solidFill>
                <a:srgbClr val="CCFFFF"/>
              </a:solidFill>
              <a:latin typeface="Futura Md BT" panose="020B0602020204020303" pitchFamily="34" charset="0"/>
            </a:endParaRPr>
          </a:p>
        </p:txBody>
      </p:sp>
      <p:pic>
        <p:nvPicPr>
          <p:cNvPr id="3074" name="Picture 2" descr="http://icons.iconarchive.com/icons/icons-land/medical/256/Equipment-Capsule-Red-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832" y="4617264"/>
            <a:ext cx="2003427" cy="20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000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304800" y="1814514"/>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00000"/>
              </a:lnSpc>
              <a:buSzPct val="90000"/>
            </a:pPr>
            <a:r>
              <a:rPr lang="en-US" sz="1800" dirty="0" smtClean="0">
                <a:solidFill>
                  <a:srgbClr val="CCFFFF"/>
                </a:solidFill>
                <a:latin typeface="Futura Md BT" panose="020B0602020204020303" pitchFamily="34" charset="0"/>
              </a:rPr>
              <a:t>1. We are given a school. In the school there are classes of students. Each class has a set of teachers. Each teacher  teaches a set of disciplines. Students have a name and a unique class number. Classes have unique text identifier. Teachers have a name. Disciplines have a name, number of lectures and number of exercises. Both teachers and students are people. Students, classes, teachers and disciplines could have optional comments (free text block). Your task is to identify the OOP classes, their attributes and operations, encapsulate their fields , define the class hierarchy and create a class diagram.</a:t>
            </a:r>
          </a:p>
          <a:p>
            <a:pPr marL="514350" indent="-514350" algn="l">
              <a:lnSpc>
                <a:spcPct val="100000"/>
              </a:lnSpc>
              <a:buSzPct val="90000"/>
              <a:buFont typeface="+mj-lt"/>
              <a:buAutoNum type="arabicPeriod"/>
            </a:pPr>
            <a:endParaRPr lang="en-US" sz="18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997167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304800" y="1814514"/>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00000"/>
              </a:lnSpc>
              <a:buSzPct val="90000"/>
            </a:pPr>
            <a:r>
              <a:rPr lang="en-US" sz="1800" dirty="0" smtClean="0">
                <a:solidFill>
                  <a:srgbClr val="CCFFFF"/>
                </a:solidFill>
                <a:latin typeface="Futura Md BT" panose="020B0602020204020303" pitchFamily="34" charset="0"/>
              </a:rPr>
              <a:t>2. Define an abstract class Human with a first name and last name. Define a new class Student which is derived from Human and a has a new field – grade. Define class worker derived from Human with a new property </a:t>
            </a:r>
            <a:r>
              <a:rPr lang="en-US" sz="1800" dirty="0" err="1" smtClean="0">
                <a:solidFill>
                  <a:srgbClr val="CCFFFF"/>
                </a:solidFill>
                <a:latin typeface="Futura Md BT" panose="020B0602020204020303" pitchFamily="34" charset="0"/>
              </a:rPr>
              <a:t>WeekSalary</a:t>
            </a:r>
            <a:r>
              <a:rPr lang="en-US" sz="1800" dirty="0" smtClean="0">
                <a:solidFill>
                  <a:srgbClr val="CCFFFF"/>
                </a:solidFill>
                <a:latin typeface="Futura Md BT" panose="020B0602020204020303" pitchFamily="34" charset="0"/>
              </a:rPr>
              <a:t> and </a:t>
            </a:r>
            <a:r>
              <a:rPr lang="en-US" sz="1800" dirty="0" err="1" smtClean="0">
                <a:solidFill>
                  <a:srgbClr val="CCFFFF"/>
                </a:solidFill>
                <a:latin typeface="Futura Md BT" panose="020B0602020204020303" pitchFamily="34" charset="0"/>
              </a:rPr>
              <a:t>WorkHoursPerDay</a:t>
            </a:r>
            <a:r>
              <a:rPr lang="en-US" sz="1800" dirty="0" smtClean="0">
                <a:solidFill>
                  <a:srgbClr val="CCFFFF"/>
                </a:solidFill>
                <a:latin typeface="Futura Md BT" panose="020B0602020204020303" pitchFamily="34" charset="0"/>
              </a:rPr>
              <a:t> and a method </a:t>
            </a:r>
            <a:r>
              <a:rPr lang="en-US" sz="1800" dirty="0" err="1" smtClean="0">
                <a:solidFill>
                  <a:srgbClr val="CCFFFF"/>
                </a:solidFill>
                <a:latin typeface="Futura Md BT" panose="020B0602020204020303" pitchFamily="34" charset="0"/>
              </a:rPr>
              <a:t>MoneyPerHour</a:t>
            </a:r>
            <a:r>
              <a:rPr lang="en-US" sz="1800" dirty="0" smtClean="0">
                <a:solidFill>
                  <a:srgbClr val="CCFFFF"/>
                </a:solidFill>
                <a:latin typeface="Futura Md BT" panose="020B0602020204020303" pitchFamily="34" charset="0"/>
              </a:rPr>
              <a:t>() which returns the money earned per hour. Define the constructors and properties for this hierarchy.</a:t>
            </a:r>
            <a:r>
              <a:rPr lang="en-US" sz="1800" dirty="0">
                <a:solidFill>
                  <a:srgbClr val="CCFFFF"/>
                </a:solidFill>
                <a:latin typeface="Futura Md BT" panose="020B0602020204020303" pitchFamily="34" charset="0"/>
              </a:rPr>
              <a:t> </a:t>
            </a:r>
            <a:r>
              <a:rPr lang="en-US" sz="1800" dirty="0" smtClean="0">
                <a:solidFill>
                  <a:srgbClr val="CCFFFF"/>
                </a:solidFill>
                <a:latin typeface="Futura Md BT" panose="020B0602020204020303" pitchFamily="34" charset="0"/>
              </a:rPr>
              <a:t>Initialize a list of 10 students and sort them by grade in ascending order (</a:t>
            </a:r>
            <a:r>
              <a:rPr lang="en-US" sz="1800" dirty="0" err="1" smtClean="0">
                <a:solidFill>
                  <a:srgbClr val="CCFFFF"/>
                </a:solidFill>
                <a:latin typeface="Futura Md BT" panose="020B0602020204020303" pitchFamily="34" charset="0"/>
              </a:rPr>
              <a:t>Linq</a:t>
            </a:r>
            <a:r>
              <a:rPr lang="en-US" sz="1800" dirty="0" smtClean="0">
                <a:solidFill>
                  <a:srgbClr val="CCFFFF"/>
                </a:solidFill>
                <a:latin typeface="Futura Md BT" panose="020B0602020204020303" pitchFamily="34" charset="0"/>
              </a:rPr>
              <a:t>?). Initialize a list of 10 workers and sort them by money per hour in descending order. Merge the lists and sort them by first name and last name</a:t>
            </a:r>
          </a:p>
        </p:txBody>
      </p:sp>
    </p:spTree>
    <p:extLst>
      <p:ext uri="{BB962C8B-B14F-4D97-AF65-F5344CB8AC3E}">
        <p14:creationId xmlns:p14="http://schemas.microsoft.com/office/powerpoint/2010/main" val="129360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solidFill>
                  <a:srgbClr val="99FFCC"/>
                </a:solidFill>
                <a:latin typeface="Futura Md BT" panose="020B0602020204020303" pitchFamily="34" charset="0"/>
              </a:rPr>
              <a:t>References</a:t>
            </a:r>
            <a:endParaRPr lang="en-US" sz="3200" dirty="0">
              <a:solidFill>
                <a:srgbClr val="99FFCC"/>
              </a:solidFill>
              <a:latin typeface="Futura Md BT" panose="020B0602020204020303" pitchFamily="34" charset="0"/>
            </a:endParaRPr>
          </a:p>
        </p:txBody>
      </p:sp>
      <p:pic>
        <p:nvPicPr>
          <p:cNvPr id="2050" name="Picture 2" descr="http://alsu.eu/wp-content/uploads/2014/07/Telerik-Academ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112129"/>
            <a:ext cx="44577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8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a:solidFill>
                  <a:srgbClr val="99FFCC"/>
                </a:solidFill>
                <a:latin typeface="Futura Md BT" panose="020B0602020204020303" pitchFamily="34" charset="0"/>
              </a:rPr>
              <a:t>Zariba</a:t>
            </a:r>
            <a:r>
              <a:rPr lang="en-US" sz="3200" dirty="0">
                <a:solidFill>
                  <a:srgbClr val="99FFCC"/>
                </a:solidFill>
                <a:latin typeface="Futura Md BT" panose="020B0602020204020303" pitchFamily="34" charset="0"/>
              </a:rPr>
              <a:t> Academy</a:t>
            </a:r>
          </a:p>
        </p:txBody>
      </p:sp>
      <p:sp>
        <p:nvSpPr>
          <p:cNvPr id="5" name="Title 1"/>
          <p:cNvSpPr txBox="1">
            <a:spLocks/>
          </p:cNvSpPr>
          <p:nvPr/>
        </p:nvSpPr>
        <p:spPr>
          <a:xfrm>
            <a:off x="1456612" y="2667000"/>
            <a:ext cx="9144000" cy="270356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CCFFFF"/>
                </a:solidFill>
              </a:rPr>
              <a:t>Questions</a:t>
            </a:r>
            <a:endParaRPr lang="en-US" sz="1600" i="1" u="sng" dirty="0">
              <a:solidFill>
                <a:srgbClr val="CCFFFF"/>
              </a:solidFill>
              <a:latin typeface="Futura Md BT" panose="020B0602020204020303" pitchFamily="34" charset="0"/>
            </a:endParaRPr>
          </a:p>
        </p:txBody>
      </p:sp>
      <p:pic>
        <p:nvPicPr>
          <p:cNvPr id="6146" name="Picture 2" descr="http://mobyclik.com/images/blue_student_pc_1600_cl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2" y="3248685"/>
            <a:ext cx="2929515" cy="3906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ekingmichigan.org/wp-content/uploads/2012/07/slider_questions.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86" b="100000" l="968" r="90000">
                        <a14:foregroundMark x1="37957" y1="71143" x2="37957" y2="71143"/>
                        <a14:foregroundMark x1="34624" y1="84571" x2="34624" y2="84571"/>
                        <a14:foregroundMark x1="35806" y1="92286" x2="35806" y2="92286"/>
                        <a14:foregroundMark x1="45591" y1="77714" x2="45591" y2="77714"/>
                        <a14:foregroundMark x1="46344" y1="80857" x2="46344" y2="80857"/>
                        <a14:foregroundMark x1="44839" y1="96000" x2="44839" y2="96000"/>
                        <a14:foregroundMark x1="53441" y1="68000" x2="53441" y2="68000"/>
                        <a14:foregroundMark x1="51828" y1="84000" x2="51828" y2="84000"/>
                        <a14:foregroundMark x1="64301" y1="76571" x2="64301" y2="76571"/>
                        <a14:foregroundMark x1="61505" y1="95429" x2="61505" y2="95429"/>
                      </a14:backgroundRemoval>
                    </a14:imgEffect>
                  </a14:imgLayer>
                </a14:imgProps>
              </a:ext>
              <a:ext uri="{28A0092B-C50C-407E-A947-70E740481C1C}">
                <a14:useLocalDpi xmlns:a14="http://schemas.microsoft.com/office/drawing/2010/main" val="0"/>
              </a:ext>
            </a:extLst>
          </a:blip>
          <a:srcRect/>
          <a:stretch>
            <a:fillRect/>
          </a:stretch>
        </p:blipFill>
        <p:spPr bwMode="auto">
          <a:xfrm>
            <a:off x="176790" y="1371600"/>
            <a:ext cx="5200650" cy="19572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drkarenruskin.com/wp-content/uploads/2012/09/ask-dr-karen-questions.pn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54" b="100000" l="0" r="100000">
                        <a14:foregroundMark x1="50526" y1="83660" x2="50526" y2="83660"/>
                        <a14:foregroundMark x1="50526" y1="81699" x2="50526" y2="81699"/>
                        <a14:foregroundMark x1="50000" y1="90523" x2="50000" y2="90523"/>
                        <a14:foregroundMark x1="50000" y1="90523" x2="50000" y2="90523"/>
                        <a14:foregroundMark x1="51053" y1="92810" x2="51053" y2="92810"/>
                        <a14:foregroundMark x1="53684" y1="95752" x2="53684" y2="95752"/>
                        <a14:foregroundMark x1="53684" y1="95752" x2="55263" y2="95752"/>
                        <a14:foregroundMark x1="56842" y1="95098" x2="56842" y2="95098"/>
                        <a14:foregroundMark x1="56842" y1="95098" x2="56842" y2="95098"/>
                      </a14:backgroundRemoval>
                    </a14:imgEffect>
                  </a14:imgLayer>
                </a14:imgProps>
              </a:ext>
              <a:ext uri="{28A0092B-C50C-407E-A947-70E740481C1C}">
                <a14:useLocalDpi xmlns:a14="http://schemas.microsoft.com/office/drawing/2010/main" val="0"/>
              </a:ext>
            </a:extLst>
          </a:blip>
          <a:srcRect/>
          <a:stretch>
            <a:fillRect/>
          </a:stretch>
        </p:blipFill>
        <p:spPr bwMode="auto">
          <a:xfrm>
            <a:off x="7351174" y="3048000"/>
            <a:ext cx="1028595" cy="165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03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2" y="457202"/>
            <a:ext cx="6793117" cy="1470025"/>
          </a:xfrm>
        </p:spPr>
        <p:txBody>
          <a:bodyPr>
            <a:normAutofit/>
          </a:bodyPr>
          <a:lstStyle/>
          <a:p>
            <a:r>
              <a:rPr lang="en-US" sz="3200" dirty="0">
                <a:solidFill>
                  <a:srgbClr val="99FFCC"/>
                </a:solidFill>
                <a:latin typeface="Futura Md BT" panose="020B0602020204020303" pitchFamily="34" charset="0"/>
              </a:rPr>
              <a:t>Lecture Content</a:t>
            </a:r>
          </a:p>
        </p:txBody>
      </p:sp>
      <p:sp>
        <p:nvSpPr>
          <p:cNvPr id="7" name="Title 1"/>
          <p:cNvSpPr txBox="1">
            <a:spLocks/>
          </p:cNvSpPr>
          <p:nvPr/>
        </p:nvSpPr>
        <p:spPr>
          <a:xfrm>
            <a:off x="304800" y="1905002"/>
            <a:ext cx="7162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n-US" sz="2400" dirty="0" smtClean="0">
                <a:solidFill>
                  <a:srgbClr val="CCFFFF"/>
                </a:solidFill>
                <a:latin typeface="Futura Md BT" panose="020B0602020204020303" pitchFamily="34" charset="0"/>
              </a:rPr>
              <a:t>Fundamental Principles of OOP</a:t>
            </a:r>
          </a:p>
          <a:p>
            <a:pPr marL="514350" indent="-514350" algn="l">
              <a:buAutoNum type="arabicPeriod"/>
            </a:pPr>
            <a:r>
              <a:rPr lang="en-US" sz="2400" dirty="0" smtClean="0">
                <a:solidFill>
                  <a:srgbClr val="CCFFFF"/>
                </a:solidFill>
                <a:latin typeface="Futura Md BT" panose="020B0602020204020303" pitchFamily="34" charset="0"/>
              </a:rPr>
              <a:t>Inheritance</a:t>
            </a:r>
          </a:p>
          <a:p>
            <a:pPr marL="514350" indent="-514350" algn="l">
              <a:buAutoNum type="arabicPeriod"/>
            </a:pPr>
            <a:r>
              <a:rPr lang="en-US" sz="2400" dirty="0" smtClean="0">
                <a:solidFill>
                  <a:srgbClr val="CCFFFF"/>
                </a:solidFill>
                <a:latin typeface="Futura Md BT" panose="020B0602020204020303" pitchFamily="34" charset="0"/>
              </a:rPr>
              <a:t>Abstraction</a:t>
            </a:r>
          </a:p>
          <a:p>
            <a:pPr marL="514350" indent="-514350" algn="l">
              <a:buAutoNum type="arabicPeriod"/>
            </a:pPr>
            <a:r>
              <a:rPr lang="en-US" sz="2400" dirty="0" smtClean="0">
                <a:solidFill>
                  <a:srgbClr val="CCFFFF"/>
                </a:solidFill>
                <a:latin typeface="Futura Md BT" panose="020B0602020204020303" pitchFamily="34" charset="0"/>
              </a:rPr>
              <a:t>Encapsulation</a:t>
            </a:r>
          </a:p>
          <a:p>
            <a:pPr algn="l"/>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2681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smtClean="0">
                <a:solidFill>
                  <a:srgbClr val="99FFCC"/>
                </a:solidFill>
                <a:latin typeface="Futura Md BT" panose="020B0602020204020303" pitchFamily="34" charset="0"/>
              </a:rPr>
              <a:t>1. Fundamental Principles of OOP</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304800" y="171250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99FFCC"/>
                </a:solidFill>
                <a:latin typeface="Futura Md BT" panose="020B0602020204020303" pitchFamily="34" charset="0"/>
              </a:rPr>
              <a:t>Inheritance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Inherit members from parent class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Abstraction</a:t>
            </a:r>
            <a:endParaRPr lang="en-US" sz="2400" dirty="0">
              <a:solidFill>
                <a:srgbClr val="99FFCC"/>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Define and execute abstract actions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Encapsulation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Hide the internals of a class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Polymorphism</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Access a class through its parent interface</a:t>
            </a:r>
          </a:p>
        </p:txBody>
      </p:sp>
    </p:spTree>
    <p:extLst>
      <p:ext uri="{BB962C8B-B14F-4D97-AF65-F5344CB8AC3E}">
        <p14:creationId xmlns:p14="http://schemas.microsoft.com/office/powerpoint/2010/main" val="259804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Inheritance</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6" name="Picture 5"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46851">
            <a:off x="5755652" y="4836910"/>
            <a:ext cx="2801221" cy="28012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211" y="1600200"/>
            <a:ext cx="7130747" cy="4034747"/>
          </a:xfrm>
          <a:prstGeom prst="rect">
            <a:avLst/>
          </a:prstGeom>
        </p:spPr>
      </p:pic>
    </p:spTree>
    <p:extLst>
      <p:ext uri="{BB962C8B-B14F-4D97-AF65-F5344CB8AC3E}">
        <p14:creationId xmlns:p14="http://schemas.microsoft.com/office/powerpoint/2010/main" val="203427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Inheritance</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r>
              <a:rPr lang="en-US" sz="2400" dirty="0" smtClean="0">
                <a:solidFill>
                  <a:srgbClr val="CCFFFF"/>
                </a:solidFill>
                <a:latin typeface="Futura Md BT" panose="020B0602020204020303" pitchFamily="34" charset="0"/>
              </a:rPr>
              <a:t>Inheritance allows child (derived) classes to inherit the characteristics of an existing parent (base) class – attributes and operations</a:t>
            </a:r>
          </a:p>
          <a:p>
            <a:pPr algn="l"/>
            <a:r>
              <a:rPr lang="en-US" sz="2400" dirty="0" smtClean="0">
                <a:solidFill>
                  <a:srgbClr val="CCFFFF"/>
                </a:solidFill>
                <a:latin typeface="Futura Md BT" panose="020B0602020204020303" pitchFamily="34" charset="0"/>
              </a:rPr>
              <a:t>Derived classes can extend the parent class by adding new fields or methods and redefining already existing methods</a:t>
            </a:r>
          </a:p>
          <a:p>
            <a:pPr algn="l"/>
            <a:r>
              <a:rPr lang="en-US" sz="2400" dirty="0" smtClean="0">
                <a:solidFill>
                  <a:srgbClr val="CCFFFF"/>
                </a:solidFill>
                <a:latin typeface="Futura Md BT" panose="020B0602020204020303" pitchFamily="34" charset="0"/>
              </a:rPr>
              <a:t>Use inheritance for building is-a relationship</a:t>
            </a:r>
          </a:p>
          <a:p>
            <a:pPr algn="l"/>
            <a:r>
              <a:rPr lang="en-US" sz="2400" dirty="0" smtClean="0">
                <a:solidFill>
                  <a:srgbClr val="CCFFFF"/>
                </a:solidFill>
                <a:latin typeface="Futura Md BT" panose="020B0602020204020303" pitchFamily="34" charset="0"/>
              </a:rPr>
              <a:t>Use property implementation when building has-a relationship.</a:t>
            </a:r>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611447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Inheritance - Benefits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381000" y="20574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Extensibility </a:t>
            </a:r>
          </a:p>
          <a:p>
            <a:pPr algn="l"/>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Reusability</a:t>
            </a:r>
          </a:p>
          <a:p>
            <a:pPr algn="l"/>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Provides abstraction</a:t>
            </a:r>
          </a:p>
          <a:p>
            <a:pPr algn="l"/>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Eliminates redundant code</a:t>
            </a:r>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80796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Inheritance – Important Aspects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358820" y="2677887"/>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Structures cannot be inherited</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 C# there is no multiple inheritance </a:t>
            </a:r>
          </a:p>
          <a:p>
            <a:pPr marL="342900" indent="-342900" algn="l">
              <a:buFont typeface="Arial" panose="020B0604020202020204" pitchFamily="34" charset="0"/>
              <a:buChar char="•"/>
            </a:pP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Multiple inheritance </a:t>
            </a:r>
            <a:r>
              <a:rPr lang="en-US" sz="2400" dirty="0" smtClean="0">
                <a:solidFill>
                  <a:srgbClr val="CCFFFF"/>
                </a:solidFill>
                <a:latin typeface="Futura Md BT" panose="020B0602020204020303" pitchFamily="34" charset="0"/>
              </a:rPr>
              <a:t>can</a:t>
            </a:r>
            <a:r>
              <a:rPr lang="bg-BG" sz="2400" dirty="0" smtClean="0">
                <a:solidFill>
                  <a:srgbClr val="CCFFFF"/>
                </a:solidFill>
                <a:latin typeface="Futura Md BT" panose="020B0602020204020303" pitchFamily="34" charset="0"/>
              </a:rPr>
              <a:t> be</a:t>
            </a:r>
            <a:r>
              <a:rPr lang="en-US" sz="2400" dirty="0" smtClean="0">
                <a:solidFill>
                  <a:srgbClr val="CCFFFF"/>
                </a:solidFill>
                <a:latin typeface="Futura Md BT" panose="020B0602020204020303" pitchFamily="34" charset="0"/>
              </a:rPr>
              <a:t> </a:t>
            </a:r>
            <a:r>
              <a:rPr lang="en-US" sz="2400" dirty="0" smtClean="0">
                <a:solidFill>
                  <a:srgbClr val="CCFFFF"/>
                </a:solidFill>
                <a:latin typeface="Futura Md BT" panose="020B0602020204020303" pitchFamily="34" charset="0"/>
              </a:rPr>
              <a:t>implemented with interfaces</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Constructors are not inherited</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Inheritance is a transitive relation</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You cannot remove inherited features</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 class can declare virtual methods and properties</a:t>
            </a: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978498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smtClean="0">
                <a:solidFill>
                  <a:srgbClr val="99FFCC"/>
                </a:solidFill>
                <a:latin typeface="Futura Md BT" panose="020B0602020204020303" pitchFamily="34" charset="0"/>
              </a:rPr>
              <a:t>3. Abstraction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6" name="Picture 5"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46851">
            <a:off x="5755652" y="4836910"/>
            <a:ext cx="2801221" cy="28012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zastavki.com/pictures/originals/2013/Photoshop___Multicolored_abstraction_smoke_050381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921604"/>
            <a:ext cx="6613288" cy="371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Abstraction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endParaRPr lang="en-US" sz="3200" dirty="0" smtClean="0">
              <a:solidFill>
                <a:srgbClr val="CCFFFF"/>
              </a:solidFill>
              <a:latin typeface="Futura Md BT" panose="020B0602020204020303" pitchFamily="34" charset="0"/>
            </a:endParaRPr>
          </a:p>
          <a:p>
            <a:pPr marL="514350" indent="-51435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means ignoring irrelevant features, properties, or functions and emphasizing on the ones relevant to the specific project</a:t>
            </a:r>
          </a:p>
          <a:p>
            <a:pPr marL="342900" indent="-342900" algn="l">
              <a:buFont typeface="Arial" panose="020B0604020202020204" pitchFamily="34" charset="0"/>
              <a:buChar char="•"/>
            </a:pP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helps managing complexity</a:t>
            </a:r>
          </a:p>
          <a:p>
            <a:pPr marL="342900" indent="-342900" algn="l">
              <a:buFont typeface="Arial" panose="020B0604020202020204" pitchFamily="34" charset="0"/>
              <a:buChar char="•"/>
            </a:pP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in </a:t>
            </a:r>
            <a:r>
              <a:rPr lang="en-US" sz="2400" dirty="0" err="1" smtClean="0">
                <a:solidFill>
                  <a:srgbClr val="CCFFFF"/>
                </a:solidFill>
                <a:latin typeface="Futura Md BT" panose="020B0602020204020303" pitchFamily="34" charset="0"/>
              </a:rPr>
              <a:t>.Net</a:t>
            </a:r>
            <a:r>
              <a:rPr lang="en-US" sz="2400" dirty="0" smtClean="0">
                <a:solidFill>
                  <a:srgbClr val="CCFFFF"/>
                </a:solidFill>
                <a:latin typeface="Futura Md BT" panose="020B0602020204020303" pitchFamily="34" charset="0"/>
              </a:rPr>
              <a:t> can be done with the use of abstract classes or interfaces (or both)</a:t>
            </a: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776522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FFFF"/>
      </a:hlink>
      <a:folHlink>
        <a:srgbClr val="CC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7374</TotalTime>
  <Words>591</Words>
  <Application>Microsoft Office PowerPoint</Application>
  <PresentationFormat>On-screen Show (4:3)</PresentationFormat>
  <Paragraphs>113</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Futura Md BT</vt:lpstr>
      <vt:lpstr>Office Theme</vt:lpstr>
      <vt:lpstr>2.5 OOP Principles Part 1</vt:lpstr>
      <vt:lpstr>Lecture Content</vt:lpstr>
      <vt:lpstr>1. Fundamental Principles of OOP</vt:lpstr>
      <vt:lpstr>2. Inheritance</vt:lpstr>
      <vt:lpstr>Inheritance</vt:lpstr>
      <vt:lpstr>Inheritance - Benefits</vt:lpstr>
      <vt:lpstr>Inheritance – Important Aspects</vt:lpstr>
      <vt:lpstr>3. Abstraction</vt:lpstr>
      <vt:lpstr>Abstraction</vt:lpstr>
      <vt:lpstr>Interfaces</vt:lpstr>
      <vt:lpstr>Abstract Classes</vt:lpstr>
      <vt:lpstr>4. Encapsulation</vt:lpstr>
      <vt:lpstr>Homework</vt:lpstr>
      <vt:lpstr>Homework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M18x</dc:creator>
  <cp:lastModifiedBy>Zacademy</cp:lastModifiedBy>
  <cp:revision>195</cp:revision>
  <dcterms:created xsi:type="dcterms:W3CDTF">2006-08-16T00:00:00Z</dcterms:created>
  <dcterms:modified xsi:type="dcterms:W3CDTF">2015-05-28T18:08:45Z</dcterms:modified>
</cp:coreProperties>
</file>