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88" r:id="rId9"/>
    <p:sldId id="284" r:id="rId10"/>
    <p:sldId id="289" r:id="rId11"/>
    <p:sldId id="285" r:id="rId12"/>
    <p:sldId id="286" r:id="rId13"/>
    <p:sldId id="290" r:id="rId14"/>
    <p:sldId id="291" r:id="rId15"/>
    <p:sldId id="292" r:id="rId16"/>
    <p:sldId id="283" r:id="rId17"/>
    <p:sldId id="266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ab.polygonal.de/?p=8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1.4 Operators and Expressions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http://2.bp.blogspot.com/-XaJi_q5qqMg/UvOEeYxyFTI/AAAAAAAAAFQ/Sn219BDcdH8/s1600/math_symbol_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63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006730" cy="416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Bitwise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100" y="381000"/>
            <a:ext cx="84582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Bitwise operator </a:t>
            </a:r>
            <a:r>
              <a:rPr lang="en-US" sz="2800" dirty="0">
                <a:solidFill>
                  <a:srgbClr val="99FFCC"/>
                </a:solidFill>
                <a:latin typeface="Futura Md BT" panose="020B0602020204020303" pitchFamily="34" charset="0"/>
              </a:rPr>
              <a:t>~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flips the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operand – same as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!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operators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|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&amp;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^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the same as for Boolean.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&lt;&lt;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&gt;&gt;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operators move the bits left or right.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Bitwise operators only work for 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6198895" y="5344182"/>
            <a:ext cx="1656036" cy="16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418686"/>
              </p:ext>
            </p:extLst>
          </p:nvPr>
        </p:nvGraphicFramePr>
        <p:xfrm>
          <a:off x="417984" y="3758314"/>
          <a:ext cx="8036803" cy="1858900"/>
        </p:xfrm>
        <a:graphic>
          <a:graphicData uri="http://schemas.openxmlformats.org/drawingml/2006/table">
            <a:tbl>
              <a:tblPr firstCol="1">
                <a:tableStyleId>{35758FB7-9AC5-4552-8A53-C91805E547FA}</a:tableStyleId>
              </a:tblPr>
              <a:tblGrid>
                <a:gridCol w="1791816"/>
                <a:gridCol w="377587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Operation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Futura Md BT" panose="020B0602020204020303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13481" y="6019800"/>
            <a:ext cx="4334719" cy="470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u="sng" dirty="0" smtClean="0">
                <a:solidFill>
                  <a:srgbClr val="CCFFFF"/>
                </a:solidFill>
                <a:latin typeface="Futura Md BT" panose="020B0602020204020303" pitchFamily="34" charset="0"/>
                <a:hlinkClick r:id="rId3"/>
              </a:rPr>
              <a:t>Cool link here</a:t>
            </a:r>
            <a:endParaRPr lang="en-US" sz="1600" i="1" u="sng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Comparison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Comparison operators: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==   &lt;   &gt;   &gt;=   &lt;=   !=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7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Assignment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Assignment Operators: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=    +=    -=    |= …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8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Other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 can be used to concatenate strings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i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 used to access object members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[ ] is used with arrays and indexers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 ) override the default order of operations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(type) is used for type casting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?: is the only ternary operator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ew is used to create objects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t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ypeof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 operator returns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System.Type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objects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is checks compatibility between objects</a:t>
            </a:r>
            <a:endParaRPr lang="en-US" sz="20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6214201" y="5326250"/>
            <a:ext cx="2060200" cy="20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9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Type Conversions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 use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explicit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type conversion when we convert manually.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 use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implicit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when there is no loss of data or precision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6214201" y="5326250"/>
            <a:ext cx="2060200" cy="20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Expressions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591587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Expressions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sequences of operators, literals and variables that are give a single result.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6214201" y="5326250"/>
            <a:ext cx="2060200" cy="20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biomachina.org/courses/structures/supporting/integral_tables/int016.gif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67" y="3673474"/>
            <a:ext cx="44291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6091" y="15240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an expression that checks if given integer is odd or even.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expression that checks if an integer can be divided by 2, 3 and 5 without remainder (use logical operators).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evaluates the area of a trapezium, given its sides and height.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an expression to check if the 3</a:t>
            </a:r>
            <a:r>
              <a:rPr lang="en-US" sz="20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rd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digit of an integer is 3. e.g. 2351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 true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expression for finding if the bit</a:t>
            </a:r>
            <a:r>
              <a:rPr lang="bg-BG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at position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2 (counting from 0) of a given integer is 1 or 0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r>
              <a:rPr lang="bg-BG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e.g.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</a:t>
            </a:r>
            <a:r>
              <a:rPr lang="bg-BG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 1-&gt; true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an expression that checks if a given point (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x,y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 is within a circle with radius 4 and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centre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at (0,0)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an expression that checks if a given positive integer n&lt;=100 is prime.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Boolean expression that returns if the bit at position p (counting from 0 ) in a given integer v has value of 1.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Operators in C# and Order of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Arithmetic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Logical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Binary Number System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Bitwise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Comparison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Assignment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Other Operators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Implicit and Explicit Type Conversions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Expressions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an Operator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83058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Operator is an operation performed over data at runtime. Takes one or more arguments and produces a new value.</a:t>
            </a:r>
          </a:p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Operators have order – determines which will be evaluated first.</a:t>
            </a:r>
          </a:p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Expressions are sequences of operators.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Operators in C#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Unary – take one operand</a:t>
            </a:r>
          </a:p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Binary – take two operands</a:t>
            </a:r>
          </a:p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Ternary – takes three operands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Operator Types in C#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828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dirty="0" smtClean="0">
              <a:solidFill>
                <a:srgbClr val="CCFFFF"/>
              </a:solidFill>
              <a:latin typeface="Futura Bk BT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27911"/>
              </p:ext>
            </p:extLst>
          </p:nvPr>
        </p:nvGraphicFramePr>
        <p:xfrm>
          <a:off x="1524000" y="1756227"/>
          <a:ext cx="6096000" cy="48847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530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Category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Operators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+  -  *  /  %  ++  --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Logical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&amp;&amp;  ||  ^  !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Binary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&amp;  |  ^   ~  &lt;&lt;  &gt;&gt;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Comparison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==  !=  &lt;  &gt;  &lt;=  &gt;=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Assignment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=   +=  -=  *=  /=  %=  &amp;=  |=</a:t>
                      </a:r>
                      <a:r>
                        <a:rPr lang="en-US" baseline="0" dirty="0" smtClean="0">
                          <a:latin typeface="Futura Md BT" panose="020B0602020204020303" pitchFamily="34" charset="0"/>
                        </a:rPr>
                        <a:t>  ^=  &lt;&lt;=  &gt;&gt;=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String concatenation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+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Type Conversion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is as </a:t>
                      </a:r>
                      <a:r>
                        <a:rPr lang="en-US" dirty="0" err="1" smtClean="0">
                          <a:latin typeface="Futura Md BT" panose="020B0602020204020303" pitchFamily="34" charset="0"/>
                        </a:rPr>
                        <a:t>typeof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Other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Futura Md BT" panose="020B0602020204020303" pitchFamily="34" charset="0"/>
                        </a:rPr>
                        <a:t>.   [ ]   ( )   ?:</a:t>
                      </a:r>
                      <a:r>
                        <a:rPr lang="en-US" baseline="0" dirty="0" smtClean="0">
                          <a:latin typeface="Futura Md BT" panose="020B0602020204020303" pitchFamily="34" charset="0"/>
                        </a:rPr>
                        <a:t>   new</a:t>
                      </a:r>
                      <a:endParaRPr lang="en-US" dirty="0">
                        <a:latin typeface="Futura Md BT" panose="020B06020202040203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Order of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600200"/>
            <a:ext cx="81534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From Highest to Lowest: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( ) ++ --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(postfix) new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typeof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++ --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(prefix) </a:t>
            </a:r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+ -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(unary) </a:t>
            </a:r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! ~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* /  %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+ -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&lt;&lt; &gt;&gt;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&lt; &gt; &lt;= &gt;= is as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== !=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&amp;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^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|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&amp;&amp;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||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?:</a:t>
            </a:r>
          </a:p>
          <a:p>
            <a:r>
              <a:rPr lang="en-US" sz="1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= *= /= 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…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Arithmetic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1176732"/>
            <a:ext cx="84582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Arithmetic operators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+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-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*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: same as math</a:t>
            </a:r>
          </a:p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Division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/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gives the integer part</a:t>
            </a:r>
          </a:p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Division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/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works normally if used on real numbers</a:t>
            </a:r>
          </a:p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Division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%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gives the remainder of integer division</a:t>
            </a:r>
          </a:p>
          <a:p>
            <a:pPr algn="l"/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++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--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increment or decrement a variable by 1</a:t>
            </a:r>
            <a:endParaRPr lang="en-US" sz="18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403576" y="40225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ece.ucsb.edu/~parhami/images_folder/digits_arit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6" y="5029200"/>
            <a:ext cx="1403271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Logical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7984" y="76200"/>
            <a:ext cx="84582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Logical operators take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operands and return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Operator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!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flips the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operand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6198895" y="5344182"/>
            <a:ext cx="1656036" cy="16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095594"/>
              </p:ext>
            </p:extLst>
          </p:nvPr>
        </p:nvGraphicFramePr>
        <p:xfrm>
          <a:off x="417984" y="3758314"/>
          <a:ext cx="8036803" cy="1858900"/>
        </p:xfrm>
        <a:graphic>
          <a:graphicData uri="http://schemas.openxmlformats.org/drawingml/2006/table">
            <a:tbl>
              <a:tblPr firstCol="1">
                <a:tableStyleId>{35758FB7-9AC5-4552-8A53-C91805E547FA}</a:tableStyleId>
              </a:tblPr>
              <a:tblGrid>
                <a:gridCol w="1791816"/>
                <a:gridCol w="377587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Operation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Futura Md BT" panose="020B0602020204020303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||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&amp;&amp;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^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Futura Md BT" panose="020B0602020204020303" pitchFamily="34" charset="0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1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Futura Md BT" panose="020B0602020204020303" pitchFamily="34" charset="0"/>
                        </a:rPr>
                        <a:t>0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Futura Md BT" panose="020B0602020204020303" pitchFamily="34" charset="0"/>
                        <a:cs typeface="Consolas" pitchFamily="49" charset="0"/>
                      </a:endParaRPr>
                    </a:p>
                  </a:txBody>
                  <a:tcPr marL="36000" marR="36000" marT="36000" marB="36000" anchor="ctr" horzOverflow="overflow"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13481" y="6019800"/>
            <a:ext cx="4334719" cy="470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Credits to </a:t>
            </a:r>
            <a:r>
              <a:rPr lang="en-US" sz="1600" i="1" u="sng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Georgi</a:t>
            </a:r>
            <a:r>
              <a:rPr lang="en-US" sz="16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1600" i="1" u="sng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Georgiev</a:t>
            </a:r>
            <a:r>
              <a:rPr lang="en-US" sz="16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for the examples</a:t>
            </a:r>
          </a:p>
        </p:txBody>
      </p:sp>
    </p:spTree>
    <p:extLst>
      <p:ext uri="{BB962C8B-B14F-4D97-AF65-F5344CB8AC3E}">
        <p14:creationId xmlns:p14="http://schemas.microsoft.com/office/powerpoint/2010/main" val="18911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Binary Number System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248576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 are normally using the decimal number system (base 10). For example: 657 =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7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(digits from 0 to 9)</a:t>
            </a:r>
            <a:endParaRPr lang="en-US" sz="2400" baseline="30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There are other number systems. For example base 2: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11 =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x2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3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0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x2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x2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x2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We can easily convert between systems.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listofimages.com/wallpapers/2014/05/Binary-Numbers-Digital-Abstract-Hd-Wallpaper-800x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006975"/>
            <a:ext cx="2743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822</Words>
  <Application>Microsoft Office PowerPoint</Application>
  <PresentationFormat>On-screen Show (4:3)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Futura Bk BT</vt:lpstr>
      <vt:lpstr>Futura Md BT</vt:lpstr>
      <vt:lpstr>Wingdings</vt:lpstr>
      <vt:lpstr>Office Theme</vt:lpstr>
      <vt:lpstr>1.4 Operators and Expressions</vt:lpstr>
      <vt:lpstr>Lecture Content</vt:lpstr>
      <vt:lpstr>What is an Operator</vt:lpstr>
      <vt:lpstr>1. Operators in C#</vt:lpstr>
      <vt:lpstr>Operator Types in C#</vt:lpstr>
      <vt:lpstr>Order of Operators</vt:lpstr>
      <vt:lpstr>2. Arithmetic Operators</vt:lpstr>
      <vt:lpstr>3. Logical Operators</vt:lpstr>
      <vt:lpstr>4. Binary Number System</vt:lpstr>
      <vt:lpstr>5. Bitwise Operators</vt:lpstr>
      <vt:lpstr>6. Comparison operators</vt:lpstr>
      <vt:lpstr>7. Assignment Operators</vt:lpstr>
      <vt:lpstr>8. Other Operators</vt:lpstr>
      <vt:lpstr>9. Type Conversions</vt:lpstr>
      <vt:lpstr>10. Expressions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123</cp:revision>
  <dcterms:created xsi:type="dcterms:W3CDTF">2006-08-16T00:00:00Z</dcterms:created>
  <dcterms:modified xsi:type="dcterms:W3CDTF">2015-03-23T17:34:16Z</dcterms:modified>
</cp:coreProperties>
</file>