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93" r:id="rId5"/>
    <p:sldId id="298" r:id="rId6"/>
    <p:sldId id="294" r:id="rId7"/>
    <p:sldId id="301" r:id="rId8"/>
    <p:sldId id="302" r:id="rId9"/>
    <p:sldId id="297" r:id="rId10"/>
    <p:sldId id="266" r:id="rId11"/>
    <p:sldId id="2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99FFCC"/>
    <a:srgbClr val="B9E2D2"/>
    <a:srgbClr val="67F1FF"/>
    <a:srgbClr val="CCECFF"/>
    <a:srgbClr val="66CC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9DF913-8009-43C4-85E4-5E89556EB0B0}" type="datetimeFigureOut">
              <a:rPr lang="en-US" smtClean="0"/>
              <a:pPr/>
              <a:t>4/7/2015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1F4E6-D26E-402F-BEC4-9AFA29B74928}" type="slidenum">
              <a:rPr lang="en-US" smtClean="0"/>
              <a:pPr/>
              <a:t>‹#›</a:t>
            </a:fld>
            <a:endParaRPr lang="en-US"/>
          </a:p>
        </p:txBody>
      </p:sp>
    </p:spTree>
    <p:extLst>
      <p:ext uri="{BB962C8B-B14F-4D97-AF65-F5344CB8AC3E}">
        <p14:creationId xmlns:p14="http://schemas.microsoft.com/office/powerpoint/2010/main" val="2266257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9E51F4E6-D26E-402F-BEC4-9AFA29B74928}" type="slidenum">
              <a:rPr lang="en-US" smtClean="0"/>
              <a:pPr/>
              <a:t>9</a:t>
            </a:fld>
            <a:endParaRPr lang="en-US"/>
          </a:p>
        </p:txBody>
      </p:sp>
    </p:spTree>
    <p:extLst>
      <p:ext uri="{BB962C8B-B14F-4D97-AF65-F5344CB8AC3E}">
        <p14:creationId xmlns:p14="http://schemas.microsoft.com/office/powerpoint/2010/main" val="1321341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B24F4A-27EA-4963-963B-3F58ADC64164}" type="datetime1">
              <a:rPr lang="en-US" smtClean="0"/>
              <a:pPr/>
              <a:t>4/7/2015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28C6ED-229D-4D0B-987C-E38ADB53470F}" type="datetime1">
              <a:rPr lang="en-US" smtClean="0"/>
              <a:pPr/>
              <a:t>4/7/2015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24FCB-3D12-4D5A-AC50-2BC8E673067F}" type="datetime1">
              <a:rPr lang="en-US" smtClean="0"/>
              <a:pPr/>
              <a:t>4/7/2015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AB58A8-B123-48D9-8A7E-BB60C45B0A15}" type="datetime1">
              <a:rPr lang="en-US" smtClean="0"/>
              <a:pPr/>
              <a:t>4/7/2015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65F65B-AADD-4A66-BDC7-51BEF62ACE2E}" type="datetime1">
              <a:rPr lang="en-US" smtClean="0"/>
              <a:pPr/>
              <a:t>4/7/2015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77472B-3C2B-490D-B6D2-C57B5BFA2B87}" type="datetime1">
              <a:rPr lang="en-US" smtClean="0"/>
              <a:pPr/>
              <a:t>4/7/2015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59D3BB-116F-4949-BB91-F1F223B4EE72}" type="datetime1">
              <a:rPr lang="en-US" smtClean="0"/>
              <a:pPr/>
              <a:t>4/7/2015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1A22A2-54FC-4804-871F-971EDE9564B4}" type="datetime1">
              <a:rPr lang="en-US" smtClean="0"/>
              <a:pPr/>
              <a:t>4/7/2015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A6C13-EF93-4700-A184-F5D966D4CC95}" type="datetime1">
              <a:rPr lang="en-US" smtClean="0"/>
              <a:pPr/>
              <a:t>4/7/2015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406215-C45A-4D3C-902D-DD2520AF9657}" type="datetime1">
              <a:rPr lang="en-US" smtClean="0"/>
              <a:pPr/>
              <a:t>4/7/2015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16096-2629-455C-8B24-74D4FEBB8E3E}" type="datetime1">
              <a:rPr lang="en-US" smtClean="0"/>
              <a:pPr/>
              <a:t>4/7/2015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B3E01-5AB8-4B8E-AA33-9BD95D526DB7}" type="datetime1">
              <a:rPr lang="en-US" smtClean="0"/>
              <a:pPr/>
              <a:t>4/7/2015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0885" y="533402"/>
            <a:ext cx="6793117" cy="1470025"/>
          </a:xfrm>
        </p:spPr>
        <p:txBody>
          <a:bodyPr>
            <a:normAutofit/>
          </a:bodyPr>
          <a:lstStyle/>
          <a:p>
            <a:r>
              <a:rPr lang="en-US" sz="3200" dirty="0" smtClean="0">
                <a:solidFill>
                  <a:srgbClr val="99FFCC"/>
                </a:solidFill>
                <a:latin typeface="Futura Md BT" panose="020B0602020204020303" pitchFamily="34" charset="0"/>
              </a:rPr>
              <a:t>1.</a:t>
            </a:r>
            <a:r>
              <a:rPr lang="en-US" sz="3200" dirty="0">
                <a:solidFill>
                  <a:srgbClr val="99FFCC"/>
                </a:solidFill>
                <a:latin typeface="Futura Md BT" panose="020B0602020204020303" pitchFamily="34" charset="0"/>
              </a:rPr>
              <a:t>9</a:t>
            </a:r>
            <a:r>
              <a:rPr lang="en-US" sz="3200" dirty="0" smtClean="0">
                <a:solidFill>
                  <a:srgbClr val="99FFCC"/>
                </a:solidFill>
                <a:latin typeface="Futura Md BT" panose="020B0602020204020303" pitchFamily="34" charset="0"/>
              </a:rPr>
              <a:t> Methods</a:t>
            </a:r>
            <a:endParaRPr lang="en-US" sz="3200" dirty="0">
              <a:solidFill>
                <a:srgbClr val="99FFCC"/>
              </a:solidFill>
              <a:latin typeface="Futura Md BT" panose="020B0602020204020303" pitchFamily="34" charset="0"/>
            </a:endParaRPr>
          </a:p>
        </p:txBody>
      </p:sp>
      <p:sp>
        <p:nvSpPr>
          <p:cNvPr id="5" name="Title 1"/>
          <p:cNvSpPr txBox="1">
            <a:spLocks/>
          </p:cNvSpPr>
          <p:nvPr/>
        </p:nvSpPr>
        <p:spPr>
          <a:xfrm>
            <a:off x="-3018" y="5997577"/>
            <a:ext cx="3048000" cy="8604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i="1" u="sng" dirty="0">
                <a:solidFill>
                  <a:srgbClr val="CCFFFF"/>
                </a:solidFill>
                <a:latin typeface="Futura Md BT" panose="020B0602020204020303" pitchFamily="34" charset="0"/>
              </a:rPr>
              <a:t>academy.zariba.com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pic>
        <p:nvPicPr>
          <p:cNvPr id="3" name="Picture 2"/>
          <p:cNvPicPr>
            <a:picLocks noChangeAspect="1"/>
          </p:cNvPicPr>
          <p:nvPr/>
        </p:nvPicPr>
        <p:blipFill>
          <a:blip r:embed="rId2"/>
          <a:stretch>
            <a:fillRect/>
          </a:stretch>
        </p:blipFill>
        <p:spPr>
          <a:xfrm>
            <a:off x="1752600" y="2251718"/>
            <a:ext cx="5255640" cy="3497568"/>
          </a:xfrm>
          <a:prstGeom prst="rect">
            <a:avLst/>
          </a:prstGeom>
        </p:spPr>
      </p:pic>
    </p:spTree>
    <p:extLst>
      <p:ext uri="{BB962C8B-B14F-4D97-AF65-F5344CB8AC3E}">
        <p14:creationId xmlns:p14="http://schemas.microsoft.com/office/powerpoint/2010/main" val="4028852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3429002" y="457202"/>
            <a:ext cx="6793117"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a:solidFill>
                  <a:srgbClr val="99FFCC"/>
                </a:solidFill>
                <a:latin typeface="Futura Md BT" panose="020B0602020204020303" pitchFamily="34" charset="0"/>
              </a:rPr>
              <a:t>References</a:t>
            </a:r>
            <a:endParaRPr lang="en-US" sz="3200" dirty="0">
              <a:solidFill>
                <a:srgbClr val="99FFCC"/>
              </a:solidFill>
              <a:latin typeface="Futura Md BT" panose="020B0602020204020303" pitchFamily="34" charset="0"/>
            </a:endParaRPr>
          </a:p>
        </p:txBody>
      </p:sp>
      <p:pic>
        <p:nvPicPr>
          <p:cNvPr id="2050" name="Picture 2" descr="http://alsu.eu/wp-content/uploads/2014/07/Telerik-Academy-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112129"/>
            <a:ext cx="4457700"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83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8" name="Title 1"/>
          <p:cNvSpPr txBox="1">
            <a:spLocks/>
          </p:cNvSpPr>
          <p:nvPr/>
        </p:nvSpPr>
        <p:spPr>
          <a:xfrm>
            <a:off x="3429002" y="457202"/>
            <a:ext cx="6793117"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err="1">
                <a:solidFill>
                  <a:srgbClr val="99FFCC"/>
                </a:solidFill>
                <a:latin typeface="Futura Md BT" panose="020B0602020204020303" pitchFamily="34" charset="0"/>
              </a:rPr>
              <a:t>Zariba</a:t>
            </a:r>
            <a:r>
              <a:rPr lang="en-US" sz="3200" dirty="0">
                <a:solidFill>
                  <a:srgbClr val="99FFCC"/>
                </a:solidFill>
                <a:latin typeface="Futura Md BT" panose="020B0602020204020303" pitchFamily="34" charset="0"/>
              </a:rPr>
              <a:t> Academy</a:t>
            </a:r>
          </a:p>
        </p:txBody>
      </p:sp>
      <p:sp>
        <p:nvSpPr>
          <p:cNvPr id="5" name="Title 1"/>
          <p:cNvSpPr txBox="1">
            <a:spLocks/>
          </p:cNvSpPr>
          <p:nvPr/>
        </p:nvSpPr>
        <p:spPr>
          <a:xfrm>
            <a:off x="1456612" y="2667000"/>
            <a:ext cx="9144000" cy="270356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a:solidFill>
                  <a:srgbClr val="CCFFFF"/>
                </a:solidFill>
              </a:rPr>
              <a:t>Questions</a:t>
            </a:r>
            <a:endParaRPr lang="en-US" sz="1600" i="1" u="sng" dirty="0">
              <a:solidFill>
                <a:srgbClr val="CCFFFF"/>
              </a:solidFill>
              <a:latin typeface="Futura Md BT" panose="020B0602020204020303" pitchFamily="34" charset="0"/>
            </a:endParaRPr>
          </a:p>
        </p:txBody>
      </p:sp>
      <p:pic>
        <p:nvPicPr>
          <p:cNvPr id="6146" name="Picture 2" descr="http://mobyclik.com/images/blue_student_pc_1600_cl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2" y="3248685"/>
            <a:ext cx="2929515" cy="390602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eekingmichigan.org/wp-content/uploads/2012/07/slider_questions.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86" b="100000" l="968" r="90000">
                        <a14:foregroundMark x1="37957" y1="71143" x2="37957" y2="71143"/>
                        <a14:foregroundMark x1="34624" y1="84571" x2="34624" y2="84571"/>
                        <a14:foregroundMark x1="35806" y1="92286" x2="35806" y2="92286"/>
                        <a14:foregroundMark x1="45591" y1="77714" x2="45591" y2="77714"/>
                        <a14:foregroundMark x1="46344" y1="80857" x2="46344" y2="80857"/>
                        <a14:foregroundMark x1="44839" y1="96000" x2="44839" y2="96000"/>
                        <a14:foregroundMark x1="53441" y1="68000" x2="53441" y2="68000"/>
                        <a14:foregroundMark x1="51828" y1="84000" x2="51828" y2="84000"/>
                        <a14:foregroundMark x1="64301" y1="76571" x2="64301" y2="76571"/>
                        <a14:foregroundMark x1="61505" y1="95429" x2="61505" y2="95429"/>
                      </a14:backgroundRemoval>
                    </a14:imgEffect>
                  </a14:imgLayer>
                </a14:imgProps>
              </a:ext>
              <a:ext uri="{28A0092B-C50C-407E-A947-70E740481C1C}">
                <a14:useLocalDpi xmlns:a14="http://schemas.microsoft.com/office/drawing/2010/main" val="0"/>
              </a:ext>
            </a:extLst>
          </a:blip>
          <a:srcRect/>
          <a:stretch>
            <a:fillRect/>
          </a:stretch>
        </p:blipFill>
        <p:spPr bwMode="auto">
          <a:xfrm>
            <a:off x="176790" y="1371600"/>
            <a:ext cx="5200650" cy="195723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drkarenruskin.com/wp-content/uploads/2012/09/ask-dr-karen-questions.pn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54" b="100000" l="0" r="100000">
                        <a14:foregroundMark x1="50526" y1="83660" x2="50526" y2="83660"/>
                        <a14:foregroundMark x1="50526" y1="81699" x2="50526" y2="81699"/>
                        <a14:foregroundMark x1="50000" y1="90523" x2="50000" y2="90523"/>
                        <a14:foregroundMark x1="50000" y1="90523" x2="50000" y2="90523"/>
                        <a14:foregroundMark x1="51053" y1="92810" x2="51053" y2="92810"/>
                        <a14:foregroundMark x1="53684" y1="95752" x2="53684" y2="95752"/>
                        <a14:foregroundMark x1="53684" y1="95752" x2="55263" y2="95752"/>
                        <a14:foregroundMark x1="56842" y1="95098" x2="56842" y2="95098"/>
                        <a14:foregroundMark x1="56842" y1="95098" x2="56842" y2="95098"/>
                      </a14:backgroundRemoval>
                    </a14:imgEffect>
                  </a14:imgLayer>
                </a14:imgProps>
              </a:ext>
              <a:ext uri="{28A0092B-C50C-407E-A947-70E740481C1C}">
                <a14:useLocalDpi xmlns:a14="http://schemas.microsoft.com/office/drawing/2010/main" val="0"/>
              </a:ext>
            </a:extLst>
          </a:blip>
          <a:srcRect/>
          <a:stretch>
            <a:fillRect/>
          </a:stretch>
        </p:blipFill>
        <p:spPr bwMode="auto">
          <a:xfrm>
            <a:off x="7351174" y="3048000"/>
            <a:ext cx="1028595" cy="1656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503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2" y="457202"/>
            <a:ext cx="6793117" cy="1470025"/>
          </a:xfrm>
        </p:spPr>
        <p:txBody>
          <a:bodyPr>
            <a:normAutofit/>
          </a:bodyPr>
          <a:lstStyle/>
          <a:p>
            <a:r>
              <a:rPr lang="en-US" sz="3200" dirty="0">
                <a:solidFill>
                  <a:srgbClr val="99FFCC"/>
                </a:solidFill>
                <a:latin typeface="Futura Md BT" panose="020B0602020204020303" pitchFamily="34" charset="0"/>
              </a:rPr>
              <a:t>Lecture Content</a:t>
            </a:r>
          </a:p>
        </p:txBody>
      </p:sp>
      <p:sp>
        <p:nvSpPr>
          <p:cNvPr id="7" name="Title 1"/>
          <p:cNvSpPr txBox="1">
            <a:spLocks/>
          </p:cNvSpPr>
          <p:nvPr/>
        </p:nvSpPr>
        <p:spPr>
          <a:xfrm>
            <a:off x="304800" y="1905002"/>
            <a:ext cx="7162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r>
              <a:rPr lang="en-US" sz="2400" dirty="0" smtClean="0">
                <a:solidFill>
                  <a:srgbClr val="CCFFFF"/>
                </a:solidFill>
                <a:latin typeface="Futura Md BT" panose="020B0602020204020303" pitchFamily="34" charset="0"/>
              </a:rPr>
              <a:t>What is a method? Why use methods?</a:t>
            </a:r>
            <a:endParaRPr lang="en-US" sz="2400" dirty="0">
              <a:solidFill>
                <a:srgbClr val="CCFFFF"/>
              </a:solidFill>
              <a:latin typeface="Futura Md BT" panose="020B0602020204020303" pitchFamily="34" charset="0"/>
            </a:endParaRPr>
          </a:p>
          <a:p>
            <a:pPr marL="514350" indent="-514350" algn="l">
              <a:buAutoNum type="arabicPeriod"/>
            </a:pPr>
            <a:r>
              <a:rPr lang="en-US" sz="2400" dirty="0" smtClean="0">
                <a:solidFill>
                  <a:srgbClr val="CCFFFF"/>
                </a:solidFill>
                <a:latin typeface="Futura Md BT" panose="020B0602020204020303" pitchFamily="34" charset="0"/>
              </a:rPr>
              <a:t>Void Methods and methods with parameters</a:t>
            </a:r>
            <a:endParaRPr lang="bg-BG" sz="2400" dirty="0" smtClean="0">
              <a:solidFill>
                <a:srgbClr val="CCFFFF"/>
              </a:solidFill>
              <a:latin typeface="Futura Md BT" panose="020B0602020204020303" pitchFamily="34" charset="0"/>
            </a:endParaRPr>
          </a:p>
          <a:p>
            <a:pPr marL="514350" indent="-514350" algn="l">
              <a:buAutoNum type="arabicPeriod"/>
            </a:pPr>
            <a:r>
              <a:rPr lang="en-US" sz="2400" dirty="0" smtClean="0">
                <a:solidFill>
                  <a:srgbClr val="CCFFFF"/>
                </a:solidFill>
                <a:latin typeface="Futura Md BT" panose="020B0602020204020303" pitchFamily="34" charset="0"/>
              </a:rPr>
              <a:t>Methods which return a value</a:t>
            </a:r>
          </a:p>
          <a:p>
            <a:pPr marL="514350" indent="-514350" algn="l">
              <a:buAutoNum type="arabicPeriod"/>
            </a:pPr>
            <a:r>
              <a:rPr lang="en-US" sz="2400" dirty="0" smtClean="0">
                <a:solidFill>
                  <a:srgbClr val="CCFFFF"/>
                </a:solidFill>
                <a:latin typeface="Futura Md BT" panose="020B0602020204020303" pitchFamily="34" charset="0"/>
              </a:rPr>
              <a:t>Overloading</a:t>
            </a:r>
          </a:p>
          <a:p>
            <a:pPr marL="514350" indent="-514350" algn="l">
              <a:buAutoNum type="arabicPeriod"/>
            </a:pPr>
            <a:r>
              <a:rPr lang="en-US" sz="2400" dirty="0" smtClean="0">
                <a:solidFill>
                  <a:srgbClr val="CCFFFF"/>
                </a:solidFill>
                <a:latin typeface="Futura Md BT" panose="020B0602020204020303" pitchFamily="34" charset="0"/>
              </a:rPr>
              <a:t>Best Practices</a:t>
            </a:r>
            <a:endParaRPr lang="en-US" sz="2400" dirty="0">
              <a:solidFill>
                <a:srgbClr val="CCFFFF"/>
              </a:solidFill>
              <a:latin typeface="Futura Md BT" panose="020B0602020204020303" pitchFamily="34" charset="0"/>
            </a:endParaRPr>
          </a:p>
          <a:p>
            <a:pPr algn="l"/>
            <a:endParaRPr lang="en-US" sz="2400" dirty="0">
              <a:solidFill>
                <a:srgbClr val="CCFFFF"/>
              </a:solidFill>
              <a:latin typeface="Futura Md BT" panose="020B0602020204020303" pitchFamily="34" charset="0"/>
            </a:endParaRPr>
          </a:p>
          <a:p>
            <a:pPr algn="l"/>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926813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2" y="457202"/>
            <a:ext cx="6793117" cy="1470025"/>
          </a:xfrm>
        </p:spPr>
        <p:txBody>
          <a:bodyPr>
            <a:normAutofit/>
          </a:bodyPr>
          <a:lstStyle/>
          <a:p>
            <a:r>
              <a:rPr lang="en-US" sz="3200" dirty="0" smtClean="0">
                <a:solidFill>
                  <a:srgbClr val="99FFCC"/>
                </a:solidFill>
                <a:latin typeface="Futura Md BT" panose="020B0602020204020303" pitchFamily="34" charset="0"/>
              </a:rPr>
              <a:t>1. What is a method?</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CFFFF"/>
                </a:solidFill>
                <a:latin typeface="Futura Md BT" panose="020B0602020204020303" pitchFamily="34" charset="0"/>
              </a:rPr>
              <a:t> </a:t>
            </a:r>
          </a:p>
          <a:p>
            <a:pPr algn="l">
              <a:buFont typeface="Arial" pitchFamily="34" charset="0"/>
              <a:buChar char="•"/>
            </a:pPr>
            <a:endParaRPr lang="en-US" sz="2400" dirty="0">
              <a:solidFill>
                <a:srgbClr val="CCFFFF"/>
              </a:solidFill>
              <a:latin typeface="Futura Md BT" panose="020B0602020204020303" pitchFamily="34" charset="0"/>
            </a:endParaRPr>
          </a:p>
        </p:txBody>
      </p:sp>
      <p:sp>
        <p:nvSpPr>
          <p:cNvPr id="6" name="Title 1"/>
          <p:cNvSpPr txBox="1">
            <a:spLocks/>
          </p:cNvSpPr>
          <p:nvPr/>
        </p:nvSpPr>
        <p:spPr>
          <a:xfrm>
            <a:off x="228600" y="1728199"/>
            <a:ext cx="8686800" cy="4648201"/>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CCFFFF"/>
                </a:solidFill>
                <a:latin typeface="Futura Md BT" panose="020B0602020204020303" pitchFamily="34" charset="0"/>
              </a:rPr>
              <a:t>A </a:t>
            </a:r>
            <a:r>
              <a:rPr lang="en-US" sz="3200" dirty="0" smtClean="0">
                <a:solidFill>
                  <a:srgbClr val="99FFCC"/>
                </a:solidFill>
                <a:latin typeface="Futura Md BT" panose="020B0602020204020303" pitchFamily="34" charset="0"/>
              </a:rPr>
              <a:t>method</a:t>
            </a:r>
            <a:r>
              <a:rPr lang="en-US" sz="3200" dirty="0" smtClean="0">
                <a:solidFill>
                  <a:srgbClr val="CCFFFF"/>
                </a:solidFill>
                <a:latin typeface="Futura Md BT" panose="020B0602020204020303" pitchFamily="34" charset="0"/>
              </a:rPr>
              <a:t> is a building block that solves a single problem. It combines a part of your code, gives it a name and can be called from other parts of the code.</a:t>
            </a:r>
          </a:p>
          <a:p>
            <a:pPr algn="l"/>
            <a:r>
              <a:rPr lang="en-US" sz="3200" dirty="0" smtClean="0">
                <a:solidFill>
                  <a:srgbClr val="CCFFFF"/>
                </a:solidFill>
                <a:latin typeface="Futura Md BT" panose="020B0602020204020303" pitchFamily="34" charset="0"/>
              </a:rPr>
              <a:t>Methods are key for constructing large applications and games from smaller pieces</a:t>
            </a:r>
          </a:p>
          <a:p>
            <a:pPr algn="l"/>
            <a:r>
              <a:rPr lang="en-US" sz="3200" dirty="0" smtClean="0">
                <a:solidFill>
                  <a:srgbClr val="CCFFFF"/>
                </a:solidFill>
                <a:latin typeface="Futura Md BT" panose="020B0602020204020303" pitchFamily="34" charset="0"/>
              </a:rPr>
              <a:t>Methods are also known in other languages as functions, procedures and subroutines.</a:t>
            </a:r>
          </a:p>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Tree>
    <p:extLst>
      <p:ext uri="{BB962C8B-B14F-4D97-AF65-F5344CB8AC3E}">
        <p14:creationId xmlns:p14="http://schemas.microsoft.com/office/powerpoint/2010/main" val="2776522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7707" y="425453"/>
            <a:ext cx="6793117" cy="1470025"/>
          </a:xfrm>
        </p:spPr>
        <p:txBody>
          <a:bodyPr>
            <a:normAutofit/>
          </a:bodyPr>
          <a:lstStyle/>
          <a:p>
            <a:r>
              <a:rPr lang="en-US" sz="3200" dirty="0" smtClean="0">
                <a:solidFill>
                  <a:srgbClr val="99FFCC"/>
                </a:solidFill>
                <a:latin typeface="Futura Md BT" panose="020B0602020204020303" pitchFamily="34" charset="0"/>
              </a:rPr>
              <a:t>1. Why use methods?</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dirty="0">
              <a:solidFill>
                <a:srgbClr val="CCFFFF"/>
              </a:solidFill>
              <a:latin typeface="Futura Md BT" panose="020B0602020204020303" pitchFamily="34" charset="0"/>
            </a:endParaRPr>
          </a:p>
          <a:p>
            <a:pPr marL="342900" indent="-342900" algn="l">
              <a:buFont typeface="Arial" pitchFamily="34" charset="0"/>
              <a:buChar char="•"/>
            </a:pPr>
            <a:r>
              <a:rPr lang="en-US" sz="2400" dirty="0" smtClean="0">
                <a:solidFill>
                  <a:srgbClr val="CCFFFF"/>
                </a:solidFill>
                <a:latin typeface="Futura Md BT" panose="020B0602020204020303" pitchFamily="34" charset="0"/>
              </a:rPr>
              <a:t>They split large problems into small pieces</a:t>
            </a:r>
          </a:p>
          <a:p>
            <a:pPr marL="342900" indent="-342900" algn="l">
              <a:buFont typeface="Arial" pitchFamily="34" charset="0"/>
              <a:buChar char="•"/>
            </a:pPr>
            <a:r>
              <a:rPr lang="en-US" sz="2400" dirty="0" smtClean="0">
                <a:solidFill>
                  <a:srgbClr val="CCFFFF"/>
                </a:solidFill>
                <a:latin typeface="Futura Md BT" panose="020B0602020204020303" pitchFamily="34" charset="0"/>
              </a:rPr>
              <a:t>Better organization</a:t>
            </a:r>
          </a:p>
          <a:p>
            <a:pPr marL="342900" indent="-342900" algn="l">
              <a:buFont typeface="Arial" pitchFamily="34" charset="0"/>
              <a:buChar char="•"/>
            </a:pPr>
            <a:r>
              <a:rPr lang="en-US" sz="2400" dirty="0" smtClean="0">
                <a:solidFill>
                  <a:srgbClr val="CCFFFF"/>
                </a:solidFill>
                <a:latin typeface="Futura Md BT" panose="020B0602020204020303" pitchFamily="34" charset="0"/>
              </a:rPr>
              <a:t>Improve readability</a:t>
            </a:r>
          </a:p>
          <a:p>
            <a:pPr marL="342900" indent="-342900" algn="l">
              <a:buFont typeface="Arial" pitchFamily="34" charset="0"/>
              <a:buChar char="•"/>
            </a:pPr>
            <a:r>
              <a:rPr lang="en-US" sz="2400" dirty="0" smtClean="0">
                <a:solidFill>
                  <a:srgbClr val="CCFFFF"/>
                </a:solidFill>
                <a:latin typeface="Futura Md BT" panose="020B0602020204020303" pitchFamily="34" charset="0"/>
              </a:rPr>
              <a:t>Improve understandability</a:t>
            </a:r>
          </a:p>
          <a:p>
            <a:pPr marL="342900" indent="-342900" algn="l">
              <a:buFont typeface="Arial" pitchFamily="34" charset="0"/>
              <a:buChar char="•"/>
            </a:pPr>
            <a:r>
              <a:rPr lang="en-US" sz="2400" dirty="0" smtClean="0">
                <a:solidFill>
                  <a:srgbClr val="CCFFFF"/>
                </a:solidFill>
                <a:latin typeface="Futura Md BT" panose="020B0602020204020303" pitchFamily="34" charset="0"/>
              </a:rPr>
              <a:t>Avoid repetition of code</a:t>
            </a:r>
          </a:p>
          <a:p>
            <a:pPr marL="342900" indent="-342900" algn="l">
              <a:buFont typeface="Arial" pitchFamily="34" charset="0"/>
              <a:buChar char="•"/>
            </a:pPr>
            <a:r>
              <a:rPr lang="en-US" sz="2400" dirty="0" smtClean="0">
                <a:solidFill>
                  <a:srgbClr val="CCFFFF"/>
                </a:solidFill>
                <a:latin typeface="Futura Md BT" panose="020B0602020204020303" pitchFamily="34" charset="0"/>
              </a:rPr>
              <a:t>Code reusability</a:t>
            </a:r>
            <a:endParaRPr lang="en-US" sz="2400" dirty="0">
              <a:solidFill>
                <a:srgbClr val="CCFFFF"/>
              </a:solidFill>
              <a:latin typeface="Futura Md BT" panose="020B0602020204020303" pitchFamily="34" charset="0"/>
            </a:endParaRPr>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Tree>
    <p:extLst>
      <p:ext uri="{BB962C8B-B14F-4D97-AF65-F5344CB8AC3E}">
        <p14:creationId xmlns:p14="http://schemas.microsoft.com/office/powerpoint/2010/main" val="2598046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7707" y="425453"/>
            <a:ext cx="6793117" cy="1470025"/>
          </a:xfrm>
        </p:spPr>
        <p:txBody>
          <a:bodyPr>
            <a:normAutofit/>
          </a:bodyPr>
          <a:lstStyle/>
          <a:p>
            <a:r>
              <a:rPr lang="en-US" sz="3200" dirty="0" smtClean="0">
                <a:solidFill>
                  <a:srgbClr val="99FFCC"/>
                </a:solidFill>
                <a:latin typeface="Futura Md BT" panose="020B0602020204020303" pitchFamily="34" charset="0"/>
              </a:rPr>
              <a:t>2. Void methods and parameters</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CFFFF"/>
                </a:solidFill>
                <a:latin typeface="Futura Md BT" panose="020B0602020204020303" pitchFamily="34" charset="0"/>
              </a:rPr>
              <a:t> </a:t>
            </a:r>
          </a:p>
          <a:p>
            <a:pPr algn="l">
              <a:buFont typeface="Arial" pitchFamily="34" charset="0"/>
              <a:buChar char="•"/>
            </a:pPr>
            <a:endParaRPr lang="en-US" sz="2400" dirty="0">
              <a:solidFill>
                <a:srgbClr val="CCFFFF"/>
              </a:solidFill>
              <a:latin typeface="Futura Md BT" panose="020B0602020204020303" pitchFamily="34" charset="0"/>
            </a:endParaRPr>
          </a:p>
        </p:txBody>
      </p:sp>
      <p:pic>
        <p:nvPicPr>
          <p:cNvPr id="7" name="Picture 6" descr="http://pinkdoorproperties.com/wp-content/gallery/semmes-ave-before-photos/Demo-Text-Pic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000027">
            <a:off x="6861045" y="3937709"/>
            <a:ext cx="2353115" cy="235311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837610" y="4830765"/>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10" name="Title 1"/>
          <p:cNvSpPr txBox="1">
            <a:spLocks/>
          </p:cNvSpPr>
          <p:nvPr/>
        </p:nvSpPr>
        <p:spPr>
          <a:xfrm>
            <a:off x="194176" y="800099"/>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CCFFFF"/>
                </a:solidFill>
                <a:latin typeface="Futura Md BT" panose="020B0602020204020303" pitchFamily="34" charset="0"/>
              </a:rPr>
              <a:t>Each method has a return type, name, parameters (optional) and body. Void methods don’t have return type. They just wrap a piece of code and give it a name.</a:t>
            </a:r>
          </a:p>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pic>
        <p:nvPicPr>
          <p:cNvPr id="1026" name="Picture 2" descr="http://sourcecodemania.com/wp-content/uploads/2012/07/functions-explain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12706"/>
            <a:ext cx="7048500"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194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060" y="434975"/>
            <a:ext cx="6793117" cy="1470025"/>
          </a:xfrm>
        </p:spPr>
        <p:txBody>
          <a:bodyPr>
            <a:normAutofit/>
          </a:bodyPr>
          <a:lstStyle/>
          <a:p>
            <a:r>
              <a:rPr lang="en-US" sz="3200" dirty="0">
                <a:solidFill>
                  <a:srgbClr val="99FFCC"/>
                </a:solidFill>
                <a:latin typeface="Futura Md BT" panose="020B0602020204020303" pitchFamily="34" charset="0"/>
              </a:rPr>
              <a:t>3</a:t>
            </a:r>
            <a:r>
              <a:rPr lang="en-US" sz="3200" dirty="0" smtClean="0">
                <a:solidFill>
                  <a:srgbClr val="99FFCC"/>
                </a:solidFill>
                <a:latin typeface="Futura Md BT" panose="020B0602020204020303" pitchFamily="34" charset="0"/>
              </a:rPr>
              <a:t>. Methods which return a value  </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CFFFF"/>
                </a:solidFill>
                <a:latin typeface="Futura Md BT" panose="020B0602020204020303" pitchFamily="34" charset="0"/>
              </a:rPr>
              <a:t> </a:t>
            </a:r>
          </a:p>
          <a:p>
            <a:pPr algn="l">
              <a:buFont typeface="Arial" pitchFamily="34" charset="0"/>
              <a:buChar char="•"/>
            </a:pPr>
            <a:endParaRPr lang="en-US" sz="2400" dirty="0">
              <a:solidFill>
                <a:srgbClr val="CCFFFF"/>
              </a:solidFill>
              <a:latin typeface="Futura Md BT" panose="020B0602020204020303" pitchFamily="34" charset="0"/>
            </a:endParaRPr>
          </a:p>
        </p:txBody>
      </p:sp>
      <p:pic>
        <p:nvPicPr>
          <p:cNvPr id="7" name="Picture 6" descr="http://pinkdoorproperties.com/wp-content/gallery/semmes-ave-before-photos/Demo-Text-Pic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218218">
            <a:off x="5463788" y="4625589"/>
            <a:ext cx="2932392" cy="293239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532810" y="4716465"/>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pic>
        <p:nvPicPr>
          <p:cNvPr id="2050" name="Picture 2" descr="https://s-media-cache-ak0.pinimg.com/736x/ed/b5/d9/edb5d9b527dfd7d8d681c978102c7ec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19" y="1752600"/>
            <a:ext cx="571500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050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060" y="434975"/>
            <a:ext cx="6793117" cy="1470025"/>
          </a:xfrm>
        </p:spPr>
        <p:txBody>
          <a:bodyPr>
            <a:normAutofit/>
          </a:bodyPr>
          <a:lstStyle/>
          <a:p>
            <a:r>
              <a:rPr lang="en-US" sz="3200" dirty="0" smtClean="0">
                <a:solidFill>
                  <a:srgbClr val="99FFCC"/>
                </a:solidFill>
                <a:latin typeface="Futura Md BT" panose="020B0602020204020303" pitchFamily="34" charset="0"/>
              </a:rPr>
              <a:t>4. Overloading</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CFFFF"/>
                </a:solidFill>
                <a:latin typeface="Futura Md BT" panose="020B0602020204020303" pitchFamily="34" charset="0"/>
              </a:rPr>
              <a:t> </a:t>
            </a:r>
          </a:p>
          <a:p>
            <a:pPr algn="l">
              <a:buFont typeface="Arial" pitchFamily="34" charset="0"/>
              <a:buChar char="•"/>
            </a:pPr>
            <a:endParaRPr lang="en-US" sz="2400" dirty="0">
              <a:solidFill>
                <a:srgbClr val="CCFFFF"/>
              </a:solidFill>
              <a:latin typeface="Futura Md BT" panose="020B0602020204020303" pitchFamily="34" charset="0"/>
            </a:endParaRPr>
          </a:p>
        </p:txBody>
      </p:sp>
      <p:sp>
        <p:nvSpPr>
          <p:cNvPr id="9" name="Title 1"/>
          <p:cNvSpPr txBox="1">
            <a:spLocks/>
          </p:cNvSpPr>
          <p:nvPr/>
        </p:nvSpPr>
        <p:spPr>
          <a:xfrm>
            <a:off x="532810" y="4716465"/>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pic>
        <p:nvPicPr>
          <p:cNvPr id="3074" name="Picture 2" descr=" photo overloading-the-c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28" y="1960383"/>
            <a:ext cx="609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pinkdoorproperties.com/wp-content/gallery/semmes-ave-before-photos/Demo-Text-Pict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218218">
            <a:off x="5624619" y="4396988"/>
            <a:ext cx="2932392" cy="293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414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060" y="434975"/>
            <a:ext cx="6793117" cy="1470025"/>
          </a:xfrm>
        </p:spPr>
        <p:txBody>
          <a:bodyPr>
            <a:normAutofit/>
          </a:bodyPr>
          <a:lstStyle/>
          <a:p>
            <a:r>
              <a:rPr lang="en-US" sz="3200" dirty="0">
                <a:solidFill>
                  <a:srgbClr val="99FFCC"/>
                </a:solidFill>
                <a:latin typeface="Futura Md BT" panose="020B0602020204020303" pitchFamily="34" charset="0"/>
              </a:rPr>
              <a:t>5</a:t>
            </a:r>
            <a:r>
              <a:rPr lang="en-US" sz="3200" dirty="0" smtClean="0">
                <a:solidFill>
                  <a:srgbClr val="99FFCC"/>
                </a:solidFill>
                <a:latin typeface="Futura Md BT" panose="020B0602020204020303" pitchFamily="34" charset="0"/>
              </a:rPr>
              <a:t>. Best practices</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CFFFF"/>
                </a:solidFill>
                <a:latin typeface="Futura Md BT" panose="020B0602020204020303" pitchFamily="34" charset="0"/>
              </a:rPr>
              <a:t> </a:t>
            </a:r>
          </a:p>
          <a:p>
            <a:pPr algn="l">
              <a:buFont typeface="Arial" pitchFamily="34" charset="0"/>
              <a:buChar char="•"/>
            </a:pPr>
            <a:endParaRPr lang="en-US" sz="2400" dirty="0">
              <a:solidFill>
                <a:srgbClr val="CCFFFF"/>
              </a:solidFill>
              <a:latin typeface="Futura Md BT" panose="020B0602020204020303" pitchFamily="34" charset="0"/>
            </a:endParaRPr>
          </a:p>
        </p:txBody>
      </p:sp>
      <p:sp>
        <p:nvSpPr>
          <p:cNvPr id="9" name="Title 1"/>
          <p:cNvSpPr txBox="1">
            <a:spLocks/>
          </p:cNvSpPr>
          <p:nvPr/>
        </p:nvSpPr>
        <p:spPr>
          <a:xfrm>
            <a:off x="532810" y="4716465"/>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10" name="Title 1"/>
          <p:cNvSpPr txBox="1">
            <a:spLocks/>
          </p:cNvSpPr>
          <p:nvPr/>
        </p:nvSpPr>
        <p:spPr>
          <a:xfrm>
            <a:off x="533400" y="17526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dirty="0">
              <a:solidFill>
                <a:srgbClr val="CCFFFF"/>
              </a:solidFill>
              <a:latin typeface="Futura Md BT" panose="020B0602020204020303" pitchFamily="34" charset="0"/>
            </a:endParaRPr>
          </a:p>
          <a:p>
            <a:pPr marL="342900" indent="-342900" algn="l">
              <a:buFont typeface="Arial" pitchFamily="34" charset="0"/>
              <a:buChar char="•"/>
            </a:pPr>
            <a:r>
              <a:rPr lang="en-US" sz="2400" dirty="0" smtClean="0">
                <a:solidFill>
                  <a:srgbClr val="CCFFFF"/>
                </a:solidFill>
                <a:latin typeface="Futura Md BT" panose="020B0602020204020303" pitchFamily="34" charset="0"/>
              </a:rPr>
              <a:t>Each method should perform a single well- defined task.</a:t>
            </a:r>
          </a:p>
          <a:p>
            <a:pPr marL="342900" indent="-342900" algn="l">
              <a:buFont typeface="Arial" pitchFamily="34" charset="0"/>
              <a:buChar char="•"/>
            </a:pPr>
            <a:r>
              <a:rPr lang="en-US" sz="2400" dirty="0" smtClean="0">
                <a:solidFill>
                  <a:srgbClr val="CCFFFF"/>
                </a:solidFill>
                <a:latin typeface="Futura Md BT" panose="020B0602020204020303" pitchFamily="34" charset="0"/>
              </a:rPr>
              <a:t>The method’s name should clear and descriptive of the task it performs. Neither too long, nor too short</a:t>
            </a:r>
          </a:p>
          <a:p>
            <a:pPr algn="l"/>
            <a:endParaRPr lang="en-US" sz="2400" dirty="0">
              <a:solidFill>
                <a:srgbClr val="CCFFFF"/>
              </a:solidFill>
              <a:latin typeface="Futura Md BT" panose="020B0602020204020303" pitchFamily="34" charset="0"/>
            </a:endParaRPr>
          </a:p>
          <a:p>
            <a:pPr algn="l"/>
            <a:r>
              <a:rPr lang="en-US" sz="2400" dirty="0" smtClean="0">
                <a:solidFill>
                  <a:srgbClr val="CCFFFF"/>
                </a:solidFill>
                <a:latin typeface="Futura Md BT" panose="020B0602020204020303" pitchFamily="34" charset="0"/>
              </a:rPr>
              <a:t>e.g. </a:t>
            </a:r>
            <a:r>
              <a:rPr lang="en-US" sz="2400" dirty="0" err="1" smtClean="0">
                <a:solidFill>
                  <a:srgbClr val="CCFFFF"/>
                </a:solidFill>
                <a:latin typeface="Futura Md BT" panose="020B0602020204020303" pitchFamily="34" charset="0"/>
              </a:rPr>
              <a:t>DrawDwarf</a:t>
            </a:r>
            <a:r>
              <a:rPr lang="en-US" sz="2400" dirty="0" smtClean="0">
                <a:solidFill>
                  <a:srgbClr val="CCFFFF"/>
                </a:solidFill>
                <a:latin typeface="Futura Md BT" panose="020B0602020204020303" pitchFamily="34" charset="0"/>
              </a:rPr>
              <a:t>(), </a:t>
            </a:r>
            <a:r>
              <a:rPr lang="en-US" sz="2400" dirty="0" err="1" smtClean="0">
                <a:solidFill>
                  <a:srgbClr val="CCFFFF"/>
                </a:solidFill>
                <a:latin typeface="Futura Md BT" panose="020B0602020204020303" pitchFamily="34" charset="0"/>
              </a:rPr>
              <a:t>GenerateRocks</a:t>
            </a:r>
            <a:r>
              <a:rPr lang="en-US" sz="2400" dirty="0" smtClean="0">
                <a:solidFill>
                  <a:srgbClr val="CCFFFF"/>
                </a:solidFill>
                <a:latin typeface="Futura Md BT" panose="020B0602020204020303" pitchFamily="34" charset="0"/>
              </a:rPr>
              <a:t>(), </a:t>
            </a:r>
            <a:r>
              <a:rPr lang="en-US" sz="2400" dirty="0" err="1" smtClean="0">
                <a:solidFill>
                  <a:srgbClr val="CCFFFF"/>
                </a:solidFill>
                <a:latin typeface="Futura Md BT" panose="020B0602020204020303" pitchFamily="34" charset="0"/>
              </a:rPr>
              <a:t>MovePaddle</a:t>
            </a:r>
            <a:r>
              <a:rPr lang="en-US" sz="2400" dirty="0" smtClean="0">
                <a:solidFill>
                  <a:srgbClr val="CCFFFF"/>
                </a:solidFill>
                <a:latin typeface="Futura Md BT" panose="020B0602020204020303" pitchFamily="34" charset="0"/>
              </a:rPr>
              <a:t>()…</a:t>
            </a:r>
          </a:p>
          <a:p>
            <a:pPr algn="l"/>
            <a:r>
              <a:rPr lang="en-US" sz="2400" dirty="0">
                <a:solidFill>
                  <a:srgbClr val="CCFFFF"/>
                </a:solidFill>
                <a:latin typeface="Futura Md BT" panose="020B0602020204020303" pitchFamily="34" charset="0"/>
              </a:rPr>
              <a:t>b</a:t>
            </a:r>
            <a:r>
              <a:rPr lang="en-US" sz="2400" dirty="0" smtClean="0">
                <a:solidFill>
                  <a:srgbClr val="CCFFFF"/>
                </a:solidFill>
                <a:latin typeface="Futura Md BT" panose="020B0602020204020303" pitchFamily="34" charset="0"/>
              </a:rPr>
              <a:t>ad e.g. Process(), Task(), </a:t>
            </a:r>
            <a:r>
              <a:rPr lang="en-US" sz="2400" dirty="0" err="1" smtClean="0">
                <a:solidFill>
                  <a:srgbClr val="CCFFFF"/>
                </a:solidFill>
                <a:latin typeface="Futura Md BT" panose="020B0602020204020303" pitchFamily="34" charset="0"/>
              </a:rPr>
              <a:t>DoSomething</a:t>
            </a:r>
            <a:r>
              <a:rPr lang="en-US" sz="2400" dirty="0" smtClean="0">
                <a:solidFill>
                  <a:srgbClr val="CCFFFF"/>
                </a:solidFill>
                <a:latin typeface="Futura Md BT" panose="020B0602020204020303" pitchFamily="34" charset="0"/>
              </a:rPr>
              <a:t>(), f(), function()</a:t>
            </a:r>
          </a:p>
        </p:txBody>
      </p:sp>
    </p:spTree>
    <p:extLst>
      <p:ext uri="{BB962C8B-B14F-4D97-AF65-F5344CB8AC3E}">
        <p14:creationId xmlns:p14="http://schemas.microsoft.com/office/powerpoint/2010/main" val="517536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2" y="417625"/>
            <a:ext cx="6793117" cy="1470025"/>
          </a:xfrm>
        </p:spPr>
        <p:txBody>
          <a:bodyPr>
            <a:normAutofit/>
          </a:bodyPr>
          <a:lstStyle/>
          <a:p>
            <a:r>
              <a:rPr lang="en-US" sz="3200" dirty="0">
                <a:solidFill>
                  <a:srgbClr val="99FFCC"/>
                </a:solidFill>
                <a:latin typeface="Futura Md BT" panose="020B0602020204020303" pitchFamily="34" charset="0"/>
              </a:rPr>
              <a:t>Homework</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381000" y="1905000"/>
            <a:ext cx="8763000" cy="47244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mj-lt"/>
              <a:buAutoNum type="arabicPeriod"/>
            </a:pPr>
            <a:r>
              <a:rPr lang="en-US" sz="2200" dirty="0">
                <a:solidFill>
                  <a:srgbClr val="CCFFFF"/>
                </a:solidFill>
              </a:rPr>
              <a:t>Write a method that asks the user for his name and prints “Hello, &lt;name&gt;” (for example, “Hello, Peter!”). Write a program to test this method</a:t>
            </a:r>
            <a:r>
              <a:rPr lang="en-US" sz="2200" dirty="0" smtClean="0">
                <a:solidFill>
                  <a:srgbClr val="CCFFFF"/>
                </a:solidFill>
              </a:rPr>
              <a:t>.</a:t>
            </a:r>
          </a:p>
          <a:p>
            <a:pPr marL="457200" indent="-457200" algn="l">
              <a:buFont typeface="+mj-lt"/>
              <a:buAutoNum type="arabicPeriod"/>
            </a:pPr>
            <a:r>
              <a:rPr lang="en-US" sz="2200" dirty="0">
                <a:solidFill>
                  <a:srgbClr val="CCFFFF"/>
                </a:solidFill>
              </a:rPr>
              <a:t>Write a method that counts how many times given number appears in given array. Write a test program to check if the method is working correctly.</a:t>
            </a:r>
          </a:p>
          <a:p>
            <a:pPr marL="457200" indent="-457200" algn="l">
              <a:buFont typeface="+mj-lt"/>
              <a:buAutoNum type="arabicPeriod"/>
            </a:pPr>
            <a:r>
              <a:rPr lang="en-US" sz="2200" dirty="0">
                <a:solidFill>
                  <a:srgbClr val="CCFFFF"/>
                </a:solidFill>
              </a:rPr>
              <a:t>Write a method that reverses the digits of given decimal number. Example: 256 </a:t>
            </a:r>
            <a:r>
              <a:rPr lang="en-US" sz="2200" dirty="0">
                <a:solidFill>
                  <a:srgbClr val="CCFFFF"/>
                </a:solidFill>
                <a:sym typeface="Wingdings" pitchFamily="2" charset="2"/>
              </a:rPr>
              <a:t> 652</a:t>
            </a:r>
          </a:p>
          <a:p>
            <a:pPr marL="457200" indent="-457200" algn="l">
              <a:lnSpc>
                <a:spcPct val="100000"/>
              </a:lnSpc>
              <a:buFont typeface="+mj-lt"/>
              <a:buAutoNum type="arabicPeriod"/>
            </a:pPr>
            <a:r>
              <a:rPr lang="en-US" sz="2200" dirty="0">
                <a:solidFill>
                  <a:srgbClr val="CCFFFF"/>
                </a:solidFill>
              </a:rPr>
              <a:t>Write methods to calculate minimum, maximum, average, sum and product of given set of integer numbers. Use variable number of arguments.</a:t>
            </a:r>
          </a:p>
          <a:p>
            <a:pPr marL="457200" indent="-457200" algn="l">
              <a:lnSpc>
                <a:spcPct val="100000"/>
              </a:lnSpc>
              <a:buFont typeface="+mj-lt"/>
              <a:buAutoNum type="arabicPeriod"/>
            </a:pPr>
            <a:r>
              <a:rPr lang="en-US" sz="2200" dirty="0" smtClean="0">
                <a:solidFill>
                  <a:srgbClr val="CCFFFF"/>
                </a:solidFill>
              </a:rPr>
              <a:t>Modify </a:t>
            </a:r>
            <a:r>
              <a:rPr lang="en-US" sz="2200" dirty="0">
                <a:solidFill>
                  <a:srgbClr val="CCFFFF"/>
                </a:solidFill>
              </a:rPr>
              <a:t>your last program and try to make it work for any number type, not just integer (e.g. decimal, float, byte, etc.). Use generic method (read in Internet about generic methods in C#).</a:t>
            </a:r>
          </a:p>
          <a:p>
            <a:pPr marL="457200" indent="-457200" algn="l">
              <a:buFont typeface="+mj-lt"/>
              <a:buAutoNum type="arabicPeriod"/>
            </a:pPr>
            <a:endParaRPr lang="en-US" sz="2200" dirty="0"/>
          </a:p>
        </p:txBody>
      </p:sp>
    </p:spTree>
    <p:extLst>
      <p:ext uri="{BB962C8B-B14F-4D97-AF65-F5344CB8AC3E}">
        <p14:creationId xmlns:p14="http://schemas.microsoft.com/office/powerpoint/2010/main" val="2997167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FFFF"/>
      </a:hlink>
      <a:folHlink>
        <a:srgbClr val="CC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4659</TotalTime>
  <Words>398</Words>
  <Application>Microsoft Office PowerPoint</Application>
  <PresentationFormat>On-screen Show (4:3)</PresentationFormat>
  <Paragraphs>60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Futura Md BT</vt:lpstr>
      <vt:lpstr>Wingdings</vt:lpstr>
      <vt:lpstr>Office Theme</vt:lpstr>
      <vt:lpstr>1.9 Methods</vt:lpstr>
      <vt:lpstr>Lecture Content</vt:lpstr>
      <vt:lpstr>1. What is a method?</vt:lpstr>
      <vt:lpstr>1. Why use methods?</vt:lpstr>
      <vt:lpstr>2. Void methods and parameters</vt:lpstr>
      <vt:lpstr>3. Methods which return a value  </vt:lpstr>
      <vt:lpstr>4. Overloading</vt:lpstr>
      <vt:lpstr>5. Best practices</vt:lpstr>
      <vt:lpstr>Homework</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M18x</dc:creator>
  <cp:lastModifiedBy>Zacademy</cp:lastModifiedBy>
  <cp:revision>156</cp:revision>
  <dcterms:created xsi:type="dcterms:W3CDTF">2006-08-16T00:00:00Z</dcterms:created>
  <dcterms:modified xsi:type="dcterms:W3CDTF">2015-04-07T17:11:34Z</dcterms:modified>
</cp:coreProperties>
</file>