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7" r:id="rId4"/>
    <p:sldId id="257" r:id="rId5"/>
    <p:sldId id="258" r:id="rId6"/>
    <p:sldId id="259" r:id="rId7"/>
    <p:sldId id="260" r:id="rId8"/>
    <p:sldId id="261" r:id="rId9"/>
    <p:sldId id="266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DOMENICO D'ONOFRIO" initials="GD" lastIdx="1" clrIdx="0">
    <p:extLst>
      <p:ext uri="{19B8F6BF-5375-455C-9EA6-DF929625EA0E}">
        <p15:presenceInfo xmlns:p15="http://schemas.microsoft.com/office/powerpoint/2012/main" userId="S::g.donofrio9@studenti.unisa.it::80b136d8-d16a-4336-b2a8-f6fe0683b9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629"/>
    <a:srgbClr val="3F7819"/>
    <a:srgbClr val="FF6500"/>
    <a:srgbClr val="FF6600"/>
    <a:srgbClr val="FBDB40"/>
    <a:srgbClr val="FBE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817" autoAdjust="0"/>
  </p:normalViewPr>
  <p:slideViewPr>
    <p:cSldViewPr snapToGrid="0">
      <p:cViewPr varScale="1">
        <p:scale>
          <a:sx n="70" d="100"/>
          <a:sy n="70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73BB3-5E36-4777-9169-11E3D572D2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894E0B-F085-4F93-A9CB-779BA029CB3F}">
      <dgm:prSet/>
      <dgm:spPr/>
      <dgm:t>
        <a:bodyPr/>
        <a:lstStyle/>
        <a:p>
          <a:r>
            <a:rPr lang="it-IT" b="0" i="0" baseline="0"/>
            <a:t>Sprint retrospective</a:t>
          </a:r>
          <a:endParaRPr lang="en-US"/>
        </a:p>
      </dgm:t>
    </dgm:pt>
    <dgm:pt modelId="{13C2ECE4-B4DB-4119-A3B4-0711424236D3}" type="parTrans" cxnId="{B464F816-29F4-4060-B19F-163C288DD7D5}">
      <dgm:prSet/>
      <dgm:spPr/>
      <dgm:t>
        <a:bodyPr/>
        <a:lstStyle/>
        <a:p>
          <a:endParaRPr lang="en-US"/>
        </a:p>
      </dgm:t>
    </dgm:pt>
    <dgm:pt modelId="{7F87D34A-443E-47B0-AB92-35A7772DF873}" type="sibTrans" cxnId="{B464F816-29F4-4060-B19F-163C288DD7D5}">
      <dgm:prSet/>
      <dgm:spPr/>
      <dgm:t>
        <a:bodyPr/>
        <a:lstStyle/>
        <a:p>
          <a:endParaRPr lang="en-US"/>
        </a:p>
      </dgm:t>
    </dgm:pt>
    <dgm:pt modelId="{D40A26F6-9C3C-4B0B-8F62-DDD79197984F}">
      <dgm:prSet/>
      <dgm:spPr/>
      <dgm:t>
        <a:bodyPr/>
        <a:lstStyle/>
        <a:p>
          <a:r>
            <a:rPr lang="it-IT" b="0" i="0" baseline="0"/>
            <a:t>Obiettivo</a:t>
          </a:r>
          <a:endParaRPr lang="en-US"/>
        </a:p>
      </dgm:t>
    </dgm:pt>
    <dgm:pt modelId="{334ED2B8-3342-4E6A-BA6D-A9394D5737C3}" type="parTrans" cxnId="{019198C0-1F35-4300-A14A-CDE15DDADC21}">
      <dgm:prSet/>
      <dgm:spPr/>
      <dgm:t>
        <a:bodyPr/>
        <a:lstStyle/>
        <a:p>
          <a:endParaRPr lang="en-US"/>
        </a:p>
      </dgm:t>
    </dgm:pt>
    <dgm:pt modelId="{B17BFFF7-2F4E-499C-B117-1F47BAAFF840}" type="sibTrans" cxnId="{019198C0-1F35-4300-A14A-CDE15DDADC21}">
      <dgm:prSet/>
      <dgm:spPr/>
      <dgm:t>
        <a:bodyPr/>
        <a:lstStyle/>
        <a:p>
          <a:endParaRPr lang="en-US"/>
        </a:p>
      </dgm:t>
    </dgm:pt>
    <dgm:pt modelId="{402C3D6B-0834-4C63-BAF7-79CDE12C53E1}">
      <dgm:prSet/>
      <dgm:spPr/>
      <dgm:t>
        <a:bodyPr/>
        <a:lstStyle/>
        <a:p>
          <a:r>
            <a:rPr lang="it-IT" b="0" i="0" baseline="0"/>
            <a:t>Release</a:t>
          </a:r>
          <a:endParaRPr lang="en-US"/>
        </a:p>
      </dgm:t>
    </dgm:pt>
    <dgm:pt modelId="{E22085B6-4062-4D23-8B6D-2EC1042867F0}" type="parTrans" cxnId="{F4B549A8-671D-4ACE-87F1-0EAFF2FA871E}">
      <dgm:prSet/>
      <dgm:spPr/>
      <dgm:t>
        <a:bodyPr/>
        <a:lstStyle/>
        <a:p>
          <a:endParaRPr lang="en-US"/>
        </a:p>
      </dgm:t>
    </dgm:pt>
    <dgm:pt modelId="{3E02192F-4373-46A4-A0A6-E9C7D78A446B}" type="sibTrans" cxnId="{F4B549A8-671D-4ACE-87F1-0EAFF2FA871E}">
      <dgm:prSet/>
      <dgm:spPr/>
      <dgm:t>
        <a:bodyPr/>
        <a:lstStyle/>
        <a:p>
          <a:endParaRPr lang="en-US"/>
        </a:p>
      </dgm:t>
    </dgm:pt>
    <dgm:pt modelId="{19868485-1031-4078-A738-1D2BAB2D0E6A}" type="pres">
      <dgm:prSet presAssocID="{FAD73BB3-5E36-4777-9169-11E3D572D280}" presName="root" presStyleCnt="0">
        <dgm:presLayoutVars>
          <dgm:dir/>
          <dgm:resizeHandles val="exact"/>
        </dgm:presLayoutVars>
      </dgm:prSet>
      <dgm:spPr/>
    </dgm:pt>
    <dgm:pt modelId="{51095F72-65BA-4EFC-A9D8-57A973D17F48}" type="pres">
      <dgm:prSet presAssocID="{21894E0B-F085-4F93-A9CB-779BA029CB3F}" presName="compNode" presStyleCnt="0"/>
      <dgm:spPr/>
    </dgm:pt>
    <dgm:pt modelId="{F89ABC97-D1E4-4979-95F1-350DE3246F5B}" type="pres">
      <dgm:prSet presAssocID="{21894E0B-F085-4F93-A9CB-779BA029CB3F}" presName="bgRect" presStyleLbl="bgShp" presStyleIdx="0" presStyleCnt="3"/>
      <dgm:spPr/>
    </dgm:pt>
    <dgm:pt modelId="{C3C73E8D-2859-4FCF-8A1C-ABB289363F72}" type="pres">
      <dgm:prSet presAssocID="{21894E0B-F085-4F93-A9CB-779BA029CB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D98533F1-77E3-48AA-B0CE-8DEB73CC8062}" type="pres">
      <dgm:prSet presAssocID="{21894E0B-F085-4F93-A9CB-779BA029CB3F}" presName="spaceRect" presStyleCnt="0"/>
      <dgm:spPr/>
    </dgm:pt>
    <dgm:pt modelId="{EB4299EA-A486-4726-872C-47C92C940839}" type="pres">
      <dgm:prSet presAssocID="{21894E0B-F085-4F93-A9CB-779BA029CB3F}" presName="parTx" presStyleLbl="revTx" presStyleIdx="0" presStyleCnt="3">
        <dgm:presLayoutVars>
          <dgm:chMax val="0"/>
          <dgm:chPref val="0"/>
        </dgm:presLayoutVars>
      </dgm:prSet>
      <dgm:spPr/>
    </dgm:pt>
    <dgm:pt modelId="{FC202DCE-ED18-496D-A071-439B9DB7CC88}" type="pres">
      <dgm:prSet presAssocID="{7F87D34A-443E-47B0-AB92-35A7772DF873}" presName="sibTrans" presStyleCnt="0"/>
      <dgm:spPr/>
    </dgm:pt>
    <dgm:pt modelId="{9896E73E-8D0D-44F7-AB1A-9CA92861BFA7}" type="pres">
      <dgm:prSet presAssocID="{D40A26F6-9C3C-4B0B-8F62-DDD79197984F}" presName="compNode" presStyleCnt="0"/>
      <dgm:spPr/>
    </dgm:pt>
    <dgm:pt modelId="{A8210CD0-AB55-49F9-B256-8FA37C8994C7}" type="pres">
      <dgm:prSet presAssocID="{D40A26F6-9C3C-4B0B-8F62-DDD79197984F}" presName="bgRect" presStyleLbl="bgShp" presStyleIdx="1" presStyleCnt="3"/>
      <dgm:spPr/>
    </dgm:pt>
    <dgm:pt modelId="{8BE36F21-0155-4CD5-86C7-08ED084BCE9D}" type="pres">
      <dgm:prSet presAssocID="{D40A26F6-9C3C-4B0B-8F62-DDD7919798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4097DE31-BE76-48A0-A2DC-E88FA744755C}" type="pres">
      <dgm:prSet presAssocID="{D40A26F6-9C3C-4B0B-8F62-DDD79197984F}" presName="spaceRect" presStyleCnt="0"/>
      <dgm:spPr/>
    </dgm:pt>
    <dgm:pt modelId="{38738289-9E45-4DF2-A788-38A874B927B0}" type="pres">
      <dgm:prSet presAssocID="{D40A26F6-9C3C-4B0B-8F62-DDD79197984F}" presName="parTx" presStyleLbl="revTx" presStyleIdx="1" presStyleCnt="3">
        <dgm:presLayoutVars>
          <dgm:chMax val="0"/>
          <dgm:chPref val="0"/>
        </dgm:presLayoutVars>
      </dgm:prSet>
      <dgm:spPr/>
    </dgm:pt>
    <dgm:pt modelId="{975FD1D2-34DA-40EB-A9EB-DB043D4152F4}" type="pres">
      <dgm:prSet presAssocID="{B17BFFF7-2F4E-499C-B117-1F47BAAFF840}" presName="sibTrans" presStyleCnt="0"/>
      <dgm:spPr/>
    </dgm:pt>
    <dgm:pt modelId="{1E21B9FA-4F98-4995-9A20-AE4845DFF184}" type="pres">
      <dgm:prSet presAssocID="{402C3D6B-0834-4C63-BAF7-79CDE12C53E1}" presName="compNode" presStyleCnt="0"/>
      <dgm:spPr/>
    </dgm:pt>
    <dgm:pt modelId="{6FF7CEDE-930F-4FC2-96D7-AC2F0BC99B4F}" type="pres">
      <dgm:prSet presAssocID="{402C3D6B-0834-4C63-BAF7-79CDE12C53E1}" presName="bgRect" presStyleLbl="bgShp" presStyleIdx="2" presStyleCnt="3"/>
      <dgm:spPr/>
    </dgm:pt>
    <dgm:pt modelId="{B39430A0-26BE-4D03-94D6-1366BBEAE302}" type="pres">
      <dgm:prSet presAssocID="{402C3D6B-0834-4C63-BAF7-79CDE12C53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 di giochi"/>
        </a:ext>
      </dgm:extLst>
    </dgm:pt>
    <dgm:pt modelId="{5C55880F-66ED-41FC-BCFF-3C392A0FA02C}" type="pres">
      <dgm:prSet presAssocID="{402C3D6B-0834-4C63-BAF7-79CDE12C53E1}" presName="spaceRect" presStyleCnt="0"/>
      <dgm:spPr/>
    </dgm:pt>
    <dgm:pt modelId="{DA2D3185-FA49-4B62-BD44-82990327D3DB}" type="pres">
      <dgm:prSet presAssocID="{402C3D6B-0834-4C63-BAF7-79CDE12C53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64F816-29F4-4060-B19F-163C288DD7D5}" srcId="{FAD73BB3-5E36-4777-9169-11E3D572D280}" destId="{21894E0B-F085-4F93-A9CB-779BA029CB3F}" srcOrd="0" destOrd="0" parTransId="{13C2ECE4-B4DB-4119-A3B4-0711424236D3}" sibTransId="{7F87D34A-443E-47B0-AB92-35A7772DF873}"/>
    <dgm:cxn modelId="{95B30A46-930A-482A-808A-7FC0E1BB0515}" type="presOf" srcId="{FAD73BB3-5E36-4777-9169-11E3D572D280}" destId="{19868485-1031-4078-A738-1D2BAB2D0E6A}" srcOrd="0" destOrd="0" presId="urn:microsoft.com/office/officeart/2018/2/layout/IconVerticalSolidList"/>
    <dgm:cxn modelId="{B4588050-9B52-4B6C-A03A-B2C59CF93053}" type="presOf" srcId="{21894E0B-F085-4F93-A9CB-779BA029CB3F}" destId="{EB4299EA-A486-4726-872C-47C92C940839}" srcOrd="0" destOrd="0" presId="urn:microsoft.com/office/officeart/2018/2/layout/IconVerticalSolidList"/>
    <dgm:cxn modelId="{99299E5A-EC0C-4C20-9C53-E0D81250C48F}" type="presOf" srcId="{402C3D6B-0834-4C63-BAF7-79CDE12C53E1}" destId="{DA2D3185-FA49-4B62-BD44-82990327D3DB}" srcOrd="0" destOrd="0" presId="urn:microsoft.com/office/officeart/2018/2/layout/IconVerticalSolidList"/>
    <dgm:cxn modelId="{08D4A59C-2D42-4411-ACB3-416466B0BBB3}" type="presOf" srcId="{D40A26F6-9C3C-4B0B-8F62-DDD79197984F}" destId="{38738289-9E45-4DF2-A788-38A874B927B0}" srcOrd="0" destOrd="0" presId="urn:microsoft.com/office/officeart/2018/2/layout/IconVerticalSolidList"/>
    <dgm:cxn modelId="{F4B549A8-671D-4ACE-87F1-0EAFF2FA871E}" srcId="{FAD73BB3-5E36-4777-9169-11E3D572D280}" destId="{402C3D6B-0834-4C63-BAF7-79CDE12C53E1}" srcOrd="2" destOrd="0" parTransId="{E22085B6-4062-4D23-8B6D-2EC1042867F0}" sibTransId="{3E02192F-4373-46A4-A0A6-E9C7D78A446B}"/>
    <dgm:cxn modelId="{019198C0-1F35-4300-A14A-CDE15DDADC21}" srcId="{FAD73BB3-5E36-4777-9169-11E3D572D280}" destId="{D40A26F6-9C3C-4B0B-8F62-DDD79197984F}" srcOrd="1" destOrd="0" parTransId="{334ED2B8-3342-4E6A-BA6D-A9394D5737C3}" sibTransId="{B17BFFF7-2F4E-499C-B117-1F47BAAFF840}"/>
    <dgm:cxn modelId="{8C746302-875A-4754-A433-2AFA6AEA5DDB}" type="presParOf" srcId="{19868485-1031-4078-A738-1D2BAB2D0E6A}" destId="{51095F72-65BA-4EFC-A9D8-57A973D17F48}" srcOrd="0" destOrd="0" presId="urn:microsoft.com/office/officeart/2018/2/layout/IconVerticalSolidList"/>
    <dgm:cxn modelId="{1917F562-7707-4A22-839F-59523251DFAF}" type="presParOf" srcId="{51095F72-65BA-4EFC-A9D8-57A973D17F48}" destId="{F89ABC97-D1E4-4979-95F1-350DE3246F5B}" srcOrd="0" destOrd="0" presId="urn:microsoft.com/office/officeart/2018/2/layout/IconVerticalSolidList"/>
    <dgm:cxn modelId="{8B662C42-3EC9-41A3-A944-778A8A1B89FE}" type="presParOf" srcId="{51095F72-65BA-4EFC-A9D8-57A973D17F48}" destId="{C3C73E8D-2859-4FCF-8A1C-ABB289363F72}" srcOrd="1" destOrd="0" presId="urn:microsoft.com/office/officeart/2018/2/layout/IconVerticalSolidList"/>
    <dgm:cxn modelId="{DDF004FE-E362-4920-8A7D-F5DD3326F8AE}" type="presParOf" srcId="{51095F72-65BA-4EFC-A9D8-57A973D17F48}" destId="{D98533F1-77E3-48AA-B0CE-8DEB73CC8062}" srcOrd="2" destOrd="0" presId="urn:microsoft.com/office/officeart/2018/2/layout/IconVerticalSolidList"/>
    <dgm:cxn modelId="{2586D7FE-86B4-437E-90A9-3C2AE562D03D}" type="presParOf" srcId="{51095F72-65BA-4EFC-A9D8-57A973D17F48}" destId="{EB4299EA-A486-4726-872C-47C92C940839}" srcOrd="3" destOrd="0" presId="urn:microsoft.com/office/officeart/2018/2/layout/IconVerticalSolidList"/>
    <dgm:cxn modelId="{AD41FF97-2221-46C1-B324-E65AC7376B9A}" type="presParOf" srcId="{19868485-1031-4078-A738-1D2BAB2D0E6A}" destId="{FC202DCE-ED18-496D-A071-439B9DB7CC88}" srcOrd="1" destOrd="0" presId="urn:microsoft.com/office/officeart/2018/2/layout/IconVerticalSolidList"/>
    <dgm:cxn modelId="{37D08903-A8E5-42CC-BCC1-D131242175E4}" type="presParOf" srcId="{19868485-1031-4078-A738-1D2BAB2D0E6A}" destId="{9896E73E-8D0D-44F7-AB1A-9CA92861BFA7}" srcOrd="2" destOrd="0" presId="urn:microsoft.com/office/officeart/2018/2/layout/IconVerticalSolidList"/>
    <dgm:cxn modelId="{50C8BC6F-177B-4E32-ACD4-E90DCE5B3678}" type="presParOf" srcId="{9896E73E-8D0D-44F7-AB1A-9CA92861BFA7}" destId="{A8210CD0-AB55-49F9-B256-8FA37C8994C7}" srcOrd="0" destOrd="0" presId="urn:microsoft.com/office/officeart/2018/2/layout/IconVerticalSolidList"/>
    <dgm:cxn modelId="{6C7A84A0-9736-4B9C-8E85-C18F6449AE70}" type="presParOf" srcId="{9896E73E-8D0D-44F7-AB1A-9CA92861BFA7}" destId="{8BE36F21-0155-4CD5-86C7-08ED084BCE9D}" srcOrd="1" destOrd="0" presId="urn:microsoft.com/office/officeart/2018/2/layout/IconVerticalSolidList"/>
    <dgm:cxn modelId="{5C95C327-C95E-4B22-A316-5C878FAE9AC8}" type="presParOf" srcId="{9896E73E-8D0D-44F7-AB1A-9CA92861BFA7}" destId="{4097DE31-BE76-48A0-A2DC-E88FA744755C}" srcOrd="2" destOrd="0" presId="urn:microsoft.com/office/officeart/2018/2/layout/IconVerticalSolidList"/>
    <dgm:cxn modelId="{38190B97-7E74-4084-AC78-5FD96A7DC933}" type="presParOf" srcId="{9896E73E-8D0D-44F7-AB1A-9CA92861BFA7}" destId="{38738289-9E45-4DF2-A788-38A874B927B0}" srcOrd="3" destOrd="0" presId="urn:microsoft.com/office/officeart/2018/2/layout/IconVerticalSolidList"/>
    <dgm:cxn modelId="{7D69FAE7-04C0-4792-923D-665FF4948A8B}" type="presParOf" srcId="{19868485-1031-4078-A738-1D2BAB2D0E6A}" destId="{975FD1D2-34DA-40EB-A9EB-DB043D4152F4}" srcOrd="3" destOrd="0" presId="urn:microsoft.com/office/officeart/2018/2/layout/IconVerticalSolidList"/>
    <dgm:cxn modelId="{063FC9C4-13AB-4953-B6FB-0748618C1CD6}" type="presParOf" srcId="{19868485-1031-4078-A738-1D2BAB2D0E6A}" destId="{1E21B9FA-4F98-4995-9A20-AE4845DFF184}" srcOrd="4" destOrd="0" presId="urn:microsoft.com/office/officeart/2018/2/layout/IconVerticalSolidList"/>
    <dgm:cxn modelId="{DBBCA3EA-2465-4A56-9896-C49BEC47611E}" type="presParOf" srcId="{1E21B9FA-4F98-4995-9A20-AE4845DFF184}" destId="{6FF7CEDE-930F-4FC2-96D7-AC2F0BC99B4F}" srcOrd="0" destOrd="0" presId="urn:microsoft.com/office/officeart/2018/2/layout/IconVerticalSolidList"/>
    <dgm:cxn modelId="{1D0A436C-1AD0-4A67-804C-02357341C570}" type="presParOf" srcId="{1E21B9FA-4F98-4995-9A20-AE4845DFF184}" destId="{B39430A0-26BE-4D03-94D6-1366BBEAE302}" srcOrd="1" destOrd="0" presId="urn:microsoft.com/office/officeart/2018/2/layout/IconVerticalSolidList"/>
    <dgm:cxn modelId="{53DA43A1-1181-4020-ACD7-AB3CC7D37CCD}" type="presParOf" srcId="{1E21B9FA-4F98-4995-9A20-AE4845DFF184}" destId="{5C55880F-66ED-41FC-BCFF-3C392A0FA02C}" srcOrd="2" destOrd="0" presId="urn:microsoft.com/office/officeart/2018/2/layout/IconVerticalSolidList"/>
    <dgm:cxn modelId="{7858B3DE-ABB2-497F-B571-62A9CB47B147}" type="presParOf" srcId="{1E21B9FA-4F98-4995-9A20-AE4845DFF184}" destId="{DA2D3185-FA49-4B62-BD44-82990327D3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ABC97-D1E4-4979-95F1-350DE3246F5B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73E8D-2859-4FCF-8A1C-ABB289363F72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299EA-A486-4726-872C-47C92C940839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baseline="0"/>
            <a:t>Sprint retrospective</a:t>
          </a:r>
          <a:endParaRPr lang="en-US" sz="2500" kern="1200"/>
        </a:p>
      </dsp:txBody>
      <dsp:txXfrm>
        <a:off x="1642860" y="607"/>
        <a:ext cx="4985943" cy="1422390"/>
      </dsp:txXfrm>
    </dsp:sp>
    <dsp:sp modelId="{A8210CD0-AB55-49F9-B256-8FA37C8994C7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6F21-0155-4CD5-86C7-08ED084BCE9D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38289-9E45-4DF2-A788-38A874B927B0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baseline="0"/>
            <a:t>Obiettivo</a:t>
          </a:r>
          <a:endParaRPr lang="en-US" sz="2500" kern="1200"/>
        </a:p>
      </dsp:txBody>
      <dsp:txXfrm>
        <a:off x="1642860" y="1778595"/>
        <a:ext cx="4985943" cy="1422390"/>
      </dsp:txXfrm>
    </dsp:sp>
    <dsp:sp modelId="{6FF7CEDE-930F-4FC2-96D7-AC2F0BC99B4F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30A0-26BE-4D03-94D6-1366BBEAE302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3185-FA49-4B62-BD44-82990327D3DB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baseline="0"/>
            <a:t>Release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97B87-6F88-4918-918B-775C1FE2CCA4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1FB7-6F89-40ED-AC85-8D39AB440E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8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siamo il gruppo 4.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874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Durante la sprint sono stati risolti parte dei debiti tecnici e difetti visivi emersi durante la sprint precedente. Sono stati risolte (LEGGI SLIDE RISOLTI). Mentre non sono stati risolti o sono emersi dalla sprint corrente (LEGGI SLIDE NON RISOLTI)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98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vengono riportate le cose effettuate da ogni membro del team. Da sinistra abbiamo </a:t>
            </a:r>
            <a:r>
              <a:rPr lang="it-IT" u="none" dirty="0"/>
              <a:t>Giandomenico</a:t>
            </a:r>
            <a:r>
              <a:rPr lang="it-IT" dirty="0"/>
              <a:t> D’Onofrio, </a:t>
            </a:r>
            <a:r>
              <a:rPr lang="it-IT" dirty="0" err="1"/>
              <a:t>Oussama</a:t>
            </a:r>
            <a:r>
              <a:rPr lang="it-IT" dirty="0"/>
              <a:t> </a:t>
            </a:r>
            <a:r>
              <a:rPr lang="it-IT" dirty="0" err="1"/>
              <a:t>Ferchichi</a:t>
            </a:r>
            <a:r>
              <a:rPr lang="it-IT" dirty="0"/>
              <a:t>, Alessandro ficca e Alexander De Santis.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292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Nella slide vengono riportati i link di </a:t>
            </a:r>
            <a:r>
              <a:rPr lang="it-IT" dirty="0" err="1"/>
              <a:t>trello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. Vi ringraziamo per l’attenzione.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35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Dimostrazione dell’applicativo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67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progettazione che riguarda il navigatore, che utilizza il design architetturale BUILDER, non è stata modificata. Per quanto riguarda le query di collegamento dell’applicativo con il database, a differenza della release precedente che prevedeva l’esecuzione delle query all’interno del model, si è deciso di implementare delle classi apposite che fornissero tale funzionalità, come ad esempio </a:t>
            </a:r>
            <a:r>
              <a:rPr lang="it-IT" dirty="0" err="1"/>
              <a:t>UserQueries</a:t>
            </a:r>
            <a:r>
              <a:rPr lang="it-IT" dirty="0"/>
              <a:t> che fornisce la possibilità di effettuare la </a:t>
            </a:r>
            <a:r>
              <a:rPr lang="it-IT" dirty="0" err="1"/>
              <a:t>fetch</a:t>
            </a:r>
            <a:r>
              <a:rPr lang="it-IT" dirty="0"/>
              <a:t> di un utente, la </a:t>
            </a:r>
            <a:r>
              <a:rPr lang="it-IT" dirty="0" err="1"/>
              <a:t>fetch</a:t>
            </a:r>
            <a:r>
              <a:rPr lang="it-IT" dirty="0"/>
              <a:t> di tutti gli utenti o la creazione di un utente.</a:t>
            </a:r>
          </a:p>
          <a:p>
            <a:r>
              <a:rPr lang="it-IT" dirty="0"/>
              <a:t>Per quanto riguarda le singole funzionalità </a:t>
            </a:r>
            <a:r>
              <a:rPr lang="it-IT" dirty="0" err="1"/>
              <a:t>é</a:t>
            </a:r>
            <a:r>
              <a:rPr lang="it-IT" dirty="0"/>
              <a:t> stata mantenuta l’architettura definita da model-</a:t>
            </a:r>
            <a:r>
              <a:rPr lang="it-IT" dirty="0" err="1"/>
              <a:t>view</a:t>
            </a:r>
            <a:r>
              <a:rPr lang="it-IT" dirty="0"/>
              <a:t>-controller.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6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presentazione verranno introdotte la sprint </a:t>
            </a:r>
            <a:r>
              <a:rPr lang="it-IT" dirty="0" err="1"/>
              <a:t>retrospective</a:t>
            </a:r>
            <a:r>
              <a:rPr lang="it-IT" dirty="0"/>
              <a:t>, a seguito della prima release, l’obiettivo e un’analisi della release corrente. A seguito della prima release il gruppo ha effettuato lo sprint </a:t>
            </a:r>
            <a:r>
              <a:rPr lang="it-IT" dirty="0" err="1"/>
              <a:t>retrospective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77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Dallo sprint </a:t>
            </a:r>
            <a:r>
              <a:rPr lang="it-IT" dirty="0" err="1"/>
              <a:t>retrospective</a:t>
            </a:r>
            <a:r>
              <a:rPr lang="it-IT" dirty="0"/>
              <a:t> sono emerse attività che si ha intenzione di </a:t>
            </a:r>
            <a:r>
              <a:rPr lang="it-IT" u="none" dirty="0"/>
              <a:t>migliorare</a:t>
            </a:r>
            <a:r>
              <a:rPr lang="it-IT" dirty="0"/>
              <a:t> come la progettazione, i test ed la comunicazione atta all’effettiva comprensione dei problemi. Cose da fare di meno, come meeting troppo lunghi e lavorare oltre il tempo stabilito, avviare l’attività di code </a:t>
            </a:r>
            <a:r>
              <a:rPr lang="it-IT" u="sng" dirty="0" err="1"/>
              <a:t>inspection</a:t>
            </a:r>
            <a:r>
              <a:rPr lang="it-IT" dirty="0"/>
              <a:t> per una maggiore sicurezza del codice ed, infine, continuare a lavorare in maniera costante, rispettare le convenzioni e continuare con la stesura di progettazioni di ciò che si andrà ad implementare.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06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Gli obiettivi rilevati da questa sprint sono stati: Terminare le user stories, risolvere parte dei difetti visibili, debiti tecnici e fornire, almeno in parte, funzionalità relative al system </a:t>
            </a:r>
            <a:r>
              <a:rPr lang="it-IT" dirty="0" err="1"/>
              <a:t>administrator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24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viene riportato il </a:t>
            </a:r>
            <a:r>
              <a:rPr lang="it-IT" dirty="0" err="1"/>
              <a:t>burndown</a:t>
            </a:r>
            <a:r>
              <a:rPr lang="it-IT" dirty="0"/>
              <a:t> chart risultato da questa sprint. Come si può notare il team ha iniziato con grande velocità, per poi rallentare in quanto sono stati risolti debiti tecnici e difetti visibili.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5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stima della sprint </a:t>
            </a:r>
            <a:r>
              <a:rPr lang="it-IT" dirty="0" err="1"/>
              <a:t>velocity</a:t>
            </a:r>
            <a:r>
              <a:rPr lang="it-IT" dirty="0"/>
              <a:t> è stata basata sulla velocità della sprint precedente, la quale non comprendeva il tempo necessario per la sprint </a:t>
            </a:r>
            <a:r>
              <a:rPr lang="it-IT" dirty="0" err="1"/>
              <a:t>retrospective</a:t>
            </a:r>
            <a:r>
              <a:rPr lang="it-IT" dirty="0"/>
              <a:t> e planning. Nonostante questo la stima è risultata vicina all’effettiva velocità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5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user story quasi terminata abbiamo l’assegnazione di una EWO ad uno specifico </a:t>
            </a:r>
            <a:r>
              <a:rPr lang="it-IT" dirty="0" err="1"/>
              <a:t>maintainer</a:t>
            </a:r>
            <a:r>
              <a:rPr lang="it-IT" dirty="0"/>
              <a:t>, la quale, per motivi di tempo, non si è riusciti ad implementare e testare completamente. Mentre, per quanto riguarda l’interruzione di un’attività, essa non è stata iniziata.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FB7-6F89-40ED-AC85-8D39AB440E5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53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87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07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00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40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767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91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53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98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7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33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2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5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28EF-A99A-4B1A-AED2-9F83C2CDD563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F675C8-D8A2-45B2-B637-0368EE9D5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20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ussamaFer97/MaintenanceApplication" TargetMode="External"/><Relationship Id="rId4" Type="http://schemas.openxmlformats.org/officeDocument/2006/relationships/hyperlink" Target="https://trello.com/b/qvoH2206/smartmaintenance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2892F9-548D-4761-A745-4A5C7D1A95B9}"/>
              </a:ext>
            </a:extLst>
          </p:cNvPr>
          <p:cNvSpPr/>
          <p:nvPr/>
        </p:nvSpPr>
        <p:spPr>
          <a:xfrm>
            <a:off x="2473347" y="338136"/>
            <a:ext cx="8769306" cy="187743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1" i="0" u="none" strike="noStrike" kern="1200" cap="none" spc="0" baseline="0">
                <a:uFillTx/>
                <a:latin typeface="Calibri"/>
              </a:rPr>
              <a:t>UNIVERSIT</a:t>
            </a:r>
            <a:r>
              <a:rPr lang="it-IT" sz="2400" b="1" i="0" u="none" strike="noStrike" kern="1200" cap="none" spc="0" baseline="0"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	</a:t>
            </a:r>
            <a:r>
              <a:rPr lang="it-IT" sz="2400" b="1"/>
              <a:t>À DEGLI STUDI DI SALERNO</a:t>
            </a:r>
            <a:endParaRPr lang="it-IT" sz="2600" b="1" strike="noStrike" kern="1200" cap="none" spc="0" baseline="0">
              <a:uFillTx/>
              <a:latin typeface="Calibri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uFillTx/>
              </a:rPr>
              <a:t>DIPARTIMENTO DI INGEGNERIA DELL’INFORMAZIONE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/>
              <a:t>ED ELETTRICA E MATEMATICA APPLICATA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>
              <a:uFillTx/>
              <a:latin typeface="QQDFPF+Avenir-Book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/>
              <a:t>PROGETTO DI SOFTWARE ENGINEERING</a:t>
            </a:r>
            <a:endParaRPr lang="it-IT" b="0" i="0" u="none" strike="noStrike" kern="1200" cap="none" spc="0" baseline="0" dirty="0">
              <a:uFillTx/>
            </a:endParaRPr>
          </a:p>
        </p:txBody>
      </p:sp>
      <p:pic>
        <p:nvPicPr>
          <p:cNvPr id="5" name="Immagine 4" descr="Immagine che contiene scatola, orologio, segnale&#10;&#10;Descrizione generata automaticamente">
            <a:extLst>
              <a:ext uri="{FF2B5EF4-FFF2-40B4-BE49-F238E27FC236}">
                <a16:creationId xmlns:a16="http://schemas.microsoft.com/office/drawing/2014/main" id="{CB6180B5-F5FA-48C1-B20F-6225FDA1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47" y="178919"/>
            <a:ext cx="2257425" cy="22574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asellaDiTesto 34">
            <a:extLst>
              <a:ext uri="{FF2B5EF4-FFF2-40B4-BE49-F238E27FC236}">
                <a16:creationId xmlns:a16="http://schemas.microsoft.com/office/drawing/2014/main" id="{36BEB7BF-DF6D-42B0-BD5F-D6BCFEC5711C}"/>
              </a:ext>
            </a:extLst>
          </p:cNvPr>
          <p:cNvSpPr txBox="1"/>
          <p:nvPr/>
        </p:nvSpPr>
        <p:spPr>
          <a:xfrm>
            <a:off x="766852" y="2880589"/>
            <a:ext cx="8101064" cy="11387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400" b="0" i="0" u="none" strike="noStrike" kern="1200" cap="none" spc="0" baseline="0">
                <a:uFillTx/>
                <a:latin typeface="Calibri" pitchFamily="34"/>
                <a:cs typeface="Calibri" pitchFamily="34"/>
              </a:rPr>
              <a:t>PROFESSIONAL MAINTENANCE APPLICATION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400" b="0" i="0" u="none" strike="noStrike" kern="1200" cap="none" spc="0" baseline="0">
                <a:uFillTx/>
                <a:latin typeface="Calibri" pitchFamily="34"/>
                <a:cs typeface="Calibri" pitchFamily="34"/>
              </a:rPr>
              <a:t>(Smart Maintenance App)</a:t>
            </a:r>
            <a:endParaRPr lang="it-IT" sz="3400" b="0" i="0" u="none" strike="noStrike" kern="1200" cap="none" spc="0" baseline="0" dirty="0"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CasellaDiTesto 33">
            <a:extLst>
              <a:ext uri="{FF2B5EF4-FFF2-40B4-BE49-F238E27FC236}">
                <a16:creationId xmlns:a16="http://schemas.microsoft.com/office/drawing/2014/main" id="{5A221FC6-BEC6-4630-A602-C1AC56B0CB2B}"/>
              </a:ext>
            </a:extLst>
          </p:cNvPr>
          <p:cNvSpPr txBox="1"/>
          <p:nvPr/>
        </p:nvSpPr>
        <p:spPr>
          <a:xfrm>
            <a:off x="766852" y="4463607"/>
            <a:ext cx="6282878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uFillTx/>
                <a:latin typeface="Trebuchet MS"/>
              </a:rPr>
              <a:t>Gruppo 4: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uFillTx/>
                <a:latin typeface="Trebuchet MS"/>
              </a:rPr>
              <a:t>Alessandro Ficca				 Oussama Ferchichi 	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uFillTx/>
                <a:latin typeface="Trebuchet MS"/>
              </a:rPr>
              <a:t>Mat:0622701506				 Mat:0622701516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uFillTx/>
                <a:latin typeface="Trebuchet MS"/>
              </a:rPr>
              <a:t>					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uFillTx/>
                <a:latin typeface="Trebuchet MS"/>
              </a:rPr>
              <a:t>Giandomenico D’Onofrio		 Alexander De Santis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uFillTx/>
                <a:latin typeface="Trebuchet MS"/>
              </a:rPr>
              <a:t>Mat:</a:t>
            </a:r>
            <a:r>
              <a:rPr lang="it-IT" sz="1800" b="0" i="0" u="none" strike="noStrike" kern="1200" cap="none" spc="0" baseline="0">
                <a:uFillTx/>
                <a:latin typeface="Segoe UI" pitchFamily="34"/>
              </a:rPr>
              <a:t>0622701525				 Mat: 0612704080</a:t>
            </a:r>
            <a:endParaRPr lang="it-IT" sz="1800" b="0" i="0" u="none" strike="noStrike" kern="1200" cap="none" spc="0" baseline="0" dirty="0">
              <a:uFillTx/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6175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B3378F-3226-4C88-A8AA-15BCC51B4D9E}"/>
              </a:ext>
            </a:extLst>
          </p:cNvPr>
          <p:cNvSpPr txBox="1">
            <a:spLocks noGrp="1"/>
          </p:cNvSpPr>
          <p:nvPr/>
        </p:nvSpPr>
        <p:spPr>
          <a:xfrm>
            <a:off x="2264791" y="204184"/>
            <a:ext cx="7001866" cy="1375608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Debiti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tecnici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difetti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visivi</a:t>
            </a: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3791C5-6284-4543-B920-FAC1369BE116}"/>
              </a:ext>
            </a:extLst>
          </p:cNvPr>
          <p:cNvSpPr txBox="1"/>
          <p:nvPr/>
        </p:nvSpPr>
        <p:spPr>
          <a:xfrm>
            <a:off x="673754" y="2486158"/>
            <a:ext cx="3973943" cy="3114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F8659F-1A12-4D84-AD85-E565F77F3DBC}"/>
              </a:ext>
            </a:extLst>
          </p:cNvPr>
          <p:cNvSpPr txBox="1"/>
          <p:nvPr/>
        </p:nvSpPr>
        <p:spPr>
          <a:xfrm>
            <a:off x="7564913" y="1834409"/>
            <a:ext cx="15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/>
              <a:t>NON RISOLTI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6337B8-FCBA-4291-A9E7-84646EF2E09F}"/>
              </a:ext>
            </a:extLst>
          </p:cNvPr>
          <p:cNvSpPr txBox="1"/>
          <p:nvPr/>
        </p:nvSpPr>
        <p:spPr>
          <a:xfrm>
            <a:off x="548804" y="2486161"/>
            <a:ext cx="395706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dei materiali nella creazione e nella modifica dell’attività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delle tipologie nella creazione e modifica dell’attività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delle competenze nella verifica di un’attività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Miglioramento dell’esperienza utente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Scelta del giorno e del </a:t>
            </a:r>
            <a:r>
              <a:rPr lang="it-IT" dirty="0" err="1">
                <a:solidFill>
                  <a:schemeClr val="bg1"/>
                </a:solidFill>
              </a:rPr>
              <a:t>maintainer</a:t>
            </a:r>
            <a:r>
              <a:rPr lang="it-IT" dirty="0">
                <a:solidFill>
                  <a:schemeClr val="bg1"/>
                </a:solidFill>
              </a:rPr>
              <a:t> prima dell’assegnazione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Design database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C37B6C-20D4-4ADF-A571-5AF64A3E0039}"/>
              </a:ext>
            </a:extLst>
          </p:cNvPr>
          <p:cNvSpPr txBox="1"/>
          <p:nvPr/>
        </p:nvSpPr>
        <p:spPr>
          <a:xfrm>
            <a:off x="6431097" y="2486161"/>
            <a:ext cx="395706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Refactor</a:t>
            </a:r>
            <a:r>
              <a:rPr lang="it-IT" dirty="0"/>
              <a:t> del codice per </a:t>
            </a:r>
            <a:r>
              <a:rPr lang="it-IT" dirty="0" err="1"/>
              <a:t>per</a:t>
            </a:r>
            <a:r>
              <a:rPr lang="it-IT" dirty="0"/>
              <a:t> utilizzare la nuova progettazione del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Assegnazione di un’attività EWO ad uno specifico </a:t>
            </a:r>
            <a:r>
              <a:rPr lang="it-IT" dirty="0" err="1"/>
              <a:t>maintainer</a:t>
            </a:r>
            <a:r>
              <a:rPr lang="it-IT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Gestione dei siti nella creazione e modifica di un’attività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Mancanza di un messaggio al termine dell’assegnazione di un’attività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Mancanza della lista di competenze nell’assegnazione di un’attività EWO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7A16AB-6AD0-45C4-B45B-D73DB4F0688B}"/>
              </a:ext>
            </a:extLst>
          </p:cNvPr>
          <p:cNvSpPr txBox="1"/>
          <p:nvPr/>
        </p:nvSpPr>
        <p:spPr>
          <a:xfrm>
            <a:off x="1824842" y="1834409"/>
            <a:ext cx="101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RISOLTI</a:t>
            </a:r>
          </a:p>
        </p:txBody>
      </p:sp>
    </p:spTree>
    <p:extLst>
      <p:ext uri="{BB962C8B-B14F-4D97-AF65-F5344CB8AC3E}">
        <p14:creationId xmlns:p14="http://schemas.microsoft.com/office/powerpoint/2010/main" val="132378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84A86-B5A3-43D9-AD24-CDA63A92F1AC}"/>
              </a:ext>
            </a:extLst>
          </p:cNvPr>
          <p:cNvSpPr txBox="1">
            <a:spLocks noGrp="1"/>
          </p:cNvSpPr>
          <p:nvPr/>
        </p:nvSpPr>
        <p:spPr>
          <a:xfrm>
            <a:off x="518684" y="247205"/>
            <a:ext cx="3547581" cy="888636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pic>
        <p:nvPicPr>
          <p:cNvPr id="4" name="Immagine 3" descr="Immagine che contiene testo, screenshot, parcheggio&#10;&#10;Descrizione generata automaticamente">
            <a:extLst>
              <a:ext uri="{FF2B5EF4-FFF2-40B4-BE49-F238E27FC236}">
                <a16:creationId xmlns:a16="http://schemas.microsoft.com/office/drawing/2014/main" id="{0511E5F0-ED3F-4DAF-B7DC-A0BE9A3D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8" y="1101058"/>
            <a:ext cx="1889924" cy="55097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73B40E9-DE44-43A0-A39C-648C6E8EA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6" y="1101058"/>
            <a:ext cx="1691787" cy="5474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422968-677E-4D19-A717-E803A442D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722" y="1101058"/>
            <a:ext cx="1734673" cy="4000847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81D1F0-5596-404B-8701-4B45705A4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75" y="1101058"/>
            <a:ext cx="1889924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A9147791-F1BE-48F7-9888-703D4C529755}"/>
              </a:ext>
            </a:extLst>
          </p:cNvPr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" name="Straight Connector 11">
              <a:extLst>
                <a:ext uri="{FF2B5EF4-FFF2-40B4-BE49-F238E27FC236}">
                  <a16:creationId xmlns:a16="http://schemas.microsoft.com/office/drawing/2014/main" id="{E9D61E7E-8FFA-488E-B5D8-275EA044BCD1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12">
              <a:extLst>
                <a:ext uri="{FF2B5EF4-FFF2-40B4-BE49-F238E27FC236}">
                  <a16:creationId xmlns:a16="http://schemas.microsoft.com/office/drawing/2014/main" id="{83149BF2-D919-4DC7-B6EE-EF66BF787770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C26CDCCF-7569-4570-8EF4-DBEC3170BCE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4BE20A5B-0455-46B6-80E8-5F9B2651E315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15">
              <a:extLst>
                <a:ext uri="{FF2B5EF4-FFF2-40B4-BE49-F238E27FC236}">
                  <a16:creationId xmlns:a16="http://schemas.microsoft.com/office/drawing/2014/main" id="{FA3A6849-10B6-434D-AD0B-7C5FF875FAD9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2ADAA933-8BC0-4645-A7BD-5BA816FA6955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D1DDA080-CA56-48DE-9662-C1F1A5FC4F2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7F48573E-5C24-4358-9001-E4BC969AB880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19">
              <a:extLst>
                <a:ext uri="{FF2B5EF4-FFF2-40B4-BE49-F238E27FC236}">
                  <a16:creationId xmlns:a16="http://schemas.microsoft.com/office/drawing/2014/main" id="{B7740D3E-4D2D-4B21-9179-87D9AC293928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0">
              <a:extLst>
                <a:ext uri="{FF2B5EF4-FFF2-40B4-BE49-F238E27FC236}">
                  <a16:creationId xmlns:a16="http://schemas.microsoft.com/office/drawing/2014/main" id="{9FAEDB20-921D-477C-A7AC-4C765EE20391}"/>
                </a:ext>
              </a:extLst>
            </p:cNvPr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" name="Immagine 5">
            <a:extLst>
              <a:ext uri="{FF2B5EF4-FFF2-40B4-BE49-F238E27FC236}">
                <a16:creationId xmlns:a16="http://schemas.microsoft.com/office/drawing/2014/main" id="{69908F87-28DB-4D6C-845F-44651F76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12411" b="2362"/>
          <a:stretch>
            <a:fillRect/>
          </a:stretch>
        </p:blipFill>
        <p:spPr>
          <a:xfrm>
            <a:off x="0" y="9"/>
            <a:ext cx="12191996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Isosceles Triangle 22">
            <a:extLst>
              <a:ext uri="{FF2B5EF4-FFF2-40B4-BE49-F238E27FC236}">
                <a16:creationId xmlns:a16="http://schemas.microsoft.com/office/drawing/2014/main" id="{1027F358-D5A8-4648-A13A-76D98669F8A0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" y="0"/>
            <a:ext cx="842592" cy="56661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Parallelogram 24">
            <a:extLst>
              <a:ext uri="{FF2B5EF4-FFF2-40B4-BE49-F238E27FC236}">
                <a16:creationId xmlns:a16="http://schemas.microsoft.com/office/drawing/2014/main" id="{983F28A2-4696-49E7-8D07-ACE32E22CB4E}"/>
              </a:ext>
            </a:extLst>
          </p:cNvPr>
          <p:cNvSpPr>
            <a:spLocks noMove="1" noResize="1"/>
          </p:cNvSpPr>
          <p:nvPr/>
        </p:nvSpPr>
        <p:spPr>
          <a:xfrm>
            <a:off x="3684538" y="0"/>
            <a:ext cx="7315200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4937"/>
              <a:gd name="f8" fmla="+- 0 0 -36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5 f7 1"/>
              <a:gd name="f16" fmla="*/ f8 f0 1"/>
              <a:gd name="f17" fmla="*/ f9 f0 1"/>
              <a:gd name="f18" fmla="*/ f10 f0 1"/>
              <a:gd name="f19" fmla="*/ f11 f0 1"/>
              <a:gd name="f20" fmla="?: f12 f3 1"/>
              <a:gd name="f21" fmla="?: f13 f4 1"/>
              <a:gd name="f22" fmla="?: f14 f5 1"/>
              <a:gd name="f23" fmla="*/ f16 1 f2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0 f1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val f36"/>
              <a:gd name="f39" fmla="val f37"/>
              <a:gd name="f40" fmla="*/ f6 f35 1"/>
              <a:gd name="f41" fmla="+- f39 0 f6"/>
              <a:gd name="f42" fmla="+- f38 0 f6"/>
              <a:gd name="f43" fmla="*/ f39 f35 1"/>
              <a:gd name="f44" fmla="*/ f38 f35 1"/>
              <a:gd name="f45" fmla="*/ f41 1 2"/>
              <a:gd name="f46" fmla="*/ f42 1 2"/>
              <a:gd name="f47" fmla="min f42 f41"/>
              <a:gd name="f48" fmla="*/ 100000 f42 1"/>
              <a:gd name="f49" fmla="+- f6 f45 0"/>
              <a:gd name="f50" fmla="+- f6 f46 0"/>
              <a:gd name="f51" fmla="*/ f48 1 f47"/>
              <a:gd name="f52" fmla="*/ f47 f7 1"/>
              <a:gd name="f53" fmla="*/ f52 1 200000"/>
              <a:gd name="f54" fmla="*/ f52 1 100000"/>
              <a:gd name="f55" fmla="*/ f15 1 f51"/>
              <a:gd name="f56" fmla="*/ f41 f50 1"/>
              <a:gd name="f57" fmla="*/ f50 f35 1"/>
              <a:gd name="f58" fmla="*/ f49 f35 1"/>
              <a:gd name="f59" fmla="+- f38 0 f53"/>
              <a:gd name="f60" fmla="+- f38 0 f54"/>
              <a:gd name="f61" fmla="+- 1 f55 0"/>
              <a:gd name="f62" fmla="*/ f56 1 f54"/>
              <a:gd name="f63" fmla="*/ f54 f35 1"/>
              <a:gd name="f64" fmla="*/ f53 f35 1"/>
              <a:gd name="f65" fmla="*/ f60 1 2"/>
              <a:gd name="f66" fmla="*/ f61 1 12"/>
              <a:gd name="f67" fmla="+- f39 0 f62"/>
              <a:gd name="f68" fmla="*/ f60 f35 1"/>
              <a:gd name="f69" fmla="*/ f59 f35 1"/>
              <a:gd name="f70" fmla="*/ f62 f35 1"/>
              <a:gd name="f71" fmla="+- f38 0 f65"/>
              <a:gd name="f72" fmla="*/ f66 f42 1"/>
              <a:gd name="f73" fmla="*/ f66 f41 1"/>
              <a:gd name="f74" fmla="*/ f67 f35 1"/>
              <a:gd name="f75" fmla="*/ f65 f35 1"/>
              <a:gd name="f76" fmla="+- f38 0 f72"/>
              <a:gd name="f77" fmla="+- f39 0 f73"/>
              <a:gd name="f78" fmla="*/ f72 f35 1"/>
              <a:gd name="f79" fmla="*/ f73 f35 1"/>
              <a:gd name="f80" fmla="*/ f71 f35 1"/>
              <a:gd name="f81" fmla="*/ f76 f35 1"/>
              <a:gd name="f82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7" y="f74"/>
              </a:cxn>
              <a:cxn ang="f31">
                <a:pos x="f80" y="f40"/>
              </a:cxn>
              <a:cxn ang="f32">
                <a:pos x="f69" y="f58"/>
              </a:cxn>
              <a:cxn ang="f33">
                <a:pos x="f75" y="f43"/>
              </a:cxn>
              <a:cxn ang="f33">
                <a:pos x="f57" y="f70"/>
              </a:cxn>
              <a:cxn ang="f34">
                <a:pos x="f64" y="f58"/>
              </a:cxn>
            </a:cxnLst>
            <a:rect l="f78" t="f79" r="f81" b="f82"/>
            <a:pathLst>
              <a:path>
                <a:moveTo>
                  <a:pt x="f40" y="f43"/>
                </a:moveTo>
                <a:lnTo>
                  <a:pt x="f63" y="f40"/>
                </a:lnTo>
                <a:lnTo>
                  <a:pt x="f44" y="f40"/>
                </a:lnTo>
                <a:lnTo>
                  <a:pt x="f68" y="f43"/>
                </a:lnTo>
                <a:close/>
              </a:path>
            </a:pathLst>
          </a:cu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3808AA4A-659D-4B21-AC39-FA84FF2C4D1A}"/>
              </a:ext>
            </a:extLst>
          </p:cNvPr>
          <p:cNvCxnSpPr>
            <a:cxnSpLocks noMove="1" noResize="1"/>
          </p:cNvCxnSpPr>
          <p:nvPr/>
        </p:nvCxnSpPr>
        <p:spPr>
          <a:xfrm>
            <a:off x="9371008" y="0"/>
            <a:ext cx="1219207" cy="6858000"/>
          </a:xfrm>
          <a:prstGeom prst="straightConnector1">
            <a:avLst/>
          </a:prstGeom>
          <a:noFill/>
          <a:ln w="9528" cap="rnd">
            <a:solidFill>
              <a:srgbClr val="BFBFBF"/>
            </a:solidFill>
            <a:prstDash val="solid"/>
            <a:miter/>
          </a:ln>
        </p:spPr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5AC25CE6-9E1F-4265-B473-B7DE8E4230B8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425266" y="3681410"/>
            <a:ext cx="4763557" cy="3176590"/>
          </a:xfrm>
          <a:prstGeom prst="straightConnector1">
            <a:avLst/>
          </a:prstGeom>
          <a:noFill/>
          <a:ln w="9528" cap="rnd">
            <a:solidFill>
              <a:srgbClr val="D9D9D9"/>
            </a:solidFill>
            <a:prstDash val="solid"/>
            <a:miter/>
          </a:ln>
        </p:spPr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EAA3747D-9C71-4F71-9952-F0CECDFB1105}"/>
              </a:ext>
            </a:extLst>
          </p:cNvPr>
          <p:cNvSpPr>
            <a:spLocks noMove="1" noResize="1"/>
          </p:cNvSpPr>
          <p:nvPr/>
        </p:nvSpPr>
        <p:spPr>
          <a:xfrm>
            <a:off x="9181472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+- f4 0 f2"/>
              <a:gd name="f9" fmla="+- f3 0 f2"/>
              <a:gd name="f10" fmla="*/ f9 1 3007349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6A6E617-33C2-40CD-BB16-8AF6C69FF700}"/>
              </a:ext>
            </a:extLst>
          </p:cNvPr>
          <p:cNvSpPr>
            <a:spLocks noMove="1" noResize="1"/>
          </p:cNvSpPr>
          <p:nvPr/>
        </p:nvSpPr>
        <p:spPr>
          <a:xfrm>
            <a:off x="960344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+- f4 0 f2"/>
              <a:gd name="f9" fmla="+- f3 0 f2"/>
              <a:gd name="f10" fmla="*/ f9 1 2573311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Isosceles Triangle 34">
            <a:extLst>
              <a:ext uri="{FF2B5EF4-FFF2-40B4-BE49-F238E27FC236}">
                <a16:creationId xmlns:a16="http://schemas.microsoft.com/office/drawing/2014/main" id="{DE7E09FD-D8D3-46E4-84F1-732C3C4F318D}"/>
              </a:ext>
            </a:extLst>
          </p:cNvPr>
          <p:cNvSpPr>
            <a:spLocks noMove="1" noResize="1"/>
          </p:cNvSpPr>
          <p:nvPr/>
        </p:nvSpPr>
        <p:spPr>
          <a:xfrm>
            <a:off x="8932334" y="3047996"/>
            <a:ext cx="3259671" cy="381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CasellaDiTesto 3">
            <a:extLst>
              <a:ext uri="{FF2B5EF4-FFF2-40B4-BE49-F238E27FC236}">
                <a16:creationId xmlns:a16="http://schemas.microsoft.com/office/drawing/2014/main" id="{32F5B4C9-2349-4713-8969-619F8407BF9B}"/>
              </a:ext>
            </a:extLst>
          </p:cNvPr>
          <p:cNvSpPr txBox="1"/>
          <p:nvPr/>
        </p:nvSpPr>
        <p:spPr>
          <a:xfrm>
            <a:off x="4610432" y="2833076"/>
            <a:ext cx="4569805" cy="2369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 dirty="0" err="1">
                <a:solidFill>
                  <a:srgbClr val="90C226"/>
                </a:solidFill>
                <a:uFillTx/>
                <a:latin typeface="Trebuchet MS"/>
              </a:rPr>
              <a:t>Grazie</a:t>
            </a:r>
            <a:r>
              <a:rPr lang="en-US" sz="5400" b="1" i="0" u="none" strike="noStrike" kern="1200" cap="none" spc="0" baseline="0" dirty="0">
                <a:solidFill>
                  <a:srgbClr val="90C226"/>
                </a:solidFill>
                <a:uFillTx/>
                <a:latin typeface="Trebuchet MS"/>
              </a:rPr>
              <a:t> per </a:t>
            </a:r>
            <a:r>
              <a:rPr lang="en-US" sz="5400" b="1" i="0" u="none" strike="noStrike" kern="1200" cap="none" spc="0" baseline="0" dirty="0" err="1">
                <a:solidFill>
                  <a:srgbClr val="90C226"/>
                </a:solidFill>
                <a:uFillTx/>
                <a:latin typeface="Trebuchet MS"/>
              </a:rPr>
              <a:t>l’attenzione</a:t>
            </a:r>
            <a:endParaRPr lang="en-US" sz="5400" b="1" i="0" u="none" strike="noStrike" kern="1200" cap="none" spc="0" baseline="0" dirty="0">
              <a:solidFill>
                <a:srgbClr val="90C226"/>
              </a:solidFill>
              <a:uFillTx/>
              <a:latin typeface="Trebuchet MS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C472C38-5525-42AE-8FEC-0F89A408EEDB}"/>
              </a:ext>
            </a:extLst>
          </p:cNvPr>
          <p:cNvSpPr>
            <a:spLocks noMove="1" noResize="1"/>
          </p:cNvSpPr>
          <p:nvPr/>
        </p:nvSpPr>
        <p:spPr>
          <a:xfrm>
            <a:off x="93344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+- f4 0 f2"/>
              <a:gd name="f9" fmla="+- f3 0 f2"/>
              <a:gd name="f10" fmla="*/ f9 1 2858013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01CFA497-E9AE-4129-8635-5A60F2564A0F}"/>
              </a:ext>
            </a:extLst>
          </p:cNvPr>
          <p:cNvSpPr>
            <a:spLocks noMove="1" noResize="1"/>
          </p:cNvSpPr>
          <p:nvPr/>
        </p:nvSpPr>
        <p:spPr>
          <a:xfrm>
            <a:off x="10898733" y="-8467"/>
            <a:ext cx="1290090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90094"/>
              <a:gd name="f4" fmla="val 6858000"/>
              <a:gd name="f5" fmla="val 1019735"/>
              <a:gd name="f6" fmla="*/ f0 1 1290094"/>
              <a:gd name="f7" fmla="*/ f1 1 6858000"/>
              <a:gd name="f8" fmla="+- f4 0 f2"/>
              <a:gd name="f9" fmla="+- f3 0 f2"/>
              <a:gd name="f10" fmla="*/ f9 1 1290094"/>
              <a:gd name="f11" fmla="*/ f8 1 6858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90094" h="6858000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141E0141-30B3-4388-874A-F429AA8B541C}"/>
              </a:ext>
            </a:extLst>
          </p:cNvPr>
          <p:cNvSpPr>
            <a:spLocks noMove="1" noResize="1"/>
          </p:cNvSpPr>
          <p:nvPr/>
        </p:nvSpPr>
        <p:spPr>
          <a:xfrm>
            <a:off x="10938994" y="-8467"/>
            <a:ext cx="1249829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49825"/>
              <a:gd name="f4" fmla="val 6858000"/>
              <a:gd name="f5" fmla="val 1109382"/>
              <a:gd name="f6" fmla="*/ f0 1 1249825"/>
              <a:gd name="f7" fmla="*/ f1 1 6858000"/>
              <a:gd name="f8" fmla="+- f4 0 f2"/>
              <a:gd name="f9" fmla="+- f3 0 f2"/>
              <a:gd name="f10" fmla="*/ f9 1 1249825"/>
              <a:gd name="f11" fmla="*/ f8 1 6858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49825" h="685800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Isosceles Triangle 42">
            <a:extLst>
              <a:ext uri="{FF2B5EF4-FFF2-40B4-BE49-F238E27FC236}">
                <a16:creationId xmlns:a16="http://schemas.microsoft.com/office/drawing/2014/main" id="{F1F90A80-8CFB-477D-AB9B-DF04A2B6B5A0}"/>
              </a:ext>
            </a:extLst>
          </p:cNvPr>
          <p:cNvSpPr>
            <a:spLocks noMove="1" noResize="1"/>
          </p:cNvSpPr>
          <p:nvPr/>
        </p:nvSpPr>
        <p:spPr>
          <a:xfrm>
            <a:off x="10371664" y="3589870"/>
            <a:ext cx="1817159" cy="32681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Rettangolo ad angolo ripiegato 26">
            <a:extLst>
              <a:ext uri="{FF2B5EF4-FFF2-40B4-BE49-F238E27FC236}">
                <a16:creationId xmlns:a16="http://schemas.microsoft.com/office/drawing/2014/main" id="{6D9A6B39-AA3E-40E5-8D29-AADD0AFC6A50}"/>
              </a:ext>
            </a:extLst>
          </p:cNvPr>
          <p:cNvSpPr/>
          <p:nvPr/>
        </p:nvSpPr>
        <p:spPr>
          <a:xfrm>
            <a:off x="882860" y="913363"/>
            <a:ext cx="10157139" cy="171046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3402714-4C36-4901-B2C6-CD24A11817A9}"/>
              </a:ext>
            </a:extLst>
          </p:cNvPr>
          <p:cNvSpPr txBox="1"/>
          <p:nvPr/>
        </p:nvSpPr>
        <p:spPr>
          <a:xfrm>
            <a:off x="957873" y="1357638"/>
            <a:ext cx="100213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dirty="0"/>
              <a:t>TRELLO: </a:t>
            </a:r>
            <a:r>
              <a:rPr lang="it-IT" sz="2400" dirty="0">
                <a:solidFill>
                  <a:srgbClr val="43662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https://trello.com/b/qvoH2206/smartmaintenanceapp</a:t>
            </a:r>
            <a:endParaRPr lang="it-IT" sz="2400" dirty="0">
              <a:solidFill>
                <a:srgbClr val="436629"/>
              </a:solidFill>
            </a:endParaRPr>
          </a:p>
          <a:p>
            <a:r>
              <a:rPr lang="it-IT" sz="2400" dirty="0"/>
              <a:t>GITHUB: </a:t>
            </a:r>
            <a:r>
              <a:rPr lang="it-IT" sz="2400" dirty="0">
                <a:solidFill>
                  <a:srgbClr val="4366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https://github.com/OussamaFer97/MaintenanceApplication</a:t>
            </a:r>
            <a:endParaRPr lang="it-IT" sz="2400" dirty="0">
              <a:solidFill>
                <a:srgbClr val="436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DDB5B461-20D9-49F6-9033-B10C79A5EC89}"/>
              </a:ext>
            </a:extLst>
          </p:cNvPr>
          <p:cNvSpPr txBox="1">
            <a:spLocks noGrp="1"/>
          </p:cNvSpPr>
          <p:nvPr/>
        </p:nvSpPr>
        <p:spPr>
          <a:xfrm>
            <a:off x="753187" y="2233406"/>
            <a:ext cx="4674134" cy="1629187"/>
          </a:xfrm>
          <a:prstGeom prst="rect">
            <a:avLst/>
          </a:prstGeom>
        </p:spPr>
        <p:txBody>
          <a:bodyPr vert="horz" lIns="91440" tIns="45720" rIns="91440" bIns="45720" rtlCol="0" anchor="b" anchorCtr="0" compatLnSpc="1">
            <a:normAutofit lnSpcReduction="10000"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 algn="ctr"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Dimostrazione applicativo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20429C49-7002-41DF-8519-E5572528C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65" y="2071558"/>
            <a:ext cx="4602482" cy="32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8262B5F-483E-4CC0-8077-9C955160EC57}"/>
              </a:ext>
            </a:extLst>
          </p:cNvPr>
          <p:cNvSpPr txBox="1">
            <a:spLocks noGrp="1"/>
          </p:cNvSpPr>
          <p:nvPr/>
        </p:nvSpPr>
        <p:spPr>
          <a:xfrm>
            <a:off x="518684" y="247205"/>
            <a:ext cx="3547581" cy="888636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 fontScale="92500"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C3A818D-5ECE-43F9-9882-3CC4BD026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4" y="1318721"/>
            <a:ext cx="7426960" cy="468316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DBCB138-8F59-44D3-92EF-FE640497C279}"/>
              </a:ext>
            </a:extLst>
          </p:cNvPr>
          <p:cNvSpPr/>
          <p:nvPr/>
        </p:nvSpPr>
        <p:spPr>
          <a:xfrm>
            <a:off x="345204" y="1135841"/>
            <a:ext cx="7902453" cy="516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4880B0F-7C9C-4D52-8F91-39642FFD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74" y="1135841"/>
            <a:ext cx="5268651" cy="55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783F42-1584-4AED-94AA-001BB7DFBED3}"/>
              </a:ext>
            </a:extLst>
          </p:cNvPr>
          <p:cNvSpPr txBox="1">
            <a:spLocks noGrp="1"/>
          </p:cNvSpPr>
          <p:nvPr/>
        </p:nvSpPr>
        <p:spPr>
          <a:xfrm>
            <a:off x="404384" y="1387839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Introduzione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F81CA3E-0259-421B-8A26-0447D12EB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45726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48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CE08B7B-688B-46D8-A0D0-32096887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5122" y="1495002"/>
            <a:ext cx="4604800" cy="460480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9D5FE109-7FCA-4BF2-903E-06C3F3018F6D}"/>
              </a:ext>
            </a:extLst>
          </p:cNvPr>
          <p:cNvSpPr txBox="1">
            <a:spLocks noGrp="1"/>
          </p:cNvSpPr>
          <p:nvPr/>
        </p:nvSpPr>
        <p:spPr>
          <a:xfrm>
            <a:off x="518684" y="247205"/>
            <a:ext cx="3547581" cy="888636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Starfish</a:t>
            </a:r>
          </a:p>
        </p:txBody>
      </p:sp>
    </p:spTree>
    <p:extLst>
      <p:ext uri="{BB962C8B-B14F-4D97-AF65-F5344CB8AC3E}">
        <p14:creationId xmlns:p14="http://schemas.microsoft.com/office/powerpoint/2010/main" val="374337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66DAD-75CD-44F7-80CE-3E7802F3E951}"/>
              </a:ext>
            </a:extLst>
          </p:cNvPr>
          <p:cNvSpPr txBox="1">
            <a:spLocks noGrp="1"/>
          </p:cNvSpPr>
          <p:nvPr/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Obiettivo</a:t>
            </a:r>
          </a:p>
        </p:txBody>
      </p:sp>
      <p:pic>
        <p:nvPicPr>
          <p:cNvPr id="7" name="Graphic 6" descr="Tiro a segno">
            <a:extLst>
              <a:ext uri="{FF2B5EF4-FFF2-40B4-BE49-F238E27FC236}">
                <a16:creationId xmlns:a16="http://schemas.microsoft.com/office/drawing/2014/main" id="{4647A4E6-6B69-499D-89E1-34527B2ED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24DD3-E6F1-4A1F-9EDE-8552FD6F28BF}"/>
              </a:ext>
            </a:extLst>
          </p:cNvPr>
          <p:cNvSpPr txBox="1">
            <a:spLocks noGrp="1"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 anchorCtr="0" compatLnSpc="1">
            <a:normAutofit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 lang="it-IT" sz="1800" b="0" i="0" u="none" strike="noStrike" kern="1200" cap="none" spc="0" baseline="0">
                <a:solidFill>
                  <a:srgbClr val="404040"/>
                </a:solidFill>
                <a:uFillTx/>
                <a:latin typeface="Trebuchet MS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 lang="it-IT" sz="1600" b="0" i="0" u="none" strike="noStrike" kern="1200" cap="none" spc="0" baseline="0">
                <a:solidFill>
                  <a:srgbClr val="404040"/>
                </a:solidFill>
                <a:uFillTx/>
                <a:latin typeface="Trebuchet MS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 lang="it-IT" sz="1400" b="0" i="0" u="none" strike="noStrike" kern="1200" cap="none" spc="0" baseline="0">
                <a:solidFill>
                  <a:srgbClr val="404040"/>
                </a:solidFill>
                <a:uFillTx/>
                <a:latin typeface="Trebuchet MS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 lang="it-IT" sz="1200" b="0" i="0" u="none" strike="noStrike" kern="1200" cap="none" spc="0" baseline="0">
                <a:solidFill>
                  <a:srgbClr val="404040"/>
                </a:solidFill>
                <a:uFillTx/>
                <a:latin typeface="Trebuchet MS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 lang="it-IT" sz="1200" b="0" i="0" u="none" strike="noStrike" kern="1200" cap="none" spc="0" baseline="0">
                <a:solidFill>
                  <a:srgbClr val="404040"/>
                </a:solidFill>
                <a:uFillTx/>
                <a:latin typeface="Trebuchet M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Terminare le attività non completate nella sprint precedente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n-lt"/>
              </a:rPr>
              <a:t>Fornire parte delle funzionalità relative al System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9666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37F6B1D-0F31-448F-AB36-26E98C1AFB70}"/>
              </a:ext>
            </a:extLst>
          </p:cNvPr>
          <p:cNvSpPr txBox="1">
            <a:spLocks noGrp="1"/>
          </p:cNvSpPr>
          <p:nvPr/>
        </p:nvSpPr>
        <p:spPr>
          <a:xfrm>
            <a:off x="1108310" y="423451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Release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032C76-2A55-4C1F-8D94-5A58965C7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" y="1661820"/>
            <a:ext cx="8288033" cy="3253053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1163D0-51E5-4A59-8F0E-90D39CE874A8}"/>
              </a:ext>
            </a:extLst>
          </p:cNvPr>
          <p:cNvSpPr txBox="1"/>
          <p:nvPr/>
        </p:nvSpPr>
        <p:spPr>
          <a:xfrm>
            <a:off x="1461389" y="5267274"/>
            <a:ext cx="20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Andamento ideale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29B7C9-B6E9-4B11-A76F-2080992ECB07}"/>
              </a:ext>
            </a:extLst>
          </p:cNvPr>
          <p:cNvSpPr txBox="1"/>
          <p:nvPr/>
        </p:nvSpPr>
        <p:spPr>
          <a:xfrm>
            <a:off x="4325954" y="5267274"/>
            <a:ext cx="20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Andamento reale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7780570-DF0A-4F88-8FB9-B06064EA318F}"/>
              </a:ext>
            </a:extLst>
          </p:cNvPr>
          <p:cNvSpPr/>
          <p:nvPr/>
        </p:nvSpPr>
        <p:spPr>
          <a:xfrm>
            <a:off x="1161216" y="5307940"/>
            <a:ext cx="288000" cy="288000"/>
          </a:xfrm>
          <a:prstGeom prst="rect">
            <a:avLst/>
          </a:prstGeom>
          <a:solidFill>
            <a:srgbClr val="FBD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EA15795-1BAF-4FF8-B334-47932413B68B}"/>
              </a:ext>
            </a:extLst>
          </p:cNvPr>
          <p:cNvSpPr/>
          <p:nvPr/>
        </p:nvSpPr>
        <p:spPr>
          <a:xfrm>
            <a:off x="4040180" y="5307940"/>
            <a:ext cx="288000" cy="28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7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393CE0-7738-4F38-8C57-55C3454F1FFB}"/>
              </a:ext>
            </a:extLst>
          </p:cNvPr>
          <p:cNvSpPr txBox="1">
            <a:spLocks noGrp="1"/>
          </p:cNvSpPr>
          <p:nvPr/>
        </p:nvSpPr>
        <p:spPr>
          <a:xfrm>
            <a:off x="1108310" y="423451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velocity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C0EEE9A-BAE5-4E7E-A1C3-922A7222B235}"/>
              </a:ext>
            </a:extLst>
          </p:cNvPr>
          <p:cNvSpPr/>
          <p:nvPr/>
        </p:nvSpPr>
        <p:spPr>
          <a:xfrm>
            <a:off x="1578657" y="1744804"/>
            <a:ext cx="3544970" cy="4013200"/>
          </a:xfrm>
          <a:prstGeom prst="roundRect">
            <a:avLst/>
          </a:prstGeom>
          <a:solidFill>
            <a:srgbClr val="FBD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5730E9-DB60-41F0-B9E6-873911D3D3EB}"/>
              </a:ext>
            </a:extLst>
          </p:cNvPr>
          <p:cNvSpPr txBox="1"/>
          <p:nvPr/>
        </p:nvSpPr>
        <p:spPr>
          <a:xfrm>
            <a:off x="1943546" y="2078215"/>
            <a:ext cx="282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IDEALE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B581B4-C2FD-497E-813F-AF048F6966EA}"/>
              </a:ext>
            </a:extLst>
          </p:cNvPr>
          <p:cNvSpPr txBox="1"/>
          <p:nvPr/>
        </p:nvSpPr>
        <p:spPr>
          <a:xfrm>
            <a:off x="2153009" y="2669089"/>
            <a:ext cx="23962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bg1"/>
                </a:solidFill>
              </a:rPr>
              <a:t>80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CD8DE433-9828-44E2-8126-811DA6A61A15}"/>
              </a:ext>
            </a:extLst>
          </p:cNvPr>
          <p:cNvSpPr/>
          <p:nvPr/>
        </p:nvSpPr>
        <p:spPr>
          <a:xfrm>
            <a:off x="5634614" y="1744804"/>
            <a:ext cx="3544970" cy="4013200"/>
          </a:xfrm>
          <a:prstGeom prst="roundRect">
            <a:avLst/>
          </a:prstGeom>
          <a:solidFill>
            <a:srgbClr val="FF6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357D0D3-302F-45E8-9F1C-CD95019073B3}"/>
              </a:ext>
            </a:extLst>
          </p:cNvPr>
          <p:cNvSpPr txBox="1"/>
          <p:nvPr/>
        </p:nvSpPr>
        <p:spPr>
          <a:xfrm>
            <a:off x="5994858" y="2078215"/>
            <a:ext cx="282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REALE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F8D1DB3-5F28-4847-A03D-E06900EF667B}"/>
              </a:ext>
            </a:extLst>
          </p:cNvPr>
          <p:cNvSpPr txBox="1"/>
          <p:nvPr/>
        </p:nvSpPr>
        <p:spPr>
          <a:xfrm>
            <a:off x="6310106" y="2669089"/>
            <a:ext cx="23962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bg1"/>
                </a:solidFill>
              </a:rPr>
              <a:t>71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CF0B4E0-A189-4DE7-8E19-6A2EB8C2F65F}"/>
              </a:ext>
            </a:extLst>
          </p:cNvPr>
          <p:cNvSpPr/>
          <p:nvPr/>
        </p:nvSpPr>
        <p:spPr>
          <a:xfrm>
            <a:off x="1861209" y="2487992"/>
            <a:ext cx="297986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018C4A7-65C8-46D7-AE99-28D7E0A7A1B6}"/>
              </a:ext>
            </a:extLst>
          </p:cNvPr>
          <p:cNvSpPr/>
          <p:nvPr/>
        </p:nvSpPr>
        <p:spPr>
          <a:xfrm>
            <a:off x="5917166" y="2493055"/>
            <a:ext cx="297986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37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7A9614-3493-4931-A185-A947D7A09883}"/>
              </a:ext>
            </a:extLst>
          </p:cNvPr>
          <p:cNvSpPr txBox="1">
            <a:spLocks noGrp="1"/>
          </p:cNvSpPr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6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Almost done e not started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399258-DBC5-4BDD-8640-42B7159BCFE3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ALMOST DONE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Assegnazione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una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attività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EWO ad uno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maintainer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STARTED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Interruzione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un’attività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interrompibile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assegnazione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sovrapposta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una EWO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52725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28661A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754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QQDFPF+Avenir-Book</vt:lpstr>
      <vt:lpstr>Segoe UI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GIANDOMENICO D'ONOFRIO</dc:creator>
  <cp:lastModifiedBy>GIANDOMENICO D'ONOFRIO</cp:lastModifiedBy>
  <cp:revision>11</cp:revision>
  <dcterms:created xsi:type="dcterms:W3CDTF">2020-12-17T15:29:41Z</dcterms:created>
  <dcterms:modified xsi:type="dcterms:W3CDTF">2020-12-17T16:32:39Z</dcterms:modified>
</cp:coreProperties>
</file>