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0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8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67C5D-DB6C-460E-8383-2EACDEB79943}" type="datetimeFigureOut">
              <a:rPr lang="ru-RU" smtClean="0"/>
              <a:pPr/>
              <a:t>09.01.2017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2F1DC-0D17-48ED-8525-A0CDF921211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3556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E05558-B210-48B7-8A1F-96FA15E623CA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B982-B474-422F-8248-A7B27652631B}" type="datetimeFigureOut">
              <a:rPr lang="ru-RU" smtClean="0"/>
              <a:pPr/>
              <a:t>09.01.2017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89B6-1AAF-49A7-822D-C8D0C65C00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B982-B474-422F-8248-A7B27652631B}" type="datetimeFigureOut">
              <a:rPr lang="ru-RU" smtClean="0"/>
              <a:pPr/>
              <a:t>09.01.2017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89B6-1AAF-49A7-822D-C8D0C65C00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B982-B474-422F-8248-A7B27652631B}" type="datetimeFigureOut">
              <a:rPr lang="ru-RU" smtClean="0"/>
              <a:pPr/>
              <a:t>09.01.2017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89B6-1AAF-49A7-822D-C8D0C65C00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B982-B474-422F-8248-A7B27652631B}" type="datetimeFigureOut">
              <a:rPr lang="ru-RU" smtClean="0"/>
              <a:pPr/>
              <a:t>09.01.2017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89B6-1AAF-49A7-822D-C8D0C65C00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B982-B474-422F-8248-A7B27652631B}" type="datetimeFigureOut">
              <a:rPr lang="ru-RU" smtClean="0"/>
              <a:pPr/>
              <a:t>09.01.2017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89B6-1AAF-49A7-822D-C8D0C65C00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B982-B474-422F-8248-A7B27652631B}" type="datetimeFigureOut">
              <a:rPr lang="ru-RU" smtClean="0"/>
              <a:pPr/>
              <a:t>09.01.2017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89B6-1AAF-49A7-822D-C8D0C65C00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B982-B474-422F-8248-A7B27652631B}" type="datetimeFigureOut">
              <a:rPr lang="ru-RU" smtClean="0"/>
              <a:pPr/>
              <a:t>09.01.2017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89B6-1AAF-49A7-822D-C8D0C65C00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B982-B474-422F-8248-A7B27652631B}" type="datetimeFigureOut">
              <a:rPr lang="ru-RU" smtClean="0"/>
              <a:pPr/>
              <a:t>09.01.2017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89B6-1AAF-49A7-822D-C8D0C65C00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B982-B474-422F-8248-A7B27652631B}" type="datetimeFigureOut">
              <a:rPr lang="ru-RU" smtClean="0"/>
              <a:pPr/>
              <a:t>09.01.2017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89B6-1AAF-49A7-822D-C8D0C65C00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B982-B474-422F-8248-A7B27652631B}" type="datetimeFigureOut">
              <a:rPr lang="ru-RU" smtClean="0"/>
              <a:pPr/>
              <a:t>09.01.2017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89B6-1AAF-49A7-822D-C8D0C65C00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B982-B474-422F-8248-A7B27652631B}" type="datetimeFigureOut">
              <a:rPr lang="ru-RU" smtClean="0"/>
              <a:pPr/>
              <a:t>09.01.2017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89B6-1AAF-49A7-822D-C8D0C65C00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AB982-B474-422F-8248-A7B27652631B}" type="datetimeFigureOut">
              <a:rPr lang="ru-RU" smtClean="0"/>
              <a:pPr/>
              <a:t>09.01.2017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089B6-1AAF-49A7-822D-C8D0C65C000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MVC</a:t>
            </a:r>
            <a:endParaRPr lang="ru-RU" smtClean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Подробнее о </a:t>
            </a:r>
            <a:r>
              <a:rPr lang="en-US" smtClean="0"/>
              <a:t>Model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/>
              <a:t>Что может быть в </a:t>
            </a:r>
            <a:r>
              <a:rPr lang="en-US" dirty="0" smtClean="0"/>
              <a:t>Model</a:t>
            </a:r>
            <a:r>
              <a:rPr lang="ru-RU" dirty="0" smtClean="0"/>
              <a:t>?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Формирование и выполнение запросов к устройствам/хранилищам (например, </a:t>
            </a:r>
            <a:r>
              <a:rPr lang="en-US" dirty="0" smtClean="0"/>
              <a:t>SQL</a:t>
            </a:r>
            <a:r>
              <a:rPr lang="ru-RU" dirty="0" smtClean="0"/>
              <a:t>-запросов)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Конвертация данных в понятный программе формат</a:t>
            </a:r>
            <a:r>
              <a:rPr lang="en-US" dirty="0" smtClean="0"/>
              <a:t> (</a:t>
            </a:r>
            <a:r>
              <a:rPr lang="ru-RU" dirty="0" smtClean="0"/>
              <a:t>базовые типы, объекты, массивы, коллекции) и обратно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Бизнес-логика работы с данными (проверки, вычисления и т.д.)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Подробнее о </a:t>
            </a:r>
            <a:r>
              <a:rPr lang="en-US" smtClean="0"/>
              <a:t>Model</a:t>
            </a:r>
            <a:r>
              <a:rPr lang="ru-RU" smtClean="0"/>
              <a:t> - 2</a:t>
            </a:r>
          </a:p>
        </p:txBody>
      </p:sp>
      <p:sp>
        <p:nvSpPr>
          <p:cNvPr id="1126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ru-RU" smtClean="0"/>
              <a:t>Чего не может быть в </a:t>
            </a:r>
            <a:r>
              <a:rPr lang="en-US" smtClean="0"/>
              <a:t>Model?</a:t>
            </a:r>
            <a:endParaRPr lang="ru-RU" smtClean="0"/>
          </a:p>
          <a:p>
            <a:pPr eaLnBrk="1" hangingPunct="1"/>
            <a:r>
              <a:rPr lang="ru-RU" smtClean="0"/>
              <a:t>Генерация </a:t>
            </a:r>
            <a:r>
              <a:rPr lang="en-US" smtClean="0"/>
              <a:t>HTML</a:t>
            </a:r>
            <a:r>
              <a:rPr lang="ru-RU" smtClean="0"/>
              <a:t>-кода (или иного вида представления)</a:t>
            </a:r>
          </a:p>
          <a:p>
            <a:pPr eaLnBrk="1" hangingPunct="1"/>
            <a:r>
              <a:rPr lang="ru-RU" smtClean="0"/>
              <a:t>Работа с параметрами </a:t>
            </a:r>
            <a:r>
              <a:rPr lang="en-US" smtClean="0"/>
              <a:t>HTTP</a:t>
            </a:r>
            <a:r>
              <a:rPr lang="ru-RU" smtClean="0"/>
              <a:t>-запроса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ORM</a:t>
            </a:r>
            <a:endParaRPr lang="ru-RU" smtClean="0"/>
          </a:p>
        </p:txBody>
      </p:sp>
      <p:sp>
        <p:nvSpPr>
          <p:cNvPr id="1331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8" indent="-1588" eaLnBrk="1" hangingPunct="1">
              <a:buFont typeface="Arial" charset="0"/>
              <a:buNone/>
            </a:pPr>
            <a:r>
              <a:rPr lang="en-US" smtClean="0"/>
              <a:t>Object-Relational Mapping – </a:t>
            </a:r>
            <a:r>
              <a:rPr lang="ru-RU" smtClean="0"/>
              <a:t>объектно-реляционное отображение – технология, позволяющая представлять данные из реляционной модели в виде объектной модели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Пример </a:t>
            </a:r>
            <a:r>
              <a:rPr lang="en-US" smtClean="0"/>
              <a:t>ORM</a:t>
            </a:r>
            <a:endParaRPr lang="ru-RU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79388" y="2708275"/>
          <a:ext cx="34080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04"/>
                <a:gridCol w="1296144"/>
                <a:gridCol w="17281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surname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Иван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Иван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Петр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Петров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Николай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Николаев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Александр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Александров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365" name="TextBox 4"/>
          <p:cNvSpPr txBox="1">
            <a:spLocks noChangeArrowheads="1"/>
          </p:cNvSpPr>
          <p:nvPr/>
        </p:nvSpPr>
        <p:spPr bwMode="auto">
          <a:xfrm>
            <a:off x="179388" y="2276475"/>
            <a:ext cx="1690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Calibri" pitchFamily="34" charset="0"/>
              </a:rPr>
              <a:t>Таблица </a:t>
            </a:r>
            <a:r>
              <a:rPr lang="en-US" b="1">
                <a:latin typeface="Calibri" pitchFamily="34" charset="0"/>
              </a:rPr>
              <a:t>people</a:t>
            </a:r>
            <a:endParaRPr lang="ru-RU" b="1">
              <a:latin typeface="Calibri" pitchFamily="34" charset="0"/>
            </a:endParaRPr>
          </a:p>
        </p:txBody>
      </p:sp>
      <p:sp>
        <p:nvSpPr>
          <p:cNvPr id="14366" name="TextBox 5"/>
          <p:cNvSpPr txBox="1">
            <a:spLocks noChangeArrowheads="1"/>
          </p:cNvSpPr>
          <p:nvPr/>
        </p:nvSpPr>
        <p:spPr bwMode="auto">
          <a:xfrm>
            <a:off x="4932363" y="1295400"/>
            <a:ext cx="4211637" cy="2309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>
                <a:latin typeface="Calibri" pitchFamily="34" charset="0"/>
              </a:rPr>
              <a:t>Коллекция объектов класса </a:t>
            </a:r>
            <a:r>
              <a:rPr lang="en-US" b="1" dirty="0">
                <a:latin typeface="Calibri" pitchFamily="34" charset="0"/>
              </a:rPr>
              <a:t>Person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Person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id;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public string name;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public string surname;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932363" y="3600450"/>
            <a:ext cx="4211637" cy="2852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[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	{id=1, name=</a:t>
            </a:r>
            <a:r>
              <a:rPr lang="ru-RU" dirty="0">
                <a:solidFill>
                  <a:schemeClr val="tx1"/>
                </a:solidFill>
              </a:rPr>
              <a:t>Иван</a:t>
            </a:r>
            <a:r>
              <a:rPr lang="en-US" dirty="0">
                <a:solidFill>
                  <a:schemeClr val="tx1"/>
                </a:solidFill>
              </a:rPr>
              <a:t>, surname=</a:t>
            </a:r>
            <a:r>
              <a:rPr lang="ru-RU" dirty="0">
                <a:solidFill>
                  <a:schemeClr val="tx1"/>
                </a:solidFill>
              </a:rPr>
              <a:t>Иванов</a:t>
            </a:r>
            <a:r>
              <a:rPr lang="en-US" dirty="0">
                <a:solidFill>
                  <a:schemeClr val="tx1"/>
                </a:solidFill>
              </a:rPr>
              <a:t>},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 	{id=2, name=</a:t>
            </a:r>
            <a:r>
              <a:rPr lang="ru-RU" dirty="0">
                <a:solidFill>
                  <a:schemeClr val="tx1"/>
                </a:solidFill>
              </a:rPr>
              <a:t>Петр</a:t>
            </a:r>
            <a:r>
              <a:rPr lang="en-US" dirty="0">
                <a:solidFill>
                  <a:schemeClr val="tx1"/>
                </a:solidFill>
              </a:rPr>
              <a:t>, surname=</a:t>
            </a:r>
            <a:r>
              <a:rPr lang="ru-RU" dirty="0">
                <a:solidFill>
                  <a:schemeClr val="tx1"/>
                </a:solidFill>
              </a:rPr>
              <a:t>Петров</a:t>
            </a:r>
            <a:r>
              <a:rPr lang="en-US" dirty="0">
                <a:solidFill>
                  <a:schemeClr val="tx1"/>
                </a:solidFill>
              </a:rPr>
              <a:t>},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	{id=3, name=</a:t>
            </a:r>
            <a:r>
              <a:rPr lang="ru-RU" dirty="0">
                <a:solidFill>
                  <a:schemeClr val="tx1"/>
                </a:solidFill>
              </a:rPr>
              <a:t>Николай</a:t>
            </a:r>
            <a:r>
              <a:rPr lang="en-US" dirty="0">
                <a:solidFill>
                  <a:schemeClr val="tx1"/>
                </a:solidFill>
              </a:rPr>
              <a:t>, surname=</a:t>
            </a:r>
            <a:r>
              <a:rPr lang="ru-RU" dirty="0">
                <a:solidFill>
                  <a:schemeClr val="tx1"/>
                </a:solidFill>
              </a:rPr>
              <a:t>Николаев</a:t>
            </a:r>
            <a:r>
              <a:rPr lang="en-US" dirty="0">
                <a:solidFill>
                  <a:schemeClr val="tx1"/>
                </a:solidFill>
              </a:rPr>
              <a:t>},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	{id=4, name=</a:t>
            </a:r>
            <a:r>
              <a:rPr lang="ru-RU" dirty="0">
                <a:solidFill>
                  <a:schemeClr val="tx1"/>
                </a:solidFill>
              </a:rPr>
              <a:t>Александр</a:t>
            </a:r>
            <a:r>
              <a:rPr lang="en-US" dirty="0">
                <a:solidFill>
                  <a:schemeClr val="tx1"/>
                </a:solidFill>
              </a:rPr>
              <a:t>, surname=</a:t>
            </a:r>
            <a:r>
              <a:rPr lang="ru-RU" dirty="0">
                <a:solidFill>
                  <a:schemeClr val="tx1"/>
                </a:solidFill>
              </a:rPr>
              <a:t>Александров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]</a:t>
            </a:r>
            <a:endParaRPr lang="ru-RU" dirty="0"/>
          </a:p>
        </p:txBody>
      </p:sp>
      <p:sp>
        <p:nvSpPr>
          <p:cNvPr id="8" name="Двойная стрелка влево/вправо 7"/>
          <p:cNvSpPr/>
          <p:nvPr/>
        </p:nvSpPr>
        <p:spPr>
          <a:xfrm>
            <a:off x="3708400" y="3429000"/>
            <a:ext cx="1150938" cy="647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Связанные таблицы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827088" y="3141663"/>
          <a:ext cx="34080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04"/>
                <a:gridCol w="1296144"/>
                <a:gridCol w="17281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id</a:t>
                      </a:r>
                      <a:endParaRPr lang="ru-RU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surname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Иван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Иван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Петр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Петров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Николай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Николаев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Александр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Александров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389" name="TextBox 4"/>
          <p:cNvSpPr txBox="1">
            <a:spLocks noChangeArrowheads="1"/>
          </p:cNvSpPr>
          <p:nvPr/>
        </p:nvSpPr>
        <p:spPr bwMode="auto">
          <a:xfrm>
            <a:off x="1298575" y="2708275"/>
            <a:ext cx="168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Calibri" pitchFamily="34" charset="0"/>
              </a:rPr>
              <a:t>Таблица </a:t>
            </a:r>
            <a:r>
              <a:rPr lang="en-US" b="1">
                <a:latin typeface="Calibri" pitchFamily="34" charset="0"/>
              </a:rPr>
              <a:t>people</a:t>
            </a:r>
            <a:endParaRPr lang="ru-RU" b="1">
              <a:latin typeface="Calibri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5364163" y="3141663"/>
          <a:ext cx="28083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04"/>
                <a:gridCol w="1296144"/>
                <a:gridCol w="11284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id</a:t>
                      </a:r>
                      <a:endParaRPr lang="ru-RU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id_owner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Барсик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Тузик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Кузя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Барон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  <a:endParaRPr lang="ru-RU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416" name="TextBox 6"/>
          <p:cNvSpPr txBox="1">
            <a:spLocks noChangeArrowheads="1"/>
          </p:cNvSpPr>
          <p:nvPr/>
        </p:nvSpPr>
        <p:spPr bwMode="auto">
          <a:xfrm>
            <a:off x="5435600" y="2708275"/>
            <a:ext cx="14493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Calibri" pitchFamily="34" charset="0"/>
              </a:rPr>
              <a:t>Таблица </a:t>
            </a:r>
            <a:r>
              <a:rPr lang="en-US" b="1">
                <a:latin typeface="Calibri" pitchFamily="34" charset="0"/>
              </a:rPr>
              <a:t>pets</a:t>
            </a:r>
            <a:endParaRPr lang="ru-RU" b="1">
              <a:latin typeface="Calibri" pitchFamily="34" charset="0"/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V="1">
            <a:off x="7596188" y="2349500"/>
            <a:ext cx="0" cy="7921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1042988" y="2349500"/>
            <a:ext cx="6553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1042988" y="2349500"/>
            <a:ext cx="0" cy="792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Реализация связей в </a:t>
            </a:r>
            <a:r>
              <a:rPr lang="en-US" smtClean="0"/>
              <a:t>ORM</a:t>
            </a:r>
            <a:endParaRPr lang="ru-RU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1835150" y="4005263"/>
            <a:ext cx="5005388" cy="28527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[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	{id=1, name=</a:t>
            </a:r>
            <a:r>
              <a:rPr lang="ru-RU" dirty="0">
                <a:solidFill>
                  <a:schemeClr val="tx1"/>
                </a:solidFill>
              </a:rPr>
              <a:t>Иван</a:t>
            </a:r>
            <a:r>
              <a:rPr lang="en-US" dirty="0">
                <a:solidFill>
                  <a:schemeClr val="tx1"/>
                </a:solidFill>
              </a:rPr>
              <a:t>, surname=</a:t>
            </a:r>
            <a:r>
              <a:rPr lang="ru-RU" dirty="0">
                <a:solidFill>
                  <a:schemeClr val="tx1"/>
                </a:solidFill>
              </a:rPr>
              <a:t>Иванов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	pets=[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		{id=1,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name=</a:t>
            </a:r>
            <a:r>
              <a:rPr lang="ru-RU" dirty="0" err="1">
                <a:solidFill>
                  <a:schemeClr val="tx1"/>
                </a:solidFill>
              </a:rPr>
              <a:t>Барсик</a:t>
            </a:r>
            <a:r>
              <a:rPr lang="en-US" dirty="0">
                <a:solidFill>
                  <a:schemeClr val="tx1"/>
                </a:solidFill>
              </a:rPr>
              <a:t>},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		{id=3, name</a:t>
            </a:r>
            <a:r>
              <a:rPr lang="ru-RU" dirty="0" err="1">
                <a:solidFill>
                  <a:schemeClr val="tx1"/>
                </a:solidFill>
              </a:rPr>
              <a:t>=Кузя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	]},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 	…….,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	…….,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	…….,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]</a:t>
            </a:r>
            <a:endParaRPr lang="ru-RU" dirty="0"/>
          </a:p>
        </p:txBody>
      </p:sp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1835150" y="1412875"/>
            <a:ext cx="5005388" cy="2584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alibri" pitchFamily="34" charset="0"/>
              </a:rPr>
              <a:t>Коллекция объектов класса </a:t>
            </a:r>
            <a:r>
              <a:rPr lang="en-US" b="1">
                <a:latin typeface="Calibri" pitchFamily="34" charset="0"/>
              </a:rPr>
              <a:t>Person</a:t>
            </a:r>
          </a:p>
          <a:p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class Person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	public int id;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	public string name;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	public string surname;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r>
              <a:rPr lang="ru-RU">
                <a:latin typeface="Courier New" pitchFamily="49" charset="0"/>
                <a:cs typeface="Courier New" pitchFamily="49" charset="0"/>
              </a:rPr>
              <a:t>	</a:t>
            </a:r>
            <a:r>
              <a:rPr lang="en-US">
                <a:latin typeface="Courier New" pitchFamily="49" charset="0"/>
                <a:cs typeface="Courier New" pitchFamily="49" charset="0"/>
              </a:rPr>
              <a:t>public List&lt;Pet&gt; pets;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}</a:t>
            </a:r>
            <a:endParaRPr lang="ru-RU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Реализация связей в </a:t>
            </a:r>
            <a:r>
              <a:rPr lang="en-US" smtClean="0"/>
              <a:t>ORM</a:t>
            </a:r>
            <a:endParaRPr lang="ru-RU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1835150" y="3716338"/>
            <a:ext cx="5761038" cy="3141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[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	{id=1,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name=</a:t>
            </a:r>
            <a:r>
              <a:rPr lang="ru-RU" dirty="0" err="1">
                <a:solidFill>
                  <a:schemeClr val="tx1"/>
                </a:solidFill>
              </a:rPr>
              <a:t>Барсик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	owner={id=1, name=</a:t>
            </a:r>
            <a:r>
              <a:rPr lang="ru-RU" dirty="0">
                <a:solidFill>
                  <a:schemeClr val="tx1"/>
                </a:solidFill>
              </a:rPr>
              <a:t>Иван</a:t>
            </a:r>
            <a:r>
              <a:rPr lang="en-US" dirty="0">
                <a:solidFill>
                  <a:schemeClr val="tx1"/>
                </a:solidFill>
              </a:rPr>
              <a:t>, surname=</a:t>
            </a:r>
            <a:r>
              <a:rPr lang="ru-RU" dirty="0">
                <a:solidFill>
                  <a:schemeClr val="tx1"/>
                </a:solidFill>
              </a:rPr>
              <a:t>Иванов</a:t>
            </a:r>
            <a:r>
              <a:rPr lang="en-US" dirty="0">
                <a:solidFill>
                  <a:schemeClr val="tx1"/>
                </a:solidFill>
              </a:rPr>
              <a:t>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	},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 	{id=2,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name=</a:t>
            </a:r>
            <a:r>
              <a:rPr lang="ru-RU" dirty="0">
                <a:solidFill>
                  <a:schemeClr val="tx1"/>
                </a:solidFill>
              </a:rPr>
              <a:t>Тузик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	owner={id=</a:t>
            </a:r>
            <a:r>
              <a:rPr lang="ru-RU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, name=</a:t>
            </a:r>
            <a:r>
              <a:rPr lang="ru-RU" dirty="0">
                <a:solidFill>
                  <a:schemeClr val="tx1"/>
                </a:solidFill>
              </a:rPr>
              <a:t>Петр</a:t>
            </a:r>
            <a:r>
              <a:rPr lang="en-US" dirty="0">
                <a:solidFill>
                  <a:schemeClr val="tx1"/>
                </a:solidFill>
              </a:rPr>
              <a:t>, surname=</a:t>
            </a:r>
            <a:r>
              <a:rPr lang="ru-RU" dirty="0">
                <a:solidFill>
                  <a:schemeClr val="tx1"/>
                </a:solidFill>
              </a:rPr>
              <a:t>Петров</a:t>
            </a:r>
            <a:r>
              <a:rPr lang="en-US" dirty="0">
                <a:solidFill>
                  <a:schemeClr val="tx1"/>
                </a:solidFill>
              </a:rPr>
              <a:t>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	},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	…….,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	…….,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]</a:t>
            </a:r>
            <a:endParaRPr lang="ru-RU" dirty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1835150" y="1412875"/>
            <a:ext cx="5761038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alibri" pitchFamily="34" charset="0"/>
              </a:rPr>
              <a:t>Коллекция объектов класса </a:t>
            </a:r>
            <a:r>
              <a:rPr lang="en-US" b="1">
                <a:latin typeface="Calibri" pitchFamily="34" charset="0"/>
              </a:rPr>
              <a:t>Pet</a:t>
            </a:r>
          </a:p>
          <a:p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class Pet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	public int id;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	public string name;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	public Person owner;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}</a:t>
            </a:r>
            <a:endParaRPr lang="ru-RU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Особенности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Повышение скорости разработки (нет необходимости писать </a:t>
            </a:r>
            <a:r>
              <a:rPr lang="en-US" dirty="0" smtClean="0"/>
              <a:t>SQL</a:t>
            </a:r>
            <a:r>
              <a:rPr lang="ru-RU" dirty="0" smtClean="0"/>
              <a:t>-запросы и одинаковый код)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Повышение затрат вычислительных ресурсов на работу с данными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Большинство </a:t>
            </a:r>
            <a:r>
              <a:rPr lang="en-US" dirty="0" smtClean="0"/>
              <a:t>ORM </a:t>
            </a:r>
            <a:r>
              <a:rPr lang="ru-RU" dirty="0" smtClean="0"/>
              <a:t>предоставляет возможность программисту помимо основного функционала выполнять и произвольные </a:t>
            </a:r>
            <a:r>
              <a:rPr lang="en-US" dirty="0" smtClean="0"/>
              <a:t>SQL</a:t>
            </a:r>
            <a:r>
              <a:rPr lang="ru-RU" dirty="0" smtClean="0"/>
              <a:t>-запросы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Подробнее о </a:t>
            </a:r>
            <a:r>
              <a:rPr lang="en-US" smtClean="0"/>
              <a:t>Controller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/>
              <a:t>Что может быть в </a:t>
            </a:r>
            <a:r>
              <a:rPr lang="en-US" dirty="0" smtClean="0"/>
              <a:t>Controller?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Обработка параметров </a:t>
            </a:r>
            <a:r>
              <a:rPr lang="en-US" dirty="0" smtClean="0"/>
              <a:t>HTTP</a:t>
            </a:r>
            <a:r>
              <a:rPr lang="ru-RU" dirty="0" smtClean="0"/>
              <a:t>-запроса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Выбор нужной </a:t>
            </a:r>
            <a:r>
              <a:rPr lang="en-US" dirty="0" smtClean="0"/>
              <a:t>Model </a:t>
            </a:r>
            <a:r>
              <a:rPr lang="ru-RU" dirty="0" smtClean="0"/>
              <a:t>и нужного </a:t>
            </a:r>
            <a:r>
              <a:rPr lang="en-US" dirty="0" smtClean="0"/>
              <a:t>View</a:t>
            </a:r>
            <a:endParaRPr lang="ru-RU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Передача управления другому </a:t>
            </a:r>
            <a:r>
              <a:rPr lang="en-US" dirty="0" smtClean="0"/>
              <a:t>Controller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>
                <a:solidFill>
                  <a:srgbClr val="FF0000"/>
                </a:solidFill>
              </a:rPr>
              <a:t>Бизнес-логика приложения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/>
              <a:t>Что не может быть в </a:t>
            </a:r>
            <a:r>
              <a:rPr lang="en-US" dirty="0" smtClean="0"/>
              <a:t>Controller?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Выполнение запросов к хранилищам/устройствам!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Генерация </a:t>
            </a:r>
            <a:r>
              <a:rPr lang="en-US" dirty="0" smtClean="0"/>
              <a:t>HTML</a:t>
            </a:r>
            <a:r>
              <a:rPr lang="ru-RU" dirty="0" smtClean="0"/>
              <a:t>-кода (или иного вида представления)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FSUC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Fat Stupid Ugly Controllers – </a:t>
            </a:r>
            <a:r>
              <a:rPr lang="ru-RU" dirty="0" smtClean="0"/>
              <a:t>типичная ошибка программистов, заключающаяся в реализации большей части </a:t>
            </a:r>
            <a:r>
              <a:rPr lang="ru-RU" dirty="0" err="1" smtClean="0"/>
              <a:t>бизнес-логики</a:t>
            </a:r>
            <a:r>
              <a:rPr lang="ru-RU" dirty="0" smtClean="0"/>
              <a:t> приложения внутри контроллеров. В таком случае модель становится </a:t>
            </a:r>
            <a:r>
              <a:rPr lang="ru-RU" b="1" dirty="0" smtClean="0"/>
              <a:t>пассивной, </a:t>
            </a:r>
            <a:r>
              <a:rPr lang="ru-RU" dirty="0" smtClean="0"/>
              <a:t>т.е. служит лишь прослойкой над БД и отражает структуру данных.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b="1" dirty="0" smtClean="0"/>
              <a:t>Активная</a:t>
            </a:r>
            <a:r>
              <a:rPr lang="ru-RU" dirty="0" smtClean="0"/>
              <a:t> модель содержит также методы для работы с данными.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MVC?</a:t>
            </a:r>
            <a:r>
              <a:rPr lang="ru-RU" smtClean="0"/>
              <a:t>..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Model-View-Controller</a:t>
            </a:r>
            <a:r>
              <a:rPr lang="ru-RU" dirty="0" smtClean="0"/>
              <a:t> (1979)</a:t>
            </a:r>
            <a:r>
              <a:rPr lang="en-US" dirty="0" smtClean="0"/>
              <a:t>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Model – </a:t>
            </a:r>
            <a:r>
              <a:rPr lang="ru-RU" dirty="0" smtClean="0"/>
              <a:t>модель данных в приложении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View – </a:t>
            </a:r>
            <a:r>
              <a:rPr lang="ru-RU" dirty="0" smtClean="0"/>
              <a:t>представление данных пользователю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Controller – </a:t>
            </a:r>
            <a:r>
              <a:rPr lang="ru-RU" dirty="0" smtClean="0"/>
              <a:t>обработка пользовательских команд и выдача реакции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dirty="0" smtClean="0"/>
          </a:p>
          <a:p>
            <a:pPr marL="1588" indent="-1588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/>
              <a:t>Главная идея: отделение интерфейса от </a:t>
            </a:r>
            <a:r>
              <a:rPr lang="ru-RU" dirty="0" err="1" smtClean="0"/>
              <a:t>бизнес-логики</a:t>
            </a:r>
            <a:r>
              <a:rPr lang="ru-RU" dirty="0" smtClean="0"/>
              <a:t> приложения!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Подробнее о </a:t>
            </a:r>
            <a:r>
              <a:rPr lang="en-US" smtClean="0"/>
              <a:t>View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/>
              <a:t>Что может быть в </a:t>
            </a:r>
            <a:r>
              <a:rPr lang="en-US" dirty="0" smtClean="0"/>
              <a:t>View?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Генерация </a:t>
            </a:r>
            <a:r>
              <a:rPr lang="en-US" dirty="0" smtClean="0"/>
              <a:t>HTML</a:t>
            </a:r>
            <a:r>
              <a:rPr lang="ru-RU" dirty="0" smtClean="0"/>
              <a:t>-кода (или иного вида представления) на основе полученных от </a:t>
            </a:r>
            <a:r>
              <a:rPr lang="en-US" dirty="0" smtClean="0"/>
              <a:t>Controller </a:t>
            </a:r>
            <a:r>
              <a:rPr lang="ru-RU" dirty="0" smtClean="0"/>
              <a:t>данных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Обработка полученных данных для вывода на страницу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/>
              <a:t>Чего не может быть в </a:t>
            </a:r>
            <a:r>
              <a:rPr lang="en-US" dirty="0" smtClean="0"/>
              <a:t>View?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err="1" smtClean="0"/>
              <a:t>Бизнес-логики</a:t>
            </a:r>
            <a:endParaRPr lang="ru-RU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Выполнения запросов к хранилищам/устройствам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Spring MVC – </a:t>
            </a:r>
            <a:r>
              <a:rPr lang="ru-RU" dirty="0" smtClean="0"/>
              <a:t>часть </a:t>
            </a:r>
            <a:r>
              <a:rPr lang="en-US" dirty="0" smtClean="0"/>
              <a:t>Spring Framework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Spring Framework Archite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772816"/>
            <a:ext cx="5311504" cy="4608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http://docs.spring.io/autorepo/docs/spring/3.2.x/spring-framework-reference/html/images/mv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12776"/>
            <a:ext cx="7620000" cy="48863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31" name="Picture 7" descr="C:\ПРЕПОДАВАНИЕ\Java SE\FrontControllerDesignPatter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851520"/>
            <a:ext cx="7766443" cy="60064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49" name="Picture 1" descr="C:\ПРЕПОДАВАНИЕ\Java SE\SpringMVCArchitec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548680"/>
            <a:ext cx="7487123" cy="5790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Схема </a:t>
            </a:r>
            <a:r>
              <a:rPr lang="en-US" smtClean="0"/>
              <a:t>MVC</a:t>
            </a:r>
            <a:endParaRPr lang="ru-RU" smtClean="0"/>
          </a:p>
        </p:txBody>
      </p:sp>
      <p:pic>
        <p:nvPicPr>
          <p:cNvPr id="4099" name="Picture 2" descr="user,account,profile,people,human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95288" y="3505200"/>
            <a:ext cx="1219200" cy="1219200"/>
          </a:xfrm>
          <a:noFill/>
        </p:spPr>
      </p:pic>
      <p:sp>
        <p:nvSpPr>
          <p:cNvPr id="5" name="Скругленный прямоугольник 4"/>
          <p:cNvSpPr/>
          <p:nvPr/>
        </p:nvSpPr>
        <p:spPr>
          <a:xfrm>
            <a:off x="2987675" y="1700213"/>
            <a:ext cx="5832475" cy="48244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4716463" y="1754188"/>
            <a:ext cx="22320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latin typeface="Calibri" pitchFamily="34" charset="0"/>
              </a:rPr>
              <a:t>Приложение</a:t>
            </a:r>
          </a:p>
        </p:txBody>
      </p:sp>
      <p:sp>
        <p:nvSpPr>
          <p:cNvPr id="7" name="Овал 6"/>
          <p:cNvSpPr/>
          <p:nvPr/>
        </p:nvSpPr>
        <p:spPr>
          <a:xfrm>
            <a:off x="3851275" y="2852738"/>
            <a:ext cx="2089150" cy="792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Controller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6588125" y="3789363"/>
            <a:ext cx="2087563" cy="79216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Model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3851275" y="4941888"/>
            <a:ext cx="2089150" cy="79057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View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1619250" y="3644900"/>
            <a:ext cx="136842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1619250" y="4508500"/>
            <a:ext cx="136842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endCxn id="7" idx="2"/>
          </p:cNvCxnSpPr>
          <p:nvPr/>
        </p:nvCxnSpPr>
        <p:spPr>
          <a:xfrm flipV="1">
            <a:off x="2916238" y="3249613"/>
            <a:ext cx="935037" cy="39528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endCxn id="8" idx="1"/>
          </p:cNvCxnSpPr>
          <p:nvPr/>
        </p:nvCxnSpPr>
        <p:spPr>
          <a:xfrm>
            <a:off x="5940425" y="3249613"/>
            <a:ext cx="954088" cy="65563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2"/>
            <a:endCxn id="7" idx="5"/>
          </p:cNvCxnSpPr>
          <p:nvPr/>
        </p:nvCxnSpPr>
        <p:spPr>
          <a:xfrm flipH="1" flipV="1">
            <a:off x="5634038" y="3529013"/>
            <a:ext cx="954087" cy="65563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7" idx="4"/>
            <a:endCxn id="9" idx="0"/>
          </p:cNvCxnSpPr>
          <p:nvPr/>
        </p:nvCxnSpPr>
        <p:spPr>
          <a:xfrm>
            <a:off x="4895850" y="3644900"/>
            <a:ext cx="0" cy="12969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9" idx="2"/>
          </p:cNvCxnSpPr>
          <p:nvPr/>
        </p:nvCxnSpPr>
        <p:spPr>
          <a:xfrm flipH="1" flipV="1">
            <a:off x="2987675" y="4508500"/>
            <a:ext cx="863600" cy="82867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12" name="TextBox 29"/>
          <p:cNvSpPr txBox="1">
            <a:spLocks noChangeArrowheads="1"/>
          </p:cNvSpPr>
          <p:nvPr/>
        </p:nvSpPr>
        <p:spPr bwMode="auto">
          <a:xfrm>
            <a:off x="179388" y="3068638"/>
            <a:ext cx="1800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>
                <a:latin typeface="Calibri" pitchFamily="34" charset="0"/>
              </a:rPr>
              <a:t>Пользователь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Почему </a:t>
            </a:r>
            <a:r>
              <a:rPr lang="en-US" smtClean="0"/>
              <a:t>MVC </a:t>
            </a:r>
            <a:r>
              <a:rPr lang="ru-RU" smtClean="0"/>
              <a:t>подходит для веба?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/>
              <a:t>Отделение представления дает возможность: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Часто изменять внешний вид, не затрагивая бизнес-логику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Создавать разные интерфейсы для разных клиентов (</a:t>
            </a:r>
            <a:r>
              <a:rPr lang="en-US" dirty="0" smtClean="0"/>
              <a:t>Chrome, Firefox, Opera, Safari, IE</a:t>
            </a:r>
            <a:r>
              <a:rPr lang="ru-RU" dirty="0" smtClean="0"/>
              <a:t>) и разных устройств (ПК, смартфоны, планшеты, </a:t>
            </a:r>
            <a:r>
              <a:rPr lang="en-US" dirty="0" err="1" smtClean="0"/>
              <a:t>SmartTV</a:t>
            </a:r>
            <a:r>
              <a:rPr lang="en-US" dirty="0" smtClean="0"/>
              <a:t>)</a:t>
            </a:r>
            <a:r>
              <a:rPr lang="ru-RU" dirty="0" smtClean="0"/>
              <a:t> с единой </a:t>
            </a:r>
            <a:r>
              <a:rPr lang="ru-RU" dirty="0" err="1" smtClean="0"/>
              <a:t>бизнес-логикой</a:t>
            </a:r>
            <a:endParaRPr lang="ru-RU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Производить тестирование и отладку </a:t>
            </a:r>
            <a:r>
              <a:rPr lang="ru-RU" dirty="0" err="1" smtClean="0"/>
              <a:t>бизнес-логики</a:t>
            </a:r>
            <a:r>
              <a:rPr lang="ru-RU" dirty="0" smtClean="0"/>
              <a:t> отдельно от интерфейса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Жизненный цикл запроса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39750" y="1916113"/>
            <a:ext cx="1728788" cy="865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Запрос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555875" y="1916113"/>
            <a:ext cx="1871663" cy="865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Маршрутизация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572000" y="1916113"/>
            <a:ext cx="1871663" cy="865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Контроллер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572000" y="3141663"/>
            <a:ext cx="1871663" cy="86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Действие контроллера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804025" y="3141663"/>
            <a:ext cx="1871663" cy="86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Данные модели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572000" y="4292600"/>
            <a:ext cx="1871663" cy="865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Представление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39750" y="4292600"/>
            <a:ext cx="1728788" cy="865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Ответ</a:t>
            </a:r>
          </a:p>
        </p:txBody>
      </p:sp>
      <p:cxnSp>
        <p:nvCxnSpPr>
          <p:cNvPr id="16" name="Прямая со стрелкой 15"/>
          <p:cNvCxnSpPr>
            <a:stCxn id="4" idx="3"/>
            <a:endCxn id="5" idx="1"/>
          </p:cNvCxnSpPr>
          <p:nvPr/>
        </p:nvCxnSpPr>
        <p:spPr>
          <a:xfrm>
            <a:off x="2268538" y="2349500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endCxn id="6" idx="1"/>
          </p:cNvCxnSpPr>
          <p:nvPr/>
        </p:nvCxnSpPr>
        <p:spPr>
          <a:xfrm>
            <a:off x="4427538" y="2349500"/>
            <a:ext cx="1444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6" idx="2"/>
            <a:endCxn id="7" idx="0"/>
          </p:cNvCxnSpPr>
          <p:nvPr/>
        </p:nvCxnSpPr>
        <p:spPr>
          <a:xfrm>
            <a:off x="5508625" y="2781300"/>
            <a:ext cx="0" cy="36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6443663" y="3357563"/>
            <a:ext cx="3603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>
            <a:off x="6443663" y="3789363"/>
            <a:ext cx="3603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7" idx="2"/>
            <a:endCxn id="9" idx="0"/>
          </p:cNvCxnSpPr>
          <p:nvPr/>
        </p:nvCxnSpPr>
        <p:spPr>
          <a:xfrm>
            <a:off x="5508625" y="4005263"/>
            <a:ext cx="0" cy="287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9" idx="1"/>
            <a:endCxn id="10" idx="3"/>
          </p:cNvCxnSpPr>
          <p:nvPr/>
        </p:nvCxnSpPr>
        <p:spPr>
          <a:xfrm flipH="1">
            <a:off x="2268538" y="4724400"/>
            <a:ext cx="23034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Скругленный прямоугольник 17"/>
          <p:cNvSpPr/>
          <p:nvPr/>
        </p:nvSpPr>
        <p:spPr>
          <a:xfrm>
            <a:off x="2411760" y="1628800"/>
            <a:ext cx="6480720" cy="4320480"/>
          </a:xfrm>
          <a:prstGeom prst="roundRect">
            <a:avLst>
              <a:gd name="adj" fmla="val 4802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004048" y="55799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Приложение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Маршрутизация в </a:t>
            </a:r>
            <a:r>
              <a:rPr lang="en-US" smtClean="0"/>
              <a:t>MVC</a:t>
            </a:r>
            <a:endParaRPr lang="ru-RU" smtClean="0"/>
          </a:p>
        </p:txBody>
      </p:sp>
      <p:sp>
        <p:nvSpPr>
          <p:cNvPr id="7171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Под маршрутизацией </a:t>
            </a:r>
            <a:r>
              <a:rPr lang="en-US" smtClean="0"/>
              <a:t>(routing)</a:t>
            </a:r>
            <a:r>
              <a:rPr lang="ru-RU" smtClean="0"/>
              <a:t> подразумевается выбор конкретного контроллера и его действия на основе запроса и иных факторов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Пример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39750" y="1844675"/>
            <a:ext cx="8280400" cy="6477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http://myserver.ru/?c=books&amp;a=list&amp;year=2004</a:t>
            </a:r>
            <a:endParaRPr lang="ru-RU" dirty="0"/>
          </a:p>
        </p:txBody>
      </p:sp>
      <p:sp>
        <p:nvSpPr>
          <p:cNvPr id="8196" name="TextBox 4"/>
          <p:cNvSpPr txBox="1">
            <a:spLocks noChangeArrowheads="1"/>
          </p:cNvSpPr>
          <p:nvPr/>
        </p:nvSpPr>
        <p:spPr bwMode="auto">
          <a:xfrm>
            <a:off x="611188" y="1989138"/>
            <a:ext cx="1008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>
                <a:latin typeface="Calibri" pitchFamily="34" charset="0"/>
              </a:rPr>
              <a:t>Запрос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39750" y="2781300"/>
            <a:ext cx="8280400" cy="25193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755650" y="2924175"/>
            <a:ext cx="295275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>
                <a:latin typeface="Calibri" pitchFamily="34" charset="0"/>
              </a:rPr>
              <a:t>Маршрутизация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547813" y="3500438"/>
          <a:ext cx="6096000" cy="1381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136"/>
                <a:gridCol w="48718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c=books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Выбираем контроллер </a:t>
                      </a:r>
                      <a:r>
                        <a:rPr lang="en-US" dirty="0" smtClean="0"/>
                        <a:t>Books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a=list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Выполняем</a:t>
                      </a:r>
                      <a:r>
                        <a:rPr lang="ru-RU" baseline="0" dirty="0" smtClean="0"/>
                        <a:t> действие </a:t>
                      </a:r>
                      <a:r>
                        <a:rPr lang="en-US" baseline="0" dirty="0" smtClean="0"/>
                        <a:t>list </a:t>
                      </a:r>
                      <a:r>
                        <a:rPr lang="ru-RU" baseline="0" dirty="0" smtClean="0"/>
                        <a:t>контроллера </a:t>
                      </a:r>
                      <a:r>
                        <a:rPr lang="en-US" baseline="0" dirty="0" smtClean="0"/>
                        <a:t>Books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year=2004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Передаем в качестве аргумента в действие </a:t>
                      </a:r>
                      <a:r>
                        <a:rPr lang="en-US" dirty="0" smtClean="0"/>
                        <a:t>list</a:t>
                      </a:r>
                      <a:r>
                        <a:rPr lang="ru-RU" dirty="0" smtClean="0"/>
                        <a:t> значение </a:t>
                      </a:r>
                      <a:r>
                        <a:rPr lang="en-US" dirty="0" smtClean="0"/>
                        <a:t>2004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Пример (продолжение)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23850" y="1412875"/>
            <a:ext cx="8280400" cy="52562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539750" y="1557338"/>
            <a:ext cx="7848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>
                <a:latin typeface="Calibri" pitchFamily="34" charset="0"/>
              </a:rPr>
              <a:t>Действие </a:t>
            </a:r>
            <a:r>
              <a:rPr lang="en-US" sz="2000" b="1">
                <a:latin typeface="Calibri" pitchFamily="34" charset="0"/>
              </a:rPr>
              <a:t>list </a:t>
            </a:r>
            <a:r>
              <a:rPr lang="ru-RU" sz="2000" b="1">
                <a:latin typeface="Calibri" pitchFamily="34" charset="0"/>
              </a:rPr>
              <a:t>контроллера </a:t>
            </a:r>
            <a:r>
              <a:rPr lang="en-US" sz="2000" b="1">
                <a:latin typeface="Calibri" pitchFamily="34" charset="0"/>
              </a:rPr>
              <a:t>Books</a:t>
            </a:r>
            <a:r>
              <a:rPr lang="ru-RU" sz="2000" b="1">
                <a:latin typeface="Calibri" pitchFamily="34" charset="0"/>
              </a:rPr>
              <a:t>, выполненное с аргументом 2004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971550" y="2060575"/>
          <a:ext cx="4871864" cy="439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718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Определяем, что нам нужна модель </a:t>
                      </a:r>
                      <a:r>
                        <a:rPr lang="en-US" dirty="0" smtClean="0"/>
                        <a:t>Books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Выполняем</a:t>
                      </a:r>
                      <a:r>
                        <a:rPr lang="ru-RU" baseline="0" dirty="0" smtClean="0"/>
                        <a:t> действие </a:t>
                      </a:r>
                      <a:r>
                        <a:rPr lang="en-US" baseline="0" dirty="0" err="1" smtClean="0"/>
                        <a:t>getByYear</a:t>
                      </a:r>
                      <a:r>
                        <a:rPr lang="ru-RU" baseline="0" dirty="0" smtClean="0"/>
                        <a:t> модели </a:t>
                      </a:r>
                      <a:r>
                        <a:rPr lang="en-US" baseline="0" dirty="0" smtClean="0"/>
                        <a:t>Books </a:t>
                      </a:r>
                      <a:r>
                        <a:rPr lang="ru-RU" baseline="0" dirty="0" smtClean="0"/>
                        <a:t>с аргументом </a:t>
                      </a:r>
                      <a:r>
                        <a:rPr lang="en-US" baseline="0" dirty="0" smtClean="0"/>
                        <a:t>2004</a:t>
                      </a:r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Полученные</a:t>
                      </a:r>
                      <a:r>
                        <a:rPr lang="ru-RU" baseline="0" dirty="0" smtClean="0"/>
                        <a:t> из модели данные передаем представлению </a:t>
                      </a:r>
                      <a:r>
                        <a:rPr lang="en-US" baseline="0" dirty="0" err="1" smtClean="0"/>
                        <a:t>listBooks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Скругленный прямоугольник 6"/>
          <p:cNvSpPr/>
          <p:nvPr/>
        </p:nvSpPr>
        <p:spPr>
          <a:xfrm>
            <a:off x="3492500" y="2852738"/>
            <a:ext cx="5472113" cy="28082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9232" name="TextBox 7"/>
          <p:cNvSpPr txBox="1">
            <a:spLocks noChangeArrowheads="1"/>
          </p:cNvSpPr>
          <p:nvPr/>
        </p:nvSpPr>
        <p:spPr bwMode="auto">
          <a:xfrm>
            <a:off x="3851275" y="2997200"/>
            <a:ext cx="44656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>
                <a:latin typeface="Calibri" pitchFamily="34" charset="0"/>
              </a:rPr>
              <a:t>Действие </a:t>
            </a:r>
            <a:r>
              <a:rPr lang="en-US" sz="2000" b="1">
                <a:latin typeface="Calibri" pitchFamily="34" charset="0"/>
              </a:rPr>
              <a:t>getByYear </a:t>
            </a:r>
            <a:r>
              <a:rPr lang="ru-RU" sz="2000" b="1">
                <a:latin typeface="Calibri" pitchFamily="34" charset="0"/>
              </a:rPr>
              <a:t>модели </a:t>
            </a:r>
            <a:r>
              <a:rPr lang="en-US" sz="2000" b="1">
                <a:latin typeface="Calibri" pitchFamily="34" charset="0"/>
              </a:rPr>
              <a:t>Books</a:t>
            </a:r>
            <a:r>
              <a:rPr lang="ru-RU" sz="2000" b="1">
                <a:latin typeface="Calibri" pitchFamily="34" charset="0"/>
              </a:rPr>
              <a:t>, </a:t>
            </a:r>
            <a:endParaRPr lang="en-US" sz="2000" b="1">
              <a:latin typeface="Calibri" pitchFamily="34" charset="0"/>
            </a:endParaRPr>
          </a:p>
          <a:p>
            <a:r>
              <a:rPr lang="ru-RU" sz="2000" b="1">
                <a:latin typeface="Calibri" pitchFamily="34" charset="0"/>
              </a:rPr>
              <a:t>выполненное с аргументом 2004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3779838" y="3716338"/>
          <a:ext cx="4871864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718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Отправляем запрос к хранилищу (РСУБД,</a:t>
                      </a:r>
                      <a:r>
                        <a:rPr lang="ru-RU" baseline="0" dirty="0" smtClean="0"/>
                        <a:t> файловая система, сеть, сканер, </a:t>
                      </a:r>
                      <a:r>
                        <a:rPr lang="en-US" baseline="0" dirty="0" smtClean="0"/>
                        <a:t>etc.)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Полученные</a:t>
                      </a:r>
                      <a:r>
                        <a:rPr lang="ru-RU" baseline="0" dirty="0" smtClean="0"/>
                        <a:t> данные представляем в виде структур данных, понятных приложению (коллекций, объектов, базовых типов данных</a:t>
                      </a:r>
                      <a:r>
                        <a:rPr lang="en-US" baseline="0" dirty="0" smtClean="0"/>
                        <a:t>, etc.)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Пример (окончание)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68313" y="1341438"/>
            <a:ext cx="8280400" cy="35274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684213" y="1484313"/>
            <a:ext cx="29511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>
                <a:latin typeface="Calibri" pitchFamily="34" charset="0"/>
              </a:rPr>
              <a:t>Представление </a:t>
            </a:r>
            <a:r>
              <a:rPr lang="en-US" sz="2000" b="1">
                <a:latin typeface="Calibri" pitchFamily="34" charset="0"/>
              </a:rPr>
              <a:t>listBooks</a:t>
            </a:r>
            <a:endParaRPr lang="ru-RU" sz="2000" b="1">
              <a:latin typeface="Calibri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476375" y="2060575"/>
          <a:ext cx="6480720" cy="2296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Получаем</a:t>
                      </a:r>
                      <a:r>
                        <a:rPr lang="ru-RU" baseline="0" dirty="0" smtClean="0"/>
                        <a:t> от контроллера данные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Формируем шапку, меню</a:t>
                      </a:r>
                      <a:r>
                        <a:rPr lang="ru-RU" baseline="0" dirty="0" smtClean="0"/>
                        <a:t> и другие статичные элементы страницы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Формируем таблицу</a:t>
                      </a:r>
                      <a:r>
                        <a:rPr lang="ru-RU" baseline="0" dirty="0" smtClean="0"/>
                        <a:t> с информацией о книгах (например, название полужирным, год издания курсивом, имя автора подчеркнутым, краткую аннотацию в рамке и т.д.)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Снабжаем</a:t>
                      </a:r>
                      <a:r>
                        <a:rPr lang="ru-RU" baseline="0" dirty="0" smtClean="0"/>
                        <a:t> страницу необходимыми </a:t>
                      </a:r>
                      <a:r>
                        <a:rPr lang="en-US" baseline="0" dirty="0" smtClean="0"/>
                        <a:t>CSS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JS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Скругленный прямоугольник 6"/>
          <p:cNvSpPr/>
          <p:nvPr/>
        </p:nvSpPr>
        <p:spPr>
          <a:xfrm>
            <a:off x="468313" y="5013325"/>
            <a:ext cx="8280400" cy="13049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HTML</a:t>
            </a:r>
            <a:r>
              <a:rPr lang="ru-RU" dirty="0"/>
              <a:t>-страница со всеми </a:t>
            </a:r>
            <a:r>
              <a:rPr lang="en-US" dirty="0"/>
              <a:t>CSS </a:t>
            </a:r>
            <a:r>
              <a:rPr lang="ru-RU" dirty="0"/>
              <a:t>и </a:t>
            </a:r>
            <a:r>
              <a:rPr lang="en-US" dirty="0"/>
              <a:t>JS</a:t>
            </a:r>
            <a:r>
              <a:rPr lang="ru-RU" dirty="0"/>
              <a:t>, содержащая информацию о книгах за 2004 год и все остальные блоки</a:t>
            </a:r>
          </a:p>
        </p:txBody>
      </p:sp>
      <p:sp>
        <p:nvSpPr>
          <p:cNvPr id="10258" name="TextBox 7"/>
          <p:cNvSpPr txBox="1">
            <a:spLocks noChangeArrowheads="1"/>
          </p:cNvSpPr>
          <p:nvPr/>
        </p:nvSpPr>
        <p:spPr bwMode="auto">
          <a:xfrm>
            <a:off x="684213" y="5013325"/>
            <a:ext cx="29511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>
                <a:latin typeface="Calibri" pitchFamily="34" charset="0"/>
              </a:rPr>
              <a:t>Ответ клиенту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683</Words>
  <Application>Microsoft Office PowerPoint</Application>
  <PresentationFormat>Экран (4:3)</PresentationFormat>
  <Paragraphs>206</Paragraphs>
  <Slides>25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MVC</vt:lpstr>
      <vt:lpstr>MVC?..</vt:lpstr>
      <vt:lpstr>Схема MVC</vt:lpstr>
      <vt:lpstr>Почему MVC подходит для веба?</vt:lpstr>
      <vt:lpstr>Жизненный цикл запроса</vt:lpstr>
      <vt:lpstr>Маршрутизация в MVC</vt:lpstr>
      <vt:lpstr>Пример</vt:lpstr>
      <vt:lpstr>Пример (продолжение)</vt:lpstr>
      <vt:lpstr>Пример (окончание)</vt:lpstr>
      <vt:lpstr>Подробнее о Model</vt:lpstr>
      <vt:lpstr>Подробнее о Model - 2</vt:lpstr>
      <vt:lpstr>ORM</vt:lpstr>
      <vt:lpstr>Пример ORM</vt:lpstr>
      <vt:lpstr>Связанные таблицы</vt:lpstr>
      <vt:lpstr>Реализация связей в ORM</vt:lpstr>
      <vt:lpstr>Реализация связей в ORM</vt:lpstr>
      <vt:lpstr>Особенности</vt:lpstr>
      <vt:lpstr>Подробнее о Controller</vt:lpstr>
      <vt:lpstr>FSUC</vt:lpstr>
      <vt:lpstr>Подробнее о View</vt:lpstr>
      <vt:lpstr>Spring MVC</vt:lpstr>
      <vt:lpstr>Spring MVC – часть Spring Framework</vt:lpstr>
      <vt:lpstr>Слайд 23</vt:lpstr>
      <vt:lpstr>Слайд 24</vt:lpstr>
      <vt:lpstr>Слайд 25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user</dc:creator>
  <cp:lastModifiedBy>user</cp:lastModifiedBy>
  <cp:revision>14</cp:revision>
  <dcterms:created xsi:type="dcterms:W3CDTF">2016-05-03T19:03:23Z</dcterms:created>
  <dcterms:modified xsi:type="dcterms:W3CDTF">2017-01-09T11:22:35Z</dcterms:modified>
</cp:coreProperties>
</file>