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7" r:id="rId7"/>
    <p:sldId id="260" r:id="rId8"/>
    <p:sldId id="262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7A"/>
    <a:srgbClr val="FFB900"/>
    <a:srgbClr val="FDB338"/>
    <a:srgbClr val="043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Udinus Peringkat 10 PTS Terbaik di Indonesia">
            <a:extLst>
              <a:ext uri="{FF2B5EF4-FFF2-40B4-BE49-F238E27FC236}">
                <a16:creationId xmlns:a16="http://schemas.microsoft.com/office/drawing/2014/main" id="{E3040DBE-6D65-01A4-7ECB-A01E24375CE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4" t="23331" r="23193" b="20776"/>
          <a:stretch/>
        </p:blipFill>
        <p:spPr bwMode="auto">
          <a:xfrm>
            <a:off x="0" y="0"/>
            <a:ext cx="12192000" cy="64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25B49A-29FA-D954-6F2D-528C4451FD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39825" y="3898714"/>
            <a:ext cx="6051176" cy="527907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6379DC0-4922-3423-1EF9-B6DA881EC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197" y="966658"/>
            <a:ext cx="10245805" cy="2364628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C5B45C-E9CF-8E30-2566-2063154824C2}"/>
              </a:ext>
            </a:extLst>
          </p:cNvPr>
          <p:cNvSpPr/>
          <p:nvPr userDrawn="1"/>
        </p:nvSpPr>
        <p:spPr>
          <a:xfrm>
            <a:off x="1545196" y="3526715"/>
            <a:ext cx="10245805" cy="174303"/>
          </a:xfrm>
          <a:prstGeom prst="rect">
            <a:avLst/>
          </a:prstGeom>
          <a:solidFill>
            <a:srgbClr val="00017A"/>
          </a:solidFill>
          <a:ln>
            <a:solidFill>
              <a:srgbClr val="00017A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DD07C9-3793-03BB-18B5-F72DFADDE04E}"/>
              </a:ext>
            </a:extLst>
          </p:cNvPr>
          <p:cNvSpPr/>
          <p:nvPr userDrawn="1"/>
        </p:nvSpPr>
        <p:spPr>
          <a:xfrm>
            <a:off x="80007" y="0"/>
            <a:ext cx="1354697" cy="1333500"/>
          </a:xfrm>
          <a:prstGeom prst="rect">
            <a:avLst/>
          </a:prstGeom>
          <a:solidFill>
            <a:srgbClr val="00017A"/>
          </a:solidFill>
          <a:ln>
            <a:solidFill>
              <a:srgbClr val="000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A picture containing text, circle, logo, font&#10;&#10;Description automatically generated">
            <a:extLst>
              <a:ext uri="{FF2B5EF4-FFF2-40B4-BE49-F238E27FC236}">
                <a16:creationId xmlns:a16="http://schemas.microsoft.com/office/drawing/2014/main" id="{E9A4C5B2-7525-F7E5-8A62-B18EB95B52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8" y="90750"/>
            <a:ext cx="1152714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FCA9-13D8-4E45-F3A1-D9D49FC9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635AB-BE77-6F43-F962-A3E655DF4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69F4-5C05-2E88-DD77-D6408D85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18/09/2023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F6A6C-0282-2B9A-5ECD-50FE7C5E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FC1A8-1837-CA84-6AE8-B5193C5E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43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BFD31-B603-D2FC-94A9-807D2AF4D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9601B-806D-08D0-F709-4AC4D4488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0B34-6249-B317-32AA-D9A0A330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18/09/2023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D31B-793D-4D1B-633A-3DA7BF04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3EDD-5A27-1F88-ADFD-4EF1F11F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993A-05D6-1CE8-ABE4-003B22E5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B9945-7EFC-1FFB-D342-63F9063DC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2B14-04B8-28AC-126D-52D6E7AC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18/09/2023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A6545-7072-673F-E8D8-4EDDBBE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94B3-D343-849B-331D-C5E4F494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53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AD70-3E49-F8BC-3B01-CBE6F676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CB4A3-C73E-33AF-2A6C-426BABC7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FE3F-648E-88A7-C946-0D0C6694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18/09/2023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33C6-B13D-13E0-6CA3-C2F15B66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8601-12BD-5A0F-839D-803A6244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888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F5F6-44E4-9134-5C3D-34AF12E5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56CF-DB64-570F-5E36-1B891B1B9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35542-A2A8-BEBF-7C78-AFF89620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BFB5-3EBF-74C1-FDAB-D614FFAC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18/09/2023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B7B1-2E29-EAD3-CC09-F7931F15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35FC-B96F-9BA6-8F52-DBE244EA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121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F7DE-8C14-8AF2-45F0-8482886E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B9B81-E91A-313A-2711-68C53398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7EBF3-4820-3CEC-50EF-86146149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887A9-CDFC-B237-DA08-144FEB028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CF733-607C-DF05-9536-30B7193CC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0593A-722B-AE61-CF42-9275AE1F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18/09/2023</a:t>
            </a:fld>
            <a:endParaRPr lang="id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4A61E-8661-FB6A-36B8-48C6E52C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41EC7-7FFC-0EB8-F6BC-F915C37A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4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5D9D-CB75-DC31-51FE-5087EEC6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79444-7AF2-1AC9-69AF-B212F30C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18/09/2023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FBCBB-E558-DCF3-B624-D90BE354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5E514-6303-94A7-875D-4782DED8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212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F4848-9F73-E7AB-EC36-94549356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18/09/2023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70054-4511-9937-4048-1429825C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AD863-A245-036E-471C-E5F4FA06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52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E64B-C76D-5169-BD73-845D5A6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0ACA-C166-81DF-3446-933C07CB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4501D-59E5-1A4C-D32A-FF31F8A6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4B27-0CDA-D8B7-03F9-940F47AB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18/09/2023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F31B5-6423-7019-F379-FE842C25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9BCB3-6E08-B3D9-5522-FD2DC3E3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782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F29B-6F87-EFA4-A1B0-890EE957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34335-9358-5F93-96FF-293BBD48D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22235-3E5C-3DD9-B3D9-46C37414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8711-D441-436C-F8CA-C7D67B96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18/09/2023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449CF-192C-8131-2786-38AAEFFB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FCCDC-5778-50BE-2ADB-01DF5A7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2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B4196-2DBD-3D33-A550-125C7E90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8756-85FB-0626-BA80-B00161D02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F35BFA-3847-0A50-F6D0-7F936FEE4536}"/>
              </a:ext>
            </a:extLst>
          </p:cNvPr>
          <p:cNvGrpSpPr/>
          <p:nvPr userDrawn="1"/>
        </p:nvGrpSpPr>
        <p:grpSpPr>
          <a:xfrm>
            <a:off x="-28575" y="4348"/>
            <a:ext cx="12262640" cy="6824822"/>
            <a:chOff x="-28575" y="4348"/>
            <a:chExt cx="12262640" cy="6824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839D35-4BF0-4BC7-7466-09D0B4228646}"/>
                </a:ext>
              </a:extLst>
            </p:cNvPr>
            <p:cNvSpPr/>
            <p:nvPr userDrawn="1"/>
          </p:nvSpPr>
          <p:spPr>
            <a:xfrm>
              <a:off x="-28575" y="6413245"/>
              <a:ext cx="12262640" cy="415925"/>
            </a:xfrm>
            <a:prstGeom prst="rect">
              <a:avLst/>
            </a:prstGeom>
            <a:solidFill>
              <a:srgbClr val="00017A"/>
            </a:solidFill>
            <a:ln>
              <a:solidFill>
                <a:srgbClr val="0001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b="1" dirty="0"/>
                <a:t>Sarjana Teknik Informatika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BB84E3-6B8E-F3EC-820C-7F724A95E4D3}"/>
                </a:ext>
              </a:extLst>
            </p:cNvPr>
            <p:cNvSpPr/>
            <p:nvPr userDrawn="1"/>
          </p:nvSpPr>
          <p:spPr>
            <a:xfrm>
              <a:off x="80166" y="6348158"/>
              <a:ext cx="2743200" cy="356788"/>
            </a:xfrm>
            <a:prstGeom prst="rect">
              <a:avLst/>
            </a:prstGeom>
            <a:solidFill>
              <a:srgbClr val="FFB900"/>
            </a:solidFill>
            <a:ln>
              <a:solidFill>
                <a:srgbClr val="FFB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800" dirty="0"/>
                <a:t>www.dinus.ac.id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4236A8-0727-8DAB-F1D2-30A217302C7D}"/>
                </a:ext>
              </a:extLst>
            </p:cNvPr>
            <p:cNvSpPr/>
            <p:nvPr userDrawn="1"/>
          </p:nvSpPr>
          <p:spPr>
            <a:xfrm>
              <a:off x="-19050" y="4348"/>
              <a:ext cx="12243590" cy="144878"/>
            </a:xfrm>
            <a:prstGeom prst="rect">
              <a:avLst/>
            </a:prstGeom>
            <a:solidFill>
              <a:srgbClr val="FFB900"/>
            </a:solidFill>
            <a:ln>
              <a:solidFill>
                <a:srgbClr val="FFB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59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E829-D366-9ED5-D3DC-84948CFB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196" y="873680"/>
            <a:ext cx="10255637" cy="2387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Berbasis</a:t>
            </a:r>
            <a:r>
              <a:rPr lang="en-US" dirty="0">
                <a:solidFill>
                  <a:schemeClr val="tx1"/>
                </a:solidFill>
              </a:rPr>
              <a:t> Web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A2CFE-9A3D-9F9C-EF05-317129C55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1 - </a:t>
            </a:r>
            <a:r>
              <a:rPr lang="en-US" sz="24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Pengenalan</a:t>
            </a:r>
            <a:r>
              <a:rPr lang="en-US" sz="2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US" sz="2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Berbasis</a:t>
            </a:r>
            <a:r>
              <a:rPr lang="en-US" sz="2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Web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857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5C42-7D46-034F-EF9C-8A7FB426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DB2B5-677B-802E-E76C-7210312D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1" y="144463"/>
            <a:ext cx="6707411" cy="3699556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FDBDDC5-CA34-6ADD-50A5-A99DA7E41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5996" y="3327855"/>
            <a:ext cx="6856004" cy="338568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0D229D-5909-82B0-A9B7-F14D8D9F0F9F}"/>
              </a:ext>
            </a:extLst>
          </p:cNvPr>
          <p:cNvSpPr txBox="1"/>
          <p:nvPr/>
        </p:nvSpPr>
        <p:spPr>
          <a:xfrm>
            <a:off x="0" y="3986117"/>
            <a:ext cx="26398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desain</a:t>
            </a:r>
            <a:endParaRPr lang="en-US" sz="3200" dirty="0"/>
          </a:p>
          <a:p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6114F-66C9-1064-F18A-2C06158B289D}"/>
              </a:ext>
            </a:extLst>
          </p:cNvPr>
          <p:cNvSpPr txBox="1"/>
          <p:nvPr/>
        </p:nvSpPr>
        <p:spPr>
          <a:xfrm>
            <a:off x="9332499" y="2567226"/>
            <a:ext cx="28595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jual</a:t>
            </a:r>
            <a:r>
              <a:rPr lang="en-US" sz="3200" dirty="0"/>
              <a:t> </a:t>
            </a:r>
            <a:r>
              <a:rPr lang="en-US" sz="3200" dirty="0" err="1"/>
              <a:t>beli</a:t>
            </a:r>
            <a:endParaRPr lang="en-US" sz="32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102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7C3B-63DF-625E-DF9B-27EB09F5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286" y="1138036"/>
            <a:ext cx="6016847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Alat yang digunakan</a:t>
            </a:r>
            <a:endParaRPr lang="id-ID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209EA8-3A96-D3E7-D7E9-CC5422FBC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385187" cy="6857999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E62A4-D1B2-842C-1393-11793BC6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83" y="1113459"/>
            <a:ext cx="2798619" cy="128194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5170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C54F1B1-7B8F-B335-E979-E07F86AB3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83" y="4679978"/>
            <a:ext cx="2798619" cy="790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A2098-403E-8E82-268C-9EB763ECD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84" y="2774822"/>
            <a:ext cx="2798618" cy="13083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445A-D2EE-B6FD-9998-41C0425B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286" y="2551176"/>
            <a:ext cx="6016847" cy="3591207"/>
          </a:xfrm>
        </p:spPr>
        <p:txBody>
          <a:bodyPr>
            <a:normAutofit/>
          </a:bodyPr>
          <a:lstStyle/>
          <a:p>
            <a:r>
              <a:rPr lang="en-US" sz="2000" dirty="0"/>
              <a:t>Text Editor</a:t>
            </a:r>
          </a:p>
          <a:p>
            <a:r>
              <a:rPr lang="en-US" sz="2000" dirty="0"/>
              <a:t>Web Browser</a:t>
            </a:r>
          </a:p>
          <a:p>
            <a:r>
              <a:rPr lang="en-US" sz="2000" dirty="0"/>
              <a:t>Web Server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45724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7C3B-63DF-625E-DF9B-27EB09F5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6B8B99-BD3E-77F9-FBF4-0B987E03D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068378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741430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9823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11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Pengenalan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Pemrograman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Berbasis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8 - Dasar PHP : Hypertext Preprocessor (PHP)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2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2 - Hypertext Markup Language (HTML)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Koneksi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Structured Query Language (SQL) single table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4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Struktur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Dasar Cascading Style Sheet (CSS)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Manipulasi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single table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13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4 - Framework Cascading Style Sheet (CSS)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Manipulasi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single table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6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Struktur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Dasar JavaScript (JS)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12 - Version Control/Git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6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6 - Framework JavaScript (JS)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13 - Web Hosting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6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7 - </a:t>
                      </a:r>
                      <a:r>
                        <a:rPr lang="en-US" b="1" dirty="0" err="1"/>
                        <a:t>Presentasi</a:t>
                      </a:r>
                      <a:r>
                        <a:rPr lang="en-US" b="1" dirty="0"/>
                        <a:t> Project Website Statis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14 - Presentasi Project Website Dinamis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UTS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UAS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49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5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5ECD-EC7C-91DB-86DC-8A2DA64E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Internet</a:t>
            </a:r>
            <a:endParaRPr lang="en-ID" sz="3200"/>
          </a:p>
        </p:txBody>
      </p:sp>
      <p:pic>
        <p:nvPicPr>
          <p:cNvPr id="5" name="Content Placeholder 4" descr="A globe surrounded by different devices&#10;&#10;Description automatically generated">
            <a:extLst>
              <a:ext uri="{FF2B5EF4-FFF2-40B4-BE49-F238E27FC236}">
                <a16:creationId xmlns:a16="http://schemas.microsoft.com/office/drawing/2014/main" id="{50979240-9744-8507-1C90-DABA6CFB2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0" r="9590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222E74-CA33-D783-3D84-71A14C92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Istilah Internet sendiri merupakan singkatan dari </a:t>
            </a:r>
            <a:r>
              <a:rPr lang="en-US" sz="1700" i="1"/>
              <a:t>interconnected</a:t>
            </a:r>
            <a:r>
              <a:rPr lang="en-US" sz="1700"/>
              <a:t> </a:t>
            </a:r>
            <a:r>
              <a:rPr lang="en-US" sz="1700" i="1"/>
              <a:t>networking</a:t>
            </a:r>
            <a:r>
              <a:rPr lang="en-US" sz="1700"/>
              <a:t> yang berarti jaringan komputer yang saling terhubung.</a:t>
            </a:r>
          </a:p>
          <a:p>
            <a:endParaRPr lang="en-US" sz="1700"/>
          </a:p>
          <a:p>
            <a:r>
              <a:rPr lang="en-US" sz="1700"/>
              <a:t>Internet adalah gabungan jaringan komputer di seluruh dunia yang membentuk suatu sistem jaringan informasi global</a:t>
            </a:r>
          </a:p>
        </p:txBody>
      </p:sp>
    </p:spTree>
    <p:extLst>
      <p:ext uri="{BB962C8B-B14F-4D97-AF65-F5344CB8AC3E}">
        <p14:creationId xmlns:p14="http://schemas.microsoft.com/office/powerpoint/2010/main" val="254186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3F47-166D-F708-7A59-8ECDD032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Teknologi internet</a:t>
            </a:r>
            <a:endParaRPr lang="en-ID" sz="3200"/>
          </a:p>
        </p:txBody>
      </p: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440C-E0E5-3944-4047-3B847BC6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2000" dirty="0"/>
              <a:t>Protocol (TCP/IP) </a:t>
            </a:r>
          </a:p>
          <a:p>
            <a:r>
              <a:rPr lang="en-US" sz="2000" dirty="0"/>
              <a:t>Protocol HTTP</a:t>
            </a:r>
          </a:p>
          <a:p>
            <a:r>
              <a:rPr lang="en-US" sz="2000" dirty="0"/>
              <a:t>Browser</a:t>
            </a:r>
            <a:endParaRPr lang="en-ID" sz="2000" dirty="0"/>
          </a:p>
          <a:p>
            <a:r>
              <a:rPr lang="en-ID" sz="2000" dirty="0"/>
              <a:t>Web Server dan Web Client</a:t>
            </a:r>
          </a:p>
          <a:p>
            <a:r>
              <a:rPr lang="en-ID" sz="2000" dirty="0"/>
              <a:t>Networking </a:t>
            </a:r>
          </a:p>
          <a:p>
            <a:r>
              <a:rPr lang="en-ID" sz="2000" dirty="0"/>
              <a:t>ISP (Internet Server Provider)</a:t>
            </a:r>
          </a:p>
        </p:txBody>
      </p:sp>
      <p:pic>
        <p:nvPicPr>
          <p:cNvPr id="12" name="Picture 4" descr="Panel ruang server yang bersinar">
            <a:extLst>
              <a:ext uri="{FF2B5EF4-FFF2-40B4-BE49-F238E27FC236}">
                <a16:creationId xmlns:a16="http://schemas.microsoft.com/office/drawing/2014/main" id="{922BC73A-6442-F36B-7777-0C33B292C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2" r="21533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FBD8-FCA5-696B-9D8F-E69350EA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BB7E-1204-3871-E242-A2B52097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439"/>
            <a:ext cx="10515600" cy="3837524"/>
          </a:xfrm>
        </p:spPr>
        <p:txBody>
          <a:bodyPr/>
          <a:lstStyle/>
          <a:p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b="1" dirty="0"/>
              <a:t>web browser </a:t>
            </a:r>
            <a:r>
              <a:rPr lang="en-US" dirty="0"/>
              <a:t>dan </a:t>
            </a:r>
            <a:r>
              <a:rPr lang="en-US" b="1" dirty="0"/>
              <a:t>web server </a:t>
            </a:r>
            <a:r>
              <a:rPr lang="en-US" dirty="0" err="1"/>
              <a:t>berdasarkan</a:t>
            </a:r>
            <a:r>
              <a:rPr lang="en-US" dirty="0"/>
              <a:t> protocol HTTP (</a:t>
            </a:r>
            <a:r>
              <a:rPr lang="en-ID" dirty="0"/>
              <a:t>Hypertext Transfer Protocol</a:t>
            </a:r>
            <a:r>
              <a:rPr lang="en-US" dirty="0"/>
              <a:t>)</a:t>
            </a:r>
          </a:p>
          <a:p>
            <a:r>
              <a:rPr lang="en-ID" dirty="0" err="1"/>
              <a:t>Dokumen</a:t>
            </a:r>
            <a:r>
              <a:rPr lang="en-ID" dirty="0"/>
              <a:t> dan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apapun</a:t>
            </a:r>
            <a:r>
              <a:rPr lang="en-ID" dirty="0"/>
              <a:t> di </a:t>
            </a:r>
            <a:r>
              <a:rPr lang="en-ID" dirty="0" err="1"/>
              <a:t>jaringan</a:t>
            </a:r>
            <a:r>
              <a:rPr lang="en-ID" dirty="0"/>
              <a:t> yang </a:t>
            </a:r>
            <a:r>
              <a:rPr lang="en-ID" dirty="0" err="1"/>
              <a:t>dikehendaki</a:t>
            </a:r>
            <a:r>
              <a:rPr lang="en-ID" dirty="0"/>
              <a:t> </a:t>
            </a:r>
            <a:r>
              <a:rPr lang="en-ID" dirty="0" err="1"/>
              <a:t>diidentifikasi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URL (Universal Resource Locator)</a:t>
            </a:r>
            <a:endParaRPr lang="en-US" dirty="0"/>
          </a:p>
          <a:p>
            <a:r>
              <a:rPr lang="en-US" dirty="0" err="1"/>
              <a:t>Pemrograman</a:t>
            </a:r>
            <a:r>
              <a:rPr lang="en-US" dirty="0"/>
              <a:t> Sisi </a:t>
            </a:r>
            <a:r>
              <a:rPr lang="en-US" dirty="0" err="1"/>
              <a:t>Klien</a:t>
            </a:r>
            <a:r>
              <a:rPr lang="en-US" dirty="0"/>
              <a:t> (Client Side)</a:t>
            </a:r>
          </a:p>
          <a:p>
            <a:r>
              <a:rPr lang="en-US" dirty="0" err="1"/>
              <a:t>Pemrograman</a:t>
            </a:r>
            <a:r>
              <a:rPr lang="en-US" dirty="0"/>
              <a:t> Sisi Server (Server Side)</a:t>
            </a:r>
            <a:endParaRPr lang="en-ID" dirty="0"/>
          </a:p>
          <a:p>
            <a:r>
              <a:rPr lang="en-ID" dirty="0" err="1"/>
              <a:t>Dokumen</a:t>
            </a:r>
            <a:r>
              <a:rPr lang="en-ID" dirty="0"/>
              <a:t> web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HTML (Hypertext Markup Language)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E1B-076E-3F83-1F0B-34749E0B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URL </a:t>
            </a:r>
            <a:r>
              <a:rPr lang="en-ID" sz="4000" dirty="0"/>
              <a:t>(Universal Resource Locator)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63B0-9D9A-D688-44FD-4D13CF65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ABC16-78AA-124F-B107-D469EA13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8757"/>
            <a:ext cx="1034559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9C57-1543-034A-F2CB-C1B39683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2400" dirty="0"/>
              <a:t>Server-client</a:t>
            </a:r>
            <a:endParaRPr lang="en-ID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78BD6E-B35A-9DB5-D557-ECC93C49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 internet, </a:t>
            </a:r>
            <a:r>
              <a:rPr lang="en-US" sz="2000" dirty="0" err="1"/>
              <a:t>ada</a:t>
            </a:r>
            <a:r>
              <a:rPr lang="en-US" sz="2000" dirty="0"/>
              <a:t> dua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b="1" dirty="0" err="1"/>
              <a:t>komputer</a:t>
            </a:r>
            <a:r>
              <a:rPr lang="en-US" sz="2000" b="1" dirty="0"/>
              <a:t> server</a:t>
            </a:r>
            <a:r>
              <a:rPr lang="en-US" sz="2000" dirty="0"/>
              <a:t> dan </a:t>
            </a:r>
            <a:r>
              <a:rPr lang="en-US" sz="2000" b="1" dirty="0" err="1"/>
              <a:t>komputer</a:t>
            </a:r>
            <a:r>
              <a:rPr lang="en-US" sz="2000" b="1" dirty="0"/>
              <a:t> </a:t>
            </a:r>
            <a:r>
              <a:rPr lang="en-US" sz="2000" b="1" dirty="0" err="1"/>
              <a:t>klien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Informasi</a:t>
            </a:r>
            <a:r>
              <a:rPr lang="en-US" sz="2000" dirty="0"/>
              <a:t> dan </a:t>
            </a:r>
            <a:r>
              <a:rPr lang="en-US" sz="2000" dirty="0" err="1"/>
              <a:t>layanan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di Internet </a:t>
            </a:r>
            <a:r>
              <a:rPr lang="en-US" sz="2000" b="1" dirty="0"/>
              <a:t>di </a:t>
            </a:r>
            <a:r>
              <a:rPr lang="en-US" sz="2000" b="1" dirty="0" err="1"/>
              <a:t>sediakan</a:t>
            </a:r>
            <a:r>
              <a:rPr lang="en-US" sz="2000" b="1" dirty="0"/>
              <a:t> </a:t>
            </a:r>
            <a:r>
              <a:rPr lang="en-US" sz="2000" dirty="0"/>
              <a:t>oleh </a:t>
            </a:r>
            <a:r>
              <a:rPr lang="en-US" sz="2000" dirty="0" err="1"/>
              <a:t>komputer</a:t>
            </a:r>
            <a:r>
              <a:rPr lang="en-US" sz="2000" dirty="0"/>
              <a:t> server. </a:t>
            </a:r>
          </a:p>
          <a:p>
            <a:endParaRPr lang="en-US" sz="2000" dirty="0"/>
          </a:p>
          <a:p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b="1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di </a:t>
            </a:r>
            <a:r>
              <a:rPr lang="en-US" sz="2000" dirty="0" err="1"/>
              <a:t>komputer</a:t>
            </a:r>
            <a:r>
              <a:rPr lang="en-US" sz="2000" dirty="0"/>
              <a:t> server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86EC32-B360-CABF-0439-95608812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8" y="1835729"/>
            <a:ext cx="7370129" cy="34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7DC2-3DC7-EA85-98B8-836F20E4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Sistem Berbasis Web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2887-BBE8-F552-13A6-BCCAFED4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23961" cy="4351338"/>
          </a:xfrm>
        </p:spPr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web (web engineering) dan </a:t>
            </a: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</a:t>
            </a:r>
            <a:r>
              <a:rPr lang="en-US" dirty="0" err="1"/>
              <a:t>melalui</a:t>
            </a:r>
            <a:r>
              <a:rPr lang="en-US" dirty="0"/>
              <a:t> media internet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0403E-3266-1CE3-776D-74C61A17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3192651"/>
            <a:ext cx="5703207" cy="266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CB9E9-60AB-A92D-B8B2-8612D64F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87" y="2809462"/>
            <a:ext cx="4623700" cy="32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9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5CDF-5F7F-E405-52A3-4BE065D4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5EAB1-8298-EA13-A7F4-3E4E138A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57" y="210142"/>
            <a:ext cx="6714102" cy="3651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ABF36-62A7-53D2-5C6F-0D86F46BA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699" y="3176480"/>
            <a:ext cx="6302644" cy="3471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B403A4-917F-935A-5B8B-FB78811E8584}"/>
              </a:ext>
            </a:extLst>
          </p:cNvPr>
          <p:cNvSpPr txBox="1"/>
          <p:nvPr/>
        </p:nvSpPr>
        <p:spPr>
          <a:xfrm>
            <a:off x="9674140" y="2591705"/>
            <a:ext cx="261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krs.dinus.ac.id</a:t>
            </a:r>
            <a:endParaRPr lang="en-ID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83B0F-6695-3516-9FFE-FC5C02E359A2}"/>
              </a:ext>
            </a:extLst>
          </p:cNvPr>
          <p:cNvSpPr txBox="1"/>
          <p:nvPr/>
        </p:nvSpPr>
        <p:spPr>
          <a:xfrm>
            <a:off x="0" y="3861856"/>
            <a:ext cx="3674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www.dinus.ac.id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29589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Office Theme</vt:lpstr>
      <vt:lpstr>Pemrograman Berbasis Web</vt:lpstr>
      <vt:lpstr>Pokok Bahasan</vt:lpstr>
      <vt:lpstr>Internet</vt:lpstr>
      <vt:lpstr>Teknologi internet</vt:lpstr>
      <vt:lpstr>Konsep dasar  Pemrograman Berbasis Web</vt:lpstr>
      <vt:lpstr>URL (Universal Resource Locator)</vt:lpstr>
      <vt:lpstr>Server-client</vt:lpstr>
      <vt:lpstr>Sistem Berbasis Web</vt:lpstr>
      <vt:lpstr>PowerPoint Presentation</vt:lpstr>
      <vt:lpstr>PowerPoint Presentation</vt:lpstr>
      <vt:lpstr>Alat yang digunakan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Adhitya Nugraha</dc:creator>
  <cp:lastModifiedBy>Aprilyani Safitri</cp:lastModifiedBy>
  <cp:revision>24</cp:revision>
  <dcterms:created xsi:type="dcterms:W3CDTF">2023-06-23T02:43:40Z</dcterms:created>
  <dcterms:modified xsi:type="dcterms:W3CDTF">2023-09-18T01:33:01Z</dcterms:modified>
</cp:coreProperties>
</file>