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89" r:id="rId17"/>
    <p:sldId id="291" r:id="rId18"/>
    <p:sldId id="292" r:id="rId19"/>
    <p:sldId id="274" r:id="rId20"/>
    <p:sldId id="275" r:id="rId21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35D"/>
    <a:srgbClr val="00017A"/>
    <a:srgbClr val="FFB900"/>
    <a:srgbClr val="FDB3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Udinus Peringkat 10 PTS Terbaik di Indonesia">
            <a:extLst>
              <a:ext uri="{FF2B5EF4-FFF2-40B4-BE49-F238E27FC236}">
                <a16:creationId xmlns:a16="http://schemas.microsoft.com/office/drawing/2014/main" id="{E3040DBE-6D65-01A4-7ECB-A01E24375CE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4" t="23331" r="23193" b="20776"/>
          <a:stretch/>
        </p:blipFill>
        <p:spPr bwMode="auto">
          <a:xfrm>
            <a:off x="0" y="0"/>
            <a:ext cx="12192000" cy="641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025B49A-29FA-D954-6F2D-528C4451FD5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739825" y="3898714"/>
            <a:ext cx="6051176" cy="527907"/>
          </a:xfrm>
        </p:spPr>
        <p:txBody>
          <a:bodyPr>
            <a:normAutofit/>
          </a:bodyPr>
          <a:lstStyle>
            <a:lvl1pPr marL="0" indent="0" algn="l">
              <a:buNone/>
              <a:defRPr sz="2400" b="1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6379DC0-4922-3423-1EF9-B6DA881EC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5197" y="966658"/>
            <a:ext cx="10245805" cy="2364628"/>
          </a:xfrm>
        </p:spPr>
        <p:txBody>
          <a:bodyPr anchor="b">
            <a:normAutofit/>
          </a:bodyPr>
          <a:lstStyle>
            <a:lvl1pPr algn="r">
              <a:defRPr sz="4800" b="1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C5B45C-E9CF-8E30-2566-2063154824C2}"/>
              </a:ext>
            </a:extLst>
          </p:cNvPr>
          <p:cNvSpPr/>
          <p:nvPr userDrawn="1"/>
        </p:nvSpPr>
        <p:spPr>
          <a:xfrm>
            <a:off x="1545196" y="3526715"/>
            <a:ext cx="10245805" cy="174303"/>
          </a:xfrm>
          <a:prstGeom prst="rect">
            <a:avLst/>
          </a:prstGeom>
          <a:solidFill>
            <a:srgbClr val="00017A"/>
          </a:solidFill>
          <a:ln>
            <a:solidFill>
              <a:srgbClr val="00017A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DD07C9-3793-03BB-18B5-F72DFADDE04E}"/>
              </a:ext>
            </a:extLst>
          </p:cNvPr>
          <p:cNvSpPr/>
          <p:nvPr userDrawn="1"/>
        </p:nvSpPr>
        <p:spPr>
          <a:xfrm>
            <a:off x="80007" y="0"/>
            <a:ext cx="1354697" cy="1333500"/>
          </a:xfrm>
          <a:prstGeom prst="rect">
            <a:avLst/>
          </a:prstGeom>
          <a:solidFill>
            <a:srgbClr val="00017A"/>
          </a:solidFill>
          <a:ln>
            <a:solidFill>
              <a:srgbClr val="00017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8" name="Picture 17" descr="A picture containing text, circle, logo, font&#10;&#10;Description automatically generated">
            <a:extLst>
              <a:ext uri="{FF2B5EF4-FFF2-40B4-BE49-F238E27FC236}">
                <a16:creationId xmlns:a16="http://schemas.microsoft.com/office/drawing/2014/main" id="{E9A4C5B2-7525-F7E5-8A62-B18EB95B523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98" y="90750"/>
            <a:ext cx="1152714" cy="11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478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0FCA9-13D8-4E45-F3A1-D9D49FC90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6635AB-BE77-6F43-F962-A3E655DF4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069F4-5C05-2E88-DD77-D6408D85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69248" y="6447461"/>
            <a:ext cx="1064817" cy="365125"/>
          </a:xfrm>
          <a:prstGeom prst="rect">
            <a:avLst/>
          </a:prstGeom>
        </p:spPr>
        <p:txBody>
          <a:bodyPr/>
          <a:lstStyle/>
          <a:p>
            <a:fld id="{D5C36B42-E1A1-4C17-ADE1-1036C70BDE5B}" type="datetimeFigureOut">
              <a:rPr lang="id-ID" smtClean="0"/>
              <a:t>06/11/2023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F6A6C-0282-2B9A-5ECD-50FE7C5E3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9811" y="6438644"/>
            <a:ext cx="5125247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FC1A8-1837-CA84-6AE8-B5193C5E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DDE5AE-FAD3-420E-8E2B-737DDB0BD9B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68437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5BFD31-B603-D2FC-94A9-807D2AF4DC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09601B-806D-08D0-F709-4AC4D4488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B0B34-6249-B317-32AA-D9A0A3303F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69248" y="6447461"/>
            <a:ext cx="1064817" cy="365125"/>
          </a:xfrm>
          <a:prstGeom prst="rect">
            <a:avLst/>
          </a:prstGeom>
        </p:spPr>
        <p:txBody>
          <a:bodyPr/>
          <a:lstStyle/>
          <a:p>
            <a:fld id="{D5C36B42-E1A1-4C17-ADE1-1036C70BDE5B}" type="datetimeFigureOut">
              <a:rPr lang="id-ID" smtClean="0"/>
              <a:t>06/11/2023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1D31B-793D-4D1B-633A-3DA7BF04E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9811" y="6438644"/>
            <a:ext cx="5125247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B3EDD-5A27-1F88-ADFD-4EF1F11FB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DDE5AE-FAD3-420E-8E2B-737DDB0BD9B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6462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4993A-05D6-1CE8-ABE4-003B22E5C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B9945-7EFC-1FFB-D342-63F9063DC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92B14-04B8-28AC-126D-52D6E7ACAA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69248" y="6447461"/>
            <a:ext cx="1064817" cy="365125"/>
          </a:xfrm>
          <a:prstGeom prst="rect">
            <a:avLst/>
          </a:prstGeom>
        </p:spPr>
        <p:txBody>
          <a:bodyPr/>
          <a:lstStyle/>
          <a:p>
            <a:fld id="{D5C36B42-E1A1-4C17-ADE1-1036C70BDE5B}" type="datetimeFigureOut">
              <a:rPr lang="id-ID" smtClean="0"/>
              <a:t>06/11/2023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A6545-7072-673F-E8D8-4EDDBBECD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9811" y="6438644"/>
            <a:ext cx="5125247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C94B3-D343-849B-331D-C5E4F4944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DDE5AE-FAD3-420E-8E2B-737DDB0BD9B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5357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7AD70-3E49-F8BC-3B01-CBE6F6765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CB4A3-C73E-33AF-2A6C-426BABC70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9FE3F-648E-88A7-C946-0D0C669420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69248" y="6447461"/>
            <a:ext cx="1064817" cy="365125"/>
          </a:xfrm>
          <a:prstGeom prst="rect">
            <a:avLst/>
          </a:prstGeom>
        </p:spPr>
        <p:txBody>
          <a:bodyPr/>
          <a:lstStyle/>
          <a:p>
            <a:fld id="{D5C36B42-E1A1-4C17-ADE1-1036C70BDE5B}" type="datetimeFigureOut">
              <a:rPr lang="id-ID" smtClean="0"/>
              <a:t>06/11/2023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F33C6-B13D-13E0-6CA3-C2F15B662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9811" y="6438644"/>
            <a:ext cx="5125247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F8601-12BD-5A0F-839D-803A6244E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DDE5AE-FAD3-420E-8E2B-737DDB0BD9B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78883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0F5F6-44E4-9134-5C3D-34AF12E5F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A56CF-DB64-570F-5E36-1B891B1B90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C35542-A2A8-BEBF-7C78-AFF89620B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BEBFB5-3EBF-74C1-FDAB-D614FFAC94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69248" y="6447461"/>
            <a:ext cx="1064817" cy="365125"/>
          </a:xfrm>
          <a:prstGeom prst="rect">
            <a:avLst/>
          </a:prstGeom>
        </p:spPr>
        <p:txBody>
          <a:bodyPr/>
          <a:lstStyle/>
          <a:p>
            <a:fld id="{D5C36B42-E1A1-4C17-ADE1-1036C70BDE5B}" type="datetimeFigureOut">
              <a:rPr lang="id-ID" smtClean="0"/>
              <a:t>06/11/2023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65B7B1-2E29-EAD3-CC09-F7931F154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9811" y="6438644"/>
            <a:ext cx="5125247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035FC-B96F-9BA6-8F52-DBE244EAF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DDE5AE-FAD3-420E-8E2B-737DDB0BD9B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81219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EF7DE-8C14-8AF2-45F0-8482886EC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B9B81-E91A-313A-2711-68C53398F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7EBF3-4820-3CEC-50EF-861461494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9887A9-CDFC-B237-DA08-144FEB0289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DCF733-607C-DF05-9536-30B7193CCC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E0593A-722B-AE61-CF42-9275AE1FAE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69248" y="6447461"/>
            <a:ext cx="1064817" cy="365125"/>
          </a:xfrm>
          <a:prstGeom prst="rect">
            <a:avLst/>
          </a:prstGeom>
        </p:spPr>
        <p:txBody>
          <a:bodyPr/>
          <a:lstStyle/>
          <a:p>
            <a:fld id="{D5C36B42-E1A1-4C17-ADE1-1036C70BDE5B}" type="datetimeFigureOut">
              <a:rPr lang="id-ID" smtClean="0"/>
              <a:t>06/11/2023</a:t>
            </a:fld>
            <a:endParaRPr lang="id-ID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4A61E-8661-FB6A-36B8-48C6E52C2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9811" y="6438644"/>
            <a:ext cx="5125247" cy="365125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741EC7-7FFC-0EB8-F6BC-F915C37A3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DDE5AE-FAD3-420E-8E2B-737DDB0BD9B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4405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5D9D-CB75-DC31-51FE-5087EEC6B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479444-7AF2-1AC9-69AF-B212F30CD4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69248" y="6447461"/>
            <a:ext cx="1064817" cy="365125"/>
          </a:xfrm>
          <a:prstGeom prst="rect">
            <a:avLst/>
          </a:prstGeom>
        </p:spPr>
        <p:txBody>
          <a:bodyPr/>
          <a:lstStyle/>
          <a:p>
            <a:fld id="{D5C36B42-E1A1-4C17-ADE1-1036C70BDE5B}" type="datetimeFigureOut">
              <a:rPr lang="id-ID" smtClean="0"/>
              <a:t>06/11/2023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CFBCBB-E558-DCF3-B624-D90BE3547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9811" y="6438644"/>
            <a:ext cx="5125247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E5E514-6303-94A7-875D-4782DED81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DDE5AE-FAD3-420E-8E2B-737DDB0BD9B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52127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EF4848-9F73-E7AB-EC36-945493569F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69248" y="6447461"/>
            <a:ext cx="1064817" cy="365125"/>
          </a:xfrm>
          <a:prstGeom prst="rect">
            <a:avLst/>
          </a:prstGeom>
        </p:spPr>
        <p:txBody>
          <a:bodyPr/>
          <a:lstStyle/>
          <a:p>
            <a:fld id="{D5C36B42-E1A1-4C17-ADE1-1036C70BDE5B}" type="datetimeFigureOut">
              <a:rPr lang="id-ID" smtClean="0"/>
              <a:t>06/11/2023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F70054-4511-9937-4048-1429825C8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9811" y="6438644"/>
            <a:ext cx="5125247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AD863-A245-036E-471C-E5F4FA068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DDE5AE-FAD3-420E-8E2B-737DDB0BD9B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55216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AE64B-C76D-5169-BD73-845D5A670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90ACA-C166-81DF-3446-933C07CB6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E4501D-59E5-1A4C-D32A-FF31F8A66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FA4B27-0CDA-D8B7-03F9-940F47AB0B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69248" y="6447461"/>
            <a:ext cx="1064817" cy="365125"/>
          </a:xfrm>
          <a:prstGeom prst="rect">
            <a:avLst/>
          </a:prstGeom>
        </p:spPr>
        <p:txBody>
          <a:bodyPr/>
          <a:lstStyle/>
          <a:p>
            <a:fld id="{D5C36B42-E1A1-4C17-ADE1-1036C70BDE5B}" type="datetimeFigureOut">
              <a:rPr lang="id-ID" smtClean="0"/>
              <a:t>06/11/2023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F31B5-6423-7019-F379-FE842C25B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9811" y="6438644"/>
            <a:ext cx="5125247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9BCB3-6E08-B3D9-5522-FD2DC3E31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DDE5AE-FAD3-420E-8E2B-737DDB0BD9B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67829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5F29B-6F87-EFA4-A1B0-890EE9572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134335-9358-5F93-96FF-293BBD48D4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422235-3E5C-3DD9-B3D9-46C374149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B18711-D441-436C-F8CA-C7D67B9625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69248" y="6447461"/>
            <a:ext cx="1064817" cy="365125"/>
          </a:xfrm>
          <a:prstGeom prst="rect">
            <a:avLst/>
          </a:prstGeom>
        </p:spPr>
        <p:txBody>
          <a:bodyPr/>
          <a:lstStyle/>
          <a:p>
            <a:fld id="{D5C36B42-E1A1-4C17-ADE1-1036C70BDE5B}" type="datetimeFigureOut">
              <a:rPr lang="id-ID" smtClean="0"/>
              <a:t>06/11/2023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449CF-192C-8131-2786-38AAEFFB4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9811" y="6438644"/>
            <a:ext cx="5125247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FCCDC-5778-50BE-2ADB-01DF5A7A3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DDE5AE-FAD3-420E-8E2B-737DDB0BD9B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82253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0B4196-2DBD-3D33-A550-125C7E907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08756-85FB-0626-BA80-B00161D02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DF35BFA-3847-0A50-F6D0-7F936FEE4536}"/>
              </a:ext>
            </a:extLst>
          </p:cNvPr>
          <p:cNvGrpSpPr/>
          <p:nvPr userDrawn="1"/>
        </p:nvGrpSpPr>
        <p:grpSpPr>
          <a:xfrm>
            <a:off x="-28575" y="4348"/>
            <a:ext cx="12262640" cy="6824822"/>
            <a:chOff x="-28575" y="4348"/>
            <a:chExt cx="12262640" cy="682482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E839D35-4BF0-4BC7-7466-09D0B4228646}"/>
                </a:ext>
              </a:extLst>
            </p:cNvPr>
            <p:cNvSpPr/>
            <p:nvPr userDrawn="1"/>
          </p:nvSpPr>
          <p:spPr>
            <a:xfrm>
              <a:off x="-28575" y="6413245"/>
              <a:ext cx="12262640" cy="415925"/>
            </a:xfrm>
            <a:prstGeom prst="rect">
              <a:avLst/>
            </a:prstGeom>
            <a:solidFill>
              <a:srgbClr val="00017A"/>
            </a:solidFill>
            <a:ln>
              <a:solidFill>
                <a:srgbClr val="00017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b="1" dirty="0"/>
                <a:t>Sarjana Teknik Informatika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BB84E3-6B8E-F3EC-820C-7F724A95E4D3}"/>
                </a:ext>
              </a:extLst>
            </p:cNvPr>
            <p:cNvSpPr/>
            <p:nvPr userDrawn="1"/>
          </p:nvSpPr>
          <p:spPr>
            <a:xfrm>
              <a:off x="80166" y="6348158"/>
              <a:ext cx="2743200" cy="356788"/>
            </a:xfrm>
            <a:prstGeom prst="rect">
              <a:avLst/>
            </a:prstGeom>
            <a:solidFill>
              <a:srgbClr val="FFB900"/>
            </a:solidFill>
            <a:ln>
              <a:solidFill>
                <a:srgbClr val="FFB9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800" dirty="0"/>
                <a:t>www.dinus.ac.id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14236A8-0727-8DAB-F1D2-30A217302C7D}"/>
                </a:ext>
              </a:extLst>
            </p:cNvPr>
            <p:cNvSpPr/>
            <p:nvPr userDrawn="1"/>
          </p:nvSpPr>
          <p:spPr>
            <a:xfrm>
              <a:off x="-19050" y="4348"/>
              <a:ext cx="12243590" cy="144878"/>
            </a:xfrm>
            <a:prstGeom prst="rect">
              <a:avLst/>
            </a:prstGeom>
            <a:solidFill>
              <a:srgbClr val="FFB900"/>
            </a:solidFill>
            <a:ln>
              <a:solidFill>
                <a:srgbClr val="FFB9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0059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w3schools.com/html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7E829-D366-9ED5-D3DC-84948CFB1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5196" y="873680"/>
            <a:ext cx="10255637" cy="2387600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Pemrograman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Berbasis</a:t>
            </a:r>
            <a:r>
              <a:rPr lang="en-US" dirty="0">
                <a:solidFill>
                  <a:schemeClr val="tx1"/>
                </a:solidFill>
              </a:rPr>
              <a:t> Web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9A2CFE-9A3D-9F9C-EF05-317129C552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4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2 - Hypertext Markup Language (HTML) Dasar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68577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FBF38-8B26-0C16-3BC1-3C80D7CD7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22941-DEEA-BFD2-9C09-56ECD79EA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Format</a:t>
            </a:r>
          </a:p>
          <a:p>
            <a:pPr lvl="1"/>
            <a:r>
              <a:rPr lang="en-US" dirty="0"/>
              <a:t>&lt;</a:t>
            </a:r>
            <a:r>
              <a:rPr lang="en-US" b="1" dirty="0"/>
              <a:t>a</a:t>
            </a:r>
            <a:r>
              <a:rPr lang="en-US" dirty="0"/>
              <a:t> </a:t>
            </a:r>
            <a:r>
              <a:rPr lang="en-US" dirty="0" err="1"/>
              <a:t>href</a:t>
            </a:r>
            <a:r>
              <a:rPr lang="en-US" dirty="0"/>
              <a:t> = “…”&gt; </a:t>
            </a:r>
            <a:r>
              <a:rPr lang="en-US" dirty="0" err="1"/>
              <a:t>hyperlink_text</a:t>
            </a:r>
            <a:r>
              <a:rPr lang="en-US" dirty="0"/>
              <a:t> &lt;/</a:t>
            </a:r>
            <a:r>
              <a:rPr lang="en-US" b="1" dirty="0"/>
              <a:t>a</a:t>
            </a:r>
            <a:r>
              <a:rPr lang="en-US" dirty="0"/>
              <a:t>&gt;</a:t>
            </a:r>
            <a:endParaRPr lang="en-ID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D8DC21C-C997-1E30-A0EB-605C908BA6AE}"/>
              </a:ext>
            </a:extLst>
          </p:cNvPr>
          <p:cNvCxnSpPr/>
          <p:nvPr/>
        </p:nvCxnSpPr>
        <p:spPr>
          <a:xfrm>
            <a:off x="1840675" y="2636322"/>
            <a:ext cx="0" cy="792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DFA3F05-128C-C841-96B6-43322713C718}"/>
              </a:ext>
            </a:extLst>
          </p:cNvPr>
          <p:cNvCxnSpPr>
            <a:cxnSpLocks/>
          </p:cNvCxnSpPr>
          <p:nvPr/>
        </p:nvCxnSpPr>
        <p:spPr>
          <a:xfrm>
            <a:off x="2693719" y="2636322"/>
            <a:ext cx="0" cy="396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8ABCE61-55B8-11A7-DC01-5826926ED0DF}"/>
              </a:ext>
            </a:extLst>
          </p:cNvPr>
          <p:cNvSpPr/>
          <p:nvPr/>
        </p:nvSpPr>
        <p:spPr>
          <a:xfrm>
            <a:off x="1555667" y="3455029"/>
            <a:ext cx="570016" cy="5462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  <a:endParaRPr lang="en-ID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AEC2A91-4CC0-FC22-0D96-53EB9CBDEA6C}"/>
              </a:ext>
            </a:extLst>
          </p:cNvPr>
          <p:cNvSpPr/>
          <p:nvPr/>
        </p:nvSpPr>
        <p:spPr>
          <a:xfrm>
            <a:off x="2223653" y="3032661"/>
            <a:ext cx="940131" cy="5462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atribut</a:t>
            </a:r>
            <a:endParaRPr lang="en-ID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614EE6-E21B-3778-CA1E-3644B2D46697}"/>
              </a:ext>
            </a:extLst>
          </p:cNvPr>
          <p:cNvCxnSpPr/>
          <p:nvPr/>
        </p:nvCxnSpPr>
        <p:spPr>
          <a:xfrm>
            <a:off x="2042556" y="2636322"/>
            <a:ext cx="11212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404933F-A32D-88DD-F50D-2E8B2EF7A4E1}"/>
              </a:ext>
            </a:extLst>
          </p:cNvPr>
          <p:cNvSpPr/>
          <p:nvPr/>
        </p:nvSpPr>
        <p:spPr>
          <a:xfrm>
            <a:off x="3240972" y="4585761"/>
            <a:ext cx="940131" cy="5462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elemen</a:t>
            </a:r>
            <a:endParaRPr lang="en-ID" dirty="0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71D45C4C-0A58-B224-57A6-7388BF6DEEF4}"/>
              </a:ext>
            </a:extLst>
          </p:cNvPr>
          <p:cNvSpPr/>
          <p:nvPr/>
        </p:nvSpPr>
        <p:spPr>
          <a:xfrm rot="5400000">
            <a:off x="3467594" y="2186945"/>
            <a:ext cx="486888" cy="43107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642D85A-01A7-4580-27CB-3CF9E3AFC5B1}"/>
              </a:ext>
            </a:extLst>
          </p:cNvPr>
          <p:cNvSpPr txBox="1">
            <a:spLocks/>
          </p:cNvSpPr>
          <p:nvPr/>
        </p:nvSpPr>
        <p:spPr>
          <a:xfrm>
            <a:off x="6297880" y="1820471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Tag : </a:t>
            </a:r>
            <a:r>
              <a:rPr lang="en-US" dirty="0" err="1"/>
              <a:t>penanda</a:t>
            </a:r>
            <a:r>
              <a:rPr lang="en-US" dirty="0"/>
              <a:t> </a:t>
            </a:r>
            <a:r>
              <a:rPr lang="en-US" dirty="0" err="1"/>
              <a:t>diawal</a:t>
            </a:r>
            <a:r>
              <a:rPr lang="en-US" dirty="0"/>
              <a:t> dan </a:t>
            </a:r>
            <a:r>
              <a:rPr lang="en-US" dirty="0" err="1"/>
              <a:t>diakhir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elemen</a:t>
            </a:r>
            <a:endParaRPr lang="en-US" dirty="0"/>
          </a:p>
          <a:p>
            <a:r>
              <a:rPr lang="en-US" dirty="0" err="1"/>
              <a:t>Atribut</a:t>
            </a:r>
            <a:r>
              <a:rPr lang="en-US" dirty="0"/>
              <a:t> :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tambahan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di tag </a:t>
            </a:r>
            <a:r>
              <a:rPr lang="en-US" dirty="0" err="1"/>
              <a:t>pembuka</a:t>
            </a:r>
            <a:endParaRPr lang="en-US" dirty="0"/>
          </a:p>
          <a:p>
            <a:r>
              <a:rPr lang="en-US" dirty="0" err="1"/>
              <a:t>Elemen</a:t>
            </a:r>
            <a:r>
              <a:rPr lang="en-US" dirty="0"/>
              <a:t> : </a:t>
            </a:r>
            <a:r>
              <a:rPr lang="en-US" dirty="0" err="1"/>
              <a:t>gabungan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tag, </a:t>
            </a:r>
            <a:r>
              <a:rPr lang="en-US" dirty="0" err="1"/>
              <a:t>atribut</a:t>
            </a:r>
            <a:r>
              <a:rPr lang="en-US" dirty="0"/>
              <a:t>, dan </a:t>
            </a:r>
            <a:r>
              <a:rPr lang="en-US" dirty="0" err="1"/>
              <a:t>konten</a:t>
            </a:r>
            <a:r>
              <a:rPr lang="en-US" dirty="0"/>
              <a:t> </a:t>
            </a:r>
            <a:r>
              <a:rPr lang="en-US" dirty="0" err="1"/>
              <a:t>diantara</a:t>
            </a:r>
            <a:r>
              <a:rPr lang="en-US" dirty="0"/>
              <a:t> tag </a:t>
            </a:r>
            <a:r>
              <a:rPr lang="en-US" dirty="0" err="1"/>
              <a:t>pembuka</a:t>
            </a:r>
            <a:r>
              <a:rPr lang="en-US" dirty="0"/>
              <a:t> dan </a:t>
            </a:r>
            <a:r>
              <a:rPr lang="en-US" dirty="0" err="1"/>
              <a:t>penutup</a:t>
            </a:r>
            <a:endParaRPr lang="en-US" dirty="0"/>
          </a:p>
          <a:p>
            <a:r>
              <a:rPr lang="en-US" dirty="0" err="1"/>
              <a:t>Elemen</a:t>
            </a:r>
            <a:r>
              <a:rPr lang="en-US" dirty="0"/>
              <a:t> a </a:t>
            </a:r>
            <a:r>
              <a:rPr lang="en-US" dirty="0" err="1"/>
              <a:t>wajib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href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17805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19887-4ADE-5E45-42FF-9BFD7E73A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349FB-3ECE-8411-0AA4-E74921203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3EE29D-CCEC-ABDC-4851-A8BFD71C9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111454" cy="600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609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42CE9-1D4A-3627-79A6-1B5B15BB1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C1E0C-416A-58A9-5F5A-6C8065DA9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 = “…” width = “…” height = “…” align = “…”&gt;</a:t>
            </a:r>
          </a:p>
          <a:p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wajib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src</a:t>
            </a: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33075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307E7-342B-0718-FC75-4BE486150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5D0F8-2FF6-376E-4CE8-F42235504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E3117D-8E0D-75CE-9712-5DF04AE67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111454" cy="600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106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BD411-7EA6-B31D-1BC8-36AA3FF97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54E04-6C57-861E-8564-010C5D72B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78829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Unordered List</a:t>
            </a:r>
          </a:p>
          <a:p>
            <a:pPr lvl="1"/>
            <a:r>
              <a:rPr lang="en-US" dirty="0"/>
              <a:t>List 1</a:t>
            </a:r>
          </a:p>
          <a:p>
            <a:pPr lvl="1"/>
            <a:r>
              <a:rPr lang="en-US" dirty="0"/>
              <a:t>List 2</a:t>
            </a:r>
          </a:p>
          <a:p>
            <a:pPr lvl="1"/>
            <a:r>
              <a:rPr lang="en-US" dirty="0"/>
              <a:t>List 3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Format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  <a:p>
            <a:pPr marL="457200" lvl="1" indent="0">
              <a:buNone/>
            </a:pPr>
            <a:r>
              <a:rPr lang="en-US" dirty="0"/>
              <a:t>	   &lt;li&gt;&lt;/li&gt;</a:t>
            </a:r>
          </a:p>
          <a:p>
            <a:pPr marL="457200" lvl="1" indent="0">
              <a:buNone/>
            </a:pPr>
            <a:r>
              <a:rPr lang="en-US" dirty="0"/>
              <a:t>	   …</a:t>
            </a:r>
          </a:p>
          <a:p>
            <a:pPr marL="457200" lvl="1" indent="0">
              <a:buNone/>
            </a:pPr>
            <a:r>
              <a:rPr lang="en-US" dirty="0"/>
              <a:t>	   &lt;li&gt;&lt;/li&gt;</a:t>
            </a:r>
          </a:p>
          <a:p>
            <a:pPr marL="0" indent="0">
              <a:buNone/>
            </a:pPr>
            <a:r>
              <a:rPr lang="en-US" dirty="0"/>
              <a:t>	&lt;/</a:t>
            </a:r>
            <a:r>
              <a:rPr lang="en-US" dirty="0" err="1"/>
              <a:t>ul</a:t>
            </a:r>
            <a:r>
              <a:rPr lang="en-US" dirty="0"/>
              <a:t>&gt;</a:t>
            </a:r>
            <a:endParaRPr lang="en-ID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1A64E8C-0C16-61A1-8985-DC1234466533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47788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Ordered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List 1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List 2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List 3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…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Format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 err="1"/>
              <a:t>ol</a:t>
            </a:r>
            <a:r>
              <a:rPr lang="en-US" dirty="0"/>
              <a:t>&gt;</a:t>
            </a:r>
          </a:p>
          <a:p>
            <a:pPr marL="457200" lvl="1" indent="0">
              <a:buNone/>
            </a:pPr>
            <a:r>
              <a:rPr lang="en-US" dirty="0"/>
              <a:t>	   &lt;li&gt;&lt;/li&gt;</a:t>
            </a:r>
          </a:p>
          <a:p>
            <a:pPr marL="457200" lvl="1" indent="0">
              <a:buNone/>
            </a:pPr>
            <a:r>
              <a:rPr lang="en-US" dirty="0"/>
              <a:t>	   …</a:t>
            </a:r>
          </a:p>
          <a:p>
            <a:pPr marL="457200" lvl="1" indent="0">
              <a:buNone/>
            </a:pPr>
            <a:r>
              <a:rPr lang="en-US" dirty="0"/>
              <a:t>	   &lt;li&gt;&lt;/li&gt;</a:t>
            </a:r>
          </a:p>
          <a:p>
            <a:pPr marL="0" indent="0">
              <a:buNone/>
            </a:pPr>
            <a:r>
              <a:rPr lang="en-US" dirty="0"/>
              <a:t>	&lt;/</a:t>
            </a:r>
            <a:r>
              <a:rPr lang="en-US" dirty="0" err="1"/>
              <a:t>ol</a:t>
            </a:r>
            <a:r>
              <a:rPr lang="en-US" dirty="0"/>
              <a:t>&gt;</a:t>
            </a:r>
            <a:endParaRPr lang="en-ID" dirty="0"/>
          </a:p>
          <a:p>
            <a:pPr marL="914400" lvl="1" indent="-457200">
              <a:buFont typeface="+mj-lt"/>
              <a:buAutoNum type="arabicPeriod"/>
            </a:pPr>
            <a:endParaRPr lang="en-ID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4721B3A-13F3-59BF-04EC-9E3E3391153C}"/>
              </a:ext>
            </a:extLst>
          </p:cNvPr>
          <p:cNvSpPr/>
          <p:nvPr/>
        </p:nvSpPr>
        <p:spPr>
          <a:xfrm>
            <a:off x="9334005" y="3764478"/>
            <a:ext cx="2303813" cy="22206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ol</a:t>
            </a:r>
            <a:r>
              <a:rPr lang="en-US" dirty="0"/>
              <a:t> :</a:t>
            </a:r>
          </a:p>
          <a:p>
            <a:pPr algn="ctr"/>
            <a:r>
              <a:rPr lang="en-US" dirty="0"/>
              <a:t>- type = “a”</a:t>
            </a:r>
          </a:p>
          <a:p>
            <a:pPr algn="ctr"/>
            <a:r>
              <a:rPr lang="en-US" dirty="0"/>
              <a:t>- type = “A”</a:t>
            </a:r>
          </a:p>
          <a:p>
            <a:pPr algn="ctr"/>
            <a:r>
              <a:rPr lang="en-US" dirty="0"/>
              <a:t>- type = “I”</a:t>
            </a:r>
          </a:p>
          <a:p>
            <a:pPr algn="ctr"/>
            <a:r>
              <a:rPr lang="en-US" dirty="0"/>
              <a:t>- type = “I”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5255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B61A0-BDAA-2586-7E94-88D31A156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C81D8-1088-9EF2-78A2-15E1667FF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B5B589-0A76-71B7-CDB4-DC43891A4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5766"/>
            <a:ext cx="10111454" cy="599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031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B2EE1-8514-5E28-CDA0-7565D7230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958" y="2692688"/>
            <a:ext cx="10515600" cy="1325563"/>
          </a:xfrm>
        </p:spPr>
        <p:txBody>
          <a:bodyPr/>
          <a:lstStyle/>
          <a:p>
            <a:r>
              <a:rPr lang="en-US" dirty="0"/>
              <a:t>Latihan 1</a:t>
            </a:r>
            <a:endParaRPr lang="en-ID" dirty="0"/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F337590F-005A-E1D4-D023-A94A8331E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7656" y="125859"/>
            <a:ext cx="6444343" cy="630038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22985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89C94-3EB5-4FC1-E3DD-5C2F423BD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 dan Span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D856A-BF17-5326-85F9-7F0B549E5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98818" cy="4351338"/>
          </a:xfrm>
        </p:spPr>
        <p:txBody>
          <a:bodyPr>
            <a:normAutofit fontScale="70000" lnSpcReduction="20000"/>
          </a:bodyPr>
          <a:lstStyle/>
          <a:p>
            <a:r>
              <a:rPr lang="sv-SE" dirty="0"/>
              <a:t>Tag &lt;span&gt; dan tag &lt;div&gt; adalah tag yang tidak memiliki makna apa-apa, namun sering digunakan untuk membuat struktur web, terutama tag &lt;div&gt;</a:t>
            </a:r>
          </a:p>
          <a:p>
            <a:endParaRPr lang="sv-SE" dirty="0"/>
          </a:p>
          <a:p>
            <a:r>
              <a:rPr lang="en-ID" dirty="0" err="1"/>
              <a:t>Contoh</a:t>
            </a:r>
            <a:r>
              <a:rPr lang="en-ID" dirty="0"/>
              <a:t> paling </a:t>
            </a:r>
            <a:r>
              <a:rPr lang="en-ID" dirty="0" err="1"/>
              <a:t>umum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penggunaan</a:t>
            </a:r>
            <a:r>
              <a:rPr lang="en-ID" dirty="0"/>
              <a:t> tag &lt;div&gt;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container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pembatas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struktur</a:t>
            </a:r>
            <a:r>
              <a:rPr lang="en-ID" dirty="0"/>
              <a:t> HTML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struktur</a:t>
            </a:r>
            <a:r>
              <a:rPr lang="en-ID" dirty="0"/>
              <a:t> </a:t>
            </a:r>
            <a:r>
              <a:rPr lang="en-ID" dirty="0" err="1"/>
              <a:t>lainnya</a:t>
            </a:r>
            <a:r>
              <a:rPr lang="sv-SE" dirty="0"/>
              <a:t>.</a:t>
            </a:r>
          </a:p>
          <a:p>
            <a:endParaRPr lang="sv-SE" dirty="0"/>
          </a:p>
          <a:p>
            <a:r>
              <a:rPr lang="sv-SE" dirty="0"/>
              <a:t>Biasanya menggunakan atribut ”id” atau ”class”</a:t>
            </a:r>
          </a:p>
          <a:p>
            <a:endParaRPr lang="sv-SE" dirty="0"/>
          </a:p>
          <a:p>
            <a:r>
              <a:rPr lang="sv-SE" dirty="0"/>
              <a:t>&lt;span&gt; digunakan untuk menandai </a:t>
            </a:r>
            <a:r>
              <a:rPr lang="sv-SE"/>
              <a:t>bagian teks/dokumen </a:t>
            </a:r>
            <a:r>
              <a:rPr lang="sv-SE" dirty="0"/>
              <a:t>tertentu</a:t>
            </a:r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7D3D37-58B4-3430-D4F2-DD5551750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5730" y="1475183"/>
            <a:ext cx="5636203" cy="2903069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A8C75B-FFF7-E3FB-03A4-8961D4D0010E}"/>
              </a:ext>
            </a:extLst>
          </p:cNvPr>
          <p:cNvSpPr/>
          <p:nvPr/>
        </p:nvSpPr>
        <p:spPr>
          <a:xfrm>
            <a:off x="5973285" y="4655127"/>
            <a:ext cx="5842660" cy="55374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4335D"/>
                </a:solidFill>
              </a:rPr>
              <a:t>Ini</a:t>
            </a:r>
            <a:r>
              <a:rPr lang="en-US" dirty="0">
                <a:solidFill>
                  <a:srgbClr val="04335D"/>
                </a:solidFill>
              </a:rPr>
              <a:t> </a:t>
            </a:r>
            <a:r>
              <a:rPr lang="en-US" dirty="0" err="1">
                <a:solidFill>
                  <a:srgbClr val="04335D"/>
                </a:solidFill>
              </a:rPr>
              <a:t>adalah</a:t>
            </a:r>
            <a:r>
              <a:rPr lang="en-US" dirty="0">
                <a:solidFill>
                  <a:srgbClr val="04335D"/>
                </a:solidFill>
              </a:rPr>
              <a:t> &lt;span style=“</a:t>
            </a:r>
            <a:r>
              <a:rPr lang="en-US" dirty="0" err="1">
                <a:solidFill>
                  <a:srgbClr val="04335D"/>
                </a:solidFill>
              </a:rPr>
              <a:t>color:red</a:t>
            </a:r>
            <a:r>
              <a:rPr lang="en-US" dirty="0">
                <a:solidFill>
                  <a:srgbClr val="04335D"/>
                </a:solidFill>
              </a:rPr>
              <a:t>”&gt;</a:t>
            </a:r>
            <a:r>
              <a:rPr lang="en-US" dirty="0" err="1">
                <a:solidFill>
                  <a:srgbClr val="04335D"/>
                </a:solidFill>
              </a:rPr>
              <a:t>sebuah</a:t>
            </a:r>
            <a:r>
              <a:rPr lang="en-US" dirty="0">
                <a:solidFill>
                  <a:srgbClr val="04335D"/>
                </a:solidFill>
              </a:rPr>
              <a:t>&lt;/span&gt; </a:t>
            </a:r>
            <a:r>
              <a:rPr lang="en-US" dirty="0" err="1">
                <a:solidFill>
                  <a:srgbClr val="04335D"/>
                </a:solidFill>
              </a:rPr>
              <a:t>kalimat</a:t>
            </a:r>
            <a:endParaRPr lang="en-ID" dirty="0">
              <a:solidFill>
                <a:srgbClr val="04335D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DA1902C-6555-D856-1C10-0C29EBD38854}"/>
              </a:ext>
            </a:extLst>
          </p:cNvPr>
          <p:cNvSpPr/>
          <p:nvPr/>
        </p:nvSpPr>
        <p:spPr>
          <a:xfrm>
            <a:off x="5973285" y="5208876"/>
            <a:ext cx="5842660" cy="55374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4335D"/>
                </a:solidFill>
              </a:rPr>
              <a:t>Ini</a:t>
            </a:r>
            <a:r>
              <a:rPr lang="en-US" dirty="0">
                <a:solidFill>
                  <a:srgbClr val="04335D"/>
                </a:solidFill>
              </a:rPr>
              <a:t> </a:t>
            </a:r>
            <a:r>
              <a:rPr lang="en-US" dirty="0" err="1">
                <a:solidFill>
                  <a:srgbClr val="04335D"/>
                </a:solidFill>
              </a:rPr>
              <a:t>adalah</a:t>
            </a:r>
            <a:r>
              <a:rPr lang="en-US" dirty="0">
                <a:solidFill>
                  <a:srgbClr val="04335D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sebuah</a:t>
            </a:r>
            <a:r>
              <a:rPr lang="en-US" dirty="0">
                <a:solidFill>
                  <a:srgbClr val="04335D"/>
                </a:solidFill>
              </a:rPr>
              <a:t> </a:t>
            </a:r>
            <a:r>
              <a:rPr lang="en-US" dirty="0" err="1">
                <a:solidFill>
                  <a:srgbClr val="04335D"/>
                </a:solidFill>
              </a:rPr>
              <a:t>kalimat</a:t>
            </a:r>
            <a:endParaRPr lang="en-ID" dirty="0">
              <a:solidFill>
                <a:srgbClr val="0433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526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F48AE-5364-1C95-ECBC-9D2A17884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29D10-81F4-4517-27E3-990CE1355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24351B-7A2A-BCB7-5B83-1ED005700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3891"/>
            <a:ext cx="10111454" cy="600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01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192CA-4496-DC89-271F-2E8F307CD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IFrame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4AEFE-13E2-9A1D-2A5C-C9BE7671E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10386" cy="4351338"/>
          </a:xfrm>
        </p:spPr>
        <p:txBody>
          <a:bodyPr/>
          <a:lstStyle/>
          <a:p>
            <a:r>
              <a:rPr lang="en-US" dirty="0"/>
              <a:t>Format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iframe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 = “…”&gt;&lt;/</a:t>
            </a:r>
            <a:r>
              <a:rPr lang="en-US" dirty="0" err="1"/>
              <a:t>iframe</a:t>
            </a:r>
            <a:r>
              <a:rPr lang="en-US" dirty="0"/>
              <a:t>&gt;</a:t>
            </a:r>
          </a:p>
          <a:p>
            <a:r>
              <a:rPr lang="en-US" dirty="0"/>
              <a:t>Bisa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website lain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website </a:t>
            </a:r>
            <a:r>
              <a:rPr lang="en-US" dirty="0" err="1"/>
              <a:t>sendiri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D10318-AB84-E9EC-7B89-E4D29CC7D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3283" y="2457637"/>
            <a:ext cx="6279325" cy="333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52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92C2D-8A98-AD01-27EE-977C5EE34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036"/>
            <a:ext cx="4085665" cy="1402470"/>
          </a:xfrm>
        </p:spPr>
        <p:txBody>
          <a:bodyPr anchor="t">
            <a:normAutofit/>
          </a:bodyPr>
          <a:lstStyle/>
          <a:p>
            <a:r>
              <a:rPr lang="en-US" sz="3200"/>
              <a:t>Pokok Bahasan</a:t>
            </a:r>
            <a:endParaRPr lang="en-ID" sz="32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F0A34-1BFA-E5EA-FD4C-9E4A460CE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551176"/>
            <a:ext cx="4085665" cy="3591207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2000" b="0" i="0" u="none" strike="noStrike" dirty="0" err="1">
                <a:effectLst/>
                <a:latin typeface="Calibri" panose="020F0502020204030204" pitchFamily="34" charset="0"/>
              </a:rPr>
              <a:t>Pengertian</a:t>
            </a:r>
            <a:endParaRPr lang="en-ID" sz="2000" b="0" i="0" u="none" strike="noStrike" dirty="0"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2000" b="0" i="0" u="none" strike="noStrike" dirty="0" err="1">
                <a:effectLst/>
                <a:latin typeface="Calibri" panose="020F0502020204030204" pitchFamily="34" charset="0"/>
              </a:rPr>
              <a:t>Struktur</a:t>
            </a:r>
            <a:endParaRPr lang="en-ID" sz="2000" b="0" i="0" u="none" strike="noStrike" dirty="0"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2000" b="0" i="0" u="none" strike="noStrike" dirty="0" err="1">
                <a:effectLst/>
                <a:latin typeface="Calibri" panose="020F0502020204030204" pitchFamily="34" charset="0"/>
              </a:rPr>
              <a:t>Elemen</a:t>
            </a:r>
            <a:r>
              <a:rPr lang="en-ID" sz="2000" b="0" i="0" u="none" strike="noStrike" dirty="0">
                <a:effectLst/>
                <a:latin typeface="Calibri" panose="020F0502020204030204" pitchFamily="34" charset="0"/>
              </a:rPr>
              <a:t> Dasar</a:t>
            </a:r>
            <a:endParaRPr lang="en-ID" sz="2000" b="0" i="0" u="none" strike="noStrike" dirty="0"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2000" b="0" i="0" u="none" strike="noStrike" dirty="0">
                <a:effectLst/>
                <a:latin typeface="Calibri" panose="020F0502020204030204" pitchFamily="34" charset="0"/>
              </a:rPr>
              <a:t>Link </a:t>
            </a:r>
            <a:endParaRPr lang="en-ID" sz="2000" b="0" i="0" u="none" strike="noStrike" dirty="0"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2000" b="0" i="0" u="none" strike="noStrike" dirty="0">
                <a:effectLst/>
                <a:latin typeface="Calibri" panose="020F0502020204030204" pitchFamily="34" charset="0"/>
              </a:rPr>
              <a:t>Image </a:t>
            </a:r>
            <a:endParaRPr lang="en-ID" sz="2000" b="0" i="0" u="none" strike="noStrike" dirty="0"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2000" b="0" i="0" u="none" strike="noStrike" dirty="0">
                <a:effectLst/>
                <a:latin typeface="Calibri" panose="020F0502020204030204" pitchFamily="34" charset="0"/>
              </a:rPr>
              <a:t>List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D" sz="2000" b="0" i="0" u="none" strike="noStrike" dirty="0"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2000" b="0" i="0" u="none" strike="noStrike" dirty="0">
                <a:effectLst/>
                <a:latin typeface="Calibri" panose="020F0502020204030204" pitchFamily="34" charset="0"/>
              </a:rPr>
              <a:t>Div dan span </a:t>
            </a:r>
            <a:endParaRPr lang="en-ID" sz="2000" b="0" i="0" u="none" strike="noStrike" dirty="0"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2000" b="0" i="0" u="none" strike="noStrike" dirty="0" err="1">
                <a:effectLst/>
                <a:latin typeface="Calibri" panose="020F0502020204030204" pitchFamily="34" charset="0"/>
              </a:rPr>
              <a:t>Iframe</a:t>
            </a:r>
            <a:r>
              <a:rPr lang="en-ID" sz="2000" b="0" i="0" u="none" strike="noStrike" dirty="0">
                <a:effectLst/>
                <a:latin typeface="Arial" panose="020B0604020202020204" pitchFamily="34" charset="0"/>
              </a:rPr>
              <a:t> </a:t>
            </a:r>
          </a:p>
          <a:p>
            <a:endParaRPr lang="en-ID" sz="2000" dirty="0"/>
          </a:p>
        </p:txBody>
      </p:sp>
      <p:pic>
        <p:nvPicPr>
          <p:cNvPr id="7" name="Picture 6" descr="A blue screen with white text&#10;&#10;Description automatically generated">
            <a:extLst>
              <a:ext uri="{FF2B5EF4-FFF2-40B4-BE49-F238E27FC236}">
                <a16:creationId xmlns:a16="http://schemas.microsoft.com/office/drawing/2014/main" id="{06D13D4E-BFD9-2912-4E87-7E3FA80B8C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62" r="11549" b="-1"/>
          <a:stretch/>
        </p:blipFill>
        <p:spPr>
          <a:xfrm>
            <a:off x="5650992" y="130629"/>
            <a:ext cx="6541008" cy="629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07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2F91D-705D-374B-0D34-333F6D494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5933-032C-BD2A-305B-0E04F5934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75DC3C-60BE-32D3-1F9B-9A6D84DD2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111454" cy="598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936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0D451-4A1C-9FDF-981E-95C656616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Pengertian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C0413-DC83-801F-C45C-07EDF28CB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948"/>
            <a:ext cx="3888180" cy="3114675"/>
          </a:xfrm>
        </p:spPr>
        <p:txBody>
          <a:bodyPr>
            <a:normAutofit/>
          </a:bodyPr>
          <a:lstStyle/>
          <a:p>
            <a:r>
              <a:rPr lang="en-US" sz="1800" dirty="0"/>
              <a:t>Hyper Text Markup Language</a:t>
            </a:r>
          </a:p>
          <a:p>
            <a:endParaRPr lang="en-US" sz="1800" dirty="0"/>
          </a:p>
          <a:p>
            <a:r>
              <a:rPr lang="en-US" sz="1800" dirty="0" err="1"/>
              <a:t>Bukan</a:t>
            </a:r>
            <a:r>
              <a:rPr lang="en-US" sz="1800" dirty="0"/>
              <a:t> </a:t>
            </a:r>
            <a:r>
              <a:rPr lang="en-US" sz="1800" dirty="0" err="1"/>
              <a:t>termasuk</a:t>
            </a:r>
            <a:r>
              <a:rPr lang="en-US" sz="1800" dirty="0"/>
              <a:t> programming language</a:t>
            </a:r>
          </a:p>
          <a:p>
            <a:endParaRPr lang="en-US" sz="1800" dirty="0"/>
          </a:p>
          <a:p>
            <a:r>
              <a:rPr lang="en-US" sz="1800" dirty="0" err="1"/>
              <a:t>Merupakan</a:t>
            </a:r>
            <a:r>
              <a:rPr lang="en-US" sz="1800" dirty="0"/>
              <a:t> </a:t>
            </a:r>
            <a:r>
              <a:rPr lang="en-US" sz="1800" dirty="0" err="1"/>
              <a:t>teknologi</a:t>
            </a:r>
            <a:r>
              <a:rPr lang="en-US" sz="1800" dirty="0"/>
              <a:t> front-end</a:t>
            </a:r>
          </a:p>
          <a:p>
            <a:endParaRPr lang="en-US" sz="1800" dirty="0"/>
          </a:p>
          <a:p>
            <a:r>
              <a:rPr lang="en-ID" sz="1800" dirty="0">
                <a:hlinkClick r:id="rId2"/>
              </a:rPr>
              <a:t>https://www.w3schools.com/html/</a:t>
            </a:r>
            <a:r>
              <a:rPr lang="en-ID" sz="1800" dirty="0"/>
              <a:t> </a:t>
            </a:r>
          </a:p>
        </p:txBody>
      </p:sp>
      <p:pic>
        <p:nvPicPr>
          <p:cNvPr id="5" name="Picture 4" descr="A diagram of a server&#10;&#10;Description automatically generated">
            <a:extLst>
              <a:ext uri="{FF2B5EF4-FFF2-40B4-BE49-F238E27FC236}">
                <a16:creationId xmlns:a16="http://schemas.microsoft.com/office/drawing/2014/main" id="{04A29BB4-CE8E-AF09-4027-893A483D0F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434" y="1423987"/>
            <a:ext cx="7829550" cy="4635850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EC0827F3-3F3E-8726-7666-D622E9E8F671}"/>
              </a:ext>
            </a:extLst>
          </p:cNvPr>
          <p:cNvSpPr/>
          <p:nvPr/>
        </p:nvSpPr>
        <p:spPr>
          <a:xfrm rot="16200000">
            <a:off x="8170226" y="-2415940"/>
            <a:ext cx="451262" cy="733895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D4312F3-3AF7-A8D9-67E5-5D047C96A430}"/>
              </a:ext>
            </a:extLst>
          </p:cNvPr>
          <p:cNvSpPr/>
          <p:nvPr/>
        </p:nvSpPr>
        <p:spPr>
          <a:xfrm>
            <a:off x="7445831" y="491321"/>
            <a:ext cx="1900052" cy="4103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Full Stack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68895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6D58D-59F6-3E63-CC73-E3CE0F245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2E1BB-A12D-14A8-999C-50BE0FDB3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Judul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Halaman</a:t>
            </a: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Isi Halaman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05E320-3551-19B2-E215-DC82671AD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878" y="1403593"/>
            <a:ext cx="5849166" cy="48393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286A055-7D73-D69F-ECAE-81979BA1768E}"/>
              </a:ext>
            </a:extLst>
          </p:cNvPr>
          <p:cNvCxnSpPr>
            <a:cxnSpLocks/>
          </p:cNvCxnSpPr>
          <p:nvPr/>
        </p:nvCxnSpPr>
        <p:spPr>
          <a:xfrm flipV="1">
            <a:off x="3431969" y="1666938"/>
            <a:ext cx="3764478" cy="1038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53F1987-F324-17F1-78D9-2B0BC08B9BF0}"/>
              </a:ext>
            </a:extLst>
          </p:cNvPr>
          <p:cNvCxnSpPr>
            <a:cxnSpLocks/>
          </p:cNvCxnSpPr>
          <p:nvPr/>
        </p:nvCxnSpPr>
        <p:spPr>
          <a:xfrm flipV="1">
            <a:off x="3063834" y="2470068"/>
            <a:ext cx="3526971" cy="1518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842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89E79-4E7A-13E6-B9D4-0E3774EF8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Teks Editor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E3F5B-0239-82DD-75F2-F6FC6F9C4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Buat</a:t>
            </a:r>
            <a:r>
              <a:rPr lang="en-US" dirty="0"/>
              <a:t> folder </a:t>
            </a:r>
            <a:r>
              <a:rPr lang="en-US" dirty="0" err="1"/>
              <a:t>latihan_html</a:t>
            </a:r>
            <a:endParaRPr lang="en-US" dirty="0"/>
          </a:p>
          <a:p>
            <a:r>
              <a:rPr lang="en-US" dirty="0"/>
              <a:t>Buka folder </a:t>
            </a:r>
            <a:r>
              <a:rPr lang="en-US" dirty="0" err="1"/>
              <a:t>latihan_html</a:t>
            </a:r>
            <a:r>
              <a:rPr lang="en-US" dirty="0"/>
              <a:t> di VS Code</a:t>
            </a:r>
          </a:p>
          <a:p>
            <a:r>
              <a:rPr lang="en-US" dirty="0"/>
              <a:t>Install Extension di VS Code</a:t>
            </a:r>
            <a:endParaRPr lang="en-ID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EEE118F-5295-887A-065B-FBC219902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764" y="3210165"/>
            <a:ext cx="4966421" cy="20132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9B15FA-B662-7CBB-950F-B9D1F77E0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183" y="1380197"/>
            <a:ext cx="4874003" cy="18837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FC89BE-87BD-328B-32FA-37A0ADDB60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4173" y="3263900"/>
            <a:ext cx="426720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867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07F90-F594-2B9E-B089-6B549F3AB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732C7-BD98-BF82-3B06-EDB6E5612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0DD8E9-C56F-FE27-BA3F-BD7F04222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1173"/>
            <a:ext cx="10325687" cy="611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084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F2DAF-7697-60B4-D536-3C60794C1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C7351-C861-DB1B-E3E0-DC0F98136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5766ED-33A4-F48B-A750-AAF522E42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2000"/>
            <a:ext cx="10169864" cy="600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805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A2908-94EF-0BAC-DBF9-D6B142715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Elemen</a:t>
            </a:r>
            <a:r>
              <a:rPr lang="en-US" dirty="0"/>
              <a:t> Dasar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72C52-EF43-B3E7-E110-1EA653E42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</a:t>
            </a:r>
          </a:p>
          <a:p>
            <a:pPr lvl="1"/>
            <a:r>
              <a:rPr lang="en-US" dirty="0"/>
              <a:t>&lt;</a:t>
            </a:r>
            <a:r>
              <a:rPr lang="en-US" b="1" dirty="0"/>
              <a:t>tag</a:t>
            </a:r>
            <a:r>
              <a:rPr lang="en-US" dirty="0"/>
              <a:t>&gt;</a:t>
            </a:r>
            <a:r>
              <a:rPr lang="en-US" dirty="0" err="1"/>
              <a:t>Konten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… &lt;/</a:t>
            </a:r>
            <a:r>
              <a:rPr lang="en-US" b="1" dirty="0"/>
              <a:t>tag</a:t>
            </a:r>
            <a:r>
              <a:rPr lang="en-US" dirty="0"/>
              <a:t>&gt;</a:t>
            </a:r>
          </a:p>
          <a:p>
            <a:pPr lvl="1"/>
            <a:endParaRPr lang="en-US" dirty="0"/>
          </a:p>
          <a:p>
            <a:endParaRPr lang="en-ID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061F588-FE82-E0C7-690D-31E31F0590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767913"/>
              </p:ext>
            </p:extLst>
          </p:nvPr>
        </p:nvGraphicFramePr>
        <p:xfrm>
          <a:off x="1175656" y="2909453"/>
          <a:ext cx="5260770" cy="3363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191">
                  <a:extLst>
                    <a:ext uri="{9D8B030D-6E8A-4147-A177-3AD203B41FA5}">
                      <a16:colId xmlns:a16="http://schemas.microsoft.com/office/drawing/2014/main" val="977329516"/>
                    </a:ext>
                  </a:extLst>
                </a:gridCol>
                <a:gridCol w="2897579">
                  <a:extLst>
                    <a:ext uri="{9D8B030D-6E8A-4147-A177-3AD203B41FA5}">
                      <a16:colId xmlns:a16="http://schemas.microsoft.com/office/drawing/2014/main" val="4125857139"/>
                    </a:ext>
                  </a:extLst>
                </a:gridCol>
              </a:tblGrid>
              <a:tr h="544585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Dengan</a:t>
                      </a:r>
                      <a:r>
                        <a:rPr lang="en-US" dirty="0"/>
                        <a:t> tag </a:t>
                      </a:r>
                      <a:r>
                        <a:rPr lang="en-US" dirty="0" err="1"/>
                        <a:t>penutup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Deskripsi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078322"/>
                  </a:ext>
                </a:extLst>
              </a:tr>
              <a:tr h="544585">
                <a:tc>
                  <a:txBody>
                    <a:bodyPr/>
                    <a:lstStyle/>
                    <a:p>
                      <a:r>
                        <a:rPr lang="en-US" dirty="0"/>
                        <a:t>&lt;h1&gt; ~ &lt;h6&gt;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Heading </a:t>
                      </a:r>
                    </a:p>
                    <a:p>
                      <a:r>
                        <a:rPr lang="en-US" dirty="0"/>
                        <a:t>(h1:terbesar, h6:terkecil)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228994"/>
                  </a:ext>
                </a:extLst>
              </a:tr>
              <a:tr h="544585">
                <a:tc>
                  <a:txBody>
                    <a:bodyPr/>
                    <a:lstStyle/>
                    <a:p>
                      <a:r>
                        <a:rPr lang="en-US" dirty="0"/>
                        <a:t>&lt;p&gt;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Paragraf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402086"/>
                  </a:ext>
                </a:extLst>
              </a:tr>
              <a:tr h="544585">
                <a:tc>
                  <a:txBody>
                    <a:bodyPr/>
                    <a:lstStyle/>
                    <a:p>
                      <a:r>
                        <a:rPr lang="en-US" dirty="0"/>
                        <a:t>&lt;strong&gt; </a:t>
                      </a:r>
                      <a:r>
                        <a:rPr lang="en-US" dirty="0" err="1"/>
                        <a:t>atau</a:t>
                      </a:r>
                      <a:r>
                        <a:rPr lang="en-US" dirty="0"/>
                        <a:t> &lt;b&gt;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Bold (</a:t>
                      </a:r>
                      <a:r>
                        <a:rPr lang="en-US" dirty="0" err="1"/>
                        <a:t>cetak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tebal</a:t>
                      </a:r>
                      <a:r>
                        <a:rPr lang="en-US" dirty="0"/>
                        <a:t>)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356656"/>
                  </a:ext>
                </a:extLst>
              </a:tr>
              <a:tr h="544585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en-US" dirty="0" err="1"/>
                        <a:t>em</a:t>
                      </a:r>
                      <a:r>
                        <a:rPr lang="en-US" dirty="0"/>
                        <a:t>&gt; </a:t>
                      </a:r>
                      <a:r>
                        <a:rPr lang="en-US" dirty="0" err="1"/>
                        <a:t>atau</a:t>
                      </a:r>
                      <a:r>
                        <a:rPr lang="en-US" dirty="0"/>
                        <a:t> &lt;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&gt;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Italic (</a:t>
                      </a:r>
                      <a:r>
                        <a:rPr lang="en-US" dirty="0" err="1"/>
                        <a:t>cetak</a:t>
                      </a:r>
                      <a:r>
                        <a:rPr lang="en-US" dirty="0"/>
                        <a:t> miring)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667490"/>
                  </a:ext>
                </a:extLst>
              </a:tr>
              <a:tr h="544585">
                <a:tc>
                  <a:txBody>
                    <a:bodyPr/>
                    <a:lstStyle/>
                    <a:p>
                      <a:r>
                        <a:rPr lang="en-US" dirty="0"/>
                        <a:t>&lt;ins&gt; </a:t>
                      </a:r>
                      <a:r>
                        <a:rPr lang="en-US" dirty="0" err="1"/>
                        <a:t>atau</a:t>
                      </a:r>
                      <a:r>
                        <a:rPr lang="en-US" dirty="0"/>
                        <a:t> &lt;u&gt;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Underline (garis </a:t>
                      </a:r>
                      <a:r>
                        <a:rPr lang="en-US" dirty="0" err="1"/>
                        <a:t>bawah</a:t>
                      </a:r>
                      <a:r>
                        <a:rPr lang="en-US" dirty="0"/>
                        <a:t>)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71779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E7BEA49-E074-BF33-7F52-ECE94E2A58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994660"/>
              </p:ext>
            </p:extLst>
          </p:nvPr>
        </p:nvGraphicFramePr>
        <p:xfrm>
          <a:off x="6660077" y="2909453"/>
          <a:ext cx="5260770" cy="1633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0385">
                  <a:extLst>
                    <a:ext uri="{9D8B030D-6E8A-4147-A177-3AD203B41FA5}">
                      <a16:colId xmlns:a16="http://schemas.microsoft.com/office/drawing/2014/main" val="977329516"/>
                    </a:ext>
                  </a:extLst>
                </a:gridCol>
                <a:gridCol w="2630385">
                  <a:extLst>
                    <a:ext uri="{9D8B030D-6E8A-4147-A177-3AD203B41FA5}">
                      <a16:colId xmlns:a16="http://schemas.microsoft.com/office/drawing/2014/main" val="4125857139"/>
                    </a:ext>
                  </a:extLst>
                </a:gridCol>
              </a:tblGrid>
              <a:tr h="544585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Tanpa</a:t>
                      </a:r>
                      <a:r>
                        <a:rPr lang="en-US" dirty="0"/>
                        <a:t> tag </a:t>
                      </a:r>
                      <a:r>
                        <a:rPr lang="en-US" dirty="0" err="1"/>
                        <a:t>penutup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Deskripsi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078322"/>
                  </a:ext>
                </a:extLst>
              </a:tr>
              <a:tr h="544585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en-US" dirty="0" err="1"/>
                        <a:t>hr</a:t>
                      </a:r>
                      <a:r>
                        <a:rPr lang="en-US" dirty="0"/>
                        <a:t>&gt;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Garis horizontal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228994"/>
                  </a:ext>
                </a:extLst>
              </a:tr>
              <a:tr h="544585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en-US" dirty="0" err="1"/>
                        <a:t>br</a:t>
                      </a:r>
                      <a:r>
                        <a:rPr lang="en-US" dirty="0"/>
                        <a:t>&gt;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 break (</a:t>
                      </a:r>
                      <a:r>
                        <a:rPr lang="en-US" dirty="0" err="1"/>
                        <a:t>jeda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kosong</a:t>
                      </a:r>
                      <a:r>
                        <a:rPr lang="en-US" dirty="0"/>
                        <a:t>)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402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4371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E44FB-75CB-ED76-3D7B-5DDA31274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EC3FA-0E02-1052-6EEC-8DBF62435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A0BDAE-A66E-4E12-8D59-827B8065E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933" y="261260"/>
            <a:ext cx="10111454" cy="603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974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479</Words>
  <Application>Microsoft Office PowerPoint</Application>
  <PresentationFormat>Widescreen</PresentationFormat>
  <Paragraphs>115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Consolas</vt:lpstr>
      <vt:lpstr>Verdana</vt:lpstr>
      <vt:lpstr>Office Theme</vt:lpstr>
      <vt:lpstr>Pemrograman Berbasis Web</vt:lpstr>
      <vt:lpstr>Pokok Bahasan</vt:lpstr>
      <vt:lpstr>Pengertian</vt:lpstr>
      <vt:lpstr>Struktur</vt:lpstr>
      <vt:lpstr>Teks Editor</vt:lpstr>
      <vt:lpstr>PowerPoint Presentation</vt:lpstr>
      <vt:lpstr>PowerPoint Presentation</vt:lpstr>
      <vt:lpstr>Elemen Dasar</vt:lpstr>
      <vt:lpstr>PowerPoint Presentation</vt:lpstr>
      <vt:lpstr>Link</vt:lpstr>
      <vt:lpstr>PowerPoint Presentation</vt:lpstr>
      <vt:lpstr>Image</vt:lpstr>
      <vt:lpstr>PowerPoint Presentation</vt:lpstr>
      <vt:lpstr>List</vt:lpstr>
      <vt:lpstr>PowerPoint Presentation</vt:lpstr>
      <vt:lpstr>Latihan 1</vt:lpstr>
      <vt:lpstr>Div dan Span</vt:lpstr>
      <vt:lpstr>PowerPoint Presentation</vt:lpstr>
      <vt:lpstr>IFrame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Adhitya Nugraha</dc:creator>
  <cp:lastModifiedBy>Aprilyani Safitri</cp:lastModifiedBy>
  <cp:revision>88</cp:revision>
  <dcterms:created xsi:type="dcterms:W3CDTF">2023-06-23T02:43:40Z</dcterms:created>
  <dcterms:modified xsi:type="dcterms:W3CDTF">2023-11-06T01:33:30Z</dcterms:modified>
</cp:coreProperties>
</file>