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2" r:id="rId4"/>
    <p:sldId id="288" r:id="rId5"/>
    <p:sldId id="273" r:id="rId6"/>
    <p:sldId id="276" r:id="rId7"/>
    <p:sldId id="277" r:id="rId8"/>
    <p:sldId id="290" r:id="rId9"/>
    <p:sldId id="282" r:id="rId10"/>
    <p:sldId id="283" r:id="rId11"/>
    <p:sldId id="284" r:id="rId12"/>
    <p:sldId id="285" r:id="rId13"/>
    <p:sldId id="286" r:id="rId14"/>
    <p:sldId id="281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5D"/>
    <a:srgbClr val="00017A"/>
    <a:srgbClr val="FFB900"/>
    <a:srgbClr val="FDB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Udinus Peringkat 10 PTS Terbaik di Indonesia">
            <a:extLst>
              <a:ext uri="{FF2B5EF4-FFF2-40B4-BE49-F238E27FC236}">
                <a16:creationId xmlns:a16="http://schemas.microsoft.com/office/drawing/2014/main" id="{E3040DBE-6D65-01A4-7ECB-A01E24375C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4" t="23331" r="23193" b="20776"/>
          <a:stretch/>
        </p:blipFill>
        <p:spPr bwMode="auto">
          <a:xfrm>
            <a:off x="0" y="0"/>
            <a:ext cx="12192000" cy="64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25B49A-29FA-D954-6F2D-528C4451FD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39825" y="3898714"/>
            <a:ext cx="6051176" cy="52790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6379DC0-4922-3423-1EF9-B6DA881EC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197" y="966658"/>
            <a:ext cx="10245805" cy="2364628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C5B45C-E9CF-8E30-2566-2063154824C2}"/>
              </a:ext>
            </a:extLst>
          </p:cNvPr>
          <p:cNvSpPr/>
          <p:nvPr userDrawn="1"/>
        </p:nvSpPr>
        <p:spPr>
          <a:xfrm>
            <a:off x="1545196" y="3526715"/>
            <a:ext cx="10245805" cy="174303"/>
          </a:xfrm>
          <a:prstGeom prst="rect">
            <a:avLst/>
          </a:prstGeom>
          <a:solidFill>
            <a:srgbClr val="00017A"/>
          </a:solidFill>
          <a:ln>
            <a:solidFill>
              <a:srgbClr val="00017A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D07C9-3793-03BB-18B5-F72DFADDE04E}"/>
              </a:ext>
            </a:extLst>
          </p:cNvPr>
          <p:cNvSpPr/>
          <p:nvPr userDrawn="1"/>
        </p:nvSpPr>
        <p:spPr>
          <a:xfrm>
            <a:off x="80007" y="0"/>
            <a:ext cx="1354697" cy="1333500"/>
          </a:xfrm>
          <a:prstGeom prst="rect">
            <a:avLst/>
          </a:prstGeom>
          <a:solidFill>
            <a:srgbClr val="00017A"/>
          </a:solidFill>
          <a:ln>
            <a:solidFill>
              <a:srgbClr val="000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A picture containing text, circle, logo, font&#10;&#10;Description automatically generated">
            <a:extLst>
              <a:ext uri="{FF2B5EF4-FFF2-40B4-BE49-F238E27FC236}">
                <a16:creationId xmlns:a16="http://schemas.microsoft.com/office/drawing/2014/main" id="{E9A4C5B2-7525-F7E5-8A62-B18EB95B52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8" y="90750"/>
            <a:ext cx="1152714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FCA9-13D8-4E45-F3A1-D9D49FC9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635AB-BE77-6F43-F962-A3E655DF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69F4-5C05-2E88-DD77-D6408D8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6A6C-0282-2B9A-5ECD-50FE7C5E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C1A8-1837-CA84-6AE8-B5193C5E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43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BFD31-B603-D2FC-94A9-807D2AF4D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601B-806D-08D0-F709-4AC4D448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0B34-6249-B317-32AA-D9A0A330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D31B-793D-4D1B-633A-3DA7BF04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3EDD-5A27-1F88-ADFD-4EF1F11F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93A-05D6-1CE8-ABE4-003B22E5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9945-7EFC-1FFB-D342-63F9063D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B14-04B8-28AC-126D-52D6E7AC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6545-7072-673F-E8D8-4EDDBBE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94B3-D343-849B-331D-C5E4F494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53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AD70-3E49-F8BC-3B01-CBE6F676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B4A3-C73E-33AF-2A6C-426BABC7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FE3F-648E-88A7-C946-0D0C6694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33C6-B13D-13E0-6CA3-C2F15B66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8601-12BD-5A0F-839D-803A6244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88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F5F6-44E4-9134-5C3D-34AF12E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56CF-DB64-570F-5E36-1B891B1B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35542-A2A8-BEBF-7C78-AFF89620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BFB5-3EBF-74C1-FDAB-D614FFA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B7B1-2E29-EAD3-CC09-F7931F15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35FC-B96F-9BA6-8F52-DBE244EA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121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F7DE-8C14-8AF2-45F0-8482886E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B9B81-E91A-313A-2711-68C53398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EBF3-4820-3CEC-50EF-86146149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887A9-CDFC-B237-DA08-144FEB028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CF733-607C-DF05-9536-30B7193CC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0593A-722B-AE61-CF42-9275AE1F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4A61E-8661-FB6A-36B8-48C6E52C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41EC7-7FFC-0EB8-F6BC-F915C37A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4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5D9D-CB75-DC31-51FE-5087EEC6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79444-7AF2-1AC9-69AF-B212F30C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FBCBB-E558-DCF3-B624-D90BE354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5E514-6303-94A7-875D-4782DED8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21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F4848-9F73-E7AB-EC36-94549356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0054-4511-9937-4048-1429825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AD863-A245-036E-471C-E5F4FA06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2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E64B-C76D-5169-BD73-845D5A6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0ACA-C166-81DF-3446-933C07CB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501D-59E5-1A4C-D32A-FF31F8A6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4B27-0CDA-D8B7-03F9-940F47AB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F31B5-6423-7019-F379-FE842C25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BCB3-6E08-B3D9-5522-FD2DC3E3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782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F29B-6F87-EFA4-A1B0-890EE957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34335-9358-5F93-96FF-293BBD48D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22235-3E5C-3DD9-B3D9-46C37414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8711-D441-436C-F8CA-C7D67B96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49CF-192C-8131-2786-38AAEFFB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CCDC-5778-50BE-2ADB-01DF5A7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2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B4196-2DBD-3D33-A550-125C7E90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8756-85FB-0626-BA80-B00161D02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F35BFA-3847-0A50-F6D0-7F936FEE4536}"/>
              </a:ext>
            </a:extLst>
          </p:cNvPr>
          <p:cNvGrpSpPr/>
          <p:nvPr userDrawn="1"/>
        </p:nvGrpSpPr>
        <p:grpSpPr>
          <a:xfrm>
            <a:off x="-28575" y="4348"/>
            <a:ext cx="12262640" cy="6824822"/>
            <a:chOff x="-28575" y="4348"/>
            <a:chExt cx="12262640" cy="6824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839D35-4BF0-4BC7-7466-09D0B4228646}"/>
                </a:ext>
              </a:extLst>
            </p:cNvPr>
            <p:cNvSpPr/>
            <p:nvPr userDrawn="1"/>
          </p:nvSpPr>
          <p:spPr>
            <a:xfrm>
              <a:off x="-28575" y="6413245"/>
              <a:ext cx="12262640" cy="415925"/>
            </a:xfrm>
            <a:prstGeom prst="rect">
              <a:avLst/>
            </a:prstGeom>
            <a:solidFill>
              <a:srgbClr val="00017A"/>
            </a:solidFill>
            <a:ln>
              <a:solidFill>
                <a:srgbClr val="0001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b="1" dirty="0"/>
                <a:t>Sarjana Teknik Informatika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BB84E3-6B8E-F3EC-820C-7F724A95E4D3}"/>
                </a:ext>
              </a:extLst>
            </p:cNvPr>
            <p:cNvSpPr/>
            <p:nvPr userDrawn="1"/>
          </p:nvSpPr>
          <p:spPr>
            <a:xfrm>
              <a:off x="80166" y="6348158"/>
              <a:ext cx="2743200" cy="35678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FFB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800" dirty="0"/>
                <a:t>www.dinus.ac.id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4236A8-0727-8DAB-F1D2-30A217302C7D}"/>
                </a:ext>
              </a:extLst>
            </p:cNvPr>
            <p:cNvSpPr/>
            <p:nvPr userDrawn="1"/>
          </p:nvSpPr>
          <p:spPr>
            <a:xfrm>
              <a:off x="-19050" y="4348"/>
              <a:ext cx="12243590" cy="14487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FFB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5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E829-D366-9ED5-D3DC-84948CFB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196" y="873680"/>
            <a:ext cx="10255637" cy="2387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Web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A2CFE-9A3D-9F9C-EF05-317129C5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r"/>
            <a:r>
              <a:rPr lang="en-US" sz="2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3 - Hypertext Markup Language (HTML) </a:t>
            </a:r>
            <a:r>
              <a:rPr lang="en-US" sz="2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Lanjutan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857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6AB-5312-15D6-6F66-4A2DFCF0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Tag HTML5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C7DF-36BF-FC9A-175C-D8C51F42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Semantic Tag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tag-tag HTML yang </a:t>
            </a:r>
            <a:r>
              <a:rPr lang="en-ID" dirty="0" err="1"/>
              <a:t>memiliki</a:t>
            </a:r>
            <a:r>
              <a:rPr lang="en-ID" dirty="0"/>
              <a:t> ‘arti‘ </a:t>
            </a:r>
            <a:r>
              <a:rPr lang="en-ID" dirty="0" err="1"/>
              <a:t>atau</a:t>
            </a:r>
            <a:r>
              <a:rPr lang="en-ID" dirty="0"/>
              <a:t> ‘</a:t>
            </a:r>
            <a:r>
              <a:rPr lang="en-ID" dirty="0" err="1"/>
              <a:t>makna</a:t>
            </a:r>
            <a:r>
              <a:rPr lang="en-ID" dirty="0"/>
              <a:t>’</a:t>
            </a:r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BB1D97-6216-D70A-0572-607E00500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04276"/>
              </p:ext>
            </p:extLst>
          </p:nvPr>
        </p:nvGraphicFramePr>
        <p:xfrm>
          <a:off x="2032000" y="288877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90332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2974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5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&lt;article&gt;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&lt;mark&gt;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3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&lt;aside&gt;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&lt;nav&gt;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5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&lt;</a:t>
                      </a:r>
                      <a:r>
                        <a:rPr lang="en-ID" dirty="0" err="1"/>
                        <a:t>figcaption</a:t>
                      </a:r>
                      <a:r>
                        <a:rPr lang="en-ID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&lt;section&gt;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0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&lt;figure&gt;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&lt;summary&gt;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0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&lt;footer&gt;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&lt;time&gt;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7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&lt;header&gt;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&lt;main&gt;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7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6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108F-0AE6-8F85-B380-E1AC7870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HTML5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588EEE-9B2F-3278-1479-969A9FE42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7536" y="2105025"/>
            <a:ext cx="4304104" cy="347186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D8E4E-C016-1FFB-77ED-EF670080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61" y="2114261"/>
            <a:ext cx="4304104" cy="34533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079527F-A3E0-22AF-B904-2DE483E5BD3A}"/>
              </a:ext>
            </a:extLst>
          </p:cNvPr>
          <p:cNvSpPr/>
          <p:nvPr/>
        </p:nvSpPr>
        <p:spPr>
          <a:xfrm>
            <a:off x="4965700" y="3429000"/>
            <a:ext cx="2286000" cy="1016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2410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ED2C-5C14-F7BA-8AE9-F105FBC8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HTML5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B461-0BB1-3D6F-9590-131F986A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F734-8CE4-A46D-86BC-0DAABA45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009"/>
            <a:ext cx="4477375" cy="4686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15FBD-DCD7-F543-06C2-3BEE648D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96" y="1490009"/>
            <a:ext cx="470600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2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24F3-488D-121F-35FF-B82AEDA1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5862-2691-85AD-2A54-D15C1122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6BC77-CD94-0D82-494B-8109F702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61430"/>
            <a:ext cx="4801270" cy="4715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DD39C-ED1D-41AA-E555-FD025AA9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470" y="1477304"/>
            <a:ext cx="482032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1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4797-5FFB-06EF-D80F-DD64BCE1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2860-97B1-2D9F-85ED-CE07FCD5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Buatlah</a:t>
            </a:r>
            <a:r>
              <a:rPr lang="en-US" dirty="0"/>
              <a:t> 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file html (home.html, gallery.html, article.html)</a:t>
            </a:r>
          </a:p>
          <a:p>
            <a:r>
              <a:rPr lang="en-US" dirty="0"/>
              <a:t>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menu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masing-masing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namanya</a:t>
            </a:r>
            <a:endParaRPr lang="en-US" dirty="0"/>
          </a:p>
          <a:p>
            <a:r>
              <a:rPr lang="en-US" dirty="0"/>
              <a:t>Home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menu gallery dan article</a:t>
            </a:r>
          </a:p>
          <a:p>
            <a:r>
              <a:rPr lang="en-US" dirty="0"/>
              <a:t>Pada menu home, link “</a:t>
            </a:r>
            <a:r>
              <a:rPr lang="en-US" dirty="0" err="1"/>
              <a:t>lainnya</a:t>
            </a:r>
            <a:r>
              <a:rPr lang="en-US" dirty="0"/>
              <a:t>” pada </a:t>
            </a:r>
            <a:r>
              <a:rPr lang="en-US" dirty="0" err="1"/>
              <a:t>bagian</a:t>
            </a:r>
            <a:r>
              <a:rPr lang="en-US" dirty="0"/>
              <a:t> article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article.html</a:t>
            </a:r>
          </a:p>
          <a:p>
            <a:r>
              <a:rPr lang="en-US" dirty="0"/>
              <a:t>Pada menu home, link “</a:t>
            </a:r>
            <a:r>
              <a:rPr lang="en-US" dirty="0" err="1"/>
              <a:t>lainnya</a:t>
            </a:r>
            <a:r>
              <a:rPr lang="en-US" dirty="0"/>
              <a:t>” pada </a:t>
            </a:r>
            <a:r>
              <a:rPr lang="en-US" dirty="0" err="1"/>
              <a:t>bagian</a:t>
            </a:r>
            <a:r>
              <a:rPr lang="en-US" dirty="0"/>
              <a:t> gallery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gallery.html</a:t>
            </a:r>
          </a:p>
          <a:p>
            <a:r>
              <a:rPr lang="en-US" dirty="0"/>
              <a:t>Pada menu gallery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dan juga embedded video </a:t>
            </a:r>
            <a:r>
              <a:rPr lang="en-US" dirty="0" err="1"/>
              <a:t>youtube</a:t>
            </a:r>
            <a:r>
              <a:rPr lang="en-US" dirty="0"/>
              <a:t> (</a:t>
            </a:r>
            <a:r>
              <a:rPr lang="en-US" dirty="0" err="1"/>
              <a:t>udinus</a:t>
            </a:r>
            <a:r>
              <a:rPr lang="en-US" dirty="0"/>
              <a:t>)</a:t>
            </a:r>
          </a:p>
          <a:p>
            <a:r>
              <a:rPr lang="en-US" dirty="0"/>
              <a:t>Pada menu article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artikel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Tugas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dikumpulkan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kulino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dalam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bentuk</a:t>
            </a:r>
            <a:r>
              <a:rPr lang="en-US" dirty="0">
                <a:highlight>
                  <a:srgbClr val="FFFF00"/>
                </a:highlight>
              </a:rPr>
              <a:t> zip/</a:t>
            </a:r>
            <a:r>
              <a:rPr lang="en-US" dirty="0" err="1">
                <a:highlight>
                  <a:srgbClr val="FFFF00"/>
                </a:highlight>
              </a:rPr>
              <a:t>rar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dengan</a:t>
            </a:r>
            <a:r>
              <a:rPr lang="en-US" dirty="0">
                <a:highlight>
                  <a:srgbClr val="FFFF00"/>
                </a:highlight>
              </a:rPr>
              <a:t> format </a:t>
            </a:r>
            <a:r>
              <a:rPr lang="en-US" dirty="0" err="1">
                <a:highlight>
                  <a:srgbClr val="FFFF00"/>
                </a:highlight>
              </a:rPr>
              <a:t>penamaan</a:t>
            </a:r>
            <a:r>
              <a:rPr lang="en-US" dirty="0">
                <a:highlight>
                  <a:srgbClr val="FFFF00"/>
                </a:highlight>
              </a:rPr>
              <a:t> file : tugas1_klpk_nim (</a:t>
            </a:r>
            <a:r>
              <a:rPr lang="en-US" dirty="0" err="1">
                <a:highlight>
                  <a:srgbClr val="FFFF00"/>
                </a:highlight>
              </a:rPr>
              <a:t>tanpa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titik</a:t>
            </a:r>
            <a:r>
              <a:rPr lang="en-US" dirty="0">
                <a:highlight>
                  <a:srgbClr val="FFFF00"/>
                </a:highlight>
              </a:rPr>
              <a:t>). </a:t>
            </a:r>
            <a:r>
              <a:rPr lang="en-US" dirty="0" err="1">
                <a:highlight>
                  <a:srgbClr val="FFFF00"/>
                </a:highlight>
              </a:rPr>
              <a:t>Contoh</a:t>
            </a:r>
            <a:r>
              <a:rPr lang="en-US" dirty="0">
                <a:highlight>
                  <a:srgbClr val="FFFF00"/>
                </a:highlight>
              </a:rPr>
              <a:t> : tugas1_A114704_A11202012345.zip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720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1511-62FA-15DC-56D3-A290A49D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8226-90E3-E1EF-69B0-982BE427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8329BB-F562-805A-7480-6DC4DA07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28" y="0"/>
            <a:ext cx="1157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9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ED37-BCD7-4659-1D73-EAB54479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70B2-6DEC-3C09-5A84-D4A74FF3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586B4-D88F-F200-576F-96A3B226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5" y="0"/>
            <a:ext cx="1158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4A62-BF91-00D2-2E1A-889D4434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B7F9-0A0C-5427-0CB7-8B151A8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70E02-C62A-C64B-5479-273115B7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28" y="0"/>
            <a:ext cx="1157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2C2D-8A98-AD01-27EE-977C5EE3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Pokok Bahasan</a:t>
            </a:r>
            <a:endParaRPr lang="en-ID" sz="3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0A34-1BFA-E5EA-FD4C-9E4A460C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>
                <a:effectLst/>
                <a:latin typeface="Calibri" panose="020F0502020204030204" pitchFamily="34" charset="0"/>
              </a:rPr>
              <a:t>Table</a:t>
            </a:r>
            <a:r>
              <a:rPr lang="en-ID" sz="2000" b="0" i="0" u="none" strike="noStrike" dirty="0">
                <a:effectLst/>
                <a:latin typeface="Arial" panose="020B0604020202020204" pitchFamily="34" charset="0"/>
              </a:rPr>
              <a:t>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>
                <a:effectLst/>
                <a:latin typeface="Calibri" panose="020F0502020204030204" pitchFamily="34" charset="0"/>
              </a:rPr>
              <a:t>Form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</a:rPr>
              <a:t>HTML5</a:t>
            </a:r>
            <a:endParaRPr lang="en-ID" sz="20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D" sz="2000" dirty="0"/>
          </a:p>
        </p:txBody>
      </p:sp>
      <p:pic>
        <p:nvPicPr>
          <p:cNvPr id="7" name="Picture 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06D13D4E-BFD9-2912-4E87-7E3FA80B8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2" r="11549" b="-1"/>
          <a:stretch/>
        </p:blipFill>
        <p:spPr>
          <a:xfrm>
            <a:off x="5650992" y="130629"/>
            <a:ext cx="6541008" cy="62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2BCE-A89A-AD03-7BD6-085B05E4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8149-7599-5FE3-1AA2-4EFF15F2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00807" cy="4351338"/>
          </a:xfrm>
        </p:spPr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tr : table row</a:t>
            </a:r>
          </a:p>
          <a:p>
            <a:pPr lvl="1"/>
            <a:r>
              <a:rPr lang="en-US" dirty="0" err="1"/>
              <a:t>th</a:t>
            </a:r>
            <a:r>
              <a:rPr lang="en-US" dirty="0"/>
              <a:t> : table heading</a:t>
            </a:r>
          </a:p>
          <a:p>
            <a:pPr lvl="1"/>
            <a:r>
              <a:rPr lang="en-US" dirty="0"/>
              <a:t>td : table data</a:t>
            </a:r>
            <a:endParaRPr lang="en-ID" dirty="0"/>
          </a:p>
          <a:p>
            <a:r>
              <a:rPr lang="en-ID" dirty="0" err="1"/>
              <a:t>Atribut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border, </a:t>
            </a:r>
            <a:r>
              <a:rPr lang="en-ID" dirty="0" err="1"/>
              <a:t>cellspacing</a:t>
            </a:r>
            <a:r>
              <a:rPr lang="en-ID" dirty="0"/>
              <a:t>, cellpadding</a:t>
            </a:r>
          </a:p>
          <a:p>
            <a:pPr lvl="1"/>
            <a:r>
              <a:rPr lang="en-ID" dirty="0" err="1"/>
              <a:t>rowspan</a:t>
            </a:r>
            <a:r>
              <a:rPr lang="en-ID" dirty="0"/>
              <a:t> : </a:t>
            </a:r>
            <a:r>
              <a:rPr lang="en-ID" dirty="0" err="1"/>
              <a:t>gabung</a:t>
            </a:r>
            <a:r>
              <a:rPr lang="en-ID" dirty="0"/>
              <a:t> baris, </a:t>
            </a:r>
            <a:r>
              <a:rPr lang="en-ID" dirty="0" err="1"/>
              <a:t>colspan</a:t>
            </a:r>
            <a:r>
              <a:rPr lang="en-ID" dirty="0"/>
              <a:t> : </a:t>
            </a:r>
            <a:r>
              <a:rPr lang="en-ID" dirty="0" err="1"/>
              <a:t>gabung</a:t>
            </a:r>
            <a:r>
              <a:rPr lang="en-ID" dirty="0"/>
              <a:t> </a:t>
            </a:r>
            <a:r>
              <a:rPr lang="en-ID" dirty="0" err="1"/>
              <a:t>kolom</a:t>
            </a:r>
            <a:endParaRPr lang="en-ID" dirty="0"/>
          </a:p>
          <a:p>
            <a:pPr lvl="1"/>
            <a:r>
              <a:rPr lang="en-ID" dirty="0"/>
              <a:t>align (</a:t>
            </a:r>
            <a:r>
              <a:rPr lang="en-ID" dirty="0" err="1"/>
              <a:t>left|center|right</a:t>
            </a:r>
            <a:r>
              <a:rPr lang="en-ID" dirty="0"/>
              <a:t>), </a:t>
            </a:r>
            <a:r>
              <a:rPr lang="en-ID" dirty="0" err="1"/>
              <a:t>valign</a:t>
            </a:r>
            <a:r>
              <a:rPr lang="en-ID" dirty="0"/>
              <a:t> (</a:t>
            </a:r>
            <a:r>
              <a:rPr lang="en-ID" dirty="0" err="1"/>
              <a:t>top|middle|bottom</a:t>
            </a:r>
            <a:r>
              <a:rPr lang="en-ID" dirty="0"/>
              <a:t>)</a:t>
            </a:r>
          </a:p>
          <a:p>
            <a:pPr lvl="1"/>
            <a:endParaRPr lang="en-ID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60142C-B1B1-B8EB-48E6-4D524013C101}"/>
              </a:ext>
            </a:extLst>
          </p:cNvPr>
          <p:cNvSpPr txBox="1">
            <a:spLocks/>
          </p:cNvSpPr>
          <p:nvPr/>
        </p:nvSpPr>
        <p:spPr>
          <a:xfrm>
            <a:off x="9528965" y="365125"/>
            <a:ext cx="2644235" cy="5811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&lt;tr&gt;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th</a:t>
            </a:r>
            <a:r>
              <a:rPr lang="en-US" dirty="0"/>
              <a:t>&gt; …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th</a:t>
            </a:r>
            <a:r>
              <a:rPr lang="en-US" dirty="0"/>
              <a:t>&gt; …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…</a:t>
            </a:r>
          </a:p>
          <a:p>
            <a:pPr marL="0" indent="0">
              <a:buNone/>
            </a:pPr>
            <a:r>
              <a:rPr lang="en-US" dirty="0"/>
              <a:t>      &lt;/tr&gt;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&lt;tr&gt;</a:t>
            </a:r>
          </a:p>
          <a:p>
            <a:pPr marL="0" indent="0">
              <a:buNone/>
            </a:pPr>
            <a:r>
              <a:rPr lang="en-US" dirty="0"/>
              <a:t>         &lt;td&gt; … &lt;/td&gt;</a:t>
            </a:r>
          </a:p>
          <a:p>
            <a:pPr marL="0" indent="0">
              <a:buNone/>
            </a:pPr>
            <a:r>
              <a:rPr lang="en-US" dirty="0"/>
              <a:t>         &lt;td&gt; … &lt;/td&gt;</a:t>
            </a:r>
          </a:p>
          <a:p>
            <a:pPr marL="0" indent="0">
              <a:buNone/>
            </a:pPr>
            <a:r>
              <a:rPr lang="en-US" dirty="0"/>
              <a:t>         …</a:t>
            </a:r>
          </a:p>
          <a:p>
            <a:pPr marL="0" indent="0">
              <a:buNone/>
            </a:pPr>
            <a:r>
              <a:rPr lang="en-US" dirty="0"/>
              <a:t>      &lt;/tr&gt;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tbody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518525-7A15-92E2-524E-73DE84A7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65369"/>
              </p:ext>
            </p:extLst>
          </p:nvPr>
        </p:nvGraphicFramePr>
        <p:xfrm>
          <a:off x="4300196" y="1908958"/>
          <a:ext cx="44975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82">
                  <a:extLst>
                    <a:ext uri="{9D8B030D-6E8A-4147-A177-3AD203B41FA5}">
                      <a16:colId xmlns:a16="http://schemas.microsoft.com/office/drawing/2014/main" val="1001765238"/>
                    </a:ext>
                  </a:extLst>
                </a:gridCol>
                <a:gridCol w="1499182">
                  <a:extLst>
                    <a:ext uri="{9D8B030D-6E8A-4147-A177-3AD203B41FA5}">
                      <a16:colId xmlns:a16="http://schemas.microsoft.com/office/drawing/2014/main" val="368931359"/>
                    </a:ext>
                  </a:extLst>
                </a:gridCol>
                <a:gridCol w="1499182">
                  <a:extLst>
                    <a:ext uri="{9D8B030D-6E8A-4147-A177-3AD203B41FA5}">
                      <a16:colId xmlns:a16="http://schemas.microsoft.com/office/drawing/2014/main" val="185649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Heading 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Heading 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Heading 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8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1 Col 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Row 1 Col 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Row 1 Col 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54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2 Col 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Row 2 Col 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Row 2 Col 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3 Col 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Row 3 Col 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Row 3 Col 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09425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76DBFE95-4AB7-99A7-CA07-6C030AB53A07}"/>
              </a:ext>
            </a:extLst>
          </p:cNvPr>
          <p:cNvSpPr/>
          <p:nvPr/>
        </p:nvSpPr>
        <p:spPr>
          <a:xfrm>
            <a:off x="9239009" y="855023"/>
            <a:ext cx="403761" cy="21613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AB50051-B544-110E-A2D3-26CDD305171A}"/>
              </a:ext>
            </a:extLst>
          </p:cNvPr>
          <p:cNvSpPr/>
          <p:nvPr/>
        </p:nvSpPr>
        <p:spPr>
          <a:xfrm>
            <a:off x="9239008" y="3429000"/>
            <a:ext cx="403761" cy="21613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5C84A6D-7863-6DC4-8E70-0EAB9D7397C6}"/>
              </a:ext>
            </a:extLst>
          </p:cNvPr>
          <p:cNvSpPr/>
          <p:nvPr/>
        </p:nvSpPr>
        <p:spPr>
          <a:xfrm rot="10800000" flipH="1">
            <a:off x="8850537" y="2427896"/>
            <a:ext cx="128994" cy="8431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EE421B-F50F-0DDC-3B90-783B31629FD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797741" y="1935678"/>
            <a:ext cx="441268" cy="16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24D6BA-D1BE-3066-5C1B-15BADCF591B8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>
            <a:off x="8979531" y="2849470"/>
            <a:ext cx="259477" cy="16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7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123E-544B-2185-0A26-73058CB6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7E29-007B-1290-8355-C42460D6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9E472-9673-94BD-4575-8142D609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11454" cy="59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A388-6EC7-CBB3-36EC-FAA7EA99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5DC1-041D-F9B9-87B1-6D2144060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B7B19-2ACD-1EA3-C36D-7A97F4FB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425"/>
            <a:ext cx="10111454" cy="59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0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2CFB-6EC4-F73B-4719-2FD70F55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9968-8885-7F1C-2F92-BB3AE8B2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dirty="0"/>
              <a:t>&lt;form&gt;</a:t>
            </a:r>
          </a:p>
          <a:p>
            <a:pPr marL="457200" lvl="1" indent="0">
              <a:buNone/>
            </a:pPr>
            <a:r>
              <a:rPr lang="en-US" dirty="0"/>
              <a:t>   …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Elemen</a:t>
            </a:r>
            <a:r>
              <a:rPr lang="en-US" dirty="0"/>
              <a:t> Form</a:t>
            </a:r>
          </a:p>
          <a:p>
            <a:pPr marL="457200" lvl="1" indent="0">
              <a:buNone/>
            </a:pPr>
            <a:r>
              <a:rPr lang="en-US" dirty="0"/>
              <a:t>   …</a:t>
            </a:r>
          </a:p>
          <a:p>
            <a:pPr marL="457200" lvl="1" indent="0">
              <a:buNone/>
            </a:pPr>
            <a:r>
              <a:rPr lang="en-US" dirty="0"/>
              <a:t>&lt;/form&gt;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8FCF6E-F002-71A2-036B-98B491BE1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73069"/>
              </p:ext>
            </p:extLst>
          </p:nvPr>
        </p:nvGraphicFramePr>
        <p:xfrm>
          <a:off x="4892634" y="1825625"/>
          <a:ext cx="710144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87">
                  <a:extLst>
                    <a:ext uri="{9D8B030D-6E8A-4147-A177-3AD203B41FA5}">
                      <a16:colId xmlns:a16="http://schemas.microsoft.com/office/drawing/2014/main" val="148496636"/>
                    </a:ext>
                  </a:extLst>
                </a:gridCol>
                <a:gridCol w="3004457">
                  <a:extLst>
                    <a:ext uri="{9D8B030D-6E8A-4147-A177-3AD203B41FA5}">
                      <a16:colId xmlns:a16="http://schemas.microsoft.com/office/drawing/2014/main" val="213724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Elemen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Atribut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Tambahan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3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&lt;input type = “text”&gt;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 = “…”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&lt;input type = “checkbox”&gt;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9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&lt;input type = “radio”&gt;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“…”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1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textarea</a:t>
                      </a:r>
                      <a:r>
                        <a:rPr lang="en-US" dirty="0"/>
                        <a:t>&gt;&lt;/</a:t>
                      </a:r>
                      <a:r>
                        <a:rPr lang="en-US" dirty="0" err="1"/>
                        <a:t>textarea</a:t>
                      </a:r>
                      <a:r>
                        <a:rPr lang="en-US" dirty="0"/>
                        <a:t>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rows = “…” cols = “…”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&lt;select&gt;</a:t>
                      </a:r>
                    </a:p>
                    <a:p>
                      <a:r>
                        <a:rPr lang="en-US" dirty="0"/>
                        <a:t>   &lt;option&gt;&lt;/option&gt;</a:t>
                      </a:r>
                    </a:p>
                    <a:p>
                      <a:r>
                        <a:rPr lang="en-US" dirty="0"/>
                        <a:t>   &lt;option&gt;&lt;/option&gt;</a:t>
                      </a:r>
                    </a:p>
                    <a:p>
                      <a:r>
                        <a:rPr lang="en-US" dirty="0"/>
                        <a:t>   …</a:t>
                      </a:r>
                    </a:p>
                    <a:p>
                      <a:r>
                        <a:rPr lang="en-US" dirty="0"/>
                        <a:t>&lt;/select&gt;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3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&lt;button type = “submit”&gt;…&lt;/button&gt;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3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0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F33E-B326-BEA6-929A-79C5A7B4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314A-C20E-1A1E-8911-3E5307E4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50D77-0AE9-8B92-3741-0CE39E2D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11454" cy="60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0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2EE1-8514-5E28-CDA0-7565D723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958" y="2692688"/>
            <a:ext cx="10515600" cy="1325563"/>
          </a:xfrm>
        </p:spPr>
        <p:txBody>
          <a:bodyPr/>
          <a:lstStyle/>
          <a:p>
            <a:r>
              <a:rPr lang="en-US" dirty="0"/>
              <a:t>Latihan 2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6A3EC1-18B8-D29C-389F-8D792E89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44" y="138732"/>
            <a:ext cx="6004956" cy="62486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073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AB46-0B62-D721-AFC5-6176DA0C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(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HTML)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D65D-9CE5-CEF4-2AF8-6EC202DE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>
                <a:highlight>
                  <a:srgbClr val="FFFF00"/>
                </a:highlight>
              </a:rPr>
              <a:t>&lt;!DOCTYPE html&gt;</a:t>
            </a:r>
          </a:p>
          <a:p>
            <a:pPr marL="0" indent="0">
              <a:buNone/>
            </a:pPr>
            <a:r>
              <a:rPr lang="en-ID" sz="2000" dirty="0"/>
              <a:t>&lt;html&gt;</a:t>
            </a:r>
          </a:p>
          <a:p>
            <a:pPr marL="0" indent="0">
              <a:buNone/>
            </a:pPr>
            <a:r>
              <a:rPr lang="en-ID" sz="2000" dirty="0"/>
              <a:t>&lt;head&gt;</a:t>
            </a:r>
          </a:p>
          <a:p>
            <a:pPr marL="0" indent="0">
              <a:buNone/>
            </a:pPr>
            <a:r>
              <a:rPr lang="en-ID" sz="2000" dirty="0"/>
              <a:t>  </a:t>
            </a:r>
            <a:r>
              <a:rPr lang="en-ID" sz="2000" dirty="0">
                <a:highlight>
                  <a:srgbClr val="FFFF00"/>
                </a:highlight>
              </a:rPr>
              <a:t>&lt;meta charset="utf-8"&gt;</a:t>
            </a:r>
          </a:p>
          <a:p>
            <a:pPr marL="0" indent="0">
              <a:buNone/>
            </a:pPr>
            <a:r>
              <a:rPr lang="en-ID" sz="2000" dirty="0"/>
              <a:t>  &lt;title&gt;</a:t>
            </a:r>
            <a:r>
              <a:rPr lang="en-ID" sz="2000" dirty="0" err="1"/>
              <a:t>Belajar</a:t>
            </a:r>
            <a:r>
              <a:rPr lang="en-ID" sz="2000" dirty="0"/>
              <a:t> HTML5&lt;/title&gt;</a:t>
            </a:r>
          </a:p>
          <a:p>
            <a:pPr marL="0" indent="0">
              <a:buNone/>
            </a:pPr>
            <a:r>
              <a:rPr lang="en-ID" sz="2000" dirty="0"/>
              <a:t>&lt;/head&gt;</a:t>
            </a:r>
          </a:p>
          <a:p>
            <a:pPr marL="0" indent="0">
              <a:buNone/>
            </a:pPr>
            <a:r>
              <a:rPr lang="en-ID" sz="2000" dirty="0"/>
              <a:t>&lt;body&gt;</a:t>
            </a:r>
          </a:p>
          <a:p>
            <a:pPr marL="0" indent="0">
              <a:buNone/>
            </a:pPr>
            <a:r>
              <a:rPr lang="en-ID" sz="2000" dirty="0"/>
              <a:t>  &lt;h1&gt;HTML5&lt;/h1&gt;</a:t>
            </a:r>
          </a:p>
          <a:p>
            <a:pPr marL="0" indent="0">
              <a:buNone/>
            </a:pPr>
            <a:r>
              <a:rPr lang="en-ID" sz="2000" dirty="0"/>
              <a:t>  &lt;p&gt;</a:t>
            </a:r>
            <a:r>
              <a:rPr lang="en-ID" sz="2000" dirty="0" err="1"/>
              <a:t>Belajar</a:t>
            </a:r>
            <a:r>
              <a:rPr lang="en-ID" sz="2000" dirty="0"/>
              <a:t> HTML5 yuk!&lt;/p&gt;</a:t>
            </a:r>
          </a:p>
          <a:p>
            <a:pPr marL="0" indent="0">
              <a:buNone/>
            </a:pPr>
            <a:r>
              <a:rPr lang="en-ID" sz="2000" dirty="0"/>
              <a:t>&lt;/body&gt;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91E97-940E-BAD1-1DEA-8788CE87D21C}"/>
              </a:ext>
            </a:extLst>
          </p:cNvPr>
          <p:cNvSpPr txBox="1">
            <a:spLocks/>
          </p:cNvSpPr>
          <p:nvPr/>
        </p:nvSpPr>
        <p:spPr>
          <a:xfrm>
            <a:off x="6223000" y="1825625"/>
            <a:ext cx="561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dirty="0"/>
              <a:t>DOCTYPE </a:t>
            </a:r>
            <a:r>
              <a:rPr lang="en-ID" sz="2000" dirty="0" err="1"/>
              <a:t>atau</a:t>
            </a:r>
            <a:r>
              <a:rPr lang="en-ID" sz="2000" dirty="0"/>
              <a:t> document type declaration (DTD)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keterangan</a:t>
            </a:r>
            <a:r>
              <a:rPr lang="en-ID" sz="2000" dirty="0"/>
              <a:t> yang </a:t>
            </a:r>
            <a:r>
              <a:rPr lang="en-ID" sz="2000" dirty="0" err="1"/>
              <a:t>ditulis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memberitahu</a:t>
            </a:r>
            <a:r>
              <a:rPr lang="en-ID" sz="2000" dirty="0"/>
              <a:t> web browser </a:t>
            </a:r>
            <a:r>
              <a:rPr lang="en-ID" sz="2000" dirty="0" err="1"/>
              <a:t>tentang</a:t>
            </a:r>
            <a:r>
              <a:rPr lang="en-ID" sz="2000" dirty="0"/>
              <a:t> </a:t>
            </a:r>
            <a:r>
              <a:rPr lang="en-ID" sz="2000" dirty="0" err="1"/>
              <a:t>aturan</a:t>
            </a:r>
            <a:r>
              <a:rPr lang="en-ID" sz="2000" dirty="0"/>
              <a:t> </a:t>
            </a:r>
            <a:r>
              <a:rPr lang="en-ID" sz="2000" dirty="0" err="1"/>
              <a:t>penulisan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dokumen</a:t>
            </a:r>
            <a:r>
              <a:rPr lang="en-ID" sz="2000" dirty="0"/>
              <a:t> yang </a:t>
            </a:r>
            <a:r>
              <a:rPr lang="en-ID" sz="2000" dirty="0" err="1"/>
              <a:t>sedang</a:t>
            </a:r>
            <a:r>
              <a:rPr lang="en-ID" sz="2000" dirty="0"/>
              <a:t> </a:t>
            </a:r>
            <a:r>
              <a:rPr lang="en-ID" sz="2000" dirty="0" err="1"/>
              <a:t>ditampilkan</a:t>
            </a:r>
            <a:r>
              <a:rPr lang="en-ID" sz="2000" dirty="0"/>
              <a:t>. </a:t>
            </a:r>
          </a:p>
          <a:p>
            <a:endParaRPr lang="en-ID" sz="2000" dirty="0"/>
          </a:p>
          <a:p>
            <a:r>
              <a:rPr lang="en-ID" sz="2000" dirty="0"/>
              <a:t>Meta tag </a:t>
            </a:r>
            <a:r>
              <a:rPr lang="en-ID" sz="2000" dirty="0" err="1"/>
              <a:t>memberi</a:t>
            </a:r>
            <a:r>
              <a:rPr lang="en-ID" sz="2000" dirty="0"/>
              <a:t> </a:t>
            </a:r>
            <a:r>
              <a:rPr lang="en-ID" sz="2000" dirty="0" err="1"/>
              <a:t>instruksi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web browser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menerjemahkan</a:t>
            </a:r>
            <a:r>
              <a:rPr lang="en-ID" sz="2000" dirty="0"/>
              <a:t> </a:t>
            </a:r>
            <a:r>
              <a:rPr lang="en-ID" sz="2000" dirty="0" err="1"/>
              <a:t>karakter-karakter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halaman</a:t>
            </a:r>
            <a:r>
              <a:rPr lang="en-ID" sz="2000" dirty="0"/>
              <a:t> HTML </a:t>
            </a:r>
            <a:r>
              <a:rPr lang="en-ID" sz="2000" dirty="0" err="1"/>
              <a:t>sebagai</a:t>
            </a:r>
            <a:r>
              <a:rPr lang="en-ID" sz="2000" dirty="0"/>
              <a:t> UTF-8. </a:t>
            </a:r>
          </a:p>
          <a:p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UTF-8,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khawatir</a:t>
            </a:r>
            <a:r>
              <a:rPr lang="en-ID" sz="2000" dirty="0"/>
              <a:t> </a:t>
            </a:r>
            <a:r>
              <a:rPr lang="en-ID" sz="2000" dirty="0" err="1"/>
              <a:t>mengenai</a:t>
            </a:r>
            <a:r>
              <a:rPr lang="en-ID" sz="2000" dirty="0"/>
              <a:t> </a:t>
            </a:r>
            <a:r>
              <a:rPr lang="en-ID" sz="2000" dirty="0" err="1"/>
              <a:t>karakter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apa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. UTF-8 </a:t>
            </a:r>
            <a:r>
              <a:rPr lang="en-ID" sz="2000" dirty="0" err="1"/>
              <a:t>mendukung</a:t>
            </a:r>
            <a:r>
              <a:rPr lang="en-ID" sz="2000" dirty="0"/>
              <a:t> </a:t>
            </a:r>
            <a:r>
              <a:rPr lang="en-ID" sz="2000" dirty="0" err="1"/>
              <a:t>hingga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10.000 </a:t>
            </a:r>
            <a:r>
              <a:rPr lang="en-ID" sz="2000" dirty="0" err="1"/>
              <a:t>karakter</a:t>
            </a:r>
            <a:r>
              <a:rPr lang="en-ID" sz="2000" dirty="0"/>
              <a:t>, </a:t>
            </a:r>
            <a:r>
              <a:rPr lang="nb-NO" sz="2000" dirty="0"/>
              <a:t>mendukung hampir seluruh karakter yang ada di dunia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242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607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Office Theme</vt:lpstr>
      <vt:lpstr>Pemrograman Berbasis Web</vt:lpstr>
      <vt:lpstr>Pokok Bahasan</vt:lpstr>
      <vt:lpstr>Table</vt:lpstr>
      <vt:lpstr>PowerPoint Presentation</vt:lpstr>
      <vt:lpstr>PowerPoint Presentation</vt:lpstr>
      <vt:lpstr>Form</vt:lpstr>
      <vt:lpstr>PowerPoint Presentation</vt:lpstr>
      <vt:lpstr>Latihan 2</vt:lpstr>
      <vt:lpstr>HTML5 (versi terbaru HTML)</vt:lpstr>
      <vt:lpstr>Semantic Tag HTML5</vt:lpstr>
      <vt:lpstr>Struktur Web dengan HTML5</vt:lpstr>
      <vt:lpstr>Sebelum HTML5</vt:lpstr>
      <vt:lpstr>HTML5</vt:lpstr>
      <vt:lpstr>Tugas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Adhitya Nugraha</dc:creator>
  <cp:lastModifiedBy>Aprilyani Safitri</cp:lastModifiedBy>
  <cp:revision>86</cp:revision>
  <dcterms:created xsi:type="dcterms:W3CDTF">2023-06-23T02:43:40Z</dcterms:created>
  <dcterms:modified xsi:type="dcterms:W3CDTF">2023-11-06T01:33:04Z</dcterms:modified>
</cp:coreProperties>
</file>