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28" r:id="rId23"/>
    <p:sldId id="308" r:id="rId24"/>
    <p:sldId id="309" r:id="rId25"/>
    <p:sldId id="310" r:id="rId26"/>
    <p:sldId id="311" r:id="rId27"/>
    <p:sldId id="312" r:id="rId28"/>
    <p:sldId id="327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5D"/>
    <a:srgbClr val="00017A"/>
    <a:srgbClr val="FFB900"/>
    <a:srgbClr val="FDB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Udinus Peringkat 10 PTS Terbaik di Indonesia">
            <a:extLst>
              <a:ext uri="{FF2B5EF4-FFF2-40B4-BE49-F238E27FC236}">
                <a16:creationId xmlns:a16="http://schemas.microsoft.com/office/drawing/2014/main" id="{E3040DBE-6D65-01A4-7ECB-A01E24375C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23331" r="23193" b="20776"/>
          <a:stretch/>
        </p:blipFill>
        <p:spPr bwMode="auto">
          <a:xfrm>
            <a:off x="0" y="0"/>
            <a:ext cx="12192000" cy="64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25B49A-29FA-D954-6F2D-528C4451FD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39825" y="3898714"/>
            <a:ext cx="6051176" cy="52790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379DC0-4922-3423-1EF9-B6DA881EC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7" y="966658"/>
            <a:ext cx="10245805" cy="2364628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C5B45C-E9CF-8E30-2566-2063154824C2}"/>
              </a:ext>
            </a:extLst>
          </p:cNvPr>
          <p:cNvSpPr/>
          <p:nvPr userDrawn="1"/>
        </p:nvSpPr>
        <p:spPr>
          <a:xfrm>
            <a:off x="1545196" y="3526715"/>
            <a:ext cx="10245805" cy="174303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D07C9-3793-03BB-18B5-F72DFADDE04E}"/>
              </a:ext>
            </a:extLst>
          </p:cNvPr>
          <p:cNvSpPr/>
          <p:nvPr userDrawn="1"/>
        </p:nvSpPr>
        <p:spPr>
          <a:xfrm>
            <a:off x="80007" y="0"/>
            <a:ext cx="1354697" cy="1333500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A picture containing text, circle, logo, font&#10;&#10;Description automatically generated">
            <a:extLst>
              <a:ext uri="{FF2B5EF4-FFF2-40B4-BE49-F238E27FC236}">
                <a16:creationId xmlns:a16="http://schemas.microsoft.com/office/drawing/2014/main" id="{E9A4C5B2-7525-F7E5-8A62-B18EB95B52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" y="90750"/>
            <a:ext cx="115271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FCA9-13D8-4E45-F3A1-D9D49FC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635AB-BE77-6F43-F962-A3E655D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69F4-5C05-2E88-DD77-D6408D8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6A6C-0282-2B9A-5ECD-50FE7C5E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C1A8-1837-CA84-6AE8-B5193C5E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BFD31-B603-D2FC-94A9-807D2AF4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601B-806D-08D0-F709-4AC4D448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0B34-6249-B317-32AA-D9A0A33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D31B-793D-4D1B-633A-3DA7BF04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3EDD-5A27-1F88-ADFD-4EF1F11F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93A-05D6-1CE8-ABE4-003B22E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9945-7EFC-1FFB-D342-63F9063D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B14-04B8-28AC-126D-52D6E7AC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6545-7072-673F-E8D8-4EDDBBE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B3-D343-849B-331D-C5E4F49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3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AD70-3E49-F8BC-3B01-CBE6F67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B4A3-C73E-33AF-2A6C-426BABC7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FE3F-648E-88A7-C946-0D0C669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33C6-B13D-13E0-6CA3-C2F15B6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601-12BD-5A0F-839D-803A624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8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F5F6-44E4-9134-5C3D-34AF12E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6CF-DB64-570F-5E36-1B891B1B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5542-A2A8-BEBF-7C78-AFF89620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BFB5-3EBF-74C1-FDAB-D614FFA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B7B1-2E29-EAD3-CC09-F7931F1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35FC-B96F-9BA6-8F52-DBE244E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2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F7DE-8C14-8AF2-45F0-8482886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9B81-E91A-313A-2711-68C53398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EBF3-4820-3CEC-50EF-86146149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887A9-CDFC-B237-DA08-144FEB02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CF733-607C-DF05-9536-30B7193C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593A-722B-AE61-CF42-9275AE1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4A61E-8661-FB6A-36B8-48C6E52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1EC7-7FFC-0EB8-F6BC-F915C37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D9D-CB75-DC31-51FE-5087EEC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9444-7AF2-1AC9-69AF-B212F30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FBCBB-E558-DCF3-B624-D90BE35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E514-6303-94A7-875D-4782DED8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1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4848-9F73-E7AB-EC36-94549356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0054-4511-9937-4048-1429825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D863-A245-036E-471C-E5F4FA0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E64B-C76D-5169-BD73-845D5A6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ACA-C166-81DF-3446-933C07C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501D-59E5-1A4C-D32A-FF31F8A6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4B27-0CDA-D8B7-03F9-940F47AB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31B5-6423-7019-F379-FE842C2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BCB3-6E08-B3D9-5522-FD2DC3E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78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29B-6F87-EFA4-A1B0-890EE95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4335-9358-5F93-96FF-293BBD48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2235-3E5C-3DD9-B3D9-46C37414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8711-D441-436C-F8CA-C7D67B96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49CF-192C-8131-2786-38AAEFF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CCDC-5778-50BE-2ADB-01DF5A7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2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4196-2DBD-3D33-A550-125C7E90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8756-85FB-0626-BA80-B00161D0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F35BFA-3847-0A50-F6D0-7F936FEE4536}"/>
              </a:ext>
            </a:extLst>
          </p:cNvPr>
          <p:cNvGrpSpPr/>
          <p:nvPr userDrawn="1"/>
        </p:nvGrpSpPr>
        <p:grpSpPr>
          <a:xfrm>
            <a:off x="-28575" y="4348"/>
            <a:ext cx="12262640" cy="6824822"/>
            <a:chOff x="-28575" y="4348"/>
            <a:chExt cx="12262640" cy="6824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839D35-4BF0-4BC7-7466-09D0B4228646}"/>
                </a:ext>
              </a:extLst>
            </p:cNvPr>
            <p:cNvSpPr/>
            <p:nvPr userDrawn="1"/>
          </p:nvSpPr>
          <p:spPr>
            <a:xfrm>
              <a:off x="-28575" y="6413245"/>
              <a:ext cx="12262640" cy="415925"/>
            </a:xfrm>
            <a:prstGeom prst="rect">
              <a:avLst/>
            </a:prstGeom>
            <a:solidFill>
              <a:srgbClr val="00017A"/>
            </a:solidFill>
            <a:ln>
              <a:solidFill>
                <a:srgbClr val="0001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b="1" dirty="0"/>
                <a:t>Sarjana Teknik Informatika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B84E3-6B8E-F3EC-820C-7F724A95E4D3}"/>
                </a:ext>
              </a:extLst>
            </p:cNvPr>
            <p:cNvSpPr/>
            <p:nvPr userDrawn="1"/>
          </p:nvSpPr>
          <p:spPr>
            <a:xfrm>
              <a:off x="80166" y="6348158"/>
              <a:ext cx="2743200" cy="35678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800" dirty="0"/>
                <a:t>www.dinus.ac.id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4236A8-0727-8DAB-F1D2-30A217302C7D}"/>
                </a:ext>
              </a:extLst>
            </p:cNvPr>
            <p:cNvSpPr/>
            <p:nvPr userDrawn="1"/>
          </p:nvSpPr>
          <p:spPr>
            <a:xfrm>
              <a:off x="-19050" y="4348"/>
              <a:ext cx="12243590" cy="14487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s://www.w3schools.com/cssref/css_websafe_font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s://www.w3schools.com/cssref/css_color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.adobe.com/create/color-whee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829-D366-9ED5-D3DC-84948CFB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6" y="873680"/>
            <a:ext cx="10255637" cy="2387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Web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2CFE-9A3D-9F9C-EF05-317129C5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4 - Cascading Style Sheet (CSS</a:t>
            </a:r>
            <a:r>
              <a:rPr lang="en-US" sz="24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 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7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B2E7-AE35-F4F3-95BC-EE95965A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4BC4EE-2D80-C36A-0349-4A4051064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174601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229482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13403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04962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445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6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Mempengaruhi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 lain?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berpindah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di scroll?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1647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4C43873-79FE-1421-E923-C8C7C405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800474"/>
            <a:ext cx="6589688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3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1D30-C09D-73FF-591E-26E49D7F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2AF6-A534-ECDD-3DC8-0C7F5C97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8D918-0D6F-1C13-9EE5-B38023B8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191475"/>
            <a:ext cx="10120773" cy="59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1807-95BD-4950-EAEA-D40C7C73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8270-C4E3-1D92-1BDC-BE3D00E5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5A690-AC52-CD69-F076-EBB1BB81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276225"/>
            <a:ext cx="10120773" cy="60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1FAA-56D0-00CE-F6CD-DB438DF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Float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7A77-1EB6-EE28-9E8A-2992836E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Float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(float)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</a:t>
            </a:r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properti</a:t>
            </a:r>
            <a:r>
              <a:rPr lang="en-ID" dirty="0"/>
              <a:t> float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, tata </a:t>
            </a:r>
            <a:r>
              <a:rPr lang="en-ID" dirty="0" err="1"/>
              <a:t>letak</a:t>
            </a:r>
            <a:r>
              <a:rPr lang="en-ID" dirty="0"/>
              <a:t> (layout) dan style </a:t>
            </a:r>
            <a:r>
              <a:rPr lang="en-ID" dirty="0" err="1"/>
              <a:t>lainnya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Properti</a:t>
            </a:r>
            <a:r>
              <a:rPr lang="en-ID" dirty="0"/>
              <a:t> float </a:t>
            </a:r>
            <a:r>
              <a:rPr lang="en-ID" dirty="0" err="1"/>
              <a:t>memiliki</a:t>
            </a:r>
            <a:r>
              <a:rPr lang="en-ID" dirty="0"/>
              <a:t> value /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left -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di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induknya</a:t>
            </a:r>
            <a:endParaRPr lang="en-ID" dirty="0"/>
          </a:p>
          <a:p>
            <a:pPr lvl="1"/>
            <a:r>
              <a:rPr lang="en-ID" dirty="0"/>
              <a:t>right -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di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induknya</a:t>
            </a:r>
            <a:endParaRPr lang="en-ID" dirty="0"/>
          </a:p>
          <a:p>
            <a:pPr lvl="1"/>
            <a:r>
              <a:rPr lang="en-ID" dirty="0"/>
              <a:t>none -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di mana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). Float none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default</a:t>
            </a:r>
          </a:p>
          <a:p>
            <a:pPr lvl="1"/>
            <a:r>
              <a:rPr lang="en-ID" dirty="0"/>
              <a:t>inherit -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(inherit) </a:t>
            </a:r>
            <a:r>
              <a:rPr lang="en-ID" dirty="0" err="1"/>
              <a:t>nilai</a:t>
            </a:r>
            <a:r>
              <a:rPr lang="en-ID" dirty="0"/>
              <a:t> float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induknya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228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D9F3-3762-FBEB-039D-A133E23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31E2-EEBB-A7CD-7F97-4B6757F0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Clear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membersihkan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float. </a:t>
            </a:r>
          </a:p>
          <a:p>
            <a:r>
              <a:rPr lang="en-ID" dirty="0" err="1"/>
              <a:t>Sehingga</a:t>
            </a:r>
            <a:r>
              <a:rPr lang="en-ID" dirty="0"/>
              <a:t>, </a:t>
            </a:r>
            <a:r>
              <a:rPr lang="en-ID" dirty="0" err="1"/>
              <a:t>elemen</a:t>
            </a:r>
            <a:r>
              <a:rPr lang="en-ID" dirty="0"/>
              <a:t> yang di-clear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mengalami</a:t>
            </a:r>
            <a:r>
              <a:rPr lang="en-ID" dirty="0"/>
              <a:t> float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pada baris </a:t>
            </a:r>
            <a:r>
              <a:rPr lang="en-ID" dirty="0" err="1"/>
              <a:t>baru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Properti</a:t>
            </a:r>
            <a:r>
              <a:rPr lang="en-ID" dirty="0"/>
              <a:t> clear </a:t>
            </a:r>
            <a:r>
              <a:rPr lang="en-ID" dirty="0" err="1"/>
              <a:t>memiliki</a:t>
            </a:r>
            <a:r>
              <a:rPr lang="en-ID" dirty="0"/>
              <a:t> value /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none -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(float) di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default.</a:t>
            </a:r>
          </a:p>
          <a:p>
            <a:pPr lvl="1"/>
            <a:r>
              <a:rPr lang="en-ID" dirty="0"/>
              <a:t>left -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(float) 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kiri</a:t>
            </a:r>
            <a:endParaRPr lang="en-ID" dirty="0"/>
          </a:p>
          <a:p>
            <a:pPr lvl="1"/>
            <a:r>
              <a:rPr lang="en-ID" dirty="0"/>
              <a:t>right -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(float) 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kanan</a:t>
            </a:r>
            <a:endParaRPr lang="en-ID" dirty="0"/>
          </a:p>
          <a:p>
            <a:pPr lvl="1"/>
            <a:r>
              <a:rPr lang="en-ID" dirty="0"/>
              <a:t>both -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mengapung</a:t>
            </a:r>
            <a:r>
              <a:rPr lang="en-ID" dirty="0"/>
              <a:t> (float) di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(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inherit -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clear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induknya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409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2B7C-C039-9037-CEF9-08BDAEF7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2532-A4E3-0EFF-9A4A-D991961F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0905E-DB2B-2E20-E5D7-A93D0E60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301625"/>
            <a:ext cx="10120773" cy="60013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9B351-857E-7CD7-B36C-AAF589EFE77B}"/>
              </a:ext>
            </a:extLst>
          </p:cNvPr>
          <p:cNvSpPr/>
          <p:nvPr/>
        </p:nvSpPr>
        <p:spPr>
          <a:xfrm>
            <a:off x="7162800" y="4533900"/>
            <a:ext cx="3162300" cy="990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Tanpa</a:t>
            </a:r>
            <a:r>
              <a:rPr lang="en-US" sz="2400" dirty="0">
                <a:solidFill>
                  <a:schemeClr val="tx1"/>
                </a:solidFill>
              </a:rPr>
              <a:t> clear </a:t>
            </a:r>
            <a:endParaRPr lang="en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7EB3-4F74-1530-A540-43BF42E9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55D-68F1-2E18-913E-9399C2D6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713D9-B87B-212B-EEF8-46D2A7CC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275949"/>
            <a:ext cx="10120773" cy="60013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235F43-4AD3-35DD-7EE8-672F991D6C34}"/>
              </a:ext>
            </a:extLst>
          </p:cNvPr>
          <p:cNvSpPr/>
          <p:nvPr/>
        </p:nvSpPr>
        <p:spPr>
          <a:xfrm>
            <a:off x="7162800" y="4533900"/>
            <a:ext cx="3162300" cy="990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clear </a:t>
            </a:r>
            <a:endParaRPr lang="en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3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D694-C99C-8082-3F9E-1500F5D0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038"/>
            <a:ext cx="10515600" cy="1325563"/>
          </a:xfrm>
        </p:spPr>
        <p:txBody>
          <a:bodyPr/>
          <a:lstStyle/>
          <a:p>
            <a:r>
              <a:rPr lang="en-US"/>
              <a:t>Margin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DC01-7839-3F73-BB16-1EE57B5E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diluar</a:t>
            </a:r>
            <a:r>
              <a:rPr lang="en-US" dirty="0"/>
              <a:t> border.</a:t>
            </a:r>
          </a:p>
          <a:p>
            <a:r>
              <a:rPr lang="en-US" dirty="0"/>
              <a:t>Margin auto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.</a:t>
            </a:r>
          </a:p>
          <a:p>
            <a:r>
              <a:rPr lang="en-US" dirty="0"/>
              <a:t>Cara </a:t>
            </a:r>
            <a:r>
              <a:rPr lang="en-US" dirty="0" err="1"/>
              <a:t>mengatur</a:t>
            </a:r>
            <a:r>
              <a:rPr lang="en-US" dirty="0"/>
              <a:t> margin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Margin 4 values</a:t>
            </a:r>
          </a:p>
          <a:p>
            <a:pPr lvl="1"/>
            <a:r>
              <a:rPr lang="en-US" dirty="0"/>
              <a:t>Margin 3 values</a:t>
            </a:r>
          </a:p>
          <a:p>
            <a:pPr lvl="1"/>
            <a:r>
              <a:rPr lang="en-US" dirty="0"/>
              <a:t>Margin 2 values</a:t>
            </a:r>
          </a:p>
          <a:p>
            <a:pPr lvl="1"/>
            <a:r>
              <a:rPr lang="en-US" dirty="0"/>
              <a:t>Margin 1 values</a:t>
            </a:r>
          </a:p>
        </p:txBody>
      </p:sp>
      <p:pic>
        <p:nvPicPr>
          <p:cNvPr id="2052" name="Picture 4" descr="an illustration of the margins around a page element">
            <a:extLst>
              <a:ext uri="{FF2B5EF4-FFF2-40B4-BE49-F238E27FC236}">
                <a16:creationId xmlns:a16="http://schemas.microsoft.com/office/drawing/2014/main" id="{756B3AFC-076A-24AD-52F2-C43374C6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32" y="300075"/>
            <a:ext cx="2258193" cy="22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illustration of the margins around multiple page elements">
            <a:extLst>
              <a:ext uri="{FF2B5EF4-FFF2-40B4-BE49-F238E27FC236}">
                <a16:creationId xmlns:a16="http://schemas.microsoft.com/office/drawing/2014/main" id="{6BDD1698-21DF-A477-B00A-DFFF41AC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04" y="2705100"/>
            <a:ext cx="3542448" cy="35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21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DEBD-BD58-8987-7E18-C8167731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850-2D14-2931-BA68-7B1653F1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4351338"/>
          </a:xfrm>
        </p:spPr>
        <p:txBody>
          <a:bodyPr/>
          <a:lstStyle/>
          <a:p>
            <a:r>
              <a:rPr lang="en-US" dirty="0"/>
              <a:t>Margin 4 values</a:t>
            </a:r>
          </a:p>
          <a:p>
            <a:pPr lvl="1"/>
            <a:r>
              <a:rPr lang="en-US" dirty="0"/>
              <a:t>Cara 1</a:t>
            </a:r>
          </a:p>
          <a:p>
            <a:pPr lvl="2"/>
            <a:r>
              <a:rPr lang="en-US" dirty="0"/>
              <a:t>margin-top: 25px</a:t>
            </a:r>
          </a:p>
          <a:p>
            <a:pPr lvl="2"/>
            <a:r>
              <a:rPr lang="en-US" dirty="0"/>
              <a:t>margin-right: 50px</a:t>
            </a:r>
          </a:p>
          <a:p>
            <a:pPr lvl="2"/>
            <a:r>
              <a:rPr lang="en-US" dirty="0"/>
              <a:t>margin-bottom: 75px</a:t>
            </a:r>
          </a:p>
          <a:p>
            <a:pPr lvl="2"/>
            <a:r>
              <a:rPr lang="en-ID" dirty="0"/>
              <a:t>margin-left: 100px</a:t>
            </a:r>
          </a:p>
          <a:p>
            <a:pPr lvl="2"/>
            <a:endParaRPr lang="en-ID" dirty="0"/>
          </a:p>
          <a:p>
            <a:pPr lvl="1"/>
            <a:r>
              <a:rPr lang="en-ID" dirty="0"/>
              <a:t>Cara 2</a:t>
            </a:r>
          </a:p>
          <a:p>
            <a:pPr lvl="2"/>
            <a:r>
              <a:rPr lang="en-ID" dirty="0"/>
              <a:t>margin : 25px 50px 75px 100px</a:t>
            </a:r>
          </a:p>
          <a:p>
            <a:pPr marL="914400" lvl="2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79A1B-530F-44EF-A96C-010ADA95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32" y="1690688"/>
            <a:ext cx="616353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548F-B4AA-33C5-9C26-AF7B2FAD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4955"/>
            <a:ext cx="10515600" cy="1325563"/>
          </a:xfrm>
        </p:spPr>
        <p:txBody>
          <a:bodyPr/>
          <a:lstStyle/>
          <a:p>
            <a:r>
              <a:rPr lang="en-US" dirty="0"/>
              <a:t>Margin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F387-11B0-B890-6547-9FE44196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558925"/>
            <a:ext cx="10515600" cy="4351338"/>
          </a:xfrm>
        </p:spPr>
        <p:txBody>
          <a:bodyPr/>
          <a:lstStyle/>
          <a:p>
            <a:r>
              <a:rPr lang="en-US" dirty="0"/>
              <a:t>Margin 3 values</a:t>
            </a:r>
          </a:p>
          <a:p>
            <a:pPr lvl="1"/>
            <a:r>
              <a:rPr lang="en-ID" dirty="0"/>
              <a:t>margin : 25px 50px 75px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r>
              <a:rPr lang="en-US" dirty="0"/>
              <a:t>Margin 2 values</a:t>
            </a:r>
          </a:p>
          <a:p>
            <a:pPr lvl="1"/>
            <a:r>
              <a:rPr lang="en-ID" dirty="0"/>
              <a:t>margin : 25px 50px  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r>
              <a:rPr lang="en-US" dirty="0"/>
              <a:t>Margin 1 values</a:t>
            </a:r>
          </a:p>
          <a:p>
            <a:pPr lvl="1"/>
            <a:r>
              <a:rPr lang="en-ID" dirty="0"/>
              <a:t>margin : 25px  </a:t>
            </a:r>
          </a:p>
          <a:p>
            <a:pPr lvl="1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F7188-08AA-7B2E-4389-BB696E3E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11" y="117675"/>
            <a:ext cx="3829089" cy="240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D5494-2AE6-D89E-F03D-B6213BFA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90" y="2501900"/>
            <a:ext cx="4080344" cy="2173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B8ED5-E1E2-F1F2-7468-ACF0279A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11" y="4086867"/>
            <a:ext cx="3829090" cy="23265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686E-F083-80A7-480C-3869440E9723}"/>
              </a:ext>
            </a:extLst>
          </p:cNvPr>
          <p:cNvCxnSpPr>
            <a:cxnSpLocks/>
          </p:cNvCxnSpPr>
          <p:nvPr/>
        </p:nvCxnSpPr>
        <p:spPr>
          <a:xfrm flipV="1">
            <a:off x="3086100" y="1055785"/>
            <a:ext cx="5207000" cy="72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BFDB9A-EB95-21F6-C5DB-866AE9A6B85A}"/>
              </a:ext>
            </a:extLst>
          </p:cNvPr>
          <p:cNvCxnSpPr>
            <a:cxnSpLocks/>
          </p:cNvCxnSpPr>
          <p:nvPr/>
        </p:nvCxnSpPr>
        <p:spPr>
          <a:xfrm>
            <a:off x="3086100" y="5156200"/>
            <a:ext cx="5207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2C2D-8A98-AD01-27EE-977C5EE3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569"/>
            <a:ext cx="4998888" cy="804969"/>
          </a:xfrm>
        </p:spPr>
        <p:txBody>
          <a:bodyPr anchor="b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Pokok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Bahasan</a:t>
            </a:r>
            <a:endParaRPr lang="en-ID" sz="3600" dirty="0">
              <a:solidFill>
                <a:schemeClr val="tx2"/>
              </a:solidFill>
            </a:endParaRPr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10657075" y="182303"/>
            <a:ext cx="1414214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76942" y="253728"/>
            <a:ext cx="447266" cy="466480"/>
            <a:chOff x="9571360" y="4439737"/>
            <a:chExt cx="351312" cy="3546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8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0A34-1BFA-E5EA-FD4C-9E4A460C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3" y="1993239"/>
            <a:ext cx="2532887" cy="304866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Pengertian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Cara </a:t>
            </a:r>
            <a:r>
              <a:rPr lang="en-US" sz="2000" dirty="0" err="1">
                <a:solidFill>
                  <a:schemeClr val="tx2"/>
                </a:solidFill>
              </a:rPr>
              <a:t>Penggunaan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Selector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Color</a:t>
            </a:r>
          </a:p>
          <a:p>
            <a:r>
              <a:rPr lang="en-US" sz="2000" dirty="0">
                <a:solidFill>
                  <a:schemeClr val="tx2"/>
                </a:solidFill>
              </a:rPr>
              <a:t>Position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Float dan Clear </a:t>
            </a:r>
          </a:p>
          <a:p>
            <a:endParaRPr lang="en-ID" sz="2000" dirty="0">
              <a:solidFill>
                <a:schemeClr val="tx2"/>
              </a:solidFill>
            </a:endParaRPr>
          </a:p>
        </p:txBody>
      </p:sp>
      <p:pic>
        <p:nvPicPr>
          <p:cNvPr id="10" name="Picture 9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FFCA9F9E-005E-8D73-DBCA-FF563FEB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15"/>
          <a:stretch/>
        </p:blipFill>
        <p:spPr>
          <a:xfrm>
            <a:off x="6278715" y="825162"/>
            <a:ext cx="5397522" cy="5321279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6370609" y="4879835"/>
            <a:ext cx="1284318" cy="1937410"/>
            <a:chOff x="11879717" y="3115440"/>
            <a:chExt cx="1284318" cy="19374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D0AA5-7F36-E712-A709-4859482D872B}"/>
              </a:ext>
            </a:extLst>
          </p:cNvPr>
          <p:cNvSpPr txBox="1">
            <a:spLocks/>
          </p:cNvSpPr>
          <p:nvPr/>
        </p:nvSpPr>
        <p:spPr>
          <a:xfrm>
            <a:off x="3381007" y="1993239"/>
            <a:ext cx="2202687" cy="304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Margin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Padding</a:t>
            </a:r>
          </a:p>
          <a:p>
            <a:r>
              <a:rPr lang="en-US" sz="2000" dirty="0">
                <a:solidFill>
                  <a:schemeClr val="tx2"/>
                </a:solidFill>
              </a:rPr>
              <a:t>Border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Font</a:t>
            </a:r>
          </a:p>
          <a:p>
            <a:r>
              <a:rPr lang="en-US" sz="2000" dirty="0">
                <a:solidFill>
                  <a:schemeClr val="tx2"/>
                </a:solidFill>
              </a:rPr>
              <a:t>Text Styling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ID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96CB-7307-9318-F57B-397D0096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30C1-7B5B-6DD1-53E9-9947AAE2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408" cy="4351338"/>
          </a:xfrm>
        </p:spPr>
        <p:txBody>
          <a:bodyPr/>
          <a:lstStyle/>
          <a:p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margin </a:t>
            </a:r>
            <a:r>
              <a:rPr lang="en-US" dirty="0" err="1"/>
              <a:t>bedanya</a:t>
            </a:r>
            <a:r>
              <a:rPr lang="en-US" dirty="0"/>
              <a:t>, padding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3076" name="Picture 4" descr="an illustration of the padding inside a page element">
            <a:extLst>
              <a:ext uri="{FF2B5EF4-FFF2-40B4-BE49-F238E27FC236}">
                <a16:creationId xmlns:a16="http://schemas.microsoft.com/office/drawing/2014/main" id="{8031B5F7-449F-32B6-DF38-ABF1D2B5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28" y="2006599"/>
            <a:ext cx="3425825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25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1443-A155-0009-3A12-1A29EB49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F077-4A7D-44CC-081E-7353DDA3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Memiliki</a:t>
            </a:r>
            <a:r>
              <a:rPr lang="en-US" dirty="0"/>
              <a:t> 3 property : width, style</a:t>
            </a:r>
            <a:r>
              <a:rPr lang="en-ID" dirty="0"/>
              <a:t>, </a:t>
            </a:r>
            <a:r>
              <a:rPr lang="en-ID" dirty="0" err="1"/>
              <a:t>color</a:t>
            </a:r>
            <a:endParaRPr lang="en-ID" dirty="0"/>
          </a:p>
          <a:p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sisi</a:t>
            </a:r>
            <a:endParaRPr lang="en-ID" dirty="0"/>
          </a:p>
          <a:p>
            <a:pPr lvl="1"/>
            <a:r>
              <a:rPr lang="en-US" dirty="0"/>
              <a:t>Cara 1</a:t>
            </a:r>
          </a:p>
          <a:p>
            <a:pPr lvl="2"/>
            <a:r>
              <a:rPr lang="en-US" dirty="0"/>
              <a:t>border-width: 5px;</a:t>
            </a:r>
          </a:p>
          <a:p>
            <a:pPr lvl="2"/>
            <a:r>
              <a:rPr lang="en-US" dirty="0"/>
              <a:t>border-style: solid;</a:t>
            </a:r>
          </a:p>
          <a:p>
            <a:pPr lvl="2"/>
            <a:r>
              <a:rPr lang="en-US" dirty="0"/>
              <a:t>border-color: #ff0000;</a:t>
            </a:r>
          </a:p>
          <a:p>
            <a:pPr lvl="1"/>
            <a:r>
              <a:rPr lang="en-US" dirty="0"/>
              <a:t>Cara 2</a:t>
            </a:r>
          </a:p>
          <a:p>
            <a:pPr lvl="2"/>
            <a:r>
              <a:rPr lang="en-US" dirty="0"/>
              <a:t>Border: 5px solid #ff0000;</a:t>
            </a:r>
          </a:p>
          <a:p>
            <a:r>
              <a:rPr lang="en-US" dirty="0" err="1"/>
              <a:t>Penggunaan</a:t>
            </a:r>
            <a:r>
              <a:rPr lang="en-US" dirty="0"/>
              <a:t> per </a:t>
            </a:r>
            <a:r>
              <a:rPr lang="en-US" dirty="0" err="1"/>
              <a:t>sisi</a:t>
            </a:r>
            <a:endParaRPr lang="en-US" dirty="0"/>
          </a:p>
          <a:p>
            <a:pPr lvl="1"/>
            <a:r>
              <a:rPr lang="en-US" dirty="0"/>
              <a:t>border-top: 5px solid red;</a:t>
            </a:r>
          </a:p>
          <a:p>
            <a:pPr lvl="1"/>
            <a:r>
              <a:rPr lang="en-US" dirty="0"/>
              <a:t>border-right: 5px dashed green;</a:t>
            </a:r>
          </a:p>
          <a:p>
            <a:pPr lvl="1"/>
            <a:r>
              <a:rPr lang="en-US" dirty="0"/>
              <a:t>border-bottom: 5px dotted blue;</a:t>
            </a:r>
          </a:p>
          <a:p>
            <a:pPr lvl="1"/>
            <a:r>
              <a:rPr lang="en-US" dirty="0"/>
              <a:t>border-left: 5px solid yellow;</a:t>
            </a:r>
          </a:p>
          <a:p>
            <a:r>
              <a:rPr lang="en-US" dirty="0" err="1"/>
              <a:t>Tepi</a:t>
            </a:r>
            <a:r>
              <a:rPr lang="en-US" dirty="0"/>
              <a:t> yang </a:t>
            </a:r>
            <a:r>
              <a:rPr lang="en-US" dirty="0" err="1"/>
              <a:t>melengkung</a:t>
            </a:r>
            <a:endParaRPr lang="en-US" dirty="0"/>
          </a:p>
          <a:p>
            <a:pPr lvl="1"/>
            <a:r>
              <a:rPr lang="en-US" dirty="0"/>
              <a:t>Border-radius: 10px;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6DCB9-6195-AD3D-D589-0594E3EA3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3"/>
          <a:stretch/>
        </p:blipFill>
        <p:spPr>
          <a:xfrm>
            <a:off x="7653720" y="1690688"/>
            <a:ext cx="3934374" cy="2007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E336E-C425-D07F-1B34-2B170779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44" y="4140200"/>
            <a:ext cx="3963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BF50-6F7F-6877-E6AA-8AFF0528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DC4E-7FBC-AF46-4781-7E05D4B3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10288-EEA0-5804-9758-C48AF85D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2" y="276225"/>
            <a:ext cx="10120773" cy="60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B134-2A70-87FC-36D8-5D79EF44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0674-8302-1322-E64A-7FA431E2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Secara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: Serif dan Sans Serif</a:t>
            </a:r>
          </a:p>
          <a:p>
            <a:r>
              <a:rPr lang="en-US" dirty="0"/>
              <a:t>Serif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kait</a:t>
            </a:r>
            <a:r>
              <a:rPr lang="en-US" dirty="0"/>
              <a:t>, </a:t>
            </a:r>
            <a:r>
              <a:rPr lang="en-US" dirty="0" err="1"/>
              <a:t>kait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hurufnya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Sans Serif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Serif, polos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Cara </a:t>
            </a:r>
            <a:r>
              <a:rPr lang="en-US" dirty="0" err="1">
                <a:cs typeface="Arial" panose="020B0604020202020204" pitchFamily="34" charset="0"/>
              </a:rPr>
              <a:t>penggunaan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sebutkan</a:t>
            </a:r>
            <a:r>
              <a:rPr lang="en-US" dirty="0">
                <a:cs typeface="Arial" panose="020B0604020202020204" pitchFamily="34" charset="0"/>
              </a:rPr>
              <a:t> font dan </a:t>
            </a:r>
            <a:r>
              <a:rPr lang="en-US" dirty="0" err="1">
                <a:cs typeface="Arial" panose="020B0604020202020204" pitchFamily="34" charset="0"/>
              </a:rPr>
              <a:t>alternatifnya</a:t>
            </a:r>
            <a:r>
              <a:rPr lang="en-US" dirty="0">
                <a:cs typeface="Arial" panose="020B0604020202020204" pitchFamily="34" charset="0"/>
              </a:rPr>
              <a:t> (font fallbacks)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font-family: Arial, Helvetica, sans-serif;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/>
              <a:t>Sumber</a:t>
            </a:r>
            <a:endParaRPr lang="en-US" dirty="0"/>
          </a:p>
          <a:p>
            <a:pPr lvl="1"/>
            <a:r>
              <a:rPr lang="en-ID" dirty="0">
                <a:cs typeface="Arial" panose="020B0604020202020204" pitchFamily="34" charset="0"/>
                <a:hlinkClick r:id="rId2"/>
              </a:rPr>
              <a:t>https://www.w3schools.com/cssref/css_websafe_fonts.php</a:t>
            </a:r>
            <a:r>
              <a:rPr lang="en-ID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ID" dirty="0">
                <a:hlinkClick r:id="rId3"/>
              </a:rPr>
              <a:t>https://fonts.google.com/</a:t>
            </a:r>
            <a:r>
              <a:rPr lang="en-ID" dirty="0"/>
              <a:t> 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D7A16-616A-C3B3-841D-49A65C94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493" y="2580175"/>
            <a:ext cx="3600953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FFEE0-E5DB-2F6D-D264-1A14C8BB3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493" y="3429000"/>
            <a:ext cx="1143160" cy="523948"/>
          </a:xfrm>
          <a:prstGeom prst="rect">
            <a:avLst/>
          </a:prstGeom>
        </p:spPr>
      </p:pic>
      <p:pic>
        <p:nvPicPr>
          <p:cNvPr id="4098" name="Picture 2" descr="Difference Between Serif &amp; Sans-Serif | Clockwork Design Group Inc.">
            <a:extLst>
              <a:ext uri="{FF2B5EF4-FFF2-40B4-BE49-F238E27FC236}">
                <a16:creationId xmlns:a16="http://schemas.microsoft.com/office/drawing/2014/main" id="{0FC6907F-C26B-F918-19D2-F5BE694A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211" y="1546200"/>
            <a:ext cx="4191789" cy="206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1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C04D-E02F-22B3-A4F1-A75D1C8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B52F-37A8-E095-A548-4E54E29D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F0EC0-F897-84DB-6513-F63FF51C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2" y="132650"/>
            <a:ext cx="10781975" cy="60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3FAE-AB83-29C4-658F-9FD6108E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569D-D80B-7C44-DCF8-D6B0ABF3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8BF51-AA3D-4599-3D33-B1EB18A9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272468"/>
            <a:ext cx="10120773" cy="5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5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765-6B58-344E-D6AB-285923F4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Styling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C4C99E-EC6A-B0D0-BF80-87EAF0450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04391"/>
              </p:ext>
            </p:extLst>
          </p:nvPr>
        </p:nvGraphicFramePr>
        <p:xfrm>
          <a:off x="838200" y="1825625"/>
          <a:ext cx="1051559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32738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21982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713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2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 or percent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font-weight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Menebalkan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Memiringkan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5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underline </a:t>
                      </a:r>
                    </a:p>
                    <a:p>
                      <a:r>
                        <a:rPr lang="en-US" dirty="0"/>
                        <a:t>none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Menambah</a:t>
                      </a:r>
                      <a:r>
                        <a:rPr lang="en-US" dirty="0"/>
                        <a:t> garis </a:t>
                      </a:r>
                      <a:r>
                        <a:rPr lang="en-US" dirty="0" err="1"/>
                        <a:t>bawah</a:t>
                      </a:r>
                      <a:endParaRPr lang="en-US" dirty="0"/>
                    </a:p>
                    <a:p>
                      <a:r>
                        <a:rPr lang="en-US" dirty="0" err="1"/>
                        <a:t>Menghilangkan</a:t>
                      </a:r>
                      <a:r>
                        <a:rPr lang="en-US" dirty="0"/>
                        <a:t> garis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 link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center</a:t>
                      </a:r>
                    </a:p>
                    <a:p>
                      <a:r>
                        <a:rPr lang="en-US" dirty="0"/>
                        <a:t>left</a:t>
                      </a:r>
                    </a:p>
                    <a:p>
                      <a:r>
                        <a:rPr lang="en-US" dirty="0"/>
                        <a:t>right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7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6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2CF0-7FB0-7AD5-1B39-D0E4290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3836-E740-9380-15DB-82BBF87A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28CF8-0328-2746-30DA-EDF9346A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276225"/>
            <a:ext cx="10120773" cy="5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A8EF-A89D-A09D-0BE6-11C58676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965-B816-A55F-716B-DB7F0A49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CFA11-F975-EA8A-D43E-84762EDB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16" y="1353297"/>
            <a:ext cx="8968568" cy="49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3D0D1-B3DF-2913-606D-3D7D57DB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9" y="1312862"/>
            <a:ext cx="7874001" cy="423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6C1E6-75AB-47AB-3716-67F07CE9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74700"/>
            <a:ext cx="10515600" cy="1325563"/>
          </a:xfrm>
        </p:spPr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BCD3-4BCE-0A3F-2B49-1230F2AF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514600"/>
            <a:ext cx="3632200" cy="35687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Bahasa yang </a:t>
            </a:r>
            <a:r>
              <a:rPr lang="en-US" sz="2400" dirty="0" err="1">
                <a:solidFill>
                  <a:schemeClr val="tx2"/>
                </a:solidFill>
              </a:rPr>
              <a:t>digunakan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untuk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mempercantik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halaman</a:t>
            </a:r>
            <a:r>
              <a:rPr lang="en-US" sz="2400" dirty="0">
                <a:solidFill>
                  <a:schemeClr val="tx2"/>
                </a:solidFill>
              </a:rPr>
              <a:t> website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Tidak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bisa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berdiri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sendiri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ID" sz="2400" dirty="0">
                <a:solidFill>
                  <a:schemeClr val="tx2"/>
                </a:solidFill>
                <a:hlinkClick r:id="rId3"/>
              </a:rPr>
              <a:t>www.w3schools.com/css/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en-ID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184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59A0-01AE-E46E-B115-C70E6D61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A23F0720-0CCC-AEB2-BC67-70B69DC0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 b="6609"/>
          <a:stretch/>
        </p:blipFill>
        <p:spPr>
          <a:xfrm>
            <a:off x="785999" y="212725"/>
            <a:ext cx="10620001" cy="6127750"/>
          </a:xfrm>
        </p:spPr>
      </p:pic>
    </p:spTree>
    <p:extLst>
      <p:ext uri="{BB962C8B-B14F-4D97-AF65-F5344CB8AC3E}">
        <p14:creationId xmlns:p14="http://schemas.microsoft.com/office/powerpoint/2010/main" val="2607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892-0E42-4E9D-8964-35B3AA6F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Penggunaan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34344-CEB6-5481-C859-BEC75FFE2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28252"/>
              </p:ext>
            </p:extLst>
          </p:nvPr>
        </p:nvGraphicFramePr>
        <p:xfrm>
          <a:off x="838200" y="1520825"/>
          <a:ext cx="10515597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573610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086299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75129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 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digunakan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1 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elemen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)</a:t>
                      </a:r>
                      <a:endParaRPr lang="en-ID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digunakan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1 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hlm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)</a:t>
                      </a:r>
                      <a:endParaRPr lang="en-ID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 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digunakan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semua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hlm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)</a:t>
                      </a:r>
                      <a:endParaRPr lang="en-ID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Ditempatkan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 HTML </a:t>
                      </a:r>
                      <a:r>
                        <a:rPr lang="en-US" dirty="0" err="1"/>
                        <a:t>sebagai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Ditempatkan</a:t>
                      </a:r>
                      <a:r>
                        <a:rPr lang="en-US" dirty="0"/>
                        <a:t> di &lt;head&gt; HTML,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 &lt;style&gt;.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Ditulis</a:t>
                      </a:r>
                      <a:r>
                        <a:rPr lang="en-US" dirty="0"/>
                        <a:t> di file yang </a:t>
                      </a:r>
                      <a:r>
                        <a:rPr lang="en-US" dirty="0" err="1"/>
                        <a:t>terpisah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HTML. </a:t>
                      </a:r>
                      <a:r>
                        <a:rPr lang="en-US" dirty="0" err="1"/>
                        <a:t>Dipanggil</a:t>
                      </a:r>
                      <a:r>
                        <a:rPr lang="en-US" dirty="0"/>
                        <a:t> oleh HTML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&lt;link&gt;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5308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Contoh</a:t>
                      </a:r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5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  <a:p>
                      <a:r>
                        <a:rPr lang="en-US" dirty="0"/>
                        <a:t>   &lt;h1 style=“color : red;”&gt;</a:t>
                      </a:r>
                    </a:p>
                    <a:p>
                      <a:r>
                        <a:rPr lang="en-US" dirty="0"/>
                        <a:t>   Hello World</a:t>
                      </a:r>
                    </a:p>
                    <a:p>
                      <a:r>
                        <a:rPr lang="en-US" dirty="0"/>
                        <a:t>   &lt;/h1&gt;</a:t>
                      </a:r>
                    </a:p>
                    <a:p>
                      <a:r>
                        <a:rPr lang="en-US" dirty="0"/>
                        <a:t>&lt;/body&gt;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&lt;head&gt;</a:t>
                      </a:r>
                    </a:p>
                    <a:p>
                      <a:r>
                        <a:rPr lang="en-US" dirty="0"/>
                        <a:t>&lt;style type=“text/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”&gt;</a:t>
                      </a:r>
                    </a:p>
                    <a:p>
                      <a:r>
                        <a:rPr lang="en-US" dirty="0"/>
                        <a:t>   h1 {</a:t>
                      </a:r>
                    </a:p>
                    <a:p>
                      <a:r>
                        <a:rPr lang="en-US" dirty="0"/>
                        <a:t>         color : red;</a:t>
                      </a:r>
                    </a:p>
                    <a:p>
                      <a:r>
                        <a:rPr lang="en-US" dirty="0"/>
                        <a:t>   }</a:t>
                      </a:r>
                    </a:p>
                    <a:p>
                      <a:r>
                        <a:rPr lang="en-US" dirty="0"/>
                        <a:t>&lt;/style&gt;</a:t>
                      </a:r>
                    </a:p>
                    <a:p>
                      <a:r>
                        <a:rPr lang="en-US" dirty="0"/>
                        <a:t>&lt;/head&gt;</a:t>
                      </a:r>
                    </a:p>
                    <a:p>
                      <a:r>
                        <a:rPr lang="en-US" dirty="0"/>
                        <a:t>&lt;body&gt;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&lt;h1&gt;Hello World&lt;/h1&gt;</a:t>
                      </a:r>
                    </a:p>
                    <a:p>
                      <a:r>
                        <a:rPr lang="en-US" dirty="0"/>
                        <a:t>&lt;/body&gt;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style.css</a:t>
                      </a:r>
                      <a:endParaRPr lang="en-ID" sz="1600" dirty="0"/>
                    </a:p>
                    <a:p>
                      <a:r>
                        <a:rPr lang="en-US" sz="1600" dirty="0"/>
                        <a:t>h1 {</a:t>
                      </a:r>
                    </a:p>
                    <a:p>
                      <a:r>
                        <a:rPr lang="en-US" sz="1600" dirty="0"/>
                        <a:t>         color : red;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&lt;head&gt;</a:t>
                      </a:r>
                    </a:p>
                    <a:p>
                      <a:r>
                        <a:rPr lang="en-US" sz="1600" dirty="0"/>
                        <a:t>&lt;link </a:t>
                      </a:r>
                      <a:r>
                        <a:rPr lang="en-US" sz="1600" dirty="0" err="1"/>
                        <a:t>rel</a:t>
                      </a:r>
                      <a:r>
                        <a:rPr lang="en-US" sz="1600" dirty="0"/>
                        <a:t>=“stylesheet” type=“text/</a:t>
                      </a:r>
                      <a:r>
                        <a:rPr lang="en-US" sz="1600" dirty="0" err="1"/>
                        <a:t>css</a:t>
                      </a:r>
                      <a:r>
                        <a:rPr lang="en-US" sz="1600" dirty="0"/>
                        <a:t>” 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=“style.css”&gt;</a:t>
                      </a:r>
                    </a:p>
                    <a:p>
                      <a:r>
                        <a:rPr lang="en-US" sz="1600" dirty="0"/>
                        <a:t>&lt;/head&gt;</a:t>
                      </a:r>
                    </a:p>
                    <a:p>
                      <a:r>
                        <a:rPr lang="en-US" sz="1600" dirty="0"/>
                        <a:t>&lt;body&gt;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&lt;h1&gt;Hello World&lt;/h1&gt;</a:t>
                      </a:r>
                    </a:p>
                    <a:p>
                      <a:r>
                        <a:rPr lang="en-US" sz="1600" dirty="0"/>
                        <a:t>&lt;/body&gt;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844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450F07-E132-A3DC-E5A1-3A6885F2C645}"/>
              </a:ext>
            </a:extLst>
          </p:cNvPr>
          <p:cNvCxnSpPr/>
          <p:nvPr/>
        </p:nvCxnSpPr>
        <p:spPr>
          <a:xfrm>
            <a:off x="7899400" y="4356100"/>
            <a:ext cx="34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575A95-0210-C31A-192F-B94D8713FCCD}"/>
              </a:ext>
            </a:extLst>
          </p:cNvPr>
          <p:cNvSpPr/>
          <p:nvPr/>
        </p:nvSpPr>
        <p:spPr>
          <a:xfrm>
            <a:off x="1193800" y="5003800"/>
            <a:ext cx="2882900" cy="10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Penggunaan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secara</a:t>
            </a:r>
            <a:r>
              <a:rPr lang="en-US" dirty="0">
                <a:solidFill>
                  <a:srgbClr val="FF0000"/>
                </a:solidFill>
              </a:rPr>
              <a:t> inline paling </a:t>
            </a:r>
            <a:r>
              <a:rPr lang="en-US" b="1" dirty="0" err="1">
                <a:solidFill>
                  <a:srgbClr val="FF0000"/>
                </a:solidFill>
              </a:rPr>
              <a:t>diprioritaskan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menampilkan</a:t>
            </a:r>
            <a:r>
              <a:rPr lang="en-US" dirty="0">
                <a:solidFill>
                  <a:srgbClr val="FF0000"/>
                </a:solidFill>
              </a:rPr>
              <a:t> style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0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701D-5E93-AC92-09AF-23A8BC53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AEF04-A5DC-B818-3579-9D580834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075"/>
          </a:xfrm>
        </p:spPr>
        <p:txBody>
          <a:bodyPr/>
          <a:lstStyle/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katakunci</a:t>
            </a:r>
            <a:r>
              <a:rPr lang="en-ID" dirty="0"/>
              <a:t> dan </a:t>
            </a:r>
            <a:r>
              <a:rPr lang="en-ID" dirty="0" err="1"/>
              <a:t>simbol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CSS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(style)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33AE20-C58E-5B37-CF65-5233B2736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476187"/>
              </p:ext>
            </p:extLst>
          </p:nvPr>
        </p:nvGraphicFramePr>
        <p:xfrm>
          <a:off x="838203" y="3135313"/>
          <a:ext cx="10515597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144806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42816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7790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Elemen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6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Diaplikasikan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 HTML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Diaplikasikan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 class dan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dipanggil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sekali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Diaplikasikan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spesifik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dipanggil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sekali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65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contoh</a:t>
                      </a:r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h1 {</a:t>
                      </a:r>
                    </a:p>
                    <a:p>
                      <a:r>
                        <a:rPr lang="en-US" sz="1800" dirty="0"/>
                        <a:t>         color : red;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.class {</a:t>
                      </a:r>
                    </a:p>
                    <a:p>
                      <a:r>
                        <a:rPr lang="en-US" sz="1800" dirty="0"/>
                        <a:t>         color : blue;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#id {</a:t>
                      </a:r>
                    </a:p>
                    <a:p>
                      <a:r>
                        <a:rPr lang="en-US" sz="1800" dirty="0"/>
                        <a:t>         color : green;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9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DE1-8E18-96FE-938C-F1D138D7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F353-DC7B-5477-8A16-3C6EC4D4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E38C3-442A-0007-B090-95ECF542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13" y="314325"/>
            <a:ext cx="10120773" cy="60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DDE7-AB05-307B-4E43-0031528C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BE09B-03BF-6E86-5433-9C56F946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9899"/>
            <a:ext cx="10515600" cy="1930401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https://www.w3schools.com/cssref/css_colors.php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https://htmlcolorcodes.com/color-picker/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https://color.adobe.com/create/color-wheel</a:t>
            </a:r>
            <a:endParaRPr lang="en-US" dirty="0"/>
          </a:p>
          <a:p>
            <a:pPr lvl="1"/>
            <a:endParaRPr lang="en-US" dirty="0"/>
          </a:p>
          <a:p>
            <a:endParaRPr lang="en-ID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72D03F-C3B0-5F0F-A919-272F84FAE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609104"/>
              </p:ext>
            </p:extLst>
          </p:nvPr>
        </p:nvGraphicFramePr>
        <p:xfrm>
          <a:off x="838200" y="182562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8874056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59899811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53763963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00895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 code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RGB</a:t>
                      </a:r>
                    </a:p>
                    <a:p>
                      <a:pPr algn="ctr"/>
                      <a:r>
                        <a:rPr lang="en-US" dirty="0"/>
                        <a:t>(Red Green Blue)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HSL</a:t>
                      </a:r>
                    </a:p>
                    <a:p>
                      <a:pPr algn="ctr"/>
                      <a:r>
                        <a:rPr lang="en-US" dirty="0"/>
                        <a:t>(Hue Saturation Lightness)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1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 {</a:t>
                      </a:r>
                    </a:p>
                    <a:p>
                      <a:r>
                        <a:rPr lang="en-US" dirty="0"/>
                        <a:t>   color : red;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{</a:t>
                      </a:r>
                    </a:p>
                    <a:p>
                      <a:r>
                        <a:rPr lang="en-US" dirty="0"/>
                        <a:t>   color : #00bfff;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{</a:t>
                      </a:r>
                    </a:p>
                    <a:p>
                      <a:r>
                        <a:rPr lang="en-US" dirty="0"/>
                        <a:t>   color : </a:t>
                      </a:r>
                      <a:r>
                        <a:rPr lang="en-US" dirty="0" err="1"/>
                        <a:t>rgb</a:t>
                      </a:r>
                      <a:r>
                        <a:rPr lang="en-US" dirty="0"/>
                        <a:t>(0,0,255);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{</a:t>
                      </a:r>
                    </a:p>
                    <a:p>
                      <a:r>
                        <a:rPr lang="en-US" dirty="0"/>
                        <a:t>   color : </a:t>
                      </a:r>
                      <a:r>
                        <a:rPr lang="en-US" dirty="0" err="1"/>
                        <a:t>hsl</a:t>
                      </a:r>
                      <a:r>
                        <a:rPr lang="en-US" dirty="0"/>
                        <a:t>(0,0%,50%);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2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3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E2A6-ED85-EA12-AAAB-6BEA5F92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C1AA-F3F9-6775-00B5-60A51B28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18BA-1814-2D69-F897-94D7238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"/>
            <a:ext cx="10104959" cy="60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916</Words>
  <Application>Microsoft Office PowerPoint</Application>
  <PresentationFormat>Widescreen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Verdana</vt:lpstr>
      <vt:lpstr>Office Theme</vt:lpstr>
      <vt:lpstr>Pemrograman Berbasis Web</vt:lpstr>
      <vt:lpstr>Pokok Bahasan</vt:lpstr>
      <vt:lpstr>Pengertian</vt:lpstr>
      <vt:lpstr>PowerPoint Presentation</vt:lpstr>
      <vt:lpstr>Cara Penggunaan</vt:lpstr>
      <vt:lpstr>Selector</vt:lpstr>
      <vt:lpstr>PowerPoint Presentation</vt:lpstr>
      <vt:lpstr>Color </vt:lpstr>
      <vt:lpstr>PowerPoint Presentation</vt:lpstr>
      <vt:lpstr>Position</vt:lpstr>
      <vt:lpstr>PowerPoint Presentation</vt:lpstr>
      <vt:lpstr>PowerPoint Presentation</vt:lpstr>
      <vt:lpstr>Float</vt:lpstr>
      <vt:lpstr>Clear</vt:lpstr>
      <vt:lpstr>PowerPoint Presentation</vt:lpstr>
      <vt:lpstr>PowerPoint Presentation</vt:lpstr>
      <vt:lpstr>Margin</vt:lpstr>
      <vt:lpstr>Margin</vt:lpstr>
      <vt:lpstr>Margin</vt:lpstr>
      <vt:lpstr>Padding</vt:lpstr>
      <vt:lpstr>Border</vt:lpstr>
      <vt:lpstr>PowerPoint Presentation</vt:lpstr>
      <vt:lpstr>Font</vt:lpstr>
      <vt:lpstr>PowerPoint Presentation</vt:lpstr>
      <vt:lpstr>PowerPoint Presentation</vt:lpstr>
      <vt:lpstr>Text Styling</vt:lpstr>
      <vt:lpstr>PowerPoint Presentation</vt:lpstr>
      <vt:lpstr>Latihan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Adhitya Nugraha</dc:creator>
  <cp:lastModifiedBy>Aprilyani Safitri</cp:lastModifiedBy>
  <cp:revision>140</cp:revision>
  <dcterms:created xsi:type="dcterms:W3CDTF">2023-06-23T02:43:40Z</dcterms:created>
  <dcterms:modified xsi:type="dcterms:W3CDTF">2023-11-06T01:34:59Z</dcterms:modified>
</cp:coreProperties>
</file>