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026" y="-78"/>
      </p:cViewPr>
      <p:guideLst>
        <p:guide orient="horz" pos="18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F02A85-DDE2-482B-B159-E1F8B8FACC91}"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F02A85-DDE2-482B-B159-E1F8B8FACC91}"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F02A85-DDE2-482B-B159-E1F8B8FACC91}"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F02A85-DDE2-482B-B159-E1F8B8FACC91}"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F02A85-DDE2-482B-B159-E1F8B8FACC91}"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F02A85-DDE2-482B-B159-E1F8B8FACC91}" type="datetimeFigureOut">
              <a:rPr lang="en-US" smtClean="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F02A85-DDE2-482B-B159-E1F8B8FACC91}" type="datetimeFigureOut">
              <a:rPr lang="en-US" smtClean="0"/>
              <a:pPr/>
              <a:t>3/7/2022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F02A85-DDE2-482B-B159-E1F8B8FACC91}" type="datetimeFigureOut">
              <a:rPr lang="en-US" smtClean="0"/>
              <a:pPr/>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F02A85-DDE2-482B-B159-E1F8B8FACC91}" type="datetimeFigureOut">
              <a:rPr lang="en-US" smtClean="0"/>
              <a:pPr/>
              <a:t>3/7/2022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F02A85-DDE2-482B-B159-E1F8B8FACC91}" type="datetimeFigureOut">
              <a:rPr lang="en-US" smtClean="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F02A85-DDE2-482B-B159-E1F8B8FACC91}" type="datetimeFigureOut">
              <a:rPr lang="en-US" smtClean="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D12B63-73E8-4402-BF23-F5DB0491DD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CBF02A85-DDE2-482B-B159-E1F8B8FACC91}" type="datetimeFigureOut">
              <a:rPr lang="en-US" smtClean="0"/>
              <a:pPr/>
              <a:t>3/7/2022</a:t>
            </a:fld>
            <a:endParaRPr lang="en-US" dirty="0"/>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38D12B63-73E8-4402-BF23-F5DB0491DD1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7"/>
            <a:ext cx="7772400" cy="1000131"/>
          </a:xfrm>
        </p:spPr>
        <p:txBody>
          <a:bodyPr>
            <a:normAutofit fontScale="90000"/>
          </a:bodyPr>
          <a:lstStyle/>
          <a:p>
            <a:r>
              <a:rPr lang="en-US" sz="2700" b="1" i="1" dirty="0" smtClean="0">
                <a:solidFill>
                  <a:srgbClr val="002060"/>
                </a:solidFill>
              </a:rPr>
              <a:t>Presentation On</a:t>
            </a:r>
            <a:r>
              <a:rPr lang="en-US" sz="2400" dirty="0" smtClean="0"/>
              <a:t/>
            </a:r>
            <a:br>
              <a:rPr lang="en-US" sz="2400" dirty="0" smtClean="0"/>
            </a:br>
            <a:r>
              <a:rPr lang="en-US" sz="2400" dirty="0"/>
              <a:t/>
            </a:r>
            <a:br>
              <a:rPr lang="en-US" sz="2400" dirty="0"/>
            </a:br>
            <a:r>
              <a:rPr lang="en-US" sz="3100" b="1" i="1" u="sng" dirty="0" smtClean="0">
                <a:solidFill>
                  <a:srgbClr val="C00000"/>
                </a:solidFill>
              </a:rPr>
              <a:t>Malignant Comments Classification</a:t>
            </a:r>
            <a:endParaRPr lang="en-US" sz="3100" b="1" i="1" u="sng" dirty="0">
              <a:solidFill>
                <a:srgbClr val="C00000"/>
              </a:solidFill>
            </a:endParaRPr>
          </a:p>
        </p:txBody>
      </p:sp>
      <p:sp>
        <p:nvSpPr>
          <p:cNvPr id="3" name="Subtitle 2"/>
          <p:cNvSpPr>
            <a:spLocks noGrp="1"/>
          </p:cNvSpPr>
          <p:nvPr>
            <p:ph type="subTitle" idx="1"/>
          </p:nvPr>
        </p:nvSpPr>
        <p:spPr>
          <a:xfrm>
            <a:off x="1285852" y="4857764"/>
            <a:ext cx="6400800" cy="698492"/>
          </a:xfrm>
        </p:spPr>
        <p:txBody>
          <a:bodyPr>
            <a:normAutofit fontScale="85000" lnSpcReduction="20000"/>
          </a:bodyPr>
          <a:lstStyle/>
          <a:p>
            <a:r>
              <a:rPr lang="en-US" sz="2400" b="1" i="1" dirty="0" smtClean="0">
                <a:solidFill>
                  <a:srgbClr val="002060"/>
                </a:solidFill>
              </a:rPr>
              <a:t>Presented </a:t>
            </a:r>
            <a:r>
              <a:rPr lang="en-US" sz="2400" b="1" i="1" dirty="0" smtClean="0">
                <a:solidFill>
                  <a:srgbClr val="002060"/>
                </a:solidFill>
              </a:rPr>
              <a:t>By:</a:t>
            </a:r>
          </a:p>
          <a:p>
            <a:r>
              <a:rPr lang="en-US" sz="2400" b="1" i="1" dirty="0" smtClean="0">
                <a:solidFill>
                  <a:schemeClr val="accent6">
                    <a:lumMod val="50000"/>
                  </a:schemeClr>
                </a:solidFill>
              </a:rPr>
              <a:t>Akanksha Raja Parmar</a:t>
            </a:r>
            <a:endParaRPr lang="en-US" sz="2400" b="1" i="1" dirty="0">
              <a:solidFill>
                <a:schemeClr val="accent6">
                  <a:lumMod val="50000"/>
                </a:schemeClr>
              </a:solidFill>
            </a:endParaRPr>
          </a:p>
        </p:txBody>
      </p:sp>
      <p:pic>
        <p:nvPicPr>
          <p:cNvPr id="4" name="Picture 3" descr="1_F43GX2HM3CVoA97fxnpkxA.jpeg"/>
          <p:cNvPicPr>
            <a:picLocks noChangeAspect="1"/>
          </p:cNvPicPr>
          <p:nvPr/>
        </p:nvPicPr>
        <p:blipFill>
          <a:blip r:embed="rId2"/>
          <a:srcRect b="7417"/>
          <a:stretch>
            <a:fillRect/>
          </a:stretch>
        </p:blipFill>
        <p:spPr>
          <a:xfrm>
            <a:off x="1285852" y="1357302"/>
            <a:ext cx="6643734" cy="34290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485494"/>
          </a:xfrm>
        </p:spPr>
        <p:txBody>
          <a:bodyPr>
            <a:normAutofit fontScale="90000"/>
          </a:bodyPr>
          <a:lstStyle/>
          <a:p>
            <a:r>
              <a:rPr lang="en-US" b="1" i="1" u="sng" dirty="0" smtClean="0">
                <a:solidFill>
                  <a:srgbClr val="7030A0"/>
                </a:solidFill>
              </a:rPr>
              <a:t>Visualizations</a:t>
            </a:r>
            <a:endParaRPr lang="en-US" b="1" i="1" u="sng" dirty="0">
              <a:solidFill>
                <a:srgbClr val="7030A0"/>
              </a:solidFill>
            </a:endParaRPr>
          </a:p>
        </p:txBody>
      </p:sp>
      <p:pic>
        <p:nvPicPr>
          <p:cNvPr id="2050" name="Picture 2"/>
          <p:cNvPicPr>
            <a:picLocks noGrp="1" noChangeAspect="1" noChangeArrowheads="1"/>
          </p:cNvPicPr>
          <p:nvPr>
            <p:ph idx="1"/>
          </p:nvPr>
        </p:nvPicPr>
        <p:blipFill>
          <a:blip r:embed="rId2"/>
          <a:srcRect l="16777" t="27273" r="39778" b="13636"/>
          <a:stretch>
            <a:fillRect/>
          </a:stretch>
        </p:blipFill>
        <p:spPr bwMode="auto">
          <a:xfrm>
            <a:off x="0" y="857236"/>
            <a:ext cx="4357686" cy="285752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l="20351" t="22656" r="31332" b="10938"/>
          <a:stretch>
            <a:fillRect/>
          </a:stretch>
        </p:blipFill>
        <p:spPr bwMode="auto">
          <a:xfrm>
            <a:off x="4500562" y="857236"/>
            <a:ext cx="4643438" cy="2857520"/>
          </a:xfrm>
          <a:prstGeom prst="rect">
            <a:avLst/>
          </a:prstGeom>
          <a:noFill/>
          <a:ln w="9525">
            <a:noFill/>
            <a:miter lim="800000"/>
            <a:headEnd/>
            <a:tailEnd/>
          </a:ln>
          <a:effectLst/>
        </p:spPr>
      </p:pic>
      <p:sp>
        <p:nvSpPr>
          <p:cNvPr id="6" name="TextBox 5"/>
          <p:cNvSpPr txBox="1"/>
          <p:nvPr/>
        </p:nvSpPr>
        <p:spPr>
          <a:xfrm>
            <a:off x="214282" y="4714888"/>
            <a:ext cx="8715436" cy="646331"/>
          </a:xfrm>
          <a:prstGeom prst="rect">
            <a:avLst/>
          </a:prstGeom>
          <a:noFill/>
        </p:spPr>
        <p:txBody>
          <a:bodyPr wrap="square" rtlCol="0">
            <a:spAutoFit/>
          </a:bodyPr>
          <a:lstStyle/>
          <a:p>
            <a:pPr>
              <a:buFont typeface="Wingdings" pitchFamily="2" charset="2"/>
              <a:buChar char="Ø"/>
            </a:pPr>
            <a:r>
              <a:rPr lang="en-US" dirty="0" smtClean="0"/>
              <a:t> </a:t>
            </a:r>
            <a:r>
              <a:rPr lang="en-US" dirty="0" smtClean="0"/>
              <a:t>From the above plots we can clearly see the toxic words which are indication of malignant, highly malignant, rude, threat, abuse and loathe words</a:t>
            </a:r>
            <a:r>
              <a:rPr lang="en-US" dirty="0" smtClean="0"/>
              <a:t>.</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60"/>
          </a:xfrm>
        </p:spPr>
        <p:txBody>
          <a:bodyPr>
            <a:normAutofit/>
          </a:bodyPr>
          <a:lstStyle/>
          <a:p>
            <a:r>
              <a:rPr lang="en-US" sz="3600" b="1" i="1" u="sng" dirty="0" smtClean="0">
                <a:solidFill>
                  <a:srgbClr val="7030A0"/>
                </a:solidFill>
              </a:rPr>
              <a:t>Visualization</a:t>
            </a:r>
            <a:endParaRPr lang="en-US" sz="3600" b="1" i="1" u="sng" dirty="0">
              <a:solidFill>
                <a:srgbClr val="7030A0"/>
              </a:solidFill>
            </a:endParaRPr>
          </a:p>
        </p:txBody>
      </p:sp>
      <p:pic>
        <p:nvPicPr>
          <p:cNvPr id="3074" name="Picture 2"/>
          <p:cNvPicPr>
            <a:picLocks noGrp="1" noChangeAspect="1" noChangeArrowheads="1"/>
          </p:cNvPicPr>
          <p:nvPr>
            <p:ph idx="1"/>
          </p:nvPr>
        </p:nvPicPr>
        <p:blipFill>
          <a:blip r:embed="rId2"/>
          <a:srcRect l="20185" t="31818" r="41481" b="15151"/>
          <a:stretch>
            <a:fillRect/>
          </a:stretch>
        </p:blipFill>
        <p:spPr bwMode="auto">
          <a:xfrm>
            <a:off x="0" y="928674"/>
            <a:ext cx="4357686" cy="321471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l="20351" t="31445" r="40666" b="15820"/>
          <a:stretch>
            <a:fillRect/>
          </a:stretch>
        </p:blipFill>
        <p:spPr bwMode="auto">
          <a:xfrm>
            <a:off x="4429124" y="928674"/>
            <a:ext cx="4714876" cy="3214710"/>
          </a:xfrm>
          <a:prstGeom prst="rect">
            <a:avLst/>
          </a:prstGeom>
          <a:noFill/>
          <a:ln w="9525">
            <a:noFill/>
            <a:miter lim="800000"/>
            <a:headEnd/>
            <a:tailEnd/>
          </a:ln>
          <a:effectLst/>
        </p:spPr>
      </p:pic>
      <p:sp>
        <p:nvSpPr>
          <p:cNvPr id="6" name="TextBox 5"/>
          <p:cNvSpPr txBox="1"/>
          <p:nvPr/>
        </p:nvSpPr>
        <p:spPr>
          <a:xfrm>
            <a:off x="0" y="4929202"/>
            <a:ext cx="9144000" cy="646331"/>
          </a:xfrm>
          <a:prstGeom prst="rect">
            <a:avLst/>
          </a:prstGeom>
          <a:noFill/>
        </p:spPr>
        <p:txBody>
          <a:bodyPr wrap="square" rtlCol="0">
            <a:spAutoFit/>
          </a:bodyPr>
          <a:lstStyle/>
          <a:p>
            <a:pPr>
              <a:buFont typeface="Wingdings" pitchFamily="2" charset="2"/>
              <a:buChar char="Ø"/>
            </a:pPr>
            <a:r>
              <a:rPr lang="en-US" dirty="0" smtClean="0"/>
              <a:t> </a:t>
            </a:r>
            <a:r>
              <a:rPr lang="en-US" dirty="0" smtClean="0"/>
              <a:t>From the above plots we can clearly see the toxic words which are indication of malignant, highly malignant, rude, threat, abuse and loathe words.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2922"/>
          </a:xfrm>
        </p:spPr>
        <p:txBody>
          <a:bodyPr>
            <a:normAutofit fontScale="90000"/>
          </a:bodyPr>
          <a:lstStyle/>
          <a:p>
            <a:r>
              <a:rPr lang="en-US" b="1" i="1" u="sng" dirty="0" smtClean="0">
                <a:solidFill>
                  <a:srgbClr val="7030A0"/>
                </a:solidFill>
              </a:rPr>
              <a:t>Visualization</a:t>
            </a:r>
            <a:endParaRPr lang="en-US" b="1" i="1" u="sng" dirty="0">
              <a:solidFill>
                <a:srgbClr val="7030A0"/>
              </a:solidFill>
            </a:endParaRPr>
          </a:p>
        </p:txBody>
      </p:sp>
      <p:pic>
        <p:nvPicPr>
          <p:cNvPr id="4098" name="Picture 2"/>
          <p:cNvPicPr>
            <a:picLocks noChangeAspect="1" noChangeArrowheads="1"/>
          </p:cNvPicPr>
          <p:nvPr/>
        </p:nvPicPr>
        <p:blipFill>
          <a:blip r:embed="rId2"/>
          <a:srcRect l="20315" t="36133" r="40702" b="11132"/>
          <a:stretch>
            <a:fillRect/>
          </a:stretch>
        </p:blipFill>
        <p:spPr bwMode="auto">
          <a:xfrm>
            <a:off x="0" y="785798"/>
            <a:ext cx="4572000" cy="3357586"/>
          </a:xfrm>
          <a:prstGeom prst="rect">
            <a:avLst/>
          </a:prstGeom>
          <a:noFill/>
          <a:ln w="9525">
            <a:noFill/>
            <a:miter lim="800000"/>
            <a:headEnd/>
            <a:tailEnd/>
          </a:ln>
          <a:effectLst/>
        </p:spPr>
      </p:pic>
      <p:pic>
        <p:nvPicPr>
          <p:cNvPr id="4099" name="Picture 3"/>
          <p:cNvPicPr>
            <a:picLocks noGrp="1" noChangeAspect="1" noChangeArrowheads="1"/>
          </p:cNvPicPr>
          <p:nvPr>
            <p:ph idx="1"/>
          </p:nvPr>
        </p:nvPicPr>
        <p:blipFill>
          <a:blip r:embed="rId3"/>
          <a:srcRect l="20282" t="31429" r="41165" b="17143"/>
          <a:stretch>
            <a:fillRect/>
          </a:stretch>
        </p:blipFill>
        <p:spPr bwMode="auto">
          <a:xfrm>
            <a:off x="4714876" y="785798"/>
            <a:ext cx="4429124" cy="3357586"/>
          </a:xfrm>
          <a:prstGeom prst="rect">
            <a:avLst/>
          </a:prstGeom>
          <a:noFill/>
          <a:ln w="9525">
            <a:noFill/>
            <a:miter lim="800000"/>
            <a:headEnd/>
            <a:tailEnd/>
          </a:ln>
          <a:effectLst/>
        </p:spPr>
      </p:pic>
      <p:sp>
        <p:nvSpPr>
          <p:cNvPr id="6" name="TextBox 5"/>
          <p:cNvSpPr txBox="1"/>
          <p:nvPr/>
        </p:nvSpPr>
        <p:spPr>
          <a:xfrm>
            <a:off x="0" y="4857764"/>
            <a:ext cx="9144000" cy="646331"/>
          </a:xfrm>
          <a:prstGeom prst="rect">
            <a:avLst/>
          </a:prstGeom>
          <a:noFill/>
        </p:spPr>
        <p:txBody>
          <a:bodyPr wrap="square" rtlCol="0">
            <a:spAutoFit/>
          </a:bodyPr>
          <a:lstStyle/>
          <a:p>
            <a:pPr>
              <a:buFont typeface="Wingdings" pitchFamily="2" charset="2"/>
              <a:buChar char="Ø"/>
            </a:pPr>
            <a:r>
              <a:rPr lang="en-US" dirty="0" smtClean="0"/>
              <a:t> </a:t>
            </a:r>
            <a:r>
              <a:rPr lang="en-US" dirty="0" smtClean="0"/>
              <a:t>From the above plots we can clearly see the toxic words which are indication of malignant, highly malignant, rude, threat, abuse and loathe words.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8"/>
          </a:xfrm>
        </p:spPr>
        <p:txBody>
          <a:bodyPr>
            <a:normAutofit/>
          </a:bodyPr>
          <a:lstStyle/>
          <a:p>
            <a:r>
              <a:rPr lang="en-US" sz="3200" b="1" i="1" u="sng" dirty="0" smtClean="0">
                <a:solidFill>
                  <a:srgbClr val="7030A0"/>
                </a:solidFill>
              </a:rPr>
              <a:t>Correlation between features and labels</a:t>
            </a:r>
            <a:endParaRPr lang="en-US" sz="3200" b="1" i="1" u="sng" dirty="0">
              <a:solidFill>
                <a:srgbClr val="7030A0"/>
              </a:solidFill>
            </a:endParaRPr>
          </a:p>
        </p:txBody>
      </p:sp>
      <p:pic>
        <p:nvPicPr>
          <p:cNvPr id="5122" name="Picture 2"/>
          <p:cNvPicPr>
            <a:picLocks noGrp="1" noChangeAspect="1" noChangeArrowheads="1"/>
          </p:cNvPicPr>
          <p:nvPr>
            <p:ph idx="1"/>
          </p:nvPr>
        </p:nvPicPr>
        <p:blipFill>
          <a:blip r:embed="rId2"/>
          <a:srcRect l="20185" t="25757" r="19333" b="6060"/>
          <a:stretch>
            <a:fillRect/>
          </a:stretch>
        </p:blipFill>
        <p:spPr bwMode="auto">
          <a:xfrm>
            <a:off x="0" y="1000112"/>
            <a:ext cx="5500694" cy="4357718"/>
          </a:xfrm>
          <a:prstGeom prst="rect">
            <a:avLst/>
          </a:prstGeom>
          <a:noFill/>
          <a:ln w="9525">
            <a:noFill/>
            <a:miter lim="800000"/>
            <a:headEnd/>
            <a:tailEnd/>
          </a:ln>
          <a:effectLst/>
        </p:spPr>
      </p:pic>
      <p:sp>
        <p:nvSpPr>
          <p:cNvPr id="5" name="Rounded Rectangle 4"/>
          <p:cNvSpPr/>
          <p:nvPr/>
        </p:nvSpPr>
        <p:spPr>
          <a:xfrm>
            <a:off x="5715008" y="1071550"/>
            <a:ext cx="3214710" cy="40719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buFont typeface="Wingdings" pitchFamily="2" charset="2"/>
              <a:buChar char="Ø"/>
            </a:pPr>
            <a:r>
              <a:rPr lang="en-US" sz="1600" dirty="0" smtClean="0"/>
              <a:t>   This </a:t>
            </a:r>
            <a:r>
              <a:rPr lang="en-US" sz="1600" dirty="0" smtClean="0"/>
              <a:t>heatmap shows the correlation matrix of the data. We can observe the relation between one feature to other and relation between features and label.</a:t>
            </a:r>
          </a:p>
          <a:p>
            <a:pPr>
              <a:buFont typeface="Wingdings" pitchFamily="2" charset="2"/>
              <a:buChar char="Ø"/>
            </a:pPr>
            <a:r>
              <a:rPr lang="en-US" sz="1600" dirty="0" smtClean="0"/>
              <a:t>    From </a:t>
            </a:r>
            <a:r>
              <a:rPr lang="en-US" sz="1600" dirty="0" smtClean="0"/>
              <a:t>the heat map we can observe the features have some strong relation with each other. We can also observe multicolinearity.</a:t>
            </a:r>
          </a:p>
          <a:p>
            <a:pPr algn="ctr">
              <a:buFont typeface="Wingdings" pitchFamily="2" charset="2"/>
              <a:buChar char="Ø"/>
            </a:pP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6"/>
            <a:ext cx="4572000" cy="642942"/>
          </a:xfrm>
        </p:spPr>
        <p:txBody>
          <a:bodyPr>
            <a:normAutofit/>
          </a:bodyPr>
          <a:lstStyle/>
          <a:p>
            <a:r>
              <a:rPr lang="en-US" sz="3200" b="1" i="1" u="sng" dirty="0" smtClean="0">
                <a:solidFill>
                  <a:srgbClr val="7030A0"/>
                </a:solidFill>
              </a:rPr>
              <a:t>Data Analysis Steps Done </a:t>
            </a:r>
            <a:endParaRPr lang="en-US" sz="3200" b="1" i="1" u="sng" dirty="0">
              <a:solidFill>
                <a:srgbClr val="7030A0"/>
              </a:solidFill>
            </a:endParaRPr>
          </a:p>
        </p:txBody>
      </p:sp>
      <p:sp>
        <p:nvSpPr>
          <p:cNvPr id="3" name="Content Placeholder 2"/>
          <p:cNvSpPr>
            <a:spLocks noGrp="1"/>
          </p:cNvSpPr>
          <p:nvPr>
            <p:ph idx="1"/>
          </p:nvPr>
        </p:nvSpPr>
        <p:spPr>
          <a:xfrm>
            <a:off x="0" y="1071550"/>
            <a:ext cx="9144000" cy="4643450"/>
          </a:xfrm>
        </p:spPr>
        <p:txBody>
          <a:bodyPr>
            <a:normAutofit/>
          </a:bodyPr>
          <a:lstStyle/>
          <a:p>
            <a:pPr>
              <a:buFont typeface="Wingdings" pitchFamily="2" charset="2"/>
              <a:buChar char="Ø"/>
            </a:pPr>
            <a:r>
              <a:rPr lang="en-US" sz="1600" dirty="0" smtClean="0"/>
              <a:t>I have extracted some features and removed the feature “Id” to improve data normality and linearity.</a:t>
            </a:r>
          </a:p>
          <a:p>
            <a:pPr>
              <a:buFont typeface="Wingdings" pitchFamily="2" charset="2"/>
              <a:buChar char="Ø"/>
            </a:pPr>
            <a:r>
              <a:rPr lang="en-US" sz="1600" dirty="0" smtClean="0"/>
              <a:t>Done text pre-processing techniques like</a:t>
            </a:r>
          </a:p>
          <a:p>
            <a:pPr>
              <a:buNone/>
            </a:pPr>
            <a:r>
              <a:rPr lang="en-US" sz="1600" dirty="0" smtClean="0"/>
              <a:t>        1.  Removing Punctuations and other special characters.</a:t>
            </a:r>
          </a:p>
          <a:p>
            <a:pPr>
              <a:buNone/>
            </a:pPr>
            <a:r>
              <a:rPr lang="en-US" sz="1600" dirty="0" smtClean="0"/>
              <a:t> </a:t>
            </a:r>
            <a:r>
              <a:rPr lang="en-US" sz="1600" dirty="0" smtClean="0"/>
              <a:t>       2. </a:t>
            </a:r>
            <a:r>
              <a:rPr lang="en-US" sz="1600" dirty="0" smtClean="0"/>
              <a:t> </a:t>
            </a:r>
            <a:r>
              <a:rPr lang="en-US" sz="1600" dirty="0" smtClean="0"/>
              <a:t>Splitting the comments into individual words.</a:t>
            </a:r>
          </a:p>
          <a:p>
            <a:pPr>
              <a:buNone/>
            </a:pPr>
            <a:r>
              <a:rPr lang="en-US" sz="1600" dirty="0" smtClean="0"/>
              <a:t> </a:t>
            </a:r>
            <a:r>
              <a:rPr lang="en-US" sz="1600" dirty="0" smtClean="0"/>
              <a:t>       3.  Removing Stop Words.</a:t>
            </a:r>
          </a:p>
          <a:p>
            <a:pPr>
              <a:buNone/>
            </a:pPr>
            <a:r>
              <a:rPr lang="en-US" sz="1600" dirty="0" smtClean="0"/>
              <a:t> </a:t>
            </a:r>
            <a:r>
              <a:rPr lang="en-US" sz="1600" dirty="0" smtClean="0"/>
              <a:t>       4.  Stemming and Lemmatization.</a:t>
            </a:r>
          </a:p>
          <a:p>
            <a:pPr>
              <a:buFont typeface="Wingdings" pitchFamily="2" charset="2"/>
              <a:buChar char="Ø"/>
            </a:pPr>
            <a:r>
              <a:rPr lang="en-US" sz="1600" dirty="0" smtClean="0"/>
              <a:t>Then </a:t>
            </a:r>
            <a:r>
              <a:rPr lang="en-US" sz="1600" dirty="0" smtClean="0"/>
              <a:t>c</a:t>
            </a:r>
            <a:r>
              <a:rPr lang="en-US" sz="1600" dirty="0" smtClean="0"/>
              <a:t>reated new column as clean length after cleaning the data. All these steps were done on both train and test datasets. Used Pearson’s correlation coefficient and heat map to check the correlation.</a:t>
            </a:r>
          </a:p>
          <a:p>
            <a:pPr>
              <a:buFont typeface="Wingdings" pitchFamily="2" charset="2"/>
              <a:buChar char="Ø"/>
            </a:pPr>
            <a:r>
              <a:rPr lang="en-US" sz="1600" dirty="0" smtClean="0"/>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a:buFont typeface="Wingdings" pitchFamily="2" charset="2"/>
              <a:buChar char="Ø"/>
            </a:pPr>
            <a:r>
              <a:rPr lang="en-US" sz="1600" dirty="0" smtClean="0"/>
              <a:t>Balanced the data using Random over sampler mechanism.</a:t>
            </a:r>
          </a:p>
          <a:p>
            <a:pPr>
              <a:buFont typeface="Wingdings" pitchFamily="2" charset="2"/>
              <a:buChar char="Ø"/>
            </a:pPr>
            <a:r>
              <a:rPr lang="en-US" sz="1600" dirty="0" smtClean="0"/>
              <a:t>Split train and test to build machine learning models. Model building process will be shown in the further steps.</a:t>
            </a:r>
          </a:p>
          <a:p>
            <a:pPr>
              <a:buFont typeface="Wingdings" pitchFamily="2" charset="2"/>
              <a:buChar char="Ø"/>
            </a:pP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57170"/>
            <a:ext cx="3971924" cy="428628"/>
          </a:xfrm>
        </p:spPr>
        <p:txBody>
          <a:bodyPr>
            <a:normAutofit fontScale="90000"/>
          </a:bodyPr>
          <a:lstStyle/>
          <a:p>
            <a:r>
              <a:rPr lang="en-US" b="1" i="1" u="sng" dirty="0" smtClean="0">
                <a:solidFill>
                  <a:srgbClr val="7030A0"/>
                </a:solidFill>
              </a:rPr>
              <a:t>Model Building</a:t>
            </a:r>
            <a:endParaRPr lang="en-US" b="1" i="1" u="sng" dirty="0">
              <a:solidFill>
                <a:srgbClr val="7030A0"/>
              </a:solidFill>
            </a:endParaRPr>
          </a:p>
        </p:txBody>
      </p:sp>
      <p:sp>
        <p:nvSpPr>
          <p:cNvPr id="3" name="Content Placeholder 2"/>
          <p:cNvSpPr>
            <a:spLocks noGrp="1"/>
          </p:cNvSpPr>
          <p:nvPr>
            <p:ph idx="1"/>
          </p:nvPr>
        </p:nvSpPr>
        <p:spPr>
          <a:xfrm>
            <a:off x="0" y="1000112"/>
            <a:ext cx="9144000" cy="4714888"/>
          </a:xfrm>
        </p:spPr>
        <p:txBody>
          <a:bodyPr>
            <a:normAutofit/>
          </a:bodyPr>
          <a:lstStyle/>
          <a:p>
            <a:pPr>
              <a:buFont typeface="Wingdings" pitchFamily="2" charset="2"/>
              <a:buChar char="Ø"/>
            </a:pPr>
            <a:r>
              <a:rPr lang="en-US" sz="1600" dirty="0" smtClean="0"/>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 “NO” and 1 represents “Yes” .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p>
          <a:p>
            <a:pPr>
              <a:buNone/>
            </a:pPr>
            <a:endParaRPr lang="en-US" sz="1600" dirty="0" smtClean="0"/>
          </a:p>
          <a:p>
            <a:pPr>
              <a:buFont typeface="Wingdings" pitchFamily="2" charset="2"/>
              <a:buChar char="Ø"/>
            </a:pPr>
            <a:r>
              <a:rPr lang="en-US" sz="1600" dirty="0" smtClean="0"/>
              <a:t>After the pre-processing and data cleaning I used remaining independent features for model building and prediction. The classification algorithms used on training the data are as follows.</a:t>
            </a:r>
          </a:p>
          <a:p>
            <a:pPr>
              <a:buNone/>
            </a:pPr>
            <a:endParaRPr lang="en-US" sz="1600" dirty="0" smtClean="0"/>
          </a:p>
          <a:p>
            <a:pPr>
              <a:buNone/>
            </a:pPr>
            <a:r>
              <a:rPr lang="en-US" sz="1600" dirty="0" smtClean="0"/>
              <a:t>        1.  Logistic Regression</a:t>
            </a:r>
          </a:p>
          <a:p>
            <a:pPr>
              <a:buNone/>
            </a:pPr>
            <a:r>
              <a:rPr lang="en-US" sz="1600" dirty="0" smtClean="0"/>
              <a:t> </a:t>
            </a:r>
            <a:r>
              <a:rPr lang="en-US" sz="1600" dirty="0" smtClean="0"/>
              <a:t>       2.  MultinomialNB</a:t>
            </a:r>
          </a:p>
          <a:p>
            <a:pPr>
              <a:buNone/>
            </a:pPr>
            <a:r>
              <a:rPr lang="en-US" sz="1600" dirty="0" smtClean="0"/>
              <a:t> </a:t>
            </a:r>
            <a:r>
              <a:rPr lang="en-US" sz="1600" dirty="0" smtClean="0"/>
              <a:t>       3.  LineraSVC</a:t>
            </a:r>
          </a:p>
          <a:p>
            <a:pPr>
              <a:buNone/>
            </a:pPr>
            <a:r>
              <a:rPr lang="en-US" sz="1600" dirty="0" smtClean="0"/>
              <a:t> </a:t>
            </a:r>
            <a:r>
              <a:rPr lang="en-US" sz="1600" dirty="0" smtClean="0"/>
              <a:t>       4.  Gradient Boosting Classifier</a:t>
            </a:r>
          </a:p>
          <a:p>
            <a:pPr>
              <a:buNone/>
            </a:pPr>
            <a:r>
              <a:rPr lang="en-US" sz="1600" dirty="0" smtClean="0"/>
              <a:t> </a:t>
            </a:r>
            <a:r>
              <a:rPr lang="en-US" sz="1600" dirty="0" smtClean="0"/>
              <a:t>       5.  Decision Tree Classifier</a:t>
            </a:r>
          </a:p>
          <a:p>
            <a:pPr>
              <a:buNone/>
            </a:pPr>
            <a:r>
              <a:rPr lang="en-US" sz="1600" dirty="0" smtClean="0"/>
              <a:t> </a:t>
            </a:r>
            <a:r>
              <a:rPr lang="en-US" sz="1600" dirty="0" smtClean="0"/>
              <a:t>       6.  Ada Boost Classifier</a:t>
            </a:r>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32"/>
            <a:ext cx="4400552" cy="952500"/>
          </a:xfrm>
        </p:spPr>
        <p:txBody>
          <a:bodyPr>
            <a:normAutofit/>
          </a:bodyPr>
          <a:lstStyle/>
          <a:p>
            <a:r>
              <a:rPr lang="en-US" sz="1600" dirty="0" smtClean="0"/>
              <a:t>First creating instances for different classifier and then listed down the models that will be appended for further evaluation in for loop as shown.</a:t>
            </a:r>
            <a:endParaRPr lang="en-US" sz="1600" dirty="0"/>
          </a:p>
        </p:txBody>
      </p:sp>
      <p:sp>
        <p:nvSpPr>
          <p:cNvPr id="3" name="Content Placeholder 2"/>
          <p:cNvSpPr>
            <a:spLocks noGrp="1"/>
          </p:cNvSpPr>
          <p:nvPr>
            <p:ph idx="1"/>
          </p:nvPr>
        </p:nvSpPr>
        <p:spPr>
          <a:xfrm>
            <a:off x="457200" y="2285995"/>
            <a:ext cx="2543164" cy="2143141"/>
          </a:xfrm>
        </p:spPr>
        <p:txBody>
          <a:bodyPr/>
          <a:lstStyle/>
          <a:p>
            <a:endParaRPr lang="en-US" dirty="0"/>
          </a:p>
        </p:txBody>
      </p:sp>
      <p:pic>
        <p:nvPicPr>
          <p:cNvPr id="6146" name="Picture 2"/>
          <p:cNvPicPr>
            <a:picLocks noChangeAspect="1" noChangeArrowheads="1"/>
          </p:cNvPicPr>
          <p:nvPr/>
        </p:nvPicPr>
        <p:blipFill>
          <a:blip r:embed="rId2"/>
          <a:srcRect l="13177" t="35156" r="28074" b="19922"/>
          <a:stretch>
            <a:fillRect/>
          </a:stretch>
        </p:blipFill>
        <p:spPr bwMode="auto">
          <a:xfrm>
            <a:off x="142844" y="1285864"/>
            <a:ext cx="4572032" cy="4000528"/>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l="32979" t="17773" r="47804" b="6054"/>
          <a:stretch>
            <a:fillRect/>
          </a:stretch>
        </p:blipFill>
        <p:spPr bwMode="auto">
          <a:xfrm>
            <a:off x="5000628" y="0"/>
            <a:ext cx="4143372" cy="557216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2686040" cy="628370"/>
          </a:xfrm>
        </p:spPr>
        <p:txBody>
          <a:bodyPr>
            <a:normAutofit/>
          </a:bodyPr>
          <a:lstStyle/>
          <a:p>
            <a:r>
              <a:rPr lang="en-US" sz="2800" b="1" i="1" u="sng" dirty="0" smtClean="0">
                <a:solidFill>
                  <a:srgbClr val="7030A0"/>
                </a:solidFill>
              </a:rPr>
              <a:t>Model Selection</a:t>
            </a:r>
            <a:endParaRPr lang="en-US" sz="2800" b="1" i="1" u="sng" dirty="0">
              <a:solidFill>
                <a:srgbClr val="7030A0"/>
              </a:solidFill>
            </a:endParaRPr>
          </a:p>
        </p:txBody>
      </p:sp>
      <p:sp>
        <p:nvSpPr>
          <p:cNvPr id="3" name="Content Placeholder 2"/>
          <p:cNvSpPr>
            <a:spLocks noGrp="1"/>
          </p:cNvSpPr>
          <p:nvPr>
            <p:ph idx="1"/>
          </p:nvPr>
        </p:nvSpPr>
        <p:spPr>
          <a:xfrm>
            <a:off x="0" y="4286260"/>
            <a:ext cx="8929718" cy="1285864"/>
          </a:xfrm>
        </p:spPr>
        <p:txBody>
          <a:bodyPr>
            <a:noAutofit/>
          </a:bodyPr>
          <a:lstStyle/>
          <a:p>
            <a:pPr>
              <a:buNone/>
            </a:pPr>
            <a:r>
              <a:rPr lang="en-US" sz="1400" dirty="0" smtClean="0"/>
              <a:t>After creating and training different classification algorithms, we can see that </a:t>
            </a:r>
            <a:r>
              <a:rPr lang="en-US" sz="1400" dirty="0" smtClean="0"/>
              <a:t>the difference between </a:t>
            </a:r>
            <a:r>
              <a:rPr lang="en-US" sz="1400" dirty="0" smtClean="0"/>
              <a:t>accuracy and </a:t>
            </a:r>
            <a:r>
              <a:rPr lang="en-US" sz="1400" dirty="0" smtClean="0"/>
              <a:t>cross</a:t>
            </a:r>
          </a:p>
          <a:p>
            <a:pPr>
              <a:buNone/>
            </a:pPr>
            <a:r>
              <a:rPr lang="en-US" sz="1400" dirty="0" smtClean="0"/>
              <a:t>validation </a:t>
            </a:r>
            <a:r>
              <a:rPr lang="en-US" sz="1400" dirty="0" smtClean="0"/>
              <a:t>score is less for " Gradient </a:t>
            </a:r>
            <a:r>
              <a:rPr lang="en-US" sz="1400" dirty="0" smtClean="0"/>
              <a:t>Boosting Classifier</a:t>
            </a:r>
            <a:r>
              <a:rPr lang="en-US" sz="1400" dirty="0" smtClean="0"/>
              <a:t>" and </a:t>
            </a:r>
            <a:r>
              <a:rPr lang="en-US" sz="1400" dirty="0" smtClean="0"/>
              <a:t>AdaBoost</a:t>
            </a:r>
            <a:r>
              <a:rPr lang="en-US" sz="1400" dirty="0" smtClean="0"/>
              <a:t> </a:t>
            </a:r>
            <a:r>
              <a:rPr lang="en-US" sz="1400" dirty="0" smtClean="0"/>
              <a:t>Classifier</a:t>
            </a:r>
            <a:r>
              <a:rPr lang="en-US" sz="1400" dirty="0" smtClean="0"/>
              <a:t>. But GradientBoosting Classifier </a:t>
            </a:r>
            <a:r>
              <a:rPr lang="en-US" sz="1400" dirty="0" smtClean="0"/>
              <a:t>giving</a:t>
            </a:r>
          </a:p>
          <a:p>
            <a:pPr>
              <a:buNone/>
            </a:pPr>
            <a:r>
              <a:rPr lang="en-US" sz="1400" dirty="0" smtClean="0"/>
              <a:t>less loss vales</a:t>
            </a:r>
            <a:r>
              <a:rPr lang="en-US" sz="1400" dirty="0" smtClean="0"/>
              <a:t>, auc roc score and high </a:t>
            </a:r>
            <a:r>
              <a:rPr lang="en-US" sz="1400" dirty="0" smtClean="0"/>
              <a:t>accuracy score </a:t>
            </a:r>
            <a:r>
              <a:rPr lang="en-US" sz="1400" dirty="0" smtClean="0"/>
              <a:t>compared to AdaBoost Classifier. On </a:t>
            </a:r>
            <a:r>
              <a:rPr lang="en-US" sz="1400" dirty="0" smtClean="0"/>
              <a:t>this basis </a:t>
            </a:r>
            <a:r>
              <a:rPr lang="en-US" sz="1400" dirty="0" smtClean="0"/>
              <a:t>I can conclude </a:t>
            </a:r>
            <a:r>
              <a:rPr lang="en-US" sz="1400" dirty="0" smtClean="0"/>
              <a:t>that</a:t>
            </a:r>
          </a:p>
          <a:p>
            <a:pPr>
              <a:buNone/>
            </a:pPr>
            <a:r>
              <a:rPr lang="en-US" sz="1400" dirty="0" smtClean="0"/>
              <a:t>"Gradient Boosting Classifier</a:t>
            </a:r>
            <a:r>
              <a:rPr lang="en-US" sz="1400" dirty="0" smtClean="0"/>
              <a:t>" as the best fitting model. </a:t>
            </a:r>
            <a:r>
              <a:rPr lang="en-US" sz="1400" dirty="0" smtClean="0"/>
              <a:t>Now, we </a:t>
            </a:r>
            <a:r>
              <a:rPr lang="en-US" sz="1400" dirty="0" smtClean="0"/>
              <a:t>will try Hyperparameter Tuning to find out the </a:t>
            </a:r>
            <a:r>
              <a:rPr lang="en-US" sz="1400" dirty="0" smtClean="0"/>
              <a:t>best</a:t>
            </a:r>
          </a:p>
          <a:p>
            <a:pPr>
              <a:buNone/>
            </a:pPr>
            <a:r>
              <a:rPr lang="en-US" sz="1400" dirty="0" smtClean="0"/>
              <a:t>parameters </a:t>
            </a:r>
            <a:r>
              <a:rPr lang="en-US" sz="1400" dirty="0" smtClean="0"/>
              <a:t>and using them </a:t>
            </a:r>
            <a:r>
              <a:rPr lang="en-US" sz="1400" dirty="0" smtClean="0"/>
              <a:t>to improve </a:t>
            </a:r>
            <a:r>
              <a:rPr lang="en-US" sz="1400" dirty="0" smtClean="0"/>
              <a:t>the scores and metrics values.</a:t>
            </a:r>
            <a:endParaRPr lang="en-US" sz="1400" dirty="0"/>
          </a:p>
        </p:txBody>
      </p:sp>
      <p:pic>
        <p:nvPicPr>
          <p:cNvPr id="7170" name="Picture 2"/>
          <p:cNvPicPr>
            <a:picLocks noChangeAspect="1" noChangeArrowheads="1"/>
          </p:cNvPicPr>
          <p:nvPr/>
        </p:nvPicPr>
        <p:blipFill>
          <a:blip r:embed="rId2"/>
          <a:srcRect l="16471" t="28320" r="13250" b="36523"/>
          <a:stretch>
            <a:fillRect/>
          </a:stretch>
        </p:blipFill>
        <p:spPr bwMode="auto">
          <a:xfrm>
            <a:off x="0" y="1142988"/>
            <a:ext cx="9144064" cy="292895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6"/>
            <a:ext cx="8229600" cy="500066"/>
          </a:xfrm>
        </p:spPr>
        <p:txBody>
          <a:bodyPr>
            <a:normAutofit fontScale="90000"/>
          </a:bodyPr>
          <a:lstStyle/>
          <a:p>
            <a:r>
              <a:rPr lang="en-US" b="1" i="1" u="sng" dirty="0" smtClean="0">
                <a:solidFill>
                  <a:srgbClr val="7030A0"/>
                </a:solidFill>
              </a:rPr>
              <a:t>Hyperparameter Tuning</a:t>
            </a:r>
            <a:endParaRPr lang="en-US" b="1" i="1" u="sng" dirty="0">
              <a:solidFill>
                <a:srgbClr val="7030A0"/>
              </a:solidFill>
            </a:endParaRPr>
          </a:p>
        </p:txBody>
      </p:sp>
      <p:pic>
        <p:nvPicPr>
          <p:cNvPr id="8194" name="Picture 2"/>
          <p:cNvPicPr>
            <a:picLocks noGrp="1" noChangeAspect="1" noChangeArrowheads="1"/>
          </p:cNvPicPr>
          <p:nvPr>
            <p:ph idx="1"/>
          </p:nvPr>
        </p:nvPicPr>
        <p:blipFill>
          <a:blip r:embed="rId2"/>
          <a:srcRect l="22740" t="22727" r="18481" b="12121"/>
          <a:stretch>
            <a:fillRect/>
          </a:stretch>
        </p:blipFill>
        <p:spPr bwMode="auto">
          <a:xfrm>
            <a:off x="142844" y="857236"/>
            <a:ext cx="5072098" cy="4643470"/>
          </a:xfrm>
          <a:prstGeom prst="rect">
            <a:avLst/>
          </a:prstGeom>
          <a:noFill/>
          <a:ln w="9525">
            <a:noFill/>
            <a:miter lim="800000"/>
            <a:headEnd/>
            <a:tailEnd/>
          </a:ln>
          <a:effectLst/>
        </p:spPr>
      </p:pic>
      <p:sp>
        <p:nvSpPr>
          <p:cNvPr id="5" name="Rounded Rectangle 4"/>
          <p:cNvSpPr/>
          <p:nvPr/>
        </p:nvSpPr>
        <p:spPr>
          <a:xfrm>
            <a:off x="5786446" y="1142988"/>
            <a:ext cx="2928958" cy="39290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I have used 4 GradientBoosting classifier parameters to be saved under the variable "parameters" that will be used in GridSearchCV for finding the best output. Assigned a variable to the GridSearchCV function after entering all the necessary inputs. And we used our training data set to make the GridSearchCV aware of all the hyper parameters that needs to be applied on our best model</a:t>
            </a:r>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414056"/>
          </a:xfrm>
        </p:spPr>
        <p:txBody>
          <a:bodyPr>
            <a:normAutofit fontScale="90000"/>
          </a:bodyPr>
          <a:lstStyle/>
          <a:p>
            <a:r>
              <a:rPr lang="en-US" b="1" i="1" u="sng" dirty="0" smtClean="0">
                <a:solidFill>
                  <a:srgbClr val="7030A0"/>
                </a:solidFill>
              </a:rPr>
              <a:t>Creating Final Model After Tuning</a:t>
            </a:r>
            <a:endParaRPr lang="en-US" b="1" i="1" u="sng" dirty="0">
              <a:solidFill>
                <a:srgbClr val="7030A0"/>
              </a:solidFill>
            </a:endParaRPr>
          </a:p>
        </p:txBody>
      </p:sp>
      <p:pic>
        <p:nvPicPr>
          <p:cNvPr id="9218" name="Picture 2"/>
          <p:cNvPicPr>
            <a:picLocks noGrp="1" noChangeAspect="1" noChangeArrowheads="1"/>
          </p:cNvPicPr>
          <p:nvPr>
            <p:ph idx="1"/>
          </p:nvPr>
        </p:nvPicPr>
        <p:blipFill>
          <a:blip r:embed="rId2"/>
          <a:srcRect l="22857" t="22807" r="22857" b="14035"/>
          <a:stretch>
            <a:fillRect/>
          </a:stretch>
        </p:blipFill>
        <p:spPr bwMode="auto">
          <a:xfrm>
            <a:off x="142844" y="928674"/>
            <a:ext cx="5214974" cy="464347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l="17057" t="37304" r="54392" b="18750"/>
          <a:stretch>
            <a:fillRect/>
          </a:stretch>
        </p:blipFill>
        <p:spPr bwMode="auto">
          <a:xfrm>
            <a:off x="2643174" y="2994861"/>
            <a:ext cx="3143272" cy="2720139"/>
          </a:xfrm>
          <a:prstGeom prst="rect">
            <a:avLst/>
          </a:prstGeom>
          <a:noFill/>
          <a:ln w="9525">
            <a:noFill/>
            <a:miter lim="800000"/>
            <a:headEnd/>
            <a:tailEnd/>
          </a:ln>
          <a:effectLst/>
        </p:spPr>
      </p:pic>
      <p:sp>
        <p:nvSpPr>
          <p:cNvPr id="6" name="Rounded Rectangle 5"/>
          <p:cNvSpPr/>
          <p:nvPr/>
        </p:nvSpPr>
        <p:spPr>
          <a:xfrm>
            <a:off x="6000760" y="1071550"/>
            <a:ext cx="2786082" cy="42862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buFont typeface="Wingdings" pitchFamily="2" charset="2"/>
              <a:buChar char="Ø"/>
            </a:pPr>
            <a:r>
              <a:rPr lang="en-US" sz="1400" dirty="0" smtClean="0"/>
              <a:t>  I </a:t>
            </a:r>
            <a:r>
              <a:rPr lang="en-US" sz="1400" dirty="0" smtClean="0"/>
              <a:t>have successfully incorporated the hyper parameter tuning using best parameters of GradientBoosting Classifier and the accuracy of the model has been increased after hyperparameter tuning and received the accuracy score as 89.91% which is very good. </a:t>
            </a:r>
            <a:endParaRPr lang="en-US" sz="1400" dirty="0" smtClean="0"/>
          </a:p>
          <a:p>
            <a:pPr algn="ctr">
              <a:buFont typeface="Wingdings" pitchFamily="2" charset="2"/>
              <a:buChar char="Ø"/>
            </a:pPr>
            <a:r>
              <a:rPr lang="en-US" sz="1400" dirty="0" smtClean="0"/>
              <a:t>  With </a:t>
            </a:r>
            <a:r>
              <a:rPr lang="en-US" sz="1400" dirty="0" smtClean="0"/>
              <a:t>the help of confusion matrix we can able to see actual and predicted values for the final model. And also we can understand the number of times we got the correct outputs and the number of times my model missed to provide the correct prediction.</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4"/>
            <a:ext cx="2185974" cy="699808"/>
          </a:xfrm>
        </p:spPr>
        <p:txBody>
          <a:bodyPr>
            <a:normAutofit fontScale="90000"/>
          </a:bodyPr>
          <a:lstStyle/>
          <a:p>
            <a:r>
              <a:rPr lang="en-US" b="1" i="1" u="sng" dirty="0" smtClean="0">
                <a:solidFill>
                  <a:srgbClr val="7030A0"/>
                </a:solidFill>
              </a:rPr>
              <a:t>Agenda</a:t>
            </a:r>
            <a:endParaRPr lang="en-US" b="1" i="1" u="sng" dirty="0">
              <a:solidFill>
                <a:srgbClr val="7030A0"/>
              </a:solidFill>
            </a:endParaRPr>
          </a:p>
        </p:txBody>
      </p:sp>
      <p:sp>
        <p:nvSpPr>
          <p:cNvPr id="3" name="Content Placeholder 2"/>
          <p:cNvSpPr>
            <a:spLocks noGrp="1"/>
          </p:cNvSpPr>
          <p:nvPr>
            <p:ph idx="1"/>
          </p:nvPr>
        </p:nvSpPr>
        <p:spPr>
          <a:xfrm>
            <a:off x="142844" y="1214426"/>
            <a:ext cx="8858312" cy="4214842"/>
          </a:xfrm>
        </p:spPr>
        <p:txBody>
          <a:bodyPr>
            <a:normAutofit lnSpcReduction="10000"/>
          </a:bodyPr>
          <a:lstStyle/>
          <a:p>
            <a:pPr>
              <a:buFont typeface="Wingdings" pitchFamily="2" charset="2"/>
              <a:buChar char="q"/>
            </a:pPr>
            <a:r>
              <a:rPr lang="en-US" sz="1800" b="1" dirty="0" smtClean="0"/>
              <a:t> Introduction</a:t>
            </a:r>
          </a:p>
          <a:p>
            <a:pPr>
              <a:buFont typeface="Wingdings" pitchFamily="2" charset="2"/>
              <a:buChar char="q"/>
            </a:pPr>
            <a:r>
              <a:rPr lang="en-US" sz="1800" b="1" dirty="0" smtClean="0"/>
              <a:t>Problem Statement</a:t>
            </a:r>
          </a:p>
          <a:p>
            <a:pPr>
              <a:buFont typeface="Wingdings" pitchFamily="2" charset="2"/>
              <a:buChar char="q"/>
            </a:pPr>
            <a:r>
              <a:rPr lang="en-US" sz="1800" b="1" dirty="0" smtClean="0"/>
              <a:t>Problem Understanding</a:t>
            </a:r>
          </a:p>
          <a:p>
            <a:pPr>
              <a:buFont typeface="Wingdings" pitchFamily="2" charset="2"/>
              <a:buChar char="q"/>
            </a:pPr>
            <a:r>
              <a:rPr lang="en-US" sz="1800" b="1" dirty="0" smtClean="0"/>
              <a:t>Definition and Importance of Malignant Comments Classification?</a:t>
            </a:r>
          </a:p>
          <a:p>
            <a:pPr>
              <a:buFont typeface="Wingdings" pitchFamily="2" charset="2"/>
              <a:buChar char="q"/>
            </a:pPr>
            <a:r>
              <a:rPr lang="en-US" sz="1800" b="1" dirty="0" smtClean="0"/>
              <a:t>Data Analysis &amp; Model Building Flowchart</a:t>
            </a:r>
          </a:p>
          <a:p>
            <a:pPr>
              <a:buFont typeface="Wingdings" pitchFamily="2" charset="2"/>
              <a:buChar char="q"/>
            </a:pPr>
            <a:r>
              <a:rPr lang="en-US" sz="1800" b="1" dirty="0" smtClean="0"/>
              <a:t>Exploratory Data Analysis Steps</a:t>
            </a:r>
          </a:p>
          <a:p>
            <a:pPr>
              <a:buFont typeface="Wingdings" pitchFamily="2" charset="2"/>
              <a:buChar char="q"/>
            </a:pPr>
            <a:r>
              <a:rPr lang="en-US" sz="1800" b="1" dirty="0"/>
              <a:t> </a:t>
            </a:r>
            <a:r>
              <a:rPr lang="en-US" sz="1800" b="1" dirty="0" smtClean="0"/>
              <a:t>Visualizations</a:t>
            </a:r>
          </a:p>
          <a:p>
            <a:pPr>
              <a:buFont typeface="Wingdings" pitchFamily="2" charset="2"/>
              <a:buChar char="q"/>
            </a:pPr>
            <a:r>
              <a:rPr lang="en-US" sz="1800" b="1" dirty="0" smtClean="0"/>
              <a:t> Data Analysis Steps</a:t>
            </a:r>
          </a:p>
          <a:p>
            <a:pPr>
              <a:buFont typeface="Wingdings" pitchFamily="2" charset="2"/>
              <a:buChar char="q"/>
            </a:pPr>
            <a:r>
              <a:rPr lang="en-US" sz="1800" b="1" dirty="0"/>
              <a:t> </a:t>
            </a:r>
            <a:r>
              <a:rPr lang="en-US" sz="1800" b="1" dirty="0" smtClean="0"/>
              <a:t>Model Building</a:t>
            </a:r>
          </a:p>
          <a:p>
            <a:pPr>
              <a:buFont typeface="Wingdings" pitchFamily="2" charset="2"/>
              <a:buChar char="q"/>
            </a:pPr>
            <a:r>
              <a:rPr lang="en-US" sz="1800" b="1" dirty="0"/>
              <a:t> </a:t>
            </a:r>
            <a:r>
              <a:rPr lang="en-US" sz="1800" b="1" dirty="0" smtClean="0"/>
              <a:t>Hyper Parameter Tuning and Crating Final Model</a:t>
            </a:r>
          </a:p>
          <a:p>
            <a:pPr>
              <a:buFont typeface="Wingdings" pitchFamily="2" charset="2"/>
              <a:buChar char="q"/>
            </a:pPr>
            <a:r>
              <a:rPr lang="en-US" sz="1800" b="1" dirty="0"/>
              <a:t> </a:t>
            </a:r>
            <a:r>
              <a:rPr lang="en-US" sz="1800" b="1" dirty="0" smtClean="0"/>
              <a:t>ROC AUC Curve</a:t>
            </a:r>
          </a:p>
          <a:p>
            <a:pPr>
              <a:buFont typeface="Wingdings" pitchFamily="2" charset="2"/>
              <a:buChar char="q"/>
            </a:pPr>
            <a:r>
              <a:rPr lang="en-US" sz="1800" b="1" dirty="0"/>
              <a:t> </a:t>
            </a:r>
            <a:r>
              <a:rPr lang="en-US" sz="1800" b="1" dirty="0" smtClean="0"/>
              <a:t>Saving the model and prediction results</a:t>
            </a:r>
          </a:p>
          <a:p>
            <a:pPr>
              <a:buFont typeface="Wingdings" pitchFamily="2" charset="2"/>
              <a:buChar char="q"/>
            </a:pPr>
            <a:r>
              <a:rPr lang="en-US" sz="1800" b="1" dirty="0"/>
              <a:t> </a:t>
            </a:r>
            <a:r>
              <a:rPr lang="en-US" sz="1800" b="1" dirty="0" smtClean="0"/>
              <a:t>Conclusion</a:t>
            </a:r>
            <a:endParaRPr lang="en-US" sz="1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4"/>
            <a:ext cx="8229600" cy="785798"/>
          </a:xfrm>
        </p:spPr>
        <p:txBody>
          <a:bodyPr>
            <a:normAutofit/>
          </a:bodyPr>
          <a:lstStyle/>
          <a:p>
            <a:r>
              <a:rPr lang="en-US" sz="2400" b="1" i="1" u="sng" dirty="0" smtClean="0">
                <a:solidFill>
                  <a:srgbClr val="7030A0"/>
                </a:solidFill>
              </a:rPr>
              <a:t>ROC-AUC Curve for all the models and for the best model</a:t>
            </a:r>
            <a:endParaRPr lang="en-US" sz="2400" b="1" i="1" u="sng" dirty="0">
              <a:solidFill>
                <a:srgbClr val="7030A0"/>
              </a:solidFill>
            </a:endParaRPr>
          </a:p>
        </p:txBody>
      </p:sp>
      <p:pic>
        <p:nvPicPr>
          <p:cNvPr id="10242" name="Picture 2"/>
          <p:cNvPicPr>
            <a:picLocks noGrp="1" noChangeAspect="1" noChangeArrowheads="1"/>
          </p:cNvPicPr>
          <p:nvPr>
            <p:ph idx="1"/>
          </p:nvPr>
        </p:nvPicPr>
        <p:blipFill>
          <a:blip r:embed="rId2"/>
          <a:srcRect l="13469" t="32558" r="53492" b="25581"/>
          <a:stretch>
            <a:fillRect/>
          </a:stretch>
        </p:blipFill>
        <p:spPr bwMode="auto">
          <a:xfrm>
            <a:off x="5072066" y="1071550"/>
            <a:ext cx="3857652" cy="2714644"/>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l="13214" t="42188" r="54392" b="17773"/>
          <a:stretch>
            <a:fillRect/>
          </a:stretch>
        </p:blipFill>
        <p:spPr bwMode="auto">
          <a:xfrm>
            <a:off x="0" y="1142988"/>
            <a:ext cx="4714876" cy="2571768"/>
          </a:xfrm>
          <a:prstGeom prst="rect">
            <a:avLst/>
          </a:prstGeom>
          <a:noFill/>
          <a:ln w="9525">
            <a:noFill/>
            <a:miter lim="800000"/>
            <a:headEnd/>
            <a:tailEnd/>
          </a:ln>
          <a:effectLst/>
        </p:spPr>
      </p:pic>
      <p:sp>
        <p:nvSpPr>
          <p:cNvPr id="6" name="TextBox 5"/>
          <p:cNvSpPr txBox="1"/>
          <p:nvPr/>
        </p:nvSpPr>
        <p:spPr>
          <a:xfrm>
            <a:off x="142844" y="4500574"/>
            <a:ext cx="4357718" cy="923330"/>
          </a:xfrm>
          <a:prstGeom prst="rect">
            <a:avLst/>
          </a:prstGeom>
          <a:noFill/>
        </p:spPr>
        <p:txBody>
          <a:bodyPr wrap="square" rtlCol="0">
            <a:spAutoFit/>
          </a:bodyPr>
          <a:lstStyle/>
          <a:p>
            <a:r>
              <a:rPr lang="en-US" dirty="0" smtClean="0"/>
              <a:t>I have generated the ROC Curve for all the models used here and it shows the AUC score for the models.</a:t>
            </a:r>
            <a:endParaRPr lang="en-US" dirty="0"/>
          </a:p>
        </p:txBody>
      </p:sp>
      <p:sp>
        <p:nvSpPr>
          <p:cNvPr id="7" name="TextBox 6"/>
          <p:cNvSpPr txBox="1"/>
          <p:nvPr/>
        </p:nvSpPr>
        <p:spPr>
          <a:xfrm>
            <a:off x="5072066" y="4357698"/>
            <a:ext cx="3857652" cy="1200329"/>
          </a:xfrm>
          <a:prstGeom prst="rect">
            <a:avLst/>
          </a:prstGeom>
          <a:noFill/>
        </p:spPr>
        <p:txBody>
          <a:bodyPr wrap="square" rtlCol="0">
            <a:spAutoFit/>
          </a:bodyPr>
          <a:lstStyle/>
          <a:p>
            <a:r>
              <a:rPr lang="en-US" dirty="0" smtClean="0"/>
              <a:t>I have generated the ROC Curve for my final model and it shows the AUC score for my final model to be of 51% which is increased after tuning the model</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6"/>
            <a:ext cx="8229600" cy="628370"/>
          </a:xfrm>
        </p:spPr>
        <p:txBody>
          <a:bodyPr>
            <a:normAutofit/>
          </a:bodyPr>
          <a:lstStyle/>
          <a:p>
            <a:r>
              <a:rPr lang="en-US" sz="2400" b="1" i="1" u="sng" dirty="0" smtClean="0">
                <a:solidFill>
                  <a:srgbClr val="7030A0"/>
                </a:solidFill>
              </a:rPr>
              <a:t>Saving the Final Model and Predictions from saved model</a:t>
            </a:r>
            <a:endParaRPr lang="en-US" sz="2400" b="1" i="1" u="sng" dirty="0">
              <a:solidFill>
                <a:srgbClr val="7030A0"/>
              </a:solidFill>
            </a:endParaRPr>
          </a:p>
        </p:txBody>
      </p:sp>
      <p:pic>
        <p:nvPicPr>
          <p:cNvPr id="11266" name="Picture 2"/>
          <p:cNvPicPr>
            <a:picLocks noGrp="1" noChangeAspect="1" noChangeArrowheads="1"/>
          </p:cNvPicPr>
          <p:nvPr>
            <p:ph idx="1"/>
          </p:nvPr>
        </p:nvPicPr>
        <p:blipFill>
          <a:blip r:embed="rId2"/>
          <a:srcRect l="12731" t="36616" r="40417" b="12247"/>
          <a:stretch>
            <a:fillRect/>
          </a:stretch>
        </p:blipFill>
        <p:spPr bwMode="auto">
          <a:xfrm>
            <a:off x="0" y="857236"/>
            <a:ext cx="4214810" cy="3286148"/>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l="16508" t="25586" r="25293" b="5078"/>
          <a:stretch>
            <a:fillRect/>
          </a:stretch>
        </p:blipFill>
        <p:spPr bwMode="auto">
          <a:xfrm>
            <a:off x="4286248" y="785798"/>
            <a:ext cx="4714908" cy="3357586"/>
          </a:xfrm>
          <a:prstGeom prst="rect">
            <a:avLst/>
          </a:prstGeom>
          <a:noFill/>
          <a:ln w="9525">
            <a:noFill/>
            <a:miter lim="800000"/>
            <a:headEnd/>
            <a:tailEnd/>
          </a:ln>
          <a:effectLst/>
        </p:spPr>
      </p:pic>
      <p:sp>
        <p:nvSpPr>
          <p:cNvPr id="6" name="TextBox 5"/>
          <p:cNvSpPr txBox="1"/>
          <p:nvPr/>
        </p:nvSpPr>
        <p:spPr>
          <a:xfrm>
            <a:off x="0" y="4643450"/>
            <a:ext cx="9144000" cy="830997"/>
          </a:xfrm>
          <a:prstGeom prst="rect">
            <a:avLst/>
          </a:prstGeom>
          <a:noFill/>
        </p:spPr>
        <p:txBody>
          <a:bodyPr wrap="square" rtlCol="0">
            <a:spAutoFit/>
          </a:bodyPr>
          <a:lstStyle/>
          <a:p>
            <a:pPr>
              <a:buFont typeface="Wingdings" pitchFamily="2" charset="2"/>
              <a:buChar char="§"/>
            </a:pPr>
            <a:r>
              <a:rPr lang="en-US" sz="1600" dirty="0" smtClean="0"/>
              <a:t>  I have saved my final best model using joblib library in .pkl format, and loaded saved model for predictions for test data.</a:t>
            </a:r>
          </a:p>
          <a:p>
            <a:pPr>
              <a:buFont typeface="Wingdings" pitchFamily="2" charset="2"/>
              <a:buChar char="§"/>
            </a:pPr>
            <a:r>
              <a:rPr lang="en-US" sz="1600" dirty="0" smtClean="0"/>
              <a:t> </a:t>
            </a:r>
            <a:r>
              <a:rPr lang="en-US" sz="1600" dirty="0" smtClean="0"/>
              <a:t>Using classification model, </a:t>
            </a:r>
            <a:r>
              <a:rPr lang="en-US" sz="1600" dirty="0" smtClean="0"/>
              <a:t> </a:t>
            </a:r>
            <a:r>
              <a:rPr lang="en-US" sz="1600" dirty="0" smtClean="0"/>
              <a:t>we </a:t>
            </a:r>
            <a:r>
              <a:rPr lang="en-US" sz="1600" dirty="0" smtClean="0"/>
              <a:t>have got the predicted values of malignant comments.</a:t>
            </a: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699808"/>
          </a:xfrm>
        </p:spPr>
        <p:txBody>
          <a:bodyPr>
            <a:normAutofit fontScale="90000"/>
          </a:bodyPr>
          <a:lstStyle/>
          <a:p>
            <a:r>
              <a:rPr lang="en-US" b="1" i="1" u="sng" dirty="0" smtClean="0">
                <a:solidFill>
                  <a:srgbClr val="7030A0"/>
                </a:solidFill>
              </a:rPr>
              <a:t>Conclusion</a:t>
            </a:r>
            <a:endParaRPr lang="en-US" b="1" i="1" u="sng" dirty="0">
              <a:solidFill>
                <a:srgbClr val="7030A0"/>
              </a:solidFill>
            </a:endParaRPr>
          </a:p>
        </p:txBody>
      </p:sp>
      <p:sp>
        <p:nvSpPr>
          <p:cNvPr id="3" name="Content Placeholder 2"/>
          <p:cNvSpPr>
            <a:spLocks noGrp="1"/>
          </p:cNvSpPr>
          <p:nvPr>
            <p:ph idx="1"/>
          </p:nvPr>
        </p:nvSpPr>
        <p:spPr>
          <a:xfrm>
            <a:off x="0" y="785798"/>
            <a:ext cx="9144000" cy="4929202"/>
          </a:xfrm>
        </p:spPr>
        <p:txBody>
          <a:bodyPr>
            <a:noAutofit/>
          </a:bodyPr>
          <a:lstStyle/>
          <a:p>
            <a:pPr>
              <a:buFont typeface="Wingdings" pitchFamily="2" charset="2"/>
              <a:buChar char="Ø"/>
            </a:pPr>
            <a:r>
              <a:rPr lang="en-US" sz="1200" dirty="0" smtClean="0"/>
              <a:t>This case study gives an idea of NLP text processing inmachine learning. In this case study, apart from applying the techniques that we have learnt in the EDA module. We also classified hate and offensive comments so that it can be controlled and restricted from spreading hatred and cyberbullying.</a:t>
            </a:r>
          </a:p>
          <a:p>
            <a:pPr>
              <a:buFont typeface="Wingdings" pitchFamily="2" charset="2"/>
              <a:buChar char="Ø"/>
            </a:pPr>
            <a:r>
              <a:rPr lang="en-US" sz="1200" dirty="0" smtClean="0"/>
              <a:t>From this dataset we were able to understand the idea of Natural language Processing using machine learning models. This model helps us to understand whether the online comments are malignant or non malignant.</a:t>
            </a:r>
          </a:p>
          <a:p>
            <a:pPr>
              <a:buFont typeface="Wingdings" pitchFamily="2" charset="2"/>
              <a:buChar char="Ø"/>
            </a:pPr>
            <a:r>
              <a:rPr lang="en-US" sz="1200" dirty="0" smtClean="0"/>
              <a:t>First we loaded the dataset and have done data cleaning. EDA and text pre-processing techniques like</a:t>
            </a:r>
          </a:p>
          <a:p>
            <a:pPr lvl="1">
              <a:buFont typeface="Wingdings" pitchFamily="2" charset="2"/>
              <a:buChar char="§"/>
            </a:pPr>
            <a:r>
              <a:rPr lang="en-US" sz="1200" dirty="0" smtClean="0"/>
              <a:t>Feature Engineering</a:t>
            </a:r>
          </a:p>
          <a:p>
            <a:pPr lvl="1">
              <a:buFont typeface="Wingdings" pitchFamily="2" charset="2"/>
              <a:buChar char="§"/>
            </a:pPr>
            <a:r>
              <a:rPr lang="en-US" sz="1200" dirty="0" smtClean="0"/>
              <a:t>Removing Punctuations and other special characters</a:t>
            </a:r>
          </a:p>
          <a:p>
            <a:pPr lvl="1">
              <a:buFont typeface="Wingdings" pitchFamily="2" charset="2"/>
              <a:buChar char="§"/>
            </a:pPr>
            <a:r>
              <a:rPr lang="en-US" sz="1200" dirty="0" smtClean="0"/>
              <a:t>Splitting the comments into individual words</a:t>
            </a:r>
          </a:p>
          <a:p>
            <a:pPr lvl="1">
              <a:buFont typeface="Wingdings" pitchFamily="2" charset="2"/>
              <a:buChar char="§"/>
            </a:pPr>
            <a:r>
              <a:rPr lang="en-US" sz="1200" dirty="0" smtClean="0"/>
              <a:t>Removing Stop Words</a:t>
            </a:r>
          </a:p>
          <a:p>
            <a:pPr lvl="1">
              <a:buFont typeface="Wingdings" pitchFamily="2" charset="2"/>
              <a:buChar char="§"/>
            </a:pPr>
            <a:r>
              <a:rPr lang="en-US" sz="1200" dirty="0" smtClean="0"/>
              <a:t>Stemming and Lemmatising</a:t>
            </a:r>
          </a:p>
          <a:p>
            <a:pPr lvl="1">
              <a:buFont typeface="Wingdings" pitchFamily="2" charset="2"/>
              <a:buChar char="§"/>
            </a:pPr>
            <a:r>
              <a:rPr lang="en-US" sz="1200" dirty="0" smtClean="0"/>
              <a:t>Checking correlation and scaling and got better insights from the data visualizations.</a:t>
            </a:r>
          </a:p>
          <a:p>
            <a:pPr>
              <a:buFont typeface="Wingdings" pitchFamily="2" charset="2"/>
              <a:buChar char="Ø"/>
            </a:pPr>
            <a:r>
              <a:rPr lang="en-US" sz="1200" dirty="0" smtClean="0"/>
              <a:t>Then we did the model training, building the model and finding out the best model on the basis of different metrics like Accuracy Score, Cross Validation Score, roc_auc_score, precision, recall, f1score, log loss and hamming loss. We have created 7 different models. A Result table is made which is comprises of accuracy, cross validation score, auc roc score, learning scores, log loss and hamming loss of each model. Plotted AUC ROC curve for all the models combiningly.</a:t>
            </a:r>
          </a:p>
          <a:p>
            <a:pPr>
              <a:buFont typeface="Wingdings" pitchFamily="2" charset="2"/>
              <a:buChar char="Ø"/>
            </a:pPr>
            <a:r>
              <a:rPr lang="en-US" sz="1200" dirty="0" smtClean="0"/>
              <a:t>We got classifier as the best model among all the models as it was giving least difference of accuracy and cv score and loss also very less compared to other models. On this basis we performed the Hyperparameter tuning to finding out the best parameter and improving the scores. The accuracy score increased after tuning. So we concluded that classifier as the best algorithm as it was giving high accuracy and AUC after tuning.</a:t>
            </a:r>
          </a:p>
          <a:p>
            <a:pPr>
              <a:buFont typeface="Wingdings" pitchFamily="2" charset="2"/>
              <a:buChar char="Ø"/>
            </a:pPr>
            <a:r>
              <a:rPr lang="en-US" sz="1200" dirty="0" smtClean="0"/>
              <a:t>After that we saved the model in a pikle with a filename in order to use whenever we require. Then we loaded the saved file and predicted the values for test data. Further we saved the predicted values test data into csv file.</a:t>
            </a:r>
          </a:p>
          <a:p>
            <a:pPr>
              <a:buFont typeface="Wingdings" pitchFamily="2" charset="2"/>
              <a:buChar char="Ø"/>
            </a:pPr>
            <a:r>
              <a:rPr lang="en-US" sz="1200" dirty="0" smtClean="0"/>
              <a:t>Finally, we achieved our goal by building a prototype of online hate and abuse comment classifier.</a:t>
            </a:r>
          </a:p>
          <a:p>
            <a:pPr>
              <a:buNone/>
            </a:pPr>
            <a:endParaRPr 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ettyImages-.jpg"/>
          <p:cNvPicPr>
            <a:picLocks noChangeAspect="1"/>
          </p:cNvPicPr>
          <p:nvPr/>
        </p:nvPicPr>
        <p:blipFill>
          <a:blip r:embed="rId2"/>
          <a:stretch>
            <a:fillRect/>
          </a:stretch>
        </p:blipFill>
        <p:spPr>
          <a:xfrm>
            <a:off x="0" y="285884"/>
            <a:ext cx="9144000" cy="51432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12"/>
          </a:xfrm>
        </p:spPr>
        <p:txBody>
          <a:bodyPr>
            <a:normAutofit/>
          </a:bodyPr>
          <a:lstStyle/>
          <a:p>
            <a:r>
              <a:rPr lang="en-US" b="1" i="1" u="sng" dirty="0" smtClean="0">
                <a:solidFill>
                  <a:srgbClr val="7030A0"/>
                </a:solidFill>
              </a:rPr>
              <a:t>Introduction</a:t>
            </a:r>
            <a:endParaRPr lang="en-US" b="1" i="1" u="sng" dirty="0">
              <a:solidFill>
                <a:srgbClr val="7030A0"/>
              </a:solidFill>
            </a:endParaRPr>
          </a:p>
        </p:txBody>
      </p:sp>
      <p:sp>
        <p:nvSpPr>
          <p:cNvPr id="3" name="Content Placeholder 2"/>
          <p:cNvSpPr>
            <a:spLocks noGrp="1"/>
          </p:cNvSpPr>
          <p:nvPr>
            <p:ph idx="1"/>
          </p:nvPr>
        </p:nvSpPr>
        <p:spPr>
          <a:xfrm>
            <a:off x="142844" y="1428740"/>
            <a:ext cx="8858312" cy="4143404"/>
          </a:xfrm>
        </p:spPr>
        <p:txBody>
          <a:bodyPr>
            <a:normAutofit/>
          </a:bodyPr>
          <a:lstStyle/>
          <a:p>
            <a:pPr>
              <a:buFont typeface="Wingdings" pitchFamily="2" charset="2"/>
              <a:buChar char="ü"/>
            </a:pPr>
            <a:r>
              <a:rPr lang="en-US" sz="1600" dirty="0" smtClean="0"/>
              <a:t>Over the years, social media and social networking use have been increasing exponentially due to an upsurge in the use of the internet. Flood of information arises from online conversation in a daily basis as people are able discuss, express themselves and air their opinion via these platforms.</a:t>
            </a:r>
          </a:p>
          <a:p>
            <a:pPr>
              <a:buFont typeface="Wingdings" pitchFamily="2" charset="2"/>
              <a:buChar char="ü"/>
            </a:pPr>
            <a:r>
              <a:rPr lang="en-US" sz="1600" dirty="0" smtClean="0"/>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abuse in an automated fashion is inherently an NLP task (Natural Language Processing). Text Classification is a great point for NLP.</a:t>
            </a:r>
          </a:p>
          <a:p>
            <a:pPr>
              <a:buFont typeface="Wingdings" pitchFamily="2" charset="2"/>
              <a:buChar char="ü"/>
            </a:pPr>
            <a:r>
              <a:rPr lang="en-US" sz="1600" dirty="0" smtClean="0"/>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paper discusses different methodologies like logistic regression, support vector machine, multinomial naïve bayes etc. for comment classification into 5 different categories viz. malignant, highly malignant, rude, threat, abuse and loathe.</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60"/>
          </a:xfrm>
        </p:spPr>
        <p:txBody>
          <a:bodyPr>
            <a:normAutofit fontScale="90000"/>
          </a:bodyPr>
          <a:lstStyle/>
          <a:p>
            <a:r>
              <a:rPr lang="en-US" b="1" i="1" u="sng" dirty="0" smtClean="0">
                <a:solidFill>
                  <a:srgbClr val="7030A0"/>
                </a:solidFill>
              </a:rPr>
              <a:t>Problem Statement</a:t>
            </a:r>
            <a:endParaRPr lang="en-US" b="1" i="1" u="sng" dirty="0">
              <a:solidFill>
                <a:srgbClr val="7030A0"/>
              </a:solidFill>
            </a:endParaRPr>
          </a:p>
        </p:txBody>
      </p:sp>
      <p:sp>
        <p:nvSpPr>
          <p:cNvPr id="3" name="Content Placeholder 2"/>
          <p:cNvSpPr>
            <a:spLocks noGrp="1"/>
          </p:cNvSpPr>
          <p:nvPr>
            <p:ph idx="1"/>
          </p:nvPr>
        </p:nvSpPr>
        <p:spPr>
          <a:xfrm>
            <a:off x="142844" y="1071550"/>
            <a:ext cx="8858312" cy="4500594"/>
          </a:xfrm>
        </p:spPr>
        <p:txBody>
          <a:bodyPr>
            <a:normAutofit fontScale="92500" lnSpcReduction="10000"/>
          </a:bodyPr>
          <a:lstStyle/>
          <a:p>
            <a:pPr>
              <a:buNone/>
            </a:pPr>
            <a:r>
              <a:rPr lang="en-US" sz="1600" dirty="0" smtClean="0"/>
              <a:t>         The proliferation of social media enables people to express</a:t>
            </a:r>
          </a:p>
          <a:p>
            <a:pPr>
              <a:buNone/>
            </a:pPr>
            <a:r>
              <a:rPr lang="en-US" sz="1600" dirty="0" smtClean="0"/>
              <a:t>Their opinions widely online. However, at the same time, this </a:t>
            </a:r>
          </a:p>
          <a:p>
            <a:pPr>
              <a:buNone/>
            </a:pPr>
            <a:r>
              <a:rPr lang="en-US" sz="1600" dirty="0" smtClean="0"/>
              <a:t>has resulted  in the emergence of conflict and hate, making </a:t>
            </a:r>
          </a:p>
          <a:p>
            <a:pPr>
              <a:buNone/>
            </a:pPr>
            <a:r>
              <a:rPr lang="en-US" sz="1600" dirty="0" smtClean="0"/>
              <a:t>online environments uninviting for users. Although researchers</a:t>
            </a:r>
          </a:p>
          <a:p>
            <a:pPr>
              <a:buNone/>
            </a:pPr>
            <a:r>
              <a:rPr lang="en-US" sz="1600" dirty="0" smtClean="0"/>
              <a:t>Have found that hate is a problem across multiple platforms, </a:t>
            </a:r>
          </a:p>
          <a:p>
            <a:pPr>
              <a:buNone/>
            </a:pPr>
            <a:r>
              <a:rPr lang="en-US" sz="1600" dirty="0" smtClean="0"/>
              <a:t>there is a lack of models for online hate detection.</a:t>
            </a:r>
          </a:p>
          <a:p>
            <a:pPr>
              <a:buNone/>
            </a:pPr>
            <a:r>
              <a:rPr lang="en-US" sz="1600" dirty="0"/>
              <a:t> </a:t>
            </a:r>
            <a:r>
              <a:rPr lang="en-US" sz="1600" dirty="0" smtClean="0"/>
              <a:t>        Online hate, described as abusive language, aggression,</a:t>
            </a:r>
          </a:p>
          <a:p>
            <a:pPr>
              <a:buNone/>
            </a:pPr>
            <a:r>
              <a:rPr lang="en-US" sz="1600" dirty="0"/>
              <a:t>c</a:t>
            </a:r>
            <a:r>
              <a:rPr lang="en-US" sz="1600" dirty="0" smtClean="0"/>
              <a:t>yberbullying, hatefulness and many others has been identified </a:t>
            </a:r>
          </a:p>
          <a:p>
            <a:pPr>
              <a:buNone/>
            </a:pPr>
            <a:r>
              <a:rPr lang="en-US" sz="1600" dirty="0" smtClean="0"/>
              <a:t>as a major threat on online social media platforms. Social media platforms are the most prominent</a:t>
            </a:r>
          </a:p>
          <a:p>
            <a:pPr>
              <a:buNone/>
            </a:pPr>
            <a:r>
              <a:rPr lang="en-US" sz="1600" dirty="0" smtClean="0"/>
              <a:t>grounds for such toxic behaviour. There has been a remarkable increase in the case of cyberbullying and</a:t>
            </a:r>
          </a:p>
          <a:p>
            <a:pPr>
              <a:buNone/>
            </a:pPr>
            <a:r>
              <a:rPr lang="en-US" sz="1600" dirty="0" smtClean="0"/>
              <a:t>trolls on various social media platforms. Many celebrities and influences are facing backlashes from</a:t>
            </a:r>
          </a:p>
          <a:p>
            <a:pPr>
              <a:buNone/>
            </a:pPr>
            <a:r>
              <a:rPr lang="en-US" sz="1600" dirty="0" smtClean="0"/>
              <a:t>people and have to come across hateful and offensive comments. This can take a toll on anyone and</a:t>
            </a:r>
          </a:p>
          <a:p>
            <a:pPr>
              <a:buNone/>
            </a:pPr>
            <a:r>
              <a:rPr lang="en-US" sz="1600" dirty="0" smtClean="0"/>
              <a:t>affect them mentally leading to depression, mental illness, self-hatred and suicidal thoughts.</a:t>
            </a:r>
          </a:p>
          <a:p>
            <a:pPr>
              <a:buNone/>
            </a:pPr>
            <a:r>
              <a:rPr lang="en-US" sz="1600" dirty="0"/>
              <a:t> </a:t>
            </a:r>
            <a:r>
              <a:rPr lang="en-US" sz="1600" dirty="0" smtClean="0"/>
              <a:t>         Internet comments are bastions of hatred  and vitriol. White online anonymity has provided a new</a:t>
            </a:r>
          </a:p>
          <a:p>
            <a:pPr>
              <a:buNone/>
            </a:pPr>
            <a:r>
              <a:rPr lang="en-US" sz="1600" dirty="0" smtClean="0"/>
              <a:t>outlet for  aggression and hate speech, machine learning can be used to fight it. The problem we sought</a:t>
            </a:r>
          </a:p>
          <a:p>
            <a:pPr>
              <a:buNone/>
            </a:pPr>
            <a:r>
              <a:rPr lang="en-US" sz="1600" dirty="0" smtClean="0"/>
              <a:t>to solve was the tagging of internet comments that are aggressive towards other users. This means that</a:t>
            </a:r>
          </a:p>
          <a:p>
            <a:pPr>
              <a:buNone/>
            </a:pPr>
            <a:r>
              <a:rPr lang="en-US" sz="1600" dirty="0" smtClean="0"/>
              <a:t>insults to third parties such as celebrities will be tagged as unoffensive, but  “u are an idiot” is clearly offensive.</a:t>
            </a:r>
            <a:endParaRPr lang="en-US" sz="1600" dirty="0"/>
          </a:p>
        </p:txBody>
      </p:sp>
      <p:pic>
        <p:nvPicPr>
          <p:cNvPr id="4" name="Picture 3" descr="cyberbullying-concept-idea-harassment-internet-online-violence-sad-victim-sitting-laptop-abuse-social-network-152625667.jpg"/>
          <p:cNvPicPr>
            <a:picLocks noChangeAspect="1"/>
          </p:cNvPicPr>
          <p:nvPr/>
        </p:nvPicPr>
        <p:blipFill>
          <a:blip r:embed="rId2"/>
          <a:srcRect t="2500" b="11250"/>
          <a:stretch>
            <a:fillRect/>
          </a:stretch>
        </p:blipFill>
        <p:spPr>
          <a:xfrm>
            <a:off x="5572132" y="857236"/>
            <a:ext cx="3386937" cy="25003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6"/>
            <a:ext cx="8229600" cy="500066"/>
          </a:xfrm>
        </p:spPr>
        <p:txBody>
          <a:bodyPr>
            <a:normAutofit fontScale="90000"/>
          </a:bodyPr>
          <a:lstStyle/>
          <a:p>
            <a:r>
              <a:rPr lang="en-US" b="1" i="1" u="sng" dirty="0" smtClean="0">
                <a:solidFill>
                  <a:srgbClr val="7030A0"/>
                </a:solidFill>
              </a:rPr>
              <a:t>Problem Understanding</a:t>
            </a:r>
            <a:endParaRPr lang="en-US" b="1" i="1" u="sng" dirty="0">
              <a:solidFill>
                <a:srgbClr val="7030A0"/>
              </a:solidFill>
            </a:endParaRPr>
          </a:p>
        </p:txBody>
      </p:sp>
      <p:sp>
        <p:nvSpPr>
          <p:cNvPr id="3" name="Content Placeholder 2"/>
          <p:cNvSpPr>
            <a:spLocks noGrp="1"/>
          </p:cNvSpPr>
          <p:nvPr>
            <p:ph idx="1"/>
          </p:nvPr>
        </p:nvSpPr>
        <p:spPr>
          <a:xfrm>
            <a:off x="0" y="928674"/>
            <a:ext cx="9144000" cy="4786326"/>
          </a:xfrm>
        </p:spPr>
        <p:txBody>
          <a:bodyPr>
            <a:normAutofit fontScale="92500" lnSpcReduction="20000"/>
          </a:bodyPr>
          <a:lstStyle/>
          <a:p>
            <a:pPr>
              <a:buNone/>
            </a:pPr>
            <a:r>
              <a:rPr lang="en-US" sz="1600" dirty="0" smtClean="0"/>
              <a:t>             In the past few years, it is seen that the cases related to social</a:t>
            </a:r>
          </a:p>
          <a:p>
            <a:pPr>
              <a:buNone/>
            </a:pPr>
            <a:r>
              <a:rPr lang="en-US" sz="1600" dirty="0" smtClean="0"/>
              <a:t>m</a:t>
            </a:r>
            <a:r>
              <a:rPr lang="en-US" sz="1600" dirty="0" smtClean="0"/>
              <a:t>edia hatred have increased exponentially. The social media is turning</a:t>
            </a:r>
          </a:p>
          <a:p>
            <a:pPr>
              <a:buNone/>
            </a:pPr>
            <a:r>
              <a:rPr lang="en-US" sz="1600" dirty="0" smtClean="0"/>
              <a:t> into a dark venomous pit for people now a days. Online hate is the</a:t>
            </a:r>
          </a:p>
          <a:p>
            <a:pPr>
              <a:buNone/>
            </a:pPr>
            <a:r>
              <a:rPr lang="en-US" sz="1600" dirty="0" smtClean="0"/>
              <a:t> result of difference in opinion, race, religion, occupation, nationality</a:t>
            </a:r>
          </a:p>
          <a:p>
            <a:pPr>
              <a:buNone/>
            </a:pPr>
            <a:r>
              <a:rPr lang="en-US" sz="1600" dirty="0" smtClean="0"/>
              <a:t> etc. In social media the people spreading or involved in such kind of</a:t>
            </a:r>
          </a:p>
          <a:p>
            <a:pPr>
              <a:buNone/>
            </a:pPr>
            <a:r>
              <a:rPr lang="en-US" sz="1600" dirty="0" smtClean="0"/>
              <a:t> activities uses filthy languages, aggression, images etc. to offend and</a:t>
            </a:r>
          </a:p>
          <a:p>
            <a:pPr>
              <a:buNone/>
            </a:pPr>
            <a:r>
              <a:rPr lang="en-US" sz="1600" dirty="0" smtClean="0"/>
              <a:t> gravely hurt the person on the other side. This  is one of the major</a:t>
            </a:r>
          </a:p>
          <a:p>
            <a:pPr>
              <a:buNone/>
            </a:pPr>
            <a:r>
              <a:rPr lang="en-US" sz="1600" dirty="0" smtClean="0"/>
              <a:t> concerns now.</a:t>
            </a:r>
          </a:p>
          <a:p>
            <a:pPr>
              <a:buNone/>
            </a:pPr>
            <a:r>
              <a:rPr lang="en-US" sz="1600" dirty="0" smtClean="0"/>
              <a:t> </a:t>
            </a:r>
            <a:r>
              <a:rPr lang="en-US" sz="1600" dirty="0" smtClean="0"/>
              <a:t>              The result of such activities can be dangerous. It gives mental</a:t>
            </a:r>
          </a:p>
          <a:p>
            <a:pPr>
              <a:buNone/>
            </a:pPr>
            <a:r>
              <a:rPr lang="en-US" sz="1600" dirty="0" smtClean="0"/>
              <a:t> trauma to the victims making their lives miserable. People who are</a:t>
            </a:r>
          </a:p>
          <a:p>
            <a:pPr>
              <a:buNone/>
            </a:pPr>
            <a:r>
              <a:rPr lang="en-US" sz="1600" dirty="0" smtClean="0"/>
              <a:t> not well aware of mental health online hate or cyberbullying become</a:t>
            </a:r>
          </a:p>
          <a:p>
            <a:pPr>
              <a:buNone/>
            </a:pPr>
            <a:r>
              <a:rPr lang="en-US" sz="1600" dirty="0" smtClean="0"/>
              <a:t> life threatening for them. Such cases are also at rise. It is also taking </a:t>
            </a:r>
          </a:p>
          <a:p>
            <a:pPr>
              <a:buNone/>
            </a:pPr>
            <a:r>
              <a:rPr lang="en-US" sz="1600" dirty="0" smtClean="0"/>
              <a:t>its toll on religions. Each and every day we can see an Incident of </a:t>
            </a:r>
          </a:p>
          <a:p>
            <a:pPr>
              <a:buNone/>
            </a:pPr>
            <a:r>
              <a:rPr lang="en-US" sz="1600" dirty="0" smtClean="0"/>
              <a:t>fighting between people of different communities or  religions due to</a:t>
            </a:r>
          </a:p>
          <a:p>
            <a:pPr>
              <a:buNone/>
            </a:pPr>
            <a:r>
              <a:rPr lang="en-US" sz="1600" dirty="0" smtClean="0"/>
              <a:t> offensive social media posts.</a:t>
            </a:r>
          </a:p>
          <a:p>
            <a:pPr>
              <a:buNone/>
            </a:pPr>
            <a:r>
              <a:rPr lang="en-US" sz="1600" dirty="0" smtClean="0"/>
              <a:t> </a:t>
            </a:r>
            <a:r>
              <a:rPr lang="en-US" sz="1600" dirty="0" smtClean="0"/>
              <a:t>               Online hate, described as abusive language, aggression, </a:t>
            </a:r>
          </a:p>
          <a:p>
            <a:pPr>
              <a:buNone/>
            </a:pPr>
            <a:r>
              <a:rPr lang="en-US" sz="1600" dirty="0" smtClean="0"/>
              <a:t>c</a:t>
            </a:r>
            <a:r>
              <a:rPr lang="en-US" sz="1600" dirty="0" smtClean="0"/>
              <a:t>yberbullying, hatefulness, insults,  personal attacks, provocation, </a:t>
            </a:r>
          </a:p>
          <a:p>
            <a:pPr>
              <a:buNone/>
            </a:pPr>
            <a:r>
              <a:rPr lang="en-US" sz="1600" dirty="0" smtClean="0"/>
              <a:t>r</a:t>
            </a:r>
            <a:r>
              <a:rPr lang="en-US" sz="1600" dirty="0" smtClean="0"/>
              <a:t>acism, sexism, threats or tosicity has been identified as a major </a:t>
            </a:r>
          </a:p>
          <a:p>
            <a:pPr>
              <a:buNone/>
            </a:pPr>
            <a:r>
              <a:rPr lang="en-US" sz="1600" dirty="0" smtClean="0"/>
              <a:t>threat on online social media platforms. These kinds of activities </a:t>
            </a:r>
          </a:p>
          <a:p>
            <a:pPr>
              <a:buNone/>
            </a:pPr>
            <a:r>
              <a:rPr lang="en-US" sz="1600" dirty="0" smtClean="0"/>
              <a:t>must be checked for a better future.    </a:t>
            </a:r>
          </a:p>
          <a:p>
            <a:pPr>
              <a:buNone/>
            </a:pPr>
            <a:endParaRPr lang="en-US" sz="1600" dirty="0"/>
          </a:p>
        </p:txBody>
      </p:sp>
      <p:pic>
        <p:nvPicPr>
          <p:cNvPr id="4" name="Picture 3" descr="istockphoto-1170461091-612x612.jpg"/>
          <p:cNvPicPr>
            <a:picLocks noChangeAspect="1"/>
          </p:cNvPicPr>
          <p:nvPr/>
        </p:nvPicPr>
        <p:blipFill>
          <a:blip r:embed="rId2"/>
          <a:stretch>
            <a:fillRect/>
          </a:stretch>
        </p:blipFill>
        <p:spPr>
          <a:xfrm>
            <a:off x="5572132" y="928674"/>
            <a:ext cx="3571868" cy="2500330"/>
          </a:xfrm>
          <a:prstGeom prst="rect">
            <a:avLst/>
          </a:prstGeom>
        </p:spPr>
      </p:pic>
      <p:pic>
        <p:nvPicPr>
          <p:cNvPr id="5" name="Picture 4" descr="intro-import.jpg"/>
          <p:cNvPicPr>
            <a:picLocks noChangeAspect="1"/>
          </p:cNvPicPr>
          <p:nvPr/>
        </p:nvPicPr>
        <p:blipFill>
          <a:blip r:embed="rId3"/>
          <a:stretch>
            <a:fillRect/>
          </a:stretch>
        </p:blipFill>
        <p:spPr>
          <a:xfrm>
            <a:off x="5572132" y="3429004"/>
            <a:ext cx="3571868" cy="20002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414056"/>
          </a:xfrm>
        </p:spPr>
        <p:txBody>
          <a:bodyPr>
            <a:noAutofit/>
          </a:bodyPr>
          <a:lstStyle/>
          <a:p>
            <a:r>
              <a:rPr lang="en-US" sz="2800" b="1" i="1" u="sng" dirty="0" smtClean="0">
                <a:solidFill>
                  <a:srgbClr val="7030A0"/>
                </a:solidFill>
              </a:rPr>
              <a:t>Definition &amp; Importance of Malignant Comments Classification</a:t>
            </a:r>
            <a:endParaRPr lang="en-US" sz="2800" b="1" i="1" u="sng" dirty="0">
              <a:solidFill>
                <a:srgbClr val="7030A0"/>
              </a:solidFill>
            </a:endParaRPr>
          </a:p>
        </p:txBody>
      </p:sp>
      <p:sp>
        <p:nvSpPr>
          <p:cNvPr id="3" name="Content Placeholder 2"/>
          <p:cNvSpPr>
            <a:spLocks noGrp="1"/>
          </p:cNvSpPr>
          <p:nvPr>
            <p:ph idx="1"/>
          </p:nvPr>
        </p:nvSpPr>
        <p:spPr>
          <a:xfrm>
            <a:off x="0" y="1142988"/>
            <a:ext cx="9144000" cy="4429155"/>
          </a:xfrm>
        </p:spPr>
        <p:txBody>
          <a:bodyPr>
            <a:normAutofit fontScale="85000" lnSpcReduction="20000"/>
          </a:bodyPr>
          <a:lstStyle/>
          <a:p>
            <a:pPr>
              <a:buFont typeface="Wingdings" pitchFamily="2" charset="2"/>
              <a:buChar char="§"/>
            </a:pPr>
            <a:r>
              <a:rPr lang="en-US" sz="1800" b="1" dirty="0" smtClean="0"/>
              <a:t>Definition:  </a:t>
            </a:r>
            <a:r>
              <a:rPr lang="en-US" sz="1600" b="1" dirty="0" smtClean="0"/>
              <a:t>“A classification model designed to detect the type</a:t>
            </a:r>
          </a:p>
          <a:p>
            <a:pPr>
              <a:buNone/>
            </a:pPr>
            <a:r>
              <a:rPr lang="en-US" sz="1600" b="1" dirty="0" smtClean="0"/>
              <a:t> </a:t>
            </a:r>
            <a:r>
              <a:rPr lang="en-US" sz="1600" b="1" dirty="0" smtClean="0"/>
              <a:t>       of  toxic comments to detect and prevent cyberbullyin”  </a:t>
            </a:r>
            <a:r>
              <a:rPr lang="en-US" sz="1600" dirty="0" smtClean="0"/>
              <a:t>which </a:t>
            </a:r>
          </a:p>
          <a:p>
            <a:pPr>
              <a:buNone/>
            </a:pPr>
            <a:r>
              <a:rPr lang="en-US" sz="1600" b="1" dirty="0" smtClean="0"/>
              <a:t> </a:t>
            </a:r>
            <a:r>
              <a:rPr lang="en-US" sz="1600" b="1" dirty="0" smtClean="0"/>
              <a:t>       </a:t>
            </a:r>
            <a:r>
              <a:rPr lang="en-US" sz="1600" dirty="0" smtClean="0"/>
              <a:t>include unsupportive and unpleasant behavior, being manipulative,</a:t>
            </a:r>
          </a:p>
          <a:p>
            <a:pPr>
              <a:buNone/>
            </a:pPr>
            <a:r>
              <a:rPr lang="en-US" sz="1600" b="1" dirty="0" smtClean="0"/>
              <a:t> </a:t>
            </a:r>
            <a:r>
              <a:rPr lang="en-US" sz="1600" b="1" dirty="0" smtClean="0"/>
              <a:t>       </a:t>
            </a:r>
            <a:r>
              <a:rPr lang="en-US" sz="1600" dirty="0" smtClean="0"/>
              <a:t>judgmental, controlling and self centered.</a:t>
            </a:r>
          </a:p>
          <a:p>
            <a:pPr>
              <a:buNone/>
            </a:pPr>
            <a:endParaRPr lang="en-US" sz="1600" b="1" dirty="0" smtClean="0"/>
          </a:p>
          <a:p>
            <a:pPr>
              <a:buFont typeface="Wingdings" pitchFamily="2" charset="2"/>
              <a:buChar char="§"/>
            </a:pPr>
            <a:r>
              <a:rPr lang="en-US" sz="1800" b="1" dirty="0" smtClean="0"/>
              <a:t>Importance:  </a:t>
            </a:r>
            <a:r>
              <a:rPr lang="en-US" sz="1600" dirty="0" smtClean="0"/>
              <a:t>Every day, we get a tremendous amount of short</a:t>
            </a:r>
          </a:p>
          <a:p>
            <a:pPr>
              <a:buNone/>
            </a:pPr>
            <a:r>
              <a:rPr lang="en-US" sz="1600" b="1" dirty="0" smtClean="0"/>
              <a:t> </a:t>
            </a:r>
            <a:r>
              <a:rPr lang="en-US" sz="1600" b="1" dirty="0" smtClean="0"/>
              <a:t>       </a:t>
            </a:r>
            <a:r>
              <a:rPr lang="en-US" sz="1600" dirty="0" smtClean="0"/>
              <a:t>content data from the blast of online correspondence, web-based </a:t>
            </a:r>
          </a:p>
          <a:p>
            <a:pPr>
              <a:buNone/>
            </a:pPr>
            <a:r>
              <a:rPr lang="en-US" sz="1600" dirty="0" smtClean="0"/>
              <a:t> </a:t>
            </a:r>
            <a:r>
              <a:rPr lang="en-US" sz="1600" dirty="0" smtClean="0"/>
              <a:t>       business and the utilization of advanced gadgets. This volume of </a:t>
            </a:r>
          </a:p>
          <a:p>
            <a:pPr>
              <a:buNone/>
            </a:pPr>
            <a:r>
              <a:rPr lang="en-US" sz="1600" dirty="0" smtClean="0"/>
              <a:t> </a:t>
            </a:r>
            <a:r>
              <a:rPr lang="en-US" sz="1600" dirty="0" smtClean="0"/>
              <a:t>      data requires text mining apparatuses to carry out the various </a:t>
            </a:r>
          </a:p>
          <a:p>
            <a:pPr>
              <a:buNone/>
            </a:pPr>
            <a:r>
              <a:rPr lang="en-US" sz="1600" dirty="0" smtClean="0"/>
              <a:t> </a:t>
            </a:r>
            <a:r>
              <a:rPr lang="en-US" sz="1600" dirty="0" smtClean="0"/>
              <a:t>      report tasks in an opportune and suitable way. Detecting and </a:t>
            </a:r>
          </a:p>
          <a:p>
            <a:pPr>
              <a:buNone/>
            </a:pPr>
            <a:r>
              <a:rPr lang="en-US" sz="1600" dirty="0" smtClean="0"/>
              <a:t> </a:t>
            </a:r>
            <a:r>
              <a:rPr lang="en-US" sz="1600" dirty="0" smtClean="0"/>
              <a:t>      controlling verbal abuse in an automated fashion is inherently an </a:t>
            </a:r>
          </a:p>
          <a:p>
            <a:pPr>
              <a:buNone/>
            </a:pPr>
            <a:r>
              <a:rPr lang="en-US" sz="1600" b="1" dirty="0" smtClean="0"/>
              <a:t> </a:t>
            </a:r>
            <a:r>
              <a:rPr lang="en-US" sz="1600" b="1" dirty="0" smtClean="0"/>
              <a:t>      </a:t>
            </a:r>
            <a:r>
              <a:rPr lang="en-US" sz="1600" dirty="0" smtClean="0"/>
              <a:t>NLP task (Natural Language Processing). Text Classification is a great</a:t>
            </a:r>
          </a:p>
          <a:p>
            <a:pPr>
              <a:buNone/>
            </a:pPr>
            <a:r>
              <a:rPr lang="en-US" sz="1600" dirty="0" smtClean="0"/>
              <a:t> </a:t>
            </a:r>
            <a:r>
              <a:rPr lang="en-US" sz="1600" dirty="0" smtClean="0"/>
              <a:t>      point for NLP.</a:t>
            </a:r>
          </a:p>
          <a:p>
            <a:pPr>
              <a:buNone/>
            </a:pPr>
            <a:r>
              <a:rPr lang="en-US" sz="1600" dirty="0" smtClean="0"/>
              <a:t> </a:t>
            </a:r>
            <a:r>
              <a:rPr lang="en-US" sz="1600" dirty="0" smtClean="0"/>
              <a:t>      Nowadays, every social media site and applications use machine </a:t>
            </a:r>
          </a:p>
          <a:p>
            <a:pPr>
              <a:buNone/>
            </a:pPr>
            <a:r>
              <a:rPr lang="en-US" sz="1600" dirty="0" smtClean="0"/>
              <a:t> </a:t>
            </a:r>
            <a:r>
              <a:rPr lang="en-US" sz="1600" dirty="0" smtClean="0"/>
              <a:t>      learning approach. Machine Learning has simplified the task that</a:t>
            </a:r>
          </a:p>
          <a:p>
            <a:pPr>
              <a:buNone/>
            </a:pPr>
            <a:r>
              <a:rPr lang="en-US" sz="1600" dirty="0" smtClean="0"/>
              <a:t> </a:t>
            </a:r>
            <a:r>
              <a:rPr lang="en-US" sz="1600" dirty="0" smtClean="0"/>
              <a:t>      may take long duration to complete without it. Most of the approaches</a:t>
            </a:r>
          </a:p>
          <a:p>
            <a:pPr>
              <a:buNone/>
            </a:pPr>
            <a:r>
              <a:rPr lang="en-US" sz="1600" dirty="0" smtClean="0"/>
              <a:t> </a:t>
            </a:r>
            <a:r>
              <a:rPr lang="en-US" sz="1600" dirty="0" smtClean="0"/>
              <a:t>      require text analysis and classification techniques. Classification of the  </a:t>
            </a:r>
          </a:p>
          <a:p>
            <a:pPr>
              <a:buNone/>
            </a:pPr>
            <a:r>
              <a:rPr lang="en-US" sz="1600" dirty="0" smtClean="0"/>
              <a:t> </a:t>
            </a:r>
            <a:r>
              <a:rPr lang="en-US" sz="1600" dirty="0" smtClean="0"/>
              <a:t>      comments is necessary before posting on online platforms. This classification </a:t>
            </a:r>
          </a:p>
          <a:p>
            <a:pPr>
              <a:buNone/>
            </a:pPr>
            <a:r>
              <a:rPr lang="en-US" sz="1600" dirty="0" smtClean="0"/>
              <a:t> </a:t>
            </a:r>
            <a:r>
              <a:rPr lang="en-US" sz="1600" dirty="0" smtClean="0"/>
              <a:t>      model helps to prevent the online abuse and cyberbullying. </a:t>
            </a:r>
          </a:p>
          <a:p>
            <a:pPr>
              <a:buNone/>
            </a:pPr>
            <a:r>
              <a:rPr lang="en-US" sz="1600" b="1" dirty="0" smtClean="0"/>
              <a:t> </a:t>
            </a:r>
            <a:r>
              <a:rPr lang="en-US" sz="1600" b="1" dirty="0" smtClean="0"/>
              <a:t>      </a:t>
            </a:r>
            <a:endParaRPr lang="en-US" sz="1600" b="1" dirty="0"/>
          </a:p>
        </p:txBody>
      </p:sp>
      <p:pic>
        <p:nvPicPr>
          <p:cNvPr id="4" name="Picture 3" descr="1_PIs25RW-zFYGalzlzgdI9A.jpeg"/>
          <p:cNvPicPr>
            <a:picLocks noChangeAspect="1"/>
          </p:cNvPicPr>
          <p:nvPr/>
        </p:nvPicPr>
        <p:blipFill>
          <a:blip r:embed="rId2" cstate="print"/>
          <a:stretch>
            <a:fillRect/>
          </a:stretch>
        </p:blipFill>
        <p:spPr>
          <a:xfrm>
            <a:off x="6072198" y="3143252"/>
            <a:ext cx="2928926" cy="2321242"/>
          </a:xfrm>
          <a:prstGeom prst="rect">
            <a:avLst/>
          </a:prstGeom>
        </p:spPr>
      </p:pic>
      <p:pic>
        <p:nvPicPr>
          <p:cNvPr id="5" name="Picture 4" descr="images (1).png"/>
          <p:cNvPicPr>
            <a:picLocks noChangeAspect="1"/>
          </p:cNvPicPr>
          <p:nvPr/>
        </p:nvPicPr>
        <p:blipFill>
          <a:blip r:embed="rId3"/>
          <a:stretch>
            <a:fillRect/>
          </a:stretch>
        </p:blipFill>
        <p:spPr>
          <a:xfrm>
            <a:off x="6072198" y="1214426"/>
            <a:ext cx="2928958" cy="2143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4"/>
            <a:ext cx="8229600" cy="485494"/>
          </a:xfrm>
        </p:spPr>
        <p:txBody>
          <a:bodyPr>
            <a:normAutofit fontScale="90000"/>
          </a:bodyPr>
          <a:lstStyle/>
          <a:p>
            <a:r>
              <a:rPr lang="en-US" sz="3200" b="1" i="1" u="sng" dirty="0" smtClean="0">
                <a:solidFill>
                  <a:srgbClr val="7030A0"/>
                </a:solidFill>
              </a:rPr>
              <a:t>Data Analysis and Model Building Flowchart</a:t>
            </a:r>
            <a:endParaRPr lang="en-US" sz="3200" b="1" i="1" u="sng" dirty="0">
              <a:solidFill>
                <a:srgbClr val="7030A0"/>
              </a:solidFill>
            </a:endParaRPr>
          </a:p>
        </p:txBody>
      </p:sp>
      <p:sp>
        <p:nvSpPr>
          <p:cNvPr id="3" name="Content Placeholder 2"/>
          <p:cNvSpPr>
            <a:spLocks noGrp="1"/>
          </p:cNvSpPr>
          <p:nvPr>
            <p:ph idx="1"/>
          </p:nvPr>
        </p:nvSpPr>
        <p:spPr>
          <a:xfrm>
            <a:off x="0" y="928674"/>
            <a:ext cx="9144000" cy="4786326"/>
          </a:xfrm>
        </p:spPr>
        <p:txBody>
          <a:bodyPr>
            <a:normAutofit/>
          </a:bodyPr>
          <a:lstStyle/>
          <a:p>
            <a:pPr>
              <a:buNone/>
            </a:pPr>
            <a:endParaRPr lang="en-US" sz="1600" dirty="0"/>
          </a:p>
        </p:txBody>
      </p:sp>
      <p:sp>
        <p:nvSpPr>
          <p:cNvPr id="4" name="Rounded Rectangle 3"/>
          <p:cNvSpPr/>
          <p:nvPr/>
        </p:nvSpPr>
        <p:spPr>
          <a:xfrm>
            <a:off x="142844" y="1071550"/>
            <a:ext cx="2071702"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smtClean="0">
                <a:solidFill>
                  <a:srgbClr val="002060"/>
                </a:solidFill>
              </a:rPr>
              <a:t>Import Libraries</a:t>
            </a:r>
            <a:endParaRPr lang="en-US" b="1" i="1" dirty="0">
              <a:solidFill>
                <a:srgbClr val="002060"/>
              </a:solidFill>
            </a:endParaRPr>
          </a:p>
        </p:txBody>
      </p:sp>
      <p:sp>
        <p:nvSpPr>
          <p:cNvPr id="5" name="Rounded Rectangle 4"/>
          <p:cNvSpPr/>
          <p:nvPr/>
        </p:nvSpPr>
        <p:spPr>
          <a:xfrm>
            <a:off x="3286116" y="1071550"/>
            <a:ext cx="2286016"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smtClean="0">
                <a:solidFill>
                  <a:srgbClr val="002060"/>
                </a:solidFill>
              </a:rPr>
              <a:t>Import Dataset</a:t>
            </a:r>
            <a:endParaRPr lang="en-US" b="1" i="1" dirty="0">
              <a:solidFill>
                <a:srgbClr val="002060"/>
              </a:solidFill>
            </a:endParaRPr>
          </a:p>
        </p:txBody>
      </p:sp>
      <p:sp>
        <p:nvSpPr>
          <p:cNvPr id="6" name="Rounded Rectangle 5"/>
          <p:cNvSpPr/>
          <p:nvPr/>
        </p:nvSpPr>
        <p:spPr>
          <a:xfrm>
            <a:off x="6643702" y="1071550"/>
            <a:ext cx="2143140" cy="78581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smtClean="0">
                <a:solidFill>
                  <a:srgbClr val="002060"/>
                </a:solidFill>
              </a:rPr>
              <a:t>Feature Engineering</a:t>
            </a:r>
            <a:endParaRPr lang="en-US" b="1" i="1" dirty="0">
              <a:solidFill>
                <a:srgbClr val="002060"/>
              </a:solidFill>
            </a:endParaRPr>
          </a:p>
        </p:txBody>
      </p:sp>
      <p:sp>
        <p:nvSpPr>
          <p:cNvPr id="7" name="Rounded Rectangle 6"/>
          <p:cNvSpPr/>
          <p:nvPr/>
        </p:nvSpPr>
        <p:spPr>
          <a:xfrm>
            <a:off x="142844" y="2214558"/>
            <a:ext cx="2071702"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smtClean="0">
                <a:solidFill>
                  <a:srgbClr val="002060"/>
                </a:solidFill>
              </a:rPr>
              <a:t>Checking Correlation</a:t>
            </a:r>
            <a:endParaRPr lang="en-US" b="1" i="1" dirty="0">
              <a:solidFill>
                <a:srgbClr val="002060"/>
              </a:solidFill>
            </a:endParaRPr>
          </a:p>
        </p:txBody>
      </p:sp>
      <p:sp>
        <p:nvSpPr>
          <p:cNvPr id="8" name="Rounded Rectangle 7"/>
          <p:cNvSpPr/>
          <p:nvPr/>
        </p:nvSpPr>
        <p:spPr>
          <a:xfrm>
            <a:off x="3357554" y="2214558"/>
            <a:ext cx="2214578"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smtClean="0">
                <a:solidFill>
                  <a:srgbClr val="002060"/>
                </a:solidFill>
              </a:rPr>
              <a:t>NLTK Text Pre-Processing</a:t>
            </a:r>
            <a:endParaRPr lang="en-US" b="1" i="1" dirty="0">
              <a:solidFill>
                <a:srgbClr val="002060"/>
              </a:solidFill>
            </a:endParaRPr>
          </a:p>
        </p:txBody>
      </p:sp>
      <p:sp>
        <p:nvSpPr>
          <p:cNvPr id="9" name="Rounded Rectangle 8"/>
          <p:cNvSpPr/>
          <p:nvPr/>
        </p:nvSpPr>
        <p:spPr>
          <a:xfrm>
            <a:off x="6715140" y="2214558"/>
            <a:ext cx="2143140"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smtClean="0">
                <a:solidFill>
                  <a:srgbClr val="002060"/>
                </a:solidFill>
              </a:rPr>
              <a:t>Visualizations (EDA)</a:t>
            </a:r>
            <a:endParaRPr lang="en-US" b="1" i="1" dirty="0">
              <a:solidFill>
                <a:srgbClr val="002060"/>
              </a:solidFill>
            </a:endParaRPr>
          </a:p>
        </p:txBody>
      </p:sp>
      <p:sp>
        <p:nvSpPr>
          <p:cNvPr id="10" name="Rounded Rectangle 9"/>
          <p:cNvSpPr/>
          <p:nvPr/>
        </p:nvSpPr>
        <p:spPr>
          <a:xfrm>
            <a:off x="142844" y="3429004"/>
            <a:ext cx="2071702"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smtClean="0">
                <a:solidFill>
                  <a:srgbClr val="002060"/>
                </a:solidFill>
              </a:rPr>
              <a:t>TF-IDF </a:t>
            </a:r>
          </a:p>
          <a:p>
            <a:pPr algn="ctr"/>
            <a:r>
              <a:rPr lang="en-US" b="1" i="1" dirty="0" smtClean="0">
                <a:solidFill>
                  <a:srgbClr val="002060"/>
                </a:solidFill>
              </a:rPr>
              <a:t>Vectorizer</a:t>
            </a:r>
            <a:endParaRPr lang="en-US" b="1" i="1" dirty="0">
              <a:solidFill>
                <a:srgbClr val="002060"/>
              </a:solidFill>
            </a:endParaRPr>
          </a:p>
        </p:txBody>
      </p:sp>
      <p:sp>
        <p:nvSpPr>
          <p:cNvPr id="11" name="Rounded Rectangle 10"/>
          <p:cNvSpPr/>
          <p:nvPr/>
        </p:nvSpPr>
        <p:spPr>
          <a:xfrm>
            <a:off x="142844" y="4643450"/>
            <a:ext cx="2143140"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smtClean="0">
                <a:solidFill>
                  <a:srgbClr val="002060"/>
                </a:solidFill>
              </a:rPr>
              <a:t>Saving the model</a:t>
            </a:r>
          </a:p>
          <a:p>
            <a:pPr algn="ctr"/>
            <a:r>
              <a:rPr lang="en-US" b="1" i="1" dirty="0" smtClean="0">
                <a:solidFill>
                  <a:srgbClr val="002060"/>
                </a:solidFill>
              </a:rPr>
              <a:t>And Predictions</a:t>
            </a:r>
            <a:endParaRPr lang="en-US" b="1" i="1" dirty="0">
              <a:solidFill>
                <a:srgbClr val="002060"/>
              </a:solidFill>
            </a:endParaRPr>
          </a:p>
        </p:txBody>
      </p:sp>
      <p:sp>
        <p:nvSpPr>
          <p:cNvPr id="12" name="Rounded Rectangle 11"/>
          <p:cNvSpPr/>
          <p:nvPr/>
        </p:nvSpPr>
        <p:spPr>
          <a:xfrm>
            <a:off x="3428992" y="3429004"/>
            <a:ext cx="2214578"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smtClean="0">
                <a:solidFill>
                  <a:srgbClr val="002060"/>
                </a:solidFill>
              </a:rPr>
              <a:t>Data Balancing</a:t>
            </a:r>
            <a:endParaRPr lang="en-US" b="1" i="1" dirty="0">
              <a:solidFill>
                <a:srgbClr val="002060"/>
              </a:solidFill>
            </a:endParaRPr>
          </a:p>
        </p:txBody>
      </p:sp>
      <p:sp>
        <p:nvSpPr>
          <p:cNvPr id="13" name="Rounded Rectangle 12"/>
          <p:cNvSpPr/>
          <p:nvPr/>
        </p:nvSpPr>
        <p:spPr>
          <a:xfrm>
            <a:off x="6715140" y="3429004"/>
            <a:ext cx="2143140"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smtClean="0">
                <a:solidFill>
                  <a:srgbClr val="002060"/>
                </a:solidFill>
              </a:rPr>
              <a:t>Model Building</a:t>
            </a:r>
            <a:endParaRPr lang="en-US" b="1" i="1" dirty="0">
              <a:solidFill>
                <a:srgbClr val="002060"/>
              </a:solidFill>
            </a:endParaRPr>
          </a:p>
        </p:txBody>
      </p:sp>
      <p:sp>
        <p:nvSpPr>
          <p:cNvPr id="14" name="Rounded Rectangle 13"/>
          <p:cNvSpPr/>
          <p:nvPr/>
        </p:nvSpPr>
        <p:spPr>
          <a:xfrm>
            <a:off x="3500430" y="4643450"/>
            <a:ext cx="2143140"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smtClean="0">
                <a:solidFill>
                  <a:srgbClr val="002060"/>
                </a:solidFill>
              </a:rPr>
              <a:t>AUC-ROC Curve</a:t>
            </a:r>
            <a:endParaRPr lang="en-US" b="1" i="1" dirty="0">
              <a:solidFill>
                <a:srgbClr val="002060"/>
              </a:solidFill>
            </a:endParaRPr>
          </a:p>
        </p:txBody>
      </p:sp>
      <p:sp>
        <p:nvSpPr>
          <p:cNvPr id="15" name="Rounded Rectangle 14"/>
          <p:cNvSpPr/>
          <p:nvPr/>
        </p:nvSpPr>
        <p:spPr>
          <a:xfrm>
            <a:off x="6786578" y="4643450"/>
            <a:ext cx="2143140"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i="1" dirty="0" smtClean="0">
                <a:solidFill>
                  <a:srgbClr val="002060"/>
                </a:solidFill>
              </a:rPr>
              <a:t>Hyper Parameter</a:t>
            </a:r>
          </a:p>
          <a:p>
            <a:pPr algn="ctr"/>
            <a:r>
              <a:rPr lang="en-US" b="1" i="1" dirty="0" smtClean="0">
                <a:solidFill>
                  <a:srgbClr val="002060"/>
                </a:solidFill>
              </a:rPr>
              <a:t>Tuning</a:t>
            </a:r>
            <a:endParaRPr lang="en-US" b="1" i="1" dirty="0">
              <a:solidFill>
                <a:srgbClr val="002060"/>
              </a:solidFill>
            </a:endParaRPr>
          </a:p>
        </p:txBody>
      </p:sp>
      <p:sp>
        <p:nvSpPr>
          <p:cNvPr id="16" name="Right Arrow 15"/>
          <p:cNvSpPr/>
          <p:nvPr/>
        </p:nvSpPr>
        <p:spPr>
          <a:xfrm>
            <a:off x="2428860" y="1357302"/>
            <a:ext cx="714380"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Arrow 16"/>
          <p:cNvSpPr/>
          <p:nvPr/>
        </p:nvSpPr>
        <p:spPr>
          <a:xfrm>
            <a:off x="5786446" y="1357302"/>
            <a:ext cx="714380"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own Arrow 17"/>
          <p:cNvSpPr/>
          <p:nvPr/>
        </p:nvSpPr>
        <p:spPr>
          <a:xfrm>
            <a:off x="7643834" y="1928806"/>
            <a:ext cx="285752"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Arrow 18"/>
          <p:cNvSpPr/>
          <p:nvPr/>
        </p:nvSpPr>
        <p:spPr>
          <a:xfrm>
            <a:off x="2500298" y="3643318"/>
            <a:ext cx="64294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Arrow 19"/>
          <p:cNvSpPr/>
          <p:nvPr/>
        </p:nvSpPr>
        <p:spPr>
          <a:xfrm>
            <a:off x="5857884" y="3643318"/>
            <a:ext cx="714380"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own Arrow 20"/>
          <p:cNvSpPr/>
          <p:nvPr/>
        </p:nvSpPr>
        <p:spPr>
          <a:xfrm>
            <a:off x="928662" y="3143252"/>
            <a:ext cx="285752"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Down Arrow 21"/>
          <p:cNvSpPr/>
          <p:nvPr/>
        </p:nvSpPr>
        <p:spPr>
          <a:xfrm>
            <a:off x="7715272" y="4357698"/>
            <a:ext cx="285752"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Left Arrow 22"/>
          <p:cNvSpPr/>
          <p:nvPr/>
        </p:nvSpPr>
        <p:spPr>
          <a:xfrm>
            <a:off x="2428860" y="2500310"/>
            <a:ext cx="714380" cy="357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Left Arrow 23"/>
          <p:cNvSpPr/>
          <p:nvPr/>
        </p:nvSpPr>
        <p:spPr>
          <a:xfrm>
            <a:off x="5857884" y="2500310"/>
            <a:ext cx="714380" cy="357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Left Arrow 24"/>
          <p:cNvSpPr/>
          <p:nvPr/>
        </p:nvSpPr>
        <p:spPr>
          <a:xfrm>
            <a:off x="2500298" y="4929202"/>
            <a:ext cx="642942" cy="357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Left Arrow 25"/>
          <p:cNvSpPr/>
          <p:nvPr/>
        </p:nvSpPr>
        <p:spPr>
          <a:xfrm>
            <a:off x="5929322" y="4929202"/>
            <a:ext cx="642942" cy="357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8"/>
            <a:ext cx="8229600" cy="342618"/>
          </a:xfrm>
        </p:spPr>
        <p:txBody>
          <a:bodyPr>
            <a:normAutofit fontScale="90000"/>
          </a:bodyPr>
          <a:lstStyle/>
          <a:p>
            <a:r>
              <a:rPr lang="en-US" b="1" i="1" u="sng" dirty="0" smtClean="0">
                <a:solidFill>
                  <a:srgbClr val="7030A0"/>
                </a:solidFill>
              </a:rPr>
              <a:t>Exploratory Data Analysis (EDA) Steps</a:t>
            </a:r>
            <a:endParaRPr lang="en-US" b="1" i="1" u="sng" dirty="0">
              <a:solidFill>
                <a:srgbClr val="7030A0"/>
              </a:solidFill>
            </a:endParaRPr>
          </a:p>
        </p:txBody>
      </p:sp>
      <p:sp>
        <p:nvSpPr>
          <p:cNvPr id="3" name="Content Placeholder 2"/>
          <p:cNvSpPr>
            <a:spLocks noGrp="1"/>
          </p:cNvSpPr>
          <p:nvPr>
            <p:ph idx="1"/>
          </p:nvPr>
        </p:nvSpPr>
        <p:spPr>
          <a:xfrm>
            <a:off x="0" y="1500178"/>
            <a:ext cx="9144000" cy="3714776"/>
          </a:xfrm>
        </p:spPr>
        <p:txBody>
          <a:bodyPr>
            <a:normAutofit/>
          </a:bodyPr>
          <a:lstStyle/>
          <a:p>
            <a:pPr>
              <a:buFont typeface="Wingdings" pitchFamily="2" charset="2"/>
              <a:buChar char="Ø"/>
            </a:pPr>
            <a:r>
              <a:rPr lang="en-US" sz="1600" dirty="0" smtClean="0"/>
              <a:t>Importing necessary libraries and importing dataset as a data frame.</a:t>
            </a:r>
          </a:p>
          <a:p>
            <a:pPr>
              <a:buFont typeface="Wingdings" pitchFamily="2" charset="2"/>
              <a:buChar char="Ø"/>
            </a:pPr>
            <a:r>
              <a:rPr lang="en-US" sz="1600" dirty="0" smtClean="0"/>
              <a:t>Checked some statistical information like shape, number of unique values present, info, finding more values etc.</a:t>
            </a:r>
          </a:p>
          <a:p>
            <a:pPr>
              <a:buFont typeface="Wingdings" pitchFamily="2" charset="2"/>
              <a:buChar char="Ø"/>
            </a:pPr>
            <a:r>
              <a:rPr lang="en-US" sz="1600" dirty="0" smtClean="0"/>
              <a:t>Checked for null values and did not find any null values and removed Id.</a:t>
            </a:r>
          </a:p>
          <a:p>
            <a:pPr>
              <a:buFont typeface="Wingdings" pitchFamily="2" charset="2"/>
              <a:buChar char="Ø"/>
            </a:pPr>
            <a:r>
              <a:rPr lang="en-US" sz="1600" dirty="0" smtClean="0"/>
              <a:t>Done feature engineering and created new columns viz label which contain both good and bad comments which is the sum of all the labels, comment length which contains the length of comment text.</a:t>
            </a:r>
          </a:p>
          <a:p>
            <a:pPr>
              <a:buFont typeface="Wingdings" pitchFamily="2" charset="2"/>
              <a:buChar char="Ø"/>
            </a:pPr>
            <a:r>
              <a:rPr lang="en-US" sz="1600" dirty="0" smtClean="0"/>
              <a:t>Visualized each feature using seaborn and matplotlib libraries by plotting categorical plots like pie plot , count plot, distribution plot and wordcloud for each label.</a:t>
            </a:r>
          </a:p>
          <a:p>
            <a:pPr>
              <a:buFont typeface="Wingdings" pitchFamily="2" charset="2"/>
              <a:buChar char="Ø"/>
            </a:pPr>
            <a:r>
              <a:rPr lang="en-US" sz="1600" dirty="0" smtClean="0"/>
              <a:t>Done text pre-processing techniques like Removing Punctuations and other special charactors. Splitting the comments into individual words. Removing Stop Words. Stemming and Lemmatization. Then created new column as clean, length after cleaning the data. All these steps were done on both train and test datasets. Checked correlation using heatmap. After getting a cleaned data used TF-IDF vectorizer.</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6"/>
            <a:ext cx="8229600" cy="485494"/>
          </a:xfrm>
        </p:spPr>
        <p:txBody>
          <a:bodyPr>
            <a:normAutofit fontScale="90000"/>
          </a:bodyPr>
          <a:lstStyle/>
          <a:p>
            <a:r>
              <a:rPr lang="en-US" b="1" i="1" u="sng" dirty="0" smtClean="0">
                <a:solidFill>
                  <a:srgbClr val="7030A0"/>
                </a:solidFill>
              </a:rPr>
              <a:t>Visualizations</a:t>
            </a:r>
            <a:endParaRPr lang="en-US" b="1" i="1" u="sng" dirty="0">
              <a:solidFill>
                <a:srgbClr val="7030A0"/>
              </a:solidFill>
            </a:endParaRPr>
          </a:p>
        </p:txBody>
      </p:sp>
      <p:pic>
        <p:nvPicPr>
          <p:cNvPr id="1026" name="Picture 2"/>
          <p:cNvPicPr>
            <a:picLocks noGrp="1" noChangeAspect="1" noChangeArrowheads="1"/>
          </p:cNvPicPr>
          <p:nvPr>
            <p:ph idx="1"/>
          </p:nvPr>
        </p:nvPicPr>
        <p:blipFill>
          <a:blip r:embed="rId2"/>
          <a:srcRect l="13310" t="35291" r="33449" b="7891"/>
          <a:stretch>
            <a:fillRect/>
          </a:stretch>
        </p:blipFill>
        <p:spPr bwMode="auto">
          <a:xfrm>
            <a:off x="0" y="928674"/>
            <a:ext cx="4286280" cy="257176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13763" t="33398" r="20351" b="17773"/>
          <a:stretch>
            <a:fillRect/>
          </a:stretch>
        </p:blipFill>
        <p:spPr bwMode="auto">
          <a:xfrm>
            <a:off x="4429124" y="928674"/>
            <a:ext cx="4714876" cy="2500330"/>
          </a:xfrm>
          <a:prstGeom prst="rect">
            <a:avLst/>
          </a:prstGeom>
          <a:noFill/>
          <a:ln w="9525">
            <a:noFill/>
            <a:miter lim="800000"/>
            <a:headEnd/>
            <a:tailEnd/>
          </a:ln>
          <a:effectLst/>
        </p:spPr>
      </p:pic>
      <p:sp>
        <p:nvSpPr>
          <p:cNvPr id="6" name="TextBox 5"/>
          <p:cNvSpPr txBox="1"/>
          <p:nvPr/>
        </p:nvSpPr>
        <p:spPr>
          <a:xfrm>
            <a:off x="0" y="3643318"/>
            <a:ext cx="3714744" cy="1815882"/>
          </a:xfrm>
          <a:prstGeom prst="rect">
            <a:avLst/>
          </a:prstGeom>
          <a:noFill/>
        </p:spPr>
        <p:txBody>
          <a:bodyPr wrap="square" rtlCol="0">
            <a:spAutoFit/>
          </a:bodyPr>
          <a:lstStyle/>
          <a:p>
            <a:pPr>
              <a:buFont typeface="Wingdings" pitchFamily="2" charset="2"/>
              <a:buChar char="Ø"/>
            </a:pPr>
            <a:r>
              <a:rPr lang="en-US" sz="1600" dirty="0" smtClean="0"/>
              <a:t>        From </a:t>
            </a:r>
            <a:r>
              <a:rPr lang="en-US" sz="1600" dirty="0" smtClean="0"/>
              <a:t>the pie chart we can notice approximately 43% of the comments are malignant, 24% of the comments are rude and 22% are abuse. The count of malignant comments are high compared to other type of comments and the count of threat comments are very less.</a:t>
            </a:r>
            <a:endParaRPr lang="en-US" sz="1600" dirty="0"/>
          </a:p>
        </p:txBody>
      </p:sp>
      <p:sp>
        <p:nvSpPr>
          <p:cNvPr id="7" name="TextBox 6"/>
          <p:cNvSpPr txBox="1"/>
          <p:nvPr/>
        </p:nvSpPr>
        <p:spPr>
          <a:xfrm>
            <a:off x="4572000" y="3500442"/>
            <a:ext cx="4357718" cy="2369880"/>
          </a:xfrm>
          <a:prstGeom prst="rect">
            <a:avLst/>
          </a:prstGeom>
          <a:noFill/>
        </p:spPr>
        <p:txBody>
          <a:bodyPr wrap="square" rtlCol="0">
            <a:spAutoFit/>
          </a:bodyPr>
          <a:lstStyle/>
          <a:p>
            <a:pPr>
              <a:buFont typeface="Wingdings" pitchFamily="2" charset="2"/>
              <a:buChar char="Ø"/>
            </a:pPr>
            <a:r>
              <a:rPr lang="en-US" dirty="0" smtClean="0"/>
              <a:t> </a:t>
            </a:r>
            <a:r>
              <a:rPr lang="en-US" sz="1600" dirty="0" smtClean="0"/>
              <a:t>From the above plots we can observe the count of negative comments are high compared to the non negative comments. Here around 90% of the comments are turned out to be a negative comments and only 10% of them are considered to be positive or neutral comments. We can also observe the data imbalance issue here, we need to balance the data.</a:t>
            </a:r>
          </a:p>
          <a:p>
            <a:pPr>
              <a:buFont typeface="Wingdings" pitchFamily="2" charset="2"/>
              <a:buChar char="Ø"/>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2638</Words>
  <Application>Microsoft Office PowerPoint</Application>
  <PresentationFormat>On-screen Show (16:10)</PresentationFormat>
  <Paragraphs>170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Presentation On  Malignant Comments Classification</vt:lpstr>
      <vt:lpstr>Agenda</vt:lpstr>
      <vt:lpstr>Introduction</vt:lpstr>
      <vt:lpstr>Problem Statement</vt:lpstr>
      <vt:lpstr>Problem Understanding</vt:lpstr>
      <vt:lpstr>Definition &amp; Importance of Malignant Comments Classification</vt:lpstr>
      <vt:lpstr>Data Analysis and Model Building Flowchart</vt:lpstr>
      <vt:lpstr>Exploratory Data Analysis (EDA) Steps</vt:lpstr>
      <vt:lpstr>Visualizations</vt:lpstr>
      <vt:lpstr>Visualizations</vt:lpstr>
      <vt:lpstr>Visualization</vt:lpstr>
      <vt:lpstr>Visualization</vt:lpstr>
      <vt:lpstr>Correlation between features and labels</vt:lpstr>
      <vt:lpstr>Data Analysis Steps Done </vt:lpstr>
      <vt:lpstr>Model Building</vt:lpstr>
      <vt:lpstr>First creating instances for different classifier and then listed down the models that will be appended for further evaluation in for loop as shown.</vt:lpstr>
      <vt:lpstr>Model Selection</vt:lpstr>
      <vt:lpstr>Hyperparameter Tuning</vt:lpstr>
      <vt:lpstr>Creating Final Model After Tuning</vt:lpstr>
      <vt:lpstr>ROC-AUC Curve for all the models and for the best model</vt:lpstr>
      <vt:lpstr>Saving the Final Model and Predictions from saved model</vt:lpstr>
      <vt:lpstr>Conclusion</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29</cp:revision>
  <dcterms:created xsi:type="dcterms:W3CDTF">2022-03-06T12:42:02Z</dcterms:created>
  <dcterms:modified xsi:type="dcterms:W3CDTF">2022-03-07T09:02:08Z</dcterms:modified>
</cp:coreProperties>
</file>