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6"/>
  </p:notesMasterIdLst>
  <p:sldIdLst>
    <p:sldId id="256" r:id="rId2"/>
    <p:sldId id="310" r:id="rId3"/>
    <p:sldId id="264" r:id="rId4"/>
    <p:sldId id="308" r:id="rId5"/>
    <p:sldId id="309" r:id="rId6"/>
    <p:sldId id="307" r:id="rId7"/>
    <p:sldId id="305" r:id="rId8"/>
    <p:sldId id="306" r:id="rId9"/>
    <p:sldId id="266" r:id="rId10"/>
    <p:sldId id="292" r:id="rId11"/>
    <p:sldId id="279" r:id="rId12"/>
    <p:sldId id="280" r:id="rId13"/>
    <p:sldId id="296" r:id="rId14"/>
    <p:sldId id="298" r:id="rId15"/>
    <p:sldId id="301" r:id="rId16"/>
    <p:sldId id="297" r:id="rId17"/>
    <p:sldId id="295" r:id="rId18"/>
    <p:sldId id="300" r:id="rId19"/>
    <p:sldId id="293" r:id="rId20"/>
    <p:sldId id="294" r:id="rId21"/>
    <p:sldId id="275" r:id="rId22"/>
    <p:sldId id="303" r:id="rId23"/>
    <p:sldId id="302" r:id="rId24"/>
    <p:sldId id="30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88582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\graduate\&#23454;&#39564;&#32467;&#265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\graduate\&#23454;&#39564;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各种过滤条件下查询性能变化</a:t>
            </a:r>
          </a:p>
        </c:rich>
      </c:tx>
      <c:layout>
        <c:manualLayout>
          <c:xMode val="edge"/>
          <c:yMode val="edge"/>
          <c:x val="0.2381645067442475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Sheet1!$K$49</c:f>
              <c:strCache>
                <c:ptCount val="1"/>
                <c:pt idx="0">
                  <c:v>无过滤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Sheet1!$L$48:$O$48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3m</c:v>
                </c:pt>
                <c:pt idx="3">
                  <c:v>3.4m</c:v>
                </c:pt>
              </c:strCache>
            </c:strRef>
          </c:cat>
          <c:val>
            <c:numRef>
              <c:f>Sheet1!$L$49:$O$49</c:f>
              <c:numCache>
                <c:formatCode>0</c:formatCode>
                <c:ptCount val="4"/>
                <c:pt idx="0">
                  <c:v>1780</c:v>
                </c:pt>
                <c:pt idx="1">
                  <c:v>1763</c:v>
                </c:pt>
                <c:pt idx="2">
                  <c:v>1700</c:v>
                </c:pt>
                <c:pt idx="3">
                  <c:v>1633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7-4FF2-ABE8-EED4140A6CD6}"/>
            </c:ext>
          </c:extLst>
        </c:ser>
        <c:ser>
          <c:idx val="1"/>
          <c:order val="1"/>
          <c:tx>
            <c:strRef>
              <c:f>Sheet1!$K$50</c:f>
              <c:strCache>
                <c:ptCount val="1"/>
                <c:pt idx="0">
                  <c:v>单边过滤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Sheet1!$L$48:$O$48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3m</c:v>
                </c:pt>
                <c:pt idx="3">
                  <c:v>3.4m</c:v>
                </c:pt>
              </c:strCache>
            </c:strRef>
          </c:cat>
          <c:val>
            <c:numRef>
              <c:f>Sheet1!$L$50:$O$50</c:f>
              <c:numCache>
                <c:formatCode>0</c:formatCode>
                <c:ptCount val="4"/>
                <c:pt idx="0">
                  <c:v>1744</c:v>
                </c:pt>
                <c:pt idx="1">
                  <c:v>1787</c:v>
                </c:pt>
                <c:pt idx="2">
                  <c:v>1574</c:v>
                </c:pt>
                <c:pt idx="3">
                  <c:v>1654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37-4FF2-ABE8-EED4140A6CD6}"/>
            </c:ext>
          </c:extLst>
        </c:ser>
        <c:ser>
          <c:idx val="2"/>
          <c:order val="2"/>
          <c:tx>
            <c:strRef>
              <c:f>Sheet1!$K$51</c:f>
              <c:strCache>
                <c:ptCount val="1"/>
                <c:pt idx="0">
                  <c:v>双边过滤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Sheet1!$L$48:$O$48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3m</c:v>
                </c:pt>
                <c:pt idx="3">
                  <c:v>3.4m</c:v>
                </c:pt>
              </c:strCache>
            </c:strRef>
          </c:cat>
          <c:val>
            <c:numRef>
              <c:f>Sheet1!$L$51:$O$51</c:f>
              <c:numCache>
                <c:formatCode>0</c:formatCode>
                <c:ptCount val="4"/>
                <c:pt idx="0">
                  <c:v>1690</c:v>
                </c:pt>
                <c:pt idx="1">
                  <c:v>1788</c:v>
                </c:pt>
                <c:pt idx="2">
                  <c:v>1561</c:v>
                </c:pt>
                <c:pt idx="3">
                  <c:v>1648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37-4FF2-ABE8-EED4140A6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802128"/>
        <c:axId val="314802688"/>
      </c:barChart>
      <c:catAx>
        <c:axId val="314802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数据库已有数据量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802688"/>
        <c:crosses val="autoZero"/>
        <c:auto val="1"/>
        <c:lblAlgn val="ctr"/>
        <c:lblOffset val="100"/>
        <c:noMultiLvlLbl val="0"/>
      </c:catAx>
      <c:valAx>
        <c:axId val="31480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查询耗时</a:t>
                </a:r>
                <a:r>
                  <a:rPr lang="zh-CN" altLang="en-US" baseline="0"/>
                  <a:t> 毫秒</a:t>
                </a:r>
                <a:r>
                  <a:rPr lang="en-US" altLang="zh-CN" baseline="0"/>
                  <a:t>/50</a:t>
                </a:r>
                <a:r>
                  <a:rPr lang="zh-CN" altLang="en-US" baseline="0"/>
                  <a:t>条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80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范围查询性能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1m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Sheet1!$J$6:$J$13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</c:numCache>
            </c:numRef>
          </c:cat>
          <c:val>
            <c:numRef>
              <c:f>Sheet1!$K$6:$K$13</c:f>
              <c:numCache>
                <c:formatCode>General</c:formatCode>
                <c:ptCount val="8"/>
                <c:pt idx="0">
                  <c:v>40</c:v>
                </c:pt>
                <c:pt idx="1">
                  <c:v>41</c:v>
                </c:pt>
                <c:pt idx="2">
                  <c:v>42.42</c:v>
                </c:pt>
                <c:pt idx="3">
                  <c:v>53.22</c:v>
                </c:pt>
                <c:pt idx="4">
                  <c:v>89.38</c:v>
                </c:pt>
                <c:pt idx="5">
                  <c:v>109.06</c:v>
                </c:pt>
                <c:pt idx="6">
                  <c:v>126.8</c:v>
                </c:pt>
                <c:pt idx="7">
                  <c:v>146.30000000000001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6-4CA3-9487-A0C4B0D95D91}"/>
            </c:ext>
          </c:extLst>
        </c:ser>
        <c:ser>
          <c:idx val="1"/>
          <c:order val="1"/>
          <c:tx>
            <c:v>2m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Sheet1!$J$6:$J$13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</c:numCache>
            </c:numRef>
          </c:cat>
          <c:val>
            <c:numRef>
              <c:f>Sheet1!$L$6:$L$13</c:f>
              <c:numCache>
                <c:formatCode>General</c:formatCode>
                <c:ptCount val="8"/>
                <c:pt idx="0">
                  <c:v>37.9</c:v>
                </c:pt>
                <c:pt idx="1">
                  <c:v>40.68</c:v>
                </c:pt>
                <c:pt idx="2">
                  <c:v>44.68</c:v>
                </c:pt>
                <c:pt idx="3">
                  <c:v>55.9</c:v>
                </c:pt>
                <c:pt idx="4">
                  <c:v>91.52</c:v>
                </c:pt>
                <c:pt idx="5">
                  <c:v>103.7</c:v>
                </c:pt>
                <c:pt idx="6">
                  <c:v>116.4</c:v>
                </c:pt>
                <c:pt idx="7">
                  <c:v>137.5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36-4CA3-9487-A0C4B0D95D91}"/>
            </c:ext>
          </c:extLst>
        </c:ser>
        <c:ser>
          <c:idx val="2"/>
          <c:order val="2"/>
          <c:tx>
            <c:v>3m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Sheet1!$J$6:$J$13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</c:numCache>
            </c:numRef>
          </c:cat>
          <c:val>
            <c:numRef>
              <c:f>Sheet1!$M$6:$M$13</c:f>
              <c:numCache>
                <c:formatCode>General</c:formatCode>
                <c:ptCount val="8"/>
                <c:pt idx="0">
                  <c:v>37.9</c:v>
                </c:pt>
                <c:pt idx="1">
                  <c:v>40.68</c:v>
                </c:pt>
                <c:pt idx="2">
                  <c:v>44.68</c:v>
                </c:pt>
                <c:pt idx="3">
                  <c:v>55.9</c:v>
                </c:pt>
                <c:pt idx="4">
                  <c:v>91.52</c:v>
                </c:pt>
                <c:pt idx="5">
                  <c:v>103.7</c:v>
                </c:pt>
                <c:pt idx="6">
                  <c:v>116.4</c:v>
                </c:pt>
                <c:pt idx="7">
                  <c:v>137.5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36-4CA3-9487-A0C4B0D95D91}"/>
            </c:ext>
          </c:extLst>
        </c:ser>
        <c:ser>
          <c:idx val="3"/>
          <c:order val="3"/>
          <c:tx>
            <c:v>3.4m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Sheet1!$J$6:$J$13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</c:numCache>
            </c:numRef>
          </c:cat>
          <c:val>
            <c:numRef>
              <c:f>Sheet1!$N$6:$N$13</c:f>
              <c:numCache>
                <c:formatCode>General</c:formatCode>
                <c:ptCount val="8"/>
                <c:pt idx="0">
                  <c:v>36.72</c:v>
                </c:pt>
                <c:pt idx="1">
                  <c:v>37.28</c:v>
                </c:pt>
                <c:pt idx="2">
                  <c:v>41.98</c:v>
                </c:pt>
                <c:pt idx="3">
                  <c:v>52.62</c:v>
                </c:pt>
                <c:pt idx="4">
                  <c:v>87.5</c:v>
                </c:pt>
                <c:pt idx="5">
                  <c:v>103.04</c:v>
                </c:pt>
                <c:pt idx="6">
                  <c:v>115.68</c:v>
                </c:pt>
                <c:pt idx="7">
                  <c:v>133.97999999999999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36-4CA3-9487-A0C4B0D95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920432"/>
        <c:axId val="314920992"/>
      </c:barChart>
      <c:catAx>
        <c:axId val="314920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查询时间跨度（跨越数据包个数）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920992"/>
        <c:crosses val="autoZero"/>
        <c:auto val="1"/>
        <c:lblAlgn val="ctr"/>
        <c:lblOffset val="100"/>
        <c:noMultiLvlLbl val="0"/>
      </c:catAx>
      <c:valAx>
        <c:axId val="31492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查询时间 毫秒</a:t>
                </a:r>
                <a:r>
                  <a:rPr lang="en-US" altLang="zh-CN"/>
                  <a:t>/</a:t>
                </a:r>
                <a:r>
                  <a:rPr lang="zh-CN" altLang="en-US"/>
                  <a:t>条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92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9384C-5992-47EF-A3CE-4403F520F3B9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1533C-994D-47E6-A497-E048498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5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和从节点关系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9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2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4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  <a:lumMod val="10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057404"/>
            <a:ext cx="7772400" cy="1470025"/>
          </a:xfrm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方正姚体" pitchFamily="2" charset="-122"/>
              </a:defRPr>
            </a:lvl1pPr>
          </a:lstStyle>
          <a:p>
            <a:r>
              <a:rPr lang="en-US" altLang="zh-CN" dirty="0" smtClean="0"/>
              <a:t>T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911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>
                <a:latin typeface="Georgia" pitchFamily="18" charset="0"/>
              </a:defRPr>
            </a:lvl1pPr>
          </a:lstStyle>
          <a:p>
            <a:r>
              <a:rPr lang="en-US" altLang="zh-CN" dirty="0" smtClean="0"/>
              <a:t>T</a:t>
            </a:r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100B02-D091-4D7E-A1B5-D665B8E8982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881B081-B940-4084-B3E2-2BF238E015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rgbClr val="000000"/>
          </a:solidFill>
          <a:ln w="3810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0" y="5260802"/>
            <a:ext cx="9144000" cy="0"/>
          </a:xfrm>
          <a:prstGeom prst="line">
            <a:avLst/>
          </a:prstGeom>
          <a:solidFill>
            <a:srgbClr val="000000"/>
          </a:solidFill>
          <a:ln w="3810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486400"/>
            <a:ext cx="1828800" cy="75625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0" y="5260802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0" y="5260802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531203"/>
            <a:ext cx="2514600" cy="6666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531203"/>
            <a:ext cx="2514600" cy="666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Adobe Garamond Pro Bold" pitchFamily="18" charset="0"/>
              </a:defRPr>
            </a:lvl1pPr>
          </a:lstStyle>
          <a:p>
            <a:r>
              <a:rPr lang="en-US" altLang="zh-CN" dirty="0" smtClean="0"/>
              <a:t>T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 sz="2400" b="0">
                <a:effectLst/>
                <a:latin typeface="Georgia" pitchFamily="18" charset="0"/>
                <a:ea typeface="+mn-ea"/>
                <a:cs typeface="Segoe UI" pitchFamily="34" charset="0"/>
              </a:defRPr>
            </a:lvl1pPr>
            <a:lvl2pPr marL="742950" indent="-285750">
              <a:buFont typeface="Wingdings" pitchFamily="2" charset="2"/>
              <a:buChar char="u"/>
              <a:defRPr sz="2000" b="0">
                <a:effectLst/>
                <a:latin typeface="Georgia" pitchFamily="18" charset="0"/>
                <a:ea typeface="+mn-ea"/>
                <a:cs typeface="Segoe UI" pitchFamily="34" charset="0"/>
              </a:defRPr>
            </a:lvl2pPr>
            <a:lvl3pPr marL="1143000" indent="-228600">
              <a:buFont typeface="Wingdings" pitchFamily="2" charset="2"/>
              <a:buChar char="p"/>
              <a:defRPr sz="1800" b="0">
                <a:effectLst/>
                <a:latin typeface="Georgia" pitchFamily="18" charset="0"/>
                <a:ea typeface="+mn-ea"/>
                <a:cs typeface="Segoe UI" pitchFamily="34" charset="0"/>
              </a:defRPr>
            </a:lvl3pPr>
            <a:lvl4pPr marL="1600200" indent="-228600">
              <a:buFont typeface="Wingdings" pitchFamily="2" charset="2"/>
              <a:buChar char="u"/>
              <a:defRPr b="0">
                <a:effectLst/>
                <a:latin typeface="Georgia" pitchFamily="18" charset="0"/>
                <a:ea typeface="+mn-ea"/>
                <a:cs typeface="Segoe UI" pitchFamily="34" charset="0"/>
              </a:defRPr>
            </a:lvl4pPr>
            <a:lvl5pPr marL="2057400" indent="-228600">
              <a:buFont typeface="Wingdings" pitchFamily="2" charset="2"/>
              <a:buChar char="p"/>
              <a:defRPr b="0">
                <a:effectLst/>
                <a:latin typeface="Georgia" pitchFamily="18" charset="0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381750"/>
            <a:ext cx="838200" cy="476250"/>
          </a:xfrm>
        </p:spPr>
        <p:txBody>
          <a:bodyPr/>
          <a:lstStyle>
            <a:lvl1pPr algn="ctr">
              <a:defRPr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881B081-B940-4084-B3E2-2BF238E015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30100B02-D091-4D7E-A1B5-D665B8E8982A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229350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7881B081-B940-4084-B3E2-2BF238E015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-9525"/>
            <a:ext cx="9144000" cy="990600"/>
          </a:xfrm>
          <a:prstGeom prst="rect">
            <a:avLst/>
          </a:prstGeom>
          <a:solidFill>
            <a:srgbClr val="002060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12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52400"/>
            <a:ext cx="8820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</a:t>
            </a:r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7"/>
            <a:ext cx="80010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39876"/>
            <a:ext cx="1676400" cy="6932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053164"/>
            <a:ext cx="2514600" cy="6666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053164"/>
            <a:ext cx="2514600" cy="6666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dobe Garamond Pro Bold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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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__1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__2.vsd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Visio___4.vsd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852551"/>
            <a:ext cx="7039304" cy="16574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高吞吐量的分布式发布订阅消息系统：</a:t>
            </a:r>
            <a:r>
              <a:rPr lang="en-US" altLang="zh-CN" dirty="0" smtClean="0">
                <a:latin typeface="+mn-ea"/>
                <a:ea typeface="+mn-ea"/>
              </a:rPr>
              <a:t>Kafka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92070"/>
            <a:ext cx="6400800" cy="1492623"/>
          </a:xfrm>
        </p:spPr>
        <p:txBody>
          <a:bodyPr/>
          <a:lstStyle/>
          <a:p>
            <a:pPr algn="r"/>
            <a:r>
              <a:rPr lang="zh-CN" altLang="en-US" sz="2400" dirty="0" smtClean="0"/>
              <a:t>徐毅</a:t>
            </a:r>
            <a:endParaRPr lang="en-US" altLang="zh-CN" sz="2400" dirty="0" smtClean="0"/>
          </a:p>
          <a:p>
            <a:pPr algn="r"/>
            <a:r>
              <a:rPr lang="en-US" altLang="zh-CN" sz="2400" dirty="0" smtClean="0"/>
              <a:t>2016.8.18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64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平台架构设计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设计原则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的水平拓展需求</a:t>
            </a:r>
            <a:endParaRPr lang="en-US" altLang="zh-CN" dirty="0" smtClean="0"/>
          </a:p>
          <a:p>
            <a:pPr lvl="2"/>
            <a:r>
              <a:rPr lang="zh-CN" altLang="en-US" dirty="0"/>
              <a:t>分布式系统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各个节点</a:t>
            </a:r>
            <a:r>
              <a:rPr lang="zh-CN" altLang="en-US" dirty="0" smtClean="0"/>
              <a:t>的</a:t>
            </a:r>
            <a:r>
              <a:rPr lang="zh-CN" altLang="zh-CN" dirty="0"/>
              <a:t>管理和</a:t>
            </a:r>
            <a:r>
              <a:rPr lang="zh-CN" altLang="zh-CN" dirty="0" smtClean="0"/>
              <a:t>协调</a:t>
            </a:r>
            <a:endParaRPr lang="en-US" altLang="zh-CN" dirty="0"/>
          </a:p>
          <a:p>
            <a:pPr lvl="2"/>
            <a:r>
              <a:rPr lang="zh-CN" altLang="zh-CN" dirty="0" smtClean="0"/>
              <a:t>采用</a:t>
            </a:r>
            <a:r>
              <a:rPr lang="zh-CN" altLang="zh-CN" dirty="0"/>
              <a:t>主</a:t>
            </a:r>
            <a:r>
              <a:rPr lang="en-US" altLang="zh-CN" dirty="0"/>
              <a:t>-</a:t>
            </a:r>
            <a:r>
              <a:rPr lang="zh-CN" altLang="zh-CN" dirty="0"/>
              <a:t>从</a:t>
            </a:r>
            <a:r>
              <a:rPr lang="zh-CN" altLang="zh-CN" dirty="0" smtClean="0"/>
              <a:t>分布式</a:t>
            </a:r>
            <a:r>
              <a:rPr lang="zh-CN" altLang="en-US" dirty="0"/>
              <a:t>架构</a:t>
            </a:r>
            <a:endParaRPr lang="en-US" altLang="zh-CN" dirty="0"/>
          </a:p>
          <a:p>
            <a:pPr lvl="1"/>
            <a:r>
              <a:rPr lang="zh-CN" altLang="zh-CN" dirty="0" smtClean="0"/>
              <a:t>时序</a:t>
            </a:r>
            <a:r>
              <a:rPr lang="zh-CN" altLang="zh-CN" dirty="0"/>
              <a:t>数据的数据</a:t>
            </a:r>
            <a:r>
              <a:rPr lang="zh-CN" altLang="zh-CN" dirty="0" smtClean="0"/>
              <a:t>量大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我们</a:t>
            </a:r>
            <a:r>
              <a:rPr lang="zh-CN" altLang="zh-CN" dirty="0"/>
              <a:t>为此设计一种数据包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时序</a:t>
            </a:r>
            <a:r>
              <a:rPr lang="zh-CN" altLang="zh-CN" dirty="0"/>
              <a:t>数据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产生速度快</a:t>
            </a:r>
            <a:endParaRPr lang="en-US" altLang="zh-CN" dirty="0"/>
          </a:p>
          <a:p>
            <a:pPr lvl="2"/>
            <a:r>
              <a:rPr lang="zh-CN" altLang="zh-CN" dirty="0" smtClean="0"/>
              <a:t>我们</a:t>
            </a:r>
            <a:r>
              <a:rPr lang="zh-CN" altLang="zh-CN" dirty="0"/>
              <a:t>为此设计一</a:t>
            </a:r>
            <a:r>
              <a:rPr lang="zh-CN" altLang="zh-CN" dirty="0" smtClean="0"/>
              <a:t>种</a:t>
            </a:r>
            <a:r>
              <a:rPr lang="zh-CN" altLang="en-US" dirty="0" smtClean="0"/>
              <a:t>压缩算法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打包带来了</a:t>
            </a:r>
            <a:r>
              <a:rPr lang="zh-CN" altLang="zh-CN" dirty="0" smtClean="0"/>
              <a:t>查询</a:t>
            </a:r>
            <a:r>
              <a:rPr lang="zh-CN" altLang="zh-CN" dirty="0"/>
              <a:t>和更新上的</a:t>
            </a:r>
            <a:r>
              <a:rPr lang="zh-CN" altLang="zh-CN" dirty="0" smtClean="0"/>
              <a:t>困难</a:t>
            </a:r>
            <a:endParaRPr lang="en-US" altLang="zh-CN" dirty="0"/>
          </a:p>
          <a:p>
            <a:pPr lvl="2"/>
            <a:r>
              <a:rPr lang="zh-CN" altLang="en-US" dirty="0" smtClean="0"/>
              <a:t>查询：</a:t>
            </a:r>
            <a:r>
              <a:rPr lang="zh-CN" altLang="zh-CN" dirty="0" smtClean="0"/>
              <a:t>摘要</a:t>
            </a:r>
            <a:r>
              <a:rPr lang="zh-CN" altLang="zh-CN" dirty="0"/>
              <a:t>信息</a:t>
            </a:r>
            <a:r>
              <a:rPr lang="zh-CN" altLang="zh-CN" dirty="0" smtClean="0"/>
              <a:t>索引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更新：</a:t>
            </a:r>
            <a:r>
              <a:rPr lang="en-US" altLang="zh-CN" dirty="0"/>
              <a:t>overflow</a:t>
            </a:r>
            <a:r>
              <a:rPr lang="zh-CN" altLang="zh-CN" dirty="0" smtClean="0"/>
              <a:t>表索引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6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数据平台架构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920828"/>
              </p:ext>
            </p:extLst>
          </p:nvPr>
        </p:nvGraphicFramePr>
        <p:xfrm>
          <a:off x="1395412" y="1724029"/>
          <a:ext cx="6372225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4" imgW="6372224" imgH="4295723" progId="Visio.Drawing.15">
                  <p:embed/>
                </p:oleObj>
              </mc:Choice>
              <mc:Fallback>
                <p:oleObj name="Visio" r:id="rId4" imgW="6372224" imgH="429572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5412" y="1724029"/>
                        <a:ext cx="6372225" cy="429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419849" y="1809750"/>
            <a:ext cx="237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zh-CN" altLang="en-US" dirty="0" smtClean="0"/>
              <a:t>节点加入、退出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各</a:t>
            </a:r>
            <a:r>
              <a:rPr lang="zh-CN" altLang="en-US" dirty="0" smtClean="0"/>
              <a:t>节点数据段分布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zh-CN" altLang="en-US" dirty="0" smtClean="0"/>
              <a:t>节点选取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公共信息管理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81475" y="1724029"/>
            <a:ext cx="1905000" cy="1038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19849" y="1809750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Cassandra</a:t>
            </a:r>
            <a:r>
              <a:rPr lang="zh-CN" altLang="en-US" dirty="0" smtClean="0"/>
              <a:t>分布式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真实数据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索引数据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78000" y="4127500"/>
            <a:ext cx="1168400" cy="1892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410200" y="4127500"/>
            <a:ext cx="1168400" cy="1892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平台架构设计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086100" y="4330700"/>
            <a:ext cx="1778000" cy="1435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71546" y="4356102"/>
            <a:ext cx="973854" cy="1435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33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7" grpId="0"/>
      <p:bldP spid="7" grpId="1"/>
      <p:bldP spid="9" grpId="0" animBg="1"/>
      <p:bldP spid="9" grpId="1" animBg="1"/>
      <p:bldP spid="12" grpId="0" animBg="1"/>
      <p:bldP spid="12" grpId="1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查询引擎设计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查询引擎架构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903130"/>
              </p:ext>
            </p:extLst>
          </p:nvPr>
        </p:nvGraphicFramePr>
        <p:xfrm>
          <a:off x="1257300" y="1415260"/>
          <a:ext cx="664845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4" imgW="6648374" imgH="4457683" progId="Visio.Drawing.15">
                  <p:embed/>
                </p:oleObj>
              </mc:Choice>
              <mc:Fallback>
                <p:oleObj name="Visio" r:id="rId4" imgW="6648374" imgH="445768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7300" y="1415260"/>
                        <a:ext cx="6648450" cy="445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5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查询引擎启动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柱形 3"/>
          <p:cNvSpPr/>
          <p:nvPr/>
        </p:nvSpPr>
        <p:spPr bwMode="auto">
          <a:xfrm>
            <a:off x="7156194" y="1959428"/>
            <a:ext cx="1132114" cy="168468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流程图: 多文档 5"/>
          <p:cNvSpPr/>
          <p:nvPr/>
        </p:nvSpPr>
        <p:spPr bwMode="auto">
          <a:xfrm>
            <a:off x="3128735" y="1959429"/>
            <a:ext cx="2714172" cy="1615737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3400" y="2366339"/>
            <a:ext cx="1338828" cy="1147653"/>
            <a:chOff x="533400" y="2366339"/>
            <a:chExt cx="1338828" cy="1147653"/>
          </a:xfrm>
        </p:grpSpPr>
        <p:sp>
          <p:nvSpPr>
            <p:cNvPr id="5" name="对角圆角矩形 4"/>
            <p:cNvSpPr/>
            <p:nvPr/>
          </p:nvSpPr>
          <p:spPr bwMode="auto">
            <a:xfrm>
              <a:off x="637978" y="2366339"/>
              <a:ext cx="1177470" cy="1147653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33400" y="275549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元数据引擎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720969" y="25826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0312" y="26171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存储引擎</a:t>
            </a:r>
            <a:endParaRPr lang="zh-CN" altLang="en-US" dirty="0"/>
          </a:p>
        </p:txBody>
      </p:sp>
      <p:sp>
        <p:nvSpPr>
          <p:cNvPr id="10" name="折角形 9"/>
          <p:cNvSpPr/>
          <p:nvPr/>
        </p:nvSpPr>
        <p:spPr bwMode="auto">
          <a:xfrm>
            <a:off x="5597979" y="4528971"/>
            <a:ext cx="1248228" cy="94342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</a:p>
        </p:txBody>
      </p:sp>
      <p:sp>
        <p:nvSpPr>
          <p:cNvPr id="11" name="折角形 10"/>
          <p:cNvSpPr/>
          <p:nvPr/>
        </p:nvSpPr>
        <p:spPr bwMode="auto">
          <a:xfrm>
            <a:off x="3909786" y="4528971"/>
            <a:ext cx="1248228" cy="94342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节点间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12" name="折角形 11"/>
          <p:cNvSpPr/>
          <p:nvPr/>
        </p:nvSpPr>
        <p:spPr bwMode="auto">
          <a:xfrm>
            <a:off x="2221593" y="4528971"/>
            <a:ext cx="1248228" cy="94342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3128735" y="3644109"/>
            <a:ext cx="341086" cy="638629"/>
          </a:xfrm>
          <a:prstGeom prst="downArrow">
            <a:avLst/>
          </a:prstGeom>
          <a:solidFill>
            <a:srgbClr val="FF505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下箭头 23"/>
          <p:cNvSpPr/>
          <p:nvPr/>
        </p:nvSpPr>
        <p:spPr bwMode="auto">
          <a:xfrm>
            <a:off x="4240439" y="3644108"/>
            <a:ext cx="341086" cy="638629"/>
          </a:xfrm>
          <a:prstGeom prst="downArrow">
            <a:avLst/>
          </a:prstGeom>
          <a:solidFill>
            <a:srgbClr val="FF505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下箭头 24"/>
          <p:cNvSpPr/>
          <p:nvPr/>
        </p:nvSpPr>
        <p:spPr bwMode="auto">
          <a:xfrm>
            <a:off x="5501821" y="3644108"/>
            <a:ext cx="341086" cy="638629"/>
          </a:xfrm>
          <a:prstGeom prst="downArrow">
            <a:avLst/>
          </a:prstGeom>
          <a:solidFill>
            <a:srgbClr val="FF505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上下箭头 25"/>
          <p:cNvSpPr/>
          <p:nvPr/>
        </p:nvSpPr>
        <p:spPr bwMode="auto">
          <a:xfrm rot="1820210">
            <a:off x="6930157" y="3673847"/>
            <a:ext cx="420171" cy="889553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上下箭头 26"/>
          <p:cNvSpPr/>
          <p:nvPr/>
        </p:nvSpPr>
        <p:spPr bwMode="auto">
          <a:xfrm rot="19585183">
            <a:off x="1556482" y="3603061"/>
            <a:ext cx="451151" cy="980633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H="1">
            <a:off x="5920891" y="2786342"/>
            <a:ext cx="1046519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1951588" y="2146151"/>
            <a:ext cx="1111833" cy="436480"/>
            <a:chOff x="1951588" y="2146151"/>
            <a:chExt cx="1111833" cy="436480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H="1">
              <a:off x="1951588" y="2582631"/>
              <a:ext cx="1046519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955425" y="21461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请求加入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37166" y="2165645"/>
            <a:ext cx="1107996" cy="456446"/>
            <a:chOff x="5937166" y="2165645"/>
            <a:chExt cx="1107996" cy="456446"/>
          </a:xfrm>
        </p:grpSpPr>
        <p:cxnSp>
          <p:nvCxnSpPr>
            <p:cNvPr id="15" name="直接箭头连接符 14"/>
            <p:cNvCxnSpPr/>
            <p:nvPr/>
          </p:nvCxnSpPr>
          <p:spPr bwMode="auto">
            <a:xfrm flipV="1">
              <a:off x="5962217" y="2617102"/>
              <a:ext cx="1019608" cy="4989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5937166" y="216564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确认启动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55425" y="2801768"/>
            <a:ext cx="1107996" cy="507729"/>
            <a:chOff x="1955425" y="2801768"/>
            <a:chExt cx="1107996" cy="507729"/>
          </a:xfrm>
        </p:grpSpPr>
        <p:cxnSp>
          <p:nvCxnSpPr>
            <p:cNvPr id="19" name="直接箭头连接符 18"/>
            <p:cNvCxnSpPr/>
            <p:nvPr/>
          </p:nvCxnSpPr>
          <p:spPr bwMode="auto">
            <a:xfrm flipV="1">
              <a:off x="1976806" y="2801768"/>
              <a:ext cx="1021301" cy="7257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955425" y="294016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数据分布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51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查询类型</a:t>
            </a:r>
            <a:endParaRPr lang="en-US" altLang="zh-CN" dirty="0" smtClean="0"/>
          </a:p>
          <a:p>
            <a:pPr lvl="1"/>
            <a:r>
              <a:rPr lang="zh-CN" altLang="en-US" dirty="0"/>
              <a:t>点</a:t>
            </a:r>
            <a:r>
              <a:rPr lang="zh-CN" altLang="en-US" dirty="0" smtClean="0"/>
              <a:t>查询、范围查询、切片查询</a:t>
            </a:r>
            <a:endParaRPr lang="en-US" altLang="zh-CN" dirty="0" smtClean="0"/>
          </a:p>
          <a:p>
            <a:r>
              <a:rPr lang="zh-CN" altLang="en-US" dirty="0" smtClean="0"/>
              <a:t>查询条件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时间范围条件、返回数量、排序、值过滤、聚集</a:t>
            </a:r>
            <a:endParaRPr lang="en-US" altLang="zh-CN" dirty="0" smtClean="0"/>
          </a:p>
          <a:p>
            <a:pPr lvl="1"/>
            <a:r>
              <a:rPr lang="zh-CN" altLang="en-US" dirty="0"/>
              <a:t>时间对齐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抽象出公共流程，优化代码结构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2524" y="3313215"/>
            <a:ext cx="11770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查询请求发送</a:t>
            </a:r>
            <a:endParaRPr lang="en-US" altLang="zh-CN" dirty="0"/>
          </a:p>
          <a:p>
            <a:pPr lvl="1"/>
            <a:r>
              <a:rPr lang="zh-CN" altLang="en-US" dirty="0" smtClean="0"/>
              <a:t>客户端向元数据引擎请求分配查询引擎</a:t>
            </a:r>
            <a:endParaRPr lang="en-US" altLang="zh-CN" dirty="0"/>
          </a:p>
          <a:p>
            <a:pPr lvl="1"/>
            <a:r>
              <a:rPr lang="zh-CN" altLang="en-US" dirty="0" smtClean="0"/>
              <a:t>客户端向分配的查询引擎发起请求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78" y="2971800"/>
            <a:ext cx="1057274" cy="1200947"/>
          </a:xfrm>
          <a:prstGeom prst="rect">
            <a:avLst/>
          </a:prstGeom>
        </p:spPr>
      </p:pic>
      <p:sp>
        <p:nvSpPr>
          <p:cNvPr id="5" name="对角圆角矩形 4"/>
          <p:cNvSpPr/>
          <p:nvPr/>
        </p:nvSpPr>
        <p:spPr bwMode="auto">
          <a:xfrm>
            <a:off x="4228903" y="2671139"/>
            <a:ext cx="1695647" cy="624511"/>
          </a:xfrm>
          <a:prstGeom prst="round2DiagRect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多文档 5"/>
          <p:cNvSpPr/>
          <p:nvPr/>
        </p:nvSpPr>
        <p:spPr bwMode="auto">
          <a:xfrm>
            <a:off x="4009828" y="3938586"/>
            <a:ext cx="2343347" cy="828675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查询引擎</a:t>
            </a:r>
          </a:p>
        </p:txBody>
      </p:sp>
      <p:sp>
        <p:nvSpPr>
          <p:cNvPr id="8" name="上下箭头 7"/>
          <p:cNvSpPr/>
          <p:nvPr/>
        </p:nvSpPr>
        <p:spPr bwMode="auto">
          <a:xfrm rot="16200000">
            <a:off x="3224065" y="3710382"/>
            <a:ext cx="323850" cy="961232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9" name="上下箭头 8"/>
          <p:cNvSpPr/>
          <p:nvPr/>
        </p:nvSpPr>
        <p:spPr bwMode="auto">
          <a:xfrm rot="16200000">
            <a:off x="3224066" y="2573732"/>
            <a:ext cx="323850" cy="961232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0" name="上下箭头 9"/>
          <p:cNvSpPr/>
          <p:nvPr/>
        </p:nvSpPr>
        <p:spPr bwMode="auto">
          <a:xfrm>
            <a:off x="4914801" y="3295650"/>
            <a:ext cx="323850" cy="615551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5880" y="26948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请求分配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13909" y="32071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返回分配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985879" y="3784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查询请求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985879" y="43060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返回结果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71453" y="3505610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数据分布原则，机器性能负载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97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查询执行流程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利用索引生成</a:t>
            </a:r>
            <a:r>
              <a:rPr lang="zh-CN" altLang="en-US" dirty="0"/>
              <a:t>查询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zh-CN" altLang="en-US" dirty="0"/>
              <a:t>查询执行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033950"/>
              </p:ext>
            </p:extLst>
          </p:nvPr>
        </p:nvGraphicFramePr>
        <p:xfrm>
          <a:off x="342467" y="2381274"/>
          <a:ext cx="909637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3" imgW="9096467" imgH="3495640" progId="Visio.Drawing.15">
                  <p:embed/>
                </p:oleObj>
              </mc:Choice>
              <mc:Fallback>
                <p:oleObj name="Visio" r:id="rId3" imgW="9096467" imgH="34956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467" y="2381274"/>
                        <a:ext cx="9096375" cy="349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各种查询的性能实验</a:t>
            </a:r>
            <a:endParaRPr lang="en-US" altLang="zh-CN" dirty="0" smtClean="0"/>
          </a:p>
          <a:p>
            <a:pPr lvl="1"/>
            <a:r>
              <a:rPr lang="zh-CN" altLang="en-US" dirty="0"/>
              <a:t>各种</a:t>
            </a:r>
            <a:r>
              <a:rPr lang="zh-CN" altLang="en-US" dirty="0" smtClean="0"/>
              <a:t>查询的性能不随着已有数据量的增大而递减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35153055"/>
              </p:ext>
            </p:extLst>
          </p:nvPr>
        </p:nvGraphicFramePr>
        <p:xfrm>
          <a:off x="1474379" y="2340613"/>
          <a:ext cx="6189164" cy="342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9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范围</a:t>
            </a:r>
            <a:r>
              <a:rPr lang="zh-CN" altLang="en-US" dirty="0" smtClean="0"/>
              <a:t>查询性能试验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随着涉及数据包数量的增多，查询耗时较好的保持了线性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64217387"/>
              </p:ext>
            </p:extLst>
          </p:nvPr>
        </p:nvGraphicFramePr>
        <p:xfrm>
          <a:off x="897345" y="2612572"/>
          <a:ext cx="7187111" cy="3559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93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设计了完整的查询引擎架构，详细考虑了系统维护、模块交流等各个方面</a:t>
            </a:r>
            <a:endParaRPr lang="en-US" altLang="zh-CN" dirty="0" smtClean="0"/>
          </a:p>
          <a:p>
            <a:r>
              <a:rPr lang="zh-CN" altLang="en-US" dirty="0" smtClean="0"/>
              <a:t>实现了多维度的查询功能，利用索引对读写进行优化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了周详的通信机理与通信协议，有很好的可用性与拓展性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了统一的索引接口与规范化流程，方便对索引进行管理和调用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0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8" y="3692680"/>
            <a:ext cx="632589" cy="632589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t="62894" r="60623" b="19488"/>
          <a:stretch/>
        </p:blipFill>
        <p:spPr>
          <a:xfrm>
            <a:off x="1794219" y="2791269"/>
            <a:ext cx="404446" cy="382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1764696"/>
            <a:ext cx="1638349" cy="11119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15" y="1229202"/>
            <a:ext cx="1682239" cy="14562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t="62894" r="60623" b="19488"/>
          <a:stretch/>
        </p:blipFill>
        <p:spPr>
          <a:xfrm>
            <a:off x="2547906" y="2791268"/>
            <a:ext cx="404446" cy="3823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t="62894" r="60623" b="19488"/>
          <a:stretch/>
        </p:blipFill>
        <p:spPr>
          <a:xfrm>
            <a:off x="1040532" y="2791268"/>
            <a:ext cx="404446" cy="38238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76" y="4973331"/>
            <a:ext cx="1153640" cy="93707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980" y="4780817"/>
            <a:ext cx="919202" cy="1225603"/>
          </a:xfrm>
          <a:prstGeom prst="rect">
            <a:avLst/>
          </a:prstGeom>
        </p:spPr>
      </p:pic>
      <p:pic>
        <p:nvPicPr>
          <p:cNvPr id="9228" name="Picture 12" descr="http://pic19.nipic.com/20120315/2786001_074549383000_2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0"/>
          <a:stretch/>
        </p:blipFill>
        <p:spPr bwMode="auto">
          <a:xfrm>
            <a:off x="5070763" y="1509147"/>
            <a:ext cx="2743199" cy="14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http://spark.apache.org/images/spark-logo-trademar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50" y="3346163"/>
            <a:ext cx="952211" cy="50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Hadoo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55" y="4139634"/>
            <a:ext cx="1375071" cy="32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6895790" y="3547309"/>
            <a:ext cx="9028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dirty="0" err="1" smtClean="0">
                <a:ln/>
                <a:solidFill>
                  <a:schemeClr val="accent3"/>
                </a:solidFill>
              </a:rPr>
              <a:t>tsfile</a:t>
            </a:r>
            <a:endParaRPr lang="zh-CN" altLang="en-US" sz="2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9238" name="Picture 22" descr="http://kafka.apache.org/images/kafka_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11" y="5011251"/>
            <a:ext cx="490214" cy="7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68" y="1957335"/>
            <a:ext cx="720437" cy="720437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968368" y="59612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afka</a:t>
            </a:r>
            <a:endParaRPr lang="zh-CN" altLang="en-US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25" y="4780817"/>
            <a:ext cx="919202" cy="12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29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结果管理</a:t>
            </a:r>
            <a:endParaRPr lang="en-US" altLang="zh-CN" dirty="0" smtClean="0"/>
          </a:p>
          <a:p>
            <a:pPr lvl="1"/>
            <a:r>
              <a:rPr lang="zh-CN" altLang="en-US" dirty="0"/>
              <a:t>当</a:t>
            </a:r>
            <a:r>
              <a:rPr lang="zh-CN" altLang="en-US" dirty="0" smtClean="0"/>
              <a:t>返回大数据量时，实现硬盘缓存，分批返回。</a:t>
            </a:r>
            <a:endParaRPr lang="en-US" altLang="zh-CN" dirty="0"/>
          </a:p>
          <a:p>
            <a:r>
              <a:rPr lang="zh-CN" altLang="en-US" dirty="0"/>
              <a:t>索引数据</a:t>
            </a:r>
            <a:r>
              <a:rPr lang="zh-CN" altLang="en-US" dirty="0" smtClean="0"/>
              <a:t>迁移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当节点增删导致分管数据段变更，进行索引数据迁移。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29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设备间对齐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传感器间对齐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84175" y="2903538"/>
          <a:ext cx="8394700" cy="269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Visio" r:id="rId4" imgW="10829900" imgH="3457620" progId="Visio.Drawing.15">
                  <p:embed/>
                </p:oleObj>
              </mc:Choice>
              <mc:Fallback>
                <p:oleObj name="Visio" r:id="rId4" imgW="10829900" imgH="345762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2903538"/>
                        <a:ext cx="8394700" cy="2690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2794000" y="4914900"/>
            <a:ext cx="3632200" cy="0"/>
          </a:xfrm>
          <a:prstGeom prst="line">
            <a:avLst/>
          </a:prstGeom>
          <a:solidFill>
            <a:srgbClr val="00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2349500" y="4165600"/>
            <a:ext cx="5492750" cy="25400"/>
          </a:xfrm>
          <a:prstGeom prst="line">
            <a:avLst/>
          </a:prstGeom>
          <a:solidFill>
            <a:srgbClr val="00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2794000" y="4025900"/>
            <a:ext cx="0" cy="888208"/>
          </a:xfrm>
          <a:prstGeom prst="line">
            <a:avLst/>
          </a:prstGeom>
          <a:solidFill>
            <a:srgbClr val="000000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 flipH="1">
            <a:off x="3689350" y="4025900"/>
            <a:ext cx="4763" cy="888208"/>
          </a:xfrm>
          <a:prstGeom prst="line">
            <a:avLst/>
          </a:prstGeom>
          <a:solidFill>
            <a:srgbClr val="000000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4619625" y="4025900"/>
            <a:ext cx="9525" cy="888208"/>
          </a:xfrm>
          <a:prstGeom prst="line">
            <a:avLst/>
          </a:prstGeom>
          <a:solidFill>
            <a:srgbClr val="000000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554662" y="4025900"/>
            <a:ext cx="9525" cy="888208"/>
          </a:xfrm>
          <a:prstGeom prst="line">
            <a:avLst/>
          </a:prstGeom>
          <a:solidFill>
            <a:srgbClr val="000000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6421438" y="4025900"/>
            <a:ext cx="1587" cy="888208"/>
          </a:xfrm>
          <a:prstGeom prst="line">
            <a:avLst/>
          </a:prstGeom>
          <a:solidFill>
            <a:srgbClr val="000000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右大括号 26"/>
          <p:cNvSpPr/>
          <p:nvPr/>
        </p:nvSpPr>
        <p:spPr bwMode="auto">
          <a:xfrm rot="16200000">
            <a:off x="3501232" y="2292346"/>
            <a:ext cx="452439" cy="2755900"/>
          </a:xfrm>
          <a:prstGeom prst="rightBrace">
            <a:avLst>
              <a:gd name="adj1" fmla="val 8333"/>
              <a:gd name="adj2" fmla="val 81797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9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</a:t>
            </a:r>
            <a:r>
              <a:rPr lang="zh-CN" altLang="en-US" dirty="0" smtClean="0"/>
              <a:t>间通信机制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4999" y="1039816"/>
            <a:ext cx="10734261" cy="47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557617"/>
              </p:ext>
            </p:extLst>
          </p:nvPr>
        </p:nvGraphicFramePr>
        <p:xfrm>
          <a:off x="635000" y="1497017"/>
          <a:ext cx="7200900" cy="4573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3" imgW="10058267" imgH="6372322" progId="Visio.Drawing.15">
                  <p:embed/>
                </p:oleObj>
              </mc:Choice>
              <mc:Fallback>
                <p:oleObj name="Visio" r:id="rId3" imgW="10058267" imgH="63723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497017"/>
                        <a:ext cx="7200900" cy="4573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9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025" y="988001"/>
            <a:ext cx="8001000" cy="4751387"/>
          </a:xfrm>
        </p:spPr>
        <p:txBody>
          <a:bodyPr/>
          <a:lstStyle/>
          <a:p>
            <a:r>
              <a:rPr lang="en-US" altLang="zh-CN" dirty="0" smtClean="0"/>
              <a:t>Rest</a:t>
            </a:r>
          </a:p>
          <a:p>
            <a:pPr lvl="1"/>
            <a:r>
              <a:rPr lang="en-US" altLang="zh-CN" b="1" dirty="0"/>
              <a:t>package </a:t>
            </a:r>
            <a:r>
              <a:rPr lang="en-US" altLang="zh-CN" b="1" dirty="0" err="1"/>
              <a:t>com.corp.tsdb.dbcore.api.rest.impl</a:t>
            </a:r>
            <a:r>
              <a:rPr lang="en-US" altLang="zh-CN" b="1" dirty="0" smtClean="0"/>
              <a:t>;</a:t>
            </a:r>
            <a:r>
              <a:rPr lang="zh-CN" altLang="en-US" b="1" dirty="0" smtClean="0"/>
              <a:t>数据处理</a:t>
            </a:r>
            <a:endParaRPr lang="en-US" altLang="zh-CN" b="1" dirty="0" smtClean="0"/>
          </a:p>
          <a:p>
            <a:pPr lvl="1"/>
            <a:r>
              <a:rPr lang="en-US" altLang="zh-CN" b="1" dirty="0"/>
              <a:t>package </a:t>
            </a:r>
            <a:r>
              <a:rPr lang="en-US" altLang="zh-CN" b="1" dirty="0" err="1" smtClean="0"/>
              <a:t>com.corp.tsdb.dbcore.api.rest.utils;json</a:t>
            </a:r>
            <a:r>
              <a:rPr lang="zh-CN" altLang="en-US" b="1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Query</a:t>
            </a:r>
          </a:p>
          <a:p>
            <a:pPr lvl="1"/>
            <a:r>
              <a:rPr lang="en-US" altLang="zh-CN" dirty="0" smtClean="0"/>
              <a:t>flow</a:t>
            </a:r>
          </a:p>
          <a:p>
            <a:pPr lvl="1"/>
            <a:r>
              <a:rPr lang="en-US" altLang="zh-CN" dirty="0" err="1" smtClean="0"/>
              <a:t>Vague;filter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align</a:t>
            </a:r>
          </a:p>
          <a:p>
            <a:r>
              <a:rPr lang="en-US" altLang="zh-CN" dirty="0" smtClean="0"/>
              <a:t>Index</a:t>
            </a:r>
          </a:p>
          <a:p>
            <a:pPr lvl="1"/>
            <a:r>
              <a:rPr lang="en-US" altLang="zh-CN" b="1" dirty="0" err="1" smtClean="0"/>
              <a:t>com.corp.tsdb.dbcore.handler.</a:t>
            </a:r>
            <a:r>
              <a:rPr lang="en-US" altLang="zh-CN" dirty="0" err="1" smtClean="0"/>
              <a:t>RequestCallbackHandler</a:t>
            </a:r>
            <a:r>
              <a:rPr lang="en-US" altLang="zh-CN" b="1" dirty="0" smtClean="0"/>
              <a:t>;</a:t>
            </a:r>
          </a:p>
          <a:p>
            <a:pPr lvl="1"/>
            <a:r>
              <a:rPr lang="en-US" altLang="zh-CN" b="1" dirty="0" err="1" smtClean="0"/>
              <a:t>Deserializer;Serializer</a:t>
            </a:r>
            <a:r>
              <a:rPr lang="en-US" altLang="zh-CN" b="1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Peer manager</a:t>
            </a:r>
          </a:p>
          <a:p>
            <a:pPr lvl="1"/>
            <a:r>
              <a:rPr lang="en-US" altLang="zh-CN" dirty="0" err="1" smtClean="0"/>
              <a:t>Connect;sendMessage</a:t>
            </a:r>
            <a:endParaRPr lang="en-US" altLang="zh-CN" dirty="0" smtClean="0"/>
          </a:p>
          <a:p>
            <a:r>
              <a:rPr lang="en-US" altLang="zh-CN" dirty="0" smtClean="0"/>
              <a:t>Daemon</a:t>
            </a:r>
          </a:p>
          <a:p>
            <a:pPr lvl="1"/>
            <a:r>
              <a:rPr lang="en-US" altLang="zh-CN" dirty="0" err="1" smtClean="0"/>
              <a:t>Init;state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69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en-US" altLang="zh-CN" dirty="0" smtClean="0"/>
          </a:p>
          <a:p>
            <a:r>
              <a:rPr lang="zh-CN" altLang="en-US" dirty="0" smtClean="0"/>
              <a:t>消息系统的必要性</a:t>
            </a:r>
            <a:endParaRPr lang="en-US" altLang="zh-CN" dirty="0" smtClean="0"/>
          </a:p>
          <a:p>
            <a:r>
              <a:rPr lang="zh-CN" altLang="en-US" dirty="0" smtClean="0"/>
              <a:t>入门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验证</a:t>
            </a:r>
            <a:endParaRPr lang="en-US" altLang="zh-CN" dirty="0" smtClean="0"/>
          </a:p>
          <a:p>
            <a:r>
              <a:rPr lang="zh-CN" altLang="en-US" dirty="0" smtClean="0"/>
              <a:t>工作总结与展望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3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以时间复杂度为</a:t>
            </a:r>
            <a:r>
              <a:rPr lang="en-US" altLang="zh-CN" dirty="0"/>
              <a:t>O(1)</a:t>
            </a:r>
            <a:r>
              <a:rPr lang="zh-CN" altLang="en-US" dirty="0"/>
              <a:t>的方式提供消息持久化能力，即使对</a:t>
            </a:r>
            <a:r>
              <a:rPr lang="en-US" altLang="zh-CN" dirty="0"/>
              <a:t>TB</a:t>
            </a:r>
            <a:r>
              <a:rPr lang="zh-CN" altLang="en-US" dirty="0"/>
              <a:t>级以上数据也能保证常数时间复杂度的访问性能。</a:t>
            </a:r>
          </a:p>
          <a:p>
            <a:r>
              <a:rPr lang="zh-CN" altLang="en-US" dirty="0"/>
              <a:t>高吞吐率。即使在非常廉价的商用机器上也能做到单机支持每秒</a:t>
            </a:r>
            <a:r>
              <a:rPr lang="en-US" altLang="zh-CN" dirty="0"/>
              <a:t>100K</a:t>
            </a:r>
            <a:r>
              <a:rPr lang="zh-CN" altLang="en-US" dirty="0"/>
              <a:t>条以上消息的传输。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Kafka Server</a:t>
            </a:r>
            <a:r>
              <a:rPr lang="zh-CN" altLang="en-US" dirty="0"/>
              <a:t>间的消息分区，及分布式消费，同时保证每个</a:t>
            </a:r>
            <a:r>
              <a:rPr lang="en-US" altLang="zh-CN" dirty="0"/>
              <a:t>Partition</a:t>
            </a:r>
            <a:r>
              <a:rPr lang="zh-CN" altLang="en-US" dirty="0"/>
              <a:t>内的消息顺序传输。</a:t>
            </a:r>
          </a:p>
          <a:p>
            <a:r>
              <a:rPr lang="zh-CN" altLang="en-US" dirty="0"/>
              <a:t>同时支持离线数据处理和实时数据处理。</a:t>
            </a:r>
          </a:p>
          <a:p>
            <a:r>
              <a:rPr lang="en-US" altLang="zh-CN" dirty="0"/>
              <a:t>Scale out</a:t>
            </a:r>
            <a:r>
              <a:rPr lang="zh-CN" altLang="en-US" dirty="0"/>
              <a:t>：支持在线水平扩展。</a:t>
            </a:r>
          </a:p>
        </p:txBody>
      </p:sp>
    </p:spTree>
    <p:extLst>
      <p:ext uri="{BB962C8B-B14F-4D97-AF65-F5344CB8AC3E}">
        <p14:creationId xmlns:p14="http://schemas.microsoft.com/office/powerpoint/2010/main" val="382075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消息系统的必要性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遵循相同的接口约束</a:t>
            </a:r>
            <a:endParaRPr lang="en-US" altLang="zh-CN" dirty="0" smtClean="0"/>
          </a:p>
          <a:p>
            <a:r>
              <a:rPr lang="zh-CN" altLang="en-US" dirty="0" smtClean="0"/>
              <a:t>冗余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易失的数据处理失败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系统的部分组件失效</a:t>
            </a:r>
            <a:endParaRPr lang="en-US" altLang="zh-CN" dirty="0" smtClean="0"/>
          </a:p>
          <a:p>
            <a:r>
              <a:rPr lang="zh-CN" altLang="en-US" dirty="0" smtClean="0"/>
              <a:t>保序</a:t>
            </a:r>
            <a:endParaRPr lang="en-US" altLang="zh-CN" dirty="0" smtClean="0"/>
          </a:p>
          <a:p>
            <a:r>
              <a:rPr lang="zh-CN" altLang="en-US" dirty="0"/>
              <a:t>缓冲</a:t>
            </a:r>
          </a:p>
        </p:txBody>
      </p:sp>
    </p:spTree>
    <p:extLst>
      <p:ext uri="{BB962C8B-B14F-4D97-AF65-F5344CB8AC3E}">
        <p14:creationId xmlns:p14="http://schemas.microsoft.com/office/powerpoint/2010/main" val="328316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91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Broker</a:t>
            </a:r>
            <a:r>
              <a:rPr lang="zh-CN" altLang="en-US" dirty="0"/>
              <a:t>：消息处理中间件节点，一个</a:t>
            </a:r>
            <a:r>
              <a:rPr lang="en-US" altLang="zh-CN" dirty="0"/>
              <a:t>broker</a:t>
            </a:r>
            <a:r>
              <a:rPr lang="zh-CN" altLang="en-US" dirty="0"/>
              <a:t>就是一个</a:t>
            </a:r>
            <a:r>
              <a:rPr lang="en-US" altLang="zh-CN" dirty="0" err="1"/>
              <a:t>kafka</a:t>
            </a:r>
            <a:r>
              <a:rPr lang="zh-CN" altLang="en-US" dirty="0"/>
              <a:t>节点，多个</a:t>
            </a:r>
            <a:r>
              <a:rPr lang="en-US" altLang="zh-CN" dirty="0"/>
              <a:t>broker</a:t>
            </a:r>
            <a:r>
              <a:rPr lang="zh-CN" altLang="en-US" dirty="0"/>
              <a:t>构成一个</a:t>
            </a:r>
            <a:r>
              <a:rPr lang="en-US" altLang="zh-CN" dirty="0" err="1"/>
              <a:t>kafka</a:t>
            </a:r>
            <a:r>
              <a:rPr lang="zh-CN" altLang="en-US" dirty="0"/>
              <a:t>集群</a:t>
            </a:r>
          </a:p>
          <a:p>
            <a:r>
              <a:rPr lang="en-US" altLang="zh-CN" dirty="0"/>
              <a:t>Topic</a:t>
            </a:r>
            <a:r>
              <a:rPr lang="zh-CN" altLang="en-US" dirty="0"/>
              <a:t>：一类消息，例如</a:t>
            </a:r>
            <a:r>
              <a:rPr lang="en-US" altLang="zh-CN" dirty="0"/>
              <a:t>page view</a:t>
            </a:r>
            <a:r>
              <a:rPr lang="zh-CN" altLang="en-US" dirty="0"/>
              <a:t>日志，</a:t>
            </a:r>
            <a:r>
              <a:rPr lang="en-US" altLang="zh-CN" dirty="0"/>
              <a:t>click</a:t>
            </a:r>
            <a:r>
              <a:rPr lang="zh-CN" altLang="en-US" dirty="0"/>
              <a:t>日志等，</a:t>
            </a:r>
            <a:r>
              <a:rPr lang="en-US" altLang="zh-CN" dirty="0" err="1"/>
              <a:t>kafka</a:t>
            </a:r>
            <a:r>
              <a:rPr lang="zh-CN" altLang="en-US" dirty="0"/>
              <a:t>集群能够同时负责多个</a:t>
            </a:r>
            <a:r>
              <a:rPr lang="en-US" altLang="zh-CN" dirty="0"/>
              <a:t>topic</a:t>
            </a:r>
            <a:r>
              <a:rPr lang="zh-CN" altLang="en-US" dirty="0"/>
              <a:t>分发</a:t>
            </a:r>
          </a:p>
          <a:p>
            <a:r>
              <a:rPr lang="en-US" altLang="zh-CN" dirty="0"/>
              <a:t>Partition</a:t>
            </a:r>
            <a:r>
              <a:rPr lang="zh-CN" altLang="en-US" dirty="0"/>
              <a:t>：</a:t>
            </a:r>
            <a:r>
              <a:rPr lang="en-US" altLang="zh-CN" dirty="0"/>
              <a:t>topic</a:t>
            </a:r>
            <a:r>
              <a:rPr lang="zh-CN" altLang="en-US" dirty="0"/>
              <a:t>物理上的分组，一个</a:t>
            </a:r>
            <a:r>
              <a:rPr lang="en-US" altLang="zh-CN" dirty="0"/>
              <a:t>topic</a:t>
            </a:r>
            <a:r>
              <a:rPr lang="zh-CN" altLang="en-US" dirty="0"/>
              <a:t>可以分为多个</a:t>
            </a:r>
            <a:r>
              <a:rPr lang="en-US" altLang="zh-CN" dirty="0"/>
              <a:t>partition</a:t>
            </a:r>
            <a:r>
              <a:rPr lang="zh-CN" altLang="en-US" dirty="0"/>
              <a:t>，每个</a:t>
            </a:r>
            <a:r>
              <a:rPr lang="en-US" altLang="zh-CN" dirty="0"/>
              <a:t>partition</a:t>
            </a:r>
            <a:r>
              <a:rPr lang="zh-CN" altLang="en-US" dirty="0"/>
              <a:t>内部是一个有序的队列，每个</a:t>
            </a:r>
            <a:r>
              <a:rPr lang="en-US" altLang="zh-CN" dirty="0"/>
              <a:t>partition</a:t>
            </a:r>
            <a:r>
              <a:rPr lang="zh-CN" altLang="en-US" dirty="0"/>
              <a:t>对应于一个文件夹，该文件夹下存储该</a:t>
            </a:r>
            <a:r>
              <a:rPr lang="en-US" altLang="zh-CN" dirty="0"/>
              <a:t>partition</a:t>
            </a:r>
            <a:r>
              <a:rPr lang="zh-CN" altLang="en-US" dirty="0"/>
              <a:t>的数据和索引文件</a:t>
            </a:r>
          </a:p>
          <a:p>
            <a:r>
              <a:rPr lang="en-US" altLang="zh-CN" dirty="0"/>
              <a:t>Segment</a:t>
            </a:r>
            <a:r>
              <a:rPr lang="zh-CN" altLang="en-US" dirty="0"/>
              <a:t>：</a:t>
            </a:r>
            <a:r>
              <a:rPr lang="en-US" altLang="zh-CN" dirty="0"/>
              <a:t>partition</a:t>
            </a:r>
            <a:r>
              <a:rPr lang="zh-CN" altLang="en-US" dirty="0"/>
              <a:t>是由多个</a:t>
            </a:r>
            <a:r>
              <a:rPr lang="en-US" altLang="zh-CN" dirty="0"/>
              <a:t>segment</a:t>
            </a:r>
            <a:r>
              <a:rPr lang="zh-CN" altLang="en-US" dirty="0"/>
              <a:t>组成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41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offset</a:t>
            </a:r>
            <a:r>
              <a:rPr lang="zh-CN" altLang="en-US" dirty="0"/>
              <a:t>：每个</a:t>
            </a:r>
            <a:r>
              <a:rPr lang="en-US" altLang="zh-CN" dirty="0"/>
              <a:t>partition</a:t>
            </a:r>
            <a:r>
              <a:rPr lang="zh-CN" altLang="en-US" dirty="0"/>
              <a:t>都由一系列有序的、不可变的消息组成，这些消息被连续的追加到</a:t>
            </a:r>
            <a:r>
              <a:rPr lang="en-US" altLang="zh-CN" dirty="0"/>
              <a:t>partition</a:t>
            </a:r>
            <a:r>
              <a:rPr lang="zh-CN" altLang="en-US" dirty="0"/>
              <a:t>中。</a:t>
            </a:r>
            <a:r>
              <a:rPr lang="en-US" altLang="zh-CN" dirty="0"/>
              <a:t>partition</a:t>
            </a:r>
            <a:r>
              <a:rPr lang="zh-CN" altLang="en-US" dirty="0"/>
              <a:t>中的每个消息都有一个连续的序号叫做</a:t>
            </a:r>
            <a:r>
              <a:rPr lang="en-US" altLang="zh-CN" dirty="0"/>
              <a:t>offset</a:t>
            </a:r>
            <a:r>
              <a:rPr lang="zh-CN" altLang="en-US" dirty="0"/>
              <a:t>，用于</a:t>
            </a:r>
            <a:r>
              <a:rPr lang="en-US" altLang="zh-CN" dirty="0"/>
              <a:t>partition</a:t>
            </a:r>
            <a:r>
              <a:rPr lang="zh-CN" altLang="en-US" dirty="0"/>
              <a:t>唯一标识一条消息</a:t>
            </a:r>
          </a:p>
          <a:p>
            <a:r>
              <a:rPr lang="en-US" altLang="zh-CN" dirty="0"/>
              <a:t>producer</a:t>
            </a:r>
            <a:r>
              <a:rPr lang="zh-CN" altLang="en-US" dirty="0"/>
              <a:t>：负责发送消息到</a:t>
            </a:r>
            <a:r>
              <a:rPr lang="en-US" altLang="zh-CN" dirty="0"/>
              <a:t>broker</a:t>
            </a:r>
          </a:p>
          <a:p>
            <a:r>
              <a:rPr lang="en-US" altLang="zh-CN" dirty="0"/>
              <a:t>consumer</a:t>
            </a:r>
            <a:r>
              <a:rPr lang="zh-CN" altLang="en-US" dirty="0"/>
              <a:t>：消费消息，每个</a:t>
            </a:r>
            <a:r>
              <a:rPr lang="en-US" altLang="zh-CN" dirty="0"/>
              <a:t>consumer</a:t>
            </a:r>
            <a:r>
              <a:rPr lang="zh-CN" altLang="en-US" dirty="0"/>
              <a:t>属于一个特定的</a:t>
            </a:r>
            <a:r>
              <a:rPr lang="en-US" altLang="zh-CN" dirty="0"/>
              <a:t>consumer group</a:t>
            </a:r>
            <a:r>
              <a:rPr lang="zh-CN" altLang="en-US" dirty="0"/>
              <a:t>。使用</a:t>
            </a:r>
            <a:r>
              <a:rPr lang="en-US" altLang="zh-CN" dirty="0"/>
              <a:t>consumer high level </a:t>
            </a:r>
            <a:r>
              <a:rPr lang="en-US" altLang="zh-CN" dirty="0" err="1"/>
              <a:t>api</a:t>
            </a:r>
            <a:r>
              <a:rPr lang="zh-CN" altLang="en-US" dirty="0"/>
              <a:t>时，同一个</a:t>
            </a:r>
            <a:r>
              <a:rPr lang="en-US" altLang="zh-CN" dirty="0"/>
              <a:t>topic</a:t>
            </a:r>
            <a:r>
              <a:rPr lang="zh-CN" altLang="en-US" dirty="0"/>
              <a:t>的一条消息只能被同一个</a:t>
            </a:r>
            <a:r>
              <a:rPr lang="en-US" altLang="zh-CN" dirty="0"/>
              <a:t>consumer group</a:t>
            </a:r>
            <a:r>
              <a:rPr lang="zh-CN" altLang="en-US" dirty="0"/>
              <a:t>的一个</a:t>
            </a:r>
            <a:r>
              <a:rPr lang="en-US" altLang="zh-CN" dirty="0"/>
              <a:t>consumer</a:t>
            </a:r>
            <a:r>
              <a:rPr lang="zh-CN" altLang="en-US" dirty="0"/>
              <a:t>消费，但是多个</a:t>
            </a:r>
            <a:r>
              <a:rPr lang="en-US" altLang="zh-CN" dirty="0"/>
              <a:t>consumer group</a:t>
            </a:r>
            <a:r>
              <a:rPr lang="zh-CN" altLang="en-US" dirty="0"/>
              <a:t>可以同时消费这一消息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49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项目背景与意义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时序数据特点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pPr lvl="2"/>
            <a:r>
              <a:rPr lang="zh-CN" altLang="en-US" dirty="0"/>
              <a:t>写入</a:t>
            </a:r>
            <a:r>
              <a:rPr lang="zh-CN" altLang="en-US" dirty="0" smtClean="0"/>
              <a:t>速度要求</a:t>
            </a:r>
            <a:endParaRPr lang="en-US" altLang="zh-CN" dirty="0" smtClean="0"/>
          </a:p>
          <a:p>
            <a:pPr lvl="2"/>
            <a:r>
              <a:rPr lang="zh-CN" altLang="en-US" dirty="0"/>
              <a:t>查询性能的可拓展性</a:t>
            </a:r>
            <a:endParaRPr lang="en-US" altLang="zh-CN" dirty="0" smtClean="0"/>
          </a:p>
          <a:p>
            <a:pPr lvl="1"/>
            <a:r>
              <a:rPr lang="zh-CN" altLang="en-US" dirty="0"/>
              <a:t>产生速度快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压缩算法</a:t>
            </a:r>
            <a:endParaRPr lang="en-US" altLang="zh-CN" dirty="0" smtClean="0"/>
          </a:p>
          <a:p>
            <a:r>
              <a:rPr lang="zh-CN" altLang="en-US" dirty="0" smtClean="0"/>
              <a:t>当前数据库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关系型数据库：水平拓展性能较差；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Nosql</a:t>
            </a:r>
            <a:r>
              <a:rPr lang="zh-CN" altLang="en-US" dirty="0" smtClean="0"/>
              <a:t>数据库：现有查询过于</a:t>
            </a:r>
            <a:r>
              <a:rPr lang="zh-CN" altLang="en-US" dirty="0"/>
              <a:t>简单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综合</a:t>
            </a:r>
            <a:r>
              <a:rPr lang="zh-CN" altLang="en-US" dirty="0"/>
              <a:t>数据接收，压缩，导入与实时查询的一体化数据</a:t>
            </a:r>
            <a:r>
              <a:rPr lang="zh-CN" altLang="en-US" dirty="0" smtClean="0"/>
              <a:t>平台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7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tletotor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littletotoro_blue</Template>
  <TotalTime>16093</TotalTime>
  <Words>861</Words>
  <Application>Microsoft Office PowerPoint</Application>
  <PresentationFormat>全屏显示(4:3)</PresentationFormat>
  <Paragraphs>155</Paragraphs>
  <Slides>24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方正姚体</vt:lpstr>
      <vt:lpstr>黑体</vt:lpstr>
      <vt:lpstr>宋体</vt:lpstr>
      <vt:lpstr>微软雅黑</vt:lpstr>
      <vt:lpstr>Adobe Garamond Pro Bold</vt:lpstr>
      <vt:lpstr>Arial</vt:lpstr>
      <vt:lpstr>Calibri</vt:lpstr>
      <vt:lpstr>Candara</vt:lpstr>
      <vt:lpstr>Georgia</vt:lpstr>
      <vt:lpstr>Segoe UI</vt:lpstr>
      <vt:lpstr>Tahoma</vt:lpstr>
      <vt:lpstr>Times New Roman</vt:lpstr>
      <vt:lpstr>Wingdings</vt:lpstr>
      <vt:lpstr>littletotoro_blue</vt:lpstr>
      <vt:lpstr>Visio</vt:lpstr>
      <vt:lpstr>高吞吐量的分布式发布订阅消息系统：Kafka</vt:lpstr>
      <vt:lpstr>使用场景</vt:lpstr>
      <vt:lpstr>概述</vt:lpstr>
      <vt:lpstr>设计目标</vt:lpstr>
      <vt:lpstr>消息系统的必要性</vt:lpstr>
      <vt:lpstr>设计背景</vt:lpstr>
      <vt:lpstr>基本概念</vt:lpstr>
      <vt:lpstr>基本概念</vt:lpstr>
      <vt:lpstr>项目背景与意义</vt:lpstr>
      <vt:lpstr>平台架构设计</vt:lpstr>
      <vt:lpstr>平台架构设计</vt:lpstr>
      <vt:lpstr>查询引擎设计</vt:lpstr>
      <vt:lpstr>查询引擎启动</vt:lpstr>
      <vt:lpstr>查询模块</vt:lpstr>
      <vt:lpstr>查询模块</vt:lpstr>
      <vt:lpstr>查询模块</vt:lpstr>
      <vt:lpstr>实验验证</vt:lpstr>
      <vt:lpstr>实验验证</vt:lpstr>
      <vt:lpstr>工作总结</vt:lpstr>
      <vt:lpstr>工作展望</vt:lpstr>
      <vt:lpstr>谢谢大家！</vt:lpstr>
      <vt:lpstr>对齐</vt:lpstr>
      <vt:lpstr>节点间通信机制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Rain</dc:creator>
  <cp:lastModifiedBy>yi xu</cp:lastModifiedBy>
  <cp:revision>366</cp:revision>
  <dcterms:created xsi:type="dcterms:W3CDTF">2013-03-03T07:24:31Z</dcterms:created>
  <dcterms:modified xsi:type="dcterms:W3CDTF">2016-08-09T05:42:13Z</dcterms:modified>
</cp:coreProperties>
</file>