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342" r:id="rId4"/>
    <p:sldId id="259" r:id="rId5"/>
    <p:sldId id="261" r:id="rId6"/>
    <p:sldId id="344" r:id="rId7"/>
    <p:sldId id="345" r:id="rId8"/>
    <p:sldId id="346" r:id="rId9"/>
    <p:sldId id="347" r:id="rId10"/>
    <p:sldId id="362" r:id="rId11"/>
    <p:sldId id="348" r:id="rId12"/>
    <p:sldId id="364" r:id="rId13"/>
    <p:sldId id="350" r:id="rId14"/>
    <p:sldId id="351" r:id="rId15"/>
    <p:sldId id="352" r:id="rId16"/>
    <p:sldId id="353" r:id="rId17"/>
    <p:sldId id="354" r:id="rId18"/>
    <p:sldId id="355" r:id="rId19"/>
    <p:sldId id="356" r:id="rId20"/>
    <p:sldId id="358" r:id="rId21"/>
    <p:sldId id="363" r:id="rId22"/>
    <p:sldId id="361" r:id="rId23"/>
    <p:sldId id="360"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80192" autoAdjust="0"/>
  </p:normalViewPr>
  <p:slideViewPr>
    <p:cSldViewPr snapToGrid="0">
      <p:cViewPr varScale="1">
        <p:scale>
          <a:sx n="66" d="100"/>
          <a:sy n="66" d="100"/>
        </p:scale>
        <p:origin x="72" y="9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3FF59-7B54-4E22-825A-B578EF20758D}" type="datetimeFigureOut">
              <a:rPr lang="zh-CN" altLang="en-US" smtClean="0"/>
              <a:t>2019/10/12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9D80F-C6BC-4ED9-97B9-C95003DDF018}" type="slidenum">
              <a:rPr lang="zh-CN" altLang="en-US" smtClean="0"/>
              <a:t>‹#›</a:t>
            </a:fld>
            <a:endParaRPr lang="zh-CN" altLang="en-US"/>
          </a:p>
        </p:txBody>
      </p:sp>
    </p:spTree>
    <p:extLst>
      <p:ext uri="{BB962C8B-B14F-4D97-AF65-F5344CB8AC3E}">
        <p14:creationId xmlns:p14="http://schemas.microsoft.com/office/powerpoint/2010/main" val="404848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smtClean="0">
                <a:solidFill>
                  <a:srgbClr val="C00000"/>
                </a:solidFill>
                <a:latin typeface="+mn-lt"/>
                <a:ea typeface="+mn-ea"/>
                <a:cs typeface="+mn-cs"/>
              </a:rPr>
              <a:t>1st places in all five main tracks</a:t>
            </a:r>
          </a:p>
          <a:p>
            <a:r>
              <a:rPr lang="en-US" altLang="zh-CN" sz="1200" b="0" i="0" u="none" strike="noStrike" kern="1200" baseline="0" smtClean="0">
                <a:solidFill>
                  <a:schemeClr val="tx1"/>
                </a:solidFill>
                <a:latin typeface="+mn-lt"/>
                <a:ea typeface="+mn-ea"/>
                <a:cs typeface="+mn-cs"/>
              </a:rPr>
              <a:t>ImageNet Classification: “</a:t>
            </a:r>
            <a:r>
              <a:rPr lang="en-US" altLang="zh-CN" sz="1200" b="0" i="1" u="none" strike="noStrike" kern="1200" baseline="0" smtClean="0">
                <a:solidFill>
                  <a:schemeClr val="tx1"/>
                </a:solidFill>
                <a:latin typeface="+mn-lt"/>
                <a:ea typeface="+mn-ea"/>
                <a:cs typeface="+mn-cs"/>
              </a:rPr>
              <a:t>Ultra-deep</a:t>
            </a:r>
            <a:r>
              <a:rPr lang="en-US" altLang="zh-CN" sz="1200" b="0" i="0" u="none" strike="noStrike" kern="1200" baseline="0" smtClean="0">
                <a:solidFill>
                  <a:schemeClr val="tx1"/>
                </a:solidFill>
                <a:latin typeface="+mn-lt"/>
                <a:ea typeface="+mn-ea"/>
                <a:cs typeface="+mn-cs"/>
              </a:rPr>
              <a:t>” (quote Yann)152-layer nets</a:t>
            </a:r>
          </a:p>
          <a:p>
            <a:r>
              <a:rPr lang="en-US" altLang="zh-CN" sz="1200" b="0" i="0" u="none" strike="noStrike" kern="1200" baseline="0" smtClean="0">
                <a:solidFill>
                  <a:schemeClr val="tx1"/>
                </a:solidFill>
                <a:latin typeface="+mn-lt"/>
                <a:ea typeface="+mn-ea"/>
                <a:cs typeface="+mn-cs"/>
              </a:rPr>
              <a:t>ImageNet Detection:16%better than 2nd</a:t>
            </a:r>
          </a:p>
          <a:p>
            <a:r>
              <a:rPr lang="en-US" altLang="zh-CN" sz="1200" b="0" i="0" u="none" strike="noStrike" kern="1200" baseline="0" smtClean="0">
                <a:solidFill>
                  <a:schemeClr val="tx1"/>
                </a:solidFill>
                <a:latin typeface="+mn-lt"/>
                <a:ea typeface="+mn-ea"/>
                <a:cs typeface="+mn-cs"/>
              </a:rPr>
              <a:t>ImageNet Localization:27%better than 2nd</a:t>
            </a:r>
          </a:p>
          <a:p>
            <a:r>
              <a:rPr lang="en-US" altLang="zh-CN" sz="1200" b="0" i="0" u="none" strike="noStrike" kern="1200" baseline="0" smtClean="0">
                <a:solidFill>
                  <a:schemeClr val="tx1"/>
                </a:solidFill>
                <a:latin typeface="+mn-lt"/>
                <a:ea typeface="+mn-ea"/>
                <a:cs typeface="+mn-cs"/>
              </a:rPr>
              <a:t>COCO Detection:11%better than 2nd</a:t>
            </a:r>
          </a:p>
          <a:p>
            <a:r>
              <a:rPr lang="en-US" altLang="zh-CN" sz="1200" b="0" i="0" u="none" strike="noStrike" kern="1200" baseline="0" smtClean="0">
                <a:solidFill>
                  <a:schemeClr val="tx1"/>
                </a:solidFill>
                <a:latin typeface="+mn-lt"/>
                <a:ea typeface="+mn-ea"/>
                <a:cs typeface="+mn-cs"/>
              </a:rPr>
              <a:t>COCO Segmentation:12%better than 2</a:t>
            </a:r>
            <a:r>
              <a:rPr lang="en-US" altLang="zh-CN" sz="1200" b="0" i="0" u="none" strike="noStrike" kern="1200" baseline="30000" smtClean="0">
                <a:solidFill>
                  <a:schemeClr val="tx1"/>
                </a:solidFill>
                <a:latin typeface="+mn-lt"/>
                <a:ea typeface="+mn-ea"/>
                <a:cs typeface="+mn-cs"/>
              </a:rPr>
              <a:t>nd</a:t>
            </a:r>
            <a:endParaRPr lang="en-US" altLang="zh-CN" sz="1200" b="0" i="0" u="none" strike="noStrike" kern="1200" baseline="0" smtClean="0">
              <a:solidFill>
                <a:schemeClr val="tx1"/>
              </a:solidFill>
              <a:latin typeface="+mn-lt"/>
              <a:ea typeface="+mn-ea"/>
              <a:cs typeface="+mn-cs"/>
            </a:endParaRPr>
          </a:p>
          <a:p>
            <a:r>
              <a:rPr lang="zh-CN" altLang="en-US" sz="1200" b="0" i="0" u="none" strike="noStrike" kern="1200" baseline="0" smtClean="0">
                <a:solidFill>
                  <a:schemeClr val="tx1"/>
                </a:solidFill>
                <a:latin typeface="+mn-lt"/>
                <a:ea typeface="+mn-ea"/>
                <a:cs typeface="+mn-cs"/>
              </a:rPr>
              <a:t>深层网络是很难训练的，作者提出了一种新的结构，可以使训练层数达到</a:t>
            </a:r>
            <a:r>
              <a:rPr lang="en-US" altLang="zh-CN" sz="1200" b="0" i="0" u="none" strike="noStrike" kern="1200" baseline="0" smtClean="0">
                <a:solidFill>
                  <a:schemeClr val="tx1"/>
                </a:solidFill>
                <a:latin typeface="+mn-lt"/>
                <a:ea typeface="+mn-ea"/>
                <a:cs typeface="+mn-cs"/>
              </a:rPr>
              <a:t>152</a:t>
            </a:r>
            <a:r>
              <a:rPr lang="zh-CN" altLang="en-US" sz="1200" b="0" i="0" u="none" strike="noStrike" kern="1200" baseline="0" smtClean="0">
                <a:solidFill>
                  <a:schemeClr val="tx1"/>
                </a:solidFill>
                <a:latin typeface="+mn-lt"/>
                <a:ea typeface="+mn-ea"/>
                <a:cs typeface="+mn-cs"/>
              </a:rPr>
              <a:t>层   </a:t>
            </a:r>
            <a:r>
              <a:rPr lang="en-US" altLang="zh-CN" sz="1200" b="0" i="0" u="none" strike="noStrike" kern="1200" baseline="0" smtClean="0">
                <a:solidFill>
                  <a:schemeClr val="tx1"/>
                </a:solidFill>
                <a:latin typeface="+mn-lt"/>
                <a:ea typeface="+mn-ea"/>
                <a:cs typeface="+mn-cs"/>
              </a:rPr>
              <a:t>8*VGG  </a:t>
            </a:r>
            <a:r>
              <a:rPr lang="zh-CN" altLang="en-US" sz="1200" b="0" i="0" u="none" strike="noStrike" kern="1200" baseline="0" smtClean="0">
                <a:solidFill>
                  <a:schemeClr val="tx1"/>
                </a:solidFill>
                <a:latin typeface="+mn-lt"/>
                <a:ea typeface="+mn-ea"/>
                <a:cs typeface="+mn-cs"/>
              </a:rPr>
              <a:t>更低复杂性   </a:t>
            </a:r>
            <a:r>
              <a:rPr lang="en-US" altLang="zh-CN" sz="1200" b="0" i="0" u="none" strike="noStrike" kern="1200" baseline="0" smtClean="0">
                <a:solidFill>
                  <a:schemeClr val="tx1"/>
                </a:solidFill>
                <a:latin typeface="+mn-lt"/>
                <a:ea typeface="+mn-ea"/>
                <a:cs typeface="+mn-cs"/>
              </a:rPr>
              <a:t>2015 ILSVRC    3.57%</a:t>
            </a:r>
          </a:p>
        </p:txBody>
      </p:sp>
      <p:sp>
        <p:nvSpPr>
          <p:cNvPr id="4" name="灯片编号占位符 3"/>
          <p:cNvSpPr>
            <a:spLocks noGrp="1"/>
          </p:cNvSpPr>
          <p:nvPr>
            <p:ph type="sldNum" sz="quarter" idx="10"/>
          </p:nvPr>
        </p:nvSpPr>
        <p:spPr/>
        <p:txBody>
          <a:bodyPr/>
          <a:lstStyle/>
          <a:p>
            <a:r>
              <a:rPr lang="en-US" altLang="zh-CN" smtClean="0"/>
              <a:t>1</a:t>
            </a:r>
            <a:endParaRPr lang="zh-CN" altLang="en-US"/>
          </a:p>
        </p:txBody>
      </p:sp>
    </p:spTree>
    <p:extLst>
      <p:ext uri="{BB962C8B-B14F-4D97-AF65-F5344CB8AC3E}">
        <p14:creationId xmlns:p14="http://schemas.microsoft.com/office/powerpoint/2010/main" val="2426583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mtClean="0"/>
              <a:t>“残差在数理统计中是指实际观察值与估计值（拟合值）之间的差。”“如果回归模型正确的话， 我们可以将残差看作误差的观测值。”</a:t>
            </a:r>
          </a:p>
          <a:p>
            <a:r>
              <a:rPr lang="zh-CN" altLang="en-US" sz="1200" smtClean="0"/>
              <a:t>更准确地，假设我们想要找一个 </a:t>
            </a:r>
            <a:r>
              <a:rPr lang="en-US" altLang="zh-CN" sz="1200" smtClean="0"/>
              <a:t>x</a:t>
            </a:r>
            <a:r>
              <a:rPr lang="zh-CN" altLang="en-US" sz="1200" smtClean="0"/>
              <a:t>，使得 </a:t>
            </a:r>
            <a:r>
              <a:rPr lang="en-US" altLang="zh-CN" sz="1200" smtClean="0"/>
              <a:t>f(x)=b</a:t>
            </a:r>
            <a:r>
              <a:rPr lang="zh-CN" altLang="en-US" sz="1200" smtClean="0"/>
              <a:t>，给定一个 </a:t>
            </a:r>
            <a:r>
              <a:rPr lang="en-US" altLang="zh-CN" sz="1200" smtClean="0"/>
              <a:t>x </a:t>
            </a:r>
            <a:r>
              <a:rPr lang="zh-CN" altLang="en-US" sz="1200" smtClean="0"/>
              <a:t>的估计值 </a:t>
            </a:r>
            <a:r>
              <a:rPr lang="en-US" altLang="zh-CN" sz="1200" smtClean="0"/>
              <a:t>x0</a:t>
            </a:r>
            <a:r>
              <a:rPr lang="zh-CN" altLang="en-US" sz="1200" smtClean="0"/>
              <a:t>，残差（</a:t>
            </a:r>
            <a:r>
              <a:rPr lang="en-US" altLang="zh-CN" sz="1200" smtClean="0"/>
              <a:t>residual</a:t>
            </a:r>
            <a:r>
              <a:rPr lang="zh-CN" altLang="en-US" sz="1200" smtClean="0"/>
              <a:t>）就是 </a:t>
            </a:r>
            <a:r>
              <a:rPr lang="en-US" altLang="zh-CN" sz="1200" smtClean="0"/>
              <a:t>b−f(x0)</a:t>
            </a:r>
            <a:r>
              <a:rPr lang="zh-CN" altLang="en-US" sz="1200" smtClean="0"/>
              <a:t>，同时，误差就是 </a:t>
            </a:r>
            <a:r>
              <a:rPr lang="en-US" altLang="zh-CN" sz="1200" smtClean="0"/>
              <a:t>x−x0</a:t>
            </a:r>
            <a:r>
              <a:rPr lang="zh-CN" altLang="en-US" sz="1200" smtClean="0"/>
              <a:t>。</a:t>
            </a:r>
          </a:p>
          <a:p>
            <a:r>
              <a:rPr lang="zh-CN" altLang="en-US" sz="1200" smtClean="0"/>
              <a:t>即使 </a:t>
            </a:r>
            <a:r>
              <a:rPr lang="en-US" altLang="zh-CN" sz="1200" smtClean="0"/>
              <a:t>x </a:t>
            </a:r>
            <a:r>
              <a:rPr lang="zh-CN" altLang="en-US" sz="1200" smtClean="0"/>
              <a:t>不知道，我们仍然可以计算残差，只是不能计算误差罢了。</a:t>
            </a:r>
          </a:p>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76325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endParaRPr lang="en-US" altLang="zh-CN" smtClean="0"/>
          </a:p>
          <a:p>
            <a:endParaRPr lang="en-US" altLang="zh-CN" smtClean="0"/>
          </a:p>
          <a:p>
            <a:r>
              <a:rPr lang="zh-CN" altLang="en-US" smtClean="0"/>
              <a:t>♥</a:t>
            </a:r>
            <a:r>
              <a:rPr lang="en-US" altLang="zh-CN" smtClean="0"/>
              <a:t>short connection “</a:t>
            </a:r>
            <a:r>
              <a:rPr lang="zh-CN" altLang="en-US" smtClean="0"/>
              <a:t>小路，捷径</a:t>
            </a:r>
            <a:r>
              <a:rPr lang="en-US" altLang="zh-CN" smtClean="0"/>
              <a:t>”</a:t>
            </a:r>
            <a:r>
              <a:rPr lang="zh-CN" altLang="en-US" smtClean="0"/>
              <a:t>一样的东西</a:t>
            </a:r>
            <a:endParaRPr lang="en-US" altLang="zh-CN" smtClean="0"/>
          </a:p>
          <a:p>
            <a:r>
              <a:rPr lang="zh-CN" altLang="en-US" smtClean="0"/>
              <a:t>不再直接学习潜在映射</a:t>
            </a:r>
            <a:r>
              <a:rPr lang="en-US" altLang="zh-CN" smtClean="0"/>
              <a:t>H(x),</a:t>
            </a:r>
            <a:r>
              <a:rPr lang="zh-CN" altLang="en-US" smtClean="0"/>
              <a:t>而去学习一个残差映射</a:t>
            </a:r>
            <a:r>
              <a:rPr lang="en-US" altLang="zh-CN" smtClean="0"/>
              <a:t>F(x)=H(x)-x</a:t>
            </a:r>
          </a:p>
          <a:p>
            <a:endParaRPr lang="en-US" altLang="zh-CN" smtClean="0"/>
          </a:p>
          <a:p>
            <a:endParaRPr lang="en-US" altLang="zh-CN" smtClean="0"/>
          </a:p>
          <a:p>
            <a:endParaRPr lang="en-US" altLang="zh-CN" smtClean="0"/>
          </a:p>
          <a:p>
            <a:endParaRPr lang="en-US" altLang="zh-CN" smtClean="0"/>
          </a:p>
          <a:p>
            <a:r>
              <a:rPr lang="zh-CN" altLang="en-US" sz="1200" b="0" i="0" kern="1200" smtClean="0">
                <a:solidFill>
                  <a:srgbClr val="FF0000"/>
                </a:solidFill>
                <a:effectLst/>
                <a:latin typeface="+mn-lt"/>
                <a:ea typeface="+mn-ea"/>
                <a:cs typeface="+mn-cs"/>
              </a:rPr>
              <a:t>在实际情况下，恒等映射不太可能是最优的，但是我们的重新表达对于这个问题的预处理是有帮助的。如果最优函数更接近于恒等映射而不是零映射，则求解者应该更容易找到与恒等映射有关的扰动（</a:t>
            </a:r>
            <a:r>
              <a:rPr lang="en-US" altLang="zh-CN" sz="1200" b="0" i="0" kern="1200" smtClean="0">
                <a:solidFill>
                  <a:srgbClr val="FF0000"/>
                </a:solidFill>
                <a:effectLst/>
                <a:latin typeface="+mn-lt"/>
                <a:ea typeface="+mn-ea"/>
                <a:cs typeface="+mn-cs"/>
              </a:rPr>
              <a:t>perturbations</a:t>
            </a:r>
            <a:r>
              <a:rPr lang="zh-CN" altLang="en-US" sz="1200" b="0" i="0" kern="1200" smtClean="0">
                <a:solidFill>
                  <a:srgbClr val="FF0000"/>
                </a:solidFill>
                <a:effectLst/>
                <a:latin typeface="+mn-lt"/>
                <a:ea typeface="+mn-ea"/>
                <a:cs typeface="+mn-cs"/>
              </a:rPr>
              <a:t>），而不是将其作为新的扰动来学习。我们通过实验</a:t>
            </a:r>
            <a:r>
              <a:rPr lang="en-US" altLang="zh-CN" sz="1200" b="0" i="0" kern="1200" smtClean="0">
                <a:solidFill>
                  <a:srgbClr val="FF0000"/>
                </a:solidFill>
                <a:effectLst/>
                <a:latin typeface="+mn-lt"/>
                <a:ea typeface="+mn-ea"/>
                <a:cs typeface="+mn-cs"/>
              </a:rPr>
              <a:t>(</a:t>
            </a:r>
            <a:r>
              <a:rPr lang="zh-CN" altLang="en-US" sz="1200" b="0" i="0" kern="1200" smtClean="0">
                <a:solidFill>
                  <a:srgbClr val="FF0000"/>
                </a:solidFill>
                <a:effectLst/>
                <a:latin typeface="+mn-lt"/>
                <a:ea typeface="+mn-ea"/>
                <a:cs typeface="+mn-cs"/>
              </a:rPr>
              <a:t>图</a:t>
            </a:r>
            <a:r>
              <a:rPr lang="en-US" altLang="zh-CN" sz="1200" b="0" i="0" kern="1200" smtClean="0">
                <a:solidFill>
                  <a:srgbClr val="FF0000"/>
                </a:solidFill>
                <a:effectLst/>
                <a:latin typeface="+mn-lt"/>
                <a:ea typeface="+mn-ea"/>
                <a:cs typeface="+mn-cs"/>
              </a:rPr>
              <a:t>7)</a:t>
            </a:r>
            <a:r>
              <a:rPr lang="zh-CN" altLang="en-US" sz="1200" b="0" i="0" kern="1200" smtClean="0">
                <a:solidFill>
                  <a:srgbClr val="FF0000"/>
                </a:solidFill>
                <a:effectLst/>
                <a:latin typeface="+mn-lt"/>
                <a:ea typeface="+mn-ea"/>
                <a:cs typeface="+mn-cs"/>
              </a:rPr>
              <a:t>证明了学习的残差函数一般都有较小的响应，说明恒等映射提供了合理的预条件。</a:t>
            </a:r>
            <a:endParaRPr lang="zh-CN" altLang="en-US">
              <a:solidFill>
                <a:srgbClr val="FF0000"/>
              </a:solidFill>
            </a:endParaRPr>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128360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♡可能</a:t>
            </a:r>
            <a:r>
              <a:rPr lang="en-US" altLang="zh-CN" smtClean="0"/>
              <a:t>x</a:t>
            </a:r>
            <a:r>
              <a:rPr lang="zh-CN" altLang="en-US" smtClean="0"/>
              <a:t>经过卷积之后得到的数据的维数与</a:t>
            </a:r>
            <a:r>
              <a:rPr lang="en-US" altLang="zh-CN" smtClean="0"/>
              <a:t>x</a:t>
            </a:r>
            <a:r>
              <a:rPr lang="zh-CN" altLang="en-US" smtClean="0"/>
              <a:t>不同，这个时候我们可以在</a:t>
            </a:r>
            <a:r>
              <a:rPr lang="en-US" altLang="zh-CN" smtClean="0"/>
              <a:t>x</a:t>
            </a:r>
            <a:r>
              <a:rPr lang="zh-CN" altLang="en-US" smtClean="0"/>
              <a:t>前乘以一个矩阵</a:t>
            </a:r>
            <a:r>
              <a:rPr lang="en-US" altLang="zh-CN" smtClean="0"/>
              <a:t>Ws</a:t>
            </a:r>
            <a:r>
              <a:rPr lang="zh-CN" altLang="en-US" smtClean="0"/>
              <a:t>进行变换</a:t>
            </a:r>
            <a:endParaRPr lang="en-US" altLang="zh-CN" smtClean="0"/>
          </a:p>
          <a:p>
            <a:endParaRPr lang="en-US" altLang="zh-CN" smtClean="0"/>
          </a:p>
          <a:p>
            <a:r>
              <a:rPr lang="en-US" altLang="zh-CN" smtClean="0"/>
              <a:t>If the dimension</a:t>
            </a:r>
            <a:r>
              <a:rPr lang="en-US" altLang="zh-CN" baseline="0" smtClean="0"/>
              <a:t> dismatch,we have two option:</a:t>
            </a:r>
          </a:p>
          <a:p>
            <a:r>
              <a:rPr lang="en-US" altLang="zh-CN" baseline="0" smtClean="0"/>
              <a:t>A)The shortcut still performs identity mapping,with extra zero entries padded for increasing or reducing dimensions.</a:t>
            </a:r>
          </a:p>
          <a:p>
            <a:r>
              <a:rPr lang="en-US" altLang="zh-CN" baseline="0" smtClean="0"/>
              <a:t>B)Use the 1x1</a:t>
            </a:r>
            <a:r>
              <a:rPr lang="zh-CN" altLang="en-US" baseline="0" smtClean="0"/>
              <a:t> </a:t>
            </a:r>
            <a:r>
              <a:rPr lang="en-US" altLang="zh-CN" baseline="0" smtClean="0"/>
              <a:t>convolutions neural networks.</a:t>
            </a:r>
          </a:p>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103466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这两个网络都是当 </a:t>
            </a:r>
            <a:r>
              <a:rPr lang="en-US" altLang="zh-CN" sz="1200" b="0" i="0" kern="1200" smtClean="0">
                <a:solidFill>
                  <a:schemeClr val="tx1"/>
                </a:solidFill>
                <a:effectLst/>
                <a:latin typeface="+mn-lt"/>
                <a:ea typeface="+mn-ea"/>
                <a:cs typeface="+mn-cs"/>
              </a:rPr>
              <a:t>feature map </a:t>
            </a:r>
            <a:r>
              <a:rPr lang="zh-CN" altLang="en-US" sz="1200" b="0" i="0" kern="1200" smtClean="0">
                <a:solidFill>
                  <a:schemeClr val="tx1"/>
                </a:solidFill>
                <a:effectLst/>
                <a:latin typeface="+mn-lt"/>
                <a:ea typeface="+mn-ea"/>
                <a:cs typeface="+mn-cs"/>
              </a:rPr>
              <a:t>减半时，</a:t>
            </a:r>
            <a:r>
              <a:rPr lang="en-US" altLang="zh-CN" sz="1200" b="0" i="0" kern="1200" smtClean="0">
                <a:solidFill>
                  <a:schemeClr val="tx1"/>
                </a:solidFill>
                <a:effectLst/>
                <a:latin typeface="+mn-lt"/>
                <a:ea typeface="+mn-ea"/>
                <a:cs typeface="+mn-cs"/>
              </a:rPr>
              <a:t>filter </a:t>
            </a:r>
            <a:r>
              <a:rPr lang="zh-CN" altLang="en-US" sz="1200" b="0" i="0" kern="1200" smtClean="0">
                <a:solidFill>
                  <a:schemeClr val="tx1"/>
                </a:solidFill>
                <a:effectLst/>
                <a:latin typeface="+mn-lt"/>
                <a:ea typeface="+mn-ea"/>
                <a:cs typeface="+mn-cs"/>
              </a:rPr>
              <a:t>的个数翻倍，这样保证了每一层的计算复杂度一致</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2206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学习论文中的参数，提高收敛速度</a:t>
            </a:r>
            <a:endParaRPr lang="en-US" altLang="zh-CN" smtClean="0"/>
          </a:p>
          <a:p>
            <a:endParaRPr lang="en-US" altLang="zh-CN" smtClean="0"/>
          </a:p>
          <a:p>
            <a:r>
              <a:rPr lang="en-US" altLang="zh-CN" smtClean="0"/>
              <a:t>Batch normalization</a:t>
            </a:r>
          </a:p>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、提高梯度在网络中的流动。</a:t>
            </a:r>
            <a:r>
              <a:rPr lang="en-US" altLang="zh-CN" sz="1200" b="0" i="0" kern="1200" smtClean="0">
                <a:solidFill>
                  <a:schemeClr val="tx1"/>
                </a:solidFill>
                <a:effectLst/>
                <a:latin typeface="+mn-lt"/>
                <a:ea typeface="+mn-ea"/>
                <a:cs typeface="+mn-cs"/>
              </a:rPr>
              <a:t>Normalization</a:t>
            </a:r>
            <a:r>
              <a:rPr lang="zh-CN" altLang="en-US" sz="1200" b="0" i="0" kern="1200" smtClean="0">
                <a:solidFill>
                  <a:schemeClr val="tx1"/>
                </a:solidFill>
                <a:effectLst/>
                <a:latin typeface="+mn-lt"/>
                <a:ea typeface="+mn-ea"/>
                <a:cs typeface="+mn-cs"/>
              </a:rPr>
              <a:t>能够使特征全部缩放到</a:t>
            </a:r>
            <a:r>
              <a:rPr lang="en-US" altLang="zh-CN" sz="1200" b="0" i="0" kern="1200" smtClean="0">
                <a:solidFill>
                  <a:schemeClr val="tx1"/>
                </a:solidFill>
                <a:effectLst/>
                <a:latin typeface="+mn-lt"/>
                <a:ea typeface="+mn-ea"/>
                <a:cs typeface="+mn-cs"/>
              </a:rPr>
              <a:t>[0,1]</a:t>
            </a:r>
            <a:r>
              <a:rPr lang="zh-CN" altLang="en-US" sz="1200" b="0" i="0" kern="1200" smtClean="0">
                <a:solidFill>
                  <a:schemeClr val="tx1"/>
                </a:solidFill>
                <a:effectLst/>
                <a:latin typeface="+mn-lt"/>
                <a:ea typeface="+mn-ea"/>
                <a:cs typeface="+mn-cs"/>
              </a:rPr>
              <a:t>，这样在反向传播时候的梯度都是在</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左右，避免了梯度消失现象。</a:t>
            </a: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、提升学习速率。归一化后的数据能够快速的达到收敛。</a:t>
            </a:r>
          </a:p>
          <a:p>
            <a:endParaRPr lang="zh-CN" altLang="en-US" smtClean="0"/>
          </a:p>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0191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97239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50900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The</a:t>
            </a:r>
            <a:r>
              <a:rPr lang="en-US" altLang="zh-CN" baseline="0" smtClean="0"/>
              <a:t> form of </a:t>
            </a:r>
            <a:r>
              <a:rPr lang="en-US" altLang="zh-CN" smtClean="0"/>
              <a:t>F</a:t>
            </a:r>
            <a:r>
              <a:rPr lang="en-US" altLang="zh-CN" baseline="0" smtClean="0"/>
              <a:t> is flexible,it can has many layers.Two or three is all ok!</a:t>
            </a:r>
          </a:p>
          <a:p>
            <a:endParaRPr lang="en-US" altLang="zh-CN" baseline="0" smtClean="0"/>
          </a:p>
          <a:p>
            <a:r>
              <a:rPr lang="en-US" altLang="zh-CN" baseline="0" smtClean="0"/>
              <a:t>But one can not show advantage,the performance may don’t show improved performance.</a:t>
            </a:r>
          </a:p>
          <a:p>
            <a:endParaRPr lang="en-US" altLang="zh-CN" baseline="0" smtClean="0"/>
          </a:p>
          <a:p>
            <a:r>
              <a:rPr lang="en-US" altLang="zh-CN" smtClean="0"/>
              <a:t>Similar time complexity!</a:t>
            </a:r>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44391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2480583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88211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2</a:t>
            </a:r>
            <a:endParaRPr lang="zh-CN" altLang="en-US"/>
          </a:p>
        </p:txBody>
      </p:sp>
    </p:spTree>
    <p:extLst>
      <p:ext uri="{BB962C8B-B14F-4D97-AF65-F5344CB8AC3E}">
        <p14:creationId xmlns:p14="http://schemas.microsoft.com/office/powerpoint/2010/main" val="376666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我们给一个网络不论在中间还是末尾加上一个残差块，并给残差块中的 </a:t>
            </a:r>
            <a:r>
              <a:rPr lang="en-US" altLang="zh-CN" sz="1200" b="0" i="0" kern="1200" smtClean="0">
                <a:solidFill>
                  <a:schemeClr val="tx1"/>
                </a:solidFill>
                <a:effectLst/>
                <a:latin typeface="+mn-lt"/>
                <a:ea typeface="+mn-ea"/>
                <a:cs typeface="+mn-cs"/>
              </a:rPr>
              <a:t>weights </a:t>
            </a:r>
            <a:r>
              <a:rPr lang="zh-CN" altLang="en-US" sz="1200" b="0" i="0" kern="1200" smtClean="0">
                <a:solidFill>
                  <a:schemeClr val="tx1"/>
                </a:solidFill>
                <a:effectLst/>
                <a:latin typeface="+mn-lt"/>
                <a:ea typeface="+mn-ea"/>
                <a:cs typeface="+mn-cs"/>
              </a:rPr>
              <a:t>加上 </a:t>
            </a:r>
            <a:r>
              <a:rPr lang="en-US" altLang="zh-CN" sz="1200" b="0" i="0" kern="1200" smtClean="0">
                <a:solidFill>
                  <a:schemeClr val="tx1"/>
                </a:solidFill>
                <a:effectLst/>
                <a:latin typeface="+mn-lt"/>
                <a:ea typeface="+mn-ea"/>
                <a:cs typeface="+mn-cs"/>
              </a:rPr>
              <a:t>L2 regularization</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weight decay</a:t>
            </a:r>
            <a:r>
              <a:rPr lang="zh-CN" altLang="en-US" sz="1200" b="0" i="0" kern="1200" smtClean="0">
                <a:solidFill>
                  <a:schemeClr val="tx1"/>
                </a:solidFill>
                <a:effectLst/>
                <a:latin typeface="+mn-lt"/>
                <a:ea typeface="+mn-ea"/>
                <a:cs typeface="+mn-cs"/>
              </a:rPr>
              <a:t>），这样图 </a:t>
            </a:r>
            <a:r>
              <a:rPr lang="en-US" altLang="zh-CN" sz="1200" b="0" i="0" kern="1200" smtClean="0">
                <a:solidFill>
                  <a:schemeClr val="tx1"/>
                </a:solidFill>
                <a:effectLst/>
                <a:latin typeface="+mn-lt"/>
                <a:ea typeface="+mn-ea"/>
                <a:cs typeface="+mn-cs"/>
              </a:rPr>
              <a:t>1 </a:t>
            </a:r>
            <a:r>
              <a:rPr lang="zh-CN" altLang="en-US" sz="1200" b="0" i="0" kern="1200" smtClean="0">
                <a:solidFill>
                  <a:schemeClr val="tx1"/>
                </a:solidFill>
                <a:effectLst/>
                <a:latin typeface="+mn-lt"/>
                <a:ea typeface="+mn-ea"/>
                <a:cs typeface="+mn-cs"/>
              </a:rPr>
              <a:t>中 </a:t>
            </a:r>
            <a:r>
              <a:rPr lang="en-US" altLang="zh-CN" sz="1200" b="0" i="0" u="none" strike="noStrike" kern="1200" smtClean="0">
                <a:solidFill>
                  <a:schemeClr val="tx1"/>
                </a:solidFill>
                <a:effectLst/>
                <a:latin typeface="+mn-lt"/>
                <a:ea typeface="+mn-ea"/>
                <a:cs typeface="+mn-cs"/>
              </a:rPr>
              <a:t>F(x)=</a:t>
            </a:r>
            <a:r>
              <a:rPr lang="en-US" altLang="zh-CN" sz="1200" b="0" i="0" u="none" strike="noStrike" kern="1200" smtClean="0">
                <a:solidFill>
                  <a:schemeClr val="tx1"/>
                </a:solidFill>
                <a:effectLst/>
                <a:latin typeface="+mn-lt"/>
                <a:ea typeface="+mn-ea"/>
                <a:cs typeface="+mn-cs"/>
              </a:rPr>
              <a:t>0</a:t>
            </a:r>
            <a:r>
              <a:rPr lang="zh-CN" altLang="en-US" sz="1200" b="0" i="0" kern="1200" smtClean="0">
                <a:solidFill>
                  <a:schemeClr val="tx1"/>
                </a:solidFill>
                <a:effectLst/>
                <a:latin typeface="+mn-lt"/>
                <a:ea typeface="+mn-ea"/>
                <a:cs typeface="+mn-cs"/>
              </a:rPr>
              <a:t>是</a:t>
            </a:r>
            <a:r>
              <a:rPr lang="zh-CN" altLang="en-US" sz="1200" b="0" i="0" kern="1200" smtClean="0">
                <a:solidFill>
                  <a:schemeClr val="tx1"/>
                </a:solidFill>
                <a:effectLst/>
                <a:latin typeface="+mn-lt"/>
                <a:ea typeface="+mn-ea"/>
                <a:cs typeface="+mn-cs"/>
              </a:rPr>
              <a:t>很容易的。这种情况下加上一个残差块和不加之前的效果会是一样，所以加上残差块不会使得效果变得差。如果残差块中的隐藏单元学到了一些有用信息，那么它可能比 </a:t>
            </a:r>
            <a:r>
              <a:rPr lang="en-US" altLang="zh-CN" sz="1200" b="0" i="0" kern="1200" smtClean="0">
                <a:solidFill>
                  <a:schemeClr val="tx1"/>
                </a:solidFill>
                <a:effectLst/>
                <a:latin typeface="+mn-lt"/>
                <a:ea typeface="+mn-ea"/>
                <a:cs typeface="+mn-cs"/>
              </a:rPr>
              <a:t>identity mapping</a:t>
            </a:r>
            <a:r>
              <a:rPr lang="zh-CN" altLang="en-US" sz="1200" b="0" i="0" kern="1200" smtClean="0">
                <a:solidFill>
                  <a:schemeClr val="tx1"/>
                </a:solidFill>
                <a:effectLst/>
                <a:latin typeface="+mn-lt"/>
                <a:ea typeface="+mn-ea"/>
                <a:cs typeface="+mn-cs"/>
              </a:rPr>
              <a:t>（即 </a:t>
            </a:r>
            <a:r>
              <a:rPr lang="en-US" altLang="zh-CN" sz="1200" b="0" i="0" u="none" strike="noStrike" kern="1200" smtClean="0">
                <a:solidFill>
                  <a:schemeClr val="tx1"/>
                </a:solidFill>
                <a:effectLst/>
                <a:latin typeface="+mn-lt"/>
                <a:ea typeface="+mn-ea"/>
                <a:cs typeface="+mn-cs"/>
              </a:rPr>
              <a:t>F(x)=0F(x)=0</a:t>
            </a:r>
            <a:r>
              <a:rPr lang="zh-CN" altLang="en-US" sz="1200" b="0" i="0" kern="1200" smtClean="0">
                <a:solidFill>
                  <a:schemeClr val="tx1"/>
                </a:solidFill>
                <a:effectLst/>
                <a:latin typeface="+mn-lt"/>
                <a:ea typeface="+mn-ea"/>
                <a:cs typeface="+mn-cs"/>
              </a:rPr>
              <a:t>）表现的更好。</a:t>
            </a:r>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101224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433818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smtClean="0">
                <a:solidFill>
                  <a:schemeClr val="tx1"/>
                </a:solidFill>
                <a:latin typeface="+mn-lt"/>
                <a:ea typeface="+mn-ea"/>
                <a:cs typeface="+mn-cs"/>
              </a:rPr>
              <a:t>ImageNet Detection:16%better than 2</a:t>
            </a:r>
            <a:r>
              <a:rPr lang="en-US" altLang="zh-CN" sz="1200" b="0" i="0" u="none" strike="noStrike" kern="1200" baseline="30000" smtClean="0">
                <a:solidFill>
                  <a:schemeClr val="tx1"/>
                </a:solidFill>
                <a:latin typeface="+mn-lt"/>
                <a:ea typeface="+mn-ea"/>
                <a:cs typeface="+mn-cs"/>
              </a:rPr>
              <a:t>nd</a:t>
            </a:r>
            <a:r>
              <a:rPr lang="zh-CN" altLang="en-US" sz="1200" b="0" i="0" u="none" strike="noStrike" kern="1200" baseline="0" smtClean="0">
                <a:solidFill>
                  <a:schemeClr val="tx1"/>
                </a:solidFill>
                <a:latin typeface="+mn-lt"/>
                <a:ea typeface="+mn-ea"/>
                <a:cs typeface="+mn-cs"/>
              </a:rPr>
              <a:t>（</a:t>
            </a:r>
            <a:r>
              <a:rPr lang="en-US" altLang="zh-CN" sz="1200" b="0" i="0" u="none" strike="noStrike" kern="1200" baseline="0" smtClean="0">
                <a:solidFill>
                  <a:schemeClr val="tx1"/>
                </a:solidFill>
                <a:latin typeface="+mn-lt"/>
                <a:ea typeface="+mn-ea"/>
                <a:cs typeface="+mn-cs"/>
              </a:rPr>
              <a:t>15</a:t>
            </a:r>
            <a:r>
              <a:rPr lang="zh-CN" altLang="en-US" sz="1200" b="0" i="0" u="none" strike="noStrike" kern="1200" baseline="0" smtClean="0">
                <a:solidFill>
                  <a:schemeClr val="tx1"/>
                </a:solidFill>
                <a:latin typeface="+mn-lt"/>
                <a:ea typeface="+mn-ea"/>
                <a:cs typeface="+mn-cs"/>
              </a:rPr>
              <a:t>年）</a:t>
            </a:r>
            <a:endParaRPr lang="en-US" altLang="zh-CN" sz="1200" b="0" i="0" u="none" strike="noStrike" kern="1200" baseline="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ImageNet Localization:27%better than 2</a:t>
            </a:r>
            <a:r>
              <a:rPr lang="en-US" altLang="zh-CN" sz="1200" b="0" i="0" u="none" strike="noStrike" kern="1200" baseline="30000" smtClean="0">
                <a:solidFill>
                  <a:schemeClr val="tx1"/>
                </a:solidFill>
                <a:latin typeface="+mn-lt"/>
                <a:ea typeface="+mn-ea"/>
                <a:cs typeface="+mn-cs"/>
              </a:rPr>
              <a:t>nd</a:t>
            </a:r>
            <a:r>
              <a:rPr lang="zh-CN" altLang="en-US" sz="1200" b="0" i="0" u="none" strike="noStrike" kern="1200" baseline="0" smtClean="0">
                <a:solidFill>
                  <a:schemeClr val="tx1"/>
                </a:solidFill>
                <a:latin typeface="+mn-lt"/>
                <a:ea typeface="+mn-ea"/>
                <a:cs typeface="+mn-cs"/>
              </a:rPr>
              <a:t>（</a:t>
            </a:r>
            <a:r>
              <a:rPr lang="en-US" altLang="zh-CN" sz="1200" b="0" i="0" u="none" strike="noStrike" kern="1200" baseline="0" smtClean="0">
                <a:solidFill>
                  <a:schemeClr val="tx1"/>
                </a:solidFill>
                <a:latin typeface="+mn-lt"/>
                <a:ea typeface="+mn-ea"/>
                <a:cs typeface="+mn-cs"/>
              </a:rPr>
              <a:t>15</a:t>
            </a:r>
            <a:r>
              <a:rPr lang="zh-CN" altLang="en-US" sz="1200" b="0" i="0" u="none" strike="noStrike" kern="1200" baseline="0" smtClean="0">
                <a:solidFill>
                  <a:schemeClr val="tx1"/>
                </a:solidFill>
                <a:latin typeface="+mn-lt"/>
                <a:ea typeface="+mn-ea"/>
                <a:cs typeface="+mn-cs"/>
              </a:rPr>
              <a:t>年）</a:t>
            </a:r>
            <a:endParaRPr lang="en-US" altLang="zh-CN" sz="1200" b="0" i="0" u="none" strike="noStrike" kern="1200" baseline="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COCO Detection:11%better than 2</a:t>
            </a:r>
            <a:r>
              <a:rPr lang="en-US" altLang="zh-CN" sz="1200" b="0" i="0" u="none" strike="noStrike" kern="1200" baseline="30000" smtClean="0">
                <a:solidFill>
                  <a:schemeClr val="tx1"/>
                </a:solidFill>
                <a:latin typeface="+mn-lt"/>
                <a:ea typeface="+mn-ea"/>
                <a:cs typeface="+mn-cs"/>
              </a:rPr>
              <a:t>nd</a:t>
            </a:r>
            <a:r>
              <a:rPr lang="zh-CN" altLang="en-US" sz="1200" b="0" i="0" u="none" strike="noStrike" kern="1200" baseline="0" smtClean="0">
                <a:solidFill>
                  <a:schemeClr val="tx1"/>
                </a:solidFill>
                <a:latin typeface="+mn-lt"/>
                <a:ea typeface="+mn-ea"/>
                <a:cs typeface="+mn-cs"/>
              </a:rPr>
              <a:t>（</a:t>
            </a:r>
            <a:r>
              <a:rPr lang="en-US" altLang="zh-CN" sz="1200" b="0" i="0" kern="1200" smtClean="0">
                <a:solidFill>
                  <a:schemeClr val="tx1"/>
                </a:solidFill>
                <a:effectLst/>
                <a:latin typeface="+mn-lt"/>
                <a:ea typeface="+mn-ea"/>
                <a:cs typeface="+mn-cs"/>
              </a:rPr>
              <a:t>Microsoft Common Objects in Context</a:t>
            </a:r>
            <a:r>
              <a:rPr lang="zh-CN" altLang="en-US" sz="1200" b="0" i="0" u="none" strike="noStrike" kern="1200" baseline="0" smtClean="0">
                <a:solidFill>
                  <a:schemeClr val="tx1"/>
                </a:solidFill>
                <a:latin typeface="+mn-lt"/>
                <a:ea typeface="+mn-ea"/>
                <a:cs typeface="+mn-cs"/>
              </a:rPr>
              <a:t>）</a:t>
            </a:r>
            <a:endParaRPr lang="en-US" altLang="zh-CN" sz="1200" b="0" i="0" u="none" strike="noStrike" kern="1200" baseline="0" smtClean="0">
              <a:solidFill>
                <a:schemeClr val="tx1"/>
              </a:solidFill>
              <a:latin typeface="+mn-lt"/>
              <a:ea typeface="+mn-ea"/>
              <a:cs typeface="+mn-cs"/>
            </a:endParaRPr>
          </a:p>
          <a:p>
            <a:r>
              <a:rPr lang="en-US" altLang="zh-CN" sz="1200" b="0" i="0" u="none" strike="noStrike" kern="1200" baseline="0" smtClean="0">
                <a:solidFill>
                  <a:schemeClr val="tx1"/>
                </a:solidFill>
                <a:latin typeface="+mn-lt"/>
                <a:ea typeface="+mn-ea"/>
                <a:cs typeface="+mn-cs"/>
              </a:rPr>
              <a:t>COCO Segmentation:12%better than 2</a:t>
            </a:r>
            <a:r>
              <a:rPr lang="en-US" altLang="zh-CN" sz="1200" b="0" i="0" u="none" strike="noStrike" kern="1200" baseline="30000" smtClean="0">
                <a:solidFill>
                  <a:schemeClr val="tx1"/>
                </a:solidFill>
                <a:latin typeface="+mn-lt"/>
                <a:ea typeface="+mn-ea"/>
                <a:cs typeface="+mn-cs"/>
              </a:rPr>
              <a:t>nd</a:t>
            </a:r>
            <a:endParaRPr lang="en-US" altLang="zh-CN" sz="1200" b="0" i="0" u="none" strike="noStrike" kern="1200" baseline="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348951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dirty="0" smtClean="0"/>
              <a:t>24</a:t>
            </a:r>
            <a:endParaRPr lang="zh-CN" altLang="en-US"/>
          </a:p>
        </p:txBody>
      </p:sp>
    </p:spTree>
    <p:extLst>
      <p:ext uri="{BB962C8B-B14F-4D97-AF65-F5344CB8AC3E}">
        <p14:creationId xmlns:p14="http://schemas.microsoft.com/office/powerpoint/2010/main" val="231590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r>
              <a:rPr lang="en-US" altLang="zh-CN" smtClean="0"/>
              <a:t>8</a:t>
            </a:r>
            <a:endParaRPr lang="zh-CN" altLang="en-US"/>
          </a:p>
        </p:txBody>
      </p:sp>
    </p:spTree>
    <p:extLst>
      <p:ext uri="{BB962C8B-B14F-4D97-AF65-F5344CB8AC3E}">
        <p14:creationId xmlns:p14="http://schemas.microsoft.com/office/powerpoint/2010/main" val="127169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为什么随着层数加深，准确率会提升呢？</a:t>
            </a:r>
            <a:endParaRPr lang="en-US" altLang="zh-CN" smtClean="0"/>
          </a:p>
          <a:p>
            <a:r>
              <a:rPr lang="zh-CN" altLang="en-US" smtClean="0"/>
              <a:t>捕获特征会越来越多，等级会越来越高</a:t>
            </a:r>
            <a:endParaRPr lang="zh-CN" altLang="en-US"/>
          </a:p>
        </p:txBody>
      </p:sp>
      <p:sp>
        <p:nvSpPr>
          <p:cNvPr id="4" name="灯片编号占位符 3"/>
          <p:cNvSpPr>
            <a:spLocks noGrp="1"/>
          </p:cNvSpPr>
          <p:nvPr>
            <p:ph type="sldNum" sz="quarter" idx="10"/>
          </p:nvPr>
        </p:nvSpPr>
        <p:spPr/>
        <p:txBody>
          <a:bodyPr/>
          <a:lstStyle/>
          <a:p>
            <a:r>
              <a:rPr lang="en-US" altLang="zh-CN" smtClean="0"/>
              <a:t>3</a:t>
            </a:r>
            <a:endParaRPr lang="zh-CN" altLang="en-US"/>
          </a:p>
        </p:txBody>
      </p:sp>
    </p:spTree>
    <p:extLst>
      <p:ext uri="{BB962C8B-B14F-4D97-AF65-F5344CB8AC3E}">
        <p14:creationId xmlns:p14="http://schemas.microsoft.com/office/powerpoint/2010/main" val="8600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8</a:t>
            </a:r>
            <a:endParaRPr lang="zh-CN" altLang="en-US"/>
          </a:p>
        </p:txBody>
      </p:sp>
    </p:spTree>
    <p:extLst>
      <p:ext uri="{BB962C8B-B14F-4D97-AF65-F5344CB8AC3E}">
        <p14:creationId xmlns:p14="http://schemas.microsoft.com/office/powerpoint/2010/main" val="16567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1.</a:t>
            </a:r>
            <a:r>
              <a:rPr lang="zh-CN" altLang="en-US" smtClean="0"/>
              <a:t>这种</a:t>
            </a:r>
            <a:r>
              <a:rPr lang="en-US" altLang="zh-CN" smtClean="0"/>
              <a:t>degradation</a:t>
            </a:r>
            <a:r>
              <a:rPr lang="en-US" altLang="zh-CN" baseline="0" smtClean="0"/>
              <a:t> problem</a:t>
            </a:r>
            <a:r>
              <a:rPr lang="zh-CN" altLang="en-US" baseline="0" smtClean="0"/>
              <a:t>并不是由于过拟合造成的</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2.</a:t>
            </a:r>
            <a:r>
              <a:rPr lang="zh-CN" altLang="en-US" smtClean="0"/>
              <a:t>由于梯度消失和梯度爆炸的问题，阻碍了模型的收敛</a:t>
            </a:r>
          </a:p>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56891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391075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a:t>
            </a:r>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385702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a:t>
            </a:r>
            <a:endParaRPr lang="zh-CN" altLang="en-US"/>
          </a:p>
        </p:txBody>
      </p:sp>
      <p:sp>
        <p:nvSpPr>
          <p:cNvPr id="4" name="灯片编号占位符 3"/>
          <p:cNvSpPr>
            <a:spLocks noGrp="1"/>
          </p:cNvSpPr>
          <p:nvPr>
            <p:ph type="sldNum" sz="quarter" idx="10"/>
          </p:nvPr>
        </p:nvSpPr>
        <p:spPr/>
        <p:txBody>
          <a:bodyPr/>
          <a:lstStyle/>
          <a:p>
            <a:r>
              <a:rPr lang="en-US" altLang="zh-CN" smtClean="0"/>
              <a:t>19</a:t>
            </a:r>
            <a:endParaRPr lang="zh-CN" altLang="en-US"/>
          </a:p>
        </p:txBody>
      </p:sp>
    </p:spTree>
    <p:extLst>
      <p:ext uri="{BB962C8B-B14F-4D97-AF65-F5344CB8AC3E}">
        <p14:creationId xmlns:p14="http://schemas.microsoft.com/office/powerpoint/2010/main" val="400281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D6C1E75-69A0-40A0-B891-CBB5B1C881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6252203"/>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B8223-C293-43AA-95D7-2ECA5BD91A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9E24EA-79C6-4739-9C7D-4EA39F2EB2B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8B5095-8726-43E5-9731-B1B0A718C784}"/>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5" name="页脚占位符 4">
            <a:extLst>
              <a:ext uri="{FF2B5EF4-FFF2-40B4-BE49-F238E27FC236}">
                <a16:creationId xmlns:a16="http://schemas.microsoft.com/office/drawing/2014/main" id="{841B3B74-F1C7-48BA-BA9C-F4B8CF011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E42102-FE3A-4F39-A37F-3942C8992E13}"/>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59734088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76CA10-FBB4-4A1C-9205-A5CB0114C12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79EEE2-2EB9-4253-9DCB-D9585F8E99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2C32AB-7927-49D7-9639-AA5497027102}"/>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5" name="页脚占位符 4">
            <a:extLst>
              <a:ext uri="{FF2B5EF4-FFF2-40B4-BE49-F238E27FC236}">
                <a16:creationId xmlns:a16="http://schemas.microsoft.com/office/drawing/2014/main" id="{366B7233-4F38-440A-AC8E-BDE10C83B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8DDCB1-1CC6-450C-8382-2821C31E70F5}"/>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339650373"/>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4"/>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543354" indent="0" algn="ctr">
              <a:buNone/>
              <a:defRPr>
                <a:solidFill>
                  <a:schemeClr val="tx1">
                    <a:tint val="75000"/>
                  </a:schemeClr>
                </a:solidFill>
              </a:defRPr>
            </a:lvl2pPr>
            <a:lvl3pPr marL="1086709" indent="0" algn="ctr">
              <a:buNone/>
              <a:defRPr>
                <a:solidFill>
                  <a:schemeClr val="tx1">
                    <a:tint val="75000"/>
                  </a:schemeClr>
                </a:solidFill>
              </a:defRPr>
            </a:lvl3pPr>
            <a:lvl4pPr marL="1630062" indent="0" algn="ctr">
              <a:buNone/>
              <a:defRPr>
                <a:solidFill>
                  <a:schemeClr val="tx1">
                    <a:tint val="75000"/>
                  </a:schemeClr>
                </a:solidFill>
              </a:defRPr>
            </a:lvl4pPr>
            <a:lvl5pPr marL="2173416" indent="0" algn="ctr">
              <a:buNone/>
              <a:defRPr>
                <a:solidFill>
                  <a:schemeClr val="tx1">
                    <a:tint val="75000"/>
                  </a:schemeClr>
                </a:solidFill>
              </a:defRPr>
            </a:lvl5pPr>
            <a:lvl6pPr marL="2716769" indent="0" algn="ctr">
              <a:buNone/>
              <a:defRPr>
                <a:solidFill>
                  <a:schemeClr val="tx1">
                    <a:tint val="75000"/>
                  </a:schemeClr>
                </a:solidFill>
              </a:defRPr>
            </a:lvl6pPr>
            <a:lvl7pPr marL="3260124" indent="0" algn="ctr">
              <a:buNone/>
              <a:defRPr>
                <a:solidFill>
                  <a:schemeClr val="tx1">
                    <a:tint val="75000"/>
                  </a:schemeClr>
                </a:solidFill>
              </a:defRPr>
            </a:lvl7pPr>
            <a:lvl8pPr marL="3803478" indent="0" algn="ctr">
              <a:buNone/>
              <a:defRPr>
                <a:solidFill>
                  <a:schemeClr val="tx1">
                    <a:tint val="75000"/>
                  </a:schemeClr>
                </a:solidFill>
              </a:defRPr>
            </a:lvl8pPr>
            <a:lvl9pPr marL="434683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3657315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46490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7E654-459B-4955-A55E-E4A212F74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915AB1-FB9D-416E-9309-45FD4922AD3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A0A843-7758-498E-972B-5DC8182C05FD}"/>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5" name="页脚占位符 4">
            <a:extLst>
              <a:ext uri="{FF2B5EF4-FFF2-40B4-BE49-F238E27FC236}">
                <a16:creationId xmlns:a16="http://schemas.microsoft.com/office/drawing/2014/main" id="{A8DCB550-66BE-4147-A19F-264050969B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5FC8F-E05D-4520-90F3-718749771A7B}"/>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78950855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0FAE1-BBAA-4D5D-89D8-0DBD15FBA0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1AA9DA-D1C2-49BC-8A3E-942645EFE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CD99621-AF8B-4FEF-AF53-EA7FAE2E1467}"/>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5" name="页脚占位符 4">
            <a:extLst>
              <a:ext uri="{FF2B5EF4-FFF2-40B4-BE49-F238E27FC236}">
                <a16:creationId xmlns:a16="http://schemas.microsoft.com/office/drawing/2014/main" id="{EA92CC97-43F1-460A-A492-2D203623D5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1ACAB9-1039-463E-8D09-976CEE5E1B63}"/>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418967846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E2FB4-A3C8-4D93-98B9-9F6C8DFBB0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B7510B-1F2D-476D-9BC7-4386CBD6B52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950FC57-3B43-4226-9D54-648F243C2F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3D76F40-CD9E-4EFC-A01D-61EEBC00CB42}"/>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6" name="页脚占位符 5">
            <a:extLst>
              <a:ext uri="{FF2B5EF4-FFF2-40B4-BE49-F238E27FC236}">
                <a16:creationId xmlns:a16="http://schemas.microsoft.com/office/drawing/2014/main" id="{566B4A61-02B4-44D4-B68C-8F4BCF8DCE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6EB73-6BC7-4344-9B64-AB51969DC428}"/>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85795489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0E4A2-7C04-4436-AC7A-4A9B6B4573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1EFF62-2E44-48F1-A7F6-7F8B9DB55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A75CAFC-BA70-445B-8662-6F431998065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AC5BEC-7843-4053-9AD3-C5BBDDBD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95DB9E6-BF96-4465-BF1D-F87679A0F4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7C53D58-ECC3-43C5-A454-15553FEC3AD4}"/>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8" name="页脚占位符 7">
            <a:extLst>
              <a:ext uri="{FF2B5EF4-FFF2-40B4-BE49-F238E27FC236}">
                <a16:creationId xmlns:a16="http://schemas.microsoft.com/office/drawing/2014/main" id="{5100D6A4-25BF-44A5-B3D8-405BEB1D7B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C38D91-DA43-47FD-A771-81254020E917}"/>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5541531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E01C8-1BAE-409F-824B-92763D877D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DD0B23-B1F5-4925-BC9D-1C71E97C2C03}"/>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4" name="页脚占位符 3">
            <a:extLst>
              <a:ext uri="{FF2B5EF4-FFF2-40B4-BE49-F238E27FC236}">
                <a16:creationId xmlns:a16="http://schemas.microsoft.com/office/drawing/2014/main" id="{30D8B213-EDA1-42C6-AE7D-97A0001278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C6BB75-5C9C-444E-B532-AB489E4EA6DD}"/>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262200256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79EA30-AA3B-43FF-B8C3-E57393507961}"/>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3" name="页脚占位符 2">
            <a:extLst>
              <a:ext uri="{FF2B5EF4-FFF2-40B4-BE49-F238E27FC236}">
                <a16:creationId xmlns:a16="http://schemas.microsoft.com/office/drawing/2014/main" id="{F343FE36-2ABC-4308-9E81-480619B6287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9DE814-7317-4DF3-B8AE-E2FA2FE48DB6}"/>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pic>
        <p:nvPicPr>
          <p:cNvPr id="6" name="图片 5">
            <a:extLst>
              <a:ext uri="{FF2B5EF4-FFF2-40B4-BE49-F238E27FC236}">
                <a16:creationId xmlns:a16="http://schemas.microsoft.com/office/drawing/2014/main" id="{6C9B81F7-F31D-4B60-B567-33F509F34A2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图片 8">
            <a:extLst>
              <a:ext uri="{FF2B5EF4-FFF2-40B4-BE49-F238E27FC236}">
                <a16:creationId xmlns:a16="http://schemas.microsoft.com/office/drawing/2014/main" id="{BE1A6875-A712-4374-BC03-B01C2369B4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6278"/>
            <a:ext cx="12192000" cy="6571722"/>
          </a:xfrm>
          <a:prstGeom prst="rect">
            <a:avLst/>
          </a:prstGeom>
        </p:spPr>
      </p:pic>
      <p:pic>
        <p:nvPicPr>
          <p:cNvPr id="10" name="图片 9">
            <a:extLst>
              <a:ext uri="{FF2B5EF4-FFF2-40B4-BE49-F238E27FC236}">
                <a16:creationId xmlns:a16="http://schemas.microsoft.com/office/drawing/2014/main" id="{2C1C511C-83B1-4FCC-98AC-9D007BD10BB5}"/>
              </a:ext>
            </a:extLst>
          </p:cNvPr>
          <p:cNvPicPr>
            <a:picLocks noChangeAspect="1"/>
          </p:cNvPicPr>
          <p:nvPr userDrawn="1"/>
        </p:nvPicPr>
        <p:blipFill rotWithShape="1">
          <a:blip r:embed="rId4" cstate="hqprint">
            <a:extLst>
              <a:ext uri="{28A0092B-C50C-407E-A947-70E740481C1C}">
                <a14:useLocalDpi xmlns:a14="http://schemas.microsoft.com/office/drawing/2010/main" val="0"/>
              </a:ext>
            </a:extLst>
          </a:blip>
          <a:srcRect l="73362" t="70429"/>
          <a:stretch/>
        </p:blipFill>
        <p:spPr>
          <a:xfrm rot="5400000">
            <a:off x="-73251" y="99006"/>
            <a:ext cx="805898" cy="659396"/>
          </a:xfrm>
          <a:prstGeom prst="rect">
            <a:avLst/>
          </a:prstGeom>
        </p:spPr>
      </p:pic>
      <p:sp>
        <p:nvSpPr>
          <p:cNvPr id="11" name="Rectangle 36">
            <a:extLst>
              <a:ext uri="{FF2B5EF4-FFF2-40B4-BE49-F238E27FC236}">
                <a16:creationId xmlns:a16="http://schemas.microsoft.com/office/drawing/2014/main" id="{557B9BCD-42D7-4023-88D2-F100B7C4D00D}"/>
              </a:ext>
            </a:extLst>
          </p:cNvPr>
          <p:cNvSpPr/>
          <p:nvPr userDrawn="1"/>
        </p:nvSpPr>
        <p:spPr>
          <a:xfrm>
            <a:off x="396106" y="287908"/>
            <a:ext cx="1944216" cy="345049"/>
          </a:xfrm>
          <a:prstGeom prst="rect">
            <a:avLst/>
          </a:prstGeom>
          <a:noFill/>
        </p:spPr>
        <p:txBody>
          <a:bodyPr wrap="square" lIns="67391" tIns="33696" rIns="67391" bIns="33696">
            <a:spAutoFit/>
          </a:bodyPr>
          <a:lstStyle/>
          <a:p>
            <a:pPr algn="ctr">
              <a:defRPr/>
            </a:pPr>
            <a:r>
              <a:rPr lang="zh-CN" altLang="en-US" sz="1800"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单击添加标题</a:t>
            </a:r>
          </a:p>
        </p:txBody>
      </p:sp>
    </p:spTree>
    <p:extLst>
      <p:ext uri="{BB962C8B-B14F-4D97-AF65-F5344CB8AC3E}">
        <p14:creationId xmlns:p14="http://schemas.microsoft.com/office/powerpoint/2010/main" val="61535614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AE1BF-623F-4195-94EC-22F3D485E8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7F6848-3747-4574-BE49-CEF7BF654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849073-1634-4848-9761-6312BDC36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4FFEFF0-5714-4172-A2E5-413C53A1E759}"/>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6" name="页脚占位符 5">
            <a:extLst>
              <a:ext uri="{FF2B5EF4-FFF2-40B4-BE49-F238E27FC236}">
                <a16:creationId xmlns:a16="http://schemas.microsoft.com/office/drawing/2014/main" id="{3722761E-AA8F-4856-A610-6751739B2B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ABC477-E939-4696-9F74-E67677ACC7D3}"/>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252199427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1F5B-6D83-47E3-940B-AF03552230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1EF218-8732-4B6D-B4FB-00F4CBE4B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5AE0F0-B149-4E0B-8ED5-5A48B0BB6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735895-BEF0-4D04-AF77-E93E0EA3C566}"/>
              </a:ext>
            </a:extLst>
          </p:cNvPr>
          <p:cNvSpPr>
            <a:spLocks noGrp="1"/>
          </p:cNvSpPr>
          <p:nvPr>
            <p:ph type="dt" sz="half" idx="10"/>
          </p:nvPr>
        </p:nvSpPr>
        <p:spPr/>
        <p:txBody>
          <a:bodyPr/>
          <a:lstStyle/>
          <a:p>
            <a:fld id="{7BB912AE-B60C-4A89-85AF-FD820F2D42A8}" type="datetimeFigureOut">
              <a:rPr lang="zh-CN" altLang="en-US" smtClean="0"/>
              <a:t>2019/10/12</a:t>
            </a:fld>
            <a:endParaRPr lang="zh-CN" altLang="en-US"/>
          </a:p>
        </p:txBody>
      </p:sp>
      <p:sp>
        <p:nvSpPr>
          <p:cNvPr id="6" name="页脚占位符 5">
            <a:extLst>
              <a:ext uri="{FF2B5EF4-FFF2-40B4-BE49-F238E27FC236}">
                <a16:creationId xmlns:a16="http://schemas.microsoft.com/office/drawing/2014/main" id="{F59862D9-178E-464B-BBC4-8F2C239474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129C71-40D1-4A5D-9D5E-2F064D2C16D7}"/>
              </a:ext>
            </a:extLst>
          </p:cNvPr>
          <p:cNvSpPr>
            <a:spLocks noGrp="1"/>
          </p:cNvSpPr>
          <p:nvPr>
            <p:ph type="sldNum" sz="quarter" idx="12"/>
          </p:nvPr>
        </p:nvSpPr>
        <p:spPr/>
        <p:txBody>
          <a:bodyPr/>
          <a:lstStyle/>
          <a:p>
            <a:fld id="{566F5F90-1E10-4C81-A2D5-F5F3BBCF5897}" type="slidenum">
              <a:rPr lang="zh-CN" altLang="en-US" smtClean="0"/>
              <a:t>‹#›</a:t>
            </a:fld>
            <a:endParaRPr lang="zh-CN" altLang="en-US"/>
          </a:p>
        </p:txBody>
      </p:sp>
    </p:spTree>
    <p:extLst>
      <p:ext uri="{BB962C8B-B14F-4D97-AF65-F5344CB8AC3E}">
        <p14:creationId xmlns:p14="http://schemas.microsoft.com/office/powerpoint/2010/main" val="324130592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77B87E-B85B-4C74-B546-D51FA6118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a:extLst>
              <a:ext uri="{FF2B5EF4-FFF2-40B4-BE49-F238E27FC236}">
                <a16:creationId xmlns:a16="http://schemas.microsoft.com/office/drawing/2014/main" id="{3A0D768B-DF39-49A1-A954-087EDFFEF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 样式</a:t>
            </a:r>
          </a:p>
          <a:p>
            <a:pPr lvl="0"/>
            <a:r>
              <a:rPr lang="zh-CN" altLang="en-US" smtClean="0"/>
              <a:t>第二级</a:t>
            </a:r>
          </a:p>
          <a:p>
            <a:pPr lvl="0"/>
            <a:r>
              <a:rPr lang="zh-CN" altLang="en-US" smtClean="0"/>
              <a:t>第三级</a:t>
            </a:r>
          </a:p>
          <a:p>
            <a:pPr lvl="0"/>
            <a:r>
              <a:rPr lang="zh-CN" altLang="en-US" smtClean="0"/>
              <a:t>第四级</a:t>
            </a:r>
          </a:p>
          <a:p>
            <a:pPr lvl="0"/>
            <a:r>
              <a:rPr lang="zh-CN" altLang="en-US" smtClean="0"/>
              <a:t>第五级</a:t>
            </a:r>
            <a:endParaRPr lang="zh-CN" altLang="en-US"/>
          </a:p>
        </p:txBody>
      </p:sp>
      <p:sp>
        <p:nvSpPr>
          <p:cNvPr id="4" name="日期占位符 3">
            <a:extLst>
              <a:ext uri="{FF2B5EF4-FFF2-40B4-BE49-F238E27FC236}">
                <a16:creationId xmlns:a16="http://schemas.microsoft.com/office/drawing/2014/main" id="{C2F5CFD7-CD8F-462F-BCC0-C388A6C3A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dirty="0" smtClean="0"/>
              <a:t> \10\2  </a:t>
            </a:r>
            <a:r>
              <a:rPr lang="en-US" altLang="zh-CN" dirty="0" err="1" smtClean="0"/>
              <a:t>esday</a:t>
            </a:r>
            <a:endParaRPr lang="zh-CN" altLang="en-US"/>
          </a:p>
        </p:txBody>
      </p:sp>
      <p:sp>
        <p:nvSpPr>
          <p:cNvPr id="5" name="页脚占位符 4">
            <a:extLst>
              <a:ext uri="{FF2B5EF4-FFF2-40B4-BE49-F238E27FC236}">
                <a16:creationId xmlns:a16="http://schemas.microsoft.com/office/drawing/2014/main" id="{4835E24B-BDBC-4FF6-9719-08F29FD3F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A3E98E-548A-4AED-BD4A-76B950E53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smtClean="0"/>
              <a:t>‹#›</a:t>
            </a:r>
            <a:endParaRPr lang="zh-CN" altLang="en-US"/>
          </a:p>
        </p:txBody>
      </p:sp>
    </p:spTree>
    <p:extLst>
      <p:ext uri="{BB962C8B-B14F-4D97-AF65-F5344CB8AC3E}">
        <p14:creationId xmlns:p14="http://schemas.microsoft.com/office/powerpoint/2010/main" val="422614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p:nvPr/>
        </p:nvSpPr>
        <p:spPr>
          <a:xfrm>
            <a:off x="1017686" y="1806892"/>
            <a:ext cx="10156627" cy="707727"/>
          </a:xfrm>
          <a:prstGeom prst="rect">
            <a:avLst/>
          </a:prstGeom>
        </p:spPr>
        <p:txBody>
          <a:bodyPr wrap="none" lIns="91281" tIns="45641" rIns="91281" bIns="45641">
            <a:spAutoFit/>
          </a:bodyPr>
          <a:lstStyle/>
          <a:p>
            <a:pPr algn="ctr">
              <a:defRPr/>
            </a:pPr>
            <a:r>
              <a:rPr lang="en-US" altLang="zh-CN" sz="4000" b="1" dirty="0">
                <a:solidFill>
                  <a:prstClr val="black"/>
                </a:solidFill>
                <a:latin typeface="等线 Light" panose="020F0302020204030204"/>
                <a:ea typeface="等线 Light" panose="02010600030101010101" pitchFamily="2" charset="-122"/>
                <a:cs typeface="+mj-cs"/>
              </a:rPr>
              <a:t>Deep Residual </a:t>
            </a:r>
            <a:r>
              <a:rPr lang="en-US" altLang="zh-CN" sz="4000" b="1" dirty="0" smtClean="0">
                <a:solidFill>
                  <a:prstClr val="black"/>
                </a:solidFill>
                <a:latin typeface="等线 Light" panose="020F0302020204030204"/>
                <a:ea typeface="等线 Light" panose="02010600030101010101" pitchFamily="2" charset="-122"/>
                <a:cs typeface="+mj-cs"/>
              </a:rPr>
              <a:t>Learning for Image Recognition</a:t>
            </a:r>
            <a:endParaRPr lang="zh-CN" altLang="en-US" sz="4800" b="1"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
        <p:nvSpPr>
          <p:cNvPr id="9" name="副标题 2"/>
          <p:cNvSpPr txBox="1">
            <a:spLocks/>
          </p:cNvSpPr>
          <p:nvPr/>
        </p:nvSpPr>
        <p:spPr>
          <a:xfrm>
            <a:off x="1524000" y="3602038"/>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zh-CN" b="1" dirty="0" smtClean="0"/>
          </a:p>
          <a:p>
            <a:pPr marL="0" indent="0" algn="ctr">
              <a:buNone/>
            </a:pPr>
            <a:r>
              <a:rPr lang="en-US" altLang="zh-CN" b="1" dirty="0" err="1"/>
              <a:t>Kaiming</a:t>
            </a:r>
            <a:r>
              <a:rPr lang="en-US" altLang="zh-CN" b="1"/>
              <a:t> </a:t>
            </a:r>
            <a:r>
              <a:rPr lang="en-US" altLang="zh-CN" b="1" smtClean="0"/>
              <a:t>He - CVPR(2016)</a:t>
            </a:r>
            <a:endParaRPr lang="en-US" altLang="zh-CN" b="1"/>
          </a:p>
        </p:txBody>
      </p:sp>
      <p:sp>
        <p:nvSpPr>
          <p:cNvPr id="8" name="文本框 7"/>
          <p:cNvSpPr txBox="1"/>
          <p:nvPr/>
        </p:nvSpPr>
        <p:spPr>
          <a:xfrm>
            <a:off x="0" y="6583680"/>
            <a:ext cx="6327648" cy="276999"/>
          </a:xfrm>
          <a:prstGeom prst="rect">
            <a:avLst/>
          </a:prstGeom>
          <a:noFill/>
        </p:spPr>
        <p:txBody>
          <a:bodyPr wrap="square" rtlCol="0">
            <a:spAutoFit/>
          </a:bodyPr>
          <a:lstStyle/>
          <a:p>
            <a:r>
              <a:rPr lang="en-US" altLang="zh-CN" sz="1200"/>
              <a:t>He, K., Zhang, X., Ren, S., Sun, J.: Deep residual learning for image </a:t>
            </a:r>
            <a:r>
              <a:rPr lang="en-US" altLang="zh-CN" sz="1200" err="1" smtClean="0"/>
              <a:t>recognition.In:CVPR</a:t>
            </a:r>
            <a:r>
              <a:rPr lang="en-US" altLang="zh-CN" sz="1200"/>
              <a:t>. (2016)</a:t>
            </a:r>
            <a:endParaRPr lang="zh-CN" altLang="en-US" sz="1200"/>
          </a:p>
        </p:txBody>
      </p:sp>
      <p:sp>
        <p:nvSpPr>
          <p:cNvPr id="5" name="文本框 4"/>
          <p:cNvSpPr txBox="1"/>
          <p:nvPr/>
        </p:nvSpPr>
        <p:spPr>
          <a:xfrm>
            <a:off x="11277600" y="6583680"/>
            <a:ext cx="914400" cy="276999"/>
          </a:xfrm>
          <a:prstGeom prst="rect">
            <a:avLst/>
          </a:prstGeom>
          <a:noFill/>
        </p:spPr>
        <p:txBody>
          <a:bodyPr wrap="square" rtlCol="0">
            <a:spAutoFit/>
          </a:bodyPr>
          <a:lstStyle/>
          <a:p>
            <a:r>
              <a:rPr lang="en-US" altLang="zh-CN" sz="1200" smtClean="0"/>
              <a:t>2019.10.13</a:t>
            </a:r>
            <a:endParaRPr lang="zh-CN" altLang="en-US" sz="1200"/>
          </a:p>
        </p:txBody>
      </p:sp>
    </p:spTree>
    <p:extLst>
      <p:ext uri="{BB962C8B-B14F-4D97-AF65-F5344CB8AC3E}">
        <p14:creationId xmlns:p14="http://schemas.microsoft.com/office/powerpoint/2010/main" val="275694903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516254" cy="769441"/>
          </a:xfrm>
          <a:prstGeom prst="rect">
            <a:avLst/>
          </a:prstGeom>
          <a:noFill/>
        </p:spPr>
        <p:txBody>
          <a:bodyPr wrap="none" rtlCol="0">
            <a:spAutoFit/>
          </a:bodyPr>
          <a:lstStyle/>
          <a:p>
            <a:r>
              <a:rPr lang="en-US" altLang="zh-CN" sz="4400"/>
              <a:t>What is the </a:t>
            </a:r>
            <a:r>
              <a:rPr lang="en-US" altLang="zh-CN" sz="4400" smtClean="0"/>
              <a:t>residual</a:t>
            </a:r>
            <a:r>
              <a:rPr lang="zh-CN" altLang="en-US" sz="4400" smtClean="0"/>
              <a:t>？</a:t>
            </a:r>
            <a:endParaRPr lang="zh-CN" altLang="en-US" sz="4400"/>
          </a:p>
        </p:txBody>
      </p:sp>
      <p:sp>
        <p:nvSpPr>
          <p:cNvPr id="2" name="矩形 1"/>
          <p:cNvSpPr/>
          <p:nvPr/>
        </p:nvSpPr>
        <p:spPr>
          <a:xfrm>
            <a:off x="970623" y="2075422"/>
            <a:ext cx="10222173" cy="3539430"/>
          </a:xfrm>
          <a:prstGeom prst="rect">
            <a:avLst/>
          </a:prstGeom>
        </p:spPr>
        <p:txBody>
          <a:bodyPr wrap="square">
            <a:spAutoFit/>
          </a:bodyPr>
          <a:lstStyle/>
          <a:p>
            <a:r>
              <a:rPr lang="en-US" altLang="zh-CN" sz="2800" b="1"/>
              <a:t>Definition(statistics)</a:t>
            </a:r>
            <a:r>
              <a:rPr lang="zh-CN" altLang="en-US" sz="2800" b="1" smtClean="0"/>
              <a:t>：</a:t>
            </a:r>
            <a:endParaRPr lang="en-US" altLang="zh-CN" sz="2800" b="1"/>
          </a:p>
          <a:p>
            <a:r>
              <a:rPr lang="en-US" altLang="zh-CN" sz="2800" smtClean="0"/>
              <a:t>The </a:t>
            </a:r>
            <a:r>
              <a:rPr lang="en-US" altLang="zh-CN" sz="2800"/>
              <a:t>difference between results obtained by observation and by computation from a formula or between the mean of several observations and any one of </a:t>
            </a:r>
            <a:r>
              <a:rPr lang="en-US" altLang="zh-CN" sz="2800" smtClean="0"/>
              <a:t>them</a:t>
            </a:r>
          </a:p>
          <a:p>
            <a:endParaRPr lang="en-US" altLang="zh-CN" sz="2800" smtClean="0"/>
          </a:p>
          <a:p>
            <a:r>
              <a:rPr lang="en-US" altLang="zh-CN" sz="2800" b="1" smtClean="0"/>
              <a:t>Example</a:t>
            </a:r>
            <a:r>
              <a:rPr lang="zh-CN" altLang="en-US" sz="2800" b="1"/>
              <a:t>：</a:t>
            </a:r>
            <a:endParaRPr lang="en-US" altLang="zh-CN" sz="2800" b="1"/>
          </a:p>
          <a:p>
            <a:r>
              <a:rPr lang="en-US" altLang="zh-CN" sz="2800" smtClean="0"/>
              <a:t>Suppose </a:t>
            </a:r>
            <a:r>
              <a:rPr lang="en-US" altLang="zh-CN" sz="2800"/>
              <a:t>we want to find an x such that f(x)=</a:t>
            </a:r>
            <a:r>
              <a:rPr lang="en-US" altLang="zh-CN" sz="2800" smtClean="0"/>
              <a:t>b,given </a:t>
            </a:r>
            <a:r>
              <a:rPr lang="en-US" altLang="zh-CN" sz="2800"/>
              <a:t>an estimate </a:t>
            </a:r>
            <a:r>
              <a:rPr lang="en-US" altLang="zh-CN" sz="2800" smtClean="0"/>
              <a:t>x</a:t>
            </a:r>
            <a:r>
              <a:rPr lang="en-US" altLang="zh-CN" sz="2800" baseline="-25000" smtClean="0"/>
              <a:t>0</a:t>
            </a:r>
            <a:r>
              <a:rPr lang="en-US" altLang="zh-CN" sz="2800" smtClean="0"/>
              <a:t> </a:t>
            </a:r>
            <a:r>
              <a:rPr lang="en-US" altLang="zh-CN" sz="2800"/>
              <a:t>of x, the residual is b−f(x</a:t>
            </a:r>
            <a:r>
              <a:rPr lang="en-US" altLang="zh-CN" sz="2800" baseline="-25000"/>
              <a:t>0</a:t>
            </a:r>
            <a:r>
              <a:rPr lang="en-US" altLang="zh-CN" sz="2800" smtClean="0"/>
              <a:t>)</a:t>
            </a:r>
            <a:endParaRPr lang="en-US" altLang="zh-CN" sz="2800"/>
          </a:p>
        </p:txBody>
      </p:sp>
    </p:spTree>
    <p:extLst>
      <p:ext uri="{BB962C8B-B14F-4D97-AF65-F5344CB8AC3E}">
        <p14:creationId xmlns:p14="http://schemas.microsoft.com/office/powerpoint/2010/main" val="88005090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891670" y="1302841"/>
            <a:ext cx="3568810" cy="1775301"/>
          </a:xfrm>
          <a:prstGeom prst="rect">
            <a:avLst/>
          </a:prstGeom>
        </p:spPr>
      </p:pic>
      <p:pic>
        <p:nvPicPr>
          <p:cNvPr id="4" name="图片 3"/>
          <p:cNvPicPr>
            <a:picLocks noChangeAspect="1"/>
          </p:cNvPicPr>
          <p:nvPr/>
        </p:nvPicPr>
        <p:blipFill>
          <a:blip r:embed="rId4"/>
          <a:stretch>
            <a:fillRect/>
          </a:stretch>
        </p:blipFill>
        <p:spPr>
          <a:xfrm>
            <a:off x="672152" y="1839982"/>
            <a:ext cx="6327281" cy="3602020"/>
          </a:xfrm>
          <a:prstGeom prst="rect">
            <a:avLst/>
          </a:prstGeom>
        </p:spPr>
      </p:pic>
      <p:sp>
        <p:nvSpPr>
          <p:cNvPr id="5" name="文本框 4"/>
          <p:cNvSpPr txBox="1"/>
          <p:nvPr/>
        </p:nvSpPr>
        <p:spPr>
          <a:xfrm>
            <a:off x="469900" y="533400"/>
            <a:ext cx="3134191" cy="769441"/>
          </a:xfrm>
          <a:prstGeom prst="rect">
            <a:avLst/>
          </a:prstGeom>
          <a:noFill/>
        </p:spPr>
        <p:txBody>
          <a:bodyPr wrap="none" rtlCol="0">
            <a:spAutoFit/>
          </a:bodyPr>
          <a:lstStyle/>
          <a:p>
            <a:r>
              <a:rPr lang="en-US" altLang="zh-CN" sz="4400" smtClean="0"/>
              <a:t>Residual </a:t>
            </a:r>
            <a:r>
              <a:rPr lang="en-US" altLang="zh-CN" sz="4400"/>
              <a:t>net</a:t>
            </a:r>
            <a:endParaRPr lang="zh-CN" altLang="en-US" sz="4400"/>
          </a:p>
        </p:txBody>
      </p:sp>
    </p:spTree>
    <p:extLst>
      <p:ext uri="{BB962C8B-B14F-4D97-AF65-F5344CB8AC3E}">
        <p14:creationId xmlns:p14="http://schemas.microsoft.com/office/powerpoint/2010/main" val="73129016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2530475"/>
          </a:xfrm>
        </p:spPr>
        <p:txBody>
          <a:bodyPr/>
          <a:lstStyle/>
          <a:p>
            <a:pPr marL="0" indent="0">
              <a:buNone/>
            </a:pPr>
            <a:r>
              <a:rPr lang="zh-CN" altLang="en-US"/>
              <a:t>在实际情况下，恒等映射不太可能是最优的，但是我们的重新表达对于这个问题的预处理是有帮助的。如果最优函数更接近于恒等映射而不是零映射，则求解者应该更容易找到与恒等映射有关的扰动（</a:t>
            </a:r>
            <a:r>
              <a:rPr lang="en-US" altLang="zh-CN"/>
              <a:t>perturbations</a:t>
            </a:r>
            <a:r>
              <a:rPr lang="zh-CN" altLang="en-US"/>
              <a:t>），而不是将其作为新的扰动来学习。我们通过实验</a:t>
            </a:r>
            <a:r>
              <a:rPr lang="en-US" altLang="zh-CN"/>
              <a:t>(</a:t>
            </a:r>
            <a:r>
              <a:rPr lang="zh-CN" altLang="en-US"/>
              <a:t>图</a:t>
            </a:r>
            <a:r>
              <a:rPr lang="en-US" altLang="zh-CN"/>
              <a:t>7)</a:t>
            </a:r>
            <a:r>
              <a:rPr lang="zh-CN" altLang="en-US"/>
              <a:t>证明了学习的残差函数一般都有较小的响应，说明恒等映射提供了合理的预条件。</a:t>
            </a:r>
          </a:p>
          <a:p>
            <a:pPr marL="0" indent="0">
              <a:buNone/>
            </a:pPr>
            <a:endParaRPr lang="zh-CN" altLang="en-US"/>
          </a:p>
        </p:txBody>
      </p:sp>
    </p:spTree>
    <p:extLst>
      <p:ext uri="{BB962C8B-B14F-4D97-AF65-F5344CB8AC3E}">
        <p14:creationId xmlns:p14="http://schemas.microsoft.com/office/powerpoint/2010/main" val="17433909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3134191" cy="769441"/>
          </a:xfrm>
          <a:prstGeom prst="rect">
            <a:avLst/>
          </a:prstGeom>
          <a:noFill/>
        </p:spPr>
        <p:txBody>
          <a:bodyPr wrap="none" rtlCol="0">
            <a:spAutoFit/>
          </a:bodyPr>
          <a:lstStyle/>
          <a:p>
            <a:r>
              <a:rPr lang="en-US" altLang="zh-CN" sz="4400"/>
              <a:t>Residual net</a:t>
            </a:r>
            <a:endParaRPr lang="zh-CN" altLang="en-US" sz="4400"/>
          </a:p>
        </p:txBody>
      </p:sp>
      <p:pic>
        <p:nvPicPr>
          <p:cNvPr id="2" name="图片 1"/>
          <p:cNvPicPr>
            <a:picLocks noChangeAspect="1"/>
          </p:cNvPicPr>
          <p:nvPr/>
        </p:nvPicPr>
        <p:blipFill>
          <a:blip r:embed="rId3"/>
          <a:stretch>
            <a:fillRect/>
          </a:stretch>
        </p:blipFill>
        <p:spPr>
          <a:xfrm>
            <a:off x="633967" y="2001218"/>
            <a:ext cx="6925073" cy="3913594"/>
          </a:xfrm>
          <a:prstGeom prst="rect">
            <a:avLst/>
          </a:prstGeom>
        </p:spPr>
      </p:pic>
      <p:pic>
        <p:nvPicPr>
          <p:cNvPr id="3" name="图片 2"/>
          <p:cNvPicPr>
            <a:picLocks noChangeAspect="1"/>
          </p:cNvPicPr>
          <p:nvPr/>
        </p:nvPicPr>
        <p:blipFill>
          <a:blip r:embed="rId4"/>
          <a:stretch>
            <a:fillRect/>
          </a:stretch>
        </p:blipFill>
        <p:spPr>
          <a:xfrm>
            <a:off x="7846810" y="2001218"/>
            <a:ext cx="4025756" cy="1464856"/>
          </a:xfrm>
          <a:prstGeom prst="rect">
            <a:avLst/>
          </a:prstGeom>
        </p:spPr>
      </p:pic>
    </p:spTree>
    <p:extLst>
      <p:ext uri="{BB962C8B-B14F-4D97-AF65-F5344CB8AC3E}">
        <p14:creationId xmlns:p14="http://schemas.microsoft.com/office/powerpoint/2010/main" val="139111642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4463081" cy="769441"/>
          </a:xfrm>
          <a:prstGeom prst="rect">
            <a:avLst/>
          </a:prstGeom>
          <a:noFill/>
        </p:spPr>
        <p:txBody>
          <a:bodyPr wrap="none" rtlCol="0">
            <a:spAutoFit/>
          </a:bodyPr>
          <a:lstStyle/>
          <a:p>
            <a:r>
              <a:rPr lang="en-US" altLang="zh-CN" sz="4400"/>
              <a:t>Network “Design”</a:t>
            </a:r>
            <a:endParaRPr lang="zh-CN" altLang="en-US" sz="4400"/>
          </a:p>
        </p:txBody>
      </p:sp>
      <p:sp>
        <p:nvSpPr>
          <p:cNvPr id="3" name="矩形 2"/>
          <p:cNvSpPr/>
          <p:nvPr/>
        </p:nvSpPr>
        <p:spPr>
          <a:xfrm>
            <a:off x="469900" y="2055101"/>
            <a:ext cx="6096000" cy="3785652"/>
          </a:xfrm>
          <a:prstGeom prst="rect">
            <a:avLst/>
          </a:prstGeom>
        </p:spPr>
        <p:txBody>
          <a:bodyPr>
            <a:spAutoFit/>
          </a:bodyPr>
          <a:lstStyle/>
          <a:p>
            <a:pPr marL="342900" indent="-342900">
              <a:buFont typeface="Arial" panose="020B0604020202020204" pitchFamily="34" charset="0"/>
              <a:buChar char="•"/>
            </a:pPr>
            <a:r>
              <a:rPr lang="en-US" altLang="zh-CN" sz="2400" smtClean="0">
                <a:solidFill>
                  <a:srgbClr val="000000"/>
                </a:solidFill>
                <a:latin typeface="Calibri" panose="020F0502020204030204" pitchFamily="34" charset="0"/>
              </a:rPr>
              <a:t>Keep </a:t>
            </a:r>
            <a:r>
              <a:rPr lang="en-US" altLang="zh-CN" sz="2400">
                <a:solidFill>
                  <a:srgbClr val="000000"/>
                </a:solidFill>
                <a:latin typeface="Calibri" panose="020F0502020204030204" pitchFamily="34" charset="0"/>
              </a:rPr>
              <a:t>it simple</a:t>
            </a:r>
          </a:p>
          <a:p>
            <a:pPr marL="342900" indent="-342900">
              <a:buFont typeface="Arial" panose="020B0604020202020204" pitchFamily="34" charset="0"/>
              <a:buChar char="•"/>
            </a:pPr>
            <a:r>
              <a:rPr lang="en-US" altLang="zh-CN" sz="2400">
                <a:solidFill>
                  <a:srgbClr val="000000"/>
                </a:solidFill>
                <a:latin typeface="Calibri" panose="020F0502020204030204" pitchFamily="34" charset="0"/>
              </a:rPr>
              <a:t>Our basic design(VGG-style</a:t>
            </a:r>
            <a:r>
              <a:rPr lang="en-US" altLang="zh-CN" sz="2400" smtClean="0">
                <a:solidFill>
                  <a:srgbClr val="000000"/>
                </a:solidFill>
                <a:latin typeface="Calibri" panose="020F0502020204030204" pitchFamily="34" charset="0"/>
              </a:rPr>
              <a:t>)</a:t>
            </a:r>
          </a:p>
          <a:p>
            <a:r>
              <a:rPr lang="en-US" altLang="zh-CN" sz="2400">
                <a:solidFill>
                  <a:srgbClr val="000000"/>
                </a:solidFill>
                <a:latin typeface="Calibri" panose="020F0502020204030204" pitchFamily="34" charset="0"/>
              </a:rPr>
              <a:t> </a:t>
            </a:r>
            <a:r>
              <a:rPr lang="en-US" altLang="zh-CN" sz="2400" smtClean="0">
                <a:solidFill>
                  <a:srgbClr val="000000"/>
                </a:solidFill>
                <a:latin typeface="Calibri" panose="020F0502020204030204" pitchFamily="34" charset="0"/>
              </a:rPr>
              <a:t>       -all </a:t>
            </a:r>
            <a:r>
              <a:rPr lang="en-US" altLang="zh-CN" sz="2400">
                <a:solidFill>
                  <a:srgbClr val="000000"/>
                </a:solidFill>
                <a:latin typeface="Calibri" panose="020F0502020204030204" pitchFamily="34" charset="0"/>
              </a:rPr>
              <a:t>3x3 conv (almost)</a:t>
            </a:r>
          </a:p>
          <a:p>
            <a:r>
              <a:rPr lang="en-US" altLang="zh-CN" sz="2400" smtClean="0">
                <a:solidFill>
                  <a:srgbClr val="000000"/>
                </a:solidFill>
                <a:latin typeface="Calibri" panose="020F0502020204030204" pitchFamily="34" charset="0"/>
              </a:rPr>
              <a:t>        -spatial </a:t>
            </a:r>
            <a:r>
              <a:rPr lang="en-US" altLang="zh-CN" sz="2400">
                <a:solidFill>
                  <a:srgbClr val="000000"/>
                </a:solidFill>
                <a:latin typeface="Calibri" panose="020F0502020204030204" pitchFamily="34" charset="0"/>
              </a:rPr>
              <a:t>size /2 =&gt; # filters x2</a:t>
            </a:r>
          </a:p>
          <a:p>
            <a:r>
              <a:rPr lang="en-US" altLang="zh-CN" sz="2400" smtClean="0">
                <a:solidFill>
                  <a:srgbClr val="000000"/>
                </a:solidFill>
                <a:latin typeface="Calibri" panose="020F0502020204030204" pitchFamily="34" charset="0"/>
              </a:rPr>
              <a:t>        </a:t>
            </a:r>
            <a:r>
              <a:rPr lang="en-US" altLang="zh-CN" sz="2400" smtClean="0">
                <a:solidFill>
                  <a:srgbClr val="FF0000"/>
                </a:solidFill>
                <a:latin typeface="Calibri" panose="020F0502020204030204" pitchFamily="34" charset="0"/>
              </a:rPr>
              <a:t>-Simple </a:t>
            </a:r>
            <a:r>
              <a:rPr lang="en-US" altLang="zh-CN" sz="2400">
                <a:solidFill>
                  <a:srgbClr val="FF0000"/>
                </a:solidFill>
                <a:latin typeface="Calibri" panose="020F0502020204030204" pitchFamily="34" charset="0"/>
              </a:rPr>
              <a:t>design; just deep!</a:t>
            </a:r>
          </a:p>
          <a:p>
            <a:endParaRPr lang="zh-CN" altLang="en-US" sz="2400">
              <a:solidFill>
                <a:srgbClr val="000000"/>
              </a:solidFill>
              <a:latin typeface="Calibri" panose="020F0502020204030204" pitchFamily="34" charset="0"/>
            </a:endParaRPr>
          </a:p>
          <a:p>
            <a:pPr marL="342900" indent="-342900">
              <a:buFont typeface="Arial" panose="020B0604020202020204" pitchFamily="34" charset="0"/>
              <a:buChar char="•"/>
            </a:pPr>
            <a:r>
              <a:rPr lang="en-US" altLang="zh-CN" sz="2400">
                <a:solidFill>
                  <a:schemeClr val="accent6">
                    <a:lumMod val="75000"/>
                  </a:schemeClr>
                </a:solidFill>
                <a:latin typeface="Calibri" panose="020F0502020204030204" pitchFamily="34" charset="0"/>
              </a:rPr>
              <a:t>Other remarks:no max pooling (almost)</a:t>
            </a:r>
          </a:p>
          <a:p>
            <a:r>
              <a:rPr lang="en-US" altLang="zh-CN" sz="2400" smtClean="0">
                <a:solidFill>
                  <a:schemeClr val="accent6">
                    <a:lumMod val="75000"/>
                  </a:schemeClr>
                </a:solidFill>
                <a:latin typeface="Calibri" panose="020F0502020204030204" pitchFamily="34" charset="0"/>
              </a:rPr>
              <a:t>        -no </a:t>
            </a:r>
            <a:r>
              <a:rPr lang="en-US" altLang="zh-CN" sz="2400">
                <a:solidFill>
                  <a:schemeClr val="accent6">
                    <a:lumMod val="75000"/>
                  </a:schemeClr>
                </a:solidFill>
                <a:latin typeface="Calibri" panose="020F0502020204030204" pitchFamily="34" charset="0"/>
              </a:rPr>
              <a:t>hidden fc</a:t>
            </a:r>
          </a:p>
          <a:p>
            <a:r>
              <a:rPr lang="en-US" altLang="zh-CN" sz="2400" smtClean="0">
                <a:solidFill>
                  <a:schemeClr val="accent6">
                    <a:lumMod val="75000"/>
                  </a:schemeClr>
                </a:solidFill>
                <a:latin typeface="Calibri" panose="020F0502020204030204" pitchFamily="34" charset="0"/>
              </a:rPr>
              <a:t>        -no </a:t>
            </a:r>
            <a:r>
              <a:rPr lang="en-US" altLang="zh-CN" sz="2400">
                <a:solidFill>
                  <a:schemeClr val="accent6">
                    <a:lumMod val="75000"/>
                  </a:schemeClr>
                </a:solidFill>
                <a:latin typeface="Calibri" panose="020F0502020204030204" pitchFamily="34" charset="0"/>
              </a:rPr>
              <a:t>dropout</a:t>
            </a:r>
          </a:p>
          <a:p>
            <a:r>
              <a:rPr lang="en-US" altLang="zh-CN" sz="2400" smtClean="0">
                <a:solidFill>
                  <a:srgbClr val="000000"/>
                </a:solidFill>
                <a:latin typeface="Calibri" panose="020F0502020204030204" pitchFamily="34" charset="0"/>
              </a:rPr>
              <a:t> </a:t>
            </a:r>
            <a:endParaRPr lang="zh-CN" altLang="en-US" sz="2400">
              <a:solidFill>
                <a:srgbClr val="000000"/>
              </a:solidFill>
              <a:latin typeface="Calibri" panose="020F0502020204030204" pitchFamily="34" charset="0"/>
            </a:endParaRPr>
          </a:p>
        </p:txBody>
      </p:sp>
      <p:pic>
        <p:nvPicPr>
          <p:cNvPr id="5" name="图片 4"/>
          <p:cNvPicPr>
            <a:picLocks noChangeAspect="1"/>
          </p:cNvPicPr>
          <p:nvPr/>
        </p:nvPicPr>
        <p:blipFill>
          <a:blip r:embed="rId3"/>
          <a:stretch>
            <a:fillRect/>
          </a:stretch>
        </p:blipFill>
        <p:spPr>
          <a:xfrm>
            <a:off x="6060213" y="359385"/>
            <a:ext cx="4866867" cy="6498615"/>
          </a:xfrm>
          <a:prstGeom prst="rect">
            <a:avLst/>
          </a:prstGeom>
        </p:spPr>
      </p:pic>
    </p:spTree>
    <p:extLst>
      <p:ext uri="{BB962C8B-B14F-4D97-AF65-F5344CB8AC3E}">
        <p14:creationId xmlns:p14="http://schemas.microsoft.com/office/powerpoint/2010/main" val="57740107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1968872" cy="769441"/>
          </a:xfrm>
          <a:prstGeom prst="rect">
            <a:avLst/>
          </a:prstGeom>
          <a:noFill/>
        </p:spPr>
        <p:txBody>
          <a:bodyPr wrap="none" rtlCol="0">
            <a:spAutoFit/>
          </a:bodyPr>
          <a:lstStyle/>
          <a:p>
            <a:r>
              <a:rPr lang="en-US" altLang="zh-CN" sz="4400">
                <a:solidFill>
                  <a:srgbClr val="000000"/>
                </a:solidFill>
                <a:latin typeface="Calibri Light" panose="020F0302020204030204" pitchFamily="34" charset="0"/>
              </a:rPr>
              <a:t>Training</a:t>
            </a:r>
          </a:p>
        </p:txBody>
      </p:sp>
      <p:sp>
        <p:nvSpPr>
          <p:cNvPr id="3" name="矩形 2"/>
          <p:cNvSpPr/>
          <p:nvPr/>
        </p:nvSpPr>
        <p:spPr>
          <a:xfrm>
            <a:off x="1826729" y="2067072"/>
            <a:ext cx="9385853" cy="2554545"/>
          </a:xfrm>
          <a:prstGeom prst="rect">
            <a:avLst/>
          </a:prstGeom>
        </p:spPr>
        <p:txBody>
          <a:bodyPr wrap="square">
            <a:spAutoFit/>
          </a:bodyPr>
          <a:lstStyle/>
          <a:p>
            <a:pPr marL="457200" indent="-457200">
              <a:buFont typeface="Arial" panose="020B0604020202020204" pitchFamily="34" charset="0"/>
              <a:buChar char="•"/>
            </a:pPr>
            <a:r>
              <a:rPr lang="en-US" altLang="zh-CN" sz="3200" smtClean="0">
                <a:solidFill>
                  <a:srgbClr val="000000"/>
                </a:solidFill>
                <a:latin typeface="Calibri" panose="020F0502020204030204" pitchFamily="34" charset="0"/>
              </a:rPr>
              <a:t>All </a:t>
            </a:r>
            <a:r>
              <a:rPr lang="en-US" altLang="zh-CN" sz="3200">
                <a:solidFill>
                  <a:srgbClr val="000000"/>
                </a:solidFill>
                <a:latin typeface="Calibri" panose="020F0502020204030204" pitchFamily="34" charset="0"/>
              </a:rPr>
              <a:t>plain/residual nets are trained from </a:t>
            </a:r>
            <a:r>
              <a:rPr lang="en-US" altLang="zh-CN" sz="3200" smtClean="0">
                <a:solidFill>
                  <a:srgbClr val="000000"/>
                </a:solidFill>
                <a:latin typeface="Calibri" panose="020F0502020204030204" pitchFamily="34" charset="0"/>
              </a:rPr>
              <a:t>scratch</a:t>
            </a:r>
          </a:p>
          <a:p>
            <a:endParaRPr lang="en-US" altLang="zh-CN" sz="3200">
              <a:solidFill>
                <a:srgbClr val="000000"/>
              </a:solidFill>
              <a:latin typeface="Calibri" panose="020F0502020204030204" pitchFamily="34" charset="0"/>
            </a:endParaRPr>
          </a:p>
          <a:p>
            <a:pPr marL="457200" indent="-457200">
              <a:buFont typeface="Arial" panose="020B0604020202020204" pitchFamily="34" charset="0"/>
              <a:buChar char="•"/>
            </a:pPr>
            <a:r>
              <a:rPr lang="en-US" altLang="zh-CN" sz="3200">
                <a:solidFill>
                  <a:srgbClr val="000000"/>
                </a:solidFill>
                <a:latin typeface="Calibri" panose="020F0502020204030204" pitchFamily="34" charset="0"/>
              </a:rPr>
              <a:t>All plain/residual nets use Batch </a:t>
            </a:r>
            <a:r>
              <a:rPr lang="en-US" altLang="zh-CN" sz="3200" smtClean="0">
                <a:solidFill>
                  <a:srgbClr val="000000"/>
                </a:solidFill>
                <a:latin typeface="Calibri" panose="020F0502020204030204" pitchFamily="34" charset="0"/>
              </a:rPr>
              <a:t>Normalization</a:t>
            </a:r>
          </a:p>
          <a:p>
            <a:endParaRPr lang="en-US" altLang="zh-CN" sz="3200">
              <a:solidFill>
                <a:srgbClr val="000000"/>
              </a:solidFill>
              <a:latin typeface="Calibri" panose="020F0502020204030204" pitchFamily="34" charset="0"/>
            </a:endParaRPr>
          </a:p>
          <a:p>
            <a:pPr marL="457200" indent="-457200">
              <a:buFont typeface="Arial" panose="020B0604020202020204" pitchFamily="34" charset="0"/>
              <a:buChar char="•"/>
            </a:pPr>
            <a:r>
              <a:rPr lang="en-US" altLang="zh-CN" sz="3200">
                <a:solidFill>
                  <a:srgbClr val="000000"/>
                </a:solidFill>
                <a:latin typeface="Calibri" panose="020F0502020204030204" pitchFamily="34" charset="0"/>
              </a:rPr>
              <a:t>Standard hyper-parameters &amp; augmentation</a:t>
            </a:r>
          </a:p>
        </p:txBody>
      </p:sp>
    </p:spTree>
    <p:extLst>
      <p:ext uri="{BB962C8B-B14F-4D97-AF65-F5344CB8AC3E}">
        <p14:creationId xmlns:p14="http://schemas.microsoft.com/office/powerpoint/2010/main" val="162526057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703806" cy="769441"/>
          </a:xfrm>
          <a:prstGeom prst="rect">
            <a:avLst/>
          </a:prstGeom>
          <a:noFill/>
        </p:spPr>
        <p:txBody>
          <a:bodyPr wrap="none" rtlCol="0">
            <a:spAutoFit/>
          </a:bodyPr>
          <a:lstStyle/>
          <a:p>
            <a:r>
              <a:rPr lang="en-US" altLang="zh-CN" sz="4400"/>
              <a:t>CIFAR-10 experiments</a:t>
            </a:r>
            <a:endParaRPr lang="zh-CN" altLang="en-US" sz="4400"/>
          </a:p>
        </p:txBody>
      </p:sp>
      <p:pic>
        <p:nvPicPr>
          <p:cNvPr id="3" name="图片 2"/>
          <p:cNvPicPr>
            <a:picLocks noChangeAspect="1"/>
          </p:cNvPicPr>
          <p:nvPr/>
        </p:nvPicPr>
        <p:blipFill>
          <a:blip r:embed="rId3"/>
          <a:stretch>
            <a:fillRect/>
          </a:stretch>
        </p:blipFill>
        <p:spPr>
          <a:xfrm>
            <a:off x="1264404" y="2156281"/>
            <a:ext cx="10179206" cy="3235683"/>
          </a:xfrm>
          <a:prstGeom prst="rect">
            <a:avLst/>
          </a:prstGeom>
        </p:spPr>
      </p:pic>
    </p:spTree>
    <p:extLst>
      <p:ext uri="{BB962C8B-B14F-4D97-AF65-F5344CB8AC3E}">
        <p14:creationId xmlns:p14="http://schemas.microsoft.com/office/powerpoint/2010/main" val="173945080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6068060" cy="769441"/>
          </a:xfrm>
          <a:prstGeom prst="rect">
            <a:avLst/>
          </a:prstGeom>
          <a:noFill/>
        </p:spPr>
        <p:txBody>
          <a:bodyPr wrap="square" rtlCol="0">
            <a:spAutoFit/>
          </a:bodyPr>
          <a:lstStyle/>
          <a:p>
            <a:r>
              <a:rPr lang="en-US" altLang="zh-CN" sz="4400"/>
              <a:t>ImageNet experiments</a:t>
            </a:r>
            <a:endParaRPr lang="zh-CN" altLang="en-US" sz="4400"/>
          </a:p>
        </p:txBody>
      </p:sp>
      <p:pic>
        <p:nvPicPr>
          <p:cNvPr id="3" name="图片 2"/>
          <p:cNvPicPr>
            <a:picLocks noChangeAspect="1"/>
          </p:cNvPicPr>
          <p:nvPr/>
        </p:nvPicPr>
        <p:blipFill>
          <a:blip r:embed="rId3"/>
          <a:stretch>
            <a:fillRect/>
          </a:stretch>
        </p:blipFill>
        <p:spPr>
          <a:xfrm>
            <a:off x="795779" y="1772516"/>
            <a:ext cx="10147203" cy="4140604"/>
          </a:xfrm>
          <a:prstGeom prst="rect">
            <a:avLst/>
          </a:prstGeom>
        </p:spPr>
      </p:pic>
    </p:spTree>
    <p:extLst>
      <p:ext uri="{BB962C8B-B14F-4D97-AF65-F5344CB8AC3E}">
        <p14:creationId xmlns:p14="http://schemas.microsoft.com/office/powerpoint/2010/main" val="341833647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8547533" cy="769441"/>
          </a:xfrm>
          <a:prstGeom prst="rect">
            <a:avLst/>
          </a:prstGeom>
          <a:noFill/>
        </p:spPr>
        <p:txBody>
          <a:bodyPr wrap="none" rtlCol="0">
            <a:spAutoFit/>
          </a:bodyPr>
          <a:lstStyle/>
          <a:p>
            <a:r>
              <a:rPr lang="en-US" altLang="zh-CN" sz="4400"/>
              <a:t>A practical design of going deeper</a:t>
            </a:r>
            <a:endParaRPr lang="zh-CN" altLang="en-US" sz="4400"/>
          </a:p>
        </p:txBody>
      </p:sp>
      <p:pic>
        <p:nvPicPr>
          <p:cNvPr id="3" name="图片 2"/>
          <p:cNvPicPr>
            <a:picLocks noChangeAspect="1"/>
          </p:cNvPicPr>
          <p:nvPr/>
        </p:nvPicPr>
        <p:blipFill>
          <a:blip r:embed="rId3"/>
          <a:stretch>
            <a:fillRect/>
          </a:stretch>
        </p:blipFill>
        <p:spPr>
          <a:xfrm>
            <a:off x="1579615" y="2063746"/>
            <a:ext cx="8289941" cy="3776603"/>
          </a:xfrm>
          <a:prstGeom prst="rect">
            <a:avLst/>
          </a:prstGeom>
        </p:spPr>
      </p:pic>
    </p:spTree>
    <p:extLst>
      <p:ext uri="{BB962C8B-B14F-4D97-AF65-F5344CB8AC3E}">
        <p14:creationId xmlns:p14="http://schemas.microsoft.com/office/powerpoint/2010/main" val="239221649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703806" cy="769441"/>
          </a:xfrm>
          <a:prstGeom prst="rect">
            <a:avLst/>
          </a:prstGeom>
          <a:noFill/>
        </p:spPr>
        <p:txBody>
          <a:bodyPr wrap="none" rtlCol="0">
            <a:spAutoFit/>
          </a:bodyPr>
          <a:lstStyle/>
          <a:p>
            <a:r>
              <a:rPr lang="en-US" altLang="zh-CN" sz="4400"/>
              <a:t>ImageNet experiments</a:t>
            </a:r>
            <a:endParaRPr lang="zh-CN" altLang="en-US" sz="4400"/>
          </a:p>
        </p:txBody>
      </p:sp>
      <p:pic>
        <p:nvPicPr>
          <p:cNvPr id="2" name="图片 1"/>
          <p:cNvPicPr>
            <a:picLocks noChangeAspect="1"/>
          </p:cNvPicPr>
          <p:nvPr/>
        </p:nvPicPr>
        <p:blipFill>
          <a:blip r:embed="rId3"/>
          <a:stretch>
            <a:fillRect/>
          </a:stretch>
        </p:blipFill>
        <p:spPr>
          <a:xfrm>
            <a:off x="1581423" y="1813561"/>
            <a:ext cx="9583597" cy="4212710"/>
          </a:xfrm>
          <a:prstGeom prst="rect">
            <a:avLst/>
          </a:prstGeom>
        </p:spPr>
      </p:pic>
    </p:spTree>
    <p:extLst>
      <p:ext uri="{BB962C8B-B14F-4D97-AF65-F5344CB8AC3E}">
        <p14:creationId xmlns:p14="http://schemas.microsoft.com/office/powerpoint/2010/main" val="114244288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9107F2-0D0C-4764-866E-1389DD0D5671}"/>
              </a:ext>
            </a:extLst>
          </p:cNvPr>
          <p:cNvGrpSpPr/>
          <p:nvPr/>
        </p:nvGrpSpPr>
        <p:grpSpPr>
          <a:xfrm>
            <a:off x="3973770" y="700701"/>
            <a:ext cx="4211748" cy="1015503"/>
            <a:chOff x="4810292" y="405426"/>
            <a:chExt cx="4211748" cy="1015503"/>
          </a:xfrm>
        </p:grpSpPr>
        <p:cxnSp>
          <p:nvCxnSpPr>
            <p:cNvPr id="5" name="直接连接符 4"/>
            <p:cNvCxnSpPr>
              <a:cxnSpLocks/>
            </p:cNvCxnSpPr>
            <p:nvPr/>
          </p:nvCxnSpPr>
          <p:spPr>
            <a:xfrm>
              <a:off x="4843003" y="990634"/>
              <a:ext cx="4179037" cy="0"/>
            </a:xfrm>
            <a:prstGeom prst="line">
              <a:avLst/>
            </a:prstGeom>
            <a:ln w="19050">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Rectangle 36"/>
            <p:cNvSpPr/>
            <p:nvPr/>
          </p:nvSpPr>
          <p:spPr>
            <a:xfrm>
              <a:off x="4810292" y="405426"/>
              <a:ext cx="4089261" cy="1015503"/>
            </a:xfrm>
            <a:prstGeom prst="rect">
              <a:avLst/>
            </a:prstGeom>
            <a:solidFill>
              <a:srgbClr val="F6F5F5"/>
            </a:solidFill>
          </p:spPr>
          <p:txBody>
            <a:bodyPr wrap="none" lIns="91281" tIns="45641" rIns="91281" bIns="45641">
              <a:spAutoFit/>
            </a:bodyPr>
            <a:lstStyle/>
            <a:p>
              <a:pPr algn="ctr">
                <a:defRPr/>
              </a:pPr>
              <a:r>
                <a:rPr lang="tr-TR" altLang="zh-CN" sz="6000" b="1">
                  <a:solidFill>
                    <a:schemeClr val="bg2">
                      <a:lumMod val="50000"/>
                    </a:schemeClr>
                  </a:solidFill>
                  <a:cs typeface="+mn-ea"/>
                  <a:sym typeface="+mn-lt"/>
                </a:rPr>
                <a:t>CONTENTS</a:t>
              </a:r>
              <a:endParaRPr lang="zh-CN" altLang="en-US" sz="5960" kern="0">
                <a:solidFill>
                  <a:schemeClr val="bg2">
                    <a:lumMod val="50000"/>
                  </a:schemeClr>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grpSp>
      <p:sp>
        <p:nvSpPr>
          <p:cNvPr id="8" name="Rectangle 36"/>
          <p:cNvSpPr/>
          <p:nvPr/>
        </p:nvSpPr>
        <p:spPr>
          <a:xfrm>
            <a:off x="3396300" y="2423922"/>
            <a:ext cx="3431220" cy="509082"/>
          </a:xfrm>
          <a:prstGeom prst="rect">
            <a:avLst/>
          </a:prstGeom>
          <a:noFill/>
        </p:spPr>
        <p:txBody>
          <a:bodyPr wrap="square" lIns="91281" tIns="45641" rIns="91281" bIns="45641">
            <a:spAutoFit/>
          </a:bodyPr>
          <a:lstStyle/>
          <a:p>
            <a:pPr>
              <a:defRPr/>
            </a:pPr>
            <a:r>
              <a:rPr lang="en-US" altLang="zh-CN"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PART 01 - </a:t>
            </a:r>
            <a:r>
              <a:rPr lang="en-US" altLang="zh-CN" sz="2709" kern="0" smtClea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Problem</a:t>
            </a:r>
            <a:endParaRPr lang="zh-CN" altLang="en-US"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
        <p:nvSpPr>
          <p:cNvPr id="9" name="Rectangle 36"/>
          <p:cNvSpPr/>
          <p:nvPr/>
        </p:nvSpPr>
        <p:spPr>
          <a:xfrm>
            <a:off x="3396300" y="4503663"/>
            <a:ext cx="4299900" cy="523061"/>
          </a:xfrm>
          <a:prstGeom prst="rect">
            <a:avLst/>
          </a:prstGeom>
          <a:noFill/>
        </p:spPr>
        <p:txBody>
          <a:bodyPr wrap="square" lIns="91281" tIns="45641" rIns="91281" bIns="45641">
            <a:spAutoFit/>
          </a:bodyPr>
          <a:lstStyle/>
          <a:p>
            <a:pPr>
              <a:defRPr/>
            </a:pPr>
            <a:r>
              <a:rPr lang="en-US" altLang="zh-CN"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rPr>
              <a:t>PART 03 </a:t>
            </a:r>
            <a:r>
              <a:rPr lang="en-US" altLang="zh-CN"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 Experiments</a:t>
            </a:r>
            <a:endParaRPr lang="zh-CN" altLang="en-US"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
        <p:nvSpPr>
          <p:cNvPr id="10" name="Rectangle 36"/>
          <p:cNvSpPr/>
          <p:nvPr/>
        </p:nvSpPr>
        <p:spPr>
          <a:xfrm>
            <a:off x="3396300" y="3456803"/>
            <a:ext cx="5595300" cy="523061"/>
          </a:xfrm>
          <a:prstGeom prst="rect">
            <a:avLst/>
          </a:prstGeom>
          <a:noFill/>
        </p:spPr>
        <p:txBody>
          <a:bodyPr wrap="square" lIns="91281" tIns="45641" rIns="91281" bIns="45641">
            <a:spAutoFit/>
          </a:bodyPr>
          <a:lstStyle/>
          <a:p>
            <a:pPr>
              <a:defRPr/>
            </a:pPr>
            <a:r>
              <a:rPr lang="en-US" altLang="zh-CN"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rPr>
              <a:t>PART 02 </a:t>
            </a:r>
            <a:r>
              <a:rPr lang="en-US" altLang="zh-CN"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 Network Architectures</a:t>
            </a:r>
            <a:endParaRPr lang="zh-CN" altLang="en-US" sz="2709"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Tree>
    <p:extLst>
      <p:ext uri="{BB962C8B-B14F-4D97-AF65-F5344CB8AC3E}">
        <p14:creationId xmlns:p14="http://schemas.microsoft.com/office/powerpoint/2010/main" val="171084446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703806" cy="769441"/>
          </a:xfrm>
          <a:prstGeom prst="rect">
            <a:avLst/>
          </a:prstGeom>
          <a:noFill/>
        </p:spPr>
        <p:txBody>
          <a:bodyPr wrap="none" rtlCol="0">
            <a:spAutoFit/>
          </a:bodyPr>
          <a:lstStyle/>
          <a:p>
            <a:r>
              <a:rPr lang="en-US" altLang="zh-CN" sz="4400"/>
              <a:t>ImageNet experiments</a:t>
            </a:r>
            <a:endParaRPr lang="zh-CN" altLang="en-US" sz="4400"/>
          </a:p>
        </p:txBody>
      </p:sp>
      <p:pic>
        <p:nvPicPr>
          <p:cNvPr id="6" name="图片 5"/>
          <p:cNvPicPr>
            <a:picLocks noChangeAspect="1"/>
          </p:cNvPicPr>
          <p:nvPr/>
        </p:nvPicPr>
        <p:blipFill>
          <a:blip r:embed="rId3"/>
          <a:stretch>
            <a:fillRect/>
          </a:stretch>
        </p:blipFill>
        <p:spPr>
          <a:xfrm>
            <a:off x="1258293" y="1302841"/>
            <a:ext cx="9830826" cy="5412306"/>
          </a:xfrm>
          <a:prstGeom prst="rect">
            <a:avLst/>
          </a:prstGeom>
        </p:spPr>
      </p:pic>
    </p:spTree>
    <p:extLst>
      <p:ext uri="{BB962C8B-B14F-4D97-AF65-F5344CB8AC3E}">
        <p14:creationId xmlns:p14="http://schemas.microsoft.com/office/powerpoint/2010/main" val="240036131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117106" cy="769441"/>
          </a:xfrm>
          <a:prstGeom prst="rect">
            <a:avLst/>
          </a:prstGeom>
          <a:noFill/>
        </p:spPr>
        <p:txBody>
          <a:bodyPr wrap="none" rtlCol="0">
            <a:spAutoFit/>
          </a:bodyPr>
          <a:lstStyle/>
          <a:p>
            <a:r>
              <a:rPr lang="en-US" altLang="zh-CN" sz="4400" smtClean="0"/>
              <a:t>Why residual works?</a:t>
            </a:r>
            <a:endParaRPr lang="zh-CN" altLang="en-US" sz="4400"/>
          </a:p>
        </p:txBody>
      </p:sp>
      <p:sp>
        <p:nvSpPr>
          <p:cNvPr id="2" name="矩形 1"/>
          <p:cNvSpPr/>
          <p:nvPr/>
        </p:nvSpPr>
        <p:spPr>
          <a:xfrm>
            <a:off x="682567" y="1302841"/>
            <a:ext cx="10395284" cy="3108543"/>
          </a:xfrm>
          <a:prstGeom prst="rect">
            <a:avLst/>
          </a:prstGeom>
        </p:spPr>
        <p:txBody>
          <a:bodyPr wrap="square">
            <a:spAutoFit/>
          </a:bodyPr>
          <a:lstStyle/>
          <a:p>
            <a:r>
              <a:rPr lang="en-US" altLang="zh-CN" sz="2800"/>
              <a:t>The main reason the residual network works is that it's so easy for these extra layers to learn the identity function that you're kind of guaranteed that it doesn't hurt performance. And then lot of time you maybe get lucky and even helps performance, or at least is easier to go from a decent baseline of not hurting performance, and then creating the same can only improve the solution from there.</a:t>
            </a:r>
            <a:endParaRPr lang="zh-CN" altLang="en-US" sz="2800"/>
          </a:p>
        </p:txBody>
      </p:sp>
      <p:sp>
        <p:nvSpPr>
          <p:cNvPr id="3" name="矩形 2"/>
          <p:cNvSpPr/>
          <p:nvPr/>
        </p:nvSpPr>
        <p:spPr>
          <a:xfrm>
            <a:off x="4690533" y="5950264"/>
            <a:ext cx="5460609" cy="461665"/>
          </a:xfrm>
          <a:prstGeom prst="rect">
            <a:avLst/>
          </a:prstGeom>
        </p:spPr>
        <p:txBody>
          <a:bodyPr wrap="square">
            <a:spAutoFit/>
          </a:bodyPr>
          <a:lstStyle/>
          <a:p>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𝑔</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𝑊</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+1]</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𝑏</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a:t>
            </a:r>
            <a:r>
              <a:rPr lang="en-US" altLang="zh-CN" sz="2400">
                <a:solidFill>
                  <a:srgbClr val="000000"/>
                </a:solidFill>
                <a:latin typeface="Cambria Math" panose="02040503050406030204" pitchFamily="18" charset="0"/>
              </a:rPr>
              <a:t>)</a:t>
            </a:r>
            <a:endParaRPr lang="zh-CN" altLang="en-US" sz="4800"/>
          </a:p>
        </p:txBody>
      </p:sp>
      <p:sp>
        <p:nvSpPr>
          <p:cNvPr id="5" name="矩形 4"/>
          <p:cNvSpPr/>
          <p:nvPr/>
        </p:nvSpPr>
        <p:spPr>
          <a:xfrm>
            <a:off x="1249637" y="4411384"/>
            <a:ext cx="3058851" cy="461665"/>
          </a:xfrm>
          <a:prstGeom prst="rect">
            <a:avLst/>
          </a:prstGeom>
        </p:spPr>
        <p:txBody>
          <a:bodyPr wrap="none">
            <a:spAutoFit/>
          </a:bodyPr>
          <a:lstStyle/>
          <a:p>
            <a:r>
              <a:rPr lang="zh-CN" altLang="en-US" sz="2400">
                <a:solidFill>
                  <a:srgbClr val="000000"/>
                </a:solidFill>
                <a:latin typeface="Cambria Math" panose="02040503050406030204" pitchFamily="18" charset="0"/>
              </a:rPr>
              <a:t>𝑧</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+1]</a:t>
            </a:r>
            <a:r>
              <a:rPr lang="en-US" altLang="zh-CN" sz="2400">
                <a:solidFill>
                  <a:srgbClr val="000000"/>
                </a:solidFill>
                <a:latin typeface="Cambria Math" panose="02040503050406030204" pitchFamily="18" charset="0"/>
              </a:rPr>
              <a:t>=</a:t>
            </a:r>
            <a:r>
              <a:rPr lang="zh-CN" altLang="en-US" sz="2400" smtClean="0">
                <a:solidFill>
                  <a:srgbClr val="000000"/>
                </a:solidFill>
                <a:latin typeface="Cambria Math" panose="02040503050406030204" pitchFamily="18" charset="0"/>
              </a:rPr>
              <a:t>𝑊</a:t>
            </a:r>
            <a:r>
              <a:rPr lang="en-US" altLang="zh-CN" sz="2400" baseline="30000" smtClean="0">
                <a:solidFill>
                  <a:srgbClr val="000000"/>
                </a:solidFill>
                <a:latin typeface="Cambria Math" panose="02040503050406030204" pitchFamily="18" charset="0"/>
              </a:rPr>
              <a:t>[</a:t>
            </a:r>
            <a:r>
              <a:rPr lang="zh-CN" altLang="en-US" sz="2400" baseline="30000" smtClean="0">
                <a:solidFill>
                  <a:srgbClr val="000000"/>
                </a:solidFill>
                <a:latin typeface="Cambria Math" panose="02040503050406030204" pitchFamily="18" charset="0"/>
              </a:rPr>
              <a:t>𝑙</a:t>
            </a:r>
            <a:r>
              <a:rPr lang="en-US" altLang="zh-CN" sz="2400" baseline="30000" smtClean="0">
                <a:solidFill>
                  <a:srgbClr val="000000"/>
                </a:solidFill>
                <a:latin typeface="Cambria Math" panose="02040503050406030204" pitchFamily="18" charset="0"/>
              </a:rPr>
              <a:t>+1]</a:t>
            </a:r>
            <a:r>
              <a:rPr lang="zh-CN" altLang="en-US" sz="2400" smtClean="0">
                <a:solidFill>
                  <a:srgbClr val="000000"/>
                </a:solidFill>
                <a:latin typeface="Cambria Math" panose="02040503050406030204" pitchFamily="18" charset="0"/>
              </a:rPr>
              <a:t>𝑎</a:t>
            </a:r>
            <a:r>
              <a:rPr lang="en-US" altLang="zh-CN" sz="2400" baseline="30000" smtClean="0">
                <a:solidFill>
                  <a:srgbClr val="000000"/>
                </a:solidFill>
                <a:latin typeface="Cambria Math" panose="02040503050406030204" pitchFamily="18" charset="0"/>
              </a:rPr>
              <a:t>[</a:t>
            </a:r>
            <a:r>
              <a:rPr lang="zh-CN" altLang="en-US" sz="2400" baseline="30000" smtClean="0">
                <a:solidFill>
                  <a:srgbClr val="000000"/>
                </a:solidFill>
                <a:latin typeface="Cambria Math" panose="02040503050406030204" pitchFamily="18" charset="0"/>
              </a:rPr>
              <a:t>𝑙</a:t>
            </a:r>
            <a:r>
              <a:rPr lang="en-US" altLang="zh-CN" sz="2400" baseline="30000" smtClean="0">
                <a:solidFill>
                  <a:srgbClr val="000000"/>
                </a:solidFill>
                <a:latin typeface="Cambria Math" panose="02040503050406030204" pitchFamily="18" charset="0"/>
              </a:rPr>
              <a:t>]</a:t>
            </a:r>
            <a:r>
              <a:rPr lang="en-US" altLang="zh-CN" sz="2400" smtClean="0">
                <a:solidFill>
                  <a:srgbClr val="000000"/>
                </a:solidFill>
                <a:latin typeface="Cambria Math" panose="02040503050406030204" pitchFamily="18" charset="0"/>
              </a:rPr>
              <a:t>+</a:t>
            </a:r>
            <a:r>
              <a:rPr lang="zh-CN" altLang="en-US" sz="2400" smtClean="0">
                <a:solidFill>
                  <a:srgbClr val="000000"/>
                </a:solidFill>
                <a:latin typeface="Cambria Math" panose="02040503050406030204" pitchFamily="18" charset="0"/>
              </a:rPr>
              <a:t>𝑏</a:t>
            </a:r>
            <a:r>
              <a:rPr lang="en-US" altLang="zh-CN" sz="2400" baseline="30000" smtClean="0">
                <a:solidFill>
                  <a:srgbClr val="000000"/>
                </a:solidFill>
                <a:latin typeface="Cambria Math" panose="02040503050406030204" pitchFamily="18" charset="0"/>
              </a:rPr>
              <a:t>[</a:t>
            </a:r>
            <a:r>
              <a:rPr lang="zh-CN" altLang="en-US" sz="2400" baseline="30000" smtClean="0">
                <a:solidFill>
                  <a:srgbClr val="000000"/>
                </a:solidFill>
                <a:latin typeface="Cambria Math" panose="02040503050406030204" pitchFamily="18" charset="0"/>
              </a:rPr>
              <a:t>𝑙</a:t>
            </a:r>
            <a:r>
              <a:rPr lang="en-US" altLang="zh-CN" sz="2400" baseline="30000" smtClean="0">
                <a:solidFill>
                  <a:srgbClr val="000000"/>
                </a:solidFill>
                <a:latin typeface="Cambria Math" panose="02040503050406030204" pitchFamily="18" charset="0"/>
              </a:rPr>
              <a:t>+1]</a:t>
            </a:r>
            <a:endParaRPr lang="zh-CN" altLang="en-US" sz="2400" baseline="30000">
              <a:solidFill>
                <a:srgbClr val="000000"/>
              </a:solidFill>
              <a:latin typeface="Cambria Math" panose="02040503050406030204" pitchFamily="18" charset="0"/>
            </a:endParaRPr>
          </a:p>
        </p:txBody>
      </p:sp>
      <p:sp>
        <p:nvSpPr>
          <p:cNvPr id="8" name="矩形 7"/>
          <p:cNvSpPr/>
          <p:nvPr/>
        </p:nvSpPr>
        <p:spPr>
          <a:xfrm>
            <a:off x="1249637" y="4949992"/>
            <a:ext cx="2130711" cy="461665"/>
          </a:xfrm>
          <a:prstGeom prst="rect">
            <a:avLst/>
          </a:prstGeom>
        </p:spPr>
        <p:txBody>
          <a:bodyPr wrap="none">
            <a:spAutoFit/>
          </a:bodyPr>
          <a:lstStyle/>
          <a:p>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+1]</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𝑔</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𝑧</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+1]</a:t>
            </a:r>
            <a:r>
              <a:rPr lang="en-US" altLang="zh-CN" sz="2400">
                <a:solidFill>
                  <a:srgbClr val="000000"/>
                </a:solidFill>
                <a:latin typeface="Cambria Math" panose="02040503050406030204" pitchFamily="18" charset="0"/>
              </a:rPr>
              <a:t>)</a:t>
            </a:r>
            <a:endParaRPr lang="zh-CN" altLang="en-US" sz="2400">
              <a:solidFill>
                <a:srgbClr val="000000"/>
              </a:solidFill>
              <a:latin typeface="Cambria Math" panose="02040503050406030204" pitchFamily="18" charset="0"/>
            </a:endParaRPr>
          </a:p>
        </p:txBody>
      </p:sp>
      <p:sp>
        <p:nvSpPr>
          <p:cNvPr id="9" name="矩形 8"/>
          <p:cNvSpPr/>
          <p:nvPr/>
        </p:nvSpPr>
        <p:spPr>
          <a:xfrm>
            <a:off x="1249637" y="5488600"/>
            <a:ext cx="3326552" cy="461665"/>
          </a:xfrm>
          <a:prstGeom prst="rect">
            <a:avLst/>
          </a:prstGeom>
        </p:spPr>
        <p:txBody>
          <a:bodyPr wrap="none">
            <a:spAutoFit/>
          </a:bodyPr>
          <a:lstStyle/>
          <a:p>
            <a:r>
              <a:rPr lang="zh-CN" altLang="en-US" sz="2400">
                <a:solidFill>
                  <a:srgbClr val="000000"/>
                </a:solidFill>
                <a:latin typeface="Cambria Math" panose="02040503050406030204" pitchFamily="18" charset="0"/>
              </a:rPr>
              <a:t>𝑧</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𝑊</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+1]</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𝑏</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endParaRPr lang="zh-CN" altLang="en-US" sz="2400" baseline="30000">
              <a:solidFill>
                <a:srgbClr val="000000"/>
              </a:solidFill>
              <a:latin typeface="Cambria Math" panose="02040503050406030204" pitchFamily="18" charset="0"/>
            </a:endParaRPr>
          </a:p>
        </p:txBody>
      </p:sp>
      <p:sp>
        <p:nvSpPr>
          <p:cNvPr id="10" name="矩形 9"/>
          <p:cNvSpPr/>
          <p:nvPr/>
        </p:nvSpPr>
        <p:spPr>
          <a:xfrm>
            <a:off x="1249637" y="5950265"/>
            <a:ext cx="2130711" cy="461665"/>
          </a:xfrm>
          <a:prstGeom prst="rect">
            <a:avLst/>
          </a:prstGeom>
        </p:spPr>
        <p:txBody>
          <a:bodyPr wrap="none">
            <a:spAutoFit/>
          </a:bodyPr>
          <a:lstStyle/>
          <a:p>
            <a:r>
              <a:rPr lang="zh-CN" altLang="en-US" sz="2400">
                <a:solidFill>
                  <a:srgbClr val="000000"/>
                </a:solidFill>
                <a:latin typeface="Cambria Math" panose="02040503050406030204" pitchFamily="18" charset="0"/>
              </a:rPr>
              <a:t>𝑎</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𝑔</a:t>
            </a:r>
            <a:r>
              <a:rPr lang="en-US" altLang="zh-CN" sz="2400">
                <a:solidFill>
                  <a:srgbClr val="000000"/>
                </a:solidFill>
                <a:latin typeface="Cambria Math" panose="02040503050406030204" pitchFamily="18" charset="0"/>
              </a:rPr>
              <a:t>(</a:t>
            </a:r>
            <a:r>
              <a:rPr lang="zh-CN" altLang="en-US" sz="2400">
                <a:solidFill>
                  <a:srgbClr val="000000"/>
                </a:solidFill>
                <a:latin typeface="Cambria Math" panose="02040503050406030204" pitchFamily="18" charset="0"/>
              </a:rPr>
              <a:t>𝑧</a:t>
            </a:r>
            <a:r>
              <a:rPr lang="en-US" altLang="zh-CN" sz="2400" baseline="30000">
                <a:solidFill>
                  <a:srgbClr val="000000"/>
                </a:solidFill>
                <a:latin typeface="Cambria Math" panose="02040503050406030204" pitchFamily="18" charset="0"/>
              </a:rPr>
              <a:t>[</a:t>
            </a:r>
            <a:r>
              <a:rPr lang="zh-CN" altLang="en-US" sz="2400" baseline="30000">
                <a:solidFill>
                  <a:srgbClr val="000000"/>
                </a:solidFill>
                <a:latin typeface="Cambria Math" panose="02040503050406030204" pitchFamily="18" charset="0"/>
              </a:rPr>
              <a:t>𝑙</a:t>
            </a:r>
            <a:r>
              <a:rPr lang="en-US" altLang="zh-CN" sz="2400" baseline="30000">
                <a:solidFill>
                  <a:srgbClr val="000000"/>
                </a:solidFill>
                <a:latin typeface="Cambria Math" panose="02040503050406030204" pitchFamily="18" charset="0"/>
              </a:rPr>
              <a:t>+2]</a:t>
            </a:r>
            <a:r>
              <a:rPr lang="en-US" altLang="zh-CN" sz="2400">
                <a:solidFill>
                  <a:srgbClr val="000000"/>
                </a:solidFill>
                <a:latin typeface="Cambria Math" panose="02040503050406030204" pitchFamily="18" charset="0"/>
              </a:rPr>
              <a:t>)</a:t>
            </a:r>
            <a:endParaRPr lang="zh-CN" altLang="en-US" sz="2400">
              <a:solidFill>
                <a:srgbClr val="000000"/>
              </a:solidFill>
              <a:latin typeface="Cambria Math" panose="02040503050406030204" pitchFamily="18" charset="0"/>
            </a:endParaRPr>
          </a:p>
        </p:txBody>
      </p:sp>
      <p:sp>
        <p:nvSpPr>
          <p:cNvPr id="11" name="右箭头 10"/>
          <p:cNvSpPr/>
          <p:nvPr/>
        </p:nvSpPr>
        <p:spPr>
          <a:xfrm>
            <a:off x="3380348" y="5996230"/>
            <a:ext cx="1310185" cy="36973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957107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900" y="533400"/>
            <a:ext cx="5128327" cy="769441"/>
          </a:xfrm>
          <a:prstGeom prst="rect">
            <a:avLst/>
          </a:prstGeom>
          <a:noFill/>
        </p:spPr>
        <p:txBody>
          <a:bodyPr wrap="none" rtlCol="0">
            <a:spAutoFit/>
          </a:bodyPr>
          <a:lstStyle/>
          <a:p>
            <a:r>
              <a:rPr lang="en-US" altLang="zh-CN" sz="4400"/>
              <a:t>Personal experiment</a:t>
            </a:r>
            <a:endParaRPr lang="zh-CN" altLang="en-US" sz="4400"/>
          </a:p>
        </p:txBody>
      </p:sp>
      <p:sp>
        <p:nvSpPr>
          <p:cNvPr id="2" name="文本框 1"/>
          <p:cNvSpPr txBox="1"/>
          <p:nvPr/>
        </p:nvSpPr>
        <p:spPr>
          <a:xfrm>
            <a:off x="6096000" y="2763478"/>
            <a:ext cx="4556760" cy="1569660"/>
          </a:xfrm>
          <a:prstGeom prst="rect">
            <a:avLst/>
          </a:prstGeom>
          <a:noFill/>
        </p:spPr>
        <p:txBody>
          <a:bodyPr wrap="square" rtlCol="0">
            <a:spAutoFit/>
          </a:bodyPr>
          <a:lstStyle/>
          <a:p>
            <a:r>
              <a:rPr lang="en-US" altLang="zh-CN" sz="3200" smtClean="0"/>
              <a:t>Epoches:5000</a:t>
            </a:r>
            <a:endParaRPr lang="en-US" altLang="zh-CN" sz="3200" smtClean="0"/>
          </a:p>
          <a:p>
            <a:r>
              <a:rPr lang="en-US" altLang="zh-CN" sz="3200" smtClean="0"/>
              <a:t>ResNet-18</a:t>
            </a:r>
          </a:p>
          <a:p>
            <a:r>
              <a:rPr lang="en-US" altLang="zh-CN" sz="3200" smtClean="0"/>
              <a:t>Simple preprocess</a:t>
            </a:r>
            <a:endParaRPr lang="zh-CN" altLang="en-US" sz="3200"/>
          </a:p>
        </p:txBody>
      </p:sp>
      <p:pic>
        <p:nvPicPr>
          <p:cNvPr id="3" name="图片 2"/>
          <p:cNvPicPr>
            <a:picLocks noChangeAspect="1"/>
          </p:cNvPicPr>
          <p:nvPr/>
        </p:nvPicPr>
        <p:blipFill>
          <a:blip r:embed="rId3"/>
          <a:stretch>
            <a:fillRect/>
          </a:stretch>
        </p:blipFill>
        <p:spPr>
          <a:xfrm>
            <a:off x="1465573" y="1609859"/>
            <a:ext cx="3635064" cy="4639812"/>
          </a:xfrm>
          <a:prstGeom prst="rect">
            <a:avLst/>
          </a:prstGeom>
        </p:spPr>
      </p:pic>
    </p:spTree>
    <p:extLst>
      <p:ext uri="{BB962C8B-B14F-4D97-AF65-F5344CB8AC3E}">
        <p14:creationId xmlns:p14="http://schemas.microsoft.com/office/powerpoint/2010/main" val="92534430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30892" y="1614992"/>
            <a:ext cx="8446169" cy="523220"/>
          </a:xfrm>
          <a:prstGeom prst="rect">
            <a:avLst/>
          </a:prstGeom>
        </p:spPr>
        <p:txBody>
          <a:bodyPr wrap="square">
            <a:spAutoFit/>
          </a:bodyPr>
          <a:lstStyle/>
          <a:p>
            <a:r>
              <a:rPr lang="en-US" altLang="zh-CN" sz="2800"/>
              <a:t>http://</a:t>
            </a:r>
            <a:r>
              <a:rPr lang="en-US" altLang="zh-CN" sz="2800" smtClean="0"/>
              <a:t>kaiminghe.com/icml16tutorial/index.html</a:t>
            </a:r>
          </a:p>
        </p:txBody>
      </p:sp>
      <p:sp>
        <p:nvSpPr>
          <p:cNvPr id="7" name="文本框 6"/>
          <p:cNvSpPr txBox="1"/>
          <p:nvPr/>
        </p:nvSpPr>
        <p:spPr>
          <a:xfrm>
            <a:off x="469900" y="533400"/>
            <a:ext cx="3198311" cy="769441"/>
          </a:xfrm>
          <a:prstGeom prst="rect">
            <a:avLst/>
          </a:prstGeom>
          <a:noFill/>
        </p:spPr>
        <p:txBody>
          <a:bodyPr wrap="none" rtlCol="0">
            <a:spAutoFit/>
          </a:bodyPr>
          <a:lstStyle/>
          <a:p>
            <a:r>
              <a:rPr lang="en-US" altLang="zh-CN" sz="4400" smtClean="0"/>
              <a:t>Futher </a:t>
            </a:r>
            <a:r>
              <a:rPr lang="en-US" altLang="zh-CN" sz="4400"/>
              <a:t>study</a:t>
            </a:r>
            <a:endParaRPr lang="zh-CN" altLang="en-US" sz="4400"/>
          </a:p>
        </p:txBody>
      </p:sp>
      <p:pic>
        <p:nvPicPr>
          <p:cNvPr id="8" name="图片 7"/>
          <p:cNvPicPr>
            <a:picLocks noChangeAspect="1"/>
          </p:cNvPicPr>
          <p:nvPr/>
        </p:nvPicPr>
        <p:blipFill>
          <a:blip r:embed="rId3"/>
          <a:stretch>
            <a:fillRect/>
          </a:stretch>
        </p:blipFill>
        <p:spPr>
          <a:xfrm>
            <a:off x="1830892" y="2459769"/>
            <a:ext cx="7645888" cy="3620026"/>
          </a:xfrm>
          <a:prstGeom prst="rect">
            <a:avLst/>
          </a:prstGeom>
        </p:spPr>
      </p:pic>
    </p:spTree>
    <p:extLst>
      <p:ext uri="{BB962C8B-B14F-4D97-AF65-F5344CB8AC3E}">
        <p14:creationId xmlns:p14="http://schemas.microsoft.com/office/powerpoint/2010/main" val="305147623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p:nvPr/>
        </p:nvSpPr>
        <p:spPr>
          <a:xfrm>
            <a:off x="2686051" y="2453654"/>
            <a:ext cx="6257924" cy="1092768"/>
          </a:xfrm>
          <a:prstGeom prst="rect">
            <a:avLst/>
          </a:prstGeom>
        </p:spPr>
        <p:txBody>
          <a:bodyPr wrap="square" lIns="91281" tIns="45641" rIns="91281" bIns="45641">
            <a:spAutoFit/>
          </a:bodyPr>
          <a:lstStyle/>
          <a:p>
            <a:pPr algn="ctr">
              <a:defRPr/>
            </a:pPr>
            <a:r>
              <a:rPr lang="en-US" altLang="zh-CN" sz="6502" kern="0" dirty="0" smtClea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rPr>
              <a:t>Thanks</a:t>
            </a:r>
            <a:endParaRPr lang="zh-CN" altLang="en-US" sz="6502"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Tree>
    <p:extLst>
      <p:ext uri="{BB962C8B-B14F-4D97-AF65-F5344CB8AC3E}">
        <p14:creationId xmlns:p14="http://schemas.microsoft.com/office/powerpoint/2010/main" val="2060516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6079" y="493059"/>
            <a:ext cx="5258921" cy="769441"/>
          </a:xfrm>
          <a:prstGeom prst="rect">
            <a:avLst/>
          </a:prstGeom>
          <a:noFill/>
        </p:spPr>
        <p:txBody>
          <a:bodyPr wrap="square" rtlCol="0">
            <a:spAutoFit/>
          </a:bodyPr>
          <a:lstStyle/>
          <a:p>
            <a:r>
              <a:rPr lang="en-US" altLang="zh-CN" sz="4400">
                <a:solidFill>
                  <a:srgbClr val="000000"/>
                </a:solidFill>
              </a:rPr>
              <a:t>Revolution of Depth</a:t>
            </a:r>
            <a:endParaRPr lang="zh-CN" altLang="en-US" sz="4400"/>
          </a:p>
        </p:txBody>
      </p:sp>
      <p:pic>
        <p:nvPicPr>
          <p:cNvPr id="10" name="图片 9"/>
          <p:cNvPicPr>
            <a:picLocks noChangeAspect="1"/>
          </p:cNvPicPr>
          <p:nvPr/>
        </p:nvPicPr>
        <p:blipFill>
          <a:blip r:embed="rId3"/>
          <a:stretch>
            <a:fillRect/>
          </a:stretch>
        </p:blipFill>
        <p:spPr>
          <a:xfrm>
            <a:off x="1030247" y="1557534"/>
            <a:ext cx="10102209" cy="4922834"/>
          </a:xfrm>
          <a:prstGeom prst="rect">
            <a:avLst/>
          </a:prstGeom>
        </p:spPr>
      </p:pic>
      <p:sp>
        <p:nvSpPr>
          <p:cNvPr id="11" name="圆角矩形 10"/>
          <p:cNvSpPr/>
          <p:nvPr/>
        </p:nvSpPr>
        <p:spPr>
          <a:xfrm>
            <a:off x="4833257" y="1364343"/>
            <a:ext cx="508000" cy="44994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804961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20169" y="1493212"/>
            <a:ext cx="7189662" cy="4778380"/>
          </a:xfrm>
          <a:prstGeom prst="rect">
            <a:avLst/>
          </a:prstGeom>
        </p:spPr>
      </p:pic>
      <p:sp>
        <p:nvSpPr>
          <p:cNvPr id="4" name="文本框 3"/>
          <p:cNvSpPr txBox="1"/>
          <p:nvPr/>
        </p:nvSpPr>
        <p:spPr>
          <a:xfrm>
            <a:off x="456079" y="493059"/>
            <a:ext cx="5258921" cy="769441"/>
          </a:xfrm>
          <a:prstGeom prst="rect">
            <a:avLst/>
          </a:prstGeom>
          <a:noFill/>
        </p:spPr>
        <p:txBody>
          <a:bodyPr wrap="square" rtlCol="0">
            <a:spAutoFit/>
          </a:bodyPr>
          <a:lstStyle/>
          <a:p>
            <a:r>
              <a:rPr lang="en-US" altLang="zh-CN" sz="4400">
                <a:solidFill>
                  <a:srgbClr val="000000"/>
                </a:solidFill>
              </a:rPr>
              <a:t>Revolution of Depth</a:t>
            </a:r>
            <a:endParaRPr lang="zh-CN" altLang="en-US" sz="4400"/>
          </a:p>
        </p:txBody>
      </p:sp>
    </p:spTree>
    <p:extLst>
      <p:ext uri="{BB962C8B-B14F-4D97-AF65-F5344CB8AC3E}">
        <p14:creationId xmlns:p14="http://schemas.microsoft.com/office/powerpoint/2010/main" val="382431272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6"/>
          <p:cNvSpPr/>
          <p:nvPr/>
        </p:nvSpPr>
        <p:spPr>
          <a:xfrm>
            <a:off x="1206500" y="2336800"/>
            <a:ext cx="9715500" cy="1446390"/>
          </a:xfrm>
          <a:prstGeom prst="rect">
            <a:avLst/>
          </a:prstGeom>
          <a:noFill/>
        </p:spPr>
        <p:txBody>
          <a:bodyPr wrap="square" lIns="91281" tIns="45641" rIns="91281" bIns="45641">
            <a:spAutoFit/>
          </a:bodyPr>
          <a:lstStyle/>
          <a:p>
            <a:pPr algn="ctr">
              <a:defRPr/>
            </a:pPr>
            <a:r>
              <a:rPr lang="en-US" altLang="zh-CN" sz="4400"/>
              <a:t>Is learning better </a:t>
            </a:r>
            <a:r>
              <a:rPr lang="en-US" altLang="zh-CN" sz="4400" smtClean="0"/>
              <a:t>networks as </a:t>
            </a:r>
            <a:r>
              <a:rPr lang="en-US" altLang="zh-CN" sz="4400"/>
              <a:t>simple as </a:t>
            </a:r>
            <a:endParaRPr lang="en-US" altLang="zh-CN" sz="4400" smtClean="0"/>
          </a:p>
          <a:p>
            <a:pPr algn="ctr">
              <a:defRPr/>
            </a:pPr>
            <a:r>
              <a:rPr lang="en-US" altLang="zh-CN" sz="4400" smtClean="0"/>
              <a:t>stacking </a:t>
            </a:r>
            <a:r>
              <a:rPr lang="en-US" altLang="zh-CN" sz="4400"/>
              <a:t>more layers?</a:t>
            </a:r>
            <a:endParaRPr lang="zh-CN" altLang="en-US" sz="9600" kern="0">
              <a:solidFill>
                <a:srgbClr val="3B3837"/>
              </a:solidFill>
              <a:latin typeface="Arial" panose="020B0604020202020204" pitchFamily="34" charset="0"/>
              <a:ea typeface="微软雅黑" panose="020B0503020204020204" pitchFamily="34" charset="-122"/>
              <a:cs typeface="Open Sans Condensed Light" panose="020B0306030504020204" pitchFamily="34" charset="0"/>
              <a:sym typeface="Arial" panose="020B0604020202020204" pitchFamily="34" charset="0"/>
            </a:endParaRPr>
          </a:p>
        </p:txBody>
      </p:sp>
    </p:spTree>
    <p:extLst>
      <p:ext uri="{BB962C8B-B14F-4D97-AF65-F5344CB8AC3E}">
        <p14:creationId xmlns:p14="http://schemas.microsoft.com/office/powerpoint/2010/main" val="121355053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75553" y="1643558"/>
            <a:ext cx="8244748" cy="3090094"/>
          </a:xfrm>
          <a:prstGeom prst="rect">
            <a:avLst/>
          </a:prstGeom>
        </p:spPr>
      </p:pic>
      <p:sp>
        <p:nvSpPr>
          <p:cNvPr id="3" name="文本框 2"/>
          <p:cNvSpPr txBox="1"/>
          <p:nvPr/>
        </p:nvSpPr>
        <p:spPr>
          <a:xfrm>
            <a:off x="469900" y="533400"/>
            <a:ext cx="5703806" cy="769441"/>
          </a:xfrm>
          <a:prstGeom prst="rect">
            <a:avLst/>
          </a:prstGeom>
          <a:noFill/>
        </p:spPr>
        <p:txBody>
          <a:bodyPr wrap="none" rtlCol="0">
            <a:spAutoFit/>
          </a:bodyPr>
          <a:lstStyle/>
          <a:p>
            <a:r>
              <a:rPr lang="en-US" altLang="zh-CN" sz="4400"/>
              <a:t>Simply stacking layers?</a:t>
            </a:r>
            <a:endParaRPr lang="zh-CN" altLang="en-US" sz="4400"/>
          </a:p>
        </p:txBody>
      </p:sp>
      <p:sp>
        <p:nvSpPr>
          <p:cNvPr id="4" name="矩形 3"/>
          <p:cNvSpPr/>
          <p:nvPr/>
        </p:nvSpPr>
        <p:spPr>
          <a:xfrm>
            <a:off x="952500" y="5424526"/>
            <a:ext cx="11112500" cy="954107"/>
          </a:xfrm>
          <a:prstGeom prst="rect">
            <a:avLst/>
          </a:prstGeom>
        </p:spPr>
        <p:txBody>
          <a:bodyPr wrap="square">
            <a:spAutoFit/>
          </a:bodyPr>
          <a:lstStyle/>
          <a:p>
            <a:pPr marL="457200" indent="-457200">
              <a:buFont typeface="Arial" panose="020B0604020202020204" pitchFamily="34" charset="0"/>
              <a:buChar char="•"/>
            </a:pPr>
            <a:r>
              <a:rPr lang="en-US" altLang="zh-CN" sz="2800" smtClean="0">
                <a:solidFill>
                  <a:srgbClr val="000000"/>
                </a:solidFill>
                <a:latin typeface="Calibri" panose="020F0502020204030204" pitchFamily="34" charset="0"/>
              </a:rPr>
              <a:t>plainnets</a:t>
            </a:r>
            <a:r>
              <a:rPr lang="en-US" altLang="zh-CN" sz="2800">
                <a:solidFill>
                  <a:srgbClr val="000000"/>
                </a:solidFill>
                <a:latin typeface="Calibri" panose="020F0502020204030204" pitchFamily="34" charset="0"/>
              </a:rPr>
              <a:t>: stacking 3x3 conv layers</a:t>
            </a:r>
            <a:r>
              <a:rPr lang="en-US" altLang="zh-CN" sz="2800" smtClean="0">
                <a:solidFill>
                  <a:srgbClr val="000000"/>
                </a:solidFill>
                <a:latin typeface="Calibri" panose="020F0502020204030204" pitchFamily="34" charset="0"/>
              </a:rPr>
              <a:t>…</a:t>
            </a:r>
          </a:p>
          <a:p>
            <a:pPr marL="457200" indent="-457200">
              <a:buFont typeface="Arial" panose="020B0604020202020204" pitchFamily="34" charset="0"/>
              <a:buChar char="•"/>
            </a:pPr>
            <a:r>
              <a:rPr lang="en-US" altLang="zh-CN" sz="2800" smtClean="0">
                <a:solidFill>
                  <a:srgbClr val="000000"/>
                </a:solidFill>
                <a:latin typeface="Calibri" panose="020F0502020204030204" pitchFamily="34" charset="0"/>
              </a:rPr>
              <a:t>56-layer </a:t>
            </a:r>
            <a:r>
              <a:rPr lang="en-US" altLang="zh-CN" sz="2800">
                <a:solidFill>
                  <a:srgbClr val="000000"/>
                </a:solidFill>
                <a:latin typeface="Calibri" panose="020F0502020204030204" pitchFamily="34" charset="0"/>
              </a:rPr>
              <a:t>net has </a:t>
            </a:r>
            <a:r>
              <a:rPr lang="en-US" altLang="zh-CN" sz="2800" b="1">
                <a:solidFill>
                  <a:srgbClr val="C00000"/>
                </a:solidFill>
                <a:latin typeface="Calibri" panose="020F0502020204030204" pitchFamily="34" charset="0"/>
              </a:rPr>
              <a:t>higher training </a:t>
            </a:r>
            <a:r>
              <a:rPr lang="en-US" altLang="zh-CN" sz="2800" b="1" smtClean="0">
                <a:solidFill>
                  <a:srgbClr val="C00000"/>
                </a:solidFill>
                <a:latin typeface="Calibri" panose="020F0502020204030204" pitchFamily="34" charset="0"/>
              </a:rPr>
              <a:t>error </a:t>
            </a:r>
            <a:r>
              <a:rPr lang="en-US" altLang="zh-CN" sz="2800" smtClean="0">
                <a:solidFill>
                  <a:srgbClr val="000000"/>
                </a:solidFill>
                <a:latin typeface="Calibri" panose="020F0502020204030204" pitchFamily="34" charset="0"/>
              </a:rPr>
              <a:t>and </a:t>
            </a:r>
            <a:r>
              <a:rPr lang="en-US" altLang="zh-CN" sz="2800">
                <a:solidFill>
                  <a:srgbClr val="000000"/>
                </a:solidFill>
                <a:latin typeface="Calibri" panose="020F0502020204030204" pitchFamily="34" charset="0"/>
              </a:rPr>
              <a:t>test error than 20-layer net</a:t>
            </a:r>
          </a:p>
        </p:txBody>
      </p:sp>
      <p:pic>
        <p:nvPicPr>
          <p:cNvPr id="5" name="图片 4"/>
          <p:cNvPicPr>
            <a:picLocks noChangeAspect="1"/>
          </p:cNvPicPr>
          <p:nvPr/>
        </p:nvPicPr>
        <p:blipFill>
          <a:blip r:embed="rId4"/>
          <a:stretch>
            <a:fillRect/>
          </a:stretch>
        </p:blipFill>
        <p:spPr>
          <a:xfrm>
            <a:off x="1518395" y="1447800"/>
            <a:ext cx="9310621" cy="5188008"/>
          </a:xfrm>
          <a:prstGeom prst="rect">
            <a:avLst/>
          </a:prstGeom>
        </p:spPr>
      </p:pic>
    </p:spTree>
    <p:extLst>
      <p:ext uri="{BB962C8B-B14F-4D97-AF65-F5344CB8AC3E}">
        <p14:creationId xmlns:p14="http://schemas.microsoft.com/office/powerpoint/2010/main" val="2579630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5"/>
                                        </p:tgtEl>
                                      </p:cBhvr>
                                    </p:animEffect>
                                    <p:anim calcmode="lin" valueType="num">
                                      <p:cBhvr>
                                        <p:cTn id="13" dur="1000"/>
                                        <p:tgtEl>
                                          <p:spTgt spid="5"/>
                                        </p:tgtEl>
                                        <p:attrNameLst>
                                          <p:attrName>ppt_x</p:attrName>
                                        </p:attrNameLst>
                                      </p:cBhvr>
                                      <p:tavLst>
                                        <p:tav tm="0">
                                          <p:val>
                                            <p:strVal val="ppt_x"/>
                                          </p:val>
                                        </p:tav>
                                        <p:tav tm="100000">
                                          <p:val>
                                            <p:strVal val="ppt_x"/>
                                          </p:val>
                                        </p:tav>
                                      </p:tavLst>
                                    </p:anim>
                                    <p:anim calcmode="lin" valueType="num">
                                      <p:cBhvr>
                                        <p:cTn id="14" dur="1000"/>
                                        <p:tgtEl>
                                          <p:spTgt spid="5"/>
                                        </p:tgtEl>
                                        <p:attrNameLst>
                                          <p:attrName>ppt_y</p:attrName>
                                        </p:attrNameLst>
                                      </p:cBhvr>
                                      <p:tavLst>
                                        <p:tav tm="0">
                                          <p:val>
                                            <p:strVal val="ppt_y"/>
                                          </p:val>
                                        </p:tav>
                                        <p:tav tm="100000">
                                          <p:val>
                                            <p:strVal val="ppt_y+.1"/>
                                          </p:val>
                                        </p:tav>
                                      </p:tavLst>
                                    </p:anim>
                                    <p:set>
                                      <p:cBhvr>
                                        <p:cTn id="15"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95300" y="1876425"/>
            <a:ext cx="11270404" cy="3373184"/>
          </a:xfrm>
          <a:prstGeom prst="rect">
            <a:avLst/>
          </a:prstGeom>
        </p:spPr>
      </p:pic>
      <p:sp>
        <p:nvSpPr>
          <p:cNvPr id="4" name="文本框 3"/>
          <p:cNvSpPr txBox="1"/>
          <p:nvPr/>
        </p:nvSpPr>
        <p:spPr>
          <a:xfrm>
            <a:off x="469900" y="533400"/>
            <a:ext cx="5703806" cy="769441"/>
          </a:xfrm>
          <a:prstGeom prst="rect">
            <a:avLst/>
          </a:prstGeom>
          <a:noFill/>
        </p:spPr>
        <p:txBody>
          <a:bodyPr wrap="none" rtlCol="0">
            <a:spAutoFit/>
          </a:bodyPr>
          <a:lstStyle/>
          <a:p>
            <a:r>
              <a:rPr lang="en-US" altLang="zh-CN" sz="4400"/>
              <a:t>Simply stacking layers?</a:t>
            </a:r>
            <a:endParaRPr lang="zh-CN" altLang="en-US" sz="4400"/>
          </a:p>
        </p:txBody>
      </p:sp>
      <p:sp>
        <p:nvSpPr>
          <p:cNvPr id="5" name="矩形 4"/>
          <p:cNvSpPr/>
          <p:nvPr/>
        </p:nvSpPr>
        <p:spPr>
          <a:xfrm>
            <a:off x="986969" y="5823193"/>
            <a:ext cx="8534401" cy="954107"/>
          </a:xfrm>
          <a:prstGeom prst="rect">
            <a:avLst/>
          </a:prstGeom>
        </p:spPr>
        <p:txBody>
          <a:bodyPr wrap="square">
            <a:spAutoFit/>
          </a:bodyPr>
          <a:lstStyle/>
          <a:p>
            <a:pPr marL="285750" indent="-285750">
              <a:buFont typeface="Arial" panose="020B0604020202020204" pitchFamily="34" charset="0"/>
              <a:buChar char="•"/>
            </a:pPr>
            <a:r>
              <a:rPr lang="en-US" altLang="zh-CN" sz="2800" smtClean="0">
                <a:solidFill>
                  <a:srgbClr val="000000"/>
                </a:solidFill>
                <a:latin typeface="Calibri" panose="020F0502020204030204" pitchFamily="34" charset="0"/>
              </a:rPr>
              <a:t>“</a:t>
            </a:r>
            <a:r>
              <a:rPr lang="en-US" altLang="zh-CN" sz="2800">
                <a:solidFill>
                  <a:srgbClr val="000000"/>
                </a:solidFill>
                <a:latin typeface="Calibri" panose="020F0502020204030204" pitchFamily="34" charset="0"/>
              </a:rPr>
              <a:t>Overly deep” plain nets have </a:t>
            </a:r>
            <a:r>
              <a:rPr lang="en-US" altLang="zh-CN" sz="2800" b="1">
                <a:solidFill>
                  <a:srgbClr val="C00000"/>
                </a:solidFill>
                <a:latin typeface="Calibri" panose="020F0502020204030204" pitchFamily="34" charset="0"/>
              </a:rPr>
              <a:t>higher training error</a:t>
            </a:r>
            <a:endParaRPr lang="en-US" altLang="zh-CN" sz="2800">
              <a:solidFill>
                <a:srgbClr val="C00000"/>
              </a:solidFill>
              <a:latin typeface="Calibri" panose="020F0502020204030204" pitchFamily="34" charset="0"/>
            </a:endParaRPr>
          </a:p>
          <a:p>
            <a:pPr marL="285750" indent="-285750">
              <a:buFont typeface="Arial" panose="020B0604020202020204" pitchFamily="34" charset="0"/>
              <a:buChar char="•"/>
            </a:pPr>
            <a:r>
              <a:rPr lang="en-US" altLang="zh-CN" sz="2800" smtClean="0">
                <a:solidFill>
                  <a:srgbClr val="000000"/>
                </a:solidFill>
                <a:latin typeface="Calibri" panose="020F0502020204030204" pitchFamily="34" charset="0"/>
              </a:rPr>
              <a:t>A </a:t>
            </a:r>
            <a:r>
              <a:rPr lang="en-US" altLang="zh-CN" sz="2800">
                <a:solidFill>
                  <a:srgbClr val="000000"/>
                </a:solidFill>
                <a:latin typeface="Calibri" panose="020F0502020204030204" pitchFamily="34" charset="0"/>
              </a:rPr>
              <a:t>general phenomenon, observed in many datasets</a:t>
            </a:r>
          </a:p>
        </p:txBody>
      </p:sp>
    </p:spTree>
    <p:extLst>
      <p:ext uri="{BB962C8B-B14F-4D97-AF65-F5344CB8AC3E}">
        <p14:creationId xmlns:p14="http://schemas.microsoft.com/office/powerpoint/2010/main" val="260015168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08652" y="0"/>
            <a:ext cx="3772944" cy="6876981"/>
          </a:xfrm>
          <a:prstGeom prst="rect">
            <a:avLst/>
          </a:prstGeom>
        </p:spPr>
      </p:pic>
      <p:sp>
        <p:nvSpPr>
          <p:cNvPr id="3" name="矩形 2"/>
          <p:cNvSpPr/>
          <p:nvPr/>
        </p:nvSpPr>
        <p:spPr>
          <a:xfrm>
            <a:off x="130628" y="770653"/>
            <a:ext cx="1291772" cy="923330"/>
          </a:xfrm>
          <a:prstGeom prst="rect">
            <a:avLst/>
          </a:prstGeom>
        </p:spPr>
        <p:txBody>
          <a:bodyPr wrap="square">
            <a:spAutoFit/>
          </a:bodyPr>
          <a:lstStyle/>
          <a:p>
            <a:pPr algn="ctr"/>
            <a:r>
              <a:rPr lang="en-US" altLang="zh-CN"/>
              <a:t>a </a:t>
            </a:r>
            <a:r>
              <a:rPr lang="en-US" altLang="zh-CN" smtClean="0"/>
              <a:t>shallower </a:t>
            </a:r>
          </a:p>
          <a:p>
            <a:pPr algn="ctr"/>
            <a:r>
              <a:rPr lang="en-US" altLang="zh-CN" smtClean="0"/>
              <a:t>model</a:t>
            </a:r>
            <a:endParaRPr lang="en-US" altLang="zh-CN"/>
          </a:p>
          <a:p>
            <a:pPr algn="ctr"/>
            <a:r>
              <a:rPr lang="en-US" altLang="zh-CN"/>
              <a:t>(18 layers)</a:t>
            </a:r>
            <a:endParaRPr lang="zh-CN" altLang="en-US"/>
          </a:p>
        </p:txBody>
      </p:sp>
      <p:sp>
        <p:nvSpPr>
          <p:cNvPr id="4" name="矩形 3"/>
          <p:cNvSpPr/>
          <p:nvPr/>
        </p:nvSpPr>
        <p:spPr>
          <a:xfrm>
            <a:off x="5181595" y="770653"/>
            <a:ext cx="1393375" cy="923330"/>
          </a:xfrm>
          <a:prstGeom prst="rect">
            <a:avLst/>
          </a:prstGeom>
        </p:spPr>
        <p:txBody>
          <a:bodyPr wrap="square">
            <a:spAutoFit/>
          </a:bodyPr>
          <a:lstStyle/>
          <a:p>
            <a:pPr algn="ctr"/>
            <a:r>
              <a:rPr lang="en-US" altLang="zh-CN"/>
              <a:t>a deeper</a:t>
            </a:r>
          </a:p>
          <a:p>
            <a:pPr algn="ctr"/>
            <a:r>
              <a:rPr lang="en-US" altLang="zh-CN"/>
              <a:t>counterpart</a:t>
            </a:r>
          </a:p>
          <a:p>
            <a:pPr algn="ctr"/>
            <a:r>
              <a:rPr lang="en-US" altLang="zh-CN"/>
              <a:t>(34 layers)</a:t>
            </a:r>
            <a:endParaRPr lang="zh-CN" altLang="en-US"/>
          </a:p>
        </p:txBody>
      </p:sp>
      <p:sp>
        <p:nvSpPr>
          <p:cNvPr id="5" name="矩形 4"/>
          <p:cNvSpPr/>
          <p:nvPr/>
        </p:nvSpPr>
        <p:spPr>
          <a:xfrm>
            <a:off x="5754757" y="2177427"/>
            <a:ext cx="6748669" cy="3416320"/>
          </a:xfrm>
          <a:prstGeom prst="rect">
            <a:avLst/>
          </a:prstGeom>
        </p:spPr>
        <p:txBody>
          <a:bodyPr wrap="square">
            <a:spAutoFit/>
          </a:bodyPr>
          <a:lstStyle/>
          <a:p>
            <a:r>
              <a:rPr lang="en-US" altLang="zh-CN" sz="2400" smtClean="0"/>
              <a:t>•A deeper </a:t>
            </a:r>
            <a:r>
              <a:rPr lang="en-US" altLang="zh-CN" sz="2400"/>
              <a:t>model should not have </a:t>
            </a:r>
            <a:endParaRPr lang="en-US" altLang="zh-CN" sz="2400" smtClean="0"/>
          </a:p>
          <a:p>
            <a:r>
              <a:rPr lang="en-US" altLang="zh-CN" sz="2400" smtClean="0">
                <a:solidFill>
                  <a:srgbClr val="FF0000"/>
                </a:solidFill>
              </a:rPr>
              <a:t>higher </a:t>
            </a:r>
            <a:r>
              <a:rPr lang="en-US" altLang="zh-CN" sz="2400">
                <a:solidFill>
                  <a:srgbClr val="FF0000"/>
                </a:solidFill>
              </a:rPr>
              <a:t>training error</a:t>
            </a:r>
          </a:p>
          <a:p>
            <a:r>
              <a:rPr lang="en-US" altLang="zh-CN" sz="2400" smtClean="0"/>
              <a:t>•A </a:t>
            </a:r>
            <a:r>
              <a:rPr lang="en-US" altLang="zh-CN" sz="2400"/>
              <a:t>solution by construction:</a:t>
            </a:r>
          </a:p>
          <a:p>
            <a:r>
              <a:rPr lang="en-US" altLang="zh-CN" sz="2400"/>
              <a:t> </a:t>
            </a:r>
            <a:r>
              <a:rPr lang="en-US" altLang="zh-CN" sz="2400" smtClean="0"/>
              <a:t>   -original </a:t>
            </a:r>
            <a:r>
              <a:rPr lang="en-US" altLang="zh-CN" sz="2400"/>
              <a:t>layers: copied from a learned </a:t>
            </a:r>
            <a:r>
              <a:rPr lang="en-US" altLang="zh-CN" sz="2400" smtClean="0"/>
              <a:t>shallower </a:t>
            </a:r>
            <a:r>
              <a:rPr lang="en-US" altLang="zh-CN" sz="2400"/>
              <a:t>model</a:t>
            </a:r>
          </a:p>
          <a:p>
            <a:r>
              <a:rPr lang="en-US" altLang="zh-CN" sz="2400" smtClean="0"/>
              <a:t>    -extra </a:t>
            </a:r>
            <a:r>
              <a:rPr lang="en-US" altLang="zh-CN" sz="2400"/>
              <a:t>layers: set as </a:t>
            </a:r>
            <a:r>
              <a:rPr lang="en-US" altLang="zh-CN" sz="2400">
                <a:solidFill>
                  <a:srgbClr val="FF0000"/>
                </a:solidFill>
              </a:rPr>
              <a:t>identity</a:t>
            </a:r>
          </a:p>
          <a:p>
            <a:r>
              <a:rPr lang="en-US" altLang="zh-CN" sz="2400"/>
              <a:t> </a:t>
            </a:r>
            <a:r>
              <a:rPr lang="en-US" altLang="zh-CN" sz="2400" smtClean="0"/>
              <a:t>   -at </a:t>
            </a:r>
            <a:r>
              <a:rPr lang="en-US" altLang="zh-CN" sz="2400"/>
              <a:t>least the same training error</a:t>
            </a:r>
          </a:p>
          <a:p>
            <a:r>
              <a:rPr lang="en-US" altLang="zh-CN" sz="2400" smtClean="0"/>
              <a:t>•</a:t>
            </a:r>
            <a:r>
              <a:rPr lang="en-US" altLang="zh-CN" sz="2400" smtClean="0">
                <a:solidFill>
                  <a:srgbClr val="FF0000"/>
                </a:solidFill>
              </a:rPr>
              <a:t>Optimization </a:t>
            </a:r>
            <a:r>
              <a:rPr lang="en-US" altLang="zh-CN" sz="2400">
                <a:solidFill>
                  <a:srgbClr val="FF0000"/>
                </a:solidFill>
              </a:rPr>
              <a:t>difficulties</a:t>
            </a:r>
            <a:r>
              <a:rPr lang="en-US" altLang="zh-CN" sz="2400"/>
              <a:t>: solvers cannot find the solution when going deeper…</a:t>
            </a:r>
            <a:endParaRPr lang="zh-CN" altLang="en-US" sz="2400"/>
          </a:p>
        </p:txBody>
      </p:sp>
    </p:spTree>
    <p:extLst>
      <p:ext uri="{BB962C8B-B14F-4D97-AF65-F5344CB8AC3E}">
        <p14:creationId xmlns:p14="http://schemas.microsoft.com/office/powerpoint/2010/main" val="49317660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486175" y="1506932"/>
            <a:ext cx="5172368" cy="1468371"/>
          </a:xfrm>
          <a:prstGeom prst="rect">
            <a:avLst/>
          </a:prstGeom>
        </p:spPr>
      </p:pic>
      <p:sp>
        <p:nvSpPr>
          <p:cNvPr id="4" name="文本框 3"/>
          <p:cNvSpPr txBox="1"/>
          <p:nvPr/>
        </p:nvSpPr>
        <p:spPr>
          <a:xfrm>
            <a:off x="469900" y="533400"/>
            <a:ext cx="2456122" cy="769441"/>
          </a:xfrm>
          <a:prstGeom prst="rect">
            <a:avLst/>
          </a:prstGeom>
          <a:noFill/>
        </p:spPr>
        <p:txBody>
          <a:bodyPr wrap="none" rtlCol="0">
            <a:spAutoFit/>
          </a:bodyPr>
          <a:lstStyle/>
          <a:p>
            <a:r>
              <a:rPr lang="en-US" altLang="zh-CN" sz="4400"/>
              <a:t>Plaint net</a:t>
            </a:r>
            <a:endParaRPr lang="zh-CN" altLang="en-US" sz="4400"/>
          </a:p>
        </p:txBody>
      </p:sp>
      <p:pic>
        <p:nvPicPr>
          <p:cNvPr id="5" name="图片 4"/>
          <p:cNvPicPr>
            <a:picLocks noChangeAspect="1"/>
          </p:cNvPicPr>
          <p:nvPr/>
        </p:nvPicPr>
        <p:blipFill>
          <a:blip r:embed="rId4"/>
          <a:stretch>
            <a:fillRect/>
          </a:stretch>
        </p:blipFill>
        <p:spPr>
          <a:xfrm>
            <a:off x="591738" y="2129051"/>
            <a:ext cx="5504568" cy="3844332"/>
          </a:xfrm>
          <a:prstGeom prst="rect">
            <a:avLst/>
          </a:prstGeom>
        </p:spPr>
      </p:pic>
    </p:spTree>
    <p:extLst>
      <p:ext uri="{BB962C8B-B14F-4D97-AF65-F5344CB8AC3E}">
        <p14:creationId xmlns:p14="http://schemas.microsoft.com/office/powerpoint/2010/main" val="79346170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BFBFBF"/>
      </a:accent1>
      <a:accent2>
        <a:srgbClr val="A5A5A5"/>
      </a:accent2>
      <a:accent3>
        <a:srgbClr val="BFBFBF"/>
      </a:accent3>
      <a:accent4>
        <a:srgbClr val="A5A5A5"/>
      </a:accent4>
      <a:accent5>
        <a:srgbClr val="BFBFBF"/>
      </a:accent5>
      <a:accent6>
        <a:srgbClr val="A5A5A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3542</TotalTime>
  <Words>1526</Words>
  <Application>Microsoft Office PowerPoint</Application>
  <PresentationFormat>宽屏</PresentationFormat>
  <Paragraphs>149</Paragraphs>
  <Slides>24</Slides>
  <Notes>23</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Open Sans Condensed Light</vt:lpstr>
      <vt:lpstr>等线</vt:lpstr>
      <vt:lpstr>等线 Light</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  Zhi)</dc:creator>
  <cp:lastModifiedBy>峰 哥哥</cp:lastModifiedBy>
  <cp:revision>98</cp:revision>
  <dcterms:created xsi:type="dcterms:W3CDTF">2018-06-04T06:49:38Z</dcterms:created>
  <dcterms:modified xsi:type="dcterms:W3CDTF">2019-10-13T01:09:45Z</dcterms:modified>
</cp:coreProperties>
</file>