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58" r:id="rId1"/>
    <p:sldMasterId id="2147483660" r:id="rId2"/>
    <p:sldMasterId id="2147483661" r:id="rId3"/>
  </p:sldMasterIdLst>
  <p:notesMasterIdLst>
    <p:notesMasterId r:id="rId23"/>
  </p:notesMasterIdLst>
  <p:sldIdLst>
    <p:sldId id="265" r:id="rId4"/>
    <p:sldId id="270" r:id="rId5"/>
    <p:sldId id="276" r:id="rId6"/>
    <p:sldId id="275" r:id="rId7"/>
    <p:sldId id="266" r:id="rId8"/>
    <p:sldId id="277" r:id="rId9"/>
    <p:sldId id="286" r:id="rId10"/>
    <p:sldId id="278" r:id="rId11"/>
    <p:sldId id="280" r:id="rId12"/>
    <p:sldId id="274" r:id="rId13"/>
    <p:sldId id="289" r:id="rId14"/>
    <p:sldId id="288" r:id="rId15"/>
    <p:sldId id="279" r:id="rId16"/>
    <p:sldId id="281" r:id="rId17"/>
    <p:sldId id="290" r:id="rId18"/>
    <p:sldId id="283" r:id="rId19"/>
    <p:sldId id="284" r:id="rId20"/>
    <p:sldId id="285" r:id="rId21"/>
    <p:sldId id="291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49" autoAdjust="0"/>
    <p:restoredTop sz="88902" autoAdjust="0"/>
  </p:normalViewPr>
  <p:slideViewPr>
    <p:cSldViewPr>
      <p:cViewPr varScale="1">
        <p:scale>
          <a:sx n="115" d="100"/>
          <a:sy n="115" d="100"/>
        </p:scale>
        <p:origin x="882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BCD94-A7D2-4F5C-A124-BA6C9B9FA46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34299-DCA3-4954-A1B9-494FF5B36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2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首先将输入的多元信号分解为多级小波细节系数。 然后，在每个刻度级别，原始信号或小波细节系数都经过卷积编码器和</a:t>
            </a:r>
            <a:r>
              <a:rPr lang="en-US" altLang="zh-CN" smtClean="0"/>
              <a:t>LSTM</a:t>
            </a:r>
            <a:r>
              <a:rPr lang="zh-CN" altLang="en-US" smtClean="0"/>
              <a:t>编码器，</a:t>
            </a:r>
            <a:r>
              <a:rPr lang="en-US" altLang="zh-CN" smtClean="0"/>
              <a:t>LSTM</a:t>
            </a:r>
            <a:r>
              <a:rPr lang="zh-CN" altLang="en-US" smtClean="0"/>
              <a:t>编码器的隐藏状态将被级联以创建全局代码。 </a:t>
            </a:r>
            <a:endParaRPr lang="en-US" altLang="zh-CN" smtClean="0"/>
          </a:p>
          <a:p>
            <a:r>
              <a:rPr lang="zh-CN" altLang="en-US" smtClean="0"/>
              <a:t>在解码阶段，完全连接的层将首先将全局代码映射到每个比例的初始隐藏状态，然后</a:t>
            </a:r>
            <a:r>
              <a:rPr lang="en-US" altLang="zh-CN" smtClean="0"/>
              <a:t>LSTM</a:t>
            </a:r>
            <a:r>
              <a:rPr lang="zh-CN" altLang="en-US" smtClean="0"/>
              <a:t>解码器和卷积解码器将重建原始信号，然后小波细节系数。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34299-DCA3-4954-A1B9-494FF5B3615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6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首先将输入的多元信号分解为多级小波细节系数。 然后，在每个刻度级别，原始信号或小波细节系数都经过卷积编码器和</a:t>
            </a:r>
            <a:r>
              <a:rPr lang="en-US" altLang="zh-CN" smtClean="0"/>
              <a:t>LSTM</a:t>
            </a:r>
            <a:r>
              <a:rPr lang="zh-CN" altLang="en-US" smtClean="0"/>
              <a:t>编码器，</a:t>
            </a:r>
            <a:r>
              <a:rPr lang="en-US" altLang="zh-CN" smtClean="0"/>
              <a:t>LSTM</a:t>
            </a:r>
            <a:r>
              <a:rPr lang="zh-CN" altLang="en-US" smtClean="0"/>
              <a:t>编码器的隐藏状态将被级联以创建全局代码。 </a:t>
            </a:r>
            <a:endParaRPr lang="en-US" altLang="zh-CN" smtClean="0"/>
          </a:p>
          <a:p>
            <a:r>
              <a:rPr lang="zh-CN" altLang="en-US" smtClean="0"/>
              <a:t>在解码阶段，完全连接的层将首先将全局代码映射到每个比例的初始隐藏状态，然后</a:t>
            </a:r>
            <a:r>
              <a:rPr lang="en-US" altLang="zh-CN" smtClean="0"/>
              <a:t>LSTM</a:t>
            </a:r>
            <a:r>
              <a:rPr lang="zh-CN" altLang="en-US" smtClean="0"/>
              <a:t>解码器和卷积解码器将重建原始信号，然后小波细节系数。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34299-DCA3-4954-A1B9-494FF5B361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2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103" name="Picture 7" descr="10 (title slid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6213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3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1988"/>
            <a:ext cx="6400800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  <a:endParaRPr lang="en-US" altLang="zh-CN" noProof="0" smtClean="0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836AA0F-E800-4487-B107-E3B7C13533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/>
      <p:bldP spid="13209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2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2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FFB93-2218-4A02-A1EA-D69FF59632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23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6350"/>
            <a:ext cx="2138362" cy="6327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3050" y="6350"/>
            <a:ext cx="6265863" cy="63277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86209-66FE-4C2D-9BF9-B5BA21A114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910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7C60A-5974-451B-8A47-56CCEAE926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753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18125-A4FD-4FFE-94C5-8EB117FB12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95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276CC-5A54-474C-BFDE-C3EAA68BCE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7233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3050" y="836613"/>
            <a:ext cx="4097338" cy="54975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22788" y="836613"/>
            <a:ext cx="4098925" cy="54975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910F0-C25F-4009-AEF3-8277790CF2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014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D022C-ADA2-4E15-884A-BF7271D7FF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915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5F79D-A84D-4EEC-8287-C0A33E4EB3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7257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48A517-3F1E-455A-92EA-F81A52DA04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530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931F9-3AB3-4D0E-8D1F-C41E96D0FD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69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459AF-4AD8-4422-8A92-56F8AF9229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8319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AAED4-AD76-423C-B0E4-636816F3D3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202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DFEEEE-7585-4C7F-BB10-31530DB429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541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6350"/>
            <a:ext cx="2138362" cy="6327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3050" y="6350"/>
            <a:ext cx="6265863" cy="63277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63D0F-460F-4D73-B43D-AC2D86C211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150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4FD2D-2E42-451D-8175-278E236131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4437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65664-2B51-424F-9421-C25CBC40EC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5015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30A2F-F207-4092-B598-12184289FB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7169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3050" y="836613"/>
            <a:ext cx="4097338" cy="54975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22788" y="836613"/>
            <a:ext cx="4098925" cy="54975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00D35-44FD-4B16-8725-128E637021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4220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139A3-A47B-438B-8E53-35309C6402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3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C06B2-BF0E-4593-B8AC-D7985BD99C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74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B79B0-F6AC-40DA-9D32-39366E3A8C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881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F1315A-22DE-444B-BDE6-4A79F79000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43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72C18-36A6-4A75-AB80-B210E5424C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901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991FF6-4BA8-4480-8CF6-25742E9152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8568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B2A9D-42EC-4BC8-9A33-AB31226AA0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32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6350"/>
            <a:ext cx="2138362" cy="6327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3050" y="6350"/>
            <a:ext cx="6265863" cy="63277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5CEAB-D374-4D48-A568-95ECA5ADF1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616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3050" y="836613"/>
            <a:ext cx="4097338" cy="54975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22788" y="836613"/>
            <a:ext cx="4098925" cy="54975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CBB22-7EC5-493F-B9F6-FA831510B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E79C5-387D-4425-B8D6-7BE5B13423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3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7C3FC-C121-41E7-87D4-534D366088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46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A48E0-CC25-4848-98D7-610B810D13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26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EE3D0-29E7-4165-AF63-07D3D61AD5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81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14B8E4-E5E3-4088-BDF3-4CD46B279C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484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5" name="Picture 7" descr="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6" name="Picture 8" descr="10-(bar)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88582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6350"/>
            <a:ext cx="83788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836613"/>
            <a:ext cx="8348663" cy="549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30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4963" y="6484938"/>
            <a:ext cx="21336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30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1963" y="6484938"/>
            <a:ext cx="28956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300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30963" y="6484938"/>
            <a:ext cx="21336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6687A70A-2E09-49CF-82FA-FD4A140651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  <p:bldP spid="13005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005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005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005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005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00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 descr="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483" name="Picture 3" descr="10-(bar)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88582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4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6350"/>
            <a:ext cx="83788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836613"/>
            <a:ext cx="8348663" cy="549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4963" y="6484938"/>
            <a:ext cx="21336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1963" y="6484938"/>
            <a:ext cx="28956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8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30963" y="6484938"/>
            <a:ext cx="21336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C618AC99-74C0-4CFB-B833-FCFF53F95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8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8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8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8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848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8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848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8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848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8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848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8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84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 descr="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6350"/>
            <a:ext cx="83788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836613"/>
            <a:ext cx="8348663" cy="549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4963" y="6484938"/>
            <a:ext cx="21336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1963" y="6484938"/>
            <a:ext cx="28956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053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30963" y="6484938"/>
            <a:ext cx="21336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154D3B2D-3AB5-407F-ABA5-55DFE0C286F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0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5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53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5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53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5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53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5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53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5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05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1772816"/>
            <a:ext cx="8352928" cy="1470025"/>
          </a:xfrm>
        </p:spPr>
        <p:txBody>
          <a:bodyPr/>
          <a:lstStyle/>
          <a:p>
            <a:r>
              <a:rPr lang="en-US" altLang="zh-CN" sz="2800" b="0"/>
              <a:t>WaveletAE: A Wavelet-enhanced </a:t>
            </a:r>
            <a:r>
              <a:rPr lang="en-US" altLang="zh-CN" sz="2800" b="0" smtClean="0"/>
              <a:t>Autoencoder </a:t>
            </a:r>
            <a:r>
              <a:rPr lang="en-US" altLang="zh-CN" sz="2800" b="0"/>
              <a:t>for Wind </a:t>
            </a:r>
            <a:r>
              <a:rPr lang="en-US" altLang="zh-CN" sz="2800" b="0" smtClean="0"/>
              <a:t>Turbine Blade </a:t>
            </a:r>
            <a:r>
              <a:rPr lang="en-US" altLang="zh-CN" sz="2800" b="0"/>
              <a:t>Icing Detection</a:t>
            </a:r>
            <a:endParaRPr lang="zh-CN" altLang="zh-CN" sz="2800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83768" y="4437112"/>
            <a:ext cx="3488432" cy="587052"/>
          </a:xfrm>
        </p:spPr>
        <p:txBody>
          <a:bodyPr/>
          <a:lstStyle/>
          <a:p>
            <a:r>
              <a:rPr lang="en-US" altLang="zh-CN" sz="2000" smtClean="0"/>
              <a:t>Binhang </a:t>
            </a:r>
            <a:r>
              <a:rPr lang="en-US" altLang="zh-CN" sz="2000" smtClean="0"/>
              <a:t>Yuan-SIAM(2019)</a:t>
            </a:r>
            <a:endParaRPr lang="zh-CN" altLang="zh-CN" sz="2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WaveletAE Architecture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94" y="1772816"/>
            <a:ext cx="7497936" cy="39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03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Multilevel </a:t>
            </a:r>
            <a:r>
              <a:rPr lang="en-US" altLang="zh-CN" smtClean="0"/>
              <a:t>Discrete Wavelet </a:t>
            </a:r>
            <a:r>
              <a:rPr lang="en-US" altLang="zh-CN"/>
              <a:t>Decomposition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767959" y="1700808"/>
            <a:ext cx="77446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classic pyramid algorithm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first apply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1-dimensional discrete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wavelet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on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each input signal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channel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compute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wavelet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detail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coeffcients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speciffic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level L, where L can be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viewed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hyper-parameter of WaveletAE. 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is first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augmented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wavelet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detail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coeffcients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to multiple scales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Formally,in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l,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wavelet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details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coeffcients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noted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2816" b="10295"/>
          <a:stretch/>
        </p:blipFill>
        <p:spPr>
          <a:xfrm>
            <a:off x="3851920" y="4315748"/>
            <a:ext cx="4485714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2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848" y="0"/>
            <a:ext cx="83788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/>
              <a:t>Convolutional Encoder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428" y="3105190"/>
            <a:ext cx="3257143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78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848" y="0"/>
            <a:ext cx="83788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/>
              <a:t>Multiple Scale LSTM Encoder-Decoder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82" y="2468398"/>
            <a:ext cx="6624555" cy="276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25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848" y="0"/>
            <a:ext cx="83788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/>
              <a:t>Deep Autoencoder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14" y="3014714"/>
            <a:ext cx="3628571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12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848" y="0"/>
            <a:ext cx="83788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/>
              <a:t>Reconstruct Loss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3" y="4797152"/>
            <a:ext cx="5361905" cy="12571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56208" y="1276629"/>
            <a:ext cx="8064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coeffcients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represent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smoothed averages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of the input signal, such knowledge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easily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learned by the convolutional layers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unlike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detail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coeffcients,approximation coeffcients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are not orthogonal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other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the redundancy of the input can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helpful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enlarge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of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model.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262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848" y="0"/>
            <a:ext cx="83788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/>
              <a:t>SCADA Dataset</a:t>
            </a:r>
            <a:endParaRPr lang="zh-CN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31204" y="1700808"/>
            <a:ext cx="82181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60% of the signal as the training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% of the signal as the validation set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generalization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WaveletAE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and the state-of-the-art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% of the signal as the nal test data in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of simulated deployment.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01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848" y="0"/>
            <a:ext cx="83788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/>
              <a:t>Metrics</a:t>
            </a:r>
            <a:endParaRPr lang="zh-CN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899592" y="980728"/>
            <a:ext cx="660148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the number of correct predictions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made by the model over all the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Precision is a measure that tells us what propor-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tion of positions that we diagnose as an anomaly,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actually are anomalies.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Recall measures what proportion of samples that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are anomalies is diagnosed by the model as an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anomaly.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F1 score is the Harmonic mean of precision and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recall as a general evaluation of the model.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661248"/>
            <a:ext cx="2448272" cy="710134"/>
          </a:xfrm>
          <a:prstGeom prst="rect">
            <a:avLst/>
          </a:prstGeom>
        </p:spPr>
      </p:pic>
      <p:sp>
        <p:nvSpPr>
          <p:cNvPr id="4" name="AutoShape 2" descr="https://upload-images.jianshu.io/upload_images/5756726-85dc5ef4ea113d7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37" y="4849253"/>
            <a:ext cx="7500646" cy="72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69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848" y="0"/>
            <a:ext cx="83788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/>
              <a:t>Semi-Supervised Anomaly Detection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986242" y="1412776"/>
            <a:ext cx="73080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is required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models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normal pattern from a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data set which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normal samples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output the likelihood of whether a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instanceis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normal or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abnormal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l-GR" altLang="zh-CN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·mean{loss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581128"/>
            <a:ext cx="5876190" cy="2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71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848" y="0"/>
            <a:ext cx="83788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/>
              <a:t>Supervised Anomaly Detection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913084" y="3620929"/>
            <a:ext cx="5454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=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α·loss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(1-α)·loss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65" y="4221088"/>
            <a:ext cx="7523809" cy="20666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4417" y="1243358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leverage the label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supervised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setting, we add a fully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connected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to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map the global hidden states to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p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of the abnormality, the training loss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becomes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affine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loss and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crossentropy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classication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es-E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s-E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= -[y log (p</a:t>
            </a:r>
            <a:r>
              <a:rPr lang="es-E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+(1 -</a:t>
            </a:r>
            <a:r>
              <a:rPr lang="zh-CN" altLang="es-E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y) log (1 -</a:t>
            </a:r>
            <a:r>
              <a:rPr lang="zh-CN" altLang="es-E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dened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as: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170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COTENTS</a:t>
            </a:r>
            <a:endParaRPr lang="zh-CN" altLang="zh-CN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7744" y="1772816"/>
            <a:ext cx="4154934" cy="2592288"/>
          </a:xfrm>
        </p:spPr>
        <p:txBody>
          <a:bodyPr/>
          <a:lstStyle/>
          <a:p>
            <a:r>
              <a:rPr lang="en-US" altLang="zh-CN" sz="2400" smtClean="0"/>
              <a:t>Introduction</a:t>
            </a:r>
          </a:p>
          <a:p>
            <a:pPr marL="0" indent="0">
              <a:buNone/>
            </a:pPr>
            <a:endParaRPr lang="en-US" altLang="zh-CN" sz="2400" smtClean="0"/>
          </a:p>
          <a:p>
            <a:r>
              <a:rPr lang="en-US" altLang="zh-CN" sz="2400" smtClean="0"/>
              <a:t>WaveletAE Architechure</a:t>
            </a:r>
          </a:p>
          <a:p>
            <a:pPr marL="0" indent="0">
              <a:buNone/>
            </a:pPr>
            <a:endParaRPr lang="en-US" altLang="zh-CN" sz="2400" smtClean="0"/>
          </a:p>
          <a:p>
            <a:r>
              <a:rPr lang="en-US" altLang="zh-CN" sz="2400" smtClean="0"/>
              <a:t>Experimental Setup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5716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COTENTS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20" y="1268760"/>
            <a:ext cx="7223883" cy="518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0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SCADA System</a:t>
            </a:r>
            <a:endParaRPr lang="zh-CN" altLang="zh-CN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24744"/>
            <a:ext cx="7920880" cy="49685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SCADA is an acronym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supervisory control and data acquisition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 computer system for gathering and analyzing real time data. SCADA systems are used to monitor and control a plant or equipment in industries such as telecommunications, water and waste control, energy, oil and gas refining and transportation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 speed</a:t>
            </a:r>
          </a:p>
          <a:p>
            <a:pPr marL="0" indent="0"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temperature</a:t>
            </a:r>
          </a:p>
          <a:p>
            <a:pPr marL="0" indent="0"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Yaw positions</a:t>
            </a:r>
          </a:p>
          <a:p>
            <a:pPr marL="0" indent="0"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Pitch angles</a:t>
            </a:r>
          </a:p>
          <a:p>
            <a:pPr marL="0" indent="0"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outputs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311" y="1196752"/>
            <a:ext cx="6333901" cy="5168152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848" y="0"/>
            <a:ext cx="83788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/>
              <a:t>Workflow</a:t>
            </a:r>
            <a:endParaRPr lang="zh-CN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848" y="0"/>
            <a:ext cx="83788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/>
              <a:t>Discrete Wavelet Transform</a:t>
            </a: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34" y="3028532"/>
            <a:ext cx="7235851" cy="161986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3568" y="697627"/>
            <a:ext cx="79208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Formally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that represents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length N signal, and 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basis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and                                        ,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then the coecients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translation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(indexed by k) in each scale level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indexed by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j0 or j) are projections of the signal onto each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basis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767818"/>
            <a:ext cx="2980952" cy="371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0" y="1530142"/>
            <a:ext cx="3028571" cy="3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1493971"/>
            <a:ext cx="647619" cy="3523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9969" y="1493971"/>
            <a:ext cx="2419048" cy="38095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1600" y="5085184"/>
            <a:ext cx="7351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where </a:t>
            </a:r>
            <a:r>
              <a:rPr lang="en-US" altLang="zh-CN" smtClean="0"/>
              <a:t>              is </a:t>
            </a:r>
            <a:r>
              <a:rPr lang="en-US" altLang="zh-CN"/>
              <a:t>called approximation coecient, and</a:t>
            </a:r>
          </a:p>
          <a:p>
            <a:r>
              <a:rPr lang="en-US" altLang="zh-CN" smtClean="0"/>
              <a:t>           is </a:t>
            </a:r>
            <a:r>
              <a:rPr lang="en-US" altLang="zh-CN"/>
              <a:t>called detail coecient.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1720" y="5071103"/>
            <a:ext cx="1058231" cy="42957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613" y="5500682"/>
            <a:ext cx="838095" cy="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08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848" y="0"/>
            <a:ext cx="83788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Discrete </a:t>
            </a:r>
            <a:r>
              <a:rPr lang="en-US" altLang="zh-CN"/>
              <a:t>Wavelet </a:t>
            </a:r>
            <a:r>
              <a:rPr lang="en-US" altLang="zh-CN" smtClean="0"/>
              <a:t>Transform</a:t>
            </a:r>
            <a:endParaRPr lang="zh-CN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83568" y="1700808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detail coecients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dffierent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levels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reveal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of the signal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scales, while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coecient yields the smoothed average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scale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One important property of 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discrete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wavelet transform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is that detail coecients at each level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that says for any pair of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detail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coecients notin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same level, the inner product is 0: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581128"/>
            <a:ext cx="4608512" cy="73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59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848" y="0"/>
            <a:ext cx="83788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/>
              <a:t>Deep Autoencoder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58" y="5296162"/>
            <a:ext cx="4108204" cy="8158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1560" y="1124744"/>
            <a:ext cx="78488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deep autoencoder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multi-layer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network, in which 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desired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is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input. Internally, the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autoencoder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hidden layer h that describes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low-dimensional code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the input x. The network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consists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two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parts: an encoder function h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by E that maps the input signal x to a code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decoder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parameterized by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produces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of the input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Intuitively, learning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low dimensional representation forces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to capture the most salient features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860032" y="3140968"/>
            <a:ext cx="14401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580112" y="3501008"/>
            <a:ext cx="14401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56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848" y="0"/>
            <a:ext cx="837882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/>
              <a:t>Problem Formalization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755576" y="1484784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Given the multivariate time series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CxT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where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 is the number of channels, and T is the length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denoted equivalently by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2691"/>
          <a:stretch/>
        </p:blipFill>
        <p:spPr>
          <a:xfrm>
            <a:off x="959226" y="3212976"/>
            <a:ext cx="7009524" cy="260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17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62GMIS003">
  <a:themeElements>
    <a:clrScheme name="M62GMIS003 13">
      <a:dk1>
        <a:srgbClr val="000000"/>
      </a:dk1>
      <a:lt1>
        <a:srgbClr val="FFFFFF"/>
      </a:lt1>
      <a:dk2>
        <a:srgbClr val="FFFFFF"/>
      </a:dk2>
      <a:lt2>
        <a:srgbClr val="C0C0C0"/>
      </a:lt2>
      <a:accent1>
        <a:srgbClr val="5B7083"/>
      </a:accent1>
      <a:accent2>
        <a:srgbClr val="909EAB"/>
      </a:accent2>
      <a:accent3>
        <a:srgbClr val="FFFFFF"/>
      </a:accent3>
      <a:accent4>
        <a:srgbClr val="000000"/>
      </a:accent4>
      <a:accent5>
        <a:srgbClr val="B5BBC1"/>
      </a:accent5>
      <a:accent6>
        <a:srgbClr val="828F9B"/>
      </a:accent6>
      <a:hlink>
        <a:srgbClr val="394E61"/>
      </a:hlink>
      <a:folHlink>
        <a:srgbClr val="BBCAD7"/>
      </a:folHlink>
    </a:clrScheme>
    <a:fontScheme name="M62GMIS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62GMIS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MIS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MIS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MIS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MIS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MIS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3 13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5B7083"/>
        </a:accent1>
        <a:accent2>
          <a:srgbClr val="909EAB"/>
        </a:accent2>
        <a:accent3>
          <a:srgbClr val="FFFFFF"/>
        </a:accent3>
        <a:accent4>
          <a:srgbClr val="000000"/>
        </a:accent4>
        <a:accent5>
          <a:srgbClr val="B5BBC1"/>
        </a:accent5>
        <a:accent6>
          <a:srgbClr val="828F9B"/>
        </a:accent6>
        <a:hlink>
          <a:srgbClr val="394E61"/>
        </a:hlink>
        <a:folHlink>
          <a:srgbClr val="BBCAD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62GMIS003">
  <a:themeElements>
    <a:clrScheme name="1_M62GMIS003 13">
      <a:dk1>
        <a:srgbClr val="000000"/>
      </a:dk1>
      <a:lt1>
        <a:srgbClr val="FFFFFF"/>
      </a:lt1>
      <a:dk2>
        <a:srgbClr val="FFFFFF"/>
      </a:dk2>
      <a:lt2>
        <a:srgbClr val="C0C0C0"/>
      </a:lt2>
      <a:accent1>
        <a:srgbClr val="5B7083"/>
      </a:accent1>
      <a:accent2>
        <a:srgbClr val="909EAB"/>
      </a:accent2>
      <a:accent3>
        <a:srgbClr val="FFFFFF"/>
      </a:accent3>
      <a:accent4>
        <a:srgbClr val="000000"/>
      </a:accent4>
      <a:accent5>
        <a:srgbClr val="B5BBC1"/>
      </a:accent5>
      <a:accent6>
        <a:srgbClr val="828F9B"/>
      </a:accent6>
      <a:hlink>
        <a:srgbClr val="394E61"/>
      </a:hlink>
      <a:folHlink>
        <a:srgbClr val="BBCAD7"/>
      </a:folHlink>
    </a:clrScheme>
    <a:fontScheme name="1_M62GMIS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M62GMIS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MIS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MIS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MIS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MIS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GMIS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MIS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MIS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MIS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MIS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MIS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MIS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GMIS003 13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5B7083"/>
        </a:accent1>
        <a:accent2>
          <a:srgbClr val="909EAB"/>
        </a:accent2>
        <a:accent3>
          <a:srgbClr val="FFFFFF"/>
        </a:accent3>
        <a:accent4>
          <a:srgbClr val="000000"/>
        </a:accent4>
        <a:accent5>
          <a:srgbClr val="B5BBC1"/>
        </a:accent5>
        <a:accent6>
          <a:srgbClr val="828F9B"/>
        </a:accent6>
        <a:hlink>
          <a:srgbClr val="394E61"/>
        </a:hlink>
        <a:folHlink>
          <a:srgbClr val="BBCAD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62GMIS003">
  <a:themeElements>
    <a:clrScheme name="2_M62GMIS003 13">
      <a:dk1>
        <a:srgbClr val="000000"/>
      </a:dk1>
      <a:lt1>
        <a:srgbClr val="FFFFFF"/>
      </a:lt1>
      <a:dk2>
        <a:srgbClr val="FFFFFF"/>
      </a:dk2>
      <a:lt2>
        <a:srgbClr val="C0C0C0"/>
      </a:lt2>
      <a:accent1>
        <a:srgbClr val="5B7083"/>
      </a:accent1>
      <a:accent2>
        <a:srgbClr val="909EAB"/>
      </a:accent2>
      <a:accent3>
        <a:srgbClr val="FFFFFF"/>
      </a:accent3>
      <a:accent4>
        <a:srgbClr val="000000"/>
      </a:accent4>
      <a:accent5>
        <a:srgbClr val="B5BBC1"/>
      </a:accent5>
      <a:accent6>
        <a:srgbClr val="828F9B"/>
      </a:accent6>
      <a:hlink>
        <a:srgbClr val="394E61"/>
      </a:hlink>
      <a:folHlink>
        <a:srgbClr val="BBCAD7"/>
      </a:folHlink>
    </a:clrScheme>
    <a:fontScheme name="2_M62GMIS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M62GMIS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MIS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MIS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MIS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MIS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GMIS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MIS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MIS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MIS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MIS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MIS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MIS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GMIS003 13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5B7083"/>
        </a:accent1>
        <a:accent2>
          <a:srgbClr val="909EAB"/>
        </a:accent2>
        <a:accent3>
          <a:srgbClr val="FFFFFF"/>
        </a:accent3>
        <a:accent4>
          <a:srgbClr val="000000"/>
        </a:accent4>
        <a:accent5>
          <a:srgbClr val="B5BBC1"/>
        </a:accent5>
        <a:accent6>
          <a:srgbClr val="828F9B"/>
        </a:accent6>
        <a:hlink>
          <a:srgbClr val="394E61"/>
        </a:hlink>
        <a:folHlink>
          <a:srgbClr val="BBCAD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networks</Template>
  <TotalTime>8292</TotalTime>
  <Words>997</Words>
  <Application>Microsoft Office PowerPoint</Application>
  <PresentationFormat>全屏显示(4:3)</PresentationFormat>
  <Paragraphs>69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宋体</vt:lpstr>
      <vt:lpstr>Arial</vt:lpstr>
      <vt:lpstr>Cambria</vt:lpstr>
      <vt:lpstr>Times New Roman</vt:lpstr>
      <vt:lpstr>M62GMIS003</vt:lpstr>
      <vt:lpstr>1_M62GMIS003</vt:lpstr>
      <vt:lpstr>2_M62GMIS003</vt:lpstr>
      <vt:lpstr>WaveletAE: A Wavelet-enhanced Autoencoder for Wind Turbine Blade Icing Detection</vt:lpstr>
      <vt:lpstr>COTENTS</vt:lpstr>
      <vt:lpstr>COTENTS</vt:lpstr>
      <vt:lpstr>SCADA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WaveletAE Architecture</vt:lpstr>
      <vt:lpstr>Multilevel Discrete Wavelet Decomposition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+44 151 259 6262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word文档编辑排版</dc:title>
  <dc:creator>Windows 用户</dc:creator>
  <cp:lastModifiedBy>峰 哥哥</cp:lastModifiedBy>
  <cp:revision>88</cp:revision>
  <dcterms:created xsi:type="dcterms:W3CDTF">2019-10-18T07:34:39Z</dcterms:created>
  <dcterms:modified xsi:type="dcterms:W3CDTF">2019-11-01T14:05:39Z</dcterms:modified>
</cp:coreProperties>
</file>