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2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BA32-6AE0-4DE1-8FF8-F0B8EFC4636C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6645-B5E1-4CD1-85CD-BD04C04C6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FlipPhone</a:t>
            </a:r>
            <a:r>
              <a:rPr lang="en-US" dirty="0" smtClean="0"/>
              <a:t> Software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https://github.com/kjjl/flip-phone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Forecaster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Using height and velocity at 0 G, find time until impact: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fall start </a:t>
                </a:r>
                <a:r>
                  <a:rPr lang="en-US" dirty="0" smtClean="0"/>
                  <a:t>reference time </a:t>
                </a:r>
                <a:r>
                  <a:rPr lang="en-US" dirty="0"/>
                  <a:t>(g acceleration lost</a:t>
                </a:r>
                <a:r>
                  <a:rPr lang="en-US" dirty="0" smtClean="0"/>
                  <a:t>)</a:t>
                </a:r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impact time (g acceleration re-gain)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height at fall </a:t>
                </a:r>
                <a:r>
                  <a:rPr lang="en-US" dirty="0" smtClean="0"/>
                  <a:t>start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vertical velocity at fall start (if falling down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– gravity acceleration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5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Forecaster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time until impact and time-predicted orientation table, identify orientation at impact.</a:t>
            </a:r>
          </a:p>
          <a:p>
            <a:r>
              <a:rPr lang="en-US" dirty="0" smtClean="0"/>
              <a:t>If impact time and impact orientation have been determined and timeout has not been exceeded, move to Recovery Calculator state. Otherwise, move to Time Expired state.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initial orientation, initial angular velocity, time until impact, and predicted impact angle, calculate RW ramp to change impact orientation to be within safe zone. </a:t>
            </a:r>
          </a:p>
          <a:p>
            <a:r>
              <a:rPr lang="en-US" dirty="0" smtClean="0"/>
              <a:t>If timeout has not been reached, move to Engine Controller state. If timeout has exceeded, move to Time Expired state.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9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RW Ramp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RW ramp instructions to engine.</a:t>
            </a:r>
          </a:p>
          <a:p>
            <a:r>
              <a:rPr lang="en-US" dirty="0" smtClean="0"/>
              <a:t>If timeout has exceeded, move to Time Expired state.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FlipPhone</a:t>
            </a:r>
            <a:r>
              <a:rPr lang="en-US" dirty="0" smtClean="0"/>
              <a:t> Control Software (FCS) is loaded onto </a:t>
            </a:r>
            <a:r>
              <a:rPr lang="en-US" dirty="0" err="1" smtClean="0"/>
              <a:t>FlipPhone</a:t>
            </a:r>
            <a:r>
              <a:rPr lang="en-US" dirty="0" smtClean="0"/>
              <a:t> device to:</a:t>
            </a:r>
          </a:p>
          <a:p>
            <a:pPr lvl="1"/>
            <a:r>
              <a:rPr lang="en-US" dirty="0" smtClean="0"/>
              <a:t>Detect fall</a:t>
            </a:r>
          </a:p>
          <a:p>
            <a:pPr lvl="1"/>
            <a:r>
              <a:rPr lang="en-US" dirty="0" smtClean="0"/>
              <a:t>Determine fall parameters</a:t>
            </a:r>
          </a:p>
          <a:p>
            <a:pPr lvl="2"/>
            <a:r>
              <a:rPr lang="en-US" dirty="0" smtClean="0"/>
              <a:t>Angular orientations</a:t>
            </a:r>
          </a:p>
          <a:p>
            <a:pPr lvl="2"/>
            <a:r>
              <a:rPr lang="en-US" dirty="0" smtClean="0"/>
              <a:t>Angular velocities</a:t>
            </a:r>
          </a:p>
          <a:p>
            <a:pPr lvl="2"/>
            <a:r>
              <a:rPr lang="en-US" dirty="0" smtClean="0"/>
              <a:t>Height from ground</a:t>
            </a:r>
          </a:p>
          <a:p>
            <a:pPr lvl="1"/>
            <a:r>
              <a:rPr lang="en-US" dirty="0" smtClean="0"/>
              <a:t>Predict time until impact</a:t>
            </a:r>
          </a:p>
          <a:p>
            <a:pPr lvl="1"/>
            <a:r>
              <a:rPr lang="en-US" dirty="0" smtClean="0"/>
              <a:t>Predict angular orientation at impact</a:t>
            </a:r>
          </a:p>
          <a:p>
            <a:pPr lvl="1"/>
            <a:r>
              <a:rPr lang="en-US" dirty="0" smtClean="0"/>
              <a:t>Determine reaction wheel (RW) rotation ramp to control impact angular orientation</a:t>
            </a:r>
          </a:p>
          <a:p>
            <a:pPr lvl="1"/>
            <a:r>
              <a:rPr lang="en-US" dirty="0" smtClean="0"/>
              <a:t>Run RW</a:t>
            </a:r>
          </a:p>
          <a:p>
            <a:pPr lvl="1"/>
            <a:r>
              <a:rPr lang="en-US" dirty="0" smtClean="0"/>
              <a:t>Detect impact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028700" y="1406236"/>
            <a:ext cx="7970537" cy="5026830"/>
            <a:chOff x="1028700" y="1406236"/>
            <a:chExt cx="7970537" cy="5026830"/>
          </a:xfrm>
        </p:grpSpPr>
        <p:sp>
          <p:nvSpPr>
            <p:cNvPr id="4" name="Rectangle 3"/>
            <p:cNvSpPr/>
            <p:nvPr/>
          </p:nvSpPr>
          <p:spPr>
            <a:xfrm>
              <a:off x="1028700" y="2473036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Boot Up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8700" y="35052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Standby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8700" y="1406236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4" idx="0"/>
            </p:cNvCxnSpPr>
            <p:nvPr/>
          </p:nvCxnSpPr>
          <p:spPr>
            <a:xfrm>
              <a:off x="1676400" y="1974272"/>
              <a:ext cx="0" cy="498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66900" y="2038988"/>
              <a:ext cx="2216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Device switched “On”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0"/>
            </p:cNvCxnSpPr>
            <p:nvPr/>
          </p:nvCxnSpPr>
          <p:spPr>
            <a:xfrm>
              <a:off x="1676400" y="3082636"/>
              <a:ext cx="0" cy="422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66900" y="3109252"/>
              <a:ext cx="133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Initialization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8700" y="4590411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Initial Distance Acquisition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>
              <a:stCxn id="5" idx="2"/>
              <a:endCxn id="16" idx="0"/>
            </p:cNvCxnSpPr>
            <p:nvPr/>
          </p:nvCxnSpPr>
          <p:spPr>
            <a:xfrm>
              <a:off x="1676400" y="4114800"/>
              <a:ext cx="0" cy="4756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66900" y="4167939"/>
              <a:ext cx="1388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Fall detected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8700" y="56388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Impact Forecaster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6" idx="2"/>
              <a:endCxn id="22" idx="0"/>
            </p:cNvCxnSpPr>
            <p:nvPr/>
          </p:nvCxnSpPr>
          <p:spPr>
            <a:xfrm>
              <a:off x="1676400" y="5200011"/>
              <a:ext cx="0" cy="438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866900" y="523455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time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86277" y="56388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Recovery Calculator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22" idx="3"/>
              <a:endCxn id="26" idx="1"/>
            </p:cNvCxnSpPr>
            <p:nvPr/>
          </p:nvCxnSpPr>
          <p:spPr>
            <a:xfrm>
              <a:off x="2324100" y="5943600"/>
              <a:ext cx="15621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75082" y="606373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time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26" idx="3"/>
              <a:endCxn id="37" idx="1"/>
            </p:cNvCxnSpPr>
            <p:nvPr/>
          </p:nvCxnSpPr>
          <p:spPr>
            <a:xfrm>
              <a:off x="5181677" y="5943600"/>
              <a:ext cx="1264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43110" y="606373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time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45827" y="5638800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Engine Controller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45827" y="4590411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Impact Detector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37" idx="0"/>
              <a:endCxn id="42" idx="2"/>
            </p:cNvCxnSpPr>
            <p:nvPr/>
          </p:nvCxnSpPr>
          <p:spPr>
            <a:xfrm flipV="1">
              <a:off x="7093527" y="5200011"/>
              <a:ext cx="0" cy="438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277100" y="525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time</a:t>
              </a:r>
              <a:endParaRPr lang="en-US" dirty="0"/>
            </a:p>
          </p:txBody>
        </p:sp>
        <p:cxnSp>
          <p:nvCxnSpPr>
            <p:cNvPr id="48" name="Elbow Connector 47"/>
            <p:cNvCxnSpPr>
              <a:stCxn id="42" idx="0"/>
              <a:endCxn id="5" idx="3"/>
            </p:cNvCxnSpPr>
            <p:nvPr/>
          </p:nvCxnSpPr>
          <p:spPr>
            <a:xfrm rot="16200000" flipV="1">
              <a:off x="4318609" y="1815492"/>
              <a:ext cx="780411" cy="476942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277099" y="4167939"/>
              <a:ext cx="172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Impact detected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86277" y="4590411"/>
              <a:ext cx="1295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 Expired</a:t>
              </a:r>
              <a:endParaRPr lang="en-US" dirty="0"/>
            </a:p>
          </p:txBody>
        </p:sp>
        <p:cxnSp>
          <p:nvCxnSpPr>
            <p:cNvPr id="54" name="Straight Arrow Connector 53"/>
            <p:cNvCxnSpPr>
              <a:stCxn id="16" idx="3"/>
              <a:endCxn id="50" idx="1"/>
            </p:cNvCxnSpPr>
            <p:nvPr/>
          </p:nvCxnSpPr>
          <p:spPr>
            <a:xfrm>
              <a:off x="2324100" y="4895211"/>
              <a:ext cx="15621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2" idx="1"/>
              <a:endCxn id="50" idx="3"/>
            </p:cNvCxnSpPr>
            <p:nvPr/>
          </p:nvCxnSpPr>
          <p:spPr>
            <a:xfrm flipH="1">
              <a:off x="5181677" y="4895211"/>
              <a:ext cx="12641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5264727" y="4929755"/>
              <a:ext cx="1181100" cy="7090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814788" y="4537271"/>
              <a:ext cx="58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Late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64877" y="4525879"/>
              <a:ext cx="58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Late</a:t>
              </a:r>
              <a:endParaRPr lang="en-US" dirty="0"/>
            </a:p>
          </p:txBody>
        </p:sp>
      </p:grpSp>
      <p:cxnSp>
        <p:nvCxnSpPr>
          <p:cNvPr id="83" name="Straight Arrow Connector 82"/>
          <p:cNvCxnSpPr>
            <a:stCxn id="26" idx="0"/>
            <a:endCxn id="50" idx="2"/>
          </p:cNvCxnSpPr>
          <p:nvPr/>
        </p:nvCxnSpPr>
        <p:spPr>
          <a:xfrm flipV="1">
            <a:off x="4533977" y="5200011"/>
            <a:ext cx="0" cy="438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00877" y="5234555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rot="1800000">
            <a:off x="5784613" y="5070997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</a:t>
            </a:r>
            <a:endParaRPr lang="en-US" dirty="0"/>
          </a:p>
        </p:txBody>
      </p:sp>
      <p:cxnSp>
        <p:nvCxnSpPr>
          <p:cNvPr id="87" name="Straight Arrow Connector 86"/>
          <p:cNvCxnSpPr>
            <a:stCxn id="50" idx="0"/>
          </p:cNvCxnSpPr>
          <p:nvPr/>
        </p:nvCxnSpPr>
        <p:spPr>
          <a:xfrm flipV="1">
            <a:off x="4533977" y="3810000"/>
            <a:ext cx="0" cy="78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337541" y="5200011"/>
            <a:ext cx="1548736" cy="421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0700000">
            <a:off x="2909366" y="5376122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8229600" cy="914400"/>
          </a:xfrm>
        </p:spPr>
        <p:txBody>
          <a:bodyPr/>
          <a:lstStyle/>
          <a:p>
            <a:r>
              <a:rPr lang="en-US" dirty="0" smtClean="0"/>
              <a:t>Software Requirements Mapping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27212"/>
              </p:ext>
            </p:extLst>
          </p:nvPr>
        </p:nvGraphicFramePr>
        <p:xfrm>
          <a:off x="228600" y="838200"/>
          <a:ext cx="87630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Standby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Distance Acquisition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Impact Forecaster, Recovery Calculator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Engine Controller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Impact</a:t>
                      </a:r>
                      <a:r>
                        <a:rPr lang="en-US" sz="1400" baseline="0" dirty="0" smtClean="0"/>
                        <a:t> Detector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 </a:t>
                      </a:r>
                      <a:r>
                        <a:rPr lang="en-US" sz="1400" baseline="0" dirty="0" smtClean="0"/>
                        <a:t>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 acceleration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X**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</a:t>
                      </a:r>
                      <a:r>
                        <a:rPr lang="en-US" sz="1400" baseline="0" dirty="0" smtClean="0"/>
                        <a:t> orientation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 angular vel.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(M) distance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0" dirty="0" smtClean="0"/>
                        <a:t>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(B)</a:t>
                      </a:r>
                      <a:r>
                        <a:rPr lang="en-US" sz="1400" baseline="0" dirty="0" smtClean="0"/>
                        <a:t> dist. table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(R) dist. table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(E) impact 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(E) impact angle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(C)</a:t>
                      </a:r>
                      <a:r>
                        <a:rPr lang="en-US" sz="1400" baseline="0" dirty="0" smtClean="0"/>
                        <a:t> RW </a:t>
                      </a:r>
                      <a:r>
                        <a:rPr lang="en-US" sz="1400" baseline="0" dirty="0" err="1" smtClean="0"/>
                        <a:t>params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RW</a:t>
                      </a:r>
                      <a:r>
                        <a:rPr lang="en-US" sz="1400" baseline="0" dirty="0" smtClean="0"/>
                        <a:t> 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RW off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Data logger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" y="6565566"/>
            <a:ext cx="7070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(M) – Measure, (B) – Build, (R) – Read, (E) – Estimate, (C) – Calculate, * - Threaded, ** - Unsure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635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Continuously read: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Angular velocity</a:t>
            </a:r>
          </a:p>
          <a:p>
            <a:r>
              <a:rPr lang="en-US" dirty="0" smtClean="0"/>
              <a:t>When relative 0 G is detected, save to a variable the latest: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Acceleration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Angular Velocity</a:t>
            </a:r>
          </a:p>
          <a:p>
            <a:r>
              <a:rPr lang="en-US" dirty="0" smtClean="0"/>
              <a:t>When relative 0 G is detected, move to Initial Distance Acquisition state</a:t>
            </a:r>
          </a:p>
        </p:txBody>
      </p:sp>
    </p:spTree>
    <p:extLst>
      <p:ext uri="{BB962C8B-B14F-4D97-AF65-F5344CB8AC3E}">
        <p14:creationId xmlns:p14="http://schemas.microsoft.com/office/powerpoint/2010/main" val="144225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Expired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to Standby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Distance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time, orientation, and angular velocity at 0 G, generate a table of time and predicted orientation.</a:t>
            </a:r>
          </a:p>
          <a:p>
            <a:r>
              <a:rPr lang="en-US" dirty="0" smtClean="0"/>
              <a:t>Continuously read:</a:t>
            </a:r>
          </a:p>
          <a:p>
            <a:pPr lvl="1"/>
            <a:r>
              <a:rPr lang="en-US" dirty="0" smtClean="0"/>
              <a:t>Time</a:t>
            </a:r>
          </a:p>
          <a:p>
            <a:r>
              <a:rPr lang="en-US" dirty="0" smtClean="0"/>
              <a:t>When time matches time at which predicted orientation is facing ground, ping distance and save to an array of tuples the latest: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Distance</a:t>
            </a:r>
          </a:p>
          <a:p>
            <a:r>
              <a:rPr lang="en-US" dirty="0" smtClean="0"/>
              <a:t>If a minimum number of distances are recorded before a timeout, move to Impact Forecaster state. Otherwise move to Time Expired state</a:t>
            </a:r>
          </a:p>
        </p:txBody>
      </p:sp>
    </p:spTree>
    <p:extLst>
      <p:ext uri="{BB962C8B-B14F-4D97-AF65-F5344CB8AC3E}">
        <p14:creationId xmlns:p14="http://schemas.microsoft.com/office/powerpoint/2010/main" val="405100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 Time-Predicted Orientation 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algn="l" rtl="0"/>
                <a:r>
                  <a:rPr lang="en-US" dirty="0" smtClean="0"/>
                  <a:t>Given initial rotation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and initial orientation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en-US" dirty="0" smtClean="0"/>
                  <a:t> we can propagate orientation to the end of the maneuver: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𝑦𝑦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𝑧𝑧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l" rtl="0"/>
                <a:r>
                  <a:rPr lang="en-US" dirty="0" smtClean="0"/>
                  <a:t>Propagation from time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i="1">
                          <a:latin typeface="Cambria Math"/>
                        </a:rPr>
                        <m:t>𝑅𝑜𝑡𝑎𝑡𝑖𝑜𝑛𝑇𝑟𝑎𝑛𝑠𝑓𝑜𝑟𝑚𝑎𝑡𝑖𝑜𝑛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⋅</m:t>
                      </m:r>
                      <m:r>
                        <a:rPr lang="en-US" b="0" i="1" dirty="0" smtClean="0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algn="l" rtl="0"/>
                <a:r>
                  <a:rPr lang="en-US" dirty="0" smtClean="0"/>
                  <a:t>Compare angle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propagated and real for just the z axis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𝑠𝑡𝑑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𝑟𝑒𝑎𝑙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𝑝𝑟𝑜𝑎𝑔𝑎𝑡𝑒𝑑</m:t>
                      </m:r>
                      <m:r>
                        <a:rPr lang="en-US" b="0" i="1" smtClean="0">
                          <a:latin typeface="Cambria Math"/>
                        </a:rPr>
                        <m:t>)≤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en-US" dirty="0" smtClean="0"/>
                  <a:t>Also see reference:</a:t>
                </a:r>
              </a:p>
              <a:p>
                <a:pPr lvl="1" algn="l" rtl="0"/>
                <a:r>
                  <a:rPr lang="en-US" dirty="0"/>
                  <a:t>http://www.mare.ee/indrek/varphi/vardyn.pdf</a:t>
                </a:r>
              </a:p>
            </p:txBody>
          </p:sp>
        </mc:Choice>
        <mc:Fallback>
          <p:sp>
            <p:nvSpPr>
              <p:cNvPr id="4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4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90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Forecaster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Using time and distance from Initial Distance Acquisition state, find height and velocity at 0 G:</a:t>
                </a:r>
              </a:p>
              <a:p>
                <a:pPr lvl="1"/>
                <a:r>
                  <a:rPr lang="en-US" dirty="0" smtClean="0"/>
                  <a:t>Given measurement vector: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At times: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Notice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100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𝑚𝑠𝑒𝑐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shall use the following equation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dirty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1" i="1" dirty="0">
                          <a:latin typeface="Cambria Math"/>
                        </a:rPr>
                        <m:t>⋅(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19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1024</Words>
  <Application>Microsoft Office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FlipPhone Software Design</vt:lpstr>
      <vt:lpstr>Background</vt:lpstr>
      <vt:lpstr>State Machine</vt:lpstr>
      <vt:lpstr>Software Requirements Mapping</vt:lpstr>
      <vt:lpstr>Standby</vt:lpstr>
      <vt:lpstr>Time Expired State</vt:lpstr>
      <vt:lpstr>Initial Distance Acquisition</vt:lpstr>
      <vt:lpstr>Generate Time-Predicted Orientation Table</vt:lpstr>
      <vt:lpstr>Impact Forecaster</vt:lpstr>
      <vt:lpstr>Impact Forecaster</vt:lpstr>
      <vt:lpstr>Impact Forecaster</vt:lpstr>
      <vt:lpstr>Recovery Calculator</vt:lpstr>
      <vt:lpstr>Calculate RW Ramp</vt:lpstr>
      <vt:lpstr>Engine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FlipPhone Software Design</dc:title>
  <dc:creator>Kent</dc:creator>
  <cp:lastModifiedBy>Kent</cp:lastModifiedBy>
  <cp:revision>12</cp:revision>
  <dcterms:created xsi:type="dcterms:W3CDTF">2017-05-08T06:09:48Z</dcterms:created>
  <dcterms:modified xsi:type="dcterms:W3CDTF">2017-05-08T07:49:27Z</dcterms:modified>
</cp:coreProperties>
</file>