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A1"/>
    <a:srgbClr val="1E22AA"/>
    <a:srgbClr val="C81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1028E-C481-461E-B3F1-6203D4875D03}" v="101" dt="2020-05-13T22:04:28.997"/>
    <p1510:client id="{A45375B3-0F72-4EF9-9225-CA07E1B77ED4}" v="25" dt="2020-05-14T16:06:43.7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9"/>
    <p:restoredTop sz="94728"/>
  </p:normalViewPr>
  <p:slideViewPr>
    <p:cSldViewPr snapToGrid="0">
      <p:cViewPr varScale="1">
        <p:scale>
          <a:sx n="56" d="100"/>
          <a:sy n="56" d="100"/>
        </p:scale>
        <p:origin x="2726" y="4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J&amp;J Circular Black"/>
                <a:cs typeface="J&amp;J Circular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J&amp;J Circular Black"/>
                <a:cs typeface="J&amp;J Circular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J&amp;J Circular Black"/>
                <a:cs typeface="J&amp;J Circular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77439" y="726948"/>
            <a:ext cx="2286000" cy="308610"/>
          </a:xfrm>
          <a:custGeom>
            <a:avLst/>
            <a:gdLst/>
            <a:ahLst/>
            <a:cxnLst/>
            <a:rect l="l" t="t" r="r" b="b"/>
            <a:pathLst>
              <a:path w="2286000" h="308609">
                <a:moveTo>
                  <a:pt x="0" y="0"/>
                </a:moveTo>
                <a:lnTo>
                  <a:pt x="2286000" y="0"/>
                </a:lnTo>
                <a:lnTo>
                  <a:pt x="2286000" y="308101"/>
                </a:lnTo>
                <a:lnTo>
                  <a:pt x="0" y="308101"/>
                </a:lnTo>
                <a:lnTo>
                  <a:pt x="0" y="0"/>
                </a:lnTo>
                <a:close/>
              </a:path>
            </a:pathLst>
          </a:custGeom>
          <a:solidFill>
            <a:srgbClr val="C810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663440" y="726948"/>
            <a:ext cx="2651760" cy="308610"/>
          </a:xfrm>
          <a:custGeom>
            <a:avLst/>
            <a:gdLst/>
            <a:ahLst/>
            <a:cxnLst/>
            <a:rect l="l" t="t" r="r" b="b"/>
            <a:pathLst>
              <a:path w="2651759" h="308609">
                <a:moveTo>
                  <a:pt x="0" y="0"/>
                </a:moveTo>
                <a:lnTo>
                  <a:pt x="2651760" y="0"/>
                </a:lnTo>
                <a:lnTo>
                  <a:pt x="2651760" y="308101"/>
                </a:lnTo>
                <a:lnTo>
                  <a:pt x="0" y="308101"/>
                </a:lnTo>
                <a:lnTo>
                  <a:pt x="0" y="0"/>
                </a:lnTo>
                <a:close/>
              </a:path>
            </a:pathLst>
          </a:custGeom>
          <a:solidFill>
            <a:srgbClr val="1E2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160267"/>
            <a:ext cx="6883400" cy="130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J&amp;J Circular Black"/>
                <a:cs typeface="J&amp;J Circular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4467199"/>
            <a:ext cx="6883400" cy="5134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nj.sharepoint.com/teams/ITforme/Pages/Zoom-Online-Event-Consulting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nj.sharepoint.com/teams/ITforme/Pages/virtual-meetings-overview.aspx" TargetMode="External"/><Relationship Id="rId2" Type="http://schemas.openxmlformats.org/officeDocument/2006/relationships/hyperlink" Target="https://apps.powerapps.com/play/3558ed66-c10f-4ddc-9563-985dcbad4432?tenantId=3ac94b33-9135-4821-9502-eafda6592a35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jnj.sharepoint.com/teams/ITforme/Lists/Zoom%20Webinar%20Capacity%20Increase/NewForm.aspx?Source=https%3A%2F%2Fjnj%2Esharepoint%2Ecom%2Fteams%2FITforme%2FLists%2FZoom%2520Webinar%2520Capacity%2520Increase%2FAllItems%2Easpx%23InplviewHashc2c5bda4%2Dfe47%2D4ffc%2Db6f1%2D2db59023fd4b%3DPaged%253DTRUE%2Dp%5FDate%5Fx0020%5Fof%5Fx0020%5Fthe%5Fx0020%5FWe%253D20200424%25252007%25253a00%25253a00%2Dp%5FID%253D37%2DFolderCTID%253D0x012001%2DSortField%253DDate%25255fx0020%25255fof%25255fx0020%25255fthe%25255fx0020%25255fWe%2DSortDir%253DAsc%2DPageFirstRow%253D31&amp;RootFolder=" TargetMode="External"/><Relationship Id="rId4" Type="http://schemas.openxmlformats.org/officeDocument/2006/relationships/hyperlink" Target="https://jnj.sharepoint.com/teams/ITforme/Pages/Zoom-Online-Event-Consulting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60267"/>
            <a:ext cx="672909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pc="-35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spc="-45">
                <a:latin typeface="Arial" panose="020B0604020202020204" pitchFamily="34" charset="0"/>
                <a:cs typeface="Arial" panose="020B0604020202020204" pitchFamily="34" charset="0"/>
              </a:rPr>
              <a:t>platform </a:t>
            </a:r>
            <a:r>
              <a:rPr spc="-25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pc="-2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93875"/>
            <a:ext cx="19939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b="1" spc="11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 &amp; ZOOM</a:t>
            </a:r>
            <a:r>
              <a:rPr sz="1600" b="1" spc="-23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300" y="2139427"/>
            <a:ext cx="6813548" cy="1518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6380" marR="5080">
              <a:lnSpc>
                <a:spcPct val="111100"/>
              </a:lnSpc>
            </a:pPr>
            <a:r>
              <a:rPr lang="en-US" sz="1800" b="0">
                <a:latin typeface="Arial" panose="020B0604020202020204" pitchFamily="34" charset="0"/>
                <a:cs typeface="Arial" panose="020B0604020202020204" pitchFamily="34" charset="0"/>
              </a:rPr>
              <a:t>Microsoft Teams Meetings, </a:t>
            </a:r>
            <a:r>
              <a:rPr sz="1800" b="0" spc="-5">
                <a:latin typeface="Arial" panose="020B0604020202020204" pitchFamily="34" charset="0"/>
                <a:cs typeface="Arial" panose="020B0604020202020204" pitchFamily="34" charset="0"/>
              </a:rPr>
              <a:t>Zoom </a:t>
            </a:r>
            <a:r>
              <a:rPr sz="1800" b="0">
                <a:latin typeface="Arial" panose="020B0604020202020204" pitchFamily="34" charset="0"/>
                <a:cs typeface="Arial" panose="020B0604020202020204" pitchFamily="34" charset="0"/>
              </a:rPr>
              <a:t>Meeting and </a:t>
            </a:r>
            <a:r>
              <a:rPr lang="en-US" sz="1800" b="0">
                <a:latin typeface="Arial" panose="020B0604020202020204" pitchFamily="34" charset="0"/>
                <a:cs typeface="Arial" panose="020B0604020202020204" pitchFamily="34" charset="0"/>
              </a:rPr>
              <a:t>Zoom </a:t>
            </a:r>
            <a:r>
              <a:rPr sz="1800" b="0" spc="-10">
                <a:latin typeface="Arial" panose="020B0604020202020204" pitchFamily="34" charset="0"/>
                <a:cs typeface="Arial" panose="020B0604020202020204" pitchFamily="34" charset="0"/>
              </a:rPr>
              <a:t>Webinar</a:t>
            </a:r>
            <a:r>
              <a:rPr lang="en-US" sz="1800" b="0" spc="-1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800" b="0" spc="-6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-10">
                <a:latin typeface="Arial" panose="020B0604020202020204" pitchFamily="34" charset="0"/>
                <a:cs typeface="Arial" panose="020B0604020202020204" pitchFamily="34" charset="0"/>
              </a:rPr>
              <a:t>offer </a:t>
            </a:r>
            <a:r>
              <a:rPr sz="1800" b="0">
                <a:latin typeface="Arial" panose="020B0604020202020204" pitchFamily="34" charset="0"/>
                <a:cs typeface="Arial" panose="020B0604020202020204" pitchFamily="34" charset="0"/>
              </a:rPr>
              <a:t>similar </a:t>
            </a:r>
            <a:r>
              <a:rPr sz="1800" b="0" spc="-10">
                <a:latin typeface="Arial" panose="020B0604020202020204" pitchFamily="34" charset="0"/>
                <a:cs typeface="Arial" panose="020B0604020202020204" pitchFamily="34" charset="0"/>
              </a:rPr>
              <a:t>features </a:t>
            </a:r>
            <a:r>
              <a:rPr sz="1800" b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800" b="0" spc="-5">
                <a:latin typeface="Arial" panose="020B0604020202020204" pitchFamily="34" charset="0"/>
                <a:cs typeface="Arial" panose="020B0604020202020204" pitchFamily="34" charset="0"/>
              </a:rPr>
              <a:t>functionality but </a:t>
            </a:r>
            <a:r>
              <a:rPr sz="1800" b="0" spc="-1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sz="1800" b="0" spc="-25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sz="1800" b="0" spc="-10">
                <a:latin typeface="Arial" panose="020B0604020202020204" pitchFamily="34" charset="0"/>
                <a:cs typeface="Arial" panose="020B0604020202020204" pitchFamily="34" charset="0"/>
              </a:rPr>
              <a:t>differences. </a:t>
            </a:r>
            <a:r>
              <a:rPr sz="1800" b="0" spc="-5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sz="1800" b="0">
                <a:latin typeface="Arial" panose="020B0604020202020204" pitchFamily="34" charset="0"/>
                <a:cs typeface="Arial" panose="020B0604020202020204" pitchFamily="34" charset="0"/>
              </a:rPr>
              <a:t>the tables </a:t>
            </a:r>
            <a:r>
              <a:rPr sz="1800" b="0" spc="-5">
                <a:latin typeface="Arial" panose="020B0604020202020204" pitchFamily="34" charset="0"/>
                <a:cs typeface="Arial" panose="020B0604020202020204" pitchFamily="34" charset="0"/>
              </a:rPr>
              <a:t>below to determine  </a:t>
            </a:r>
            <a:r>
              <a:rPr sz="1800" b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sz="1800" b="0" spc="-5">
                <a:latin typeface="Arial" panose="020B0604020202020204" pitchFamily="34" charset="0"/>
                <a:cs typeface="Arial" panose="020B0604020202020204" pitchFamily="34" charset="0"/>
              </a:rPr>
              <a:t>platform </a:t>
            </a:r>
            <a:r>
              <a:rPr sz="1800" b="0">
                <a:latin typeface="Arial" panose="020B0604020202020204" pitchFamily="34" charset="0"/>
                <a:cs typeface="Arial" panose="020B0604020202020204" pitchFamily="34" charset="0"/>
              </a:rPr>
              <a:t>will best </a:t>
            </a:r>
            <a:r>
              <a:rPr sz="1800" b="0" spc="-5">
                <a:latin typeface="Arial" panose="020B0604020202020204" pitchFamily="34" charset="0"/>
                <a:cs typeface="Arial" panose="020B0604020202020204" pitchFamily="34" charset="0"/>
              </a:rPr>
              <a:t>serve </a:t>
            </a:r>
            <a:r>
              <a:rPr sz="1800" b="0" spc="-15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sz="1800" b="0" spc="-7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>
                <a:latin typeface="Arial" panose="020B0604020202020204" pitchFamily="34" charset="0"/>
                <a:cs typeface="Arial" panose="020B0604020202020204" pitchFamily="34" charset="0"/>
              </a:rPr>
              <a:t>needs.</a:t>
            </a:r>
            <a:endParaRPr sz="1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72548"/>
              </p:ext>
            </p:extLst>
          </p:nvPr>
        </p:nvGraphicFramePr>
        <p:xfrm>
          <a:off x="365760" y="3962400"/>
          <a:ext cx="7040880" cy="5464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92314735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601">
                <a:tc rowSpan="2">
                  <a:txBody>
                    <a:bodyPr/>
                    <a:lstStyle/>
                    <a:p>
                      <a:pPr marL="11430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1430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1430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1430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Overview</a:t>
                      </a:r>
                    </a:p>
                    <a:p>
                      <a:endParaRPr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Teams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102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Zoom </a:t>
                      </a:r>
                      <a:r>
                        <a: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</a:t>
                      </a:r>
                      <a:r>
                        <a:rPr lang="en-US"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sz="12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68580" marB="0" anchor="ctr"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22A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Zoom </a:t>
                      </a:r>
                      <a:r>
                        <a: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Webinar</a:t>
                      </a:r>
                      <a:r>
                        <a:rPr lang="en-US"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sz="12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68580" marB="0" anchor="ctr"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00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655">
                <a:tc vMerge="1">
                  <a:txBody>
                    <a:bodyPr/>
                    <a:lstStyle/>
                    <a:p>
                      <a:endParaRPr sz="1800">
                        <a:latin typeface="J&amp;J Circular Medium"/>
                        <a:cs typeface="J&amp;J Circular Medium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13664" marR="137160" lvl="0" indent="0" defTabSz="914400" eaLnBrk="1" fontAlgn="auto" latinLnBrk="0" hangingPunct="1">
                        <a:lnSpc>
                          <a:spcPct val="1111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8102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13664" marR="137160" lvl="0" indent="0" defTabSz="914400" eaLnBrk="1" fontAlgn="auto" latinLnBrk="0" hangingPunct="1">
                        <a:lnSpc>
                          <a:spcPct val="1111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8102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Best for team collaboration </a:t>
                      </a:r>
                      <a:r>
                        <a:rPr kumimoji="0" lang="en-US" sz="11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where all participants can share video, audio, and computer screen while</a:t>
                      </a:r>
                      <a:r>
                        <a:rPr lang="en-US" sz="11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collaborating in one place. </a:t>
                      </a:r>
                      <a:r>
                        <a:rPr lang="en-US" sz="11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Everyone</a:t>
                      </a:r>
                      <a:r>
                        <a:rPr lang="en-US" sz="1150" spc="-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see who is in</a:t>
                      </a:r>
                      <a:r>
                        <a:rPr lang="en-US" sz="1150" spc="-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attendance.</a:t>
                      </a:r>
                      <a:endParaRPr sz="11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3664" marR="137160" lvl="0" indent="0" defTabSz="914400" eaLnBrk="1" fontAlgn="auto" latinLnBrk="0" hangingPunct="1">
                        <a:lnSpc>
                          <a:spcPct val="111100"/>
                        </a:lnSpc>
                        <a:spcBef>
                          <a:spcPts val="8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>
                          <a:solidFill>
                            <a:srgbClr val="1E22A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for conferencing and customer meetings </a:t>
                      </a: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where all  participants can share video, audio and screen. Everyone</a:t>
                      </a:r>
                      <a:r>
                        <a:rPr lang="en-US"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see who is in</a:t>
                      </a:r>
                      <a:r>
                        <a:rPr lang="en-US"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attendance.</a:t>
                      </a:r>
                    </a:p>
                  </a:txBody>
                  <a:tcPr marL="0" marR="0" marT="6858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5255" marR="185420">
                        <a:lnSpc>
                          <a:spcPct val="111100"/>
                        </a:lnSpc>
                        <a:spcBef>
                          <a:spcPts val="875"/>
                        </a:spcBef>
                      </a:pPr>
                      <a:r>
                        <a:rPr lang="en-US" sz="1150">
                          <a:solidFill>
                            <a:srgbClr val="C800A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for large events and</a:t>
                      </a:r>
                      <a:r>
                        <a:rPr lang="en-US" sz="1150" spc="-100">
                          <a:solidFill>
                            <a:srgbClr val="C800A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50">
                          <a:solidFill>
                            <a:srgbClr val="C800A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broadcasts </a:t>
                      </a: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where only the host and designated panelists can share video, audio</a:t>
                      </a:r>
                      <a:r>
                        <a:rPr lang="en-US" sz="1150" spc="-95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screen. Attendees can interact via Q&amp;A, chat and polling</a:t>
                      </a:r>
                      <a:r>
                        <a:rPr lang="en-US"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questions.</a:t>
                      </a:r>
                    </a:p>
                  </a:txBody>
                  <a:tcPr marL="0" marR="0" marT="6858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122590"/>
                  </a:ext>
                </a:extLst>
              </a:tr>
              <a:tr h="1148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used</a:t>
                      </a:r>
                      <a:r>
                        <a:rPr sz="120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90195" indent="-171450">
                        <a:lnSpc>
                          <a:spcPct val="100000"/>
                        </a:lnSpc>
                        <a:spcBef>
                          <a:spcPts val="650"/>
                        </a:spcBef>
                        <a:buClr>
                          <a:srgbClr val="C8102E"/>
                        </a:buClr>
                        <a:buFont typeface="Arial" panose="020B0604020202020204" pitchFamily="34" charset="0"/>
                        <a:buChar char="•"/>
                        <a:tabLst>
                          <a:tab pos="271780" algn="l"/>
                        </a:tabLst>
                      </a:pPr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90195" indent="-171450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C8102E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>
                          <a:tab pos="271780" algn="l"/>
                        </a:tabLst>
                      </a:pPr>
                      <a:r>
                        <a:rPr lang="en-US" sz="1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Small to medium groups</a:t>
                      </a:r>
                    </a:p>
                    <a:p>
                      <a:pPr marL="2730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lang="en-US" sz="1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(2 to 350 participants) for:</a:t>
                      </a:r>
                    </a:p>
                    <a:p>
                      <a:pPr marL="459105" lvl="1" indent="-122555">
                        <a:lnSpc>
                          <a:spcPct val="100000"/>
                        </a:lnSpc>
                        <a:spcBef>
                          <a:spcPts val="605"/>
                        </a:spcBef>
                        <a:buClr>
                          <a:srgbClr val="C8102E"/>
                        </a:buClr>
                        <a:buFont typeface="J&amp;J Circular Book"/>
                        <a:buChar char="–"/>
                        <a:tabLst>
                          <a:tab pos="459740" algn="l"/>
                        </a:tabLst>
                      </a:pPr>
                      <a:r>
                        <a:rPr lang="en-US" sz="1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on 1 meetings</a:t>
                      </a:r>
                    </a:p>
                    <a:p>
                      <a:pPr marL="459105" lvl="1" indent="-122555">
                        <a:lnSpc>
                          <a:spcPct val="100000"/>
                        </a:lnSpc>
                        <a:spcBef>
                          <a:spcPts val="605"/>
                        </a:spcBef>
                        <a:buClr>
                          <a:srgbClr val="C8102E"/>
                        </a:buClr>
                        <a:buFont typeface="J&amp;J Circular Book"/>
                        <a:buChar char="–"/>
                        <a:tabLst>
                          <a:tab pos="459740" algn="l"/>
                        </a:tabLst>
                      </a:pPr>
                      <a:r>
                        <a:rPr lang="en-US" sz="1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or Project meetings</a:t>
                      </a:r>
                    </a:p>
                    <a:p>
                      <a:pPr marL="459105" lvl="1" indent="-122555">
                        <a:lnSpc>
                          <a:spcPct val="100000"/>
                        </a:lnSpc>
                        <a:spcBef>
                          <a:spcPts val="605"/>
                        </a:spcBef>
                        <a:buClr>
                          <a:srgbClr val="C8102E"/>
                        </a:buClr>
                        <a:buFont typeface="J&amp;J Circular Book"/>
                        <a:buChar char="–"/>
                        <a:tabLst>
                          <a:tab pos="459740" algn="l"/>
                        </a:tabLst>
                      </a:pPr>
                      <a:r>
                        <a:rPr lang="en-US" sz="1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External partner meetings</a:t>
                      </a: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71145" indent="-152400">
                        <a:lnSpc>
                          <a:spcPct val="100000"/>
                        </a:lnSpc>
                        <a:spcBef>
                          <a:spcPts val="650"/>
                        </a:spcBef>
                        <a:buClr>
                          <a:srgbClr val="1E22AA"/>
                        </a:buClr>
                        <a:buFont typeface="J&amp;J Circular Book"/>
                        <a:buChar char="•"/>
                        <a:tabLst>
                          <a:tab pos="271780" algn="l"/>
                        </a:tabLst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 to large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groups</a:t>
                      </a:r>
                    </a:p>
                    <a:p>
                      <a:pPr marL="2730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 to 1,000 participants)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for:</a:t>
                      </a:r>
                    </a:p>
                    <a:p>
                      <a:pPr marL="459105" lvl="1" indent="-122555">
                        <a:lnSpc>
                          <a:spcPct val="100000"/>
                        </a:lnSpc>
                        <a:spcBef>
                          <a:spcPts val="605"/>
                        </a:spcBef>
                        <a:buClr>
                          <a:srgbClr val="1E22AA"/>
                        </a:buClr>
                        <a:buFont typeface="J&amp;J Circular Book"/>
                        <a:buChar char="–"/>
                        <a:tabLst>
                          <a:tab pos="459740" algn="l"/>
                        </a:tabLst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Customer-facing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meetings</a:t>
                      </a:r>
                    </a:p>
                    <a:p>
                      <a:pPr marL="459105" lvl="1" indent="-122555">
                        <a:lnSpc>
                          <a:spcPct val="100000"/>
                        </a:lnSpc>
                        <a:spcBef>
                          <a:spcPts val="605"/>
                        </a:spcBef>
                        <a:buClr>
                          <a:srgbClr val="1E22AA"/>
                        </a:buClr>
                        <a:buFont typeface="J&amp;J Circular Book"/>
                        <a:buChar char="–"/>
                        <a:tabLst>
                          <a:tab pos="459740" algn="l"/>
                        </a:tabLst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meetings</a:t>
                      </a:r>
                    </a:p>
                    <a:p>
                      <a:pPr marL="459105" lvl="1" indent="-122555">
                        <a:lnSpc>
                          <a:spcPct val="100000"/>
                        </a:lnSpc>
                        <a:spcBef>
                          <a:spcPts val="605"/>
                        </a:spcBef>
                        <a:buClr>
                          <a:srgbClr val="1E22AA"/>
                        </a:buClr>
                        <a:buFont typeface="J&amp;J Circular Book"/>
                        <a:buChar char="–"/>
                        <a:tabLst>
                          <a:tab pos="459740" algn="l"/>
                        </a:tabLst>
                      </a:pPr>
                      <a:r>
                        <a:rPr sz="1150" spc="-1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  <a:r>
                        <a:rPr sz="1150" spc="-95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sessions</a:t>
                      </a:r>
                    </a:p>
                  </a:txBody>
                  <a:tcPr marL="0" marR="0" marT="8255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 indent="-151765">
                        <a:lnSpc>
                          <a:spcPct val="100000"/>
                        </a:lnSpc>
                        <a:spcBef>
                          <a:spcPts val="655"/>
                        </a:spcBef>
                        <a:buClr>
                          <a:srgbClr val="C800A1"/>
                        </a:buClr>
                        <a:buFont typeface="J&amp;J Circular Book"/>
                        <a:buChar char="•"/>
                        <a:tabLst>
                          <a:tab pos="287655" algn="l"/>
                        </a:tabLst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 events and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broadcasts</a:t>
                      </a:r>
                    </a:p>
                    <a:p>
                      <a:pPr marL="2889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(50 to 10,000 attendees), such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as:</a:t>
                      </a:r>
                    </a:p>
                    <a:p>
                      <a:pPr marL="475615" lvl="1" indent="-123189">
                        <a:lnSpc>
                          <a:spcPct val="100000"/>
                        </a:lnSpc>
                        <a:spcBef>
                          <a:spcPts val="605"/>
                        </a:spcBef>
                        <a:buClr>
                          <a:srgbClr val="C800A1"/>
                        </a:buClr>
                        <a:buFont typeface="J&amp;J Circular Book"/>
                        <a:buChar char="–"/>
                        <a:tabLst>
                          <a:tab pos="476250" algn="l"/>
                        </a:tabLst>
                      </a:pPr>
                      <a:r>
                        <a:rPr sz="1150" spc="-3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Town</a:t>
                      </a:r>
                      <a:r>
                        <a:rPr sz="1150" spc="-95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halls</a:t>
                      </a:r>
                    </a:p>
                    <a:p>
                      <a:pPr marL="475615" lvl="1" indent="-123189">
                        <a:lnSpc>
                          <a:spcPct val="100000"/>
                        </a:lnSpc>
                        <a:spcBef>
                          <a:spcPts val="605"/>
                        </a:spcBef>
                        <a:buClr>
                          <a:srgbClr val="C800A1"/>
                        </a:buClr>
                        <a:buFont typeface="J&amp;J Circular Book"/>
                        <a:buChar char="–"/>
                        <a:tabLst>
                          <a:tab pos="476250" algn="l"/>
                        </a:tabLst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updates</a:t>
                      </a:r>
                    </a:p>
                    <a:p>
                      <a:pPr marL="475615" lvl="1" indent="-123189">
                        <a:lnSpc>
                          <a:spcPct val="100000"/>
                        </a:lnSpc>
                        <a:spcBef>
                          <a:spcPts val="615"/>
                        </a:spcBef>
                        <a:buClr>
                          <a:srgbClr val="C800A1"/>
                        </a:buClr>
                        <a:buFont typeface="J&amp;J Circular Book"/>
                        <a:buChar char="–"/>
                        <a:tabLst>
                          <a:tab pos="476250" algn="l"/>
                        </a:tabLst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Webinars</a:t>
                      </a:r>
                    </a:p>
                  </a:txBody>
                  <a:tcPr marL="0" marR="0" marT="83185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590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Typically used by</a:t>
                      </a:r>
                    </a:p>
                  </a:txBody>
                  <a:tcPr marL="0" marR="0" marT="508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67970" indent="-153670">
                        <a:lnSpc>
                          <a:spcPct val="100000"/>
                        </a:lnSpc>
                        <a:spcBef>
                          <a:spcPts val="645"/>
                        </a:spcBef>
                        <a:buClr>
                          <a:srgbClr val="C8102E"/>
                        </a:buClr>
                        <a:buFont typeface="J&amp;J Circular Book"/>
                        <a:buChar char="•"/>
                        <a:tabLst>
                          <a:tab pos="268605" algn="l"/>
                        </a:tabLst>
                      </a:pPr>
                      <a:endParaRPr lang="en-US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67970" indent="-153670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C8102E"/>
                        </a:buClr>
                        <a:buFont typeface="J&amp;J Circular Book"/>
                        <a:buChar char="•"/>
                        <a:tabLst>
                          <a:tab pos="268605" algn="l"/>
                        </a:tabLst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J&amp;J employees &amp; contractors</a:t>
                      </a:r>
                    </a:p>
                  </a:txBody>
                  <a:tcPr marL="0" marR="0" marT="508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67970" indent="-153670">
                        <a:lnSpc>
                          <a:spcPct val="100000"/>
                        </a:lnSpc>
                        <a:spcBef>
                          <a:spcPts val="645"/>
                        </a:spcBef>
                        <a:buClr>
                          <a:srgbClr val="1E22AA"/>
                        </a:buClr>
                        <a:buFont typeface="J&amp;J Circular Book"/>
                        <a:buChar char="•"/>
                        <a:tabLst>
                          <a:tab pos="268605" algn="l"/>
                        </a:tabLst>
                      </a:pP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J&amp;J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employees</a:t>
                      </a: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contractors</a:t>
                      </a:r>
                      <a:endParaRPr sz="11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67970" indent="-153670">
                        <a:lnSpc>
                          <a:spcPct val="100000"/>
                        </a:lnSpc>
                        <a:spcBef>
                          <a:spcPts val="605"/>
                        </a:spcBef>
                        <a:buClr>
                          <a:srgbClr val="1E22AA"/>
                        </a:buClr>
                        <a:buFont typeface="J&amp;J Circular Book"/>
                        <a:buChar char="•"/>
                        <a:tabLst>
                          <a:tab pos="268605" algn="l"/>
                        </a:tabLst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sales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representatives</a:t>
                      </a:r>
                      <a:endParaRPr lang="en-US" sz="11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67970" indent="-153670">
                        <a:lnSpc>
                          <a:spcPct val="100000"/>
                        </a:lnSpc>
                        <a:spcBef>
                          <a:spcPts val="605"/>
                        </a:spcBef>
                        <a:buClr>
                          <a:srgbClr val="1E22AA"/>
                        </a:buClr>
                        <a:buFont typeface="J&amp;J Circular Book"/>
                        <a:buChar char="•"/>
                        <a:tabLst>
                          <a:tab pos="268605" algn="l"/>
                        </a:tabLst>
                      </a:pP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Groups</a:t>
                      </a:r>
                      <a:endParaRPr sz="11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191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 indent="-153670">
                        <a:lnSpc>
                          <a:spcPct val="100000"/>
                        </a:lnSpc>
                        <a:spcBef>
                          <a:spcPts val="645"/>
                        </a:spcBef>
                        <a:buClr>
                          <a:srgbClr val="C800A1"/>
                        </a:buClr>
                        <a:buFont typeface="J&amp;J Circular Book"/>
                        <a:buChar char="•"/>
                        <a:tabLst>
                          <a:tab pos="289560" algn="l"/>
                        </a:tabLst>
                      </a:pP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Communication teams</a:t>
                      </a:r>
                    </a:p>
                    <a:p>
                      <a:pPr marL="288925" indent="-153670">
                        <a:lnSpc>
                          <a:spcPct val="100000"/>
                        </a:lnSpc>
                        <a:spcBef>
                          <a:spcPts val="645"/>
                        </a:spcBef>
                        <a:buClr>
                          <a:srgbClr val="C800A1"/>
                        </a:buClr>
                        <a:buFont typeface="J&amp;J Circular Book"/>
                        <a:buChar char="•"/>
                        <a:tabLst>
                          <a:tab pos="289560" algn="l"/>
                        </a:tabLst>
                      </a:pP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Executive Admins</a:t>
                      </a:r>
                      <a:endParaRPr sz="11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8925" indent="-153670">
                        <a:lnSpc>
                          <a:spcPct val="100000"/>
                        </a:lnSpc>
                        <a:spcBef>
                          <a:spcPts val="605"/>
                        </a:spcBef>
                        <a:buClr>
                          <a:srgbClr val="C800A1"/>
                        </a:buClr>
                        <a:buFont typeface="J&amp;J Circular Book"/>
                        <a:buChar char="•"/>
                        <a:tabLst>
                          <a:tab pos="289560" algn="l"/>
                        </a:tabLst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SVPs and C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suite</a:t>
                      </a:r>
                    </a:p>
                  </a:txBody>
                  <a:tcPr marL="0" marR="0" marT="8191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5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67970" indent="-153670">
                        <a:lnSpc>
                          <a:spcPct val="100000"/>
                        </a:lnSpc>
                        <a:spcBef>
                          <a:spcPts val="645"/>
                        </a:spcBef>
                        <a:buClr>
                          <a:srgbClr val="C8102E"/>
                        </a:buClr>
                        <a:buFont typeface="J&amp;J Circular Book"/>
                        <a:buChar char="•"/>
                        <a:tabLst>
                          <a:tab pos="268605" algn="l"/>
                        </a:tabLst>
                      </a:pPr>
                      <a:endParaRPr lang="en-US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67970" indent="-153670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C8102E"/>
                        </a:buClr>
                        <a:buFont typeface="J&amp;J Circular Book"/>
                        <a:buChar char="•"/>
                        <a:tabLst>
                          <a:tab pos="268605" algn="l"/>
                        </a:tabLst>
                      </a:pP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charge to end user</a:t>
                      </a: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67970" indent="-153670">
                        <a:lnSpc>
                          <a:spcPct val="100000"/>
                        </a:lnSpc>
                        <a:spcBef>
                          <a:spcPts val="645"/>
                        </a:spcBef>
                        <a:buClr>
                          <a:srgbClr val="1E22AA"/>
                        </a:buClr>
                        <a:buFont typeface="J&amp;J Circular Book"/>
                        <a:buChar char="•"/>
                        <a:tabLst>
                          <a:tab pos="268605" algn="l"/>
                        </a:tabLst>
                      </a:pP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charge to end user</a:t>
                      </a:r>
                    </a:p>
                    <a:p>
                      <a:pPr marL="267970" indent="-153670">
                        <a:lnSpc>
                          <a:spcPct val="100000"/>
                        </a:lnSpc>
                        <a:spcBef>
                          <a:spcPts val="645"/>
                        </a:spcBef>
                        <a:buClr>
                          <a:srgbClr val="1E22AA"/>
                        </a:buClr>
                        <a:buFont typeface="J&amp;J Circular Book"/>
                        <a:buChar char="•"/>
                        <a:tabLst>
                          <a:tab pos="268605" algn="l"/>
                        </a:tabLst>
                      </a:pP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 for Online Event Consulting – </a:t>
                      </a: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details here</a:t>
                      </a:r>
                      <a:endParaRPr sz="11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191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 indent="-153670">
                        <a:lnSpc>
                          <a:spcPct val="100000"/>
                        </a:lnSpc>
                        <a:spcBef>
                          <a:spcPts val="645"/>
                        </a:spcBef>
                        <a:buClr>
                          <a:srgbClr val="C8102E"/>
                        </a:buClr>
                        <a:buFont typeface="J&amp;J Circular Book"/>
                        <a:buChar char="•"/>
                        <a:tabLst>
                          <a:tab pos="268605" algn="l"/>
                        </a:tabLst>
                      </a:pPr>
                      <a:r>
                        <a:rPr lang="en-US" sz="11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charge to end user</a:t>
                      </a:r>
                    </a:p>
                    <a:p>
                      <a:pPr marL="267970" indent="-153670">
                        <a:lnSpc>
                          <a:spcPct val="100000"/>
                        </a:lnSpc>
                        <a:spcBef>
                          <a:spcPts val="645"/>
                        </a:spcBef>
                        <a:buClr>
                          <a:srgbClr val="C8102E"/>
                        </a:buClr>
                        <a:buFont typeface="J&amp;J Circular Book"/>
                        <a:buChar char="•"/>
                        <a:tabLst>
                          <a:tab pos="268605" algn="l"/>
                        </a:tabLst>
                      </a:pPr>
                      <a:r>
                        <a:rPr lang="en-US" sz="11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 for Online Event Consulting – </a:t>
                      </a:r>
                      <a:r>
                        <a:rPr lang="en-US" sz="115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details here</a:t>
                      </a:r>
                      <a:endParaRPr lang="en-US" sz="11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191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462206" y="459930"/>
            <a:ext cx="1849859" cy="335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2285" y="3383624"/>
            <a:ext cx="484505" cy="0"/>
          </a:xfrm>
          <a:custGeom>
            <a:avLst/>
            <a:gdLst/>
            <a:ahLst/>
            <a:cxnLst/>
            <a:rect l="l" t="t" r="r" b="b"/>
            <a:pathLst>
              <a:path w="484505">
                <a:moveTo>
                  <a:pt x="0" y="0"/>
                </a:moveTo>
                <a:lnTo>
                  <a:pt x="483971" y="0"/>
                </a:lnTo>
              </a:path>
            </a:pathLst>
          </a:custGeom>
          <a:ln w="78778">
            <a:solidFill>
              <a:srgbClr val="BC2E9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4393" y="3132190"/>
            <a:ext cx="0" cy="207645"/>
          </a:xfrm>
          <a:custGeom>
            <a:avLst/>
            <a:gdLst/>
            <a:ahLst/>
            <a:cxnLst/>
            <a:rect l="l" t="t" r="r" b="b"/>
            <a:pathLst>
              <a:path h="207645">
                <a:moveTo>
                  <a:pt x="0" y="0"/>
                </a:moveTo>
                <a:lnTo>
                  <a:pt x="0" y="207416"/>
                </a:lnTo>
              </a:path>
            </a:pathLst>
          </a:custGeom>
          <a:ln w="78778">
            <a:solidFill>
              <a:srgbClr val="BC2E9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4161" y="3132190"/>
            <a:ext cx="0" cy="207645"/>
          </a:xfrm>
          <a:custGeom>
            <a:avLst/>
            <a:gdLst/>
            <a:ahLst/>
            <a:cxnLst/>
            <a:rect l="l" t="t" r="r" b="b"/>
            <a:pathLst>
              <a:path h="207645">
                <a:moveTo>
                  <a:pt x="0" y="0"/>
                </a:moveTo>
                <a:lnTo>
                  <a:pt x="0" y="207416"/>
                </a:lnTo>
              </a:path>
            </a:pathLst>
          </a:custGeom>
          <a:ln w="78778">
            <a:solidFill>
              <a:srgbClr val="BC2E9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6591" y="2924763"/>
            <a:ext cx="1175385" cy="0"/>
          </a:xfrm>
          <a:custGeom>
            <a:avLst/>
            <a:gdLst/>
            <a:ahLst/>
            <a:cxnLst/>
            <a:rect l="l" t="t" r="r" b="b"/>
            <a:pathLst>
              <a:path w="1175385">
                <a:moveTo>
                  <a:pt x="0" y="0"/>
                </a:moveTo>
                <a:lnTo>
                  <a:pt x="1175372" y="0"/>
                </a:lnTo>
              </a:path>
            </a:pathLst>
          </a:custGeom>
          <a:ln w="78778">
            <a:solidFill>
              <a:srgbClr val="323B97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6589" y="2362200"/>
            <a:ext cx="1178560" cy="748030"/>
          </a:xfrm>
          <a:custGeom>
            <a:avLst/>
            <a:gdLst/>
            <a:ahLst/>
            <a:cxnLst/>
            <a:rect l="l" t="t" r="r" b="b"/>
            <a:pathLst>
              <a:path w="1178560" h="748029">
                <a:moveTo>
                  <a:pt x="1178521" y="744867"/>
                </a:moveTo>
                <a:lnTo>
                  <a:pt x="0" y="748017"/>
                </a:lnTo>
                <a:lnTo>
                  <a:pt x="0" y="0"/>
                </a:lnTo>
                <a:lnTo>
                  <a:pt x="1178521" y="0"/>
                </a:lnTo>
                <a:lnTo>
                  <a:pt x="1178521" y="744867"/>
                </a:lnTo>
                <a:close/>
              </a:path>
            </a:pathLst>
          </a:custGeom>
          <a:ln w="78778">
            <a:solidFill>
              <a:srgbClr val="C8202F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398791"/>
            <a:ext cx="300608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Features </a:t>
            </a: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glance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5616" y="3515315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597" y="0"/>
                </a:lnTo>
              </a:path>
            </a:pathLst>
          </a:custGeom>
          <a:ln w="12192">
            <a:solidFill>
              <a:srgbClr val="C800A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541" y="8850383"/>
            <a:ext cx="504190" cy="212725"/>
          </a:xfrm>
          <a:custGeom>
            <a:avLst/>
            <a:gdLst/>
            <a:ahLst/>
            <a:cxnLst/>
            <a:rect l="l" t="t" r="r" b="b"/>
            <a:pathLst>
              <a:path w="504190" h="212725">
                <a:moveTo>
                  <a:pt x="504126" y="62979"/>
                </a:moveTo>
                <a:lnTo>
                  <a:pt x="447941" y="62979"/>
                </a:lnTo>
                <a:lnTo>
                  <a:pt x="447941" y="184505"/>
                </a:lnTo>
                <a:lnTo>
                  <a:pt x="450148" y="195442"/>
                </a:lnTo>
                <a:lnTo>
                  <a:pt x="456168" y="204371"/>
                </a:lnTo>
                <a:lnTo>
                  <a:pt x="465097" y="210390"/>
                </a:lnTo>
                <a:lnTo>
                  <a:pt x="476034" y="212598"/>
                </a:lnTo>
                <a:lnTo>
                  <a:pt x="486970" y="210390"/>
                </a:lnTo>
                <a:lnTo>
                  <a:pt x="495900" y="204371"/>
                </a:lnTo>
                <a:lnTo>
                  <a:pt x="501919" y="195442"/>
                </a:lnTo>
                <a:lnTo>
                  <a:pt x="504126" y="184505"/>
                </a:lnTo>
                <a:lnTo>
                  <a:pt x="504126" y="62979"/>
                </a:lnTo>
                <a:close/>
              </a:path>
              <a:path w="504190" h="212725">
                <a:moveTo>
                  <a:pt x="479069" y="0"/>
                </a:moveTo>
                <a:lnTo>
                  <a:pt x="22453" y="85344"/>
                </a:lnTo>
                <a:lnTo>
                  <a:pt x="0" y="118122"/>
                </a:lnTo>
                <a:lnTo>
                  <a:pt x="4176" y="128467"/>
                </a:lnTo>
                <a:lnTo>
                  <a:pt x="11736" y="136140"/>
                </a:lnTo>
                <a:lnTo>
                  <a:pt x="21622" y="140418"/>
                </a:lnTo>
                <a:lnTo>
                  <a:pt x="32778" y="140576"/>
                </a:lnTo>
                <a:lnTo>
                  <a:pt x="447941" y="62979"/>
                </a:lnTo>
                <a:lnTo>
                  <a:pt x="504126" y="62979"/>
                </a:lnTo>
                <a:lnTo>
                  <a:pt x="504126" y="20815"/>
                </a:lnTo>
                <a:lnTo>
                  <a:pt x="500392" y="12852"/>
                </a:lnTo>
                <a:lnTo>
                  <a:pt x="487578" y="2209"/>
                </a:lnTo>
                <a:lnTo>
                  <a:pt x="479069" y="0"/>
                </a:lnTo>
                <a:close/>
              </a:path>
            </a:pathLst>
          </a:custGeom>
          <a:solidFill>
            <a:srgbClr val="313896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5936" y="8934223"/>
            <a:ext cx="561975" cy="818515"/>
          </a:xfrm>
          <a:custGeom>
            <a:avLst/>
            <a:gdLst/>
            <a:ahLst/>
            <a:cxnLst/>
            <a:rect l="l" t="t" r="r" b="b"/>
            <a:pathLst>
              <a:path w="561975" h="818515">
                <a:moveTo>
                  <a:pt x="24790" y="0"/>
                </a:moveTo>
                <a:lnTo>
                  <a:pt x="16433" y="2235"/>
                </a:lnTo>
                <a:lnTo>
                  <a:pt x="3657" y="12941"/>
                </a:lnTo>
                <a:lnTo>
                  <a:pt x="0" y="20789"/>
                </a:lnTo>
                <a:lnTo>
                  <a:pt x="0" y="699846"/>
                </a:lnTo>
                <a:lnTo>
                  <a:pt x="536790" y="818400"/>
                </a:lnTo>
                <a:lnTo>
                  <a:pt x="545147" y="816165"/>
                </a:lnTo>
                <a:lnTo>
                  <a:pt x="557911" y="805459"/>
                </a:lnTo>
                <a:lnTo>
                  <a:pt x="561568" y="797610"/>
                </a:lnTo>
                <a:lnTo>
                  <a:pt x="561568" y="789279"/>
                </a:lnTo>
                <a:lnTo>
                  <a:pt x="505383" y="789279"/>
                </a:lnTo>
                <a:lnTo>
                  <a:pt x="505383" y="755782"/>
                </a:lnTo>
                <a:lnTo>
                  <a:pt x="56184" y="676287"/>
                </a:lnTo>
                <a:lnTo>
                  <a:pt x="56197" y="62623"/>
                </a:lnTo>
                <a:lnTo>
                  <a:pt x="378680" y="62623"/>
                </a:lnTo>
                <a:lnTo>
                  <a:pt x="24790" y="0"/>
                </a:lnTo>
                <a:close/>
              </a:path>
              <a:path w="561975" h="818515">
                <a:moveTo>
                  <a:pt x="505383" y="755782"/>
                </a:moveTo>
                <a:lnTo>
                  <a:pt x="505383" y="789279"/>
                </a:lnTo>
                <a:lnTo>
                  <a:pt x="533476" y="789279"/>
                </a:lnTo>
                <a:lnTo>
                  <a:pt x="538365" y="761618"/>
                </a:lnTo>
                <a:lnTo>
                  <a:pt x="505383" y="755782"/>
                </a:lnTo>
                <a:close/>
              </a:path>
              <a:path w="561975" h="818515">
                <a:moveTo>
                  <a:pt x="378680" y="62623"/>
                </a:moveTo>
                <a:lnTo>
                  <a:pt x="56197" y="62623"/>
                </a:lnTo>
                <a:lnTo>
                  <a:pt x="505383" y="142112"/>
                </a:lnTo>
                <a:lnTo>
                  <a:pt x="505383" y="755782"/>
                </a:lnTo>
                <a:lnTo>
                  <a:pt x="538365" y="761618"/>
                </a:lnTo>
                <a:lnTo>
                  <a:pt x="533476" y="789279"/>
                </a:lnTo>
                <a:lnTo>
                  <a:pt x="561568" y="789279"/>
                </a:lnTo>
                <a:lnTo>
                  <a:pt x="561568" y="118554"/>
                </a:lnTo>
                <a:lnTo>
                  <a:pt x="559834" y="108804"/>
                </a:lnTo>
                <a:lnTo>
                  <a:pt x="555010" y="100488"/>
                </a:lnTo>
                <a:lnTo>
                  <a:pt x="547665" y="94287"/>
                </a:lnTo>
                <a:lnTo>
                  <a:pt x="538365" y="90881"/>
                </a:lnTo>
                <a:lnTo>
                  <a:pt x="378680" y="62623"/>
                </a:lnTo>
                <a:close/>
              </a:path>
            </a:pathLst>
          </a:custGeom>
          <a:solidFill>
            <a:srgbClr val="DA1A32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8753" y="9232342"/>
            <a:ext cx="56515" cy="292735"/>
          </a:xfrm>
          <a:custGeom>
            <a:avLst/>
            <a:gdLst/>
            <a:ahLst/>
            <a:cxnLst/>
            <a:rect l="l" t="t" r="r" b="b"/>
            <a:pathLst>
              <a:path w="56515" h="292734">
                <a:moveTo>
                  <a:pt x="28092" y="0"/>
                </a:moveTo>
                <a:lnTo>
                  <a:pt x="17155" y="2207"/>
                </a:lnTo>
                <a:lnTo>
                  <a:pt x="8226" y="8226"/>
                </a:lnTo>
                <a:lnTo>
                  <a:pt x="2207" y="17155"/>
                </a:lnTo>
                <a:lnTo>
                  <a:pt x="0" y="28092"/>
                </a:lnTo>
                <a:lnTo>
                  <a:pt x="0" y="264198"/>
                </a:lnTo>
                <a:lnTo>
                  <a:pt x="2207" y="275134"/>
                </a:lnTo>
                <a:lnTo>
                  <a:pt x="8226" y="284064"/>
                </a:lnTo>
                <a:lnTo>
                  <a:pt x="17155" y="290083"/>
                </a:lnTo>
                <a:lnTo>
                  <a:pt x="28092" y="292290"/>
                </a:lnTo>
                <a:lnTo>
                  <a:pt x="39023" y="290083"/>
                </a:lnTo>
                <a:lnTo>
                  <a:pt x="47953" y="284064"/>
                </a:lnTo>
                <a:lnTo>
                  <a:pt x="53975" y="275134"/>
                </a:lnTo>
                <a:lnTo>
                  <a:pt x="56184" y="264198"/>
                </a:lnTo>
                <a:lnTo>
                  <a:pt x="56184" y="28092"/>
                </a:lnTo>
                <a:lnTo>
                  <a:pt x="53975" y="17155"/>
                </a:lnTo>
                <a:lnTo>
                  <a:pt x="47953" y="8226"/>
                </a:lnTo>
                <a:lnTo>
                  <a:pt x="39023" y="2207"/>
                </a:lnTo>
                <a:lnTo>
                  <a:pt x="28092" y="0"/>
                </a:lnTo>
                <a:close/>
              </a:path>
            </a:pathLst>
          </a:custGeom>
          <a:solidFill>
            <a:srgbClr val="BB3E96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1279" y="9129651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33477" y="0"/>
                </a:moveTo>
                <a:lnTo>
                  <a:pt x="20445" y="2630"/>
                </a:lnTo>
                <a:lnTo>
                  <a:pt x="9804" y="9804"/>
                </a:lnTo>
                <a:lnTo>
                  <a:pt x="2630" y="20445"/>
                </a:lnTo>
                <a:lnTo>
                  <a:pt x="0" y="33477"/>
                </a:lnTo>
                <a:lnTo>
                  <a:pt x="2630" y="46508"/>
                </a:lnTo>
                <a:lnTo>
                  <a:pt x="9804" y="57150"/>
                </a:lnTo>
                <a:lnTo>
                  <a:pt x="20445" y="64323"/>
                </a:lnTo>
                <a:lnTo>
                  <a:pt x="33477" y="66954"/>
                </a:lnTo>
                <a:lnTo>
                  <a:pt x="46508" y="64323"/>
                </a:lnTo>
                <a:lnTo>
                  <a:pt x="57149" y="57150"/>
                </a:lnTo>
                <a:lnTo>
                  <a:pt x="64323" y="46508"/>
                </a:lnTo>
                <a:lnTo>
                  <a:pt x="66954" y="33477"/>
                </a:lnTo>
                <a:lnTo>
                  <a:pt x="64323" y="20445"/>
                </a:lnTo>
                <a:lnTo>
                  <a:pt x="57149" y="9804"/>
                </a:lnTo>
                <a:lnTo>
                  <a:pt x="46508" y="2630"/>
                </a:lnTo>
                <a:lnTo>
                  <a:pt x="33477" y="0"/>
                </a:lnTo>
                <a:close/>
              </a:path>
            </a:pathLst>
          </a:custGeom>
          <a:solidFill>
            <a:srgbClr val="BB3E96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0" y="8525775"/>
            <a:ext cx="6134735" cy="1250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0" spc="-5">
                <a:latin typeface="Arial" panose="020B0604020202020204" pitchFamily="34" charset="0"/>
                <a:cs typeface="Arial" panose="020B0604020202020204" pitchFamily="34" charset="0"/>
              </a:rPr>
              <a:t>*Requires </a:t>
            </a:r>
            <a:r>
              <a:rPr sz="900" b="0">
                <a:latin typeface="Arial" panose="020B0604020202020204" pitchFamily="34" charset="0"/>
                <a:cs typeface="Arial" panose="020B0604020202020204" pitchFamily="34" charset="0"/>
              </a:rPr>
              <a:t>a meeting participant </a:t>
            </a:r>
            <a:r>
              <a:rPr sz="900" b="0" spc="-5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900" b="0">
                <a:latin typeface="Arial" panose="020B0604020202020204" pitchFamily="34" charset="0"/>
                <a:cs typeface="Arial" panose="020B0604020202020204" pitchFamily="34" charset="0"/>
              </a:rPr>
              <a:t>type the </a:t>
            </a:r>
            <a:r>
              <a:rPr sz="900" b="0" spc="-5">
                <a:latin typeface="Arial" panose="020B0604020202020204" pitchFamily="34" charset="0"/>
                <a:cs typeface="Arial" panose="020B0604020202020204" pitchFamily="34" charset="0"/>
              </a:rPr>
              <a:t>closed captions directly </a:t>
            </a:r>
            <a:r>
              <a:rPr sz="900" b="0">
                <a:latin typeface="Arial" panose="020B0604020202020204" pitchFamily="34" charset="0"/>
                <a:cs typeface="Arial" panose="020B0604020202020204" pitchFamily="34" charset="0"/>
              </a:rPr>
              <a:t>via </a:t>
            </a:r>
            <a:r>
              <a:rPr sz="900" b="0" spc="-5">
                <a:latin typeface="Arial" panose="020B0604020202020204" pitchFamily="34" charset="0"/>
                <a:cs typeface="Arial" panose="020B0604020202020204" pitchFamily="34" charset="0"/>
              </a:rPr>
              <a:t>Zoom </a:t>
            </a:r>
            <a:r>
              <a:rPr sz="900" b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900" b="0" spc="-1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900" b="0" spc="-5">
                <a:latin typeface="Arial" panose="020B0604020202020204" pitchFamily="34" charset="0"/>
                <a:cs typeface="Arial" panose="020B0604020202020204" pitchFamily="34" charset="0"/>
              </a:rPr>
              <a:t>can integrate </a:t>
            </a:r>
            <a:r>
              <a:rPr sz="900" b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900" b="0" spc="-5">
                <a:latin typeface="Arial" panose="020B0604020202020204" pitchFamily="34" charset="0"/>
                <a:cs typeface="Arial" panose="020B0604020202020204" pitchFamily="34" charset="0"/>
              </a:rPr>
              <a:t>third </a:t>
            </a:r>
            <a:r>
              <a:rPr sz="900" b="0">
                <a:latin typeface="Arial" panose="020B0604020202020204" pitchFamily="34" charset="0"/>
                <a:cs typeface="Arial" panose="020B0604020202020204" pitchFamily="34" charset="0"/>
              </a:rPr>
              <a:t>party</a:t>
            </a:r>
            <a:r>
              <a:rPr sz="900" b="0" spc="2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b="0" spc="-5">
                <a:latin typeface="Arial" panose="020B0604020202020204" pitchFamily="34" charset="0"/>
                <a:cs typeface="Arial" panose="020B0604020202020204" pitchFamily="34" charset="0"/>
              </a:rPr>
              <a:t>service.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45844">
              <a:lnSpc>
                <a:spcPct val="100000"/>
              </a:lnSpc>
            </a:pPr>
            <a:r>
              <a:rPr sz="1800" b="1" spc="-1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0" indent="-160655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Char char="•"/>
              <a:tabLst>
                <a:tab pos="1207135" algn="l"/>
              </a:tabLst>
            </a:pPr>
            <a:r>
              <a:rPr sz="1200" b="0" u="sng" spc="-5">
                <a:solidFill>
                  <a:srgbClr val="C800A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Instructions </a:t>
            </a:r>
            <a:r>
              <a:rPr sz="1200" b="0" u="sng">
                <a:solidFill>
                  <a:srgbClr val="C800A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on </a:t>
            </a:r>
            <a:r>
              <a:rPr sz="1200" b="0" u="sng" spc="-5">
                <a:solidFill>
                  <a:srgbClr val="C800A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how to request </a:t>
            </a:r>
            <a:r>
              <a:rPr sz="1200" b="0" u="sng">
                <a:solidFill>
                  <a:srgbClr val="C800A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 </a:t>
            </a:r>
            <a:r>
              <a:rPr sz="1200" b="0" u="sng" spc="-5">
                <a:solidFill>
                  <a:srgbClr val="C800A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Zoom</a:t>
            </a:r>
            <a:r>
              <a:rPr sz="1200" b="0" u="sng" spc="-10">
                <a:solidFill>
                  <a:srgbClr val="C800A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sz="1200" b="0" u="sng" spc="-5">
                <a:solidFill>
                  <a:srgbClr val="C800A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account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0">
              <a:lnSpc>
                <a:spcPct val="100000"/>
              </a:lnSpc>
              <a:spcBef>
                <a:spcPts val="295"/>
              </a:spcBef>
            </a:pPr>
            <a:r>
              <a:rPr sz="900" b="0" spc="-5">
                <a:latin typeface="Arial" panose="020B0604020202020204" pitchFamily="34" charset="0"/>
                <a:cs typeface="Arial" panose="020B0604020202020204" pitchFamily="34" charset="0"/>
              </a:rPr>
              <a:t>Attendees </a:t>
            </a:r>
            <a:r>
              <a:rPr sz="900" b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sz="900" b="0" spc="-1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sz="900" b="0">
                <a:latin typeface="Arial" panose="020B0604020202020204" pitchFamily="34" charset="0"/>
                <a:cs typeface="Arial" panose="020B0604020202020204" pitchFamily="34" charset="0"/>
              </a:rPr>
              <a:t>need a </a:t>
            </a:r>
            <a:r>
              <a:rPr sz="900" b="0" spc="-5">
                <a:latin typeface="Arial" panose="020B0604020202020204" pitchFamily="34" charset="0"/>
                <a:cs typeface="Arial" panose="020B0604020202020204" pitchFamily="34" charset="0"/>
              </a:rPr>
              <a:t>Zoom account to </a:t>
            </a:r>
            <a:r>
              <a:rPr sz="900" b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900" b="0" spc="-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b="0">
                <a:latin typeface="Arial" panose="020B0604020202020204" pitchFamily="34" charset="0"/>
                <a:cs typeface="Arial" panose="020B0604020202020204" pitchFamily="34" charset="0"/>
              </a:rPr>
              <a:t>meetings.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0" indent="-160655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1207135" algn="l"/>
              </a:tabLst>
            </a:pPr>
            <a:r>
              <a:rPr sz="1200" b="0" u="sng" spc="-15">
                <a:solidFill>
                  <a:srgbClr val="C800A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ITforMe </a:t>
            </a:r>
            <a:r>
              <a:rPr sz="1200" b="0" u="sng">
                <a:solidFill>
                  <a:srgbClr val="C800A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Virtual Meetings Quick </a:t>
            </a:r>
            <a:r>
              <a:rPr sz="1200" b="0" u="sng" spc="-10">
                <a:solidFill>
                  <a:srgbClr val="C800A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Reference</a:t>
            </a:r>
            <a:r>
              <a:rPr sz="1200" b="0" u="sng" spc="5">
                <a:solidFill>
                  <a:srgbClr val="C800A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sz="1200" b="0" u="sng" spc="-5">
                <a:solidFill>
                  <a:srgbClr val="C800A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Guide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31319" y="3516604"/>
            <a:ext cx="1083945" cy="0"/>
          </a:xfrm>
          <a:custGeom>
            <a:avLst/>
            <a:gdLst/>
            <a:ahLst/>
            <a:cxnLst/>
            <a:rect l="l" t="t" r="r" b="b"/>
            <a:pathLst>
              <a:path w="1083945">
                <a:moveTo>
                  <a:pt x="0" y="0"/>
                </a:moveTo>
                <a:lnTo>
                  <a:pt x="1083564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86239"/>
              </p:ext>
            </p:extLst>
          </p:nvPr>
        </p:nvGraphicFramePr>
        <p:xfrm>
          <a:off x="228600" y="717884"/>
          <a:ext cx="7223760" cy="7633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2221274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86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Audio</a:t>
                      </a:r>
                      <a:r>
                        <a:rPr sz="1200" spc="-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sharing</a:t>
                      </a:r>
                    </a:p>
                  </a:txBody>
                  <a:tcPr marL="0" marR="0" marT="0" marB="0"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Teams</a:t>
                      </a: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8102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Zoom </a:t>
                      </a:r>
                      <a:r>
                        <a: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</a:t>
                      </a:r>
                      <a:r>
                        <a:rPr lang="en-US"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sz="12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68580" marB="0" anchor="ctr"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22A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Zoom </a:t>
                      </a:r>
                      <a:r>
                        <a: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Webinar</a:t>
                      </a:r>
                      <a:r>
                        <a:rPr lang="en-US"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sz="12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6858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800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52898"/>
                  </a:ext>
                </a:extLst>
              </a:tr>
              <a:tr h="1542623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J&amp;J Circular Medium"/>
                        <a:cs typeface="J&amp;J Circular Medium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22250" marR="81915" indent="-153670">
                        <a:lnSpc>
                          <a:spcPts val="1280"/>
                        </a:lnSpc>
                        <a:spcBef>
                          <a:spcPts val="755"/>
                        </a:spcBef>
                        <a:buClr>
                          <a:srgbClr val="C8102E"/>
                        </a:buClr>
                        <a:buFont typeface="J&amp;J Circular Book"/>
                        <a:buChar char="•"/>
                        <a:tabLst>
                          <a:tab pos="220979" algn="l"/>
                        </a:tabLst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participants can</a:t>
                      </a: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mute and unmute their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audio</a:t>
                      </a:r>
                    </a:p>
                    <a:p>
                      <a:pPr marL="222250" marR="213995" indent="-153670">
                        <a:lnSpc>
                          <a:spcPts val="1280"/>
                        </a:lnSpc>
                        <a:spcBef>
                          <a:spcPts val="550"/>
                        </a:spcBef>
                        <a:buClr>
                          <a:srgbClr val="C8102E"/>
                        </a:buClr>
                        <a:buFont typeface="J&amp;J Circular Book"/>
                        <a:buChar char="•"/>
                        <a:tabLst>
                          <a:tab pos="220979" algn="l"/>
                        </a:tabLst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 can mute and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unmute participants</a:t>
                      </a:r>
                    </a:p>
                  </a:txBody>
                  <a:tcPr marL="0" marR="0" marT="4826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 marR="81915" indent="-153670">
                        <a:lnSpc>
                          <a:spcPts val="1280"/>
                        </a:lnSpc>
                        <a:spcBef>
                          <a:spcPts val="755"/>
                        </a:spcBef>
                        <a:buClr>
                          <a:srgbClr val="C8102E"/>
                        </a:buClr>
                        <a:buFont typeface="J&amp;J Circular Book"/>
                        <a:buChar char="•"/>
                        <a:tabLst>
                          <a:tab pos="220979" algn="l"/>
                        </a:tabLst>
                      </a:pP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participants can mute and unmute their</a:t>
                      </a:r>
                      <a:r>
                        <a:rPr lang="en-US"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audio</a:t>
                      </a:r>
                    </a:p>
                    <a:p>
                      <a:pPr marL="222250" marR="213995" indent="-153670">
                        <a:lnSpc>
                          <a:spcPts val="1280"/>
                        </a:lnSpc>
                        <a:spcBef>
                          <a:spcPts val="550"/>
                        </a:spcBef>
                        <a:buClr>
                          <a:srgbClr val="C8102E"/>
                        </a:buClr>
                        <a:buFont typeface="J&amp;J Circular Book"/>
                        <a:buChar char="•"/>
                        <a:tabLst>
                          <a:tab pos="220979" algn="l"/>
                        </a:tabLst>
                      </a:pP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 can mute and</a:t>
                      </a:r>
                      <a:r>
                        <a:rPr lang="en-US"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unmute participants</a:t>
                      </a:r>
                    </a:p>
                    <a:p>
                      <a:pPr marL="222250" marR="165735" indent="-153670">
                        <a:lnSpc>
                          <a:spcPts val="1280"/>
                        </a:lnSpc>
                        <a:spcBef>
                          <a:spcPts val="550"/>
                        </a:spcBef>
                        <a:buClr>
                          <a:srgbClr val="C8102E"/>
                        </a:buClr>
                        <a:buFont typeface="J&amp;J Circular Book"/>
                        <a:buChar char="•"/>
                        <a:tabLst>
                          <a:tab pos="220979" algn="l"/>
                        </a:tabLst>
                      </a:pP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 can set all</a:t>
                      </a:r>
                      <a:r>
                        <a:rPr lang="en-US"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participants to mute upon</a:t>
                      </a:r>
                      <a:r>
                        <a:rPr lang="en-US"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entry</a:t>
                      </a:r>
                    </a:p>
                  </a:txBody>
                  <a:tcPr marL="0" marR="0" marT="4826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9079" marR="141605" indent="-154305">
                        <a:lnSpc>
                          <a:spcPts val="1280"/>
                        </a:lnSpc>
                        <a:spcBef>
                          <a:spcPts val="755"/>
                        </a:spcBef>
                        <a:buClr>
                          <a:srgbClr val="1E22AA"/>
                        </a:buClr>
                        <a:buFont typeface="J&amp;J Circular Book"/>
                        <a:buChar char="•"/>
                        <a:tabLst>
                          <a:tab pos="257810" algn="l"/>
                        </a:tabLst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 host and panelists ca</a:t>
                      </a: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mute and unmute their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audio</a:t>
                      </a:r>
                    </a:p>
                    <a:p>
                      <a:pPr marL="257175" indent="-152400">
                        <a:lnSpc>
                          <a:spcPct val="100000"/>
                        </a:lnSpc>
                        <a:spcBef>
                          <a:spcPts val="425"/>
                        </a:spcBef>
                        <a:buClr>
                          <a:srgbClr val="1E22AA"/>
                        </a:buClr>
                        <a:buFont typeface="J&amp;J Circular Book"/>
                        <a:buChar char="•"/>
                        <a:tabLst>
                          <a:tab pos="257810" algn="l"/>
                        </a:tabLst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Attendees join in listen-only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</a:t>
                      </a:r>
                    </a:p>
                    <a:p>
                      <a:pPr marL="259079" marR="438784" indent="-154305">
                        <a:lnSpc>
                          <a:spcPts val="1280"/>
                        </a:lnSpc>
                        <a:spcBef>
                          <a:spcPts val="575"/>
                        </a:spcBef>
                        <a:buClr>
                          <a:srgbClr val="1E22AA"/>
                        </a:buClr>
                        <a:buFont typeface="J&amp;J Circular Book"/>
                        <a:buChar char="•"/>
                        <a:tabLst>
                          <a:tab pos="257810" algn="l"/>
                        </a:tabLst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 can unmute one or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 attendees</a:t>
                      </a:r>
                    </a:p>
                  </a:txBody>
                  <a:tcPr marL="0" marR="0" marT="4826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99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</a:t>
                      </a:r>
                      <a:r>
                        <a:rPr sz="120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sharing</a:t>
                      </a:r>
                    </a:p>
                  </a:txBody>
                  <a:tcPr marL="0" marR="0" marT="3111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participants</a:t>
                      </a:r>
                    </a:p>
                  </a:txBody>
                  <a:tcPr marL="0" marR="0" marT="36195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participants</a:t>
                      </a:r>
                    </a:p>
                  </a:txBody>
                  <a:tcPr marL="0" marR="0" marT="3619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 and panelists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</a:t>
                      </a:r>
                    </a:p>
                  </a:txBody>
                  <a:tcPr marL="0" marR="0" marT="36195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99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sz="120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sharing</a:t>
                      </a:r>
                    </a:p>
                  </a:txBody>
                  <a:tcPr marL="0" marR="0" marT="3111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participants</a:t>
                      </a:r>
                    </a:p>
                  </a:txBody>
                  <a:tcPr marL="0" marR="0" marT="36195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participants</a:t>
                      </a:r>
                    </a:p>
                  </a:txBody>
                  <a:tcPr marL="0" marR="0" marT="3619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 and panelists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</a:t>
                      </a:r>
                    </a:p>
                  </a:txBody>
                  <a:tcPr marL="0" marR="0" marT="36195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9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</a:t>
                      </a:r>
                      <a:r>
                        <a:rPr sz="120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attendees</a:t>
                      </a: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19710" indent="-153035">
                        <a:lnSpc>
                          <a:spcPct val="100000"/>
                        </a:lnSpc>
                        <a:spcBef>
                          <a:spcPts val="280"/>
                        </a:spcBef>
                        <a:buClr>
                          <a:srgbClr val="C8102E"/>
                        </a:buClr>
                        <a:buFont typeface="J&amp;J Circular Book"/>
                        <a:buChar char="•"/>
                        <a:tabLst>
                          <a:tab pos="220979" algn="l"/>
                        </a:tabLst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 to </a:t>
                      </a: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350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participants</a:t>
                      </a:r>
                    </a:p>
                  </a:txBody>
                  <a:tcPr marL="0" marR="0" marT="3556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 marR="397510" lvl="0" indent="-153035" defTabSz="914400" eaLnBrk="1" fontAlgn="auto" latinLnBrk="0" hangingPunct="1">
                        <a:lnSpc>
                          <a:spcPts val="133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  <a:buClr>
                          <a:srgbClr val="C8102E"/>
                        </a:buClr>
                        <a:buSzTx/>
                        <a:buFont typeface="J&amp;J Circular Book"/>
                        <a:buChar char="•"/>
                        <a:tabLst>
                          <a:tab pos="219075" algn="l"/>
                        </a:tabLst>
                        <a:defRPr/>
                      </a:pPr>
                      <a:r>
                        <a:rPr lang="en-US" sz="1150" u="none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 to 1,000 participants</a:t>
                      </a:r>
                    </a:p>
                    <a:p>
                      <a:pPr marL="219710" marR="397510" lvl="0" indent="-153035" defTabSz="914400" eaLnBrk="1" fontAlgn="auto" latinLnBrk="0" hangingPunct="1">
                        <a:lnSpc>
                          <a:spcPts val="133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  <a:buClr>
                          <a:srgbClr val="C8102E"/>
                        </a:buClr>
                        <a:buSzTx/>
                        <a:buFont typeface="J&amp;J Circular Book"/>
                        <a:buChar char="•"/>
                        <a:tabLst>
                          <a:tab pos="219075" algn="l"/>
                        </a:tabLst>
                        <a:defRPr/>
                      </a:pPr>
                      <a:r>
                        <a:rPr lang="en-US" sz="1150" u="sng">
                          <a:solidFill>
                            <a:srgbClr val="C800A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Online Event</a:t>
                      </a:r>
                      <a:r>
                        <a:rPr lang="en-US" sz="1150" u="sng" spc="-100">
                          <a:solidFill>
                            <a:srgbClr val="C800A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 </a:t>
                      </a:r>
                      <a:r>
                        <a:rPr lang="en-US" sz="1150" u="sng">
                          <a:solidFill>
                            <a:srgbClr val="C800A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Consulting  </a:t>
                      </a: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recommended with 50+  participants</a:t>
                      </a:r>
                    </a:p>
                  </a:txBody>
                  <a:tcPr marL="0" marR="0" marT="3556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9554" indent="-160020">
                        <a:lnSpc>
                          <a:spcPct val="100000"/>
                        </a:lnSpc>
                        <a:spcBef>
                          <a:spcPts val="265"/>
                        </a:spcBef>
                        <a:buClr>
                          <a:srgbClr val="1E22AA"/>
                        </a:buClr>
                        <a:buFont typeface="J&amp;J Circular Book"/>
                        <a:buChar char="•"/>
                        <a:tabLst>
                          <a:tab pos="241935" algn="l"/>
                        </a:tabLst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 to 1,000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attendees</a:t>
                      </a:r>
                    </a:p>
                    <a:p>
                      <a:pPr marL="249554" marR="208915" lvl="0" indent="-160020" defTabSz="914400" eaLnBrk="1" fontAlgn="auto" latinLnBrk="0" hangingPunct="1">
                        <a:lnSpc>
                          <a:spcPct val="1047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Clr>
                          <a:srgbClr val="1E22AA"/>
                        </a:buClr>
                        <a:buSzTx/>
                        <a:buFont typeface="J&amp;J Circular Book"/>
                        <a:buChar char="•"/>
                        <a:tabLst>
                          <a:tab pos="241935" algn="l"/>
                        </a:tabLst>
                        <a:defRPr/>
                      </a:pP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Capacity can be increased to 10,000 attendees</a:t>
                      </a:r>
                      <a:r>
                        <a:rPr lang="en-US"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50" u="sng">
                          <a:solidFill>
                            <a:srgbClr val="C800A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here</a:t>
                      </a:r>
                      <a:endParaRPr lang="en-US" sz="11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49554" marR="208915" indent="-160020">
                        <a:lnSpc>
                          <a:spcPct val="104700"/>
                        </a:lnSpc>
                        <a:spcBef>
                          <a:spcPts val="380"/>
                        </a:spcBef>
                        <a:buClr>
                          <a:srgbClr val="1E22AA"/>
                        </a:buClr>
                        <a:buFont typeface="J&amp;J Circular Book"/>
                        <a:buChar char="•"/>
                        <a:tabLst>
                          <a:tab pos="241935" algn="l"/>
                        </a:tabLst>
                      </a:pPr>
                      <a:r>
                        <a:rPr sz="1150" u="sng">
                          <a:solidFill>
                            <a:srgbClr val="C800A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Online Event</a:t>
                      </a:r>
                      <a:r>
                        <a:rPr lang="en-US" sz="1150" u="sng" spc="-70">
                          <a:solidFill>
                            <a:srgbClr val="C800A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 </a:t>
                      </a:r>
                      <a:r>
                        <a:rPr sz="1150" u="sng">
                          <a:solidFill>
                            <a:srgbClr val="C800A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Consulting</a:t>
                      </a:r>
                      <a:r>
                        <a:rPr sz="1150" u="sng" spc="-35">
                          <a:solidFill>
                            <a:srgbClr val="C800A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</a:t>
                      </a:r>
                    </a:p>
                  </a:txBody>
                  <a:tcPr marL="0" marR="0" marT="3365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9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r>
                        <a:rPr sz="120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</a:p>
                  </a:txBody>
                  <a:tcPr marL="0" marR="0" marT="3111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Visible to all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participants</a:t>
                      </a:r>
                    </a:p>
                  </a:txBody>
                  <a:tcPr marL="0" marR="0" marT="36195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Visible to all</a:t>
                      </a:r>
                      <a:r>
                        <a:rPr lang="en-US"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participants</a:t>
                      </a:r>
                    </a:p>
                  </a:txBody>
                  <a:tcPr marL="0" marR="0" marT="3619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Visible to host and panelists</a:t>
                      </a:r>
                      <a:r>
                        <a:rPr sz="115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1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</a:t>
                      </a:r>
                    </a:p>
                  </a:txBody>
                  <a:tcPr marL="0" marR="0" marT="36195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15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Chat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1114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6794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Recording</a:t>
                      </a:r>
                    </a:p>
                  </a:txBody>
                  <a:tcPr marL="0" marR="0" marT="3111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12075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6794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Dial-in numbers</a:t>
                      </a:r>
                    </a:p>
                  </a:txBody>
                  <a:tcPr marL="0" marR="0" marT="3111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6302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Polling</a:t>
                      </a:r>
                    </a:p>
                  </a:txBody>
                  <a:tcPr marL="0" marR="0" marT="3111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Whiteboard</a:t>
                      </a:r>
                    </a:p>
                  </a:txBody>
                  <a:tcPr marL="0" marR="0" marT="3111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0" marR="0" marT="46355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Breakout rooms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1114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10854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1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Q&amp;A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1114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19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200" spc="-4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200" spc="-6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egistration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1115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</a:t>
                      </a:r>
                      <a:r>
                        <a:rPr sz="120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</a:p>
                  </a:txBody>
                  <a:tcPr marL="0" marR="0" marT="3111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1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195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19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195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Closed</a:t>
                      </a:r>
                      <a:r>
                        <a:rPr sz="1200" spc="-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captioning</a:t>
                      </a:r>
                      <a:r>
                        <a:rPr sz="1200" baseline="312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31114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635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800A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028C432372ED4F80EDCBE6E925FD77" ma:contentTypeVersion="6" ma:contentTypeDescription="Create a new document." ma:contentTypeScope="" ma:versionID="050760d9ae4004f2d8dc9619c6d20190">
  <xsd:schema xmlns:xsd="http://www.w3.org/2001/XMLSchema" xmlns:xs="http://www.w3.org/2001/XMLSchema" xmlns:p="http://schemas.microsoft.com/office/2006/metadata/properties" xmlns:ns2="34061f05-c4eb-48d2-9d5f-4afa8aaf8682" xmlns:ns3="da238c97-01d8-4d5c-b878-fb96016b4d10" targetNamespace="http://schemas.microsoft.com/office/2006/metadata/properties" ma:root="true" ma:fieldsID="f00df90b07462f18771b80539a555eba" ns2:_="" ns3:_="">
    <xsd:import namespace="34061f05-c4eb-48d2-9d5f-4afa8aaf8682"/>
    <xsd:import namespace="da238c97-01d8-4d5c-b878-fb96016b4d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061f05-c4eb-48d2-9d5f-4afa8aaf8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38c97-01d8-4d5c-b878-fb96016b4d1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45A5BA-1A65-4E7B-944F-63B73ED8A7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061f05-c4eb-48d2-9d5f-4afa8aaf8682"/>
    <ds:schemaRef ds:uri="da238c97-01d8-4d5c-b878-fb96016b4d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BBCD9F-DBD9-467C-BB23-66F7EBE7B8E9}">
  <ds:schemaRefs>
    <ds:schemaRef ds:uri="http://purl.org/dc/dcmitype/"/>
    <ds:schemaRef ds:uri="da238c97-01d8-4d5c-b878-fb96016b4d10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34061f05-c4eb-48d2-9d5f-4afa8aaf868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3C88E79-8A7B-4951-A384-707DEEB03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493</Words>
  <Application>Microsoft Office PowerPoint</Application>
  <PresentationFormat>Custom</PresentationFormat>
  <Paragraphs>126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J&amp;J Circular Black</vt:lpstr>
      <vt:lpstr>J&amp;J Circular Book</vt:lpstr>
      <vt:lpstr>Office Theme</vt:lpstr>
      <vt:lpstr>Which platform to use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platform to use</dc:title>
  <cp:lastModifiedBy>DePinto, Joe [HMDUS]</cp:lastModifiedBy>
  <cp:revision>1</cp:revision>
  <dcterms:created xsi:type="dcterms:W3CDTF">2020-05-12T17:36:07Z</dcterms:created>
  <dcterms:modified xsi:type="dcterms:W3CDTF">2020-05-14T19:50:09Z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2020-03-16T00:00:00Z</vt:filetime>
  </property>
  <property fmtid="{D5CDD505-2E9C-101B-9397-08002B2CF9AE}" pid="3" name="Creator">
    <vt:lpwstr>Adobe InDesign 15.0 (Macintosh)</vt:lpwstr>
  </property>
  <property fmtid="{D5CDD505-2E9C-101B-9397-08002B2CF9AE}" pid="4" name="LastSaved">
    <vt:filetime>2020-05-12T00:00:00Z</vt:filetime>
  </property>
  <property fmtid="{D5CDD505-2E9C-101B-9397-08002B2CF9AE}" pid="5" name="ContentTypeId">
    <vt:lpwstr>0x010100FC028C432372ED4F80EDCBE6E925FD77</vt:lpwstr>
  </property>
</Properties>
</file>