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85" r:id="rId4"/>
    <p:sldId id="264" r:id="rId5"/>
    <p:sldId id="286" r:id="rId6"/>
    <p:sldId id="265" r:id="rId7"/>
    <p:sldId id="268" r:id="rId8"/>
    <p:sldId id="302" r:id="rId9"/>
    <p:sldId id="303" r:id="rId10"/>
    <p:sldId id="304" r:id="rId11"/>
    <p:sldId id="305" r:id="rId12"/>
    <p:sldId id="306" r:id="rId13"/>
    <p:sldId id="307" r:id="rId14"/>
    <p:sldId id="287" r:id="rId15"/>
    <p:sldId id="292" r:id="rId16"/>
    <p:sldId id="308" r:id="rId17"/>
    <p:sldId id="309" r:id="rId18"/>
    <p:sldId id="26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D05"/>
    <a:srgbClr val="FF0000"/>
    <a:srgbClr val="CC1300"/>
    <a:srgbClr val="FF2B15"/>
    <a:srgbClr val="F6928A"/>
    <a:srgbClr val="C42500"/>
    <a:srgbClr val="C41300"/>
    <a:srgbClr val="FF3300"/>
    <a:srgbClr val="F2F2F2"/>
    <a:srgbClr val="2456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52" autoAdjust="0"/>
    <p:restoredTop sz="94660"/>
  </p:normalViewPr>
  <p:slideViewPr>
    <p:cSldViewPr snapToGrid="0">
      <p:cViewPr varScale="1">
        <p:scale>
          <a:sx n="86" d="100"/>
          <a:sy n="86" d="100"/>
        </p:scale>
        <p:origin x="672" y="62"/>
      </p:cViewPr>
      <p:guideLst>
        <p:guide orient="horz" pos="2221"/>
        <p:guide pos="3892"/>
        <p:guide pos="721"/>
        <p:guide pos="697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DE8BB-2113-40E4-A508-5522D8A9464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47975-04F3-4B68-9A22-B7FCD9BDA76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7" name="矩形 6"/>
          <p:cNvSpPr/>
          <p:nvPr userDrawn="1"/>
        </p:nvSpPr>
        <p:spPr>
          <a:xfrm>
            <a:off x="9857015" y="571495"/>
            <a:ext cx="2334985" cy="179614"/>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9" name="直接连接符 8"/>
          <p:cNvCxnSpPr/>
          <p:nvPr userDrawn="1"/>
        </p:nvCxnSpPr>
        <p:spPr>
          <a:xfrm>
            <a:off x="0" y="751109"/>
            <a:ext cx="12192000" cy="0"/>
          </a:xfrm>
          <a:prstGeom prst="line">
            <a:avLst/>
          </a:prstGeom>
          <a:ln>
            <a:solidFill>
              <a:srgbClr val="24569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4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bg>
      <p:bgPr>
        <a:solidFill>
          <a:srgbClr val="24569D"/>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9" name="文本框 8"/>
          <p:cNvSpPr txBox="1"/>
          <p:nvPr/>
        </p:nvSpPr>
        <p:spPr>
          <a:xfrm>
            <a:off x="10662785" y="6134374"/>
            <a:ext cx="862159" cy="461665"/>
          </a:xfrm>
          <a:prstGeom prst="rect">
            <a:avLst/>
          </a:prstGeom>
          <a:noFill/>
        </p:spPr>
        <p:txBody>
          <a:bodyPr wrap="none" rtlCol="0">
            <a:spAutoFit/>
          </a:bodyPr>
          <a:lstStyle/>
          <a:p>
            <a:r>
              <a:rPr lang="en-US" altLang="zh-CN" sz="2400" dirty="0">
                <a:latin typeface="Segoe UI Light" panose="020B0502040204020203" pitchFamily="34" charset="0"/>
                <a:ea typeface="方正兰亭超细黑简体" panose="02000000000000000000" pitchFamily="2" charset="-122"/>
                <a:cs typeface="Segoe UI Light" panose="020B0502040204020203" pitchFamily="34" charset="0"/>
              </a:rPr>
              <a:t>PAGE</a:t>
            </a:r>
            <a:endParaRPr lang="zh-CN" altLang="en-US" sz="2400" dirty="0">
              <a:latin typeface="Segoe UI Light" panose="020B0502040204020203" pitchFamily="34" charset="0"/>
              <a:ea typeface="方正兰亭超细黑简体" panose="02000000000000000000" pitchFamily="2" charset="-122"/>
              <a:cs typeface="Segoe UI Light" panose="020B0502040204020203" pitchFamily="34" charset="0"/>
            </a:endParaRPr>
          </a:p>
        </p:txBody>
      </p:sp>
      <p:sp>
        <p:nvSpPr>
          <p:cNvPr id="11" name="椭圆 10"/>
          <p:cNvSpPr/>
          <p:nvPr/>
        </p:nvSpPr>
        <p:spPr>
          <a:xfrm>
            <a:off x="11488722" y="6214056"/>
            <a:ext cx="302301" cy="302301"/>
          </a:xfrm>
          <a:prstGeom prst="ellipse">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dirty="0">
              <a:solidFill>
                <a:schemeClr val="tx1"/>
              </a:solidFill>
              <a:latin typeface="微软雅黑" panose="020B0503020204020204" pitchFamily="34" charset="-122"/>
              <a:ea typeface="微软雅黑" panose="020B0503020204020204" pitchFamily="34" charset="-122"/>
            </a:endParaRPr>
          </a:p>
        </p:txBody>
      </p:sp>
      <p:sp>
        <p:nvSpPr>
          <p:cNvPr id="16" name="文本占位符 15"/>
          <p:cNvSpPr>
            <a:spLocks noGrp="1"/>
          </p:cNvSpPr>
          <p:nvPr>
            <p:ph type="body" sz="quarter" idx="10" hasCustomPrompt="1"/>
          </p:nvPr>
        </p:nvSpPr>
        <p:spPr>
          <a:xfrm>
            <a:off x="11457064" y="6266935"/>
            <a:ext cx="365616" cy="196543"/>
          </a:xfrm>
        </p:spPr>
        <p:txBody>
          <a:bodyPr>
            <a:noAutofit/>
          </a:bodyPr>
          <a:lstStyle>
            <a:lvl1pPr marL="0" indent="0" algn="ctr">
              <a:buFontTx/>
              <a:buNone/>
              <a:defRPr sz="1000">
                <a:latin typeface="+mj-ea"/>
                <a:ea typeface="+mj-ea"/>
              </a:defRPr>
            </a:lvl1pPr>
          </a:lstStyle>
          <a:p>
            <a:pPr lvl="0"/>
            <a:r>
              <a:rPr lang="en-US" altLang="zh-CN" dirty="0"/>
              <a:t>01</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5634A-C50F-46BF-B642-326E8AB3DA9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D35F1-C8A2-4A57-8FB7-EAFE3FD7B3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1" Type="http://schemas.openxmlformats.org/officeDocument/2006/relationships/slideLayout" Target="../slideLayouts/slideLayout7.xml"/><Relationship Id="rId10" Type="http://schemas.openxmlformats.org/officeDocument/2006/relationships/tags" Target="../tags/tag16.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1"/>
            </p:custDataLst>
          </p:nvPr>
        </p:nvSpPr>
        <p:spPr bwMode="auto">
          <a:xfrm>
            <a:off x="705962" y="2555678"/>
            <a:ext cx="10852054" cy="2729554"/>
          </a:xfrm>
          <a:prstGeom prst="rect">
            <a:avLst/>
          </a:prstGeom>
          <a:noFill/>
          <a:ln w="57150">
            <a:solidFill>
              <a:srgbClr val="24569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 name="PA_遮罩2"/>
          <p:cNvSpPr/>
          <p:nvPr>
            <p:custDataLst>
              <p:tags r:id="rId2"/>
            </p:custDataLst>
          </p:nvPr>
        </p:nvSpPr>
        <p:spPr bwMode="auto">
          <a:xfrm>
            <a:off x="3183972" y="2997321"/>
            <a:ext cx="5825646"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PA_遮罩1"/>
          <p:cNvSpPr/>
          <p:nvPr>
            <p:custDataLst>
              <p:tags r:id="rId3"/>
            </p:custDataLst>
          </p:nvPr>
        </p:nvSpPr>
        <p:spPr bwMode="auto">
          <a:xfrm>
            <a:off x="3455194" y="4757858"/>
            <a:ext cx="5281613"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nvGrpSpPr>
          <p:cNvPr id="10" name="PA_组合 14"/>
          <p:cNvGrpSpPr/>
          <p:nvPr>
            <p:custDataLst>
              <p:tags r:id="rId4"/>
            </p:custDataLst>
          </p:nvPr>
        </p:nvGrpSpPr>
        <p:grpSpPr bwMode="auto">
          <a:xfrm>
            <a:off x="5535218" y="928427"/>
            <a:ext cx="1122545" cy="1122522"/>
            <a:chOff x="3953411" y="1428894"/>
            <a:chExt cx="1237177" cy="1237177"/>
          </a:xfrm>
        </p:grpSpPr>
        <p:sp>
          <p:nvSpPr>
            <p:cNvPr id="11" name="computer-monitor_69826"/>
            <p:cNvSpPr>
              <a:spLocks noChangeAspect="1" noChangeArrowheads="1"/>
            </p:cNvSpPr>
            <p:nvPr/>
          </p:nvSpPr>
          <p:spPr bwMode="auto">
            <a:xfrm>
              <a:off x="4211959" y="1711108"/>
              <a:ext cx="720080" cy="672750"/>
            </a:xfrm>
            <a:custGeom>
              <a:avLst/>
              <a:gdLst>
                <a:gd name="T0" fmla="*/ 1540087 w 338138"/>
                <a:gd name="T1" fmla="*/ 2560282 h 315913"/>
                <a:gd name="T2" fmla="*/ 1502451 w 338138"/>
                <a:gd name="T3" fmla="*/ 2599704 h 315913"/>
                <a:gd name="T4" fmla="*/ 1502451 w 338138"/>
                <a:gd name="T5" fmla="*/ 2796821 h 315913"/>
                <a:gd name="T6" fmla="*/ 1527537 w 338138"/>
                <a:gd name="T7" fmla="*/ 2836243 h 315913"/>
                <a:gd name="T8" fmla="*/ 1753329 w 338138"/>
                <a:gd name="T9" fmla="*/ 2836243 h 315913"/>
                <a:gd name="T10" fmla="*/ 1778413 w 338138"/>
                <a:gd name="T11" fmla="*/ 2809963 h 315913"/>
                <a:gd name="T12" fmla="*/ 1778413 w 338138"/>
                <a:gd name="T13" fmla="*/ 2599704 h 315913"/>
                <a:gd name="T14" fmla="*/ 1753329 w 338138"/>
                <a:gd name="T15" fmla="*/ 2560282 h 315913"/>
                <a:gd name="T16" fmla="*/ 1540087 w 338138"/>
                <a:gd name="T17" fmla="*/ 2560282 h 315913"/>
                <a:gd name="T18" fmla="*/ 1632767 w 338138"/>
                <a:gd name="T19" fmla="*/ 2146350 h 315913"/>
                <a:gd name="T20" fmla="*/ 1502451 w 338138"/>
                <a:gd name="T21" fmla="*/ 2276668 h 315913"/>
                <a:gd name="T22" fmla="*/ 1632767 w 338138"/>
                <a:gd name="T23" fmla="*/ 2406983 h 315913"/>
                <a:gd name="T24" fmla="*/ 1763084 w 338138"/>
                <a:gd name="T25" fmla="*/ 2276668 h 315913"/>
                <a:gd name="T26" fmla="*/ 1632767 w 338138"/>
                <a:gd name="T27" fmla="*/ 2146350 h 315913"/>
                <a:gd name="T28" fmla="*/ 1408549 w 338138"/>
                <a:gd name="T29" fmla="*/ 531474 h 315913"/>
                <a:gd name="T30" fmla="*/ 1523012 w 338138"/>
                <a:gd name="T31" fmla="*/ 544249 h 315913"/>
                <a:gd name="T32" fmla="*/ 1510301 w 338138"/>
                <a:gd name="T33" fmla="*/ 659232 h 315913"/>
                <a:gd name="T34" fmla="*/ 556448 w 338138"/>
                <a:gd name="T35" fmla="*/ 1323578 h 315913"/>
                <a:gd name="T36" fmla="*/ 518306 w 338138"/>
                <a:gd name="T37" fmla="*/ 1349133 h 315913"/>
                <a:gd name="T38" fmla="*/ 454707 w 338138"/>
                <a:gd name="T39" fmla="*/ 1310803 h 315913"/>
                <a:gd name="T40" fmla="*/ 467427 w 338138"/>
                <a:gd name="T41" fmla="*/ 1195825 h 315913"/>
                <a:gd name="T42" fmla="*/ 1408549 w 338138"/>
                <a:gd name="T43" fmla="*/ 531474 h 315913"/>
                <a:gd name="T44" fmla="*/ 855425 w 338138"/>
                <a:gd name="T45" fmla="*/ 454429 h 315913"/>
                <a:gd name="T46" fmla="*/ 970876 w 338138"/>
                <a:gd name="T47" fmla="*/ 467009 h 315913"/>
                <a:gd name="T48" fmla="*/ 958042 w 338138"/>
                <a:gd name="T49" fmla="*/ 580224 h 315913"/>
                <a:gd name="T50" fmla="*/ 509063 w 338138"/>
                <a:gd name="T51" fmla="*/ 894704 h 315913"/>
                <a:gd name="T52" fmla="*/ 457750 w 338138"/>
                <a:gd name="T53" fmla="*/ 919864 h 315913"/>
                <a:gd name="T54" fmla="*/ 393608 w 338138"/>
                <a:gd name="T55" fmla="*/ 882124 h 315913"/>
                <a:gd name="T56" fmla="*/ 419267 w 338138"/>
                <a:gd name="T57" fmla="*/ 768909 h 315913"/>
                <a:gd name="T58" fmla="*/ 855425 w 338138"/>
                <a:gd name="T59" fmla="*/ 454429 h 315913"/>
                <a:gd name="T60" fmla="*/ 338838 w 338138"/>
                <a:gd name="T61" fmla="*/ 214634 h 315913"/>
                <a:gd name="T62" fmla="*/ 199298 w 338138"/>
                <a:gd name="T63" fmla="*/ 341332 h 315913"/>
                <a:gd name="T64" fmla="*/ 199298 w 338138"/>
                <a:gd name="T65" fmla="*/ 1899673 h 315913"/>
                <a:gd name="T66" fmla="*/ 338838 w 338138"/>
                <a:gd name="T67" fmla="*/ 2039036 h 315913"/>
                <a:gd name="T68" fmla="*/ 2926687 w 338138"/>
                <a:gd name="T69" fmla="*/ 2039036 h 315913"/>
                <a:gd name="T70" fmla="*/ 3066223 w 338138"/>
                <a:gd name="T71" fmla="*/ 1899673 h 315913"/>
                <a:gd name="T72" fmla="*/ 3066223 w 338138"/>
                <a:gd name="T73" fmla="*/ 341332 h 315913"/>
                <a:gd name="T74" fmla="*/ 2926687 w 338138"/>
                <a:gd name="T75" fmla="*/ 214634 h 315913"/>
                <a:gd name="T76" fmla="*/ 338838 w 338138"/>
                <a:gd name="T77" fmla="*/ 214634 h 315913"/>
                <a:gd name="T78" fmla="*/ 140311 w 338138"/>
                <a:gd name="T79" fmla="*/ 0 h 315913"/>
                <a:gd name="T80" fmla="*/ 3125222 w 338138"/>
                <a:gd name="T81" fmla="*/ 0 h 315913"/>
                <a:gd name="T82" fmla="*/ 3265535 w 338138"/>
                <a:gd name="T83" fmla="*/ 127119 h 315913"/>
                <a:gd name="T84" fmla="*/ 3265535 w 338138"/>
                <a:gd name="T85" fmla="*/ 2427997 h 315913"/>
                <a:gd name="T86" fmla="*/ 3125222 w 338138"/>
                <a:gd name="T87" fmla="*/ 2567825 h 315913"/>
                <a:gd name="T88" fmla="*/ 2028206 w 338138"/>
                <a:gd name="T89" fmla="*/ 2567825 h 315913"/>
                <a:gd name="T90" fmla="*/ 2002694 w 338138"/>
                <a:gd name="T91" fmla="*/ 2593252 h 315913"/>
                <a:gd name="T92" fmla="*/ 2002694 w 338138"/>
                <a:gd name="T93" fmla="*/ 2809356 h 315913"/>
                <a:gd name="T94" fmla="*/ 2015450 w 338138"/>
                <a:gd name="T95" fmla="*/ 2834782 h 315913"/>
                <a:gd name="T96" fmla="*/ 2308835 w 338138"/>
                <a:gd name="T97" fmla="*/ 2834782 h 315913"/>
                <a:gd name="T98" fmla="*/ 2423641 w 338138"/>
                <a:gd name="T99" fmla="*/ 2949196 h 315913"/>
                <a:gd name="T100" fmla="*/ 2308835 w 338138"/>
                <a:gd name="T101" fmla="*/ 3050886 h 315913"/>
                <a:gd name="T102" fmla="*/ 956700 w 338138"/>
                <a:gd name="T103" fmla="*/ 3050886 h 315913"/>
                <a:gd name="T104" fmla="*/ 841892 w 338138"/>
                <a:gd name="T105" fmla="*/ 2949196 h 315913"/>
                <a:gd name="T106" fmla="*/ 956700 w 338138"/>
                <a:gd name="T107" fmla="*/ 2834782 h 315913"/>
                <a:gd name="T108" fmla="*/ 1250094 w 338138"/>
                <a:gd name="T109" fmla="*/ 2834782 h 315913"/>
                <a:gd name="T110" fmla="*/ 1262850 w 338138"/>
                <a:gd name="T111" fmla="*/ 2796649 h 315913"/>
                <a:gd name="T112" fmla="*/ 1262850 w 338138"/>
                <a:gd name="T113" fmla="*/ 2593252 h 315913"/>
                <a:gd name="T114" fmla="*/ 1224580 w 338138"/>
                <a:gd name="T115" fmla="*/ 2567825 h 315913"/>
                <a:gd name="T116" fmla="*/ 140311 w 338138"/>
                <a:gd name="T117" fmla="*/ 2567825 h 315913"/>
                <a:gd name="T118" fmla="*/ 0 w 338138"/>
                <a:gd name="T119" fmla="*/ 2427997 h 315913"/>
                <a:gd name="T120" fmla="*/ 0 w 338138"/>
                <a:gd name="T121" fmla="*/ 127119 h 315913"/>
                <a:gd name="T122" fmla="*/ 140311 w 338138"/>
                <a:gd name="T123" fmla="*/ 0 h 3159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rgbClr val="24569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椭圆 11"/>
            <p:cNvSpPr/>
            <p:nvPr/>
          </p:nvSpPr>
          <p:spPr>
            <a:xfrm>
              <a:off x="3952971" y="1428894"/>
              <a:ext cx="1236976" cy="1237002"/>
            </a:xfrm>
            <a:prstGeom prst="ellipse">
              <a:avLst/>
            </a:prstGeom>
            <a:noFill/>
            <a:ln w="19050" cap="flat" cmpd="sng" algn="ctr">
              <a:solidFill>
                <a:srgbClr val="24569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2" name="PA_文本框 1"/>
          <p:cNvSpPr txBox="1"/>
          <p:nvPr>
            <p:custDataLst>
              <p:tags r:id="rId5"/>
            </p:custDataLst>
          </p:nvPr>
        </p:nvSpPr>
        <p:spPr>
          <a:xfrm>
            <a:off x="1402715" y="2986405"/>
            <a:ext cx="9193530" cy="1568450"/>
          </a:xfrm>
          <a:prstGeom prst="rect">
            <a:avLst/>
          </a:prstGeom>
          <a:noFill/>
        </p:spPr>
        <p:txBody>
          <a:bodyPr wrap="square" rtlCol="0">
            <a:spAutoFit/>
          </a:bodyPr>
          <a:lstStyle/>
          <a:p>
            <a:pPr>
              <a:lnSpc>
                <a:spcPct val="150000"/>
              </a:lnSpc>
            </a:pPr>
            <a:r>
              <a:rPr lang="en-US" altLang="zh-CN" sz="3200"/>
              <a:t>Efficient and Privacy-Enhanced Federated</a:t>
            </a:r>
            <a:endParaRPr lang="en-US" altLang="zh-CN" sz="3200"/>
          </a:p>
          <a:p>
            <a:pPr>
              <a:lnSpc>
                <a:spcPct val="150000"/>
              </a:lnSpc>
            </a:pPr>
            <a:r>
              <a:rPr lang="en-US" altLang="zh-CN" sz="3200"/>
              <a:t>Learning for Industrial Artificial Intelligence</a:t>
            </a:r>
            <a:endParaRPr lang="en-US" altLang="zh-CN" sz="3200"/>
          </a:p>
        </p:txBody>
      </p:sp>
      <p:sp>
        <p:nvSpPr>
          <p:cNvPr id="14" name="PA_遮罩1"/>
          <p:cNvSpPr/>
          <p:nvPr>
            <p:custDataLst>
              <p:tags r:id="rId6"/>
            </p:custDataLst>
          </p:nvPr>
        </p:nvSpPr>
        <p:spPr bwMode="auto">
          <a:xfrm>
            <a:off x="3423938" y="2395029"/>
            <a:ext cx="5216368" cy="487748"/>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1000"/>
                                        <p:tgtEl>
                                          <p:spTgt spid="3"/>
                                        </p:tgtEl>
                                      </p:cBhvr>
                                    </p:animEffect>
                                  </p:childTnLst>
                                </p:cTn>
                              </p:par>
                              <p:par>
                                <p:cTn id="8" presetID="23" presetClass="entr" presetSubtype="288" fill="hold" grpId="0" nodeType="withEffect">
                                  <p:stCondLst>
                                    <p:cond delay="1500"/>
                                  </p:stCondLst>
                                  <p:iterate type="lt">
                                    <p:tmPct val="10000"/>
                                  </p:iterate>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strVal val="4/3*#ppt_w"/>
                                          </p:val>
                                        </p:tav>
                                        <p:tav tm="100000">
                                          <p:val>
                                            <p:strVal val="#ppt_w"/>
                                          </p:val>
                                        </p:tav>
                                      </p:tavLst>
                                    </p:anim>
                                    <p:anim calcmode="lin" valueType="num">
                                      <p:cBhvr>
                                        <p:cTn id="11" dur="500" fill="hold"/>
                                        <p:tgtEl>
                                          <p:spTgt spid="2"/>
                                        </p:tgtEl>
                                        <p:attrNameLst>
                                          <p:attrName>ppt_h</p:attrName>
                                        </p:attrNameLst>
                                      </p:cBhvr>
                                      <p:tavLst>
                                        <p:tav tm="0">
                                          <p:val>
                                            <p:strVal val="4/3*#ppt_h"/>
                                          </p:val>
                                        </p:tav>
                                        <p:tav tm="100000">
                                          <p:val>
                                            <p:strVal val="#ppt_h"/>
                                          </p:val>
                                        </p:tav>
                                      </p:tavLst>
                                    </p:anim>
                                  </p:childTnLst>
                                </p:cTn>
                              </p:par>
                              <p:par>
                                <p:cTn id="12" presetID="0" presetClass="entr" presetSubtype="0" fill="hold" nodeType="withEffect">
                                  <p:stCondLst>
                                    <p:cond delay="1500"/>
                                  </p:stCondLst>
                                  <p:childTnLst>
                                    <p:set>
                                      <p:cBhvr>
                                        <p:cTn id="13" dur="1" fill="hold">
                                          <p:stCondLst>
                                            <p:cond delay="0"/>
                                          </p:stCondLst>
                                        </p:cTn>
                                        <p:tgtEl>
                                          <p:spTgt spid="10"/>
                                        </p:tgtEl>
                                        <p:attrNameLst>
                                          <p:attrName>style.visibility</p:attrName>
                                        </p:attrNameLst>
                                      </p:cBhvr>
                                      <p:to>
                                        <p:strVal val="visible"/>
                                      </p:to>
                                    </p:set>
                                    <p:animScale>
                                      <p:cBhvr>
                                        <p:cTn id="14" dur="333" fill="hold">
                                          <p:stCondLst>
                                            <p:cond delay="0"/>
                                          </p:stCondLst>
                                        </p:cTn>
                                        <p:tgtEl>
                                          <p:spTgt spid="10"/>
                                        </p:tgtEl>
                                      </p:cBhvr>
                                      <p:from x="0" y="0"/>
                                      <p:to x="120000" y="120000"/>
                                    </p:animScale>
                                    <p:animScale>
                                      <p:cBhvr>
                                        <p:cTn id="15" dur="167" fill="hold">
                                          <p:stCondLst>
                                            <p:cond delay="333"/>
                                          </p:stCondLst>
                                        </p:cTn>
                                        <p:tgtEl>
                                          <p:spTgt spid="10"/>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092" y="221942"/>
            <a:ext cx="156258" cy="367570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itchFamily="2" charset="-122"/>
            </a:endParaRPr>
          </a:p>
        </p:txBody>
      </p:sp>
      <p:sp>
        <p:nvSpPr>
          <p:cNvPr id="11" name="矩形 10"/>
          <p:cNvSpPr/>
          <p:nvPr/>
        </p:nvSpPr>
        <p:spPr>
          <a:xfrm>
            <a:off x="12011487" y="3644032"/>
            <a:ext cx="180513" cy="3213967"/>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itchFamily="2" charset="-122"/>
            </a:endParaRPr>
          </a:p>
        </p:txBody>
      </p:sp>
      <p:sp>
        <p:nvSpPr>
          <p:cNvPr id="22" name="矩形 21"/>
          <p:cNvSpPr/>
          <p:nvPr/>
        </p:nvSpPr>
        <p:spPr>
          <a:xfrm>
            <a:off x="187960" y="38100"/>
            <a:ext cx="6623685" cy="809625"/>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zh-CN" sz="3200" b="1" spc="300" dirty="0">
                <a:solidFill>
                  <a:schemeClr val="accent1">
                    <a:lumMod val="50000"/>
                  </a:schemeClr>
                </a:solidFill>
              </a:rPr>
              <a:t>PEFL</a:t>
            </a:r>
            <a:r>
              <a:rPr lang="zh-CN" altLang="en-US" sz="3200" b="1" spc="300" dirty="0">
                <a:solidFill>
                  <a:schemeClr val="accent1">
                    <a:lumMod val="50000"/>
                  </a:schemeClr>
                </a:solidFill>
              </a:rPr>
              <a:t>实现过程</a:t>
            </a:r>
            <a:r>
              <a:rPr lang="en-US" altLang="zh-CN" sz="3200" b="1" spc="300" dirty="0">
                <a:solidFill>
                  <a:schemeClr val="accent1">
                    <a:lumMod val="50000"/>
                  </a:schemeClr>
                </a:solidFill>
              </a:rPr>
              <a:t>-</a:t>
            </a:r>
            <a:r>
              <a:rPr lang="zh-CN" altLang="en-US" sz="3200" b="1" spc="300" dirty="0">
                <a:solidFill>
                  <a:schemeClr val="accent1">
                    <a:lumMod val="50000"/>
                  </a:schemeClr>
                </a:solidFill>
              </a:rPr>
              <a:t>梯度加密</a:t>
            </a:r>
            <a:endParaRPr lang="zh-CN" altLang="en-US" sz="3200" b="1" spc="300" dirty="0">
              <a:solidFill>
                <a:schemeClr val="accent1">
                  <a:lumMod val="50000"/>
                </a:schemeClr>
              </a:solidFill>
            </a:endParaRPr>
          </a:p>
        </p:txBody>
      </p:sp>
      <p:sp>
        <p:nvSpPr>
          <p:cNvPr id="2" name="文本框 1"/>
          <p:cNvSpPr txBox="1"/>
          <p:nvPr/>
        </p:nvSpPr>
        <p:spPr>
          <a:xfrm>
            <a:off x="820420" y="1874520"/>
            <a:ext cx="4014470" cy="829945"/>
          </a:xfrm>
          <a:prstGeom prst="rect">
            <a:avLst/>
          </a:prstGeom>
          <a:noFill/>
        </p:spPr>
        <p:txBody>
          <a:bodyPr wrap="square" rtlCol="0">
            <a:spAutoFit/>
          </a:bodyPr>
          <a:p>
            <a:pPr marL="342900" indent="-342900">
              <a:lnSpc>
                <a:spcPct val="200000"/>
              </a:lnSpc>
              <a:buFont typeface="Wingdings" panose="05000000000000000000" charset="0"/>
              <a:buChar char=""/>
            </a:pPr>
            <a:r>
              <a:rPr lang="zh-CN" altLang="en-US" sz="2400" b="1">
                <a:solidFill>
                  <a:schemeClr val="accent1">
                    <a:lumMod val="50000"/>
                  </a:schemeClr>
                </a:solidFill>
              </a:rPr>
              <a:t>生成内部密文</a:t>
            </a:r>
            <a:endParaRPr lang="zh-CN" altLang="en-US" sz="2400" b="1">
              <a:solidFill>
                <a:schemeClr val="accent1">
                  <a:lumMod val="50000"/>
                </a:schemeClr>
              </a:solidFill>
            </a:endParaRPr>
          </a:p>
        </p:txBody>
      </p:sp>
      <p:pic>
        <p:nvPicPr>
          <p:cNvPr id="3" name="图片 2"/>
          <p:cNvPicPr>
            <a:picLocks noChangeAspect="1"/>
          </p:cNvPicPr>
          <p:nvPr/>
        </p:nvPicPr>
        <p:blipFill>
          <a:blip r:embed="rId1"/>
          <a:stretch>
            <a:fillRect/>
          </a:stretch>
        </p:blipFill>
        <p:spPr>
          <a:xfrm>
            <a:off x="3986530" y="1398905"/>
            <a:ext cx="7734300" cy="1993900"/>
          </a:xfrm>
          <a:prstGeom prst="rect">
            <a:avLst/>
          </a:prstGeom>
        </p:spPr>
      </p:pic>
      <p:sp>
        <p:nvSpPr>
          <p:cNvPr id="4" name="文本框 3"/>
          <p:cNvSpPr txBox="1"/>
          <p:nvPr/>
        </p:nvSpPr>
        <p:spPr>
          <a:xfrm>
            <a:off x="829945" y="4493260"/>
            <a:ext cx="4014470" cy="829945"/>
          </a:xfrm>
          <a:prstGeom prst="rect">
            <a:avLst/>
          </a:prstGeom>
          <a:noFill/>
        </p:spPr>
        <p:txBody>
          <a:bodyPr wrap="square" rtlCol="0">
            <a:spAutoFit/>
          </a:bodyPr>
          <a:p>
            <a:pPr marL="342900" indent="-342900">
              <a:lnSpc>
                <a:spcPct val="200000"/>
              </a:lnSpc>
              <a:buFont typeface="Wingdings" panose="05000000000000000000" charset="0"/>
              <a:buChar char=""/>
            </a:pPr>
            <a:r>
              <a:rPr lang="zh-CN" altLang="en-US" sz="2400" b="1">
                <a:solidFill>
                  <a:schemeClr val="accent1">
                    <a:lumMod val="50000"/>
                  </a:schemeClr>
                </a:solidFill>
              </a:rPr>
              <a:t>生成</a:t>
            </a:r>
            <a:r>
              <a:rPr lang="zh-CN" altLang="en-US" sz="2400" b="1">
                <a:solidFill>
                  <a:schemeClr val="accent1">
                    <a:lumMod val="50000"/>
                  </a:schemeClr>
                </a:solidFill>
              </a:rPr>
              <a:t>外部密文</a:t>
            </a:r>
            <a:endParaRPr lang="zh-CN" altLang="en-US" sz="2400" b="1">
              <a:solidFill>
                <a:schemeClr val="accent1">
                  <a:lumMod val="50000"/>
                </a:schemeClr>
              </a:solidFill>
            </a:endParaRPr>
          </a:p>
        </p:txBody>
      </p:sp>
      <p:pic>
        <p:nvPicPr>
          <p:cNvPr id="6" name="图片 5"/>
          <p:cNvPicPr>
            <a:picLocks noChangeAspect="1"/>
          </p:cNvPicPr>
          <p:nvPr/>
        </p:nvPicPr>
        <p:blipFill>
          <a:blip r:embed="rId2"/>
          <a:stretch>
            <a:fillRect/>
          </a:stretch>
        </p:blipFill>
        <p:spPr>
          <a:xfrm>
            <a:off x="3986530" y="3702685"/>
            <a:ext cx="7708900" cy="29464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35" presetClass="path" presetSubtype="0" decel="100000" fill="hold" grpId="1" nodeType="withEffect">
                                  <p:stCondLst>
                                    <p:cond delay="0"/>
                                  </p:stCondLst>
                                  <p:childTnLst>
                                    <p:animMotion origin="layout" path="M 2.91667E-6 -1.48148E-6 L -0.25 -1.48148E-6 " pathEditMode="relative" rAng="0" ptsTypes="AA">
                                      <p:cBhvr>
                                        <p:cTn id="8" dur="500" spd="-100000" fill="hold"/>
                                        <p:tgtEl>
                                          <p:spTgt spid="10"/>
                                        </p:tgtEl>
                                        <p:attrNameLst>
                                          <p:attrName>ppt_x</p:attrName>
                                          <p:attrName>ppt_y</p:attrName>
                                        </p:attrNameLst>
                                      </p:cBhvr>
                                      <p:rCtr x="-12500" y="0"/>
                                    </p:animMotion>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63" presetClass="path" presetSubtype="0" decel="100000" fill="hold" grpId="1" nodeType="withEffect">
                                  <p:stCondLst>
                                    <p:cond delay="0"/>
                                  </p:stCondLst>
                                  <p:childTnLst>
                                    <p:animMotion origin="layout" path="M 1.875E-6 7.40741E-7 L 0.25 7.40741E-7 " pathEditMode="relative" rAng="0" ptsTypes="AA">
                                      <p:cBhvr>
                                        <p:cTn id="12" dur="500" spd="-100000" fill="hold"/>
                                        <p:tgtEl>
                                          <p:spTgt spid="11"/>
                                        </p:tgtEl>
                                        <p:attrNameLst>
                                          <p:attrName>ppt_x</p:attrName>
                                          <p:attrName>ppt_y</p:attrName>
                                        </p:attrNameLst>
                                      </p:cBhvr>
                                      <p:rCtr x="12500" y="0"/>
                                    </p:animMotion>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22"/>
                                        </p:tgtEl>
                                        <p:attrNameLst>
                                          <p:attrName>style.visibility</p:attrName>
                                        </p:attrNameLst>
                                      </p:cBhvr>
                                      <p:to>
                                        <p:strVal val="visible"/>
                                      </p:to>
                                    </p:set>
                                    <p:animScale>
                                      <p:cBhvr>
                                        <p:cTn id="15" dur="375" fill="hold">
                                          <p:stCondLst>
                                            <p:cond delay="0"/>
                                          </p:stCondLst>
                                        </p:cTn>
                                        <p:tgtEl>
                                          <p:spTgt spid="22"/>
                                        </p:tgtEl>
                                      </p:cBhvr>
                                      <p:from x="150000" y="150000"/>
                                      <p:to x="90000" y="90000"/>
                                    </p:animScale>
                                    <p:animScale>
                                      <p:cBhvr>
                                        <p:cTn id="16" dur="375" fill="hold">
                                          <p:stCondLst>
                                            <p:cond delay="375"/>
                                          </p:stCondLst>
                                        </p:cTn>
                                        <p:tgtEl>
                                          <p:spTgt spid="22"/>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bldLvl="0" animBg="1"/>
      <p:bldP spid="11" grpId="0" bldLvl="0" animBg="1"/>
      <p:bldP spid="11" grpId="1" bldLvl="0" animBg="1"/>
      <p:bldP spid="2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092" y="221942"/>
            <a:ext cx="156258" cy="367570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itchFamily="2" charset="-122"/>
            </a:endParaRPr>
          </a:p>
        </p:txBody>
      </p:sp>
      <p:sp>
        <p:nvSpPr>
          <p:cNvPr id="11" name="矩形 10"/>
          <p:cNvSpPr/>
          <p:nvPr/>
        </p:nvSpPr>
        <p:spPr>
          <a:xfrm>
            <a:off x="12011487" y="3622442"/>
            <a:ext cx="180513" cy="3213967"/>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itchFamily="2" charset="-122"/>
            </a:endParaRPr>
          </a:p>
        </p:txBody>
      </p:sp>
      <p:sp>
        <p:nvSpPr>
          <p:cNvPr id="22" name="矩形 21"/>
          <p:cNvSpPr/>
          <p:nvPr/>
        </p:nvSpPr>
        <p:spPr>
          <a:xfrm>
            <a:off x="187960" y="38100"/>
            <a:ext cx="6623685" cy="809625"/>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zh-CN" sz="3200" b="1" spc="300" dirty="0">
                <a:solidFill>
                  <a:schemeClr val="accent1">
                    <a:lumMod val="50000"/>
                  </a:schemeClr>
                </a:solidFill>
              </a:rPr>
              <a:t>PEFL</a:t>
            </a:r>
            <a:r>
              <a:rPr lang="zh-CN" altLang="en-US" sz="3200" b="1" spc="300" dirty="0">
                <a:solidFill>
                  <a:schemeClr val="accent1">
                    <a:lumMod val="50000"/>
                  </a:schemeClr>
                </a:solidFill>
              </a:rPr>
              <a:t>实现过程</a:t>
            </a:r>
            <a:r>
              <a:rPr lang="en-US" altLang="zh-CN" sz="3200" b="1" spc="300" dirty="0">
                <a:solidFill>
                  <a:schemeClr val="accent1">
                    <a:lumMod val="50000"/>
                  </a:schemeClr>
                </a:solidFill>
              </a:rPr>
              <a:t>-</a:t>
            </a:r>
            <a:r>
              <a:rPr lang="zh-CN" altLang="en-US" sz="3200" b="1" spc="300" dirty="0">
                <a:solidFill>
                  <a:schemeClr val="accent1">
                    <a:lumMod val="50000"/>
                  </a:schemeClr>
                </a:solidFill>
              </a:rPr>
              <a:t>聚合</a:t>
            </a:r>
            <a:r>
              <a:rPr lang="zh-CN" altLang="en-US" sz="3200" b="1" spc="300" dirty="0">
                <a:solidFill>
                  <a:schemeClr val="accent1">
                    <a:lumMod val="50000"/>
                  </a:schemeClr>
                </a:solidFill>
              </a:rPr>
              <a:t>解密</a:t>
            </a:r>
            <a:endParaRPr lang="zh-CN" altLang="en-US" sz="3200" b="1" spc="300" dirty="0">
              <a:solidFill>
                <a:schemeClr val="accent1">
                  <a:lumMod val="50000"/>
                </a:schemeClr>
              </a:solidFill>
            </a:endParaRPr>
          </a:p>
        </p:txBody>
      </p:sp>
      <p:sp>
        <p:nvSpPr>
          <p:cNvPr id="2" name="文本框 1"/>
          <p:cNvSpPr txBox="1"/>
          <p:nvPr/>
        </p:nvSpPr>
        <p:spPr>
          <a:xfrm>
            <a:off x="1093470" y="1296035"/>
            <a:ext cx="4014470" cy="829945"/>
          </a:xfrm>
          <a:prstGeom prst="rect">
            <a:avLst/>
          </a:prstGeom>
          <a:noFill/>
        </p:spPr>
        <p:txBody>
          <a:bodyPr wrap="square" rtlCol="0">
            <a:spAutoFit/>
          </a:bodyPr>
          <a:p>
            <a:pPr marL="342900" indent="-342900">
              <a:lnSpc>
                <a:spcPct val="200000"/>
              </a:lnSpc>
              <a:buFont typeface="Wingdings" panose="05000000000000000000" charset="0"/>
              <a:buChar char=""/>
            </a:pPr>
            <a:r>
              <a:rPr lang="zh-CN" altLang="en-US" sz="2400" b="1">
                <a:solidFill>
                  <a:schemeClr val="accent1">
                    <a:lumMod val="50000"/>
                  </a:schemeClr>
                </a:solidFill>
              </a:rPr>
              <a:t>解密内部密文</a:t>
            </a:r>
            <a:endParaRPr lang="zh-CN" altLang="en-US" sz="2400" b="1">
              <a:solidFill>
                <a:schemeClr val="accent1">
                  <a:lumMod val="50000"/>
                </a:schemeClr>
              </a:solidFill>
            </a:endParaRPr>
          </a:p>
        </p:txBody>
      </p:sp>
      <p:sp>
        <p:nvSpPr>
          <p:cNvPr id="4" name="文本框 3"/>
          <p:cNvSpPr txBox="1"/>
          <p:nvPr/>
        </p:nvSpPr>
        <p:spPr>
          <a:xfrm>
            <a:off x="1093470" y="4144645"/>
            <a:ext cx="4014470" cy="829945"/>
          </a:xfrm>
          <a:prstGeom prst="rect">
            <a:avLst/>
          </a:prstGeom>
          <a:noFill/>
        </p:spPr>
        <p:txBody>
          <a:bodyPr wrap="square" rtlCol="0">
            <a:spAutoFit/>
          </a:bodyPr>
          <a:p>
            <a:pPr marL="342900" indent="-342900">
              <a:lnSpc>
                <a:spcPct val="200000"/>
              </a:lnSpc>
              <a:buFont typeface="Wingdings" panose="05000000000000000000" charset="0"/>
              <a:buChar char=""/>
            </a:pPr>
            <a:r>
              <a:rPr lang="zh-CN" altLang="en-US" sz="2400" b="1">
                <a:solidFill>
                  <a:schemeClr val="accent1">
                    <a:lumMod val="50000"/>
                  </a:schemeClr>
                </a:solidFill>
              </a:rPr>
              <a:t>解密外部密文</a:t>
            </a:r>
            <a:endParaRPr lang="zh-CN" altLang="en-US" sz="2400" b="1">
              <a:solidFill>
                <a:schemeClr val="accent1">
                  <a:lumMod val="50000"/>
                </a:schemeClr>
              </a:solidFill>
            </a:endParaRPr>
          </a:p>
        </p:txBody>
      </p:sp>
      <p:pic>
        <p:nvPicPr>
          <p:cNvPr id="5" name="图片 4"/>
          <p:cNvPicPr>
            <a:picLocks noChangeAspect="1"/>
          </p:cNvPicPr>
          <p:nvPr/>
        </p:nvPicPr>
        <p:blipFill>
          <a:blip r:embed="rId1"/>
          <a:srcRect r="124" b="2606"/>
          <a:stretch>
            <a:fillRect/>
          </a:stretch>
        </p:blipFill>
        <p:spPr>
          <a:xfrm>
            <a:off x="4328160" y="946150"/>
            <a:ext cx="6687820" cy="1778635"/>
          </a:xfrm>
          <a:prstGeom prst="rect">
            <a:avLst/>
          </a:prstGeom>
        </p:spPr>
      </p:pic>
      <p:pic>
        <p:nvPicPr>
          <p:cNvPr id="7" name="图片 6"/>
          <p:cNvPicPr>
            <a:picLocks noChangeAspect="1"/>
          </p:cNvPicPr>
          <p:nvPr/>
        </p:nvPicPr>
        <p:blipFill>
          <a:blip r:embed="rId2"/>
          <a:srcRect r="-275" b="12094"/>
          <a:stretch>
            <a:fillRect/>
          </a:stretch>
        </p:blipFill>
        <p:spPr>
          <a:xfrm>
            <a:off x="4317365" y="2858770"/>
            <a:ext cx="6737350" cy="1151890"/>
          </a:xfrm>
          <a:prstGeom prst="rect">
            <a:avLst/>
          </a:prstGeom>
        </p:spPr>
      </p:pic>
      <p:pic>
        <p:nvPicPr>
          <p:cNvPr id="8" name="图片 7"/>
          <p:cNvPicPr>
            <a:picLocks noChangeAspect="1"/>
          </p:cNvPicPr>
          <p:nvPr/>
        </p:nvPicPr>
        <p:blipFill>
          <a:blip r:embed="rId3"/>
          <a:srcRect l="797" t="837"/>
          <a:stretch>
            <a:fillRect/>
          </a:stretch>
        </p:blipFill>
        <p:spPr>
          <a:xfrm>
            <a:off x="4317365" y="4010660"/>
            <a:ext cx="6708140" cy="28321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35" presetClass="path" presetSubtype="0" decel="100000" fill="hold" grpId="1" nodeType="withEffect">
                                  <p:stCondLst>
                                    <p:cond delay="0"/>
                                  </p:stCondLst>
                                  <p:childTnLst>
                                    <p:animMotion origin="layout" path="M 2.91667E-6 -1.48148E-6 L -0.25 -1.48148E-6 " pathEditMode="relative" rAng="0" ptsTypes="AA">
                                      <p:cBhvr>
                                        <p:cTn id="8" dur="500" spd="-100000" fill="hold"/>
                                        <p:tgtEl>
                                          <p:spTgt spid="10"/>
                                        </p:tgtEl>
                                        <p:attrNameLst>
                                          <p:attrName>ppt_x</p:attrName>
                                          <p:attrName>ppt_y</p:attrName>
                                        </p:attrNameLst>
                                      </p:cBhvr>
                                      <p:rCtr x="-12500" y="0"/>
                                    </p:animMotion>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63" presetClass="path" presetSubtype="0" decel="100000" fill="hold" grpId="1" nodeType="withEffect">
                                  <p:stCondLst>
                                    <p:cond delay="0"/>
                                  </p:stCondLst>
                                  <p:childTnLst>
                                    <p:animMotion origin="layout" path="M 1.875E-6 7.40741E-7 L 0.25 7.40741E-7 " pathEditMode="relative" rAng="0" ptsTypes="AA">
                                      <p:cBhvr>
                                        <p:cTn id="12" dur="500" spd="-100000" fill="hold"/>
                                        <p:tgtEl>
                                          <p:spTgt spid="11"/>
                                        </p:tgtEl>
                                        <p:attrNameLst>
                                          <p:attrName>ppt_x</p:attrName>
                                          <p:attrName>ppt_y</p:attrName>
                                        </p:attrNameLst>
                                      </p:cBhvr>
                                      <p:rCtr x="12500" y="0"/>
                                    </p:animMotion>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22"/>
                                        </p:tgtEl>
                                        <p:attrNameLst>
                                          <p:attrName>style.visibility</p:attrName>
                                        </p:attrNameLst>
                                      </p:cBhvr>
                                      <p:to>
                                        <p:strVal val="visible"/>
                                      </p:to>
                                    </p:set>
                                    <p:animScale>
                                      <p:cBhvr>
                                        <p:cTn id="15" dur="375" fill="hold">
                                          <p:stCondLst>
                                            <p:cond delay="0"/>
                                          </p:stCondLst>
                                        </p:cTn>
                                        <p:tgtEl>
                                          <p:spTgt spid="22"/>
                                        </p:tgtEl>
                                      </p:cBhvr>
                                      <p:from x="150000" y="150000"/>
                                      <p:to x="90000" y="90000"/>
                                    </p:animScale>
                                    <p:animScale>
                                      <p:cBhvr>
                                        <p:cTn id="16" dur="375" fill="hold">
                                          <p:stCondLst>
                                            <p:cond delay="375"/>
                                          </p:stCondLst>
                                        </p:cTn>
                                        <p:tgtEl>
                                          <p:spTgt spid="22"/>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bldLvl="0" animBg="1"/>
      <p:bldP spid="11" grpId="0" bldLvl="0" animBg="1"/>
      <p:bldP spid="11" grpId="1" bldLvl="0" animBg="1"/>
      <p:bldP spid="2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092" y="221942"/>
            <a:ext cx="156258" cy="367570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itchFamily="2" charset="-122"/>
            </a:endParaRPr>
          </a:p>
        </p:txBody>
      </p:sp>
      <p:sp>
        <p:nvSpPr>
          <p:cNvPr id="11" name="矩形 10"/>
          <p:cNvSpPr/>
          <p:nvPr/>
        </p:nvSpPr>
        <p:spPr>
          <a:xfrm>
            <a:off x="12011487" y="3622442"/>
            <a:ext cx="180513" cy="3213967"/>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itchFamily="2" charset="-122"/>
            </a:endParaRPr>
          </a:p>
        </p:txBody>
      </p:sp>
      <p:sp>
        <p:nvSpPr>
          <p:cNvPr id="22" name="矩形 21"/>
          <p:cNvSpPr/>
          <p:nvPr/>
        </p:nvSpPr>
        <p:spPr>
          <a:xfrm>
            <a:off x="187960" y="38100"/>
            <a:ext cx="6623685" cy="809625"/>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zh-CN" sz="3200" b="1" spc="300" dirty="0">
                <a:solidFill>
                  <a:schemeClr val="accent1">
                    <a:lumMod val="50000"/>
                  </a:schemeClr>
                </a:solidFill>
              </a:rPr>
              <a:t>PEFL</a:t>
            </a:r>
            <a:r>
              <a:rPr lang="zh-CN" altLang="en-US" sz="3200" b="1" spc="300" dirty="0">
                <a:solidFill>
                  <a:schemeClr val="accent1">
                    <a:lumMod val="50000"/>
                  </a:schemeClr>
                </a:solidFill>
              </a:rPr>
              <a:t>实现过程</a:t>
            </a:r>
            <a:r>
              <a:rPr lang="en-US" altLang="zh-CN" sz="3200" b="1" spc="300" dirty="0">
                <a:solidFill>
                  <a:schemeClr val="accent1">
                    <a:lumMod val="50000"/>
                  </a:schemeClr>
                </a:solidFill>
              </a:rPr>
              <a:t>-</a:t>
            </a:r>
            <a:r>
              <a:rPr lang="zh-CN" altLang="en-US" sz="3200" b="1" spc="300" dirty="0">
                <a:solidFill>
                  <a:schemeClr val="accent1">
                    <a:lumMod val="50000"/>
                  </a:schemeClr>
                </a:solidFill>
              </a:rPr>
              <a:t>更新网络</a:t>
            </a:r>
            <a:endParaRPr lang="zh-CN" altLang="en-US" sz="3200" b="1" spc="300" dirty="0">
              <a:solidFill>
                <a:schemeClr val="accent1">
                  <a:lumMod val="50000"/>
                </a:schemeClr>
              </a:solidFill>
            </a:endParaRPr>
          </a:p>
        </p:txBody>
      </p:sp>
      <p:sp>
        <p:nvSpPr>
          <p:cNvPr id="3" name="文本框 2"/>
          <p:cNvSpPr txBox="1"/>
          <p:nvPr/>
        </p:nvSpPr>
        <p:spPr>
          <a:xfrm>
            <a:off x="864870" y="1584325"/>
            <a:ext cx="10796905" cy="3415030"/>
          </a:xfrm>
          <a:prstGeom prst="rect">
            <a:avLst/>
          </a:prstGeom>
          <a:noFill/>
        </p:spPr>
        <p:txBody>
          <a:bodyPr wrap="square" rtlCol="0">
            <a:spAutoFit/>
          </a:bodyPr>
          <a:p>
            <a:pPr marL="342900" indent="-342900">
              <a:lnSpc>
                <a:spcPct val="300000"/>
              </a:lnSpc>
              <a:buFont typeface="Wingdings" panose="05000000000000000000" charset="0"/>
              <a:buChar char=""/>
            </a:pPr>
            <a:r>
              <a:rPr lang="zh-CN" altLang="en-US" sz="2400"/>
              <a:t>接收到全局梯度后，每个参与者根据</a:t>
            </a:r>
            <a:r>
              <a:rPr lang="en-US" altLang="zh-CN" sz="2400"/>
              <a:t>                           </a:t>
            </a:r>
            <a:r>
              <a:rPr lang="zh-CN" altLang="en-US" sz="2400"/>
              <a:t>更新</a:t>
            </a:r>
            <a:r>
              <a:rPr lang="en-US" altLang="zh-CN" sz="2400"/>
              <a:t>        </a:t>
            </a:r>
            <a:r>
              <a:rPr lang="zh-CN" altLang="en-US" sz="2400"/>
              <a:t>，并更新本地网络模型。</a:t>
            </a:r>
            <a:endParaRPr lang="zh-CN" altLang="en-US" sz="2400"/>
          </a:p>
          <a:p>
            <a:pPr marL="342900" indent="-342900">
              <a:lnSpc>
                <a:spcPct val="300000"/>
              </a:lnSpc>
              <a:buFont typeface="Wingdings" panose="05000000000000000000" charset="0"/>
              <a:buChar char=""/>
            </a:pPr>
            <a:r>
              <a:rPr lang="zh-CN" altLang="en-US" sz="2400"/>
              <a:t>该训练直至损失函数达到最小值时才会结束。</a:t>
            </a:r>
            <a:endParaRPr lang="zh-CN" altLang="en-US" sz="2400"/>
          </a:p>
        </p:txBody>
      </p:sp>
      <p:pic>
        <p:nvPicPr>
          <p:cNvPr id="6" name="图片 5"/>
          <p:cNvPicPr>
            <a:picLocks noChangeAspect="1"/>
          </p:cNvPicPr>
          <p:nvPr/>
        </p:nvPicPr>
        <p:blipFill>
          <a:blip r:embed="rId1"/>
          <a:stretch>
            <a:fillRect/>
          </a:stretch>
        </p:blipFill>
        <p:spPr>
          <a:xfrm>
            <a:off x="6260465" y="2171700"/>
            <a:ext cx="2755900" cy="482600"/>
          </a:xfrm>
          <a:prstGeom prst="rect">
            <a:avLst/>
          </a:prstGeom>
        </p:spPr>
      </p:pic>
      <p:pic>
        <p:nvPicPr>
          <p:cNvPr id="9" name="图片 8"/>
          <p:cNvPicPr>
            <a:picLocks noChangeAspect="1"/>
          </p:cNvPicPr>
          <p:nvPr/>
        </p:nvPicPr>
        <p:blipFill>
          <a:blip r:embed="rId2"/>
          <a:stretch>
            <a:fillRect/>
          </a:stretch>
        </p:blipFill>
        <p:spPr>
          <a:xfrm>
            <a:off x="9780905" y="2215515"/>
            <a:ext cx="800100" cy="4064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35" presetClass="path" presetSubtype="0" decel="100000" fill="hold" grpId="1" nodeType="withEffect">
                                  <p:stCondLst>
                                    <p:cond delay="0"/>
                                  </p:stCondLst>
                                  <p:childTnLst>
                                    <p:animMotion origin="layout" path="M 2.91667E-6 -1.48148E-6 L -0.25 -1.48148E-6 " pathEditMode="relative" rAng="0" ptsTypes="AA">
                                      <p:cBhvr>
                                        <p:cTn id="8" dur="500" spd="-100000" fill="hold"/>
                                        <p:tgtEl>
                                          <p:spTgt spid="10"/>
                                        </p:tgtEl>
                                        <p:attrNameLst>
                                          <p:attrName>ppt_x</p:attrName>
                                          <p:attrName>ppt_y</p:attrName>
                                        </p:attrNameLst>
                                      </p:cBhvr>
                                      <p:rCtr x="-12500" y="0"/>
                                    </p:animMotion>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63" presetClass="path" presetSubtype="0" decel="100000" fill="hold" grpId="1" nodeType="withEffect">
                                  <p:stCondLst>
                                    <p:cond delay="0"/>
                                  </p:stCondLst>
                                  <p:childTnLst>
                                    <p:animMotion origin="layout" path="M 1.875E-6 7.40741E-7 L 0.25 7.40741E-7 " pathEditMode="relative" rAng="0" ptsTypes="AA">
                                      <p:cBhvr>
                                        <p:cTn id="12" dur="500" spd="-100000" fill="hold"/>
                                        <p:tgtEl>
                                          <p:spTgt spid="11"/>
                                        </p:tgtEl>
                                        <p:attrNameLst>
                                          <p:attrName>ppt_x</p:attrName>
                                          <p:attrName>ppt_y</p:attrName>
                                        </p:attrNameLst>
                                      </p:cBhvr>
                                      <p:rCtr x="12500" y="0"/>
                                    </p:animMotion>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22"/>
                                        </p:tgtEl>
                                        <p:attrNameLst>
                                          <p:attrName>style.visibility</p:attrName>
                                        </p:attrNameLst>
                                      </p:cBhvr>
                                      <p:to>
                                        <p:strVal val="visible"/>
                                      </p:to>
                                    </p:set>
                                    <p:animScale>
                                      <p:cBhvr>
                                        <p:cTn id="15" dur="375" fill="hold">
                                          <p:stCondLst>
                                            <p:cond delay="0"/>
                                          </p:stCondLst>
                                        </p:cTn>
                                        <p:tgtEl>
                                          <p:spTgt spid="22"/>
                                        </p:tgtEl>
                                      </p:cBhvr>
                                      <p:from x="150000" y="150000"/>
                                      <p:to x="90000" y="90000"/>
                                    </p:animScale>
                                    <p:animScale>
                                      <p:cBhvr>
                                        <p:cTn id="16" dur="375" fill="hold">
                                          <p:stCondLst>
                                            <p:cond delay="375"/>
                                          </p:stCondLst>
                                        </p:cTn>
                                        <p:tgtEl>
                                          <p:spTgt spid="22"/>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bldLvl="0" animBg="1"/>
      <p:bldP spid="11" grpId="0" bldLvl="0" animBg="1"/>
      <p:bldP spid="11" grpId="1" bldLvl="0" animBg="1"/>
      <p:bldP spid="2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213451" y="103181"/>
            <a:ext cx="3182620" cy="583565"/>
          </a:xfrm>
          <a:prstGeom prst="rect">
            <a:avLst/>
          </a:prstGeom>
          <a:noFill/>
        </p:spPr>
        <p:txBody>
          <a:bodyPr wrap="none" rtlCol="0">
            <a:spAutoFit/>
          </a:bodyPr>
          <a:lstStyle/>
          <a:p>
            <a:r>
              <a:rPr lang="zh-CN" altLang="en-US" sz="3200" b="1" dirty="0"/>
              <a:t>改进的</a:t>
            </a:r>
            <a:r>
              <a:rPr lang="en-US" altLang="zh-CN" sz="3200" b="1" dirty="0"/>
              <a:t>PEFL</a:t>
            </a:r>
            <a:r>
              <a:rPr lang="zh-CN" altLang="en-US" sz="3200" b="1" dirty="0"/>
              <a:t>结构</a:t>
            </a:r>
            <a:endParaRPr lang="zh-CN" altLang="en-US" sz="3200" b="1" dirty="0"/>
          </a:p>
        </p:txBody>
      </p:sp>
      <p:sp>
        <p:nvSpPr>
          <p:cNvPr id="19" name="文本框 18"/>
          <p:cNvSpPr txBox="1"/>
          <p:nvPr/>
        </p:nvSpPr>
        <p:spPr>
          <a:xfrm>
            <a:off x="2180373" y="877678"/>
            <a:ext cx="7513320" cy="460375"/>
          </a:xfrm>
          <a:prstGeom prst="rect">
            <a:avLst/>
          </a:prstGeom>
          <a:noFill/>
        </p:spPr>
        <p:txBody>
          <a:bodyPr wrap="none" rtlCol="0">
            <a:spAutoFit/>
          </a:bodyPr>
          <a:lstStyle/>
          <a:p>
            <a:r>
              <a:rPr lang="zh-CN" altLang="en-US" sz="2400" b="1" dirty="0">
                <a:solidFill>
                  <a:srgbClr val="24569D"/>
                </a:solidFill>
              </a:rPr>
              <a:t>采用分布式高斯机制来进一步防止共享参数的隐私泄漏</a:t>
            </a:r>
            <a:endParaRPr lang="zh-CN" altLang="en-US" sz="2400" b="1" dirty="0">
              <a:solidFill>
                <a:srgbClr val="24569D"/>
              </a:solidFill>
            </a:endParaRPr>
          </a:p>
        </p:txBody>
      </p:sp>
      <p:sp>
        <p:nvSpPr>
          <p:cNvPr id="28" name="矩形 27"/>
          <p:cNvSpPr/>
          <p:nvPr/>
        </p:nvSpPr>
        <p:spPr>
          <a:xfrm>
            <a:off x="0" y="6593205"/>
            <a:ext cx="12192000" cy="264795"/>
          </a:xfrm>
          <a:prstGeom prst="rect">
            <a:avLst/>
          </a:prstGeom>
          <a:solidFill>
            <a:srgbClr val="2456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213360" y="1501140"/>
            <a:ext cx="4816475" cy="4862195"/>
          </a:xfrm>
          <a:prstGeom prst="rect">
            <a:avLst/>
          </a:prstGeom>
        </p:spPr>
      </p:pic>
      <p:sp>
        <p:nvSpPr>
          <p:cNvPr id="5" name="文本框 4"/>
          <p:cNvSpPr txBox="1"/>
          <p:nvPr/>
        </p:nvSpPr>
        <p:spPr>
          <a:xfrm>
            <a:off x="5366385" y="1370330"/>
            <a:ext cx="6662420" cy="1322070"/>
          </a:xfrm>
          <a:prstGeom prst="rect">
            <a:avLst/>
          </a:prstGeom>
          <a:noFill/>
        </p:spPr>
        <p:txBody>
          <a:bodyPr wrap="square" rtlCol="0">
            <a:spAutoFit/>
          </a:bodyPr>
          <a:p>
            <a:pPr>
              <a:lnSpc>
                <a:spcPct val="200000"/>
              </a:lnSpc>
            </a:pPr>
            <a:r>
              <a:rPr lang="en-US" altLang="zh-CN" sz="2000"/>
              <a:t>1. </a:t>
            </a:r>
            <a:r>
              <a:rPr lang="zh-CN" altLang="en-US" sz="2000"/>
              <a:t>参与者根据裁剪界限“裁剪”每个梯度，以限制每个训练数据对训练更新的影响，其中裁剪界限时全局敏感参数。</a:t>
            </a:r>
            <a:endParaRPr lang="zh-CN" altLang="en-US" sz="2000"/>
          </a:p>
        </p:txBody>
      </p:sp>
      <p:sp>
        <p:nvSpPr>
          <p:cNvPr id="6" name="文本框 5"/>
          <p:cNvSpPr txBox="1"/>
          <p:nvPr/>
        </p:nvSpPr>
        <p:spPr>
          <a:xfrm>
            <a:off x="5375275" y="2798445"/>
            <a:ext cx="6662420" cy="706755"/>
          </a:xfrm>
          <a:prstGeom prst="rect">
            <a:avLst/>
          </a:prstGeom>
          <a:noFill/>
        </p:spPr>
        <p:txBody>
          <a:bodyPr wrap="square" rtlCol="0">
            <a:spAutoFit/>
          </a:bodyPr>
          <a:p>
            <a:pPr>
              <a:lnSpc>
                <a:spcPct val="200000"/>
              </a:lnSpc>
            </a:pPr>
            <a:r>
              <a:rPr lang="en-US" altLang="zh-CN" sz="2000"/>
              <a:t>2. </a:t>
            </a:r>
            <a:r>
              <a:rPr lang="zh-CN" altLang="en-US" sz="2000"/>
              <a:t>参与者向</a:t>
            </a:r>
            <a:r>
              <a:rPr lang="en-US" altLang="zh-CN" sz="2000"/>
              <a:t>mini-batch</a:t>
            </a:r>
            <a:r>
              <a:rPr lang="zh-CN" altLang="en-US" sz="2000"/>
              <a:t>的聚合梯度增加分布式</a:t>
            </a:r>
            <a:r>
              <a:rPr lang="zh-CN" altLang="en-US" sz="2000"/>
              <a:t>高斯噪声。</a:t>
            </a:r>
            <a:endParaRPr lang="zh-CN" altLang="en-US" sz="2000"/>
          </a:p>
        </p:txBody>
      </p:sp>
      <p:sp>
        <p:nvSpPr>
          <p:cNvPr id="7" name="文本框 6"/>
          <p:cNvSpPr txBox="1"/>
          <p:nvPr/>
        </p:nvSpPr>
        <p:spPr>
          <a:xfrm>
            <a:off x="5375275" y="3682365"/>
            <a:ext cx="6771005" cy="1322070"/>
          </a:xfrm>
          <a:prstGeom prst="rect">
            <a:avLst/>
          </a:prstGeom>
          <a:noFill/>
        </p:spPr>
        <p:txBody>
          <a:bodyPr wrap="square" rtlCol="0">
            <a:spAutoFit/>
          </a:bodyPr>
          <a:p>
            <a:pPr>
              <a:lnSpc>
                <a:spcPct val="200000"/>
              </a:lnSpc>
            </a:pPr>
            <a:r>
              <a:rPr lang="en-US" altLang="zh-CN" sz="2000"/>
              <a:t>3. </a:t>
            </a:r>
            <a:r>
              <a:rPr lang="zh-CN" altLang="en-US" sz="2000"/>
              <a:t>云服务器（</a:t>
            </a:r>
            <a:r>
              <a:rPr lang="en-US" altLang="zh-CN" sz="2000"/>
              <a:t>CS</a:t>
            </a:r>
            <a:r>
              <a:rPr lang="zh-CN" altLang="en-US" sz="2000"/>
              <a:t>）聚合所有参与者的扰动梯度并按照以下公式</a:t>
            </a:r>
            <a:r>
              <a:rPr lang="zh-CN" altLang="en-US" sz="2000"/>
              <a:t>计算：</a:t>
            </a:r>
            <a:endParaRPr lang="zh-CN" altLang="en-US" sz="2000"/>
          </a:p>
        </p:txBody>
      </p:sp>
      <p:pic>
        <p:nvPicPr>
          <p:cNvPr id="8" name="图片 7"/>
          <p:cNvPicPr>
            <a:picLocks noChangeAspect="1"/>
          </p:cNvPicPr>
          <p:nvPr/>
        </p:nvPicPr>
        <p:blipFill>
          <a:blip r:embed="rId2"/>
          <a:stretch>
            <a:fillRect/>
          </a:stretch>
        </p:blipFill>
        <p:spPr>
          <a:xfrm>
            <a:off x="5868670" y="5052060"/>
            <a:ext cx="5743575" cy="1026795"/>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500"/>
                                  </p:stCondLst>
                                  <p:iterate type="lt">
                                    <p:tmPct val="10000"/>
                                  </p:iterate>
                                  <p:childTnLst>
                                    <p:set>
                                      <p:cBhvr>
                                        <p:cTn id="6" dur="1" fill="hold">
                                          <p:stCondLst>
                                            <p:cond delay="0"/>
                                          </p:stCondLst>
                                        </p:cTn>
                                        <p:tgtEl>
                                          <p:spTgt spid="17"/>
                                        </p:tgtEl>
                                        <p:attrNameLst>
                                          <p:attrName>style.visibility</p:attrName>
                                        </p:attrNameLst>
                                      </p:cBhvr>
                                      <p:to>
                                        <p:strVal val="visible"/>
                                      </p:to>
                                    </p:set>
                                    <p:animScale>
                                      <p:cBhvr>
                                        <p:cTn id="7" dur="375" fill="hold">
                                          <p:stCondLst>
                                            <p:cond delay="0"/>
                                          </p:stCondLst>
                                        </p:cTn>
                                        <p:tgtEl>
                                          <p:spTgt spid="17"/>
                                        </p:tgtEl>
                                      </p:cBhvr>
                                      <p:from x="150000" y="150000"/>
                                      <p:to x="90000" y="90000"/>
                                    </p:animScale>
                                    <p:animScale>
                                      <p:cBhvr>
                                        <p:cTn id="8" dur="375" fill="hold">
                                          <p:stCondLst>
                                            <p:cond delay="375"/>
                                          </p:stCondLst>
                                        </p:cTn>
                                        <p:tgtEl>
                                          <p:spTgt spid="17"/>
                                        </p:tgtEl>
                                      </p:cBhvr>
                                      <p:from x="90000" y="90000"/>
                                      <p:to x="100000" y="100000"/>
                                    </p:animScale>
                                  </p:childTnLst>
                                </p:cTn>
                              </p:par>
                              <p:par>
                                <p:cTn id="9" presetID="10" presetClass="entr" presetSubtype="0" fill="hold" grpId="0" nodeType="withEffect">
                                  <p:stCondLst>
                                    <p:cond delay="225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1331650"/>
          </a:xfrm>
          <a:prstGeom prst="rect">
            <a:avLst/>
          </a:prstGeom>
          <a:blipFill dpi="0" rotWithShape="1">
            <a:blip r:embed="rId1"/>
            <a:srcRect/>
            <a:stretch>
              <a:fillRect/>
            </a:stretch>
          </a:blip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矩形 4"/>
          <p:cNvSpPr/>
          <p:nvPr/>
        </p:nvSpPr>
        <p:spPr>
          <a:xfrm>
            <a:off x="0" y="0"/>
            <a:ext cx="12192000" cy="1331650"/>
          </a:xfrm>
          <a:prstGeom prst="rect">
            <a:avLst/>
          </a:prstGeom>
          <a:solidFill>
            <a:schemeClr val="tx1">
              <a:alpha val="77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100825" y="289757"/>
            <a:ext cx="5990350" cy="752136"/>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a:t>安全性分析</a:t>
            </a:r>
            <a:endParaRPr lang="zh-CN" altLang="en-US" sz="3200" b="1" spc="300" dirty="0"/>
          </a:p>
        </p:txBody>
      </p:sp>
      <p:sp>
        <p:nvSpPr>
          <p:cNvPr id="16" name="矩形: 圆角 15"/>
          <p:cNvSpPr/>
          <p:nvPr/>
        </p:nvSpPr>
        <p:spPr>
          <a:xfrm>
            <a:off x="403538" y="1622714"/>
            <a:ext cx="2634158" cy="7795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49275" y="1658620"/>
            <a:ext cx="2463800" cy="645160"/>
          </a:xfrm>
          <a:prstGeom prst="rect">
            <a:avLst/>
          </a:prstGeom>
          <a:noFill/>
        </p:spPr>
        <p:txBody>
          <a:bodyPr wrap="square" rtlCol="0">
            <a:spAutoFit/>
          </a:bodyPr>
          <a:lstStyle/>
          <a:p>
            <a:pPr>
              <a:lnSpc>
                <a:spcPct val="150000"/>
              </a:lnSpc>
            </a:pPr>
            <a:r>
              <a:rPr lang="zh-CN" altLang="en-US" sz="2400" b="1" dirty="0">
                <a:solidFill>
                  <a:schemeClr val="bg1"/>
                </a:solidFill>
              </a:rPr>
              <a:t>密文的</a:t>
            </a:r>
            <a:r>
              <a:rPr lang="zh-CN" altLang="en-US" sz="2400" b="1" dirty="0">
                <a:solidFill>
                  <a:schemeClr val="bg1"/>
                </a:solidFill>
              </a:rPr>
              <a:t>不可分性</a:t>
            </a:r>
            <a:endParaRPr lang="zh-CN" altLang="en-US" sz="2400" b="1" dirty="0">
              <a:solidFill>
                <a:schemeClr val="bg1"/>
              </a:solidFill>
            </a:endParaRPr>
          </a:p>
        </p:txBody>
      </p:sp>
      <p:sp>
        <p:nvSpPr>
          <p:cNvPr id="23" name="矩形: 圆角 22"/>
          <p:cNvSpPr/>
          <p:nvPr/>
        </p:nvSpPr>
        <p:spPr>
          <a:xfrm>
            <a:off x="129540" y="2814320"/>
            <a:ext cx="4307205" cy="3571240"/>
          </a:xfrm>
          <a:prstGeom prst="round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5900" indent="-342900">
              <a:lnSpc>
                <a:spcPct val="200000"/>
              </a:lnSpc>
              <a:buAutoNum type="arabicPeriod"/>
            </a:pPr>
            <a:endParaRPr lang="en-US" altLang="zh-CN" sz="2000" dirty="0"/>
          </a:p>
        </p:txBody>
      </p:sp>
      <p:sp>
        <p:nvSpPr>
          <p:cNvPr id="28" name="矩形: 圆角 27"/>
          <p:cNvSpPr/>
          <p:nvPr/>
        </p:nvSpPr>
        <p:spPr>
          <a:xfrm>
            <a:off x="4710430" y="1622425"/>
            <a:ext cx="7399020" cy="4969510"/>
          </a:xfrm>
          <a:prstGeom prst="round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lnSpc>
                <a:spcPct val="200000"/>
              </a:lnSpc>
              <a:buNone/>
            </a:pPr>
            <a:endParaRPr lang="en-US" altLang="zh-CN" sz="2000" dirty="0">
              <a:solidFill>
                <a:schemeClr val="tx1"/>
              </a:solidFill>
            </a:endParaRPr>
          </a:p>
        </p:txBody>
      </p:sp>
      <p:sp>
        <p:nvSpPr>
          <p:cNvPr id="4" name="文本框 3"/>
          <p:cNvSpPr txBox="1"/>
          <p:nvPr/>
        </p:nvSpPr>
        <p:spPr>
          <a:xfrm>
            <a:off x="381635" y="3042285"/>
            <a:ext cx="3899535" cy="3107690"/>
          </a:xfrm>
          <a:prstGeom prst="rect">
            <a:avLst/>
          </a:prstGeom>
          <a:noFill/>
        </p:spPr>
        <p:txBody>
          <a:bodyPr wrap="square" rtlCol="0">
            <a:spAutoFit/>
          </a:bodyPr>
          <a:lstStyle/>
          <a:p>
            <a:pPr indent="0">
              <a:lnSpc>
                <a:spcPct val="150000"/>
              </a:lnSpc>
              <a:buNone/>
            </a:pPr>
            <a:r>
              <a:rPr lang="zh-CN" altLang="en-US" sz="2400" b="1" dirty="0"/>
              <a:t>具体说明：</a:t>
            </a:r>
            <a:endParaRPr lang="zh-CN" altLang="en-US" sz="2400" b="1" dirty="0"/>
          </a:p>
          <a:p>
            <a:pPr indent="0">
              <a:lnSpc>
                <a:spcPct val="200000"/>
              </a:lnSpc>
              <a:buNone/>
            </a:pPr>
            <a:r>
              <a:rPr lang="zh-CN" altLang="en-US" sz="2000" dirty="0"/>
              <a:t>在提出的</a:t>
            </a:r>
            <a:r>
              <a:rPr lang="en-US" altLang="zh-CN" sz="2000" dirty="0"/>
              <a:t>PEFL</a:t>
            </a:r>
            <a:r>
              <a:rPr lang="zh-CN" altLang="en-US" sz="2000" dirty="0"/>
              <a:t>协议中，假设在最坏情况下解决格子问题时困难的，那么密码文本</a:t>
            </a:r>
            <a:r>
              <a:rPr lang="en-US" altLang="zh-CN" sz="2000" dirty="0"/>
              <a:t>Ci</a:t>
            </a:r>
            <a:r>
              <a:rPr lang="zh-CN" altLang="en-US" sz="2000" dirty="0"/>
              <a:t>在计算上与随机值</a:t>
            </a:r>
            <a:r>
              <a:rPr lang="zh-CN" altLang="en-US" sz="2000" dirty="0"/>
              <a:t>不可区分。</a:t>
            </a:r>
            <a:endParaRPr lang="zh-CN" altLang="en-US" sz="2000" dirty="0"/>
          </a:p>
        </p:txBody>
      </p:sp>
      <p:sp>
        <p:nvSpPr>
          <p:cNvPr id="6" name="文本框 5"/>
          <p:cNvSpPr txBox="1"/>
          <p:nvPr/>
        </p:nvSpPr>
        <p:spPr>
          <a:xfrm>
            <a:off x="4958715" y="1749425"/>
            <a:ext cx="7019925" cy="3685540"/>
          </a:xfrm>
          <a:prstGeom prst="rect">
            <a:avLst/>
          </a:prstGeom>
          <a:noFill/>
        </p:spPr>
        <p:txBody>
          <a:bodyPr wrap="square" rtlCol="0">
            <a:spAutoFit/>
          </a:bodyPr>
          <a:p>
            <a:pPr indent="0">
              <a:lnSpc>
                <a:spcPct val="140000"/>
              </a:lnSpc>
              <a:buNone/>
            </a:pPr>
            <a:r>
              <a:rPr lang="zh-CN" altLang="en-US" sz="2400" b="1" dirty="0"/>
              <a:t>证明：</a:t>
            </a:r>
            <a:endParaRPr lang="zh-CN" altLang="en-US" sz="2400" b="1" dirty="0"/>
          </a:p>
          <a:p>
            <a:pPr indent="0">
              <a:lnSpc>
                <a:spcPct val="200000"/>
              </a:lnSpc>
              <a:buNone/>
            </a:pPr>
            <a:r>
              <a:rPr lang="zh-CN" altLang="en-US" sz="2000" dirty="0"/>
              <a:t>基于特定安全参数</a:t>
            </a:r>
            <a:r>
              <a:rPr lang="en-US" altLang="zh-CN" sz="2000" dirty="0"/>
              <a:t>k</a:t>
            </a:r>
            <a:r>
              <a:rPr lang="zh-CN" altLang="en-US" sz="2000" dirty="0"/>
              <a:t>生成的内部密文和随机数</a:t>
            </a:r>
            <a:r>
              <a:rPr lang="zh-CN" altLang="en-US" sz="2000" dirty="0"/>
              <a:t>难以区分。</a:t>
            </a:r>
            <a:endParaRPr lang="zh-CN" altLang="en-US" sz="2000" dirty="0"/>
          </a:p>
          <a:p>
            <a:pPr indent="0">
              <a:lnSpc>
                <a:spcPct val="200000"/>
              </a:lnSpc>
              <a:buNone/>
            </a:pPr>
            <a:r>
              <a:rPr lang="zh-CN" altLang="en-US" sz="2000" dirty="0"/>
              <a:t>向量</a:t>
            </a:r>
            <a:r>
              <a:rPr lang="en-US" altLang="zh-CN" sz="2000" dirty="0"/>
              <a:t>vi</a:t>
            </a:r>
            <a:r>
              <a:rPr lang="zh-CN" altLang="en-US" sz="2000" dirty="0"/>
              <a:t>由多项式</a:t>
            </a:r>
            <a:r>
              <a:rPr lang="en-US" altLang="zh-CN" sz="2000" dirty="0"/>
              <a:t>ci</a:t>
            </a:r>
            <a:r>
              <a:rPr lang="zh-CN" altLang="en-US" sz="2000" dirty="0"/>
              <a:t>转化得到，同样和</a:t>
            </a:r>
            <a:r>
              <a:rPr lang="zh-CN" altLang="en-US" sz="2000" dirty="0"/>
              <a:t>随机向量难以区分。</a:t>
            </a:r>
            <a:endParaRPr lang="zh-CN" altLang="en-US" sz="2000" dirty="0"/>
          </a:p>
          <a:p>
            <a:pPr indent="0">
              <a:lnSpc>
                <a:spcPct val="200000"/>
              </a:lnSpc>
              <a:buNone/>
            </a:pPr>
            <a:r>
              <a:rPr lang="en-US" altLang="zh-CN" sz="2000" dirty="0"/>
              <a:t>                </a:t>
            </a:r>
            <a:r>
              <a:rPr lang="zh-CN" altLang="en-US" sz="2000" dirty="0"/>
              <a:t>在计算上与标准离散高斯分布</a:t>
            </a:r>
            <a:r>
              <a:rPr lang="zh-CN" altLang="en-US" sz="2000" dirty="0"/>
              <a:t>难以区分。</a:t>
            </a:r>
            <a:endParaRPr lang="zh-CN" altLang="en-US" sz="2000" dirty="0"/>
          </a:p>
          <a:p>
            <a:pPr indent="0">
              <a:lnSpc>
                <a:spcPct val="200000"/>
              </a:lnSpc>
              <a:buNone/>
            </a:pPr>
            <a:r>
              <a:rPr lang="en-US" altLang="zh-CN" sz="2000" dirty="0"/>
              <a:t>ei</a:t>
            </a:r>
            <a:r>
              <a:rPr lang="zh-CN" altLang="en-US" sz="2000" dirty="0"/>
              <a:t>来自</a:t>
            </a:r>
            <a:r>
              <a:rPr lang="en-US" altLang="zh-CN" sz="2000" dirty="0"/>
              <a:t>                </a:t>
            </a:r>
            <a:r>
              <a:rPr lang="zh-CN" altLang="en-US" sz="2000" dirty="0"/>
              <a:t>，</a:t>
            </a:r>
            <a:r>
              <a:rPr lang="en-US" altLang="zh-CN" sz="2000" dirty="0"/>
              <a:t>ci</a:t>
            </a:r>
            <a:r>
              <a:rPr lang="zh-CN" altLang="en-US" sz="2000" dirty="0"/>
              <a:t>是在环上采样得到的一个</a:t>
            </a:r>
            <a:r>
              <a:rPr lang="en-US" altLang="zh-CN" sz="2000" dirty="0"/>
              <a:t>A-LWE</a:t>
            </a:r>
            <a:r>
              <a:rPr lang="zh-CN" altLang="en-US" sz="2000" dirty="0"/>
              <a:t>样本。</a:t>
            </a:r>
            <a:endParaRPr lang="zh-CN" altLang="en-US" sz="2000" dirty="0"/>
          </a:p>
          <a:p>
            <a:pPr indent="0">
              <a:lnSpc>
                <a:spcPct val="200000"/>
              </a:lnSpc>
              <a:buNone/>
            </a:pPr>
            <a:endParaRPr lang="zh-CN" altLang="en-US" sz="2000" dirty="0"/>
          </a:p>
        </p:txBody>
      </p:sp>
      <p:pic>
        <p:nvPicPr>
          <p:cNvPr id="7" name="图片 6"/>
          <p:cNvPicPr>
            <a:picLocks noChangeAspect="1"/>
          </p:cNvPicPr>
          <p:nvPr/>
        </p:nvPicPr>
        <p:blipFill>
          <a:blip r:embed="rId2"/>
          <a:stretch>
            <a:fillRect/>
          </a:stretch>
        </p:blipFill>
        <p:spPr>
          <a:xfrm>
            <a:off x="5001895" y="3696335"/>
            <a:ext cx="1435100" cy="469900"/>
          </a:xfrm>
          <a:prstGeom prst="rect">
            <a:avLst/>
          </a:prstGeom>
        </p:spPr>
      </p:pic>
      <p:pic>
        <p:nvPicPr>
          <p:cNvPr id="8" name="图片 7"/>
          <p:cNvPicPr>
            <a:picLocks noChangeAspect="1"/>
          </p:cNvPicPr>
          <p:nvPr/>
        </p:nvPicPr>
        <p:blipFill>
          <a:blip r:embed="rId2"/>
          <a:stretch>
            <a:fillRect/>
          </a:stretch>
        </p:blipFill>
        <p:spPr>
          <a:xfrm>
            <a:off x="5786120" y="4307205"/>
            <a:ext cx="1435100" cy="469900"/>
          </a:xfrm>
          <a:prstGeom prst="rect">
            <a:avLst/>
          </a:prstGeom>
        </p:spPr>
      </p:pic>
      <p:sp>
        <p:nvSpPr>
          <p:cNvPr id="11" name="左弧形箭头 10"/>
          <p:cNvSpPr/>
          <p:nvPr/>
        </p:nvSpPr>
        <p:spPr>
          <a:xfrm>
            <a:off x="5107940" y="5080000"/>
            <a:ext cx="568325" cy="928370"/>
          </a:xfrm>
          <a:prstGeom prst="curvedRightArrow">
            <a:avLst>
              <a:gd name="adj1" fmla="val 47331"/>
              <a:gd name="adj2" fmla="val 47331"/>
              <a:gd name="adj3" fmla="val 29176"/>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2" name="文本框 11"/>
          <p:cNvSpPr txBox="1"/>
          <p:nvPr/>
        </p:nvSpPr>
        <p:spPr>
          <a:xfrm>
            <a:off x="5786120" y="5080000"/>
            <a:ext cx="5991225" cy="1322070"/>
          </a:xfrm>
          <a:prstGeom prst="rect">
            <a:avLst/>
          </a:prstGeom>
          <a:noFill/>
        </p:spPr>
        <p:txBody>
          <a:bodyPr wrap="square" rtlCol="0">
            <a:spAutoFit/>
          </a:bodyPr>
          <a:p>
            <a:pPr indent="0">
              <a:lnSpc>
                <a:spcPct val="200000"/>
              </a:lnSpc>
              <a:buNone/>
            </a:pPr>
            <a:r>
              <a:rPr lang="zh-CN" altLang="en-US" sz="2000" dirty="0"/>
              <a:t>只有对手能够在最坏情况下解决格子问题时，才能从随机数中区分出</a:t>
            </a:r>
            <a:r>
              <a:rPr lang="en-US" altLang="zh-CN" sz="2000" dirty="0"/>
              <a:t>A-LWE</a:t>
            </a:r>
            <a:r>
              <a:rPr lang="zh-CN" altLang="en-US" sz="2000" dirty="0"/>
              <a:t>密文。</a:t>
            </a:r>
            <a:endParaRPr lang="zh-CN" altLang="en-US" sz="20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Scale>
                                      <p:cBhvr>
                                        <p:cTn id="7" dur="375" fill="hold">
                                          <p:stCondLst>
                                            <p:cond delay="0"/>
                                          </p:stCondLst>
                                        </p:cTn>
                                        <p:tgtEl>
                                          <p:spTgt spid="3"/>
                                        </p:tgtEl>
                                      </p:cBhvr>
                                      <p:from x="150000" y="150000"/>
                                      <p:to x="90000" y="90000"/>
                                    </p:animScale>
                                    <p:animScale>
                                      <p:cBhvr>
                                        <p:cTn id="8" dur="375" fill="hold">
                                          <p:stCondLst>
                                            <p:cond delay="375"/>
                                          </p:stCondLst>
                                        </p:cTn>
                                        <p:tgtEl>
                                          <p:spTgt spid="3"/>
                                        </p:tgtEl>
                                      </p:cBhvr>
                                      <p:from x="90000" y="90000"/>
                                      <p:to x="100000" y="100000"/>
                                    </p:animScale>
                                  </p:childTnLst>
                                </p:cTn>
                              </p:par>
                              <p:par>
                                <p:cTn id="9" presetID="42" presetClass="entr" presetSubtype="0" fill="hold" grpId="0" nodeType="withEffect">
                                  <p:stCondLst>
                                    <p:cond delay="75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750"/>
                                        <p:tgtEl>
                                          <p:spTgt spid="17"/>
                                        </p:tgtEl>
                                      </p:cBhvr>
                                    </p:animEffect>
                                    <p:anim calcmode="lin" valueType="num">
                                      <p:cBhvr>
                                        <p:cTn id="12" dur="750" fill="hold"/>
                                        <p:tgtEl>
                                          <p:spTgt spid="17"/>
                                        </p:tgtEl>
                                        <p:attrNameLst>
                                          <p:attrName>ppt_x</p:attrName>
                                        </p:attrNameLst>
                                      </p:cBhvr>
                                      <p:tavLst>
                                        <p:tav tm="0">
                                          <p:val>
                                            <p:strVal val="#ppt_x"/>
                                          </p:val>
                                        </p:tav>
                                        <p:tav tm="100000">
                                          <p:val>
                                            <p:strVal val="#ppt_x"/>
                                          </p:val>
                                        </p:tav>
                                      </p:tavLst>
                                    </p:anim>
                                    <p:anim calcmode="lin" valueType="num">
                                      <p:cBhvr>
                                        <p:cTn id="13" dur="75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1331650"/>
          </a:xfrm>
          <a:prstGeom prst="rect">
            <a:avLst/>
          </a:prstGeom>
          <a:blipFill dpi="0" rotWithShape="1">
            <a:blip r:embed="rId1"/>
            <a:srcRect/>
            <a:stretch>
              <a:fillRect/>
            </a:stretch>
          </a:blip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矩形 4"/>
          <p:cNvSpPr/>
          <p:nvPr/>
        </p:nvSpPr>
        <p:spPr>
          <a:xfrm>
            <a:off x="0" y="0"/>
            <a:ext cx="12192000" cy="1331650"/>
          </a:xfrm>
          <a:prstGeom prst="rect">
            <a:avLst/>
          </a:prstGeom>
          <a:solidFill>
            <a:schemeClr val="tx1">
              <a:alpha val="77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100825" y="289757"/>
            <a:ext cx="5990350" cy="752136"/>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a:t>安全性分析</a:t>
            </a:r>
            <a:endParaRPr lang="zh-CN" altLang="en-US" sz="3200" b="1" spc="300" dirty="0"/>
          </a:p>
        </p:txBody>
      </p:sp>
      <p:sp>
        <p:nvSpPr>
          <p:cNvPr id="16" name="矩形: 圆角 15"/>
          <p:cNvSpPr/>
          <p:nvPr/>
        </p:nvSpPr>
        <p:spPr>
          <a:xfrm>
            <a:off x="403225" y="1622425"/>
            <a:ext cx="2997200" cy="82359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49275" y="1691640"/>
            <a:ext cx="2997835" cy="645160"/>
          </a:xfrm>
          <a:prstGeom prst="rect">
            <a:avLst/>
          </a:prstGeom>
          <a:noFill/>
        </p:spPr>
        <p:txBody>
          <a:bodyPr wrap="square" rtlCol="0">
            <a:spAutoFit/>
          </a:bodyPr>
          <a:lstStyle/>
          <a:p>
            <a:pPr>
              <a:lnSpc>
                <a:spcPct val="150000"/>
              </a:lnSpc>
            </a:pPr>
            <a:r>
              <a:rPr lang="zh-CN" altLang="en-US" sz="2400" b="1" dirty="0">
                <a:solidFill>
                  <a:schemeClr val="bg1"/>
                </a:solidFill>
              </a:rPr>
              <a:t>聚合器无意识</a:t>
            </a:r>
            <a:r>
              <a:rPr lang="zh-CN" altLang="en-US" sz="2400" b="1" dirty="0">
                <a:solidFill>
                  <a:schemeClr val="bg1"/>
                </a:solidFill>
              </a:rPr>
              <a:t>安全</a:t>
            </a:r>
            <a:endParaRPr lang="zh-CN" altLang="en-US" sz="2400" b="1" dirty="0">
              <a:solidFill>
                <a:schemeClr val="bg1"/>
              </a:solidFill>
            </a:endParaRPr>
          </a:p>
        </p:txBody>
      </p:sp>
      <p:sp>
        <p:nvSpPr>
          <p:cNvPr id="23" name="矩形: 圆角 22"/>
          <p:cNvSpPr/>
          <p:nvPr/>
        </p:nvSpPr>
        <p:spPr>
          <a:xfrm>
            <a:off x="129540" y="2814320"/>
            <a:ext cx="4307205" cy="3571240"/>
          </a:xfrm>
          <a:prstGeom prst="round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5900" indent="-342900">
              <a:lnSpc>
                <a:spcPct val="200000"/>
              </a:lnSpc>
              <a:buAutoNum type="arabicPeriod"/>
            </a:pPr>
            <a:endParaRPr lang="en-US" altLang="zh-CN" sz="2000" dirty="0"/>
          </a:p>
        </p:txBody>
      </p:sp>
      <p:sp>
        <p:nvSpPr>
          <p:cNvPr id="28" name="矩形: 圆角 27"/>
          <p:cNvSpPr/>
          <p:nvPr/>
        </p:nvSpPr>
        <p:spPr>
          <a:xfrm>
            <a:off x="5148580" y="1622425"/>
            <a:ext cx="6451600" cy="4838065"/>
          </a:xfrm>
          <a:prstGeom prst="round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lnSpc>
                <a:spcPct val="200000"/>
              </a:lnSpc>
              <a:buNone/>
            </a:pPr>
            <a:endParaRPr lang="en-US" altLang="zh-CN" sz="2000" dirty="0">
              <a:solidFill>
                <a:schemeClr val="tx1"/>
              </a:solidFill>
            </a:endParaRPr>
          </a:p>
        </p:txBody>
      </p:sp>
      <p:sp>
        <p:nvSpPr>
          <p:cNvPr id="4" name="文本框 3"/>
          <p:cNvSpPr txBox="1"/>
          <p:nvPr/>
        </p:nvSpPr>
        <p:spPr>
          <a:xfrm>
            <a:off x="381635" y="3042285"/>
            <a:ext cx="3899535" cy="3107690"/>
          </a:xfrm>
          <a:prstGeom prst="rect">
            <a:avLst/>
          </a:prstGeom>
          <a:noFill/>
        </p:spPr>
        <p:txBody>
          <a:bodyPr wrap="square" rtlCol="0">
            <a:spAutoFit/>
          </a:bodyPr>
          <a:lstStyle/>
          <a:p>
            <a:pPr indent="0">
              <a:lnSpc>
                <a:spcPct val="150000"/>
              </a:lnSpc>
              <a:buNone/>
            </a:pPr>
            <a:r>
              <a:rPr lang="zh-CN" altLang="en-US" sz="2400" b="1" dirty="0"/>
              <a:t>具体说明：</a:t>
            </a:r>
            <a:endParaRPr lang="zh-CN" altLang="en-US" sz="2400" b="1" dirty="0"/>
          </a:p>
          <a:p>
            <a:pPr indent="0">
              <a:lnSpc>
                <a:spcPct val="200000"/>
              </a:lnSpc>
              <a:buNone/>
            </a:pPr>
            <a:r>
              <a:rPr lang="zh-CN" altLang="en-US" sz="2000" dirty="0"/>
              <a:t>如果存在对手在概率多项式时间中赢得安全博弈的概率超过可忽略的概率，则认为协议是聚合忽略</a:t>
            </a:r>
            <a:r>
              <a:rPr lang="zh-CN" altLang="en-US" sz="2000" dirty="0"/>
              <a:t>的。</a:t>
            </a:r>
            <a:endParaRPr lang="zh-CN" altLang="en-US" sz="2000" dirty="0"/>
          </a:p>
        </p:txBody>
      </p:sp>
      <p:sp>
        <p:nvSpPr>
          <p:cNvPr id="6" name="文本框 5"/>
          <p:cNvSpPr txBox="1"/>
          <p:nvPr/>
        </p:nvSpPr>
        <p:spPr>
          <a:xfrm>
            <a:off x="5431155" y="1691640"/>
            <a:ext cx="6040755" cy="4375150"/>
          </a:xfrm>
          <a:prstGeom prst="rect">
            <a:avLst/>
          </a:prstGeom>
          <a:noFill/>
        </p:spPr>
        <p:txBody>
          <a:bodyPr wrap="square" rtlCol="0">
            <a:spAutoFit/>
          </a:bodyPr>
          <a:p>
            <a:pPr indent="0">
              <a:lnSpc>
                <a:spcPct val="210000"/>
              </a:lnSpc>
              <a:buNone/>
            </a:pPr>
            <a:r>
              <a:rPr lang="zh-CN" altLang="en-US" sz="2400" b="1" dirty="0"/>
              <a:t>证明：</a:t>
            </a:r>
            <a:endParaRPr lang="zh-CN" altLang="en-US" sz="2400" b="1" dirty="0"/>
          </a:p>
          <a:p>
            <a:pPr indent="0">
              <a:lnSpc>
                <a:spcPct val="280000"/>
              </a:lnSpc>
              <a:buNone/>
            </a:pPr>
            <a:r>
              <a:rPr lang="zh-CN" altLang="en-US" sz="2000" dirty="0"/>
              <a:t>在最坏情况下解决格子问题是困难的，而只有对手能够解决决策增强</a:t>
            </a:r>
            <a:r>
              <a:rPr lang="en-US" altLang="zh-CN" sz="2000" dirty="0"/>
              <a:t>LWE</a:t>
            </a:r>
            <a:r>
              <a:rPr lang="zh-CN" altLang="en-US" sz="2000" dirty="0"/>
              <a:t>问题的情况下，可以讲</a:t>
            </a:r>
            <a:r>
              <a:rPr lang="en-US" altLang="zh-CN" sz="2000" dirty="0"/>
              <a:t>A-LWE</a:t>
            </a:r>
            <a:r>
              <a:rPr lang="zh-CN" altLang="en-US" sz="2000" dirty="0"/>
              <a:t>样本和随机均匀样本区分开。</a:t>
            </a:r>
            <a:endParaRPr lang="zh-CN" altLang="en-US" sz="2000" dirty="0"/>
          </a:p>
          <a:p>
            <a:pPr indent="0">
              <a:lnSpc>
                <a:spcPct val="300000"/>
              </a:lnSpc>
              <a:buNone/>
            </a:pPr>
            <a:r>
              <a:rPr lang="zh-CN" altLang="en-US" sz="2000" dirty="0"/>
              <a:t>因此</a:t>
            </a:r>
            <a:r>
              <a:rPr lang="en-US" altLang="zh-CN" sz="2000" dirty="0"/>
              <a:t>PEFL</a:t>
            </a:r>
            <a:r>
              <a:rPr lang="zh-CN" altLang="en-US" sz="2000" dirty="0"/>
              <a:t>方案是聚合器无意识</a:t>
            </a:r>
            <a:r>
              <a:rPr lang="zh-CN" altLang="en-US" sz="2000" dirty="0"/>
              <a:t>安全的。</a:t>
            </a:r>
            <a:endParaRPr lang="zh-CN" altLang="en-US" sz="20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Scale>
                                      <p:cBhvr>
                                        <p:cTn id="7" dur="375" fill="hold">
                                          <p:stCondLst>
                                            <p:cond delay="0"/>
                                          </p:stCondLst>
                                        </p:cTn>
                                        <p:tgtEl>
                                          <p:spTgt spid="3"/>
                                        </p:tgtEl>
                                      </p:cBhvr>
                                      <p:from x="150000" y="150000"/>
                                      <p:to x="90000" y="90000"/>
                                    </p:animScale>
                                    <p:animScale>
                                      <p:cBhvr>
                                        <p:cTn id="8" dur="375" fill="hold">
                                          <p:stCondLst>
                                            <p:cond delay="375"/>
                                          </p:stCondLst>
                                        </p:cTn>
                                        <p:tgtEl>
                                          <p:spTgt spid="3"/>
                                        </p:tgtEl>
                                      </p:cBhvr>
                                      <p:from x="90000" y="90000"/>
                                      <p:to x="100000" y="100000"/>
                                    </p:animScale>
                                  </p:childTnLst>
                                </p:cTn>
                              </p:par>
                              <p:par>
                                <p:cTn id="9" presetID="42" presetClass="entr" presetSubtype="0" fill="hold" grpId="0" nodeType="withEffect">
                                  <p:stCondLst>
                                    <p:cond delay="75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750"/>
                                        <p:tgtEl>
                                          <p:spTgt spid="17"/>
                                        </p:tgtEl>
                                      </p:cBhvr>
                                    </p:animEffect>
                                    <p:anim calcmode="lin" valueType="num">
                                      <p:cBhvr>
                                        <p:cTn id="12" dur="750" fill="hold"/>
                                        <p:tgtEl>
                                          <p:spTgt spid="17"/>
                                        </p:tgtEl>
                                        <p:attrNameLst>
                                          <p:attrName>ppt_x</p:attrName>
                                        </p:attrNameLst>
                                      </p:cBhvr>
                                      <p:tavLst>
                                        <p:tav tm="0">
                                          <p:val>
                                            <p:strVal val="#ppt_x"/>
                                          </p:val>
                                        </p:tav>
                                        <p:tav tm="100000">
                                          <p:val>
                                            <p:strVal val="#ppt_x"/>
                                          </p:val>
                                        </p:tav>
                                      </p:tavLst>
                                    </p:anim>
                                    <p:anim calcmode="lin" valueType="num">
                                      <p:cBhvr>
                                        <p:cTn id="13" dur="75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1331650"/>
          </a:xfrm>
          <a:prstGeom prst="rect">
            <a:avLst/>
          </a:prstGeom>
          <a:blipFill dpi="0" rotWithShape="1">
            <a:blip r:embed="rId1"/>
            <a:srcRect/>
            <a:stretch>
              <a:fillRect/>
            </a:stretch>
          </a:blip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矩形 4"/>
          <p:cNvSpPr/>
          <p:nvPr/>
        </p:nvSpPr>
        <p:spPr>
          <a:xfrm>
            <a:off x="0" y="0"/>
            <a:ext cx="12192000" cy="1331650"/>
          </a:xfrm>
          <a:prstGeom prst="rect">
            <a:avLst/>
          </a:prstGeom>
          <a:solidFill>
            <a:schemeClr val="tx1">
              <a:alpha val="77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100825" y="289757"/>
            <a:ext cx="5990350" cy="752136"/>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a:t>安全性分析</a:t>
            </a:r>
            <a:endParaRPr lang="zh-CN" altLang="en-US" sz="3200" b="1" spc="300" dirty="0"/>
          </a:p>
        </p:txBody>
      </p:sp>
      <p:sp>
        <p:nvSpPr>
          <p:cNvPr id="16" name="矩形: 圆角 15"/>
          <p:cNvSpPr/>
          <p:nvPr/>
        </p:nvSpPr>
        <p:spPr>
          <a:xfrm>
            <a:off x="403225" y="1622425"/>
            <a:ext cx="2997200" cy="82359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49275" y="1691640"/>
            <a:ext cx="2997835" cy="645160"/>
          </a:xfrm>
          <a:prstGeom prst="rect">
            <a:avLst/>
          </a:prstGeom>
          <a:noFill/>
        </p:spPr>
        <p:txBody>
          <a:bodyPr wrap="square" rtlCol="0">
            <a:spAutoFit/>
          </a:bodyPr>
          <a:lstStyle/>
          <a:p>
            <a:pPr>
              <a:lnSpc>
                <a:spcPct val="150000"/>
              </a:lnSpc>
            </a:pPr>
            <a:r>
              <a:rPr lang="zh-CN" altLang="en-US" sz="2400" b="1" dirty="0">
                <a:solidFill>
                  <a:schemeClr val="bg1"/>
                </a:solidFill>
              </a:rPr>
              <a:t>参与者数据集的</a:t>
            </a:r>
            <a:r>
              <a:rPr lang="en-US" altLang="zh-CN" sz="2400" b="1" dirty="0">
                <a:solidFill>
                  <a:schemeClr val="bg1"/>
                </a:solidFill>
              </a:rPr>
              <a:t>DP</a:t>
            </a:r>
            <a:endParaRPr lang="en-US" altLang="zh-CN" sz="2400" b="1" dirty="0">
              <a:solidFill>
                <a:schemeClr val="bg1"/>
              </a:solidFill>
            </a:endParaRPr>
          </a:p>
        </p:txBody>
      </p:sp>
      <p:sp>
        <p:nvSpPr>
          <p:cNvPr id="23" name="矩形: 圆角 22"/>
          <p:cNvSpPr/>
          <p:nvPr/>
        </p:nvSpPr>
        <p:spPr>
          <a:xfrm>
            <a:off x="129540" y="2814320"/>
            <a:ext cx="4307205" cy="3571240"/>
          </a:xfrm>
          <a:prstGeom prst="round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5900" indent="-342900">
              <a:lnSpc>
                <a:spcPct val="200000"/>
              </a:lnSpc>
              <a:buAutoNum type="arabicPeriod"/>
            </a:pPr>
            <a:endParaRPr lang="en-US" altLang="zh-CN" sz="2000" dirty="0"/>
          </a:p>
        </p:txBody>
      </p:sp>
      <p:sp>
        <p:nvSpPr>
          <p:cNvPr id="28" name="矩形: 圆角 27"/>
          <p:cNvSpPr/>
          <p:nvPr/>
        </p:nvSpPr>
        <p:spPr>
          <a:xfrm>
            <a:off x="4560570" y="1458595"/>
            <a:ext cx="7609840" cy="5285105"/>
          </a:xfrm>
          <a:prstGeom prst="round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lnSpc>
                <a:spcPct val="200000"/>
              </a:lnSpc>
              <a:buNone/>
            </a:pPr>
            <a:endParaRPr lang="en-US" altLang="zh-CN" sz="2000" dirty="0">
              <a:solidFill>
                <a:schemeClr val="tx1"/>
              </a:solidFill>
            </a:endParaRPr>
          </a:p>
        </p:txBody>
      </p:sp>
      <p:sp>
        <p:nvSpPr>
          <p:cNvPr id="4" name="文本框 3"/>
          <p:cNvSpPr txBox="1"/>
          <p:nvPr/>
        </p:nvSpPr>
        <p:spPr>
          <a:xfrm>
            <a:off x="381635" y="3042285"/>
            <a:ext cx="3899535" cy="3107690"/>
          </a:xfrm>
          <a:prstGeom prst="rect">
            <a:avLst/>
          </a:prstGeom>
          <a:noFill/>
        </p:spPr>
        <p:txBody>
          <a:bodyPr wrap="square" rtlCol="0">
            <a:spAutoFit/>
          </a:bodyPr>
          <a:lstStyle/>
          <a:p>
            <a:pPr indent="0">
              <a:lnSpc>
                <a:spcPct val="150000"/>
              </a:lnSpc>
              <a:buNone/>
            </a:pPr>
            <a:r>
              <a:rPr lang="zh-CN" altLang="en-US" sz="2400" b="1" dirty="0"/>
              <a:t>具体说明：</a:t>
            </a:r>
            <a:endParaRPr lang="zh-CN" altLang="en-US" sz="2400" b="1" dirty="0"/>
          </a:p>
          <a:p>
            <a:pPr indent="0">
              <a:lnSpc>
                <a:spcPct val="200000"/>
              </a:lnSpc>
              <a:buNone/>
            </a:pPr>
            <a:r>
              <a:rPr lang="zh-CN" altLang="en-US" sz="2000" dirty="0"/>
              <a:t>如果学习过程满足</a:t>
            </a:r>
            <a:r>
              <a:rPr lang="en-US" altLang="zh-CN" sz="2000" dirty="0"/>
              <a:t>DP</a:t>
            </a:r>
            <a:r>
              <a:rPr lang="zh-CN" altLang="en-US" sz="2000" dirty="0"/>
              <a:t>，则从包含特定记录的训练数据集中生成预测模型的概括与不包含该记录生成相同模型的概率</a:t>
            </a:r>
            <a:r>
              <a:rPr lang="zh-CN" altLang="en-US" sz="2000" dirty="0"/>
              <a:t>相似。</a:t>
            </a:r>
            <a:endParaRPr lang="zh-CN" altLang="en-US" sz="2000" dirty="0"/>
          </a:p>
        </p:txBody>
      </p:sp>
      <p:sp>
        <p:nvSpPr>
          <p:cNvPr id="6" name="文本框 5"/>
          <p:cNvSpPr txBox="1"/>
          <p:nvPr/>
        </p:nvSpPr>
        <p:spPr>
          <a:xfrm>
            <a:off x="4861560" y="1328420"/>
            <a:ext cx="7262495" cy="5372100"/>
          </a:xfrm>
          <a:prstGeom prst="rect">
            <a:avLst/>
          </a:prstGeom>
          <a:noFill/>
        </p:spPr>
        <p:txBody>
          <a:bodyPr wrap="square" rtlCol="0">
            <a:spAutoFit/>
          </a:bodyPr>
          <a:p>
            <a:pPr indent="0">
              <a:lnSpc>
                <a:spcPct val="180000"/>
              </a:lnSpc>
              <a:buNone/>
            </a:pPr>
            <a:r>
              <a:rPr lang="zh-CN" altLang="en-US" sz="2400" b="1" dirty="0"/>
              <a:t>证明：</a:t>
            </a:r>
            <a:endParaRPr lang="zh-CN" altLang="en-US" sz="2400" b="1" dirty="0"/>
          </a:p>
          <a:p>
            <a:pPr marL="342900" indent="-342900">
              <a:lnSpc>
                <a:spcPct val="150000"/>
              </a:lnSpc>
              <a:buFont typeface="Wingdings" panose="05000000000000000000" charset="0"/>
              <a:buChar char=""/>
            </a:pPr>
            <a:r>
              <a:rPr lang="zh-CN" altLang="en-US" sz="2000" dirty="0"/>
              <a:t>无串通</a:t>
            </a:r>
            <a:r>
              <a:rPr lang="zh-CN" altLang="en-US" sz="2000" dirty="0"/>
              <a:t>情况下</a:t>
            </a:r>
            <a:endParaRPr lang="zh-CN" altLang="en-US" sz="2000" dirty="0"/>
          </a:p>
          <a:p>
            <a:pPr indent="0">
              <a:lnSpc>
                <a:spcPct val="150000"/>
              </a:lnSpc>
              <a:buFont typeface="Wingdings" panose="05000000000000000000" charset="0"/>
              <a:buNone/>
            </a:pPr>
            <a:r>
              <a:rPr lang="zh-CN" altLang="en-US" sz="2000" dirty="0"/>
              <a:t>每个参与者根据高斯分布独立添加局部噪声，根据高斯分布特性，聚合后的噪声仍然满足高斯分布，从而</a:t>
            </a:r>
            <a:r>
              <a:rPr lang="en-US" altLang="zh-CN" sz="2000" dirty="0"/>
              <a:t>PEFL</a:t>
            </a:r>
            <a:r>
              <a:rPr lang="zh-CN" altLang="en-US" sz="2000" dirty="0"/>
              <a:t>的</a:t>
            </a:r>
            <a:r>
              <a:rPr lang="en-US" altLang="zh-CN" sz="2000" dirty="0"/>
              <a:t>DP</a:t>
            </a:r>
            <a:r>
              <a:rPr lang="zh-CN" altLang="en-US" sz="2000" dirty="0"/>
              <a:t>得到保证。</a:t>
            </a:r>
            <a:endParaRPr lang="zh-CN" altLang="en-US" sz="2000" dirty="0"/>
          </a:p>
          <a:p>
            <a:pPr marL="342900" indent="-342900">
              <a:lnSpc>
                <a:spcPct val="150000"/>
              </a:lnSpc>
              <a:buFont typeface="Wingdings" panose="05000000000000000000" charset="0"/>
              <a:buChar char=""/>
            </a:pPr>
            <a:r>
              <a:rPr lang="zh-CN" altLang="en-US" sz="2000" dirty="0"/>
              <a:t>节点串通</a:t>
            </a:r>
            <a:r>
              <a:rPr lang="zh-CN" altLang="en-US" sz="2000" dirty="0"/>
              <a:t>情况下</a:t>
            </a:r>
            <a:endParaRPr lang="zh-CN" altLang="en-US" sz="2000" dirty="0"/>
          </a:p>
          <a:p>
            <a:pPr indent="0">
              <a:lnSpc>
                <a:spcPct val="150000"/>
              </a:lnSpc>
              <a:buFont typeface="Wingdings" panose="05000000000000000000" charset="0"/>
              <a:buNone/>
            </a:pPr>
            <a:r>
              <a:rPr lang="zh-CN" altLang="en-US" sz="2000" dirty="0"/>
              <a:t>首先定义了合谋率，每个参与者根据</a:t>
            </a:r>
            <a:r>
              <a:rPr lang="en-US" altLang="zh-CN" sz="2000" dirty="0"/>
              <a:t>                 </a:t>
            </a:r>
            <a:r>
              <a:rPr lang="zh-CN" altLang="en-US" sz="2000" dirty="0"/>
              <a:t>增加</a:t>
            </a:r>
            <a:r>
              <a:rPr lang="zh-CN" altLang="en-US" sz="2000" dirty="0"/>
              <a:t>局部噪声。</a:t>
            </a:r>
            <a:endParaRPr lang="zh-CN" altLang="en-US" sz="2000" dirty="0"/>
          </a:p>
          <a:p>
            <a:pPr indent="0">
              <a:lnSpc>
                <a:spcPct val="150000"/>
              </a:lnSpc>
              <a:buFont typeface="Wingdings" panose="05000000000000000000" charset="0"/>
              <a:buNone/>
            </a:pPr>
            <a:r>
              <a:rPr lang="zh-CN" altLang="en-US" sz="2000" dirty="0"/>
              <a:t>即使是在最坏情况下，即每个参与者都增加噪声，最终聚合的噪声尺度为</a:t>
            </a:r>
            <a:r>
              <a:rPr lang="en-US" altLang="zh-CN" sz="2000" dirty="0"/>
              <a:t>                         </a:t>
            </a:r>
            <a:r>
              <a:rPr lang="zh-CN" altLang="en-US" sz="2000" dirty="0"/>
              <a:t>。尽管这增加了添加到梯度的噪声量，但每次迭代的隐私损失将减少，并且训练在给定的隐私预算内能运行更多的</a:t>
            </a:r>
            <a:r>
              <a:rPr lang="en-US" altLang="zh-CN" sz="2000" dirty="0"/>
              <a:t>epochs</a:t>
            </a:r>
            <a:r>
              <a:rPr lang="zh-CN" altLang="en-US" sz="2000" dirty="0"/>
              <a:t>。</a:t>
            </a:r>
            <a:endParaRPr lang="zh-CN" altLang="en-US" sz="2000" dirty="0"/>
          </a:p>
        </p:txBody>
      </p:sp>
      <p:pic>
        <p:nvPicPr>
          <p:cNvPr id="8" name="图片 7"/>
          <p:cNvPicPr>
            <a:picLocks noChangeAspect="1"/>
          </p:cNvPicPr>
          <p:nvPr/>
        </p:nvPicPr>
        <p:blipFill>
          <a:blip r:embed="rId2"/>
          <a:stretch>
            <a:fillRect/>
          </a:stretch>
        </p:blipFill>
        <p:spPr>
          <a:xfrm>
            <a:off x="9026525" y="3943985"/>
            <a:ext cx="1435100" cy="482600"/>
          </a:xfrm>
          <a:prstGeom prst="rect">
            <a:avLst/>
          </a:prstGeom>
        </p:spPr>
      </p:pic>
      <p:pic>
        <p:nvPicPr>
          <p:cNvPr id="9" name="图片 8"/>
          <p:cNvPicPr>
            <a:picLocks noChangeAspect="1"/>
          </p:cNvPicPr>
          <p:nvPr/>
        </p:nvPicPr>
        <p:blipFill>
          <a:blip r:embed="rId3"/>
          <a:stretch>
            <a:fillRect/>
          </a:stretch>
        </p:blipFill>
        <p:spPr>
          <a:xfrm>
            <a:off x="6261100" y="5265420"/>
            <a:ext cx="2159000" cy="5207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Scale>
                                      <p:cBhvr>
                                        <p:cTn id="7" dur="375" fill="hold">
                                          <p:stCondLst>
                                            <p:cond delay="0"/>
                                          </p:stCondLst>
                                        </p:cTn>
                                        <p:tgtEl>
                                          <p:spTgt spid="3"/>
                                        </p:tgtEl>
                                      </p:cBhvr>
                                      <p:from x="150000" y="150000"/>
                                      <p:to x="90000" y="90000"/>
                                    </p:animScale>
                                    <p:animScale>
                                      <p:cBhvr>
                                        <p:cTn id="8" dur="375" fill="hold">
                                          <p:stCondLst>
                                            <p:cond delay="375"/>
                                          </p:stCondLst>
                                        </p:cTn>
                                        <p:tgtEl>
                                          <p:spTgt spid="3"/>
                                        </p:tgtEl>
                                      </p:cBhvr>
                                      <p:from x="90000" y="90000"/>
                                      <p:to x="100000" y="100000"/>
                                    </p:animScale>
                                  </p:childTnLst>
                                </p:cTn>
                              </p:par>
                              <p:par>
                                <p:cTn id="9" presetID="42" presetClass="entr" presetSubtype="0" fill="hold" grpId="0" nodeType="withEffect">
                                  <p:stCondLst>
                                    <p:cond delay="75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750"/>
                                        <p:tgtEl>
                                          <p:spTgt spid="17"/>
                                        </p:tgtEl>
                                      </p:cBhvr>
                                    </p:animEffect>
                                    <p:anim calcmode="lin" valueType="num">
                                      <p:cBhvr>
                                        <p:cTn id="12" dur="750" fill="hold"/>
                                        <p:tgtEl>
                                          <p:spTgt spid="17"/>
                                        </p:tgtEl>
                                        <p:attrNameLst>
                                          <p:attrName>ppt_x</p:attrName>
                                        </p:attrNameLst>
                                      </p:cBhvr>
                                      <p:tavLst>
                                        <p:tav tm="0">
                                          <p:val>
                                            <p:strVal val="#ppt_x"/>
                                          </p:val>
                                        </p:tav>
                                        <p:tav tm="100000">
                                          <p:val>
                                            <p:strVal val="#ppt_x"/>
                                          </p:val>
                                        </p:tav>
                                      </p:tavLst>
                                    </p:anim>
                                    <p:anim calcmode="lin" valueType="num">
                                      <p:cBhvr>
                                        <p:cTn id="13" dur="75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697" y="2206522"/>
            <a:ext cx="5678606" cy="2215991"/>
          </a:xfrm>
          <a:prstGeom prst="rect">
            <a:avLst/>
          </a:prstGeom>
          <a:noFill/>
        </p:spPr>
        <p:txBody>
          <a:bodyPr wrap="none" rtlCol="0">
            <a:spAutoFit/>
          </a:bodyPr>
          <a:lstStyle/>
          <a:p>
            <a:r>
              <a:rPr lang="en-US" altLang="zh-CN" sz="13800" dirty="0">
                <a:solidFill>
                  <a:srgbClr val="24569D"/>
                </a:solidFill>
                <a:latin typeface="Impact" panose="020B0806030902050204" pitchFamily="34" charset="0"/>
              </a:rPr>
              <a:t>THANKS</a:t>
            </a:r>
            <a:endParaRPr lang="zh-CN" altLang="en-US" sz="13800" dirty="0">
              <a:solidFill>
                <a:srgbClr val="24569D"/>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Scale>
                                      <p:cBhvr>
                                        <p:cTn id="7" dur="375" fill="hold">
                                          <p:stCondLst>
                                            <p:cond delay="0"/>
                                          </p:stCondLst>
                                        </p:cTn>
                                        <p:tgtEl>
                                          <p:spTgt spid="3"/>
                                        </p:tgtEl>
                                      </p:cBhvr>
                                      <p:from x="150000" y="150000"/>
                                      <p:to x="90000" y="90000"/>
                                    </p:animScale>
                                    <p:animScale>
                                      <p:cBhvr>
                                        <p:cTn id="8" dur="375" fill="hold">
                                          <p:stCondLst>
                                            <p:cond delay="375"/>
                                          </p:stCondLst>
                                        </p:cTn>
                                        <p:tgtEl>
                                          <p:spTgt spid="3"/>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
          <p:cNvSpPr/>
          <p:nvPr>
            <p:custDataLst>
              <p:tags r:id="rId1"/>
            </p:custDataLst>
          </p:nvPr>
        </p:nvSpPr>
        <p:spPr>
          <a:xfrm>
            <a:off x="5874" y="0"/>
            <a:ext cx="3172332" cy="6858000"/>
          </a:xfrm>
          <a:prstGeom prst="rect">
            <a:avLst/>
          </a:prstGeom>
          <a:solidFill>
            <a:srgbClr val="24569D"/>
          </a:solidFill>
          <a:ln w="0" cap="rnd">
            <a:gradFill>
              <a:gsLst>
                <a:gs pos="18000">
                  <a:schemeClr val="accent1">
                    <a:lumMod val="5000"/>
                    <a:lumOff val="95000"/>
                  </a:schemeClr>
                </a:gs>
                <a:gs pos="40000">
                  <a:schemeClr val="accent1">
                    <a:lumMod val="45000"/>
                    <a:lumOff val="55000"/>
                  </a:schemeClr>
                </a:gs>
                <a:gs pos="72000">
                  <a:schemeClr val="accent1">
                    <a:lumMod val="45000"/>
                    <a:lumOff val="55000"/>
                  </a:schemeClr>
                </a:gs>
                <a:gs pos="100000">
                  <a:schemeClr val="accent1">
                    <a:lumMod val="30000"/>
                    <a:lumOff val="70000"/>
                  </a:schemeClr>
                </a:gs>
              </a:gsLst>
              <a:lin ang="5400000" scaled="1"/>
            </a:gra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 name="PA_组合 1"/>
          <p:cNvGrpSpPr/>
          <p:nvPr>
            <p:custDataLst>
              <p:tags r:id="rId2"/>
            </p:custDataLst>
          </p:nvPr>
        </p:nvGrpSpPr>
        <p:grpSpPr>
          <a:xfrm>
            <a:off x="309175" y="2491522"/>
            <a:ext cx="1846385" cy="1846385"/>
            <a:chOff x="975946" y="2505808"/>
            <a:chExt cx="1846385" cy="1846385"/>
          </a:xfrm>
        </p:grpSpPr>
        <p:sp>
          <p:nvSpPr>
            <p:cNvPr id="5" name="椭圆 4"/>
            <p:cNvSpPr/>
            <p:nvPr/>
          </p:nvSpPr>
          <p:spPr>
            <a:xfrm>
              <a:off x="975946" y="2505808"/>
              <a:ext cx="1846385" cy="1846385"/>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8"/>
            <p:cNvSpPr txBox="1"/>
            <p:nvPr/>
          </p:nvSpPr>
          <p:spPr>
            <a:xfrm>
              <a:off x="1530374" y="2702666"/>
              <a:ext cx="737528" cy="1446550"/>
            </a:xfrm>
            <a:prstGeom prst="rect">
              <a:avLst/>
            </a:prstGeom>
            <a:noFill/>
          </p:spPr>
          <p:txBody>
            <a:bodyPr wrap="square" rtlCol="0">
              <a:spAutoFit/>
            </a:bodyPr>
            <a:lstStyle/>
            <a:p>
              <a:r>
                <a:rPr lang="zh-CN" altLang="en-US" sz="4400" dirty="0"/>
                <a:t>目录</a:t>
              </a:r>
              <a:endParaRPr lang="zh-CN" altLang="en-US" sz="4400" dirty="0"/>
            </a:p>
          </p:txBody>
        </p:sp>
      </p:grpSp>
      <p:sp>
        <p:nvSpPr>
          <p:cNvPr id="11" name="PA_文本框 10"/>
          <p:cNvSpPr txBox="1"/>
          <p:nvPr>
            <p:custDataLst>
              <p:tags r:id="rId3"/>
            </p:custDataLst>
          </p:nvPr>
        </p:nvSpPr>
        <p:spPr>
          <a:xfrm>
            <a:off x="6248361" y="772352"/>
            <a:ext cx="2031325" cy="646331"/>
          </a:xfrm>
          <a:prstGeom prst="rect">
            <a:avLst/>
          </a:prstGeom>
          <a:noFill/>
        </p:spPr>
        <p:txBody>
          <a:bodyPr wrap="none" rtlCol="0">
            <a:spAutoFit/>
          </a:bodyPr>
          <a:lstStyle/>
          <a:p>
            <a:r>
              <a:rPr lang="zh-CN" altLang="en-US" sz="3600" b="1" dirty="0"/>
              <a:t>研究背景</a:t>
            </a:r>
            <a:endParaRPr lang="zh-CN" altLang="en-US" sz="3600" b="1" dirty="0"/>
          </a:p>
        </p:txBody>
      </p:sp>
      <p:sp>
        <p:nvSpPr>
          <p:cNvPr id="16" name="PA_椭圆 15"/>
          <p:cNvSpPr/>
          <p:nvPr>
            <p:custDataLst>
              <p:tags r:id="rId4"/>
            </p:custDataLst>
          </p:nvPr>
        </p:nvSpPr>
        <p:spPr>
          <a:xfrm>
            <a:off x="5049115" y="736840"/>
            <a:ext cx="739871" cy="739871"/>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PA_椭圆 16"/>
          <p:cNvSpPr/>
          <p:nvPr>
            <p:custDataLst>
              <p:tags r:id="rId5"/>
            </p:custDataLst>
          </p:nvPr>
        </p:nvSpPr>
        <p:spPr>
          <a:xfrm>
            <a:off x="5049115" y="2157454"/>
            <a:ext cx="739871" cy="739871"/>
          </a:xfrm>
          <a:prstGeom prst="ellipse">
            <a:avLst/>
          </a:prstGeom>
          <a:solidFill>
            <a:srgbClr val="24569D">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PA_椭圆 17"/>
          <p:cNvSpPr/>
          <p:nvPr>
            <p:custDataLst>
              <p:tags r:id="rId6"/>
            </p:custDataLst>
          </p:nvPr>
        </p:nvSpPr>
        <p:spPr>
          <a:xfrm>
            <a:off x="5069558" y="3712937"/>
            <a:ext cx="739871" cy="739871"/>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文本框 14"/>
          <p:cNvSpPr txBox="1"/>
          <p:nvPr/>
        </p:nvSpPr>
        <p:spPr>
          <a:xfrm>
            <a:off x="2310809" y="837669"/>
            <a:ext cx="737528" cy="5509200"/>
          </a:xfrm>
          <a:prstGeom prst="rect">
            <a:avLst/>
          </a:prstGeom>
          <a:noFill/>
        </p:spPr>
        <p:txBody>
          <a:bodyPr wrap="square" rtlCol="0">
            <a:spAutoFit/>
          </a:bodyPr>
          <a:lstStyle/>
          <a:p>
            <a:r>
              <a:rPr lang="en-US" altLang="zh-CN" sz="4400" dirty="0">
                <a:gradFill>
                  <a:gsLst>
                    <a:gs pos="18000">
                      <a:schemeClr val="accent1">
                        <a:lumMod val="5000"/>
                        <a:lumOff val="95000"/>
                        <a:alpha val="67000"/>
                      </a:schemeClr>
                    </a:gs>
                    <a:gs pos="40000">
                      <a:schemeClr val="accent1">
                        <a:lumMod val="45000"/>
                        <a:lumOff val="55000"/>
                      </a:schemeClr>
                    </a:gs>
                    <a:gs pos="72000">
                      <a:schemeClr val="accent1">
                        <a:lumMod val="45000"/>
                        <a:lumOff val="55000"/>
                      </a:schemeClr>
                    </a:gs>
                    <a:gs pos="100000">
                      <a:schemeClr val="accent1">
                        <a:lumMod val="30000"/>
                        <a:lumOff val="70000"/>
                      </a:schemeClr>
                    </a:gs>
                  </a:gsLst>
                  <a:lin ang="5400000" scaled="1"/>
                </a:gradFill>
              </a:rPr>
              <a:t>ABSTRACT</a:t>
            </a:r>
            <a:endParaRPr lang="zh-CN" altLang="en-US" sz="4400" dirty="0">
              <a:gradFill>
                <a:gsLst>
                  <a:gs pos="18000">
                    <a:schemeClr val="accent1">
                      <a:lumMod val="5000"/>
                      <a:lumOff val="95000"/>
                      <a:alpha val="67000"/>
                    </a:schemeClr>
                  </a:gs>
                  <a:gs pos="40000">
                    <a:schemeClr val="accent1">
                      <a:lumMod val="45000"/>
                      <a:lumOff val="55000"/>
                    </a:schemeClr>
                  </a:gs>
                  <a:gs pos="72000">
                    <a:schemeClr val="accent1">
                      <a:lumMod val="45000"/>
                      <a:lumOff val="55000"/>
                    </a:schemeClr>
                  </a:gs>
                  <a:gs pos="100000">
                    <a:schemeClr val="accent1">
                      <a:lumMod val="30000"/>
                      <a:lumOff val="70000"/>
                    </a:schemeClr>
                  </a:gs>
                </a:gsLst>
                <a:lin ang="5400000" scaled="1"/>
              </a:gradFill>
            </a:endParaRPr>
          </a:p>
        </p:txBody>
      </p:sp>
      <p:sp>
        <p:nvSpPr>
          <p:cNvPr id="12" name="PA_文本框 10"/>
          <p:cNvSpPr txBox="1"/>
          <p:nvPr>
            <p:custDataLst>
              <p:tags r:id="rId7"/>
            </p:custDataLst>
          </p:nvPr>
        </p:nvSpPr>
        <p:spPr>
          <a:xfrm>
            <a:off x="6248361" y="2206412"/>
            <a:ext cx="4472305" cy="645160"/>
          </a:xfrm>
          <a:prstGeom prst="rect">
            <a:avLst/>
          </a:prstGeom>
          <a:noFill/>
        </p:spPr>
        <p:txBody>
          <a:bodyPr wrap="none" rtlCol="0">
            <a:spAutoFit/>
          </a:bodyPr>
          <a:lstStyle/>
          <a:p>
            <a:r>
              <a:rPr lang="en-US" altLang="zh-CN" sz="3600" b="1" dirty="0"/>
              <a:t>PEFL</a:t>
            </a:r>
            <a:r>
              <a:rPr lang="zh-CN" altLang="en-US" sz="3600" b="1" dirty="0"/>
              <a:t>说明及实现</a:t>
            </a:r>
            <a:r>
              <a:rPr lang="zh-CN" altLang="en-US" sz="3600" b="1" dirty="0"/>
              <a:t>过程</a:t>
            </a:r>
            <a:endParaRPr lang="zh-CN" altLang="en-US" sz="3600" b="1" dirty="0"/>
          </a:p>
        </p:txBody>
      </p:sp>
      <p:sp>
        <p:nvSpPr>
          <p:cNvPr id="13" name="PA_文本框 10"/>
          <p:cNvSpPr txBox="1"/>
          <p:nvPr>
            <p:custDataLst>
              <p:tags r:id="rId8"/>
            </p:custDataLst>
          </p:nvPr>
        </p:nvSpPr>
        <p:spPr>
          <a:xfrm>
            <a:off x="6389965" y="3771635"/>
            <a:ext cx="3556635" cy="645160"/>
          </a:xfrm>
          <a:prstGeom prst="rect">
            <a:avLst/>
          </a:prstGeom>
          <a:noFill/>
        </p:spPr>
        <p:txBody>
          <a:bodyPr wrap="none" rtlCol="0">
            <a:spAutoFit/>
          </a:bodyPr>
          <a:lstStyle/>
          <a:p>
            <a:r>
              <a:rPr lang="zh-CN" altLang="en-US" sz="3600" b="1" dirty="0"/>
              <a:t>改进的</a:t>
            </a:r>
            <a:r>
              <a:rPr lang="en-US" altLang="zh-CN" sz="3600" b="1" dirty="0"/>
              <a:t>PEFL</a:t>
            </a:r>
            <a:r>
              <a:rPr lang="zh-CN" altLang="en-US" sz="3600" b="1" dirty="0"/>
              <a:t>结构</a:t>
            </a:r>
            <a:endParaRPr lang="zh-CN" altLang="en-US" sz="3600" b="1" dirty="0"/>
          </a:p>
        </p:txBody>
      </p:sp>
      <p:sp>
        <p:nvSpPr>
          <p:cNvPr id="14" name="PA_椭圆 16"/>
          <p:cNvSpPr/>
          <p:nvPr>
            <p:custDataLst>
              <p:tags r:id="rId9"/>
            </p:custDataLst>
          </p:nvPr>
        </p:nvSpPr>
        <p:spPr>
          <a:xfrm>
            <a:off x="5069557" y="5242942"/>
            <a:ext cx="739871" cy="739871"/>
          </a:xfrm>
          <a:prstGeom prst="ellipse">
            <a:avLst/>
          </a:prstGeom>
          <a:solidFill>
            <a:srgbClr val="24569D">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PA_文本框 10"/>
          <p:cNvSpPr txBox="1"/>
          <p:nvPr>
            <p:custDataLst>
              <p:tags r:id="rId10"/>
            </p:custDataLst>
          </p:nvPr>
        </p:nvSpPr>
        <p:spPr>
          <a:xfrm>
            <a:off x="6248360" y="5239477"/>
            <a:ext cx="2492990" cy="646331"/>
          </a:xfrm>
          <a:prstGeom prst="rect">
            <a:avLst/>
          </a:prstGeom>
          <a:noFill/>
        </p:spPr>
        <p:txBody>
          <a:bodyPr wrap="none" rtlCol="0">
            <a:spAutoFit/>
          </a:bodyPr>
          <a:lstStyle/>
          <a:p>
            <a:r>
              <a:rPr lang="zh-CN" altLang="en-US" sz="3600" b="1" dirty="0"/>
              <a:t>安全性分析</a:t>
            </a:r>
            <a:endParaRPr lang="zh-CN" altLang="en-US" sz="36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333" fill="hold">
                                          <p:stCondLst>
                                            <p:cond delay="0"/>
                                          </p:stCondLst>
                                        </p:cTn>
                                        <p:tgtEl>
                                          <p:spTgt spid="2"/>
                                        </p:tgtEl>
                                      </p:cBhvr>
                                      <p:from x="0" y="0"/>
                                      <p:to x="120000" y="120000"/>
                                    </p:animScale>
                                    <p:animScale>
                                      <p:cBhvr>
                                        <p:cTn id="8" dur="167" fill="hold">
                                          <p:stCondLst>
                                            <p:cond delay="333"/>
                                          </p:stCondLst>
                                        </p:cTn>
                                        <p:tgtEl>
                                          <p:spTgt spid="2"/>
                                        </p:tgtEl>
                                      </p:cBhvr>
                                      <p:from x="120000" y="120000"/>
                                      <p:to x="100000" y="100000"/>
                                    </p:animScale>
                                  </p:childTnLst>
                                </p:cTn>
                              </p:par>
                              <p:par>
                                <p:cTn id="9" presetID="0" presetClass="entr" presetSubtype="0" fill="hold" grpId="0" nodeType="withEffect">
                                  <p:stCondLst>
                                    <p:cond delay="500"/>
                                  </p:stCondLst>
                                  <p:iterate type="lt">
                                    <p:tmPct val="10000"/>
                                  </p:iterate>
                                  <p:childTnLst>
                                    <p:set>
                                      <p:cBhvr>
                                        <p:cTn id="10" dur="1" fill="hold">
                                          <p:stCondLst>
                                            <p:cond delay="0"/>
                                          </p:stCondLst>
                                        </p:cTn>
                                        <p:tgtEl>
                                          <p:spTgt spid="11"/>
                                        </p:tgtEl>
                                        <p:attrNameLst>
                                          <p:attrName>style.visibility</p:attrName>
                                        </p:attrNameLst>
                                      </p:cBhvr>
                                      <p:to>
                                        <p:strVal val="visible"/>
                                      </p:to>
                                    </p:set>
                                    <p:animScale>
                                      <p:cBhvr>
                                        <p:cTn id="11" dur="375" fill="hold">
                                          <p:stCondLst>
                                            <p:cond delay="0"/>
                                          </p:stCondLst>
                                        </p:cTn>
                                        <p:tgtEl>
                                          <p:spTgt spid="11"/>
                                        </p:tgtEl>
                                      </p:cBhvr>
                                      <p:from x="150000" y="150000"/>
                                      <p:to x="90000" y="90000"/>
                                    </p:animScale>
                                    <p:animScale>
                                      <p:cBhvr>
                                        <p:cTn id="12" dur="375" fill="hold">
                                          <p:stCondLst>
                                            <p:cond delay="375"/>
                                          </p:stCondLst>
                                        </p:cTn>
                                        <p:tgtEl>
                                          <p:spTgt spid="11"/>
                                        </p:tgtEl>
                                      </p:cBhvr>
                                      <p:from x="90000" y="90000"/>
                                      <p:to x="100000" y="100000"/>
                                    </p:animScale>
                                  </p:childTnLst>
                                </p:cTn>
                              </p:par>
                              <p:par>
                                <p:cTn id="13" presetID="10" presetClass="entr" presetSubtype="0" fill="hold" grpId="0" nodeType="withEffect">
                                  <p:stCondLst>
                                    <p:cond delay="15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16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170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0" presetClass="entr" presetSubtype="0" fill="hold" grpId="0" nodeType="withEffect">
                                  <p:stCondLst>
                                    <p:cond delay="500"/>
                                  </p:stCondLst>
                                  <p:iterate type="lt">
                                    <p:tmPct val="10000"/>
                                  </p:iterate>
                                  <p:childTnLst>
                                    <p:set>
                                      <p:cBhvr>
                                        <p:cTn id="23" dur="1" fill="hold">
                                          <p:stCondLst>
                                            <p:cond delay="0"/>
                                          </p:stCondLst>
                                        </p:cTn>
                                        <p:tgtEl>
                                          <p:spTgt spid="12"/>
                                        </p:tgtEl>
                                        <p:attrNameLst>
                                          <p:attrName>style.visibility</p:attrName>
                                        </p:attrNameLst>
                                      </p:cBhvr>
                                      <p:to>
                                        <p:strVal val="visible"/>
                                      </p:to>
                                    </p:set>
                                    <p:animScale>
                                      <p:cBhvr>
                                        <p:cTn id="24" dur="375" fill="hold">
                                          <p:stCondLst>
                                            <p:cond delay="0"/>
                                          </p:stCondLst>
                                        </p:cTn>
                                        <p:tgtEl>
                                          <p:spTgt spid="12"/>
                                        </p:tgtEl>
                                      </p:cBhvr>
                                      <p:from x="150000" y="150000"/>
                                      <p:to x="90000" y="90000"/>
                                    </p:animScale>
                                    <p:animScale>
                                      <p:cBhvr>
                                        <p:cTn id="25" dur="375" fill="hold">
                                          <p:stCondLst>
                                            <p:cond delay="375"/>
                                          </p:stCondLst>
                                        </p:cTn>
                                        <p:tgtEl>
                                          <p:spTgt spid="12"/>
                                        </p:tgtEl>
                                      </p:cBhvr>
                                      <p:from x="90000" y="90000"/>
                                      <p:to x="100000" y="100000"/>
                                    </p:animScale>
                                  </p:childTnLst>
                                </p:cTn>
                              </p:par>
                              <p:par>
                                <p:cTn id="26" presetID="0" presetClass="entr" presetSubtype="0" fill="hold" grpId="0" nodeType="withEffect">
                                  <p:stCondLst>
                                    <p:cond delay="500"/>
                                  </p:stCondLst>
                                  <p:iterate type="lt">
                                    <p:tmPct val="10000"/>
                                  </p:iterate>
                                  <p:childTnLst>
                                    <p:set>
                                      <p:cBhvr>
                                        <p:cTn id="27" dur="1" fill="hold">
                                          <p:stCondLst>
                                            <p:cond delay="0"/>
                                          </p:stCondLst>
                                        </p:cTn>
                                        <p:tgtEl>
                                          <p:spTgt spid="13"/>
                                        </p:tgtEl>
                                        <p:attrNameLst>
                                          <p:attrName>style.visibility</p:attrName>
                                        </p:attrNameLst>
                                      </p:cBhvr>
                                      <p:to>
                                        <p:strVal val="visible"/>
                                      </p:to>
                                    </p:set>
                                    <p:animScale>
                                      <p:cBhvr>
                                        <p:cTn id="28" dur="375" fill="hold">
                                          <p:stCondLst>
                                            <p:cond delay="0"/>
                                          </p:stCondLst>
                                        </p:cTn>
                                        <p:tgtEl>
                                          <p:spTgt spid="13"/>
                                        </p:tgtEl>
                                      </p:cBhvr>
                                      <p:from x="150000" y="150000"/>
                                      <p:to x="90000" y="90000"/>
                                    </p:animScale>
                                    <p:animScale>
                                      <p:cBhvr>
                                        <p:cTn id="29" dur="375" fill="hold">
                                          <p:stCondLst>
                                            <p:cond delay="375"/>
                                          </p:stCondLst>
                                        </p:cTn>
                                        <p:tgtEl>
                                          <p:spTgt spid="13"/>
                                        </p:tgtEl>
                                      </p:cBhvr>
                                      <p:from x="90000" y="90000"/>
                                      <p:to x="100000" y="100000"/>
                                    </p:animScale>
                                  </p:childTnLst>
                                </p:cTn>
                              </p:par>
                              <p:par>
                                <p:cTn id="30" presetID="10" presetClass="entr" presetSubtype="0" fill="hold" grpId="0" nodeType="withEffect">
                                  <p:stCondLst>
                                    <p:cond delay="16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0" presetClass="entr" presetSubtype="0" fill="hold" grpId="0" nodeType="withEffect">
                                  <p:stCondLst>
                                    <p:cond delay="500"/>
                                  </p:stCondLst>
                                  <p:iterate type="lt">
                                    <p:tmPct val="10000"/>
                                  </p:iterate>
                                  <p:childTnLst>
                                    <p:set>
                                      <p:cBhvr>
                                        <p:cTn id="34" dur="1" fill="hold">
                                          <p:stCondLst>
                                            <p:cond delay="0"/>
                                          </p:stCondLst>
                                        </p:cTn>
                                        <p:tgtEl>
                                          <p:spTgt spid="25"/>
                                        </p:tgtEl>
                                        <p:attrNameLst>
                                          <p:attrName>style.visibility</p:attrName>
                                        </p:attrNameLst>
                                      </p:cBhvr>
                                      <p:to>
                                        <p:strVal val="visible"/>
                                      </p:to>
                                    </p:set>
                                    <p:animScale>
                                      <p:cBhvr>
                                        <p:cTn id="35" dur="375" fill="hold">
                                          <p:stCondLst>
                                            <p:cond delay="0"/>
                                          </p:stCondLst>
                                        </p:cTn>
                                        <p:tgtEl>
                                          <p:spTgt spid="25"/>
                                        </p:tgtEl>
                                      </p:cBhvr>
                                      <p:from x="150000" y="150000"/>
                                      <p:to x="90000" y="90000"/>
                                    </p:animScale>
                                    <p:animScale>
                                      <p:cBhvr>
                                        <p:cTn id="36" dur="375" fill="hold">
                                          <p:stCondLst>
                                            <p:cond delay="375"/>
                                          </p:stCondLst>
                                        </p:cTn>
                                        <p:tgtEl>
                                          <p:spTgt spid="25"/>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bldLvl="0" animBg="1"/>
      <p:bldP spid="17" grpId="0" bldLvl="0" animBg="1"/>
      <p:bldP spid="18" grpId="0" bldLvl="0" animBg="1"/>
      <p:bldP spid="12" grpId="0"/>
      <p:bldP spid="13" grpId="0"/>
      <p:bldP spid="14" grpId="0" bldLvl="0" animBg="1"/>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688465" y="5360670"/>
            <a:ext cx="9175750" cy="970280"/>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t>在大规模工业应用中有效协同地实现</a:t>
            </a:r>
            <a:r>
              <a:rPr lang="en-US" altLang="zh-CN" sz="3200"/>
              <a:t>AI</a:t>
            </a:r>
            <a:r>
              <a:rPr lang="zh-CN" altLang="en-US" sz="3200"/>
              <a:t>？</a:t>
            </a:r>
            <a:endParaRPr lang="zh-CN" altLang="en-US" sz="3200"/>
          </a:p>
        </p:txBody>
      </p:sp>
      <p:sp>
        <p:nvSpPr>
          <p:cNvPr id="9" name="半闭框 8"/>
          <p:cNvSpPr/>
          <p:nvPr/>
        </p:nvSpPr>
        <p:spPr>
          <a:xfrm>
            <a:off x="537208" y="1454586"/>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0" name="文本框 9"/>
          <p:cNvSpPr txBox="1"/>
          <p:nvPr/>
        </p:nvSpPr>
        <p:spPr>
          <a:xfrm>
            <a:off x="899423" y="1950461"/>
            <a:ext cx="10697956" cy="1198880"/>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400" dirty="0"/>
              <a:t>基于深度学习的产品开发通常需要收集大量数据，而收集大量数据进行集中训练会导致严重的</a:t>
            </a:r>
            <a:r>
              <a:rPr lang="zh-CN" altLang="en-US" sz="2400" dirty="0"/>
              <a:t>隐私威胁。</a:t>
            </a:r>
            <a:endParaRPr lang="zh-CN" altLang="en-US" sz="2400" dirty="0"/>
          </a:p>
        </p:txBody>
      </p:sp>
      <p:sp>
        <p:nvSpPr>
          <p:cNvPr id="11" name="半闭框 10"/>
          <p:cNvSpPr/>
          <p:nvPr/>
        </p:nvSpPr>
        <p:spPr>
          <a:xfrm flipH="1" flipV="1">
            <a:off x="10693626" y="6015007"/>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 name="矩形 1"/>
          <p:cNvSpPr/>
          <p:nvPr/>
        </p:nvSpPr>
        <p:spPr>
          <a:xfrm>
            <a:off x="0" y="0"/>
            <a:ext cx="12192000" cy="1331650"/>
          </a:xfrm>
          <a:prstGeom prst="rect">
            <a:avLst/>
          </a:prstGeom>
          <a:blipFill dpi="0" rotWithShape="1">
            <a:blip r:embed="rId1"/>
            <a:srcRect/>
            <a:stretch>
              <a:fillRect/>
            </a:stretch>
          </a:blip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矩形 4"/>
          <p:cNvSpPr/>
          <p:nvPr/>
        </p:nvSpPr>
        <p:spPr>
          <a:xfrm>
            <a:off x="0" y="0"/>
            <a:ext cx="12192000" cy="1331650"/>
          </a:xfrm>
          <a:prstGeom prst="rect">
            <a:avLst/>
          </a:prstGeom>
          <a:solidFill>
            <a:schemeClr val="tx1">
              <a:alpha val="77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100825" y="289757"/>
            <a:ext cx="5990350" cy="752136"/>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a:t>研究背景</a:t>
            </a:r>
            <a:endParaRPr lang="zh-CN" altLang="en-US" sz="3200" b="1" spc="300" dirty="0"/>
          </a:p>
        </p:txBody>
      </p:sp>
      <p:sp>
        <p:nvSpPr>
          <p:cNvPr id="14" name="文本框 13"/>
          <p:cNvSpPr txBox="1"/>
          <p:nvPr/>
        </p:nvSpPr>
        <p:spPr>
          <a:xfrm>
            <a:off x="899423" y="3550061"/>
            <a:ext cx="10588282" cy="1198880"/>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400" dirty="0"/>
              <a:t>当前工业系统的大规模（以大规模的工业节点数量和大量的数据生成量</a:t>
            </a:r>
            <a:r>
              <a:rPr lang="zh-CN" altLang="en-US" sz="2400" dirty="0"/>
              <a:t>为代表）使得传统的部署方式</a:t>
            </a:r>
            <a:r>
              <a:rPr lang="zh-CN" altLang="en-US" sz="2400" dirty="0"/>
              <a:t>变得难以处理。</a:t>
            </a:r>
            <a:endParaRPr lang="zh-CN" altLang="en-US" sz="2400" dirty="0"/>
          </a:p>
        </p:txBody>
      </p:sp>
      <p:cxnSp>
        <p:nvCxnSpPr>
          <p:cNvPr id="8" name="连接符: 肘形 7"/>
          <p:cNvCxnSpPr>
            <a:stCxn id="21" idx="1"/>
            <a:endCxn id="6" idx="1"/>
          </p:cNvCxnSpPr>
          <p:nvPr/>
        </p:nvCxnSpPr>
        <p:spPr>
          <a:xfrm rot="10800000" flipH="1" flipV="1">
            <a:off x="506095" y="3485515"/>
            <a:ext cx="1182370" cy="2360295"/>
          </a:xfrm>
          <a:prstGeom prst="bentConnector3">
            <a:avLst>
              <a:gd name="adj1" fmla="val -20140"/>
            </a:avLst>
          </a:prstGeom>
          <a:ln w="38100">
            <a:prstDash val="sysDot"/>
            <a:tailEnd type="triangle"/>
          </a:ln>
        </p:spPr>
        <p:style>
          <a:lnRef idx="1">
            <a:schemeClr val="dk1"/>
          </a:lnRef>
          <a:fillRef idx="0">
            <a:schemeClr val="dk1"/>
          </a:fillRef>
          <a:effectRef idx="0">
            <a:schemeClr val="dk1"/>
          </a:effectRef>
          <a:fontRef idx="minor">
            <a:schemeClr val="tx1"/>
          </a:fontRef>
        </p:style>
      </p:cxnSp>
      <p:sp>
        <p:nvSpPr>
          <p:cNvPr id="21" name="左大括号 20"/>
          <p:cNvSpPr/>
          <p:nvPr/>
        </p:nvSpPr>
        <p:spPr>
          <a:xfrm>
            <a:off x="506095" y="2328545"/>
            <a:ext cx="393065" cy="2292985"/>
          </a:xfrm>
          <a:prstGeom prst="leftBrace">
            <a:avLst>
              <a:gd name="adj1" fmla="val 0"/>
              <a:gd name="adj2" fmla="val 50470"/>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p:cNvSpPr txBox="1"/>
          <p:nvPr/>
        </p:nvSpPr>
        <p:spPr>
          <a:xfrm>
            <a:off x="286385" y="5363845"/>
            <a:ext cx="1325880" cy="368300"/>
          </a:xfrm>
          <a:prstGeom prst="rect">
            <a:avLst/>
          </a:prstGeom>
          <a:noFill/>
        </p:spPr>
        <p:txBody>
          <a:bodyPr wrap="none" rtlCol="0">
            <a:spAutoFit/>
          </a:bodyPr>
          <a:p>
            <a:r>
              <a:rPr lang="zh-CN" altLang="en-US"/>
              <a:t>提出新问题</a:t>
            </a: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Scale>
                                      <p:cBhvr>
                                        <p:cTn id="7" dur="375" fill="hold">
                                          <p:stCondLst>
                                            <p:cond delay="0"/>
                                          </p:stCondLst>
                                        </p:cTn>
                                        <p:tgtEl>
                                          <p:spTgt spid="3"/>
                                        </p:tgtEl>
                                      </p:cBhvr>
                                      <p:from x="150000" y="150000"/>
                                      <p:to x="90000" y="90000"/>
                                    </p:animScale>
                                    <p:animScale>
                                      <p:cBhvr>
                                        <p:cTn id="8" dur="375" fill="hold">
                                          <p:stCondLst>
                                            <p:cond delay="375"/>
                                          </p:stCondLst>
                                        </p:cTn>
                                        <p:tgtEl>
                                          <p:spTgt spid="3"/>
                                        </p:tgtEl>
                                      </p:cBhvr>
                                      <p:from x="90000" y="90000"/>
                                      <p:to x="100000" y="100000"/>
                                    </p:animScale>
                                  </p:childTnLst>
                                </p:cTn>
                              </p:par>
                              <p:par>
                                <p:cTn id="9" presetID="1" presetClass="entr" presetSubtype="0" fill="hold" grpId="0" nodeType="withEffect">
                                  <p:stCondLst>
                                    <p:cond delay="750"/>
                                  </p:stCondLst>
                                  <p:childTnLst>
                                    <p:set>
                                      <p:cBhvr>
                                        <p:cTn id="10" dur="1" fill="hold">
                                          <p:stCondLst>
                                            <p:cond delay="0"/>
                                          </p:stCondLst>
                                        </p:cTn>
                                        <p:tgtEl>
                                          <p:spTgt spid="9"/>
                                        </p:tgtEl>
                                        <p:attrNameLst>
                                          <p:attrName>style.visibility</p:attrName>
                                        </p:attrNameLst>
                                      </p:cBhvr>
                                      <p:to>
                                        <p:strVal val="visible"/>
                                      </p:to>
                                    </p:set>
                                  </p:childTnLst>
                                </p:cTn>
                              </p:par>
                              <p:par>
                                <p:cTn id="11" presetID="63" presetClass="path" presetSubtype="0" decel="100000" fill="hold" grpId="1" nodeType="withEffect">
                                  <p:stCondLst>
                                    <p:cond delay="750"/>
                                  </p:stCondLst>
                                  <p:childTnLst>
                                    <p:animMotion origin="layout" path="M 1.45833E-6 3.33333E-6 L 0.30377 3.33333E-6 " pathEditMode="relative" rAng="0" ptsTypes="AA">
                                      <p:cBhvr>
                                        <p:cTn id="12" dur="750" spd="-100000" fill="hold"/>
                                        <p:tgtEl>
                                          <p:spTgt spid="9"/>
                                        </p:tgtEl>
                                        <p:attrNameLst>
                                          <p:attrName>ppt_x</p:attrName>
                                          <p:attrName>ppt_y</p:attrName>
                                        </p:attrNameLst>
                                      </p:cBhvr>
                                      <p:rCtr x="15182" y="0"/>
                                    </p:animMotion>
                                  </p:childTnLst>
                                </p:cTn>
                              </p:par>
                              <p:par>
                                <p:cTn id="13" presetID="1" presetClass="entr" presetSubtype="0" fill="hold" grpId="0" nodeType="withEffect">
                                  <p:stCondLst>
                                    <p:cond delay="750"/>
                                  </p:stCondLst>
                                  <p:childTnLst>
                                    <p:set>
                                      <p:cBhvr>
                                        <p:cTn id="14" dur="1" fill="hold">
                                          <p:stCondLst>
                                            <p:cond delay="0"/>
                                          </p:stCondLst>
                                        </p:cTn>
                                        <p:tgtEl>
                                          <p:spTgt spid="11"/>
                                        </p:tgtEl>
                                        <p:attrNameLst>
                                          <p:attrName>style.visibility</p:attrName>
                                        </p:attrNameLst>
                                      </p:cBhvr>
                                      <p:to>
                                        <p:strVal val="visible"/>
                                      </p:to>
                                    </p:set>
                                  </p:childTnLst>
                                </p:cTn>
                              </p:par>
                              <p:par>
                                <p:cTn id="15" presetID="35" presetClass="path" presetSubtype="0" decel="100000" fill="hold" grpId="1" nodeType="withEffect">
                                  <p:stCondLst>
                                    <p:cond delay="750"/>
                                  </p:stCondLst>
                                  <p:childTnLst>
                                    <p:animMotion origin="layout" path="M -1.45833E-6 -2.96296E-6 L -0.37331 -2.96296E-6 " pathEditMode="relative" rAng="0" ptsTypes="AA">
                                      <p:cBhvr>
                                        <p:cTn id="16" dur="750" spd="-100000" fill="hold"/>
                                        <p:tgtEl>
                                          <p:spTgt spid="11"/>
                                        </p:tgtEl>
                                        <p:attrNameLst>
                                          <p:attrName>ppt_x</p:attrName>
                                          <p:attrName>ppt_y</p:attrName>
                                        </p:attrNameLst>
                                      </p:cBhvr>
                                      <p:rCtr x="-18672" y="0"/>
                                    </p:animMotion>
                                  </p:childTnLst>
                                </p:cTn>
                              </p:par>
                              <p:par>
                                <p:cTn id="17" presetID="42" presetClass="entr" presetSubtype="0"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750"/>
                                        <p:tgtEl>
                                          <p:spTgt spid="10"/>
                                        </p:tgtEl>
                                      </p:cBhvr>
                                    </p:animEffect>
                                    <p:anim calcmode="lin" valueType="num">
                                      <p:cBhvr>
                                        <p:cTn id="20" dur="750" fill="hold"/>
                                        <p:tgtEl>
                                          <p:spTgt spid="10"/>
                                        </p:tgtEl>
                                        <p:attrNameLst>
                                          <p:attrName>ppt_x</p:attrName>
                                        </p:attrNameLst>
                                      </p:cBhvr>
                                      <p:tavLst>
                                        <p:tav tm="0">
                                          <p:val>
                                            <p:strVal val="#ppt_x"/>
                                          </p:val>
                                        </p:tav>
                                        <p:tav tm="100000">
                                          <p:val>
                                            <p:strVal val="#ppt_x"/>
                                          </p:val>
                                        </p:tav>
                                      </p:tavLst>
                                    </p:anim>
                                    <p:anim calcmode="lin" valueType="num">
                                      <p:cBhvr>
                                        <p:cTn id="21" dur="75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750"/>
                                        <p:tgtEl>
                                          <p:spTgt spid="14"/>
                                        </p:tgtEl>
                                      </p:cBhvr>
                                    </p:animEffect>
                                    <p:anim calcmode="lin" valueType="num">
                                      <p:cBhvr>
                                        <p:cTn id="25" dur="750" fill="hold"/>
                                        <p:tgtEl>
                                          <p:spTgt spid="14"/>
                                        </p:tgtEl>
                                        <p:attrNameLst>
                                          <p:attrName>ppt_x</p:attrName>
                                        </p:attrNameLst>
                                      </p:cBhvr>
                                      <p:tavLst>
                                        <p:tav tm="0">
                                          <p:val>
                                            <p:strVal val="#ppt_x"/>
                                          </p:val>
                                        </p:tav>
                                        <p:tav tm="100000">
                                          <p:val>
                                            <p:strVal val="#ppt_x"/>
                                          </p:val>
                                        </p:tav>
                                      </p:tavLst>
                                    </p:anim>
                                    <p:anim calcmode="lin" valueType="num">
                                      <p:cBhvr>
                                        <p:cTn id="26"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p:bldP spid="11" grpId="0" animBg="1"/>
      <p:bldP spid="11" grpId="1" animBg="1"/>
      <p:bldP spid="3" grpId="0" animBg="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1331650"/>
          </a:xfrm>
          <a:prstGeom prst="rect">
            <a:avLst/>
          </a:prstGeom>
          <a:blipFill dpi="0" rotWithShape="1">
            <a:blip r:embed="rId1"/>
            <a:srcRect/>
            <a:stretch>
              <a:fillRect/>
            </a:stretch>
          </a:blip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矩形 4"/>
          <p:cNvSpPr/>
          <p:nvPr/>
        </p:nvSpPr>
        <p:spPr>
          <a:xfrm>
            <a:off x="0" y="0"/>
            <a:ext cx="12192000" cy="1331650"/>
          </a:xfrm>
          <a:prstGeom prst="rect">
            <a:avLst/>
          </a:prstGeom>
          <a:solidFill>
            <a:schemeClr val="tx1">
              <a:alpha val="77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100825" y="289757"/>
            <a:ext cx="5990350" cy="752136"/>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a:t>研究背景</a:t>
            </a:r>
            <a:endParaRPr lang="zh-CN" altLang="en-US" sz="3200" b="1" spc="300" dirty="0"/>
          </a:p>
        </p:txBody>
      </p:sp>
      <p:sp>
        <p:nvSpPr>
          <p:cNvPr id="15" name="文本框 14"/>
          <p:cNvSpPr txBox="1"/>
          <p:nvPr/>
        </p:nvSpPr>
        <p:spPr>
          <a:xfrm>
            <a:off x="290195" y="1457325"/>
            <a:ext cx="11715750" cy="645160"/>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lang="zh-CN" altLang="en-US" sz="2400" b="1" dirty="0"/>
              <a:t>联邦学习（</a:t>
            </a:r>
            <a:r>
              <a:rPr lang="en-US" altLang="zh-CN" sz="2400" b="1" dirty="0"/>
              <a:t>FL</a:t>
            </a:r>
            <a:r>
              <a:rPr lang="zh-CN" altLang="en-US" sz="2400" b="1" dirty="0"/>
              <a:t>）：通过跨</a:t>
            </a:r>
            <a:r>
              <a:rPr lang="zh-CN" altLang="en-US" sz="2400" b="1" u="sng" dirty="0"/>
              <a:t>多个工业节点的分布式训练</a:t>
            </a:r>
            <a:r>
              <a:rPr lang="zh-CN" altLang="en-US" sz="2400" b="1" dirty="0"/>
              <a:t>能够</a:t>
            </a:r>
            <a:r>
              <a:rPr lang="zh-CN" altLang="en-US" sz="2400" b="1" u="sng" dirty="0"/>
              <a:t>缓解隐私和可扩展性问题</a:t>
            </a:r>
            <a:r>
              <a:rPr lang="zh-CN" altLang="en-US" sz="2400" b="1" dirty="0"/>
              <a:t>。</a:t>
            </a:r>
            <a:endParaRPr lang="zh-CN" altLang="en-US" sz="2400" b="1" dirty="0"/>
          </a:p>
        </p:txBody>
      </p:sp>
      <p:sp>
        <p:nvSpPr>
          <p:cNvPr id="13" name="文本框 12"/>
          <p:cNvSpPr txBox="1"/>
          <p:nvPr/>
        </p:nvSpPr>
        <p:spPr>
          <a:xfrm>
            <a:off x="331470" y="2209165"/>
            <a:ext cx="11715115" cy="829945"/>
          </a:xfrm>
          <a:prstGeom prst="rect">
            <a:avLst/>
          </a:prstGeom>
          <a:noFill/>
        </p:spPr>
        <p:txBody>
          <a:bodyPr wrap="square" rtlCol="0">
            <a:spAutoFit/>
          </a:bodyPr>
          <a:lstStyle/>
          <a:p>
            <a:pPr>
              <a:lnSpc>
                <a:spcPct val="200000"/>
              </a:lnSpc>
            </a:pPr>
            <a:r>
              <a:rPr lang="zh-CN" altLang="en-US" sz="2400" b="1" dirty="0"/>
              <a:t>方式：</a:t>
            </a:r>
            <a:r>
              <a:rPr lang="en-US" altLang="zh-CN" sz="2400" dirty="0"/>
              <a:t>FL</a:t>
            </a:r>
            <a:r>
              <a:rPr lang="zh-CN" altLang="en-US" sz="2400" dirty="0"/>
              <a:t>使参与者能够通过仅共享本地参数而不泄漏私有参数的方式来协作学习模型。</a:t>
            </a:r>
            <a:endParaRPr lang="en-US" altLang="zh-CN" sz="2000" dirty="0"/>
          </a:p>
        </p:txBody>
      </p:sp>
      <p:sp>
        <p:nvSpPr>
          <p:cNvPr id="16" name="矩形: 圆角 15"/>
          <p:cNvSpPr/>
          <p:nvPr/>
        </p:nvSpPr>
        <p:spPr>
          <a:xfrm>
            <a:off x="1035547" y="5523312"/>
            <a:ext cx="10120545" cy="959750"/>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2158672" y="5612581"/>
            <a:ext cx="10393154" cy="737235"/>
          </a:xfrm>
          <a:prstGeom prst="rect">
            <a:avLst/>
          </a:prstGeom>
          <a:noFill/>
        </p:spPr>
        <p:txBody>
          <a:bodyPr wrap="square" rtlCol="0">
            <a:spAutoFit/>
          </a:bodyPr>
          <a:lstStyle/>
          <a:p>
            <a:pPr>
              <a:lnSpc>
                <a:spcPct val="150000"/>
              </a:lnSpc>
            </a:pPr>
            <a:r>
              <a:rPr lang="zh-CN" altLang="en-US" sz="2800" b="1" dirty="0">
                <a:solidFill>
                  <a:schemeClr val="bg1"/>
                </a:solidFill>
              </a:rPr>
              <a:t>需要设计一个非交互式和隐私保护的联邦学习方案</a:t>
            </a:r>
            <a:endParaRPr lang="zh-CN" altLang="en-US" sz="2800" b="1" dirty="0">
              <a:solidFill>
                <a:schemeClr val="bg1"/>
              </a:solidFill>
            </a:endParaRPr>
          </a:p>
        </p:txBody>
      </p:sp>
      <p:sp>
        <p:nvSpPr>
          <p:cNvPr id="4" name="文本框 3"/>
          <p:cNvSpPr txBox="1"/>
          <p:nvPr/>
        </p:nvSpPr>
        <p:spPr>
          <a:xfrm>
            <a:off x="299720" y="3058160"/>
            <a:ext cx="11706860" cy="1568450"/>
          </a:xfrm>
          <a:prstGeom prst="rect">
            <a:avLst/>
          </a:prstGeom>
          <a:noFill/>
        </p:spPr>
        <p:txBody>
          <a:bodyPr wrap="square" rtlCol="0">
            <a:spAutoFit/>
          </a:bodyPr>
          <a:p>
            <a:pPr>
              <a:lnSpc>
                <a:spcPct val="200000"/>
              </a:lnSpc>
            </a:pPr>
            <a:r>
              <a:rPr lang="zh-CN" altLang="en-US" sz="2400" b="1" dirty="0"/>
              <a:t>问题：</a:t>
            </a:r>
            <a:r>
              <a:rPr lang="en-US" altLang="zh-CN" sz="2400" dirty="0"/>
              <a:t>FL</a:t>
            </a:r>
            <a:r>
              <a:rPr lang="zh-CN" altLang="en-US" sz="2400" dirty="0"/>
              <a:t>存在</a:t>
            </a:r>
            <a:r>
              <a:rPr lang="zh-CN" altLang="en-US" sz="2400" b="1" u="sng" dirty="0"/>
              <a:t>隐私问题</a:t>
            </a:r>
            <a:r>
              <a:rPr lang="zh-CN" altLang="en-US" sz="2400" dirty="0"/>
              <a:t>，并且隐私问题成为</a:t>
            </a:r>
            <a:r>
              <a:rPr lang="zh-CN" altLang="en-US" sz="2400" u="sng" dirty="0"/>
              <a:t>阻碍基于</a:t>
            </a:r>
            <a:r>
              <a:rPr lang="en-US" altLang="zh-CN" sz="2400" u="sng" dirty="0"/>
              <a:t>IAI</a:t>
            </a:r>
            <a:r>
              <a:rPr lang="zh-CN" altLang="en-US" sz="2400" u="sng" dirty="0"/>
              <a:t>应用的推广和进一步发展的重要因素</a:t>
            </a:r>
            <a:r>
              <a:rPr lang="zh-CN" altLang="en-US" sz="2400" dirty="0"/>
              <a:t>。</a:t>
            </a:r>
            <a:endParaRPr lang="zh-CN" altLang="en-US" sz="2400" dirty="0"/>
          </a:p>
        </p:txBody>
      </p:sp>
      <p:sp>
        <p:nvSpPr>
          <p:cNvPr id="6" name="文本框 5"/>
          <p:cNvSpPr txBox="1"/>
          <p:nvPr/>
        </p:nvSpPr>
        <p:spPr>
          <a:xfrm>
            <a:off x="3270885" y="4419600"/>
            <a:ext cx="11574780" cy="829945"/>
          </a:xfrm>
          <a:prstGeom prst="rect">
            <a:avLst/>
          </a:prstGeom>
          <a:noFill/>
        </p:spPr>
        <p:txBody>
          <a:bodyPr wrap="square" rtlCol="0">
            <a:spAutoFit/>
          </a:bodyPr>
          <a:p>
            <a:pPr>
              <a:lnSpc>
                <a:spcPct val="200000"/>
              </a:lnSpc>
            </a:pPr>
            <a:r>
              <a:rPr lang="zh-CN" altLang="en-US" sz="2400" b="1" dirty="0"/>
              <a:t>目前提出的解决方案均存在缺点。</a:t>
            </a:r>
            <a:endParaRPr lang="zh-CN" altLang="en-US" sz="2400" b="1"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Scale>
                                      <p:cBhvr>
                                        <p:cTn id="7" dur="375" fill="hold">
                                          <p:stCondLst>
                                            <p:cond delay="0"/>
                                          </p:stCondLst>
                                        </p:cTn>
                                        <p:tgtEl>
                                          <p:spTgt spid="3"/>
                                        </p:tgtEl>
                                      </p:cBhvr>
                                      <p:from x="150000" y="150000"/>
                                      <p:to x="90000" y="90000"/>
                                    </p:animScale>
                                    <p:animScale>
                                      <p:cBhvr>
                                        <p:cTn id="8" dur="375" fill="hold">
                                          <p:stCondLst>
                                            <p:cond delay="375"/>
                                          </p:stCondLst>
                                        </p:cTn>
                                        <p:tgtEl>
                                          <p:spTgt spid="3"/>
                                        </p:tgtEl>
                                      </p:cBhvr>
                                      <p:from x="90000" y="90000"/>
                                      <p:to x="100000" y="100000"/>
                                    </p:animScale>
                                  </p:childTnLst>
                                </p:cTn>
                              </p:par>
                              <p:par>
                                <p:cTn id="9" presetID="42" presetClass="entr" presetSubtype="0" fill="hold" grpId="0" nodeType="withEffect">
                                  <p:stCondLst>
                                    <p:cond delay="75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750"/>
                                        <p:tgtEl>
                                          <p:spTgt spid="15"/>
                                        </p:tgtEl>
                                      </p:cBhvr>
                                    </p:animEffect>
                                    <p:anim calcmode="lin" valueType="num">
                                      <p:cBhvr>
                                        <p:cTn id="12" dur="750" fill="hold"/>
                                        <p:tgtEl>
                                          <p:spTgt spid="15"/>
                                        </p:tgtEl>
                                        <p:attrNameLst>
                                          <p:attrName>ppt_x</p:attrName>
                                        </p:attrNameLst>
                                      </p:cBhvr>
                                      <p:tavLst>
                                        <p:tav tm="0">
                                          <p:val>
                                            <p:strVal val="#ppt_x"/>
                                          </p:val>
                                        </p:tav>
                                        <p:tav tm="100000">
                                          <p:val>
                                            <p:strVal val="#ppt_x"/>
                                          </p:val>
                                        </p:tav>
                                      </p:tavLst>
                                    </p:anim>
                                    <p:anim calcmode="lin" valueType="num">
                                      <p:cBhvr>
                                        <p:cTn id="13" dur="750" fill="hold"/>
                                        <p:tgtEl>
                                          <p:spTgt spid="1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75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750"/>
                                        <p:tgtEl>
                                          <p:spTgt spid="13"/>
                                        </p:tgtEl>
                                      </p:cBhvr>
                                    </p:animEffect>
                                    <p:anim calcmode="lin" valueType="num">
                                      <p:cBhvr>
                                        <p:cTn id="17" dur="750" fill="hold"/>
                                        <p:tgtEl>
                                          <p:spTgt spid="13"/>
                                        </p:tgtEl>
                                        <p:attrNameLst>
                                          <p:attrName>ppt_x</p:attrName>
                                        </p:attrNameLst>
                                      </p:cBhvr>
                                      <p:tavLst>
                                        <p:tav tm="0">
                                          <p:val>
                                            <p:strVal val="#ppt_x"/>
                                          </p:val>
                                        </p:tav>
                                        <p:tav tm="100000">
                                          <p:val>
                                            <p:strVal val="#ppt_x"/>
                                          </p:val>
                                        </p:tav>
                                      </p:tavLst>
                                    </p:anim>
                                    <p:anim calcmode="lin" valueType="num">
                                      <p:cBhvr>
                                        <p:cTn id="18" dur="75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75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750"/>
                                        <p:tgtEl>
                                          <p:spTgt spid="17"/>
                                        </p:tgtEl>
                                      </p:cBhvr>
                                    </p:animEffect>
                                    <p:anim calcmode="lin" valueType="num">
                                      <p:cBhvr>
                                        <p:cTn id="22" dur="750" fill="hold"/>
                                        <p:tgtEl>
                                          <p:spTgt spid="17"/>
                                        </p:tgtEl>
                                        <p:attrNameLst>
                                          <p:attrName>ppt_x</p:attrName>
                                        </p:attrNameLst>
                                      </p:cBhvr>
                                      <p:tavLst>
                                        <p:tav tm="0">
                                          <p:val>
                                            <p:strVal val="#ppt_x"/>
                                          </p:val>
                                        </p:tav>
                                        <p:tav tm="100000">
                                          <p:val>
                                            <p:strVal val="#ppt_x"/>
                                          </p:val>
                                        </p:tav>
                                      </p:tavLst>
                                    </p:anim>
                                    <p:anim calcmode="lin" valueType="num">
                                      <p:cBhvr>
                                        <p:cTn id="23" dur="750" fill="hold"/>
                                        <p:tgtEl>
                                          <p:spTgt spid="17"/>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75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750"/>
                                        <p:tgtEl>
                                          <p:spTgt spid="4"/>
                                        </p:tgtEl>
                                      </p:cBhvr>
                                    </p:animEffect>
                                    <p:anim calcmode="lin" valueType="num">
                                      <p:cBhvr>
                                        <p:cTn id="27" dur="750" fill="hold"/>
                                        <p:tgtEl>
                                          <p:spTgt spid="4"/>
                                        </p:tgtEl>
                                        <p:attrNameLst>
                                          <p:attrName>ppt_x</p:attrName>
                                        </p:attrNameLst>
                                      </p:cBhvr>
                                      <p:tavLst>
                                        <p:tav tm="0">
                                          <p:val>
                                            <p:strVal val="#ppt_x"/>
                                          </p:val>
                                        </p:tav>
                                        <p:tav tm="100000">
                                          <p:val>
                                            <p:strVal val="#ppt_x"/>
                                          </p:val>
                                        </p:tav>
                                      </p:tavLst>
                                    </p:anim>
                                    <p:anim calcmode="lin" valueType="num">
                                      <p:cBhvr>
                                        <p:cTn id="28" dur="750" fill="hold"/>
                                        <p:tgtEl>
                                          <p:spTgt spid="4"/>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75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750"/>
                                        <p:tgtEl>
                                          <p:spTgt spid="6"/>
                                        </p:tgtEl>
                                      </p:cBhvr>
                                    </p:animEffect>
                                    <p:anim calcmode="lin" valueType="num">
                                      <p:cBhvr>
                                        <p:cTn id="32" dur="750" fill="hold"/>
                                        <p:tgtEl>
                                          <p:spTgt spid="6"/>
                                        </p:tgtEl>
                                        <p:attrNameLst>
                                          <p:attrName>ppt_x</p:attrName>
                                        </p:attrNameLst>
                                      </p:cBhvr>
                                      <p:tavLst>
                                        <p:tav tm="0">
                                          <p:val>
                                            <p:strVal val="#ppt_x"/>
                                          </p:val>
                                        </p:tav>
                                        <p:tav tm="100000">
                                          <p:val>
                                            <p:strVal val="#ppt_x"/>
                                          </p:val>
                                        </p:tav>
                                      </p:tavLst>
                                    </p:anim>
                                    <p:anim calcmode="lin" valueType="num">
                                      <p:cBhvr>
                                        <p:cTn id="33"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13" grpId="0"/>
      <p:bldP spid="17" grpId="0"/>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2795587" y="35651"/>
            <a:ext cx="6002184" cy="731663"/>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zh-CN" sz="3200" b="1" dirty="0">
                <a:solidFill>
                  <a:schemeClr val="tx1"/>
                </a:solidFill>
                <a:sym typeface="+mn-ea"/>
              </a:rPr>
              <a:t>  </a:t>
            </a:r>
            <a:r>
              <a:rPr lang="zh-CN" altLang="en-US" sz="3200" b="1" dirty="0">
                <a:solidFill>
                  <a:schemeClr val="tx1"/>
                </a:solidFill>
                <a:sym typeface="+mn-ea"/>
              </a:rPr>
              <a:t>隐私加强联邦学习（</a:t>
            </a:r>
            <a:r>
              <a:rPr lang="en-US" altLang="zh-CN" sz="3200" b="1" dirty="0">
                <a:solidFill>
                  <a:schemeClr val="tx1"/>
                </a:solidFill>
                <a:sym typeface="+mn-ea"/>
              </a:rPr>
              <a:t>P</a:t>
            </a:r>
            <a:r>
              <a:rPr lang="en-US" altLang="zh-CN" sz="3200" b="1" dirty="0">
                <a:solidFill>
                  <a:schemeClr val="tx1"/>
                </a:solidFill>
                <a:sym typeface="+mn-ea"/>
              </a:rPr>
              <a:t>EFL</a:t>
            </a:r>
            <a:r>
              <a:rPr lang="zh-CN" altLang="en-US" sz="3200" b="1" dirty="0">
                <a:solidFill>
                  <a:schemeClr val="tx1"/>
                </a:solidFill>
                <a:sym typeface="+mn-ea"/>
              </a:rPr>
              <a:t>）</a:t>
            </a:r>
            <a:endParaRPr lang="zh-CN" altLang="en-US" sz="3200" b="1" spc="300" dirty="0">
              <a:solidFill>
                <a:schemeClr val="tx1"/>
              </a:solidFill>
              <a:sym typeface="+mn-ea"/>
            </a:endParaRPr>
          </a:p>
        </p:txBody>
      </p:sp>
      <p:sp>
        <p:nvSpPr>
          <p:cNvPr id="2" name="文本框 1"/>
          <p:cNvSpPr txBox="1"/>
          <p:nvPr/>
        </p:nvSpPr>
        <p:spPr>
          <a:xfrm>
            <a:off x="1558925" y="798195"/>
            <a:ext cx="9531985" cy="5262245"/>
          </a:xfrm>
          <a:prstGeom prst="rect">
            <a:avLst/>
          </a:prstGeom>
          <a:noFill/>
        </p:spPr>
        <p:txBody>
          <a:bodyPr wrap="square" rtlCol="0">
            <a:spAutoFit/>
          </a:bodyPr>
          <a:p>
            <a:pPr marL="342900" indent="-342900">
              <a:lnSpc>
                <a:spcPct val="300000"/>
              </a:lnSpc>
              <a:buFont typeface="Wingdings" panose="05000000000000000000" charset="0"/>
              <a:buChar char=""/>
            </a:pPr>
            <a:r>
              <a:rPr lang="en-US" altLang="zh-CN" sz="2800"/>
              <a:t>PEFL</a:t>
            </a:r>
            <a:r>
              <a:rPr lang="zh-CN" altLang="en-US" sz="2800"/>
              <a:t>在每个安全聚合中都是非交互的。</a:t>
            </a:r>
            <a:endParaRPr lang="zh-CN" altLang="en-US" sz="2800"/>
          </a:p>
          <a:p>
            <a:pPr marL="342900" indent="-342900">
              <a:lnSpc>
                <a:spcPct val="300000"/>
              </a:lnSpc>
              <a:buFont typeface="Wingdings" panose="05000000000000000000" charset="0"/>
              <a:buChar char=""/>
            </a:pPr>
            <a:r>
              <a:rPr lang="zh-CN" altLang="en-US" sz="2800"/>
              <a:t>即使在对手和多个实体串通的情况下，</a:t>
            </a:r>
            <a:r>
              <a:rPr lang="en-US" altLang="zh-CN" sz="2800"/>
              <a:t>PEFL</a:t>
            </a:r>
            <a:r>
              <a:rPr lang="zh-CN" altLang="en-US" sz="2800"/>
              <a:t>也能够防止隐私通过局部梯度和共享参数泄漏。</a:t>
            </a:r>
            <a:endParaRPr lang="zh-CN" altLang="en-US" sz="2800"/>
          </a:p>
          <a:p>
            <a:pPr marL="342900" indent="-342900">
              <a:lnSpc>
                <a:spcPct val="300000"/>
              </a:lnSpc>
              <a:buFont typeface="Wingdings" panose="05000000000000000000" charset="0"/>
              <a:buChar char=""/>
            </a:pPr>
            <a:r>
              <a:rPr lang="en-US" altLang="zh-CN" sz="2800"/>
              <a:t>PEFL</a:t>
            </a:r>
            <a:r>
              <a:rPr lang="zh-CN" altLang="en-US" sz="2800"/>
              <a:t>提供后量子安全性，并保证聚合器无意识的安全性。</a:t>
            </a:r>
            <a:endParaRPr lang="zh-CN" altLang="en-US" sz="280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Scale>
                                      <p:cBhvr>
                                        <p:cTn id="7" dur="375" fill="hold">
                                          <p:stCondLst>
                                            <p:cond delay="0"/>
                                          </p:stCondLst>
                                        </p:cTn>
                                        <p:tgtEl>
                                          <p:spTgt spid="28"/>
                                        </p:tgtEl>
                                      </p:cBhvr>
                                      <p:from x="150000" y="150000"/>
                                      <p:to x="90000" y="90000"/>
                                    </p:animScale>
                                    <p:animScale>
                                      <p:cBhvr>
                                        <p:cTn id="8" dur="375" fill="hold">
                                          <p:stCondLst>
                                            <p:cond delay="375"/>
                                          </p:stCondLst>
                                        </p:cTn>
                                        <p:tgtEl>
                                          <p:spTgt spid="28"/>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092" y="221942"/>
            <a:ext cx="156258" cy="367570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itchFamily="2" charset="-122"/>
            </a:endParaRPr>
          </a:p>
        </p:txBody>
      </p:sp>
      <p:sp>
        <p:nvSpPr>
          <p:cNvPr id="11" name="矩形 10"/>
          <p:cNvSpPr/>
          <p:nvPr/>
        </p:nvSpPr>
        <p:spPr>
          <a:xfrm>
            <a:off x="12011487" y="3644032"/>
            <a:ext cx="180513" cy="3213967"/>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itchFamily="2" charset="-122"/>
            </a:endParaRPr>
          </a:p>
        </p:txBody>
      </p:sp>
      <p:sp>
        <p:nvSpPr>
          <p:cNvPr id="13" name="矩形 47"/>
          <p:cNvSpPr>
            <a:spLocks noChangeArrowheads="1"/>
          </p:cNvSpPr>
          <p:nvPr/>
        </p:nvSpPr>
        <p:spPr bwMode="auto">
          <a:xfrm>
            <a:off x="275590" y="908685"/>
            <a:ext cx="6448425" cy="588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marL="285750" indent="-285750" algn="just">
              <a:lnSpc>
                <a:spcPct val="175000"/>
              </a:lnSpc>
              <a:spcBef>
                <a:spcPts val="0"/>
              </a:spcBef>
              <a:spcAft>
                <a:spcPts val="0"/>
              </a:spcAft>
              <a:buFont typeface="Wingdings" panose="05000000000000000000" pitchFamily="2" charset="2"/>
              <a:buChar char="Ø"/>
            </a:pPr>
            <a:r>
              <a:rPr lang="zh-CN" altLang="en-US" dirty="0">
                <a:latin typeface="微软雅黑" panose="020B0503020204020204" pitchFamily="34" charset="-122"/>
              </a:rPr>
              <a:t>协议由</a:t>
            </a:r>
            <a:r>
              <a:rPr lang="zh-CN" altLang="en-US" b="1" u="sng" dirty="0">
                <a:latin typeface="微软雅黑" panose="020B0503020204020204" pitchFamily="34" charset="-122"/>
              </a:rPr>
              <a:t>多个参与者</a:t>
            </a:r>
            <a:r>
              <a:rPr lang="zh-CN" altLang="en-US" dirty="0">
                <a:latin typeface="微软雅黑" panose="020B0503020204020204" pitchFamily="34" charset="-122"/>
              </a:rPr>
              <a:t>和</a:t>
            </a:r>
            <a:r>
              <a:rPr lang="zh-CN" altLang="en-US" b="1" u="sng" dirty="0">
                <a:latin typeface="微软雅黑" panose="020B0503020204020204" pitchFamily="34" charset="-122"/>
              </a:rPr>
              <a:t>云服务器（</a:t>
            </a:r>
            <a:r>
              <a:rPr lang="en-US" altLang="zh-CN" b="1" u="sng" dirty="0">
                <a:latin typeface="微软雅黑" panose="020B0503020204020204" pitchFamily="34" charset="-122"/>
              </a:rPr>
              <a:t>CS</a:t>
            </a:r>
            <a:r>
              <a:rPr lang="zh-CN" altLang="en-US" b="1" u="sng" dirty="0">
                <a:latin typeface="微软雅黑" panose="020B0503020204020204" pitchFamily="34" charset="-122"/>
              </a:rPr>
              <a:t>）</a:t>
            </a:r>
            <a:r>
              <a:rPr lang="zh-CN" altLang="en-US" dirty="0">
                <a:latin typeface="微软雅黑" panose="020B0503020204020204" pitchFamily="34" charset="-122"/>
              </a:rPr>
              <a:t>组成，实现了</a:t>
            </a:r>
            <a:r>
              <a:rPr lang="zh-CN" altLang="en-US" b="1" dirty="0">
                <a:latin typeface="微软雅黑" panose="020B0503020204020204" pitchFamily="34" charset="-122"/>
              </a:rPr>
              <a:t>安全联邦学习</a:t>
            </a:r>
            <a:r>
              <a:rPr lang="zh-CN" altLang="en-US" dirty="0">
                <a:latin typeface="微软雅黑" panose="020B0503020204020204" pitchFamily="34" charset="-122"/>
              </a:rPr>
              <a:t>。</a:t>
            </a:r>
            <a:endParaRPr lang="zh-CN" altLang="en-US" dirty="0">
              <a:latin typeface="微软雅黑" panose="020B0503020204020204" pitchFamily="34" charset="-122"/>
            </a:endParaRPr>
          </a:p>
          <a:p>
            <a:pPr marL="285750" indent="-285750" algn="just">
              <a:lnSpc>
                <a:spcPct val="175000"/>
              </a:lnSpc>
              <a:spcBef>
                <a:spcPts val="0"/>
              </a:spcBef>
              <a:spcAft>
                <a:spcPts val="0"/>
              </a:spcAft>
              <a:buFont typeface="Wingdings" panose="05000000000000000000" charset="0"/>
              <a:buChar char=""/>
            </a:pPr>
            <a:r>
              <a:rPr lang="zh-CN" altLang="en-US" dirty="0">
                <a:latin typeface="微软雅黑" panose="020B0503020204020204" pitchFamily="34" charset="-122"/>
              </a:rPr>
              <a:t>参与者（</a:t>
            </a:r>
            <a:r>
              <a:rPr lang="en-US" altLang="zh-CN" dirty="0">
                <a:latin typeface="微软雅黑" panose="020B0503020204020204" pitchFamily="34" charset="-122"/>
              </a:rPr>
              <a:t>participants</a:t>
            </a:r>
            <a:r>
              <a:rPr lang="zh-CN" altLang="en-US" dirty="0">
                <a:latin typeface="微软雅黑" panose="020B0503020204020204" pitchFamily="34" charset="-122"/>
              </a:rPr>
              <a:t>）</a:t>
            </a:r>
            <a:endParaRPr lang="zh-CN" altLang="en-US" dirty="0">
              <a:latin typeface="微软雅黑" panose="020B0503020204020204" pitchFamily="34" charset="-122"/>
            </a:endParaRPr>
          </a:p>
          <a:p>
            <a:pPr marL="800100" lvl="1" indent="-342900" algn="just">
              <a:lnSpc>
                <a:spcPct val="175000"/>
              </a:lnSpc>
              <a:spcBef>
                <a:spcPts val="0"/>
              </a:spcBef>
              <a:spcAft>
                <a:spcPts val="0"/>
              </a:spcAft>
              <a:buFont typeface="Wingdings" panose="05000000000000000000" pitchFamily="2" charset="2"/>
              <a:buAutoNum type="arabicPeriod"/>
            </a:pPr>
            <a:r>
              <a:rPr lang="zh-CN" altLang="en-US" dirty="0">
                <a:latin typeface="微软雅黑" panose="020B0503020204020204" pitchFamily="34" charset="-122"/>
              </a:rPr>
              <a:t>首先，</a:t>
            </a:r>
            <a:r>
              <a:rPr lang="zh-CN" altLang="en-US" dirty="0">
                <a:latin typeface="微软雅黑" panose="020B0503020204020204" pitchFamily="34" charset="-122"/>
              </a:rPr>
              <a:t>参与者通过分布式高斯机制扰动局部梯度向量来实现</a:t>
            </a:r>
            <a:r>
              <a:rPr lang="en-US" altLang="zh-CN" dirty="0">
                <a:latin typeface="微软雅黑" panose="020B0503020204020204" pitchFamily="34" charset="-122"/>
              </a:rPr>
              <a:t>DP</a:t>
            </a:r>
            <a:r>
              <a:rPr lang="zh-CN" altLang="en-US" dirty="0">
                <a:latin typeface="微软雅黑" panose="020B0503020204020204" pitchFamily="34" charset="-122"/>
              </a:rPr>
              <a:t>。</a:t>
            </a:r>
            <a:endParaRPr lang="zh-CN" altLang="en-US" dirty="0">
              <a:latin typeface="微软雅黑" panose="020B0503020204020204" pitchFamily="34" charset="-122"/>
            </a:endParaRPr>
          </a:p>
          <a:p>
            <a:pPr marL="800100" lvl="1" indent="-342900" algn="just">
              <a:lnSpc>
                <a:spcPct val="175000"/>
              </a:lnSpc>
              <a:spcBef>
                <a:spcPts val="0"/>
              </a:spcBef>
              <a:spcAft>
                <a:spcPts val="0"/>
              </a:spcAft>
              <a:buFont typeface="Wingdings" panose="05000000000000000000" pitchFamily="2" charset="2"/>
              <a:buAutoNum type="arabicPeriod"/>
            </a:pPr>
            <a:r>
              <a:rPr lang="zh-CN" altLang="en-US" dirty="0">
                <a:latin typeface="微软雅黑" panose="020B0503020204020204" pitchFamily="34" charset="-122"/>
              </a:rPr>
              <a:t>将扰动梯度向量加密为</a:t>
            </a:r>
            <a:r>
              <a:rPr lang="en-US" altLang="zh-CN" dirty="0">
                <a:latin typeface="微软雅黑" panose="020B0503020204020204" pitchFamily="34" charset="-122"/>
              </a:rPr>
              <a:t>BGV</a:t>
            </a:r>
            <a:r>
              <a:rPr lang="zh-CN" altLang="en-US" dirty="0">
                <a:latin typeface="微软雅黑" panose="020B0503020204020204" pitchFamily="34" charset="-122"/>
              </a:rPr>
              <a:t>密文（</a:t>
            </a:r>
            <a:r>
              <a:rPr lang="zh-CN" altLang="en-US" dirty="0">
                <a:latin typeface="微软雅黑" panose="020B0503020204020204" pitchFamily="34" charset="-122"/>
              </a:rPr>
              <a:t>内部密文）。</a:t>
            </a:r>
            <a:endParaRPr lang="zh-CN" altLang="en-US" dirty="0">
              <a:latin typeface="微软雅黑" panose="020B0503020204020204" pitchFamily="34" charset="-122"/>
            </a:endParaRPr>
          </a:p>
          <a:p>
            <a:pPr marL="800100" lvl="1" indent="-342900" algn="just">
              <a:lnSpc>
                <a:spcPct val="175000"/>
              </a:lnSpc>
              <a:spcBef>
                <a:spcPts val="0"/>
              </a:spcBef>
              <a:spcAft>
                <a:spcPts val="0"/>
              </a:spcAft>
              <a:buFont typeface="Wingdings" panose="05000000000000000000" pitchFamily="2" charset="2"/>
              <a:buAutoNum type="arabicPeriod"/>
            </a:pPr>
            <a:r>
              <a:rPr lang="zh-CN" altLang="en-US" dirty="0">
                <a:latin typeface="微软雅黑" panose="020B0503020204020204" pitchFamily="34" charset="-122"/>
              </a:rPr>
              <a:t>将</a:t>
            </a:r>
            <a:r>
              <a:rPr lang="en-US" altLang="zh-CN" dirty="0">
                <a:latin typeface="微软雅黑" panose="020B0503020204020204" pitchFamily="34" charset="-122"/>
              </a:rPr>
              <a:t>BGV</a:t>
            </a:r>
            <a:r>
              <a:rPr lang="zh-CN" altLang="en-US" dirty="0">
                <a:latin typeface="微软雅黑" panose="020B0503020204020204" pitchFamily="34" charset="-122"/>
              </a:rPr>
              <a:t>密文嵌入</a:t>
            </a:r>
            <a:r>
              <a:rPr lang="en-US" altLang="zh-CN" dirty="0">
                <a:latin typeface="微软雅黑" panose="020B0503020204020204" pitchFamily="34" charset="-122"/>
              </a:rPr>
              <a:t>A-LWE</a:t>
            </a:r>
            <a:r>
              <a:rPr lang="zh-CN" altLang="en-US" dirty="0">
                <a:latin typeface="微软雅黑" panose="020B0503020204020204" pitchFamily="34" charset="-122"/>
              </a:rPr>
              <a:t>密文（外部密文）</a:t>
            </a:r>
            <a:r>
              <a:rPr lang="zh-CN" altLang="en-US" dirty="0">
                <a:latin typeface="微软雅黑" panose="020B0503020204020204" pitchFamily="34" charset="-122"/>
              </a:rPr>
              <a:t>中。</a:t>
            </a:r>
            <a:endParaRPr lang="zh-CN" altLang="en-US" dirty="0">
              <a:latin typeface="微软雅黑" panose="020B0503020204020204" pitchFamily="34" charset="-122"/>
            </a:endParaRPr>
          </a:p>
          <a:p>
            <a:pPr marL="285750" lvl="0" indent="-285750" algn="just">
              <a:lnSpc>
                <a:spcPct val="175000"/>
              </a:lnSpc>
              <a:spcBef>
                <a:spcPts val="0"/>
              </a:spcBef>
              <a:spcAft>
                <a:spcPts val="0"/>
              </a:spcAft>
              <a:buFont typeface="Wingdings" panose="05000000000000000000" charset="0"/>
              <a:buChar char=""/>
            </a:pPr>
            <a:r>
              <a:rPr lang="zh-CN" altLang="en-US" dirty="0">
                <a:latin typeface="微软雅黑" panose="020B0503020204020204" pitchFamily="34" charset="-122"/>
              </a:rPr>
              <a:t>服务器</a:t>
            </a:r>
            <a:endParaRPr lang="zh-CN" altLang="en-US" dirty="0">
              <a:latin typeface="微软雅黑" panose="020B0503020204020204" pitchFamily="34" charset="-122"/>
            </a:endParaRPr>
          </a:p>
          <a:p>
            <a:pPr marL="742950" lvl="1" indent="-285750" algn="just">
              <a:lnSpc>
                <a:spcPct val="175000"/>
              </a:lnSpc>
              <a:spcBef>
                <a:spcPts val="0"/>
              </a:spcBef>
              <a:spcAft>
                <a:spcPts val="0"/>
              </a:spcAft>
              <a:buFont typeface="Wingdings" panose="05000000000000000000" charset="0"/>
              <a:buChar char=""/>
            </a:pPr>
            <a:r>
              <a:rPr lang="zh-CN" altLang="en-US" dirty="0">
                <a:latin typeface="微软雅黑" panose="020B0503020204020204" pitchFamily="34" charset="-122"/>
              </a:rPr>
              <a:t>服务器只有在聚合所有参与者的密文后才能正确解密</a:t>
            </a:r>
            <a:r>
              <a:rPr lang="zh-CN" altLang="en-US" dirty="0">
                <a:latin typeface="微软雅黑" panose="020B0503020204020204" pitchFamily="34" charset="-122"/>
              </a:rPr>
              <a:t>外部密文。</a:t>
            </a:r>
            <a:endParaRPr lang="zh-CN" altLang="en-US" dirty="0">
              <a:latin typeface="微软雅黑" panose="020B0503020204020204" pitchFamily="34" charset="-122"/>
            </a:endParaRPr>
          </a:p>
          <a:p>
            <a:pPr marL="742950" lvl="1" indent="-285750" algn="just">
              <a:lnSpc>
                <a:spcPct val="175000"/>
              </a:lnSpc>
              <a:spcBef>
                <a:spcPts val="0"/>
              </a:spcBef>
              <a:spcAft>
                <a:spcPts val="0"/>
              </a:spcAft>
              <a:buFont typeface="Wingdings" panose="05000000000000000000" charset="0"/>
              <a:buChar char=""/>
            </a:pPr>
            <a:r>
              <a:rPr lang="zh-CN" altLang="en-US" dirty="0">
                <a:latin typeface="微软雅黑" panose="020B0503020204020204" pitchFamily="34" charset="-122"/>
              </a:rPr>
              <a:t>内部密文会被自动求和，因此</a:t>
            </a:r>
            <a:r>
              <a:rPr lang="en-US" altLang="zh-CN" dirty="0">
                <a:latin typeface="微软雅黑" panose="020B0503020204020204" pitchFamily="34" charset="-122"/>
              </a:rPr>
              <a:t>CS</a:t>
            </a:r>
            <a:r>
              <a:rPr lang="zh-CN" altLang="en-US" dirty="0">
                <a:latin typeface="微软雅黑" panose="020B0503020204020204" pitchFamily="34" charset="-122"/>
              </a:rPr>
              <a:t>能够在</a:t>
            </a:r>
            <a:r>
              <a:rPr lang="zh-CN" altLang="en-US" dirty="0">
                <a:latin typeface="微软雅黑" panose="020B0503020204020204" pitchFamily="34" charset="-122"/>
                <a:sym typeface="+mn-ea"/>
              </a:rPr>
              <a:t>不会泄露个体参与者的隐私的前提下，</a:t>
            </a:r>
            <a:r>
              <a:rPr lang="zh-CN" altLang="en-US" dirty="0">
                <a:latin typeface="微软雅黑" panose="020B0503020204020204" pitchFamily="34" charset="-122"/>
              </a:rPr>
              <a:t>解密聚合值。</a:t>
            </a:r>
            <a:endParaRPr lang="zh-CN" altLang="en-US" dirty="0">
              <a:latin typeface="微软雅黑" panose="020B0503020204020204" pitchFamily="34" charset="-122"/>
            </a:endParaRPr>
          </a:p>
        </p:txBody>
      </p:sp>
      <p:sp>
        <p:nvSpPr>
          <p:cNvPr id="22" name="矩形 21"/>
          <p:cNvSpPr/>
          <p:nvPr/>
        </p:nvSpPr>
        <p:spPr>
          <a:xfrm>
            <a:off x="188209" y="37896"/>
            <a:ext cx="5990350" cy="752136"/>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zh-CN" sz="3200" b="1" spc="300" dirty="0">
                <a:solidFill>
                  <a:schemeClr val="accent1">
                    <a:lumMod val="50000"/>
                  </a:schemeClr>
                </a:solidFill>
              </a:rPr>
              <a:t>PEFL</a:t>
            </a:r>
            <a:r>
              <a:rPr lang="zh-CN" altLang="en-US" sz="3200" b="1" spc="300" dirty="0">
                <a:solidFill>
                  <a:schemeClr val="accent1">
                    <a:lumMod val="50000"/>
                  </a:schemeClr>
                </a:solidFill>
              </a:rPr>
              <a:t>方案</a:t>
            </a:r>
            <a:r>
              <a:rPr lang="zh-CN" altLang="en-US" sz="3200" b="1" spc="300" dirty="0">
                <a:solidFill>
                  <a:schemeClr val="accent1">
                    <a:lumMod val="50000"/>
                  </a:schemeClr>
                </a:solidFill>
              </a:rPr>
              <a:t>概述</a:t>
            </a:r>
            <a:endParaRPr lang="zh-CN" altLang="en-US" sz="3200" b="1" spc="300" dirty="0">
              <a:solidFill>
                <a:schemeClr val="accent1">
                  <a:lumMod val="50000"/>
                </a:schemeClr>
              </a:solidFill>
            </a:endParaRPr>
          </a:p>
        </p:txBody>
      </p:sp>
      <p:pic>
        <p:nvPicPr>
          <p:cNvPr id="4" name="图片 3"/>
          <p:cNvPicPr>
            <a:picLocks noChangeAspect="1"/>
          </p:cNvPicPr>
          <p:nvPr/>
        </p:nvPicPr>
        <p:blipFill>
          <a:blip r:embed="rId1"/>
          <a:stretch>
            <a:fillRect/>
          </a:stretch>
        </p:blipFill>
        <p:spPr>
          <a:xfrm>
            <a:off x="6866255" y="908685"/>
            <a:ext cx="5266690" cy="533717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35" presetClass="path" presetSubtype="0" decel="100000" fill="hold" grpId="1" nodeType="withEffect">
                                  <p:stCondLst>
                                    <p:cond delay="0"/>
                                  </p:stCondLst>
                                  <p:childTnLst>
                                    <p:animMotion origin="layout" path="M 2.91667E-6 -1.48148E-6 L -0.25 -1.48148E-6 " pathEditMode="relative" rAng="0" ptsTypes="AA">
                                      <p:cBhvr>
                                        <p:cTn id="8" dur="500" spd="-100000" fill="hold"/>
                                        <p:tgtEl>
                                          <p:spTgt spid="10"/>
                                        </p:tgtEl>
                                        <p:attrNameLst>
                                          <p:attrName>ppt_x</p:attrName>
                                          <p:attrName>ppt_y</p:attrName>
                                        </p:attrNameLst>
                                      </p:cBhvr>
                                      <p:rCtr x="-12500" y="0"/>
                                    </p:animMotion>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63" presetClass="path" presetSubtype="0" decel="100000" fill="hold" grpId="1" nodeType="withEffect">
                                  <p:stCondLst>
                                    <p:cond delay="0"/>
                                  </p:stCondLst>
                                  <p:childTnLst>
                                    <p:animMotion origin="layout" path="M 1.875E-6 7.40741E-7 L 0.25 7.40741E-7 " pathEditMode="relative" rAng="0" ptsTypes="AA">
                                      <p:cBhvr>
                                        <p:cTn id="12" dur="500" spd="-100000" fill="hold"/>
                                        <p:tgtEl>
                                          <p:spTgt spid="11"/>
                                        </p:tgtEl>
                                        <p:attrNameLst>
                                          <p:attrName>ppt_x</p:attrName>
                                          <p:attrName>ppt_y</p:attrName>
                                        </p:attrNameLst>
                                      </p:cBhvr>
                                      <p:rCtr x="12500" y="0"/>
                                    </p:animMotion>
                                  </p:childTnLst>
                                </p:cTn>
                              </p:par>
                              <p:par>
                                <p:cTn id="13" presetID="42" presetClass="entr" presetSubtype="0"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750"/>
                                        <p:tgtEl>
                                          <p:spTgt spid="13"/>
                                        </p:tgtEl>
                                      </p:cBhvr>
                                    </p:animEffect>
                                    <p:anim calcmode="lin" valueType="num">
                                      <p:cBhvr>
                                        <p:cTn id="16" dur="750" fill="hold"/>
                                        <p:tgtEl>
                                          <p:spTgt spid="13"/>
                                        </p:tgtEl>
                                        <p:attrNameLst>
                                          <p:attrName>ppt_x</p:attrName>
                                        </p:attrNameLst>
                                      </p:cBhvr>
                                      <p:tavLst>
                                        <p:tav tm="0">
                                          <p:val>
                                            <p:strVal val="#ppt_x"/>
                                          </p:val>
                                        </p:tav>
                                        <p:tav tm="100000">
                                          <p:val>
                                            <p:strVal val="#ppt_x"/>
                                          </p:val>
                                        </p:tav>
                                      </p:tavLst>
                                    </p:anim>
                                    <p:anim calcmode="lin" valueType="num">
                                      <p:cBhvr>
                                        <p:cTn id="17" dur="750" fill="hold"/>
                                        <p:tgtEl>
                                          <p:spTgt spid="13"/>
                                        </p:tgtEl>
                                        <p:attrNameLst>
                                          <p:attrName>ppt_y</p:attrName>
                                        </p:attrNameLst>
                                      </p:cBhvr>
                                      <p:tavLst>
                                        <p:tav tm="0">
                                          <p:val>
                                            <p:strVal val="#ppt_y+.1"/>
                                          </p:val>
                                        </p:tav>
                                        <p:tav tm="100000">
                                          <p:val>
                                            <p:strVal val="#ppt_y"/>
                                          </p:val>
                                        </p:tav>
                                      </p:tavLst>
                                    </p:anim>
                                  </p:childTnLst>
                                </p:cTn>
                              </p:par>
                              <p:par>
                                <p:cTn id="18" presetID="0" presetClass="entr" presetSubtype="0" fill="hold" grpId="0" nodeType="with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Scale>
                                      <p:cBhvr>
                                        <p:cTn id="20" dur="375" fill="hold">
                                          <p:stCondLst>
                                            <p:cond delay="0"/>
                                          </p:stCondLst>
                                        </p:cTn>
                                        <p:tgtEl>
                                          <p:spTgt spid="22"/>
                                        </p:tgtEl>
                                      </p:cBhvr>
                                      <p:from x="150000" y="150000"/>
                                      <p:to x="90000" y="90000"/>
                                    </p:animScale>
                                    <p:animScale>
                                      <p:cBhvr>
                                        <p:cTn id="21" dur="375" fill="hold">
                                          <p:stCondLst>
                                            <p:cond delay="375"/>
                                          </p:stCondLst>
                                        </p:cTn>
                                        <p:tgtEl>
                                          <p:spTgt spid="22"/>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3" grpId="0"/>
      <p:bldP spid="2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092" y="221942"/>
            <a:ext cx="156258" cy="367570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itchFamily="2" charset="-122"/>
            </a:endParaRPr>
          </a:p>
        </p:txBody>
      </p:sp>
      <p:sp>
        <p:nvSpPr>
          <p:cNvPr id="11" name="矩形 10"/>
          <p:cNvSpPr/>
          <p:nvPr/>
        </p:nvSpPr>
        <p:spPr>
          <a:xfrm>
            <a:off x="12011487" y="3644032"/>
            <a:ext cx="180513" cy="3213967"/>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itchFamily="2" charset="-122"/>
            </a:endParaRPr>
          </a:p>
        </p:txBody>
      </p:sp>
      <p:sp>
        <p:nvSpPr>
          <p:cNvPr id="13" name="矩形 47"/>
          <p:cNvSpPr>
            <a:spLocks noChangeArrowheads="1"/>
          </p:cNvSpPr>
          <p:nvPr/>
        </p:nvSpPr>
        <p:spPr bwMode="auto">
          <a:xfrm>
            <a:off x="1154430" y="775335"/>
            <a:ext cx="6448425" cy="71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marL="285750" indent="-285750" algn="just">
              <a:lnSpc>
                <a:spcPct val="175000"/>
              </a:lnSpc>
              <a:spcBef>
                <a:spcPts val="0"/>
              </a:spcBef>
              <a:spcAft>
                <a:spcPts val="0"/>
              </a:spcAft>
              <a:buFont typeface="Wingdings" panose="05000000000000000000" pitchFamily="2" charset="2"/>
              <a:buChar char="Ø"/>
            </a:pPr>
            <a:r>
              <a:rPr lang="zh-CN" altLang="en-US" sz="2400" b="1" dirty="0">
                <a:latin typeface="微软雅黑" panose="020B0503020204020204" pitchFamily="34" charset="-122"/>
              </a:rPr>
              <a:t>内部加密过程</a:t>
            </a:r>
            <a:endParaRPr lang="zh-CN" altLang="en-US" sz="2400" b="1" dirty="0">
              <a:latin typeface="微软雅黑" panose="020B0503020204020204" pitchFamily="34" charset="-122"/>
            </a:endParaRPr>
          </a:p>
        </p:txBody>
      </p:sp>
      <p:sp>
        <p:nvSpPr>
          <p:cNvPr id="22" name="矩形 21"/>
          <p:cNvSpPr/>
          <p:nvPr/>
        </p:nvSpPr>
        <p:spPr>
          <a:xfrm>
            <a:off x="187960" y="38100"/>
            <a:ext cx="6623685" cy="809625"/>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zh-CN" sz="3200" b="1" spc="300" dirty="0">
                <a:solidFill>
                  <a:schemeClr val="accent1">
                    <a:lumMod val="50000"/>
                  </a:schemeClr>
                </a:solidFill>
              </a:rPr>
              <a:t>PEFL</a:t>
            </a:r>
            <a:r>
              <a:rPr lang="zh-CN" altLang="en-US" sz="3200" b="1" spc="300" dirty="0">
                <a:solidFill>
                  <a:schemeClr val="accent1">
                    <a:lumMod val="50000"/>
                  </a:schemeClr>
                </a:solidFill>
              </a:rPr>
              <a:t>实现过程</a:t>
            </a:r>
            <a:r>
              <a:rPr lang="en-US" altLang="zh-CN" sz="3200" b="1" spc="300" dirty="0">
                <a:solidFill>
                  <a:schemeClr val="accent1">
                    <a:lumMod val="50000"/>
                  </a:schemeClr>
                </a:solidFill>
              </a:rPr>
              <a:t>-</a:t>
            </a:r>
            <a:r>
              <a:rPr lang="zh-CN" altLang="en-US" sz="3200" b="1" spc="300" dirty="0">
                <a:solidFill>
                  <a:schemeClr val="accent1">
                    <a:lumMod val="50000"/>
                  </a:schemeClr>
                </a:solidFill>
              </a:rPr>
              <a:t>初始化</a:t>
            </a:r>
            <a:endParaRPr lang="zh-CN" altLang="en-US" sz="3200" b="1" spc="300" dirty="0">
              <a:solidFill>
                <a:schemeClr val="accent1">
                  <a:lumMod val="50000"/>
                </a:schemeClr>
              </a:solidFill>
            </a:endParaRPr>
          </a:p>
        </p:txBody>
      </p:sp>
      <p:pic>
        <p:nvPicPr>
          <p:cNvPr id="5" name="图片 4"/>
          <p:cNvPicPr>
            <a:picLocks noChangeAspect="1"/>
          </p:cNvPicPr>
          <p:nvPr/>
        </p:nvPicPr>
        <p:blipFill>
          <a:blip r:embed="rId1"/>
          <a:stretch>
            <a:fillRect/>
          </a:stretch>
        </p:blipFill>
        <p:spPr>
          <a:xfrm>
            <a:off x="1857375" y="1581785"/>
            <a:ext cx="7670800" cy="1968500"/>
          </a:xfrm>
          <a:prstGeom prst="rect">
            <a:avLst/>
          </a:prstGeom>
        </p:spPr>
      </p:pic>
      <p:sp>
        <p:nvSpPr>
          <p:cNvPr id="6" name="矩形 47"/>
          <p:cNvSpPr>
            <a:spLocks noChangeArrowheads="1"/>
          </p:cNvSpPr>
          <p:nvPr/>
        </p:nvSpPr>
        <p:spPr bwMode="auto">
          <a:xfrm>
            <a:off x="1143635" y="3485515"/>
            <a:ext cx="6448425" cy="71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p>
            <a:pPr marL="285750" indent="-285750" algn="just">
              <a:lnSpc>
                <a:spcPct val="175000"/>
              </a:lnSpc>
              <a:spcBef>
                <a:spcPts val="0"/>
              </a:spcBef>
              <a:spcAft>
                <a:spcPts val="0"/>
              </a:spcAft>
              <a:buFont typeface="Wingdings" panose="05000000000000000000" pitchFamily="2" charset="2"/>
              <a:buChar char="Ø"/>
            </a:pPr>
            <a:r>
              <a:rPr lang="zh-CN" altLang="en-US" sz="2400" b="1" dirty="0">
                <a:latin typeface="微软雅黑" panose="020B0503020204020204" pitchFamily="34" charset="-122"/>
              </a:rPr>
              <a:t>外部加密过程</a:t>
            </a:r>
            <a:endParaRPr lang="zh-CN" altLang="en-US" sz="2400" b="1" dirty="0">
              <a:latin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1788160" y="4283710"/>
            <a:ext cx="7874000" cy="23495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35" presetClass="path" presetSubtype="0" decel="100000" fill="hold" grpId="1" nodeType="withEffect">
                                  <p:stCondLst>
                                    <p:cond delay="0"/>
                                  </p:stCondLst>
                                  <p:childTnLst>
                                    <p:animMotion origin="layout" path="M 2.91667E-6 -1.48148E-6 L -0.25 -1.48148E-6 " pathEditMode="relative" rAng="0" ptsTypes="AA">
                                      <p:cBhvr>
                                        <p:cTn id="8" dur="500" spd="-100000" fill="hold"/>
                                        <p:tgtEl>
                                          <p:spTgt spid="10"/>
                                        </p:tgtEl>
                                        <p:attrNameLst>
                                          <p:attrName>ppt_x</p:attrName>
                                          <p:attrName>ppt_y</p:attrName>
                                        </p:attrNameLst>
                                      </p:cBhvr>
                                      <p:rCtr x="-12500" y="0"/>
                                    </p:animMotion>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63" presetClass="path" presetSubtype="0" decel="100000" fill="hold" grpId="1" nodeType="withEffect">
                                  <p:stCondLst>
                                    <p:cond delay="0"/>
                                  </p:stCondLst>
                                  <p:childTnLst>
                                    <p:animMotion origin="layout" path="M 1.875E-6 7.40741E-7 L 0.25 7.40741E-7 " pathEditMode="relative" rAng="0" ptsTypes="AA">
                                      <p:cBhvr>
                                        <p:cTn id="12" dur="500" spd="-100000" fill="hold"/>
                                        <p:tgtEl>
                                          <p:spTgt spid="11"/>
                                        </p:tgtEl>
                                        <p:attrNameLst>
                                          <p:attrName>ppt_x</p:attrName>
                                          <p:attrName>ppt_y</p:attrName>
                                        </p:attrNameLst>
                                      </p:cBhvr>
                                      <p:rCtr x="12500" y="0"/>
                                    </p:animMotion>
                                  </p:childTnLst>
                                </p:cTn>
                              </p:par>
                              <p:par>
                                <p:cTn id="13" presetID="42" presetClass="entr" presetSubtype="0"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750"/>
                                        <p:tgtEl>
                                          <p:spTgt spid="13"/>
                                        </p:tgtEl>
                                      </p:cBhvr>
                                    </p:animEffect>
                                    <p:anim calcmode="lin" valueType="num">
                                      <p:cBhvr>
                                        <p:cTn id="16" dur="750" fill="hold"/>
                                        <p:tgtEl>
                                          <p:spTgt spid="13"/>
                                        </p:tgtEl>
                                        <p:attrNameLst>
                                          <p:attrName>ppt_x</p:attrName>
                                        </p:attrNameLst>
                                      </p:cBhvr>
                                      <p:tavLst>
                                        <p:tav tm="0">
                                          <p:val>
                                            <p:strVal val="#ppt_x"/>
                                          </p:val>
                                        </p:tav>
                                        <p:tav tm="100000">
                                          <p:val>
                                            <p:strVal val="#ppt_x"/>
                                          </p:val>
                                        </p:tav>
                                      </p:tavLst>
                                    </p:anim>
                                    <p:anim calcmode="lin" valueType="num">
                                      <p:cBhvr>
                                        <p:cTn id="17" dur="750" fill="hold"/>
                                        <p:tgtEl>
                                          <p:spTgt spid="13"/>
                                        </p:tgtEl>
                                        <p:attrNameLst>
                                          <p:attrName>ppt_y</p:attrName>
                                        </p:attrNameLst>
                                      </p:cBhvr>
                                      <p:tavLst>
                                        <p:tav tm="0">
                                          <p:val>
                                            <p:strVal val="#ppt_y+.1"/>
                                          </p:val>
                                        </p:tav>
                                        <p:tav tm="100000">
                                          <p:val>
                                            <p:strVal val="#ppt_y"/>
                                          </p:val>
                                        </p:tav>
                                      </p:tavLst>
                                    </p:anim>
                                  </p:childTnLst>
                                </p:cTn>
                              </p:par>
                              <p:par>
                                <p:cTn id="18" presetID="0" presetClass="entr" presetSubtype="0" fill="hold" grpId="0" nodeType="with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Scale>
                                      <p:cBhvr>
                                        <p:cTn id="20" dur="375" fill="hold">
                                          <p:stCondLst>
                                            <p:cond delay="0"/>
                                          </p:stCondLst>
                                        </p:cTn>
                                        <p:tgtEl>
                                          <p:spTgt spid="22"/>
                                        </p:tgtEl>
                                      </p:cBhvr>
                                      <p:from x="150000" y="150000"/>
                                      <p:to x="90000" y="90000"/>
                                    </p:animScale>
                                    <p:animScale>
                                      <p:cBhvr>
                                        <p:cTn id="21" dur="375" fill="hold">
                                          <p:stCondLst>
                                            <p:cond delay="375"/>
                                          </p:stCondLst>
                                        </p:cTn>
                                        <p:tgtEl>
                                          <p:spTgt spid="22"/>
                                        </p:tgtEl>
                                      </p:cBhvr>
                                      <p:from x="90000" y="90000"/>
                                      <p:to x="100000" y="100000"/>
                                    </p:animScale>
                                  </p:childTnLst>
                                </p:cTn>
                              </p:par>
                              <p:par>
                                <p:cTn id="22" presetID="42" presetClass="entr" presetSubtype="0" fill="hold" grpId="0" nodeType="withEffect">
                                  <p:stCondLst>
                                    <p:cond delay="100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750"/>
                                        <p:tgtEl>
                                          <p:spTgt spid="6"/>
                                        </p:tgtEl>
                                      </p:cBhvr>
                                    </p:animEffect>
                                    <p:anim calcmode="lin" valueType="num">
                                      <p:cBhvr>
                                        <p:cTn id="25" dur="750" fill="hold"/>
                                        <p:tgtEl>
                                          <p:spTgt spid="6"/>
                                        </p:tgtEl>
                                        <p:attrNameLst>
                                          <p:attrName>ppt_x</p:attrName>
                                        </p:attrNameLst>
                                      </p:cBhvr>
                                      <p:tavLst>
                                        <p:tav tm="0">
                                          <p:val>
                                            <p:strVal val="#ppt_x"/>
                                          </p:val>
                                        </p:tav>
                                        <p:tav tm="100000">
                                          <p:val>
                                            <p:strVal val="#ppt_x"/>
                                          </p:val>
                                        </p:tav>
                                      </p:tavLst>
                                    </p:anim>
                                    <p:anim calcmode="lin" valueType="num">
                                      <p:cBhvr>
                                        <p:cTn id="26"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bldLvl="0" animBg="1"/>
      <p:bldP spid="11" grpId="0" bldLvl="0" animBg="1"/>
      <p:bldP spid="11" grpId="1" bldLvl="0" animBg="1"/>
      <p:bldP spid="13" grpId="0"/>
      <p:bldP spid="22" grpId="0" bldLvl="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092" y="221942"/>
            <a:ext cx="156258" cy="367570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itchFamily="2" charset="-122"/>
            </a:endParaRPr>
          </a:p>
        </p:txBody>
      </p:sp>
      <p:sp>
        <p:nvSpPr>
          <p:cNvPr id="11" name="矩形 10"/>
          <p:cNvSpPr/>
          <p:nvPr/>
        </p:nvSpPr>
        <p:spPr>
          <a:xfrm>
            <a:off x="12011487" y="3644032"/>
            <a:ext cx="180513" cy="3213967"/>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itchFamily="2" charset="-122"/>
            </a:endParaRPr>
          </a:p>
        </p:txBody>
      </p:sp>
      <p:sp>
        <p:nvSpPr>
          <p:cNvPr id="22" name="矩形 21"/>
          <p:cNvSpPr/>
          <p:nvPr/>
        </p:nvSpPr>
        <p:spPr>
          <a:xfrm>
            <a:off x="187960" y="38100"/>
            <a:ext cx="6623685" cy="809625"/>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zh-CN" sz="3200" b="1" spc="300" dirty="0">
                <a:solidFill>
                  <a:schemeClr val="accent1">
                    <a:lumMod val="50000"/>
                  </a:schemeClr>
                </a:solidFill>
              </a:rPr>
              <a:t>PEFL</a:t>
            </a:r>
            <a:r>
              <a:rPr lang="zh-CN" altLang="en-US" sz="3200" b="1" spc="300" dirty="0">
                <a:solidFill>
                  <a:schemeClr val="accent1">
                    <a:lumMod val="50000"/>
                  </a:schemeClr>
                </a:solidFill>
              </a:rPr>
              <a:t>实现过程</a:t>
            </a:r>
            <a:r>
              <a:rPr lang="en-US" altLang="zh-CN" sz="3200" b="1" spc="300" dirty="0">
                <a:solidFill>
                  <a:schemeClr val="accent1">
                    <a:lumMod val="50000"/>
                  </a:schemeClr>
                </a:solidFill>
              </a:rPr>
              <a:t>-</a:t>
            </a:r>
            <a:r>
              <a:rPr lang="zh-CN" altLang="en-US" sz="3200" b="1" spc="300" dirty="0">
                <a:solidFill>
                  <a:schemeClr val="accent1">
                    <a:lumMod val="50000"/>
                  </a:schemeClr>
                </a:solidFill>
              </a:rPr>
              <a:t>训练网络</a:t>
            </a:r>
            <a:endParaRPr lang="zh-CN" altLang="en-US" sz="3200" b="1" spc="300" dirty="0">
              <a:solidFill>
                <a:schemeClr val="accent1">
                  <a:lumMod val="50000"/>
                </a:schemeClr>
              </a:solidFill>
            </a:endParaRPr>
          </a:p>
        </p:txBody>
      </p:sp>
      <p:sp>
        <p:nvSpPr>
          <p:cNvPr id="2" name="文本框 1"/>
          <p:cNvSpPr txBox="1"/>
          <p:nvPr/>
        </p:nvSpPr>
        <p:spPr>
          <a:xfrm>
            <a:off x="1325245" y="887730"/>
            <a:ext cx="9541510" cy="1568450"/>
          </a:xfrm>
          <a:prstGeom prst="rect">
            <a:avLst/>
          </a:prstGeom>
          <a:noFill/>
        </p:spPr>
        <p:txBody>
          <a:bodyPr wrap="square" rtlCol="0">
            <a:spAutoFit/>
          </a:bodyPr>
          <a:p>
            <a:pPr>
              <a:lnSpc>
                <a:spcPct val="200000"/>
              </a:lnSpc>
            </a:pPr>
            <a:r>
              <a:rPr lang="zh-CN" altLang="en-US" sz="2400" b="1"/>
              <a:t>假设：</a:t>
            </a:r>
            <a:r>
              <a:rPr lang="en-US" altLang="zh-CN" sz="2400"/>
              <a:t>CS</a:t>
            </a:r>
            <a:r>
              <a:rPr lang="zh-CN" altLang="en-US" sz="2400"/>
              <a:t>已经</a:t>
            </a:r>
            <a:r>
              <a:rPr lang="zh-CN" altLang="en-US" sz="2400" u="sng"/>
              <a:t>初始化一个神经网络</a:t>
            </a:r>
            <a:r>
              <a:rPr lang="zh-CN" altLang="en-US" sz="2400"/>
              <a:t>（包含学习率、原始全局参数、损失函数），且</a:t>
            </a:r>
            <a:r>
              <a:rPr lang="zh-CN" altLang="en-US" sz="2400" u="sng"/>
              <a:t>初始化模型已分发</a:t>
            </a:r>
            <a:r>
              <a:rPr lang="zh-CN" altLang="en-US" sz="2400"/>
              <a:t>给全部参与者。</a:t>
            </a:r>
            <a:endParaRPr lang="zh-CN" altLang="en-US" sz="2400"/>
          </a:p>
        </p:txBody>
      </p:sp>
      <p:sp>
        <p:nvSpPr>
          <p:cNvPr id="3" name="文本框 2"/>
          <p:cNvSpPr txBox="1"/>
          <p:nvPr/>
        </p:nvSpPr>
        <p:spPr>
          <a:xfrm>
            <a:off x="1325245" y="2496185"/>
            <a:ext cx="9541510" cy="1568450"/>
          </a:xfrm>
          <a:prstGeom prst="rect">
            <a:avLst/>
          </a:prstGeom>
          <a:noFill/>
        </p:spPr>
        <p:txBody>
          <a:bodyPr wrap="square" rtlCol="0">
            <a:spAutoFit/>
          </a:bodyPr>
          <a:p>
            <a:pPr marL="342900" indent="-342900">
              <a:lnSpc>
                <a:spcPct val="200000"/>
              </a:lnSpc>
              <a:buFont typeface="Wingdings" panose="05000000000000000000" charset="0"/>
              <a:buChar char=""/>
            </a:pPr>
            <a:r>
              <a:rPr lang="zh-CN" altLang="en-US" sz="2400"/>
              <a:t>在第</a:t>
            </a:r>
            <a:r>
              <a:rPr lang="en-US" altLang="zh-CN" sz="2400"/>
              <a:t>t</a:t>
            </a:r>
            <a:r>
              <a:rPr lang="zh-CN" altLang="en-US" sz="2400"/>
              <a:t>次迭代中，每一个参与者</a:t>
            </a:r>
            <a:r>
              <a:rPr lang="zh-CN" altLang="en-US" sz="2400" u="sng"/>
              <a:t>在私有数据集上</a:t>
            </a:r>
            <a:r>
              <a:rPr lang="zh-CN" altLang="en-US" sz="2400"/>
              <a:t>学习神经网络，并按照以下函数</a:t>
            </a:r>
            <a:r>
              <a:rPr lang="zh-CN" altLang="en-US" sz="2400" u="sng"/>
              <a:t>计算损失</a:t>
            </a:r>
            <a:r>
              <a:rPr lang="zh-CN" altLang="en-US" sz="2400"/>
              <a:t>：</a:t>
            </a:r>
            <a:endParaRPr lang="zh-CN" altLang="en-US" sz="2400"/>
          </a:p>
        </p:txBody>
      </p:sp>
      <p:pic>
        <p:nvPicPr>
          <p:cNvPr id="4" name="图片 3"/>
          <p:cNvPicPr>
            <a:picLocks noChangeAspect="1"/>
          </p:cNvPicPr>
          <p:nvPr/>
        </p:nvPicPr>
        <p:blipFill>
          <a:blip r:embed="rId1"/>
          <a:stretch>
            <a:fillRect/>
          </a:stretch>
        </p:blipFill>
        <p:spPr>
          <a:xfrm>
            <a:off x="2525395" y="4228465"/>
            <a:ext cx="7818120" cy="1194435"/>
          </a:xfrm>
          <a:prstGeom prst="rect">
            <a:avLst/>
          </a:prstGeom>
        </p:spPr>
      </p:pic>
      <p:sp>
        <p:nvSpPr>
          <p:cNvPr id="8" name="文本框 7"/>
          <p:cNvSpPr txBox="1"/>
          <p:nvPr/>
        </p:nvSpPr>
        <p:spPr>
          <a:xfrm>
            <a:off x="1325245" y="5433695"/>
            <a:ext cx="9541510" cy="829945"/>
          </a:xfrm>
          <a:prstGeom prst="rect">
            <a:avLst/>
          </a:prstGeom>
          <a:noFill/>
        </p:spPr>
        <p:txBody>
          <a:bodyPr wrap="square" rtlCol="0">
            <a:spAutoFit/>
          </a:bodyPr>
          <a:p>
            <a:pPr marL="457200" indent="-457200">
              <a:lnSpc>
                <a:spcPct val="200000"/>
              </a:lnSpc>
              <a:buFont typeface="Wingdings" panose="05000000000000000000" charset="0"/>
              <a:buChar char=""/>
            </a:pPr>
            <a:r>
              <a:rPr lang="zh-CN" altLang="en-US" sz="2400"/>
              <a:t>每个参与者</a:t>
            </a:r>
            <a:r>
              <a:rPr lang="zh-CN" altLang="en-US" sz="2400" u="sng"/>
              <a:t>执行反向传播</a:t>
            </a:r>
            <a:r>
              <a:rPr lang="zh-CN" altLang="en-US" sz="2400"/>
              <a:t>，并</a:t>
            </a:r>
            <a:r>
              <a:rPr lang="zh-CN" altLang="en-US" sz="2400" u="sng"/>
              <a:t>计算梯度向量</a:t>
            </a:r>
            <a:r>
              <a:rPr lang="zh-CN" altLang="en-US" sz="2400"/>
              <a:t>。</a:t>
            </a:r>
            <a:endParaRPr lang="zh-CN" altLang="en-US" sz="24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35" presetClass="path" presetSubtype="0" decel="100000" fill="hold" grpId="1" nodeType="withEffect">
                                  <p:stCondLst>
                                    <p:cond delay="0"/>
                                  </p:stCondLst>
                                  <p:childTnLst>
                                    <p:animMotion origin="layout" path="M 2.91667E-6 -1.48148E-6 L -0.25 -1.48148E-6 " pathEditMode="relative" rAng="0" ptsTypes="AA">
                                      <p:cBhvr>
                                        <p:cTn id="8" dur="500" spd="-100000" fill="hold"/>
                                        <p:tgtEl>
                                          <p:spTgt spid="10"/>
                                        </p:tgtEl>
                                        <p:attrNameLst>
                                          <p:attrName>ppt_x</p:attrName>
                                          <p:attrName>ppt_y</p:attrName>
                                        </p:attrNameLst>
                                      </p:cBhvr>
                                      <p:rCtr x="-12500" y="0"/>
                                    </p:animMotion>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63" presetClass="path" presetSubtype="0" decel="100000" fill="hold" grpId="1" nodeType="withEffect">
                                  <p:stCondLst>
                                    <p:cond delay="0"/>
                                  </p:stCondLst>
                                  <p:childTnLst>
                                    <p:animMotion origin="layout" path="M 1.875E-6 7.40741E-7 L 0.25 7.40741E-7 " pathEditMode="relative" rAng="0" ptsTypes="AA">
                                      <p:cBhvr>
                                        <p:cTn id="12" dur="500" spd="-100000" fill="hold"/>
                                        <p:tgtEl>
                                          <p:spTgt spid="11"/>
                                        </p:tgtEl>
                                        <p:attrNameLst>
                                          <p:attrName>ppt_x</p:attrName>
                                          <p:attrName>ppt_y</p:attrName>
                                        </p:attrNameLst>
                                      </p:cBhvr>
                                      <p:rCtr x="12500" y="0"/>
                                    </p:animMotion>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22"/>
                                        </p:tgtEl>
                                        <p:attrNameLst>
                                          <p:attrName>style.visibility</p:attrName>
                                        </p:attrNameLst>
                                      </p:cBhvr>
                                      <p:to>
                                        <p:strVal val="visible"/>
                                      </p:to>
                                    </p:set>
                                    <p:animScale>
                                      <p:cBhvr>
                                        <p:cTn id="15" dur="375" fill="hold">
                                          <p:stCondLst>
                                            <p:cond delay="0"/>
                                          </p:stCondLst>
                                        </p:cTn>
                                        <p:tgtEl>
                                          <p:spTgt spid="22"/>
                                        </p:tgtEl>
                                      </p:cBhvr>
                                      <p:from x="150000" y="150000"/>
                                      <p:to x="90000" y="90000"/>
                                    </p:animScale>
                                    <p:animScale>
                                      <p:cBhvr>
                                        <p:cTn id="16" dur="375" fill="hold">
                                          <p:stCondLst>
                                            <p:cond delay="375"/>
                                          </p:stCondLst>
                                        </p:cTn>
                                        <p:tgtEl>
                                          <p:spTgt spid="22"/>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bldLvl="0" animBg="1"/>
      <p:bldP spid="11" grpId="0" bldLvl="0" animBg="1"/>
      <p:bldP spid="11" grpId="1" bldLvl="0" animBg="1"/>
      <p:bldP spid="2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092" y="221942"/>
            <a:ext cx="156258" cy="367570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itchFamily="2" charset="-122"/>
            </a:endParaRPr>
          </a:p>
        </p:txBody>
      </p:sp>
      <p:sp>
        <p:nvSpPr>
          <p:cNvPr id="11" name="矩形 10"/>
          <p:cNvSpPr/>
          <p:nvPr/>
        </p:nvSpPr>
        <p:spPr>
          <a:xfrm>
            <a:off x="12011487" y="3644032"/>
            <a:ext cx="180513" cy="3213967"/>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itchFamily="2" charset="-122"/>
            </a:endParaRPr>
          </a:p>
        </p:txBody>
      </p:sp>
      <p:sp>
        <p:nvSpPr>
          <p:cNvPr id="22" name="矩形 21"/>
          <p:cNvSpPr/>
          <p:nvPr/>
        </p:nvSpPr>
        <p:spPr>
          <a:xfrm>
            <a:off x="187960" y="38100"/>
            <a:ext cx="6623685" cy="809625"/>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zh-CN" sz="3200" b="1" spc="300" dirty="0">
                <a:solidFill>
                  <a:schemeClr val="accent1">
                    <a:lumMod val="50000"/>
                  </a:schemeClr>
                </a:solidFill>
              </a:rPr>
              <a:t>PEFL</a:t>
            </a:r>
            <a:r>
              <a:rPr lang="zh-CN" altLang="en-US" sz="3200" b="1" spc="300" dirty="0">
                <a:solidFill>
                  <a:schemeClr val="accent1">
                    <a:lumMod val="50000"/>
                  </a:schemeClr>
                </a:solidFill>
              </a:rPr>
              <a:t>实现过程</a:t>
            </a:r>
            <a:r>
              <a:rPr lang="en-US" altLang="zh-CN" sz="3200" b="1" spc="300" dirty="0">
                <a:solidFill>
                  <a:schemeClr val="accent1">
                    <a:lumMod val="50000"/>
                  </a:schemeClr>
                </a:solidFill>
              </a:rPr>
              <a:t>-</a:t>
            </a:r>
            <a:r>
              <a:rPr lang="zh-CN" altLang="en-US" sz="3200" b="1" spc="300" dirty="0">
                <a:solidFill>
                  <a:schemeClr val="accent1">
                    <a:lumMod val="50000"/>
                  </a:schemeClr>
                </a:solidFill>
              </a:rPr>
              <a:t>梯度加密</a:t>
            </a:r>
            <a:endParaRPr lang="zh-CN" altLang="en-US" sz="3200" b="1" spc="300" dirty="0">
              <a:solidFill>
                <a:schemeClr val="accent1">
                  <a:lumMod val="50000"/>
                </a:schemeClr>
              </a:solidFill>
            </a:endParaRPr>
          </a:p>
        </p:txBody>
      </p:sp>
      <p:sp>
        <p:nvSpPr>
          <p:cNvPr id="2" name="文本框 1"/>
          <p:cNvSpPr txBox="1"/>
          <p:nvPr/>
        </p:nvSpPr>
        <p:spPr>
          <a:xfrm>
            <a:off x="1325245" y="1200785"/>
            <a:ext cx="9541510" cy="829945"/>
          </a:xfrm>
          <a:prstGeom prst="rect">
            <a:avLst/>
          </a:prstGeom>
          <a:noFill/>
        </p:spPr>
        <p:txBody>
          <a:bodyPr wrap="square" rtlCol="0">
            <a:spAutoFit/>
          </a:bodyPr>
          <a:p>
            <a:pPr>
              <a:lnSpc>
                <a:spcPct val="200000"/>
              </a:lnSpc>
            </a:pPr>
            <a:r>
              <a:rPr lang="zh-CN" altLang="en-US" sz="2400" b="1"/>
              <a:t>定义映射算法如下，目的在于实现加密过程中环</a:t>
            </a:r>
            <a:r>
              <a:rPr lang="en-US" altLang="zh-CN" sz="2400" b="1"/>
              <a:t>R</a:t>
            </a:r>
            <a:r>
              <a:rPr lang="zh-CN" altLang="en-US" sz="2400" b="1"/>
              <a:t>和向量</a:t>
            </a:r>
            <a:r>
              <a:rPr lang="en-US" altLang="zh-CN" sz="2400" b="1"/>
              <a:t>Z</a:t>
            </a:r>
            <a:r>
              <a:rPr lang="zh-CN" altLang="en-US" sz="2400" b="1"/>
              <a:t>之间的转换。</a:t>
            </a:r>
            <a:endParaRPr lang="zh-CN" altLang="en-US" sz="2400" b="1"/>
          </a:p>
        </p:txBody>
      </p:sp>
      <p:pic>
        <p:nvPicPr>
          <p:cNvPr id="5" name="图片 4"/>
          <p:cNvPicPr>
            <a:picLocks noChangeAspect="1"/>
          </p:cNvPicPr>
          <p:nvPr/>
        </p:nvPicPr>
        <p:blipFill>
          <a:blip r:embed="rId1"/>
          <a:stretch>
            <a:fillRect/>
          </a:stretch>
        </p:blipFill>
        <p:spPr>
          <a:xfrm>
            <a:off x="2479040" y="2432685"/>
            <a:ext cx="7234555" cy="317309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35" presetClass="path" presetSubtype="0" decel="100000" fill="hold" grpId="1" nodeType="withEffect">
                                  <p:stCondLst>
                                    <p:cond delay="0"/>
                                  </p:stCondLst>
                                  <p:childTnLst>
                                    <p:animMotion origin="layout" path="M 2.91667E-6 -1.48148E-6 L -0.25 -1.48148E-6 " pathEditMode="relative" rAng="0" ptsTypes="AA">
                                      <p:cBhvr>
                                        <p:cTn id="8" dur="500" spd="-100000" fill="hold"/>
                                        <p:tgtEl>
                                          <p:spTgt spid="10"/>
                                        </p:tgtEl>
                                        <p:attrNameLst>
                                          <p:attrName>ppt_x</p:attrName>
                                          <p:attrName>ppt_y</p:attrName>
                                        </p:attrNameLst>
                                      </p:cBhvr>
                                      <p:rCtr x="-12500" y="0"/>
                                    </p:animMotion>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63" presetClass="path" presetSubtype="0" decel="100000" fill="hold" grpId="1" nodeType="withEffect">
                                  <p:stCondLst>
                                    <p:cond delay="0"/>
                                  </p:stCondLst>
                                  <p:childTnLst>
                                    <p:animMotion origin="layout" path="M 1.875E-6 7.40741E-7 L 0.25 7.40741E-7 " pathEditMode="relative" rAng="0" ptsTypes="AA">
                                      <p:cBhvr>
                                        <p:cTn id="12" dur="500" spd="-100000" fill="hold"/>
                                        <p:tgtEl>
                                          <p:spTgt spid="11"/>
                                        </p:tgtEl>
                                        <p:attrNameLst>
                                          <p:attrName>ppt_x</p:attrName>
                                          <p:attrName>ppt_y</p:attrName>
                                        </p:attrNameLst>
                                      </p:cBhvr>
                                      <p:rCtr x="12500" y="0"/>
                                    </p:animMotion>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22"/>
                                        </p:tgtEl>
                                        <p:attrNameLst>
                                          <p:attrName>style.visibility</p:attrName>
                                        </p:attrNameLst>
                                      </p:cBhvr>
                                      <p:to>
                                        <p:strVal val="visible"/>
                                      </p:to>
                                    </p:set>
                                    <p:animScale>
                                      <p:cBhvr>
                                        <p:cTn id="15" dur="375" fill="hold">
                                          <p:stCondLst>
                                            <p:cond delay="0"/>
                                          </p:stCondLst>
                                        </p:cTn>
                                        <p:tgtEl>
                                          <p:spTgt spid="22"/>
                                        </p:tgtEl>
                                      </p:cBhvr>
                                      <p:from x="150000" y="150000"/>
                                      <p:to x="90000" y="90000"/>
                                    </p:animScale>
                                    <p:animScale>
                                      <p:cBhvr>
                                        <p:cTn id="16" dur="375" fill="hold">
                                          <p:stCondLst>
                                            <p:cond delay="375"/>
                                          </p:stCondLst>
                                        </p:cTn>
                                        <p:tgtEl>
                                          <p:spTgt spid="22"/>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bldLvl="0" animBg="1"/>
      <p:bldP spid="11" grpId="0" bldLvl="0" animBg="1"/>
      <p:bldP spid="11" grpId="1" bldLvl="0" animBg="1"/>
      <p:bldP spid="22" grpId="0" bldLvl="0" animBg="1"/>
    </p:bldLst>
  </p:timing>
</p:sld>
</file>

<file path=ppt/tags/tag1.xml><?xml version="1.0" encoding="utf-8"?>
<p:tagLst xmlns:p="http://schemas.openxmlformats.org/presentationml/2006/main">
  <p:tag name="PA" val="v4.0.0"/>
</p:tagLst>
</file>

<file path=ppt/tags/tag10.xml><?xml version="1.0" encoding="utf-8"?>
<p:tagLst xmlns:p="http://schemas.openxmlformats.org/presentationml/2006/main">
  <p:tag name="PA" val="v4.0.0"/>
</p:tagLst>
</file>

<file path=ppt/tags/tag11.xml><?xml version="1.0" encoding="utf-8"?>
<p:tagLst xmlns:p="http://schemas.openxmlformats.org/presentationml/2006/main">
  <p:tag name="PA" val="v4.0.0"/>
</p:tagLst>
</file>

<file path=ppt/tags/tag12.xml><?xml version="1.0" encoding="utf-8"?>
<p:tagLst xmlns:p="http://schemas.openxmlformats.org/presentationml/2006/main">
  <p:tag name="PA" val="v4.0.0"/>
</p:tagLst>
</file>

<file path=ppt/tags/tag13.xml><?xml version="1.0" encoding="utf-8"?>
<p:tagLst xmlns:p="http://schemas.openxmlformats.org/presentationml/2006/main">
  <p:tag name="PA" val="v4.0.0"/>
</p:tagLst>
</file>

<file path=ppt/tags/tag14.xml><?xml version="1.0" encoding="utf-8"?>
<p:tagLst xmlns:p="http://schemas.openxmlformats.org/presentationml/2006/main">
  <p:tag name="PA" val="v4.0.0"/>
</p:tagLst>
</file>

<file path=ppt/tags/tag15.xml><?xml version="1.0" encoding="utf-8"?>
<p:tagLst xmlns:p="http://schemas.openxmlformats.org/presentationml/2006/main">
  <p:tag name="PA" val="v4.0.0"/>
</p:tagLst>
</file>

<file path=ppt/tags/tag16.xml><?xml version="1.0" encoding="utf-8"?>
<p:tagLst xmlns:p="http://schemas.openxmlformats.org/presentationml/2006/main">
  <p:tag name="PA" val="v4.0.0"/>
</p:tagLst>
</file>

<file path=ppt/tags/tag2.xml><?xml version="1.0" encoding="utf-8"?>
<p:tagLst xmlns:p="http://schemas.openxmlformats.org/presentationml/2006/main">
  <p:tag name="PA" val="v4.0.0"/>
</p:tagLst>
</file>

<file path=ppt/tags/tag3.xml><?xml version="1.0" encoding="utf-8"?>
<p:tagLst xmlns:p="http://schemas.openxmlformats.org/presentationml/2006/main">
  <p:tag name="PA" val="v4.0.0"/>
</p:tagLst>
</file>

<file path=ppt/tags/tag4.xml><?xml version="1.0" encoding="utf-8"?>
<p:tagLst xmlns:p="http://schemas.openxmlformats.org/presentationml/2006/main">
  <p:tag name="PA" val="v4.0.0"/>
</p:tagLst>
</file>

<file path=ppt/tags/tag5.xml><?xml version="1.0" encoding="utf-8"?>
<p:tagLst xmlns:p="http://schemas.openxmlformats.org/presentationml/2006/main">
  <p:tag name="PA" val="v4.0.0"/>
</p:tagLst>
</file>

<file path=ppt/tags/tag6.xml><?xml version="1.0" encoding="utf-8"?>
<p:tagLst xmlns:p="http://schemas.openxmlformats.org/presentationml/2006/main">
  <p:tag name="PA" val="v4.0.0"/>
</p:tagLst>
</file>

<file path=ppt/tags/tag7.xml><?xml version="1.0" encoding="utf-8"?>
<p:tagLst xmlns:p="http://schemas.openxmlformats.org/presentationml/2006/main">
  <p:tag name="PA" val="v4.0.0"/>
</p:tagLst>
</file>

<file path=ppt/tags/tag8.xml><?xml version="1.0" encoding="utf-8"?>
<p:tagLst xmlns:p="http://schemas.openxmlformats.org/presentationml/2006/main">
  <p:tag name="PA" val="v4.0.0"/>
</p:tagLst>
</file>

<file path=ppt/tags/tag9.xml><?xml version="1.0" encoding="utf-8"?>
<p:tagLst xmlns:p="http://schemas.openxmlformats.org/presentationml/2006/main">
  <p:tag name="PA" val="v4.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4569D"/>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1901</Words>
  <Application>WPS 演示</Application>
  <PresentationFormat>宽屏</PresentationFormat>
  <Paragraphs>142</Paragraphs>
  <Slides>17</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17</vt:i4>
      </vt:variant>
    </vt:vector>
  </HeadingPairs>
  <TitlesOfParts>
    <vt:vector size="38" baseType="lpstr">
      <vt:lpstr>Arial</vt:lpstr>
      <vt:lpstr>宋体</vt:lpstr>
      <vt:lpstr>Wingdings</vt:lpstr>
      <vt:lpstr>Segoe UI Light</vt:lpstr>
      <vt:lpstr>苹方-简</vt:lpstr>
      <vt:lpstr>方正兰亭超细黑简体</vt:lpstr>
      <vt:lpstr>微软雅黑</vt:lpstr>
      <vt:lpstr>Wingdings 2</vt:lpstr>
      <vt:lpstr>Book Antiqua</vt:lpstr>
      <vt:lpstr>汉仪书宋二KW</vt:lpstr>
      <vt:lpstr>Wingdings 3</vt:lpstr>
      <vt:lpstr>汉仪旗黑</vt:lpstr>
      <vt:lpstr>Wingdings</vt:lpstr>
      <vt:lpstr>Calibri</vt:lpstr>
      <vt:lpstr>Impact</vt:lpstr>
      <vt:lpstr>Verdana</vt:lpstr>
      <vt:lpstr>宋体</vt:lpstr>
      <vt:lpstr>Arial Unicode MS</vt:lpstr>
      <vt:lpstr>Helvetica Neue</vt:lpstr>
      <vt:lpstr>黑体-简</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学术报告毕业答辩</dc:title>
  <dc:creator>第一PPT</dc:creator>
  <cp:keywords>www.1ppt.com</cp:keywords>
  <cp:lastModifiedBy>瑶九九</cp:lastModifiedBy>
  <cp:revision>111</cp:revision>
  <dcterms:created xsi:type="dcterms:W3CDTF">2022-10-20T14:59:53Z</dcterms:created>
  <dcterms:modified xsi:type="dcterms:W3CDTF">2022-10-20T14:59:53Z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57C144E023F5E986FFBFCA6213AABE81</vt:lpwstr>
  </property>
  <property fmtid="{D5CDD505-2E9C-101B-9397-08002B2CF9AE}" pid="3" name="KSOProductBuildVer">
    <vt:lpwstr>2052-4.4.1.7360</vt:lpwstr>
  </property>
</Properties>
</file>