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85" r:id="rId4"/>
    <p:sldId id="264" r:id="rId5"/>
    <p:sldId id="286" r:id="rId6"/>
    <p:sldId id="265" r:id="rId7"/>
    <p:sldId id="268" r:id="rId8"/>
    <p:sldId id="266" r:id="rId9"/>
    <p:sldId id="287" r:id="rId10"/>
    <p:sldId id="288" r:id="rId11"/>
    <p:sldId id="289" r:id="rId12"/>
    <p:sldId id="290" r:id="rId13"/>
    <p:sldId id="291" r:id="rId14"/>
    <p:sldId id="292" r:id="rId15"/>
    <p:sldId id="294" r:id="rId16"/>
    <p:sldId id="295" r:id="rId17"/>
    <p:sldId id="296" r:id="rId18"/>
    <p:sldId id="297"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05"/>
    <a:srgbClr val="FF0000"/>
    <a:srgbClr val="CC1300"/>
    <a:srgbClr val="FF2B15"/>
    <a:srgbClr val="F6928A"/>
    <a:srgbClr val="C42500"/>
    <a:srgbClr val="C41300"/>
    <a:srgbClr val="FF3300"/>
    <a:srgbClr val="F2F2F2"/>
    <a:srgbClr val="245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2" autoAdjust="0"/>
    <p:restoredTop sz="94660"/>
  </p:normalViewPr>
  <p:slideViewPr>
    <p:cSldViewPr snapToGrid="0">
      <p:cViewPr varScale="1">
        <p:scale>
          <a:sx n="86" d="100"/>
          <a:sy n="86" d="100"/>
        </p:scale>
        <p:origin x="672" y="62"/>
      </p:cViewPr>
      <p:guideLst>
        <p:guide orient="horz" pos="2160"/>
        <p:guide pos="3840"/>
        <p:guide pos="710"/>
        <p:guide pos="697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slideLayout" Target="../slideLayouts/slideLayout7.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705962" y="2555678"/>
            <a:ext cx="10852054" cy="2729554"/>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299732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75785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0" name="PA_组合 14"/>
          <p:cNvGrpSpPr/>
          <p:nvPr>
            <p:custDataLst>
              <p:tags r:id="rId4"/>
            </p:custDataLst>
          </p:nvPr>
        </p:nvGrpSpPr>
        <p:grpSpPr bwMode="auto">
          <a:xfrm>
            <a:off x="5535218" y="928427"/>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5"/>
            </p:custDataLst>
          </p:nvPr>
        </p:nvSpPr>
        <p:spPr>
          <a:xfrm>
            <a:off x="1391175" y="2707443"/>
            <a:ext cx="10532014" cy="2208746"/>
          </a:xfrm>
          <a:prstGeom prst="rect">
            <a:avLst/>
          </a:prstGeom>
          <a:noFill/>
        </p:spPr>
        <p:txBody>
          <a:bodyPr wrap="square" rtlCol="0">
            <a:spAutoFit/>
          </a:bodyPr>
          <a:lstStyle/>
          <a:p>
            <a:pPr>
              <a:lnSpc>
                <a:spcPct val="150000"/>
              </a:lnSpc>
            </a:pPr>
            <a:r>
              <a:rPr lang="en-US" altLang="zh-CN" sz="3200" dirty="0"/>
              <a:t>Proof of Learning (</a:t>
            </a:r>
            <a:r>
              <a:rPr lang="en-US" altLang="zh-CN" sz="3200" dirty="0" err="1"/>
              <a:t>PoLe</a:t>
            </a:r>
            <a:r>
              <a:rPr lang="en-US" altLang="zh-CN" sz="3200" dirty="0"/>
              <a:t>): Empowering neural network training with consensus building on blockchains</a:t>
            </a:r>
            <a:endParaRPr lang="zh-CN" altLang="en-US" sz="3200" b="1" dirty="0"/>
          </a:p>
        </p:txBody>
      </p:sp>
      <p:sp>
        <p:nvSpPr>
          <p:cNvPr id="14" name="PA_遮罩1"/>
          <p:cNvSpPr/>
          <p:nvPr>
            <p:custDataLst>
              <p:tags r:id="rId6"/>
            </p:custDataLst>
          </p:nvPr>
        </p:nvSpPr>
        <p:spPr bwMode="auto">
          <a:xfrm>
            <a:off x="3423938" y="2395029"/>
            <a:ext cx="5216368" cy="487748"/>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par>
                                <p:cTn id="8" presetID="23" presetClass="entr" presetSubtype="288" fill="hold" grpId="0" nodeType="withEffect">
                                  <p:stCondLst>
                                    <p:cond delay="150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strVal val="4/3*#ppt_w"/>
                                          </p:val>
                                        </p:tav>
                                        <p:tav tm="100000">
                                          <p:val>
                                            <p:strVal val="#ppt_w"/>
                                          </p:val>
                                        </p:tav>
                                      </p:tavLst>
                                    </p:anim>
                                    <p:anim calcmode="lin" valueType="num">
                                      <p:cBhvr>
                                        <p:cTn id="11" dur="500" fill="hold"/>
                                        <p:tgtEl>
                                          <p:spTgt spid="2"/>
                                        </p:tgtEl>
                                        <p:attrNameLst>
                                          <p:attrName>ppt_h</p:attrName>
                                        </p:attrNameLst>
                                      </p:cBhvr>
                                      <p:tavLst>
                                        <p:tav tm="0">
                                          <p:val>
                                            <p:strVal val="4/3*#ppt_h"/>
                                          </p:val>
                                        </p:tav>
                                        <p:tav tm="100000">
                                          <p:val>
                                            <p:strVal val="#ppt_h"/>
                                          </p:val>
                                        </p:tav>
                                      </p:tavLst>
                                    </p:anim>
                                  </p:childTnLst>
                                </p:cTn>
                              </p:par>
                              <p:par>
                                <p:cTn id="12" presetID="0" presetClass="entr" presetSubtype="0" fill="hold" nodeType="withEffect">
                                  <p:stCondLst>
                                    <p:cond delay="1500"/>
                                  </p:stCondLst>
                                  <p:childTnLst>
                                    <p:set>
                                      <p:cBhvr>
                                        <p:cTn id="13" dur="1" fill="hold">
                                          <p:stCondLst>
                                            <p:cond delay="0"/>
                                          </p:stCondLst>
                                        </p:cTn>
                                        <p:tgtEl>
                                          <p:spTgt spid="10"/>
                                        </p:tgtEl>
                                        <p:attrNameLst>
                                          <p:attrName>style.visibility</p:attrName>
                                        </p:attrNameLst>
                                      </p:cBhvr>
                                      <p:to>
                                        <p:strVal val="visible"/>
                                      </p:to>
                                    </p:set>
                                    <p:animScale>
                                      <p:cBhvr>
                                        <p:cTn id="14" dur="333" fill="hold">
                                          <p:stCondLst>
                                            <p:cond delay="0"/>
                                          </p:stCondLst>
                                        </p:cTn>
                                        <p:tgtEl>
                                          <p:spTgt spid="10"/>
                                        </p:tgtEl>
                                      </p:cBhvr>
                                      <p:from x="0" y="0"/>
                                      <p:to x="120000" y="120000"/>
                                    </p:animScale>
                                    <p:animScale>
                                      <p:cBhvr>
                                        <p:cTn id="15" dur="167" fill="hold">
                                          <p:stCondLst>
                                            <p:cond delay="333"/>
                                          </p:stCondLst>
                                        </p:cTn>
                                        <p:tgtEl>
                                          <p:spTgt spid="10"/>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0" y="0"/>
            <a:ext cx="12191999" cy="843379"/>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数据的安全存储</a:t>
            </a:r>
            <a:endParaRPr lang="zh-CN" altLang="en-US" sz="3200" b="1" spc="300" dirty="0">
              <a:solidFill>
                <a:schemeClr val="accent1">
                  <a:lumMod val="50000"/>
                </a:schemeClr>
              </a:solidFill>
            </a:endParaRPr>
          </a:p>
        </p:txBody>
      </p:sp>
      <p:sp>
        <p:nvSpPr>
          <p:cNvPr id="3" name="文本框 2"/>
          <p:cNvSpPr txBox="1"/>
          <p:nvPr/>
        </p:nvSpPr>
        <p:spPr>
          <a:xfrm>
            <a:off x="601619" y="973966"/>
            <a:ext cx="6450789" cy="5499454"/>
          </a:xfrm>
          <a:prstGeom prst="rect">
            <a:avLst/>
          </a:prstGeom>
          <a:noFill/>
        </p:spPr>
        <p:txBody>
          <a:bodyPr wrap="square" rtlCol="0">
            <a:spAutoFit/>
          </a:bodyPr>
          <a:lstStyle/>
          <a:p>
            <a:pPr>
              <a:lnSpc>
                <a:spcPct val="250000"/>
              </a:lnSpc>
            </a:pPr>
            <a:r>
              <a:rPr lang="zh-CN" altLang="en-US" sz="2400" b="1" dirty="0"/>
              <a:t>安全映射层（</a:t>
            </a:r>
            <a:r>
              <a:rPr lang="en-US" altLang="zh-CN" sz="2400" b="1" dirty="0"/>
              <a:t>Secure Mapping Layers</a:t>
            </a:r>
            <a:r>
              <a:rPr lang="zh-CN" altLang="en-US" sz="2400" b="1" dirty="0"/>
              <a:t>）</a:t>
            </a:r>
            <a:endParaRPr lang="en-US" altLang="zh-CN" sz="2400" b="1" dirty="0"/>
          </a:p>
          <a:p>
            <a:pPr>
              <a:lnSpc>
                <a:spcPct val="250000"/>
              </a:lnSpc>
            </a:pPr>
            <a:r>
              <a:rPr lang="zh-CN" altLang="en-US" sz="2000" dirty="0"/>
              <a:t>一个线性神经层，用于将加密的训练数据与基于先前块和当前块哈希生成的传统神经网络任务连接起来，训练好的模型只能通过各自矿工定制的安全映射层的验证。</a:t>
            </a:r>
            <a:endParaRPr lang="en-US" altLang="zh-CN" sz="2000" dirty="0"/>
          </a:p>
          <a:p>
            <a:pPr>
              <a:lnSpc>
                <a:spcPct val="250000"/>
              </a:lnSpc>
            </a:pPr>
            <a:r>
              <a:rPr lang="zh-CN" altLang="en-US" sz="2000" dirty="0"/>
              <a:t>因此，</a:t>
            </a:r>
            <a:r>
              <a:rPr lang="en-US" altLang="zh-CN" sz="2000" dirty="0"/>
              <a:t>SML</a:t>
            </a:r>
            <a:r>
              <a:rPr lang="zh-CN" altLang="en-US" sz="2000" dirty="0"/>
              <a:t>的</a:t>
            </a:r>
            <a:r>
              <a:rPr lang="zh-CN" altLang="en-US" sz="2000" b="1" u="sng" dirty="0"/>
              <a:t>主要两大作用</a:t>
            </a:r>
            <a:r>
              <a:rPr lang="zh-CN" altLang="en-US" sz="2000" dirty="0"/>
              <a:t>为：</a:t>
            </a:r>
            <a:endParaRPr lang="en-US" altLang="zh-CN" sz="2000" dirty="0"/>
          </a:p>
          <a:p>
            <a:pPr marL="457200" indent="-457200">
              <a:lnSpc>
                <a:spcPct val="250000"/>
              </a:lnSpc>
              <a:buAutoNum type="arabicPeriod"/>
            </a:pPr>
            <a:r>
              <a:rPr lang="zh-CN" altLang="en-US" sz="2000" b="1" dirty="0"/>
              <a:t>保证模型不可以预训练</a:t>
            </a:r>
            <a:endParaRPr lang="en-US" altLang="zh-CN" sz="2000" b="1" dirty="0"/>
          </a:p>
          <a:p>
            <a:pPr marL="457200" indent="-457200">
              <a:lnSpc>
                <a:spcPct val="250000"/>
              </a:lnSpc>
              <a:buAutoNum type="arabicPeriod"/>
            </a:pPr>
            <a:r>
              <a:rPr lang="zh-CN" altLang="en-US" sz="2000" b="1" dirty="0"/>
              <a:t>每个训练模型的</a:t>
            </a:r>
            <a:r>
              <a:rPr lang="en-US" altLang="zh-CN" sz="2000" b="1" dirty="0"/>
              <a:t>SML</a:t>
            </a:r>
            <a:r>
              <a:rPr lang="zh-CN" altLang="en-US" sz="2000" b="1" dirty="0"/>
              <a:t>可以唯一标识训练模型。</a:t>
            </a:r>
            <a:endParaRPr lang="en-US" altLang="zh-CN" sz="2000" b="1" dirty="0"/>
          </a:p>
        </p:txBody>
      </p:sp>
      <p:pic>
        <p:nvPicPr>
          <p:cNvPr id="7" name="图片 6"/>
          <p:cNvPicPr>
            <a:picLocks noChangeAspect="1"/>
          </p:cNvPicPr>
          <p:nvPr/>
        </p:nvPicPr>
        <p:blipFill>
          <a:blip r:embed="rId1"/>
          <a:stretch>
            <a:fillRect/>
          </a:stretch>
        </p:blipFill>
        <p:spPr>
          <a:xfrm>
            <a:off x="7052408" y="2112034"/>
            <a:ext cx="4817481" cy="35712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0" y="0"/>
            <a:ext cx="12191999" cy="843379"/>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数据的安全存储</a:t>
            </a:r>
            <a:endParaRPr lang="zh-CN" altLang="en-US" sz="3200" b="1" spc="300" dirty="0">
              <a:solidFill>
                <a:schemeClr val="accent1">
                  <a:lumMod val="50000"/>
                </a:schemeClr>
              </a:solidFill>
            </a:endParaRPr>
          </a:p>
        </p:txBody>
      </p:sp>
      <p:sp>
        <p:nvSpPr>
          <p:cNvPr id="2" name="文本框 1"/>
          <p:cNvSpPr txBox="1"/>
          <p:nvPr/>
        </p:nvSpPr>
        <p:spPr>
          <a:xfrm>
            <a:off x="2383657" y="1820324"/>
            <a:ext cx="6778102" cy="1229054"/>
          </a:xfrm>
          <a:prstGeom prst="rect">
            <a:avLst/>
          </a:prstGeom>
          <a:noFill/>
        </p:spPr>
        <p:txBody>
          <a:bodyPr wrap="square" rtlCol="0">
            <a:spAutoFit/>
          </a:bodyPr>
          <a:lstStyle/>
          <a:p>
            <a:pPr marL="342900" indent="-342900">
              <a:lnSpc>
                <a:spcPct val="200000"/>
              </a:lnSpc>
              <a:buAutoNum type="arabicPeriod"/>
            </a:pPr>
            <a:r>
              <a:rPr lang="zh-CN" altLang="en-US" sz="2000" b="1" dirty="0"/>
              <a:t>生成密钥</a:t>
            </a:r>
            <a:endParaRPr lang="en-US" altLang="zh-CN" sz="2000" b="1" dirty="0"/>
          </a:p>
          <a:p>
            <a:pPr>
              <a:lnSpc>
                <a:spcPct val="200000"/>
              </a:lnSpc>
            </a:pPr>
            <a:r>
              <a:rPr lang="zh-CN" altLang="en-US" sz="2000" dirty="0"/>
              <a:t>     生成</a:t>
            </a:r>
            <a:r>
              <a:rPr lang="en-US" altLang="zh-CN" sz="2000" dirty="0"/>
              <a:t>IPFE</a:t>
            </a:r>
            <a:r>
              <a:rPr lang="zh-CN" altLang="en-US" sz="2000" dirty="0"/>
              <a:t>和</a:t>
            </a:r>
            <a:r>
              <a:rPr lang="en-US" altLang="zh-CN" sz="2000" dirty="0"/>
              <a:t>IPFE-HF</a:t>
            </a:r>
            <a:r>
              <a:rPr lang="zh-CN" altLang="en-US" sz="2000" dirty="0"/>
              <a:t>的主公钥、主私钥和公共参数。</a:t>
            </a:r>
            <a:endParaRPr lang="en-US" altLang="zh-CN" sz="2000" dirty="0"/>
          </a:p>
        </p:txBody>
      </p:sp>
      <p:sp>
        <p:nvSpPr>
          <p:cNvPr id="9" name="文本框 8"/>
          <p:cNvSpPr txBox="1"/>
          <p:nvPr/>
        </p:nvSpPr>
        <p:spPr>
          <a:xfrm>
            <a:off x="805649" y="804777"/>
            <a:ext cx="6121152" cy="994759"/>
          </a:xfrm>
          <a:prstGeom prst="rect">
            <a:avLst/>
          </a:prstGeom>
          <a:noFill/>
        </p:spPr>
        <p:txBody>
          <a:bodyPr wrap="square">
            <a:spAutoFit/>
          </a:bodyPr>
          <a:lstStyle/>
          <a:p>
            <a:pPr>
              <a:lnSpc>
                <a:spcPct val="300000"/>
              </a:lnSpc>
            </a:pPr>
            <a:r>
              <a:rPr lang="zh-CN" altLang="en-US" sz="2400" dirty="0"/>
              <a:t>数据函数加密和解密过程分为以下四个步骤：</a:t>
            </a:r>
            <a:endParaRPr lang="en-US" altLang="zh-CN" sz="2400" dirty="0"/>
          </a:p>
        </p:txBody>
      </p:sp>
      <p:sp>
        <p:nvSpPr>
          <p:cNvPr id="12" name="文本框 11"/>
          <p:cNvSpPr txBox="1"/>
          <p:nvPr/>
        </p:nvSpPr>
        <p:spPr>
          <a:xfrm>
            <a:off x="2383657" y="3039211"/>
            <a:ext cx="6121152" cy="1229054"/>
          </a:xfrm>
          <a:prstGeom prst="rect">
            <a:avLst/>
          </a:prstGeom>
          <a:noFill/>
        </p:spPr>
        <p:txBody>
          <a:bodyPr wrap="square">
            <a:spAutoFit/>
          </a:bodyPr>
          <a:lstStyle/>
          <a:p>
            <a:pPr>
              <a:lnSpc>
                <a:spcPct val="200000"/>
              </a:lnSpc>
            </a:pPr>
            <a:r>
              <a:rPr lang="en-US" altLang="zh-CN" sz="2000" b="1" dirty="0"/>
              <a:t>2. </a:t>
            </a:r>
            <a:r>
              <a:rPr lang="zh-CN" altLang="en-US" sz="2000" b="1" dirty="0"/>
              <a:t>加密数据</a:t>
            </a:r>
            <a:endParaRPr lang="en-US" altLang="zh-CN" sz="2000" b="1" dirty="0"/>
          </a:p>
          <a:p>
            <a:pPr>
              <a:lnSpc>
                <a:spcPct val="200000"/>
              </a:lnSpc>
            </a:pPr>
            <a:r>
              <a:rPr lang="zh-CN" altLang="en-US" sz="2000" dirty="0"/>
              <a:t>    每个数据都分别以</a:t>
            </a:r>
            <a:r>
              <a:rPr lang="en-US" altLang="zh-CN" sz="2000" dirty="0"/>
              <a:t>IPFE</a:t>
            </a:r>
            <a:r>
              <a:rPr lang="zh-CN" altLang="en-US" sz="2000" dirty="0"/>
              <a:t>和</a:t>
            </a:r>
            <a:r>
              <a:rPr lang="en-US" altLang="zh-CN" sz="2000" dirty="0"/>
              <a:t>IPFE-FH</a:t>
            </a:r>
            <a:r>
              <a:rPr lang="zh-CN" altLang="en-US" sz="2000" dirty="0"/>
              <a:t>形式加密数据。</a:t>
            </a:r>
            <a:endParaRPr lang="en-US" altLang="zh-CN" sz="2000" dirty="0"/>
          </a:p>
        </p:txBody>
      </p:sp>
      <p:sp>
        <p:nvSpPr>
          <p:cNvPr id="13" name="文本框 12"/>
          <p:cNvSpPr txBox="1"/>
          <p:nvPr/>
        </p:nvSpPr>
        <p:spPr>
          <a:xfrm>
            <a:off x="2383657" y="4249636"/>
            <a:ext cx="8047608" cy="1844608"/>
          </a:xfrm>
          <a:prstGeom prst="rect">
            <a:avLst/>
          </a:prstGeom>
          <a:noFill/>
        </p:spPr>
        <p:txBody>
          <a:bodyPr wrap="square">
            <a:spAutoFit/>
          </a:bodyPr>
          <a:lstStyle/>
          <a:p>
            <a:pPr>
              <a:lnSpc>
                <a:spcPct val="200000"/>
              </a:lnSpc>
            </a:pPr>
            <a:r>
              <a:rPr lang="en-US" altLang="zh-CN" sz="2000" b="1" dirty="0"/>
              <a:t>3. </a:t>
            </a:r>
            <a:r>
              <a:rPr lang="zh-CN" altLang="en-US" sz="2000" b="1" dirty="0"/>
              <a:t>生成询问向量</a:t>
            </a:r>
            <a:endParaRPr lang="en-US" altLang="zh-CN" sz="2000" b="1" dirty="0"/>
          </a:p>
          <a:p>
            <a:pPr>
              <a:lnSpc>
                <a:spcPct val="200000"/>
              </a:lnSpc>
            </a:pPr>
            <a:r>
              <a:rPr lang="zh-CN" altLang="en-US" sz="2000" dirty="0"/>
              <a:t>    询问向量是为了维护区块链的数据完整性。它根据前一个块的哈希  </a:t>
            </a:r>
            <a:endParaRPr lang="en-US" altLang="zh-CN" sz="2000" dirty="0"/>
          </a:p>
          <a:p>
            <a:pPr>
              <a:lnSpc>
                <a:spcPct val="200000"/>
              </a:lnSpc>
            </a:pPr>
            <a:r>
              <a:rPr lang="en-US" altLang="zh-CN" sz="2000" dirty="0"/>
              <a:t>    </a:t>
            </a:r>
            <a:r>
              <a:rPr lang="zh-CN" altLang="en-US" sz="2000" dirty="0"/>
              <a:t>和当前块的哈希共同内积生成。</a:t>
            </a:r>
            <a:endParaRPr lang="en-US" altLang="zh-CN" sz="2000" dirty="0"/>
          </a:p>
        </p:txBody>
      </p:sp>
      <p:sp>
        <p:nvSpPr>
          <p:cNvPr id="15" name="文本框 14"/>
          <p:cNvSpPr txBox="1"/>
          <p:nvPr/>
        </p:nvSpPr>
        <p:spPr>
          <a:xfrm>
            <a:off x="2383657" y="6040976"/>
            <a:ext cx="6121152" cy="613501"/>
          </a:xfrm>
          <a:prstGeom prst="rect">
            <a:avLst/>
          </a:prstGeom>
          <a:noFill/>
        </p:spPr>
        <p:txBody>
          <a:bodyPr wrap="square">
            <a:spAutoFit/>
          </a:bodyPr>
          <a:lstStyle/>
          <a:p>
            <a:pPr>
              <a:lnSpc>
                <a:spcPct val="200000"/>
              </a:lnSpc>
            </a:pPr>
            <a:r>
              <a:rPr lang="en-US" altLang="zh-CN" sz="2000" b="1" dirty="0"/>
              <a:t>4. </a:t>
            </a:r>
            <a:r>
              <a:rPr lang="zh-CN" altLang="en-US" sz="2000" b="1" dirty="0"/>
              <a:t>根据内积解密</a:t>
            </a:r>
            <a:endParaRPr lang="zh-CN" altLang="en-US" sz="20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22" name="矩形 21"/>
          <p:cNvSpPr/>
          <p:nvPr/>
        </p:nvSpPr>
        <p:spPr>
          <a:xfrm>
            <a:off x="0" y="0"/>
            <a:ext cx="12191999" cy="843379"/>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奖励分配</a:t>
            </a:r>
            <a:endParaRPr lang="zh-CN" altLang="en-US" sz="3200" b="1" spc="300" dirty="0">
              <a:solidFill>
                <a:schemeClr val="accent1">
                  <a:lumMod val="50000"/>
                </a:schemeClr>
              </a:solidFill>
            </a:endParaRPr>
          </a:p>
        </p:txBody>
      </p:sp>
      <p:sp>
        <p:nvSpPr>
          <p:cNvPr id="9" name="文本框 8"/>
          <p:cNvSpPr txBox="1"/>
          <p:nvPr/>
        </p:nvSpPr>
        <p:spPr>
          <a:xfrm>
            <a:off x="1305381" y="843379"/>
            <a:ext cx="9809456" cy="2933752"/>
          </a:xfrm>
          <a:prstGeom prst="rect">
            <a:avLst/>
          </a:prstGeom>
          <a:noFill/>
        </p:spPr>
        <p:txBody>
          <a:bodyPr wrap="square">
            <a:spAutoFit/>
          </a:bodyPr>
          <a:lstStyle/>
          <a:p>
            <a:pPr marL="342900" indent="-342900">
              <a:lnSpc>
                <a:spcPct val="200000"/>
              </a:lnSpc>
              <a:buFont typeface="Wingdings" panose="05000000000000000000" pitchFamily="2" charset="2"/>
              <a:buChar char="l"/>
            </a:pPr>
            <a:r>
              <a:rPr lang="zh-CN" altLang="en-US" sz="2400" b="1" u="sng" dirty="0"/>
              <a:t>获胜者得到奖励</a:t>
            </a:r>
            <a:r>
              <a:rPr lang="zh-CN" altLang="en-US" sz="2400" dirty="0"/>
              <a:t>分为两类：</a:t>
            </a:r>
            <a:endParaRPr lang="en-US" altLang="zh-CN" sz="2400" dirty="0"/>
          </a:p>
          <a:p>
            <a:pPr marL="457200" indent="-457200">
              <a:lnSpc>
                <a:spcPct val="200000"/>
              </a:lnSpc>
              <a:buAutoNum type="arabicPeriod"/>
            </a:pPr>
            <a:r>
              <a:rPr lang="zh-CN" altLang="en-US" sz="2400" dirty="0"/>
              <a:t>生成一个有效块后，</a:t>
            </a:r>
            <a:r>
              <a:rPr lang="zh-CN" altLang="en-US" sz="2400" u="sng" dirty="0"/>
              <a:t>发布任务的数据节点</a:t>
            </a:r>
            <a:r>
              <a:rPr lang="zh-CN" altLang="en-US" sz="2400" dirty="0"/>
              <a:t>将提供奖励，</a:t>
            </a:r>
            <a:r>
              <a:rPr lang="zh-CN" altLang="en-US" sz="2400" u="sng" dirty="0"/>
              <a:t>区块链系统</a:t>
            </a:r>
            <a:r>
              <a:rPr lang="zh-CN" altLang="en-US" sz="2400" dirty="0"/>
              <a:t>会发出固定奖励。</a:t>
            </a:r>
            <a:endParaRPr lang="en-US" altLang="zh-CN" sz="2400" dirty="0"/>
          </a:p>
          <a:p>
            <a:pPr marL="457200" indent="-457200">
              <a:lnSpc>
                <a:spcPct val="200000"/>
              </a:lnSpc>
              <a:buAutoNum type="arabicPeriod"/>
            </a:pPr>
            <a:r>
              <a:rPr lang="zh-CN" altLang="en-US" sz="2400" dirty="0"/>
              <a:t>参考之前的</a:t>
            </a:r>
            <a:r>
              <a:rPr lang="en-US" altLang="zh-CN" sz="2400" dirty="0" err="1"/>
              <a:t>ommer</a:t>
            </a:r>
            <a:r>
              <a:rPr lang="zh-CN" altLang="en-US" sz="2400" dirty="0"/>
              <a:t>区块可以获得奖励。</a:t>
            </a:r>
            <a:endParaRPr lang="en-US" altLang="zh-CN" sz="2400" dirty="0"/>
          </a:p>
        </p:txBody>
      </p:sp>
      <p:sp>
        <p:nvSpPr>
          <p:cNvPr id="14" name="文本框 13"/>
          <p:cNvSpPr txBox="1"/>
          <p:nvPr/>
        </p:nvSpPr>
        <p:spPr>
          <a:xfrm>
            <a:off x="1305381" y="3848062"/>
            <a:ext cx="10004765" cy="2931123"/>
          </a:xfrm>
          <a:prstGeom prst="rect">
            <a:avLst/>
          </a:prstGeom>
          <a:noFill/>
        </p:spPr>
        <p:txBody>
          <a:bodyPr wrap="square">
            <a:spAutoFit/>
          </a:bodyPr>
          <a:lstStyle/>
          <a:p>
            <a:pPr marL="342900" indent="-342900">
              <a:lnSpc>
                <a:spcPct val="200000"/>
              </a:lnSpc>
              <a:buFont typeface="Wingdings" panose="05000000000000000000" pitchFamily="2" charset="2"/>
              <a:buChar char="l"/>
            </a:pPr>
            <a:r>
              <a:rPr lang="en-US" altLang="zh-CN" sz="2400" b="1" u="sng" dirty="0" err="1"/>
              <a:t>Ommer</a:t>
            </a:r>
            <a:r>
              <a:rPr lang="zh-CN" altLang="en-US" sz="2400" b="1" u="sng" dirty="0"/>
              <a:t>块生产者获得的奖励</a:t>
            </a:r>
            <a:r>
              <a:rPr lang="zh-CN" altLang="en-US" sz="2400" dirty="0"/>
              <a:t>：</a:t>
            </a:r>
            <a:endParaRPr lang="en-US" altLang="zh-CN" sz="2400" dirty="0"/>
          </a:p>
          <a:p>
            <a:pPr>
              <a:lnSpc>
                <a:spcPct val="200000"/>
              </a:lnSpc>
            </a:pPr>
            <a:r>
              <a:rPr lang="zh-CN" altLang="en-US" sz="2400" dirty="0"/>
              <a:t>当获胜者引用</a:t>
            </a:r>
            <a:r>
              <a:rPr lang="en-US" altLang="zh-CN" sz="2400" dirty="0" err="1"/>
              <a:t>ommer</a:t>
            </a:r>
            <a:r>
              <a:rPr lang="zh-CN" altLang="en-US" sz="2400" dirty="0"/>
              <a:t>块时，</a:t>
            </a:r>
            <a:r>
              <a:rPr lang="en-US" altLang="zh-CN" sz="2400" dirty="0" err="1"/>
              <a:t>ommer</a:t>
            </a:r>
            <a:r>
              <a:rPr lang="zh-CN" altLang="en-US" sz="2400" dirty="0"/>
              <a:t>区块的生产者也可以获得奖励。奖励值由以下公式得到：</a:t>
            </a:r>
            <a:endParaRPr lang="en-US" altLang="zh-CN" sz="2400" dirty="0"/>
          </a:p>
          <a:p>
            <a:pPr>
              <a:lnSpc>
                <a:spcPct val="200000"/>
              </a:lnSpc>
            </a:pPr>
            <a:r>
              <a:rPr lang="zh-CN" altLang="en-US" sz="2400" dirty="0"/>
              <a:t>        𝑅𝑟 </a:t>
            </a:r>
            <a:r>
              <a:rPr lang="en-US" altLang="zh-CN" sz="2400" dirty="0"/>
              <a:t>= </a:t>
            </a:r>
            <a:r>
              <a:rPr lang="zh-CN" altLang="en-US" sz="2400" dirty="0"/>
              <a:t>𝑅𝑤∕</a:t>
            </a:r>
            <a:r>
              <a:rPr lang="en-US" altLang="zh-CN" sz="2400" dirty="0"/>
              <a:t>((</a:t>
            </a:r>
            <a:r>
              <a:rPr lang="zh-CN" altLang="en-US" sz="2400" dirty="0"/>
              <a:t>𝐻𝑤 − 𝐻𝑜 </a:t>
            </a:r>
            <a:r>
              <a:rPr lang="en-US" altLang="zh-CN" sz="2400" dirty="0"/>
              <a:t>) ∗ </a:t>
            </a:r>
            <a:r>
              <a:rPr lang="zh-CN" altLang="en-US" sz="2400" dirty="0"/>
              <a:t>𝑂𝑛𝑢𝑚</a:t>
            </a:r>
            <a:r>
              <a:rPr lang="en-US" altLang="zh-CN" sz="2400" dirty="0"/>
              <a:t>)</a:t>
            </a:r>
            <a:endParaRPr lang="en-US" altLang="zh-CN"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Scale>
                                      <p:cBhvr>
                                        <p:cTn id="15" dur="375" fill="hold">
                                          <p:stCondLst>
                                            <p:cond delay="0"/>
                                          </p:stCondLst>
                                        </p:cTn>
                                        <p:tgtEl>
                                          <p:spTgt spid="22"/>
                                        </p:tgtEl>
                                      </p:cBhvr>
                                      <p:from x="150000" y="150000"/>
                                      <p:to x="90000" y="90000"/>
                                    </p:animScale>
                                    <p:animScale>
                                      <p:cBhvr>
                                        <p:cTn id="16" dur="375" fill="hold">
                                          <p:stCondLst>
                                            <p:cond delay="375"/>
                                          </p:stCondLst>
                                        </p:cTn>
                                        <p:tgtEl>
                                          <p:spTgt spid="22"/>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安全性分析</a:t>
            </a:r>
            <a:endParaRPr lang="zh-CN" altLang="en-US" sz="3200" b="1" spc="300" dirty="0"/>
          </a:p>
        </p:txBody>
      </p:sp>
      <p:sp>
        <p:nvSpPr>
          <p:cNvPr id="16" name="矩形: 圆角 15"/>
          <p:cNvSpPr/>
          <p:nvPr/>
        </p:nvSpPr>
        <p:spPr>
          <a:xfrm>
            <a:off x="1145218" y="2614584"/>
            <a:ext cx="2634158" cy="7795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1941073" y="2687596"/>
            <a:ext cx="1219380" cy="579261"/>
          </a:xfrm>
          <a:prstGeom prst="rect">
            <a:avLst/>
          </a:prstGeom>
          <a:noFill/>
        </p:spPr>
        <p:txBody>
          <a:bodyPr wrap="square" rtlCol="0">
            <a:spAutoFit/>
          </a:bodyPr>
          <a:lstStyle/>
          <a:p>
            <a:pPr>
              <a:lnSpc>
                <a:spcPct val="150000"/>
              </a:lnSpc>
            </a:pPr>
            <a:r>
              <a:rPr lang="zh-CN" altLang="en-US" sz="2400" b="1" dirty="0">
                <a:solidFill>
                  <a:schemeClr val="bg1"/>
                </a:solidFill>
              </a:rPr>
              <a:t>链修改</a:t>
            </a:r>
            <a:endParaRPr lang="en-US" altLang="zh-CN" sz="2400" b="1" dirty="0">
              <a:solidFill>
                <a:schemeClr val="bg1"/>
              </a:solidFill>
            </a:endParaRPr>
          </a:p>
        </p:txBody>
      </p:sp>
      <p:sp>
        <p:nvSpPr>
          <p:cNvPr id="21" name="文本框 20"/>
          <p:cNvSpPr txBox="1"/>
          <p:nvPr/>
        </p:nvSpPr>
        <p:spPr>
          <a:xfrm>
            <a:off x="1053309" y="1399911"/>
            <a:ext cx="3412159" cy="660437"/>
          </a:xfrm>
          <a:prstGeom prst="rect">
            <a:avLst/>
          </a:prstGeom>
          <a:noFill/>
        </p:spPr>
        <p:txBody>
          <a:bodyPr wrap="square" rtlCol="0">
            <a:spAutoFit/>
          </a:bodyPr>
          <a:lstStyle/>
          <a:p>
            <a:pPr>
              <a:lnSpc>
                <a:spcPct val="150000"/>
              </a:lnSpc>
            </a:pPr>
            <a:r>
              <a:rPr lang="zh-CN" altLang="en-US" sz="2800" b="1" dirty="0">
                <a:solidFill>
                  <a:schemeClr val="accent1">
                    <a:lumMod val="50000"/>
                  </a:schemeClr>
                </a:solidFill>
              </a:rPr>
              <a:t>可能的安全攻击</a:t>
            </a:r>
            <a:endParaRPr lang="en-US" altLang="zh-CN" sz="2800" b="1" dirty="0">
              <a:solidFill>
                <a:schemeClr val="accent1">
                  <a:lumMod val="50000"/>
                </a:schemeClr>
              </a:solidFill>
            </a:endParaRPr>
          </a:p>
        </p:txBody>
      </p:sp>
      <p:sp>
        <p:nvSpPr>
          <p:cNvPr id="22" name="文本框 21"/>
          <p:cNvSpPr txBox="1"/>
          <p:nvPr/>
        </p:nvSpPr>
        <p:spPr>
          <a:xfrm>
            <a:off x="7047215" y="1399911"/>
            <a:ext cx="3412159" cy="660437"/>
          </a:xfrm>
          <a:prstGeom prst="rect">
            <a:avLst/>
          </a:prstGeom>
          <a:noFill/>
        </p:spPr>
        <p:txBody>
          <a:bodyPr wrap="square" rtlCol="0">
            <a:spAutoFit/>
          </a:bodyPr>
          <a:lstStyle/>
          <a:p>
            <a:pPr>
              <a:lnSpc>
                <a:spcPct val="150000"/>
              </a:lnSpc>
            </a:pPr>
            <a:r>
              <a:rPr lang="zh-CN" altLang="en-US" sz="2800" b="1" dirty="0">
                <a:solidFill>
                  <a:schemeClr val="accent1">
                    <a:lumMod val="50000"/>
                  </a:schemeClr>
                </a:solidFill>
              </a:rPr>
              <a:t>安全原因</a:t>
            </a:r>
            <a:endParaRPr lang="en-US" altLang="zh-CN" sz="2800" b="1" dirty="0">
              <a:solidFill>
                <a:schemeClr val="accent1">
                  <a:lumMod val="50000"/>
                </a:schemeClr>
              </a:solidFill>
            </a:endParaRPr>
          </a:p>
        </p:txBody>
      </p:sp>
      <p:sp>
        <p:nvSpPr>
          <p:cNvPr id="23" name="矩形: 圆角 22"/>
          <p:cNvSpPr/>
          <p:nvPr/>
        </p:nvSpPr>
        <p:spPr>
          <a:xfrm>
            <a:off x="5194471" y="2135908"/>
            <a:ext cx="6479665" cy="1804199"/>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5900" indent="-342900">
              <a:lnSpc>
                <a:spcPct val="200000"/>
              </a:lnSpc>
              <a:buAutoNum type="arabicPeriod"/>
            </a:pPr>
            <a:endParaRPr lang="en-US" altLang="zh-CN" sz="2000" dirty="0"/>
          </a:p>
        </p:txBody>
      </p:sp>
      <p:sp>
        <p:nvSpPr>
          <p:cNvPr id="28" name="矩形: 圆角 27"/>
          <p:cNvSpPr/>
          <p:nvPr/>
        </p:nvSpPr>
        <p:spPr>
          <a:xfrm>
            <a:off x="5194470" y="4101596"/>
            <a:ext cx="6550687" cy="2689821"/>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AutoNum type="arabicPeriod"/>
            </a:pPr>
            <a:r>
              <a:rPr lang="en-US" altLang="zh-CN" sz="2000" dirty="0">
                <a:solidFill>
                  <a:schemeClr val="tx1"/>
                </a:solidFill>
              </a:rPr>
              <a:t>SML</a:t>
            </a:r>
            <a:r>
              <a:rPr lang="zh-CN" altLang="en-US" sz="2000" dirty="0">
                <a:solidFill>
                  <a:schemeClr val="tx1"/>
                </a:solidFill>
              </a:rPr>
              <a:t>权重是</a:t>
            </a:r>
            <a:r>
              <a:rPr lang="zh-CN" altLang="en-US" sz="2000" b="1" dirty="0">
                <a:solidFill>
                  <a:schemeClr val="tx1"/>
                </a:solidFill>
              </a:rPr>
              <a:t>根据前一个区块和当前区块的哈希值计算得到</a:t>
            </a:r>
            <a:r>
              <a:rPr lang="zh-CN" altLang="en-US" sz="2000" dirty="0">
                <a:solidFill>
                  <a:schemeClr val="tx1"/>
                </a:solidFill>
              </a:rPr>
              <a:t>的。</a:t>
            </a:r>
            <a:endParaRPr lang="en-US" altLang="zh-CN" sz="2000" dirty="0">
              <a:solidFill>
                <a:schemeClr val="tx1"/>
              </a:solidFill>
            </a:endParaRPr>
          </a:p>
          <a:p>
            <a:pPr marL="342900" indent="-342900">
              <a:lnSpc>
                <a:spcPct val="200000"/>
              </a:lnSpc>
              <a:buAutoNum type="arabicPeriod"/>
            </a:pPr>
            <a:r>
              <a:rPr lang="zh-CN" altLang="en-US" sz="2000" dirty="0">
                <a:solidFill>
                  <a:schemeClr val="tx1"/>
                </a:solidFill>
              </a:rPr>
              <a:t>共识节点不能通过对测试数据进行训练来作弊，因为</a:t>
            </a:r>
            <a:r>
              <a:rPr lang="zh-CN" altLang="en-US" sz="2000" b="1" dirty="0">
                <a:solidFill>
                  <a:schemeClr val="tx1"/>
                </a:solidFill>
              </a:rPr>
              <a:t>任何晚于测试数据发布的模型广播都会被拒绝</a:t>
            </a:r>
            <a:r>
              <a:rPr lang="zh-CN" altLang="en-US" sz="2000" dirty="0">
                <a:solidFill>
                  <a:schemeClr val="tx1"/>
                </a:solidFill>
              </a:rPr>
              <a:t>。</a:t>
            </a:r>
            <a:endParaRPr lang="en-US" altLang="zh-CN" sz="2000" dirty="0">
              <a:solidFill>
                <a:schemeClr val="tx1"/>
              </a:solidFill>
            </a:endParaRPr>
          </a:p>
        </p:txBody>
      </p:sp>
      <p:sp>
        <p:nvSpPr>
          <p:cNvPr id="29" name="矩形: 圆角 28"/>
          <p:cNvSpPr/>
          <p:nvPr/>
        </p:nvSpPr>
        <p:spPr>
          <a:xfrm>
            <a:off x="1145218" y="4904378"/>
            <a:ext cx="2634158" cy="7795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1878931" y="4962578"/>
            <a:ext cx="1287900" cy="579261"/>
          </a:xfrm>
          <a:prstGeom prst="rect">
            <a:avLst/>
          </a:prstGeom>
          <a:noFill/>
        </p:spPr>
        <p:txBody>
          <a:bodyPr wrap="square" rtlCol="0">
            <a:spAutoFit/>
          </a:bodyPr>
          <a:lstStyle/>
          <a:p>
            <a:pPr>
              <a:lnSpc>
                <a:spcPct val="150000"/>
              </a:lnSpc>
            </a:pPr>
            <a:r>
              <a:rPr lang="zh-CN" altLang="en-US" sz="2400" b="1" dirty="0">
                <a:solidFill>
                  <a:schemeClr val="bg1"/>
                </a:solidFill>
              </a:rPr>
              <a:t>预训练</a:t>
            </a:r>
            <a:endParaRPr lang="en-US" altLang="zh-CN" sz="2400" b="1" dirty="0">
              <a:solidFill>
                <a:schemeClr val="bg1"/>
              </a:solidFill>
            </a:endParaRPr>
          </a:p>
        </p:txBody>
      </p:sp>
      <p:sp>
        <p:nvSpPr>
          <p:cNvPr id="4" name="文本框 3"/>
          <p:cNvSpPr txBox="1"/>
          <p:nvPr/>
        </p:nvSpPr>
        <p:spPr>
          <a:xfrm>
            <a:off x="5370989" y="2297397"/>
            <a:ext cx="6986727" cy="1229054"/>
          </a:xfrm>
          <a:prstGeom prst="rect">
            <a:avLst/>
          </a:prstGeom>
          <a:noFill/>
        </p:spPr>
        <p:txBody>
          <a:bodyPr wrap="square" rtlCol="0">
            <a:spAutoFit/>
          </a:bodyPr>
          <a:lstStyle/>
          <a:p>
            <a:pPr marL="215900" indent="-342900">
              <a:lnSpc>
                <a:spcPct val="200000"/>
              </a:lnSpc>
              <a:buAutoNum type="arabicPeriod"/>
            </a:pPr>
            <a:r>
              <a:rPr lang="zh-CN" altLang="en-US" sz="2000" dirty="0"/>
              <a:t>一个新块包含前一个块的哈希，</a:t>
            </a:r>
            <a:r>
              <a:rPr lang="zh-CN" altLang="en-US" sz="2000" b="1" dirty="0"/>
              <a:t>增大了链修改成本</a:t>
            </a:r>
            <a:r>
              <a:rPr lang="zh-CN" altLang="en-US" sz="2000" dirty="0"/>
              <a:t>。</a:t>
            </a:r>
            <a:endParaRPr lang="en-US" altLang="zh-CN" sz="2000" dirty="0"/>
          </a:p>
          <a:p>
            <a:pPr marL="215900" indent="-342900">
              <a:lnSpc>
                <a:spcPct val="200000"/>
              </a:lnSpc>
              <a:buAutoNum type="arabicPeriod"/>
            </a:pPr>
            <a:r>
              <a:rPr lang="zh-CN" altLang="en-US" sz="2000" dirty="0"/>
              <a:t>任务对于所有分布式共识节点都是</a:t>
            </a:r>
            <a:r>
              <a:rPr lang="zh-CN" altLang="en-US" sz="2000" b="1" dirty="0"/>
              <a:t>可公开验证</a:t>
            </a:r>
            <a:r>
              <a:rPr lang="zh-CN" altLang="en-US" sz="2000" dirty="0"/>
              <a:t>的。</a:t>
            </a:r>
            <a:endParaRPr lang="en-US" altLang="zh-CN"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anim calcmode="lin" valueType="num">
                                      <p:cBhvr>
                                        <p:cTn id="12" dur="750" fill="hold"/>
                                        <p:tgtEl>
                                          <p:spTgt spid="17"/>
                                        </p:tgtEl>
                                        <p:attrNameLst>
                                          <p:attrName>ppt_x</p:attrName>
                                        </p:attrNameLst>
                                      </p:cBhvr>
                                      <p:tavLst>
                                        <p:tav tm="0">
                                          <p:val>
                                            <p:strVal val="#ppt_x"/>
                                          </p:val>
                                        </p:tav>
                                        <p:tav tm="100000">
                                          <p:val>
                                            <p:strVal val="#ppt_x"/>
                                          </p:val>
                                        </p:tav>
                                      </p:tavLst>
                                    </p:anim>
                                    <p:anim calcmode="lin" valueType="num">
                                      <p:cBhvr>
                                        <p:cTn id="13" dur="750" fill="hold"/>
                                        <p:tgtEl>
                                          <p:spTgt spid="1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7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750"/>
                                        <p:tgtEl>
                                          <p:spTgt spid="21"/>
                                        </p:tgtEl>
                                      </p:cBhvr>
                                    </p:animEffect>
                                    <p:anim calcmode="lin" valueType="num">
                                      <p:cBhvr>
                                        <p:cTn id="17" dur="750" fill="hold"/>
                                        <p:tgtEl>
                                          <p:spTgt spid="21"/>
                                        </p:tgtEl>
                                        <p:attrNameLst>
                                          <p:attrName>ppt_x</p:attrName>
                                        </p:attrNameLst>
                                      </p:cBhvr>
                                      <p:tavLst>
                                        <p:tav tm="0">
                                          <p:val>
                                            <p:strVal val="#ppt_x"/>
                                          </p:val>
                                        </p:tav>
                                        <p:tav tm="100000">
                                          <p:val>
                                            <p:strVal val="#ppt_x"/>
                                          </p:val>
                                        </p:tav>
                                      </p:tavLst>
                                    </p:anim>
                                    <p:anim calcmode="lin" valueType="num">
                                      <p:cBhvr>
                                        <p:cTn id="18" dur="750" fill="hold"/>
                                        <p:tgtEl>
                                          <p:spTgt spid="2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75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750"/>
                                        <p:tgtEl>
                                          <p:spTgt spid="22"/>
                                        </p:tgtEl>
                                      </p:cBhvr>
                                    </p:animEffect>
                                    <p:anim calcmode="lin" valueType="num">
                                      <p:cBhvr>
                                        <p:cTn id="22" dur="750" fill="hold"/>
                                        <p:tgtEl>
                                          <p:spTgt spid="22"/>
                                        </p:tgtEl>
                                        <p:attrNameLst>
                                          <p:attrName>ppt_x</p:attrName>
                                        </p:attrNameLst>
                                      </p:cBhvr>
                                      <p:tavLst>
                                        <p:tav tm="0">
                                          <p:val>
                                            <p:strVal val="#ppt_x"/>
                                          </p:val>
                                        </p:tav>
                                        <p:tav tm="100000">
                                          <p:val>
                                            <p:strVal val="#ppt_x"/>
                                          </p:val>
                                        </p:tav>
                                      </p:tavLst>
                                    </p:anim>
                                    <p:anim calcmode="lin" valueType="num">
                                      <p:cBhvr>
                                        <p:cTn id="23" dur="75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50"/>
                                        <p:tgtEl>
                                          <p:spTgt spid="30"/>
                                        </p:tgtEl>
                                      </p:cBhvr>
                                    </p:animEffect>
                                    <p:anim calcmode="lin" valueType="num">
                                      <p:cBhvr>
                                        <p:cTn id="27" dur="750" fill="hold"/>
                                        <p:tgtEl>
                                          <p:spTgt spid="30"/>
                                        </p:tgtEl>
                                        <p:attrNameLst>
                                          <p:attrName>ppt_x</p:attrName>
                                        </p:attrNameLst>
                                      </p:cBhvr>
                                      <p:tavLst>
                                        <p:tav tm="0">
                                          <p:val>
                                            <p:strVal val="#ppt_x"/>
                                          </p:val>
                                        </p:tav>
                                        <p:tav tm="100000">
                                          <p:val>
                                            <p:strVal val="#ppt_x"/>
                                          </p:val>
                                        </p:tav>
                                      </p:tavLst>
                                    </p:anim>
                                    <p:anim calcmode="lin" valueType="num">
                                      <p:cBhvr>
                                        <p:cTn id="28"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21" grpId="0"/>
      <p:bldP spid="2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安全性分析</a:t>
            </a:r>
            <a:endParaRPr lang="zh-CN" altLang="en-US" sz="3200" b="1" spc="300" dirty="0"/>
          </a:p>
        </p:txBody>
      </p:sp>
      <p:sp>
        <p:nvSpPr>
          <p:cNvPr id="21" name="文本框 20"/>
          <p:cNvSpPr txBox="1"/>
          <p:nvPr/>
        </p:nvSpPr>
        <p:spPr>
          <a:xfrm>
            <a:off x="1180729" y="1407214"/>
            <a:ext cx="3412159" cy="660437"/>
          </a:xfrm>
          <a:prstGeom prst="rect">
            <a:avLst/>
          </a:prstGeom>
          <a:noFill/>
        </p:spPr>
        <p:txBody>
          <a:bodyPr wrap="square" rtlCol="0">
            <a:spAutoFit/>
          </a:bodyPr>
          <a:lstStyle/>
          <a:p>
            <a:pPr>
              <a:lnSpc>
                <a:spcPct val="150000"/>
              </a:lnSpc>
            </a:pPr>
            <a:r>
              <a:rPr lang="zh-CN" altLang="en-US" sz="2800" b="1" dirty="0">
                <a:solidFill>
                  <a:schemeClr val="accent1">
                    <a:lumMod val="50000"/>
                  </a:schemeClr>
                </a:solidFill>
              </a:rPr>
              <a:t>可能的安全攻击</a:t>
            </a:r>
            <a:endParaRPr lang="en-US" altLang="zh-CN" sz="2800" b="1" dirty="0">
              <a:solidFill>
                <a:schemeClr val="accent1">
                  <a:lumMod val="50000"/>
                </a:schemeClr>
              </a:solidFill>
            </a:endParaRPr>
          </a:p>
        </p:txBody>
      </p:sp>
      <p:sp>
        <p:nvSpPr>
          <p:cNvPr id="22" name="文本框 21"/>
          <p:cNvSpPr txBox="1"/>
          <p:nvPr/>
        </p:nvSpPr>
        <p:spPr>
          <a:xfrm>
            <a:off x="7366812" y="1376564"/>
            <a:ext cx="3412159" cy="660437"/>
          </a:xfrm>
          <a:prstGeom prst="rect">
            <a:avLst/>
          </a:prstGeom>
          <a:noFill/>
        </p:spPr>
        <p:txBody>
          <a:bodyPr wrap="square" rtlCol="0">
            <a:spAutoFit/>
          </a:bodyPr>
          <a:lstStyle/>
          <a:p>
            <a:pPr>
              <a:lnSpc>
                <a:spcPct val="150000"/>
              </a:lnSpc>
            </a:pPr>
            <a:r>
              <a:rPr lang="zh-CN" altLang="en-US" sz="2800" b="1" dirty="0">
                <a:solidFill>
                  <a:schemeClr val="accent1">
                    <a:lumMod val="50000"/>
                  </a:schemeClr>
                </a:solidFill>
              </a:rPr>
              <a:t>安全原因</a:t>
            </a:r>
            <a:endParaRPr lang="en-US" altLang="zh-CN" sz="2800" b="1" dirty="0">
              <a:solidFill>
                <a:schemeClr val="accent1">
                  <a:lumMod val="50000"/>
                </a:schemeClr>
              </a:solidFill>
            </a:endParaRPr>
          </a:p>
        </p:txBody>
      </p:sp>
      <p:sp>
        <p:nvSpPr>
          <p:cNvPr id="23" name="矩形: 圆角 22"/>
          <p:cNvSpPr/>
          <p:nvPr/>
        </p:nvSpPr>
        <p:spPr>
          <a:xfrm>
            <a:off x="5227465" y="2126305"/>
            <a:ext cx="6499937" cy="1833133"/>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AutoNum type="arabicPeriod"/>
            </a:pPr>
            <a:r>
              <a:rPr lang="en-US" altLang="zh-CN" sz="2000" dirty="0">
                <a:solidFill>
                  <a:schemeClr val="tx1"/>
                </a:solidFill>
              </a:rPr>
              <a:t>SML</a:t>
            </a:r>
            <a:r>
              <a:rPr lang="zh-CN" altLang="en-US" sz="2000" dirty="0">
                <a:solidFill>
                  <a:schemeClr val="tx1"/>
                </a:solidFill>
              </a:rPr>
              <a:t>通过输入数据转换的方式将模型训练师的身份添加到模型中，即</a:t>
            </a:r>
            <a:r>
              <a:rPr lang="en-US" altLang="zh-CN" sz="2000" b="1" dirty="0">
                <a:solidFill>
                  <a:schemeClr val="tx1"/>
                </a:solidFill>
              </a:rPr>
              <a:t>SML</a:t>
            </a:r>
            <a:r>
              <a:rPr lang="zh-CN" altLang="en-US" sz="2000" b="1" dirty="0">
                <a:solidFill>
                  <a:schemeClr val="tx1"/>
                </a:solidFill>
              </a:rPr>
              <a:t>能够验证模型训练师的身份</a:t>
            </a:r>
            <a:r>
              <a:rPr lang="zh-CN" altLang="en-US" sz="2000" dirty="0">
                <a:solidFill>
                  <a:schemeClr val="tx1"/>
                </a:solidFill>
              </a:rPr>
              <a:t>。</a:t>
            </a:r>
            <a:endParaRPr lang="en-US" altLang="zh-CN" sz="2000" dirty="0">
              <a:solidFill>
                <a:schemeClr val="tx1"/>
              </a:solidFill>
            </a:endParaRPr>
          </a:p>
          <a:p>
            <a:pPr marL="457200" indent="-457200">
              <a:lnSpc>
                <a:spcPct val="150000"/>
              </a:lnSpc>
              <a:buAutoNum type="arabicPeriod"/>
            </a:pPr>
            <a:r>
              <a:rPr lang="en-US" altLang="zh-CN" sz="2000" dirty="0">
                <a:solidFill>
                  <a:schemeClr val="tx1"/>
                </a:solidFill>
              </a:rPr>
              <a:t>SML</a:t>
            </a:r>
            <a:r>
              <a:rPr lang="zh-CN" altLang="en-US" sz="2000" dirty="0">
                <a:solidFill>
                  <a:schemeClr val="tx1"/>
                </a:solidFill>
              </a:rPr>
              <a:t>能够防止对网络权重进行简单修改的模拟攻击。</a:t>
            </a:r>
            <a:endParaRPr lang="en-US" altLang="zh-CN" sz="2000" dirty="0">
              <a:solidFill>
                <a:schemeClr val="tx1"/>
              </a:solidFill>
            </a:endParaRPr>
          </a:p>
        </p:txBody>
      </p:sp>
      <p:sp>
        <p:nvSpPr>
          <p:cNvPr id="28" name="矩形: 圆角 27"/>
          <p:cNvSpPr/>
          <p:nvPr/>
        </p:nvSpPr>
        <p:spPr>
          <a:xfrm>
            <a:off x="5227465" y="4128116"/>
            <a:ext cx="6579835" cy="2636667"/>
          </a:xfrm>
          <a:prstGeom prst="round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US" altLang="zh-CN" sz="2000" dirty="0">
                <a:solidFill>
                  <a:schemeClr val="tx1"/>
                </a:solidFill>
              </a:rPr>
              <a:t>NN</a:t>
            </a:r>
            <a:r>
              <a:rPr lang="zh-CN" altLang="en-US" sz="2000" dirty="0">
                <a:solidFill>
                  <a:schemeClr val="tx1"/>
                </a:solidFill>
              </a:rPr>
              <a:t>模型训练的有效性是一个</a:t>
            </a:r>
            <a:r>
              <a:rPr lang="zh-CN" altLang="en-US" sz="2000" b="1" dirty="0">
                <a:solidFill>
                  <a:schemeClr val="tx1"/>
                </a:solidFill>
              </a:rPr>
              <a:t>凸优化问题</a:t>
            </a:r>
            <a:r>
              <a:rPr lang="zh-CN" altLang="en-US" sz="2000" dirty="0">
                <a:solidFill>
                  <a:schemeClr val="tx1"/>
                </a:solidFill>
              </a:rPr>
              <a:t>，由共谋分布式节点训练的</a:t>
            </a:r>
            <a:r>
              <a:rPr lang="en-US" altLang="zh-CN" sz="2000" dirty="0">
                <a:solidFill>
                  <a:schemeClr val="tx1"/>
                </a:solidFill>
              </a:rPr>
              <a:t>NN</a:t>
            </a:r>
            <a:r>
              <a:rPr lang="zh-CN" altLang="en-US" sz="2000" dirty="0">
                <a:solidFill>
                  <a:schemeClr val="tx1"/>
                </a:solidFill>
              </a:rPr>
              <a:t>模型</a:t>
            </a:r>
            <a:r>
              <a:rPr lang="zh-CN" altLang="en-US" sz="2000" b="1" dirty="0">
                <a:solidFill>
                  <a:schemeClr val="tx1"/>
                </a:solidFill>
              </a:rPr>
              <a:t>效果差</a:t>
            </a:r>
            <a:r>
              <a:rPr lang="zh-CN" altLang="en-US" sz="2000" dirty="0">
                <a:solidFill>
                  <a:schemeClr val="tx1"/>
                </a:solidFill>
              </a:rPr>
              <a:t>。</a:t>
            </a:r>
            <a:endParaRPr lang="en-US" altLang="zh-CN" sz="2000" dirty="0">
              <a:solidFill>
                <a:schemeClr val="tx1"/>
              </a:solidFill>
            </a:endParaRPr>
          </a:p>
          <a:p>
            <a:pPr marL="342900" indent="-342900">
              <a:lnSpc>
                <a:spcPct val="150000"/>
              </a:lnSpc>
              <a:buAutoNum type="arabicPeriod"/>
            </a:pPr>
            <a:r>
              <a:rPr lang="zh-CN" altLang="en-US" sz="2000" dirty="0">
                <a:solidFill>
                  <a:schemeClr val="tx1"/>
                </a:solidFill>
              </a:rPr>
              <a:t>区块奖励由模型请求者根据测试精确度以可验证的方式支付，模型请求者</a:t>
            </a:r>
            <a:r>
              <a:rPr lang="zh-CN" altLang="en-US" sz="2000" b="1" dirty="0">
                <a:solidFill>
                  <a:schemeClr val="tx1"/>
                </a:solidFill>
              </a:rPr>
              <a:t>没有动机</a:t>
            </a:r>
            <a:r>
              <a:rPr lang="zh-CN" altLang="en-US" sz="2000" dirty="0">
                <a:solidFill>
                  <a:schemeClr val="tx1"/>
                </a:solidFill>
              </a:rPr>
              <a:t>通过接受不合格模型与挖矿节点串通。</a:t>
            </a:r>
            <a:endParaRPr lang="en-US" altLang="zh-CN" sz="2000" dirty="0">
              <a:solidFill>
                <a:schemeClr val="tx1"/>
              </a:solidFill>
            </a:endParaRPr>
          </a:p>
        </p:txBody>
      </p:sp>
      <p:sp>
        <p:nvSpPr>
          <p:cNvPr id="13" name="矩形: 圆角 12"/>
          <p:cNvSpPr/>
          <p:nvPr/>
        </p:nvSpPr>
        <p:spPr>
          <a:xfrm>
            <a:off x="1180729" y="4821079"/>
            <a:ext cx="2622047" cy="7795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500152" y="4887160"/>
            <a:ext cx="2329258" cy="579261"/>
          </a:xfrm>
          <a:prstGeom prst="rect">
            <a:avLst/>
          </a:prstGeom>
          <a:noFill/>
        </p:spPr>
        <p:txBody>
          <a:bodyPr wrap="square" rtlCol="0">
            <a:spAutoFit/>
          </a:bodyPr>
          <a:lstStyle/>
          <a:p>
            <a:pPr>
              <a:lnSpc>
                <a:spcPct val="150000"/>
              </a:lnSpc>
            </a:pPr>
            <a:r>
              <a:rPr lang="zh-CN" altLang="en-US" sz="2400" b="1" dirty="0">
                <a:solidFill>
                  <a:schemeClr val="bg1"/>
                </a:solidFill>
              </a:rPr>
              <a:t>共识节点串通</a:t>
            </a:r>
            <a:endParaRPr lang="en-US" altLang="zh-CN" sz="2400" b="1" dirty="0">
              <a:solidFill>
                <a:schemeClr val="bg1"/>
              </a:solidFill>
            </a:endParaRPr>
          </a:p>
        </p:txBody>
      </p:sp>
      <p:sp>
        <p:nvSpPr>
          <p:cNvPr id="15" name="矩形: 圆角 14"/>
          <p:cNvSpPr/>
          <p:nvPr/>
        </p:nvSpPr>
        <p:spPr>
          <a:xfrm>
            <a:off x="1180729" y="2570199"/>
            <a:ext cx="2634158" cy="7795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1749638" y="2613740"/>
            <a:ext cx="1484227" cy="579261"/>
          </a:xfrm>
          <a:prstGeom prst="rect">
            <a:avLst/>
          </a:prstGeom>
          <a:noFill/>
        </p:spPr>
        <p:txBody>
          <a:bodyPr wrap="square" rtlCol="0">
            <a:spAutoFit/>
          </a:bodyPr>
          <a:lstStyle/>
          <a:p>
            <a:pPr>
              <a:lnSpc>
                <a:spcPct val="150000"/>
              </a:lnSpc>
            </a:pPr>
            <a:r>
              <a:rPr lang="zh-CN" altLang="en-US" sz="2400" b="1" dirty="0">
                <a:solidFill>
                  <a:schemeClr val="bg1"/>
                </a:solidFill>
              </a:rPr>
              <a:t>盗用模型</a:t>
            </a:r>
            <a:endParaRPr lang="en-US" altLang="zh-CN" sz="2400" b="1"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7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750"/>
                                        <p:tgtEl>
                                          <p:spTgt spid="22"/>
                                        </p:tgtEl>
                                      </p:cBhvr>
                                    </p:animEffect>
                                    <p:anim calcmode="lin" valueType="num">
                                      <p:cBhvr>
                                        <p:cTn id="17" dur="750" fill="hold"/>
                                        <p:tgtEl>
                                          <p:spTgt spid="22"/>
                                        </p:tgtEl>
                                        <p:attrNameLst>
                                          <p:attrName>ppt_x</p:attrName>
                                        </p:attrNameLst>
                                      </p:cBhvr>
                                      <p:tavLst>
                                        <p:tav tm="0">
                                          <p:val>
                                            <p:strVal val="#ppt_x"/>
                                          </p:val>
                                        </p:tav>
                                        <p:tav tm="100000">
                                          <p:val>
                                            <p:strVal val="#ppt_x"/>
                                          </p:val>
                                        </p:tav>
                                      </p:tavLst>
                                    </p:anim>
                                    <p:anim calcmode="lin" valueType="num">
                                      <p:cBhvr>
                                        <p:cTn id="18" dur="75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7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750"/>
                                        <p:tgtEl>
                                          <p:spTgt spid="14"/>
                                        </p:tgtEl>
                                      </p:cBhvr>
                                    </p:animEffect>
                                    <p:anim calcmode="lin" valueType="num">
                                      <p:cBhvr>
                                        <p:cTn id="22" dur="750" fill="hold"/>
                                        <p:tgtEl>
                                          <p:spTgt spid="14"/>
                                        </p:tgtEl>
                                        <p:attrNameLst>
                                          <p:attrName>ppt_x</p:attrName>
                                        </p:attrNameLst>
                                      </p:cBhvr>
                                      <p:tavLst>
                                        <p:tav tm="0">
                                          <p:val>
                                            <p:strVal val="#ppt_x"/>
                                          </p:val>
                                        </p:tav>
                                        <p:tav tm="100000">
                                          <p:val>
                                            <p:strVal val="#ppt_x"/>
                                          </p:val>
                                        </p:tav>
                                      </p:tavLst>
                                    </p:anim>
                                    <p:anim calcmode="lin" valueType="num">
                                      <p:cBhvr>
                                        <p:cTn id="23" dur="75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7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750"/>
                                        <p:tgtEl>
                                          <p:spTgt spid="18"/>
                                        </p:tgtEl>
                                      </p:cBhvr>
                                    </p:animEffect>
                                    <p:anim calcmode="lin" valueType="num">
                                      <p:cBhvr>
                                        <p:cTn id="27" dur="750" fill="hold"/>
                                        <p:tgtEl>
                                          <p:spTgt spid="18"/>
                                        </p:tgtEl>
                                        <p:attrNameLst>
                                          <p:attrName>ppt_x</p:attrName>
                                        </p:attrNameLst>
                                      </p:cBhvr>
                                      <p:tavLst>
                                        <p:tav tm="0">
                                          <p:val>
                                            <p:strVal val="#ppt_x"/>
                                          </p:val>
                                        </p:tav>
                                        <p:tav tm="100000">
                                          <p:val>
                                            <p:strVal val="#ppt_x"/>
                                          </p:val>
                                        </p:tav>
                                      </p:tavLst>
                                    </p:anim>
                                    <p:anim calcmode="lin" valueType="num">
                                      <p:cBhvr>
                                        <p:cTn id="28"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100831"/>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174348"/>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实验结果与分析</a:t>
            </a:r>
            <a:endParaRPr lang="zh-CN" altLang="en-US" sz="3200" b="1" spc="300" dirty="0"/>
          </a:p>
        </p:txBody>
      </p:sp>
      <p:graphicFrame>
        <p:nvGraphicFramePr>
          <p:cNvPr id="4" name="表格 5"/>
          <p:cNvGraphicFramePr>
            <a:graphicFrameLocks noGrp="1"/>
          </p:cNvGraphicFramePr>
          <p:nvPr/>
        </p:nvGraphicFramePr>
        <p:xfrm>
          <a:off x="577050" y="2086252"/>
          <a:ext cx="11194740" cy="4121445"/>
        </p:xfrm>
        <a:graphic>
          <a:graphicData uri="http://schemas.openxmlformats.org/drawingml/2006/table">
            <a:tbl>
              <a:tblPr firstRow="1" bandRow="1">
                <a:tableStyleId>{5C22544A-7EE6-4342-B048-85BDC9FD1C3A}</a:tableStyleId>
              </a:tblPr>
              <a:tblGrid>
                <a:gridCol w="1229859"/>
                <a:gridCol w="2154597"/>
                <a:gridCol w="3729441"/>
                <a:gridCol w="4080843"/>
              </a:tblGrid>
              <a:tr h="465877">
                <a:tc>
                  <a:txBody>
                    <a:bodyPr/>
                    <a:lstStyle/>
                    <a:p>
                      <a:pPr algn="ctr"/>
                      <a:r>
                        <a:rPr lang="zh-CN" altLang="en-US" sz="2000" dirty="0"/>
                        <a:t>实验</a:t>
                      </a:r>
                      <a:endParaRPr lang="zh-CN" altLang="en-US" sz="2000" dirty="0"/>
                    </a:p>
                  </a:txBody>
                  <a:tcPr/>
                </a:tc>
                <a:tc>
                  <a:txBody>
                    <a:bodyPr/>
                    <a:lstStyle/>
                    <a:p>
                      <a:pPr algn="ctr"/>
                      <a:r>
                        <a:rPr lang="zh-CN" altLang="en-US" sz="2000" dirty="0"/>
                        <a:t>实验目的</a:t>
                      </a:r>
                      <a:endParaRPr lang="zh-CN" altLang="en-US" sz="2000" dirty="0"/>
                    </a:p>
                  </a:txBody>
                  <a:tcPr/>
                </a:tc>
                <a:tc>
                  <a:txBody>
                    <a:bodyPr/>
                    <a:lstStyle/>
                    <a:p>
                      <a:pPr algn="ctr"/>
                      <a:r>
                        <a:rPr lang="zh-CN" altLang="en-US" sz="2000" dirty="0"/>
                        <a:t>实验结果</a:t>
                      </a:r>
                      <a:endParaRPr lang="zh-CN" altLang="en-US" sz="2000" dirty="0"/>
                    </a:p>
                  </a:txBody>
                  <a:tcPr/>
                </a:tc>
                <a:tc>
                  <a:txBody>
                    <a:bodyPr/>
                    <a:lstStyle/>
                    <a:p>
                      <a:pPr algn="ctr"/>
                      <a:r>
                        <a:rPr lang="zh-CN" altLang="en-US" sz="2000" dirty="0"/>
                        <a:t>分析</a:t>
                      </a:r>
                      <a:endParaRPr lang="zh-CN" altLang="en-US" sz="2000" dirty="0"/>
                    </a:p>
                  </a:txBody>
                  <a:tcPr/>
                </a:tc>
              </a:tr>
              <a:tr h="2752555">
                <a:tc>
                  <a:txBody>
                    <a:bodyPr/>
                    <a:lstStyle/>
                    <a:p>
                      <a:pPr algn="l">
                        <a:lnSpc>
                          <a:spcPct val="200000"/>
                        </a:lnSpc>
                      </a:pPr>
                      <a:r>
                        <a:rPr lang="zh-CN" altLang="en-US" sz="2000" dirty="0"/>
                        <a:t>实验一</a:t>
                      </a:r>
                      <a:endParaRPr lang="zh-CN" altLang="en-US" sz="2000" dirty="0"/>
                    </a:p>
                  </a:txBody>
                  <a:tcPr/>
                </a:tc>
                <a:tc>
                  <a:txBody>
                    <a:bodyPr/>
                    <a:lstStyle/>
                    <a:p>
                      <a:pPr algn="l">
                        <a:lnSpc>
                          <a:spcPct val="200000"/>
                        </a:lnSpc>
                      </a:pPr>
                      <a:r>
                        <a:rPr lang="zh-CN" altLang="en-US" sz="2000" dirty="0"/>
                        <a:t>验证</a:t>
                      </a:r>
                      <a:r>
                        <a:rPr lang="en-US" altLang="zh-CN" sz="2000" dirty="0" err="1"/>
                        <a:t>PoLe</a:t>
                      </a:r>
                      <a:r>
                        <a:rPr lang="zh-CN" altLang="en-US" sz="2000" dirty="0"/>
                        <a:t>和</a:t>
                      </a:r>
                      <a:r>
                        <a:rPr lang="en-US" altLang="zh-CN" sz="2000" dirty="0" err="1"/>
                        <a:t>PoW</a:t>
                      </a:r>
                      <a:r>
                        <a:rPr lang="zh-CN" altLang="en-US" sz="2000" dirty="0"/>
                        <a:t>相比是否能够更可靠地控制出块时间。</a:t>
                      </a:r>
                      <a:endParaRPr lang="zh-CN" altLang="en-US" sz="2000" dirty="0"/>
                    </a:p>
                  </a:txBody>
                  <a:tcPr/>
                </a:tc>
                <a:tc>
                  <a:txBody>
                    <a:bodyPr/>
                    <a:lstStyle/>
                    <a:p>
                      <a:pPr algn="l"/>
                      <a:endParaRPr lang="zh-CN" altLang="en-US" sz="2000" dirty="0"/>
                    </a:p>
                  </a:txBody>
                  <a:tcPr/>
                </a:tc>
                <a:tc>
                  <a:txBody>
                    <a:bodyPr/>
                    <a:lstStyle/>
                    <a:p>
                      <a:pPr marL="457200" indent="-457200" algn="l">
                        <a:lnSpc>
                          <a:spcPct val="200000"/>
                        </a:lnSpc>
                        <a:buAutoNum type="arabicPeriod"/>
                      </a:pPr>
                      <a:r>
                        <a:rPr lang="en-US" altLang="zh-CN" sz="2000" dirty="0" err="1"/>
                        <a:t>PoLe</a:t>
                      </a:r>
                      <a:r>
                        <a:rPr lang="zh-CN" altLang="en-US" sz="2000" dirty="0"/>
                        <a:t>在出块时间上的方差比</a:t>
                      </a:r>
                      <a:r>
                        <a:rPr lang="en-US" altLang="zh-CN" sz="2000" dirty="0" err="1"/>
                        <a:t>PoW</a:t>
                      </a:r>
                      <a:r>
                        <a:rPr lang="zh-CN" altLang="en-US" sz="2000" dirty="0"/>
                        <a:t>低得多。</a:t>
                      </a:r>
                      <a:endParaRPr lang="en-US" altLang="zh-CN" sz="2000" dirty="0"/>
                    </a:p>
                    <a:p>
                      <a:pPr marL="457200" indent="-457200" algn="l">
                        <a:lnSpc>
                          <a:spcPct val="200000"/>
                        </a:lnSpc>
                        <a:buAutoNum type="arabicPeriod"/>
                      </a:pPr>
                      <a:r>
                        <a:rPr lang="zh-CN" altLang="en-US" sz="2000" dirty="0"/>
                        <a:t>在</a:t>
                      </a:r>
                      <a:r>
                        <a:rPr lang="en-US" altLang="zh-CN" sz="2000" dirty="0" err="1"/>
                        <a:t>PoLe</a:t>
                      </a:r>
                      <a:r>
                        <a:rPr lang="zh-CN" altLang="en-US" sz="2000" dirty="0"/>
                        <a:t>的实验中，每个共识节点只需要训练</a:t>
                      </a:r>
                      <a:r>
                        <a:rPr lang="en-US" altLang="zh-CN" sz="2000" dirty="0"/>
                        <a:t>1-3</a:t>
                      </a:r>
                      <a:r>
                        <a:rPr lang="zh-CN" altLang="en-US" sz="2000" dirty="0"/>
                        <a:t>个</a:t>
                      </a:r>
                      <a:r>
                        <a:rPr lang="en-US" altLang="zh-CN" sz="2000" dirty="0"/>
                        <a:t>epoch</a:t>
                      </a:r>
                      <a:r>
                        <a:rPr lang="zh-CN" altLang="en-US" sz="2000" dirty="0"/>
                        <a:t>就可以超过测试集上的阈值准确率。</a:t>
                      </a:r>
                      <a:endParaRPr lang="en-US" altLang="zh-CN" sz="2000" dirty="0"/>
                    </a:p>
                  </a:txBody>
                  <a:tcPr/>
                </a:tc>
              </a:tr>
            </a:tbl>
          </a:graphicData>
        </a:graphic>
      </p:graphicFrame>
      <p:pic>
        <p:nvPicPr>
          <p:cNvPr id="7" name="图片 6"/>
          <p:cNvPicPr>
            <a:picLocks noChangeAspect="1"/>
          </p:cNvPicPr>
          <p:nvPr/>
        </p:nvPicPr>
        <p:blipFill>
          <a:blip r:embed="rId1"/>
          <a:stretch>
            <a:fillRect/>
          </a:stretch>
        </p:blipFill>
        <p:spPr>
          <a:xfrm>
            <a:off x="4021373" y="3077214"/>
            <a:ext cx="3616587" cy="2139519"/>
          </a:xfrm>
          <a:prstGeom prst="rect">
            <a:avLst/>
          </a:prstGeom>
        </p:spPr>
      </p:pic>
      <p:sp>
        <p:nvSpPr>
          <p:cNvPr id="19" name="矩形 18"/>
          <p:cNvSpPr/>
          <p:nvPr/>
        </p:nvSpPr>
        <p:spPr>
          <a:xfrm>
            <a:off x="0" y="0"/>
            <a:ext cx="12192000" cy="1331650"/>
          </a:xfrm>
          <a:prstGeom prst="rect">
            <a:avLst/>
          </a:prstGeom>
          <a:blipFill dpi="0" rotWithShape="1">
            <a:blip r:embed="rId2"/>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实验结果与分析</a:t>
            </a:r>
            <a:endParaRPr lang="zh-CN" altLang="en-US" sz="3200" b="1" spc="3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4"/>
                                        </p:tgtEl>
                                        <p:attrNameLst>
                                          <p:attrName>style.visibility</p:attrName>
                                        </p:attrNameLst>
                                      </p:cBhvr>
                                      <p:to>
                                        <p:strVal val="visible"/>
                                      </p:to>
                                    </p:set>
                                    <p:animScale>
                                      <p:cBhvr>
                                        <p:cTn id="11" dur="375" fill="hold">
                                          <p:stCondLst>
                                            <p:cond delay="0"/>
                                          </p:stCondLst>
                                        </p:cTn>
                                        <p:tgtEl>
                                          <p:spTgt spid="24"/>
                                        </p:tgtEl>
                                      </p:cBhvr>
                                      <p:from x="150000" y="150000"/>
                                      <p:to x="90000" y="90000"/>
                                    </p:animScale>
                                    <p:animScale>
                                      <p:cBhvr>
                                        <p:cTn id="12" dur="375" fill="hold">
                                          <p:stCondLst>
                                            <p:cond delay="375"/>
                                          </p:stCondLst>
                                        </p:cTn>
                                        <p:tgtEl>
                                          <p:spTgt spid="24"/>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100831"/>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174348"/>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实验结果与分析</a:t>
            </a:r>
            <a:endParaRPr lang="zh-CN" altLang="en-US" sz="3200" b="1" spc="300" dirty="0"/>
          </a:p>
        </p:txBody>
      </p:sp>
      <p:graphicFrame>
        <p:nvGraphicFramePr>
          <p:cNvPr id="4" name="表格 5"/>
          <p:cNvGraphicFramePr>
            <a:graphicFrameLocks noGrp="1"/>
          </p:cNvGraphicFramePr>
          <p:nvPr/>
        </p:nvGraphicFramePr>
        <p:xfrm>
          <a:off x="338831" y="1415711"/>
          <a:ext cx="11514338" cy="5082743"/>
        </p:xfrm>
        <a:graphic>
          <a:graphicData uri="http://schemas.openxmlformats.org/drawingml/2006/table">
            <a:tbl>
              <a:tblPr firstRow="1" bandRow="1">
                <a:tableStyleId>{5C22544A-7EE6-4342-B048-85BDC9FD1C3A}</a:tableStyleId>
              </a:tblPr>
              <a:tblGrid>
                <a:gridCol w="1264970"/>
                <a:gridCol w="2216109"/>
                <a:gridCol w="5339580"/>
                <a:gridCol w="2693679"/>
              </a:tblGrid>
              <a:tr h="729786">
                <a:tc>
                  <a:txBody>
                    <a:bodyPr/>
                    <a:lstStyle/>
                    <a:p>
                      <a:pPr algn="ctr"/>
                      <a:r>
                        <a:rPr lang="zh-CN" altLang="en-US" sz="2000" dirty="0"/>
                        <a:t>实验</a:t>
                      </a:r>
                      <a:endParaRPr lang="zh-CN" altLang="en-US" sz="2000" dirty="0"/>
                    </a:p>
                  </a:txBody>
                  <a:tcPr/>
                </a:tc>
                <a:tc>
                  <a:txBody>
                    <a:bodyPr/>
                    <a:lstStyle/>
                    <a:p>
                      <a:pPr algn="ctr"/>
                      <a:r>
                        <a:rPr lang="zh-CN" altLang="en-US" sz="2000" dirty="0"/>
                        <a:t>实验目的</a:t>
                      </a:r>
                      <a:endParaRPr lang="zh-CN" altLang="en-US" sz="2000" dirty="0"/>
                    </a:p>
                  </a:txBody>
                  <a:tcPr/>
                </a:tc>
                <a:tc>
                  <a:txBody>
                    <a:bodyPr/>
                    <a:lstStyle/>
                    <a:p>
                      <a:pPr algn="ctr"/>
                      <a:r>
                        <a:rPr lang="zh-CN" altLang="en-US" sz="2000" dirty="0"/>
                        <a:t>实验结果</a:t>
                      </a:r>
                      <a:endParaRPr lang="zh-CN" altLang="en-US" sz="2000" dirty="0"/>
                    </a:p>
                  </a:txBody>
                  <a:tcPr/>
                </a:tc>
                <a:tc>
                  <a:txBody>
                    <a:bodyPr/>
                    <a:lstStyle/>
                    <a:p>
                      <a:pPr algn="ctr"/>
                      <a:r>
                        <a:rPr lang="zh-CN" altLang="en-US" sz="2000" dirty="0"/>
                        <a:t>分析</a:t>
                      </a:r>
                      <a:endParaRPr lang="zh-CN" altLang="en-US" sz="2000" dirty="0"/>
                    </a:p>
                  </a:txBody>
                  <a:tcPr/>
                </a:tc>
              </a:tr>
              <a:tr h="4352957">
                <a:tc>
                  <a:txBody>
                    <a:bodyPr/>
                    <a:lstStyle/>
                    <a:p>
                      <a:pPr algn="l">
                        <a:lnSpc>
                          <a:spcPct val="200000"/>
                        </a:lnSpc>
                      </a:pPr>
                      <a:r>
                        <a:rPr lang="zh-CN" altLang="en-US" sz="2000" dirty="0"/>
                        <a:t>实验二</a:t>
                      </a:r>
                      <a:endParaRPr lang="zh-CN" altLang="en-US" sz="2000" dirty="0"/>
                    </a:p>
                  </a:txBody>
                  <a:tcPr/>
                </a:tc>
                <a:tc>
                  <a:txBody>
                    <a:bodyPr/>
                    <a:lstStyle/>
                    <a:p>
                      <a:pPr algn="l">
                        <a:lnSpc>
                          <a:spcPct val="200000"/>
                        </a:lnSpc>
                      </a:pPr>
                      <a:r>
                        <a:rPr lang="zh-CN" altLang="en-US" sz="2000" dirty="0"/>
                        <a:t>评估在加密数据上训练的模型的有效性，并检验</a:t>
                      </a:r>
                      <a:r>
                        <a:rPr lang="en-US" altLang="zh-CN" sz="2000" dirty="0" err="1"/>
                        <a:t>PoLe</a:t>
                      </a:r>
                      <a:r>
                        <a:rPr lang="zh-CN" altLang="en-US" sz="2000" dirty="0"/>
                        <a:t>的训练准确性。</a:t>
                      </a:r>
                      <a:endParaRPr lang="zh-CN" altLang="en-US" sz="2000" dirty="0"/>
                    </a:p>
                  </a:txBody>
                  <a:tcPr/>
                </a:tc>
                <a:tc>
                  <a:txBody>
                    <a:bodyPr/>
                    <a:lstStyle/>
                    <a:p>
                      <a:pPr algn="l"/>
                      <a:endParaRPr lang="zh-CN" altLang="en-US" sz="2000" dirty="0"/>
                    </a:p>
                  </a:txBody>
                  <a:tcPr/>
                </a:tc>
                <a:tc>
                  <a:txBody>
                    <a:bodyPr/>
                    <a:lstStyle/>
                    <a:p>
                      <a:pPr marL="457200" indent="-457200" algn="l">
                        <a:lnSpc>
                          <a:spcPct val="200000"/>
                        </a:lnSpc>
                        <a:buAutoNum type="arabicPeriod"/>
                      </a:pPr>
                      <a:r>
                        <a:rPr lang="en-US" altLang="zh-CN" sz="2000" dirty="0"/>
                        <a:t>SML</a:t>
                      </a:r>
                      <a:r>
                        <a:rPr lang="zh-CN" altLang="en-US" sz="2000" dirty="0"/>
                        <a:t>的引入不会显著阻碍模型性能。</a:t>
                      </a:r>
                      <a:endParaRPr lang="en-US" altLang="zh-CN" sz="2000" dirty="0"/>
                    </a:p>
                    <a:p>
                      <a:pPr marL="457200" indent="-457200" algn="l">
                        <a:lnSpc>
                          <a:spcPct val="200000"/>
                        </a:lnSpc>
                        <a:buAutoNum type="arabicPeriod"/>
                      </a:pPr>
                      <a:r>
                        <a:rPr lang="zh-CN" altLang="en-US" sz="2000" dirty="0"/>
                        <a:t>引入安全映射层后，完成相同数量的</a:t>
                      </a:r>
                      <a:r>
                        <a:rPr lang="en-US" altLang="zh-CN" sz="2000" dirty="0"/>
                        <a:t>epoch</a:t>
                      </a:r>
                      <a:r>
                        <a:rPr lang="zh-CN" altLang="en-US" sz="2000" dirty="0"/>
                        <a:t>所需的时间增加是可接受的。</a:t>
                      </a:r>
                      <a:endParaRPr lang="en-US" altLang="zh-CN" sz="2000" dirty="0"/>
                    </a:p>
                  </a:txBody>
                  <a:tcPr/>
                </a:tc>
              </a:tr>
            </a:tbl>
          </a:graphicData>
        </a:graphic>
      </p:graphicFrame>
      <p:pic>
        <p:nvPicPr>
          <p:cNvPr id="9" name="图片 8"/>
          <p:cNvPicPr>
            <a:picLocks noChangeAspect="1"/>
          </p:cNvPicPr>
          <p:nvPr/>
        </p:nvPicPr>
        <p:blipFill>
          <a:blip r:embed="rId1"/>
          <a:stretch>
            <a:fillRect/>
          </a:stretch>
        </p:blipFill>
        <p:spPr>
          <a:xfrm>
            <a:off x="4216814" y="2275406"/>
            <a:ext cx="4394277" cy="2056896"/>
          </a:xfrm>
          <a:prstGeom prst="rect">
            <a:avLst/>
          </a:prstGeom>
        </p:spPr>
      </p:pic>
      <p:pic>
        <p:nvPicPr>
          <p:cNvPr id="6" name="图片 5"/>
          <p:cNvPicPr>
            <a:picLocks noChangeAspect="1"/>
          </p:cNvPicPr>
          <p:nvPr/>
        </p:nvPicPr>
        <p:blipFill>
          <a:blip r:embed="rId2"/>
          <a:stretch>
            <a:fillRect/>
          </a:stretch>
        </p:blipFill>
        <p:spPr>
          <a:xfrm>
            <a:off x="3965159" y="4386930"/>
            <a:ext cx="5054994" cy="205689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1100831"/>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174348"/>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实验结果与分析</a:t>
            </a:r>
            <a:endParaRPr lang="zh-CN" altLang="en-US" sz="3200" b="1" spc="300" dirty="0"/>
          </a:p>
        </p:txBody>
      </p:sp>
      <p:graphicFrame>
        <p:nvGraphicFramePr>
          <p:cNvPr id="4" name="表格 5"/>
          <p:cNvGraphicFramePr>
            <a:graphicFrameLocks noGrp="1"/>
          </p:cNvGraphicFramePr>
          <p:nvPr/>
        </p:nvGraphicFramePr>
        <p:xfrm>
          <a:off x="338831" y="2010515"/>
          <a:ext cx="11495103" cy="3289453"/>
        </p:xfrm>
        <a:graphic>
          <a:graphicData uri="http://schemas.openxmlformats.org/drawingml/2006/table">
            <a:tbl>
              <a:tblPr firstRow="1" bandRow="1">
                <a:tableStyleId>{5C22544A-7EE6-4342-B048-85BDC9FD1C3A}</a:tableStyleId>
              </a:tblPr>
              <a:tblGrid>
                <a:gridCol w="1262857"/>
                <a:gridCol w="2339997"/>
                <a:gridCol w="5203070"/>
                <a:gridCol w="2689179"/>
              </a:tblGrid>
              <a:tr h="444030">
                <a:tc>
                  <a:txBody>
                    <a:bodyPr/>
                    <a:lstStyle/>
                    <a:p>
                      <a:pPr algn="ctr"/>
                      <a:r>
                        <a:rPr lang="zh-CN" altLang="en-US" sz="2000" dirty="0"/>
                        <a:t>实验</a:t>
                      </a:r>
                      <a:endParaRPr lang="zh-CN" altLang="en-US" sz="2000" dirty="0"/>
                    </a:p>
                  </a:txBody>
                  <a:tcPr/>
                </a:tc>
                <a:tc>
                  <a:txBody>
                    <a:bodyPr/>
                    <a:lstStyle/>
                    <a:p>
                      <a:pPr algn="ctr"/>
                      <a:r>
                        <a:rPr lang="zh-CN" altLang="en-US" sz="2000" dirty="0"/>
                        <a:t>实验目的</a:t>
                      </a:r>
                      <a:endParaRPr lang="zh-CN" altLang="en-US" sz="2000" dirty="0"/>
                    </a:p>
                  </a:txBody>
                  <a:tcPr/>
                </a:tc>
                <a:tc>
                  <a:txBody>
                    <a:bodyPr/>
                    <a:lstStyle/>
                    <a:p>
                      <a:pPr algn="ctr"/>
                      <a:r>
                        <a:rPr lang="zh-CN" altLang="en-US" sz="2000" dirty="0"/>
                        <a:t>实验结果</a:t>
                      </a:r>
                      <a:endParaRPr lang="zh-CN" altLang="en-US" sz="2000" dirty="0"/>
                    </a:p>
                  </a:txBody>
                  <a:tcPr/>
                </a:tc>
                <a:tc>
                  <a:txBody>
                    <a:bodyPr/>
                    <a:lstStyle/>
                    <a:p>
                      <a:pPr algn="ctr"/>
                      <a:r>
                        <a:rPr lang="zh-CN" altLang="en-US" sz="2000" dirty="0"/>
                        <a:t>分析</a:t>
                      </a:r>
                      <a:endParaRPr lang="zh-CN" altLang="en-US" sz="2000" dirty="0"/>
                    </a:p>
                  </a:txBody>
                  <a:tcPr/>
                </a:tc>
              </a:tr>
              <a:tr h="2845423">
                <a:tc>
                  <a:txBody>
                    <a:bodyPr/>
                    <a:lstStyle/>
                    <a:p>
                      <a:pPr algn="l">
                        <a:lnSpc>
                          <a:spcPct val="200000"/>
                        </a:lnSpc>
                      </a:pPr>
                      <a:r>
                        <a:rPr lang="zh-CN" altLang="en-US" sz="2000" dirty="0"/>
                        <a:t>实验三</a:t>
                      </a:r>
                      <a:endParaRPr lang="zh-CN" altLang="en-US" sz="2000" dirty="0"/>
                    </a:p>
                  </a:txBody>
                  <a:tcPr/>
                </a:tc>
                <a:tc>
                  <a:txBody>
                    <a:bodyPr/>
                    <a:lstStyle/>
                    <a:p>
                      <a:pPr algn="l">
                        <a:lnSpc>
                          <a:spcPct val="200000"/>
                        </a:lnSpc>
                      </a:pPr>
                      <a:r>
                        <a:rPr lang="zh-CN" altLang="en-US" sz="2000" dirty="0"/>
                        <a:t>研究使用被操作的</a:t>
                      </a:r>
                      <a:r>
                        <a:rPr lang="en-US" altLang="zh-CN" sz="2000" dirty="0"/>
                        <a:t>SML</a:t>
                      </a:r>
                      <a:r>
                        <a:rPr lang="zh-CN" altLang="en-US" sz="2000" dirty="0"/>
                        <a:t>对数据准确性的影响。</a:t>
                      </a:r>
                      <a:endParaRPr lang="zh-CN" altLang="en-US" sz="2000" dirty="0"/>
                    </a:p>
                  </a:txBody>
                  <a:tcPr/>
                </a:tc>
                <a:tc>
                  <a:txBody>
                    <a:bodyPr/>
                    <a:lstStyle/>
                    <a:p>
                      <a:pPr algn="l"/>
                      <a:endParaRPr lang="zh-CN" altLang="en-US" sz="2000" dirty="0"/>
                    </a:p>
                  </a:txBody>
                  <a:tcPr/>
                </a:tc>
                <a:tc>
                  <a:txBody>
                    <a:bodyPr/>
                    <a:lstStyle/>
                    <a:p>
                      <a:pPr marL="0" indent="0" algn="l">
                        <a:lnSpc>
                          <a:spcPct val="200000"/>
                        </a:lnSpc>
                        <a:buNone/>
                      </a:pPr>
                      <a:r>
                        <a:rPr lang="zh-CN" altLang="en-US" sz="2000" dirty="0"/>
                        <a:t>使用被操作的</a:t>
                      </a:r>
                      <a:r>
                        <a:rPr lang="en-US" altLang="zh-CN" sz="2000" dirty="0"/>
                        <a:t>SML</a:t>
                      </a:r>
                      <a:r>
                        <a:rPr lang="zh-CN" altLang="en-US" sz="2000" dirty="0"/>
                        <a:t>将会导致较大的性能下降，从而防止模型盗窃作弊。</a:t>
                      </a:r>
                      <a:endParaRPr lang="en-US" altLang="zh-CN" sz="2000" dirty="0"/>
                    </a:p>
                  </a:txBody>
                  <a:tcPr/>
                </a:tc>
              </a:tr>
            </a:tbl>
          </a:graphicData>
        </a:graphic>
      </p:graphicFrame>
      <p:pic>
        <p:nvPicPr>
          <p:cNvPr id="7" name="图片 6"/>
          <p:cNvPicPr>
            <a:picLocks noChangeAspect="1"/>
          </p:cNvPicPr>
          <p:nvPr/>
        </p:nvPicPr>
        <p:blipFill>
          <a:blip r:embed="rId1"/>
          <a:stretch>
            <a:fillRect/>
          </a:stretch>
        </p:blipFill>
        <p:spPr>
          <a:xfrm>
            <a:off x="4031988" y="3002778"/>
            <a:ext cx="4962525" cy="13049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5874" y="0"/>
            <a:ext cx="3172332" cy="6858000"/>
          </a:xfrm>
          <a:prstGeom prst="rect">
            <a:avLst/>
          </a:prstGeom>
          <a:solidFill>
            <a:srgbClr val="24569D"/>
          </a:solidFill>
          <a:ln w="0" cap="rnd">
            <a:gradFill>
              <a:gsLst>
                <a:gs pos="18000">
                  <a:schemeClr val="accent1">
                    <a:lumMod val="5000"/>
                    <a:lumOff val="95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309175" y="2491522"/>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530374" y="2702666"/>
              <a:ext cx="737528" cy="1446550"/>
            </a:xfrm>
            <a:prstGeom prst="rect">
              <a:avLst/>
            </a:prstGeom>
            <a:noFill/>
          </p:spPr>
          <p:txBody>
            <a:bodyPr wrap="square" rtlCol="0">
              <a:spAutoFit/>
            </a:bodyPr>
            <a:lstStyle/>
            <a:p>
              <a:r>
                <a:rPr lang="zh-CN" altLang="en-US" sz="4400" dirty="0"/>
                <a:t>目录</a:t>
              </a:r>
              <a:endParaRPr lang="zh-CN" altLang="en-US" sz="4400" dirty="0"/>
            </a:p>
          </p:txBody>
        </p:sp>
      </p:grpSp>
      <p:sp>
        <p:nvSpPr>
          <p:cNvPr id="11" name="PA_文本框 10"/>
          <p:cNvSpPr txBox="1"/>
          <p:nvPr>
            <p:custDataLst>
              <p:tags r:id="rId3"/>
            </p:custDataLst>
          </p:nvPr>
        </p:nvSpPr>
        <p:spPr>
          <a:xfrm>
            <a:off x="6248361" y="394527"/>
            <a:ext cx="2031325" cy="646331"/>
          </a:xfrm>
          <a:prstGeom prst="rect">
            <a:avLst/>
          </a:prstGeom>
          <a:noFill/>
        </p:spPr>
        <p:txBody>
          <a:bodyPr wrap="none" rtlCol="0">
            <a:spAutoFit/>
          </a:bodyPr>
          <a:lstStyle/>
          <a:p>
            <a:r>
              <a:rPr lang="zh-CN" altLang="en-US" sz="3600" b="1" dirty="0"/>
              <a:t>研究背景</a:t>
            </a:r>
            <a:endParaRPr lang="zh-CN" altLang="en-US" sz="3600" b="1" dirty="0"/>
          </a:p>
        </p:txBody>
      </p:sp>
      <p:sp>
        <p:nvSpPr>
          <p:cNvPr id="16" name="PA_椭圆 15"/>
          <p:cNvSpPr/>
          <p:nvPr>
            <p:custDataLst>
              <p:tags r:id="rId4"/>
            </p:custDataLst>
          </p:nvPr>
        </p:nvSpPr>
        <p:spPr>
          <a:xfrm>
            <a:off x="5049115" y="359015"/>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PA_椭圆 16"/>
          <p:cNvSpPr/>
          <p:nvPr>
            <p:custDataLst>
              <p:tags r:id="rId5"/>
            </p:custDataLst>
          </p:nvPr>
        </p:nvSpPr>
        <p:spPr>
          <a:xfrm>
            <a:off x="5049115" y="1639294"/>
            <a:ext cx="739871" cy="739871"/>
          </a:xfrm>
          <a:prstGeom prst="ellipse">
            <a:avLst/>
          </a:prstGeom>
          <a:solidFill>
            <a:srgbClr val="24569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PA_椭圆 17"/>
          <p:cNvSpPr/>
          <p:nvPr>
            <p:custDataLst>
              <p:tags r:id="rId6"/>
            </p:custDataLst>
          </p:nvPr>
        </p:nvSpPr>
        <p:spPr>
          <a:xfrm>
            <a:off x="5069558" y="3065237"/>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10809" y="837669"/>
            <a:ext cx="737528" cy="5509200"/>
          </a:xfrm>
          <a:prstGeom prst="rect">
            <a:avLst/>
          </a:prstGeom>
          <a:noFill/>
        </p:spPr>
        <p:txBody>
          <a:bodyPr wrap="square" rtlCol="0">
            <a:spAutoFit/>
          </a:bodyPr>
          <a:lstStyle/>
          <a:p>
            <a:r>
              <a:rPr lang="en-US" altLang="zh-CN" sz="4400" dirty="0">
                <a:gradFill>
                  <a:gsLst>
                    <a:gs pos="18000">
                      <a:schemeClr val="accent1">
                        <a:lumMod val="5000"/>
                        <a:lumOff val="95000"/>
                        <a:alpha val="67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rPr>
              <a:t>ABSTRACT</a:t>
            </a:r>
            <a:endParaRPr lang="zh-CN" altLang="en-US" sz="4400" dirty="0">
              <a:gradFill>
                <a:gsLst>
                  <a:gs pos="18000">
                    <a:schemeClr val="accent1">
                      <a:lumMod val="5000"/>
                      <a:lumOff val="95000"/>
                      <a:alpha val="67000"/>
                    </a:schemeClr>
                  </a:gs>
                  <a:gs pos="40000">
                    <a:schemeClr val="accent1">
                      <a:lumMod val="45000"/>
                      <a:lumOff val="55000"/>
                    </a:schemeClr>
                  </a:gs>
                  <a:gs pos="72000">
                    <a:schemeClr val="accent1">
                      <a:lumMod val="45000"/>
                      <a:lumOff val="55000"/>
                    </a:schemeClr>
                  </a:gs>
                  <a:gs pos="100000">
                    <a:schemeClr val="accent1">
                      <a:lumMod val="30000"/>
                      <a:lumOff val="70000"/>
                    </a:schemeClr>
                  </a:gs>
                </a:gsLst>
                <a:lin ang="5400000" scaled="1"/>
              </a:gradFill>
            </a:endParaRPr>
          </a:p>
        </p:txBody>
      </p:sp>
      <p:sp>
        <p:nvSpPr>
          <p:cNvPr id="12" name="PA_文本框 10"/>
          <p:cNvSpPr txBox="1"/>
          <p:nvPr>
            <p:custDataLst>
              <p:tags r:id="rId7"/>
            </p:custDataLst>
          </p:nvPr>
        </p:nvSpPr>
        <p:spPr>
          <a:xfrm>
            <a:off x="6248361" y="1623482"/>
            <a:ext cx="2954655" cy="646331"/>
          </a:xfrm>
          <a:prstGeom prst="rect">
            <a:avLst/>
          </a:prstGeom>
          <a:noFill/>
        </p:spPr>
        <p:txBody>
          <a:bodyPr wrap="none" rtlCol="0">
            <a:spAutoFit/>
          </a:bodyPr>
          <a:lstStyle/>
          <a:p>
            <a:r>
              <a:rPr lang="zh-CN" altLang="en-US" sz="3600" b="1" dirty="0"/>
              <a:t>相关研究工作</a:t>
            </a:r>
            <a:endParaRPr lang="zh-CN" altLang="en-US" sz="3600" b="1" dirty="0"/>
          </a:p>
        </p:txBody>
      </p:sp>
      <p:sp>
        <p:nvSpPr>
          <p:cNvPr id="13" name="PA_文本框 10"/>
          <p:cNvSpPr txBox="1"/>
          <p:nvPr>
            <p:custDataLst>
              <p:tags r:id="rId8"/>
            </p:custDataLst>
          </p:nvPr>
        </p:nvSpPr>
        <p:spPr>
          <a:xfrm>
            <a:off x="6248360" y="3091550"/>
            <a:ext cx="2954655" cy="646331"/>
          </a:xfrm>
          <a:prstGeom prst="rect">
            <a:avLst/>
          </a:prstGeom>
          <a:noFill/>
        </p:spPr>
        <p:txBody>
          <a:bodyPr wrap="none" rtlCol="0">
            <a:spAutoFit/>
          </a:bodyPr>
          <a:lstStyle/>
          <a:p>
            <a:r>
              <a:rPr lang="zh-CN" altLang="en-US" sz="3600" b="1" dirty="0"/>
              <a:t>系统模型说明</a:t>
            </a:r>
            <a:endParaRPr lang="zh-CN" altLang="en-US" sz="3600" b="1" dirty="0"/>
          </a:p>
        </p:txBody>
      </p:sp>
      <p:sp>
        <p:nvSpPr>
          <p:cNvPr id="14" name="PA_椭圆 16"/>
          <p:cNvSpPr/>
          <p:nvPr>
            <p:custDataLst>
              <p:tags r:id="rId9"/>
            </p:custDataLst>
          </p:nvPr>
        </p:nvSpPr>
        <p:spPr>
          <a:xfrm>
            <a:off x="5069557" y="4508882"/>
            <a:ext cx="739871" cy="739871"/>
          </a:xfrm>
          <a:prstGeom prst="ellipse">
            <a:avLst/>
          </a:prstGeom>
          <a:solidFill>
            <a:srgbClr val="24569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PA_椭圆 17"/>
          <p:cNvSpPr/>
          <p:nvPr>
            <p:custDataLst>
              <p:tags r:id="rId10"/>
            </p:custDataLst>
          </p:nvPr>
        </p:nvSpPr>
        <p:spPr>
          <a:xfrm>
            <a:off x="5096191" y="5892971"/>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PA_文本框 10"/>
          <p:cNvSpPr txBox="1"/>
          <p:nvPr>
            <p:custDataLst>
              <p:tags r:id="rId11"/>
            </p:custDataLst>
          </p:nvPr>
        </p:nvSpPr>
        <p:spPr>
          <a:xfrm>
            <a:off x="6274993" y="5919284"/>
            <a:ext cx="3416320" cy="646331"/>
          </a:xfrm>
          <a:prstGeom prst="rect">
            <a:avLst/>
          </a:prstGeom>
          <a:noFill/>
        </p:spPr>
        <p:txBody>
          <a:bodyPr wrap="none" rtlCol="0">
            <a:spAutoFit/>
          </a:bodyPr>
          <a:lstStyle/>
          <a:p>
            <a:r>
              <a:rPr lang="zh-CN" altLang="en-US" sz="3600" b="1" dirty="0"/>
              <a:t>实验结果与分析</a:t>
            </a:r>
            <a:endParaRPr lang="zh-CN" altLang="en-US" sz="3600" b="1" dirty="0"/>
          </a:p>
        </p:txBody>
      </p:sp>
      <p:sp>
        <p:nvSpPr>
          <p:cNvPr id="25" name="PA_文本框 10"/>
          <p:cNvSpPr txBox="1"/>
          <p:nvPr>
            <p:custDataLst>
              <p:tags r:id="rId12"/>
            </p:custDataLst>
          </p:nvPr>
        </p:nvSpPr>
        <p:spPr>
          <a:xfrm>
            <a:off x="6248360" y="4505417"/>
            <a:ext cx="2492990" cy="646331"/>
          </a:xfrm>
          <a:prstGeom prst="rect">
            <a:avLst/>
          </a:prstGeom>
          <a:noFill/>
        </p:spPr>
        <p:txBody>
          <a:bodyPr wrap="none" rtlCol="0">
            <a:spAutoFit/>
          </a:bodyPr>
          <a:lstStyle/>
          <a:p>
            <a:r>
              <a:rPr lang="zh-CN" altLang="en-US" sz="3600" b="1" dirty="0"/>
              <a:t>安全性分析</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11"/>
                                        </p:tgtEl>
                                        <p:attrNameLst>
                                          <p:attrName>style.visibility</p:attrName>
                                        </p:attrNameLst>
                                      </p:cBhvr>
                                      <p:to>
                                        <p:strVal val="visible"/>
                                      </p:to>
                                    </p:set>
                                    <p:animScale>
                                      <p:cBhvr>
                                        <p:cTn id="11" dur="375" fill="hold">
                                          <p:stCondLst>
                                            <p:cond delay="0"/>
                                          </p:stCondLst>
                                        </p:cTn>
                                        <p:tgtEl>
                                          <p:spTgt spid="11"/>
                                        </p:tgtEl>
                                      </p:cBhvr>
                                      <p:from x="150000" y="150000"/>
                                      <p:to x="90000" y="90000"/>
                                    </p:animScale>
                                    <p:animScale>
                                      <p:cBhvr>
                                        <p:cTn id="12" dur="375" fill="hold">
                                          <p:stCondLst>
                                            <p:cond delay="375"/>
                                          </p:stCondLst>
                                        </p:cTn>
                                        <p:tgtEl>
                                          <p:spTgt spid="11"/>
                                        </p:tgtEl>
                                      </p:cBhvr>
                                      <p:from x="90000" y="90000"/>
                                      <p:to x="100000" y="100000"/>
                                    </p:animScale>
                                  </p:childTnLst>
                                </p:cTn>
                              </p:par>
                              <p:par>
                                <p:cTn id="13" presetID="10" presetClass="entr" presetSubtype="0" fill="hold" grpId="0" nodeType="withEffect">
                                  <p:stCondLst>
                                    <p:cond delay="15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16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17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0" presetClass="entr" presetSubtype="0" fill="hold" grpId="0" nodeType="withEffect">
                                  <p:stCondLst>
                                    <p:cond delay="500"/>
                                  </p:stCondLst>
                                  <p:iterate type="lt">
                                    <p:tmPct val="10000"/>
                                  </p:iterate>
                                  <p:childTnLst>
                                    <p:set>
                                      <p:cBhvr>
                                        <p:cTn id="23" dur="1" fill="hold">
                                          <p:stCondLst>
                                            <p:cond delay="0"/>
                                          </p:stCondLst>
                                        </p:cTn>
                                        <p:tgtEl>
                                          <p:spTgt spid="12"/>
                                        </p:tgtEl>
                                        <p:attrNameLst>
                                          <p:attrName>style.visibility</p:attrName>
                                        </p:attrNameLst>
                                      </p:cBhvr>
                                      <p:to>
                                        <p:strVal val="visible"/>
                                      </p:to>
                                    </p:set>
                                    <p:animScale>
                                      <p:cBhvr>
                                        <p:cTn id="24" dur="375" fill="hold">
                                          <p:stCondLst>
                                            <p:cond delay="0"/>
                                          </p:stCondLst>
                                        </p:cTn>
                                        <p:tgtEl>
                                          <p:spTgt spid="12"/>
                                        </p:tgtEl>
                                      </p:cBhvr>
                                      <p:from x="150000" y="150000"/>
                                      <p:to x="90000" y="90000"/>
                                    </p:animScale>
                                    <p:animScale>
                                      <p:cBhvr>
                                        <p:cTn id="25" dur="375" fill="hold">
                                          <p:stCondLst>
                                            <p:cond delay="375"/>
                                          </p:stCondLst>
                                        </p:cTn>
                                        <p:tgtEl>
                                          <p:spTgt spid="12"/>
                                        </p:tgtEl>
                                      </p:cBhvr>
                                      <p:from x="90000" y="90000"/>
                                      <p:to x="100000" y="100000"/>
                                    </p:animScale>
                                  </p:childTnLst>
                                </p:cTn>
                              </p:par>
                              <p:par>
                                <p:cTn id="26" presetID="0" presetClass="entr" presetSubtype="0" fill="hold" grpId="0" nodeType="withEffect">
                                  <p:stCondLst>
                                    <p:cond delay="500"/>
                                  </p:stCondLst>
                                  <p:iterate type="lt">
                                    <p:tmPct val="10000"/>
                                  </p:iterate>
                                  <p:childTnLst>
                                    <p:set>
                                      <p:cBhvr>
                                        <p:cTn id="27" dur="1" fill="hold">
                                          <p:stCondLst>
                                            <p:cond delay="0"/>
                                          </p:stCondLst>
                                        </p:cTn>
                                        <p:tgtEl>
                                          <p:spTgt spid="13"/>
                                        </p:tgtEl>
                                        <p:attrNameLst>
                                          <p:attrName>style.visibility</p:attrName>
                                        </p:attrNameLst>
                                      </p:cBhvr>
                                      <p:to>
                                        <p:strVal val="visible"/>
                                      </p:to>
                                    </p:set>
                                    <p:animScale>
                                      <p:cBhvr>
                                        <p:cTn id="28" dur="375" fill="hold">
                                          <p:stCondLst>
                                            <p:cond delay="0"/>
                                          </p:stCondLst>
                                        </p:cTn>
                                        <p:tgtEl>
                                          <p:spTgt spid="13"/>
                                        </p:tgtEl>
                                      </p:cBhvr>
                                      <p:from x="150000" y="150000"/>
                                      <p:to x="90000" y="90000"/>
                                    </p:animScale>
                                    <p:animScale>
                                      <p:cBhvr>
                                        <p:cTn id="29" dur="375" fill="hold">
                                          <p:stCondLst>
                                            <p:cond delay="375"/>
                                          </p:stCondLst>
                                        </p:cTn>
                                        <p:tgtEl>
                                          <p:spTgt spid="13"/>
                                        </p:tgtEl>
                                      </p:cBhvr>
                                      <p:from x="90000" y="90000"/>
                                      <p:to x="100000" y="100000"/>
                                    </p:animScale>
                                  </p:childTnLst>
                                </p:cTn>
                              </p:par>
                              <p:par>
                                <p:cTn id="30" presetID="10" presetClass="entr" presetSubtype="0" fill="hold" grpId="0" nodeType="withEffect">
                                  <p:stCondLst>
                                    <p:cond delay="16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17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0" presetClass="entr" presetSubtype="0" fill="hold" grpId="0" nodeType="withEffect">
                                  <p:stCondLst>
                                    <p:cond delay="500"/>
                                  </p:stCondLst>
                                  <p:iterate type="lt">
                                    <p:tmPct val="10000"/>
                                  </p:iterate>
                                  <p:childTnLst>
                                    <p:set>
                                      <p:cBhvr>
                                        <p:cTn id="37" dur="1" fill="hold">
                                          <p:stCondLst>
                                            <p:cond delay="0"/>
                                          </p:stCondLst>
                                        </p:cTn>
                                        <p:tgtEl>
                                          <p:spTgt spid="24"/>
                                        </p:tgtEl>
                                        <p:attrNameLst>
                                          <p:attrName>style.visibility</p:attrName>
                                        </p:attrNameLst>
                                      </p:cBhvr>
                                      <p:to>
                                        <p:strVal val="visible"/>
                                      </p:to>
                                    </p:set>
                                    <p:animScale>
                                      <p:cBhvr>
                                        <p:cTn id="38" dur="375" fill="hold">
                                          <p:stCondLst>
                                            <p:cond delay="0"/>
                                          </p:stCondLst>
                                        </p:cTn>
                                        <p:tgtEl>
                                          <p:spTgt spid="24"/>
                                        </p:tgtEl>
                                      </p:cBhvr>
                                      <p:from x="150000" y="150000"/>
                                      <p:to x="90000" y="90000"/>
                                    </p:animScale>
                                    <p:animScale>
                                      <p:cBhvr>
                                        <p:cTn id="39" dur="375" fill="hold">
                                          <p:stCondLst>
                                            <p:cond delay="375"/>
                                          </p:stCondLst>
                                        </p:cTn>
                                        <p:tgtEl>
                                          <p:spTgt spid="24"/>
                                        </p:tgtEl>
                                      </p:cBhvr>
                                      <p:from x="90000" y="90000"/>
                                      <p:to x="100000" y="100000"/>
                                    </p:animScale>
                                  </p:childTnLst>
                                </p:cTn>
                              </p:par>
                              <p:par>
                                <p:cTn id="40" presetID="0" presetClass="entr" presetSubtype="0" fill="hold" grpId="0" nodeType="withEffect">
                                  <p:stCondLst>
                                    <p:cond delay="500"/>
                                  </p:stCondLst>
                                  <p:iterate type="lt">
                                    <p:tmPct val="10000"/>
                                  </p:iterate>
                                  <p:childTnLst>
                                    <p:set>
                                      <p:cBhvr>
                                        <p:cTn id="41" dur="1" fill="hold">
                                          <p:stCondLst>
                                            <p:cond delay="0"/>
                                          </p:stCondLst>
                                        </p:cTn>
                                        <p:tgtEl>
                                          <p:spTgt spid="25"/>
                                        </p:tgtEl>
                                        <p:attrNameLst>
                                          <p:attrName>style.visibility</p:attrName>
                                        </p:attrNameLst>
                                      </p:cBhvr>
                                      <p:to>
                                        <p:strVal val="visible"/>
                                      </p:to>
                                    </p:set>
                                    <p:animScale>
                                      <p:cBhvr>
                                        <p:cTn id="42" dur="375" fill="hold">
                                          <p:stCondLst>
                                            <p:cond delay="0"/>
                                          </p:stCondLst>
                                        </p:cTn>
                                        <p:tgtEl>
                                          <p:spTgt spid="25"/>
                                        </p:tgtEl>
                                      </p:cBhvr>
                                      <p:from x="150000" y="150000"/>
                                      <p:to x="90000" y="90000"/>
                                    </p:animScale>
                                    <p:animScale>
                                      <p:cBhvr>
                                        <p:cTn id="43" dur="375" fill="hold">
                                          <p:stCondLst>
                                            <p:cond delay="375"/>
                                          </p:stCondLst>
                                        </p:cTn>
                                        <p:tgtEl>
                                          <p:spTgt spid="25"/>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7" grpId="0" animBg="1"/>
      <p:bldP spid="18" grpId="0" animBg="1"/>
      <p:bldP spid="12" grpId="0"/>
      <p:bldP spid="13" grpId="0"/>
      <p:bldP spid="14" grpId="0" animBg="1"/>
      <p:bldP spid="23" grpId="0" animBg="1"/>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012053" y="5468644"/>
            <a:ext cx="10120545" cy="959750"/>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半闭框 8"/>
          <p:cNvSpPr/>
          <p:nvPr/>
        </p:nvSpPr>
        <p:spPr>
          <a:xfrm>
            <a:off x="537208" y="1454586"/>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0" name="文本框 9"/>
          <p:cNvSpPr txBox="1"/>
          <p:nvPr/>
        </p:nvSpPr>
        <p:spPr>
          <a:xfrm>
            <a:off x="899423" y="1950461"/>
            <a:ext cx="10697956" cy="168725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400" dirty="0"/>
              <a:t>POW</a:t>
            </a:r>
            <a:r>
              <a:rPr lang="zh-CN" altLang="en-US" sz="2400" dirty="0"/>
              <a:t>机制要求区块链中各个共识节点需要分布且独立地解决不对称加密问题，从而达到各参与者共同维护一致账本的目的，因此</a:t>
            </a:r>
            <a:r>
              <a:rPr lang="zh-CN" altLang="en-US" sz="2400" b="1" u="sng" dirty="0"/>
              <a:t>基于</a:t>
            </a:r>
            <a:r>
              <a:rPr lang="en-US" altLang="zh-CN" sz="2400" b="1" u="sng" dirty="0"/>
              <a:t>POW</a:t>
            </a:r>
            <a:r>
              <a:rPr lang="zh-CN" altLang="en-US" sz="2400" b="1" u="sng" dirty="0"/>
              <a:t>的区块链网络吸引了大量的计算力量仅用于解谜</a:t>
            </a:r>
            <a:r>
              <a:rPr lang="zh-CN" altLang="en-US" sz="2400" dirty="0"/>
              <a:t>。</a:t>
            </a:r>
            <a:endParaRPr lang="en-US" altLang="zh-CN" sz="2400" dirty="0"/>
          </a:p>
        </p:txBody>
      </p:sp>
      <p:sp>
        <p:nvSpPr>
          <p:cNvPr id="11" name="半闭框 10"/>
          <p:cNvSpPr/>
          <p:nvPr/>
        </p:nvSpPr>
        <p:spPr>
          <a:xfrm flipH="1" flipV="1">
            <a:off x="10693626" y="601500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研究背景</a:t>
            </a:r>
            <a:endParaRPr lang="zh-CN" altLang="en-US" sz="3200" b="1" spc="300" dirty="0"/>
          </a:p>
        </p:txBody>
      </p:sp>
      <p:sp>
        <p:nvSpPr>
          <p:cNvPr id="14" name="文本框 13"/>
          <p:cNvSpPr txBox="1"/>
          <p:nvPr/>
        </p:nvSpPr>
        <p:spPr>
          <a:xfrm>
            <a:off x="899423" y="3927886"/>
            <a:ext cx="10588282" cy="1133259"/>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通过扩大网络和训练数据以及神经网络架构的自动实现，深度学习领域已经实现了相当大的性能提升，这些趋势导致</a:t>
            </a:r>
            <a:r>
              <a:rPr lang="zh-CN" altLang="en-US" sz="2400" b="1" u="sng" dirty="0"/>
              <a:t>对计算能力的需求不断增加</a:t>
            </a:r>
            <a:r>
              <a:rPr lang="zh-CN" altLang="en-US" sz="2400" dirty="0"/>
              <a:t>。</a:t>
            </a:r>
            <a:endParaRPr lang="en-US" altLang="zh-CN" sz="2400" dirty="0"/>
          </a:p>
        </p:txBody>
      </p:sp>
      <p:sp>
        <p:nvSpPr>
          <p:cNvPr id="15" name="文本框 14"/>
          <p:cNvSpPr txBox="1"/>
          <p:nvPr/>
        </p:nvSpPr>
        <p:spPr>
          <a:xfrm>
            <a:off x="1204224" y="5632012"/>
            <a:ext cx="10393154" cy="579261"/>
          </a:xfrm>
          <a:prstGeom prst="rect">
            <a:avLst/>
          </a:prstGeom>
          <a:noFill/>
        </p:spPr>
        <p:txBody>
          <a:bodyPr wrap="square" rtlCol="0">
            <a:spAutoFit/>
          </a:bodyPr>
          <a:lstStyle/>
          <a:p>
            <a:pPr>
              <a:lnSpc>
                <a:spcPct val="150000"/>
              </a:lnSpc>
            </a:pPr>
            <a:r>
              <a:rPr lang="zh-CN" altLang="en-US" sz="2400" b="1" dirty="0">
                <a:solidFill>
                  <a:schemeClr val="bg1"/>
                </a:solidFill>
              </a:rPr>
              <a:t>新的共识机制：将区块链网络中集中的计算力量用于训练神经网络模型</a:t>
            </a:r>
            <a:endParaRPr lang="en-US" altLang="zh-CN" sz="2400" b="1" dirty="0">
              <a:solidFill>
                <a:schemeClr val="bg1"/>
              </a:solidFill>
            </a:endParaRPr>
          </a:p>
        </p:txBody>
      </p:sp>
      <p:cxnSp>
        <p:nvCxnSpPr>
          <p:cNvPr id="8" name="连接符: 肘形 7"/>
          <p:cNvCxnSpPr>
            <a:stCxn id="21" idx="1"/>
            <a:endCxn id="6" idx="1"/>
          </p:cNvCxnSpPr>
          <p:nvPr/>
        </p:nvCxnSpPr>
        <p:spPr>
          <a:xfrm rot="10800000" flipH="1" flipV="1">
            <a:off x="506027" y="3333689"/>
            <a:ext cx="506025" cy="2614830"/>
          </a:xfrm>
          <a:prstGeom prst="bentConnector3">
            <a:avLst>
              <a:gd name="adj1" fmla="val -45176"/>
            </a:avLst>
          </a:prstGeom>
          <a:ln w="38100">
            <a:prstDash val="sysDot"/>
            <a:tailEnd type="triangle"/>
          </a:ln>
        </p:spPr>
        <p:style>
          <a:lnRef idx="1">
            <a:schemeClr val="dk1"/>
          </a:lnRef>
          <a:fillRef idx="0">
            <a:schemeClr val="dk1"/>
          </a:fillRef>
          <a:effectRef idx="0">
            <a:schemeClr val="dk1"/>
          </a:effectRef>
          <a:fontRef idx="minor">
            <a:schemeClr val="tx1"/>
          </a:fontRef>
        </p:style>
      </p:cxnSp>
      <p:sp>
        <p:nvSpPr>
          <p:cNvPr id="21" name="左大括号 20"/>
          <p:cNvSpPr/>
          <p:nvPr/>
        </p:nvSpPr>
        <p:spPr>
          <a:xfrm>
            <a:off x="506028" y="2328636"/>
            <a:ext cx="301840" cy="1991387"/>
          </a:xfrm>
          <a:prstGeom prst="leftBrace">
            <a:avLst>
              <a:gd name="adj1" fmla="val 0"/>
              <a:gd name="adj2" fmla="val 50470"/>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84081" y="5505937"/>
            <a:ext cx="840240" cy="646331"/>
          </a:xfrm>
          <a:prstGeom prst="rect">
            <a:avLst/>
          </a:prstGeom>
          <a:noFill/>
        </p:spPr>
        <p:txBody>
          <a:bodyPr wrap="square" rtlCol="0">
            <a:spAutoFit/>
          </a:bodyPr>
          <a:lstStyle/>
          <a:p>
            <a:r>
              <a:rPr lang="zh-CN" altLang="en-US" dirty="0"/>
              <a:t>提出</a:t>
            </a:r>
            <a:endParaRPr lang="zh-CN" altLang="en-US" dirty="0"/>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grpId="0" nodeType="withEffect">
                                  <p:stCondLst>
                                    <p:cond delay="750"/>
                                  </p:stCondLst>
                                  <p:childTnLst>
                                    <p:set>
                                      <p:cBhvr>
                                        <p:cTn id="10" dur="1" fill="hold">
                                          <p:stCondLst>
                                            <p:cond delay="0"/>
                                          </p:stCondLst>
                                        </p:cTn>
                                        <p:tgtEl>
                                          <p:spTgt spid="9"/>
                                        </p:tgtEl>
                                        <p:attrNameLst>
                                          <p:attrName>style.visibility</p:attrName>
                                        </p:attrNameLst>
                                      </p:cBhvr>
                                      <p:to>
                                        <p:strVal val="visible"/>
                                      </p:to>
                                    </p:set>
                                  </p:childTnLst>
                                </p:cTn>
                              </p:par>
                              <p:par>
                                <p:cTn id="11" presetID="63" presetClass="path" presetSubtype="0" decel="100000" fill="hold" grpId="1" nodeType="withEffect">
                                  <p:stCondLst>
                                    <p:cond delay="750"/>
                                  </p:stCondLst>
                                  <p:childTnLst>
                                    <p:animMotion origin="layout" path="M 1.45833E-6 3.33333E-6 L 0.30377 3.33333E-6 " pathEditMode="relative" rAng="0" ptsTypes="AA">
                                      <p:cBhvr>
                                        <p:cTn id="12" dur="750" spd="-100000" fill="hold"/>
                                        <p:tgtEl>
                                          <p:spTgt spid="9"/>
                                        </p:tgtEl>
                                        <p:attrNameLst>
                                          <p:attrName>ppt_x</p:attrName>
                                          <p:attrName>ppt_y</p:attrName>
                                        </p:attrNameLst>
                                      </p:cBhvr>
                                      <p:rCtr x="15182" y="0"/>
                                    </p:animMotion>
                                  </p:childTnLst>
                                </p:cTn>
                              </p:par>
                              <p:par>
                                <p:cTn id="13" presetID="1"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childTnLst>
                                </p:cTn>
                              </p:par>
                              <p:par>
                                <p:cTn id="15" presetID="35" presetClass="path" presetSubtype="0" decel="100000" fill="hold" grpId="1" nodeType="withEffect">
                                  <p:stCondLst>
                                    <p:cond delay="750"/>
                                  </p:stCondLst>
                                  <p:childTnLst>
                                    <p:animMotion origin="layout" path="M -1.45833E-6 -2.96296E-6 L -0.37331 -2.96296E-6 " pathEditMode="relative" rAng="0" ptsTypes="AA">
                                      <p:cBhvr>
                                        <p:cTn id="16" dur="750" spd="-100000" fill="hold"/>
                                        <p:tgtEl>
                                          <p:spTgt spid="11"/>
                                        </p:tgtEl>
                                        <p:attrNameLst>
                                          <p:attrName>ppt_x</p:attrName>
                                          <p:attrName>ppt_y</p:attrName>
                                        </p:attrNameLst>
                                      </p:cBhvr>
                                      <p:rCtr x="-18672" y="0"/>
                                    </p:animMotion>
                                  </p:childTnLst>
                                </p:cTn>
                              </p:par>
                              <p:par>
                                <p:cTn id="17" presetID="42" presetClass="entr" presetSubtype="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750"/>
                                        <p:tgtEl>
                                          <p:spTgt spid="14"/>
                                        </p:tgtEl>
                                      </p:cBhvr>
                                    </p:animEffect>
                                    <p:anim calcmode="lin" valueType="num">
                                      <p:cBhvr>
                                        <p:cTn id="25" dur="750" fill="hold"/>
                                        <p:tgtEl>
                                          <p:spTgt spid="14"/>
                                        </p:tgtEl>
                                        <p:attrNameLst>
                                          <p:attrName>ppt_x</p:attrName>
                                        </p:attrNameLst>
                                      </p:cBhvr>
                                      <p:tavLst>
                                        <p:tav tm="0">
                                          <p:val>
                                            <p:strVal val="#ppt_x"/>
                                          </p:val>
                                        </p:tav>
                                        <p:tav tm="100000">
                                          <p:val>
                                            <p:strVal val="#ppt_x"/>
                                          </p:val>
                                        </p:tav>
                                      </p:tavLst>
                                    </p:anim>
                                    <p:anim calcmode="lin" valueType="num">
                                      <p:cBhvr>
                                        <p:cTn id="26" dur="75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5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750"/>
                                        <p:tgtEl>
                                          <p:spTgt spid="15"/>
                                        </p:tgtEl>
                                      </p:cBhvr>
                                    </p:animEffect>
                                    <p:anim calcmode="lin" valueType="num">
                                      <p:cBhvr>
                                        <p:cTn id="30" dur="750" fill="hold"/>
                                        <p:tgtEl>
                                          <p:spTgt spid="15"/>
                                        </p:tgtEl>
                                        <p:attrNameLst>
                                          <p:attrName>ppt_x</p:attrName>
                                        </p:attrNameLst>
                                      </p:cBhvr>
                                      <p:tavLst>
                                        <p:tav tm="0">
                                          <p:val>
                                            <p:strVal val="#ppt_x"/>
                                          </p:val>
                                        </p:tav>
                                        <p:tav tm="100000">
                                          <p:val>
                                            <p:strVal val="#ppt_x"/>
                                          </p:val>
                                        </p:tav>
                                      </p:tavLst>
                                    </p:anim>
                                    <p:anim calcmode="lin" valueType="num">
                                      <p:cBhvr>
                                        <p:cTn id="3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1" grpId="1" animBg="1"/>
      <p:bldP spid="3"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31650"/>
          </a:xfrm>
          <a:prstGeom prst="rect">
            <a:avLst/>
          </a:prstGeom>
          <a:blipFill dpi="0" rotWithShape="1">
            <a:blip r:embed="rId1"/>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0"/>
            <a:ext cx="12192000" cy="1331650"/>
          </a:xfrm>
          <a:prstGeom prst="rect">
            <a:avLst/>
          </a:prstGeom>
          <a:solidFill>
            <a:schemeClr val="tx1">
              <a:alpha val="7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0825" y="289757"/>
            <a:ext cx="5990350" cy="75213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t>研究背景</a:t>
            </a:r>
            <a:endParaRPr lang="zh-CN" altLang="en-US" sz="3200" b="1" spc="300" dirty="0"/>
          </a:p>
        </p:txBody>
      </p:sp>
      <p:sp>
        <p:nvSpPr>
          <p:cNvPr id="15" name="文本框 14"/>
          <p:cNvSpPr txBox="1"/>
          <p:nvPr/>
        </p:nvSpPr>
        <p:spPr>
          <a:xfrm>
            <a:off x="1012053" y="1608387"/>
            <a:ext cx="10393154" cy="579261"/>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400" b="1" dirty="0"/>
              <a:t>新的共识机制：将区块链网络中集中的计算力量用于训练神经网络模型</a:t>
            </a:r>
            <a:endParaRPr lang="en-US" altLang="zh-CN" sz="2400" b="1" dirty="0"/>
          </a:p>
        </p:txBody>
      </p:sp>
      <p:sp>
        <p:nvSpPr>
          <p:cNvPr id="13" name="文本框 12"/>
          <p:cNvSpPr txBox="1"/>
          <p:nvPr/>
        </p:nvSpPr>
        <p:spPr>
          <a:xfrm>
            <a:off x="1074198" y="2225786"/>
            <a:ext cx="10393154" cy="3446393"/>
          </a:xfrm>
          <a:prstGeom prst="rect">
            <a:avLst/>
          </a:prstGeom>
          <a:noFill/>
        </p:spPr>
        <p:txBody>
          <a:bodyPr wrap="square" rtlCol="0">
            <a:spAutoFit/>
          </a:bodyPr>
          <a:lstStyle/>
          <a:p>
            <a:pPr>
              <a:lnSpc>
                <a:spcPct val="200000"/>
              </a:lnSpc>
            </a:pPr>
            <a:r>
              <a:rPr lang="zh-CN" altLang="en-US" sz="2400" dirty="0"/>
              <a:t>论文提出：共识机制应满足以下三点</a:t>
            </a:r>
            <a:endParaRPr lang="en-US" altLang="zh-CN" sz="2400" dirty="0"/>
          </a:p>
          <a:p>
            <a:pPr marL="914400" lvl="1" indent="-457200">
              <a:lnSpc>
                <a:spcPct val="200000"/>
              </a:lnSpc>
              <a:buFont typeface="+mj-lt"/>
              <a:buAutoNum type="arabicPeriod"/>
            </a:pPr>
            <a:r>
              <a:rPr lang="zh-CN" altLang="en-US" sz="2400" dirty="0"/>
              <a:t>共识节点的主要计算能力应用于训练定制的神经网络模型。</a:t>
            </a:r>
            <a:endParaRPr lang="en-US" altLang="zh-CN" sz="2400" dirty="0"/>
          </a:p>
          <a:p>
            <a:pPr marL="914400" lvl="1" indent="-457200">
              <a:lnSpc>
                <a:spcPct val="200000"/>
              </a:lnSpc>
              <a:buFont typeface="+mj-lt"/>
              <a:buAutoNum type="arabicPeriod"/>
            </a:pPr>
            <a:r>
              <a:rPr lang="zh-CN" altLang="en-US" sz="2400" dirty="0"/>
              <a:t>没有共识节点可以提前开始训练模型。</a:t>
            </a:r>
            <a:endParaRPr lang="en-US" altLang="zh-CN" sz="2400" dirty="0"/>
          </a:p>
          <a:p>
            <a:pPr marL="914400" lvl="1" indent="-457200">
              <a:lnSpc>
                <a:spcPct val="200000"/>
              </a:lnSpc>
              <a:buFont typeface="+mj-lt"/>
              <a:buAutoNum type="arabicPeriod"/>
            </a:pPr>
            <a:r>
              <a:rPr lang="zh-CN" altLang="en-US" sz="2400" dirty="0"/>
              <a:t>训练模型作为工作证明必须是防盗的。</a:t>
            </a:r>
            <a:endParaRPr lang="en-US" altLang="zh-CN" sz="2400" dirty="0"/>
          </a:p>
          <a:p>
            <a:pPr>
              <a:lnSpc>
                <a:spcPct val="150000"/>
              </a:lnSpc>
            </a:pPr>
            <a:endParaRPr lang="en-US" altLang="zh-CN" sz="2000" dirty="0"/>
          </a:p>
        </p:txBody>
      </p:sp>
      <p:sp>
        <p:nvSpPr>
          <p:cNvPr id="16" name="矩形: 圆角 15"/>
          <p:cNvSpPr/>
          <p:nvPr/>
        </p:nvSpPr>
        <p:spPr>
          <a:xfrm>
            <a:off x="1012052" y="5479497"/>
            <a:ext cx="10120545" cy="959750"/>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2544752" y="5634171"/>
            <a:ext cx="10393154" cy="579261"/>
          </a:xfrm>
          <a:prstGeom prst="rect">
            <a:avLst/>
          </a:prstGeom>
          <a:noFill/>
        </p:spPr>
        <p:txBody>
          <a:bodyPr wrap="square" rtlCol="0">
            <a:spAutoFit/>
          </a:bodyPr>
          <a:lstStyle/>
          <a:p>
            <a:pPr>
              <a:lnSpc>
                <a:spcPct val="150000"/>
              </a:lnSpc>
            </a:pPr>
            <a:r>
              <a:rPr lang="zh-CN" altLang="en-US" sz="2400" b="1" dirty="0">
                <a:solidFill>
                  <a:schemeClr val="bg1"/>
                </a:solidFill>
              </a:rPr>
              <a:t>目前没有提出模型训练共识机制能够满足以上三点</a:t>
            </a:r>
            <a:endParaRPr lang="en-US" altLang="zh-CN" sz="2400" b="1"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7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750"/>
                                        <p:tgtEl>
                                          <p:spTgt spid="13"/>
                                        </p:tgtEl>
                                      </p:cBhvr>
                                    </p:animEffect>
                                    <p:anim calcmode="lin" valueType="num">
                                      <p:cBhvr>
                                        <p:cTn id="17" dur="750" fill="hold"/>
                                        <p:tgtEl>
                                          <p:spTgt spid="13"/>
                                        </p:tgtEl>
                                        <p:attrNameLst>
                                          <p:attrName>ppt_x</p:attrName>
                                        </p:attrNameLst>
                                      </p:cBhvr>
                                      <p:tavLst>
                                        <p:tav tm="0">
                                          <p:val>
                                            <p:strVal val="#ppt_x"/>
                                          </p:val>
                                        </p:tav>
                                        <p:tav tm="100000">
                                          <p:val>
                                            <p:strVal val="#ppt_x"/>
                                          </p:val>
                                        </p:tav>
                                      </p:tavLst>
                                    </p:anim>
                                    <p:anim calcmode="lin" valueType="num">
                                      <p:cBhvr>
                                        <p:cTn id="18" dur="75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75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750"/>
                                        <p:tgtEl>
                                          <p:spTgt spid="17"/>
                                        </p:tgtEl>
                                      </p:cBhvr>
                                    </p:animEffect>
                                    <p:anim calcmode="lin" valueType="num">
                                      <p:cBhvr>
                                        <p:cTn id="22" dur="750" fill="hold"/>
                                        <p:tgtEl>
                                          <p:spTgt spid="17"/>
                                        </p:tgtEl>
                                        <p:attrNameLst>
                                          <p:attrName>ppt_x</p:attrName>
                                        </p:attrNameLst>
                                      </p:cBhvr>
                                      <p:tavLst>
                                        <p:tav tm="0">
                                          <p:val>
                                            <p:strVal val="#ppt_x"/>
                                          </p:val>
                                        </p:tav>
                                        <p:tav tm="100000">
                                          <p:val>
                                            <p:strVal val="#ppt_x"/>
                                          </p:val>
                                        </p:tav>
                                      </p:tavLst>
                                    </p:anim>
                                    <p:anim calcmode="lin" valueType="num">
                                      <p:cBhvr>
                                        <p:cTn id="23"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3"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795587" y="14061"/>
            <a:ext cx="6002184" cy="731663"/>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相关研究工作</a:t>
            </a:r>
            <a:endParaRPr lang="zh-CN" altLang="en-US" sz="3200" b="1" spc="300" dirty="0">
              <a:solidFill>
                <a:schemeClr val="accent1">
                  <a:lumMod val="50000"/>
                </a:schemeClr>
              </a:solidFill>
            </a:endParaRPr>
          </a:p>
        </p:txBody>
      </p:sp>
      <p:sp>
        <p:nvSpPr>
          <p:cNvPr id="30" name="文本框 29"/>
          <p:cNvSpPr txBox="1"/>
          <p:nvPr/>
        </p:nvSpPr>
        <p:spPr>
          <a:xfrm>
            <a:off x="284086" y="778718"/>
            <a:ext cx="10393154" cy="579261"/>
          </a:xfrm>
          <a:prstGeom prst="rect">
            <a:avLst/>
          </a:prstGeom>
          <a:noFill/>
        </p:spPr>
        <p:txBody>
          <a:bodyPr wrap="square" rtlCol="0">
            <a:spAutoFit/>
          </a:bodyPr>
          <a:lstStyle/>
          <a:p>
            <a:pPr>
              <a:lnSpc>
                <a:spcPct val="150000"/>
              </a:lnSpc>
            </a:pPr>
            <a:r>
              <a:rPr lang="zh-CN" altLang="en-US" sz="2400" dirty="0"/>
              <a:t>以</a:t>
            </a:r>
            <a:r>
              <a:rPr lang="zh-CN" altLang="en-US" sz="2400" b="1" u="sng" dirty="0"/>
              <a:t>表格形式</a:t>
            </a:r>
            <a:r>
              <a:rPr lang="zh-CN" altLang="en-US" sz="2400" dirty="0"/>
              <a:t>列出</a:t>
            </a:r>
            <a:r>
              <a:rPr lang="zh-CN" altLang="en-US" sz="2400" b="1" u="sng" dirty="0"/>
              <a:t>相关研究工作提出的区块链机制</a:t>
            </a:r>
            <a:r>
              <a:rPr lang="zh-CN" altLang="en-US" sz="2400" dirty="0"/>
              <a:t>：</a:t>
            </a:r>
            <a:endParaRPr lang="en-US" altLang="zh-CN" sz="2000" dirty="0"/>
          </a:p>
        </p:txBody>
      </p:sp>
      <p:graphicFrame>
        <p:nvGraphicFramePr>
          <p:cNvPr id="6" name="表格 6"/>
          <p:cNvGraphicFramePr>
            <a:graphicFrameLocks noGrp="1"/>
          </p:cNvGraphicFramePr>
          <p:nvPr/>
        </p:nvGraphicFramePr>
        <p:xfrm>
          <a:off x="337351" y="1430601"/>
          <a:ext cx="11549845" cy="5298671"/>
        </p:xfrm>
        <a:graphic>
          <a:graphicData uri="http://schemas.openxmlformats.org/drawingml/2006/table">
            <a:tbl>
              <a:tblPr firstRow="1" bandRow="1">
                <a:tableStyleId>{5C22544A-7EE6-4342-B048-85BDC9FD1C3A}</a:tableStyleId>
              </a:tblPr>
              <a:tblGrid>
                <a:gridCol w="1970843"/>
                <a:gridCol w="4608568"/>
                <a:gridCol w="2531524"/>
                <a:gridCol w="2438910"/>
              </a:tblGrid>
              <a:tr h="414415">
                <a:tc>
                  <a:txBody>
                    <a:bodyPr/>
                    <a:lstStyle/>
                    <a:p>
                      <a:pPr algn="ctr">
                        <a:lnSpc>
                          <a:spcPct val="150000"/>
                        </a:lnSpc>
                      </a:pPr>
                      <a:r>
                        <a:rPr lang="zh-CN" altLang="en-US" sz="1600" dirty="0"/>
                        <a:t>机制名称</a:t>
                      </a:r>
                      <a:endParaRPr lang="zh-CN" altLang="en-US" sz="1600" dirty="0"/>
                    </a:p>
                  </a:txBody>
                  <a:tcPr/>
                </a:tc>
                <a:tc>
                  <a:txBody>
                    <a:bodyPr/>
                    <a:lstStyle/>
                    <a:p>
                      <a:pPr algn="ctr">
                        <a:lnSpc>
                          <a:spcPct val="150000"/>
                        </a:lnSpc>
                      </a:pPr>
                      <a:r>
                        <a:rPr lang="zh-CN" altLang="en-US" sz="1600" dirty="0"/>
                        <a:t>优化方案</a:t>
                      </a:r>
                      <a:endParaRPr lang="zh-CN" altLang="en-US" sz="1600" dirty="0"/>
                    </a:p>
                  </a:txBody>
                  <a:tcPr/>
                </a:tc>
                <a:tc>
                  <a:txBody>
                    <a:bodyPr/>
                    <a:lstStyle/>
                    <a:p>
                      <a:pPr algn="ctr">
                        <a:lnSpc>
                          <a:spcPct val="150000"/>
                        </a:lnSpc>
                      </a:pPr>
                      <a:r>
                        <a:rPr lang="zh-CN" altLang="en-US" sz="1600" dirty="0"/>
                        <a:t>优点</a:t>
                      </a:r>
                      <a:endParaRPr lang="zh-CN" altLang="en-US" sz="1600" dirty="0"/>
                    </a:p>
                  </a:txBody>
                  <a:tcPr/>
                </a:tc>
                <a:tc>
                  <a:txBody>
                    <a:bodyPr/>
                    <a:lstStyle/>
                    <a:p>
                      <a:pPr algn="ctr">
                        <a:lnSpc>
                          <a:spcPct val="150000"/>
                        </a:lnSpc>
                      </a:pPr>
                      <a:r>
                        <a:rPr lang="zh-CN" altLang="en-US" sz="1600" dirty="0"/>
                        <a:t>缺点</a:t>
                      </a:r>
                      <a:endParaRPr lang="zh-CN" altLang="en-US" sz="1600" dirty="0"/>
                    </a:p>
                  </a:txBody>
                  <a:tcPr/>
                </a:tc>
              </a:tr>
              <a:tr h="1024200">
                <a:tc>
                  <a:txBody>
                    <a:bodyPr/>
                    <a:lstStyle/>
                    <a:p>
                      <a:pPr>
                        <a:lnSpc>
                          <a:spcPct val="150000"/>
                        </a:lnSpc>
                      </a:pPr>
                      <a:r>
                        <a:rPr lang="en-US" altLang="zh-CN" sz="1600" dirty="0"/>
                        <a:t>POW</a:t>
                      </a:r>
                      <a:endParaRPr lang="zh-CN" altLang="en-US" sz="1600" dirty="0"/>
                    </a:p>
                  </a:txBody>
                  <a:tcPr/>
                </a:tc>
                <a:tc>
                  <a:txBody>
                    <a:bodyPr/>
                    <a:lstStyle/>
                    <a:p>
                      <a:pPr>
                        <a:lnSpc>
                          <a:spcPct val="150000"/>
                        </a:lnSpc>
                      </a:pPr>
                      <a:r>
                        <a:rPr lang="zh-CN" altLang="en-US" sz="1600" dirty="0"/>
                        <a:t>链上后面一个块需要包含前一个块的哈希，以至于篡改现有块需要极高的计算能力。</a:t>
                      </a:r>
                      <a:endParaRPr lang="zh-CN" altLang="en-US" sz="1600" dirty="0"/>
                    </a:p>
                  </a:txBody>
                  <a:tcPr/>
                </a:tc>
                <a:tc>
                  <a:txBody>
                    <a:bodyPr/>
                    <a:lstStyle/>
                    <a:p>
                      <a:pPr>
                        <a:lnSpc>
                          <a:spcPct val="150000"/>
                        </a:lnSpc>
                      </a:pPr>
                      <a:r>
                        <a:rPr lang="zh-CN" altLang="en-US" sz="1600" dirty="0"/>
                        <a:t>能够保证区块链系统的数据安全性和数据一致性。</a:t>
                      </a:r>
                      <a:endParaRPr lang="zh-CN" altLang="en-US" sz="1600" dirty="0"/>
                    </a:p>
                  </a:txBody>
                  <a:tcPr/>
                </a:tc>
                <a:tc>
                  <a:txBody>
                    <a:bodyPr/>
                    <a:lstStyle/>
                    <a:p>
                      <a:pPr>
                        <a:lnSpc>
                          <a:spcPct val="150000"/>
                        </a:lnSpc>
                      </a:pPr>
                      <a:r>
                        <a:rPr lang="zh-CN" altLang="en-US" sz="1600" dirty="0"/>
                        <a:t>需要大量计算能力解决加密问题。</a:t>
                      </a:r>
                      <a:endParaRPr lang="zh-CN" altLang="en-US" sz="1600" dirty="0"/>
                    </a:p>
                  </a:txBody>
                  <a:tcPr/>
                </a:tc>
              </a:tr>
              <a:tr h="781481">
                <a:tc>
                  <a:txBody>
                    <a:bodyPr/>
                    <a:lstStyle/>
                    <a:p>
                      <a:pPr>
                        <a:lnSpc>
                          <a:spcPct val="150000"/>
                        </a:lnSpc>
                      </a:pPr>
                      <a:r>
                        <a:rPr lang="en-US" altLang="zh-CN" sz="1600" dirty="0"/>
                        <a:t>POS</a:t>
                      </a:r>
                      <a:endParaRPr lang="zh-CN" altLang="en-US" sz="1600" dirty="0"/>
                    </a:p>
                  </a:txBody>
                  <a:tcPr/>
                </a:tc>
                <a:tc>
                  <a:txBody>
                    <a:bodyPr/>
                    <a:lstStyle/>
                    <a:p>
                      <a:pPr>
                        <a:lnSpc>
                          <a:spcPct val="150000"/>
                        </a:lnSpc>
                      </a:pPr>
                      <a:r>
                        <a:rPr lang="zh-CN" altLang="en-US" sz="1600" dirty="0"/>
                        <a:t>根据不同节点持有的</a:t>
                      </a:r>
                      <a:r>
                        <a:rPr lang="en-US" altLang="zh-CN" sz="1600" dirty="0"/>
                        <a:t>token</a:t>
                      </a:r>
                      <a:r>
                        <a:rPr lang="zh-CN" altLang="en-US" sz="1600" dirty="0"/>
                        <a:t>时间和数量，动态调整节点加密问题的难度。</a:t>
                      </a:r>
                      <a:endParaRPr lang="zh-CN" altLang="en-US" sz="1600" dirty="0"/>
                    </a:p>
                  </a:txBody>
                  <a:tcPr/>
                </a:tc>
                <a:tc>
                  <a:txBody>
                    <a:bodyPr/>
                    <a:lstStyle/>
                    <a:p>
                      <a:pPr>
                        <a:lnSpc>
                          <a:spcPct val="150000"/>
                        </a:lnSpc>
                      </a:pPr>
                      <a:r>
                        <a:rPr lang="zh-CN" altLang="en-US" sz="1600" dirty="0"/>
                        <a:t>降低了对计算能力需求。</a:t>
                      </a:r>
                      <a:endParaRPr lang="zh-CN" altLang="en-US" sz="1600" dirty="0"/>
                    </a:p>
                  </a:txBody>
                  <a:tcPr/>
                </a:tc>
                <a:tc>
                  <a:txBody>
                    <a:bodyPr/>
                    <a:lstStyle/>
                    <a:p>
                      <a:pPr>
                        <a:lnSpc>
                          <a:spcPct val="150000"/>
                        </a:lnSpc>
                      </a:pPr>
                      <a:r>
                        <a:rPr lang="zh-CN" altLang="en-US" sz="1600" dirty="0"/>
                        <a:t>节点之间存在串通的可能。</a:t>
                      </a:r>
                      <a:endParaRPr lang="zh-CN" altLang="en-US" sz="1600" dirty="0"/>
                    </a:p>
                  </a:txBody>
                  <a:tcPr/>
                </a:tc>
              </a:tr>
              <a:tr h="1148547">
                <a:tc>
                  <a:txBody>
                    <a:bodyPr/>
                    <a:lstStyle/>
                    <a:p>
                      <a:pPr>
                        <a:lnSpc>
                          <a:spcPct val="150000"/>
                        </a:lnSpc>
                      </a:pPr>
                      <a:r>
                        <a:rPr lang="en-US" altLang="zh-CN" sz="1600" dirty="0"/>
                        <a:t>Proof-of-useful-work</a:t>
                      </a:r>
                      <a:endParaRPr lang="zh-CN" altLang="en-US" sz="1600" dirty="0"/>
                    </a:p>
                  </a:txBody>
                  <a:tcPr/>
                </a:tc>
                <a:tc>
                  <a:txBody>
                    <a:bodyPr/>
                    <a:lstStyle/>
                    <a:p>
                      <a:pPr>
                        <a:lnSpc>
                          <a:spcPct val="150000"/>
                        </a:lnSpc>
                      </a:pPr>
                      <a:r>
                        <a:rPr lang="zh-CN" altLang="en-US" sz="1600" dirty="0"/>
                        <a:t>设计一个从哈希到架构的映射，在哈希值和有效深度学习架构设置之间构建一个主观函数。</a:t>
                      </a:r>
                      <a:endParaRPr lang="zh-CN" altLang="en-US" sz="1600" dirty="0"/>
                    </a:p>
                  </a:txBody>
                  <a:tcPr/>
                </a:tc>
                <a:tc>
                  <a:txBody>
                    <a:bodyPr/>
                    <a:lstStyle/>
                    <a:p>
                      <a:pPr>
                        <a:lnSpc>
                          <a:spcPct val="150000"/>
                        </a:lnSpc>
                      </a:pPr>
                      <a:r>
                        <a:rPr lang="zh-CN" altLang="en-US" sz="1600" dirty="0"/>
                        <a:t>模型不可以预训练，以及训练后的模型具有防盗属性。</a:t>
                      </a:r>
                      <a:endParaRPr lang="zh-CN" altLang="en-US" sz="1600" dirty="0"/>
                    </a:p>
                  </a:txBody>
                  <a:tcPr/>
                </a:tc>
                <a:tc>
                  <a:txBody>
                    <a:bodyPr/>
                    <a:lstStyle/>
                    <a:p>
                      <a:pPr>
                        <a:lnSpc>
                          <a:spcPct val="150000"/>
                        </a:lnSpc>
                      </a:pPr>
                      <a:r>
                        <a:rPr lang="zh-CN" altLang="en-US" sz="1600" dirty="0"/>
                        <a:t>模型架构无法定制。</a:t>
                      </a:r>
                      <a:endParaRPr lang="zh-CN" altLang="en-US" sz="1600" dirty="0"/>
                    </a:p>
                  </a:txBody>
                  <a:tcPr/>
                </a:tc>
              </a:tr>
              <a:tr h="781481">
                <a:tc>
                  <a:txBody>
                    <a:bodyPr/>
                    <a:lstStyle/>
                    <a:p>
                      <a:pPr>
                        <a:lnSpc>
                          <a:spcPct val="150000"/>
                        </a:lnSpc>
                      </a:pPr>
                      <a:r>
                        <a:rPr lang="en-US" altLang="zh-CN" sz="1600" dirty="0"/>
                        <a:t>Proof-of-learning</a:t>
                      </a:r>
                      <a:endParaRPr lang="zh-CN" altLang="en-US" sz="1600" dirty="0"/>
                    </a:p>
                  </a:txBody>
                  <a:tcPr/>
                </a:tc>
                <a:tc>
                  <a:txBody>
                    <a:bodyPr/>
                    <a:lstStyle/>
                    <a:p>
                      <a:pPr>
                        <a:lnSpc>
                          <a:spcPct val="150000"/>
                        </a:lnSpc>
                      </a:pPr>
                      <a:r>
                        <a:rPr lang="zh-CN" altLang="en-US" sz="1600" dirty="0"/>
                        <a:t>区块链共识网络的矿工充当模型训练师，训练后的模型由验证器进行评估。</a:t>
                      </a:r>
                      <a:endParaRPr lang="zh-CN" altLang="en-US" sz="1600" dirty="0"/>
                    </a:p>
                  </a:txBody>
                  <a:tcPr/>
                </a:tc>
                <a:tc>
                  <a:txBody>
                    <a:bodyPr/>
                    <a:lstStyle/>
                    <a:p>
                      <a:pPr>
                        <a:lnSpc>
                          <a:spcPct val="150000"/>
                        </a:lnSpc>
                      </a:pPr>
                      <a:r>
                        <a:rPr lang="zh-CN" altLang="en-US" sz="1600" dirty="0"/>
                        <a:t>模型可定制。</a:t>
                      </a:r>
                      <a:endParaRPr lang="zh-CN" altLang="en-US" sz="1600" dirty="0"/>
                    </a:p>
                  </a:txBody>
                  <a:tcPr/>
                </a:tc>
                <a:tc>
                  <a:txBody>
                    <a:bodyPr/>
                    <a:lstStyle/>
                    <a:p>
                      <a:pPr>
                        <a:lnSpc>
                          <a:spcPct val="150000"/>
                        </a:lnSpc>
                      </a:pPr>
                      <a:r>
                        <a:rPr lang="zh-CN" altLang="en-US" sz="1600" dirty="0"/>
                        <a:t>经过训练的模型会暴露给验证者。</a:t>
                      </a:r>
                      <a:endParaRPr lang="zh-CN" altLang="en-US" sz="1600" dirty="0"/>
                    </a:p>
                  </a:txBody>
                  <a:tcPr/>
                </a:tc>
              </a:tr>
              <a:tr h="1148547">
                <a:tc>
                  <a:txBody>
                    <a:bodyPr/>
                    <a:lstStyle/>
                    <a:p>
                      <a:pPr>
                        <a:lnSpc>
                          <a:spcPct val="150000"/>
                        </a:lnSpc>
                      </a:pPr>
                      <a:r>
                        <a:rPr lang="en-US" altLang="zh-CN" sz="1600" dirty="0"/>
                        <a:t>Most recent Proof-of-useful-work</a:t>
                      </a:r>
                      <a:endParaRPr lang="zh-CN" altLang="en-US" sz="1600" dirty="0"/>
                    </a:p>
                  </a:txBody>
                  <a:tcPr/>
                </a:tc>
                <a:tc>
                  <a:txBody>
                    <a:bodyPr/>
                    <a:lstStyle/>
                    <a:p>
                      <a:pPr>
                        <a:lnSpc>
                          <a:spcPct val="150000"/>
                        </a:lnSpc>
                      </a:pPr>
                      <a:r>
                        <a:rPr lang="zh-CN" altLang="en-US" sz="1600" dirty="0"/>
                        <a:t>根据训练后的模型权重和性能来设定难度，并通过审核训练过程中发生的顺序消息来确保训练模型的完整性。</a:t>
                      </a:r>
                      <a:endParaRPr lang="zh-CN" altLang="en-US" sz="1600" dirty="0"/>
                    </a:p>
                  </a:txBody>
                  <a:tcPr/>
                </a:tc>
                <a:tc>
                  <a:txBody>
                    <a:bodyPr/>
                    <a:lstStyle/>
                    <a:p>
                      <a:pPr>
                        <a:lnSpc>
                          <a:spcPct val="150000"/>
                        </a:lnSpc>
                      </a:pPr>
                      <a:r>
                        <a:rPr lang="zh-CN" altLang="en-US" sz="1600" dirty="0"/>
                        <a:t>降低了对计算能力的需求，同时确保了训练模型的完整性。</a:t>
                      </a:r>
                      <a:endParaRPr lang="zh-CN" altLang="en-US" sz="1600" dirty="0"/>
                    </a:p>
                  </a:txBody>
                  <a:tcPr/>
                </a:tc>
                <a:tc>
                  <a:txBody>
                    <a:bodyPr/>
                    <a:lstStyle/>
                    <a:p>
                      <a:pPr>
                        <a:lnSpc>
                          <a:spcPct val="150000"/>
                        </a:lnSpc>
                      </a:pPr>
                      <a:r>
                        <a:rPr lang="zh-CN" altLang="en-US" sz="1600" dirty="0"/>
                        <a:t>模型可以预训练。</a:t>
                      </a:r>
                      <a:endParaRPr lang="zh-CN" altLang="en-US" sz="1600" dirty="0"/>
                    </a:p>
                  </a:txBody>
                  <a:tcPr/>
                </a:tc>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Scale>
                                      <p:cBhvr>
                                        <p:cTn id="7" dur="375" fill="hold">
                                          <p:stCondLst>
                                            <p:cond delay="0"/>
                                          </p:stCondLst>
                                        </p:cTn>
                                        <p:tgtEl>
                                          <p:spTgt spid="28"/>
                                        </p:tgtEl>
                                      </p:cBhvr>
                                      <p:from x="150000" y="150000"/>
                                      <p:to x="90000" y="90000"/>
                                    </p:animScale>
                                    <p:animScale>
                                      <p:cBhvr>
                                        <p:cTn id="8" dur="375" fill="hold">
                                          <p:stCondLst>
                                            <p:cond delay="375"/>
                                          </p:stCondLst>
                                        </p:cTn>
                                        <p:tgtEl>
                                          <p:spTgt spid="28"/>
                                        </p:tgtEl>
                                      </p:cBhvr>
                                      <p:from x="90000" y="90000"/>
                                      <p:to x="100000" y="100000"/>
                                    </p:animScale>
                                  </p:childTnLst>
                                </p:cTn>
                              </p:par>
                              <p:par>
                                <p:cTn id="9" presetID="42" presetClass="entr" presetSubtype="0" fill="hold" grpId="0" nodeType="withEffect">
                                  <p:stCondLst>
                                    <p:cond delay="75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750"/>
                                        <p:tgtEl>
                                          <p:spTgt spid="30"/>
                                        </p:tgtEl>
                                      </p:cBhvr>
                                    </p:animEffect>
                                    <p:anim calcmode="lin" valueType="num">
                                      <p:cBhvr>
                                        <p:cTn id="12" dur="750" fill="hold"/>
                                        <p:tgtEl>
                                          <p:spTgt spid="30"/>
                                        </p:tgtEl>
                                        <p:attrNameLst>
                                          <p:attrName>ppt_x</p:attrName>
                                        </p:attrNameLst>
                                      </p:cBhvr>
                                      <p:tavLst>
                                        <p:tav tm="0">
                                          <p:val>
                                            <p:strVal val="#ppt_x"/>
                                          </p:val>
                                        </p:tav>
                                        <p:tav tm="100000">
                                          <p:val>
                                            <p:strVal val="#ppt_x"/>
                                          </p:val>
                                        </p:tav>
                                      </p:tavLst>
                                    </p:anim>
                                    <p:anim calcmode="lin" valueType="num">
                                      <p:cBhvr>
                                        <p:cTn id="13"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3" name="矩形 47"/>
          <p:cNvSpPr>
            <a:spLocks noChangeArrowheads="1"/>
          </p:cNvSpPr>
          <p:nvPr/>
        </p:nvSpPr>
        <p:spPr bwMode="auto">
          <a:xfrm>
            <a:off x="433080" y="1967667"/>
            <a:ext cx="5629391" cy="16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200000"/>
              </a:lnSpc>
              <a:buFont typeface="Wingdings" panose="05000000000000000000" pitchFamily="2" charset="2"/>
              <a:buChar char="Ø"/>
            </a:pPr>
            <a:r>
              <a:rPr lang="zh-CN" altLang="en-US" dirty="0">
                <a:latin typeface="微软雅黑" panose="020B0503020204020204" pitchFamily="34" charset="-122"/>
              </a:rPr>
              <a:t>数据节点是将机器学习任务委托给共识节点的实体。</a:t>
            </a:r>
            <a:endParaRPr lang="en-US" altLang="zh-CN" dirty="0">
              <a:latin typeface="微软雅黑" panose="020B0503020204020204" pitchFamily="34" charset="-122"/>
            </a:endParaRPr>
          </a:p>
          <a:p>
            <a:pPr marL="285750" indent="-285750" algn="just">
              <a:lnSpc>
                <a:spcPct val="200000"/>
              </a:lnSpc>
              <a:buFont typeface="Wingdings" panose="05000000000000000000" pitchFamily="2" charset="2"/>
              <a:buChar char="Ø"/>
            </a:pPr>
            <a:r>
              <a:rPr lang="zh-CN" altLang="en-US" dirty="0">
                <a:latin typeface="微软雅黑" panose="020B0503020204020204" pitchFamily="34" charset="-122"/>
              </a:rPr>
              <a:t>数据节点发出的任务中包含训练数据集、所需及其学习模型的规范、最低准确度和奖励。</a:t>
            </a:r>
            <a:endParaRPr lang="en-US" altLang="zh-CN" dirty="0">
              <a:latin typeface="微软雅黑" panose="020B0503020204020204" pitchFamily="34" charset="-122"/>
            </a:endParaRPr>
          </a:p>
        </p:txBody>
      </p:sp>
      <p:sp>
        <p:nvSpPr>
          <p:cNvPr id="14" name="矩形 3"/>
          <p:cNvSpPr>
            <a:spLocks noChangeArrowheads="1"/>
          </p:cNvSpPr>
          <p:nvPr/>
        </p:nvSpPr>
        <p:spPr bwMode="auto">
          <a:xfrm>
            <a:off x="449604" y="1476066"/>
            <a:ext cx="135035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285750" indent="-285750">
              <a:spcBef>
                <a:spcPct val="0"/>
              </a:spcBef>
              <a:buFont typeface="Wingdings" panose="05000000000000000000" pitchFamily="2" charset="2"/>
              <a:buChar char="l"/>
            </a:pPr>
            <a:r>
              <a:rPr lang="zh-CN" altLang="en-US" b="1" dirty="0">
                <a:solidFill>
                  <a:srgbClr val="24569D"/>
                </a:solidFill>
                <a:latin typeface="微软雅黑" panose="020B0503020204020204" pitchFamily="34" charset="-122"/>
                <a:cs typeface="Arial" panose="020B0604020202020204" pitchFamily="34" charset="0"/>
              </a:rPr>
              <a:t>数据节点</a:t>
            </a:r>
            <a:endParaRPr lang="zh-CN" altLang="en-US"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508727" y="1843624"/>
            <a:ext cx="1829850" cy="40500"/>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grpSp>
      <p:sp>
        <p:nvSpPr>
          <p:cNvPr id="18" name="矩形 3"/>
          <p:cNvSpPr>
            <a:spLocks noChangeArrowheads="1"/>
          </p:cNvSpPr>
          <p:nvPr/>
        </p:nvSpPr>
        <p:spPr bwMode="auto">
          <a:xfrm>
            <a:off x="6864834" y="1360356"/>
            <a:ext cx="1350356"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285750" indent="-285750">
              <a:spcBef>
                <a:spcPct val="0"/>
              </a:spcBef>
              <a:buFont typeface="Wingdings" panose="05000000000000000000" pitchFamily="2" charset="2"/>
              <a:buChar char="l"/>
            </a:pPr>
            <a:r>
              <a:rPr lang="zh-CN" altLang="en-US" b="1" dirty="0">
                <a:solidFill>
                  <a:srgbClr val="24569D"/>
                </a:solidFill>
                <a:latin typeface="微软雅黑" panose="020B0503020204020204" pitchFamily="34" charset="-122"/>
                <a:cs typeface="Arial" panose="020B0604020202020204" pitchFamily="34" charset="0"/>
              </a:rPr>
              <a:t>共识节点</a:t>
            </a:r>
            <a:endParaRPr lang="zh-CN" altLang="en-US" b="1" dirty="0">
              <a:solidFill>
                <a:srgbClr val="24569D"/>
              </a:solidFill>
              <a:latin typeface="微软雅黑" panose="020B0503020204020204" pitchFamily="34" charset="-122"/>
              <a:cs typeface="Arial" panose="020B0604020202020204" pitchFamily="34" charset="0"/>
            </a:endParaRPr>
          </a:p>
        </p:txBody>
      </p:sp>
      <p:grpSp>
        <p:nvGrpSpPr>
          <p:cNvPr id="5" name="组合 4"/>
          <p:cNvGrpSpPr/>
          <p:nvPr/>
        </p:nvGrpSpPr>
        <p:grpSpPr>
          <a:xfrm>
            <a:off x="6911357" y="1727914"/>
            <a:ext cx="1842450" cy="40500"/>
            <a:chOff x="6188759" y="3169896"/>
            <a:chExt cx="1842450" cy="40500"/>
          </a:xfrm>
        </p:grpSpPr>
        <p:sp>
          <p:nvSpPr>
            <p:cNvPr id="19" name="矩形 18"/>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sp>
          <p:nvSpPr>
            <p:cNvPr id="20" name="矩形 19"/>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grpSp>
      <p:sp>
        <p:nvSpPr>
          <p:cNvPr id="29" name="矩形 47"/>
          <p:cNvSpPr>
            <a:spLocks noChangeArrowheads="1"/>
          </p:cNvSpPr>
          <p:nvPr/>
        </p:nvSpPr>
        <p:spPr bwMode="auto">
          <a:xfrm>
            <a:off x="6848311" y="1936239"/>
            <a:ext cx="5163176" cy="168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rPr>
              <a:t>共识节点是系统计算能力的提供者。</a:t>
            </a:r>
            <a:endParaRPr lang="en-US" altLang="zh-CN" dirty="0">
              <a:latin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rPr>
              <a:t>共识节点之间竞争训练满足数据节点指定要求的模型。</a:t>
            </a:r>
            <a:endParaRPr lang="en-US" altLang="zh-CN" dirty="0">
              <a:latin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rPr>
              <a:t>共识节点遵循学习证明共识协议。</a:t>
            </a:r>
            <a:endParaRPr lang="en-US" altLang="zh-CN" dirty="0">
              <a:latin typeface="微软雅黑" panose="020B0503020204020204" pitchFamily="34" charset="-122"/>
            </a:endParaRPr>
          </a:p>
        </p:txBody>
      </p:sp>
      <p:sp>
        <p:nvSpPr>
          <p:cNvPr id="22" name="矩形 21"/>
          <p:cNvSpPr/>
          <p:nvPr/>
        </p:nvSpPr>
        <p:spPr>
          <a:xfrm>
            <a:off x="166619" y="27101"/>
            <a:ext cx="5990350" cy="752136"/>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系统模型说明</a:t>
            </a:r>
            <a:endParaRPr lang="zh-CN" altLang="en-US" sz="3200" b="1" spc="300" dirty="0">
              <a:solidFill>
                <a:schemeClr val="accent1">
                  <a:lumMod val="50000"/>
                </a:schemeClr>
              </a:solidFill>
            </a:endParaRPr>
          </a:p>
        </p:txBody>
      </p:sp>
      <p:sp>
        <p:nvSpPr>
          <p:cNvPr id="23" name="矩形 47"/>
          <p:cNvSpPr>
            <a:spLocks noChangeArrowheads="1"/>
          </p:cNvSpPr>
          <p:nvPr/>
        </p:nvSpPr>
        <p:spPr bwMode="auto">
          <a:xfrm>
            <a:off x="259053" y="944308"/>
            <a:ext cx="465239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r>
              <a:rPr lang="zh-CN" altLang="en-US" sz="2400" dirty="0">
                <a:latin typeface="微软雅黑" panose="020B0503020204020204" pitchFamily="34" charset="-122"/>
              </a:rPr>
              <a:t>模型中包含两种实体：</a:t>
            </a:r>
            <a:endParaRPr lang="en-US" altLang="zh-CN" sz="2400" dirty="0">
              <a:latin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2469057" y="3731514"/>
            <a:ext cx="7186827" cy="303900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0" presetClass="entr" presetSubtype="0" fill="hold" grpId="0" nodeType="withEffect">
                                  <p:stCondLst>
                                    <p:cond delay="1000"/>
                                  </p:stCondLst>
                                  <p:iterate type="lt">
                                    <p:tmPct val="10000"/>
                                  </p:iterate>
                                  <p:childTnLst>
                                    <p:set>
                                      <p:cBhvr>
                                        <p:cTn id="17" dur="1" fill="hold">
                                          <p:stCondLst>
                                            <p:cond delay="0"/>
                                          </p:stCondLst>
                                        </p:cTn>
                                        <p:tgtEl>
                                          <p:spTgt spid="14"/>
                                        </p:tgtEl>
                                        <p:attrNameLst>
                                          <p:attrName>style.visibility</p:attrName>
                                        </p:attrNameLst>
                                      </p:cBhvr>
                                      <p:to>
                                        <p:strVal val="visible"/>
                                      </p:to>
                                    </p:set>
                                    <p:animScale>
                                      <p:cBhvr>
                                        <p:cTn id="18" dur="375" fill="hold">
                                          <p:stCondLst>
                                            <p:cond delay="0"/>
                                          </p:stCondLst>
                                        </p:cTn>
                                        <p:tgtEl>
                                          <p:spTgt spid="14"/>
                                        </p:tgtEl>
                                      </p:cBhvr>
                                      <p:from x="150000" y="150000"/>
                                      <p:to x="90000" y="90000"/>
                                    </p:animScale>
                                    <p:animScale>
                                      <p:cBhvr>
                                        <p:cTn id="19" dur="375" fill="hold">
                                          <p:stCondLst>
                                            <p:cond delay="375"/>
                                          </p:stCondLst>
                                        </p:cTn>
                                        <p:tgtEl>
                                          <p:spTgt spid="14"/>
                                        </p:tgtEl>
                                      </p:cBhvr>
                                      <p:from x="90000" y="90000"/>
                                      <p:to x="100000" y="100000"/>
                                    </p:animScale>
                                  </p:childTnLst>
                                </p:cTn>
                              </p:par>
                              <p:par>
                                <p:cTn id="20" presetID="42" presetClass="entr" presetSubtype="0" fill="hold" grpId="0" nodeType="withEffect">
                                  <p:stCondLst>
                                    <p:cond delay="10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0" presetClass="entr" presetSubtype="0" fill="hold" grpId="0" nodeType="withEffect">
                                  <p:stCondLst>
                                    <p:cond delay="1000"/>
                                  </p:stCondLst>
                                  <p:iterate type="lt">
                                    <p:tmPct val="10000"/>
                                  </p:iterate>
                                  <p:childTnLst>
                                    <p:set>
                                      <p:cBhvr>
                                        <p:cTn id="26" dur="1" fill="hold">
                                          <p:stCondLst>
                                            <p:cond delay="0"/>
                                          </p:stCondLst>
                                        </p:cTn>
                                        <p:tgtEl>
                                          <p:spTgt spid="18"/>
                                        </p:tgtEl>
                                        <p:attrNameLst>
                                          <p:attrName>style.visibility</p:attrName>
                                        </p:attrNameLst>
                                      </p:cBhvr>
                                      <p:to>
                                        <p:strVal val="visible"/>
                                      </p:to>
                                    </p:set>
                                    <p:animScale>
                                      <p:cBhvr>
                                        <p:cTn id="27" dur="375" fill="hold">
                                          <p:stCondLst>
                                            <p:cond delay="0"/>
                                          </p:stCondLst>
                                        </p:cTn>
                                        <p:tgtEl>
                                          <p:spTgt spid="18"/>
                                        </p:tgtEl>
                                      </p:cBhvr>
                                      <p:from x="150000" y="150000"/>
                                      <p:to x="90000" y="90000"/>
                                    </p:animScale>
                                    <p:animScale>
                                      <p:cBhvr>
                                        <p:cTn id="28" dur="375" fill="hold">
                                          <p:stCondLst>
                                            <p:cond delay="375"/>
                                          </p:stCondLst>
                                        </p:cTn>
                                        <p:tgtEl>
                                          <p:spTgt spid="18"/>
                                        </p:tgtEl>
                                      </p:cBhvr>
                                      <p:from x="90000" y="90000"/>
                                      <p:to x="100000" y="100000"/>
                                    </p:animScale>
                                  </p:childTnLst>
                                </p:cTn>
                              </p:par>
                              <p:par>
                                <p:cTn id="29" presetID="22" presetClass="entr" presetSubtype="8"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42" presetClass="entr" presetSubtype="0" fill="hold" grpId="0" nodeType="withEffect">
                                  <p:stCondLst>
                                    <p:cond delay="100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750"/>
                                        <p:tgtEl>
                                          <p:spTgt spid="29"/>
                                        </p:tgtEl>
                                      </p:cBhvr>
                                    </p:animEffect>
                                    <p:anim calcmode="lin" valueType="num">
                                      <p:cBhvr>
                                        <p:cTn id="35" dur="750" fill="hold"/>
                                        <p:tgtEl>
                                          <p:spTgt spid="29"/>
                                        </p:tgtEl>
                                        <p:attrNameLst>
                                          <p:attrName>ppt_x</p:attrName>
                                        </p:attrNameLst>
                                      </p:cBhvr>
                                      <p:tavLst>
                                        <p:tav tm="0">
                                          <p:val>
                                            <p:strVal val="#ppt_x"/>
                                          </p:val>
                                        </p:tav>
                                        <p:tav tm="100000">
                                          <p:val>
                                            <p:strVal val="#ppt_x"/>
                                          </p:val>
                                        </p:tav>
                                      </p:tavLst>
                                    </p:anim>
                                    <p:anim calcmode="lin" valueType="num">
                                      <p:cBhvr>
                                        <p:cTn id="36" dur="750" fill="hold"/>
                                        <p:tgtEl>
                                          <p:spTgt spid="29"/>
                                        </p:tgtEl>
                                        <p:attrNameLst>
                                          <p:attrName>ppt_y</p:attrName>
                                        </p:attrNameLst>
                                      </p:cBhvr>
                                      <p:tavLst>
                                        <p:tav tm="0">
                                          <p:val>
                                            <p:strVal val="#ppt_y+.1"/>
                                          </p:val>
                                        </p:tav>
                                        <p:tav tm="100000">
                                          <p:val>
                                            <p:strVal val="#ppt_y"/>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Scale>
                                      <p:cBhvr>
                                        <p:cTn id="39" dur="375" fill="hold">
                                          <p:stCondLst>
                                            <p:cond delay="0"/>
                                          </p:stCondLst>
                                        </p:cTn>
                                        <p:tgtEl>
                                          <p:spTgt spid="22"/>
                                        </p:tgtEl>
                                      </p:cBhvr>
                                      <p:from x="150000" y="150000"/>
                                      <p:to x="90000" y="90000"/>
                                    </p:animScale>
                                    <p:animScale>
                                      <p:cBhvr>
                                        <p:cTn id="40" dur="375" fill="hold">
                                          <p:stCondLst>
                                            <p:cond delay="375"/>
                                          </p:stCondLst>
                                        </p:cTn>
                                        <p:tgtEl>
                                          <p:spTgt spid="22"/>
                                        </p:tgtEl>
                                      </p:cBhvr>
                                      <p:from x="90000" y="90000"/>
                                      <p:to x="100000" y="100000"/>
                                    </p:animScale>
                                  </p:childTnLst>
                                </p:cTn>
                              </p:par>
                              <p:par>
                                <p:cTn id="41" presetID="42" presetClass="entr" presetSubtype="0" fill="hold" grpId="0" nodeType="with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anim calcmode="lin" valueType="num">
                                      <p:cBhvr>
                                        <p:cTn id="44" dur="750" fill="hold"/>
                                        <p:tgtEl>
                                          <p:spTgt spid="23"/>
                                        </p:tgtEl>
                                        <p:attrNameLst>
                                          <p:attrName>ppt_x</p:attrName>
                                        </p:attrNameLst>
                                      </p:cBhvr>
                                      <p:tavLst>
                                        <p:tav tm="0">
                                          <p:val>
                                            <p:strVal val="#ppt_x"/>
                                          </p:val>
                                        </p:tav>
                                        <p:tav tm="100000">
                                          <p:val>
                                            <p:strVal val="#ppt_x"/>
                                          </p:val>
                                        </p:tav>
                                      </p:tavLst>
                                    </p:anim>
                                    <p:anim calcmode="lin" valueType="num">
                                      <p:cBhvr>
                                        <p:cTn id="45"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p:bldP spid="14" grpId="0"/>
      <p:bldP spid="18" grpId="0"/>
      <p:bldP spid="29"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86781" y="157791"/>
            <a:ext cx="9703297" cy="461665"/>
          </a:xfrm>
          <a:prstGeom prst="rect">
            <a:avLst/>
          </a:prstGeom>
          <a:noFill/>
        </p:spPr>
        <p:txBody>
          <a:bodyPr wrap="none" rtlCol="0">
            <a:spAutoFit/>
          </a:bodyPr>
          <a:lstStyle/>
          <a:p>
            <a:r>
              <a:rPr lang="zh-CN" altLang="en-US" sz="2400" b="1" dirty="0"/>
              <a:t>学习证明共识协议（</a:t>
            </a:r>
            <a:r>
              <a:rPr lang="en-US" altLang="zh-CN" sz="2400" b="1" dirty="0"/>
              <a:t>Proof-of-learning consensus protocol</a:t>
            </a:r>
            <a:r>
              <a:rPr lang="zh-CN" altLang="en-US" sz="2400" b="1" dirty="0"/>
              <a:t>）</a:t>
            </a:r>
            <a:endParaRPr lang="zh-CN" altLang="en-US" sz="2400" b="1" dirty="0"/>
          </a:p>
        </p:txBody>
      </p:sp>
      <p:sp>
        <p:nvSpPr>
          <p:cNvPr id="19" name="文本框 18"/>
          <p:cNvSpPr txBox="1"/>
          <p:nvPr/>
        </p:nvSpPr>
        <p:spPr>
          <a:xfrm>
            <a:off x="1219618" y="1214228"/>
            <a:ext cx="1574470" cy="400110"/>
          </a:xfrm>
          <a:prstGeom prst="rect">
            <a:avLst/>
          </a:prstGeom>
          <a:noFill/>
        </p:spPr>
        <p:txBody>
          <a:bodyPr wrap="none" rtlCol="0">
            <a:spAutoFit/>
          </a:bodyPr>
          <a:lstStyle/>
          <a:p>
            <a:r>
              <a:rPr lang="en-US" altLang="zh-CN" sz="2000" b="1" dirty="0">
                <a:solidFill>
                  <a:srgbClr val="24569D"/>
                </a:solidFill>
              </a:rPr>
              <a:t>1. </a:t>
            </a:r>
            <a:r>
              <a:rPr lang="zh-CN" altLang="en-US" sz="2000" b="1" dirty="0">
                <a:solidFill>
                  <a:srgbClr val="24569D"/>
                </a:solidFill>
              </a:rPr>
              <a:t>选择任务</a:t>
            </a:r>
            <a:endParaRPr lang="zh-CN" altLang="en-US" sz="2000" b="1" dirty="0">
              <a:solidFill>
                <a:srgbClr val="24569D"/>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7"/>
          <p:cNvSpPr>
            <a:spLocks noChangeArrowheads="1"/>
          </p:cNvSpPr>
          <p:nvPr/>
        </p:nvSpPr>
        <p:spPr bwMode="auto">
          <a:xfrm>
            <a:off x="5038429" y="1055872"/>
            <a:ext cx="8151627" cy="59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共识节点选择已知的最佳共识任务。</a:t>
            </a:r>
            <a:endParaRPr lang="en-US" altLang="zh-CN" sz="2000" dirty="0">
              <a:latin typeface="微软雅黑" panose="020B0503020204020204" pitchFamily="34" charset="-122"/>
            </a:endParaRPr>
          </a:p>
        </p:txBody>
      </p:sp>
      <p:sp>
        <p:nvSpPr>
          <p:cNvPr id="22" name="文本框 21"/>
          <p:cNvSpPr txBox="1"/>
          <p:nvPr/>
        </p:nvSpPr>
        <p:spPr>
          <a:xfrm>
            <a:off x="1201862" y="2075333"/>
            <a:ext cx="3626314" cy="400110"/>
          </a:xfrm>
          <a:prstGeom prst="rect">
            <a:avLst/>
          </a:prstGeom>
          <a:noFill/>
        </p:spPr>
        <p:txBody>
          <a:bodyPr wrap="none" rtlCol="0">
            <a:spAutoFit/>
          </a:bodyPr>
          <a:lstStyle/>
          <a:p>
            <a:r>
              <a:rPr lang="en-US" altLang="zh-CN" sz="2000" b="1" dirty="0">
                <a:solidFill>
                  <a:srgbClr val="24569D"/>
                </a:solidFill>
              </a:rPr>
              <a:t>2. </a:t>
            </a:r>
            <a:r>
              <a:rPr lang="zh-CN" altLang="en-US" sz="2000" b="1" dirty="0">
                <a:solidFill>
                  <a:srgbClr val="24569D"/>
                </a:solidFill>
              </a:rPr>
              <a:t>收集数据并初始化模型参数</a:t>
            </a:r>
            <a:endParaRPr lang="zh-CN" altLang="en-US" sz="2000" b="1" dirty="0">
              <a:solidFill>
                <a:srgbClr val="24569D"/>
              </a:solidFill>
            </a:endParaRPr>
          </a:p>
        </p:txBody>
      </p:sp>
      <p:sp>
        <p:nvSpPr>
          <p:cNvPr id="25" name="文本框 24"/>
          <p:cNvSpPr txBox="1"/>
          <p:nvPr/>
        </p:nvSpPr>
        <p:spPr>
          <a:xfrm>
            <a:off x="1219618" y="2984169"/>
            <a:ext cx="2343911" cy="400110"/>
          </a:xfrm>
          <a:prstGeom prst="rect">
            <a:avLst/>
          </a:prstGeom>
          <a:noFill/>
        </p:spPr>
        <p:txBody>
          <a:bodyPr wrap="none" rtlCol="0">
            <a:spAutoFit/>
          </a:bodyPr>
          <a:lstStyle/>
          <a:p>
            <a:r>
              <a:rPr lang="en-US" altLang="zh-CN" sz="2000" b="1" dirty="0">
                <a:solidFill>
                  <a:srgbClr val="24569D"/>
                </a:solidFill>
              </a:rPr>
              <a:t>3. </a:t>
            </a:r>
            <a:r>
              <a:rPr lang="zh-CN" altLang="en-US" sz="2000" b="1" dirty="0">
                <a:solidFill>
                  <a:srgbClr val="24569D"/>
                </a:solidFill>
              </a:rPr>
              <a:t>创建安全映射层</a:t>
            </a:r>
            <a:endParaRPr lang="zh-CN" altLang="en-US" sz="2000" b="1" dirty="0">
              <a:solidFill>
                <a:srgbClr val="24569D"/>
              </a:solidFill>
            </a:endParaRPr>
          </a:p>
        </p:txBody>
      </p:sp>
      <p:sp>
        <p:nvSpPr>
          <p:cNvPr id="29" name="矩形 47"/>
          <p:cNvSpPr>
            <a:spLocks noChangeArrowheads="1"/>
          </p:cNvSpPr>
          <p:nvPr/>
        </p:nvSpPr>
        <p:spPr bwMode="auto">
          <a:xfrm>
            <a:off x="5038428" y="2766831"/>
            <a:ext cx="8151627" cy="59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将密文中的数据转换为特征向量训练任务模型。</a:t>
            </a:r>
            <a:endParaRPr lang="en-US" altLang="zh-CN" sz="2000" dirty="0">
              <a:latin typeface="微软雅黑" panose="020B0503020204020204" pitchFamily="34" charset="-122"/>
            </a:endParaRPr>
          </a:p>
        </p:txBody>
      </p:sp>
      <p:sp>
        <p:nvSpPr>
          <p:cNvPr id="30" name="文本框 29"/>
          <p:cNvSpPr txBox="1"/>
          <p:nvPr/>
        </p:nvSpPr>
        <p:spPr>
          <a:xfrm>
            <a:off x="1219618" y="4093811"/>
            <a:ext cx="2856872" cy="400110"/>
          </a:xfrm>
          <a:prstGeom prst="rect">
            <a:avLst/>
          </a:prstGeom>
          <a:noFill/>
        </p:spPr>
        <p:txBody>
          <a:bodyPr wrap="none" rtlCol="0">
            <a:spAutoFit/>
          </a:bodyPr>
          <a:lstStyle/>
          <a:p>
            <a:r>
              <a:rPr lang="en-US" altLang="zh-CN" sz="2000" b="1" dirty="0">
                <a:solidFill>
                  <a:srgbClr val="24569D"/>
                </a:solidFill>
              </a:rPr>
              <a:t>4. </a:t>
            </a:r>
            <a:r>
              <a:rPr lang="zh-CN" altLang="en-US" sz="2000" b="1" dirty="0">
                <a:solidFill>
                  <a:srgbClr val="24569D"/>
                </a:solidFill>
              </a:rPr>
              <a:t>广播成功训练的模型</a:t>
            </a:r>
            <a:endParaRPr lang="zh-CN" altLang="en-US" sz="2000" b="1" dirty="0">
              <a:solidFill>
                <a:srgbClr val="24569D"/>
              </a:solidFill>
            </a:endParaRPr>
          </a:p>
        </p:txBody>
      </p:sp>
      <p:sp>
        <p:nvSpPr>
          <p:cNvPr id="31" name="矩形 47"/>
          <p:cNvSpPr>
            <a:spLocks noChangeArrowheads="1"/>
          </p:cNvSpPr>
          <p:nvPr/>
        </p:nvSpPr>
        <p:spPr bwMode="auto">
          <a:xfrm>
            <a:off x="5023489" y="3882779"/>
            <a:ext cx="6910916" cy="243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当训练的模型达到最低训练精度时，矿工广播新块，并将新块添加到本地链的末尾。</a:t>
            </a:r>
            <a:endParaRPr lang="en-US" altLang="zh-CN" sz="2000" dirty="0">
              <a:latin typeface="微软雅黑" panose="020B0503020204020204" pitchFamily="34" charset="-122"/>
            </a:endParaRPr>
          </a:p>
          <a:p>
            <a:pPr algn="just">
              <a:lnSpc>
                <a:spcPct val="200000"/>
              </a:lnSpc>
            </a:pPr>
            <a:r>
              <a:rPr lang="zh-CN" altLang="en-US" sz="2000" dirty="0">
                <a:latin typeface="微软雅黑" panose="020B0503020204020204" pitchFamily="34" charset="-122"/>
              </a:rPr>
              <a:t>矿工可能会收到其他矿工发来的新区块，如果矿工没有收到测试数据，它会保存这些块并继续训练。</a:t>
            </a:r>
            <a:endParaRPr lang="en-US" altLang="zh-CN" sz="2000" dirty="0">
              <a:latin typeface="微软雅黑" panose="020B0503020204020204" pitchFamily="34" charset="-122"/>
            </a:endParaRPr>
          </a:p>
        </p:txBody>
      </p:sp>
      <p:sp>
        <p:nvSpPr>
          <p:cNvPr id="33" name="矩形 47"/>
          <p:cNvSpPr>
            <a:spLocks noChangeArrowheads="1"/>
          </p:cNvSpPr>
          <p:nvPr/>
        </p:nvSpPr>
        <p:spPr bwMode="auto">
          <a:xfrm>
            <a:off x="5038428" y="1883007"/>
            <a:ext cx="8151627" cy="59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根据任务描述收集数据并初始化模型参数。</a:t>
            </a:r>
            <a:endParaRPr lang="en-US" altLang="zh-CN" sz="2000" dirty="0">
              <a:latin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375" fill="hold">
                                          <p:stCondLst>
                                            <p:cond delay="0"/>
                                          </p:stCondLst>
                                        </p:cTn>
                                        <p:tgtEl>
                                          <p:spTgt spid="17"/>
                                        </p:tgtEl>
                                      </p:cBhvr>
                                      <p:from x="150000" y="150000"/>
                                      <p:to x="90000" y="90000"/>
                                    </p:animScale>
                                    <p:animScale>
                                      <p:cBhvr>
                                        <p:cTn id="8" dur="375" fill="hold">
                                          <p:stCondLst>
                                            <p:cond delay="375"/>
                                          </p:stCondLst>
                                        </p:cTn>
                                        <p:tgtEl>
                                          <p:spTgt spid="17"/>
                                        </p:tgtEl>
                                      </p:cBhvr>
                                      <p:from x="90000" y="90000"/>
                                      <p:to x="100000" y="100000"/>
                                    </p:animScale>
                                  </p:childTnLst>
                                </p:cTn>
                              </p:par>
                              <p:par>
                                <p:cTn id="9" presetID="10" presetClass="entr" presetSubtype="0" fill="hold" grpId="0" nodeType="withEffect">
                                  <p:stCondLst>
                                    <p:cond delay="2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42" presetClass="entr" presetSubtype="0" fill="hold" grpId="0" nodeType="with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anim calcmode="lin" valueType="num">
                                      <p:cBhvr>
                                        <p:cTn id="15" dur="750" fill="hold"/>
                                        <p:tgtEl>
                                          <p:spTgt spid="21"/>
                                        </p:tgtEl>
                                        <p:attrNameLst>
                                          <p:attrName>ppt_x</p:attrName>
                                        </p:attrNameLst>
                                      </p:cBhvr>
                                      <p:tavLst>
                                        <p:tav tm="0">
                                          <p:val>
                                            <p:strVal val="#ppt_x"/>
                                          </p:val>
                                        </p:tav>
                                        <p:tav tm="100000">
                                          <p:val>
                                            <p:strVal val="#ppt_x"/>
                                          </p:val>
                                        </p:tav>
                                      </p:tavLst>
                                    </p:anim>
                                    <p:anim calcmode="lin" valueType="num">
                                      <p:cBhvr>
                                        <p:cTn id="16" dur="750" fill="hold"/>
                                        <p:tgtEl>
                                          <p:spTgt spid="21"/>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225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225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42" presetClass="entr" presetSubtype="0" fill="hold" grpId="0" nodeType="withEffect">
                                  <p:stCondLst>
                                    <p:cond delay="100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750"/>
                                        <p:tgtEl>
                                          <p:spTgt spid="29"/>
                                        </p:tgtEl>
                                      </p:cBhvr>
                                    </p:animEffect>
                                    <p:anim calcmode="lin" valueType="num">
                                      <p:cBhvr>
                                        <p:cTn id="26" dur="750" fill="hold"/>
                                        <p:tgtEl>
                                          <p:spTgt spid="29"/>
                                        </p:tgtEl>
                                        <p:attrNameLst>
                                          <p:attrName>ppt_x</p:attrName>
                                        </p:attrNameLst>
                                      </p:cBhvr>
                                      <p:tavLst>
                                        <p:tav tm="0">
                                          <p:val>
                                            <p:strVal val="#ppt_x"/>
                                          </p:val>
                                        </p:tav>
                                        <p:tav tm="100000">
                                          <p:val>
                                            <p:strVal val="#ppt_x"/>
                                          </p:val>
                                        </p:tav>
                                      </p:tavLst>
                                    </p:anim>
                                    <p:anim calcmode="lin" valueType="num">
                                      <p:cBhvr>
                                        <p:cTn id="27" dur="750" fill="hold"/>
                                        <p:tgtEl>
                                          <p:spTgt spid="29"/>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225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42" presetClass="entr" presetSubtype="0" fill="hold" grpId="0" nodeType="withEffect">
                                  <p:stCondLst>
                                    <p:cond delay="100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50"/>
                                        <p:tgtEl>
                                          <p:spTgt spid="31"/>
                                        </p:tgtEl>
                                      </p:cBhvr>
                                    </p:animEffect>
                                    <p:anim calcmode="lin" valueType="num">
                                      <p:cBhvr>
                                        <p:cTn id="34" dur="750" fill="hold"/>
                                        <p:tgtEl>
                                          <p:spTgt spid="31"/>
                                        </p:tgtEl>
                                        <p:attrNameLst>
                                          <p:attrName>ppt_x</p:attrName>
                                        </p:attrNameLst>
                                      </p:cBhvr>
                                      <p:tavLst>
                                        <p:tav tm="0">
                                          <p:val>
                                            <p:strVal val="#ppt_x"/>
                                          </p:val>
                                        </p:tav>
                                        <p:tav tm="100000">
                                          <p:val>
                                            <p:strVal val="#ppt_x"/>
                                          </p:val>
                                        </p:tav>
                                      </p:tavLst>
                                    </p:anim>
                                    <p:anim calcmode="lin" valueType="num">
                                      <p:cBhvr>
                                        <p:cTn id="35" dur="75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0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750"/>
                                        <p:tgtEl>
                                          <p:spTgt spid="33"/>
                                        </p:tgtEl>
                                      </p:cBhvr>
                                    </p:animEffect>
                                    <p:anim calcmode="lin" valueType="num">
                                      <p:cBhvr>
                                        <p:cTn id="39" dur="750" fill="hold"/>
                                        <p:tgtEl>
                                          <p:spTgt spid="33"/>
                                        </p:tgtEl>
                                        <p:attrNameLst>
                                          <p:attrName>ppt_x</p:attrName>
                                        </p:attrNameLst>
                                      </p:cBhvr>
                                      <p:tavLst>
                                        <p:tav tm="0">
                                          <p:val>
                                            <p:strVal val="#ppt_x"/>
                                          </p:val>
                                        </p:tav>
                                        <p:tav tm="100000">
                                          <p:val>
                                            <p:strVal val="#ppt_x"/>
                                          </p:val>
                                        </p:tav>
                                      </p:tavLst>
                                    </p:anim>
                                    <p:anim calcmode="lin" valueType="num">
                                      <p:cBhvr>
                                        <p:cTn id="40"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P spid="25" grpId="0"/>
      <p:bldP spid="29" grpId="0"/>
      <p:bldP spid="30" grpId="0"/>
      <p:bldP spid="3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86781" y="157791"/>
            <a:ext cx="9703297" cy="461665"/>
          </a:xfrm>
          <a:prstGeom prst="rect">
            <a:avLst/>
          </a:prstGeom>
          <a:noFill/>
        </p:spPr>
        <p:txBody>
          <a:bodyPr wrap="none" rtlCol="0">
            <a:spAutoFit/>
          </a:bodyPr>
          <a:lstStyle/>
          <a:p>
            <a:r>
              <a:rPr lang="zh-CN" altLang="en-US" sz="2400" b="1" dirty="0"/>
              <a:t>学习证明共识协议（</a:t>
            </a:r>
            <a:r>
              <a:rPr lang="en-US" altLang="zh-CN" sz="2400" b="1" dirty="0"/>
              <a:t>Proof-of-learning consensus protocol</a:t>
            </a:r>
            <a:r>
              <a:rPr lang="zh-CN" altLang="en-US" sz="2400" b="1" dirty="0"/>
              <a:t>）</a:t>
            </a:r>
            <a:endParaRPr lang="zh-CN" altLang="en-US" sz="2400" b="1" dirty="0"/>
          </a:p>
        </p:txBody>
      </p:sp>
      <p:sp>
        <p:nvSpPr>
          <p:cNvPr id="19" name="文本框 18"/>
          <p:cNvSpPr txBox="1"/>
          <p:nvPr/>
        </p:nvSpPr>
        <p:spPr>
          <a:xfrm>
            <a:off x="1219618" y="1214228"/>
            <a:ext cx="3262432" cy="400110"/>
          </a:xfrm>
          <a:prstGeom prst="rect">
            <a:avLst/>
          </a:prstGeom>
          <a:noFill/>
        </p:spPr>
        <p:txBody>
          <a:bodyPr wrap="none" rtlCol="0">
            <a:spAutoFit/>
          </a:bodyPr>
          <a:lstStyle/>
          <a:p>
            <a:r>
              <a:rPr lang="zh-CN" altLang="en-US" sz="2000" b="1" dirty="0">
                <a:solidFill>
                  <a:srgbClr val="24569D"/>
                </a:solidFill>
              </a:rPr>
              <a:t>矿工中止训练的三个原因：</a:t>
            </a:r>
            <a:endParaRPr lang="zh-CN" altLang="en-US" sz="2000" b="1" dirty="0">
              <a:solidFill>
                <a:srgbClr val="24569D"/>
              </a:solidFill>
            </a:endParaRPr>
          </a:p>
        </p:txBody>
      </p:sp>
      <p:sp>
        <p:nvSpPr>
          <p:cNvPr id="28" name="矩形 27"/>
          <p:cNvSpPr/>
          <p:nvPr/>
        </p:nvSpPr>
        <p:spPr>
          <a:xfrm>
            <a:off x="0" y="6450875"/>
            <a:ext cx="12192000" cy="407125"/>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7"/>
          <p:cNvSpPr>
            <a:spLocks noChangeArrowheads="1"/>
          </p:cNvSpPr>
          <p:nvPr/>
        </p:nvSpPr>
        <p:spPr bwMode="auto">
          <a:xfrm>
            <a:off x="1738451" y="1712108"/>
            <a:ext cx="8151627" cy="182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457200" indent="-457200" algn="just">
              <a:lnSpc>
                <a:spcPct val="200000"/>
              </a:lnSpc>
              <a:buAutoNum type="arabicPeriod"/>
            </a:pPr>
            <a:r>
              <a:rPr lang="zh-CN" altLang="en-US" sz="2000" dirty="0">
                <a:latin typeface="微软雅黑" panose="020B0503020204020204" pitchFamily="34" charset="-122"/>
              </a:rPr>
              <a:t>矿工本人找到了达到最低训练精度的模型；</a:t>
            </a:r>
            <a:endParaRPr lang="en-US" altLang="zh-CN" sz="2000" dirty="0">
              <a:latin typeface="微软雅黑" panose="020B0503020204020204" pitchFamily="34" charset="-122"/>
            </a:endParaRPr>
          </a:p>
          <a:p>
            <a:pPr marL="457200" indent="-457200" algn="just">
              <a:lnSpc>
                <a:spcPct val="200000"/>
              </a:lnSpc>
              <a:buAutoNum type="arabicPeriod"/>
            </a:pPr>
            <a:r>
              <a:rPr lang="zh-CN" altLang="en-US" sz="2000" dirty="0">
                <a:latin typeface="微软雅黑" panose="020B0503020204020204" pitchFamily="34" charset="-122"/>
              </a:rPr>
              <a:t>已达到训练允许的最长时间；</a:t>
            </a:r>
            <a:endParaRPr lang="en-US" altLang="zh-CN" sz="2000" dirty="0">
              <a:latin typeface="微软雅黑" panose="020B0503020204020204" pitchFamily="34" charset="-122"/>
            </a:endParaRPr>
          </a:p>
          <a:p>
            <a:pPr marL="457200" indent="-457200" algn="just">
              <a:lnSpc>
                <a:spcPct val="200000"/>
              </a:lnSpc>
              <a:buAutoNum type="arabicPeriod"/>
            </a:pPr>
            <a:r>
              <a:rPr lang="zh-CN" altLang="en-US" sz="2000" dirty="0">
                <a:latin typeface="微软雅黑" panose="020B0503020204020204" pitchFamily="34" charset="-122"/>
              </a:rPr>
              <a:t>矿工收到测试数据，表明数据节点不再接受模型解决方案</a:t>
            </a:r>
            <a:endParaRPr lang="en-US" altLang="zh-CN" sz="2000" dirty="0">
              <a:latin typeface="微软雅黑" panose="020B0503020204020204" pitchFamily="34" charset="-122"/>
            </a:endParaRPr>
          </a:p>
        </p:txBody>
      </p:sp>
      <p:sp>
        <p:nvSpPr>
          <p:cNvPr id="12" name="文本框 11"/>
          <p:cNvSpPr txBox="1"/>
          <p:nvPr/>
        </p:nvSpPr>
        <p:spPr>
          <a:xfrm>
            <a:off x="1219618" y="3832551"/>
            <a:ext cx="2492990" cy="400110"/>
          </a:xfrm>
          <a:prstGeom prst="rect">
            <a:avLst/>
          </a:prstGeom>
          <a:noFill/>
        </p:spPr>
        <p:txBody>
          <a:bodyPr wrap="none" rtlCol="0">
            <a:spAutoFit/>
          </a:bodyPr>
          <a:lstStyle/>
          <a:p>
            <a:r>
              <a:rPr lang="zh-CN" altLang="en-US" sz="2000" b="1" dirty="0">
                <a:solidFill>
                  <a:srgbClr val="24569D"/>
                </a:solidFill>
              </a:rPr>
              <a:t>判断获胜块的流程：</a:t>
            </a:r>
            <a:endParaRPr lang="zh-CN" altLang="en-US" sz="2000" b="1" dirty="0">
              <a:solidFill>
                <a:srgbClr val="24569D"/>
              </a:solidFill>
            </a:endParaRPr>
          </a:p>
        </p:txBody>
      </p:sp>
      <p:sp>
        <p:nvSpPr>
          <p:cNvPr id="14" name="矩形 47"/>
          <p:cNvSpPr>
            <a:spLocks noChangeArrowheads="1"/>
          </p:cNvSpPr>
          <p:nvPr/>
        </p:nvSpPr>
        <p:spPr bwMode="auto">
          <a:xfrm>
            <a:off x="322553" y="4330123"/>
            <a:ext cx="3262432" cy="182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比较接受到的区块的测试准确率，并按照测试准确率的降序排列。</a:t>
            </a:r>
            <a:endParaRPr lang="en-US" altLang="zh-CN" sz="2000" dirty="0">
              <a:latin typeface="微软雅黑" panose="020B0503020204020204" pitchFamily="34" charset="-122"/>
            </a:endParaRPr>
          </a:p>
        </p:txBody>
      </p:sp>
      <p:sp>
        <p:nvSpPr>
          <p:cNvPr id="15" name="矩形 47"/>
          <p:cNvSpPr>
            <a:spLocks noChangeArrowheads="1"/>
          </p:cNvSpPr>
          <p:nvPr/>
        </p:nvSpPr>
        <p:spPr bwMode="auto">
          <a:xfrm>
            <a:off x="4427183" y="4375410"/>
            <a:ext cx="3324997" cy="120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根据算法二评估每个区块的有效性。</a:t>
            </a:r>
            <a:endParaRPr lang="en-US" altLang="zh-CN" sz="2000" dirty="0">
              <a:latin typeface="微软雅黑" panose="020B0503020204020204" pitchFamily="34" charset="-122"/>
            </a:endParaRPr>
          </a:p>
        </p:txBody>
      </p:sp>
      <p:sp>
        <p:nvSpPr>
          <p:cNvPr id="16" name="矩形 47"/>
          <p:cNvSpPr>
            <a:spLocks noChangeArrowheads="1"/>
          </p:cNvSpPr>
          <p:nvPr/>
        </p:nvSpPr>
        <p:spPr bwMode="auto">
          <a:xfrm>
            <a:off x="8664727" y="4399956"/>
            <a:ext cx="3262432" cy="125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200000"/>
              </a:lnSpc>
            </a:pPr>
            <a:r>
              <a:rPr lang="zh-CN" altLang="en-US" sz="2000" dirty="0">
                <a:latin typeface="微软雅黑" panose="020B0503020204020204" pitchFamily="34" charset="-122"/>
              </a:rPr>
              <a:t>首先通过验证的区块为获胜块，其余区块为</a:t>
            </a:r>
            <a:r>
              <a:rPr lang="en-US" altLang="zh-CN" sz="2000" dirty="0" err="1">
                <a:latin typeface="微软雅黑" panose="020B0503020204020204" pitchFamily="34" charset="-122"/>
              </a:rPr>
              <a:t>ommer</a:t>
            </a:r>
            <a:r>
              <a:rPr lang="zh-CN" altLang="en-US" sz="2000" dirty="0">
                <a:latin typeface="微软雅黑" panose="020B0503020204020204" pitchFamily="34" charset="-122"/>
              </a:rPr>
              <a:t>块。</a:t>
            </a:r>
            <a:endParaRPr lang="en-US" altLang="zh-CN" sz="2000" dirty="0">
              <a:latin typeface="微软雅黑" panose="020B0503020204020204" pitchFamily="34" charset="-122"/>
            </a:endParaRPr>
          </a:p>
        </p:txBody>
      </p:sp>
      <p:sp>
        <p:nvSpPr>
          <p:cNvPr id="2" name="箭头: 右 1"/>
          <p:cNvSpPr/>
          <p:nvPr/>
        </p:nvSpPr>
        <p:spPr>
          <a:xfrm>
            <a:off x="3808521" y="4942329"/>
            <a:ext cx="488272" cy="407125"/>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p:cNvSpPr/>
          <p:nvPr/>
        </p:nvSpPr>
        <p:spPr>
          <a:xfrm>
            <a:off x="7950479" y="4963346"/>
            <a:ext cx="488272" cy="407125"/>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3067" y="4375410"/>
            <a:ext cx="3518332" cy="1823057"/>
          </a:xfrm>
          <a:prstGeom prst="rect">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334121" y="4375410"/>
            <a:ext cx="3518332" cy="1823057"/>
          </a:xfrm>
          <a:prstGeom prst="rect">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536777" y="4375410"/>
            <a:ext cx="3518332" cy="1823057"/>
          </a:xfrm>
          <a:prstGeom prst="rect">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375" fill="hold">
                                          <p:stCondLst>
                                            <p:cond delay="0"/>
                                          </p:stCondLst>
                                        </p:cTn>
                                        <p:tgtEl>
                                          <p:spTgt spid="17"/>
                                        </p:tgtEl>
                                      </p:cBhvr>
                                      <p:from x="150000" y="150000"/>
                                      <p:to x="90000" y="90000"/>
                                    </p:animScale>
                                    <p:animScale>
                                      <p:cBhvr>
                                        <p:cTn id="8" dur="375" fill="hold">
                                          <p:stCondLst>
                                            <p:cond delay="375"/>
                                          </p:stCondLst>
                                        </p:cTn>
                                        <p:tgtEl>
                                          <p:spTgt spid="17"/>
                                        </p:tgtEl>
                                      </p:cBhvr>
                                      <p:from x="90000" y="90000"/>
                                      <p:to x="100000" y="100000"/>
                                    </p:animScale>
                                  </p:childTnLst>
                                </p:cTn>
                              </p:par>
                              <p:par>
                                <p:cTn id="9" presetID="10" presetClass="entr" presetSubtype="0" fill="hold" grpId="0" nodeType="withEffect">
                                  <p:stCondLst>
                                    <p:cond delay="2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42" presetClass="entr" presetSubtype="0" fill="hold" grpId="0" nodeType="with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anim calcmode="lin" valueType="num">
                                      <p:cBhvr>
                                        <p:cTn id="15" dur="750" fill="hold"/>
                                        <p:tgtEl>
                                          <p:spTgt spid="21"/>
                                        </p:tgtEl>
                                        <p:attrNameLst>
                                          <p:attrName>ppt_x</p:attrName>
                                        </p:attrNameLst>
                                      </p:cBhvr>
                                      <p:tavLst>
                                        <p:tav tm="0">
                                          <p:val>
                                            <p:strVal val="#ppt_x"/>
                                          </p:val>
                                        </p:tav>
                                        <p:tav tm="100000">
                                          <p:val>
                                            <p:strVal val="#ppt_x"/>
                                          </p:val>
                                        </p:tav>
                                      </p:tavLst>
                                    </p:anim>
                                    <p:anim calcmode="lin" valueType="num">
                                      <p:cBhvr>
                                        <p:cTn id="16" dur="750" fill="hold"/>
                                        <p:tgtEl>
                                          <p:spTgt spid="21"/>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2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42" presetClass="entr" presetSubtype="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750"/>
                                        <p:tgtEl>
                                          <p:spTgt spid="14"/>
                                        </p:tgtEl>
                                      </p:cBhvr>
                                    </p:animEffect>
                                    <p:anim calcmode="lin" valueType="num">
                                      <p:cBhvr>
                                        <p:cTn id="23" dur="750" fill="hold"/>
                                        <p:tgtEl>
                                          <p:spTgt spid="14"/>
                                        </p:tgtEl>
                                        <p:attrNameLst>
                                          <p:attrName>ppt_x</p:attrName>
                                        </p:attrNameLst>
                                      </p:cBhvr>
                                      <p:tavLst>
                                        <p:tav tm="0">
                                          <p:val>
                                            <p:strVal val="#ppt_x"/>
                                          </p:val>
                                        </p:tav>
                                        <p:tav tm="100000">
                                          <p:val>
                                            <p:strVal val="#ppt_x"/>
                                          </p:val>
                                        </p:tav>
                                      </p:tavLst>
                                    </p:anim>
                                    <p:anim calcmode="lin" valueType="num">
                                      <p:cBhvr>
                                        <p:cTn id="24" dur="75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750"/>
                                        <p:tgtEl>
                                          <p:spTgt spid="15"/>
                                        </p:tgtEl>
                                      </p:cBhvr>
                                    </p:animEffect>
                                    <p:anim calcmode="lin" valueType="num">
                                      <p:cBhvr>
                                        <p:cTn id="28" dur="750" fill="hold"/>
                                        <p:tgtEl>
                                          <p:spTgt spid="15"/>
                                        </p:tgtEl>
                                        <p:attrNameLst>
                                          <p:attrName>ppt_x</p:attrName>
                                        </p:attrNameLst>
                                      </p:cBhvr>
                                      <p:tavLst>
                                        <p:tav tm="0">
                                          <p:val>
                                            <p:strVal val="#ppt_x"/>
                                          </p:val>
                                        </p:tav>
                                        <p:tav tm="100000">
                                          <p:val>
                                            <p:strVal val="#ppt_x"/>
                                          </p:val>
                                        </p:tav>
                                      </p:tavLst>
                                    </p:anim>
                                    <p:anim calcmode="lin" valueType="num">
                                      <p:cBhvr>
                                        <p:cTn id="29" dur="75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750"/>
                                        <p:tgtEl>
                                          <p:spTgt spid="16"/>
                                        </p:tgtEl>
                                      </p:cBhvr>
                                    </p:animEffect>
                                    <p:anim calcmode="lin" valueType="num">
                                      <p:cBhvr>
                                        <p:cTn id="33" dur="750" fill="hold"/>
                                        <p:tgtEl>
                                          <p:spTgt spid="16"/>
                                        </p:tgtEl>
                                        <p:attrNameLst>
                                          <p:attrName>ppt_x</p:attrName>
                                        </p:attrNameLst>
                                      </p:cBhvr>
                                      <p:tavLst>
                                        <p:tav tm="0">
                                          <p:val>
                                            <p:strVal val="#ppt_x"/>
                                          </p:val>
                                        </p:tav>
                                        <p:tav tm="100000">
                                          <p:val>
                                            <p:strVal val="#ppt_x"/>
                                          </p:val>
                                        </p:tav>
                                      </p:tavLst>
                                    </p:anim>
                                    <p:anim calcmode="lin" valueType="num">
                                      <p:cBhvr>
                                        <p:cTn id="34"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12"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092" y="221942"/>
            <a:ext cx="156258" cy="367570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1" name="矩形 10"/>
          <p:cNvSpPr/>
          <p:nvPr/>
        </p:nvSpPr>
        <p:spPr>
          <a:xfrm>
            <a:off x="12011487" y="3644032"/>
            <a:ext cx="180513" cy="3213967"/>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itchFamily="2" charset="-122"/>
            </a:endParaRPr>
          </a:p>
        </p:txBody>
      </p:sp>
      <p:sp>
        <p:nvSpPr>
          <p:cNvPr id="13" name="矩形 47"/>
          <p:cNvSpPr>
            <a:spLocks noChangeArrowheads="1"/>
          </p:cNvSpPr>
          <p:nvPr/>
        </p:nvSpPr>
        <p:spPr bwMode="auto">
          <a:xfrm>
            <a:off x="433080" y="1967667"/>
            <a:ext cx="5629391" cy="16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200000"/>
              </a:lnSpc>
              <a:buFont typeface="Wingdings" panose="05000000000000000000" pitchFamily="2" charset="2"/>
              <a:buChar char="Ø"/>
            </a:pPr>
            <a:r>
              <a:rPr lang="zh-CN" altLang="en-US" dirty="0">
                <a:latin typeface="微软雅黑" panose="020B0503020204020204" pitchFamily="34" charset="-122"/>
              </a:rPr>
              <a:t>头部包含区块</a:t>
            </a:r>
            <a:r>
              <a:rPr lang="en-US" altLang="zh-CN" dirty="0">
                <a:latin typeface="微软雅黑" panose="020B0503020204020204" pitchFamily="34" charset="-122"/>
              </a:rPr>
              <a:t>ID</a:t>
            </a:r>
            <a:r>
              <a:rPr lang="zh-CN" altLang="en-US" dirty="0">
                <a:latin typeface="微软雅黑" panose="020B0503020204020204" pitchFamily="34" charset="-122"/>
              </a:rPr>
              <a:t>、获胜者</a:t>
            </a:r>
            <a:r>
              <a:rPr lang="en-US" altLang="zh-CN" dirty="0">
                <a:latin typeface="微软雅黑" panose="020B0503020204020204" pitchFamily="34" charset="-122"/>
              </a:rPr>
              <a:t>ID</a:t>
            </a:r>
            <a:r>
              <a:rPr lang="zh-CN" altLang="en-US" dirty="0">
                <a:latin typeface="微软雅黑" panose="020B0503020204020204" pitchFamily="34" charset="-122"/>
              </a:rPr>
              <a:t>、选定任务、前一个区块哈希、训练模型、模型的训练精度、</a:t>
            </a:r>
            <a:r>
              <a:rPr lang="en-US" altLang="zh-CN" dirty="0" err="1">
                <a:latin typeface="微软雅黑" panose="020B0503020204020204" pitchFamily="34" charset="-122"/>
              </a:rPr>
              <a:t>ommer</a:t>
            </a:r>
            <a:r>
              <a:rPr lang="zh-CN" altLang="en-US" dirty="0">
                <a:latin typeface="微软雅黑" panose="020B0503020204020204" pitchFamily="34" charset="-122"/>
              </a:rPr>
              <a:t>区块哈希、主体的默克尔树根哈希数据。</a:t>
            </a:r>
            <a:endParaRPr lang="en-US" altLang="zh-CN" dirty="0">
              <a:latin typeface="微软雅黑" panose="020B0503020204020204" pitchFamily="34" charset="-122"/>
            </a:endParaRPr>
          </a:p>
        </p:txBody>
      </p:sp>
      <p:sp>
        <p:nvSpPr>
          <p:cNvPr id="14" name="矩形 3"/>
          <p:cNvSpPr>
            <a:spLocks noChangeArrowheads="1"/>
          </p:cNvSpPr>
          <p:nvPr/>
        </p:nvSpPr>
        <p:spPr bwMode="auto">
          <a:xfrm>
            <a:off x="449604" y="1476066"/>
            <a:ext cx="888691"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285750" indent="-285750">
              <a:spcBef>
                <a:spcPct val="0"/>
              </a:spcBef>
              <a:buFont typeface="Wingdings" panose="05000000000000000000" pitchFamily="2" charset="2"/>
              <a:buChar char="l"/>
            </a:pPr>
            <a:r>
              <a:rPr lang="zh-CN" altLang="en-US" b="1" dirty="0">
                <a:solidFill>
                  <a:srgbClr val="24569D"/>
                </a:solidFill>
                <a:latin typeface="微软雅黑" panose="020B0503020204020204" pitchFamily="34" charset="-122"/>
                <a:cs typeface="Arial" panose="020B0604020202020204" pitchFamily="34" charset="0"/>
              </a:rPr>
              <a:t>头部</a:t>
            </a:r>
            <a:endParaRPr lang="zh-CN" altLang="en-US"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508727" y="1843624"/>
            <a:ext cx="1829850" cy="40500"/>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grpSp>
      <p:sp>
        <p:nvSpPr>
          <p:cNvPr id="18" name="矩形 3"/>
          <p:cNvSpPr>
            <a:spLocks noChangeArrowheads="1"/>
          </p:cNvSpPr>
          <p:nvPr/>
        </p:nvSpPr>
        <p:spPr bwMode="auto">
          <a:xfrm>
            <a:off x="463366" y="4050290"/>
            <a:ext cx="888691"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285750" indent="-285750">
              <a:spcBef>
                <a:spcPct val="0"/>
              </a:spcBef>
              <a:buFont typeface="Wingdings" panose="05000000000000000000" pitchFamily="2" charset="2"/>
              <a:buChar char="l"/>
            </a:pPr>
            <a:r>
              <a:rPr lang="zh-CN" altLang="en-US" b="1" dirty="0">
                <a:solidFill>
                  <a:srgbClr val="24569D"/>
                </a:solidFill>
                <a:latin typeface="微软雅黑" panose="020B0503020204020204" pitchFamily="34" charset="-122"/>
                <a:cs typeface="Arial" panose="020B0604020202020204" pitchFamily="34" charset="0"/>
              </a:rPr>
              <a:t>块体</a:t>
            </a:r>
            <a:endParaRPr lang="zh-CN" altLang="en-US" b="1" dirty="0">
              <a:solidFill>
                <a:srgbClr val="24569D"/>
              </a:solidFill>
              <a:latin typeface="微软雅黑" panose="020B0503020204020204" pitchFamily="34" charset="-122"/>
              <a:cs typeface="Arial" panose="020B0604020202020204" pitchFamily="34" charset="0"/>
            </a:endParaRPr>
          </a:p>
        </p:txBody>
      </p:sp>
      <p:grpSp>
        <p:nvGrpSpPr>
          <p:cNvPr id="5" name="组合 4"/>
          <p:cNvGrpSpPr/>
          <p:nvPr/>
        </p:nvGrpSpPr>
        <p:grpSpPr>
          <a:xfrm>
            <a:off x="509889" y="4417848"/>
            <a:ext cx="1842450" cy="40500"/>
            <a:chOff x="6188759" y="3169896"/>
            <a:chExt cx="1842450" cy="40500"/>
          </a:xfrm>
        </p:grpSpPr>
        <p:sp>
          <p:nvSpPr>
            <p:cNvPr id="19" name="矩形 18"/>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sp>
          <p:nvSpPr>
            <p:cNvPr id="20" name="矩形 19"/>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ndParaRPr>
            </a:p>
          </p:txBody>
        </p:sp>
      </p:grpSp>
      <p:sp>
        <p:nvSpPr>
          <p:cNvPr id="29" name="矩形 47"/>
          <p:cNvSpPr>
            <a:spLocks noChangeArrowheads="1"/>
          </p:cNvSpPr>
          <p:nvPr/>
        </p:nvSpPr>
        <p:spPr bwMode="auto">
          <a:xfrm>
            <a:off x="446842" y="4626173"/>
            <a:ext cx="5649157" cy="22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gn="just">
              <a:lnSpc>
                <a:spcPct val="200000"/>
              </a:lnSpc>
              <a:buFont typeface="Wingdings" panose="05000000000000000000" pitchFamily="2" charset="2"/>
              <a:buChar char="Ø"/>
            </a:pPr>
            <a:r>
              <a:rPr lang="zh-CN" altLang="en-US" dirty="0">
                <a:latin typeface="微软雅黑" panose="020B0503020204020204" pitchFamily="34" charset="-122"/>
              </a:rPr>
              <a:t>块体存储以二叉分支默克尔数组值的数据。</a:t>
            </a:r>
            <a:endParaRPr lang="en-US" altLang="zh-CN" dirty="0">
              <a:latin typeface="微软雅黑" panose="020B0503020204020204" pitchFamily="34" charset="-122"/>
            </a:endParaRPr>
          </a:p>
          <a:p>
            <a:pPr marL="285750" indent="-285750" algn="just">
              <a:lnSpc>
                <a:spcPct val="200000"/>
              </a:lnSpc>
              <a:buFont typeface="Wingdings" panose="05000000000000000000" pitchFamily="2" charset="2"/>
              <a:buChar char="Ø"/>
            </a:pPr>
            <a:r>
              <a:rPr lang="zh-CN" altLang="en-US" dirty="0">
                <a:latin typeface="微软雅黑" panose="020B0503020204020204" pitchFamily="34" charset="-122"/>
              </a:rPr>
              <a:t>包括前一个块中未完成的任务列表、新收集的任务列表、用户上传的加密数据以及已解决任务的交易和测试数据集。</a:t>
            </a:r>
            <a:endParaRPr lang="en-US" altLang="zh-CN" dirty="0">
              <a:latin typeface="微软雅黑" panose="020B0503020204020204" pitchFamily="34" charset="-122"/>
            </a:endParaRPr>
          </a:p>
        </p:txBody>
      </p:sp>
      <p:sp>
        <p:nvSpPr>
          <p:cNvPr id="22" name="矩形 21"/>
          <p:cNvSpPr/>
          <p:nvPr/>
        </p:nvSpPr>
        <p:spPr>
          <a:xfrm>
            <a:off x="2847675" y="0"/>
            <a:ext cx="5990350" cy="752136"/>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solidFill>
                  <a:schemeClr val="accent1">
                    <a:lumMod val="50000"/>
                  </a:schemeClr>
                </a:solidFill>
              </a:rPr>
              <a:t>区块的数据结构</a:t>
            </a:r>
            <a:endParaRPr lang="zh-CN" altLang="en-US" sz="3200" b="1" spc="300" dirty="0">
              <a:solidFill>
                <a:schemeClr val="accent1">
                  <a:lumMod val="50000"/>
                </a:schemeClr>
              </a:solidFill>
            </a:endParaRPr>
          </a:p>
        </p:txBody>
      </p:sp>
      <p:sp>
        <p:nvSpPr>
          <p:cNvPr id="23" name="矩形 47"/>
          <p:cNvSpPr>
            <a:spLocks noChangeArrowheads="1"/>
          </p:cNvSpPr>
          <p:nvPr/>
        </p:nvSpPr>
        <p:spPr bwMode="auto">
          <a:xfrm>
            <a:off x="3561943" y="919961"/>
            <a:ext cx="506811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r>
              <a:rPr lang="zh-CN" altLang="en-US" sz="2400" dirty="0">
                <a:latin typeface="微软雅黑" panose="020B0503020204020204" pitchFamily="34" charset="-122"/>
              </a:rPr>
              <a:t>区块的数据结构由头部和主体组成。</a:t>
            </a:r>
            <a:endParaRPr lang="en-US" altLang="zh-CN" sz="2400" dirty="0">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175040" y="1782404"/>
            <a:ext cx="5757406" cy="453577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5" presetClass="path" presetSubtype="0" decel="100000" fill="hold" grpId="1" nodeType="withEffect">
                                  <p:stCondLst>
                                    <p:cond delay="0"/>
                                  </p:stCondLst>
                                  <p:childTnLst>
                                    <p:animMotion origin="layout" path="M 2.91667E-6 -1.48148E-6 L -0.25 -1.48148E-6 " pathEditMode="relative" rAng="0" ptsTypes="AA">
                                      <p:cBhvr>
                                        <p:cTn id="8" dur="500" spd="-100000" fill="hold"/>
                                        <p:tgtEl>
                                          <p:spTgt spid="10"/>
                                        </p:tgtEl>
                                        <p:attrNameLst>
                                          <p:attrName>ppt_x</p:attrName>
                                          <p:attrName>ppt_y</p:attrName>
                                        </p:attrNameLst>
                                      </p:cBhvr>
                                      <p:rCtr x="-12500" y="0"/>
                                    </p:animMotion>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63" presetClass="path" presetSubtype="0" decel="100000" fill="hold" grpId="1" nodeType="withEffect">
                                  <p:stCondLst>
                                    <p:cond delay="0"/>
                                  </p:stCondLst>
                                  <p:childTnLst>
                                    <p:animMotion origin="layout" path="M 1.875E-6 7.40741E-7 L 0.25 7.40741E-7 " pathEditMode="relative" rAng="0" ptsTypes="AA">
                                      <p:cBhvr>
                                        <p:cTn id="12" dur="500" spd="-100000" fill="hold"/>
                                        <p:tgtEl>
                                          <p:spTgt spid="11"/>
                                        </p:tgtEl>
                                        <p:attrNameLst>
                                          <p:attrName>ppt_x</p:attrName>
                                          <p:attrName>ppt_y</p:attrName>
                                        </p:attrNameLst>
                                      </p:cBhvr>
                                      <p:rCtr x="12500"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0" presetClass="entr" presetSubtype="0" fill="hold" grpId="0" nodeType="withEffect">
                                  <p:stCondLst>
                                    <p:cond delay="1000"/>
                                  </p:stCondLst>
                                  <p:iterate type="lt">
                                    <p:tmPct val="10000"/>
                                  </p:iterate>
                                  <p:childTnLst>
                                    <p:set>
                                      <p:cBhvr>
                                        <p:cTn id="17" dur="1" fill="hold">
                                          <p:stCondLst>
                                            <p:cond delay="0"/>
                                          </p:stCondLst>
                                        </p:cTn>
                                        <p:tgtEl>
                                          <p:spTgt spid="14"/>
                                        </p:tgtEl>
                                        <p:attrNameLst>
                                          <p:attrName>style.visibility</p:attrName>
                                        </p:attrNameLst>
                                      </p:cBhvr>
                                      <p:to>
                                        <p:strVal val="visible"/>
                                      </p:to>
                                    </p:set>
                                    <p:animScale>
                                      <p:cBhvr>
                                        <p:cTn id="18" dur="375" fill="hold">
                                          <p:stCondLst>
                                            <p:cond delay="0"/>
                                          </p:stCondLst>
                                        </p:cTn>
                                        <p:tgtEl>
                                          <p:spTgt spid="14"/>
                                        </p:tgtEl>
                                      </p:cBhvr>
                                      <p:from x="150000" y="150000"/>
                                      <p:to x="90000" y="90000"/>
                                    </p:animScale>
                                    <p:animScale>
                                      <p:cBhvr>
                                        <p:cTn id="19" dur="375" fill="hold">
                                          <p:stCondLst>
                                            <p:cond delay="375"/>
                                          </p:stCondLst>
                                        </p:cTn>
                                        <p:tgtEl>
                                          <p:spTgt spid="14"/>
                                        </p:tgtEl>
                                      </p:cBhvr>
                                      <p:from x="90000" y="90000"/>
                                      <p:to x="100000" y="100000"/>
                                    </p:animScale>
                                  </p:childTnLst>
                                </p:cTn>
                              </p:par>
                              <p:par>
                                <p:cTn id="20" presetID="42" presetClass="entr" presetSubtype="0" fill="hold" grpId="0" nodeType="withEffect">
                                  <p:stCondLst>
                                    <p:cond delay="10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0" presetClass="entr" presetSubtype="0" fill="hold" grpId="0" nodeType="withEffect">
                                  <p:stCondLst>
                                    <p:cond delay="1000"/>
                                  </p:stCondLst>
                                  <p:iterate type="lt">
                                    <p:tmPct val="10000"/>
                                  </p:iterate>
                                  <p:childTnLst>
                                    <p:set>
                                      <p:cBhvr>
                                        <p:cTn id="26" dur="1" fill="hold">
                                          <p:stCondLst>
                                            <p:cond delay="0"/>
                                          </p:stCondLst>
                                        </p:cTn>
                                        <p:tgtEl>
                                          <p:spTgt spid="18"/>
                                        </p:tgtEl>
                                        <p:attrNameLst>
                                          <p:attrName>style.visibility</p:attrName>
                                        </p:attrNameLst>
                                      </p:cBhvr>
                                      <p:to>
                                        <p:strVal val="visible"/>
                                      </p:to>
                                    </p:set>
                                    <p:animScale>
                                      <p:cBhvr>
                                        <p:cTn id="27" dur="375" fill="hold">
                                          <p:stCondLst>
                                            <p:cond delay="0"/>
                                          </p:stCondLst>
                                        </p:cTn>
                                        <p:tgtEl>
                                          <p:spTgt spid="18"/>
                                        </p:tgtEl>
                                      </p:cBhvr>
                                      <p:from x="150000" y="150000"/>
                                      <p:to x="90000" y="90000"/>
                                    </p:animScale>
                                    <p:animScale>
                                      <p:cBhvr>
                                        <p:cTn id="28" dur="375" fill="hold">
                                          <p:stCondLst>
                                            <p:cond delay="375"/>
                                          </p:stCondLst>
                                        </p:cTn>
                                        <p:tgtEl>
                                          <p:spTgt spid="18"/>
                                        </p:tgtEl>
                                      </p:cBhvr>
                                      <p:from x="90000" y="90000"/>
                                      <p:to x="100000" y="100000"/>
                                    </p:animScale>
                                  </p:childTnLst>
                                </p:cTn>
                              </p:par>
                              <p:par>
                                <p:cTn id="29" presetID="22" presetClass="entr" presetSubtype="8"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42" presetClass="entr" presetSubtype="0" fill="hold" grpId="0" nodeType="withEffect">
                                  <p:stCondLst>
                                    <p:cond delay="100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750"/>
                                        <p:tgtEl>
                                          <p:spTgt spid="29"/>
                                        </p:tgtEl>
                                      </p:cBhvr>
                                    </p:animEffect>
                                    <p:anim calcmode="lin" valueType="num">
                                      <p:cBhvr>
                                        <p:cTn id="35" dur="750" fill="hold"/>
                                        <p:tgtEl>
                                          <p:spTgt spid="29"/>
                                        </p:tgtEl>
                                        <p:attrNameLst>
                                          <p:attrName>ppt_x</p:attrName>
                                        </p:attrNameLst>
                                      </p:cBhvr>
                                      <p:tavLst>
                                        <p:tav tm="0">
                                          <p:val>
                                            <p:strVal val="#ppt_x"/>
                                          </p:val>
                                        </p:tav>
                                        <p:tav tm="100000">
                                          <p:val>
                                            <p:strVal val="#ppt_x"/>
                                          </p:val>
                                        </p:tav>
                                      </p:tavLst>
                                    </p:anim>
                                    <p:anim calcmode="lin" valueType="num">
                                      <p:cBhvr>
                                        <p:cTn id="36" dur="750" fill="hold"/>
                                        <p:tgtEl>
                                          <p:spTgt spid="29"/>
                                        </p:tgtEl>
                                        <p:attrNameLst>
                                          <p:attrName>ppt_y</p:attrName>
                                        </p:attrNameLst>
                                      </p:cBhvr>
                                      <p:tavLst>
                                        <p:tav tm="0">
                                          <p:val>
                                            <p:strVal val="#ppt_y+.1"/>
                                          </p:val>
                                        </p:tav>
                                        <p:tav tm="100000">
                                          <p:val>
                                            <p:strVal val="#ppt_y"/>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Scale>
                                      <p:cBhvr>
                                        <p:cTn id="39" dur="375" fill="hold">
                                          <p:stCondLst>
                                            <p:cond delay="0"/>
                                          </p:stCondLst>
                                        </p:cTn>
                                        <p:tgtEl>
                                          <p:spTgt spid="22"/>
                                        </p:tgtEl>
                                      </p:cBhvr>
                                      <p:from x="150000" y="150000"/>
                                      <p:to x="90000" y="90000"/>
                                    </p:animScale>
                                    <p:animScale>
                                      <p:cBhvr>
                                        <p:cTn id="40" dur="375" fill="hold">
                                          <p:stCondLst>
                                            <p:cond delay="375"/>
                                          </p:stCondLst>
                                        </p:cTn>
                                        <p:tgtEl>
                                          <p:spTgt spid="22"/>
                                        </p:tgtEl>
                                      </p:cBhvr>
                                      <p:from x="90000" y="90000"/>
                                      <p:to x="100000" y="100000"/>
                                    </p:animScale>
                                  </p:childTnLst>
                                </p:cTn>
                              </p:par>
                              <p:par>
                                <p:cTn id="41" presetID="42" presetClass="entr" presetSubtype="0" fill="hold" grpId="0" nodeType="with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750"/>
                                        <p:tgtEl>
                                          <p:spTgt spid="23"/>
                                        </p:tgtEl>
                                      </p:cBhvr>
                                    </p:animEffect>
                                    <p:anim calcmode="lin" valueType="num">
                                      <p:cBhvr>
                                        <p:cTn id="44" dur="750" fill="hold"/>
                                        <p:tgtEl>
                                          <p:spTgt spid="23"/>
                                        </p:tgtEl>
                                        <p:attrNameLst>
                                          <p:attrName>ppt_x</p:attrName>
                                        </p:attrNameLst>
                                      </p:cBhvr>
                                      <p:tavLst>
                                        <p:tav tm="0">
                                          <p:val>
                                            <p:strVal val="#ppt_x"/>
                                          </p:val>
                                        </p:tav>
                                        <p:tav tm="100000">
                                          <p:val>
                                            <p:strVal val="#ppt_x"/>
                                          </p:val>
                                        </p:tav>
                                      </p:tavLst>
                                    </p:anim>
                                    <p:anim calcmode="lin" valueType="num">
                                      <p:cBhvr>
                                        <p:cTn id="45"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3" grpId="0"/>
      <p:bldP spid="14" grpId="0"/>
      <p:bldP spid="18" grpId="0"/>
      <p:bldP spid="29" grpId="0"/>
      <p:bldP spid="22" grpId="0" animBg="1"/>
      <p:bldP spid="23" grpId="0"/>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演示</Application>
  <PresentationFormat>宽屏</PresentationFormat>
  <Paragraphs>274</Paragraphs>
  <Slides>18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宋体</vt:lpstr>
      <vt:lpstr>Wingdings</vt:lpstr>
      <vt:lpstr>Segoe UI Light</vt:lpstr>
      <vt:lpstr>苹方-简</vt:lpstr>
      <vt:lpstr>方正兰亭超细黑简体</vt:lpstr>
      <vt:lpstr>微软雅黑</vt:lpstr>
      <vt:lpstr>Wingdings 2</vt:lpstr>
      <vt:lpstr>Book Antiqua</vt:lpstr>
      <vt:lpstr>汉仪书宋二KW</vt:lpstr>
      <vt:lpstr>Wingdings 3</vt:lpstr>
      <vt:lpstr>汉仪旗黑</vt:lpstr>
      <vt:lpstr>Calibri</vt:lpstr>
      <vt:lpstr>Impact</vt:lpstr>
      <vt:lpstr>Verdana</vt:lpstr>
      <vt:lpstr>宋体</vt:lpstr>
      <vt:lpstr>Arial Unicode MS</vt:lpstr>
      <vt:lpstr>Helvetica Neue</vt:lpstr>
      <vt:lpstr>黑体-简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学术报告毕业答辩</dc:title>
  <dc:creator>第一PPT</dc:creator>
  <cp:keywords>www.1ppt.com</cp:keywords>
  <cp:lastModifiedBy>瑶九九</cp:lastModifiedBy>
  <cp:revision>107</cp:revision>
  <dcterms:created xsi:type="dcterms:W3CDTF">2022-10-20T14:59:33Z</dcterms:created>
  <dcterms:modified xsi:type="dcterms:W3CDTF">2022-10-20T14:59:33Z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A1731AECF26D35DCDF615163ACD8F9B0</vt:lpwstr>
  </property>
  <property fmtid="{D5CDD505-2E9C-101B-9397-08002B2CF9AE}" pid="3" name="KSOProductBuildVer">
    <vt:lpwstr>2052-4.4.1.7360</vt:lpwstr>
  </property>
</Properties>
</file>