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roxima Nova Bold" charset="1" panose="02000506030000020004"/>
      <p:regular r:id="rId20"/>
    </p:embeddedFont>
    <p:embeddedFont>
      <p:font typeface="Proxima Nova" charset="1" panose="0200050603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Relationship Id="rId7" Target="../media/image2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00000">
            <a:off x="-2636533" y="-3185942"/>
            <a:ext cx="7273962" cy="6996229"/>
          </a:xfrm>
          <a:custGeom>
            <a:avLst/>
            <a:gdLst/>
            <a:ahLst/>
            <a:cxnLst/>
            <a:rect r="r" b="b" t="t" l="l"/>
            <a:pathLst>
              <a:path h="6996229" w="7273962">
                <a:moveTo>
                  <a:pt x="0" y="0"/>
                </a:moveTo>
                <a:lnTo>
                  <a:pt x="7273961" y="0"/>
                </a:lnTo>
                <a:lnTo>
                  <a:pt x="7273961" y="6996229"/>
                </a:lnTo>
                <a:lnTo>
                  <a:pt x="0" y="6996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200000">
            <a:off x="13133808" y="6389050"/>
            <a:ext cx="6462252" cy="6286009"/>
          </a:xfrm>
          <a:custGeom>
            <a:avLst/>
            <a:gdLst/>
            <a:ahLst/>
            <a:cxnLst/>
            <a:rect r="r" b="b" t="t" l="l"/>
            <a:pathLst>
              <a:path h="6286009" w="6462252">
                <a:moveTo>
                  <a:pt x="0" y="0"/>
                </a:moveTo>
                <a:lnTo>
                  <a:pt x="6462252" y="0"/>
                </a:lnTo>
                <a:lnTo>
                  <a:pt x="6462252" y="6286008"/>
                </a:lnTo>
                <a:lnTo>
                  <a:pt x="0" y="6286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0602" y="4518586"/>
            <a:ext cx="3687268" cy="4447363"/>
          </a:xfrm>
          <a:custGeom>
            <a:avLst/>
            <a:gdLst/>
            <a:ahLst/>
            <a:cxnLst/>
            <a:rect r="r" b="b" t="t" l="l"/>
            <a:pathLst>
              <a:path h="4447363" w="3687268">
                <a:moveTo>
                  <a:pt x="0" y="0"/>
                </a:moveTo>
                <a:lnTo>
                  <a:pt x="3687268" y="0"/>
                </a:lnTo>
                <a:lnTo>
                  <a:pt x="3687268" y="4447363"/>
                </a:lnTo>
                <a:lnTo>
                  <a:pt x="0" y="4447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6085" y="990600"/>
            <a:ext cx="16821915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4"/>
              </a:lnSpc>
            </a:pPr>
            <a:r>
              <a:rPr lang="en-US" b="true" sz="7499" spc="74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FINAL PROJECT</a:t>
            </a:r>
          </a:p>
          <a:p>
            <a:pPr algn="ctr">
              <a:lnSpc>
                <a:spcPts val="9374"/>
              </a:lnSpc>
            </a:pPr>
            <a:r>
              <a:rPr lang="en-US" b="true" sz="7499" spc="74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RED WINE QUALITY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16989" y="5432631"/>
            <a:ext cx="7342311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44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by: Mya Ei Win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00000">
            <a:off x="-3621365" y="-2885486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6"/>
                </a:lnTo>
                <a:lnTo>
                  <a:pt x="0" y="618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62193" y="1000125"/>
            <a:ext cx="7294783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VISUALS USED​</a:t>
            </a:r>
          </a:p>
          <a:p>
            <a:pPr algn="l">
              <a:lnSpc>
                <a:spcPts val="8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54229" y="3318021"/>
            <a:ext cx="6640197" cy="240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2"/>
              </a:lnSpc>
            </a:pPr>
          </a:p>
          <a:p>
            <a:pPr algn="l" marL="746800" indent="-37340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Actual vs Predicted Plot (GBR): Points close to ideal line​</a:t>
            </a:r>
          </a:p>
          <a:p>
            <a:pPr algn="l">
              <a:lnSpc>
                <a:spcPts val="484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7920000">
            <a:off x="14275594" y="8369075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8" y="0"/>
                </a:lnTo>
                <a:lnTo>
                  <a:pt x="5893518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61943" y="99029"/>
            <a:ext cx="1071657" cy="1859341"/>
          </a:xfrm>
          <a:custGeom>
            <a:avLst/>
            <a:gdLst/>
            <a:ahLst/>
            <a:cxnLst/>
            <a:rect r="r" b="b" t="t" l="l"/>
            <a:pathLst>
              <a:path h="1859341" w="1071657">
                <a:moveTo>
                  <a:pt x="0" y="0"/>
                </a:moveTo>
                <a:lnTo>
                  <a:pt x="1071657" y="0"/>
                </a:lnTo>
                <a:lnTo>
                  <a:pt x="1071657" y="1859342"/>
                </a:lnTo>
                <a:lnTo>
                  <a:pt x="0" y="185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80320" y="-18239"/>
            <a:ext cx="688362" cy="2093878"/>
          </a:xfrm>
          <a:custGeom>
            <a:avLst/>
            <a:gdLst/>
            <a:ahLst/>
            <a:cxnLst/>
            <a:rect r="r" b="b" t="t" l="l"/>
            <a:pathLst>
              <a:path h="2093878" w="688362">
                <a:moveTo>
                  <a:pt x="0" y="0"/>
                </a:moveTo>
                <a:lnTo>
                  <a:pt x="688362" y="0"/>
                </a:lnTo>
                <a:lnTo>
                  <a:pt x="688362" y="2093878"/>
                </a:lnTo>
                <a:lnTo>
                  <a:pt x="0" y="20938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5404" y="2621598"/>
            <a:ext cx="8101009" cy="6142768"/>
          </a:xfrm>
          <a:custGeom>
            <a:avLst/>
            <a:gdLst/>
            <a:ahLst/>
            <a:cxnLst/>
            <a:rect r="r" b="b" t="t" l="l"/>
            <a:pathLst>
              <a:path h="6142768" w="8101009">
                <a:moveTo>
                  <a:pt x="0" y="0"/>
                </a:moveTo>
                <a:lnTo>
                  <a:pt x="8101009" y="0"/>
                </a:lnTo>
                <a:lnTo>
                  <a:pt x="8101009" y="6142768"/>
                </a:lnTo>
                <a:lnTo>
                  <a:pt x="0" y="61427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0" t="0" r="-310" b="-403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00000">
            <a:off x="-3621365" y="-2885486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6"/>
                </a:lnTo>
                <a:lnTo>
                  <a:pt x="0" y="618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7920000">
            <a:off x="14134769" y="7572906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9" y="0"/>
                </a:lnTo>
                <a:lnTo>
                  <a:pt x="5893519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52119" y="8328629"/>
            <a:ext cx="1071657" cy="1859341"/>
          </a:xfrm>
          <a:custGeom>
            <a:avLst/>
            <a:gdLst/>
            <a:ahLst/>
            <a:cxnLst/>
            <a:rect r="r" b="b" t="t" l="l"/>
            <a:pathLst>
              <a:path h="1859341" w="1071657">
                <a:moveTo>
                  <a:pt x="0" y="0"/>
                </a:moveTo>
                <a:lnTo>
                  <a:pt x="1071657" y="0"/>
                </a:lnTo>
                <a:lnTo>
                  <a:pt x="1071657" y="1859342"/>
                </a:lnTo>
                <a:lnTo>
                  <a:pt x="0" y="1859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63757" y="8094092"/>
            <a:ext cx="688362" cy="2093878"/>
          </a:xfrm>
          <a:custGeom>
            <a:avLst/>
            <a:gdLst/>
            <a:ahLst/>
            <a:cxnLst/>
            <a:rect r="r" b="b" t="t" l="l"/>
            <a:pathLst>
              <a:path h="2093878" w="688362">
                <a:moveTo>
                  <a:pt x="0" y="0"/>
                </a:moveTo>
                <a:lnTo>
                  <a:pt x="688362" y="0"/>
                </a:lnTo>
                <a:lnTo>
                  <a:pt x="688362" y="2093879"/>
                </a:lnTo>
                <a:lnTo>
                  <a:pt x="0" y="20938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3614" y="2111160"/>
            <a:ext cx="6488505" cy="5675926"/>
          </a:xfrm>
          <a:custGeom>
            <a:avLst/>
            <a:gdLst/>
            <a:ahLst/>
            <a:cxnLst/>
            <a:rect r="r" b="b" t="t" l="l"/>
            <a:pathLst>
              <a:path h="5675926" w="6488505">
                <a:moveTo>
                  <a:pt x="0" y="0"/>
                </a:moveTo>
                <a:lnTo>
                  <a:pt x="6488505" y="0"/>
                </a:lnTo>
                <a:lnTo>
                  <a:pt x="6488505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62193" y="1000125"/>
            <a:ext cx="7294783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VISUALS USED​</a:t>
            </a:r>
          </a:p>
          <a:p>
            <a:pPr algn="l">
              <a:lnSpc>
                <a:spcPts val="8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68976" y="2869460"/>
            <a:ext cx="7881217" cy="6654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2"/>
              </a:lnSpc>
            </a:pPr>
          </a:p>
          <a:p>
            <a:pPr algn="l" marL="746800" indent="-37340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Thi</a:t>
            </a: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 matrix shows the model is really strong at identifying non-high-quality wines. It correctly labeled 262 of them. </a:t>
            </a:r>
          </a:p>
          <a:p>
            <a:pPr algn="l" marL="746800" indent="-37340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For high-quality wines, it caught 24 out of 47. </a:t>
            </a:r>
          </a:p>
          <a:p>
            <a:pPr algn="l" marL="746800" indent="-37340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So, while overall performance is good, there’s still room to improve that side.</a:t>
            </a:r>
          </a:p>
          <a:p>
            <a:pPr algn="l">
              <a:lnSpc>
                <a:spcPts val="484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929" y="-194389"/>
            <a:ext cx="10079892" cy="10675779"/>
            <a:chOff x="0" y="0"/>
            <a:chExt cx="4369816" cy="4628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9816" cy="4628144"/>
            </a:xfrm>
            <a:custGeom>
              <a:avLst/>
              <a:gdLst/>
              <a:ahLst/>
              <a:cxnLst/>
              <a:rect r="r" b="b" t="t" l="l"/>
              <a:pathLst>
                <a:path h="4628144" w="4369816">
                  <a:moveTo>
                    <a:pt x="0" y="0"/>
                  </a:moveTo>
                  <a:lnTo>
                    <a:pt x="4369816" y="0"/>
                  </a:lnTo>
                  <a:lnTo>
                    <a:pt x="4369816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10500000">
            <a:off x="-2524136" y="8477491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9" y="0"/>
                </a:lnTo>
                <a:lnTo>
                  <a:pt x="5893519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100000">
            <a:off x="14819493" y="-2463409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48491" y="113881"/>
            <a:ext cx="3731115" cy="2862783"/>
          </a:xfrm>
          <a:custGeom>
            <a:avLst/>
            <a:gdLst/>
            <a:ahLst/>
            <a:cxnLst/>
            <a:rect r="r" b="b" t="t" l="l"/>
            <a:pathLst>
              <a:path h="2862783" w="3731115">
                <a:moveTo>
                  <a:pt x="0" y="0"/>
                </a:moveTo>
                <a:lnTo>
                  <a:pt x="3731115" y="0"/>
                </a:lnTo>
                <a:lnTo>
                  <a:pt x="3731115" y="2862783"/>
                </a:lnTo>
                <a:lnTo>
                  <a:pt x="0" y="28627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29963" y="3796909"/>
            <a:ext cx="8021376" cy="6684480"/>
          </a:xfrm>
          <a:custGeom>
            <a:avLst/>
            <a:gdLst/>
            <a:ahLst/>
            <a:cxnLst/>
            <a:rect r="r" b="b" t="t" l="l"/>
            <a:pathLst>
              <a:path h="6684480" w="8021376">
                <a:moveTo>
                  <a:pt x="0" y="0"/>
                </a:moveTo>
                <a:lnTo>
                  <a:pt x="8021376" y="0"/>
                </a:lnTo>
                <a:lnTo>
                  <a:pt x="8021376" y="6684480"/>
                </a:lnTo>
                <a:lnTo>
                  <a:pt x="0" y="66844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00125"/>
            <a:ext cx="8115300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91657"/>
            <a:ext cx="8115300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Boosting performed best overall in both tasks​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MLP improved with tuning, but slower to train​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and Logistic models were good baselines​</a:t>
            </a:r>
          </a:p>
          <a:p>
            <a:pPr algn="l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66807" y="3559937"/>
            <a:ext cx="7431677" cy="531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Learned how different models perform on the same dataset​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Boosting was most effective​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Future: handle class imbalance, tune tree depth, use full cross-validation​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7920000">
            <a:off x="14275594" y="8369075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8" y="0"/>
                </a:lnTo>
                <a:lnTo>
                  <a:pt x="5893518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00000">
            <a:off x="-3214561" y="-2836555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7933" y="2302828"/>
            <a:ext cx="6995347" cy="4660650"/>
          </a:xfrm>
          <a:custGeom>
            <a:avLst/>
            <a:gdLst/>
            <a:ahLst/>
            <a:cxnLst/>
            <a:rect r="r" b="b" t="t" l="l"/>
            <a:pathLst>
              <a:path h="4660650" w="6995347">
                <a:moveTo>
                  <a:pt x="0" y="0"/>
                </a:moveTo>
                <a:lnTo>
                  <a:pt x="6995347" y="0"/>
                </a:lnTo>
                <a:lnTo>
                  <a:pt x="6995347" y="4660649"/>
                </a:lnTo>
                <a:lnTo>
                  <a:pt x="0" y="46606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066807" y="1000125"/>
            <a:ext cx="7431677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CONCLUSION &amp; FUTURE WORK​</a:t>
            </a:r>
          </a:p>
          <a:p>
            <a:pPr algn="l">
              <a:lnSpc>
                <a:spcPts val="849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1829" y="0"/>
            <a:ext cx="18499829" cy="10675779"/>
            <a:chOff x="0" y="0"/>
            <a:chExt cx="8020012" cy="4628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20011" cy="4628144"/>
            </a:xfrm>
            <a:custGeom>
              <a:avLst/>
              <a:gdLst/>
              <a:ahLst/>
              <a:cxnLst/>
              <a:rect r="r" b="b" t="t" l="l"/>
              <a:pathLst>
                <a:path h="4628144" w="8020011">
                  <a:moveTo>
                    <a:pt x="0" y="0"/>
                  </a:moveTo>
                  <a:lnTo>
                    <a:pt x="8020011" y="0"/>
                  </a:lnTo>
                  <a:lnTo>
                    <a:pt x="8020011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70467" y="1000125"/>
            <a:ext cx="8115300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REFERENCE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500000">
            <a:off x="-2524136" y="8477491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9" y="0"/>
                </a:lnTo>
                <a:lnTo>
                  <a:pt x="5893519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100000">
            <a:off x="14819493" y="-2463409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7012" y="2586337"/>
            <a:ext cx="16612288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https://www.kaggle.com/datasets/uciml/red-wine-quality-cortez-et-al-2009/data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https://www.canva.com/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389" y="-194389"/>
            <a:ext cx="9851465" cy="10648009"/>
            <a:chOff x="0" y="0"/>
            <a:chExt cx="4270789" cy="461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0789" cy="4616105"/>
            </a:xfrm>
            <a:custGeom>
              <a:avLst/>
              <a:gdLst/>
              <a:ahLst/>
              <a:cxnLst/>
              <a:rect r="r" b="b" t="t" l="l"/>
              <a:pathLst>
                <a:path h="4616105" w="4270789">
                  <a:moveTo>
                    <a:pt x="0" y="0"/>
                  </a:moveTo>
                  <a:lnTo>
                    <a:pt x="4270789" y="0"/>
                  </a:lnTo>
                  <a:lnTo>
                    <a:pt x="4270789" y="4616105"/>
                  </a:lnTo>
                  <a:lnTo>
                    <a:pt x="0" y="4616105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10500000">
            <a:off x="-2524136" y="8477491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9" y="0"/>
                </a:lnTo>
                <a:lnTo>
                  <a:pt x="5893519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100000">
            <a:off x="14819493" y="-2463409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6886" y="628415"/>
            <a:ext cx="3257131" cy="3844253"/>
          </a:xfrm>
          <a:custGeom>
            <a:avLst/>
            <a:gdLst/>
            <a:ahLst/>
            <a:cxnLst/>
            <a:rect r="r" b="b" t="t" l="l"/>
            <a:pathLst>
              <a:path h="3844253" w="3257131">
                <a:moveTo>
                  <a:pt x="0" y="0"/>
                </a:moveTo>
                <a:lnTo>
                  <a:pt x="3257132" y="0"/>
                </a:lnTo>
                <a:lnTo>
                  <a:pt x="3257132" y="3844253"/>
                </a:lnTo>
                <a:lnTo>
                  <a:pt x="0" y="3844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16504" y="5964856"/>
            <a:ext cx="2522561" cy="4322144"/>
          </a:xfrm>
          <a:custGeom>
            <a:avLst/>
            <a:gdLst/>
            <a:ahLst/>
            <a:cxnLst/>
            <a:rect r="r" b="b" t="t" l="l"/>
            <a:pathLst>
              <a:path h="4322144" w="2522561">
                <a:moveTo>
                  <a:pt x="0" y="0"/>
                </a:moveTo>
                <a:lnTo>
                  <a:pt x="2522561" y="0"/>
                </a:lnTo>
                <a:lnTo>
                  <a:pt x="2522561" y="4322144"/>
                </a:lnTo>
                <a:lnTo>
                  <a:pt x="0" y="43221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96725" y="6174172"/>
            <a:ext cx="2177103" cy="4114800"/>
          </a:xfrm>
          <a:custGeom>
            <a:avLst/>
            <a:gdLst/>
            <a:ahLst/>
            <a:cxnLst/>
            <a:rect r="r" b="b" t="t" l="l"/>
            <a:pathLst>
              <a:path h="4114800" w="2177103">
                <a:moveTo>
                  <a:pt x="0" y="0"/>
                </a:moveTo>
                <a:lnTo>
                  <a:pt x="2177104" y="0"/>
                </a:lnTo>
                <a:lnTo>
                  <a:pt x="21771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0645" y="1200124"/>
            <a:ext cx="8335786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0645" y="2411121"/>
            <a:ext cx="8335786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Red Wine Quality (UCI Machine Learning Repository)​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Goal: Predict red wine quality score (regression) and high-quality label (classification)​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Used models: Linear, Logistic, MLP, Gradient Boosting​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19521">
            <a:off x="14683051" y="6139593"/>
            <a:ext cx="6022851" cy="5792887"/>
          </a:xfrm>
          <a:custGeom>
            <a:avLst/>
            <a:gdLst/>
            <a:ahLst/>
            <a:cxnLst/>
            <a:rect r="r" b="b" t="t" l="l"/>
            <a:pathLst>
              <a:path h="5792887" w="6022851">
                <a:moveTo>
                  <a:pt x="0" y="0"/>
                </a:moveTo>
                <a:lnTo>
                  <a:pt x="6022850" y="0"/>
                </a:lnTo>
                <a:lnTo>
                  <a:pt x="6022850" y="5792888"/>
                </a:lnTo>
                <a:lnTo>
                  <a:pt x="0" y="5792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05337"/>
            <a:ext cx="13890656" cy="7691951"/>
          </a:xfrm>
          <a:custGeom>
            <a:avLst/>
            <a:gdLst/>
            <a:ahLst/>
            <a:cxnLst/>
            <a:rect r="r" b="b" t="t" l="l"/>
            <a:pathLst>
              <a:path h="7691951" w="13890656">
                <a:moveTo>
                  <a:pt x="0" y="0"/>
                </a:moveTo>
                <a:lnTo>
                  <a:pt x="13890656" y="0"/>
                </a:lnTo>
                <a:lnTo>
                  <a:pt x="13890656" y="7691951"/>
                </a:lnTo>
                <a:lnTo>
                  <a:pt x="0" y="7691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194" y="0"/>
            <a:ext cx="3793806" cy="2262488"/>
          </a:xfrm>
          <a:custGeom>
            <a:avLst/>
            <a:gdLst/>
            <a:ahLst/>
            <a:cxnLst/>
            <a:rect r="r" b="b" t="t" l="l"/>
            <a:pathLst>
              <a:path h="2262488" w="3793806">
                <a:moveTo>
                  <a:pt x="0" y="0"/>
                </a:moveTo>
                <a:lnTo>
                  <a:pt x="3793806" y="0"/>
                </a:lnTo>
                <a:lnTo>
                  <a:pt x="3793806" y="2262488"/>
                </a:lnTo>
                <a:lnTo>
                  <a:pt x="0" y="22624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50349" y="778836"/>
            <a:ext cx="8335786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RED WINE 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092259" cy="10814628"/>
            <a:chOff x="0" y="0"/>
            <a:chExt cx="3941659" cy="46883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41659" cy="4688337"/>
            </a:xfrm>
            <a:custGeom>
              <a:avLst/>
              <a:gdLst/>
              <a:ahLst/>
              <a:cxnLst/>
              <a:rect r="r" b="b" t="t" l="l"/>
              <a:pathLst>
                <a:path h="4688337" w="3941659">
                  <a:moveTo>
                    <a:pt x="0" y="0"/>
                  </a:moveTo>
                  <a:lnTo>
                    <a:pt x="3941659" y="0"/>
                  </a:lnTo>
                  <a:lnTo>
                    <a:pt x="3941659" y="4688337"/>
                  </a:lnTo>
                  <a:lnTo>
                    <a:pt x="0" y="4688337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7920000">
            <a:off x="14275594" y="8369075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8" y="0"/>
                </a:lnTo>
                <a:lnTo>
                  <a:pt x="5893518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900000">
            <a:off x="-3214561" y="-2836555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7099" y="1521305"/>
            <a:ext cx="6383904" cy="5908013"/>
          </a:xfrm>
          <a:custGeom>
            <a:avLst/>
            <a:gdLst/>
            <a:ahLst/>
            <a:cxnLst/>
            <a:rect r="r" b="b" t="t" l="l"/>
            <a:pathLst>
              <a:path h="5908013" w="6383904">
                <a:moveTo>
                  <a:pt x="0" y="0"/>
                </a:moveTo>
                <a:lnTo>
                  <a:pt x="6383904" y="0"/>
                </a:lnTo>
                <a:lnTo>
                  <a:pt x="6383904" y="5908013"/>
                </a:lnTo>
                <a:lnTo>
                  <a:pt x="0" y="59080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43624" y="226694"/>
            <a:ext cx="8721758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DATA PREPARATION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88160" y="1846446"/>
            <a:ext cx="8403939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Loaded dataset from CSV​ 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Checked for and removed missing values​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Separated features and target (quality)​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 and test sets (80/20)​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5339" y="-222159"/>
            <a:ext cx="10041243" cy="10731318"/>
            <a:chOff x="0" y="0"/>
            <a:chExt cx="4353061" cy="46522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3061" cy="4652221"/>
            </a:xfrm>
            <a:custGeom>
              <a:avLst/>
              <a:gdLst/>
              <a:ahLst/>
              <a:cxnLst/>
              <a:rect r="r" b="b" t="t" l="l"/>
              <a:pathLst>
                <a:path h="4652221" w="4353061">
                  <a:moveTo>
                    <a:pt x="0" y="0"/>
                  </a:moveTo>
                  <a:lnTo>
                    <a:pt x="4353061" y="0"/>
                  </a:lnTo>
                  <a:lnTo>
                    <a:pt x="4353061" y="4652221"/>
                  </a:lnTo>
                  <a:lnTo>
                    <a:pt x="0" y="4652221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10500000">
            <a:off x="-2524136" y="8477491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9" y="0"/>
                </a:lnTo>
                <a:lnTo>
                  <a:pt x="5893519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100000">
            <a:off x="14819493" y="-2463409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95360" y="992865"/>
            <a:ext cx="5593227" cy="6214696"/>
          </a:xfrm>
          <a:custGeom>
            <a:avLst/>
            <a:gdLst/>
            <a:ahLst/>
            <a:cxnLst/>
            <a:rect r="r" b="b" t="t" l="l"/>
            <a:pathLst>
              <a:path h="6214696" w="5593227">
                <a:moveTo>
                  <a:pt x="0" y="0"/>
                </a:moveTo>
                <a:lnTo>
                  <a:pt x="5593227" y="0"/>
                </a:lnTo>
                <a:lnTo>
                  <a:pt x="5593227" y="6214697"/>
                </a:lnTo>
                <a:lnTo>
                  <a:pt x="0" y="62146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0061" y="1000125"/>
            <a:ext cx="8403939" cy="10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 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061" y="2285220"/>
            <a:ext cx="8403939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&amp; Logistic Regression (baseline models)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MLP Regressor &amp; Classifier (neural network, tuned)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Boosting Regressor &amp; Classifier (tree-based, tuned)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55574" y="113168"/>
            <a:ext cx="8925640" cy="10648009"/>
            <a:chOff x="0" y="0"/>
            <a:chExt cx="3869427" cy="461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69427" cy="4616105"/>
            </a:xfrm>
            <a:custGeom>
              <a:avLst/>
              <a:gdLst/>
              <a:ahLst/>
              <a:cxnLst/>
              <a:rect r="r" b="b" t="t" l="l"/>
              <a:pathLst>
                <a:path h="4616105" w="3869427">
                  <a:moveTo>
                    <a:pt x="0" y="0"/>
                  </a:moveTo>
                  <a:lnTo>
                    <a:pt x="3869427" y="0"/>
                  </a:lnTo>
                  <a:lnTo>
                    <a:pt x="3869427" y="4616105"/>
                  </a:lnTo>
                  <a:lnTo>
                    <a:pt x="0" y="4616105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54880" y="3260306"/>
            <a:ext cx="6591576" cy="6838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7609" indent="-383805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Boosting Regressor performed best:​</a:t>
            </a:r>
          </a:p>
          <a:p>
            <a:pPr algn="l" marL="767609" indent="-383805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- Linear Regression: MSE = 0.390, R² = 0.403​</a:t>
            </a:r>
          </a:p>
          <a:p>
            <a:pPr algn="l" marL="767609" indent="-383805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- MLP Regressor: MSE = 0.372, R² = 0.431​</a:t>
            </a:r>
          </a:p>
          <a:p>
            <a:pPr algn="l" marL="767609" indent="-383805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- Gradient Boosting: MSE = 0.353, R² = 0.460​</a:t>
            </a:r>
          </a:p>
          <a:p>
            <a:pPr algn="l" marL="767609" indent="-383805" lvl="1">
              <a:lnSpc>
                <a:spcPts val="4977"/>
              </a:lnSpc>
              <a:buFont typeface="Arial"/>
              <a:buChar char="•"/>
            </a:pPr>
            <a:r>
              <a:rPr lang="en-US" sz="3555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Boosting handled non-linear relationships well.​</a:t>
            </a:r>
          </a:p>
          <a:p>
            <a:pPr algn="l">
              <a:lnSpc>
                <a:spcPts val="497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7920000">
            <a:off x="14275594" y="8369075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8" y="0"/>
                </a:lnTo>
                <a:lnTo>
                  <a:pt x="5893518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00000">
            <a:off x="-3214561" y="-2836555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7"/>
                </a:lnTo>
                <a:lnTo>
                  <a:pt x="0" y="6183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0335" y="5009722"/>
            <a:ext cx="8662849" cy="2514139"/>
          </a:xfrm>
          <a:custGeom>
            <a:avLst/>
            <a:gdLst/>
            <a:ahLst/>
            <a:cxnLst/>
            <a:rect r="r" b="b" t="t" l="l"/>
            <a:pathLst>
              <a:path h="2514139" w="8662849">
                <a:moveTo>
                  <a:pt x="0" y="0"/>
                </a:moveTo>
                <a:lnTo>
                  <a:pt x="8662848" y="0"/>
                </a:lnTo>
                <a:lnTo>
                  <a:pt x="8662848" y="2514139"/>
                </a:lnTo>
                <a:lnTo>
                  <a:pt x="0" y="25141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36150" y="113168"/>
            <a:ext cx="2719424" cy="3901283"/>
          </a:xfrm>
          <a:custGeom>
            <a:avLst/>
            <a:gdLst/>
            <a:ahLst/>
            <a:cxnLst/>
            <a:rect r="r" b="b" t="t" l="l"/>
            <a:pathLst>
              <a:path h="3901283" w="2719424">
                <a:moveTo>
                  <a:pt x="0" y="0"/>
                </a:moveTo>
                <a:lnTo>
                  <a:pt x="2719424" y="0"/>
                </a:lnTo>
                <a:lnTo>
                  <a:pt x="2719424" y="3901283"/>
                </a:lnTo>
                <a:lnTo>
                  <a:pt x="0" y="39012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13730" y="1000125"/>
            <a:ext cx="7045060" cy="21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REGRESSION 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929" y="-194389"/>
            <a:ext cx="10549440" cy="10675779"/>
            <a:chOff x="0" y="0"/>
            <a:chExt cx="4573374" cy="4628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3374" cy="4628144"/>
            </a:xfrm>
            <a:custGeom>
              <a:avLst/>
              <a:gdLst/>
              <a:ahLst/>
              <a:cxnLst/>
              <a:rect r="r" b="b" t="t" l="l"/>
              <a:pathLst>
                <a:path h="4628144" w="4573374">
                  <a:moveTo>
                    <a:pt x="0" y="0"/>
                  </a:moveTo>
                  <a:lnTo>
                    <a:pt x="4573374" y="0"/>
                  </a:lnTo>
                  <a:lnTo>
                    <a:pt x="4573374" y="4628144"/>
                  </a:lnTo>
                  <a:lnTo>
                    <a:pt x="0" y="4628144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14652" y="3435990"/>
            <a:ext cx="8699861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Boosting Classifier achieved highest accuracy:​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- Logistic Regression: Accuracy = 0.85​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- MLP Classifier: Accuracy = 0.86​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- Gradient Boosting: Accuracy = 0.89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10500000">
            <a:off x="-2524136" y="8477491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9" y="0"/>
                </a:lnTo>
                <a:lnTo>
                  <a:pt x="5893519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100000">
            <a:off x="14044739" y="5523476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6"/>
                </a:lnTo>
                <a:lnTo>
                  <a:pt x="0" y="618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4652" y="1000125"/>
            <a:ext cx="8699861" cy="21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CLASSIFICATION RESULTS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359350" y="604510"/>
            <a:ext cx="1569301" cy="2251318"/>
          </a:xfrm>
          <a:custGeom>
            <a:avLst/>
            <a:gdLst/>
            <a:ahLst/>
            <a:cxnLst/>
            <a:rect r="r" b="b" t="t" l="l"/>
            <a:pathLst>
              <a:path h="2251318" w="1569301">
                <a:moveTo>
                  <a:pt x="0" y="0"/>
                </a:moveTo>
                <a:lnTo>
                  <a:pt x="1569300" y="0"/>
                </a:lnTo>
                <a:lnTo>
                  <a:pt x="1569300" y="2251318"/>
                </a:lnTo>
                <a:lnTo>
                  <a:pt x="0" y="22513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99511" y="2855828"/>
            <a:ext cx="8095542" cy="2437368"/>
          </a:xfrm>
          <a:custGeom>
            <a:avLst/>
            <a:gdLst/>
            <a:ahLst/>
            <a:cxnLst/>
            <a:rect r="r" b="b" t="t" l="l"/>
            <a:pathLst>
              <a:path h="2437368" w="8095542">
                <a:moveTo>
                  <a:pt x="0" y="0"/>
                </a:moveTo>
                <a:lnTo>
                  <a:pt x="8095542" y="0"/>
                </a:lnTo>
                <a:lnTo>
                  <a:pt x="8095542" y="2437368"/>
                </a:lnTo>
                <a:lnTo>
                  <a:pt x="0" y="24373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00000">
            <a:off x="-3621365" y="-2885486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6"/>
                </a:lnTo>
                <a:lnTo>
                  <a:pt x="0" y="618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62193" y="1000125"/>
            <a:ext cx="7294783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VISUALS USED​</a:t>
            </a:r>
          </a:p>
          <a:p>
            <a:pPr algn="l">
              <a:lnSpc>
                <a:spcPts val="8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39277" y="4434465"/>
            <a:ext cx="6640197" cy="240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6800" indent="-37340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Heatmap: Alcohol had strongest positive correlation​</a:t>
            </a:r>
          </a:p>
          <a:p>
            <a:pPr algn="l">
              <a:lnSpc>
                <a:spcPts val="484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7920000">
            <a:off x="14275594" y="8369075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8" y="0"/>
                </a:lnTo>
                <a:lnTo>
                  <a:pt x="5893518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7726" y="2510240"/>
            <a:ext cx="8962088" cy="7371318"/>
          </a:xfrm>
          <a:custGeom>
            <a:avLst/>
            <a:gdLst/>
            <a:ahLst/>
            <a:cxnLst/>
            <a:rect r="r" b="b" t="t" l="l"/>
            <a:pathLst>
              <a:path h="7371318" w="8962088">
                <a:moveTo>
                  <a:pt x="0" y="0"/>
                </a:moveTo>
                <a:lnTo>
                  <a:pt x="8962088" y="0"/>
                </a:lnTo>
                <a:lnTo>
                  <a:pt x="8962088" y="7371318"/>
                </a:lnTo>
                <a:lnTo>
                  <a:pt x="0" y="73713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83894" y="323605"/>
            <a:ext cx="1071657" cy="1859341"/>
          </a:xfrm>
          <a:custGeom>
            <a:avLst/>
            <a:gdLst/>
            <a:ahLst/>
            <a:cxnLst/>
            <a:rect r="r" b="b" t="t" l="l"/>
            <a:pathLst>
              <a:path h="1859341" w="1071657">
                <a:moveTo>
                  <a:pt x="0" y="0"/>
                </a:moveTo>
                <a:lnTo>
                  <a:pt x="1071657" y="0"/>
                </a:lnTo>
                <a:lnTo>
                  <a:pt x="1071657" y="1859342"/>
                </a:lnTo>
                <a:lnTo>
                  <a:pt x="0" y="18593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95532" y="206337"/>
            <a:ext cx="688362" cy="2093878"/>
          </a:xfrm>
          <a:custGeom>
            <a:avLst/>
            <a:gdLst/>
            <a:ahLst/>
            <a:cxnLst/>
            <a:rect r="r" b="b" t="t" l="l"/>
            <a:pathLst>
              <a:path h="2093878" w="688362">
                <a:moveTo>
                  <a:pt x="0" y="0"/>
                </a:moveTo>
                <a:lnTo>
                  <a:pt x="688362" y="0"/>
                </a:lnTo>
                <a:lnTo>
                  <a:pt x="688362" y="2093878"/>
                </a:lnTo>
                <a:lnTo>
                  <a:pt x="0" y="20938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900000">
            <a:off x="-3621365" y="-2885486"/>
            <a:ext cx="6429122" cy="6183646"/>
          </a:xfrm>
          <a:custGeom>
            <a:avLst/>
            <a:gdLst/>
            <a:ahLst/>
            <a:cxnLst/>
            <a:rect r="r" b="b" t="t" l="l"/>
            <a:pathLst>
              <a:path h="6183646" w="6429122">
                <a:moveTo>
                  <a:pt x="0" y="0"/>
                </a:moveTo>
                <a:lnTo>
                  <a:pt x="6429122" y="0"/>
                </a:lnTo>
                <a:lnTo>
                  <a:pt x="6429122" y="6183646"/>
                </a:lnTo>
                <a:lnTo>
                  <a:pt x="0" y="618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9814" y="-117387"/>
            <a:ext cx="9199540" cy="10521774"/>
            <a:chOff x="0" y="0"/>
            <a:chExt cx="3988167" cy="4561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8167" cy="4561380"/>
            </a:xfrm>
            <a:custGeom>
              <a:avLst/>
              <a:gdLst/>
              <a:ahLst/>
              <a:cxnLst/>
              <a:rect r="r" b="b" t="t" l="l"/>
              <a:pathLst>
                <a:path h="4561380" w="3988167">
                  <a:moveTo>
                    <a:pt x="0" y="0"/>
                  </a:moveTo>
                  <a:lnTo>
                    <a:pt x="3988167" y="0"/>
                  </a:lnTo>
                  <a:lnTo>
                    <a:pt x="3988167" y="4561380"/>
                  </a:lnTo>
                  <a:lnTo>
                    <a:pt x="0" y="4561380"/>
                  </a:lnTo>
                  <a:close/>
                </a:path>
              </a:pathLst>
            </a:custGeom>
            <a:solidFill>
              <a:srgbClr val="CAE7E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7920000">
            <a:off x="14275594" y="8369075"/>
            <a:ext cx="5893518" cy="5732786"/>
          </a:xfrm>
          <a:custGeom>
            <a:avLst/>
            <a:gdLst/>
            <a:ahLst/>
            <a:cxnLst/>
            <a:rect r="r" b="b" t="t" l="l"/>
            <a:pathLst>
              <a:path h="5732786" w="5893518">
                <a:moveTo>
                  <a:pt x="0" y="0"/>
                </a:moveTo>
                <a:lnTo>
                  <a:pt x="5893518" y="0"/>
                </a:lnTo>
                <a:lnTo>
                  <a:pt x="5893518" y="5732786"/>
                </a:lnTo>
                <a:lnTo>
                  <a:pt x="0" y="5732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9814" y="5561493"/>
            <a:ext cx="8978186" cy="4440746"/>
          </a:xfrm>
          <a:custGeom>
            <a:avLst/>
            <a:gdLst/>
            <a:ahLst/>
            <a:cxnLst/>
            <a:rect r="r" b="b" t="t" l="l"/>
            <a:pathLst>
              <a:path h="4440746" w="8978186">
                <a:moveTo>
                  <a:pt x="0" y="0"/>
                </a:moveTo>
                <a:lnTo>
                  <a:pt x="8978186" y="0"/>
                </a:lnTo>
                <a:lnTo>
                  <a:pt x="8978186" y="4440746"/>
                </a:lnTo>
                <a:lnTo>
                  <a:pt x="0" y="4440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244" b="-467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2143132"/>
            <a:ext cx="9309814" cy="5638734"/>
          </a:xfrm>
          <a:custGeom>
            <a:avLst/>
            <a:gdLst/>
            <a:ahLst/>
            <a:cxnLst/>
            <a:rect r="r" b="b" t="t" l="l"/>
            <a:pathLst>
              <a:path h="5638734" w="9309814">
                <a:moveTo>
                  <a:pt x="0" y="0"/>
                </a:moveTo>
                <a:lnTo>
                  <a:pt x="9309814" y="0"/>
                </a:lnTo>
                <a:lnTo>
                  <a:pt x="9309814" y="5638734"/>
                </a:lnTo>
                <a:lnTo>
                  <a:pt x="0" y="56387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8" t="-10372" r="-16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62193" y="1000125"/>
            <a:ext cx="7294783" cy="321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b="true" sz="6799" spc="67">
                <a:solidFill>
                  <a:srgbClr val="1C737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VISUALS USED​</a:t>
            </a:r>
          </a:p>
          <a:p>
            <a:pPr algn="l">
              <a:lnSpc>
                <a:spcPts val="8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800343" y="2674449"/>
            <a:ext cx="6640197" cy="301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2"/>
              </a:lnSpc>
            </a:pPr>
          </a:p>
          <a:p>
            <a:pPr algn="l" marL="746800" indent="-37340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1C7378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Importance (Gradient Boosting): Alcohol, sulphates most important​</a:t>
            </a:r>
          </a:p>
          <a:p>
            <a:pPr algn="l">
              <a:lnSpc>
                <a:spcPts val="484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DAGjUtMN28o</dc:identifier>
  <dcterms:modified xsi:type="dcterms:W3CDTF">2011-08-01T06:04:30Z</dcterms:modified>
  <cp:revision>1</cp:revision>
  <dc:title>Red Wine Prediction Presentation</dc:title>
</cp:coreProperties>
</file>