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6" r:id="rId17"/>
    <p:sldId id="272" r:id="rId18"/>
    <p:sldId id="273" r:id="rId19"/>
    <p:sldId id="274"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58"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07867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27758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40854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646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1030231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B5963E6-B52D-46AF-967D-E71C16ACAFC7}" type="datetimeFigureOut">
              <a:rPr lang="en-IN" smtClean="0"/>
              <a:t>15-01-2025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392913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B5963E6-B52D-46AF-967D-E71C16ACAFC7}" type="datetimeFigureOut">
              <a:rPr lang="en-IN" smtClean="0"/>
              <a:t>15-01-2025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579083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022959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94884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963E6-B52D-46AF-967D-E71C16ACAFC7}"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62127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5963E6-B52D-46AF-967D-E71C16ACAFC7}"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0021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79806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963E6-B52D-46AF-967D-E71C16ACAFC7}" type="datetimeFigureOut">
              <a:rPr lang="en-IN" smtClean="0"/>
              <a:t>15-01-2025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95597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963E6-B52D-46AF-967D-E71C16ACAFC7}" type="datetimeFigureOut">
              <a:rPr lang="en-IN" smtClean="0"/>
              <a:t>15-01-2025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83579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963E6-B52D-46AF-967D-E71C16ACAFC7}" type="datetimeFigureOut">
              <a:rPr lang="en-IN" smtClean="0"/>
              <a:t>15-01-2025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218699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08539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5963E6-B52D-46AF-967D-E71C16ACAFC7}"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548E0A-2C61-49B5-9112-2F4F6A3715FA}" type="slidenum">
              <a:rPr lang="en-IN" smtClean="0"/>
              <a:t>‹#›</a:t>
            </a:fld>
            <a:endParaRPr lang="en-IN"/>
          </a:p>
        </p:txBody>
      </p:sp>
    </p:spTree>
    <p:extLst>
      <p:ext uri="{BB962C8B-B14F-4D97-AF65-F5344CB8AC3E}">
        <p14:creationId xmlns:p14="http://schemas.microsoft.com/office/powerpoint/2010/main" val="394466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5963E6-B52D-46AF-967D-E71C16ACAFC7}" type="datetimeFigureOut">
              <a:rPr lang="en-IN" smtClean="0"/>
              <a:t>15-01-2025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548E0A-2C61-49B5-9112-2F4F6A3715FA}" type="slidenum">
              <a:rPr lang="en-IN" smtClean="0"/>
              <a:t>‹#›</a:t>
            </a:fld>
            <a:endParaRPr lang="en-IN"/>
          </a:p>
        </p:txBody>
      </p:sp>
    </p:spTree>
    <p:extLst>
      <p:ext uri="{BB962C8B-B14F-4D97-AF65-F5344CB8AC3E}">
        <p14:creationId xmlns:p14="http://schemas.microsoft.com/office/powerpoint/2010/main" val="391313165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72FC-4B3B-4A6F-AA81-3143A1EFB1F1}"/>
              </a:ext>
            </a:extLst>
          </p:cNvPr>
          <p:cNvSpPr>
            <a:spLocks noGrp="1"/>
          </p:cNvSpPr>
          <p:nvPr>
            <p:ph type="ctrTitle"/>
          </p:nvPr>
        </p:nvSpPr>
        <p:spPr/>
        <p:txBody>
          <a:bodyPr>
            <a:normAutofit/>
          </a:bodyPr>
          <a:lstStyle/>
          <a:p>
            <a:r>
              <a:rPr lang="en-US" b="1" dirty="0"/>
              <a:t>Used Cars</a:t>
            </a:r>
            <a:br>
              <a:rPr lang="en-US" b="1" dirty="0"/>
            </a:br>
            <a:r>
              <a:rPr lang="en-US" b="1" dirty="0"/>
              <a:t>Price analysis</a:t>
            </a:r>
            <a:endParaRPr lang="en-IN" b="1" dirty="0"/>
          </a:p>
        </p:txBody>
      </p:sp>
      <p:sp>
        <p:nvSpPr>
          <p:cNvPr id="3" name="Subtitle 2">
            <a:extLst>
              <a:ext uri="{FF2B5EF4-FFF2-40B4-BE49-F238E27FC236}">
                <a16:creationId xmlns:a16="http://schemas.microsoft.com/office/drawing/2014/main" id="{3F1D688D-4A51-4BF9-9F01-157BEC5AB69E}"/>
              </a:ext>
            </a:extLst>
          </p:cNvPr>
          <p:cNvSpPr>
            <a:spLocks noGrp="1"/>
          </p:cNvSpPr>
          <p:nvPr>
            <p:ph type="subTitle" idx="1"/>
          </p:nvPr>
        </p:nvSpPr>
        <p:spPr>
          <a:xfrm>
            <a:off x="8295860" y="5035826"/>
            <a:ext cx="3723861" cy="1019875"/>
          </a:xfrm>
        </p:spPr>
        <p:txBody>
          <a:bodyPr>
            <a:normAutofit/>
          </a:bodyPr>
          <a:lstStyle/>
          <a:p>
            <a:r>
              <a:rPr lang="en-US" sz="2000" b="1" dirty="0">
                <a:latin typeface="Calibri" panose="020F0502020204030204" pitchFamily="34" charset="0"/>
                <a:cs typeface="Calibri" panose="020F0502020204030204" pitchFamily="34" charset="0"/>
              </a:rPr>
              <a:t>Presented by: </a:t>
            </a:r>
          </a:p>
          <a:p>
            <a:r>
              <a:rPr lang="en-US" sz="2000" b="1" dirty="0" err="1">
                <a:latin typeface="Calibri" panose="020F0502020204030204" pitchFamily="34" charset="0"/>
                <a:cs typeface="Calibri" panose="020F0502020204030204" pitchFamily="34" charset="0"/>
              </a:rPr>
              <a:t>Myadam</a:t>
            </a:r>
            <a:r>
              <a:rPr lang="en-US" sz="2000" b="1" dirty="0">
                <a:latin typeface="Calibri" panose="020F0502020204030204" pitchFamily="34" charset="0"/>
                <a:cs typeface="Calibri" panose="020F0502020204030204" pitchFamily="34" charset="0"/>
              </a:rPr>
              <a:t> Akshay</a:t>
            </a:r>
            <a:endParaRPr lang="en-I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727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DE88-9139-4208-B0FB-55E7167294A9}"/>
              </a:ext>
            </a:extLst>
          </p:cNvPr>
          <p:cNvSpPr>
            <a:spLocks noGrp="1"/>
          </p:cNvSpPr>
          <p:nvPr>
            <p:ph type="title"/>
          </p:nvPr>
        </p:nvSpPr>
        <p:spPr>
          <a:xfrm flipH="1" flipV="1">
            <a:off x="11938000" y="1"/>
            <a:ext cx="254000" cy="1777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BBEB767B-8A22-437A-9C1D-79AD2B5D0CA3}"/>
              </a:ext>
            </a:extLst>
          </p:cNvPr>
          <p:cNvSpPr>
            <a:spLocks noGrp="1"/>
          </p:cNvSpPr>
          <p:nvPr>
            <p:ph idx="1"/>
          </p:nvPr>
        </p:nvSpPr>
        <p:spPr>
          <a:xfrm>
            <a:off x="596900" y="673100"/>
            <a:ext cx="11125200" cy="656079"/>
          </a:xfrm>
        </p:spPr>
        <p:txBody>
          <a:bodyPr>
            <a:normAutofit/>
          </a:bodyPr>
          <a:lstStyle/>
          <a:p>
            <a:pPr>
              <a:buFont typeface="Wingdings" panose="05000000000000000000" pitchFamily="2" charset="2"/>
              <a:buChar char="Ø"/>
            </a:pPr>
            <a:r>
              <a:rPr lang="en-US" dirty="0">
                <a:highlight>
                  <a:srgbClr val="FF0000"/>
                </a:highlight>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Collecting Data City-Wise from Cars24 Link</a:t>
            </a:r>
            <a:endParaRPr lang="en-IN"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4962711E-BE8B-9F98-44EF-7C8858C1CF6A}"/>
              </a:ext>
            </a:extLst>
          </p:cNvPr>
          <p:cNvSpPr>
            <a:spLocks noChangeArrowheads="1"/>
          </p:cNvSpPr>
          <p:nvPr/>
        </p:nvSpPr>
        <p:spPr bwMode="auto">
          <a:xfrm>
            <a:off x="596900" y="4213486"/>
            <a:ext cx="10056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code snippet defines a dictionary named </a:t>
            </a:r>
            <a:r>
              <a:rPr kumimoji="0" lang="en-US" altLang="en-US" b="0" i="0" u="none" strike="noStrike" cap="none" normalizeH="0" baseline="0" dirty="0">
                <a:ln>
                  <a:noFill/>
                </a:ln>
                <a:solidFill>
                  <a:schemeClr val="tx1"/>
                </a:solidFill>
                <a:effectLst/>
                <a:latin typeface="Arial Unicode MS"/>
              </a:rPr>
              <a:t>Cities</a:t>
            </a:r>
            <a:r>
              <a:rPr kumimoji="0" lang="en-US" altLang="en-US" b="0" i="0" u="none" strike="noStrike" cap="none" normalizeH="0" baseline="0" dirty="0">
                <a:ln>
                  <a:noFill/>
                </a:ln>
                <a:solidFill>
                  <a:schemeClr val="tx1"/>
                </a:solidFill>
                <a:effectLst/>
              </a:rPr>
              <a:t> that maps city names to their respective </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URLs for collecting used car data from the Cars24 website.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F474A61-55FA-2402-83C6-12F2C79F64D4}"/>
              </a:ext>
            </a:extLst>
          </p:cNvPr>
          <p:cNvPicPr>
            <a:picLocks noChangeAspect="1"/>
          </p:cNvPicPr>
          <p:nvPr/>
        </p:nvPicPr>
        <p:blipFill>
          <a:blip r:embed="rId2"/>
          <a:stretch>
            <a:fillRect/>
          </a:stretch>
        </p:blipFill>
        <p:spPr>
          <a:xfrm>
            <a:off x="0" y="1758216"/>
            <a:ext cx="12192000" cy="1772596"/>
          </a:xfrm>
          <a:prstGeom prst="rect">
            <a:avLst/>
          </a:prstGeom>
        </p:spPr>
      </p:pic>
    </p:spTree>
    <p:extLst>
      <p:ext uri="{BB962C8B-B14F-4D97-AF65-F5344CB8AC3E}">
        <p14:creationId xmlns:p14="http://schemas.microsoft.com/office/powerpoint/2010/main" val="412143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9209-621A-4DFD-9984-1808928FDA2B}"/>
              </a:ext>
            </a:extLst>
          </p:cNvPr>
          <p:cNvSpPr>
            <a:spLocks noGrp="1"/>
          </p:cNvSpPr>
          <p:nvPr>
            <p:ph type="title"/>
          </p:nvPr>
        </p:nvSpPr>
        <p:spPr>
          <a:xfrm flipH="1" flipV="1">
            <a:off x="12146280" y="1"/>
            <a:ext cx="45719" cy="165099"/>
          </a:xfrm>
        </p:spPr>
        <p:txBody>
          <a:bodyPr>
            <a:normAutofit fontScale="90000"/>
          </a:bodyPr>
          <a:lstStyle/>
          <a:p>
            <a:r>
              <a:rPr lang="en-US" sz="800" dirty="0"/>
              <a:t>.</a:t>
            </a:r>
            <a:endParaRPr lang="en-IN" sz="800" dirty="0"/>
          </a:p>
        </p:txBody>
      </p:sp>
      <p:sp>
        <p:nvSpPr>
          <p:cNvPr id="5" name="Content Placeholder 2">
            <a:extLst>
              <a:ext uri="{FF2B5EF4-FFF2-40B4-BE49-F238E27FC236}">
                <a16:creationId xmlns:a16="http://schemas.microsoft.com/office/drawing/2014/main" id="{C386356E-FCB7-4404-9864-A6D76EA2389B}"/>
              </a:ext>
            </a:extLst>
          </p:cNvPr>
          <p:cNvSpPr>
            <a:spLocks noGrp="1"/>
          </p:cNvSpPr>
          <p:nvPr>
            <p:ph idx="1"/>
          </p:nvPr>
        </p:nvSpPr>
        <p:spPr>
          <a:xfrm>
            <a:off x="212497" y="492420"/>
            <a:ext cx="6075182" cy="538768"/>
          </a:xfrm>
        </p:spPr>
        <p:txBody>
          <a:bodyPr>
            <a:normAutofit/>
          </a:bodyPr>
          <a:lstStyle/>
          <a:p>
            <a:pPr>
              <a:buFont typeface="Wingdings" panose="05000000000000000000" pitchFamily="2" charset="2"/>
              <a:buChar char="Ø"/>
            </a:pPr>
            <a:r>
              <a:rPr lang="en-US" dirty="0">
                <a:highlight>
                  <a:srgbClr val="FF0000"/>
                </a:highlight>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Collecting Data City-Wise from Cars24 Link</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0A394E4-6813-BFCA-FC16-236D4AF544EE}"/>
              </a:ext>
            </a:extLst>
          </p:cNvPr>
          <p:cNvPicPr>
            <a:picLocks noChangeAspect="1"/>
          </p:cNvPicPr>
          <p:nvPr/>
        </p:nvPicPr>
        <p:blipFill>
          <a:blip r:embed="rId2"/>
          <a:stretch>
            <a:fillRect/>
          </a:stretch>
        </p:blipFill>
        <p:spPr>
          <a:xfrm>
            <a:off x="6651184" y="492420"/>
            <a:ext cx="5045515" cy="5923306"/>
          </a:xfrm>
          <a:prstGeom prst="rect">
            <a:avLst/>
          </a:prstGeom>
        </p:spPr>
      </p:pic>
      <p:sp>
        <p:nvSpPr>
          <p:cNvPr id="8" name="Rectangle 1">
            <a:extLst>
              <a:ext uri="{FF2B5EF4-FFF2-40B4-BE49-F238E27FC236}">
                <a16:creationId xmlns:a16="http://schemas.microsoft.com/office/drawing/2014/main" id="{332C6BA1-3D56-A56B-1C9D-1E128E78760B}"/>
              </a:ext>
            </a:extLst>
          </p:cNvPr>
          <p:cNvSpPr>
            <a:spLocks noChangeArrowheads="1"/>
          </p:cNvSpPr>
          <p:nvPr/>
        </p:nvSpPr>
        <p:spPr bwMode="auto">
          <a:xfrm>
            <a:off x="65988" y="1315026"/>
            <a:ext cx="665118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rgbClr val="FFFF00"/>
                </a:solidFill>
                <a:effectLst/>
                <a:latin typeface="Arial" panose="020B0604020202020204" pitchFamily="34" charset="0"/>
              </a:rPr>
              <a:t>Initialize Lists</a:t>
            </a:r>
            <a:r>
              <a:rPr kumimoji="0" lang="en-US" altLang="en-US" sz="1600" b="0" i="0" u="none" strike="noStrike" cap="none" normalizeH="0" baseline="0" dirty="0">
                <a:ln>
                  <a:noFill/>
                </a:ln>
                <a:solidFill>
                  <a:srgbClr val="FFFF00"/>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Sets up lists to store car data (e.g., </a:t>
            </a:r>
            <a:r>
              <a:rPr kumimoji="0" lang="en-US" altLang="en-US" sz="1600" b="0" i="0" u="none" strike="noStrike" cap="none" normalizeH="0" baseline="0" dirty="0" err="1">
                <a:ln>
                  <a:noFill/>
                </a:ln>
                <a:solidFill>
                  <a:schemeClr val="tx1"/>
                </a:solidFill>
                <a:effectLst/>
                <a:latin typeface="Arial Unicode MS"/>
              </a:rPr>
              <a:t>Car_Name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KiloMeter</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Fuel_Type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Price</a:t>
            </a:r>
            <a:r>
              <a:rPr kumimoji="0" lang="en-US" altLang="en-US" sz="1600" b="0" i="0" u="none" strike="noStrike" cap="none" normalizeH="0" baseline="0" dirty="0">
                <a:ln>
                  <a:noFill/>
                </a:ln>
                <a:solidFill>
                  <a:schemeClr val="tx1"/>
                </a:solidFill>
                <a:effectLst/>
              </a:rPr>
              <a:t>, etc.)</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rgbClr val="FFFF00"/>
                </a:solidFill>
                <a:effectLst/>
                <a:latin typeface="Arial" panose="020B0604020202020204" pitchFamily="34" charset="0"/>
              </a:rPr>
              <a:t>Iterate Through Cities</a:t>
            </a:r>
            <a:r>
              <a:rPr kumimoji="0" lang="en-US" altLang="en-US" sz="1600" b="0" i="0" u="none" strike="noStrike" cap="none" normalizeH="0" baseline="0" dirty="0">
                <a:ln>
                  <a:noFill/>
                </a:ln>
                <a:solidFill>
                  <a:srgbClr val="FFFF00"/>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Loops through </a:t>
            </a:r>
            <a:r>
              <a:rPr kumimoji="0" lang="en-US" altLang="en-US" sz="1600" b="0" i="0" u="none" strike="noStrike" cap="none" normalizeH="0" baseline="0" dirty="0">
                <a:ln>
                  <a:noFill/>
                </a:ln>
                <a:solidFill>
                  <a:schemeClr val="tx1"/>
                </a:solidFill>
                <a:effectLst/>
                <a:latin typeface="Arial Unicode MS"/>
              </a:rPr>
              <a:t>Cities</a:t>
            </a:r>
            <a:r>
              <a:rPr kumimoji="0" lang="en-US" altLang="en-US" sz="1600" b="0" i="0" u="none" strike="noStrike" cap="none" normalizeH="0" baseline="0" dirty="0">
                <a:ln>
                  <a:noFill/>
                </a:ln>
                <a:solidFill>
                  <a:schemeClr val="tx1"/>
                </a:solidFill>
                <a:effectLst/>
              </a:rPr>
              <a:t> dictionary, fetches the webpage for each city, and finds all car listings using </a:t>
            </a:r>
            <a:r>
              <a:rPr kumimoji="0" lang="en-US" altLang="en-US" sz="1600" b="0" i="0" u="none" strike="noStrike" cap="none" normalizeH="0" baseline="0" dirty="0" err="1">
                <a:ln>
                  <a:noFill/>
                </a:ln>
                <a:solidFill>
                  <a:schemeClr val="tx1"/>
                </a:solidFill>
                <a:effectLst/>
              </a:rPr>
              <a:t>BeautifulSoup</a:t>
            </a:r>
            <a:r>
              <a:rPr kumimoji="0" lang="en-US" altLang="en-US" sz="1600" b="0" i="0" u="none" strike="noStrike" cap="none" normalizeH="0" baseline="0" dirty="0">
                <a:ln>
                  <a:noFill/>
                </a:ln>
                <a:solidFill>
                  <a:schemeClr val="tx1"/>
                </a:solidFill>
                <a:effectLst/>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rgbClr val="FFFF00"/>
                </a:solidFill>
                <a:effectLst/>
                <a:latin typeface="Arial" panose="020B0604020202020204" pitchFamily="34" charset="0"/>
              </a:rPr>
              <a:t>Extract Data for Each Listing</a:t>
            </a:r>
            <a:r>
              <a:rPr kumimoji="0" lang="en-US" altLang="en-US" sz="1600" b="0" i="0" u="none" strike="noStrike" cap="none" normalizeH="0" baseline="0" dirty="0">
                <a:ln>
                  <a:noFill/>
                </a:ln>
                <a:solidFill>
                  <a:srgbClr val="FFFF00"/>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Car name, kilometers, fuel type, owner, special feature, price, EMI, and location are extracted from specific HTML </a:t>
            </a:r>
            <a:r>
              <a:rPr kumimoji="0" lang="en-US" altLang="en-US" sz="1600" b="0" i="0" u="none" strike="noStrike" cap="none" normalizeH="0" baseline="0" dirty="0" err="1">
                <a:ln>
                  <a:noFill/>
                </a:ln>
                <a:solidFill>
                  <a:schemeClr val="tx1"/>
                </a:solidFill>
                <a:effectLst/>
                <a:latin typeface="Arial" panose="020B0604020202020204" pitchFamily="34" charset="0"/>
              </a:rPr>
              <a:t>elements.Default</a:t>
            </a:r>
            <a:r>
              <a:rPr kumimoji="0" lang="en-US" altLang="en-US" sz="1600" b="0" i="0" u="none" strike="noStrike" cap="none" normalizeH="0" baseline="0" dirty="0">
                <a:ln>
                  <a:noFill/>
                </a:ln>
                <a:solidFill>
                  <a:schemeClr val="tx1"/>
                </a:solidFill>
                <a:effectLst/>
                <a:latin typeface="Arial" panose="020B0604020202020204" pitchFamily="34" charset="0"/>
              </a:rPr>
              <a:t> values (</a:t>
            </a:r>
            <a:r>
              <a:rPr kumimoji="0" lang="en-US" altLang="en-US" sz="1600" b="0" i="0" u="none" strike="noStrike" cap="none" normalizeH="0" baseline="0" dirty="0">
                <a:ln>
                  <a:noFill/>
                </a:ln>
                <a:solidFill>
                  <a:schemeClr val="tx1"/>
                </a:solidFill>
                <a:effectLst/>
                <a:latin typeface="Arial Unicode MS"/>
              </a:rPr>
              <a:t>'n/a'</a:t>
            </a:r>
            <a:r>
              <a:rPr kumimoji="0" lang="en-US" altLang="en-US" sz="1600" b="0" i="0" u="none" strike="noStrike" cap="none" normalizeH="0" baseline="0" dirty="0">
                <a:ln>
                  <a:noFill/>
                </a:ln>
                <a:solidFill>
                  <a:schemeClr val="tx1"/>
                </a:solidFill>
                <a:effectLst/>
              </a:rPr>
              <a:t>) are used if any information is missing.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rgbClr val="FFFF00"/>
                </a:solidFill>
                <a:effectLst/>
                <a:latin typeface="Arial" panose="020B0604020202020204" pitchFamily="34" charset="0"/>
              </a:rPr>
              <a:t>Handle Errors</a:t>
            </a:r>
            <a:r>
              <a:rPr kumimoji="0" lang="en-US" altLang="en-US" sz="1600" b="0" i="0" u="none" strike="noStrike" cap="none" normalizeH="0" baseline="0" dirty="0">
                <a:ln>
                  <a:noFill/>
                </a:ln>
                <a:solidFill>
                  <a:srgbClr val="FFFF00"/>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Uses </a:t>
            </a:r>
            <a:r>
              <a:rPr kumimoji="0" lang="en-US" altLang="en-US" sz="1600" b="0" i="0" u="none" strike="noStrike" cap="none" normalizeH="0" baseline="0" dirty="0">
                <a:ln>
                  <a:noFill/>
                </a:ln>
                <a:solidFill>
                  <a:schemeClr val="tx1"/>
                </a:solidFill>
                <a:effectLst/>
                <a:latin typeface="Arial Unicode MS"/>
              </a:rPr>
              <a:t>try-except</a:t>
            </a:r>
            <a:r>
              <a:rPr kumimoji="0" lang="en-US" altLang="en-US" sz="1600" b="0" i="0" u="none" strike="noStrike" cap="none" normalizeH="0" baseline="0" dirty="0">
                <a:ln>
                  <a:noFill/>
                </a:ln>
                <a:solidFill>
                  <a:schemeClr val="tx1"/>
                </a:solidFill>
                <a:effectLst/>
              </a:rPr>
              <a:t> blocks to prevent crashes and append </a:t>
            </a:r>
            <a:r>
              <a:rPr kumimoji="0" lang="en-US" altLang="en-US" sz="1600" b="0" i="0" u="none" strike="noStrike" cap="none" normalizeH="0" baseline="0" dirty="0">
                <a:ln>
                  <a:noFill/>
                </a:ln>
                <a:solidFill>
                  <a:schemeClr val="tx1"/>
                </a:solidFill>
                <a:effectLst/>
                <a:latin typeface="Arial Unicode MS"/>
              </a:rPr>
              <a:t>'n/a'</a:t>
            </a:r>
            <a:r>
              <a:rPr kumimoji="0" lang="en-US" altLang="en-US" sz="1600" b="0" i="0" u="none" strike="noStrike" cap="none" normalizeH="0" baseline="0" dirty="0">
                <a:ln>
                  <a:noFill/>
                </a:ln>
                <a:solidFill>
                  <a:schemeClr val="tx1"/>
                </a:solidFill>
                <a:effectLst/>
              </a:rPr>
              <a:t> when elements are not found or errors occur.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rgbClr val="FFFF00"/>
                </a:solidFill>
                <a:effectLst/>
                <a:latin typeface="Arial" panose="020B0604020202020204" pitchFamily="34" charset="0"/>
              </a:rPr>
              <a:t>Store Results</a:t>
            </a:r>
            <a:r>
              <a:rPr kumimoji="0" lang="en-US" altLang="en-US" sz="1600" b="0" i="0" u="none" strike="noStrike" cap="none" normalizeH="0" baseline="0" dirty="0">
                <a:ln>
                  <a:noFill/>
                </a:ln>
                <a:solidFill>
                  <a:srgbClr val="FFFF00"/>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Appends extracted data to corresponding lists, which can later be converted into a structured format like a </a:t>
            </a:r>
            <a:r>
              <a:rPr kumimoji="0" lang="en-US" altLang="en-US" sz="1600" b="0" i="0" u="none" strike="noStrike" cap="none" normalizeH="0" baseline="0" dirty="0" err="1">
                <a:ln>
                  <a:noFill/>
                </a:ln>
                <a:solidFill>
                  <a:schemeClr val="tx1"/>
                </a:solidFill>
                <a:effectLst/>
                <a:latin typeface="Arial" panose="020B0604020202020204" pitchFamily="34" charset="0"/>
              </a:rPr>
              <a:t>DataFrame</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
        <p:nvSpPr>
          <p:cNvPr id="10" name="TextBox 9">
            <a:extLst>
              <a:ext uri="{FF2B5EF4-FFF2-40B4-BE49-F238E27FC236}">
                <a16:creationId xmlns:a16="http://schemas.microsoft.com/office/drawing/2014/main" id="{789846BE-F0CD-28CC-D0E7-11D05C6D82C4}"/>
              </a:ext>
            </a:extLst>
          </p:cNvPr>
          <p:cNvSpPr txBox="1"/>
          <p:nvPr/>
        </p:nvSpPr>
        <p:spPr>
          <a:xfrm>
            <a:off x="65987" y="5679898"/>
            <a:ext cx="6585197" cy="584775"/>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rgbClr val="FF0000"/>
                </a:solidFill>
                <a:effectLst/>
                <a:latin typeface="Arial" panose="020B0604020202020204" pitchFamily="34" charset="0"/>
              </a:rPr>
              <a:t>NOTE : </a:t>
            </a:r>
            <a:r>
              <a:rPr kumimoji="0" lang="en-US" altLang="en-US" sz="1600" b="0" i="0" u="none" strike="noStrike" cap="none" normalizeH="0" baseline="0" dirty="0">
                <a:ln>
                  <a:noFill/>
                </a:ln>
                <a:solidFill>
                  <a:schemeClr val="tx1"/>
                </a:solidFill>
                <a:effectLst/>
                <a:latin typeface="Arial" panose="020B0604020202020204" pitchFamily="34" charset="0"/>
              </a:rPr>
              <a:t>We have separated </a:t>
            </a:r>
            <a:r>
              <a:rPr lang="en-US" altLang="en-US" sz="1600" b="1" dirty="0">
                <a:latin typeface="Arial" panose="020B0604020202020204" pitchFamily="34" charset="0"/>
              </a:rPr>
              <a:t>Kilometer, </a:t>
            </a:r>
            <a:r>
              <a:rPr lang="en-US" altLang="en-US" sz="1600" b="1" dirty="0" err="1">
                <a:latin typeface="Arial" panose="020B0604020202020204" pitchFamily="34" charset="0"/>
              </a:rPr>
              <a:t>Fuel_type</a:t>
            </a:r>
            <a:r>
              <a:rPr lang="en-US" altLang="en-US" sz="1600" b="1" dirty="0">
                <a:latin typeface="Arial" panose="020B0604020202020204" pitchFamily="34" charset="0"/>
              </a:rPr>
              <a:t>, Owner </a:t>
            </a:r>
            <a:r>
              <a:rPr lang="en-US" altLang="en-US" sz="1600" dirty="0">
                <a:latin typeface="Arial" panose="020B0604020202020204" pitchFamily="34" charset="0"/>
              </a:rPr>
              <a:t>by using 	  “</a:t>
            </a:r>
            <a:r>
              <a:rPr lang="en-US" altLang="en-US" sz="1600" b="1" dirty="0">
                <a:solidFill>
                  <a:srgbClr val="FF0000"/>
                </a:solidFill>
                <a:latin typeface="Arial" panose="020B0604020202020204" pitchFamily="34" charset="0"/>
              </a:rPr>
              <a:t>if-</a:t>
            </a:r>
            <a:r>
              <a:rPr lang="en-US" altLang="en-US" sz="1600" b="1" dirty="0" err="1">
                <a:solidFill>
                  <a:srgbClr val="FF0000"/>
                </a:solidFill>
                <a:latin typeface="Arial" panose="020B0604020202020204" pitchFamily="34" charset="0"/>
              </a:rPr>
              <a:t>elif</a:t>
            </a:r>
            <a:r>
              <a:rPr lang="en-US" altLang="en-US" sz="1600" b="1" dirty="0">
                <a:latin typeface="Arial" panose="020B0604020202020204" pitchFamily="34" charset="0"/>
              </a:rPr>
              <a:t>”</a:t>
            </a:r>
            <a:endParaRPr kumimoji="0" lang="en-US" altLang="en-US" sz="16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77990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E58F-45B5-452A-BDC7-96B50BA570B4}"/>
              </a:ext>
            </a:extLst>
          </p:cNvPr>
          <p:cNvSpPr>
            <a:spLocks noGrp="1"/>
          </p:cNvSpPr>
          <p:nvPr>
            <p:ph type="title"/>
          </p:nvPr>
        </p:nvSpPr>
        <p:spPr>
          <a:xfrm flipH="1" flipV="1">
            <a:off x="11976100" y="1"/>
            <a:ext cx="215900" cy="888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7C979FDC-BB04-4D89-B8EB-82B03AAEC597}"/>
              </a:ext>
            </a:extLst>
          </p:cNvPr>
          <p:cNvSpPr>
            <a:spLocks noGrp="1"/>
          </p:cNvSpPr>
          <p:nvPr>
            <p:ph idx="1"/>
          </p:nvPr>
        </p:nvSpPr>
        <p:spPr>
          <a:xfrm>
            <a:off x="469900" y="546100"/>
            <a:ext cx="11379200" cy="408972"/>
          </a:xfrm>
        </p:spPr>
        <p:txBody>
          <a:bodyPr>
            <a:normAutofit lnSpcReduction="10000"/>
          </a:bodyPr>
          <a:lstStyle/>
          <a:p>
            <a:pPr>
              <a:buFont typeface="Wingdings" panose="05000000000000000000" pitchFamily="2" charset="2"/>
              <a:buChar char="Ø"/>
            </a:pPr>
            <a:r>
              <a:rPr lang="en-US" dirty="0">
                <a:highlight>
                  <a:srgbClr val="FF0000"/>
                </a:highlight>
              </a:rPr>
              <a:t>STEP 7</a:t>
            </a:r>
            <a:r>
              <a:rPr lang="en-US" dirty="0"/>
              <a:t>:- </a:t>
            </a:r>
            <a:r>
              <a:rPr lang="en-US" sz="1800" dirty="0"/>
              <a:t>Creating a </a:t>
            </a:r>
            <a:r>
              <a:rPr lang="en-US" sz="1800" dirty="0" err="1"/>
              <a:t>DataFrame</a:t>
            </a:r>
            <a:r>
              <a:rPr lang="en-US" sz="1800" dirty="0"/>
              <a:t> of Used Car Data</a:t>
            </a:r>
            <a:endParaRPr lang="en-IN" sz="1800" dirty="0"/>
          </a:p>
        </p:txBody>
      </p:sp>
      <p:pic>
        <p:nvPicPr>
          <p:cNvPr id="5" name="Picture 4">
            <a:extLst>
              <a:ext uri="{FF2B5EF4-FFF2-40B4-BE49-F238E27FC236}">
                <a16:creationId xmlns:a16="http://schemas.microsoft.com/office/drawing/2014/main" id="{31BAB16B-8C2A-FE09-D2E3-02E2C4E66CB2}"/>
              </a:ext>
            </a:extLst>
          </p:cNvPr>
          <p:cNvPicPr>
            <a:picLocks noChangeAspect="1"/>
          </p:cNvPicPr>
          <p:nvPr/>
        </p:nvPicPr>
        <p:blipFill>
          <a:blip r:embed="rId2"/>
          <a:stretch>
            <a:fillRect/>
          </a:stretch>
        </p:blipFill>
        <p:spPr>
          <a:xfrm>
            <a:off x="827071" y="1058768"/>
            <a:ext cx="10664858" cy="4328098"/>
          </a:xfrm>
          <a:prstGeom prst="rect">
            <a:avLst/>
          </a:prstGeom>
        </p:spPr>
      </p:pic>
      <p:sp>
        <p:nvSpPr>
          <p:cNvPr id="6" name="Content Placeholder 2">
            <a:extLst>
              <a:ext uri="{FF2B5EF4-FFF2-40B4-BE49-F238E27FC236}">
                <a16:creationId xmlns:a16="http://schemas.microsoft.com/office/drawing/2014/main" id="{BBBB86D9-A9C6-CC9C-8876-56E349588C52}"/>
              </a:ext>
            </a:extLst>
          </p:cNvPr>
          <p:cNvSpPr txBox="1">
            <a:spLocks/>
          </p:cNvSpPr>
          <p:nvPr/>
        </p:nvSpPr>
        <p:spPr>
          <a:xfrm>
            <a:off x="469900" y="5490561"/>
            <a:ext cx="11379200" cy="101393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
            </a:pPr>
            <a:r>
              <a:rPr lang="en-US" sz="1800" dirty="0"/>
              <a:t>Above code line creates a Pandas </a:t>
            </a:r>
            <a:r>
              <a:rPr lang="en-US" sz="1800" dirty="0" err="1"/>
              <a:t>DataFrame</a:t>
            </a:r>
            <a:r>
              <a:rPr lang="en-US" sz="1800" dirty="0"/>
              <a:t> named "Cars" to store the collected used car data. The </a:t>
            </a:r>
            <a:r>
              <a:rPr lang="en-US" sz="1800" dirty="0" err="1"/>
              <a:t>DataFrame</a:t>
            </a:r>
            <a:r>
              <a:rPr lang="en-US" sz="1800" dirty="0"/>
              <a:t> includes columns for the car name, special features, kilometer reading, fuel type, owner, amount in lakhs, finance EMI, and location.</a:t>
            </a:r>
            <a:endParaRPr lang="en-IN" sz="1800" dirty="0"/>
          </a:p>
        </p:txBody>
      </p:sp>
    </p:spTree>
    <p:extLst>
      <p:ext uri="{BB962C8B-B14F-4D97-AF65-F5344CB8AC3E}">
        <p14:creationId xmlns:p14="http://schemas.microsoft.com/office/powerpoint/2010/main" val="4281115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6321-45BD-4C37-B0AC-774A29676383}"/>
              </a:ext>
            </a:extLst>
          </p:cNvPr>
          <p:cNvSpPr>
            <a:spLocks noGrp="1"/>
          </p:cNvSpPr>
          <p:nvPr>
            <p:ph type="title"/>
          </p:nvPr>
        </p:nvSpPr>
        <p:spPr>
          <a:xfrm flipH="1" flipV="1">
            <a:off x="12146280" y="1"/>
            <a:ext cx="45719" cy="1904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1F83AD99-4499-4B44-8AC2-48EB38748C03}"/>
              </a:ext>
            </a:extLst>
          </p:cNvPr>
          <p:cNvSpPr>
            <a:spLocks noGrp="1"/>
          </p:cNvSpPr>
          <p:nvPr>
            <p:ph idx="1"/>
          </p:nvPr>
        </p:nvSpPr>
        <p:spPr>
          <a:xfrm>
            <a:off x="609600" y="190500"/>
            <a:ext cx="10657957" cy="516510"/>
          </a:xfrm>
        </p:spPr>
        <p:txBody>
          <a:bodyPr>
            <a:normAutofit/>
          </a:bodyPr>
          <a:lstStyle/>
          <a:p>
            <a:pPr>
              <a:buFont typeface="Wingdings" panose="05000000000000000000" pitchFamily="2" charset="2"/>
              <a:buChar char="Ø"/>
            </a:pPr>
            <a:r>
              <a:rPr lang="en-US" dirty="0">
                <a:highlight>
                  <a:srgbClr val="FF0000"/>
                </a:highlight>
              </a:rPr>
              <a:t>STEP 8</a:t>
            </a:r>
            <a:r>
              <a:rPr lang="en-US" dirty="0"/>
              <a:t>:- Data Cleaning  </a:t>
            </a:r>
          </a:p>
          <a:p>
            <a:pPr>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A870A4F4-994A-15CD-146E-6A4A7EE9B9FB}"/>
              </a:ext>
            </a:extLst>
          </p:cNvPr>
          <p:cNvPicPr>
            <a:picLocks noChangeAspect="1"/>
          </p:cNvPicPr>
          <p:nvPr/>
        </p:nvPicPr>
        <p:blipFill>
          <a:blip r:embed="rId2"/>
          <a:stretch>
            <a:fillRect/>
          </a:stretch>
        </p:blipFill>
        <p:spPr>
          <a:xfrm>
            <a:off x="715884" y="863196"/>
            <a:ext cx="10760232" cy="1662545"/>
          </a:xfrm>
          <a:prstGeom prst="rect">
            <a:avLst/>
          </a:prstGeom>
        </p:spPr>
      </p:pic>
      <p:sp>
        <p:nvSpPr>
          <p:cNvPr id="7" name="Rectangle 1">
            <a:extLst>
              <a:ext uri="{FF2B5EF4-FFF2-40B4-BE49-F238E27FC236}">
                <a16:creationId xmlns:a16="http://schemas.microsoft.com/office/drawing/2014/main" id="{FE19179F-4149-00DA-B005-CB926BEDAE7D}"/>
              </a:ext>
            </a:extLst>
          </p:cNvPr>
          <p:cNvSpPr>
            <a:spLocks noChangeArrowheads="1"/>
          </p:cNvSpPr>
          <p:nvPr/>
        </p:nvSpPr>
        <p:spPr bwMode="auto">
          <a:xfrm>
            <a:off x="148097" y="3178097"/>
            <a:ext cx="1189580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Python code snippet demonstrates a crucial step in data preprocessing for a used car price analysis project.</a:t>
            </a:r>
          </a:p>
          <a:p>
            <a:pPr marR="0" lvl="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latin typeface="Arial" panose="020B0604020202020204" pitchFamily="34" charset="0"/>
              </a:rPr>
              <a:t>By utilizing the </a:t>
            </a:r>
            <a:r>
              <a:rPr kumimoji="0" lang="en-US" altLang="en-US" b="0" i="0" u="none" strike="noStrike" cap="none" normalizeH="0" baseline="0" dirty="0">
                <a:ln>
                  <a:noFill/>
                </a:ln>
                <a:solidFill>
                  <a:schemeClr val="tx1"/>
                </a:solidFill>
                <a:effectLst/>
                <a:latin typeface="Arial Unicode MS"/>
              </a:rPr>
              <a:t>apply()</a:t>
            </a:r>
            <a:r>
              <a:rPr kumimoji="0" lang="en-US" altLang="en-US" b="0" i="0" u="none" strike="noStrike" cap="none" normalizeH="0" baseline="0" dirty="0">
                <a:ln>
                  <a:noFill/>
                </a:ln>
                <a:solidFill>
                  <a:schemeClr val="tx1"/>
                </a:solidFill>
                <a:effectLst/>
              </a:rPr>
              <a:t> method with lambda functions, the code efficiently cleans the "Cars" </a:t>
            </a:r>
            <a:r>
              <a:rPr kumimoji="0" lang="en-US" altLang="en-US" b="0" i="0" u="none" strike="noStrike" cap="none" normalizeH="0" baseline="0" dirty="0" err="1">
                <a:ln>
                  <a:noFill/>
                </a:ln>
                <a:solidFill>
                  <a:schemeClr val="tx1"/>
                </a:solidFill>
                <a:effectLst/>
              </a:rPr>
              <a:t>DataFrame</a:t>
            </a:r>
            <a:r>
              <a:rPr kumimoji="0" lang="en-US" altLang="en-US" b="0" i="0" u="none" strike="noStrike" cap="none" normalizeH="0" baseline="0" dirty="0">
                <a:ln>
                  <a:noFill/>
                </a:ln>
                <a:solidFill>
                  <a:schemeClr val="tx1"/>
                </a:solidFill>
                <a:effectLst/>
              </a:rPr>
              <a:t>, removing extraneous characters such as "km", "owner", "EMI", "/m", "*" and "L" </a:t>
            </a:r>
            <a:r>
              <a:rPr kumimoji="0" lang="en-US" altLang="en-US" b="0" i="0" u="none" strike="noStrike" cap="none" normalizeH="0" baseline="0" dirty="0" err="1">
                <a:ln>
                  <a:noFill/>
                </a:ln>
                <a:solidFill>
                  <a:schemeClr val="tx1"/>
                </a:solidFill>
                <a:effectLst/>
              </a:rPr>
              <a:t>fromspecific</a:t>
            </a:r>
            <a:r>
              <a:rPr kumimoji="0" lang="en-US" altLang="en-US" b="0" i="0" u="none" strike="noStrike" cap="none" normalizeH="0" baseline="0" dirty="0">
                <a:ln>
                  <a:noFill/>
                </a:ln>
                <a:solidFill>
                  <a:schemeClr val="tx1"/>
                </a:solidFill>
                <a:effectLst/>
              </a:rPr>
              <a:t> columns.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rPr>
              <a:t>This data cleaning step is essential to ensure data consistency and accuracy, which are critical for reliable analysis</a:t>
            </a:r>
            <a:r>
              <a:rPr lang="en-US" altLang="en-US" dirty="0"/>
              <a:t> </a:t>
            </a:r>
            <a:r>
              <a:rPr kumimoji="0" lang="en-US" altLang="en-US" b="0" i="0" u="none" strike="noStrike" cap="none" normalizeH="0" baseline="0" dirty="0">
                <a:ln>
                  <a:noFill/>
                </a:ln>
                <a:solidFill>
                  <a:schemeClr val="tx1"/>
                </a:solidFill>
                <a:effectLst/>
              </a:rPr>
              <a:t>and subsequent modeling tasks. Clean data enables accurate price predictions, insightful market trend analysis, and informed decision-making for both buyers and sellers in the used car market.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26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145-FEBA-4E09-A49C-577E6679D21A}"/>
              </a:ext>
            </a:extLst>
          </p:cNvPr>
          <p:cNvSpPr>
            <a:spLocks noGrp="1"/>
          </p:cNvSpPr>
          <p:nvPr>
            <p:ph type="title"/>
          </p:nvPr>
        </p:nvSpPr>
        <p:spPr>
          <a:xfrm flipH="1">
            <a:off x="876300" y="304800"/>
            <a:ext cx="2514600" cy="939800"/>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Output</a:t>
            </a:r>
            <a:r>
              <a:rPr lang="en-US" sz="3600" dirty="0">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A6A1D0-E66E-042C-AD58-167E0F4F4D2A}"/>
              </a:ext>
            </a:extLst>
          </p:cNvPr>
          <p:cNvPicPr>
            <a:picLocks noChangeAspect="1"/>
          </p:cNvPicPr>
          <p:nvPr/>
        </p:nvPicPr>
        <p:blipFill>
          <a:blip r:embed="rId2"/>
          <a:stretch>
            <a:fillRect/>
          </a:stretch>
        </p:blipFill>
        <p:spPr>
          <a:xfrm>
            <a:off x="488961" y="1430811"/>
            <a:ext cx="11214077" cy="3996377"/>
          </a:xfrm>
          <a:prstGeom prst="rect">
            <a:avLst/>
          </a:prstGeom>
        </p:spPr>
      </p:pic>
    </p:spTree>
    <p:extLst>
      <p:ext uri="{BB962C8B-B14F-4D97-AF65-F5344CB8AC3E}">
        <p14:creationId xmlns:p14="http://schemas.microsoft.com/office/powerpoint/2010/main" val="393137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0082-051A-407A-835B-28732D321B12}"/>
              </a:ext>
            </a:extLst>
          </p:cNvPr>
          <p:cNvSpPr>
            <a:spLocks noGrp="1"/>
          </p:cNvSpPr>
          <p:nvPr>
            <p:ph type="title"/>
          </p:nvPr>
        </p:nvSpPr>
        <p:spPr>
          <a:xfrm flipH="1" flipV="1">
            <a:off x="12065000" y="1"/>
            <a:ext cx="127000" cy="292099"/>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6272A07A-7ED8-4D95-B9A9-224EB3592271}"/>
              </a:ext>
            </a:extLst>
          </p:cNvPr>
          <p:cNvSpPr>
            <a:spLocks noGrp="1"/>
          </p:cNvSpPr>
          <p:nvPr>
            <p:ph idx="1"/>
          </p:nvPr>
        </p:nvSpPr>
        <p:spPr>
          <a:xfrm>
            <a:off x="927099" y="698500"/>
            <a:ext cx="10340457" cy="498704"/>
          </a:xfrm>
        </p:spPr>
        <p:txBody>
          <a:bodyPr>
            <a:normAutofit/>
          </a:bodyPr>
          <a:lstStyle/>
          <a:p>
            <a:pPr>
              <a:buFont typeface="Wingdings" panose="05000000000000000000" pitchFamily="2" charset="2"/>
              <a:buChar char="Ø"/>
            </a:pPr>
            <a:r>
              <a:rPr lang="en-US" sz="2400" dirty="0">
                <a:solidFill>
                  <a:srgbClr val="FF0000"/>
                </a:solidFill>
              </a:rPr>
              <a:t>Created Excel File and Saved</a:t>
            </a:r>
          </a:p>
        </p:txBody>
      </p:sp>
      <p:pic>
        <p:nvPicPr>
          <p:cNvPr id="5" name="Picture 4">
            <a:extLst>
              <a:ext uri="{FF2B5EF4-FFF2-40B4-BE49-F238E27FC236}">
                <a16:creationId xmlns:a16="http://schemas.microsoft.com/office/drawing/2014/main" id="{4E126245-06C2-D9B6-151E-726E554591F0}"/>
              </a:ext>
            </a:extLst>
          </p:cNvPr>
          <p:cNvPicPr>
            <a:picLocks noChangeAspect="1"/>
          </p:cNvPicPr>
          <p:nvPr/>
        </p:nvPicPr>
        <p:blipFill>
          <a:blip r:embed="rId2"/>
          <a:stretch>
            <a:fillRect/>
          </a:stretch>
        </p:blipFill>
        <p:spPr>
          <a:xfrm>
            <a:off x="0" y="1405062"/>
            <a:ext cx="11938000" cy="691931"/>
          </a:xfrm>
          <a:prstGeom prst="rect">
            <a:avLst/>
          </a:prstGeom>
        </p:spPr>
      </p:pic>
      <p:pic>
        <p:nvPicPr>
          <p:cNvPr id="6" name="Picture 5">
            <a:extLst>
              <a:ext uri="{FF2B5EF4-FFF2-40B4-BE49-F238E27FC236}">
                <a16:creationId xmlns:a16="http://schemas.microsoft.com/office/drawing/2014/main" id="{3CE6A225-65C8-D408-F881-A2E8549BF8B2}"/>
              </a:ext>
            </a:extLst>
          </p:cNvPr>
          <p:cNvPicPr>
            <a:picLocks noChangeAspect="1"/>
          </p:cNvPicPr>
          <p:nvPr/>
        </p:nvPicPr>
        <p:blipFill>
          <a:blip r:embed="rId3"/>
          <a:stretch>
            <a:fillRect/>
          </a:stretch>
        </p:blipFill>
        <p:spPr>
          <a:xfrm>
            <a:off x="1168924" y="2548851"/>
            <a:ext cx="9473938" cy="4253606"/>
          </a:xfrm>
          <a:prstGeom prst="rect">
            <a:avLst/>
          </a:prstGeom>
        </p:spPr>
      </p:pic>
      <p:sp>
        <p:nvSpPr>
          <p:cNvPr id="4" name="Rectangle 3">
            <a:extLst>
              <a:ext uri="{FF2B5EF4-FFF2-40B4-BE49-F238E27FC236}">
                <a16:creationId xmlns:a16="http://schemas.microsoft.com/office/drawing/2014/main" id="{3586BA89-0F70-5FB8-7A30-C1EDD9A0FDCE}"/>
              </a:ext>
            </a:extLst>
          </p:cNvPr>
          <p:cNvSpPr/>
          <p:nvPr/>
        </p:nvSpPr>
        <p:spPr>
          <a:xfrm>
            <a:off x="7452360" y="2604394"/>
            <a:ext cx="723899" cy="416978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1A6F890-F2E5-F126-4492-5C1FBE329971}"/>
              </a:ext>
            </a:extLst>
          </p:cNvPr>
          <p:cNvSpPr/>
          <p:nvPr/>
        </p:nvSpPr>
        <p:spPr>
          <a:xfrm>
            <a:off x="1409700" y="2766060"/>
            <a:ext cx="222886" cy="9334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32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757-E2F8-4E0D-87B2-F84C46D836D0}"/>
              </a:ext>
            </a:extLst>
          </p:cNvPr>
          <p:cNvSpPr>
            <a:spLocks noGrp="1"/>
          </p:cNvSpPr>
          <p:nvPr>
            <p:ph type="title"/>
          </p:nvPr>
        </p:nvSpPr>
        <p:spPr>
          <a:xfrm>
            <a:off x="636104" y="198783"/>
            <a:ext cx="6798365" cy="1060174"/>
          </a:xfrm>
        </p:spPr>
        <p:txBody>
          <a:bodyPr/>
          <a:lstStyle/>
          <a:p>
            <a:r>
              <a:rPr lang="en-US" dirty="0">
                <a:solidFill>
                  <a:srgbClr val="FF0000"/>
                </a:solidFill>
              </a:rPr>
              <a:t>Data manipulation</a:t>
            </a:r>
            <a:r>
              <a:rPr lang="en-US" dirty="0"/>
              <a:t>:</a:t>
            </a:r>
            <a:endParaRPr lang="en-IN" dirty="0"/>
          </a:p>
        </p:txBody>
      </p:sp>
      <p:sp>
        <p:nvSpPr>
          <p:cNvPr id="3" name="Content Placeholder 2">
            <a:extLst>
              <a:ext uri="{FF2B5EF4-FFF2-40B4-BE49-F238E27FC236}">
                <a16:creationId xmlns:a16="http://schemas.microsoft.com/office/drawing/2014/main" id="{2ABF5459-64D3-411B-99D5-994D2C35806F}"/>
              </a:ext>
            </a:extLst>
          </p:cNvPr>
          <p:cNvSpPr>
            <a:spLocks noGrp="1"/>
          </p:cNvSpPr>
          <p:nvPr>
            <p:ph idx="1"/>
          </p:nvPr>
        </p:nvSpPr>
        <p:spPr>
          <a:xfrm>
            <a:off x="781878" y="1113183"/>
            <a:ext cx="10485679" cy="894726"/>
          </a:xfrm>
        </p:spPr>
        <p:txBody>
          <a:bodyPr/>
          <a:lstStyle/>
          <a:p>
            <a:r>
              <a:rPr lang="en-US" dirty="0"/>
              <a:t>Data Manipulation is </a:t>
            </a:r>
            <a:r>
              <a:rPr lang="en-US" dirty="0">
                <a:effectLst/>
              </a:rPr>
              <a:t>the process of changing or adjusting data to make it more organized and easier to read.</a:t>
            </a:r>
          </a:p>
        </p:txBody>
      </p:sp>
      <p:pic>
        <p:nvPicPr>
          <p:cNvPr id="6" name="Picture 5">
            <a:extLst>
              <a:ext uri="{FF2B5EF4-FFF2-40B4-BE49-F238E27FC236}">
                <a16:creationId xmlns:a16="http://schemas.microsoft.com/office/drawing/2014/main" id="{D1071093-CEA1-2D6C-26C6-44C6F85D83B2}"/>
              </a:ext>
            </a:extLst>
          </p:cNvPr>
          <p:cNvPicPr>
            <a:picLocks noChangeAspect="1"/>
          </p:cNvPicPr>
          <p:nvPr/>
        </p:nvPicPr>
        <p:blipFill>
          <a:blip r:embed="rId2"/>
          <a:stretch>
            <a:fillRect/>
          </a:stretch>
        </p:blipFill>
        <p:spPr>
          <a:xfrm>
            <a:off x="2222078" y="2301543"/>
            <a:ext cx="7747844" cy="3478625"/>
          </a:xfrm>
          <a:prstGeom prst="rect">
            <a:avLst/>
          </a:prstGeom>
        </p:spPr>
      </p:pic>
    </p:spTree>
    <p:extLst>
      <p:ext uri="{BB962C8B-B14F-4D97-AF65-F5344CB8AC3E}">
        <p14:creationId xmlns:p14="http://schemas.microsoft.com/office/powerpoint/2010/main" val="357365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43D2-AEC3-4D5A-9045-3A23E0C935A0}"/>
              </a:ext>
            </a:extLst>
          </p:cNvPr>
          <p:cNvSpPr>
            <a:spLocks noGrp="1"/>
          </p:cNvSpPr>
          <p:nvPr>
            <p:ph type="title"/>
          </p:nvPr>
        </p:nvSpPr>
        <p:spPr>
          <a:xfrm flipH="1" flipV="1">
            <a:off x="11950700" y="1"/>
            <a:ext cx="241300" cy="1269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3B2D873F-D675-4676-A1A0-0420B2C57EE8}"/>
              </a:ext>
            </a:extLst>
          </p:cNvPr>
          <p:cNvSpPr>
            <a:spLocks noGrp="1"/>
          </p:cNvSpPr>
          <p:nvPr>
            <p:ph idx="1"/>
          </p:nvPr>
        </p:nvSpPr>
        <p:spPr>
          <a:xfrm>
            <a:off x="520700" y="406400"/>
            <a:ext cx="10746857" cy="6070600"/>
          </a:xfrm>
        </p:spPr>
        <p:txBody>
          <a:bodyPr>
            <a:normAutofit fontScale="32500" lnSpcReduction="20000"/>
          </a:bodyPr>
          <a:lstStyle/>
          <a:p>
            <a:r>
              <a:rPr lang="en-US" sz="12800" dirty="0">
                <a:solidFill>
                  <a:srgbClr val="FF0000"/>
                </a:solidFill>
                <a:latin typeface="Times New Roman" panose="02020603050405020304" pitchFamily="18" charset="0"/>
                <a:cs typeface="Times New Roman" panose="02020603050405020304" pitchFamily="18" charset="0"/>
              </a:rPr>
              <a:t>Preprocessing</a:t>
            </a:r>
            <a:r>
              <a:rPr lang="en-US" sz="1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7200" b="1" dirty="0">
                <a:latin typeface="Times New Roman" panose="02020603050405020304" pitchFamily="18" charset="0"/>
                <a:cs typeface="Times New Roman" panose="02020603050405020304" pitchFamily="18" charset="0"/>
              </a:rPr>
              <a:t>In excel 1</a:t>
            </a:r>
            <a:r>
              <a:rPr lang="en-US" sz="7200" b="1" baseline="30000" dirty="0">
                <a:latin typeface="Times New Roman" panose="02020603050405020304" pitchFamily="18" charset="0"/>
                <a:cs typeface="Times New Roman" panose="02020603050405020304" pitchFamily="18" charset="0"/>
              </a:rPr>
              <a:t>st</a:t>
            </a:r>
            <a:r>
              <a:rPr lang="en-US" sz="7200" b="1" dirty="0">
                <a:latin typeface="Times New Roman" panose="02020603050405020304" pitchFamily="18" charset="0"/>
                <a:cs typeface="Times New Roman" panose="02020603050405020304" pitchFamily="18" charset="0"/>
              </a:rPr>
              <a:t> I have </a:t>
            </a:r>
            <a:r>
              <a:rPr lang="en-IN" sz="7100" b="1" dirty="0">
                <a:effectLst/>
                <a:latin typeface="Times New Roman" panose="02020603050405020304" pitchFamily="18" charset="0"/>
                <a:cs typeface="Times New Roman" panose="02020603050405020304" pitchFamily="18" charset="0"/>
              </a:rPr>
              <a:t>D</a:t>
            </a:r>
            <a:r>
              <a:rPr lang="en-IN" sz="7100" b="1" i="0" dirty="0">
                <a:effectLst/>
                <a:latin typeface="Times New Roman" panose="02020603050405020304" pitchFamily="18" charset="0"/>
                <a:cs typeface="Times New Roman" panose="02020603050405020304" pitchFamily="18" charset="0"/>
              </a:rPr>
              <a:t>elimited</a:t>
            </a:r>
            <a:r>
              <a:rPr lang="en-US" sz="7200" b="1" dirty="0">
                <a:latin typeface="Times New Roman" panose="02020603050405020304" pitchFamily="18" charset="0"/>
                <a:cs typeface="Times New Roman" panose="02020603050405020304" pitchFamily="18" charset="0"/>
              </a:rPr>
              <a:t> the Car column to get the Year column</a:t>
            </a:r>
          </a:p>
          <a:p>
            <a:pPr marL="0" indent="0">
              <a:buNone/>
            </a:pPr>
            <a:r>
              <a:rPr lang="en-US" sz="7200" b="1" dirty="0">
                <a:latin typeface="Times New Roman" panose="02020603050405020304" pitchFamily="18" charset="0"/>
                <a:cs typeface="Times New Roman" panose="02020603050405020304" pitchFamily="18" charset="0"/>
              </a:rPr>
              <a:t> 2. Data Cleaning</a:t>
            </a:r>
          </a:p>
          <a:p>
            <a:r>
              <a:rPr lang="en-US" sz="7200" b="1" dirty="0">
                <a:latin typeface="Times New Roman" panose="02020603050405020304" pitchFamily="18" charset="0"/>
                <a:cs typeface="Times New Roman" panose="02020603050405020304" pitchFamily="18" charset="0"/>
              </a:rPr>
              <a:t>Remove Duplicates</a:t>
            </a:r>
            <a:r>
              <a:rPr lang="en-US" sz="7200" dirty="0">
                <a:latin typeface="Times New Roman" panose="02020603050405020304" pitchFamily="18" charset="0"/>
                <a:cs typeface="Times New Roman" panose="02020603050405020304" pitchFamily="18" charset="0"/>
              </a:rPr>
              <a:t>: Identify and remove any duplicate rows in your dataset.</a:t>
            </a:r>
          </a:p>
          <a:p>
            <a:r>
              <a:rPr lang="en-US" sz="7200" b="1" dirty="0">
                <a:latin typeface="Times New Roman" panose="02020603050405020304" pitchFamily="18" charset="0"/>
                <a:cs typeface="Times New Roman" panose="02020603050405020304" pitchFamily="18" charset="0"/>
              </a:rPr>
              <a:t>Handle Missing Values</a:t>
            </a:r>
            <a:r>
              <a:rPr lang="en-US" sz="7200" dirty="0">
                <a:latin typeface="Times New Roman" panose="02020603050405020304" pitchFamily="18" charset="0"/>
                <a:cs typeface="Times New Roman" panose="02020603050405020304" pitchFamily="18" charset="0"/>
              </a:rPr>
              <a:t>:</a:t>
            </a:r>
          </a:p>
          <a:p>
            <a:pPr lvl="1"/>
            <a:r>
              <a:rPr lang="en-US" sz="7200" b="1" dirty="0">
                <a:latin typeface="Times New Roman" panose="02020603050405020304" pitchFamily="18" charset="0"/>
                <a:cs typeface="Times New Roman" panose="02020603050405020304" pitchFamily="18" charset="0"/>
              </a:rPr>
              <a:t>Remove Rows</a:t>
            </a:r>
            <a:r>
              <a:rPr lang="en-US" sz="7200" dirty="0">
                <a:latin typeface="Times New Roman" panose="02020603050405020304" pitchFamily="18" charset="0"/>
                <a:cs typeface="Times New Roman" panose="02020603050405020304" pitchFamily="18" charset="0"/>
              </a:rPr>
              <a:t>: If missing data is minimal and not crucial, consider removing rows with null values.</a:t>
            </a:r>
          </a:p>
          <a:p>
            <a:pPr lvl="1"/>
            <a:r>
              <a:rPr lang="en-US" sz="7200" b="1" dirty="0">
                <a:latin typeface="Times New Roman" panose="02020603050405020304" pitchFamily="18" charset="0"/>
                <a:cs typeface="Times New Roman" panose="02020603050405020304" pitchFamily="18" charset="0"/>
              </a:rPr>
              <a:t>Replace Missing Values</a:t>
            </a:r>
            <a:r>
              <a:rPr lang="en-US" sz="7200" dirty="0">
                <a:latin typeface="Times New Roman" panose="02020603050405020304" pitchFamily="18" charset="0"/>
                <a:cs typeface="Times New Roman" panose="02020603050405020304" pitchFamily="18" charset="0"/>
              </a:rPr>
              <a:t>: Use the “Replace Values” feature to fill missing data with a default value, mean, median, or custom logic.</a:t>
            </a:r>
          </a:p>
          <a:p>
            <a:r>
              <a:rPr lang="en-US" sz="7200" b="1" dirty="0">
                <a:latin typeface="Times New Roman" panose="02020603050405020304" pitchFamily="18" charset="0"/>
                <a:cs typeface="Times New Roman" panose="02020603050405020304" pitchFamily="18" charset="0"/>
              </a:rPr>
              <a:t>3. Data Transformation</a:t>
            </a:r>
          </a:p>
          <a:p>
            <a:r>
              <a:rPr lang="en-US" sz="7200" b="1" dirty="0">
                <a:latin typeface="Times New Roman" panose="02020603050405020304" pitchFamily="18" charset="0"/>
                <a:cs typeface="Times New Roman" panose="02020603050405020304" pitchFamily="18" charset="0"/>
              </a:rPr>
              <a:t>Change Data Type</a:t>
            </a:r>
            <a:endParaRPr lang="en-US" sz="7200" dirty="0">
              <a:latin typeface="Times New Roman" panose="02020603050405020304" pitchFamily="18" charset="0"/>
              <a:cs typeface="Times New Roman" panose="02020603050405020304" pitchFamily="18" charset="0"/>
            </a:endParaRPr>
          </a:p>
          <a:p>
            <a:r>
              <a:rPr lang="en-US" sz="7200" b="1" dirty="0">
                <a:latin typeface="Times New Roman" panose="02020603050405020304" pitchFamily="18" charset="0"/>
                <a:cs typeface="Times New Roman" panose="02020603050405020304" pitchFamily="18" charset="0"/>
              </a:rPr>
              <a:t>Rename Columns</a:t>
            </a:r>
            <a:r>
              <a:rPr lang="en-US" sz="7200" dirty="0">
                <a:latin typeface="Times New Roman" panose="02020603050405020304" pitchFamily="18" charset="0"/>
                <a:cs typeface="Times New Roman" panose="02020603050405020304" pitchFamily="18" charset="0"/>
              </a:rPr>
              <a:t>: Rename columns to more descriptive names that align with your analysis.</a:t>
            </a:r>
          </a:p>
          <a:p>
            <a:endParaRPr lang="en-IN" dirty="0"/>
          </a:p>
        </p:txBody>
      </p:sp>
    </p:spTree>
    <p:extLst>
      <p:ext uri="{BB962C8B-B14F-4D97-AF65-F5344CB8AC3E}">
        <p14:creationId xmlns:p14="http://schemas.microsoft.com/office/powerpoint/2010/main" val="4051489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AC76-20D4-4CD6-897D-F1B9211806DD}"/>
              </a:ext>
            </a:extLst>
          </p:cNvPr>
          <p:cNvSpPr>
            <a:spLocks noGrp="1"/>
          </p:cNvSpPr>
          <p:nvPr>
            <p:ph type="title"/>
          </p:nvPr>
        </p:nvSpPr>
        <p:spPr>
          <a:xfrm flipH="1" flipV="1">
            <a:off x="12026900" y="1"/>
            <a:ext cx="165100" cy="165099"/>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AFCE5E90-2EFF-4B95-AACB-706AEB6BF65F}"/>
              </a:ext>
            </a:extLst>
          </p:cNvPr>
          <p:cNvSpPr>
            <a:spLocks noGrp="1"/>
          </p:cNvSpPr>
          <p:nvPr>
            <p:ph idx="1"/>
          </p:nvPr>
        </p:nvSpPr>
        <p:spPr>
          <a:xfrm>
            <a:off x="647700" y="520700"/>
            <a:ext cx="10619857" cy="5981700"/>
          </a:xfrm>
        </p:spPr>
        <p:txBody>
          <a:bodyPr>
            <a:normAutofit/>
          </a:bodyPr>
          <a:lstStyle/>
          <a:p>
            <a:r>
              <a:rPr lang="en-US" sz="2300" b="1" dirty="0">
                <a:latin typeface="Times New Roman" panose="02020603050405020304" pitchFamily="18" charset="0"/>
                <a:cs typeface="Times New Roman" panose="02020603050405020304" pitchFamily="18" charset="0"/>
              </a:rPr>
              <a:t>4. Filtering and Sorting</a:t>
            </a:r>
          </a:p>
          <a:p>
            <a:r>
              <a:rPr lang="en-US" sz="2300" b="1" dirty="0">
                <a:latin typeface="Times New Roman" panose="02020603050405020304" pitchFamily="18" charset="0"/>
                <a:cs typeface="Times New Roman" panose="02020603050405020304" pitchFamily="18" charset="0"/>
              </a:rPr>
              <a:t>Filter Rows</a:t>
            </a:r>
            <a:r>
              <a:rPr lang="en-US" sz="2300" dirty="0">
                <a:latin typeface="Times New Roman" panose="02020603050405020304" pitchFamily="18" charset="0"/>
                <a:cs typeface="Times New Roman" panose="02020603050405020304" pitchFamily="18" charset="0"/>
              </a:rPr>
              <a:t>: Remove unnecessary rows by applying filters (e.g., removing data outside of a specific date range).</a:t>
            </a:r>
          </a:p>
          <a:p>
            <a:r>
              <a:rPr lang="en-US" sz="2300" b="1" dirty="0">
                <a:latin typeface="Times New Roman" panose="02020603050405020304" pitchFamily="18" charset="0"/>
                <a:cs typeface="Times New Roman" panose="02020603050405020304" pitchFamily="18" charset="0"/>
              </a:rPr>
              <a:t>Sort Data</a:t>
            </a:r>
            <a:r>
              <a:rPr lang="en-US" sz="2300" dirty="0">
                <a:latin typeface="Times New Roman" panose="02020603050405020304" pitchFamily="18" charset="0"/>
                <a:cs typeface="Times New Roman" panose="02020603050405020304" pitchFamily="18" charset="0"/>
              </a:rPr>
              <a:t>: Sort the data based on specific columns to organize it in a meaningful way.</a:t>
            </a:r>
          </a:p>
          <a:p>
            <a:endParaRPr lang="en-US" sz="23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5. Save and Load data in Power Bi</a:t>
            </a:r>
          </a:p>
          <a:p>
            <a:pPr marL="0" indent="0">
              <a:buNone/>
            </a:pPr>
            <a:r>
              <a:rPr lang="en-US" sz="2300" dirty="0">
                <a:latin typeface="Times New Roman" panose="02020603050405020304" pitchFamily="18" charset="0"/>
                <a:cs typeface="Times New Roman" panose="02020603050405020304" pitchFamily="18" charset="0"/>
              </a:rPr>
              <a:t>Once all preprocessing steps are complete, save excel file and load the cleaned and transformed data into Power BI for analysis.</a:t>
            </a:r>
          </a:p>
          <a:p>
            <a:pPr marL="0" indent="0">
              <a:buNone/>
            </a:pPr>
            <a:endParaRPr lang="en-IN" sz="2300" dirty="0">
              <a:latin typeface="Times New Roman" panose="02020603050405020304" pitchFamily="18" charset="0"/>
              <a:cs typeface="Times New Roman" panose="02020603050405020304" pitchFamily="18" charset="0"/>
            </a:endParaRPr>
          </a:p>
          <a:p>
            <a:endParaRPr lang="en-IN" sz="2300" dirty="0"/>
          </a:p>
        </p:txBody>
      </p:sp>
    </p:spTree>
    <p:extLst>
      <p:ext uri="{BB962C8B-B14F-4D97-AF65-F5344CB8AC3E}">
        <p14:creationId xmlns:p14="http://schemas.microsoft.com/office/powerpoint/2010/main" val="3003369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BB8F-6D0E-4926-9358-5FF213A678C0}"/>
              </a:ext>
            </a:extLst>
          </p:cNvPr>
          <p:cNvSpPr>
            <a:spLocks noGrp="1"/>
          </p:cNvSpPr>
          <p:nvPr>
            <p:ph type="title"/>
          </p:nvPr>
        </p:nvSpPr>
        <p:spPr>
          <a:xfrm flipH="1" flipV="1">
            <a:off x="12065000" y="1"/>
            <a:ext cx="127000" cy="165099"/>
          </a:xfrm>
        </p:spPr>
        <p:txBody>
          <a:bodyPr>
            <a:normAutofit fontScale="90000"/>
          </a:bodyPr>
          <a:lstStyle/>
          <a:p>
            <a:r>
              <a:rPr lang="en-US" sz="800" dirty="0"/>
              <a:t>.</a:t>
            </a:r>
            <a:endParaRPr lang="en-IN" sz="800" dirty="0"/>
          </a:p>
        </p:txBody>
      </p:sp>
      <p:sp>
        <p:nvSpPr>
          <p:cNvPr id="5" name="Content Placeholder 4">
            <a:extLst>
              <a:ext uri="{FF2B5EF4-FFF2-40B4-BE49-F238E27FC236}">
                <a16:creationId xmlns:a16="http://schemas.microsoft.com/office/drawing/2014/main" id="{D9C102E6-2B47-502E-A191-A9C3E9E3F7E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3D912ADC-9097-A654-6450-7E32D49F3657}"/>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402692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C05E-6926-4B82-BD1E-F36AECD6F2FB}"/>
              </a:ext>
            </a:extLst>
          </p:cNvPr>
          <p:cNvSpPr>
            <a:spLocks noGrp="1"/>
          </p:cNvSpPr>
          <p:nvPr>
            <p:ph type="ctrTitle"/>
          </p:nvPr>
        </p:nvSpPr>
        <p:spPr>
          <a:xfrm>
            <a:off x="450575" y="384314"/>
            <a:ext cx="10604278" cy="689112"/>
          </a:xfrm>
        </p:spPr>
        <p:txBody>
          <a:bodyPr>
            <a:normAutofit/>
          </a:bodyPr>
          <a:lstStyle/>
          <a:p>
            <a:r>
              <a:rPr lang="en-US" sz="3200" dirty="0">
                <a:solidFill>
                  <a:schemeClr val="tx2"/>
                </a:solidFill>
                <a:latin typeface="Times New Roman" panose="02020603050405020304" pitchFamily="18" charset="0"/>
                <a:cs typeface="Times New Roman" panose="02020603050405020304" pitchFamily="18" charset="0"/>
              </a:rPr>
              <a:t>Project Objective</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B393A8-775F-4436-A2F5-5627A3BF8D3D}"/>
              </a:ext>
            </a:extLst>
          </p:cNvPr>
          <p:cNvSpPr>
            <a:spLocks noGrp="1"/>
          </p:cNvSpPr>
          <p:nvPr>
            <p:ph type="subTitle" idx="1"/>
          </p:nvPr>
        </p:nvSpPr>
        <p:spPr>
          <a:xfrm>
            <a:off x="860122" y="1278697"/>
            <a:ext cx="10471756" cy="5194989"/>
          </a:xfrm>
        </p:spPr>
        <p:txBody>
          <a:bodyPr/>
          <a:lstStyle/>
          <a:p>
            <a:pPr algn="just"/>
            <a:r>
              <a:rPr lang="en-US" dirty="0"/>
              <a:t>The  objective of the “Used Cars Price Analysis”</a:t>
            </a:r>
            <a:r>
              <a:rPr lang="en-US" dirty="0">
                <a:latin typeface="Times New Roman" panose="02020603050405020304" pitchFamily="18" charset="0"/>
                <a:ea typeface="Fira Sans" pitchFamily="34" charset="-122"/>
                <a:cs typeface="Times New Roman" panose="02020603050405020304" pitchFamily="18" charset="0"/>
              </a:rPr>
              <a:t> project is to conduct an in-depth analysis of the pricing variations  among different Car Brands in the India.</a:t>
            </a:r>
            <a:r>
              <a:rPr lang="en-US" dirty="0"/>
              <a:t> </a:t>
            </a:r>
          </a:p>
          <a:p>
            <a:endParaRPr lang="en-US" dirty="0"/>
          </a:p>
          <a:p>
            <a:pPr algn="just"/>
            <a:r>
              <a:rPr lang="en-US" dirty="0"/>
              <a:t>To analyze Car data across India to uncover customer preferences, optimize pricing strategies, and provide actionable market insights that will help improve brands, marketing, and overall competitiveness in the Indian Cars Website’s." </a:t>
            </a:r>
          </a:p>
          <a:p>
            <a:endParaRPr lang="en-US" dirty="0"/>
          </a:p>
          <a:p>
            <a:pPr algn="just"/>
            <a:r>
              <a:rPr lang="en-US" dirty="0"/>
              <a:t>The data is taken from “CARS 24” website by using some python webscrapping to extract the data in the form of datasets.</a:t>
            </a:r>
          </a:p>
        </p:txBody>
      </p:sp>
    </p:spTree>
    <p:extLst>
      <p:ext uri="{BB962C8B-B14F-4D97-AF65-F5344CB8AC3E}">
        <p14:creationId xmlns:p14="http://schemas.microsoft.com/office/powerpoint/2010/main" val="54945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2CC1-7311-A724-5752-D35B62727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9B8A5-92F2-051C-1D23-B7DB2F7F5F1A}"/>
              </a:ext>
            </a:extLst>
          </p:cNvPr>
          <p:cNvSpPr>
            <a:spLocks noGrp="1"/>
          </p:cNvSpPr>
          <p:nvPr>
            <p:ph type="title"/>
          </p:nvPr>
        </p:nvSpPr>
        <p:spPr>
          <a:xfrm flipH="1" flipV="1">
            <a:off x="12065000" y="1"/>
            <a:ext cx="127000" cy="165099"/>
          </a:xfrm>
        </p:spPr>
        <p:txBody>
          <a:bodyPr>
            <a:normAutofit fontScale="90000"/>
          </a:bodyPr>
          <a:lstStyle/>
          <a:p>
            <a:r>
              <a:rPr lang="en-US" sz="800" dirty="0"/>
              <a:t>.</a:t>
            </a:r>
            <a:endParaRPr lang="en-IN" sz="800" dirty="0"/>
          </a:p>
        </p:txBody>
      </p:sp>
      <p:sp>
        <p:nvSpPr>
          <p:cNvPr id="5" name="Content Placeholder 4">
            <a:extLst>
              <a:ext uri="{FF2B5EF4-FFF2-40B4-BE49-F238E27FC236}">
                <a16:creationId xmlns:a16="http://schemas.microsoft.com/office/drawing/2014/main" id="{11F11DCA-A89B-79B0-8616-7FE2F4F5280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B44A6F4-E19C-32D2-FDBE-936DABEBE312}"/>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170656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258F14-ADDE-4178-B4F1-50D46648D549}"/>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86992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1C96-4941-43C6-9D7E-1B069110B630}"/>
              </a:ext>
            </a:extLst>
          </p:cNvPr>
          <p:cNvSpPr>
            <a:spLocks noGrp="1"/>
          </p:cNvSpPr>
          <p:nvPr>
            <p:ph type="title"/>
          </p:nvPr>
        </p:nvSpPr>
        <p:spPr/>
        <p:txBody>
          <a:bodyPr/>
          <a:lstStyle/>
          <a:p>
            <a:r>
              <a:rPr lang="en-US" dirty="0"/>
              <a:t>Main Agenda</a:t>
            </a:r>
            <a:endParaRPr lang="en-IN" dirty="0"/>
          </a:p>
        </p:txBody>
      </p:sp>
      <p:sp>
        <p:nvSpPr>
          <p:cNvPr id="3" name="Content Placeholder 2">
            <a:extLst>
              <a:ext uri="{FF2B5EF4-FFF2-40B4-BE49-F238E27FC236}">
                <a16:creationId xmlns:a16="http://schemas.microsoft.com/office/drawing/2014/main" id="{2AE45398-196E-4212-9CFB-73BBA8C261B8}"/>
              </a:ext>
            </a:extLst>
          </p:cNvPr>
          <p:cNvSpPr>
            <a:spLocks noGrp="1"/>
          </p:cNvSpPr>
          <p:nvPr>
            <p:ph idx="1"/>
          </p:nvPr>
        </p:nvSpPr>
        <p:spPr/>
        <p:txBody>
          <a:bodyPr/>
          <a:lstStyle/>
          <a:p>
            <a:pPr marL="0" indent="0">
              <a:buNone/>
            </a:pPr>
            <a:r>
              <a:rPr lang="en-US" dirty="0"/>
              <a:t>1)Web Scrapping to collect the data  </a:t>
            </a:r>
          </a:p>
          <a:p>
            <a:pPr marL="0" indent="0">
              <a:buNone/>
            </a:pPr>
            <a:r>
              <a:rPr lang="en-US" dirty="0"/>
              <a:t>2. Data Cleaning and Manipulation </a:t>
            </a:r>
          </a:p>
          <a:p>
            <a:pPr marL="0" indent="0">
              <a:buNone/>
            </a:pPr>
            <a:r>
              <a:rPr lang="en-US" dirty="0"/>
              <a:t>3. Visualization and Analysis on various factors like Price, Finance, Special </a:t>
            </a:r>
            <a:r>
              <a:rPr lang="en-US" dirty="0" err="1"/>
              <a:t>feature,Owner</a:t>
            </a:r>
            <a:r>
              <a:rPr lang="en-US" dirty="0"/>
              <a:t>….</a:t>
            </a:r>
            <a:r>
              <a:rPr lang="en-US" dirty="0" err="1"/>
              <a:t>etc</a:t>
            </a:r>
            <a:r>
              <a:rPr lang="en-US" dirty="0"/>
              <a:t>…. to analyze above problem statements.</a:t>
            </a:r>
          </a:p>
          <a:p>
            <a:pPr marL="0" indent="0">
              <a:buNone/>
            </a:pPr>
            <a:endParaRPr lang="en-US" dirty="0"/>
          </a:p>
          <a:p>
            <a:pPr marL="0" indent="0">
              <a:buNone/>
            </a:pPr>
            <a:r>
              <a:rPr lang="en-US" dirty="0">
                <a:latin typeface="Times New Roman" panose="02020603050405020304" pitchFamily="18" charset="0"/>
                <a:ea typeface="Fira Sans" pitchFamily="34" charset="-122"/>
                <a:cs typeface="Times New Roman" panose="02020603050405020304" pitchFamily="18" charset="0"/>
              </a:rPr>
              <a:t>An in-depth exploration of web scraping and data visualization using python on “CARS 24” website and retrieve Cars data from tier 1 cities from country. Learn the power of extracting and visualizing data for insightful analysis.</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1889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39F8-9151-45ED-8011-9159EA083359}"/>
              </a:ext>
            </a:extLst>
          </p:cNvPr>
          <p:cNvSpPr>
            <a:spLocks noGrp="1"/>
          </p:cNvSpPr>
          <p:nvPr>
            <p:ph type="title"/>
          </p:nvPr>
        </p:nvSpPr>
        <p:spPr>
          <a:xfrm>
            <a:off x="569843" y="132522"/>
            <a:ext cx="4187687" cy="1431235"/>
          </a:xfrm>
        </p:spPr>
        <p:txBody>
          <a:bodyPr/>
          <a:lstStyle/>
          <a:p>
            <a:r>
              <a:rPr lang="en-US" dirty="0">
                <a:solidFill>
                  <a:srgbClr val="FF0000"/>
                </a:solidFill>
              </a:rPr>
              <a:t>Tools used</a:t>
            </a:r>
            <a:r>
              <a:rPr lang="en-US" dirty="0"/>
              <a:t>:-</a:t>
            </a:r>
            <a:endParaRPr lang="en-IN" dirty="0"/>
          </a:p>
        </p:txBody>
      </p:sp>
      <p:sp>
        <p:nvSpPr>
          <p:cNvPr id="3" name="Content Placeholder 2">
            <a:extLst>
              <a:ext uri="{FF2B5EF4-FFF2-40B4-BE49-F238E27FC236}">
                <a16:creationId xmlns:a16="http://schemas.microsoft.com/office/drawing/2014/main" id="{40260A0E-F110-4B08-8413-30C4AC6D45BC}"/>
              </a:ext>
            </a:extLst>
          </p:cNvPr>
          <p:cNvSpPr>
            <a:spLocks noGrp="1"/>
          </p:cNvSpPr>
          <p:nvPr>
            <p:ph idx="1"/>
          </p:nvPr>
        </p:nvSpPr>
        <p:spPr>
          <a:xfrm>
            <a:off x="914399" y="1232452"/>
            <a:ext cx="10353157" cy="5625548"/>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Software Requirement:-</a:t>
            </a:r>
          </a:p>
          <a:p>
            <a:pPr marL="0" indent="0">
              <a:buNone/>
            </a:pPr>
            <a:r>
              <a:rPr lang="en-US" dirty="0">
                <a:latin typeface="Times New Roman" panose="02020603050405020304" pitchFamily="18" charset="0"/>
                <a:cs typeface="Times New Roman" panose="02020603050405020304" pitchFamily="18" charset="0"/>
              </a:rPr>
              <a:t>1)Python(</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pPr marL="0" indent="0">
              <a:buNone/>
            </a:pPr>
            <a:r>
              <a:rPr lang="en-US" dirty="0">
                <a:latin typeface="Times New Roman" panose="02020603050405020304" pitchFamily="18" charset="0"/>
                <a:cs typeface="Times New Roman" panose="02020603050405020304" pitchFamily="18" charset="0"/>
              </a:rPr>
              <a:t>2)Power bi</a:t>
            </a:r>
          </a:p>
          <a:p>
            <a:pPr marL="0" indent="0">
              <a:buNone/>
            </a:pPr>
            <a:r>
              <a:rPr lang="en-US" dirty="0">
                <a:latin typeface="Times New Roman" panose="02020603050405020304" pitchFamily="18" charset="0"/>
                <a:cs typeface="Times New Roman" panose="02020603050405020304" pitchFamily="18" charset="0"/>
              </a:rPr>
              <a:t>3)Excel</a:t>
            </a:r>
          </a:p>
          <a:p>
            <a:endParaRPr lang="en-US" dirty="0"/>
          </a:p>
          <a:p>
            <a:pPr marL="0" indent="0">
              <a:buNone/>
            </a:pPr>
            <a:r>
              <a:rPr lang="en-US" dirty="0">
                <a:latin typeface="Times New Roman" panose="02020603050405020304" pitchFamily="18" charset="0"/>
                <a:cs typeface="Times New Roman" panose="02020603050405020304" pitchFamily="18" charset="0"/>
              </a:rPr>
              <a:t>Main Software Libraries:-</a:t>
            </a:r>
          </a:p>
          <a:p>
            <a:pPr marL="0" indent="0">
              <a:buNone/>
            </a:pPr>
            <a:r>
              <a:rPr lang="en-US" dirty="0">
                <a:latin typeface="Times New Roman" panose="02020603050405020304" pitchFamily="18" charset="0"/>
                <a:cs typeface="Times New Roman" panose="02020603050405020304" pitchFamily="18" charset="0"/>
              </a:rPr>
              <a:t>1)Pandas</a:t>
            </a:r>
          </a:p>
          <a:p>
            <a:pPr marL="0" indent="0">
              <a:buNone/>
            </a:pPr>
            <a:r>
              <a:rPr lang="en-US" dirty="0">
                <a:latin typeface="Times New Roman" panose="02020603050405020304" pitchFamily="18" charset="0"/>
                <a:cs typeface="Times New Roman" panose="02020603050405020304" pitchFamily="18" charset="0"/>
              </a:rPr>
              <a:t>2)Beautiful Soups</a:t>
            </a:r>
          </a:p>
          <a:p>
            <a:pPr marL="0" indent="0">
              <a:buNone/>
            </a:pPr>
            <a:r>
              <a:rPr lang="en-US" dirty="0">
                <a:latin typeface="Times New Roman" panose="02020603050405020304" pitchFamily="18" charset="0"/>
                <a:cs typeface="Times New Roman" panose="02020603050405020304" pitchFamily="18" charset="0"/>
              </a:rPr>
              <a:t>3)Requests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Note : Here we are not using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because it </a:t>
            </a:r>
            <a:r>
              <a:rPr lang="en-US" dirty="0">
                <a:latin typeface="Times New Roman" panose="02020603050405020304" pitchFamily="18" charset="0"/>
                <a:cs typeface="Times New Roman" panose="02020603050405020304" pitchFamily="18" charset="0"/>
              </a:rPr>
              <a:t>is primarily used for numerical computations and here we are focusing on </a:t>
            </a:r>
            <a:r>
              <a:rPr lang="en-US" dirty="0" err="1">
                <a:latin typeface="Times New Roman" panose="02020603050405020304" pitchFamily="18" charset="0"/>
                <a:cs typeface="Times New Roman" panose="02020603050405020304" pitchFamily="18" charset="0"/>
              </a:rPr>
              <a:t>WebScrapping</a:t>
            </a:r>
            <a:r>
              <a:rPr lang="en-US" dirty="0">
                <a:latin typeface="Times New Roman" panose="02020603050405020304" pitchFamily="18" charset="0"/>
                <a:cs typeface="Times New Roman" panose="02020603050405020304" pitchFamily="18" charset="0"/>
              </a:rPr>
              <a:t> and Data Manipulation using above libraries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47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546F-D4B3-483E-B35A-C5F6E82D51B4}"/>
              </a:ext>
            </a:extLst>
          </p:cNvPr>
          <p:cNvSpPr>
            <a:spLocks noGrp="1"/>
          </p:cNvSpPr>
          <p:nvPr>
            <p:ph type="title"/>
          </p:nvPr>
        </p:nvSpPr>
        <p:spPr>
          <a:xfrm>
            <a:off x="569844" y="609600"/>
            <a:ext cx="5009322" cy="1326321"/>
          </a:xfrm>
        </p:spPr>
        <p:txBody>
          <a:bodyPr/>
          <a:lstStyle/>
          <a:p>
            <a:r>
              <a:rPr lang="en-US" dirty="0">
                <a:solidFill>
                  <a:schemeClr val="accent1">
                    <a:lumMod val="75000"/>
                  </a:schemeClr>
                </a:solidFill>
              </a:rPr>
              <a:t>INTRODUCTION</a:t>
            </a:r>
            <a:r>
              <a:rPr lang="en-US" dirty="0"/>
              <a:t>:-</a:t>
            </a:r>
            <a:endParaRPr lang="en-IN" dirty="0"/>
          </a:p>
        </p:txBody>
      </p:sp>
      <p:sp>
        <p:nvSpPr>
          <p:cNvPr id="3" name="Content Placeholder 2">
            <a:extLst>
              <a:ext uri="{FF2B5EF4-FFF2-40B4-BE49-F238E27FC236}">
                <a16:creationId xmlns:a16="http://schemas.microsoft.com/office/drawing/2014/main" id="{1F5872C4-E254-4885-A62E-A63BEA29289F}"/>
              </a:ext>
            </a:extLst>
          </p:cNvPr>
          <p:cNvSpPr>
            <a:spLocks noGrp="1"/>
          </p:cNvSpPr>
          <p:nvPr>
            <p:ph idx="1"/>
          </p:nvPr>
        </p:nvSpPr>
        <p:spPr>
          <a:xfrm>
            <a:off x="1033669" y="1749287"/>
            <a:ext cx="10233887" cy="4041913"/>
          </a:xfrm>
        </p:spPr>
        <p:txBody>
          <a:bodyPr>
            <a:normAutofit/>
          </a:bodyPr>
          <a:lstStyle/>
          <a:p>
            <a:pPr>
              <a:buFont typeface="Wingdings" panose="05000000000000000000" pitchFamily="2" charset="2"/>
              <a:buChar char="Ø"/>
            </a:pPr>
            <a:r>
              <a:rPr lang="en-US" dirty="0">
                <a:solidFill>
                  <a:srgbClr val="FF0000"/>
                </a:solidFill>
              </a:rPr>
              <a:t>Overview of project</a:t>
            </a:r>
            <a:r>
              <a:rPr lang="en-IN" dirty="0">
                <a:solidFill>
                  <a:srgbClr val="FF0000"/>
                </a:solidFill>
              </a:rPr>
              <a:t>:-</a:t>
            </a:r>
          </a:p>
          <a:p>
            <a:pPr marL="0" indent="0">
              <a:buNone/>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Fira Sans" pitchFamily="34" charset="-122"/>
                <a:cs typeface="Times New Roman" panose="02020603050405020304" pitchFamily="18" charset="0"/>
              </a:rPr>
              <a:t>Discover the main objectives and scope of Project Cars Analysis for web scraping and Data cleaning , Data Modelling , Data preprocessing In Python and data visualization in Power bi.</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solidFill>
                  <a:srgbClr val="FF726D"/>
                </a:solidFill>
                <a:latin typeface="Times New Roman" panose="02020603050405020304" pitchFamily="18" charset="0"/>
                <a:ea typeface="Inconsolata" pitchFamily="34" charset="-122"/>
                <a:cs typeface="Times New Roman" panose="02020603050405020304" pitchFamily="18" charset="0"/>
              </a:rPr>
              <a:t>Importance of Analyzing Car’s Data:-</a:t>
            </a:r>
          </a:p>
          <a:p>
            <a:pPr marL="0" indent="0">
              <a:buNone/>
            </a:pPr>
            <a:r>
              <a:rPr lang="en-US" b="1" dirty="0">
                <a:solidFill>
                  <a:srgbClr val="FF726D"/>
                </a:solidFill>
                <a:latin typeface="Times New Roman" panose="02020603050405020304" pitchFamily="18" charset="0"/>
                <a:ea typeface="Inconsolata" pitchFamily="34" charset="-122"/>
                <a:cs typeface="Times New Roman" panose="02020603050405020304" pitchFamily="18" charset="0"/>
              </a:rPr>
              <a:t>          </a:t>
            </a:r>
            <a:r>
              <a:rPr lang="en-US" dirty="0">
                <a:latin typeface="Times New Roman" panose="02020603050405020304" pitchFamily="18" charset="0"/>
                <a:ea typeface="Fira Sans" pitchFamily="34" charset="-122"/>
                <a:cs typeface="Times New Roman" panose="02020603050405020304" pitchFamily="18" charset="0"/>
              </a:rPr>
              <a:t>Analyzing Car’s Data is crucial for various reasons, and it can provide valuable insights for both Customers and Employes.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solidFill>
                  <a:srgbClr val="FF726D"/>
                </a:solidFill>
                <a:latin typeface="Times New Roman" panose="02020603050405020304" pitchFamily="18" charset="0"/>
                <a:ea typeface="Inconsolata" pitchFamily="34" charset="-122"/>
                <a:cs typeface="Times New Roman" panose="02020603050405020304" pitchFamily="18" charset="0"/>
              </a:rPr>
              <a:t>Importance of web scraping, data preprocessing and data visualization:-</a:t>
            </a:r>
          </a:p>
          <a:p>
            <a:pPr marL="0" indent="0">
              <a:buNone/>
            </a:pPr>
            <a:r>
              <a:rPr lang="en-US" sz="1800" b="1" dirty="0">
                <a:latin typeface="Times New Roman" panose="02020603050405020304" pitchFamily="18" charset="0"/>
                <a:ea typeface="Inconsolata" pitchFamily="34" charset="-122"/>
                <a:cs typeface="Times New Roman" panose="02020603050405020304" pitchFamily="18" charset="0"/>
              </a:rPr>
              <a:t>       </a:t>
            </a:r>
            <a:r>
              <a:rPr lang="en-US" dirty="0">
                <a:latin typeface="Times New Roman" panose="02020603050405020304" pitchFamily="18" charset="0"/>
                <a:ea typeface="Fira Sans" pitchFamily="34" charset="-122"/>
                <a:cs typeface="Times New Roman" panose="02020603050405020304" pitchFamily="18" charset="0"/>
              </a:rPr>
              <a:t>Exploring the web scraping, data preprocessing and data visualization are critical for obtaining and understanding valuable data.</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2913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460A-CE6F-40D8-9DCD-1E56551CF12B}"/>
              </a:ext>
            </a:extLst>
          </p:cNvPr>
          <p:cNvSpPr>
            <a:spLocks noGrp="1"/>
          </p:cNvSpPr>
          <p:nvPr>
            <p:ph type="title"/>
          </p:nvPr>
        </p:nvSpPr>
        <p:spPr>
          <a:xfrm>
            <a:off x="913796" y="617344"/>
            <a:ext cx="4360569" cy="1105440"/>
          </a:xfrm>
        </p:spPr>
        <p:txBody>
          <a:bodyPr/>
          <a:lstStyle/>
          <a:p>
            <a:r>
              <a:rPr lang="en-US" dirty="0">
                <a:highlight>
                  <a:srgbClr val="C0C0C0"/>
                </a:highlight>
              </a:rPr>
              <a:t>Webscrapping:-</a:t>
            </a:r>
            <a:br>
              <a:rPr lang="en-US" dirty="0">
                <a:highlight>
                  <a:srgbClr val="C0C0C0"/>
                </a:highlight>
              </a:rPr>
            </a:br>
            <a:endParaRPr lang="en-IN" dirty="0"/>
          </a:p>
        </p:txBody>
      </p:sp>
      <p:sp>
        <p:nvSpPr>
          <p:cNvPr id="3" name="Content Placeholder 2">
            <a:extLst>
              <a:ext uri="{FF2B5EF4-FFF2-40B4-BE49-F238E27FC236}">
                <a16:creationId xmlns:a16="http://schemas.microsoft.com/office/drawing/2014/main" id="{C81C00D5-5947-4A80-BC40-F210F755F514}"/>
              </a:ext>
            </a:extLst>
          </p:cNvPr>
          <p:cNvSpPr>
            <a:spLocks noGrp="1"/>
          </p:cNvSpPr>
          <p:nvPr>
            <p:ph idx="1"/>
          </p:nvPr>
        </p:nvSpPr>
        <p:spPr>
          <a:xfrm>
            <a:off x="1033669" y="1524000"/>
            <a:ext cx="10233887" cy="2340990"/>
          </a:xfrm>
        </p:spPr>
        <p:txBody>
          <a:bodyPr/>
          <a:lstStyle/>
          <a:p>
            <a:pPr>
              <a:buFont typeface="Wingdings" panose="05000000000000000000" pitchFamily="2" charset="2"/>
              <a:buChar char="Ø"/>
            </a:pPr>
            <a:r>
              <a:rPr lang="en-US" dirty="0">
                <a:highlight>
                  <a:srgbClr val="FF0000"/>
                </a:highlight>
                <a:latin typeface="Times New Roman" panose="02020603050405020304" pitchFamily="18" charset="0"/>
                <a:ea typeface="Fira Sans" pitchFamily="34" charset="-122"/>
                <a:cs typeface="Times New Roman" panose="02020603050405020304" pitchFamily="18" charset="0"/>
              </a:rPr>
              <a:t>Step 1</a:t>
            </a:r>
            <a:r>
              <a:rPr lang="en-US" dirty="0">
                <a:latin typeface="Times New Roman" panose="02020603050405020304" pitchFamily="18" charset="0"/>
                <a:ea typeface="Fira Sans" pitchFamily="34" charset="-122"/>
                <a:cs typeface="Times New Roman" panose="02020603050405020304" pitchFamily="18" charset="0"/>
              </a:rPr>
              <a:t>:- IMPORT LIBRARIES</a:t>
            </a:r>
          </a:p>
          <a:p>
            <a:r>
              <a:rPr lang="en-US" dirty="0">
                <a:latin typeface="Times New Roman" panose="02020603050405020304" pitchFamily="18" charset="0"/>
                <a:ea typeface="Fira Sans" pitchFamily="34" charset="-122"/>
                <a:cs typeface="Times New Roman" panose="02020603050405020304" pitchFamily="18" charset="0"/>
              </a:rPr>
              <a:t>import requests     </a:t>
            </a:r>
            <a:r>
              <a:rPr lang="en-US" dirty="0">
                <a:solidFill>
                  <a:srgbClr val="FF726D"/>
                </a:solidFill>
                <a:latin typeface="Times New Roman" panose="02020603050405020304" pitchFamily="18" charset="0"/>
                <a:ea typeface="Fira Sans" pitchFamily="34" charset="-122"/>
                <a:cs typeface="Times New Roman" panose="02020603050405020304" pitchFamily="18" charset="0"/>
              </a:rPr>
              <a:t># HTTP requests :-web scraping or interacting with web</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Fira Sans" pitchFamily="34" charset="-122"/>
                <a:cs typeface="Times New Roman" panose="02020603050405020304" pitchFamily="18" charset="0"/>
              </a:rPr>
              <a:t>import pandas as pd     </a:t>
            </a:r>
            <a:r>
              <a:rPr lang="en-US" dirty="0">
                <a:solidFill>
                  <a:srgbClr val="FF6680"/>
                </a:solidFill>
                <a:latin typeface="Times New Roman" panose="02020603050405020304" pitchFamily="18" charset="0"/>
                <a:ea typeface="Fira Sans" pitchFamily="34" charset="-122"/>
                <a:cs typeface="Times New Roman" panose="02020603050405020304" pitchFamily="18" charset="0"/>
              </a:rPr>
              <a:t># Data manipulation using pandas.</a:t>
            </a:r>
          </a:p>
          <a:p>
            <a:r>
              <a:rPr lang="en-US" dirty="0">
                <a:latin typeface="Times New Roman" panose="02020603050405020304" pitchFamily="18" charset="0"/>
                <a:ea typeface="Fira Sans" pitchFamily="34" charset="-122"/>
                <a:cs typeface="Times New Roman" panose="02020603050405020304" pitchFamily="18" charset="0"/>
              </a:rPr>
              <a:t>from bs4 import Beautiful Soup      </a:t>
            </a:r>
            <a:r>
              <a:rPr lang="en-US" dirty="0">
                <a:solidFill>
                  <a:srgbClr val="FF6680"/>
                </a:solidFill>
                <a:latin typeface="Times New Roman" panose="02020603050405020304" pitchFamily="18" charset="0"/>
                <a:ea typeface="Fira Sans" pitchFamily="34" charset="-122"/>
                <a:cs typeface="Times New Roman" panose="02020603050405020304" pitchFamily="18" charset="0"/>
              </a:rPr>
              <a:t># HTML parsing using </a:t>
            </a:r>
            <a:r>
              <a:rPr lang="en-US" dirty="0" err="1">
                <a:solidFill>
                  <a:srgbClr val="FF6680"/>
                </a:solidFill>
                <a:latin typeface="Times New Roman" panose="02020603050405020304" pitchFamily="18" charset="0"/>
                <a:ea typeface="Fira Sans" pitchFamily="34" charset="-122"/>
                <a:cs typeface="Times New Roman" panose="02020603050405020304" pitchFamily="18" charset="0"/>
              </a:rPr>
              <a:t>BeautifulSoup</a:t>
            </a:r>
            <a:r>
              <a:rPr lang="en-US" dirty="0">
                <a:solidFill>
                  <a:srgbClr val="FF6680"/>
                </a:solidFill>
                <a:latin typeface="Times New Roman" panose="02020603050405020304" pitchFamily="18" charset="0"/>
                <a:ea typeface="Fira Sans" pitchFamily="34" charset="-122"/>
                <a:cs typeface="Times New Roman" panose="02020603050405020304" pitchFamily="18" charset="0"/>
              </a:rPr>
              <a:t>  pulling data out of HTML and XML files and searching and modifying phrase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28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2EBD-6B77-4D5A-8999-3C2ED2724336}"/>
              </a:ext>
            </a:extLst>
          </p:cNvPr>
          <p:cNvSpPr>
            <a:spLocks noGrp="1"/>
          </p:cNvSpPr>
          <p:nvPr>
            <p:ph type="title"/>
          </p:nvPr>
        </p:nvSpPr>
        <p:spPr>
          <a:xfrm flipH="1">
            <a:off x="12099234" y="1"/>
            <a:ext cx="92765" cy="119270"/>
          </a:xfrm>
        </p:spPr>
        <p:txBody>
          <a:bodyPr>
            <a:normAutofit fontScale="90000"/>
          </a:bodyPr>
          <a:lstStyle/>
          <a:p>
            <a:r>
              <a:rPr lang="en-US" sz="800" dirty="0"/>
              <a:t>.</a:t>
            </a:r>
            <a:endParaRPr lang="en-IN" sz="800" dirty="0"/>
          </a:p>
        </p:txBody>
      </p:sp>
      <p:sp>
        <p:nvSpPr>
          <p:cNvPr id="3" name="Content Placeholder 2">
            <a:extLst>
              <a:ext uri="{FF2B5EF4-FFF2-40B4-BE49-F238E27FC236}">
                <a16:creationId xmlns:a16="http://schemas.microsoft.com/office/drawing/2014/main" id="{61791C27-818C-4B40-BBCE-5C88EBD77732}"/>
              </a:ext>
            </a:extLst>
          </p:cNvPr>
          <p:cNvSpPr>
            <a:spLocks noGrp="1"/>
          </p:cNvSpPr>
          <p:nvPr>
            <p:ph idx="1"/>
          </p:nvPr>
        </p:nvSpPr>
        <p:spPr>
          <a:xfrm>
            <a:off x="424069" y="357809"/>
            <a:ext cx="11410121" cy="6281530"/>
          </a:xfrm>
        </p:spPr>
        <p:txBody>
          <a:bodyPr>
            <a:normAutofit/>
          </a:bodyPr>
          <a:lstStyle/>
          <a:p>
            <a:pPr>
              <a:buFont typeface="Wingdings" panose="05000000000000000000" pitchFamily="2" charset="2"/>
              <a:buChar char="Ø"/>
            </a:pPr>
            <a:r>
              <a:rPr lang="en-US" dirty="0">
                <a:highlight>
                  <a:srgbClr val="FF0000"/>
                </a:highlight>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URL</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Web </a:t>
            </a:r>
            <a:r>
              <a:rPr lang="en-IN" dirty="0" err="1">
                <a:latin typeface="Times New Roman" panose="02020603050405020304" pitchFamily="18" charset="0"/>
                <a:cs typeface="Times New Roman" panose="02020603050405020304" pitchFamily="18" charset="0"/>
              </a:rPr>
              <a:t>url</a:t>
            </a:r>
            <a:r>
              <a:rPr lang="en-IN" dirty="0">
                <a:latin typeface="Times New Roman" panose="02020603050405020304" pitchFamily="18" charset="0"/>
                <a:cs typeface="Times New Roman" panose="02020603050405020304" pitchFamily="18" charset="0"/>
              </a:rPr>
              <a:t> = https://www.cars24.com/buy-used-cars-hyderabad/</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highlight>
                  <a:srgbClr val="FF0000"/>
                </a:highlight>
                <a:latin typeface="Times New Roman" panose="02020603050405020304" pitchFamily="18" charset="0"/>
                <a:cs typeface="Times New Roman" panose="02020603050405020304" pitchFamily="18" charset="0"/>
              </a:rPr>
              <a:t>S</a:t>
            </a:r>
            <a:r>
              <a:rPr lang="en-IN" dirty="0">
                <a:highlight>
                  <a:srgbClr val="FF0000"/>
                </a:highlight>
                <a:latin typeface="Times New Roman" panose="02020603050405020304" pitchFamily="18" charset="0"/>
                <a:cs typeface="Times New Roman" panose="02020603050405020304" pitchFamily="18" charset="0"/>
              </a:rPr>
              <a:t>TEP 3</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Scraping HTML Content Using </a:t>
            </a:r>
            <a:r>
              <a:rPr lang="en-US" dirty="0" err="1">
                <a:latin typeface="Times New Roman" panose="02020603050405020304" pitchFamily="18" charset="0"/>
                <a:cs typeface="Times New Roman" panose="02020603050405020304" pitchFamily="18" charset="0"/>
              </a:rPr>
              <a:t>BeautifulSoup</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345F9D-860F-E923-EBB9-05CF67116C49}"/>
              </a:ext>
            </a:extLst>
          </p:cNvPr>
          <p:cNvPicPr>
            <a:picLocks noChangeAspect="1"/>
          </p:cNvPicPr>
          <p:nvPr/>
        </p:nvPicPr>
        <p:blipFill>
          <a:blip r:embed="rId2"/>
          <a:stretch>
            <a:fillRect/>
          </a:stretch>
        </p:blipFill>
        <p:spPr>
          <a:xfrm>
            <a:off x="1260184" y="1945489"/>
            <a:ext cx="9737889" cy="4693850"/>
          </a:xfrm>
          <a:prstGeom prst="rect">
            <a:avLst/>
          </a:prstGeom>
        </p:spPr>
      </p:pic>
    </p:spTree>
    <p:extLst>
      <p:ext uri="{BB962C8B-B14F-4D97-AF65-F5344CB8AC3E}">
        <p14:creationId xmlns:p14="http://schemas.microsoft.com/office/powerpoint/2010/main" val="304892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47B2-8AB4-4895-9448-F63BA1DC94FD}"/>
              </a:ext>
            </a:extLst>
          </p:cNvPr>
          <p:cNvSpPr>
            <a:spLocks noGrp="1"/>
          </p:cNvSpPr>
          <p:nvPr>
            <p:ph type="title"/>
          </p:nvPr>
        </p:nvSpPr>
        <p:spPr>
          <a:xfrm flipH="1" flipV="1">
            <a:off x="11860696" y="1"/>
            <a:ext cx="331304" cy="318051"/>
          </a:xfrm>
        </p:spPr>
        <p:txBody>
          <a:bodyPr>
            <a:normAutofit/>
          </a:bodyPr>
          <a:lstStyle/>
          <a:p>
            <a:r>
              <a:rPr lang="en-US" sz="800" dirty="0"/>
              <a:t>.</a:t>
            </a:r>
            <a:endParaRPr lang="en-IN" sz="800" dirty="0"/>
          </a:p>
        </p:txBody>
      </p:sp>
      <p:sp>
        <p:nvSpPr>
          <p:cNvPr id="25" name="Rectangle 15">
            <a:extLst>
              <a:ext uri="{FF2B5EF4-FFF2-40B4-BE49-F238E27FC236}">
                <a16:creationId xmlns:a16="http://schemas.microsoft.com/office/drawing/2014/main" id="{7FD851E5-CB7D-568E-0748-7C83CDB2022E}"/>
              </a:ext>
            </a:extLst>
          </p:cNvPr>
          <p:cNvSpPr>
            <a:spLocks noChangeArrowheads="1"/>
          </p:cNvSpPr>
          <p:nvPr/>
        </p:nvSpPr>
        <p:spPr bwMode="auto">
          <a:xfrm>
            <a:off x="81699" y="1096317"/>
            <a:ext cx="1202860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Get the Website Data</a:t>
            </a:r>
            <a:r>
              <a:rPr kumimoji="0" lang="en-US" altLang="en-US" b="0" i="0" u="none" strike="noStrike" cap="none" normalizeH="0" baseline="0" dirty="0">
                <a:ln>
                  <a:noFill/>
                </a:ln>
                <a:solidFill>
                  <a:schemeClr val="tx1"/>
                </a:solidFill>
                <a:effectLst/>
                <a:latin typeface="Arial" panose="020B0604020202020204" pitchFamily="34" charset="0"/>
              </a:rPr>
              <a:t>: It uses </a:t>
            </a:r>
            <a:r>
              <a:rPr kumimoji="0" lang="en-US" altLang="en-US" b="0" i="0" u="none" strike="noStrike" cap="none" normalizeH="0" baseline="0" dirty="0">
                <a:ln>
                  <a:noFill/>
                </a:ln>
                <a:solidFill>
                  <a:schemeClr val="tx1"/>
                </a:solidFill>
                <a:effectLst/>
                <a:latin typeface="Arial Unicode MS"/>
              </a:rPr>
              <a:t>requests</a:t>
            </a:r>
            <a:r>
              <a:rPr kumimoji="0" lang="en-US" altLang="en-US" b="0" i="0" u="none" strike="noStrike" cap="none" normalizeH="0" baseline="0" dirty="0">
                <a:ln>
                  <a:noFill/>
                </a:ln>
                <a:solidFill>
                  <a:schemeClr val="tx1"/>
                </a:solidFill>
                <a:effectLst/>
              </a:rPr>
              <a:t> to download the content of a webpage (like copying everything you see on a website).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Organize the Content</a:t>
            </a:r>
            <a:r>
              <a:rPr kumimoji="0" lang="en-US" altLang="en-US" b="0" i="0" u="none" strike="noStrike" cap="none" normalizeH="0" baseline="0" dirty="0">
                <a:ln>
                  <a:noFill/>
                </a:ln>
                <a:solidFill>
                  <a:schemeClr val="tx1"/>
                </a:solidFill>
                <a:effectLst/>
                <a:latin typeface="Arial" panose="020B0604020202020204" pitchFamily="34" charset="0"/>
              </a:rPr>
              <a:t>: The </a:t>
            </a:r>
            <a:r>
              <a:rPr kumimoji="0" lang="en-US" altLang="en-US" b="0" i="0" u="none" strike="noStrike" cap="none" normalizeH="0" baseline="0" dirty="0" err="1">
                <a:ln>
                  <a:noFill/>
                </a:ln>
                <a:solidFill>
                  <a:schemeClr val="tx1"/>
                </a:solidFill>
                <a:effectLst/>
                <a:latin typeface="Arial Unicode MS"/>
              </a:rPr>
              <a:t>BeautifulSoup</a:t>
            </a:r>
            <a:r>
              <a:rPr kumimoji="0" lang="en-US" altLang="en-US" b="0" i="0" u="none" strike="noStrike" cap="none" normalizeH="0" baseline="0" dirty="0">
                <a:ln>
                  <a:noFill/>
                </a:ln>
                <a:solidFill>
                  <a:schemeClr val="tx1"/>
                </a:solidFill>
                <a:effectLst/>
              </a:rPr>
              <a:t> library organizes the messy website code into a clean, easy-to-read format.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Look for Specific Sections</a:t>
            </a:r>
            <a:r>
              <a:rPr kumimoji="0" lang="en-US" altLang="en-US" b="0" i="0" u="none" strike="noStrike" cap="none" normalizeH="0" baseline="0" dirty="0">
                <a:ln>
                  <a:noFill/>
                </a:ln>
                <a:solidFill>
                  <a:schemeClr val="tx1"/>
                </a:solidFill>
                <a:effectLst/>
                <a:latin typeface="Arial" panose="020B0604020202020204" pitchFamily="34" charset="0"/>
              </a:rPr>
              <a:t>: It searches the webpage for all the boxes (</a:t>
            </a:r>
            <a:r>
              <a:rPr kumimoji="0" lang="en-US" altLang="en-US" b="0" i="0" u="none" strike="noStrike" cap="none" normalizeH="0" baseline="0" dirty="0" err="1">
                <a:ln>
                  <a:noFill/>
                </a:ln>
                <a:solidFill>
                  <a:schemeClr val="tx1"/>
                </a:solidFill>
                <a:effectLst/>
                <a:latin typeface="Arial Unicode MS"/>
              </a:rPr>
              <a:t>divs</a:t>
            </a:r>
            <a:r>
              <a:rPr kumimoji="0" lang="en-US" altLang="en-US" b="0" i="0" u="none" strike="noStrike" cap="none" normalizeH="0" baseline="0" dirty="0">
                <a:ln>
                  <a:noFill/>
                </a:ln>
                <a:solidFill>
                  <a:schemeClr val="tx1"/>
                </a:solidFill>
                <a:effectLst/>
              </a:rPr>
              <a:t>) that have a specific name (a class called </a:t>
            </a:r>
            <a:r>
              <a:rPr kumimoji="0" lang="en-US" altLang="en-US" b="0" i="0" u="none" strike="noStrike" cap="none" normalizeH="0" baseline="0" dirty="0">
                <a:ln>
                  <a:noFill/>
                </a:ln>
                <a:solidFill>
                  <a:schemeClr val="tx1"/>
                </a:solidFill>
                <a:effectLst/>
                <a:latin typeface="Arial Unicode MS"/>
              </a:rPr>
              <a:t>_7jb8Q _1Eyr60</a:t>
            </a:r>
            <a:r>
              <a:rPr kumimoji="0" lang="en-US" altLang="en-US"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Count Them</a:t>
            </a:r>
            <a:r>
              <a:rPr kumimoji="0" lang="en-US" altLang="en-US" b="0" i="0" u="none" strike="noStrike" cap="none" normalizeH="0" baseline="0" dirty="0">
                <a:ln>
                  <a:noFill/>
                </a:ln>
                <a:solidFill>
                  <a:schemeClr val="tx1"/>
                </a:solidFill>
                <a:effectLst/>
                <a:latin typeface="Arial" panose="020B0604020202020204" pitchFamily="34" charset="0"/>
              </a:rPr>
              <a:t>: It counts how many of those boxes were found, and in this case, there are 20.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Understand the Website</a:t>
            </a:r>
            <a:r>
              <a:rPr kumimoji="0" lang="en-US" altLang="en-US" b="0" i="0" u="none" strike="noStrike" cap="none" normalizeH="0" baseline="0" dirty="0">
                <a:ln>
                  <a:noFill/>
                </a:ln>
                <a:solidFill>
                  <a:schemeClr val="tx1"/>
                </a:solidFill>
                <a:effectLst/>
                <a:latin typeface="Arial" panose="020B0604020202020204" pitchFamily="34" charset="0"/>
              </a:rPr>
              <a:t>: This helps find and use the parts of the website you actually need!</a:t>
            </a:r>
          </a:p>
        </p:txBody>
      </p:sp>
    </p:spTree>
    <p:extLst>
      <p:ext uri="{BB962C8B-B14F-4D97-AF65-F5344CB8AC3E}">
        <p14:creationId xmlns:p14="http://schemas.microsoft.com/office/powerpoint/2010/main" val="307657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19C7-35E4-4798-A9D2-8310B4C0A9F7}"/>
              </a:ext>
            </a:extLst>
          </p:cNvPr>
          <p:cNvSpPr>
            <a:spLocks noGrp="1"/>
          </p:cNvSpPr>
          <p:nvPr>
            <p:ph type="title"/>
          </p:nvPr>
        </p:nvSpPr>
        <p:spPr>
          <a:xfrm flipH="1" flipV="1">
            <a:off x="12026900" y="1"/>
            <a:ext cx="165100" cy="215899"/>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5A777F23-E30C-4088-956A-9F9D41A3B7F2}"/>
              </a:ext>
            </a:extLst>
          </p:cNvPr>
          <p:cNvSpPr>
            <a:spLocks noGrp="1"/>
          </p:cNvSpPr>
          <p:nvPr>
            <p:ph idx="1"/>
          </p:nvPr>
        </p:nvSpPr>
        <p:spPr>
          <a:xfrm>
            <a:off x="558800" y="381000"/>
            <a:ext cx="10708757" cy="401424"/>
          </a:xfrm>
        </p:spPr>
        <p:txBody>
          <a:bodyPr>
            <a:normAutofit fontScale="92500" lnSpcReduction="20000"/>
          </a:bodyPr>
          <a:lstStyle/>
          <a:p>
            <a:pPr>
              <a:buFont typeface="Wingdings" panose="05000000000000000000" pitchFamily="2" charset="2"/>
              <a:buChar char="Ø"/>
            </a:pPr>
            <a:r>
              <a:rPr lang="en-US" dirty="0">
                <a:highlight>
                  <a:srgbClr val="FF0000"/>
                </a:highlight>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a:t>
            </a:r>
            <a:r>
              <a:rPr lang="en-US" dirty="0"/>
              <a:t>Extracting Specific Car Details from Web </a:t>
            </a: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2052" name="Picture 4" descr="Uploaded image">
            <a:extLst>
              <a:ext uri="{FF2B5EF4-FFF2-40B4-BE49-F238E27FC236}">
                <a16:creationId xmlns:a16="http://schemas.microsoft.com/office/drawing/2014/main" id="{C70E72EF-7B52-3265-A23B-BB74A90BF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692" y="853733"/>
            <a:ext cx="6141432" cy="30883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B66B203C-61A4-0FFA-1EF9-CFE4FD3A400E}"/>
              </a:ext>
            </a:extLst>
          </p:cNvPr>
          <p:cNvSpPr>
            <a:spLocks noChangeArrowheads="1"/>
          </p:cNvSpPr>
          <p:nvPr/>
        </p:nvSpPr>
        <p:spPr bwMode="auto">
          <a:xfrm>
            <a:off x="70472" y="4154033"/>
            <a:ext cx="120510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Accessing Data</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results[0]</a:t>
            </a:r>
            <a:r>
              <a:rPr kumimoji="0" lang="en-US" altLang="en-US" b="0" i="0" u="none" strike="noStrike" cap="none" normalizeH="0" baseline="0" dirty="0">
                <a:ln>
                  <a:noFill/>
                </a:ln>
                <a:solidFill>
                  <a:schemeClr val="tx1"/>
                </a:solidFill>
                <a:effectLst/>
              </a:rPr>
              <a:t> selects the first car listing from the scraped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Extracting Car Details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find('h3')</a:t>
            </a:r>
            <a:r>
              <a:rPr kumimoji="0" lang="en-US" altLang="en-US" b="0" i="0" u="none" strike="noStrike" cap="none" normalizeH="0" baseline="0" dirty="0">
                <a:ln>
                  <a:noFill/>
                </a:ln>
                <a:solidFill>
                  <a:schemeClr val="tx1"/>
                </a:solidFill>
                <a:effectLst/>
              </a:rPr>
              <a:t> retrieves the car's name, which is "2017 Maruti Baleno ZETA CVT PETROL 1.2".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Getting Features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find('</a:t>
            </a:r>
            <a:r>
              <a:rPr kumimoji="0" lang="en-US" altLang="en-US" b="0" i="0" u="none" strike="noStrike" cap="none" normalizeH="0" baseline="0" dirty="0" err="1">
                <a:ln>
                  <a:noFill/>
                </a:ln>
                <a:solidFill>
                  <a:schemeClr val="tx1"/>
                </a:solidFill>
                <a:effectLst/>
                <a:latin typeface="Arial Unicode MS"/>
              </a:rPr>
              <a:t>ul</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lists features like "Alloy wheels, 1,12,062 km, Petrol, 1st owner".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Extracting Price and EMI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find('strong')</a:t>
            </a:r>
            <a:r>
              <a:rPr kumimoji="0" lang="en-US" altLang="en-US" b="0" i="0" u="none" strike="noStrike" cap="none" normalizeH="0" baseline="0" dirty="0">
                <a:ln>
                  <a:noFill/>
                </a:ln>
                <a:solidFill>
                  <a:schemeClr val="tx1"/>
                </a:solidFill>
                <a:effectLst/>
              </a:rPr>
              <a:t> fetches the price ("₹5.46L") and </a:t>
            </a:r>
            <a:r>
              <a:rPr kumimoji="0" lang="en-US" altLang="en-US" b="0" i="0" u="none" strike="noStrike" cap="none" normalizeH="0" baseline="0" dirty="0">
                <a:ln>
                  <a:noFill/>
                </a:ln>
                <a:solidFill>
                  <a:schemeClr val="tx1"/>
                </a:solidFill>
                <a:effectLst/>
                <a:latin typeface="Arial Unicode MS"/>
              </a:rPr>
              <a:t>find('div')</a:t>
            </a:r>
            <a:r>
              <a:rPr kumimoji="0" lang="en-US" altLang="en-US" b="0" i="0" u="none" strike="noStrike" cap="none" normalizeH="0" baseline="0" dirty="0">
                <a:ln>
                  <a:noFill/>
                </a:ln>
                <a:solidFill>
                  <a:schemeClr val="tx1"/>
                </a:solidFill>
                <a:effectLst/>
              </a:rPr>
              <a:t> gets EMI details ("₹12,145/m").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Location Info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find('p')</a:t>
            </a:r>
            <a:r>
              <a:rPr kumimoji="0" lang="en-US" altLang="en-US" b="0" i="0" u="none" strike="noStrike" cap="none" normalizeH="0" baseline="0" dirty="0">
                <a:ln>
                  <a:noFill/>
                </a:ln>
                <a:solidFill>
                  <a:schemeClr val="tx1"/>
                </a:solidFill>
                <a:effectLst/>
              </a:rPr>
              <a:t> extracts the location of the car, such as "</a:t>
            </a:r>
            <a:r>
              <a:rPr kumimoji="0" lang="en-US" altLang="en-US" b="0" i="0" u="none" strike="noStrike" cap="none" normalizeH="0" baseline="0" dirty="0" err="1">
                <a:ln>
                  <a:noFill/>
                </a:ln>
                <a:solidFill>
                  <a:schemeClr val="tx1"/>
                </a:solidFill>
                <a:effectLst/>
              </a:rPr>
              <a:t>Upperpally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Attapur</a:t>
            </a:r>
            <a:r>
              <a:rPr kumimoji="0" lang="en-US" altLang="en-US" b="0" i="0" u="none" strike="noStrike" cap="none" normalizeH="0" baseline="0" dirty="0">
                <a:ln>
                  <a:noFill/>
                </a:ln>
                <a:solidFill>
                  <a:schemeClr val="tx1"/>
                </a:solidFill>
                <a:effectLst/>
              </a:rPr>
              <a:t>, Hyderabad".</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07261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6746</TotalTime>
  <Words>1281</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Unicode MS</vt:lpstr>
      <vt:lpstr>Bookman Old Style</vt:lpstr>
      <vt:lpstr>Calibri</vt:lpstr>
      <vt:lpstr>Rockwell</vt:lpstr>
      <vt:lpstr>Times New Roman</vt:lpstr>
      <vt:lpstr>Wingdings</vt:lpstr>
      <vt:lpstr>Damask</vt:lpstr>
      <vt:lpstr>Used Cars Price analysis</vt:lpstr>
      <vt:lpstr>Project Objective:-</vt:lpstr>
      <vt:lpstr>Main Agenda</vt:lpstr>
      <vt:lpstr>Tools used:-</vt:lpstr>
      <vt:lpstr>INTRODUCTION:-</vt:lpstr>
      <vt:lpstr>Webscrapping:- </vt:lpstr>
      <vt:lpstr>.</vt:lpstr>
      <vt:lpstr>.</vt:lpstr>
      <vt:lpstr>.</vt:lpstr>
      <vt:lpstr>.</vt:lpstr>
      <vt:lpstr>.</vt:lpstr>
      <vt:lpstr>.</vt:lpstr>
      <vt:lpstr>.</vt:lpstr>
      <vt:lpstr>Output:-</vt:lpstr>
      <vt:lpstr>.</vt:lpstr>
      <vt:lpstr>Data manipulation:</vt:lpstr>
      <vt:lpstr>.</vt:lpstr>
      <vt:lpstr>.</vt:lpstr>
      <vt:lpstr>.</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Analysis on Indian Hotels</dc:title>
  <dc:creator>deepak royal</dc:creator>
  <cp:lastModifiedBy>Akshay Gupta</cp:lastModifiedBy>
  <cp:revision>27</cp:revision>
  <dcterms:created xsi:type="dcterms:W3CDTF">2024-08-14T11:02:29Z</dcterms:created>
  <dcterms:modified xsi:type="dcterms:W3CDTF">2025-01-15T06:22:10Z</dcterms:modified>
</cp:coreProperties>
</file>