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  <p:sldMasterId id="2147484528" r:id="rId7"/>
  </p:sldMasterIdLst>
  <p:notesMasterIdLst>
    <p:notesMasterId r:id="rId49"/>
  </p:notesMasterIdLst>
  <p:handoutMasterIdLst>
    <p:handoutMasterId r:id="rId50"/>
  </p:handoutMasterIdLst>
  <p:sldIdLst>
    <p:sldId id="1549" r:id="rId8"/>
    <p:sldId id="2016" r:id="rId9"/>
    <p:sldId id="1642" r:id="rId10"/>
    <p:sldId id="1946" r:id="rId11"/>
    <p:sldId id="2022" r:id="rId12"/>
    <p:sldId id="1939" r:id="rId13"/>
    <p:sldId id="1935" r:id="rId14"/>
    <p:sldId id="1936" r:id="rId15"/>
    <p:sldId id="1647" r:id="rId16"/>
    <p:sldId id="1649" r:id="rId17"/>
    <p:sldId id="2026" r:id="rId18"/>
    <p:sldId id="1644" r:id="rId19"/>
    <p:sldId id="515" r:id="rId20"/>
    <p:sldId id="568" r:id="rId21"/>
    <p:sldId id="508" r:id="rId22"/>
    <p:sldId id="300" r:id="rId23"/>
    <p:sldId id="2075" r:id="rId24"/>
    <p:sldId id="2025" r:id="rId25"/>
    <p:sldId id="2024" r:id="rId26"/>
    <p:sldId id="2027" r:id="rId27"/>
    <p:sldId id="2028" r:id="rId28"/>
    <p:sldId id="2068" r:id="rId29"/>
    <p:sldId id="1977" r:id="rId30"/>
    <p:sldId id="2000" r:id="rId31"/>
    <p:sldId id="2051" r:id="rId32"/>
    <p:sldId id="2050" r:id="rId33"/>
    <p:sldId id="1979" r:id="rId34"/>
    <p:sldId id="2020" r:id="rId35"/>
    <p:sldId id="2052" r:id="rId36"/>
    <p:sldId id="2066" r:id="rId37"/>
    <p:sldId id="2067" r:id="rId38"/>
    <p:sldId id="2076" r:id="rId39"/>
    <p:sldId id="2069" r:id="rId40"/>
    <p:sldId id="2070" r:id="rId41"/>
    <p:sldId id="2071" r:id="rId42"/>
    <p:sldId id="2072" r:id="rId43"/>
    <p:sldId id="2073" r:id="rId44"/>
    <p:sldId id="2074" r:id="rId45"/>
    <p:sldId id="1963" r:id="rId46"/>
    <p:sldId id="2013" r:id="rId47"/>
    <p:sldId id="1909" r:id="rId4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83C526F-E343-4FF0-8B4A-4185A1DF3BC4}">
          <p14:sldIdLst>
            <p14:sldId id="1549"/>
          </p14:sldIdLst>
        </p14:section>
        <p14:section name="Reversible Boolean logic" id="{C6BBE61B-631D-40D8-9793-7F1CC5C96638}">
          <p14:sldIdLst>
            <p14:sldId id="2016"/>
            <p14:sldId id="1642"/>
            <p14:sldId id="1946"/>
            <p14:sldId id="2022"/>
            <p14:sldId id="1939"/>
            <p14:sldId id="1935"/>
            <p14:sldId id="1936"/>
            <p14:sldId id="1647"/>
            <p14:sldId id="1649"/>
          </p14:sldIdLst>
        </p14:section>
        <p14:section name="Rev circuit synthesis" id="{FC9A8893-CBA1-4CED-A846-F92727E34224}">
          <p14:sldIdLst>
            <p14:sldId id="2026"/>
            <p14:sldId id="1644"/>
            <p14:sldId id="515"/>
            <p14:sldId id="568"/>
            <p14:sldId id="508"/>
            <p14:sldId id="300"/>
            <p14:sldId id="2075"/>
            <p14:sldId id="2025"/>
            <p14:sldId id="2024"/>
            <p14:sldId id="2027"/>
            <p14:sldId id="2028"/>
            <p14:sldId id="2068"/>
          </p14:sldIdLst>
        </p14:section>
        <p14:section name="Quantum oracles" id="{408E50A7-E9DC-4DC8-BEC2-821696B53368}">
          <p14:sldIdLst>
            <p14:sldId id="1977"/>
            <p14:sldId id="2000"/>
            <p14:sldId id="2051"/>
            <p14:sldId id="2050"/>
            <p14:sldId id="1979"/>
            <p14:sldId id="2020"/>
            <p14:sldId id="2052"/>
            <p14:sldId id="2066"/>
            <p14:sldId id="2067"/>
            <p14:sldId id="2076"/>
          </p14:sldIdLst>
        </p14:section>
        <p14:section name="Example: Oracle for SAT problem" id="{B0AF72CD-C44D-4791-A893-E432165CCA90}">
          <p14:sldIdLst>
            <p14:sldId id="2069"/>
            <p14:sldId id="2070"/>
            <p14:sldId id="2071"/>
            <p14:sldId id="2072"/>
            <p14:sldId id="2073"/>
            <p14:sldId id="2074"/>
          </p14:sldIdLst>
        </p14:section>
        <p14:section name="Summary" id="{44016A28-5380-450E-9370-C3DE047BA4B9}">
          <p14:sldIdLst>
            <p14:sldId id="1963"/>
            <p14:sldId id="2013"/>
            <p14:sldId id="19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Krysta Svore" initials="KS" lastIdx="1" clrIdx="4">
    <p:extLst>
      <p:ext uri="{19B8F6BF-5375-455C-9EA6-DF929625EA0E}">
        <p15:presenceInfo xmlns:p15="http://schemas.microsoft.com/office/powerpoint/2012/main" userId="S::ksvore@microsoft.com::62ac7b01-d8bc-42a6-9aec-930cd068fa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2" autoAdjust="0"/>
    <p:restoredTop sz="95291" autoAdjust="0"/>
  </p:normalViewPr>
  <p:slideViewPr>
    <p:cSldViewPr snapToGrid="0">
      <p:cViewPr varScale="1">
        <p:scale>
          <a:sx n="76" d="100"/>
          <a:sy n="76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2FBD-0C10-40A8-9A71-E89A1B6AE542}" type="datetime8">
              <a:rPr lang="en-US" smtClean="0">
                <a:latin typeface="Segoe UI" pitchFamily="34" charset="0"/>
              </a:rPr>
              <a:t>3/2/2022 5:36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9203EEA-A6E8-4247-86C0-53D28D50C589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001C37-B9DE-45A5-B648-43DAD4AADE89}" type="datetime8">
              <a:rPr lang="en-US" smtClean="0"/>
              <a:t>3/2/2022 5:35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203EEA-A6E8-4247-86C0-53D28D50C589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the others are not yet reversible, we can make them reversible by keeping more information.</a:t>
            </a:r>
          </a:p>
          <a:p>
            <a:endParaRPr lang="en-US" dirty="0"/>
          </a:p>
          <a:p>
            <a:r>
              <a:rPr lang="en-US" dirty="0"/>
              <a:t>Over this lecture, we will build up classical reversible gates that can be used in quantum computing, and also learn about more general quantum gates.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1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be entangled with garbage so we have to clean up.  Remember everything is getting computer in superposition.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2BE6-4779-4A2E-B5C7-3EC6C29917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730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will cause a massive increase using the so-called “Bennett trick” in terms of scratch space.  Idea is to replace each gate by a reversible one, then perform a cascade down, copy result, and undo the computation (all of the scratch space)?</a:t>
            </a:r>
          </a:p>
          <a:p>
            <a:endParaRPr lang="en-US" dirty="0"/>
          </a:p>
          <a:p>
            <a:r>
              <a:rPr lang="en-US" dirty="0"/>
              <a:t>When</a:t>
            </a:r>
            <a:r>
              <a:rPr lang="en-US" baseline="0" dirty="0"/>
              <a:t> doing reversible, we typically have the form of a ‘V’</a:t>
            </a:r>
          </a:p>
          <a:p>
            <a:endParaRPr lang="en-US" baseline="0" dirty="0"/>
          </a:p>
          <a:p>
            <a:r>
              <a:rPr lang="en-US" baseline="0" dirty="0"/>
              <a:t>We need to reset everything by undoing the computation and unentangling the input.</a:t>
            </a:r>
          </a:p>
          <a:p>
            <a:endParaRPr lang="en-US" baseline="0" dirty="0"/>
          </a:p>
          <a:p>
            <a:r>
              <a:rPr lang="en-US" baseline="0" dirty="0"/>
              <a:t>BUT in doing this, many qubits are idle and qubits are kept around without being touched for long periods of time.</a:t>
            </a:r>
          </a:p>
          <a:p>
            <a:endParaRPr lang="en-US" baseline="0" dirty="0"/>
          </a:p>
          <a:p>
            <a:r>
              <a:rPr lang="en-US" baseline="0" dirty="0"/>
              <a:t>Can we do better (CAWEDOB)?</a:t>
            </a:r>
          </a:p>
          <a:p>
            <a:endParaRPr lang="en-US" baseline="0" dirty="0"/>
          </a:p>
          <a:p>
            <a:r>
              <a:rPr lang="en-US" baseline="0" dirty="0"/>
              <a:t>This is idea behind Pebble Game.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30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r>
              <a:rPr lang="en-US" dirty="0"/>
              <a:t>Clean up some qubits early when you can reuse intermediate computations, or quickly </a:t>
            </a:r>
            <a:r>
              <a:rPr lang="en-US" dirty="0" err="1"/>
              <a:t>recompute</a:t>
            </a:r>
            <a:r>
              <a:rPr lang="en-US" dirty="0"/>
              <a:t> them.</a:t>
            </a:r>
          </a:p>
          <a:p>
            <a:endParaRPr lang="en-US" dirty="0"/>
          </a:p>
          <a:p>
            <a:r>
              <a:rPr lang="en-US" dirty="0"/>
              <a:t>No longer a V structure like the original Bennett idea.</a:t>
            </a:r>
          </a:p>
          <a:p>
            <a:endParaRPr lang="en-US" dirty="0"/>
          </a:p>
          <a:p>
            <a:r>
              <a:rPr lang="en-US" dirty="0"/>
              <a:t>Instead can take advantage of the intermediate results to free space early. But note this may cost additional time in some cases (additional depth).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35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classical design automation methods to produce reversible, quantum circuits.</a:t>
            </a:r>
          </a:p>
          <a:p>
            <a:endParaRPr lang="en-US" dirty="0"/>
          </a:p>
          <a:p>
            <a:r>
              <a:rPr lang="en-US" dirty="0"/>
              <a:t>Start with HW description language, like Verilog, to produce the classical circuit</a:t>
            </a:r>
          </a:p>
          <a:p>
            <a:endParaRPr lang="en-US" dirty="0"/>
          </a:p>
          <a:p>
            <a:r>
              <a:rPr lang="en-US" dirty="0"/>
              <a:t>This slide summarizes our results from the DATE paper with M. Soeken. </a:t>
            </a:r>
          </a:p>
          <a:p>
            <a:r>
              <a:rPr lang="en-US" dirty="0"/>
              <a:t>We used a combination of synthesis tools that can all be hooked up together in various ways to generate tool-flow from high level programs (in the Verilog language) all the way down to </a:t>
            </a:r>
            <a:r>
              <a:rPr lang="en-US" dirty="0" err="1"/>
              <a:t>Toffoli</a:t>
            </a:r>
            <a:r>
              <a:rPr lang="en-US" dirty="0"/>
              <a:t> networks. </a:t>
            </a:r>
          </a:p>
          <a:p>
            <a:r>
              <a:rPr lang="en-US" dirty="0"/>
              <a:t>Ultimately, we can even map them to different hardware architectures but in the DATE paper we just ended with </a:t>
            </a:r>
            <a:r>
              <a:rPr lang="en-US" dirty="0" err="1"/>
              <a:t>Toffoli</a:t>
            </a:r>
            <a:r>
              <a:rPr lang="en-US" dirty="0"/>
              <a:t> networks. </a:t>
            </a:r>
          </a:p>
          <a:p>
            <a:endParaRPr lang="en-US" dirty="0"/>
          </a:p>
          <a:p>
            <a:r>
              <a:rPr lang="en-US" dirty="0"/>
              <a:t>ABC is a tool by Alan </a:t>
            </a:r>
            <a:r>
              <a:rPr lang="en-US" dirty="0" err="1"/>
              <a:t>Mishchenko</a:t>
            </a:r>
            <a:r>
              <a:rPr lang="en-US" dirty="0"/>
              <a:t>, </a:t>
            </a:r>
            <a:r>
              <a:rPr lang="en-US" dirty="0" err="1"/>
              <a:t>RevKit</a:t>
            </a:r>
            <a:r>
              <a:rPr lang="en-US" dirty="0"/>
              <a:t> and </a:t>
            </a:r>
            <a:r>
              <a:rPr lang="en-US" dirty="0" err="1"/>
              <a:t>Cirkit</a:t>
            </a:r>
            <a:r>
              <a:rPr lang="en-US" dirty="0"/>
              <a:t> are tools by Mathias Soeken, REVS is our tool.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2BE6-4779-4A2E-B5C7-3EC6C29917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7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2BE6-4779-4A2E-B5C7-3EC6C29917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77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203EEA-A6E8-4247-86C0-53D28D50C589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4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203EEA-A6E8-4247-86C0-53D28D50C589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6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203EEA-A6E8-4247-86C0-53D28D50C589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3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9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35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3, if our problem is factoring an integer or inverting a hash, and f is the function which calculates the hash, we know its source code but that doesn’t really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1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2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last lecture we looked at one type of quantum oracles – phase oracles</a:t>
            </a:r>
          </a:p>
          <a:p>
            <a:r>
              <a:rPr lang="en-US" dirty="0"/>
              <a:t>But we avoided the interesting question of actually implementing them! Let’s look at the general principles of constructing quantum oracles based on what we’ve learned today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6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7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jumping to quantum operations, let’s begin with how we compute on bits classically.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logic operation can be represented as a truth table.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OR gate can be simulated by one AND </a:t>
            </a:r>
            <a:r>
              <a:rPr lang="en-US" dirty="0" err="1"/>
              <a:t>and</a:t>
            </a:r>
            <a:r>
              <a:rPr lang="en-US" dirty="0"/>
              <a:t> three NOT gates: (a OR b) = NOT (NOT a AND NOT b)</a:t>
            </a:r>
          </a:p>
          <a:p>
            <a:r>
              <a:rPr lang="en-US" dirty="0"/>
              <a:t>Any deterministic classical circuit can be realized by NAND gates only.  They are </a:t>
            </a:r>
            <a:r>
              <a:rPr lang="en-US" u="sng" dirty="0"/>
              <a:t>universal.</a:t>
            </a:r>
            <a:endParaRPr lang="en-US" u="none" dirty="0"/>
          </a:p>
          <a:p>
            <a:endParaRPr lang="en-US" u="none" dirty="0"/>
          </a:p>
          <a:p>
            <a:endParaRPr lang="en-US" u="non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8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3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1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2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2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3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8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0390DD46-B79F-4294-8C56-3D0584B8719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075161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203EEA-A6E8-4247-86C0-53D28D50C589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First, what is a reversible gate?</a:t>
            </a:r>
          </a:p>
          <a:p>
            <a:endParaRPr lang="en-US" i="0" dirty="0"/>
          </a:p>
          <a:p>
            <a:r>
              <a:rPr lang="en-US" i="0" dirty="0"/>
              <a:t>If you are only given the output and the gate that was applied, are you able to identify the input?</a:t>
            </a:r>
          </a:p>
          <a:p>
            <a:r>
              <a:rPr lang="en-US" i="0" dirty="0"/>
              <a:t>If the answer is yes, then the gate is considered reversible.</a:t>
            </a:r>
          </a:p>
          <a:p>
            <a:endParaRPr lang="en-US" i="0" dirty="0"/>
          </a:p>
          <a:p>
            <a:r>
              <a:rPr lang="en-US" i="0" dirty="0"/>
              <a:t>A unitary matrix:</a:t>
            </a:r>
          </a:p>
          <a:p>
            <a:r>
              <a:rPr lang="en-US" i="0" dirty="0"/>
              <a:t>-norm-preserving</a:t>
            </a:r>
          </a:p>
          <a:p>
            <a:r>
              <a:rPr lang="en-US" i="0" dirty="0"/>
              <a:t>-linear</a:t>
            </a:r>
          </a:p>
          <a:p>
            <a:endParaRPr lang="en-US" i="0" dirty="0"/>
          </a:p>
          <a:p>
            <a:r>
              <a:rPr lang="en-US" i="0" dirty="0"/>
              <a:t>The only constraint on quantum gates is that it is unitary!</a:t>
            </a:r>
          </a:p>
          <a:p>
            <a:endParaRPr lang="en-US" i="0" dirty="0"/>
          </a:p>
          <a:p>
            <a:r>
              <a:rPr lang="en-US" i="0" dirty="0"/>
              <a:t>So, quantum mechanics is linear.  There are all linear operations (except measurement)</a:t>
            </a:r>
          </a:p>
          <a:p>
            <a:r>
              <a:rPr lang="en-US" i="0" dirty="0"/>
              <a:t>And so underneath the hood, in some sense our quantum computer is a matrix-matrix and matrix-vector multiplying machine.</a:t>
            </a:r>
          </a:p>
          <a:p>
            <a:r>
              <a:rPr lang="en-US" i="0" dirty="0"/>
              <a:t>But these are HUGE matrices in many cases, and quantum computers do not do this by actually doing matrix multiplication!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1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Quiz: 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Can a function with 2 inputs and 1 output be reversible? What about larger inputs?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Come up with a different example of a reversible function</a:t>
            </a:r>
            <a:endParaRPr lang="ru-RU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Still, we want to find a way to represent a classical computation on a quantum computer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in yellow that the bottom section is in fact the NOT gate.  In some sense, it’s like doing Id on a and X on b IF a is 1.</a:t>
            </a:r>
          </a:p>
          <a:p>
            <a:endParaRPr lang="en-US" dirty="0"/>
          </a:p>
          <a:p>
            <a:r>
              <a:rPr lang="en-US" dirty="0"/>
              <a:t>This operation is now reversible, and we can express it with the matrix above.</a:t>
            </a:r>
          </a:p>
          <a:p>
            <a:endParaRPr lang="en-US" dirty="0"/>
          </a:p>
          <a:p>
            <a:r>
              <a:rPr lang="en-US" dirty="0"/>
              <a:t>On the basis states, it performs the mapping written above.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8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 classical circuit can be simulated by a quantum circuit!  And a Toffoli gate is universal for classical reversible computing.</a:t>
            </a:r>
          </a:p>
          <a:p>
            <a:endParaRPr lang="en-US" dirty="0"/>
          </a:p>
          <a:p>
            <a:r>
              <a:rPr lang="en-US" dirty="0"/>
              <a:t>NAND and FANOUT are universal, so Toffoli is universal for reversible computation.</a:t>
            </a:r>
          </a:p>
          <a:p>
            <a:endParaRPr lang="en-US" dirty="0"/>
          </a:p>
          <a:p>
            <a:r>
              <a:rPr lang="en-US" dirty="0"/>
              <a:t>Quiz question: does using Toffoli gate for FANOUT gate violate no-cloning theorem?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3/2/2022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46960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745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267287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8"/>
            <a:ext cx="5486399" cy="203132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341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AE018-50C7-4A03-8E0B-A9CF58C3628C}"/>
              </a:ext>
            </a:extLst>
          </p:cNvPr>
          <p:cNvSpPr txBox="1"/>
          <p:nvPr userDrawn="1"/>
        </p:nvSpPr>
        <p:spPr>
          <a:xfrm>
            <a:off x="2" y="5554664"/>
            <a:ext cx="12436474" cy="1439863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6220" rIns="0" bIns="146220" rtlCol="0" anchor="ctr">
            <a:noAutofit/>
          </a:bodyPr>
          <a:lstStyle/>
          <a:p>
            <a:pPr lvl="0" algn="ctr" defTabSz="931705">
              <a:lnSpc>
                <a:spcPct val="90000"/>
              </a:lnSpc>
              <a:spcBef>
                <a:spcPct val="20000"/>
              </a:spcBef>
              <a:buSzPct val="90000"/>
              <a:defRPr/>
            </a:pPr>
            <a:endParaRPr lang="en-US" sz="3199" b="1" kern="0">
              <a:solidFill>
                <a:srgbClr val="353535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6028373"/>
            <a:ext cx="11239464" cy="492443"/>
          </a:xfrm>
        </p:spPr>
        <p:txBody>
          <a:bodyPr/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4567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5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040064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7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0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1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9138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4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9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4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99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7603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3" y="1211287"/>
            <a:ext cx="11888787" cy="2311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29729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39" indent="0">
              <a:buFont typeface="Wingdings" panose="05000000000000000000" pitchFamily="2" charset="2"/>
              <a:buNone/>
              <a:defRPr sz="2400" b="0"/>
            </a:lvl2pPr>
            <a:lvl3pPr marL="450763" indent="0">
              <a:buFont typeface="Wingdings" panose="05000000000000000000" pitchFamily="2" charset="2"/>
              <a:buNone/>
              <a:tabLst/>
              <a:defRPr sz="2200" b="0"/>
            </a:lvl3pPr>
            <a:lvl4pPr marL="652336" indent="0">
              <a:buFont typeface="Wingdings" panose="05000000000000000000" pitchFamily="2" charset="2"/>
              <a:buNone/>
              <a:defRPr sz="2200" b="0"/>
            </a:lvl4pPr>
            <a:lvl5pPr marL="853911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39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763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336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3911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251" marR="0" lvl="0" indent="-514251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651" marR="0" lvl="1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7875" marR="0" lvl="2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449" marR="0" lvl="3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023" marR="0" lvl="4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33906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63415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6937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176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328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9914196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8073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7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7565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90921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69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2270177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9919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2729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Non-bulleted text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74685" y="3076953"/>
            <a:ext cx="6995954" cy="85014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274708" y="299673"/>
            <a:ext cx="11892602" cy="917680"/>
          </a:xfrm>
          <a:prstGeom prst="rect">
            <a:avLst/>
          </a:prstGeom>
        </p:spPr>
        <p:txBody>
          <a:bodyPr lIns="89665" tIns="89665" rIns="89665" bIns="89665" anchor="t"/>
          <a:lstStyle>
            <a:lvl1pPr defTabSz="934007">
              <a:defRPr sz="4692" spc="-99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xfrm>
            <a:off x="274709" y="1217354"/>
            <a:ext cx="11891823" cy="2993070"/>
          </a:xfrm>
          <a:prstGeom prst="rect">
            <a:avLst/>
          </a:prstGeom>
        </p:spPr>
        <p:txBody>
          <a:bodyPr lIns="89665" tIns="89665" rIns="89665" bIns="89665"/>
          <a:lstStyle>
            <a:lvl1pPr marL="0" indent="0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233149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466298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69944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93259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10964" y="6291345"/>
            <a:ext cx="2901845" cy="375633"/>
          </a:xfrm>
          <a:prstGeom prst="rect">
            <a:avLst/>
          </a:prstGeom>
        </p:spPr>
        <p:txBody>
          <a:bodyPr lIns="44832" tIns="44832" rIns="44832" bIns="44832"/>
          <a:lstStyle>
            <a:lvl1pPr defTabSz="934007">
              <a:defRPr sz="1122">
                <a:solidFill>
                  <a:srgbClr val="35353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2754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1" y="943344"/>
            <a:ext cx="11887200" cy="19696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45" indent="0">
              <a:buNone/>
              <a:defRPr sz="2000"/>
            </a:lvl3pPr>
            <a:lvl4pPr marL="457090" indent="0">
              <a:buNone/>
              <a:defRPr sz="1800"/>
            </a:lvl4pPr>
            <a:lvl5pPr marL="685636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9F077-5DB9-4151-BB87-197CCC3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5462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73" r:id="rId2"/>
    <p:sldLayoutId id="2147484467" r:id="rId3"/>
    <p:sldLayoutId id="2147484266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249" r:id="rId10"/>
    <p:sldLayoutId id="2147484250" r:id="rId11"/>
    <p:sldLayoutId id="2147484264" r:id="rId12"/>
    <p:sldLayoutId id="2147484251" r:id="rId13"/>
    <p:sldLayoutId id="2147484463" r:id="rId14"/>
    <p:sldLayoutId id="2147484256" r:id="rId15"/>
    <p:sldLayoutId id="2147484257" r:id="rId16"/>
    <p:sldLayoutId id="2147484260" r:id="rId17"/>
    <p:sldLayoutId id="2147484299" r:id="rId18"/>
    <p:sldLayoutId id="2147484263" r:id="rId19"/>
    <p:sldLayoutId id="2147484524" r:id="rId20"/>
    <p:sldLayoutId id="2147484525" r:id="rId21"/>
    <p:sldLayoutId id="2147484527" r:id="rId2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  <p:sldLayoutId id="2147484489" r:id="rId14"/>
    <p:sldLayoutId id="2147484490" r:id="rId15"/>
    <p:sldLayoutId id="2147484491" r:id="rId16"/>
    <p:sldLayoutId id="2147484492" r:id="rId17"/>
    <p:sldLayoutId id="2147484493" r:id="rId18"/>
    <p:sldLayoutId id="214748449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  <p:sldLayoutId id="2147484513" r:id="rId18"/>
    <p:sldLayoutId id="214748451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71796" y="3072300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2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  <p:sldLayoutId id="2147484546" r:id="rId18"/>
    <p:sldLayoutId id="2147484547" r:id="rId19"/>
    <p:sldLayoutId id="2147484548" r:id="rId20"/>
    <p:sldLayoutId id="2147484549" r:id="rId21"/>
  </p:sldLayoutIdLst>
  <p:transition>
    <p:fade/>
  </p:transition>
  <p:hf sldNum="0"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57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12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669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224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781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4.png"/><Relationship Id="rId21" Type="http://schemas.openxmlformats.org/officeDocument/2006/relationships/image" Target="../media/image47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6.png"/><Relationship Id="rId15" Type="http://schemas.openxmlformats.org/officeDocument/2006/relationships/image" Target="../media/image41.png"/><Relationship Id="rId10" Type="http://schemas.openxmlformats.org/officeDocument/2006/relationships/image" Target="../media/image33.png"/><Relationship Id="rId19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quantum/machines/toffoli-simulat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68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69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17" Type="http://schemas.openxmlformats.org/officeDocument/2006/relationships/image" Target="../media/image36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5" Type="http://schemas.openxmlformats.org/officeDocument/2006/relationships/image" Target="../media/image340.png"/><Relationship Id="rId10" Type="http://schemas.openxmlformats.org/officeDocument/2006/relationships/image" Target="../media/image7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3" Type="http://schemas.openxmlformats.org/officeDocument/2006/relationships/image" Target="../media/image710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50.png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0.png"/><Relationship Id="rId1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8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80.png"/><Relationship Id="rId10" Type="http://schemas.openxmlformats.org/officeDocument/2006/relationships/image" Target="../media/image29.png"/><Relationship Id="rId4" Type="http://schemas.openxmlformats.org/officeDocument/2006/relationships/image" Target="../media/image79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3.png"/><Relationship Id="rId3" Type="http://schemas.openxmlformats.org/officeDocument/2006/relationships/image" Target="../media/image96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5.png"/><Relationship Id="rId5" Type="http://schemas.openxmlformats.org/officeDocument/2006/relationships/image" Target="../media/image98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7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_fHhO09Dak&amp;list=PLnhoxwUZN7-6hB2iWNhLrakuODLaxPTOG&amp;index=47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microsoft/QuantumKatas/blob/main/tutorials/Oracles" TargetMode="External"/><Relationship Id="rId5" Type="http://schemas.openxmlformats.org/officeDocument/2006/relationships/hyperlink" Target="http://web.cecs.pdx.edu/~mperkows/CLASS_FUTURE/Good-2011/2011_005_Designing-Oracles-Grover-Algorithm.pdf" TargetMode="External"/><Relationship Id="rId4" Type="http://schemas.openxmlformats.org/officeDocument/2006/relationships/hyperlink" Target="https://www.youtube.com/watch?v=fk9gRZU3m0Y&amp;list=PLnhoxwUZN7-6hB2iWNhLrakuODLaxPTOG&amp;index=48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8.png"/><Relationship Id="rId4" Type="http://schemas.openxmlformats.org/officeDocument/2006/relationships/image" Target="../media/image16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1.png"/><Relationship Id="rId7" Type="http://schemas.openxmlformats.org/officeDocument/2006/relationships/image" Target="../media/image5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60.png"/><Relationship Id="rId4" Type="http://schemas.openxmlformats.org/officeDocument/2006/relationships/image" Target="../media/image18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74638" y="1668476"/>
            <a:ext cx="11429935" cy="1828786"/>
          </a:xfrm>
        </p:spPr>
        <p:txBody>
          <a:bodyPr/>
          <a:lstStyle/>
          <a:p>
            <a:r>
              <a:rPr lang="en-US" sz="6000" dirty="0"/>
              <a:t>Lecture 4: Reversible computing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06760"/>
            <a:ext cx="7315137" cy="1828007"/>
          </a:xfrm>
        </p:spPr>
        <p:txBody>
          <a:bodyPr/>
          <a:lstStyle/>
          <a:p>
            <a:r>
              <a:rPr lang="en-US" b="1" dirty="0"/>
              <a:t>Mariia Mykhailova</a:t>
            </a:r>
          </a:p>
          <a:p>
            <a:r>
              <a:rPr lang="en-US" dirty="0"/>
              <a:t>Senior Software Engineer</a:t>
            </a:r>
          </a:p>
          <a:p>
            <a:r>
              <a:rPr lang="en-US" dirty="0"/>
              <a:t>Microsoft Quantum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CDA9A-815C-4B1F-8BB6-1DECF658A90F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8D4-3644-465F-B5F1-C95F8210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Universality of Toffoli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854FF1C-63F8-463D-BB6A-F0B8295B9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419551" cy="2739211"/>
          </a:xfrm>
        </p:spPr>
        <p:txBody>
          <a:bodyPr/>
          <a:lstStyle/>
          <a:p>
            <a:r>
              <a:rPr lang="en-US" dirty="0"/>
              <a:t>A Toffoli gate can be used to simulate AND, NOT, and FANOUT gates</a:t>
            </a:r>
          </a:p>
          <a:p>
            <a:pPr lvl="1"/>
            <a:r>
              <a:rPr lang="en-US" dirty="0"/>
              <a:t>assuming that we have access to extra qubits in both basis states</a:t>
            </a:r>
          </a:p>
          <a:p>
            <a:pPr lvl="1"/>
            <a:r>
              <a:rPr lang="en-US" dirty="0"/>
              <a:t>otherwise we need NOT gate in addition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966E5F-1DAF-41DC-AAA7-BC60D8738BBE}"/>
              </a:ext>
            </a:extLst>
          </p:cNvPr>
          <p:cNvGrpSpPr/>
          <p:nvPr/>
        </p:nvGrpSpPr>
        <p:grpSpPr>
          <a:xfrm>
            <a:off x="811123" y="3497262"/>
            <a:ext cx="3722408" cy="2544142"/>
            <a:chOff x="811123" y="3497262"/>
            <a:chExt cx="3722408" cy="254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F6C2CD-1489-40FA-9E1F-C716B4DE3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48" t="43943" r="67779" b="20641"/>
            <a:stretch/>
          </p:blipFill>
          <p:spPr>
            <a:xfrm>
              <a:off x="1603732" y="4278236"/>
              <a:ext cx="1837189" cy="16358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79DCAEA-E935-4A0A-97E1-A911C44065FF}"/>
                    </a:ext>
                  </a:extLst>
                </p:cNvPr>
                <p:cNvSpPr txBox="1"/>
                <p:nvPr/>
              </p:nvSpPr>
              <p:spPr>
                <a:xfrm>
                  <a:off x="813011" y="4759101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79DCAEA-E935-4A0A-97E1-A911C440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11" y="4759101"/>
                  <a:ext cx="836126" cy="7048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AB3140-DA6E-47FE-A982-8D4EED2D79F1}"/>
                    </a:ext>
                  </a:extLst>
                </p:cNvPr>
                <p:cNvSpPr txBox="1"/>
                <p:nvPr/>
              </p:nvSpPr>
              <p:spPr>
                <a:xfrm>
                  <a:off x="813011" y="5336596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AB3140-DA6E-47FE-A982-8D4EED2D7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11" y="5336596"/>
                  <a:ext cx="832600" cy="7048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2C586E-807E-43E4-A72C-B04D5FE14A33}"/>
                    </a:ext>
                  </a:extLst>
                </p:cNvPr>
                <p:cNvSpPr txBox="1"/>
                <p:nvPr/>
              </p:nvSpPr>
              <p:spPr>
                <a:xfrm>
                  <a:off x="811123" y="4227487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2C586E-807E-43E4-A72C-B04D5FE14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23" y="4227487"/>
                  <a:ext cx="841705" cy="7048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16DE96-2190-4165-A0C6-3F267447B8BC}"/>
                    </a:ext>
                  </a:extLst>
                </p:cNvPr>
                <p:cNvSpPr txBox="1"/>
                <p:nvPr/>
              </p:nvSpPr>
              <p:spPr>
                <a:xfrm>
                  <a:off x="3209830" y="4759101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16DE96-2190-4165-A0C6-3F267447B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830" y="4759101"/>
                  <a:ext cx="836126" cy="7048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ACFB71-B945-4532-BA20-4C9797435906}"/>
                    </a:ext>
                  </a:extLst>
                </p:cNvPr>
                <p:cNvSpPr txBox="1"/>
                <p:nvPr/>
              </p:nvSpPr>
              <p:spPr>
                <a:xfrm>
                  <a:off x="3205775" y="4225602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ACFB71-B945-4532-BA20-4C9797435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775" y="4225602"/>
                  <a:ext cx="841705" cy="7048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EF61836-502F-4FF1-A021-40660194D457}"/>
                    </a:ext>
                  </a:extLst>
                </p:cNvPr>
                <p:cNvSpPr txBox="1"/>
                <p:nvPr/>
              </p:nvSpPr>
              <p:spPr>
                <a:xfrm>
                  <a:off x="3200409" y="5334711"/>
                  <a:ext cx="1333122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EF61836-502F-4FF1-A021-40660194D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9" y="5334711"/>
                  <a:ext cx="1333122" cy="7048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6A9979-9668-4A30-B264-F23825E2AFF5}"/>
                </a:ext>
              </a:extLst>
            </p:cNvPr>
            <p:cNvSpPr txBox="1"/>
            <p:nvPr/>
          </p:nvSpPr>
          <p:spPr>
            <a:xfrm>
              <a:off x="2021868" y="3497262"/>
              <a:ext cx="100091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AND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B94566-B123-4B69-993B-648A965E8E8D}"/>
              </a:ext>
            </a:extLst>
          </p:cNvPr>
          <p:cNvGrpSpPr/>
          <p:nvPr/>
        </p:nvGrpSpPr>
        <p:grpSpPr>
          <a:xfrm>
            <a:off x="4388282" y="3492000"/>
            <a:ext cx="3471120" cy="2509112"/>
            <a:chOff x="4388282" y="3492000"/>
            <a:chExt cx="3471120" cy="25091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177977-A4AF-4CFE-9DE8-86E8777F0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48" t="43943" r="67779" b="20641"/>
            <a:stretch/>
          </p:blipFill>
          <p:spPr>
            <a:xfrm>
              <a:off x="5179037" y="4243498"/>
              <a:ext cx="1837189" cy="16358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9DEC87-BA22-49BC-9903-48BA0F599681}"/>
                    </a:ext>
                  </a:extLst>
                </p:cNvPr>
                <p:cNvSpPr txBox="1"/>
                <p:nvPr/>
              </p:nvSpPr>
              <p:spPr>
                <a:xfrm>
                  <a:off x="4402070" y="4759101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9DEC87-BA22-49BC-9903-48BA0F599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070" y="4759101"/>
                  <a:ext cx="832600" cy="7048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9F31A5A-5D0F-48D6-BB16-2AA9DC16483A}"/>
                    </a:ext>
                  </a:extLst>
                </p:cNvPr>
                <p:cNvSpPr txBox="1"/>
                <p:nvPr/>
              </p:nvSpPr>
              <p:spPr>
                <a:xfrm>
                  <a:off x="4388282" y="5296304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9F31A5A-5D0F-48D6-BB16-2AA9DC164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282" y="5296304"/>
                  <a:ext cx="841705" cy="7048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A6B382-9969-410A-9AF6-87A764CE1FEF}"/>
                    </a:ext>
                  </a:extLst>
                </p:cNvPr>
                <p:cNvSpPr txBox="1"/>
                <p:nvPr/>
              </p:nvSpPr>
              <p:spPr>
                <a:xfrm>
                  <a:off x="4398059" y="4193043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A6B382-9969-410A-9AF6-87A764CE1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059" y="4193043"/>
                  <a:ext cx="832600" cy="7048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98F621-127B-4F78-B445-D44EF68671F2}"/>
                    </a:ext>
                  </a:extLst>
                </p:cNvPr>
                <p:cNvSpPr txBox="1"/>
                <p:nvPr/>
              </p:nvSpPr>
              <p:spPr>
                <a:xfrm>
                  <a:off x="6785942" y="4736610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98F621-127B-4F78-B445-D44EF6867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942" y="4736610"/>
                  <a:ext cx="832600" cy="7048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633B207-9986-4D34-B0AD-A20C88009E25}"/>
                    </a:ext>
                  </a:extLst>
                </p:cNvPr>
                <p:cNvSpPr txBox="1"/>
                <p:nvPr/>
              </p:nvSpPr>
              <p:spPr>
                <a:xfrm>
                  <a:off x="6781931" y="4193308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633B207-9986-4D34-B0AD-A20C88009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31" y="4193308"/>
                  <a:ext cx="832600" cy="70480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1E9214-857A-4DB9-A031-CF7FEB1E277B}"/>
                    </a:ext>
                  </a:extLst>
                </p:cNvPr>
                <p:cNvSpPr txBox="1"/>
                <p:nvPr/>
              </p:nvSpPr>
              <p:spPr>
                <a:xfrm>
                  <a:off x="6788468" y="5296304"/>
                  <a:ext cx="1070934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1E9214-857A-4DB9-A031-CF7FEB1E2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468" y="5296304"/>
                  <a:ext cx="1070934" cy="7048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24E26-A2D7-45D3-B4E6-79D4E396F570}"/>
                </a:ext>
              </a:extLst>
            </p:cNvPr>
            <p:cNvSpPr txBox="1"/>
            <p:nvPr/>
          </p:nvSpPr>
          <p:spPr>
            <a:xfrm>
              <a:off x="5612113" y="3492000"/>
              <a:ext cx="97103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EDFAEC-0B23-4BF8-BB63-E56CDE95A134}"/>
              </a:ext>
            </a:extLst>
          </p:cNvPr>
          <p:cNvGrpSpPr/>
          <p:nvPr/>
        </p:nvGrpSpPr>
        <p:grpSpPr>
          <a:xfrm>
            <a:off x="7856129" y="3497262"/>
            <a:ext cx="3234532" cy="2526520"/>
            <a:chOff x="7856129" y="3497262"/>
            <a:chExt cx="3234532" cy="252652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71F363D-DA15-4971-B6F4-F38AD949A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48" t="43943" r="67779" b="20641"/>
            <a:stretch/>
          </p:blipFill>
          <p:spPr>
            <a:xfrm>
              <a:off x="8646742" y="4278236"/>
              <a:ext cx="1837189" cy="16358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24255A-1144-4C0B-9D03-949877EB8709}"/>
                    </a:ext>
                  </a:extLst>
                </p:cNvPr>
                <p:cNvSpPr txBox="1"/>
                <p:nvPr/>
              </p:nvSpPr>
              <p:spPr>
                <a:xfrm>
                  <a:off x="7870535" y="4776802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24255A-1144-4C0B-9D03-949877EB8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535" y="4776802"/>
                  <a:ext cx="836126" cy="7048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4016FF-BBAF-4590-9C3D-732DB75F76CB}"/>
                    </a:ext>
                  </a:extLst>
                </p:cNvPr>
                <p:cNvSpPr txBox="1"/>
                <p:nvPr/>
              </p:nvSpPr>
              <p:spPr>
                <a:xfrm>
                  <a:off x="7885194" y="5318974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4016FF-BBAF-4590-9C3D-732DB75F7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194" y="5318974"/>
                  <a:ext cx="832600" cy="70480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AE67D7-1E50-43DF-AF55-E10F3714E675}"/>
                    </a:ext>
                  </a:extLst>
                </p:cNvPr>
                <p:cNvSpPr txBox="1"/>
                <p:nvPr/>
              </p:nvSpPr>
              <p:spPr>
                <a:xfrm>
                  <a:off x="7856129" y="4240440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AE67D7-1E50-43DF-AF55-E10F3714E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129" y="4240440"/>
                  <a:ext cx="832600" cy="70480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00CE375-C082-490E-AFBE-58673BBEF2CE}"/>
                    </a:ext>
                  </a:extLst>
                </p:cNvPr>
                <p:cNvSpPr txBox="1"/>
                <p:nvPr/>
              </p:nvSpPr>
              <p:spPr>
                <a:xfrm>
                  <a:off x="10254535" y="4759101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00CE375-C082-490E-AFBE-58673BBEF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4535" y="4759101"/>
                  <a:ext cx="836126" cy="70480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2AC6A8D-08AE-43A3-99FB-8F99EAE3E9F0}"/>
                    </a:ext>
                  </a:extLst>
                </p:cNvPr>
                <p:cNvSpPr txBox="1"/>
                <p:nvPr/>
              </p:nvSpPr>
              <p:spPr>
                <a:xfrm>
                  <a:off x="10247515" y="4241706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2AC6A8D-08AE-43A3-99FB-8F99EAE3E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7515" y="4241706"/>
                  <a:ext cx="832600" cy="70480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44E20C-6567-4054-AE7A-EEC2AA796F08}"/>
                    </a:ext>
                  </a:extLst>
                </p:cNvPr>
                <p:cNvSpPr txBox="1"/>
                <p:nvPr/>
              </p:nvSpPr>
              <p:spPr>
                <a:xfrm>
                  <a:off x="10254535" y="5318974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44E20C-6567-4054-AE7A-EEC2AA796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4535" y="5318974"/>
                  <a:ext cx="836126" cy="7048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C187DA-5760-4523-99AA-0FFE7F46BF44}"/>
                </a:ext>
              </a:extLst>
            </p:cNvPr>
            <p:cNvSpPr txBox="1"/>
            <p:nvPr/>
          </p:nvSpPr>
          <p:spPr>
            <a:xfrm>
              <a:off x="8808782" y="3497262"/>
              <a:ext cx="151310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FANOUT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CF3233B-798E-4303-86F4-8618D748785C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68909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Reversible circuit synthesis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25519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C3B78D-CCFA-4B3E-A266-CFD64B68FCD8}"/>
              </a:ext>
            </a:extLst>
          </p:cNvPr>
          <p:cNvCxnSpPr>
            <a:cxnSpLocks/>
          </p:cNvCxnSpPr>
          <p:nvPr/>
        </p:nvCxnSpPr>
        <p:spPr>
          <a:xfrm>
            <a:off x="3970337" y="6413182"/>
            <a:ext cx="44892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FB900D-0F25-4F2C-AB61-C7BBAA7D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classical functions to quantum circuits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60FEC-47A1-4EDE-BC5A-91934B819328}"/>
              </a:ext>
            </a:extLst>
          </p:cNvPr>
          <p:cNvSpPr txBox="1"/>
          <p:nvPr/>
        </p:nvSpPr>
        <p:spPr>
          <a:xfrm>
            <a:off x="1006565" y="1316042"/>
            <a:ext cx="599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Break down to primitive classical gates: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590A6-B515-4A26-84F2-E1289F75706E}"/>
              </a:ext>
            </a:extLst>
          </p:cNvPr>
          <p:cNvSpPr txBox="1"/>
          <p:nvPr/>
        </p:nvSpPr>
        <p:spPr>
          <a:xfrm>
            <a:off x="1006565" y="3824120"/>
            <a:ext cx="843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Replace each classical gate with a reversible equivalent:</a:t>
            </a:r>
          </a:p>
        </p:txBody>
      </p:sp>
      <p:grpSp>
        <p:nvGrpSpPr>
          <p:cNvPr id="6" name="Group 122">
            <a:extLst>
              <a:ext uri="{FF2B5EF4-FFF2-40B4-BE49-F238E27FC236}">
                <a16:creationId xmlns:a16="http://schemas.microsoft.com/office/drawing/2014/main" id="{A7980D01-CCFC-4A0A-AE39-5926FC58CDA4}"/>
              </a:ext>
            </a:extLst>
          </p:cNvPr>
          <p:cNvGrpSpPr/>
          <p:nvPr/>
        </p:nvGrpSpPr>
        <p:grpSpPr>
          <a:xfrm>
            <a:off x="4208680" y="2037587"/>
            <a:ext cx="4105373" cy="1447800"/>
            <a:chOff x="2438400" y="1219200"/>
            <a:chExt cx="4105373" cy="1447800"/>
          </a:xfrm>
        </p:grpSpPr>
        <p:grpSp>
          <p:nvGrpSpPr>
            <p:cNvPr id="7" name="Group 40">
              <a:extLst>
                <a:ext uri="{FF2B5EF4-FFF2-40B4-BE49-F238E27FC236}">
                  <a16:creationId xmlns:a16="http://schemas.microsoft.com/office/drawing/2014/main" id="{BC91C812-371B-4E38-9542-5DAB733E9EB1}"/>
                </a:ext>
              </a:extLst>
            </p:cNvPr>
            <p:cNvGrpSpPr/>
            <p:nvPr/>
          </p:nvGrpSpPr>
          <p:grpSpPr>
            <a:xfrm>
              <a:off x="2438400" y="2057400"/>
              <a:ext cx="1436979" cy="609600"/>
              <a:chOff x="6248400" y="4495800"/>
              <a:chExt cx="1436979" cy="609600"/>
            </a:xfrm>
          </p:grpSpPr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87FDE024-B8CA-4C01-9D8D-10FEA8E7DA68}"/>
                  </a:ext>
                </a:extLst>
              </p:cNvPr>
              <p:cNvSpPr/>
              <p:nvPr/>
            </p:nvSpPr>
            <p:spPr>
              <a:xfrm>
                <a:off x="6629400" y="4495800"/>
                <a:ext cx="533400" cy="60960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9C49746-893B-4340-A251-91A73821879D}"/>
                  </a:ext>
                </a:extLst>
              </p:cNvPr>
              <p:cNvCxnSpPr>
                <a:cxnSpLocks/>
                <a:stCxn id="28" idx="3"/>
                <a:endCxn id="22" idx="3"/>
              </p:cNvCxnSpPr>
              <p:nvPr/>
            </p:nvCxnSpPr>
            <p:spPr>
              <a:xfrm>
                <a:off x="7162800" y="4800600"/>
                <a:ext cx="522579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4E74DA-3449-46A0-A3CB-8A189D95685E}"/>
                  </a:ext>
                </a:extLst>
              </p:cNvPr>
              <p:cNvCxnSpPr/>
              <p:nvPr/>
            </p:nvCxnSpPr>
            <p:spPr>
              <a:xfrm>
                <a:off x="6248400" y="46482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E3C2B27-75C3-47BE-943A-C5FA79AD31AD}"/>
                  </a:ext>
                </a:extLst>
              </p:cNvPr>
              <p:cNvCxnSpPr/>
              <p:nvPr/>
            </p:nvCxnSpPr>
            <p:spPr>
              <a:xfrm>
                <a:off x="6248400" y="49530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5B0DC8A0-0CBA-4DA6-A960-351755EBBDFB}"/>
                </a:ext>
              </a:extLst>
            </p:cNvPr>
            <p:cNvGrpSpPr/>
            <p:nvPr/>
          </p:nvGrpSpPr>
          <p:grpSpPr>
            <a:xfrm>
              <a:off x="2438400" y="1219200"/>
              <a:ext cx="1295400" cy="609600"/>
              <a:chOff x="6248400" y="4495800"/>
              <a:chExt cx="1295400" cy="609600"/>
            </a:xfrm>
          </p:grpSpPr>
          <p:sp>
            <p:nvSpPr>
              <p:cNvPr id="24" name="Flowchart: Delay 23">
                <a:extLst>
                  <a:ext uri="{FF2B5EF4-FFF2-40B4-BE49-F238E27FC236}">
                    <a16:creationId xmlns:a16="http://schemas.microsoft.com/office/drawing/2014/main" id="{2854D998-EEB2-4AB8-9774-61DB47BE1053}"/>
                  </a:ext>
                </a:extLst>
              </p:cNvPr>
              <p:cNvSpPr/>
              <p:nvPr/>
            </p:nvSpPr>
            <p:spPr>
              <a:xfrm>
                <a:off x="6629400" y="4495800"/>
                <a:ext cx="533400" cy="60960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A65E96C-795A-46D2-A8BE-3F35FCBE6BC5}"/>
                  </a:ext>
                </a:extLst>
              </p:cNvPr>
              <p:cNvCxnSpPr/>
              <p:nvPr/>
            </p:nvCxnSpPr>
            <p:spPr>
              <a:xfrm>
                <a:off x="7162800" y="48006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4A52A4B-BADC-4166-8A56-3D4A5345A848}"/>
                  </a:ext>
                </a:extLst>
              </p:cNvPr>
              <p:cNvCxnSpPr/>
              <p:nvPr/>
            </p:nvCxnSpPr>
            <p:spPr>
              <a:xfrm>
                <a:off x="6248400" y="46482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BEE45D2-9FDD-4379-9BC5-BE9335FD9E82}"/>
                  </a:ext>
                </a:extLst>
              </p:cNvPr>
              <p:cNvCxnSpPr/>
              <p:nvPr/>
            </p:nvCxnSpPr>
            <p:spPr>
              <a:xfrm>
                <a:off x="6248400" y="49530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EFF855-D031-4269-9AAE-B62029DEF1E6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4574604" y="2362592"/>
              <a:ext cx="40024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83">
              <a:extLst>
                <a:ext uri="{FF2B5EF4-FFF2-40B4-BE49-F238E27FC236}">
                  <a16:creationId xmlns:a16="http://schemas.microsoft.com/office/drawing/2014/main" id="{620E6DB4-566B-4913-9DED-9277384C9CB8}"/>
                </a:ext>
              </a:extLst>
            </p:cNvPr>
            <p:cNvGrpSpPr/>
            <p:nvPr/>
          </p:nvGrpSpPr>
          <p:grpSpPr>
            <a:xfrm>
              <a:off x="3875379" y="2076450"/>
              <a:ext cx="699225" cy="571500"/>
              <a:chOff x="3875379" y="2076450"/>
              <a:chExt cx="699225" cy="5715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3AAF0-720F-4A3B-8248-FF7D6FCB8535}"/>
                  </a:ext>
                </a:extLst>
              </p:cNvPr>
              <p:cNvSpPr/>
              <p:nvPr/>
            </p:nvSpPr>
            <p:spPr>
              <a:xfrm>
                <a:off x="4498404" y="232449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A4B9F2FF-343D-4C69-BE16-C3C58972980C}"/>
                  </a:ext>
                </a:extLst>
              </p:cNvPr>
              <p:cNvSpPr/>
              <p:nvPr/>
            </p:nvSpPr>
            <p:spPr>
              <a:xfrm rot="5400000">
                <a:off x="3894429" y="2057400"/>
                <a:ext cx="571500" cy="60960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7911A-F84B-44C0-83E4-B8002C8BCB43}"/>
                </a:ext>
              </a:extLst>
            </p:cNvPr>
            <p:cNvSpPr txBox="1"/>
            <p:nvPr/>
          </p:nvSpPr>
          <p:spPr>
            <a:xfrm>
              <a:off x="5057984" y="2105711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08270B-FA2A-4399-A096-AEE7179BCCD1}"/>
                </a:ext>
              </a:extLst>
            </p:cNvPr>
            <p:cNvCxnSpPr/>
            <p:nvPr/>
          </p:nvCxnSpPr>
          <p:spPr>
            <a:xfrm>
              <a:off x="3726586" y="1524000"/>
              <a:ext cx="12192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17798F-C908-4ECB-893E-B20673B387EB}"/>
                </a:ext>
              </a:extLst>
            </p:cNvPr>
            <p:cNvCxnSpPr/>
            <p:nvPr/>
          </p:nvCxnSpPr>
          <p:spPr>
            <a:xfrm rot="5400000">
              <a:off x="4802813" y="1666189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5E7412-520E-4DD2-BFDC-F3A51487E194}"/>
                </a:ext>
              </a:extLst>
            </p:cNvPr>
            <p:cNvCxnSpPr/>
            <p:nvPr/>
          </p:nvCxnSpPr>
          <p:spPr>
            <a:xfrm rot="5400000">
              <a:off x="4812240" y="2209800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7919D3-8594-4FE4-BB9A-EA5E4761C5A7}"/>
                </a:ext>
              </a:extLst>
            </p:cNvPr>
            <p:cNvCxnSpPr/>
            <p:nvPr/>
          </p:nvCxnSpPr>
          <p:spPr>
            <a:xfrm>
              <a:off x="4945786" y="1828800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0A172E-C7F9-485A-AAEB-12B9BAC6CB5E}"/>
                </a:ext>
              </a:extLst>
            </p:cNvPr>
            <p:cNvCxnSpPr/>
            <p:nvPr/>
          </p:nvCxnSpPr>
          <p:spPr>
            <a:xfrm>
              <a:off x="4955997" y="2057400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E0134880-BD2B-40D5-971D-D895F3ED817D}"/>
                </a:ext>
              </a:extLst>
            </p:cNvPr>
            <p:cNvSpPr/>
            <p:nvPr/>
          </p:nvSpPr>
          <p:spPr>
            <a:xfrm>
              <a:off x="5610519" y="1647335"/>
              <a:ext cx="533400" cy="609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00A50-3218-4E68-81E7-D13A8E6FDB31}"/>
                </a:ext>
              </a:extLst>
            </p:cNvPr>
            <p:cNvCxnSpPr/>
            <p:nvPr/>
          </p:nvCxnSpPr>
          <p:spPr>
            <a:xfrm>
              <a:off x="6162773" y="1961562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3170B5-574A-4FC1-8E89-A96C9CC0F38B}"/>
                </a:ext>
              </a:extLst>
            </p:cNvPr>
            <p:cNvCxnSpPr/>
            <p:nvPr/>
          </p:nvCxnSpPr>
          <p:spPr>
            <a:xfrm>
              <a:off x="5229519" y="18288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D89CA7-16B2-48C8-927B-FB997A1A2783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92" y="20574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121">
            <a:extLst>
              <a:ext uri="{FF2B5EF4-FFF2-40B4-BE49-F238E27FC236}">
                <a16:creationId xmlns:a16="http://schemas.microsoft.com/office/drawing/2014/main" id="{0C1A2F44-4291-47AD-BE25-836E3C3F7191}"/>
              </a:ext>
            </a:extLst>
          </p:cNvPr>
          <p:cNvGrpSpPr/>
          <p:nvPr/>
        </p:nvGrpSpPr>
        <p:grpSpPr>
          <a:xfrm>
            <a:off x="3970337" y="4411662"/>
            <a:ext cx="4495800" cy="2146614"/>
            <a:chOff x="1600200" y="3924692"/>
            <a:chExt cx="4495800" cy="2146614"/>
          </a:xfrm>
        </p:grpSpPr>
        <p:grpSp>
          <p:nvGrpSpPr>
            <p:cNvPr id="34" name="Group 74">
              <a:extLst>
                <a:ext uri="{FF2B5EF4-FFF2-40B4-BE49-F238E27FC236}">
                  <a16:creationId xmlns:a16="http://schemas.microsoft.com/office/drawing/2014/main" id="{54EF5092-2D57-48DC-B706-63B98055CE31}"/>
                </a:ext>
              </a:extLst>
            </p:cNvPr>
            <p:cNvGrpSpPr/>
            <p:nvPr/>
          </p:nvGrpSpPr>
          <p:grpSpPr>
            <a:xfrm>
              <a:off x="1600200" y="4876800"/>
              <a:ext cx="4495800" cy="838200"/>
              <a:chOff x="1447800" y="3772292"/>
              <a:chExt cx="4495800" cy="8382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7F3A334-F4FC-48B6-8187-B63EC7CC5C4A}"/>
                  </a:ext>
                </a:extLst>
              </p:cNvPr>
              <p:cNvCxnSpPr/>
              <p:nvPr/>
            </p:nvCxnSpPr>
            <p:spPr>
              <a:xfrm>
                <a:off x="1447800" y="38862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9B33D60-4AFC-4C97-A20E-8C5AC0F5560A}"/>
                  </a:ext>
                </a:extLst>
              </p:cNvPr>
              <p:cNvCxnSpPr/>
              <p:nvPr/>
            </p:nvCxnSpPr>
            <p:spPr>
              <a:xfrm>
                <a:off x="1447800" y="41910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B146D4C3-6472-440A-9A5A-E1E6D785C4B6}"/>
                  </a:ext>
                </a:extLst>
              </p:cNvPr>
              <p:cNvSpPr/>
              <p:nvPr/>
            </p:nvSpPr>
            <p:spPr>
              <a:xfrm>
                <a:off x="1828800" y="3772292"/>
                <a:ext cx="6858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FD32392-B6E1-42C4-A02E-4F707D92B1AC}"/>
                  </a:ext>
                </a:extLst>
              </p:cNvPr>
              <p:cNvCxnSpPr/>
              <p:nvPr/>
            </p:nvCxnSpPr>
            <p:spPr>
              <a:xfrm>
                <a:off x="1447800" y="44958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C8767BE-827D-4033-B0A2-CB558DCA7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4495800"/>
                <a:ext cx="3429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75">
              <a:extLst>
                <a:ext uri="{FF2B5EF4-FFF2-40B4-BE49-F238E27FC236}">
                  <a16:creationId xmlns:a16="http://schemas.microsoft.com/office/drawing/2014/main" id="{DA1FC56F-B24C-44BE-9FB5-A05E4A447E85}"/>
                </a:ext>
              </a:extLst>
            </p:cNvPr>
            <p:cNvGrpSpPr/>
            <p:nvPr/>
          </p:nvGrpSpPr>
          <p:grpSpPr>
            <a:xfrm>
              <a:off x="1600200" y="3924692"/>
              <a:ext cx="1447800" cy="838200"/>
              <a:chOff x="1447800" y="3772292"/>
              <a:chExt cx="1447800" cy="83820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84FAEA5-AA34-4BF1-B977-82967B8E14BF}"/>
                  </a:ext>
                </a:extLst>
              </p:cNvPr>
              <p:cNvCxnSpPr/>
              <p:nvPr/>
            </p:nvCxnSpPr>
            <p:spPr>
              <a:xfrm>
                <a:off x="1447800" y="38862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4233514-3027-4386-BE58-9779CFDC8B2B}"/>
                  </a:ext>
                </a:extLst>
              </p:cNvPr>
              <p:cNvCxnSpPr/>
              <p:nvPr/>
            </p:nvCxnSpPr>
            <p:spPr>
              <a:xfrm>
                <a:off x="1447800" y="41910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Flowchart: Process 60">
                <a:extLst>
                  <a:ext uri="{FF2B5EF4-FFF2-40B4-BE49-F238E27FC236}">
                    <a16:creationId xmlns:a16="http://schemas.microsoft.com/office/drawing/2014/main" id="{AE2F1F4D-5933-4FAF-B000-2C3FF70825C8}"/>
                  </a:ext>
                </a:extLst>
              </p:cNvPr>
              <p:cNvSpPr/>
              <p:nvPr/>
            </p:nvSpPr>
            <p:spPr>
              <a:xfrm>
                <a:off x="1828800" y="3772292"/>
                <a:ext cx="6858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30B61CE-F222-4714-A26B-CBBA87DC4E61}"/>
                  </a:ext>
                </a:extLst>
              </p:cNvPr>
              <p:cNvCxnSpPr/>
              <p:nvPr/>
            </p:nvCxnSpPr>
            <p:spPr>
              <a:xfrm>
                <a:off x="1447800" y="44958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0681C61-9EF9-433D-B291-7B45F611E0EA}"/>
                  </a:ext>
                </a:extLst>
              </p:cNvPr>
              <p:cNvCxnSpPr/>
              <p:nvPr/>
            </p:nvCxnSpPr>
            <p:spPr>
              <a:xfrm>
                <a:off x="2514600" y="38862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D0CCE48-724E-4548-ADAF-EB11BC6AEB08}"/>
                  </a:ext>
                </a:extLst>
              </p:cNvPr>
              <p:cNvCxnSpPr/>
              <p:nvPr/>
            </p:nvCxnSpPr>
            <p:spPr>
              <a:xfrm>
                <a:off x="2514600" y="41910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E2A98C0-8665-4974-9304-EA3468F29A88}"/>
                  </a:ext>
                </a:extLst>
              </p:cNvPr>
              <p:cNvCxnSpPr/>
              <p:nvPr/>
            </p:nvCxnSpPr>
            <p:spPr>
              <a:xfrm>
                <a:off x="2514600" y="4495800"/>
                <a:ext cx="3810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84">
              <a:extLst>
                <a:ext uri="{FF2B5EF4-FFF2-40B4-BE49-F238E27FC236}">
                  <a16:creationId xmlns:a16="http://schemas.microsoft.com/office/drawing/2014/main" id="{8C893EF1-D267-495A-97CF-36DE3815504F}"/>
                </a:ext>
              </a:extLst>
            </p:cNvPr>
            <p:cNvGrpSpPr/>
            <p:nvPr/>
          </p:nvGrpSpPr>
          <p:grpSpPr>
            <a:xfrm>
              <a:off x="3429000" y="5313774"/>
              <a:ext cx="705046" cy="571500"/>
              <a:chOff x="3888413" y="2684874"/>
              <a:chExt cx="705046" cy="5715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D551D0-2C83-47CA-A6D1-97947B0F7832}"/>
                  </a:ext>
                </a:extLst>
              </p:cNvPr>
              <p:cNvSpPr/>
              <p:nvPr/>
            </p:nvSpPr>
            <p:spPr>
              <a:xfrm>
                <a:off x="4517259" y="293311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5A23EBBB-F992-4945-AF2E-A65E16040372}"/>
                  </a:ext>
                </a:extLst>
              </p:cNvPr>
              <p:cNvSpPr/>
              <p:nvPr/>
            </p:nvSpPr>
            <p:spPr>
              <a:xfrm rot="5400000">
                <a:off x="3907463" y="2665824"/>
                <a:ext cx="571500" cy="60960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B43FBE-D7E9-4D38-A4D7-689932AD6AEC}"/>
                </a:ext>
              </a:extLst>
            </p:cNvPr>
            <p:cNvCxnSpPr/>
            <p:nvPr/>
          </p:nvCxnSpPr>
          <p:spPr>
            <a:xfrm>
              <a:off x="4648200" y="4647416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1A2134A2-3FD5-49FD-BC97-2639C0BFC4AF}"/>
                </a:ext>
              </a:extLst>
            </p:cNvPr>
            <p:cNvSpPr/>
            <p:nvPr/>
          </p:nvSpPr>
          <p:spPr>
            <a:xfrm>
              <a:off x="5029200" y="4533507"/>
              <a:ext cx="685800" cy="15377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CF1A0-C208-405B-8621-6D095015073A}"/>
                </a:ext>
              </a:extLst>
            </p:cNvPr>
            <p:cNvCxnSpPr/>
            <p:nvPr/>
          </p:nvCxnSpPr>
          <p:spPr>
            <a:xfrm>
              <a:off x="5715000" y="4647416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9A92EBC-1228-404A-99A6-6A032579C2DD}"/>
                </a:ext>
              </a:extLst>
            </p:cNvPr>
            <p:cNvCxnSpPr/>
            <p:nvPr/>
          </p:nvCxnSpPr>
          <p:spPr>
            <a:xfrm>
              <a:off x="3011076" y="4648200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E8CE11-EA5E-4608-8D70-912F94AD6B49}"/>
                </a:ext>
              </a:extLst>
            </p:cNvPr>
            <p:cNvCxnSpPr/>
            <p:nvPr/>
          </p:nvCxnSpPr>
          <p:spPr>
            <a:xfrm>
              <a:off x="3048000" y="4038600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8F547-C6AB-4D73-A03D-7E72D0B14B6D}"/>
                </a:ext>
              </a:extLst>
            </p:cNvPr>
            <p:cNvCxnSpPr/>
            <p:nvPr/>
          </p:nvCxnSpPr>
          <p:spPr>
            <a:xfrm rot="10800000">
              <a:off x="4876800" y="40386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86FDE90-9214-4070-BFE4-7CF306E865B1}"/>
                </a:ext>
              </a:extLst>
            </p:cNvPr>
            <p:cNvCxnSpPr/>
            <p:nvPr/>
          </p:nvCxnSpPr>
          <p:spPr>
            <a:xfrm rot="10800000">
              <a:off x="5410200" y="40386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12CCF-E536-4C40-A37E-E8820FCB4A67}"/>
                </a:ext>
              </a:extLst>
            </p:cNvPr>
            <p:cNvCxnSpPr/>
            <p:nvPr/>
          </p:nvCxnSpPr>
          <p:spPr>
            <a:xfrm>
              <a:off x="2971800" y="4343400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F56343-1EF5-4A07-B7CC-D7E5E6A146A0}"/>
                </a:ext>
              </a:extLst>
            </p:cNvPr>
            <p:cNvCxnSpPr/>
            <p:nvPr/>
          </p:nvCxnSpPr>
          <p:spPr>
            <a:xfrm rot="10800000">
              <a:off x="4800600" y="43434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295A6-5EA7-4BEE-9365-B243F808EBAF}"/>
                </a:ext>
              </a:extLst>
            </p:cNvPr>
            <p:cNvCxnSpPr/>
            <p:nvPr/>
          </p:nvCxnSpPr>
          <p:spPr>
            <a:xfrm rot="10800000">
              <a:off x="5410200" y="43434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98ECE9-EB5F-4E90-8D59-DC17C5F10CD0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4991492"/>
              <a:ext cx="3429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EF0B8235-4939-442B-B7D5-0FBC60CA377F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FB3256-EEAE-43C3-888E-9DE3EA137853}"/>
              </a:ext>
            </a:extLst>
          </p:cNvPr>
          <p:cNvCxnSpPr>
            <a:cxnSpLocks/>
          </p:cNvCxnSpPr>
          <p:nvPr/>
        </p:nvCxnSpPr>
        <p:spPr>
          <a:xfrm>
            <a:off x="5037137" y="5782478"/>
            <a:ext cx="3429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39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Convert classical circuit to quantum circuit</a:t>
            </a:r>
            <a:endParaRPr lang="en-US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321578-D7DB-43AE-93EB-C871968F5F0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8"/>
                <a:ext cx="11888787" cy="4690515"/>
              </a:xfrm>
            </p:spPr>
            <p:txBody>
              <a:bodyPr/>
              <a:lstStyle/>
              <a:p>
                <a:r>
                  <a:rPr lang="en-US" sz="3200" dirty="0"/>
                  <a:t>Replace each gate with a reversible one</a:t>
                </a:r>
              </a:p>
              <a:p>
                <a:r>
                  <a:rPr lang="en-US" sz="3200" dirty="0"/>
                  <a:t>Side-effect: “garbage” (scratch or “ancilla”) qubits that end up in a non-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state (entangled with main qubits)</a:t>
                </a:r>
              </a:p>
              <a:p>
                <a:r>
                  <a:rPr lang="en-US" sz="3200" dirty="0"/>
                  <a:t>Fine for reversible classical computing, </a:t>
                </a:r>
                <a:br>
                  <a:rPr lang="en-US" sz="3200" dirty="0"/>
                </a:br>
                <a:r>
                  <a:rPr lang="en-US" sz="3200" b="1" dirty="0"/>
                  <a:t>BAD</a:t>
                </a:r>
                <a:r>
                  <a:rPr lang="en-US" sz="3200" dirty="0"/>
                  <a:t> for quantum computing (prevents interference)</a:t>
                </a:r>
              </a:p>
              <a:p>
                <a:r>
                  <a:rPr lang="en-US" sz="3200" dirty="0"/>
                  <a:t>Solution (“Bennett trick”): run the computation, copy the result into a new qubit, “</a:t>
                </a:r>
                <a:r>
                  <a:rPr lang="en-US" sz="3200" dirty="0" err="1"/>
                  <a:t>uncompute</a:t>
                </a:r>
                <a:r>
                  <a:rPr lang="en-US" sz="3200" dirty="0"/>
                  <a:t>” the garbage by running the computation backwards.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321578-D7DB-43AE-93EB-C871968F5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8"/>
                <a:ext cx="11888787" cy="469051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2720974" y="5179060"/>
            <a:ext cx="6994525" cy="1334686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A4CB42-F169-476F-A033-9D82154B08CA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8797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Bennett trick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5003" y="1398358"/>
            <a:ext cx="9457431" cy="4279811"/>
            <a:chOff x="1828262" y="1945709"/>
            <a:chExt cx="8503639" cy="3468836"/>
          </a:xfrm>
        </p:grpSpPr>
        <p:grpSp>
          <p:nvGrpSpPr>
            <p:cNvPr id="8" name="Group 74"/>
            <p:cNvGrpSpPr/>
            <p:nvPr/>
          </p:nvGrpSpPr>
          <p:grpSpPr>
            <a:xfrm>
              <a:off x="3271867" y="2555302"/>
              <a:ext cx="1447800" cy="838200"/>
              <a:chOff x="1447800" y="3772292"/>
              <a:chExt cx="1447800" cy="8382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38862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447800" y="41910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Flowchart: Process 10"/>
              <p:cNvSpPr/>
              <p:nvPr/>
            </p:nvSpPr>
            <p:spPr>
              <a:xfrm>
                <a:off x="1828800" y="3772292"/>
                <a:ext cx="685800" cy="838200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r>
                  <a:rPr kumimoji="1" lang="en-US" sz="2448" dirty="0">
                    <a:solidFill>
                      <a:prstClr val="white"/>
                    </a:solidFill>
                    <a:latin typeface="Calibri"/>
                  </a:rPr>
                  <a:t>T</a:t>
                </a:r>
                <a:r>
                  <a:rPr kumimoji="1" lang="en-US" sz="2448" baseline="-25000" dirty="0">
                    <a:solidFill>
                      <a:prstClr val="white"/>
                    </a:solidFill>
                    <a:latin typeface="Calibri"/>
                  </a:rPr>
                  <a:t>2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447800" y="44958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14600" y="41910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75"/>
            <p:cNvGrpSpPr/>
            <p:nvPr/>
          </p:nvGrpSpPr>
          <p:grpSpPr>
            <a:xfrm>
              <a:off x="2155781" y="1945709"/>
              <a:ext cx="6705600" cy="838200"/>
              <a:chOff x="1447800" y="3772292"/>
              <a:chExt cx="6705600" cy="8382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447800" y="38862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41910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Flowchart: Process 18"/>
              <p:cNvSpPr/>
              <p:nvPr/>
            </p:nvSpPr>
            <p:spPr>
              <a:xfrm>
                <a:off x="1828800" y="3772292"/>
                <a:ext cx="685800" cy="838200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r>
                  <a:rPr kumimoji="1" lang="en-US" sz="2448" dirty="0">
                    <a:solidFill>
                      <a:prstClr val="white"/>
                    </a:solidFill>
                    <a:latin typeface="Calibri"/>
                  </a:rPr>
                  <a:t>T</a:t>
                </a:r>
                <a:r>
                  <a:rPr kumimoji="1" lang="en-US" sz="2448" baseline="-25000" dirty="0">
                    <a:solidFill>
                      <a:prstClr val="white"/>
                    </a:solidFill>
                    <a:latin typeface="Calibri"/>
                  </a:rPr>
                  <a:t>1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447800" y="44958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cxnSpLocks/>
                <a:stCxn id="19" idx="3"/>
              </p:cNvCxnSpPr>
              <p:nvPr/>
            </p:nvCxnSpPr>
            <p:spPr>
              <a:xfrm>
                <a:off x="2514600" y="4191392"/>
                <a:ext cx="56388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514600" y="44958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4670381" y="5251087"/>
              <a:ext cx="2667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5889581" y="4902745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3219512" y="2059617"/>
              <a:ext cx="564186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74"/>
            <p:cNvGrpSpPr/>
            <p:nvPr/>
          </p:nvGrpSpPr>
          <p:grpSpPr>
            <a:xfrm>
              <a:off x="4670381" y="4184287"/>
              <a:ext cx="1447800" cy="838200"/>
              <a:chOff x="1447800" y="3772292"/>
              <a:chExt cx="1447800" cy="8382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447800" y="38862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47800" y="41910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Flowchart: Process 32"/>
              <p:cNvSpPr/>
              <p:nvPr/>
            </p:nvSpPr>
            <p:spPr>
              <a:xfrm>
                <a:off x="1828800" y="3772292"/>
                <a:ext cx="685800" cy="838200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r>
                  <a:rPr kumimoji="1" lang="en-US" sz="2448" dirty="0">
                    <a:solidFill>
                      <a:prstClr val="white"/>
                    </a:solidFill>
                    <a:latin typeface="Calibri"/>
                  </a:rPr>
                  <a:t>T</a:t>
                </a:r>
                <a:r>
                  <a:rPr kumimoji="1" lang="en-US" sz="2448" baseline="-25000" dirty="0">
                    <a:solidFill>
                      <a:prstClr val="white"/>
                    </a:solidFill>
                    <a:latin typeface="Calibri"/>
                  </a:rPr>
                  <a:t>n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447800" y="44958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514600" y="38862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14600" y="41910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5965781" y="4902745"/>
              <a:ext cx="0" cy="5007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32597">
                <a:defRPr/>
              </a:pPr>
              <a:endParaRPr lang="en-US" sz="2448" dirty="0">
                <a:solidFill>
                  <a:srgbClr val="000000"/>
                </a:solidFill>
                <a:latin typeface="Times New Roman" pitchFamily="18" charset="0"/>
                <a:ea typeface="ＭＳ Ｐゴシック"/>
              </a:endParaRP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900472" y="4826546"/>
              <a:ext cx="138113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32597">
                <a:defRPr/>
              </a:pPr>
              <a:endParaRPr lang="en-US" sz="2448" dirty="0">
                <a:solidFill>
                  <a:srgbClr val="000000"/>
                </a:solidFill>
                <a:latin typeface="Times New Roman" pitchFamily="18" charset="0"/>
                <a:ea typeface="ＭＳ Ｐゴシック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813383" y="509868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endParaRPr kumimoji="1" lang="en-US" sz="2448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41" name="Group 74"/>
            <p:cNvGrpSpPr/>
            <p:nvPr/>
          </p:nvGrpSpPr>
          <p:grpSpPr>
            <a:xfrm>
              <a:off x="5737181" y="4184287"/>
              <a:ext cx="1556656" cy="838200"/>
              <a:chOff x="1338944" y="3772292"/>
              <a:chExt cx="1556656" cy="8382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447800" y="38862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47800" y="41910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Flowchart: Process 43"/>
              <p:cNvSpPr/>
              <p:nvPr/>
            </p:nvSpPr>
            <p:spPr>
              <a:xfrm>
                <a:off x="1828800" y="3772292"/>
                <a:ext cx="685800" cy="838200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r>
                  <a:rPr kumimoji="1" lang="en-US" sz="2448" dirty="0">
                    <a:solidFill>
                      <a:prstClr val="white"/>
                    </a:solidFill>
                    <a:latin typeface="Calibri"/>
                  </a:rPr>
                  <a:t>T</a:t>
                </a:r>
                <a:r>
                  <a:rPr kumimoji="1" lang="en-US" sz="2448" baseline="-25000" dirty="0">
                    <a:solidFill>
                      <a:prstClr val="white"/>
                    </a:solidFill>
                    <a:latin typeface="Calibri"/>
                  </a:rPr>
                  <a:t>n</a:t>
                </a:r>
                <a:r>
                  <a:rPr kumimoji="1" lang="en-US" sz="2448" baseline="30000" dirty="0">
                    <a:solidFill>
                      <a:prstClr val="white"/>
                    </a:solidFill>
                    <a:latin typeface="Calibri"/>
                  </a:rPr>
                  <a:t>-1</a:t>
                </a:r>
              </a:p>
            </p:txBody>
          </p:sp>
          <p:cxnSp>
            <p:nvCxnSpPr>
              <p:cNvPr id="45" name="Straight Connector 44"/>
              <p:cNvCxnSpPr>
                <a:cxnSpLocks/>
              </p:cNvCxnSpPr>
              <p:nvPr/>
            </p:nvCxnSpPr>
            <p:spPr>
              <a:xfrm>
                <a:off x="1338944" y="4495800"/>
                <a:ext cx="489856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514600" y="38862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14600" y="41910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514600" y="4495800"/>
                <a:ext cx="38100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7261181" y="2974664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lowchart: Process 50"/>
            <p:cNvSpPr/>
            <p:nvPr/>
          </p:nvSpPr>
          <p:spPr>
            <a:xfrm>
              <a:off x="7642181" y="2560416"/>
              <a:ext cx="685800" cy="8382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white"/>
                  </a:solidFill>
                  <a:latin typeface="Calibri"/>
                </a:rPr>
                <a:t>T</a:t>
              </a:r>
              <a:r>
                <a:rPr kumimoji="1" lang="en-US" sz="2448" baseline="-25000" dirty="0">
                  <a:solidFill>
                    <a:prstClr val="white"/>
                  </a:solidFill>
                  <a:latin typeface="Calibri"/>
                </a:rPr>
                <a:t>2</a:t>
              </a:r>
              <a:r>
                <a:rPr kumimoji="1" lang="en-US" sz="2448" baseline="30000" dirty="0">
                  <a:solidFill>
                    <a:prstClr val="white"/>
                  </a:solidFill>
                  <a:latin typeface="Calibri"/>
                </a:rPr>
                <a:t>-1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8327981" y="2674324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327981" y="2979124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27981" y="3283924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Flowchart: Process 57"/>
            <p:cNvSpPr/>
            <p:nvPr/>
          </p:nvSpPr>
          <p:spPr>
            <a:xfrm>
              <a:off x="8861381" y="1950816"/>
              <a:ext cx="685800" cy="8382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white"/>
                  </a:solidFill>
                  <a:latin typeface="Calibri"/>
                </a:rPr>
                <a:t>T</a:t>
              </a:r>
              <a:r>
                <a:rPr kumimoji="1" lang="en-US" sz="2448" baseline="-25000" dirty="0">
                  <a:solidFill>
                    <a:prstClr val="white"/>
                  </a:solidFill>
                  <a:latin typeface="Calibri"/>
                </a:rPr>
                <a:t>1</a:t>
              </a:r>
              <a:r>
                <a:rPr kumimoji="1" lang="en-US" sz="2448" baseline="30000" dirty="0">
                  <a:solidFill>
                    <a:prstClr val="white"/>
                  </a:solidFill>
                  <a:latin typeface="Calibri"/>
                </a:rPr>
                <a:t>-1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8480381" y="2674324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9547181" y="2064724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47181" y="2369524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547181" y="2674324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4338667" y="3274352"/>
              <a:ext cx="330351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828262" y="2436153"/>
              <a:ext cx="314881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black"/>
                  </a:solidFill>
                  <a:latin typeface="Calibri"/>
                  <a:ea typeface="ＭＳ Ｐゴシック" pitchFamily="50" charset="-128"/>
                </a:rPr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04631" y="3039893"/>
              <a:ext cx="314881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black"/>
                  </a:solidFill>
                  <a:latin typeface="Calibri"/>
                  <a:ea typeface="ＭＳ Ｐゴシック" pitchFamily="50" charset="-128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5820" y="4683692"/>
              <a:ext cx="314881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black"/>
                  </a:solidFill>
                  <a:latin typeface="Calibri"/>
                  <a:ea typeface="ＭＳ Ｐゴシック" pitchFamily="50" charset="-128"/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34006" y="5026815"/>
              <a:ext cx="314881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black"/>
                  </a:solidFill>
                  <a:latin typeface="Calibri"/>
                  <a:ea typeface="ＭＳ Ｐゴシック" pitchFamily="50" charset="-128"/>
                </a:rPr>
                <a:t>0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630525" y="2975412"/>
              <a:ext cx="2667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4338667" y="2670612"/>
              <a:ext cx="330351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755616" y="3059821"/>
              <a:ext cx="314881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black"/>
                  </a:solidFill>
                  <a:latin typeface="Calibri"/>
                  <a:ea typeface="ＭＳ Ｐゴシック" pitchFamily="50" charset="-128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017020" y="2436153"/>
              <a:ext cx="314881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black"/>
                  </a:solidFill>
                  <a:latin typeface="Calibri"/>
                  <a:ea typeface="ＭＳ Ｐゴシック" pitchFamily="50" charset="-128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14661" y="4699155"/>
              <a:ext cx="314881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black"/>
                  </a:solidFill>
                  <a:latin typeface="Calibri"/>
                  <a:ea typeface="ＭＳ Ｐゴシック" pitchFamily="50" charset="-128"/>
                </a:rPr>
                <a:t>0</a:t>
              </a:r>
            </a:p>
          </p:txBody>
        </p:sp>
        <p:grpSp>
          <p:nvGrpSpPr>
            <p:cNvPr id="75" name="Group 184"/>
            <p:cNvGrpSpPr/>
            <p:nvPr/>
          </p:nvGrpSpPr>
          <p:grpSpPr>
            <a:xfrm>
              <a:off x="4517981" y="3655352"/>
              <a:ext cx="324728" cy="324728"/>
              <a:chOff x="713936" y="4600136"/>
              <a:chExt cx="324728" cy="324728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13936" y="4600136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kumimoji="1" lang="en-US" sz="2448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38200" y="4724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kumimoji="1" lang="en-US" sz="2448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62464" y="484866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kumimoji="1" lang="en-US" sz="2448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7032581" y="386402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endParaRPr kumimoji="1" lang="en-US" sz="2448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156845" y="37596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endParaRPr kumimoji="1" lang="en-US" sz="2448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295177" y="363542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>
                <a:defRPr/>
              </a:pPr>
              <a:endParaRPr kumimoji="1" lang="en-US" sz="2448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32677" y="5008486"/>
              <a:ext cx="835860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kumimoji="1" lang="en-US" sz="2448" dirty="0">
                  <a:solidFill>
                    <a:prstClr val="black"/>
                  </a:solidFill>
                  <a:latin typeface="Calibri"/>
                  <a:ea typeface="ＭＳ Ｐゴシック" pitchFamily="50" charset="-128"/>
                </a:rPr>
                <a:t>result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7FD5F80F-B477-4EB6-8E26-CE804219A8C1}"/>
              </a:ext>
            </a:extLst>
          </p:cNvPr>
          <p:cNvSpPr/>
          <p:nvPr/>
        </p:nvSpPr>
        <p:spPr>
          <a:xfrm>
            <a:off x="9029846" y="5589866"/>
            <a:ext cx="2392207" cy="670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597"/>
            <a:r>
              <a:rPr kumimoji="1" lang="en-US" sz="1836" b="1" dirty="0">
                <a:solidFill>
                  <a:srgbClr val="002060"/>
                </a:solidFill>
                <a:latin typeface="Calibri"/>
                <a:ea typeface="ＭＳ Ｐゴシック" pitchFamily="50" charset="-128"/>
              </a:rPr>
              <a:t>[Bennett, IBM JRD’73]</a:t>
            </a:r>
          </a:p>
          <a:p>
            <a:pPr defTabSz="932597"/>
            <a:endParaRPr lang="en-US" sz="183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3275EE-1981-4084-907D-10FB0140874A}"/>
              </a:ext>
            </a:extLst>
          </p:cNvPr>
          <p:cNvSpPr/>
          <p:nvPr/>
        </p:nvSpPr>
        <p:spPr>
          <a:xfrm>
            <a:off x="9029846" y="5863679"/>
            <a:ext cx="3283562" cy="382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59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1836" b="1" dirty="0">
                <a:solidFill>
                  <a:srgbClr val="1F497D">
                    <a:lumMod val="50000"/>
                  </a:srgbClr>
                </a:solidFill>
                <a:latin typeface="Calibri"/>
                <a:ea typeface="ＭＳ Ｐゴシック" pitchFamily="50" charset="-128"/>
              </a:rPr>
              <a:t>[Bennett, SIAM J. Comp., 1989]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8C8A28-5422-4F74-81F0-9EF9A6A49BF1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58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Reusing qubits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84" y="1212849"/>
            <a:ext cx="10576305" cy="3322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6684" y="4878714"/>
                <a:ext cx="114651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defTabSz="932597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all scratch qubits are returned to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state (indicated by “|”)</a:t>
                </a:r>
              </a:p>
              <a:p>
                <a:pPr marL="342900" indent="-342900" defTabSz="932597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some scratch qubits are reused in the circuit (red circles above)</a:t>
                </a:r>
              </a:p>
              <a:p>
                <a:pPr marL="342900" indent="-342900" defTabSz="932597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space savings comparted to alternative methods (e.g., original Bennett trick)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4" y="4878714"/>
                <a:ext cx="11465126" cy="1200329"/>
              </a:xfrm>
              <a:prstGeom prst="rect">
                <a:avLst/>
              </a:prstGeom>
              <a:blipFill>
                <a:blip r:embed="rId4"/>
                <a:stretch>
                  <a:fillRect l="-744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011858" y="2653172"/>
            <a:ext cx="173465" cy="589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84777" y="3001362"/>
            <a:ext cx="638098" cy="589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0BAEC9-B056-48AB-8724-8A449753FAFE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73E304-5D6B-4630-8387-6B716D4E8F00}"/>
              </a:ext>
            </a:extLst>
          </p:cNvPr>
          <p:cNvSpPr/>
          <p:nvPr/>
        </p:nvSpPr>
        <p:spPr>
          <a:xfrm>
            <a:off x="4930497" y="2653172"/>
            <a:ext cx="173465" cy="589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1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synthesis for classical subroutines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6" y="981862"/>
            <a:ext cx="5254653" cy="56069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1825" y="1"/>
            <a:ext cx="10724938" cy="932603"/>
          </a:xfrm>
          <a:prstGeom prst="rect">
            <a:avLst/>
          </a:prstGeom>
        </p:spPr>
        <p:txBody>
          <a:bodyPr vert="horz" lIns="93260" tIns="46630" rIns="93260" bIns="4663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88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9057" y="1054359"/>
                <a:ext cx="6032437" cy="556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36" dirty="0"/>
                  <a:t>Example: integer division </a:t>
                </a:r>
                <a14:m>
                  <m:oMath xmlns:m="http://schemas.openxmlformats.org/officeDocument/2006/math">
                    <m:r>
                      <a:rPr lang="en-US" sz="183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36" i="1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sz="1836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36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36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36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36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36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sz="1836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36" dirty="0"/>
                  <a:t> is an </a:t>
                </a:r>
                <a14:m>
                  <m:oMath xmlns:m="http://schemas.openxmlformats.org/officeDocument/2006/math">
                    <m:r>
                      <a:rPr lang="en-US" sz="1836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36" dirty="0"/>
                  <a:t>-bit (unsigned) integer; result is rounded to the closest integer. </a:t>
                </a:r>
              </a:p>
              <a:p>
                <a:endParaRPr lang="en-US" sz="1836" dirty="0"/>
              </a:p>
              <a:p>
                <a:r>
                  <a:rPr lang="en-US" sz="1836" dirty="0"/>
                  <a:t>Design: </a:t>
                </a:r>
              </a:p>
              <a:p>
                <a:pPr marL="291436" indent="-291436">
                  <a:buFont typeface="Arial" panose="020B0604020202020204" pitchFamily="34" charset="0"/>
                  <a:buChar char="•"/>
                </a:pPr>
                <a:r>
                  <a:rPr lang="en-US" sz="1836" dirty="0"/>
                  <a:t>High-level implementation of division in Verilog:</a:t>
                </a:r>
              </a:p>
              <a:p>
                <a:pPr marL="757735" lvl="1" indent="-291436">
                  <a:buFont typeface="Arial" panose="020B0604020202020204" pitchFamily="34" charset="0"/>
                  <a:buChar char="•"/>
                </a:pPr>
                <a:r>
                  <a:rPr lang="en-US" sz="1836" dirty="0"/>
                  <a:t>Integer long division (divide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36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36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36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36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36" i="1">
                        <a:latin typeface="Cambria Math" panose="02040503050406030204" pitchFamily="18" charset="0"/>
                      </a:rPr>
                      <m:t>𝑞𝑥</m:t>
                    </m:r>
                    <m:r>
                      <a:rPr lang="en-US" sz="1836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36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36" dirty="0"/>
                  <a:t>)</a:t>
                </a:r>
              </a:p>
              <a:p>
                <a:pPr marL="757735" lvl="1" indent="-291436">
                  <a:buFont typeface="Arial" panose="020B0604020202020204" pitchFamily="34" charset="0"/>
                  <a:buChar char="•"/>
                </a:pPr>
                <a:r>
                  <a:rPr lang="en-US" sz="1836" dirty="0"/>
                  <a:t>Newton-Raphson </a:t>
                </a:r>
              </a:p>
              <a:p>
                <a:pPr marL="291436" indent="-291436">
                  <a:buFont typeface="Arial" panose="020B0604020202020204" pitchFamily="34" charset="0"/>
                  <a:buChar char="•"/>
                </a:pPr>
                <a:endParaRPr lang="en-US" sz="1836" dirty="0"/>
              </a:p>
              <a:p>
                <a:r>
                  <a:rPr lang="en-US" sz="1836" dirty="0"/>
                  <a:t>Logic synthesis: </a:t>
                </a:r>
              </a:p>
              <a:p>
                <a:pPr marL="291436" indent="-291436">
                  <a:buFont typeface="Arial" panose="020B0604020202020204" pitchFamily="34" charset="0"/>
                  <a:buChar char="•"/>
                </a:pPr>
                <a:r>
                  <a:rPr lang="en-US" sz="1836" dirty="0"/>
                  <a:t>Convert Verilog to logical netlist in AIG format</a:t>
                </a:r>
              </a:p>
              <a:p>
                <a:r>
                  <a:rPr lang="en-US" sz="1836" dirty="0"/>
                  <a:t>     (And-Inverter Graphs) using tool ABC</a:t>
                </a:r>
              </a:p>
              <a:p>
                <a:pPr marL="291436" indent="-291436">
                  <a:buFont typeface="Arial" panose="020B0604020202020204" pitchFamily="34" charset="0"/>
                  <a:buChar char="•"/>
                </a:pPr>
                <a:r>
                  <a:rPr lang="en-US" sz="1836" dirty="0"/>
                  <a:t>Convert AIG to ESOP format (Exclusive Sums of </a:t>
                </a:r>
              </a:p>
              <a:p>
                <a:r>
                  <a:rPr lang="en-US" sz="1836" dirty="0"/>
                  <a:t>      Products) using tool XOR-</a:t>
                </a:r>
                <a:r>
                  <a:rPr lang="en-US" sz="1836" dirty="0" err="1"/>
                  <a:t>cism</a:t>
                </a:r>
                <a:endParaRPr lang="en-US" sz="1836" dirty="0"/>
              </a:p>
              <a:p>
                <a:pPr marL="291436" indent="-291436">
                  <a:buFont typeface="Arial" panose="020B0604020202020204" pitchFamily="34" charset="0"/>
                  <a:buChar char="•"/>
                </a:pPr>
                <a:r>
                  <a:rPr lang="en-US" sz="1836" dirty="0"/>
                  <a:t>Convert ESOP to </a:t>
                </a:r>
                <a:r>
                  <a:rPr lang="en-US" sz="1836" dirty="0" err="1"/>
                  <a:t>Toffoli</a:t>
                </a:r>
                <a:r>
                  <a:rPr lang="en-US" sz="1836" dirty="0"/>
                  <a:t> networks using different </a:t>
                </a:r>
              </a:p>
              <a:p>
                <a:r>
                  <a:rPr lang="en-US" sz="1836" dirty="0"/>
                  <a:t>      tools (REVS, </a:t>
                </a:r>
                <a:r>
                  <a:rPr lang="en-US" sz="1836" dirty="0" err="1"/>
                  <a:t>RevKit</a:t>
                </a:r>
                <a:r>
                  <a:rPr lang="en-US" sz="1836" dirty="0"/>
                  <a:t>)</a:t>
                </a:r>
              </a:p>
              <a:p>
                <a:endParaRPr lang="en-US" sz="1836" dirty="0"/>
              </a:p>
              <a:p>
                <a:r>
                  <a:rPr lang="en-US" sz="1836" dirty="0"/>
                  <a:t>Several passes for various parameter settings allow T-count/space/compile time tradeoffs.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7" y="1054359"/>
                <a:ext cx="6032437" cy="5568780"/>
              </a:xfrm>
              <a:prstGeom prst="rect">
                <a:avLst/>
              </a:prstGeom>
              <a:blipFill>
                <a:blip r:embed="rId4"/>
                <a:stretch>
                  <a:fillRect l="-808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69057" y="6475595"/>
            <a:ext cx="3387020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solidFill>
                  <a:srgbClr val="002060"/>
                </a:solidFill>
              </a:rPr>
              <a:t>[Soeken et al., arXiv:1612.00631]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66DF7-153B-488B-ADC9-74C8D389C51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335047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Q# tools: Toffoli simulator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21578-D7DB-43AE-93EB-C871968F5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8"/>
            <a:ext cx="11888787" cy="339785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https://docs.microsoft.com/quantum/machines/toffoli-simulator</a:t>
            </a:r>
            <a:r>
              <a:rPr lang="en-US" sz="3200" dirty="0"/>
              <a:t> </a:t>
            </a:r>
          </a:p>
          <a:p>
            <a:r>
              <a:rPr lang="en-US" sz="3200" dirty="0"/>
              <a:t>Supports only X, CNOT and multi-controlled X gates</a:t>
            </a:r>
          </a:p>
          <a:p>
            <a:r>
              <a:rPr lang="en-US" sz="3200" dirty="0"/>
              <a:t>Represents state as an array of bits</a:t>
            </a:r>
          </a:p>
          <a:p>
            <a:pPr lvl="1"/>
            <a:r>
              <a:rPr lang="en-US" sz="2400" dirty="0"/>
              <a:t>No superposition or entanglement!</a:t>
            </a:r>
          </a:p>
          <a:p>
            <a:r>
              <a:rPr lang="en-US" sz="3200" dirty="0"/>
              <a:t>Useful for verifying reversible circuits</a:t>
            </a:r>
          </a:p>
          <a:p>
            <a:pPr lvl="1"/>
            <a:r>
              <a:rPr lang="en-US" sz="2400" dirty="0"/>
              <a:t>If the results on the basis states are correct and only quantum gates were used,</a:t>
            </a:r>
            <a:br>
              <a:rPr lang="en-US" sz="2400" dirty="0"/>
            </a:br>
            <a:r>
              <a:rPr lang="en-US" sz="2400" dirty="0"/>
              <a:t>the result on superposition will also be 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4CB42-F169-476F-A033-9D82154B08CA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2815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752456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8D4-3644-465F-B5F1-C95F8210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854FF1C-63F8-463D-BB6A-F0B8295B904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419551" cy="522604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Implement the following functions using CCNOT gates:</a:t>
                </a:r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You’re given implementations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Implement the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854FF1C-63F8-463D-BB6A-F0B8295B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419551" cy="522604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CF3233B-798E-4303-86F4-8618D748785C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16252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Reversible Boolean 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31223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8D4-3644-465F-B5F1-C95F8210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854FF1C-63F8-463D-BB6A-F0B8295B904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419551" cy="11818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854FF1C-63F8-463D-BB6A-F0B8295B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419551" cy="11818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CF3233B-798E-4303-86F4-8618D748785C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B476F-D486-49EB-AE90-3F03F62A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86" y="2546174"/>
            <a:ext cx="2578101" cy="3697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C2E3C-F337-4986-961F-9B43AD35E36E}"/>
              </a:ext>
            </a:extLst>
          </p:cNvPr>
          <p:cNvSpPr txBox="1"/>
          <p:nvPr/>
        </p:nvSpPr>
        <p:spPr>
          <a:xfrm>
            <a:off x="2971278" y="3244074"/>
            <a:ext cx="1957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Input qubits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0021F-15C2-43EA-A845-3C69895D45E5}"/>
              </a:ext>
            </a:extLst>
          </p:cNvPr>
          <p:cNvSpPr txBox="1"/>
          <p:nvPr/>
        </p:nvSpPr>
        <p:spPr>
          <a:xfrm>
            <a:off x="2819400" y="5082399"/>
            <a:ext cx="244086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Output qubits</a:t>
            </a:r>
          </a:p>
        </p:txBody>
      </p:sp>
    </p:spTree>
    <p:extLst>
      <p:ext uri="{BB962C8B-B14F-4D97-AF65-F5344CB8AC3E}">
        <p14:creationId xmlns:p14="http://schemas.microsoft.com/office/powerpoint/2010/main" val="856245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8D4-3644-465F-B5F1-C95F8210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Multi-controlled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854FF1C-63F8-463D-BB6A-F0B8295B904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419551" cy="6832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854FF1C-63F8-463D-BB6A-F0B8295B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419551" cy="6832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CF3233B-798E-4303-86F4-8618D748785C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3112F-CDE2-4C05-B21E-896FC0635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80"/>
          <a:stretch/>
        </p:blipFill>
        <p:spPr>
          <a:xfrm>
            <a:off x="4037012" y="2029263"/>
            <a:ext cx="4362450" cy="4267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AEAB6-5E14-4150-BDA6-CEC7F7EFA69E}"/>
              </a:ext>
            </a:extLst>
          </p:cNvPr>
          <p:cNvSpPr txBox="1"/>
          <p:nvPr/>
        </p:nvSpPr>
        <p:spPr>
          <a:xfrm>
            <a:off x="7003435" y="6016068"/>
            <a:ext cx="4988539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224" dirty="0">
                <a:solidFill>
                  <a:srgbClr val="2D2DB9"/>
                </a:solidFill>
                <a:latin typeface="Calibri" pitchFamily="34" charset="0"/>
                <a:ea typeface="ＭＳ Ｐゴシック"/>
                <a:cs typeface="Arial" charset="0"/>
              </a:rPr>
              <a:t>Network implementing the Cn(U) operation [Nielsen/Chuang, p. 184]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EFC8C-3665-4C37-A023-C7699A5CF665}"/>
              </a:ext>
            </a:extLst>
          </p:cNvPr>
          <p:cNvSpPr txBox="1"/>
          <p:nvPr/>
        </p:nvSpPr>
        <p:spPr>
          <a:xfrm>
            <a:off x="1904478" y="2716861"/>
            <a:ext cx="1957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Input qubits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1C0B8-BC4E-44EB-9A51-F167F02CB210}"/>
              </a:ext>
            </a:extLst>
          </p:cNvPr>
          <p:cNvSpPr txBox="1"/>
          <p:nvPr/>
        </p:nvSpPr>
        <p:spPr>
          <a:xfrm>
            <a:off x="1421523" y="4555186"/>
            <a:ext cx="244086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“Scratch” qubits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530E-C176-4837-A823-2A8EE91061E7}"/>
              </a:ext>
            </a:extLst>
          </p:cNvPr>
          <p:cNvSpPr txBox="1"/>
          <p:nvPr/>
        </p:nvSpPr>
        <p:spPr>
          <a:xfrm>
            <a:off x="1774635" y="5660158"/>
            <a:ext cx="208775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Output qubit</a:t>
            </a:r>
          </a:p>
        </p:txBody>
      </p:sp>
    </p:spTree>
    <p:extLst>
      <p:ext uri="{BB962C8B-B14F-4D97-AF65-F5344CB8AC3E}">
        <p14:creationId xmlns:p14="http://schemas.microsoft.com/office/powerpoint/2010/main" val="374493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8D4-3644-465F-B5F1-C95F8210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Combining multiple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854FF1C-63F8-463D-BB6A-F0B8295B904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419551" cy="533684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You’re given implementations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Implement the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Allocate 2 extra qubits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CCNOT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controls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as target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 err="1"/>
                  <a:t>Uncompute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and release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854FF1C-63F8-463D-BB6A-F0B8295B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419551" cy="533684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CF3233B-798E-4303-86F4-8618D748785C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4040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oracles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33672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5416" y="1446676"/>
                <a:ext cx="11888787" cy="3619452"/>
              </a:xfrm>
            </p:spPr>
            <p:txBody>
              <a:bodyPr/>
              <a:lstStyle/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given to us as a “black box” or oracle: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Goal: We want to determine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using the black box (or “querying it”) as few times as possible.</a:t>
                </a:r>
              </a:p>
              <a:p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an actual function written in some language.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5416" y="1446676"/>
                <a:ext cx="11888787" cy="36194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(non-quantum) oracles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23865" y="5187633"/>
            <a:ext cx="4893271" cy="141826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ourier New" panose="02070309020205020404" pitchFamily="49" charset="0"/>
              </a:rPr>
              <a:t>Python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ourier New" panose="02070309020205020404" pitchFamily="49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def f(x):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return(abs(x-2)+1)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11895" y="5178580"/>
            <a:ext cx="5124238" cy="142731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ourier New" panose="02070309020205020404" pitchFamily="49" charset="0"/>
              </a:rPr>
              <a:t>C#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urier New" panose="02070309020205020404" pitchFamily="49" charset="0"/>
              <a:ea typeface="Segoe UI" pitchFamily="34" charset="0"/>
              <a:cs typeface="Courier New" panose="02070309020205020404" pitchFamily="49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 f(</a:t>
            </a: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 x){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return (</a:t>
            </a: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Math.Abs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(x-2)+1);}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227176" y="2273872"/>
            <a:ext cx="3427351" cy="799140"/>
            <a:chOff x="4227176" y="2273872"/>
            <a:chExt cx="3427351" cy="7991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92E513-BF3B-4589-89E4-A071D434DFBE}"/>
                </a:ext>
              </a:extLst>
            </p:cNvPr>
            <p:cNvGrpSpPr/>
            <p:nvPr/>
          </p:nvGrpSpPr>
          <p:grpSpPr>
            <a:xfrm>
              <a:off x="4227176" y="2273872"/>
              <a:ext cx="3427351" cy="799140"/>
              <a:chOff x="4227176" y="2074689"/>
              <a:chExt cx="3427351" cy="799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8F85C0C6-46AA-4292-B4E4-4B3426375B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2091" y="2074689"/>
                    <a:ext cx="1016146" cy="79914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gradFill>
                                <a:gsLst>
                                  <a:gs pos="0">
                                    <a:srgbClr val="FFFFF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Segoe UI" pitchFamily="34" charset="0"/>
                              <a:cs typeface="Segoe UI" pitchFamily="34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2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8F85C0C6-46AA-4292-B4E4-4B3426375B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02091" y="2074689"/>
                    <a:ext cx="1016146" cy="79914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E611DC7-4D2D-47DB-BA96-34A6D58D2548}"/>
                      </a:ext>
                    </a:extLst>
                  </p:cNvPr>
                  <p:cNvSpPr txBox="1"/>
                  <p:nvPr/>
                </p:nvSpPr>
                <p:spPr>
                  <a:xfrm>
                    <a:off x="4227176" y="2151914"/>
                    <a:ext cx="587482" cy="7048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E611DC7-4D2D-47DB-BA96-34A6D58D25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176" y="2151914"/>
                    <a:ext cx="587482" cy="70480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45C6BF9-C432-45CA-83AA-1D6FAD39F5D6}"/>
                      </a:ext>
                    </a:extLst>
                  </p:cNvPr>
                  <p:cNvSpPr txBox="1"/>
                  <p:nvPr/>
                </p:nvSpPr>
                <p:spPr>
                  <a:xfrm>
                    <a:off x="6785908" y="2128862"/>
                    <a:ext cx="868619" cy="7048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dirty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45C6BF9-C432-45CA-83AA-1D6FAD39F5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5908" y="2128862"/>
                    <a:ext cx="868619" cy="70480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V="1">
              <a:off x="4648840" y="2681288"/>
              <a:ext cx="454179" cy="53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 flipV="1">
              <a:off x="6339103" y="2672911"/>
              <a:ext cx="454179" cy="53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C42CA6-171D-4DAD-B761-EAFB0AE52BB0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527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5416" y="1446676"/>
                <a:ext cx="11888787" cy="55980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Example: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. Find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Best black box algorithm:</a:t>
                </a:r>
                <a:r>
                  <a:rPr lang="en-US" dirty="0"/>
                  <a:t>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Output the smallest number returned by the oracle.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dirty="0"/>
                  <a:t>We can do better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’s source code! (white box)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Minimum value of this function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(2)=1.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5416" y="1446676"/>
                <a:ext cx="11888787" cy="5598007"/>
              </a:xfrm>
              <a:blipFill>
                <a:blip r:embed="rId3"/>
                <a:stretch>
                  <a:fillRect l="-1077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vs. black box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75140" y="4615064"/>
            <a:ext cx="4893271" cy="141826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ourier New" panose="02070309020205020404" pitchFamily="49" charset="0"/>
              </a:rPr>
              <a:t>Python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ourier New" panose="02070309020205020404" pitchFamily="49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def f(x):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return(abs(x-2)+1)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63170" y="4606011"/>
            <a:ext cx="5124238" cy="142731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Courier New" panose="02070309020205020404" pitchFamily="49" charset="0"/>
              </a:rPr>
              <a:t>C#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urier New" panose="02070309020205020404" pitchFamily="49" charset="0"/>
              <a:ea typeface="Segoe UI" pitchFamily="34" charset="0"/>
              <a:cs typeface="Courier New" panose="02070309020205020404" pitchFamily="49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 f(</a:t>
            </a: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 x){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return (</a:t>
            </a: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Math.Abs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(x-2)+1);}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99B9CE-EA45-409B-835B-DF5C0F462E12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7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3843" y="1552395"/>
                <a:ext cx="11888787" cy="439504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Maybe it really is a black box to </a:t>
                </a:r>
                <a:r>
                  <a:rPr lang="en-US" u="sng" dirty="0">
                    <a:solidFill>
                      <a:schemeClr val="tx1"/>
                    </a:solidFill>
                  </a:rPr>
                  <a:t>us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computed by someone else (e.g., on the cloud, a remote database, etc.)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We have the source code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but it is obfuscated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We have the source code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but we don’t know how to use it to make our goal easier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We want to design an algorithm so general that it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source code at all (i.e., works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)!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3843" y="1552395"/>
                <a:ext cx="11888787" cy="4395049"/>
              </a:xfrm>
              <a:blipFill>
                <a:blip r:embed="rId3"/>
                <a:stretch>
                  <a:fillRect l="-718" t="-1110" r="-1333" b="-3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6AD7608-B614-49D3-8F69-33BB296684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</a:t>
                </a:r>
                <a:r>
                  <a:rPr lang="en-US" dirty="0">
                    <a:solidFill>
                      <a:schemeClr val="tx1"/>
                    </a:solidFill>
                  </a:rPr>
                  <a:t>treat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a black box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6AD7608-B614-49D3-8F69-33BB29668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17881" b="-2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6806CC0-4C59-4FAD-8180-B524DF4877F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01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8385-4631-4483-B63A-7B21531D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oracles: general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1A61C2-C662-4C86-925C-90B7458C403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888787" cy="3708195"/>
              </a:xfrm>
            </p:spPr>
            <p:txBody>
              <a:bodyPr/>
              <a:lstStyle/>
              <a:p>
                <a:r>
                  <a:rPr lang="en-US" i="1" dirty="0"/>
                  <a:t>Quantum</a:t>
                </a:r>
                <a:r>
                  <a:rPr lang="en-US" dirty="0"/>
                  <a:t> </a:t>
                </a:r>
                <a:r>
                  <a:rPr lang="en-US" i="1" dirty="0"/>
                  <a:t>oracle</a:t>
                </a:r>
                <a:r>
                  <a:rPr lang="en-US" dirty="0"/>
                  <a:t> is a black box </a:t>
                </a:r>
                <a:r>
                  <a:rPr lang="en-US" i="1" dirty="0"/>
                  <a:t>unitary</a:t>
                </a:r>
                <a:r>
                  <a:rPr lang="en-US" dirty="0"/>
                  <a:t>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that implements some classical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baseline="300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en-US" dirty="0"/>
                  <a:t> (N-bit input, 1-bit output)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implements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 </a:t>
                </a:r>
                <a:r>
                  <a:rPr lang="en-US" i="1" dirty="0"/>
                  <a:t>reversible</a:t>
                </a:r>
                <a:r>
                  <a:rPr lang="en-US" dirty="0"/>
                  <a:t> way</a:t>
                </a:r>
              </a:p>
              <a:p>
                <a:r>
                  <a:rPr lang="en-US" dirty="0"/>
                  <a:t>The oracle must work properly on all superposition states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1A61C2-C662-4C86-925C-90B7458C4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888787" cy="37081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5ECE5C9-6301-4ADF-9401-D980E1D64BB0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906652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8385-4631-4483-B63A-7B21531D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Phase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1A61C2-C662-4C86-925C-90B7458C403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888787" cy="5305298"/>
              </a:xfrm>
            </p:spPr>
            <p:txBody>
              <a:bodyPr/>
              <a:lstStyle/>
              <a:p>
                <a:r>
                  <a:rPr lang="en-US" dirty="0"/>
                  <a:t>Phase oracles encode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the phase of the state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phase doesn’t change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phase is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Behavior on superposition states follows from linearity of the oracle: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1A61C2-C662-4C86-925C-90B7458C4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888787" cy="53052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5ECE5C9-6301-4ADF-9401-D980E1D64BB0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1F0449-B4A8-4B51-A884-76DC5326F74D}"/>
              </a:ext>
            </a:extLst>
          </p:cNvPr>
          <p:cNvGrpSpPr/>
          <p:nvPr/>
        </p:nvGrpSpPr>
        <p:grpSpPr>
          <a:xfrm>
            <a:off x="4275680" y="3314974"/>
            <a:ext cx="3885113" cy="1269963"/>
            <a:chOff x="918806" y="5174506"/>
            <a:chExt cx="3885113" cy="12699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AA38EE-258D-4EFA-B902-722F3B7D6966}"/>
                </a:ext>
              </a:extLst>
            </p:cNvPr>
            <p:cNvSpPr/>
            <p:nvPr/>
          </p:nvSpPr>
          <p:spPr bwMode="auto">
            <a:xfrm>
              <a:off x="1679123" y="5321885"/>
              <a:ext cx="1249610" cy="108673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BB5FE1-5D60-48C9-9F68-0D7064B869B8}"/>
                    </a:ext>
                  </a:extLst>
                </p:cNvPr>
                <p:cNvSpPr txBox="1"/>
                <p:nvPr/>
              </p:nvSpPr>
              <p:spPr>
                <a:xfrm>
                  <a:off x="1648235" y="5174506"/>
                  <a:ext cx="1311385" cy="12699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4027B4-CB76-4FE5-970F-E41A0FED4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235" y="5174506"/>
                  <a:ext cx="1311385" cy="12699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AD42644-400A-4A12-B18C-F07649EC00A1}"/>
                    </a:ext>
                  </a:extLst>
                </p:cNvPr>
                <p:cNvSpPr txBox="1"/>
                <p:nvPr/>
              </p:nvSpPr>
              <p:spPr>
                <a:xfrm>
                  <a:off x="918806" y="5516612"/>
                  <a:ext cx="507772" cy="704808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39201C-372C-4E05-93BC-30BE5E18B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806" y="5516612"/>
                  <a:ext cx="507772" cy="704808"/>
                </a:xfrm>
                <a:prstGeom prst="rect">
                  <a:avLst/>
                </a:prstGeom>
                <a:blipFill>
                  <a:blip r:embed="rId7"/>
                  <a:stretch>
                    <a:fillRect r="-8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EF92EF-D684-48C5-B59F-CEE10A4F56FC}"/>
                    </a:ext>
                  </a:extLst>
                </p:cNvPr>
                <p:cNvSpPr txBox="1"/>
                <p:nvPr/>
              </p:nvSpPr>
              <p:spPr>
                <a:xfrm>
                  <a:off x="2928856" y="5511576"/>
                  <a:ext cx="1875063" cy="71859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E31287E-1E8D-4CE3-B635-FE4F6E7A1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856" y="5511576"/>
                  <a:ext cx="1875063" cy="718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385228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888787" cy="39580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classical circuit</a:t>
                </a:r>
                <a:r>
                  <a:rPr lang="en-US" b="0" dirty="0"/>
                  <a:t> that calculates a function, we can convert it to quantum usin</a:t>
                </a:r>
                <a:r>
                  <a:rPr lang="en-US" dirty="0"/>
                  <a:t>g reversible computing tricks</a:t>
                </a:r>
                <a:endParaRPr lang="en-US" b="0" dirty="0"/>
              </a:p>
              <a:p>
                <a:endParaRPr lang="en-US" dirty="0"/>
              </a:p>
              <a:p>
                <a:endParaRPr lang="en-US" sz="3200" b="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Results in a quantum circuit like this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dirty="0"/>
                  <a:t>: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888787" cy="39580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quantum oracles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8A02AD-EEE2-4FA5-833B-AAC7540D0B2E}"/>
              </a:ext>
            </a:extLst>
          </p:cNvPr>
          <p:cNvGrpSpPr/>
          <p:nvPr/>
        </p:nvGrpSpPr>
        <p:grpSpPr>
          <a:xfrm>
            <a:off x="4854511" y="2390393"/>
            <a:ext cx="3435192" cy="1982974"/>
            <a:chOff x="4854511" y="2390393"/>
            <a:chExt cx="3435192" cy="19829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D91928-2848-4080-9A58-AFF03EF97986}"/>
                </a:ext>
              </a:extLst>
            </p:cNvPr>
            <p:cNvSpPr/>
            <p:nvPr/>
          </p:nvSpPr>
          <p:spPr bwMode="auto">
            <a:xfrm>
              <a:off x="5633720" y="2479040"/>
              <a:ext cx="1422400" cy="12750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Tof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3F599E-2B1D-4EC4-840E-D3E5B29D3487}"/>
                    </a:ext>
                  </a:extLst>
                </p:cNvPr>
                <p:cNvSpPr txBox="1"/>
                <p:nvPr/>
              </p:nvSpPr>
              <p:spPr>
                <a:xfrm>
                  <a:off x="4854511" y="2390393"/>
                  <a:ext cx="797560" cy="1446550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3F599E-2B1D-4EC4-840E-D3E5B29D3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11" y="2390393"/>
                  <a:ext cx="797560" cy="14465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995EC0-BD34-47E2-9582-E957FC278F92}"/>
                    </a:ext>
                  </a:extLst>
                </p:cNvPr>
                <p:cNvSpPr txBox="1"/>
                <p:nvPr/>
              </p:nvSpPr>
              <p:spPr>
                <a:xfrm>
                  <a:off x="6985285" y="2390393"/>
                  <a:ext cx="1304418" cy="1446550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lang="en-US" sz="2400" b="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en-US" sz="2400" b="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en-US" sz="2400" b="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995EC0-BD34-47E2-9582-E957FC278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285" y="2390393"/>
                  <a:ext cx="1304418" cy="14465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B49B1-30FA-451F-A036-D6F9421DF952}"/>
                </a:ext>
              </a:extLst>
            </p:cNvPr>
            <p:cNvSpPr txBox="1"/>
            <p:nvPr/>
          </p:nvSpPr>
          <p:spPr>
            <a:xfrm flipH="1">
              <a:off x="5072094" y="3745503"/>
              <a:ext cx="3042919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Classical AND gate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70048" y="2773235"/>
            <a:ext cx="3238363" cy="1596767"/>
            <a:chOff x="8770048" y="2773235"/>
            <a:chExt cx="3238363" cy="159676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C08544-270C-401D-82C8-BDC5D90375AE}"/>
                </a:ext>
              </a:extLst>
            </p:cNvPr>
            <p:cNvSpPr/>
            <p:nvPr/>
          </p:nvSpPr>
          <p:spPr bwMode="auto">
            <a:xfrm>
              <a:off x="9745556" y="2828756"/>
              <a:ext cx="819835" cy="55969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5A7292-EE46-4F49-9FD3-C097CC3CC7C0}"/>
                    </a:ext>
                  </a:extLst>
                </p:cNvPr>
                <p:cNvSpPr txBox="1"/>
                <p:nvPr/>
              </p:nvSpPr>
              <p:spPr>
                <a:xfrm>
                  <a:off x="8989840" y="2773514"/>
                  <a:ext cx="797560" cy="704808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5A7292-EE46-4F49-9FD3-C097CC3CC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40" y="2773514"/>
                  <a:ext cx="797560" cy="7048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CFB1DB-A242-4E97-B929-B8200CF8DBBB}"/>
                    </a:ext>
                  </a:extLst>
                </p:cNvPr>
                <p:cNvSpPr txBox="1"/>
                <p:nvPr/>
              </p:nvSpPr>
              <p:spPr>
                <a:xfrm>
                  <a:off x="10489776" y="2773235"/>
                  <a:ext cx="1518635" cy="62786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sz="2400" b="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CFB1DB-A242-4E97-B929-B8200CF8D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9776" y="2773235"/>
                  <a:ext cx="1518635" cy="6278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4CBD27-DA5A-4F78-A975-2584016ED0A1}"/>
                </a:ext>
              </a:extLst>
            </p:cNvPr>
            <p:cNvSpPr txBox="1"/>
            <p:nvPr/>
          </p:nvSpPr>
          <p:spPr>
            <a:xfrm flipH="1">
              <a:off x="8770048" y="3742138"/>
              <a:ext cx="286004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Classical NOT gate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3E995A-1393-4360-BD64-4014E251F529}"/>
              </a:ext>
            </a:extLst>
          </p:cNvPr>
          <p:cNvGrpSpPr/>
          <p:nvPr/>
        </p:nvGrpSpPr>
        <p:grpSpPr>
          <a:xfrm>
            <a:off x="333311" y="2390393"/>
            <a:ext cx="4228529" cy="1982974"/>
            <a:chOff x="333311" y="2390393"/>
            <a:chExt cx="4228529" cy="19829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F18E48-162A-4EB9-8843-366A5036A362}"/>
                </a:ext>
              </a:extLst>
            </p:cNvPr>
            <p:cNvSpPr/>
            <p:nvPr/>
          </p:nvSpPr>
          <p:spPr bwMode="auto">
            <a:xfrm>
              <a:off x="1112520" y="2479040"/>
              <a:ext cx="1422400" cy="12750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Tof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04BAE5-9594-4398-B23E-6E9279B3495F}"/>
                    </a:ext>
                  </a:extLst>
                </p:cNvPr>
                <p:cNvSpPr txBox="1"/>
                <p:nvPr/>
              </p:nvSpPr>
              <p:spPr>
                <a:xfrm>
                  <a:off x="333311" y="2390393"/>
                  <a:ext cx="797560" cy="152349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04BAE5-9594-4398-B23E-6E9279B34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11" y="2390393"/>
                  <a:ext cx="797560" cy="15234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655E4D-5043-4520-B1EE-6EF12964BB4A}"/>
                    </a:ext>
                  </a:extLst>
                </p:cNvPr>
                <p:cNvSpPr txBox="1"/>
                <p:nvPr/>
              </p:nvSpPr>
              <p:spPr>
                <a:xfrm>
                  <a:off x="2464084" y="2390393"/>
                  <a:ext cx="2097756" cy="152349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lang="en-US" sz="2400" b="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en-US" sz="2400" b="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⊕(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655E4D-5043-4520-B1EE-6EF12964B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084" y="2390393"/>
                  <a:ext cx="2097756" cy="15234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A1770D-B91F-4FD0-B435-7422EA448A68}"/>
                </a:ext>
              </a:extLst>
            </p:cNvPr>
            <p:cNvSpPr txBox="1"/>
            <p:nvPr/>
          </p:nvSpPr>
          <p:spPr>
            <a:xfrm flipH="1">
              <a:off x="416560" y="3745503"/>
              <a:ext cx="334264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Quantum Toffoli gate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A6D1DC-10BB-4828-AC61-1221B31FE92E}"/>
              </a:ext>
            </a:extLst>
          </p:cNvPr>
          <p:cNvGrpSpPr/>
          <p:nvPr/>
        </p:nvGrpSpPr>
        <p:grpSpPr>
          <a:xfrm>
            <a:off x="1331726" y="5076774"/>
            <a:ext cx="4949889" cy="1062607"/>
            <a:chOff x="275639" y="4977384"/>
            <a:chExt cx="4949889" cy="106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C5858F1-5861-401C-8892-31BE85949960}"/>
                    </a:ext>
                  </a:extLst>
                </p:cNvPr>
                <p:cNvSpPr/>
                <p:nvPr/>
              </p:nvSpPr>
              <p:spPr bwMode="auto">
                <a:xfrm>
                  <a:off x="1054848" y="5091431"/>
                  <a:ext cx="2097610" cy="79120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Segoe UI" pitchFamily="34" charset="0"/>
                            <a:cs typeface="Segoe UI" pitchFamily="34" charset="0"/>
                          </a:rPr>
                          <m:t>𝐶</m:t>
                        </m:r>
                        <m:r>
                          <a:rPr lang="en-US" sz="2400" b="0" i="1" dirty="0" smtClean="0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Segoe UI" pitchFamily="34" charset="0"/>
                            <a:cs typeface="Segoe UI" pitchFamily="34" charset="0"/>
                          </a:rPr>
                          <m:t>𝑜𝑚𝑝𝑢𝑡𝑒</m:t>
                        </m:r>
                        <m:r>
                          <a:rPr lang="en-US" sz="2400" b="0" i="1" dirty="0" smtClean="0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Segoe UI" pitchFamily="34" charset="0"/>
                            <a:cs typeface="Segoe UI" pitchFamily="34" charset="0"/>
                          </a:rPr>
                          <m:t> </m:t>
                        </m:r>
                        <m:r>
                          <a:rPr lang="en-US" sz="2400" b="0" i="1" dirty="0" smtClean="0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Segoe UI" pitchFamily="34" charset="0"/>
                            <a:cs typeface="Segoe UI" pitchFamily="34" charset="0"/>
                          </a:rPr>
                          <m:t>𝑓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C5858F1-5861-401C-8892-31BE859499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4848" y="5091431"/>
                  <a:ext cx="2097610" cy="7912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943022C-497B-426E-A174-27981E01786E}"/>
                    </a:ext>
                  </a:extLst>
                </p:cNvPr>
                <p:cNvSpPr txBox="1"/>
                <p:nvPr/>
              </p:nvSpPr>
              <p:spPr>
                <a:xfrm>
                  <a:off x="275639" y="5002784"/>
                  <a:ext cx="797560" cy="1037207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943022C-497B-426E-A174-27981E017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39" y="5002784"/>
                  <a:ext cx="797560" cy="103720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B23741-9E3E-4867-814E-F5D67F466B1B}"/>
                    </a:ext>
                  </a:extLst>
                </p:cNvPr>
                <p:cNvSpPr txBox="1"/>
                <p:nvPr/>
              </p:nvSpPr>
              <p:spPr>
                <a:xfrm>
                  <a:off x="3127772" y="4977384"/>
                  <a:ext cx="2097756" cy="1037207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garbage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en-US" sz="2400" b="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en-US" sz="2400" b="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B23741-9E3E-4867-814E-F5D67F466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772" y="4977384"/>
                  <a:ext cx="2097756" cy="10372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0C558F-1CF5-4D88-BC0B-05077E4CDAE0}"/>
              </a:ext>
            </a:extLst>
          </p:cNvPr>
          <p:cNvGrpSpPr/>
          <p:nvPr/>
        </p:nvGrpSpPr>
        <p:grpSpPr>
          <a:xfrm>
            <a:off x="1343425" y="5402416"/>
            <a:ext cx="9138601" cy="1284422"/>
            <a:chOff x="289879" y="5303026"/>
            <a:chExt cx="9138601" cy="1284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5742C87-F324-4D81-B325-9BF51748F31D}"/>
                    </a:ext>
                  </a:extLst>
                </p:cNvPr>
                <p:cNvSpPr txBox="1"/>
                <p:nvPr/>
              </p:nvSpPr>
              <p:spPr>
                <a:xfrm>
                  <a:off x="289879" y="5882640"/>
                  <a:ext cx="656639" cy="704808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5742C87-F324-4D81-B325-9BF51748F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79" y="5882640"/>
                  <a:ext cx="656639" cy="7048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789891B-957A-49B7-B4F3-842360FBBB53}"/>
                    </a:ext>
                  </a:extLst>
                </p:cNvPr>
                <p:cNvSpPr txBox="1"/>
                <p:nvPr/>
              </p:nvSpPr>
              <p:spPr>
                <a:xfrm>
                  <a:off x="3137407" y="5872480"/>
                  <a:ext cx="722303" cy="704808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789891B-957A-49B7-B4F3-842360FBB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07" y="5872480"/>
                  <a:ext cx="722303" cy="70480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D151CA-5E4F-4F6C-93CC-5C37C1EC0991}"/>
                </a:ext>
              </a:extLst>
            </p:cNvPr>
            <p:cNvCxnSpPr>
              <a:cxnSpLocks/>
            </p:cNvCxnSpPr>
            <p:nvPr/>
          </p:nvCxnSpPr>
          <p:spPr>
            <a:xfrm>
              <a:off x="4235417" y="5709426"/>
              <a:ext cx="12329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B040C3-45C2-4453-A511-8267767FAED1}"/>
                </a:ext>
              </a:extLst>
            </p:cNvPr>
            <p:cNvCxnSpPr>
              <a:cxnSpLocks/>
            </p:cNvCxnSpPr>
            <p:nvPr/>
          </p:nvCxnSpPr>
          <p:spPr>
            <a:xfrm>
              <a:off x="5038214" y="5303026"/>
              <a:ext cx="430153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238B3E-1E52-45E5-991B-C2BC2C476D2A}"/>
                </a:ext>
              </a:extLst>
            </p:cNvPr>
            <p:cNvSpPr/>
            <p:nvPr/>
          </p:nvSpPr>
          <p:spPr bwMode="auto">
            <a:xfrm>
              <a:off x="4617720" y="5643270"/>
              <a:ext cx="132080" cy="1322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FDEB383-186E-434D-91E9-38A65137E51B}"/>
                </a:ext>
              </a:extLst>
            </p:cNvPr>
            <p:cNvSpPr/>
            <p:nvPr/>
          </p:nvSpPr>
          <p:spPr bwMode="auto">
            <a:xfrm>
              <a:off x="4617720" y="6154038"/>
              <a:ext cx="132080" cy="13159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3F20FC-2046-4693-9AE3-1491D4EDF8A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flipV="1">
              <a:off x="1054848" y="6224884"/>
              <a:ext cx="2082559" cy="1016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F7B1F9-7D4E-419B-86AF-D9BE186CD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5264" y="6200261"/>
              <a:ext cx="3900177" cy="2462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DF7CBD-3819-45E8-BF4C-C6DA808EFF00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>
              <a:off x="4683760" y="5775569"/>
              <a:ext cx="0" cy="510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280DFC6-0085-4349-8265-D72A9CAB1F98}"/>
                    </a:ext>
                  </a:extLst>
                </p:cNvPr>
                <p:cNvSpPr txBox="1"/>
                <p:nvPr/>
              </p:nvSpPr>
              <p:spPr>
                <a:xfrm>
                  <a:off x="7608584" y="5862007"/>
                  <a:ext cx="1819896" cy="704808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)⟩</m:t>
                        </m:r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280DFC6-0085-4349-8265-D72A9CAB1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584" y="5862007"/>
                  <a:ext cx="1819896" cy="7048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6E5037-E599-477B-9301-6A2EA2C17A9F}"/>
              </a:ext>
            </a:extLst>
          </p:cNvPr>
          <p:cNvGrpSpPr/>
          <p:nvPr/>
        </p:nvGrpSpPr>
        <p:grpSpPr>
          <a:xfrm>
            <a:off x="6661377" y="5076774"/>
            <a:ext cx="2785648" cy="1037207"/>
            <a:chOff x="5607831" y="4977384"/>
            <a:chExt cx="2785648" cy="1037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29D4522-BB6F-4C67-82A1-7ED0529D1122}"/>
                    </a:ext>
                  </a:extLst>
                </p:cNvPr>
                <p:cNvSpPr/>
                <p:nvPr/>
              </p:nvSpPr>
              <p:spPr bwMode="auto">
                <a:xfrm>
                  <a:off x="5607831" y="5076191"/>
                  <a:ext cx="2097610" cy="791209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dirty="0" smtClean="0">
                                <a:gradFill>
                                  <a:gsLst>
                                    <a:gs pos="0">
                                      <a:srgbClr val="FFFFFF"/>
                                    </a:gs>
                                    <a:gs pos="100000">
                                      <a:srgbClr val="FFFFFF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Segoe UI" pitchFamily="34" charset="0"/>
                                <a:cs typeface="Segoe UI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gradFill>
                                  <a:gsLst>
                                    <a:gs pos="0">
                                      <a:srgbClr val="FFFFFF"/>
                                    </a:gs>
                                    <a:gs pos="100000">
                                      <a:srgbClr val="FFFFFF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Segoe UI" pitchFamily="34" charset="0"/>
                                <a:cs typeface="Segoe UI" pitchFamily="34" charset="0"/>
                              </a:rPr>
                              <m:t>𝐶𝑜𝑚𝑝𝑢𝑡𝑒</m:t>
                            </m:r>
                            <m:r>
                              <a:rPr lang="en-US" sz="2400" b="0" i="1" dirty="0" smtClean="0">
                                <a:gradFill>
                                  <a:gsLst>
                                    <a:gs pos="0">
                                      <a:srgbClr val="FFFFFF"/>
                                    </a:gs>
                                    <a:gs pos="100000">
                                      <a:srgbClr val="FFFFFF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Segoe UI" pitchFamily="34" charset="0"/>
                                <a:cs typeface="Segoe UI" pitchFamily="34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gradFill>
                                  <a:gsLst>
                                    <a:gs pos="0">
                                      <a:srgbClr val="FFFFFF"/>
                                    </a:gs>
                                    <a:gs pos="100000">
                                      <a:srgbClr val="FFFFFF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Segoe UI" pitchFamily="34" charset="0"/>
                                <a:cs typeface="Segoe UI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dirty="0" smtClean="0">
                                <a:gradFill>
                                  <a:gsLst>
                                    <a:gs pos="0">
                                      <a:srgbClr val="FFFFFF"/>
                                    </a:gs>
                                    <a:gs pos="100000">
                                      <a:srgbClr val="FFFFFF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Segoe UI" pitchFamily="34" charset="0"/>
                                <a:cs typeface="Segoe UI" pitchFamily="34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29D4522-BB6F-4C67-82A1-7ED0529D11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7831" y="5076191"/>
                  <a:ext cx="2097610" cy="79120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9278D4A-3207-4F8F-AA1E-4288B3D5C6FA}"/>
                    </a:ext>
                  </a:extLst>
                </p:cNvPr>
                <p:cNvSpPr txBox="1"/>
                <p:nvPr/>
              </p:nvSpPr>
              <p:spPr>
                <a:xfrm>
                  <a:off x="7595919" y="4977384"/>
                  <a:ext cx="797560" cy="1037207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9278D4A-3207-4F8F-AA1E-4288B3D5C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919" y="4977384"/>
                  <a:ext cx="797560" cy="103720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35163-7DC7-4BBD-85E9-D35C5BCCC0A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92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0DC40-571F-466C-AF77-853EF00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Boolean logic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46372-633F-4402-87DE-8E085247D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83264"/>
          </a:xfrm>
        </p:spPr>
        <p:txBody>
          <a:bodyPr/>
          <a:lstStyle/>
          <a:p>
            <a:r>
              <a:rPr lang="en-US" dirty="0"/>
              <a:t>Logic operations can be represented as </a:t>
            </a:r>
            <a:r>
              <a:rPr lang="en-US" i="1" dirty="0"/>
              <a:t>truth tables: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1D729E-DDDB-411D-A78E-163C1DF44802}"/>
              </a:ext>
            </a:extLst>
          </p:cNvPr>
          <p:cNvGrpSpPr/>
          <p:nvPr/>
        </p:nvGrpSpPr>
        <p:grpSpPr>
          <a:xfrm>
            <a:off x="631396" y="2099895"/>
            <a:ext cx="10112147" cy="4304486"/>
            <a:chOff x="692838" y="2171092"/>
            <a:chExt cx="10112147" cy="4304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D124B36-E662-4C8D-B805-E9B97D6C3CBC}"/>
                    </a:ext>
                  </a:extLst>
                </p:cNvPr>
                <p:cNvSpPr txBox="1"/>
                <p:nvPr/>
              </p:nvSpPr>
              <p:spPr>
                <a:xfrm>
                  <a:off x="2380312" y="4917140"/>
                  <a:ext cx="2935740" cy="1537537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/>
                    <a:t>NOT gate: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a14:m>
                  <a:endParaRPr lang="en-US" sz="2400" dirty="0"/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D124B36-E662-4C8D-B805-E9B97D6C3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312" y="4917140"/>
                  <a:ext cx="2935740" cy="15375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6F6DC8-2FC0-48A7-A0F5-BB25057F9BAC}"/>
                    </a:ext>
                  </a:extLst>
                </p:cNvPr>
                <p:cNvSpPr txBox="1"/>
                <p:nvPr/>
              </p:nvSpPr>
              <p:spPr>
                <a:xfrm>
                  <a:off x="4529444" y="2171092"/>
                  <a:ext cx="4067704" cy="1796326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/>
                    <a:t>OR: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mr>
                      </m:m>
                    </m:oMath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6F6DC8-2FC0-48A7-A0F5-BB25057F9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444" y="2171092"/>
                  <a:ext cx="4067704" cy="1796326"/>
                </a:xfrm>
                <a:prstGeom prst="rect">
                  <a:avLst/>
                </a:prstGeom>
                <a:blipFill>
                  <a:blip r:embed="rId4"/>
                  <a:stretch>
                    <a:fillRect l="-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FDB408-A5A7-4028-B6ED-541E8B93A14F}"/>
                    </a:ext>
                  </a:extLst>
                </p:cNvPr>
                <p:cNvSpPr txBox="1"/>
                <p:nvPr/>
              </p:nvSpPr>
              <p:spPr>
                <a:xfrm>
                  <a:off x="6141785" y="4629880"/>
                  <a:ext cx="4663200" cy="184569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/>
                    <a:t>NAND gate: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FDB408-A5A7-4028-B6ED-541E8B93A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785" y="4629880"/>
                  <a:ext cx="4663200" cy="18456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1CC9F7-6C2B-49B4-A84E-830C81EF8A31}"/>
                    </a:ext>
                  </a:extLst>
                </p:cNvPr>
                <p:cNvSpPr txBox="1"/>
                <p:nvPr/>
              </p:nvSpPr>
              <p:spPr>
                <a:xfrm>
                  <a:off x="692838" y="2171092"/>
                  <a:ext cx="3369833" cy="2165529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/>
                    <a:t>AND: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mr>
                      </m:m>
                    </m:oMath>
                  </a14:m>
                  <a:endParaRPr lang="en-US" sz="2400" dirty="0"/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1CC9F7-6C2B-49B4-A84E-830C81EF8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38" y="2171092"/>
                  <a:ext cx="3369833" cy="2165529"/>
                </a:xfrm>
                <a:prstGeom prst="rect">
                  <a:avLst/>
                </a:prstGeom>
                <a:blipFill>
                  <a:blip r:embed="rId6"/>
                  <a:stretch>
                    <a:fillRect l="-1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930566-EC98-4BDA-A464-74C1A3F60061}"/>
                </a:ext>
              </a:extLst>
            </p:cNvPr>
            <p:cNvCxnSpPr/>
            <p:nvPr/>
          </p:nvCxnSpPr>
          <p:spPr>
            <a:xfrm>
              <a:off x="2700329" y="2229586"/>
              <a:ext cx="0" cy="164392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72DC12-FF2B-4327-A858-5FFF338EEF8E}"/>
                </a:ext>
              </a:extLst>
            </p:cNvPr>
            <p:cNvCxnSpPr/>
            <p:nvPr/>
          </p:nvCxnSpPr>
          <p:spPr>
            <a:xfrm>
              <a:off x="4428067" y="4676130"/>
              <a:ext cx="0" cy="164392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152C64-D6E7-4DD3-A06A-AF26E6D01497}"/>
                </a:ext>
              </a:extLst>
            </p:cNvPr>
            <p:cNvCxnSpPr/>
            <p:nvPr/>
          </p:nvCxnSpPr>
          <p:spPr>
            <a:xfrm>
              <a:off x="6243162" y="2189446"/>
              <a:ext cx="0" cy="164392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BF0F6E-E48D-4666-86A1-001A34EC8630}"/>
                </a:ext>
              </a:extLst>
            </p:cNvPr>
            <p:cNvCxnSpPr/>
            <p:nvPr/>
          </p:nvCxnSpPr>
          <p:spPr>
            <a:xfrm>
              <a:off x="8999815" y="4730766"/>
              <a:ext cx="0" cy="164392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2164642-FE30-4C06-BDE1-E260E368993D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C8BF1C-5CDE-4CAB-9FDF-50D04F50C25C}"/>
                  </a:ext>
                </a:extLst>
              </p:cNvPr>
              <p:cNvSpPr txBox="1"/>
              <p:nvPr/>
            </p:nvSpPr>
            <p:spPr>
              <a:xfrm>
                <a:off x="8173787" y="2059061"/>
                <a:ext cx="4067704" cy="183345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XOR: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C8BF1C-5CDE-4CAB-9FDF-50D04F50C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787" y="2059061"/>
                <a:ext cx="4067704" cy="1833451"/>
              </a:xfrm>
              <a:prstGeom prst="rect">
                <a:avLst/>
              </a:prstGeom>
              <a:blipFill>
                <a:blip r:embed="rId7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9EF04F-DA21-45D0-B6BB-8CC23E00578A}"/>
              </a:ext>
            </a:extLst>
          </p:cNvPr>
          <p:cNvCxnSpPr/>
          <p:nvPr/>
        </p:nvCxnSpPr>
        <p:spPr>
          <a:xfrm>
            <a:off x="10120161" y="2137864"/>
            <a:ext cx="0" cy="16439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190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2014150" cy="51491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This construction yields the following quantum oracle:</a:t>
                </a:r>
                <a:endParaRPr lang="en-US" b="0" dirty="0"/>
              </a:p>
              <a:p>
                <a:endParaRPr lang="en-US" sz="1800" b="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800" dirty="0"/>
                  <a:t>also known as the </a:t>
                </a:r>
                <a:br>
                  <a:rPr lang="en-US" sz="2800" dirty="0"/>
                </a:br>
                <a:r>
                  <a:rPr lang="en-US" sz="2800" dirty="0"/>
                  <a:t>	“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bit flip oracle</a:t>
                </a:r>
                <a:r>
                  <a:rPr lang="en-US" sz="2800" dirty="0"/>
                  <a:t>”</a:t>
                </a:r>
                <a:br>
                  <a:rPr lang="en-US" sz="2800" dirty="0"/>
                </a:br>
                <a:r>
                  <a:rPr lang="en-US" sz="2800" dirty="0"/>
                  <a:t>	or “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marking oracle</a:t>
                </a:r>
                <a:r>
                  <a:rPr lang="en-US" sz="2800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Can we define a quantum oracle that maps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/>
                  <a:t>Not necessarily unitary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such oracle will be unitary (implemented by identity gate)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such oracle won’t be unitary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2014150" cy="514910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oracles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4ED2BC-D00F-43CB-95A2-100931E4F56B}"/>
              </a:ext>
            </a:extLst>
          </p:cNvPr>
          <p:cNvGrpSpPr/>
          <p:nvPr/>
        </p:nvGrpSpPr>
        <p:grpSpPr>
          <a:xfrm>
            <a:off x="4432862" y="2095049"/>
            <a:ext cx="4104029" cy="1631625"/>
            <a:chOff x="4500089" y="3065612"/>
            <a:chExt cx="4104029" cy="16316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DB1C406-6806-42A0-9FC5-B151840E2468}"/>
                </a:ext>
              </a:extLst>
            </p:cNvPr>
            <p:cNvSpPr/>
            <p:nvPr/>
          </p:nvSpPr>
          <p:spPr bwMode="auto">
            <a:xfrm>
              <a:off x="5196681" y="3065612"/>
              <a:ext cx="1656940" cy="162345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6166ED-3CF3-43FE-8C62-73CACB9A8EC8}"/>
                    </a:ext>
                  </a:extLst>
                </p:cNvPr>
                <p:cNvSpPr txBox="1"/>
                <p:nvPr/>
              </p:nvSpPr>
              <p:spPr>
                <a:xfrm>
                  <a:off x="5325151" y="3171523"/>
                  <a:ext cx="1399999" cy="1269963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6166ED-3CF3-43FE-8C62-73CACB9A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151" y="3171523"/>
                  <a:ext cx="1399999" cy="1269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4046D35-4543-4F55-9CC6-F4CF230AE143}"/>
                    </a:ext>
                  </a:extLst>
                </p:cNvPr>
                <p:cNvSpPr txBox="1"/>
                <p:nvPr/>
              </p:nvSpPr>
              <p:spPr>
                <a:xfrm>
                  <a:off x="4500089" y="3256843"/>
                  <a:ext cx="507772" cy="144039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4046D35-4543-4F55-9CC6-F4CF230AE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089" y="3256843"/>
                  <a:ext cx="507772" cy="1440394"/>
                </a:xfrm>
                <a:prstGeom prst="rect">
                  <a:avLst/>
                </a:prstGeom>
                <a:blipFill>
                  <a:blip r:embed="rId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6AA5A-2181-414F-80FD-17F417FC836A}"/>
                    </a:ext>
                  </a:extLst>
                </p:cNvPr>
                <p:cNvSpPr txBox="1"/>
                <p:nvPr/>
              </p:nvSpPr>
              <p:spPr>
                <a:xfrm>
                  <a:off x="6775646" y="3248677"/>
                  <a:ext cx="1828472" cy="144039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6AA5A-2181-414F-80FD-17F417FC8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646" y="3248677"/>
                  <a:ext cx="1828472" cy="14403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C6A1644-BE66-42B1-A0A6-E7A7A489576C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34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34964" y="3775403"/>
                <a:ext cx="11741878" cy="23639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Phase kickback trick: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box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34964" y="3775403"/>
                <a:ext cx="11741878" cy="23639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marking oracle to phase oracle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DB46F9-ED7C-438F-8052-1D49D2DA7331}"/>
              </a:ext>
            </a:extLst>
          </p:cNvPr>
          <p:cNvGrpSpPr/>
          <p:nvPr/>
        </p:nvGrpSpPr>
        <p:grpSpPr>
          <a:xfrm>
            <a:off x="6870463" y="1587496"/>
            <a:ext cx="4086742" cy="1631625"/>
            <a:chOff x="7072524" y="4995869"/>
            <a:chExt cx="4086742" cy="16316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A6BC94-079E-4831-8883-E702B55C0B1D}"/>
                </a:ext>
              </a:extLst>
            </p:cNvPr>
            <p:cNvSpPr/>
            <p:nvPr/>
          </p:nvSpPr>
          <p:spPr bwMode="auto">
            <a:xfrm>
              <a:off x="7779030" y="4995869"/>
              <a:ext cx="1595355" cy="16316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D953CAF-18F1-484E-A8DF-8D903210C5AE}"/>
                    </a:ext>
                  </a:extLst>
                </p:cNvPr>
                <p:cNvSpPr txBox="1"/>
                <p:nvPr/>
              </p:nvSpPr>
              <p:spPr>
                <a:xfrm>
                  <a:off x="7915322" y="5187101"/>
                  <a:ext cx="1399999" cy="1269963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D953CAF-18F1-484E-A8DF-8D903210C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322" y="5187101"/>
                  <a:ext cx="1399999" cy="1269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980BF7D-AB96-4E7C-B2E7-E04BE3BE7EE8}"/>
                    </a:ext>
                  </a:extLst>
                </p:cNvPr>
                <p:cNvSpPr txBox="1"/>
                <p:nvPr/>
              </p:nvSpPr>
              <p:spPr>
                <a:xfrm>
                  <a:off x="7072524" y="5172779"/>
                  <a:ext cx="507772" cy="1446550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F00A65B-120A-4986-9E6A-3B1436500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524" y="5172779"/>
                  <a:ext cx="507772" cy="1446550"/>
                </a:xfrm>
                <a:prstGeom prst="rect">
                  <a:avLst/>
                </a:prstGeom>
                <a:blipFill>
                  <a:blip r:embed="rId11"/>
                  <a:stretch>
                    <a:fillRect r="-19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D557775-2696-4F52-9DFD-13D78AB99242}"/>
                    </a:ext>
                  </a:extLst>
                </p:cNvPr>
                <p:cNvSpPr txBox="1"/>
                <p:nvPr/>
              </p:nvSpPr>
              <p:spPr>
                <a:xfrm>
                  <a:off x="9330794" y="5167252"/>
                  <a:ext cx="1828472" cy="1377237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a14:m>
                  <a:r>
                    <a:rPr lang="en-US" sz="2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E6A89C-D14A-43DA-A611-A740F01A2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0794" y="5167252"/>
                  <a:ext cx="1828472" cy="13772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4B00D-05D3-4DB1-8DE0-C56DA37E99DF}"/>
              </a:ext>
            </a:extLst>
          </p:cNvPr>
          <p:cNvGrpSpPr/>
          <p:nvPr/>
        </p:nvGrpSpPr>
        <p:grpSpPr>
          <a:xfrm>
            <a:off x="1366435" y="1587496"/>
            <a:ext cx="4104029" cy="1631625"/>
            <a:chOff x="4500089" y="3065612"/>
            <a:chExt cx="4104029" cy="1631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D4B481-5207-4D0B-ACBF-479A20D12A17}"/>
                </a:ext>
              </a:extLst>
            </p:cNvPr>
            <p:cNvSpPr/>
            <p:nvPr/>
          </p:nvSpPr>
          <p:spPr bwMode="auto">
            <a:xfrm>
              <a:off x="5196681" y="3065612"/>
              <a:ext cx="1656940" cy="162345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490EBAB-13EE-42B7-8072-7647705A7122}"/>
                    </a:ext>
                  </a:extLst>
                </p:cNvPr>
                <p:cNvSpPr txBox="1"/>
                <p:nvPr/>
              </p:nvSpPr>
              <p:spPr>
                <a:xfrm>
                  <a:off x="5375647" y="3236994"/>
                  <a:ext cx="1399999" cy="1269963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490EBAB-13EE-42B7-8072-7647705A7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647" y="3236994"/>
                  <a:ext cx="1399999" cy="12699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89BE49-9F2D-4737-8400-A46CA3A7B945}"/>
                    </a:ext>
                  </a:extLst>
                </p:cNvPr>
                <p:cNvSpPr txBox="1"/>
                <p:nvPr/>
              </p:nvSpPr>
              <p:spPr>
                <a:xfrm>
                  <a:off x="4500089" y="3256843"/>
                  <a:ext cx="507772" cy="144039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4046D35-4543-4F55-9CC6-F4CF230AE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089" y="3256843"/>
                  <a:ext cx="507772" cy="1440394"/>
                </a:xfrm>
                <a:prstGeom prst="rect">
                  <a:avLst/>
                </a:prstGeom>
                <a:blipFill>
                  <a:blip r:embed="rId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A2976AB-2EBB-4048-99DF-F7BDA32531AB}"/>
                    </a:ext>
                  </a:extLst>
                </p:cNvPr>
                <p:cNvSpPr txBox="1"/>
                <p:nvPr/>
              </p:nvSpPr>
              <p:spPr>
                <a:xfrm>
                  <a:off x="6775646" y="3248677"/>
                  <a:ext cx="1828472" cy="144039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6AA5A-2181-414F-80FD-17F417FC8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646" y="3248677"/>
                  <a:ext cx="1828472" cy="14403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42E07-4766-49EC-A000-A4042D1DC75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77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34963" y="3775403"/>
                <a:ext cx="11544311" cy="17912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Allows to preserve more information about </a:t>
                </a:r>
                <a14:m>
                  <m:oMath xmlns:m="http://schemas.openxmlformats.org/officeDocument/2006/math"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(traditional phase oracle cannot distinguish </a:t>
                </a:r>
                <a14:m>
                  <m:oMath xmlns:m="http://schemas.openxmlformats.org/officeDocument/2006/math"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since they only differ by a global phase)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34963" y="3775403"/>
                <a:ext cx="11544311" cy="17912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type of phase oracle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4B00D-05D3-4DB1-8DE0-C56DA37E99DF}"/>
              </a:ext>
            </a:extLst>
          </p:cNvPr>
          <p:cNvGrpSpPr/>
          <p:nvPr/>
        </p:nvGrpSpPr>
        <p:grpSpPr>
          <a:xfrm>
            <a:off x="4166222" y="1708476"/>
            <a:ext cx="4104029" cy="1631625"/>
            <a:chOff x="4500089" y="3065612"/>
            <a:chExt cx="4104029" cy="1631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D4B481-5207-4D0B-ACBF-479A20D12A17}"/>
                </a:ext>
              </a:extLst>
            </p:cNvPr>
            <p:cNvSpPr/>
            <p:nvPr/>
          </p:nvSpPr>
          <p:spPr bwMode="auto">
            <a:xfrm>
              <a:off x="5196681" y="3065612"/>
              <a:ext cx="1656940" cy="162345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490EBAB-13EE-42B7-8072-7647705A7122}"/>
                    </a:ext>
                  </a:extLst>
                </p:cNvPr>
                <p:cNvSpPr txBox="1"/>
                <p:nvPr/>
              </p:nvSpPr>
              <p:spPr>
                <a:xfrm>
                  <a:off x="5375647" y="3236994"/>
                  <a:ext cx="1399999" cy="1269963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490EBAB-13EE-42B7-8072-7647705A7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647" y="3236994"/>
                  <a:ext cx="1399999" cy="12699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89BE49-9F2D-4737-8400-A46CA3A7B945}"/>
                    </a:ext>
                  </a:extLst>
                </p:cNvPr>
                <p:cNvSpPr txBox="1"/>
                <p:nvPr/>
              </p:nvSpPr>
              <p:spPr>
                <a:xfrm>
                  <a:off x="4500089" y="3256843"/>
                  <a:ext cx="507772" cy="144039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4046D35-4543-4F55-9CC6-F4CF230AE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089" y="3256843"/>
                  <a:ext cx="507772" cy="1440394"/>
                </a:xfrm>
                <a:prstGeom prst="rect">
                  <a:avLst/>
                </a:prstGeom>
                <a:blipFill>
                  <a:blip r:embed="rId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A2976AB-2EBB-4048-99DF-F7BDA32531AB}"/>
                    </a:ext>
                  </a:extLst>
                </p:cNvPr>
                <p:cNvSpPr txBox="1"/>
                <p:nvPr/>
              </p:nvSpPr>
              <p:spPr>
                <a:xfrm>
                  <a:off x="6775646" y="3248677"/>
                  <a:ext cx="1828472" cy="1440394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begChr m:val="|"/>
                            <m:endChr m:val="〉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A2976AB-2EBB-4048-99DF-F7BDA3253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646" y="3248677"/>
                  <a:ext cx="1828472" cy="1440394"/>
                </a:xfrm>
                <a:prstGeom prst="rect">
                  <a:avLst/>
                </a:prstGeom>
                <a:blipFill>
                  <a:blip r:embed="rId14"/>
                  <a:stretch>
                    <a:fillRect r="-2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42E07-4766-49EC-A000-A4042D1DC75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58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Example: Implement oracle for SAT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566213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57200" y="1211263"/>
                <a:ext cx="11719642" cy="516789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⋁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either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b="0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Is there an easier way to write this function?</a:t>
                </a:r>
              </a:p>
              <a:p>
                <a:pPr marL="0" indent="0">
                  <a:buNone/>
                </a:pPr>
                <a:endParaRPr lang="en-US" sz="1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But let’s stick to the SAT representation for now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D076A88-5400-4043-ACC0-795C54B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57200" y="1211263"/>
                <a:ext cx="11719642" cy="51678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problem: definition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42E07-4766-49EC-A000-A4042D1DC75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02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blocks: NOT and 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42E07-4766-49EC-A000-A4042D1DC75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6EEF85-2D64-43F0-875B-9C3DFC86C479}"/>
              </a:ext>
            </a:extLst>
          </p:cNvPr>
          <p:cNvGrpSpPr/>
          <p:nvPr/>
        </p:nvGrpSpPr>
        <p:grpSpPr>
          <a:xfrm>
            <a:off x="1084797" y="1196835"/>
            <a:ext cx="3473332" cy="1750095"/>
            <a:chOff x="543869" y="1212849"/>
            <a:chExt cx="3473332" cy="1750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969ACB-514A-4AAE-A346-D2C42755C847}"/>
                    </a:ext>
                  </a:extLst>
                </p:cNvPr>
                <p:cNvSpPr txBox="1"/>
                <p:nvPr/>
              </p:nvSpPr>
              <p:spPr>
                <a:xfrm>
                  <a:off x="543869" y="2258136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969ACB-514A-4AAE-A346-D2C42755C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69" y="2258136"/>
                  <a:ext cx="841705" cy="7048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DD69A22-B329-4C75-8CCE-2F6ED5A0E1DF}"/>
                    </a:ext>
                  </a:extLst>
                </p:cNvPr>
                <p:cNvSpPr txBox="1"/>
                <p:nvPr/>
              </p:nvSpPr>
              <p:spPr>
                <a:xfrm>
                  <a:off x="2946267" y="2250538"/>
                  <a:ext cx="1070934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DD69A22-B329-4C75-8CCE-2F6ED5A0E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267" y="2250538"/>
                  <a:ext cx="1070934" cy="7048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CC9072-1DEC-4DF4-A0E6-84D4C9AABAD5}"/>
                </a:ext>
              </a:extLst>
            </p:cNvPr>
            <p:cNvSpPr txBox="1"/>
            <p:nvPr/>
          </p:nvSpPr>
          <p:spPr>
            <a:xfrm>
              <a:off x="1690777" y="1212849"/>
              <a:ext cx="97103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AF66DE-A775-4202-A757-E5C37D5EC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1285" y="2249297"/>
              <a:ext cx="1050020" cy="70480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824F5E-ECA9-4D08-9096-F46D515931BB}"/>
              </a:ext>
            </a:extLst>
          </p:cNvPr>
          <p:cNvGrpSpPr/>
          <p:nvPr/>
        </p:nvGrpSpPr>
        <p:grpSpPr>
          <a:xfrm>
            <a:off x="6825441" y="1196835"/>
            <a:ext cx="3722408" cy="2544142"/>
            <a:chOff x="811123" y="3497262"/>
            <a:chExt cx="3722408" cy="254414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55CE8B-81D8-4FA9-B8B0-323E0B9BD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848" t="43943" r="67779" b="20641"/>
            <a:stretch/>
          </p:blipFill>
          <p:spPr>
            <a:xfrm>
              <a:off x="1603732" y="4278236"/>
              <a:ext cx="1837189" cy="16358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AEF4200-DC11-472D-BD50-D3B72021084B}"/>
                    </a:ext>
                  </a:extLst>
                </p:cNvPr>
                <p:cNvSpPr txBox="1"/>
                <p:nvPr/>
              </p:nvSpPr>
              <p:spPr>
                <a:xfrm>
                  <a:off x="813011" y="4759101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79DCAEA-E935-4A0A-97E1-A911C440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11" y="4759101"/>
                  <a:ext cx="836126" cy="7048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E42E26-FF7B-4BD3-8029-349B0CEBD550}"/>
                    </a:ext>
                  </a:extLst>
                </p:cNvPr>
                <p:cNvSpPr txBox="1"/>
                <p:nvPr/>
              </p:nvSpPr>
              <p:spPr>
                <a:xfrm>
                  <a:off x="813011" y="5336596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AB3140-DA6E-47FE-A982-8D4EED2D7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11" y="5336596"/>
                  <a:ext cx="832600" cy="7048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092ABA4-9A76-49ED-BEDB-DB0C14285476}"/>
                    </a:ext>
                  </a:extLst>
                </p:cNvPr>
                <p:cNvSpPr txBox="1"/>
                <p:nvPr/>
              </p:nvSpPr>
              <p:spPr>
                <a:xfrm>
                  <a:off x="811123" y="4227487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2C586E-807E-43E4-A72C-B04D5FE14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23" y="4227487"/>
                  <a:ext cx="841705" cy="7048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219FF06-3AAB-4584-95DF-3DE1E378D466}"/>
                    </a:ext>
                  </a:extLst>
                </p:cNvPr>
                <p:cNvSpPr txBox="1"/>
                <p:nvPr/>
              </p:nvSpPr>
              <p:spPr>
                <a:xfrm>
                  <a:off x="3209830" y="4759101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16DE96-2190-4165-A0C6-3F267447B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830" y="4759101"/>
                  <a:ext cx="836126" cy="7048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42D615E-CB17-4461-8E19-F1355FF8BEC5}"/>
                    </a:ext>
                  </a:extLst>
                </p:cNvPr>
                <p:cNvSpPr txBox="1"/>
                <p:nvPr/>
              </p:nvSpPr>
              <p:spPr>
                <a:xfrm>
                  <a:off x="3205775" y="4225602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ACFB71-B945-4532-BA20-4C9797435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775" y="4225602"/>
                  <a:ext cx="841705" cy="7048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17721B7-9D56-4AA9-B0D6-3280139D0E7F}"/>
                    </a:ext>
                  </a:extLst>
                </p:cNvPr>
                <p:cNvSpPr txBox="1"/>
                <p:nvPr/>
              </p:nvSpPr>
              <p:spPr>
                <a:xfrm>
                  <a:off x="3200409" y="5334711"/>
                  <a:ext cx="1333122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EF61836-502F-4FF1-A021-40660194D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9" y="5334711"/>
                  <a:ext cx="1333122" cy="7048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33C9F7-4889-4B86-BFBE-2B350F88BC0D}"/>
                </a:ext>
              </a:extLst>
            </p:cNvPr>
            <p:cNvSpPr txBox="1"/>
            <p:nvPr/>
          </p:nvSpPr>
          <p:spPr>
            <a:xfrm>
              <a:off x="2021868" y="3497262"/>
              <a:ext cx="100091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AND</a:t>
              </a:r>
            </a:p>
          </p:txBody>
        </p:sp>
      </p:grp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D4C1CB6-69B1-4AF6-9512-0620E3D83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850" y="4791861"/>
            <a:ext cx="1679226" cy="683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(q);    </a:t>
            </a:r>
            <a:endParaRPr lang="en-US" dirty="0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D3EA656-858D-4CEE-9EB3-1F3531CB15CC}"/>
              </a:ext>
            </a:extLst>
          </p:cNvPr>
          <p:cNvSpPr txBox="1">
            <a:spLocks/>
          </p:cNvSpPr>
          <p:nvPr/>
        </p:nvSpPr>
        <p:spPr>
          <a:xfrm>
            <a:off x="5103165" y="4451418"/>
            <a:ext cx="6802146" cy="12926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CCNOT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b, y);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Controlled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blocks: 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42E07-4766-49EC-A000-A4042D1DC75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FD5687A-164C-4310-9E0E-7EFD89CF13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58197" y="1201444"/>
                <a:ext cx="7120079" cy="6278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De Morgan’s laws: </a:t>
                </a:r>
                <a14:m>
                  <m:oMath xmlns:m="http://schemas.openxmlformats.org/officeDocument/2006/math">
                    <m:r>
                      <a:rPr lang="en-US" sz="32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2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32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32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32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FD5687A-164C-4310-9E0E-7EFD89CF1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58197" y="1201444"/>
                <a:ext cx="7120079" cy="6278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6475881-C594-4F77-A54E-C8598DA35B1B}"/>
              </a:ext>
            </a:extLst>
          </p:cNvPr>
          <p:cNvGrpSpPr/>
          <p:nvPr/>
        </p:nvGrpSpPr>
        <p:grpSpPr>
          <a:xfrm>
            <a:off x="1589625" y="1827577"/>
            <a:ext cx="3722408" cy="1815802"/>
            <a:chOff x="1603193" y="3757869"/>
            <a:chExt cx="3722408" cy="1815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755BDC8-C794-4D0A-9F32-20956772423D}"/>
                    </a:ext>
                  </a:extLst>
                </p:cNvPr>
                <p:cNvSpPr txBox="1"/>
                <p:nvPr/>
              </p:nvSpPr>
              <p:spPr>
                <a:xfrm>
                  <a:off x="1605081" y="4291368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755BDC8-C794-4D0A-9F32-209567724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081" y="4291368"/>
                  <a:ext cx="836126" cy="7048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42B79A-3D96-40DD-BF11-B6CD713980F0}"/>
                    </a:ext>
                  </a:extLst>
                </p:cNvPr>
                <p:cNvSpPr txBox="1"/>
                <p:nvPr/>
              </p:nvSpPr>
              <p:spPr>
                <a:xfrm>
                  <a:off x="1605081" y="4868863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42B79A-3D96-40DD-BF11-B6CD71398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081" y="4868863"/>
                  <a:ext cx="832600" cy="7048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05C08E0-038F-4221-99F4-A9D2DE7EB50C}"/>
                    </a:ext>
                  </a:extLst>
                </p:cNvPr>
                <p:cNvSpPr txBox="1"/>
                <p:nvPr/>
              </p:nvSpPr>
              <p:spPr>
                <a:xfrm>
                  <a:off x="1603193" y="3759754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05C08E0-038F-4221-99F4-A9D2DE7EB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193" y="3759754"/>
                  <a:ext cx="841705" cy="7048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DE439E-7C7D-49FB-9FD7-BF30FE72A100}"/>
                    </a:ext>
                  </a:extLst>
                </p:cNvPr>
                <p:cNvSpPr txBox="1"/>
                <p:nvPr/>
              </p:nvSpPr>
              <p:spPr>
                <a:xfrm>
                  <a:off x="4001900" y="4291368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DE439E-7C7D-49FB-9FD7-BF30FE72A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900" y="4291368"/>
                  <a:ext cx="836126" cy="7048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A0F683-59E5-44D1-B535-BB40F8C2B87D}"/>
                    </a:ext>
                  </a:extLst>
                </p:cNvPr>
                <p:cNvSpPr txBox="1"/>
                <p:nvPr/>
              </p:nvSpPr>
              <p:spPr>
                <a:xfrm>
                  <a:off x="3997845" y="3757869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A0F683-59E5-44D1-B535-BB40F8C2B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845" y="3757869"/>
                  <a:ext cx="841705" cy="7048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FD69116-338A-46E9-BD26-B0BD3492C555}"/>
                    </a:ext>
                  </a:extLst>
                </p:cNvPr>
                <p:cNvSpPr txBox="1"/>
                <p:nvPr/>
              </p:nvSpPr>
              <p:spPr>
                <a:xfrm>
                  <a:off x="3992479" y="4866978"/>
                  <a:ext cx="1333122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FD69116-338A-46E9-BD26-B0BD3492C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479" y="4866978"/>
                  <a:ext cx="1333122" cy="7048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8EE436C-15D1-4E3B-AB4C-08C9D0596F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0231" y="1978349"/>
            <a:ext cx="1735510" cy="148075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5B686B0-8F61-435B-9FF8-3ED74F10871A}"/>
              </a:ext>
            </a:extLst>
          </p:cNvPr>
          <p:cNvGrpSpPr/>
          <p:nvPr/>
        </p:nvGrpSpPr>
        <p:grpSpPr>
          <a:xfrm>
            <a:off x="7589838" y="1827577"/>
            <a:ext cx="3257012" cy="1813917"/>
            <a:chOff x="1603193" y="3759754"/>
            <a:chExt cx="3257012" cy="1813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F96D4B-B499-46DB-ADF9-468528B386EB}"/>
                    </a:ext>
                  </a:extLst>
                </p:cNvPr>
                <p:cNvSpPr txBox="1"/>
                <p:nvPr/>
              </p:nvSpPr>
              <p:spPr>
                <a:xfrm>
                  <a:off x="1605081" y="4291368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F96D4B-B499-46DB-ADF9-468528B38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081" y="4291368"/>
                  <a:ext cx="836126" cy="7048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E9113F8-3B91-4FF2-960F-7EE952E32462}"/>
                    </a:ext>
                  </a:extLst>
                </p:cNvPr>
                <p:cNvSpPr txBox="1"/>
                <p:nvPr/>
              </p:nvSpPr>
              <p:spPr>
                <a:xfrm>
                  <a:off x="1605081" y="4868863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E9113F8-3B91-4FF2-960F-7EE952E32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081" y="4868863"/>
                  <a:ext cx="832600" cy="7048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9660686-DEB2-43B3-A198-2F8D504067D9}"/>
                    </a:ext>
                  </a:extLst>
                </p:cNvPr>
                <p:cNvSpPr txBox="1"/>
                <p:nvPr/>
              </p:nvSpPr>
              <p:spPr>
                <a:xfrm>
                  <a:off x="1603193" y="3759754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9660686-DEB2-43B3-A198-2F8D50406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193" y="3759754"/>
                  <a:ext cx="841705" cy="7048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3052538-BF61-47E0-9612-1760E387DC68}"/>
                    </a:ext>
                  </a:extLst>
                </p:cNvPr>
                <p:cNvSpPr txBox="1"/>
                <p:nvPr/>
              </p:nvSpPr>
              <p:spPr>
                <a:xfrm>
                  <a:off x="3536504" y="4293253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3052538-BF61-47E0-9612-1760E387D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504" y="4293253"/>
                  <a:ext cx="836126" cy="70480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D3D4DD7-B01E-4B16-827E-0FBB7B6AC98B}"/>
                    </a:ext>
                  </a:extLst>
                </p:cNvPr>
                <p:cNvSpPr txBox="1"/>
                <p:nvPr/>
              </p:nvSpPr>
              <p:spPr>
                <a:xfrm>
                  <a:off x="3532449" y="3759754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D3D4DD7-B01E-4B16-827E-0FBB7B6AC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449" y="3759754"/>
                  <a:ext cx="841705" cy="7048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5CD24D4-259B-4C51-9AF8-BE3CDB6210D0}"/>
                    </a:ext>
                  </a:extLst>
                </p:cNvPr>
                <p:cNvSpPr txBox="1"/>
                <p:nvPr/>
              </p:nvSpPr>
              <p:spPr>
                <a:xfrm>
                  <a:off x="3527083" y="4868863"/>
                  <a:ext cx="1333122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5CD24D4-259B-4C51-9AF8-BE3CDB621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083" y="4868863"/>
                  <a:ext cx="1333122" cy="7048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C96A243-5C16-4A60-9652-102F5A3258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74610" y="2035065"/>
            <a:ext cx="1126360" cy="1424041"/>
          </a:xfrm>
          <a:prstGeom prst="rect">
            <a:avLst/>
          </a:prstGeom>
        </p:spPr>
      </p:pic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81C3FC75-1DD4-46E5-882F-D0710D69603F}"/>
              </a:ext>
            </a:extLst>
          </p:cNvPr>
          <p:cNvSpPr txBox="1">
            <a:spLocks/>
          </p:cNvSpPr>
          <p:nvPr/>
        </p:nvSpPr>
        <p:spPr>
          <a:xfrm>
            <a:off x="1527094" y="3694045"/>
            <a:ext cx="4174855" cy="294234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within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(a);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apply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CCNOT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(a, b, y);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(y);</a:t>
            </a:r>
            <a:endParaRPr lang="en-US" sz="2800" dirty="0"/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71B1B852-F562-4963-A3B5-13276A538551}"/>
              </a:ext>
            </a:extLst>
          </p:cNvPr>
          <p:cNvSpPr txBox="1">
            <a:spLocks/>
          </p:cNvSpPr>
          <p:nvPr/>
        </p:nvSpPr>
        <p:spPr>
          <a:xfrm>
            <a:off x="6023254" y="4659723"/>
            <a:ext cx="6218237" cy="10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ControlledOnInt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))(x, y);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(y);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8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blocks together: the circuit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42E07-4766-49EC-A000-A4042D1DC75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FD5687A-164C-4310-9E0E-7EFD89CF13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58197" y="1199565"/>
                <a:ext cx="7120079" cy="6278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FD5687A-164C-4310-9E0E-7EFD89CF1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58197" y="1199565"/>
                <a:ext cx="7120079" cy="6278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9DA399D-AF8A-4650-9E23-68BD65E0D39F}"/>
              </a:ext>
            </a:extLst>
          </p:cNvPr>
          <p:cNvGrpSpPr/>
          <p:nvPr/>
        </p:nvGrpSpPr>
        <p:grpSpPr>
          <a:xfrm>
            <a:off x="2601854" y="2617619"/>
            <a:ext cx="8147167" cy="3215391"/>
            <a:chOff x="2609518" y="2414004"/>
            <a:chExt cx="8147167" cy="32153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5798F8-11AE-4D7E-AB31-6A2306C9D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4710" y="2636470"/>
              <a:ext cx="5607052" cy="28469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E76ABBE-1C2E-4B0A-938C-438595439C80}"/>
                    </a:ext>
                  </a:extLst>
                </p:cNvPr>
                <p:cNvSpPr txBox="1"/>
                <p:nvPr/>
              </p:nvSpPr>
              <p:spPr>
                <a:xfrm>
                  <a:off x="2609518" y="2414004"/>
                  <a:ext cx="95866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E76ABBE-1C2E-4B0A-938C-438595439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518" y="2414004"/>
                  <a:ext cx="958660" cy="7048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8CC040-A0B0-4553-A000-6F4109505ECD}"/>
                    </a:ext>
                  </a:extLst>
                </p:cNvPr>
                <p:cNvSpPr txBox="1"/>
                <p:nvPr/>
              </p:nvSpPr>
              <p:spPr>
                <a:xfrm>
                  <a:off x="2609518" y="3028584"/>
                  <a:ext cx="965777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8CC040-A0B0-4553-A000-6F4109505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518" y="3028584"/>
                  <a:ext cx="965777" cy="7048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E86CD82-B986-46A8-B56D-15AF1F49155A}"/>
                    </a:ext>
                  </a:extLst>
                </p:cNvPr>
                <p:cNvSpPr txBox="1"/>
                <p:nvPr/>
              </p:nvSpPr>
              <p:spPr>
                <a:xfrm>
                  <a:off x="2609518" y="3704425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E86CD82-B986-46A8-B56D-15AF1F491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518" y="3704425"/>
                  <a:ext cx="832600" cy="7048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BA179E-8854-4858-AA53-33A16A698C28}"/>
                    </a:ext>
                  </a:extLst>
                </p:cNvPr>
                <p:cNvSpPr txBox="1"/>
                <p:nvPr/>
              </p:nvSpPr>
              <p:spPr>
                <a:xfrm>
                  <a:off x="2609518" y="4319005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BA179E-8854-4858-AA53-33A16A698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518" y="4319005"/>
                  <a:ext cx="832600" cy="7048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AA1CF5D-FE6B-48E2-8152-00E0261940D9}"/>
                    </a:ext>
                  </a:extLst>
                </p:cNvPr>
                <p:cNvSpPr txBox="1"/>
                <p:nvPr/>
              </p:nvSpPr>
              <p:spPr>
                <a:xfrm>
                  <a:off x="2609518" y="4924587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AA1CF5D-FE6B-48E2-8152-00E026194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518" y="4924587"/>
                  <a:ext cx="832600" cy="7048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BB28B9C-0CCC-45E2-AF64-0A9D172A0FAA}"/>
                    </a:ext>
                  </a:extLst>
                </p:cNvPr>
                <p:cNvSpPr txBox="1"/>
                <p:nvPr/>
              </p:nvSpPr>
              <p:spPr>
                <a:xfrm>
                  <a:off x="8945676" y="2414004"/>
                  <a:ext cx="95866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BB28B9C-0CCC-45E2-AF64-0A9D172A0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676" y="2414004"/>
                  <a:ext cx="958660" cy="7048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AD98FE-CB4F-4200-995E-D3ABFF32FE0D}"/>
                    </a:ext>
                  </a:extLst>
                </p:cNvPr>
                <p:cNvSpPr txBox="1"/>
                <p:nvPr/>
              </p:nvSpPr>
              <p:spPr>
                <a:xfrm>
                  <a:off x="8945676" y="3028584"/>
                  <a:ext cx="965777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AD98FE-CB4F-4200-995E-D3ABFF32F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676" y="3028584"/>
                  <a:ext cx="965777" cy="7048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940C607-BF7D-47AF-94CF-75188AEF92AE}"/>
                    </a:ext>
                  </a:extLst>
                </p:cNvPr>
                <p:cNvSpPr txBox="1"/>
                <p:nvPr/>
              </p:nvSpPr>
              <p:spPr>
                <a:xfrm>
                  <a:off x="8945676" y="3704425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940C607-BF7D-47AF-94CF-75188AEF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676" y="3704425"/>
                  <a:ext cx="832600" cy="7048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D2C8C3D-5B45-46AC-BDB4-E9AE18F08B4E}"/>
                    </a:ext>
                  </a:extLst>
                </p:cNvPr>
                <p:cNvSpPr txBox="1"/>
                <p:nvPr/>
              </p:nvSpPr>
              <p:spPr>
                <a:xfrm>
                  <a:off x="8945676" y="4319005"/>
                  <a:ext cx="832600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D2C8C3D-5B45-46AC-BDB4-E9AE18F08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676" y="4319005"/>
                  <a:ext cx="832600" cy="7048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3C6472-6C20-4DEE-9DB9-804DBDEB875B}"/>
                    </a:ext>
                  </a:extLst>
                </p:cNvPr>
                <p:cNvSpPr txBox="1"/>
                <p:nvPr/>
              </p:nvSpPr>
              <p:spPr>
                <a:xfrm>
                  <a:off x="8945676" y="4924587"/>
                  <a:ext cx="1811009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)⟩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3C6472-6C20-4DEE-9DB9-804DBDEB8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676" y="4924587"/>
                  <a:ext cx="1811009" cy="70480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9962B9-592A-4DFC-BE2D-24B2D88124ED}"/>
              </a:ext>
            </a:extLst>
          </p:cNvPr>
          <p:cNvGrpSpPr/>
          <p:nvPr/>
        </p:nvGrpSpPr>
        <p:grpSpPr>
          <a:xfrm>
            <a:off x="3407046" y="2125663"/>
            <a:ext cx="1195390" cy="2396957"/>
            <a:chOff x="3407046" y="2125663"/>
            <a:chExt cx="1195390" cy="23969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EDF084-75BE-4448-811D-835FEF42C0ED}"/>
                </a:ext>
              </a:extLst>
            </p:cNvPr>
            <p:cNvSpPr/>
            <p:nvPr/>
          </p:nvSpPr>
          <p:spPr bwMode="auto">
            <a:xfrm>
              <a:off x="3407046" y="2617619"/>
              <a:ext cx="1195390" cy="190500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9AD44B2-BEDB-4D4D-9E12-FDD44F0CC3F8}"/>
                    </a:ext>
                  </a:extLst>
                </p:cNvPr>
                <p:cNvSpPr/>
                <p:nvPr/>
              </p:nvSpPr>
              <p:spPr>
                <a:xfrm>
                  <a:off x="3407046" y="2125663"/>
                  <a:ext cx="119539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9AD44B2-BEDB-4D4D-9E12-FDD44F0CC3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046" y="2125663"/>
                  <a:ext cx="1195390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2017E-C646-4FBF-97A6-DAA4855ADDC5}"/>
              </a:ext>
            </a:extLst>
          </p:cNvPr>
          <p:cNvGrpSpPr/>
          <p:nvPr/>
        </p:nvGrpSpPr>
        <p:grpSpPr>
          <a:xfrm>
            <a:off x="4586075" y="2125663"/>
            <a:ext cx="1388789" cy="2965233"/>
            <a:chOff x="4615271" y="2125663"/>
            <a:chExt cx="1388789" cy="296523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C2BD30-8959-4DAC-BFA9-ACD42916917D}"/>
                </a:ext>
              </a:extLst>
            </p:cNvPr>
            <p:cNvSpPr/>
            <p:nvPr/>
          </p:nvSpPr>
          <p:spPr bwMode="auto">
            <a:xfrm>
              <a:off x="4711970" y="2617619"/>
              <a:ext cx="1195390" cy="12019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F477EE6-7F0B-4DF0-8B84-137D89D4DAD1}"/>
                    </a:ext>
                  </a:extLst>
                </p:cNvPr>
                <p:cNvSpPr/>
                <p:nvPr/>
              </p:nvSpPr>
              <p:spPr>
                <a:xfrm>
                  <a:off x="4615271" y="2125663"/>
                  <a:ext cx="1388789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F477EE6-7F0B-4DF0-8B84-137D89D4DA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71" y="2125663"/>
                  <a:ext cx="1388789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0CF9289-7017-40CA-9DEB-6DE29298F690}"/>
                </a:ext>
              </a:extLst>
            </p:cNvPr>
            <p:cNvSpPr/>
            <p:nvPr/>
          </p:nvSpPr>
          <p:spPr bwMode="auto">
            <a:xfrm>
              <a:off x="4711970" y="4522619"/>
              <a:ext cx="1195390" cy="56827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8725EA-9749-4AEE-8386-53225232DD65}"/>
              </a:ext>
            </a:extLst>
          </p:cNvPr>
          <p:cNvGrpSpPr/>
          <p:nvPr/>
        </p:nvGrpSpPr>
        <p:grpSpPr>
          <a:xfrm>
            <a:off x="5601792" y="4033838"/>
            <a:ext cx="1195390" cy="2054959"/>
            <a:chOff x="5601792" y="4033838"/>
            <a:chExt cx="1195390" cy="205495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9875F2-82E5-4742-A7A1-292EA885E188}"/>
                </a:ext>
              </a:extLst>
            </p:cNvPr>
            <p:cNvSpPr/>
            <p:nvPr/>
          </p:nvSpPr>
          <p:spPr bwMode="auto">
            <a:xfrm>
              <a:off x="5941024" y="4033838"/>
              <a:ext cx="516926" cy="166264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chemeClr val="accent1"/>
                </a:soli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B677384-1A16-45C0-9E66-F38655152D5E}"/>
                    </a:ext>
                  </a:extLst>
                </p:cNvPr>
                <p:cNvSpPr/>
                <p:nvPr/>
              </p:nvSpPr>
              <p:spPr>
                <a:xfrm>
                  <a:off x="5601792" y="5688687"/>
                  <a:ext cx="119539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B677384-1A16-45C0-9E66-F38655152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792" y="5688687"/>
                  <a:ext cx="1195390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BD00FBB-1001-4517-AE86-59AC8336C807}"/>
              </a:ext>
            </a:extLst>
          </p:cNvPr>
          <p:cNvGrpSpPr/>
          <p:nvPr/>
        </p:nvGrpSpPr>
        <p:grpSpPr>
          <a:xfrm>
            <a:off x="6520500" y="2125663"/>
            <a:ext cx="2444020" cy="2965409"/>
            <a:chOff x="3407046" y="1557212"/>
            <a:chExt cx="2444020" cy="296540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0E1B66-4010-4308-A00B-9FE5C5C6DE25}"/>
                </a:ext>
              </a:extLst>
            </p:cNvPr>
            <p:cNvSpPr/>
            <p:nvPr/>
          </p:nvSpPr>
          <p:spPr bwMode="auto">
            <a:xfrm>
              <a:off x="3407046" y="2049169"/>
              <a:ext cx="2444020" cy="247345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4B8DB05-69BD-40CC-978A-D0D7A4BF837C}"/>
                    </a:ext>
                  </a:extLst>
                </p:cNvPr>
                <p:cNvSpPr/>
                <p:nvPr/>
              </p:nvSpPr>
              <p:spPr>
                <a:xfrm>
                  <a:off x="3837962" y="1557212"/>
                  <a:ext cx="155282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𝑢𝑛𝑐𝑜𝑚𝑝𝑢𝑡𝑒</m:t>
                        </m:r>
                      </m:oMath>
                    </m:oMathPara>
                  </a14:m>
                  <a:endParaRPr lang="en-US" sz="20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4B8DB05-69BD-40CC-978A-D0D7A4BF8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962" y="1557212"/>
                  <a:ext cx="1552822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69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D7608-B614-49D3-8F69-33BB296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blocks together: Q#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42E07-4766-49EC-A000-A4042D1DC75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FD5687A-164C-4310-9E0E-7EFD89CF13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58197" y="1199565"/>
                <a:ext cx="7120079" cy="6278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FD5687A-164C-4310-9E0E-7EFD89CF1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58197" y="1199565"/>
                <a:ext cx="7120079" cy="6278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DD5EEFA-E2B2-4A04-83E4-278543B23D4C}"/>
              </a:ext>
            </a:extLst>
          </p:cNvPr>
          <p:cNvSpPr/>
          <p:nvPr/>
        </p:nvSpPr>
        <p:spPr>
          <a:xfrm>
            <a:off x="1924047" y="2240965"/>
            <a:ext cx="85883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Allocate auxiliary qubits to store results of clauses evaluation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aux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Qubit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within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first clause is OR of two inputs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ControlledOnInt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))(x, aux[0]);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(aux[0]);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second clause is OR of two negated inputs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Controlled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aux[1]);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(aux[1]);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apply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result is AND of two clauses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Controlled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(aux, target);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6571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584F-E6A5-4110-A2C9-C6EA767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000" dirty="0"/>
              <a:t>Quick review: Why must quantum gates be reversible?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0983139-E0B4-48D3-BA61-619EF60CA5F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638" y="1211263"/>
                <a:ext cx="11888787" cy="4832733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u="sng" dirty="0"/>
                  <a:t>reversible</a:t>
                </a:r>
                <a:r>
                  <a:rPr lang="en-US" dirty="0"/>
                  <a:t> gate has a </a:t>
                </a:r>
                <a:r>
                  <a:rPr lang="en-US" i="1" dirty="0"/>
                  <a:t>unique</a:t>
                </a:r>
                <a:r>
                  <a:rPr lang="en-US" dirty="0"/>
                  <a:t> input state for every output state (i.e., it is a 1:1 mapping of inputs and outputs)</a:t>
                </a:r>
              </a:p>
              <a:p>
                <a:r>
                  <a:rPr lang="en-US" dirty="0"/>
                  <a:t>Quantum mechanics dictates that the evolution of a quantum system must be </a:t>
                </a:r>
                <a:r>
                  <a:rPr lang="en-US" u="sng" dirty="0"/>
                  <a:t>reversible</a:t>
                </a:r>
                <a:r>
                  <a:rPr lang="en-US" dirty="0"/>
                  <a:t> (except measurement)</a:t>
                </a:r>
              </a:p>
              <a:p>
                <a:pPr lvl="1"/>
                <a:r>
                  <a:rPr lang="en-US" dirty="0"/>
                  <a:t>Quantum computation is a directed evolution of a quantum system</a:t>
                </a:r>
              </a:p>
              <a:p>
                <a:endParaRPr lang="en-US" sz="2000" dirty="0"/>
              </a:p>
              <a:p>
                <a:r>
                  <a:rPr lang="en-US" dirty="0"/>
                  <a:t>Quantum states are vectors</a:t>
                </a:r>
              </a:p>
              <a:p>
                <a:r>
                  <a:rPr lang="en-US" dirty="0"/>
                  <a:t>Quantum gates are unitary matrices:</a:t>
                </a:r>
                <a:endParaRPr lang="en-US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0983139-E0B4-48D3-BA61-619EF60CA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638" y="1211263"/>
                <a:ext cx="11888787" cy="48327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6B1F81-1562-4CB4-AEFD-72BFF5C549C6}"/>
                  </a:ext>
                </a:extLst>
              </p:cNvPr>
              <p:cNvSpPr txBox="1"/>
              <p:nvPr/>
            </p:nvSpPr>
            <p:spPr>
              <a:xfrm>
                <a:off x="8833609" y="5147437"/>
                <a:ext cx="3328228" cy="129266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: Adjoint, aka complex conjugate transpose, aka inverse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6B1F81-1562-4CB4-AEFD-72BFF5C5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09" y="5147437"/>
                <a:ext cx="3328228" cy="1292662"/>
              </a:xfrm>
              <a:prstGeom prst="rect">
                <a:avLst/>
              </a:prstGeom>
              <a:blipFill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650E6F8-DB2C-45D8-BBA2-95C7E6B304FC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6308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8870" y="1212849"/>
            <a:ext cx="11962621" cy="2985433"/>
          </a:xfrm>
        </p:spPr>
        <p:txBody>
          <a:bodyPr/>
          <a:lstStyle/>
          <a:p>
            <a:r>
              <a:rPr lang="en-US" dirty="0"/>
              <a:t>Reversible computation video lectures by Umesh </a:t>
            </a:r>
            <a:r>
              <a:rPr lang="en-US" dirty="0" err="1"/>
              <a:t>Vazirani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Part 1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part 2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Oracles tutorial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Designing Oracles for Grover Algorithm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F047F-BBC9-4953-A914-D5EF8C9D4064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22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CA81-5754-41FD-80C2-B5BA27B6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0B56B-9C78-4595-9E20-2CE81D82380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1EB2F6-8B85-4B74-A221-9EB1939636EE}"/>
              </a:ext>
            </a:extLst>
          </p:cNvPr>
          <p:cNvSpPr txBox="1">
            <a:spLocks/>
          </p:cNvSpPr>
          <p:nvPr/>
        </p:nvSpPr>
        <p:spPr>
          <a:xfrm>
            <a:off x="272272" y="1116307"/>
            <a:ext cx="11962621" cy="56938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Tutorials and Katas</a:t>
            </a:r>
          </a:p>
          <a:p>
            <a:pPr lvl="1"/>
            <a:r>
              <a:rPr lang="en-US" dirty="0"/>
              <a:t>“Deutsch-</a:t>
            </a:r>
            <a:r>
              <a:rPr lang="en-US" dirty="0" err="1"/>
              <a:t>Jozsa</a:t>
            </a:r>
            <a:r>
              <a:rPr lang="en-US" dirty="0"/>
              <a:t> Algorithm” kata</a:t>
            </a:r>
          </a:p>
          <a:p>
            <a:pPr lvl="1"/>
            <a:r>
              <a:rPr lang="en-US" dirty="0"/>
              <a:t>“Grover’s Algorithm” kata, part 1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SolveSATWithGrover</a:t>
            </a:r>
            <a:r>
              <a:rPr lang="en-US" dirty="0"/>
              <a:t>” kata, parts 1 and 2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GraphColoring</a:t>
            </a:r>
            <a:r>
              <a:rPr lang="en-US" dirty="0"/>
              <a:t>” kata (except task 2.3)</a:t>
            </a:r>
          </a:p>
          <a:p>
            <a:pPr lvl="1"/>
            <a:r>
              <a:rPr lang="en-US" dirty="0"/>
              <a:t>“Ripple-Carry Adder” kata</a:t>
            </a:r>
          </a:p>
          <a:p>
            <a:r>
              <a:rPr lang="en-US" dirty="0"/>
              <a:t>Assignment 4 will be posted to Teams by EOD Feb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u="sng" dirty="0"/>
              <a:t>Due Thursday Feb 20</a:t>
            </a:r>
            <a:r>
              <a:rPr lang="en-US" u="sng" baseline="30000" dirty="0"/>
              <a:t>th</a:t>
            </a:r>
            <a:r>
              <a:rPr lang="en-US" u="sng" dirty="0"/>
              <a:t> (in 2 weeks)</a:t>
            </a:r>
          </a:p>
          <a:p>
            <a:r>
              <a:rPr lang="en-US" dirty="0"/>
              <a:t>Reminders</a:t>
            </a:r>
          </a:p>
          <a:p>
            <a:pPr lvl="1"/>
            <a:r>
              <a:rPr lang="en-US" u="sng" dirty="0"/>
              <a:t>Assignment 2 is due on Thursday </a:t>
            </a:r>
            <a:r>
              <a:rPr lang="en-US" b="1" u="sng" dirty="0"/>
              <a:t>Feb 6</a:t>
            </a:r>
            <a:r>
              <a:rPr lang="en-US" b="1" u="sng" baseline="30000" dirty="0"/>
              <a:t>th</a:t>
            </a:r>
            <a:r>
              <a:rPr lang="en-US" dirty="0"/>
              <a:t>!</a:t>
            </a:r>
          </a:p>
          <a:p>
            <a:pPr lvl="1"/>
            <a:r>
              <a:rPr lang="en-US" u="sng" dirty="0"/>
              <a:t>Assignment 3 is due on Thursday </a:t>
            </a:r>
            <a:r>
              <a:rPr lang="en-US" b="1" u="sng" dirty="0"/>
              <a:t>Feb 13</a:t>
            </a:r>
            <a:r>
              <a:rPr lang="en-US" b="1" u="sng" baseline="30000" dirty="0"/>
              <a:t>th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293728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0DC40-571F-466C-AF77-853EF00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classical Boolean logic reversible?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1D729E-DDDB-411D-A78E-163C1DF44802}"/>
              </a:ext>
            </a:extLst>
          </p:cNvPr>
          <p:cNvGrpSpPr/>
          <p:nvPr/>
        </p:nvGrpSpPr>
        <p:grpSpPr>
          <a:xfrm>
            <a:off x="2318870" y="4558683"/>
            <a:ext cx="8424673" cy="1845698"/>
            <a:chOff x="2380312" y="4629880"/>
            <a:chExt cx="8424673" cy="1845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D124B36-E662-4C8D-B805-E9B97D6C3CBC}"/>
                    </a:ext>
                  </a:extLst>
                </p:cNvPr>
                <p:cNvSpPr txBox="1"/>
                <p:nvPr/>
              </p:nvSpPr>
              <p:spPr>
                <a:xfrm>
                  <a:off x="2380312" y="4917140"/>
                  <a:ext cx="2935740" cy="1537537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/>
                    <a:t>NOT gate: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a14:m>
                  <a:endParaRPr lang="en-US" sz="2400" dirty="0"/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D124B36-E662-4C8D-B805-E9B97D6C3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312" y="4917140"/>
                  <a:ext cx="2935740" cy="15375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FDB408-A5A7-4028-B6ED-541E8B93A14F}"/>
                    </a:ext>
                  </a:extLst>
                </p:cNvPr>
                <p:cNvSpPr txBox="1"/>
                <p:nvPr/>
              </p:nvSpPr>
              <p:spPr>
                <a:xfrm>
                  <a:off x="6141785" y="4629880"/>
                  <a:ext cx="4663200" cy="184569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/>
                    <a:t>NAND gate: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FDB408-A5A7-4028-B6ED-541E8B93A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785" y="4629880"/>
                  <a:ext cx="4663200" cy="18456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72DC12-FF2B-4327-A858-5FFF338EEF8E}"/>
                </a:ext>
              </a:extLst>
            </p:cNvPr>
            <p:cNvCxnSpPr/>
            <p:nvPr/>
          </p:nvCxnSpPr>
          <p:spPr>
            <a:xfrm>
              <a:off x="4428067" y="4676130"/>
              <a:ext cx="0" cy="164392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BF0F6E-E48D-4666-86A1-001A34EC8630}"/>
                </a:ext>
              </a:extLst>
            </p:cNvPr>
            <p:cNvCxnSpPr/>
            <p:nvPr/>
          </p:nvCxnSpPr>
          <p:spPr>
            <a:xfrm>
              <a:off x="8999815" y="4730766"/>
              <a:ext cx="0" cy="164392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2164642-FE30-4C06-BDE1-E260E368993D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04009-F65A-45B5-BE62-6456E66B20DE}"/>
              </a:ext>
            </a:extLst>
          </p:cNvPr>
          <p:cNvSpPr txBox="1"/>
          <p:nvPr/>
        </p:nvSpPr>
        <p:spPr>
          <a:xfrm>
            <a:off x="3085744" y="1236567"/>
            <a:ext cx="626498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Are any of these gates reversible?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11C529-45D1-4FFE-994D-4057303CEA3A}"/>
              </a:ext>
            </a:extLst>
          </p:cNvPr>
          <p:cNvSpPr/>
          <p:nvPr/>
        </p:nvSpPr>
        <p:spPr bwMode="auto">
          <a:xfrm>
            <a:off x="1885362" y="4251489"/>
            <a:ext cx="3954089" cy="2250873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FD8FD0-75B8-4843-980D-9F56699A3244}"/>
                  </a:ext>
                </a:extLst>
              </p:cNvPr>
              <p:cNvSpPr txBox="1"/>
              <p:nvPr/>
            </p:nvSpPr>
            <p:spPr>
              <a:xfrm>
                <a:off x="4468002" y="2099895"/>
                <a:ext cx="4067704" cy="179632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OR: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FD8FD0-75B8-4843-980D-9F56699A3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002" y="2099895"/>
                <a:ext cx="4067704" cy="1796326"/>
              </a:xfrm>
              <a:prstGeom prst="rect">
                <a:avLst/>
              </a:prstGeom>
              <a:blipFill>
                <a:blip r:embed="rId5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70AD81-60E5-4148-B364-D365772EFB6C}"/>
                  </a:ext>
                </a:extLst>
              </p:cNvPr>
              <p:cNvSpPr txBox="1"/>
              <p:nvPr/>
            </p:nvSpPr>
            <p:spPr>
              <a:xfrm>
                <a:off x="631396" y="2099895"/>
                <a:ext cx="3369833" cy="2165529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AND: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70AD81-60E5-4148-B364-D365772E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96" y="2099895"/>
                <a:ext cx="3369833" cy="2165529"/>
              </a:xfrm>
              <a:prstGeom prst="rect">
                <a:avLst/>
              </a:prstGeom>
              <a:blipFill>
                <a:blip r:embed="rId6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1379FF-C654-4817-B9C3-EF8AC609E2EC}"/>
              </a:ext>
            </a:extLst>
          </p:cNvPr>
          <p:cNvCxnSpPr/>
          <p:nvPr/>
        </p:nvCxnSpPr>
        <p:spPr>
          <a:xfrm>
            <a:off x="2638887" y="2158389"/>
            <a:ext cx="0" cy="16439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143165-1CF0-4F98-9AE5-855A4BA107C6}"/>
              </a:ext>
            </a:extLst>
          </p:cNvPr>
          <p:cNvCxnSpPr/>
          <p:nvPr/>
        </p:nvCxnSpPr>
        <p:spPr>
          <a:xfrm>
            <a:off x="6181720" y="2118249"/>
            <a:ext cx="0" cy="16439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6A474-2FC1-4625-8A8D-C12C38E624A1}"/>
                  </a:ext>
                </a:extLst>
              </p:cNvPr>
              <p:cNvSpPr txBox="1"/>
              <p:nvPr/>
            </p:nvSpPr>
            <p:spPr>
              <a:xfrm>
                <a:off x="8173787" y="2059061"/>
                <a:ext cx="4067704" cy="183345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XOR: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6A474-2FC1-4625-8A8D-C12C38E62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787" y="2059061"/>
                <a:ext cx="4067704" cy="1833451"/>
              </a:xfrm>
              <a:prstGeom prst="rect">
                <a:avLst/>
              </a:prstGeom>
              <a:blipFill>
                <a:blip r:embed="rId7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82015-41F9-4B94-BD03-426E4865CA7E}"/>
              </a:ext>
            </a:extLst>
          </p:cNvPr>
          <p:cNvCxnSpPr/>
          <p:nvPr/>
        </p:nvCxnSpPr>
        <p:spPr>
          <a:xfrm>
            <a:off x="10120161" y="2137864"/>
            <a:ext cx="0" cy="16439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96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2682-9D3C-433B-A78F-2684AF2D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Reversible NOT: Pauli X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6AB69D-3DB0-4A21-BB38-C087ACD7533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5416" y="1515661"/>
                <a:ext cx="11888787" cy="39632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gradFill>
                                <a:gsLst>
                                  <a:gs pos="2917">
                                    <a:srgbClr val="353535"/>
                                  </a:gs>
                                  <a:gs pos="30000">
                                    <a:srgbClr val="353535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gradFill>
                                    <a:gsLst>
                                      <a:gs pos="2917">
                                        <a:srgbClr val="353535"/>
                                      </a:gs>
                                      <a:gs pos="30000">
                                        <a:srgbClr val="353535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gradFill>
                            <a:gsLst>
                              <a:gs pos="2917">
                                <a:srgbClr val="353535"/>
                              </a:gs>
                              <a:gs pos="30000">
                                <a:srgbClr val="353535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gradFill>
                                <a:gsLst>
                                  <a:gs pos="2917">
                                    <a:srgbClr val="353535"/>
                                  </a:gs>
                                  <a:gs pos="30000">
                                    <a:srgbClr val="353535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gradFill>
                                    <a:gsLst>
                                      <a:gs pos="2917">
                                        <a:srgbClr val="353535"/>
                                      </a:gs>
                                      <a:gs pos="30000">
                                        <a:srgbClr val="353535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gradFill>
                                          <a:gsLst>
                                            <a:gs pos="2917">
                                              <a:srgbClr val="353535"/>
                                            </a:gs>
                                            <a:gs pos="30000">
                                              <a:srgbClr val="353535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→|¬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Quantum implementation of classical NOT gate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6AB69D-3DB0-4A21-BB38-C087ACD75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5416" y="1515661"/>
                <a:ext cx="11888787" cy="396320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F2AE93-D78F-4738-A7F1-89CACC9F9B51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0219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8D492-E8CC-4190-8198-22C8D08DEB99}"/>
              </a:ext>
            </a:extLst>
          </p:cNvPr>
          <p:cNvSpPr/>
          <p:nvPr/>
        </p:nvSpPr>
        <p:spPr bwMode="auto">
          <a:xfrm>
            <a:off x="5629013" y="2580536"/>
            <a:ext cx="402661" cy="1738688"/>
          </a:xfrm>
          <a:prstGeom prst="rect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6F2053-0981-4114-A425-A0B128D6B426}"/>
              </a:ext>
            </a:extLst>
          </p:cNvPr>
          <p:cNvSpPr/>
          <p:nvPr/>
        </p:nvSpPr>
        <p:spPr bwMode="auto">
          <a:xfrm>
            <a:off x="6853808" y="2580536"/>
            <a:ext cx="1107333" cy="1738688"/>
          </a:xfrm>
          <a:prstGeom prst="rect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90DC40-571F-466C-AF77-853EF00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Reversible XOR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D8A76-B7D3-4B95-8FFA-A0332F09F91F}"/>
              </a:ext>
            </a:extLst>
          </p:cNvPr>
          <p:cNvSpPr txBox="1"/>
          <p:nvPr/>
        </p:nvSpPr>
        <p:spPr>
          <a:xfrm>
            <a:off x="3840460" y="1372240"/>
            <a:ext cx="509357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What about the XOR gate?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39756A-BC8F-4FEC-96F4-16E6A5B8FCFF}"/>
              </a:ext>
            </a:extLst>
          </p:cNvPr>
          <p:cNvCxnSpPr/>
          <p:nvPr/>
        </p:nvCxnSpPr>
        <p:spPr>
          <a:xfrm>
            <a:off x="6761572" y="2675298"/>
            <a:ext cx="0" cy="16439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DA19E3-2EAC-4EAB-AA5E-803FE861EBAF}"/>
              </a:ext>
            </a:extLst>
          </p:cNvPr>
          <p:cNvSpPr txBox="1"/>
          <p:nvPr/>
        </p:nvSpPr>
        <p:spPr>
          <a:xfrm>
            <a:off x="586318" y="5066839"/>
            <a:ext cx="1145198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that keeping one of the input bits as part of the output yields a unique output.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257D75-94BD-48B4-94F8-47FBE9D1710C}"/>
                  </a:ext>
                </a:extLst>
              </p:cNvPr>
              <p:cNvSpPr txBox="1"/>
              <p:nvPr/>
            </p:nvSpPr>
            <p:spPr>
              <a:xfrm>
                <a:off x="9145382" y="2785593"/>
                <a:ext cx="1393778" cy="1423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sz="28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→00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01→01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10→11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11→</m:t>
                                </m:r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257D75-94BD-48B4-94F8-47FBE9D1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2" y="2785593"/>
                <a:ext cx="1393778" cy="1423338"/>
              </a:xfrm>
              <a:prstGeom prst="rect">
                <a:avLst/>
              </a:prstGeom>
              <a:blipFill>
                <a:blip r:embed="rId3"/>
                <a:stretch>
                  <a:fillRect t="-4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7127C8-D85D-482A-B6DE-7135D0FD4A93}"/>
                  </a:ext>
                </a:extLst>
              </p:cNvPr>
              <p:cNvSpPr txBox="1"/>
              <p:nvPr/>
            </p:nvSpPr>
            <p:spPr>
              <a:xfrm>
                <a:off x="398176" y="5611455"/>
                <a:ext cx="1175636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You could interpret this as flipping (applying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) to the second bit when the first bit is 1.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7127C8-D85D-482A-B6DE-7135D0FD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" y="5611455"/>
                <a:ext cx="11756360" cy="627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F33E09E-BBEF-4B25-9E40-8C2DFDD8A624}"/>
              </a:ext>
            </a:extLst>
          </p:cNvPr>
          <p:cNvSpPr/>
          <p:nvPr/>
        </p:nvSpPr>
        <p:spPr bwMode="auto">
          <a:xfrm>
            <a:off x="10243973" y="3471634"/>
            <a:ext cx="308373" cy="711669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3F3FB6-D277-4972-8AE5-8782DE3E4878}"/>
                  </a:ext>
                </a:extLst>
              </p:cNvPr>
              <p:cNvSpPr txBox="1"/>
              <p:nvPr/>
            </p:nvSpPr>
            <p:spPr>
              <a:xfrm>
                <a:off x="4105335" y="2580536"/>
                <a:ext cx="4067704" cy="183345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XOR gate: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3F3FB6-D277-4972-8AE5-8782DE3E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335" y="2580536"/>
                <a:ext cx="4067704" cy="1833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1BB0BBE-9BD6-47E9-94E1-430AF59B10A6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7086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" grpId="0"/>
      <p:bldP spid="12" grpId="0"/>
      <p:bldP spid="10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238E280-7F68-433D-9EFD-6717CE8E30DF}"/>
              </a:ext>
            </a:extLst>
          </p:cNvPr>
          <p:cNvSpPr/>
          <p:nvPr/>
        </p:nvSpPr>
        <p:spPr bwMode="auto">
          <a:xfrm>
            <a:off x="7357623" y="2212471"/>
            <a:ext cx="1046375" cy="1112569"/>
          </a:xfrm>
          <a:prstGeom prst="rect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CC9B506F-8A9E-4EDB-8D7C-9492E65E63F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638" y="1211263"/>
                <a:ext cx="11888787" cy="315515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CC9B506F-8A9E-4EDB-8D7C-9492E65E6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638" y="1211263"/>
                <a:ext cx="11888787" cy="315515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7B9D089-8AC7-4B70-96DC-33177D4C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Reversible XOR: controlled-NOT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4E62C0-BF05-4991-94B5-46EB72F47508}"/>
                  </a:ext>
                </a:extLst>
              </p:cNvPr>
              <p:cNvSpPr txBox="1"/>
              <p:nvPr/>
            </p:nvSpPr>
            <p:spPr>
              <a:xfrm>
                <a:off x="8403998" y="3521479"/>
                <a:ext cx="3759427" cy="1037207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is 1,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is flipped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undergoes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gate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4E62C0-BF05-4991-94B5-46EB72F47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98" y="3521479"/>
                <a:ext cx="3759427" cy="1037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30EE05-27A0-4CAA-815C-B7C48D9C5442}"/>
                  </a:ext>
                </a:extLst>
              </p:cNvPr>
              <p:cNvSpPr txBox="1"/>
              <p:nvPr/>
            </p:nvSpPr>
            <p:spPr>
              <a:xfrm>
                <a:off x="2708349" y="4780116"/>
                <a:ext cx="1393778" cy="1423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sz="28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→00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01→01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10→11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11→</m:t>
                                </m:r>
                                <m:r>
                                  <a:rPr lang="en-US" sz="28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30EE05-27A0-4CAA-815C-B7C48D9C5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49" y="4780116"/>
                <a:ext cx="1393778" cy="1423338"/>
              </a:xfrm>
              <a:prstGeom prst="rect">
                <a:avLst/>
              </a:prstGeom>
              <a:blipFill>
                <a:blip r:embed="rId5"/>
                <a:stretch>
                  <a:fillRect t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9DB26B4-FC8D-4E18-8BD4-E033DE085C1D}"/>
              </a:ext>
            </a:extLst>
          </p:cNvPr>
          <p:cNvGrpSpPr/>
          <p:nvPr/>
        </p:nvGrpSpPr>
        <p:grpSpPr>
          <a:xfrm>
            <a:off x="6256256" y="4740482"/>
            <a:ext cx="4217816" cy="1440435"/>
            <a:chOff x="8275071" y="1450718"/>
            <a:chExt cx="4217816" cy="144043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C0D0FB-73DB-4194-89FF-6EBA842AE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6328"/>
            <a:stretch/>
          </p:blipFill>
          <p:spPr>
            <a:xfrm>
              <a:off x="8940335" y="1661799"/>
              <a:ext cx="2330570" cy="10804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B04CA2-D166-48B9-92BD-2237BB3B1744}"/>
                    </a:ext>
                  </a:extLst>
                </p:cNvPr>
                <p:cNvSpPr txBox="1"/>
                <p:nvPr/>
              </p:nvSpPr>
              <p:spPr>
                <a:xfrm>
                  <a:off x="11034731" y="2186345"/>
                  <a:ext cx="145815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B04CA2-D166-48B9-92BD-2237BB3B1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731" y="2186345"/>
                  <a:ext cx="1458156" cy="7048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E95A77-87ED-420A-A597-E7CAC2A83FE8}"/>
                    </a:ext>
                  </a:extLst>
                </p:cNvPr>
                <p:cNvSpPr txBox="1"/>
                <p:nvPr/>
              </p:nvSpPr>
              <p:spPr>
                <a:xfrm>
                  <a:off x="8290882" y="2184493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E95A77-87ED-420A-A597-E7CAC2A83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882" y="2184493"/>
                  <a:ext cx="836126" cy="7048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4782A4A-33E5-45F7-9E69-9CACEFB0533D}"/>
                    </a:ext>
                  </a:extLst>
                </p:cNvPr>
                <p:cNvSpPr txBox="1"/>
                <p:nvPr/>
              </p:nvSpPr>
              <p:spPr>
                <a:xfrm>
                  <a:off x="11034731" y="1450718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4782A4A-33E5-45F7-9E69-9CACEFB05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731" y="1450718"/>
                  <a:ext cx="841705" cy="7048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C56F4A7-A70D-4965-9234-2838ECF4D3F7}"/>
                    </a:ext>
                  </a:extLst>
                </p:cNvPr>
                <p:cNvSpPr txBox="1"/>
                <p:nvPr/>
              </p:nvSpPr>
              <p:spPr>
                <a:xfrm>
                  <a:off x="8275071" y="1455080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C56F4A7-A70D-4965-9234-2838ECF4D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071" y="1455080"/>
                  <a:ext cx="841705" cy="7048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C47B8-A40A-460D-AE22-CF6E4CC4072E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485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EC122-0336-486B-8087-978DDC13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677" y="3040062"/>
            <a:ext cx="3235425" cy="3420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DDECF9-F875-48C8-B8C1-3B7D3979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Reversible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008EC9-0E88-4E42-82AD-4DB46168DD2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0754" y="1221558"/>
                <a:ext cx="7772335" cy="3896451"/>
              </a:xfrm>
            </p:spPr>
            <p:txBody>
              <a:bodyPr/>
              <a:lstStyle/>
              <a:p>
                <a:r>
                  <a:rPr lang="en-US" dirty="0"/>
                  <a:t>We must keep both inputs</a:t>
                </a:r>
                <a:br>
                  <a:rPr lang="en-US" dirty="0"/>
                </a:br>
                <a:r>
                  <a:rPr lang="en-US" dirty="0"/>
                  <a:t>and write output to a new bit</a:t>
                </a:r>
                <a:br>
                  <a:rPr lang="en-US" dirty="0"/>
                </a:br>
                <a:r>
                  <a:rPr lang="en-US" dirty="0"/>
                  <a:t>to make AND reversible</a:t>
                </a:r>
              </a:p>
              <a:p>
                <a:r>
                  <a:rPr lang="en-US" u="sng" dirty="0"/>
                  <a:t>Toffoli</a:t>
                </a:r>
                <a:r>
                  <a:rPr lang="en-US" dirty="0"/>
                  <a:t> (CCNOT) gate:</a:t>
                </a:r>
                <a:br>
                  <a:rPr lang="en-US" dirty="0"/>
                </a:br>
                <a:r>
                  <a:rPr lang="en-US" dirty="0"/>
                  <a:t>flips the third (</a:t>
                </a:r>
                <a:r>
                  <a:rPr lang="en-US" dirty="0" err="1"/>
                  <a:t>qu</a:t>
                </a:r>
                <a:r>
                  <a:rPr lang="en-US" dirty="0"/>
                  <a:t>)bit if and only if </a:t>
                </a:r>
                <a:br>
                  <a:rPr lang="en-US" dirty="0"/>
                </a:br>
                <a:r>
                  <a:rPr lang="en-US" dirty="0"/>
                  <a:t>the first two (</a:t>
                </a:r>
                <a:r>
                  <a:rPr lang="en-US" dirty="0" err="1"/>
                  <a:t>qu</a:t>
                </a:r>
                <a:r>
                  <a:rPr lang="en-US" dirty="0"/>
                  <a:t>)bits are both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008EC9-0E88-4E42-82AD-4DB46168D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0754" y="1221558"/>
                <a:ext cx="7772335" cy="38964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AA760B4-FCAE-4A4A-9C43-695873D35B63}"/>
              </a:ext>
            </a:extLst>
          </p:cNvPr>
          <p:cNvGrpSpPr/>
          <p:nvPr/>
        </p:nvGrpSpPr>
        <p:grpSpPr>
          <a:xfrm>
            <a:off x="2318364" y="4875502"/>
            <a:ext cx="4468756" cy="1932439"/>
            <a:chOff x="8275071" y="704585"/>
            <a:chExt cx="5393821" cy="23324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8B4C3E-5E1E-4D4D-816C-741BF4382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0335" y="729190"/>
              <a:ext cx="2330570" cy="20130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C7E6B-92C5-414C-ABE5-9798A0649356}"/>
                    </a:ext>
                  </a:extLst>
                </p:cNvPr>
                <p:cNvSpPr txBox="1"/>
                <p:nvPr/>
              </p:nvSpPr>
              <p:spPr>
                <a:xfrm>
                  <a:off x="11034729" y="2186345"/>
                  <a:ext cx="2634163" cy="850709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C7E6B-92C5-414C-ABE5-9798A0649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729" y="2186345"/>
                  <a:ext cx="2634163" cy="8507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24708F-3B3F-4618-B27F-F9E063A8CE50}"/>
                    </a:ext>
                  </a:extLst>
                </p:cNvPr>
                <p:cNvSpPr txBox="1"/>
                <p:nvPr/>
              </p:nvSpPr>
              <p:spPr>
                <a:xfrm>
                  <a:off x="8290882" y="1433998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24708F-3B3F-4618-B27F-F9E063A8C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882" y="1433998"/>
                  <a:ext cx="836126" cy="7048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AF3AF1-47F6-4735-9C67-15D46549C6D1}"/>
                    </a:ext>
                  </a:extLst>
                </p:cNvPr>
                <p:cNvSpPr txBox="1"/>
                <p:nvPr/>
              </p:nvSpPr>
              <p:spPr>
                <a:xfrm>
                  <a:off x="8313207" y="2147514"/>
                  <a:ext cx="813492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AF3AF1-47F6-4735-9C67-15D46549C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207" y="2147514"/>
                  <a:ext cx="813492" cy="7048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DE417AD-75E0-480F-904D-94E71C3EC26D}"/>
                    </a:ext>
                  </a:extLst>
                </p:cNvPr>
                <p:cNvSpPr txBox="1"/>
                <p:nvPr/>
              </p:nvSpPr>
              <p:spPr>
                <a:xfrm>
                  <a:off x="11034731" y="708852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DE417AD-75E0-480F-904D-94E71C3EC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731" y="708852"/>
                  <a:ext cx="841705" cy="7048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3F8CFC-5ABF-4F9D-8C01-829E95EE40F7}"/>
                    </a:ext>
                  </a:extLst>
                </p:cNvPr>
                <p:cNvSpPr txBox="1"/>
                <p:nvPr/>
              </p:nvSpPr>
              <p:spPr>
                <a:xfrm>
                  <a:off x="11034731" y="1442706"/>
                  <a:ext cx="836126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3F8CFC-5ABF-4F9D-8C01-829E95EE4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731" y="1442706"/>
                  <a:ext cx="836126" cy="7048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BC2ADB-7B20-4BEC-950A-C1E8587D4291}"/>
                    </a:ext>
                  </a:extLst>
                </p:cNvPr>
                <p:cNvSpPr txBox="1"/>
                <p:nvPr/>
              </p:nvSpPr>
              <p:spPr>
                <a:xfrm>
                  <a:off x="8275071" y="704585"/>
                  <a:ext cx="841705" cy="704808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BC2ADB-7B20-4BEC-950A-C1E8587D4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071" y="704585"/>
                  <a:ext cx="841705" cy="7048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EB0BD-60C4-4E3A-ADE2-7E8FD12EE4C4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EA3CBD-AC6D-4181-B75F-4624A0008F92}"/>
                  </a:ext>
                </a:extLst>
              </p:cNvPr>
              <p:cNvSpPr txBox="1"/>
              <p:nvPr/>
            </p:nvSpPr>
            <p:spPr>
              <a:xfrm>
                <a:off x="7525392" y="1172929"/>
                <a:ext cx="3369833" cy="2165529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AND: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EA3CBD-AC6D-4181-B75F-4624A0008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92" y="1172929"/>
                <a:ext cx="3369833" cy="21655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F13CB7-64C2-4E58-923E-564A03926037}"/>
              </a:ext>
            </a:extLst>
          </p:cNvPr>
          <p:cNvCxnSpPr/>
          <p:nvPr/>
        </p:nvCxnSpPr>
        <p:spPr>
          <a:xfrm>
            <a:off x="9532883" y="1231423"/>
            <a:ext cx="0" cy="16439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3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ket}[1]{\left|#1\right&gt;}&#10;\newcommand{\bra}[1]{\left&lt;#1\right|}&#10;\newcommand{\C}{{\mathbb{C}}}&#10;\newcommand{\Z}{{\mathbb{Z}}}&#10;&#10;\renewcommand{\textwidth}{26cm}&#10;\begin{document}&#10;&#10;\begin{eqnarray*}&#10;\ket{x}\ket{0}\ket{0}\ket{0} &amp; \mapsto &amp; &#10;\ket{x}\ket{f(x)}\ket{garbage(x)}\ket{0} \\&#10;&amp; \mapsto &amp; \ket{x}\ket{f(x)}\ket{garbage(x)}\ket{f(x)} \\&#10;&amp; \mapsto &amp; \ket{x}\ket{0}\ket{0}\ket{f(x)}&#10;\end{eqnarray*}&#10;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21"/>
  <p:tag name="BOXHEIGHT" val="364"/>
  <p:tag name="BOXFONT" val="10"/>
  <p:tag name="BOXWRAP" val="False"/>
  <p:tag name="WORKAROUNDTRANSPARENCYBUG" val="False"/>
  <p:tag name="ALLOWFONTSUBSTITUTION" val="False"/>
  <p:tag name="BITMAPFORMAT" val="pngmono"/>
  <p:tag name="ORIGWIDTH" val="433.9209"/>
  <p:tag name="PICTUREFILESIZE" val="7005"/>
</p:tagLst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201D07B3-4AF3-4D4E-9543-C63BF8A54D53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4EFE984F-7847-4ACF-8634-C0C93696B920}"/>
    </a:ext>
  </a:extLst>
</a:theme>
</file>

<file path=ppt/theme/theme3.xml><?xml version="1.0" encoding="utf-8"?>
<a:theme xmlns:a="http://schemas.openxmlformats.org/drawingml/2006/main" name="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86DE4DAD-4F16-46D4-98FC-A1676B03BC02}"/>
    </a:ext>
  </a:extLst>
</a:theme>
</file>

<file path=ppt/theme/theme4.xml><?xml version="1.0" encoding="utf-8"?>
<a:theme xmlns:a="http://schemas.openxmlformats.org/drawingml/2006/main" name="1_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7C3D498D-4031-4F08-BA89-BB0D9801156F}" vid="{F0232AAB-0D7A-4B78-9174-1D6E170C12F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0CA9DE9A74A419105A5B1FD90B2D0" ma:contentTypeVersion="14" ma:contentTypeDescription="Create a new document." ma:contentTypeScope="" ma:versionID="d07815db107717080c9da2ea26cbd810">
  <xsd:schema xmlns:xsd="http://www.w3.org/2001/XMLSchema" xmlns:xs="http://www.w3.org/2001/XMLSchema" xmlns:p="http://schemas.microsoft.com/office/2006/metadata/properties" xmlns:ns2="21434ad0-cc55-4e7e-bebf-93b44e247767" xmlns:ns3="b0c72a6f-614d-40c9-bdd1-1bd9979bfa3b" targetNamespace="http://schemas.microsoft.com/office/2006/metadata/properties" ma:root="true" ma:fieldsID="20882b29d9adc3ce4827553abd9f7302" ns2:_="" ns3:_="">
    <xsd:import namespace="21434ad0-cc55-4e7e-bebf-93b44e247767"/>
    <xsd:import namespace="b0c72a6f-614d-40c9-bdd1-1bd9979bf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34ad0-cc55-4e7e-bebf-93b44e247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72a6f-614d-40c9-bdd1-1bd9979bfa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434ad0-cc55-4e7e-bebf-93b44e247767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B54466-8129-4723-8C2F-251414131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34ad0-cc55-4e7e-bebf-93b44e247767"/>
    <ds:schemaRef ds:uri="b0c72a6f-614d-40c9-bdd1-1bd9979bfa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b0c72a6f-614d-40c9-bdd1-1bd9979bfa3b"/>
    <ds:schemaRef ds:uri="21434ad0-cc55-4e7e-bebf-93b44e247767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11658</TotalTime>
  <Words>4491</Words>
  <Application>Microsoft Office PowerPoint</Application>
  <PresentationFormat>Custom</PresentationFormat>
  <Paragraphs>624</Paragraphs>
  <Slides>41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Courier New</vt:lpstr>
      <vt:lpstr>Segoe UI</vt:lpstr>
      <vt:lpstr>Segoe UI Light</vt:lpstr>
      <vt:lpstr>Segoe UI Semibold</vt:lpstr>
      <vt:lpstr>Segoe UI Semilight</vt:lpstr>
      <vt:lpstr>Times New Roman</vt:lpstr>
      <vt:lpstr>Wingdings</vt:lpstr>
      <vt:lpstr>WHITE TEMPLATE</vt:lpstr>
      <vt:lpstr>LIGHT GRAY TEMPLATE</vt:lpstr>
      <vt:lpstr>DARK GRAY TEMPLATE</vt:lpstr>
      <vt:lpstr>1_DARK GRAY TEMPLATE</vt:lpstr>
      <vt:lpstr>Lecture 4: Reversible computing</vt:lpstr>
      <vt:lpstr>Reversible Boolean logic</vt:lpstr>
      <vt:lpstr>Classical Boolean logic  </vt:lpstr>
      <vt:lpstr>Quick review: Why must quantum gates be reversible?</vt:lpstr>
      <vt:lpstr>Is classical Boolean logic reversible?  </vt:lpstr>
      <vt:lpstr>Reversible NOT: Pauli X gate</vt:lpstr>
      <vt:lpstr>Reversible XOR  </vt:lpstr>
      <vt:lpstr>Reversible XOR: controlled-NOT gate</vt:lpstr>
      <vt:lpstr>Reversible AND</vt:lpstr>
      <vt:lpstr>Universality of Toffoli</vt:lpstr>
      <vt:lpstr>Reversible circuit synthesis</vt:lpstr>
      <vt:lpstr>Convert classical functions to quantum circuits</vt:lpstr>
      <vt:lpstr>Convert classical circuit to quantum circuit</vt:lpstr>
      <vt:lpstr>Bennett trick</vt:lpstr>
      <vt:lpstr>Reusing qubits</vt:lpstr>
      <vt:lpstr>Circuit synthesis for classical subroutines</vt:lpstr>
      <vt:lpstr>Q# tools: Toffoli simulator</vt:lpstr>
      <vt:lpstr>Exercises</vt:lpstr>
      <vt:lpstr>Exercises</vt:lpstr>
      <vt:lpstr>Exercise 1</vt:lpstr>
      <vt:lpstr>Exercise 2: Multi-controlled NOT</vt:lpstr>
      <vt:lpstr>Exercise 3: Combining multiple functions</vt:lpstr>
      <vt:lpstr>Quantum oracles</vt:lpstr>
      <vt:lpstr>Classical (non-quantum) oracles</vt:lpstr>
      <vt:lpstr>White box vs. black box</vt:lpstr>
      <vt:lpstr>Why treat f as a black box?</vt:lpstr>
      <vt:lpstr>Quantum oracles: general definition</vt:lpstr>
      <vt:lpstr>Review: Phase oracles</vt:lpstr>
      <vt:lpstr>Building quantum oracles</vt:lpstr>
      <vt:lpstr>Marking oracles</vt:lpstr>
      <vt:lpstr>Convert marking oracle to phase oracle</vt:lpstr>
      <vt:lpstr>Another type of phase oracle</vt:lpstr>
      <vt:lpstr>Example: Implement oracle for SAT problem</vt:lpstr>
      <vt:lpstr>SAT problem: definition</vt:lpstr>
      <vt:lpstr>Building blocks: NOT and AND</vt:lpstr>
      <vt:lpstr>Building blocks: OR</vt:lpstr>
      <vt:lpstr>Putting the blocks together: the circuit</vt:lpstr>
      <vt:lpstr>Putting the blocks together: Q#</vt:lpstr>
      <vt:lpstr>Summary</vt:lpstr>
      <vt:lpstr>Further reading</vt:lpstr>
      <vt:lpstr>Programming Assignment 4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Tutorial</dc:title>
  <dc:subject>&lt;Speech title here&gt;</dc:subject>
  <dc:creator>Michael Beverland</dc:creator>
  <cp:keywords/>
  <dc:description>Template: _x000d_
Formatting: _x000d_
Audience Type:</dc:description>
  <cp:lastModifiedBy>Mariia Mykhailova</cp:lastModifiedBy>
  <cp:revision>821</cp:revision>
  <dcterms:created xsi:type="dcterms:W3CDTF">2018-01-11T06:41:05Z</dcterms:created>
  <dcterms:modified xsi:type="dcterms:W3CDTF">2022-03-03T01:38:22Z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0x010100ABE0CA9DE9A74A419105A5B1FD90B2D0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mibeverl@microsoft.com</vt:lpwstr>
  </property>
  <property fmtid="{D5CDD505-2E9C-101B-9397-08002B2CF9AE}" pid="14" name="MSIP_Label_f42aa342-8706-4288-bd11-ebb85995028c_SetDate">
    <vt:lpwstr>2018-01-07T23:16:54.7454157Z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12800">
    <vt:lpwstr>3</vt:lpwstr>
  </property>
  <property fmtid="{D5CDD505-2E9C-101B-9397-08002B2CF9AE}" pid="20" name="AuthorIds_UIVersion_50176">
    <vt:lpwstr>3</vt:lpwstr>
  </property>
  <property fmtid="{D5CDD505-2E9C-101B-9397-08002B2CF9AE}" pid="21" name="AuthorIds_UIVersion_51712">
    <vt:lpwstr>3</vt:lpwstr>
  </property>
</Properties>
</file>