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  <p:sldMasterId id="2147484528" r:id="rId7"/>
  </p:sldMasterIdLst>
  <p:notesMasterIdLst>
    <p:notesMasterId r:id="rId12"/>
  </p:notesMasterIdLst>
  <p:handoutMasterIdLst>
    <p:handoutMasterId r:id="rId13"/>
  </p:handoutMasterIdLst>
  <p:sldIdLst>
    <p:sldId id="1549" r:id="rId8"/>
    <p:sldId id="1945" r:id="rId9"/>
    <p:sldId id="1968" r:id="rId10"/>
    <p:sldId id="1966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ming assignment 1" id="{983C526F-E343-4FF0-8B4A-4185A1DF3BC4}">
          <p14:sldIdLst>
            <p14:sldId id="1549"/>
            <p14:sldId id="1945"/>
            <p14:sldId id="1968"/>
            <p14:sldId id="19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Krysta Svore" initials="KS" lastIdx="1" clrIdx="4">
    <p:extLst>
      <p:ext uri="{19B8F6BF-5375-455C-9EA6-DF929625EA0E}">
        <p15:presenceInfo xmlns:p15="http://schemas.microsoft.com/office/powerpoint/2012/main" userId="S::ksvore@microsoft.com::62ac7b01-d8bc-42a6-9aec-930cd068fa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0087" autoAdjust="0"/>
  </p:normalViewPr>
  <p:slideViewPr>
    <p:cSldViewPr snapToGrid="0">
      <p:cViewPr varScale="1">
        <p:scale>
          <a:sx n="72" d="100"/>
          <a:sy n="72" d="100"/>
        </p:scale>
        <p:origin x="11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2FBD-0C10-40A8-9A71-E89A1B6AE542}" type="datetime8">
              <a:rPr lang="en-US" smtClean="0">
                <a:latin typeface="Segoe UI" pitchFamily="34" charset="0"/>
              </a:rPr>
              <a:t>3/1/2022 4:07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9203EEA-A6E8-4247-86C0-53D28D50C589}" type="datetime8">
              <a:rPr lang="en-US" smtClean="0"/>
              <a:t>3/1/2022 4:07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001C37-B9DE-45A5-B648-43DAD4AADE89}" type="datetime8">
              <a:rPr lang="en-US" smtClean="0"/>
              <a:t>3/1/2022 4:07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3/1/2022 4:07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3/1/2022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3/1/2022 4:07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46960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6745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267287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8"/>
            <a:ext cx="5486399" cy="2031325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6956" marR="0" lvl="1" indent="-17141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640" marR="0" lvl="2" indent="-188876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516" marR="0" lvl="3" indent="-17618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741" marR="0" lvl="4" indent="-169831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341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DAE018-50C7-4A03-8E0B-A9CF58C3628C}"/>
              </a:ext>
            </a:extLst>
          </p:cNvPr>
          <p:cNvSpPr txBox="1"/>
          <p:nvPr userDrawn="1"/>
        </p:nvSpPr>
        <p:spPr>
          <a:xfrm>
            <a:off x="2" y="5554664"/>
            <a:ext cx="12436474" cy="1439863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6220" rIns="0" bIns="146220" rtlCol="0" anchor="ctr">
            <a:noAutofit/>
          </a:bodyPr>
          <a:lstStyle/>
          <a:p>
            <a:pPr lvl="0" algn="ctr" defTabSz="931705">
              <a:lnSpc>
                <a:spcPct val="90000"/>
              </a:lnSpc>
              <a:spcBef>
                <a:spcPct val="20000"/>
              </a:spcBef>
              <a:buSzPct val="90000"/>
              <a:defRPr/>
            </a:pPr>
            <a:endParaRPr lang="en-US" sz="3199" b="1" kern="0">
              <a:solidFill>
                <a:srgbClr val="353535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6028373"/>
            <a:ext cx="11239464" cy="492443"/>
          </a:xfrm>
        </p:spPr>
        <p:txBody>
          <a:bodyPr/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4567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89172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5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040064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7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0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1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9138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3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4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9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799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4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99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557" indent="0">
              <a:buNone/>
              <a:defRPr/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7603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3" y="1211287"/>
            <a:ext cx="11888787" cy="2311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29729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39" indent="0">
              <a:buFont typeface="Wingdings" panose="05000000000000000000" pitchFamily="2" charset="2"/>
              <a:buNone/>
              <a:defRPr sz="2400" b="0"/>
            </a:lvl2pPr>
            <a:lvl3pPr marL="450763" indent="0">
              <a:buFont typeface="Wingdings" panose="05000000000000000000" pitchFamily="2" charset="2"/>
              <a:buNone/>
              <a:tabLst/>
              <a:defRPr sz="2200" b="0"/>
            </a:lvl3pPr>
            <a:lvl4pPr marL="652336" indent="0">
              <a:buFont typeface="Wingdings" panose="05000000000000000000" pitchFamily="2" charset="2"/>
              <a:buNone/>
              <a:defRPr sz="2200" b="0"/>
            </a:lvl4pPr>
            <a:lvl5pPr marL="853911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65935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39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763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336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3911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251" marR="0" lvl="0" indent="-514251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651" marR="0" lvl="1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7875" marR="0" lvl="2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449" marR="0" lvl="3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023" marR="0" lvl="4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33906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65935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6956" marR="0" lvl="1" indent="-17141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640" marR="0" lvl="2" indent="-188876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516" marR="0" lvl="3" indent="-17618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741" marR="0" lvl="4" indent="-169831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1634158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6937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176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328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9914196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80731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7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7565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90921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69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2270177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9919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82854" rIns="182854" bIns="182854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2729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Non-bulleted text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374685" y="3076953"/>
            <a:ext cx="6995954" cy="85014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274708" y="299673"/>
            <a:ext cx="11892602" cy="917680"/>
          </a:xfrm>
          <a:prstGeom prst="rect">
            <a:avLst/>
          </a:prstGeom>
        </p:spPr>
        <p:txBody>
          <a:bodyPr lIns="89665" tIns="89665" rIns="89665" bIns="89665" anchor="t"/>
          <a:lstStyle>
            <a:lvl1pPr defTabSz="934007">
              <a:defRPr sz="4692" spc="-99"/>
            </a:lvl1pPr>
          </a:lstStyle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idx="1"/>
          </p:nvPr>
        </p:nvSpPr>
        <p:spPr>
          <a:xfrm>
            <a:off x="274709" y="1217354"/>
            <a:ext cx="11891823" cy="2993070"/>
          </a:xfrm>
          <a:prstGeom prst="rect">
            <a:avLst/>
          </a:prstGeom>
        </p:spPr>
        <p:txBody>
          <a:bodyPr lIns="89665" tIns="89665" rIns="89665" bIns="89665"/>
          <a:lstStyle>
            <a:lvl1pPr marL="0" indent="0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233149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466298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699447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932597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10964" y="6291345"/>
            <a:ext cx="2901845" cy="375633"/>
          </a:xfrm>
          <a:prstGeom prst="rect">
            <a:avLst/>
          </a:prstGeom>
        </p:spPr>
        <p:txBody>
          <a:bodyPr lIns="44832" tIns="44832" rIns="44832" bIns="44832"/>
          <a:lstStyle>
            <a:lvl1pPr defTabSz="934007">
              <a:defRPr sz="1122">
                <a:solidFill>
                  <a:srgbClr val="35353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27540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1" y="943344"/>
            <a:ext cx="11887200" cy="19696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45" indent="0">
              <a:buNone/>
              <a:defRPr sz="2000"/>
            </a:lvl3pPr>
            <a:lvl4pPr marL="457090" indent="0">
              <a:buNone/>
              <a:defRPr sz="1800"/>
            </a:lvl4pPr>
            <a:lvl5pPr marL="685636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9F077-5DB9-4151-BB87-197CCC3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65462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73" r:id="rId2"/>
    <p:sldLayoutId id="2147484467" r:id="rId3"/>
    <p:sldLayoutId id="2147484266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249" r:id="rId10"/>
    <p:sldLayoutId id="2147484250" r:id="rId11"/>
    <p:sldLayoutId id="2147484264" r:id="rId12"/>
    <p:sldLayoutId id="2147484251" r:id="rId13"/>
    <p:sldLayoutId id="2147484463" r:id="rId14"/>
    <p:sldLayoutId id="2147484256" r:id="rId15"/>
    <p:sldLayoutId id="2147484257" r:id="rId16"/>
    <p:sldLayoutId id="2147484260" r:id="rId17"/>
    <p:sldLayoutId id="2147484299" r:id="rId18"/>
    <p:sldLayoutId id="2147484263" r:id="rId19"/>
    <p:sldLayoutId id="2147484524" r:id="rId20"/>
    <p:sldLayoutId id="2147484525" r:id="rId21"/>
    <p:sldLayoutId id="2147484527" r:id="rId2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  <p:sldLayoutId id="2147484487" r:id="rId12"/>
    <p:sldLayoutId id="2147484488" r:id="rId13"/>
    <p:sldLayoutId id="2147484489" r:id="rId14"/>
    <p:sldLayoutId id="2147484490" r:id="rId15"/>
    <p:sldLayoutId id="2147484491" r:id="rId16"/>
    <p:sldLayoutId id="2147484492" r:id="rId17"/>
    <p:sldLayoutId id="2147484493" r:id="rId18"/>
    <p:sldLayoutId id="2147484494" r:id="rId1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  <p:sldLayoutId id="2147484511" r:id="rId16"/>
    <p:sldLayoutId id="2147484512" r:id="rId17"/>
    <p:sldLayoutId id="2147484513" r:id="rId18"/>
    <p:sldLayoutId id="2147484514" r:id="rId1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71796" y="3072300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28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  <p:sldLayoutId id="2147484546" r:id="rId18"/>
    <p:sldLayoutId id="2147484547" r:id="rId19"/>
    <p:sldLayoutId id="2147484548" r:id="rId20"/>
    <p:sldLayoutId id="2147484549" r:id="rId21"/>
  </p:sldLayoutIdLst>
  <p:transition>
    <p:fade/>
  </p:transition>
  <p:hf sldNum="0" hdr="0" dt="0"/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57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112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669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224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2781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74638" y="1668476"/>
            <a:ext cx="11622501" cy="1828786"/>
          </a:xfrm>
        </p:spPr>
        <p:txBody>
          <a:bodyPr/>
          <a:lstStyle/>
          <a:p>
            <a:r>
              <a:rPr lang="en-US" sz="6000" dirty="0"/>
              <a:t>Programming assignment X</a:t>
            </a:r>
            <a:br>
              <a:rPr lang="en-US" sz="6000" dirty="0"/>
            </a:br>
            <a:r>
              <a:rPr lang="en-US" sz="5400" dirty="0"/>
              <a:t>Quantum oracles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406760"/>
            <a:ext cx="7315137" cy="1828007"/>
          </a:xfrm>
        </p:spPr>
        <p:txBody>
          <a:bodyPr/>
          <a:lstStyle/>
          <a:p>
            <a:r>
              <a:rPr lang="en-US" b="1" dirty="0"/>
              <a:t>Mariia Mykhailova</a:t>
            </a:r>
          </a:p>
          <a:p>
            <a:r>
              <a:rPr lang="en-US" dirty="0"/>
              <a:t>Senior Software Engineer</a:t>
            </a:r>
          </a:p>
          <a:p>
            <a:r>
              <a:rPr lang="en-US" dirty="0"/>
              <a:t>Microsoft Quantum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CDA9A-815C-4B1F-8BB6-1DECF658A90F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72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B0CE-B6A6-478A-B343-FEF56F04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Marking oracle for the given bit pattern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55676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Transform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200" dirty="0"/>
                  <a:t> into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, where</a:t>
                </a:r>
                <a:br>
                  <a:rPr lang="en-US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given</m:t>
                      </m:r>
                      <m: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pattern</m:t>
                      </m:r>
                      <m: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r>
                  <a:rPr lang="pt-BR" sz="2400" dirty="0"/>
                  <a:t>Transform the input so that marked state becomes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sz="2400" dirty="0"/>
                  <a:t> and apply 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Controlled X</a:t>
                </a:r>
                <a:r>
                  <a:rPr lang="en-US" sz="2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/>
                  <a:t>(remember to undo the input state transformation!)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within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for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0 .. Length(x) - 1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if not pattern[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    X(x[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]);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} apply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Controlled X(x, y);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}</a:t>
                </a:r>
              </a:p>
              <a:p>
                <a:pPr marL="228600" marR="0" lvl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Library</a:t>
                </a:r>
                <a:r>
                  <a:rPr kumimoji="0" lang="pt-BR" sz="2400" b="0" i="0" u="none" strike="noStrike" kern="1200" cap="none" spc="0" normalizeH="0" noProof="0" dirty="0">
                    <a:ln>
                      <a:noFill/>
                    </a:ln>
                    <a:gradFill>
                      <a:gsLst>
                        <a:gs pos="125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 operation </a:t>
                </a:r>
                <a:r>
                  <a:rPr lang="pt-B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ControlledOnBitString(pattern, X)(x, y) </a:t>
                </a:r>
                <a:r>
                  <a:rPr kumimoji="0" lang="pt-BR" sz="2400" b="0" i="0" u="none" strike="noStrike" kern="1200" cap="none" spc="0" normalizeH="0" noProof="0" dirty="0">
                    <a:ln>
                      <a:noFill/>
                    </a:ln>
                    <a:gradFill>
                      <a:gsLst>
                        <a:gs pos="125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does this in one line!</a:t>
                </a: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5567678"/>
              </a:xfrm>
              <a:blipFill>
                <a:blip r:embed="rId3"/>
                <a:stretch>
                  <a:fillRect b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08835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B0CE-B6A6-478A-B343-FEF56F04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Phase oracle for the given bit pattern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55861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Transform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into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0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0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0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0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, where</a:t>
                </a:r>
                <a:br>
                  <a:rPr lang="en-US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given</m:t>
                      </m:r>
                      <m: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pattern</m:t>
                      </m:r>
                      <m: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r>
                  <a:rPr lang="pt-BR" sz="2400" dirty="0"/>
                  <a:t>Cannot use phase kickback, since you’re not allowed to allocate extra qubits</a:t>
                </a:r>
              </a:p>
              <a:p>
                <a:r>
                  <a:rPr lang="pt-BR" sz="2400" dirty="0"/>
                  <a:t>Transform the input so that marked state becomes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sz="2400" dirty="0"/>
                  <a:t> and apply 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Controlled Z</a:t>
                </a:r>
                <a:r>
                  <a:rPr lang="en-US" sz="2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br>
                  <a:rPr lang="en-US" sz="2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</a:br>
                <a:r>
                  <a:rPr lang="en-US" sz="2400" dirty="0"/>
                  <a:t>in place (remember to undo the input state transformation!)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within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for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0 .. Length(x) - 1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if not pattern[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    X(x[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]);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} apply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Controlled Z(x, y);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}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5586145"/>
              </a:xfrm>
              <a:blipFill>
                <a:blip r:embed="rId3"/>
                <a:stretch>
                  <a:fillRect b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97455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B0CE-B6A6-478A-B343-FEF56F04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Marking oracle to phase oracle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1" y="1211287"/>
                <a:ext cx="11966789" cy="53960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Transform oracle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into oracle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:r>
                  <a:rPr lang="en-US" sz="2800" dirty="0"/>
                  <a:t>Phase kickback trick:</a:t>
                </a:r>
                <a:endParaRPr lang="pt-BR" sz="2800" dirty="0"/>
              </a:p>
              <a:p>
                <a:pPr lvl="1"/>
                <a:r>
                  <a:rPr lang="en-US" sz="2400" dirty="0"/>
                  <a:t>Allocate an extra qubit in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sz="2400" dirty="0"/>
                  <a:t> state and apply the oracle to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sz="2400" dirty="0"/>
                  <a:t>: both oracles do nothing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/>
                  <a:t>: marking oracle becomes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In both cases the effect matches the requirement</a:t>
                </a:r>
              </a:p>
              <a:p>
                <a:pPr lvl="1"/>
                <a:endParaRPr lang="en-US" sz="1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use minus = Qubit();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within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X(minus);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H(minus);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} apply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markingOracle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(qubits, minus);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}</a:t>
                </a:r>
                <a:endParaRPr lang="pt-BR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1" y="1211287"/>
                <a:ext cx="11966789" cy="5396029"/>
              </a:xfrm>
              <a:blipFill>
                <a:blip r:embed="rId3"/>
                <a:stretch>
                  <a:fillRect b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38002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201D07B3-4AF3-4D4E-9543-C63BF8A54D53}"/>
    </a:ext>
  </a:extLst>
</a:theme>
</file>

<file path=ppt/theme/theme2.xml><?xml version="1.0" encoding="utf-8"?>
<a:theme xmlns:a="http://schemas.openxmlformats.org/drawingml/2006/main" name="LIGHT GRAY TEMPLATE">
  <a:themeElements>
    <a:clrScheme name="BT - Blue - light gray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4EFE984F-7847-4ACF-8634-C0C93696B920}"/>
    </a:ext>
  </a:extLst>
</a:theme>
</file>

<file path=ppt/theme/theme3.xml><?xml version="1.0" encoding="utf-8"?>
<a:theme xmlns:a="http://schemas.openxmlformats.org/drawingml/2006/main" name="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86DE4DAD-4F16-46D4-98FC-A1676B03BC02}"/>
    </a:ext>
  </a:extLst>
</a:theme>
</file>

<file path=ppt/theme/theme4.xml><?xml version="1.0" encoding="utf-8"?>
<a:theme xmlns:a="http://schemas.openxmlformats.org/drawingml/2006/main" name="1_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7C3D498D-4031-4F08-BA89-BB0D9801156F}" vid="{F0232AAB-0D7A-4B78-9174-1D6E170C12F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0CA9DE9A74A419105A5B1FD90B2D0" ma:contentTypeVersion="14" ma:contentTypeDescription="Create a new document." ma:contentTypeScope="" ma:versionID="d07815db107717080c9da2ea26cbd810">
  <xsd:schema xmlns:xsd="http://www.w3.org/2001/XMLSchema" xmlns:xs="http://www.w3.org/2001/XMLSchema" xmlns:p="http://schemas.microsoft.com/office/2006/metadata/properties" xmlns:ns2="21434ad0-cc55-4e7e-bebf-93b44e247767" xmlns:ns3="b0c72a6f-614d-40c9-bdd1-1bd9979bfa3b" targetNamespace="http://schemas.microsoft.com/office/2006/metadata/properties" ma:root="true" ma:fieldsID="20882b29d9adc3ce4827553abd9f7302" ns2:_="" ns3:_="">
    <xsd:import namespace="21434ad0-cc55-4e7e-bebf-93b44e247767"/>
    <xsd:import namespace="b0c72a6f-614d-40c9-bdd1-1bd9979bf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34ad0-cc55-4e7e-bebf-93b44e247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72a6f-614d-40c9-bdd1-1bd9979bfa3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1434ad0-cc55-4e7e-bebf-93b44e247767" xsi:nil="true"/>
  </documentManagement>
</p:properties>
</file>

<file path=customXml/itemProps1.xml><?xml version="1.0" encoding="utf-8"?>
<ds:datastoreItem xmlns:ds="http://schemas.openxmlformats.org/officeDocument/2006/customXml" ds:itemID="{0EB54466-8129-4723-8C2F-251414131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434ad0-cc55-4e7e-bebf-93b44e247767"/>
    <ds:schemaRef ds:uri="b0c72a6f-614d-40c9-bdd1-1bd9979bfa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1434ad0-cc55-4e7e-bebf-93b44e247767"/>
    <ds:schemaRef ds:uri="b0c72a6f-614d-40c9-bdd1-1bd9979bfa3b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5084</TotalTime>
  <Words>521</Words>
  <Application>Microsoft Office PowerPoint</Application>
  <PresentationFormat>Custom</PresentationFormat>
  <Paragraphs>64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LIGHT GRAY TEMPLATE</vt:lpstr>
      <vt:lpstr>DARK GRAY TEMPLATE</vt:lpstr>
      <vt:lpstr>1_DARK GRAY TEMPLATE</vt:lpstr>
      <vt:lpstr>Programming assignment X Quantum oracles</vt:lpstr>
      <vt:lpstr>Task 1: Marking oracle for the given bit pattern</vt:lpstr>
      <vt:lpstr>Task 2: Phase oracle for the given bit pattern</vt:lpstr>
      <vt:lpstr>Task 3: Marking oracle to phase oracle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Tutorial</dc:title>
  <dc:subject>&lt;Speech title here&gt;</dc:subject>
  <dc:creator>Michael Beverland</dc:creator>
  <cp:keywords/>
  <dc:description>Template: _x000d_
Formatting: _x000d_
Audience Type:</dc:description>
  <cp:lastModifiedBy>Mariia Mykhailova</cp:lastModifiedBy>
  <cp:revision>456</cp:revision>
  <dcterms:created xsi:type="dcterms:W3CDTF">2018-01-11T06:41:05Z</dcterms:created>
  <dcterms:modified xsi:type="dcterms:W3CDTF">2022-03-02T00:40:43Z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0x010100ABE0CA9DE9A74A419105A5B1FD90B2D0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mibeverl@microsoft.com</vt:lpwstr>
  </property>
  <property fmtid="{D5CDD505-2E9C-101B-9397-08002B2CF9AE}" pid="14" name="MSIP_Label_f42aa342-8706-4288-bd11-ebb85995028c_SetDate">
    <vt:lpwstr>2018-01-07T23:16:54.7454157Z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12800">
    <vt:lpwstr>3</vt:lpwstr>
  </property>
  <property fmtid="{D5CDD505-2E9C-101B-9397-08002B2CF9AE}" pid="20" name="AuthorIds_UIVersion_50176">
    <vt:lpwstr>3</vt:lpwstr>
  </property>
  <property fmtid="{D5CDD505-2E9C-101B-9397-08002B2CF9AE}" pid="21" name="AuthorIds_UIVersion_51712">
    <vt:lpwstr>3</vt:lpwstr>
  </property>
</Properties>
</file>