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70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6CE07-39A1-4F71-A2F6-50324E88500A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2980D-C07E-421F-8F7D-A3E003C918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8420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82980D-C07E-421F-8F7D-A3E003C918FC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511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FDCCB-78D6-4A66-BCB3-799F7263D712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9BA1610-AF5E-4EF4-AE3E-B15316F6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19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07B0-07CA-43EF-A96E-04737ABAEE5E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9BA1610-AF5E-4EF4-AE3E-B15316F6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89268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07B0-07CA-43EF-A96E-04737ABAEE5E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9BA1610-AF5E-4EF4-AE3E-B15316F6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323115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07B0-07CA-43EF-A96E-04737ABAEE5E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9BA1610-AF5E-4EF4-AE3E-B15316F61B63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784538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07B0-07CA-43EF-A96E-04737ABAEE5E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9BA1610-AF5E-4EF4-AE3E-B15316F6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11447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07B0-07CA-43EF-A96E-04737ABAEE5E}" type="datetime1">
              <a:rPr lang="ru-RU" smtClean="0"/>
              <a:t>11.05.2025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15797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B07B0-07CA-43EF-A96E-04737ABAEE5E}" type="datetime1">
              <a:rPr lang="ru-RU" smtClean="0"/>
              <a:t>11.05.2025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94508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C100-83A4-45C5-889F-1209DAD0AA26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308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10E6FD1-FCBC-4595-8F95-60BEBF2F2FF6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9BA1610-AF5E-4EF4-AE3E-B15316F6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60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E12AA-1670-4144-B248-DA164DE868ED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86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55CD-EE62-48D1-B09B-50268E8A1BBE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9BA1610-AF5E-4EF4-AE3E-B15316F6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75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BF2A-39AB-44EC-B6FD-C698A351BBA7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96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8B59E-E95E-4800-8832-51AC0B679196}" type="datetime1">
              <a:rPr lang="ru-RU" smtClean="0"/>
              <a:t>11.05.2025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907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12E24-C5DD-4A9D-A004-B0D7B21CB83A}" type="datetime1">
              <a:rPr lang="ru-RU" smtClean="0"/>
              <a:t>11.05.2025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745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49900-335B-47BA-AFA2-8A28BFDB718B}" type="datetime1">
              <a:rPr lang="ru-RU" smtClean="0"/>
              <a:t>11.05.2025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538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E4F8E-C629-43EF-8FE4-34C10C197B4D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14EF8-AB7B-44EA-A32D-685EF6854F33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310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B07B0-07CA-43EF-A96E-04737ABAEE5E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A1610-AF5E-4EF4-AE3E-B15316F61B6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9121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59225"/>
            <a:ext cx="8957388" cy="1859930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СИСТЕМЫ 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СТРОИТЕЛЬНОЙ ОРГАНИЗАЦИИ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0321" y="4394039"/>
            <a:ext cx="11197548" cy="1117687"/>
          </a:xfrm>
        </p:spPr>
        <p:txBody>
          <a:bodyPr>
            <a:normAutofit fontScale="25000" lnSpcReduction="20000"/>
          </a:bodyPr>
          <a:lstStyle/>
          <a:p>
            <a:pPr algn="r"/>
            <a:r>
              <a:rPr lang="ru-RU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</a:p>
          <a:p>
            <a:pPr algn="r"/>
            <a:r>
              <a:rPr lang="ru-RU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РИС-23-1б</a:t>
            </a:r>
          </a:p>
          <a:p>
            <a:pPr algn="r"/>
            <a:r>
              <a:rPr lang="ru-RU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Мокрушин Н. Д.</a:t>
            </a:r>
          </a:p>
          <a:p>
            <a:pPr algn="r"/>
            <a:r>
              <a:rPr lang="ru-RU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Проверил:</a:t>
            </a:r>
          </a:p>
          <a:p>
            <a:pPr algn="r"/>
            <a:r>
              <a:rPr lang="ru-RU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кафедры ИТАС</a:t>
            </a:r>
          </a:p>
          <a:p>
            <a:pPr algn="r"/>
            <a:r>
              <a:rPr lang="ru-RU" sz="9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Петренко А. А.</a:t>
            </a:r>
          </a:p>
          <a:p>
            <a:pPr algn="r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14596" y="6184378"/>
            <a:ext cx="21086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Пермь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D39CD-E99D-A7C0-0F5A-C8A9A1216E04}"/>
              </a:ext>
            </a:extLst>
          </p:cNvPr>
          <p:cNvSpPr txBox="1"/>
          <p:nvPr/>
        </p:nvSpPr>
        <p:spPr>
          <a:xfrm>
            <a:off x="9339943" y="3111376"/>
            <a:ext cx="30946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 65 (3)</a:t>
            </a:r>
          </a:p>
        </p:txBody>
      </p:sp>
    </p:spTree>
    <p:extLst>
      <p:ext uri="{BB962C8B-B14F-4D97-AF65-F5344CB8AC3E}">
        <p14:creationId xmlns:p14="http://schemas.microsoft.com/office/powerpoint/2010/main" val="4188525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ПРИЛОЖЕНИЯ(АУТЕНТИФИКАЦИЯ)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1620CE1-1F1F-3F4B-AE34-B62BC9A696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28407" t="23234" r="27893" b="29624"/>
          <a:stretch/>
        </p:blipFill>
        <p:spPr>
          <a:xfrm>
            <a:off x="300432" y="2705879"/>
            <a:ext cx="5058797" cy="3069770"/>
          </a:xfr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08B1291A-6161-4291-E009-49ECB9665B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8868" t="23252" r="28455" b="25403"/>
          <a:stretch/>
        </p:blipFill>
        <p:spPr>
          <a:xfrm>
            <a:off x="6520198" y="2730118"/>
            <a:ext cx="4464450" cy="3021292"/>
          </a:xfrm>
        </p:spPr>
      </p:pic>
    </p:spTree>
    <p:extLst>
      <p:ext uri="{BB962C8B-B14F-4D97-AF65-F5344CB8AC3E}">
        <p14:creationId xmlns:p14="http://schemas.microsoft.com/office/powerpoint/2010/main" val="1799755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E1B63-F68C-56DA-B940-13BC18837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B5E7652B-71F4-731F-177A-B0041255A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ДЕМОНСТРАЦИЯ РАБОТЫ ПРИЛОЖЕНИЯ(РАБОЧИЕ СТРАНИЦЫ)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8A9C0A8-69D9-4722-0BEC-6EEB28009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7B9A6A9-8EF7-D494-D870-4C6A0A69EB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12942"/>
          <a:stretch/>
        </p:blipFill>
        <p:spPr>
          <a:xfrm>
            <a:off x="0" y="1978091"/>
            <a:ext cx="5273620" cy="2975908"/>
          </a:xfrm>
        </p:spPr>
      </p:pic>
      <p:sp>
        <p:nvSpPr>
          <p:cNvPr id="9" name="Объект 8">
            <a:extLst>
              <a:ext uri="{FF2B5EF4-FFF2-40B4-BE49-F238E27FC236}">
                <a16:creationId xmlns:a16="http://schemas.microsoft.com/office/drawing/2014/main" id="{3A5CE80E-BB33-ECC8-31DB-C2B2F2A018F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E82F340-CECD-AAAD-B8FE-AB5471CEA5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893"/>
          <a:stretch/>
        </p:blipFill>
        <p:spPr>
          <a:xfrm>
            <a:off x="6941327" y="1978091"/>
            <a:ext cx="5250673" cy="28831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36A8DDD-D8D0-97A4-7182-077CD1E6557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2942"/>
          <a:stretch/>
        </p:blipFill>
        <p:spPr>
          <a:xfrm>
            <a:off x="3459190" y="3785743"/>
            <a:ext cx="5273620" cy="2975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04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394" y="753227"/>
            <a:ext cx="9613861" cy="108093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31DEEF1-10A2-50F7-A5DB-3AE100A819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779687"/>
            <a:ext cx="121920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ходе выполнения курсовой работы был проведен анализ предметной области, спроектированы и реализованы база данных и веб-приложение для строительной организации.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Цель работы достигнута, задачи выполнены.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Разработанная информационная система позволяет автоматизировать основные процессы учета и контроля.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Система обеспечивает эффективное хранение и обработку данных, быстрый доступ к информации и формирование необходимых отчетов.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Результаты тестирования подтвердили работоспособность системы и ее соответствие поставленным требованиям.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Практическая значимость работы заключается в возможности применения разработанной системы в реальной строительной организации.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Перспективы развития: расширение функционала, интеграция с другими системами, разработка мобильной версии приложения. </a:t>
            </a:r>
          </a:p>
        </p:txBody>
      </p:sp>
    </p:spTree>
    <p:extLst>
      <p:ext uri="{BB962C8B-B14F-4D97-AF65-F5344CB8AC3E}">
        <p14:creationId xmlns:p14="http://schemas.microsoft.com/office/powerpoint/2010/main" val="497268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394" y="796463"/>
            <a:ext cx="10058400" cy="100431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E8E517F-25E0-03E7-7990-950B11A92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307" y="2146187"/>
            <a:ext cx="8471386" cy="4522225"/>
          </a:xfrm>
        </p:spPr>
      </p:pic>
    </p:spTree>
    <p:extLst>
      <p:ext uri="{BB962C8B-B14F-4D97-AF65-F5344CB8AC3E}">
        <p14:creationId xmlns:p14="http://schemas.microsoft.com/office/powerpoint/2010/main" val="144831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753228"/>
            <a:ext cx="10459615" cy="108093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530C4D-8762-7D38-806B-BB0862B85C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8829" y="1684434"/>
            <a:ext cx="1025434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создания информационных систем в строительстве обусловлена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сложностью управления проектами, необходимостью точного планирования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ресурсов и контроля сроков.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позволяет автоматизировать учет и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 за ходом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выполнения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строительных работ на объектах.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исследования являются исполнительные процессы строительной организации. 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исследования является организация системы учета и контроля за строительством объектов. </a:t>
            </a:r>
          </a:p>
        </p:txBody>
      </p:sp>
    </p:spTree>
    <p:extLst>
      <p:ext uri="{BB962C8B-B14F-4D97-AF65-F5344CB8AC3E}">
        <p14:creationId xmlns:p14="http://schemas.microsoft.com/office/powerpoint/2010/main" val="315765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РАБОТЫ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A56B9CE-F3B3-ED13-3169-F0E69998E9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1648" y="2107639"/>
            <a:ext cx="1056870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 курсовой работы: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Разработка информационной системы, обеспечивающей автоматизацию учета и контроля за ходом выполнения работ в строительной организации. 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"Строительная организация".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концептуальную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 логическую модели базы данных.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Выбрать систему управления базами данных (СУБД).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ru-RU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физическую модель базы данных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базу данных.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веб-приложение для работы с базой данных.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45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753228"/>
            <a:ext cx="10440954" cy="108093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7A19E66-7F10-5CF0-27A5-FEEC0047DA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4163" y="2164462"/>
            <a:ext cx="10263673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Строительная организация занимается возведением различных объектов по договорам с заказчиками.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организации включает управления, участки, персонал и бригады.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создать систему для учета: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Информации о заказчиках и объектах строительства.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Сотрудниках и их ролях.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Бригадах и их составе.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Используемой строительной технике и материалах.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Видах выполняемых работ.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Смет и графиков выполнения работ.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Отчетности по проектам. 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должна обеспечивать быстрый доступ к актуальной информации и формировать необходимые отчеты. </a:t>
            </a:r>
          </a:p>
        </p:txBody>
      </p:sp>
    </p:spTree>
    <p:extLst>
      <p:ext uri="{BB962C8B-B14F-4D97-AF65-F5344CB8AC3E}">
        <p14:creationId xmlns:p14="http://schemas.microsoft.com/office/powerpoint/2010/main" val="97528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61365" y="594359"/>
            <a:ext cx="10288921" cy="1430384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КОНЦЕПТУАЛЬНАЯ МОДЕЛЬ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640489" y="1102623"/>
            <a:ext cx="1312025" cy="365125"/>
          </a:xfrm>
        </p:spPr>
        <p:txBody>
          <a:bodyPr/>
          <a:lstStyle/>
          <a:p>
            <a:fld id="{99BA1610-AF5E-4EF4-AE3E-B15316F61B63}" type="slidenum">
              <a:rPr lang="ru-RU" sz="36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ru-RU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332DDF7-ACA1-5F24-7993-D7165C129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327" y="2206243"/>
            <a:ext cx="6214187" cy="426963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62755A7B-3AB3-412A-09BF-A58BF4E1370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 flipH="1">
            <a:off x="65314" y="2771397"/>
            <a:ext cx="554238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Концептуальная модель отражает основные сущности предметной области и связи между ними, не привязываясь к конкретной СУБД.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Были определены ключевые сущности: Заказчик, Объект строительства, Строительное управление, Участок, Персонал, Бригада, Строительная техника, Вид работ, Строительный материал, Договор, Смета, График работ и другие.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Визуализация концептуальной модели представлена в виде ER-диаграммы</a:t>
            </a:r>
          </a:p>
        </p:txBody>
      </p:sp>
    </p:spTree>
    <p:extLst>
      <p:ext uri="{BB962C8B-B14F-4D97-AF65-F5344CB8AC3E}">
        <p14:creationId xmlns:p14="http://schemas.microsoft.com/office/powerpoint/2010/main" val="3131994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0872" y="926452"/>
            <a:ext cx="10058400" cy="74433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ЛОГИЧЕСКАЯ МОДЕЛЬ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FD1B4C-B9E6-70BF-AE2A-C379CBE724AC}"/>
              </a:ext>
            </a:extLst>
          </p:cNvPr>
          <p:cNvSpPr txBox="1"/>
          <p:nvPr/>
        </p:nvSpPr>
        <p:spPr>
          <a:xfrm>
            <a:off x="111967" y="2554075"/>
            <a:ext cx="48145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Логическая модель является развитием концептуальной и представляет структуру данных, пригодную для реляционных СУБД.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Сущности преобразованы в таблицы.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Атрибуты сущностей стали столбцами таблиц.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Связи между сущностями реализованы с использованием первичных и внешних ключей.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Использована нотация модели "сущность-связь" в стиле Вороньей Лапки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Crow's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8BFE05E9-0FCA-76EC-4E7A-0147DFC63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6563" y="2554075"/>
            <a:ext cx="6966556" cy="38176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2840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СУБД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AB12ABD2-3B37-0F8E-DF61-2C2FAFD80D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9160675"/>
              </p:ext>
            </p:extLst>
          </p:nvPr>
        </p:nvGraphicFramePr>
        <p:xfrm>
          <a:off x="1" y="2034073"/>
          <a:ext cx="7070931" cy="4823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7180">
                  <a:extLst>
                    <a:ext uri="{9D8B030D-6E8A-4147-A177-3AD203B41FA5}">
                      <a16:colId xmlns:a16="http://schemas.microsoft.com/office/drawing/2014/main" val="4288687623"/>
                    </a:ext>
                  </a:extLst>
                </a:gridCol>
                <a:gridCol w="1767917">
                  <a:extLst>
                    <a:ext uri="{9D8B030D-6E8A-4147-A177-3AD203B41FA5}">
                      <a16:colId xmlns:a16="http://schemas.microsoft.com/office/drawing/2014/main" val="1121631561"/>
                    </a:ext>
                  </a:extLst>
                </a:gridCol>
                <a:gridCol w="1767917">
                  <a:extLst>
                    <a:ext uri="{9D8B030D-6E8A-4147-A177-3AD203B41FA5}">
                      <a16:colId xmlns:a16="http://schemas.microsoft.com/office/drawing/2014/main" val="2644549208"/>
                    </a:ext>
                  </a:extLst>
                </a:gridCol>
                <a:gridCol w="1767917">
                  <a:extLst>
                    <a:ext uri="{9D8B030D-6E8A-4147-A177-3AD203B41FA5}">
                      <a16:colId xmlns:a16="http://schemas.microsoft.com/office/drawing/2014/main" val="2862244392"/>
                    </a:ext>
                  </a:extLst>
                </a:gridCol>
              </a:tblGrid>
              <a:tr h="2972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Характеристика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MS SQL Server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MySQL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600">
                          <a:effectLst/>
                        </a:rPr>
                        <a:t>PostgreSQL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extLst>
                  <a:ext uri="{0D108BD9-81ED-4DB2-BD59-A6C34878D82A}">
                    <a16:rowId xmlns:a16="http://schemas.microsoft.com/office/drawing/2014/main" val="497425392"/>
                  </a:ext>
                </a:extLst>
              </a:tr>
              <a:tr h="2972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Тип лицензии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Проприетарная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Открытая (Oracle)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Открытая (BSD)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extLst>
                  <a:ext uri="{0D108BD9-81ED-4DB2-BD59-A6C34878D82A}">
                    <a16:rowId xmlns:a16="http://schemas.microsoft.com/office/drawing/2014/main" val="2075562145"/>
                  </a:ext>
                </a:extLst>
              </a:tr>
              <a:tr h="2972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Разработчик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 dirty="0">
                          <a:effectLst/>
                        </a:rPr>
                        <a:t>Microsoft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Oracle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Сообщество разработчиков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extLst>
                  <a:ext uri="{0D108BD9-81ED-4DB2-BD59-A6C34878D82A}">
                    <a16:rowId xmlns:a16="http://schemas.microsoft.com/office/drawing/2014/main" val="3355482045"/>
                  </a:ext>
                </a:extLst>
              </a:tr>
              <a:tr h="2972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Поддержка ОС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Windows, Linux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Windows, Linux, macOS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Windows, Linux, macOS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extLst>
                  <a:ext uri="{0D108BD9-81ED-4DB2-BD59-A6C34878D82A}">
                    <a16:rowId xmlns:a16="http://schemas.microsoft.com/office/drawing/2014/main" val="2546799155"/>
                  </a:ext>
                </a:extLst>
              </a:tr>
              <a:tr h="2972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Масштабируемость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Высокая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Средняя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Очень высокая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extLst>
                  <a:ext uri="{0D108BD9-81ED-4DB2-BD59-A6C34878D82A}">
                    <a16:rowId xmlns:a16="http://schemas.microsoft.com/office/drawing/2014/main" val="2649341746"/>
                  </a:ext>
                </a:extLst>
              </a:tr>
              <a:tr h="6114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Производительность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 dirty="0">
                          <a:effectLst/>
                        </a:rPr>
                        <a:t>Оптимизирована для больших нагрузок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Быстрая для веб-приложений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Высокая, особенно для сложных запросов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extLst>
                  <a:ext uri="{0D108BD9-81ED-4DB2-BD59-A6C34878D82A}">
                    <a16:rowId xmlns:a16="http://schemas.microsoft.com/office/drawing/2014/main" val="2045928891"/>
                  </a:ext>
                </a:extLst>
              </a:tr>
              <a:tr h="2972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Поддержка JSON/NoSQL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Да (с SQL Server 2016)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Да (ограниченная)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Да (полноценная)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extLst>
                  <a:ext uri="{0D108BD9-81ED-4DB2-BD59-A6C34878D82A}">
                    <a16:rowId xmlns:a16="http://schemas.microsoft.com/office/drawing/2014/main" val="489523752"/>
                  </a:ext>
                </a:extLst>
              </a:tr>
              <a:tr h="2972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Транзакции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Полная поддержка ACID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 dirty="0">
                          <a:effectLst/>
                        </a:rPr>
                        <a:t>Поддержка ACID (</a:t>
                      </a:r>
                      <a:r>
                        <a:rPr lang="ru-RU" sz="600" dirty="0" err="1">
                          <a:effectLst/>
                        </a:rPr>
                        <a:t>InnoDB</a:t>
                      </a:r>
                      <a:r>
                        <a:rPr lang="ru-RU" sz="600" dirty="0">
                          <a:effectLst/>
                        </a:rPr>
                        <a:t>)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Полная поддержка ACID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extLst>
                  <a:ext uri="{0D108BD9-81ED-4DB2-BD59-A6C34878D82A}">
                    <a16:rowId xmlns:a16="http://schemas.microsoft.com/office/drawing/2014/main" val="2252961071"/>
                  </a:ext>
                </a:extLst>
              </a:tr>
              <a:tr h="29727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Репликация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Да (встроенная)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Да (основные методы)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Да (гибкие варианты)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extLst>
                  <a:ext uri="{0D108BD9-81ED-4DB2-BD59-A6C34878D82A}">
                    <a16:rowId xmlns:a16="http://schemas.microsoft.com/office/drawing/2014/main" val="4196497169"/>
                  </a:ext>
                </a:extLst>
              </a:tr>
              <a:tr h="7685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Безопасность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Интеграция с Active Directory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Базовые механизмы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Расширенные механизмы (например, row-level security)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extLst>
                  <a:ext uri="{0D108BD9-81ED-4DB2-BD59-A6C34878D82A}">
                    <a16:rowId xmlns:a16="http://schemas.microsoft.com/office/drawing/2014/main" val="2133167933"/>
                  </a:ext>
                </a:extLst>
              </a:tr>
              <a:tr h="611425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Стоимость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Платная (есть бесплатные версии)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Бесплатная (есть коммерческие редакции)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Полностью бесплатная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extLst>
                  <a:ext uri="{0D108BD9-81ED-4DB2-BD59-A6C34878D82A}">
                    <a16:rowId xmlns:a16="http://schemas.microsoft.com/office/drawing/2014/main" val="3801889952"/>
                  </a:ext>
                </a:extLst>
              </a:tr>
              <a:tr h="45435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Использование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Корпоративные решения, аналитика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>
                          <a:effectLst/>
                        </a:rPr>
                        <a:t>Веб-приложения, CMS</a:t>
                      </a:r>
                      <a:endParaRPr lang="ru-RU" sz="5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600" dirty="0">
                          <a:effectLst/>
                        </a:rPr>
                        <a:t>Сложные системы, аналитика, GIS</a:t>
                      </a:r>
                      <a:endParaRPr lang="ru-RU" sz="5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878" marR="28878" marT="0" marB="0"/>
                </a:tc>
                <a:extLst>
                  <a:ext uri="{0D108BD9-81ED-4DB2-BD59-A6C34878D82A}">
                    <a16:rowId xmlns:a16="http://schemas.microsoft.com/office/drawing/2014/main" val="1856247161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76793B9D-D243-EE79-D2E8-DC5E4967F91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7156581" y="1834166"/>
            <a:ext cx="5035419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(СУБД) – это комплекс программных средств для создания, ведения и использования баз данных.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 выборе СУБД учитывались: надежность, производительность, стоимость, удобство администрирования, поддержка веб-приложений.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Рассмотрены варианты: MS SQL Server,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MySQL.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Обоснование выбора MySQL: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Высокая производительность и надежность.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Открытое распространение и бесплатность.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Простота установки и настройки.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Широкая поддержка веб-приложениями.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Наличие удобных инструментов администрирования (например,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phpMyAdmin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8274" y="861138"/>
            <a:ext cx="5354126" cy="744338"/>
          </a:xfrm>
        </p:spPr>
        <p:txBody>
          <a:bodyPr>
            <a:noAutofit/>
          </a:bodyPr>
          <a:lstStyle/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ФИЗИЧЕСКАЯ МОДЕЛЬ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3C32EC-7B95-1790-0A0E-9521C0A4BC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225" y="2167137"/>
            <a:ext cx="6900143" cy="454399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7DB893-7808-BA5D-D2CC-652832233B83}"/>
              </a:ext>
            </a:extLst>
          </p:cNvPr>
          <p:cNvSpPr txBox="1"/>
          <p:nvPr/>
        </p:nvSpPr>
        <p:spPr>
          <a:xfrm>
            <a:off x="0" y="2084178"/>
            <a:ext cx="522922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Физическая модель детализирует логическую модель с учетом особенностей СУБД MySQL.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Определены конкретные типы данных для каждого столбца таблицы (например, INT, VARCHAR, DATE).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Настроены первичные и внешние ключи для обеспечения целостности данных.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Созданы индексы для оптимизации скорости выполнения запросов.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Реализованы представления (VIEW) для упрощения доступа к часто используемым данным.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Разработаны хранимые процедуры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Procedures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для выполнения типовых операций с данными и бизнес-логики на стороне СУБД. </a:t>
            </a:r>
          </a:p>
        </p:txBody>
      </p:sp>
    </p:spTree>
    <p:extLst>
      <p:ext uri="{BB962C8B-B14F-4D97-AF65-F5344CB8AC3E}">
        <p14:creationId xmlns:p14="http://schemas.microsoft.com/office/powerpoint/2010/main" val="1674143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509" y="762543"/>
            <a:ext cx="10413151" cy="1080938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ПОДКЛЮЧЕНИЯ И РАБОТЫ ПРИЛОЖЕНИЯ</a:t>
            </a:r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A1610-AF5E-4EF4-AE3E-B15316F61B63}" type="slidenum">
              <a:rPr lang="ru-RU" sz="3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8629E31-2D85-BBF1-2C66-8BC101465C86}"/>
              </a:ext>
            </a:extLst>
          </p:cNvPr>
          <p:cNvSpPr txBox="1"/>
          <p:nvPr/>
        </p:nvSpPr>
        <p:spPr>
          <a:xfrm>
            <a:off x="-1" y="2181225"/>
            <a:ext cx="668071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База данных была реализована в среде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OpenServer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с использованием СУБД MySQL и инструмента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phpMyAdmin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Написаны SQL-скрипты для создания таблиц, заполнения их данными, создания представлений и хранимых процедур.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Разработано веб-приложение на платформе ASP.NET Core с использованием языка программирования C#.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взаимодействия с базой данных использовалась библиотека для работы с MySQL.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Реализована функциональность: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Авторизация пользователей и разграничение доступа на основе ролей (Администратор,</a:t>
            </a:r>
            <a:r>
              <a:rPr lang="ru-RU" altLang="ru-RU" dirty="0">
                <a:latin typeface="Arial" panose="020B0604020202020204" pitchFamily="34" charset="0"/>
              </a:rPr>
              <a:t> Менеджер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Клиент).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Формирование отчетов и выполнение запросов к базе данных через пользовательский интерфейс.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Приложение обеспечивает интуитивно понятный интерфейс для управления данными строительной организации. </a:t>
            </a:r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C2947165-042E-B3F9-8D8C-64DDCC339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924" y="2241357"/>
            <a:ext cx="4946682" cy="440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6800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161</TotalTime>
  <Words>897</Words>
  <Application>Microsoft Office PowerPoint</Application>
  <PresentationFormat>Широкоэкранный</PresentationFormat>
  <Paragraphs>155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Берлин</vt:lpstr>
      <vt:lpstr>РАЗРАБОТКА ИНФОРМАЦИОННОЙ СИСТЕМЫ  СТРОИТЕЛЬНОЙ ОРГАНИЗАЦИИ </vt:lpstr>
      <vt:lpstr>ВВЕДЕНИЕ</vt:lpstr>
      <vt:lpstr>ЦЕЛЬ И ЗАДАЧИ РАБОТЫ</vt:lpstr>
      <vt:lpstr>ПОСТАНОВКА ЗАДАЧИ</vt:lpstr>
      <vt:lpstr>КОНЦЕПТУАЛЬНАЯ МОДЕЛЬ</vt:lpstr>
      <vt:lpstr>ЛОГИЧЕСКАЯ МОДЕЛЬ</vt:lpstr>
      <vt:lpstr>ВЫБОР СУБД</vt:lpstr>
      <vt:lpstr>ФИЗИЧЕСКАЯ МОДЕЛЬ</vt:lpstr>
      <vt:lpstr>РЕАЛИЗАЦИЯ ПОДКЛЮЧЕНИЯ И РАБОТЫ ПРИЛОЖЕНИЯ</vt:lpstr>
      <vt:lpstr>ДЕМОНСТРАЦИЯ РАБОТЫ ПРИЛОЖЕНИЯ(АУТЕНТИФИКАЦИЯ)</vt:lpstr>
      <vt:lpstr>ДЕМОНСТРАЦИЯ РАБОТЫ ПРИЛОЖЕНИЯ(РАБОЧИЕ СТРАНИЦЫ)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ИНФОРМАЦИОННОЙ СИСТЕМЫ  ВОЕННОГО ОКРУГА Вариант 64 (3) </dc:title>
  <dc:creator>User</dc:creator>
  <cp:lastModifiedBy>Никита Мокрушин</cp:lastModifiedBy>
  <cp:revision>13</cp:revision>
  <dcterms:created xsi:type="dcterms:W3CDTF">2025-05-05T17:58:30Z</dcterms:created>
  <dcterms:modified xsi:type="dcterms:W3CDTF">2025-05-11T11:55:14Z</dcterms:modified>
</cp:coreProperties>
</file>