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61" r:id="rId2"/>
    <p:sldId id="262" r:id="rId3"/>
    <p:sldId id="263" r:id="rId4"/>
    <p:sldId id="257" r:id="rId5"/>
    <p:sldId id="264" r:id="rId6"/>
    <p:sldId id="265" r:id="rId7"/>
    <p:sldId id="266" r:id="rId8"/>
    <p:sldId id="268" r:id="rId9"/>
    <p:sldId id="267" r:id="rId10"/>
    <p:sldId id="269" r:id="rId11"/>
    <p:sldId id="270" r:id="rId12"/>
    <p:sldId id="258" r:id="rId13"/>
    <p:sldId id="271" r:id="rId14"/>
    <p:sldId id="272" r:id="rId15"/>
    <p:sldId id="273" r:id="rId16"/>
    <p:sldId id="274" r:id="rId17"/>
    <p:sldId id="275"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D78"/>
    <a:srgbClr val="A9B2BD"/>
    <a:srgbClr val="F6F7FA"/>
    <a:srgbClr val="AD92ED"/>
    <a:srgbClr val="4FC1E9"/>
    <a:srgbClr val="C4C7CE"/>
    <a:srgbClr val="CDD0DA"/>
    <a:srgbClr val="FA8150"/>
    <a:srgbClr val="E37553"/>
    <a:srgbClr val="E06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798" autoAdjust="0"/>
    <p:restoredTop sz="94674" autoAdjust="0"/>
  </p:normalViewPr>
  <p:slideViewPr>
    <p:cSldViewPr>
      <p:cViewPr varScale="1">
        <p:scale>
          <a:sx n="85" d="100"/>
          <a:sy n="85" d="100"/>
        </p:scale>
        <p:origin x="168" y="124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5/3/21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5/3/21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Machine Learning PP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5B0F5B-1F51-4F07-9BC5-565764121C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64"/>
            <a:ext cx="9144000" cy="5142971"/>
          </a:xfrm>
          <a:prstGeom prst="rect">
            <a:avLst/>
          </a:prstGeom>
        </p:spPr>
      </p:pic>
      <p:pic>
        <p:nvPicPr>
          <p:cNvPr id="305" name="Picture 304">
            <a:extLst>
              <a:ext uri="{FF2B5EF4-FFF2-40B4-BE49-F238E27FC236}">
                <a16:creationId xmlns:a16="http://schemas.microsoft.com/office/drawing/2014/main" id="{3D5F88F3-6355-4E24-ACCB-8680BE8B0C1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5/3/21</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128" name="Title 1">
            <a:extLst>
              <a:ext uri="{FF2B5EF4-FFF2-40B4-BE49-F238E27FC236}">
                <a16:creationId xmlns:a16="http://schemas.microsoft.com/office/drawing/2014/main" id="{8F0D60C6-8501-4D6D-8057-7CDBF8F5453E}"/>
              </a:ext>
            </a:extLst>
          </p:cNvPr>
          <p:cNvSpPr>
            <a:spLocks noGrp="1"/>
          </p:cNvSpPr>
          <p:nvPr userDrawn="1">
            <p:ph type="title" hasCustomPrompt="1"/>
          </p:nvPr>
        </p:nvSpPr>
        <p:spPr>
          <a:xfrm>
            <a:off x="4860032" y="1779662"/>
            <a:ext cx="3848291" cy="857250"/>
          </a:xfrm>
        </p:spPr>
        <p:txBody>
          <a:bodyPr>
            <a:noAutofit/>
          </a:bodyPr>
          <a:lstStyle>
            <a:lvl1pPr algn="l">
              <a:defRPr sz="3900" baseline="0">
                <a:solidFill>
                  <a:schemeClr val="bg1"/>
                </a:solidFill>
              </a:defRPr>
            </a:lvl1pPr>
          </a:lstStyle>
          <a:p>
            <a:r>
              <a:rPr lang="en-US" dirty="0"/>
              <a:t>Machine Learning</a:t>
            </a:r>
            <a:endParaRPr lang="en-US" noProof="0" dirty="0"/>
          </a:p>
        </p:txBody>
      </p:sp>
      <p:sp>
        <p:nvSpPr>
          <p:cNvPr id="129" name="Text Placeholder 4">
            <a:extLst>
              <a:ext uri="{FF2B5EF4-FFF2-40B4-BE49-F238E27FC236}">
                <a16:creationId xmlns:a16="http://schemas.microsoft.com/office/drawing/2014/main" id="{8EC25800-91F8-45D6-87F4-8C499CA81027}"/>
              </a:ext>
            </a:extLst>
          </p:cNvPr>
          <p:cNvSpPr>
            <a:spLocks noGrp="1"/>
          </p:cNvSpPr>
          <p:nvPr userDrawn="1">
            <p:ph type="body" sz="quarter" idx="35" hasCustomPrompt="1"/>
          </p:nvPr>
        </p:nvSpPr>
        <p:spPr>
          <a:xfrm>
            <a:off x="5024120" y="2427734"/>
            <a:ext cx="3672408" cy="452437"/>
          </a:xfrm>
        </p:spPr>
        <p:txBody>
          <a:bodyPr anchor="ctr">
            <a:noAutofit/>
          </a:bodyPr>
          <a:lstStyle>
            <a:lvl1pPr marL="0" indent="0" algn="l">
              <a:buNone/>
              <a:defRPr sz="1800">
                <a:solidFill>
                  <a:schemeClr val="bg1"/>
                </a:solidFill>
                <a:latin typeface="+mj-lt"/>
              </a:defRPr>
            </a:lvl1pPr>
          </a:lstStyle>
          <a:p>
            <a:r>
              <a:rPr lang="en-US" dirty="0"/>
              <a:t>PowerPoint template</a:t>
            </a:r>
          </a:p>
        </p:txBody>
      </p:sp>
      <p:grpSp>
        <p:nvGrpSpPr>
          <p:cNvPr id="379" name="Group 378">
            <a:extLst>
              <a:ext uri="{FF2B5EF4-FFF2-40B4-BE49-F238E27FC236}">
                <a16:creationId xmlns:a16="http://schemas.microsoft.com/office/drawing/2014/main" id="{5EFE17CA-9B2C-4214-86AB-24D59D14F4A9}"/>
              </a:ext>
            </a:extLst>
          </p:cNvPr>
          <p:cNvGrpSpPr/>
          <p:nvPr userDrawn="1"/>
        </p:nvGrpSpPr>
        <p:grpSpPr>
          <a:xfrm>
            <a:off x="6958036" y="2967073"/>
            <a:ext cx="808040" cy="808047"/>
            <a:chOff x="6958036" y="2967073"/>
            <a:chExt cx="808040" cy="808047"/>
          </a:xfrm>
        </p:grpSpPr>
        <p:sp>
          <p:nvSpPr>
            <p:cNvPr id="312" name="Freeform 209">
              <a:extLst>
                <a:ext uri="{FF2B5EF4-FFF2-40B4-BE49-F238E27FC236}">
                  <a16:creationId xmlns:a16="http://schemas.microsoft.com/office/drawing/2014/main" id="{B7EDEA35-2645-47DB-BCDF-9C7C2664619E}"/>
                </a:ext>
              </a:extLst>
            </p:cNvPr>
            <p:cNvSpPr>
              <a:spLocks/>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210">
              <a:extLst>
                <a:ext uri="{FF2B5EF4-FFF2-40B4-BE49-F238E27FC236}">
                  <a16:creationId xmlns:a16="http://schemas.microsoft.com/office/drawing/2014/main" id="{3A131A28-A969-430F-AF64-5E0F21D646AC}"/>
                </a:ext>
              </a:extLst>
            </p:cNvPr>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0" name="Group 379">
            <a:extLst>
              <a:ext uri="{FF2B5EF4-FFF2-40B4-BE49-F238E27FC236}">
                <a16:creationId xmlns:a16="http://schemas.microsoft.com/office/drawing/2014/main" id="{7E9CB719-72BE-45F6-99B3-6D38E7DF4C0C}"/>
              </a:ext>
            </a:extLst>
          </p:cNvPr>
          <p:cNvGrpSpPr/>
          <p:nvPr userDrawn="1"/>
        </p:nvGrpSpPr>
        <p:grpSpPr>
          <a:xfrm>
            <a:off x="5967433" y="2967073"/>
            <a:ext cx="808040" cy="808047"/>
            <a:chOff x="5967433" y="2967073"/>
            <a:chExt cx="808040" cy="808047"/>
          </a:xfrm>
        </p:grpSpPr>
        <p:sp>
          <p:nvSpPr>
            <p:cNvPr id="311" name="Freeform 208">
              <a:extLst>
                <a:ext uri="{FF2B5EF4-FFF2-40B4-BE49-F238E27FC236}">
                  <a16:creationId xmlns:a16="http://schemas.microsoft.com/office/drawing/2014/main" id="{05EFCEF5-D342-47DF-AA10-72E4E33E542F}"/>
                </a:ext>
              </a:extLst>
            </p:cNvPr>
            <p:cNvSpPr>
              <a:spLocks/>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212">
              <a:extLst>
                <a:ext uri="{FF2B5EF4-FFF2-40B4-BE49-F238E27FC236}">
                  <a16:creationId xmlns:a16="http://schemas.microsoft.com/office/drawing/2014/main" id="{8E9BEAC3-3E89-4520-8E85-50E08075465A}"/>
                </a:ext>
              </a:extLst>
            </p:cNvPr>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Freeform 213">
              <a:extLst>
                <a:ext uri="{FF2B5EF4-FFF2-40B4-BE49-F238E27FC236}">
                  <a16:creationId xmlns:a16="http://schemas.microsoft.com/office/drawing/2014/main" id="{97769BBC-F8FB-4337-A318-F36F27E0EF3B}"/>
                </a:ext>
              </a:extLst>
            </p:cNvPr>
            <p:cNvSpPr>
              <a:spLocks/>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214">
              <a:extLst>
                <a:ext uri="{FF2B5EF4-FFF2-40B4-BE49-F238E27FC236}">
                  <a16:creationId xmlns:a16="http://schemas.microsoft.com/office/drawing/2014/main" id="{937F110C-8A75-40CF-B8FB-49996C676BC0}"/>
                </a:ext>
              </a:extLst>
            </p:cNvPr>
            <p:cNvSpPr>
              <a:spLocks/>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215">
              <a:extLst>
                <a:ext uri="{FF2B5EF4-FFF2-40B4-BE49-F238E27FC236}">
                  <a16:creationId xmlns:a16="http://schemas.microsoft.com/office/drawing/2014/main" id="{C7AFF641-B25A-43C0-995A-3F7277C33A93}"/>
                </a:ext>
              </a:extLst>
            </p:cNvPr>
            <p:cNvSpPr>
              <a:spLocks/>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216">
              <a:extLst>
                <a:ext uri="{FF2B5EF4-FFF2-40B4-BE49-F238E27FC236}">
                  <a16:creationId xmlns:a16="http://schemas.microsoft.com/office/drawing/2014/main" id="{3E7F35EF-D1DE-42A9-82FC-EEC44FB1AD4D}"/>
                </a:ext>
              </a:extLst>
            </p:cNvPr>
            <p:cNvSpPr>
              <a:spLocks/>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217">
              <a:extLst>
                <a:ext uri="{FF2B5EF4-FFF2-40B4-BE49-F238E27FC236}">
                  <a16:creationId xmlns:a16="http://schemas.microsoft.com/office/drawing/2014/main" id="{CF5A6E20-C256-469C-AC32-FBFF14564ACA}"/>
                </a:ext>
              </a:extLst>
            </p:cNvPr>
            <p:cNvSpPr>
              <a:spLocks/>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218">
              <a:extLst>
                <a:ext uri="{FF2B5EF4-FFF2-40B4-BE49-F238E27FC236}">
                  <a16:creationId xmlns:a16="http://schemas.microsoft.com/office/drawing/2014/main" id="{E1E2EDD4-5E96-4056-8797-9A5C942F2CD5}"/>
                </a:ext>
              </a:extLst>
            </p:cNvPr>
            <p:cNvSpPr>
              <a:spLocks/>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219">
              <a:extLst>
                <a:ext uri="{FF2B5EF4-FFF2-40B4-BE49-F238E27FC236}">
                  <a16:creationId xmlns:a16="http://schemas.microsoft.com/office/drawing/2014/main" id="{9B8F6332-58D5-4C77-88F8-F8CB19179C3C}"/>
                </a:ext>
              </a:extLst>
            </p:cNvPr>
            <p:cNvSpPr>
              <a:spLocks/>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220">
              <a:extLst>
                <a:ext uri="{FF2B5EF4-FFF2-40B4-BE49-F238E27FC236}">
                  <a16:creationId xmlns:a16="http://schemas.microsoft.com/office/drawing/2014/main" id="{C2317824-232E-4367-9685-8B76F7D8683D}"/>
                </a:ext>
              </a:extLst>
            </p:cNvPr>
            <p:cNvSpPr>
              <a:spLocks/>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221">
              <a:extLst>
                <a:ext uri="{FF2B5EF4-FFF2-40B4-BE49-F238E27FC236}">
                  <a16:creationId xmlns:a16="http://schemas.microsoft.com/office/drawing/2014/main" id="{E32A2936-192F-4AE3-9D23-A6456292FCEC}"/>
                </a:ext>
              </a:extLst>
            </p:cNvPr>
            <p:cNvSpPr>
              <a:spLocks/>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222">
              <a:extLst>
                <a:ext uri="{FF2B5EF4-FFF2-40B4-BE49-F238E27FC236}">
                  <a16:creationId xmlns:a16="http://schemas.microsoft.com/office/drawing/2014/main" id="{FF2AAED4-6FE3-4C8D-A2AF-8B2F54FE3005}"/>
                </a:ext>
              </a:extLst>
            </p:cNvPr>
            <p:cNvSpPr>
              <a:spLocks/>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223">
              <a:extLst>
                <a:ext uri="{FF2B5EF4-FFF2-40B4-BE49-F238E27FC236}">
                  <a16:creationId xmlns:a16="http://schemas.microsoft.com/office/drawing/2014/main" id="{9B8D8A00-1ED8-4BCD-A28A-09C27082E0A7}"/>
                </a:ext>
              </a:extLst>
            </p:cNvPr>
            <p:cNvSpPr>
              <a:spLocks/>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224">
              <a:extLst>
                <a:ext uri="{FF2B5EF4-FFF2-40B4-BE49-F238E27FC236}">
                  <a16:creationId xmlns:a16="http://schemas.microsoft.com/office/drawing/2014/main" id="{B4C12122-4997-43FB-B20C-896D0CD7A814}"/>
                </a:ext>
              </a:extLst>
            </p:cNvPr>
            <p:cNvSpPr>
              <a:spLocks/>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225">
              <a:extLst>
                <a:ext uri="{FF2B5EF4-FFF2-40B4-BE49-F238E27FC236}">
                  <a16:creationId xmlns:a16="http://schemas.microsoft.com/office/drawing/2014/main" id="{C3FC627A-31A5-4149-B3B1-3FAE68F76204}"/>
                </a:ext>
              </a:extLst>
            </p:cNvPr>
            <p:cNvSpPr>
              <a:spLocks/>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226">
              <a:extLst>
                <a:ext uri="{FF2B5EF4-FFF2-40B4-BE49-F238E27FC236}">
                  <a16:creationId xmlns:a16="http://schemas.microsoft.com/office/drawing/2014/main" id="{8F4A4E8B-D9D9-4578-8122-67D1F22316BB}"/>
                </a:ext>
              </a:extLst>
            </p:cNvPr>
            <p:cNvSpPr>
              <a:spLocks/>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27">
              <a:extLst>
                <a:ext uri="{FF2B5EF4-FFF2-40B4-BE49-F238E27FC236}">
                  <a16:creationId xmlns:a16="http://schemas.microsoft.com/office/drawing/2014/main" id="{F5722369-6715-44E5-8539-7C46F9029EED}"/>
                </a:ext>
              </a:extLst>
            </p:cNvPr>
            <p:cNvSpPr>
              <a:spLocks/>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228">
              <a:extLst>
                <a:ext uri="{FF2B5EF4-FFF2-40B4-BE49-F238E27FC236}">
                  <a16:creationId xmlns:a16="http://schemas.microsoft.com/office/drawing/2014/main" id="{F9F871AE-C94A-4169-B4FD-80D46EB4C590}"/>
                </a:ext>
              </a:extLst>
            </p:cNvPr>
            <p:cNvSpPr>
              <a:spLocks/>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229">
              <a:extLst>
                <a:ext uri="{FF2B5EF4-FFF2-40B4-BE49-F238E27FC236}">
                  <a16:creationId xmlns:a16="http://schemas.microsoft.com/office/drawing/2014/main" id="{A10189DC-D7AE-41EC-A7CB-A01DE58AF571}"/>
                </a:ext>
              </a:extLst>
            </p:cNvPr>
            <p:cNvSpPr>
              <a:spLocks/>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230">
              <a:extLst>
                <a:ext uri="{FF2B5EF4-FFF2-40B4-BE49-F238E27FC236}">
                  <a16:creationId xmlns:a16="http://schemas.microsoft.com/office/drawing/2014/main" id="{2C30EAE7-954D-4821-B120-8AB1410F7489}"/>
                </a:ext>
              </a:extLst>
            </p:cNvPr>
            <p:cNvSpPr>
              <a:spLocks/>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231">
              <a:extLst>
                <a:ext uri="{FF2B5EF4-FFF2-40B4-BE49-F238E27FC236}">
                  <a16:creationId xmlns:a16="http://schemas.microsoft.com/office/drawing/2014/main" id="{78967020-CEC9-44DB-97B5-56393E8B21E2}"/>
                </a:ext>
              </a:extLst>
            </p:cNvPr>
            <p:cNvSpPr>
              <a:spLocks/>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232">
              <a:extLst>
                <a:ext uri="{FF2B5EF4-FFF2-40B4-BE49-F238E27FC236}">
                  <a16:creationId xmlns:a16="http://schemas.microsoft.com/office/drawing/2014/main" id="{06AA2F9B-532A-48F4-BE94-A578EF618EDA}"/>
                </a:ext>
              </a:extLst>
            </p:cNvPr>
            <p:cNvSpPr>
              <a:spLocks/>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233">
              <a:extLst>
                <a:ext uri="{FF2B5EF4-FFF2-40B4-BE49-F238E27FC236}">
                  <a16:creationId xmlns:a16="http://schemas.microsoft.com/office/drawing/2014/main" id="{B4BAA03E-7506-44D3-B7BB-8231541E8662}"/>
                </a:ext>
              </a:extLst>
            </p:cNvPr>
            <p:cNvSpPr>
              <a:spLocks/>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234">
              <a:extLst>
                <a:ext uri="{FF2B5EF4-FFF2-40B4-BE49-F238E27FC236}">
                  <a16:creationId xmlns:a16="http://schemas.microsoft.com/office/drawing/2014/main" id="{4495226A-D4C6-46B2-B779-25CE0DE0BEFC}"/>
                </a:ext>
              </a:extLst>
            </p:cNvPr>
            <p:cNvSpPr>
              <a:spLocks/>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235">
              <a:extLst>
                <a:ext uri="{FF2B5EF4-FFF2-40B4-BE49-F238E27FC236}">
                  <a16:creationId xmlns:a16="http://schemas.microsoft.com/office/drawing/2014/main" id="{34BAC1E5-2C0F-46BF-BAE4-7C62671DB415}"/>
                </a:ext>
              </a:extLst>
            </p:cNvPr>
            <p:cNvSpPr>
              <a:spLocks/>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236">
              <a:extLst>
                <a:ext uri="{FF2B5EF4-FFF2-40B4-BE49-F238E27FC236}">
                  <a16:creationId xmlns:a16="http://schemas.microsoft.com/office/drawing/2014/main" id="{BA91F17B-FABA-4DBF-B7E1-BEEE9196A335}"/>
                </a:ext>
              </a:extLst>
            </p:cNvPr>
            <p:cNvSpPr>
              <a:spLocks/>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237">
              <a:extLst>
                <a:ext uri="{FF2B5EF4-FFF2-40B4-BE49-F238E27FC236}">
                  <a16:creationId xmlns:a16="http://schemas.microsoft.com/office/drawing/2014/main" id="{EDD73D04-31D4-4567-8D6C-24B0501A4E61}"/>
                </a:ext>
              </a:extLst>
            </p:cNvPr>
            <p:cNvSpPr>
              <a:spLocks/>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238">
              <a:extLst>
                <a:ext uri="{FF2B5EF4-FFF2-40B4-BE49-F238E27FC236}">
                  <a16:creationId xmlns:a16="http://schemas.microsoft.com/office/drawing/2014/main" id="{258D139F-A952-4BFB-A8C8-F8BE5D4F8F33}"/>
                </a:ext>
              </a:extLst>
            </p:cNvPr>
            <p:cNvSpPr>
              <a:spLocks/>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239">
              <a:extLst>
                <a:ext uri="{FF2B5EF4-FFF2-40B4-BE49-F238E27FC236}">
                  <a16:creationId xmlns:a16="http://schemas.microsoft.com/office/drawing/2014/main" id="{6A29198C-48B2-498E-9AED-E93CD67064DB}"/>
                </a:ext>
              </a:extLst>
            </p:cNvPr>
            <p:cNvSpPr>
              <a:spLocks/>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240">
              <a:extLst>
                <a:ext uri="{FF2B5EF4-FFF2-40B4-BE49-F238E27FC236}">
                  <a16:creationId xmlns:a16="http://schemas.microsoft.com/office/drawing/2014/main" id="{A1820CF0-26AF-4C4F-A207-CF660A6DA090}"/>
                </a:ext>
              </a:extLst>
            </p:cNvPr>
            <p:cNvSpPr>
              <a:spLocks/>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241">
              <a:extLst>
                <a:ext uri="{FF2B5EF4-FFF2-40B4-BE49-F238E27FC236}">
                  <a16:creationId xmlns:a16="http://schemas.microsoft.com/office/drawing/2014/main" id="{E0CC82B2-4AAB-4F8C-B7D0-A3035CA11EC9}"/>
                </a:ext>
              </a:extLst>
            </p:cNvPr>
            <p:cNvSpPr>
              <a:spLocks/>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242">
              <a:extLst>
                <a:ext uri="{FF2B5EF4-FFF2-40B4-BE49-F238E27FC236}">
                  <a16:creationId xmlns:a16="http://schemas.microsoft.com/office/drawing/2014/main" id="{6FCB1B0A-F8FD-4085-AD9C-0981CFB21246}"/>
                </a:ext>
              </a:extLst>
            </p:cNvPr>
            <p:cNvSpPr>
              <a:spLocks/>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243">
              <a:extLst>
                <a:ext uri="{FF2B5EF4-FFF2-40B4-BE49-F238E27FC236}">
                  <a16:creationId xmlns:a16="http://schemas.microsoft.com/office/drawing/2014/main" id="{7E6FED05-0B15-4BDD-B359-F6B2E29B80D8}"/>
                </a:ext>
              </a:extLst>
            </p:cNvPr>
            <p:cNvSpPr>
              <a:spLocks/>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244">
              <a:extLst>
                <a:ext uri="{FF2B5EF4-FFF2-40B4-BE49-F238E27FC236}">
                  <a16:creationId xmlns:a16="http://schemas.microsoft.com/office/drawing/2014/main" id="{27B7B5A3-3FB0-4BFA-8F52-6847FBB68A47}"/>
                </a:ext>
              </a:extLst>
            </p:cNvPr>
            <p:cNvSpPr>
              <a:spLocks/>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245">
              <a:extLst>
                <a:ext uri="{FF2B5EF4-FFF2-40B4-BE49-F238E27FC236}">
                  <a16:creationId xmlns:a16="http://schemas.microsoft.com/office/drawing/2014/main" id="{35326841-DC53-438F-B032-D29EC4877D43}"/>
                </a:ext>
              </a:extLst>
            </p:cNvPr>
            <p:cNvSpPr>
              <a:spLocks/>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246">
              <a:extLst>
                <a:ext uri="{FF2B5EF4-FFF2-40B4-BE49-F238E27FC236}">
                  <a16:creationId xmlns:a16="http://schemas.microsoft.com/office/drawing/2014/main" id="{EAB9169E-5402-4689-AB24-02A606114C49}"/>
                </a:ext>
              </a:extLst>
            </p:cNvPr>
            <p:cNvSpPr>
              <a:spLocks/>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247">
              <a:extLst>
                <a:ext uri="{FF2B5EF4-FFF2-40B4-BE49-F238E27FC236}">
                  <a16:creationId xmlns:a16="http://schemas.microsoft.com/office/drawing/2014/main" id="{B13E59DD-8939-4CE4-A2F3-EC53B2EC3A70}"/>
                </a:ext>
              </a:extLst>
            </p:cNvPr>
            <p:cNvSpPr>
              <a:spLocks/>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248">
              <a:extLst>
                <a:ext uri="{FF2B5EF4-FFF2-40B4-BE49-F238E27FC236}">
                  <a16:creationId xmlns:a16="http://schemas.microsoft.com/office/drawing/2014/main" id="{B19E6561-2E25-4C3E-AB5C-9F3AAADCF6D4}"/>
                </a:ext>
              </a:extLst>
            </p:cNvPr>
            <p:cNvSpPr>
              <a:spLocks/>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249">
              <a:extLst>
                <a:ext uri="{FF2B5EF4-FFF2-40B4-BE49-F238E27FC236}">
                  <a16:creationId xmlns:a16="http://schemas.microsoft.com/office/drawing/2014/main" id="{F9DB65A3-380E-442E-BA78-88BA9EAE3C5E}"/>
                </a:ext>
              </a:extLst>
            </p:cNvPr>
            <p:cNvSpPr>
              <a:spLocks/>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250">
              <a:extLst>
                <a:ext uri="{FF2B5EF4-FFF2-40B4-BE49-F238E27FC236}">
                  <a16:creationId xmlns:a16="http://schemas.microsoft.com/office/drawing/2014/main" id="{5CB7BC7B-EFBA-4B26-B0C4-0D62B1AB9B4D}"/>
                </a:ext>
              </a:extLst>
            </p:cNvPr>
            <p:cNvSpPr>
              <a:spLocks/>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Freeform 251">
              <a:extLst>
                <a:ext uri="{FF2B5EF4-FFF2-40B4-BE49-F238E27FC236}">
                  <a16:creationId xmlns:a16="http://schemas.microsoft.com/office/drawing/2014/main" id="{1E9538DD-5BAA-4EF3-8156-92998A355991}"/>
                </a:ext>
              </a:extLst>
            </p:cNvPr>
            <p:cNvSpPr>
              <a:spLocks/>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252">
              <a:extLst>
                <a:ext uri="{FF2B5EF4-FFF2-40B4-BE49-F238E27FC236}">
                  <a16:creationId xmlns:a16="http://schemas.microsoft.com/office/drawing/2014/main" id="{2F6995FC-BE45-4BEC-AE8D-2AFA16E79D23}"/>
                </a:ext>
              </a:extLst>
            </p:cNvPr>
            <p:cNvSpPr>
              <a:spLocks/>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1" name="Group 380">
            <a:extLst>
              <a:ext uri="{FF2B5EF4-FFF2-40B4-BE49-F238E27FC236}">
                <a16:creationId xmlns:a16="http://schemas.microsoft.com/office/drawing/2014/main" id="{1A909330-67FB-4AA2-A1D6-918C768AAFA9}"/>
              </a:ext>
            </a:extLst>
          </p:cNvPr>
          <p:cNvGrpSpPr/>
          <p:nvPr userDrawn="1"/>
        </p:nvGrpSpPr>
        <p:grpSpPr>
          <a:xfrm>
            <a:off x="4978417" y="2967073"/>
            <a:ext cx="808040" cy="808047"/>
            <a:chOff x="4978417" y="2967073"/>
            <a:chExt cx="808040" cy="808047"/>
          </a:xfrm>
        </p:grpSpPr>
        <p:sp>
          <p:nvSpPr>
            <p:cNvPr id="314" name="Freeform 211">
              <a:extLst>
                <a:ext uri="{FF2B5EF4-FFF2-40B4-BE49-F238E27FC236}">
                  <a16:creationId xmlns:a16="http://schemas.microsoft.com/office/drawing/2014/main" id="{703FF4DA-DE81-465F-8819-1BA5B7D2A754}"/>
                </a:ext>
              </a:extLst>
            </p:cNvPr>
            <p:cNvSpPr>
              <a:spLocks/>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253">
              <a:extLst>
                <a:ext uri="{FF2B5EF4-FFF2-40B4-BE49-F238E27FC236}">
                  <a16:creationId xmlns:a16="http://schemas.microsoft.com/office/drawing/2014/main" id="{0DCEB80E-6578-4215-BE93-740814AA6972}"/>
                </a:ext>
              </a:extLst>
            </p:cNvPr>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254">
              <a:extLst>
                <a:ext uri="{FF2B5EF4-FFF2-40B4-BE49-F238E27FC236}">
                  <a16:creationId xmlns:a16="http://schemas.microsoft.com/office/drawing/2014/main" id="{0D85F58C-72F1-42DA-B2CB-2A60BE257FE0}"/>
                </a:ext>
              </a:extLst>
            </p:cNvPr>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255">
              <a:extLst>
                <a:ext uri="{FF2B5EF4-FFF2-40B4-BE49-F238E27FC236}">
                  <a16:creationId xmlns:a16="http://schemas.microsoft.com/office/drawing/2014/main" id="{042AFE8B-CDA2-4E2B-A24D-7BDDDA5ED13B}"/>
                </a:ext>
              </a:extLst>
            </p:cNvPr>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256">
              <a:extLst>
                <a:ext uri="{FF2B5EF4-FFF2-40B4-BE49-F238E27FC236}">
                  <a16:creationId xmlns:a16="http://schemas.microsoft.com/office/drawing/2014/main" id="{BF9276E7-0431-4086-869C-940EFA28F010}"/>
                </a:ext>
              </a:extLst>
            </p:cNvPr>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257">
              <a:extLst>
                <a:ext uri="{FF2B5EF4-FFF2-40B4-BE49-F238E27FC236}">
                  <a16:creationId xmlns:a16="http://schemas.microsoft.com/office/drawing/2014/main" id="{51A4F7EB-B16D-4352-BFAB-53EEE0392697}"/>
                </a:ext>
              </a:extLst>
            </p:cNvPr>
            <p:cNvSpPr>
              <a:spLocks/>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591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chine Learning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5/3/21</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id="{537BF1B0-5E15-4C9E-A9F7-992312E946E1}"/>
              </a:ext>
            </a:extLst>
          </p:cNvPr>
          <p:cNvSpPr>
            <a:spLocks noGrp="1"/>
          </p:cNvSpPr>
          <p:nvPr>
            <p:ph type="body" sz="quarter" idx="39" hasCustomPrompt="1"/>
          </p:nvPr>
        </p:nvSpPr>
        <p:spPr>
          <a:xfrm>
            <a:off x="3454400"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58" name="Text Placeholder 4">
            <a:extLst>
              <a:ext uri="{FF2B5EF4-FFF2-40B4-BE49-F238E27FC236}">
                <a16:creationId xmlns:a16="http://schemas.microsoft.com/office/drawing/2014/main" id="{F726E919-B4D5-4C49-AFDB-F02778346EC4}"/>
              </a:ext>
            </a:extLst>
          </p:cNvPr>
          <p:cNvSpPr>
            <a:spLocks noGrp="1"/>
          </p:cNvSpPr>
          <p:nvPr>
            <p:ph type="body" sz="quarter" idx="40" hasCustomPrompt="1"/>
          </p:nvPr>
        </p:nvSpPr>
        <p:spPr>
          <a:xfrm>
            <a:off x="3454400"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id="{72F6A280-C1C4-4059-B2CA-1B93B2BC0D92}"/>
              </a:ext>
            </a:extLst>
          </p:cNvPr>
          <p:cNvSpPr>
            <a:spLocks noGrp="1"/>
          </p:cNvSpPr>
          <p:nvPr>
            <p:ph type="body" sz="quarter" idx="41" hasCustomPrompt="1"/>
          </p:nvPr>
        </p:nvSpPr>
        <p:spPr>
          <a:xfrm>
            <a:off x="6131478"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0" name="Text Placeholder 4">
            <a:extLst>
              <a:ext uri="{FF2B5EF4-FFF2-40B4-BE49-F238E27FC236}">
                <a16:creationId xmlns:a16="http://schemas.microsoft.com/office/drawing/2014/main" id="{E8800583-4DB0-45E5-A2AB-02DAECB70D67}"/>
              </a:ext>
            </a:extLst>
          </p:cNvPr>
          <p:cNvSpPr>
            <a:spLocks noGrp="1"/>
          </p:cNvSpPr>
          <p:nvPr>
            <p:ph type="body" sz="quarter" idx="42" hasCustomPrompt="1"/>
          </p:nvPr>
        </p:nvSpPr>
        <p:spPr>
          <a:xfrm>
            <a:off x="6131478"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id="{0580999F-0C11-4C8B-AF27-38FF9B461EF2}"/>
              </a:ext>
            </a:extLst>
          </p:cNvPr>
          <p:cNvSpPr>
            <a:spLocks noGrp="1"/>
          </p:cNvSpPr>
          <p:nvPr>
            <p:ph type="body" sz="quarter" idx="43" hasCustomPrompt="1"/>
          </p:nvPr>
        </p:nvSpPr>
        <p:spPr>
          <a:xfrm>
            <a:off x="755576"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2" name="Text Placeholder 4">
            <a:extLst>
              <a:ext uri="{FF2B5EF4-FFF2-40B4-BE49-F238E27FC236}">
                <a16:creationId xmlns:a16="http://schemas.microsoft.com/office/drawing/2014/main" id="{53DAC3CB-F19B-42EC-A3C2-1AE4349B56D9}"/>
              </a:ext>
            </a:extLst>
          </p:cNvPr>
          <p:cNvSpPr>
            <a:spLocks noGrp="1"/>
          </p:cNvSpPr>
          <p:nvPr>
            <p:ph type="body" sz="quarter" idx="44" hasCustomPrompt="1"/>
          </p:nvPr>
        </p:nvSpPr>
        <p:spPr>
          <a:xfrm>
            <a:off x="755576"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grpSp>
        <p:nvGrpSpPr>
          <p:cNvPr id="148" name="Group 147">
            <a:extLst>
              <a:ext uri="{FF2B5EF4-FFF2-40B4-BE49-F238E27FC236}">
                <a16:creationId xmlns:a16="http://schemas.microsoft.com/office/drawing/2014/main" id="{C94A0A30-C664-4A7B-9DF0-4D0D46AF0D88}"/>
              </a:ext>
            </a:extLst>
          </p:cNvPr>
          <p:cNvGrpSpPr/>
          <p:nvPr userDrawn="1"/>
        </p:nvGrpSpPr>
        <p:grpSpPr>
          <a:xfrm>
            <a:off x="6625641" y="1529963"/>
            <a:ext cx="1266206" cy="1266218"/>
            <a:chOff x="6958036" y="2967073"/>
            <a:chExt cx="808040" cy="808047"/>
          </a:xfrm>
        </p:grpSpPr>
        <p:sp>
          <p:nvSpPr>
            <p:cNvPr id="149" name="Freeform 209">
              <a:extLst>
                <a:ext uri="{FF2B5EF4-FFF2-40B4-BE49-F238E27FC236}">
                  <a16:creationId xmlns:a16="http://schemas.microsoft.com/office/drawing/2014/main" id="{D5F9CD2F-3415-407E-8B43-364BC4FBD5B5}"/>
                </a:ext>
              </a:extLst>
            </p:cNvPr>
            <p:cNvSpPr>
              <a:spLocks/>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210">
              <a:extLst>
                <a:ext uri="{FF2B5EF4-FFF2-40B4-BE49-F238E27FC236}">
                  <a16:creationId xmlns:a16="http://schemas.microsoft.com/office/drawing/2014/main" id="{2D236453-01DB-4DA5-9787-E3DBB212664B}"/>
                </a:ext>
              </a:extLst>
            </p:cNvPr>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1" name="Group 150">
            <a:extLst>
              <a:ext uri="{FF2B5EF4-FFF2-40B4-BE49-F238E27FC236}">
                <a16:creationId xmlns:a16="http://schemas.microsoft.com/office/drawing/2014/main" id="{3C85A1A7-6DCA-4903-9CD5-BAA0D8CB59BE}"/>
              </a:ext>
            </a:extLst>
          </p:cNvPr>
          <p:cNvGrpSpPr/>
          <p:nvPr userDrawn="1"/>
        </p:nvGrpSpPr>
        <p:grpSpPr>
          <a:xfrm>
            <a:off x="3929507" y="1529963"/>
            <a:ext cx="1266206" cy="1266218"/>
            <a:chOff x="5967433" y="2967073"/>
            <a:chExt cx="808040" cy="808047"/>
          </a:xfrm>
        </p:grpSpPr>
        <p:sp>
          <p:nvSpPr>
            <p:cNvPr id="152" name="Freeform 208">
              <a:extLst>
                <a:ext uri="{FF2B5EF4-FFF2-40B4-BE49-F238E27FC236}">
                  <a16:creationId xmlns:a16="http://schemas.microsoft.com/office/drawing/2014/main" id="{4A1C6B0F-16BE-4552-808A-6E3FF9EE4243}"/>
                </a:ext>
              </a:extLst>
            </p:cNvPr>
            <p:cNvSpPr>
              <a:spLocks/>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12">
              <a:extLst>
                <a:ext uri="{FF2B5EF4-FFF2-40B4-BE49-F238E27FC236}">
                  <a16:creationId xmlns:a16="http://schemas.microsoft.com/office/drawing/2014/main" id="{1E68706D-B270-496B-A63C-54C6E1C7ED78}"/>
                </a:ext>
              </a:extLst>
            </p:cNvPr>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3">
              <a:extLst>
                <a:ext uri="{FF2B5EF4-FFF2-40B4-BE49-F238E27FC236}">
                  <a16:creationId xmlns:a16="http://schemas.microsoft.com/office/drawing/2014/main" id="{D9406B8B-DFBB-4FA0-87E9-F51404D81BAB}"/>
                </a:ext>
              </a:extLst>
            </p:cNvPr>
            <p:cNvSpPr>
              <a:spLocks/>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14">
              <a:extLst>
                <a:ext uri="{FF2B5EF4-FFF2-40B4-BE49-F238E27FC236}">
                  <a16:creationId xmlns:a16="http://schemas.microsoft.com/office/drawing/2014/main" id="{48DFE147-BE91-4C5A-8AEF-8ACB673F41A8}"/>
                </a:ext>
              </a:extLst>
            </p:cNvPr>
            <p:cNvSpPr>
              <a:spLocks/>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5">
              <a:extLst>
                <a:ext uri="{FF2B5EF4-FFF2-40B4-BE49-F238E27FC236}">
                  <a16:creationId xmlns:a16="http://schemas.microsoft.com/office/drawing/2014/main" id="{79FC0CEF-8A50-47B4-9C5F-819E6F58F09A}"/>
                </a:ext>
              </a:extLst>
            </p:cNvPr>
            <p:cNvSpPr>
              <a:spLocks/>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16">
              <a:extLst>
                <a:ext uri="{FF2B5EF4-FFF2-40B4-BE49-F238E27FC236}">
                  <a16:creationId xmlns:a16="http://schemas.microsoft.com/office/drawing/2014/main" id="{DF03ED6A-7101-40A0-B321-93FE6467463A}"/>
                </a:ext>
              </a:extLst>
            </p:cNvPr>
            <p:cNvSpPr>
              <a:spLocks/>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17">
              <a:extLst>
                <a:ext uri="{FF2B5EF4-FFF2-40B4-BE49-F238E27FC236}">
                  <a16:creationId xmlns:a16="http://schemas.microsoft.com/office/drawing/2014/main" id="{5718941F-6E12-43D9-A6D7-8DEC6C6D5514}"/>
                </a:ext>
              </a:extLst>
            </p:cNvPr>
            <p:cNvSpPr>
              <a:spLocks/>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18">
              <a:extLst>
                <a:ext uri="{FF2B5EF4-FFF2-40B4-BE49-F238E27FC236}">
                  <a16:creationId xmlns:a16="http://schemas.microsoft.com/office/drawing/2014/main" id="{D84D0B2C-CB7D-43CE-BCD8-E3643F7543EC}"/>
                </a:ext>
              </a:extLst>
            </p:cNvPr>
            <p:cNvSpPr>
              <a:spLocks/>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19">
              <a:extLst>
                <a:ext uri="{FF2B5EF4-FFF2-40B4-BE49-F238E27FC236}">
                  <a16:creationId xmlns:a16="http://schemas.microsoft.com/office/drawing/2014/main" id="{3E4BB7C4-14F4-43AE-8150-B2541C6F949A}"/>
                </a:ext>
              </a:extLst>
            </p:cNvPr>
            <p:cNvSpPr>
              <a:spLocks/>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20">
              <a:extLst>
                <a:ext uri="{FF2B5EF4-FFF2-40B4-BE49-F238E27FC236}">
                  <a16:creationId xmlns:a16="http://schemas.microsoft.com/office/drawing/2014/main" id="{D79FDA04-E3BE-4350-965E-8EC7E3FEC164}"/>
                </a:ext>
              </a:extLst>
            </p:cNvPr>
            <p:cNvSpPr>
              <a:spLocks/>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21">
              <a:extLst>
                <a:ext uri="{FF2B5EF4-FFF2-40B4-BE49-F238E27FC236}">
                  <a16:creationId xmlns:a16="http://schemas.microsoft.com/office/drawing/2014/main" id="{686A4D42-953B-43FB-9DEE-65BD7E5C5B84}"/>
                </a:ext>
              </a:extLst>
            </p:cNvPr>
            <p:cNvSpPr>
              <a:spLocks/>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22">
              <a:extLst>
                <a:ext uri="{FF2B5EF4-FFF2-40B4-BE49-F238E27FC236}">
                  <a16:creationId xmlns:a16="http://schemas.microsoft.com/office/drawing/2014/main" id="{35198ED2-468F-4014-B746-627C17301D58}"/>
                </a:ext>
              </a:extLst>
            </p:cNvPr>
            <p:cNvSpPr>
              <a:spLocks/>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23">
              <a:extLst>
                <a:ext uri="{FF2B5EF4-FFF2-40B4-BE49-F238E27FC236}">
                  <a16:creationId xmlns:a16="http://schemas.microsoft.com/office/drawing/2014/main" id="{4509E093-A0C5-45E8-BA97-2141FCF700CF}"/>
                </a:ext>
              </a:extLst>
            </p:cNvPr>
            <p:cNvSpPr>
              <a:spLocks/>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24">
              <a:extLst>
                <a:ext uri="{FF2B5EF4-FFF2-40B4-BE49-F238E27FC236}">
                  <a16:creationId xmlns:a16="http://schemas.microsoft.com/office/drawing/2014/main" id="{AFF8CB61-601A-4767-99CE-D9ACBEB6D6AE}"/>
                </a:ext>
              </a:extLst>
            </p:cNvPr>
            <p:cNvSpPr>
              <a:spLocks/>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25">
              <a:extLst>
                <a:ext uri="{FF2B5EF4-FFF2-40B4-BE49-F238E27FC236}">
                  <a16:creationId xmlns:a16="http://schemas.microsoft.com/office/drawing/2014/main" id="{F7E2AB8B-4384-4318-AE3B-2BD13788D34D}"/>
                </a:ext>
              </a:extLst>
            </p:cNvPr>
            <p:cNvSpPr>
              <a:spLocks/>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26">
              <a:extLst>
                <a:ext uri="{FF2B5EF4-FFF2-40B4-BE49-F238E27FC236}">
                  <a16:creationId xmlns:a16="http://schemas.microsoft.com/office/drawing/2014/main" id="{871B9DA1-8B72-411E-A856-3449E2CD8F90}"/>
                </a:ext>
              </a:extLst>
            </p:cNvPr>
            <p:cNvSpPr>
              <a:spLocks/>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227">
              <a:extLst>
                <a:ext uri="{FF2B5EF4-FFF2-40B4-BE49-F238E27FC236}">
                  <a16:creationId xmlns:a16="http://schemas.microsoft.com/office/drawing/2014/main" id="{D52F04E9-868A-46E4-89C0-8F9B5A271646}"/>
                </a:ext>
              </a:extLst>
            </p:cNvPr>
            <p:cNvSpPr>
              <a:spLocks/>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28">
              <a:extLst>
                <a:ext uri="{FF2B5EF4-FFF2-40B4-BE49-F238E27FC236}">
                  <a16:creationId xmlns:a16="http://schemas.microsoft.com/office/drawing/2014/main" id="{EB0D5DDF-8E43-4D28-BD67-D55562438407}"/>
                </a:ext>
              </a:extLst>
            </p:cNvPr>
            <p:cNvSpPr>
              <a:spLocks/>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29">
              <a:extLst>
                <a:ext uri="{FF2B5EF4-FFF2-40B4-BE49-F238E27FC236}">
                  <a16:creationId xmlns:a16="http://schemas.microsoft.com/office/drawing/2014/main" id="{D95D7660-916D-4F00-A43A-382863445183}"/>
                </a:ext>
              </a:extLst>
            </p:cNvPr>
            <p:cNvSpPr>
              <a:spLocks/>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30">
              <a:extLst>
                <a:ext uri="{FF2B5EF4-FFF2-40B4-BE49-F238E27FC236}">
                  <a16:creationId xmlns:a16="http://schemas.microsoft.com/office/drawing/2014/main" id="{94409655-4FAC-4F45-B589-B9A3B44435EF}"/>
                </a:ext>
              </a:extLst>
            </p:cNvPr>
            <p:cNvSpPr>
              <a:spLocks/>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31">
              <a:extLst>
                <a:ext uri="{FF2B5EF4-FFF2-40B4-BE49-F238E27FC236}">
                  <a16:creationId xmlns:a16="http://schemas.microsoft.com/office/drawing/2014/main" id="{37906DFF-92B9-44EF-A054-A12790760A16}"/>
                </a:ext>
              </a:extLst>
            </p:cNvPr>
            <p:cNvSpPr>
              <a:spLocks/>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32">
              <a:extLst>
                <a:ext uri="{FF2B5EF4-FFF2-40B4-BE49-F238E27FC236}">
                  <a16:creationId xmlns:a16="http://schemas.microsoft.com/office/drawing/2014/main" id="{7D5501A2-9A19-4A2D-A352-C7EA3A20CE7A}"/>
                </a:ext>
              </a:extLst>
            </p:cNvPr>
            <p:cNvSpPr>
              <a:spLocks/>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33">
              <a:extLst>
                <a:ext uri="{FF2B5EF4-FFF2-40B4-BE49-F238E27FC236}">
                  <a16:creationId xmlns:a16="http://schemas.microsoft.com/office/drawing/2014/main" id="{26E68B0A-19FA-4BB9-AD26-C0163D0080A9}"/>
                </a:ext>
              </a:extLst>
            </p:cNvPr>
            <p:cNvSpPr>
              <a:spLocks/>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34">
              <a:extLst>
                <a:ext uri="{FF2B5EF4-FFF2-40B4-BE49-F238E27FC236}">
                  <a16:creationId xmlns:a16="http://schemas.microsoft.com/office/drawing/2014/main" id="{F0872902-5AF3-47E9-9164-850C8B1D0EB0}"/>
                </a:ext>
              </a:extLst>
            </p:cNvPr>
            <p:cNvSpPr>
              <a:spLocks/>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35">
              <a:extLst>
                <a:ext uri="{FF2B5EF4-FFF2-40B4-BE49-F238E27FC236}">
                  <a16:creationId xmlns:a16="http://schemas.microsoft.com/office/drawing/2014/main" id="{502EDE89-C697-4CAD-B51A-D398DAC09F40}"/>
                </a:ext>
              </a:extLst>
            </p:cNvPr>
            <p:cNvSpPr>
              <a:spLocks/>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36">
              <a:extLst>
                <a:ext uri="{FF2B5EF4-FFF2-40B4-BE49-F238E27FC236}">
                  <a16:creationId xmlns:a16="http://schemas.microsoft.com/office/drawing/2014/main" id="{DCFE4D00-392B-43CE-BACB-0CD6287B4953}"/>
                </a:ext>
              </a:extLst>
            </p:cNvPr>
            <p:cNvSpPr>
              <a:spLocks/>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37">
              <a:extLst>
                <a:ext uri="{FF2B5EF4-FFF2-40B4-BE49-F238E27FC236}">
                  <a16:creationId xmlns:a16="http://schemas.microsoft.com/office/drawing/2014/main" id="{9873F800-E038-4620-B284-9F397741C0E1}"/>
                </a:ext>
              </a:extLst>
            </p:cNvPr>
            <p:cNvSpPr>
              <a:spLocks/>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38">
              <a:extLst>
                <a:ext uri="{FF2B5EF4-FFF2-40B4-BE49-F238E27FC236}">
                  <a16:creationId xmlns:a16="http://schemas.microsoft.com/office/drawing/2014/main" id="{C524F82A-FC39-4530-8738-879EB85CE6EC}"/>
                </a:ext>
              </a:extLst>
            </p:cNvPr>
            <p:cNvSpPr>
              <a:spLocks/>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39">
              <a:extLst>
                <a:ext uri="{FF2B5EF4-FFF2-40B4-BE49-F238E27FC236}">
                  <a16:creationId xmlns:a16="http://schemas.microsoft.com/office/drawing/2014/main" id="{7389E4C1-03EE-4709-A9AA-5E629545CE0C}"/>
                </a:ext>
              </a:extLst>
            </p:cNvPr>
            <p:cNvSpPr>
              <a:spLocks/>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40">
              <a:extLst>
                <a:ext uri="{FF2B5EF4-FFF2-40B4-BE49-F238E27FC236}">
                  <a16:creationId xmlns:a16="http://schemas.microsoft.com/office/drawing/2014/main" id="{5E0AD0ED-8726-4480-B2A9-FB0FDA199578}"/>
                </a:ext>
              </a:extLst>
            </p:cNvPr>
            <p:cNvSpPr>
              <a:spLocks/>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41">
              <a:extLst>
                <a:ext uri="{FF2B5EF4-FFF2-40B4-BE49-F238E27FC236}">
                  <a16:creationId xmlns:a16="http://schemas.microsoft.com/office/drawing/2014/main" id="{0B1DB695-1D7A-4C84-AA86-7D045AF53A04}"/>
                </a:ext>
              </a:extLst>
            </p:cNvPr>
            <p:cNvSpPr>
              <a:spLocks/>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242">
              <a:extLst>
                <a:ext uri="{FF2B5EF4-FFF2-40B4-BE49-F238E27FC236}">
                  <a16:creationId xmlns:a16="http://schemas.microsoft.com/office/drawing/2014/main" id="{6AE87875-E4E5-440B-9BE9-C2A66CA12009}"/>
                </a:ext>
              </a:extLst>
            </p:cNvPr>
            <p:cNvSpPr>
              <a:spLocks/>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43">
              <a:extLst>
                <a:ext uri="{FF2B5EF4-FFF2-40B4-BE49-F238E27FC236}">
                  <a16:creationId xmlns:a16="http://schemas.microsoft.com/office/drawing/2014/main" id="{FB5C89D2-47DE-4474-8F8F-F985204E0933}"/>
                </a:ext>
              </a:extLst>
            </p:cNvPr>
            <p:cNvSpPr>
              <a:spLocks/>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44">
              <a:extLst>
                <a:ext uri="{FF2B5EF4-FFF2-40B4-BE49-F238E27FC236}">
                  <a16:creationId xmlns:a16="http://schemas.microsoft.com/office/drawing/2014/main" id="{0DE3A1F0-D9EE-4E46-A275-BB86A575119D}"/>
                </a:ext>
              </a:extLst>
            </p:cNvPr>
            <p:cNvSpPr>
              <a:spLocks/>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45">
              <a:extLst>
                <a:ext uri="{FF2B5EF4-FFF2-40B4-BE49-F238E27FC236}">
                  <a16:creationId xmlns:a16="http://schemas.microsoft.com/office/drawing/2014/main" id="{BE5448AF-D9CD-4FE9-B2D5-22F376C062B3}"/>
                </a:ext>
              </a:extLst>
            </p:cNvPr>
            <p:cNvSpPr>
              <a:spLocks/>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46">
              <a:extLst>
                <a:ext uri="{FF2B5EF4-FFF2-40B4-BE49-F238E27FC236}">
                  <a16:creationId xmlns:a16="http://schemas.microsoft.com/office/drawing/2014/main" id="{34FE5BC6-5D82-48EF-8BEF-C063DDD24C16}"/>
                </a:ext>
              </a:extLst>
            </p:cNvPr>
            <p:cNvSpPr>
              <a:spLocks/>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47">
              <a:extLst>
                <a:ext uri="{FF2B5EF4-FFF2-40B4-BE49-F238E27FC236}">
                  <a16:creationId xmlns:a16="http://schemas.microsoft.com/office/drawing/2014/main" id="{59B42F3D-40A1-4F4A-BD9A-F9A3A3002CB1}"/>
                </a:ext>
              </a:extLst>
            </p:cNvPr>
            <p:cNvSpPr>
              <a:spLocks/>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48">
              <a:extLst>
                <a:ext uri="{FF2B5EF4-FFF2-40B4-BE49-F238E27FC236}">
                  <a16:creationId xmlns:a16="http://schemas.microsoft.com/office/drawing/2014/main" id="{908CE878-5D52-4C5A-B0E0-622304D9A82C}"/>
                </a:ext>
              </a:extLst>
            </p:cNvPr>
            <p:cNvSpPr>
              <a:spLocks/>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49">
              <a:extLst>
                <a:ext uri="{FF2B5EF4-FFF2-40B4-BE49-F238E27FC236}">
                  <a16:creationId xmlns:a16="http://schemas.microsoft.com/office/drawing/2014/main" id="{7E647BB8-5FD1-4011-BD10-61006B416A82}"/>
                </a:ext>
              </a:extLst>
            </p:cNvPr>
            <p:cNvSpPr>
              <a:spLocks/>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50">
              <a:extLst>
                <a:ext uri="{FF2B5EF4-FFF2-40B4-BE49-F238E27FC236}">
                  <a16:creationId xmlns:a16="http://schemas.microsoft.com/office/drawing/2014/main" id="{18E907E3-4FCD-4204-AB00-6605B3B110EE}"/>
                </a:ext>
              </a:extLst>
            </p:cNvPr>
            <p:cNvSpPr>
              <a:spLocks/>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51">
              <a:extLst>
                <a:ext uri="{FF2B5EF4-FFF2-40B4-BE49-F238E27FC236}">
                  <a16:creationId xmlns:a16="http://schemas.microsoft.com/office/drawing/2014/main" id="{98902307-152C-469C-9C4D-B39833354DB7}"/>
                </a:ext>
              </a:extLst>
            </p:cNvPr>
            <p:cNvSpPr>
              <a:spLocks/>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52">
              <a:extLst>
                <a:ext uri="{FF2B5EF4-FFF2-40B4-BE49-F238E27FC236}">
                  <a16:creationId xmlns:a16="http://schemas.microsoft.com/office/drawing/2014/main" id="{EAE75CBB-ABA4-4C48-9237-B4783FBA7567}"/>
                </a:ext>
              </a:extLst>
            </p:cNvPr>
            <p:cNvSpPr>
              <a:spLocks/>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4" name="Group 193">
            <a:extLst>
              <a:ext uri="{FF2B5EF4-FFF2-40B4-BE49-F238E27FC236}">
                <a16:creationId xmlns:a16="http://schemas.microsoft.com/office/drawing/2014/main" id="{F8D4092C-FCF0-4032-A283-A78BB289F884}"/>
              </a:ext>
            </a:extLst>
          </p:cNvPr>
          <p:cNvGrpSpPr/>
          <p:nvPr userDrawn="1"/>
        </p:nvGrpSpPr>
        <p:grpSpPr>
          <a:xfrm>
            <a:off x="1233373" y="1529963"/>
            <a:ext cx="1266206" cy="1266218"/>
            <a:chOff x="4978417" y="2967073"/>
            <a:chExt cx="808040" cy="808047"/>
          </a:xfrm>
        </p:grpSpPr>
        <p:sp>
          <p:nvSpPr>
            <p:cNvPr id="195" name="Freeform 211">
              <a:extLst>
                <a:ext uri="{FF2B5EF4-FFF2-40B4-BE49-F238E27FC236}">
                  <a16:creationId xmlns:a16="http://schemas.microsoft.com/office/drawing/2014/main" id="{04526D32-E13D-4E2E-AAE2-270AA9F95229}"/>
                </a:ext>
              </a:extLst>
            </p:cNvPr>
            <p:cNvSpPr>
              <a:spLocks/>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53">
              <a:extLst>
                <a:ext uri="{FF2B5EF4-FFF2-40B4-BE49-F238E27FC236}">
                  <a16:creationId xmlns:a16="http://schemas.microsoft.com/office/drawing/2014/main" id="{2CF53438-8348-4F0B-BAC3-5E68B546AD52}"/>
                </a:ext>
              </a:extLst>
            </p:cNvPr>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54">
              <a:extLst>
                <a:ext uri="{FF2B5EF4-FFF2-40B4-BE49-F238E27FC236}">
                  <a16:creationId xmlns:a16="http://schemas.microsoft.com/office/drawing/2014/main" id="{8C7701A4-DA55-4D75-82FC-0131A0ECB9B2}"/>
                </a:ext>
              </a:extLst>
            </p:cNvPr>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55">
              <a:extLst>
                <a:ext uri="{FF2B5EF4-FFF2-40B4-BE49-F238E27FC236}">
                  <a16:creationId xmlns:a16="http://schemas.microsoft.com/office/drawing/2014/main" id="{3871790A-CC20-4F4B-B2E8-76C084DFCCF4}"/>
                </a:ext>
              </a:extLst>
            </p:cNvPr>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56">
              <a:extLst>
                <a:ext uri="{FF2B5EF4-FFF2-40B4-BE49-F238E27FC236}">
                  <a16:creationId xmlns:a16="http://schemas.microsoft.com/office/drawing/2014/main" id="{CB4DC264-E8E6-41C6-9E9C-E8ABAD46B6CF}"/>
                </a:ext>
              </a:extLst>
            </p:cNvPr>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57">
              <a:extLst>
                <a:ext uri="{FF2B5EF4-FFF2-40B4-BE49-F238E27FC236}">
                  <a16:creationId xmlns:a16="http://schemas.microsoft.com/office/drawing/2014/main" id="{090A6583-7376-40DC-967C-76C02AA3F10C}"/>
                </a:ext>
              </a:extLst>
            </p:cNvPr>
            <p:cNvSpPr>
              <a:spLocks/>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96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chine Learning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1"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hasCustomPrompt="1"/>
          </p:nvPr>
        </p:nvSpPr>
        <p:spPr>
          <a:xfrm>
            <a:off x="1857798" y="915566"/>
            <a:ext cx="6829002"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5/3/21</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11" name="Text Placeholder 4"/>
          <p:cNvSpPr>
            <a:spLocks noGrp="1"/>
          </p:cNvSpPr>
          <p:nvPr>
            <p:ph type="body" sz="quarter" idx="35" hasCustomPrompt="1"/>
          </p:nvPr>
        </p:nvSpPr>
        <p:spPr>
          <a:xfrm>
            <a:off x="1857798" y="2057202"/>
            <a:ext cx="6818658" cy="2448272"/>
          </a:xfr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chine Learning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5/3/21</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 Placeholder 4"/>
          <p:cNvSpPr>
            <a:spLocks noGrp="1"/>
          </p:cNvSpPr>
          <p:nvPr>
            <p:ph type="body" sz="quarter" idx="39" hasCustomPrompt="1"/>
          </p:nvPr>
        </p:nvSpPr>
        <p:spPr>
          <a:xfrm>
            <a:off x="4067944" y="1746440"/>
            <a:ext cx="4608512" cy="505509"/>
          </a:xfrm>
        </p:spPr>
        <p:txBody>
          <a:bodyPr anchor="ctr">
            <a:noAutofit/>
          </a:bodyPr>
          <a:lstStyle>
            <a:lvl1pPr marL="0" indent="0" algn="l">
              <a:buNone/>
              <a:defRPr sz="2800">
                <a:solidFill>
                  <a:schemeClr val="accent5"/>
                </a:solidFill>
              </a:defRPr>
            </a:lvl1pPr>
          </a:lstStyle>
          <a:p>
            <a:r>
              <a:rPr lang="en-US" dirty="0"/>
              <a:t>Insert your text here</a:t>
            </a:r>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p>
        </p:txBody>
      </p:sp>
      <p:grpSp>
        <p:nvGrpSpPr>
          <p:cNvPr id="7" name="Group 6">
            <a:extLst>
              <a:ext uri="{FF2B5EF4-FFF2-40B4-BE49-F238E27FC236}">
                <a16:creationId xmlns:a16="http://schemas.microsoft.com/office/drawing/2014/main" id="{540B2E6F-6FDA-46D2-BC57-8BE8E00104F2}"/>
              </a:ext>
            </a:extLst>
          </p:cNvPr>
          <p:cNvGrpSpPr/>
          <p:nvPr userDrawn="1"/>
        </p:nvGrpSpPr>
        <p:grpSpPr>
          <a:xfrm>
            <a:off x="769526" y="1498605"/>
            <a:ext cx="2866370" cy="2866370"/>
            <a:chOff x="769526" y="1498605"/>
            <a:chExt cx="2866370" cy="2866370"/>
          </a:xfrm>
        </p:grpSpPr>
        <p:sp>
          <p:nvSpPr>
            <p:cNvPr id="11" name="Oval 10"/>
            <p:cNvSpPr/>
            <p:nvPr userDrawn="1"/>
          </p:nvSpPr>
          <p:spPr>
            <a:xfrm>
              <a:off x="769526" y="1498605"/>
              <a:ext cx="2866370" cy="2866370"/>
            </a:xfrm>
            <a:prstGeom prst="ellipse">
              <a:avLst/>
            </a:prstGeom>
            <a:solidFill>
              <a:srgbClr val="646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AA3E500-A74F-4C20-84A6-8EC81ADA2DF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7271" y="1827527"/>
              <a:ext cx="2733632" cy="2203052"/>
            </a:xfrm>
            <a:prstGeom prst="rect">
              <a:avLst/>
            </a:prstGeom>
          </p:spPr>
        </p:pic>
      </p:grpSp>
    </p:spTree>
    <p:extLst>
      <p:ext uri="{BB962C8B-B14F-4D97-AF65-F5344CB8AC3E}">
        <p14:creationId xmlns:p14="http://schemas.microsoft.com/office/powerpoint/2010/main" val="17661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chine Learning PPT 5">
    <p:spTree>
      <p:nvGrpSpPr>
        <p:cNvPr id="1" name=""/>
        <p:cNvGrpSpPr/>
        <p:nvPr/>
      </p:nvGrpSpPr>
      <p:grpSpPr>
        <a:xfrm>
          <a:off x="0" y="0"/>
          <a:ext cx="0" cy="0"/>
          <a:chOff x="0" y="0"/>
          <a:chExt cx="0" cy="0"/>
        </a:xfrm>
      </p:grpSpPr>
      <p:sp>
        <p:nvSpPr>
          <p:cNvPr id="236" name="Freeform 12"/>
          <p:cNvSpPr>
            <a:spLocks/>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5/3/21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pPr/>
              <a:t>5/3/21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Lst>
  <p:txStyles>
    <p:titleStyle>
      <a:lvl1pPr algn="ctr" defTabSz="914400" rtl="0" eaLnBrk="1" latinLnBrk="0" hangingPunct="1">
        <a:spcBef>
          <a:spcPct val="0"/>
        </a:spcBef>
        <a:buNone/>
        <a:defRPr sz="42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7C5B-A9BA-45D4-AB6C-21E22D7C32DC}"/>
              </a:ext>
            </a:extLst>
          </p:cNvPr>
          <p:cNvSpPr>
            <a:spLocks noGrp="1"/>
          </p:cNvSpPr>
          <p:nvPr>
            <p:ph type="title"/>
          </p:nvPr>
        </p:nvSpPr>
        <p:spPr>
          <a:xfrm>
            <a:off x="4369221" y="1714500"/>
            <a:ext cx="4572000" cy="857250"/>
          </a:xfrm>
          <a:ln w="19050">
            <a:solidFill>
              <a:schemeClr val="bg1"/>
            </a:solidFill>
          </a:ln>
        </p:spPr>
        <p:txBody>
          <a:bodyPr/>
          <a:lstStyle/>
          <a:p>
            <a:r>
              <a:rPr lang="en-US" sz="5400" dirty="0">
                <a:solidFill>
                  <a:schemeClr val="accent3"/>
                </a:solidFill>
              </a:rPr>
              <a:t>Random Forest</a:t>
            </a:r>
          </a:p>
        </p:txBody>
      </p:sp>
      <p:sp>
        <p:nvSpPr>
          <p:cNvPr id="3" name="Text Placeholder 2">
            <a:extLst>
              <a:ext uri="{FF2B5EF4-FFF2-40B4-BE49-F238E27FC236}">
                <a16:creationId xmlns:a16="http://schemas.microsoft.com/office/drawing/2014/main" id="{294BE9DB-4CC8-4CBE-BDFA-C332A5F9EA6F}"/>
              </a:ext>
            </a:extLst>
          </p:cNvPr>
          <p:cNvSpPr>
            <a:spLocks noGrp="1"/>
          </p:cNvSpPr>
          <p:nvPr>
            <p:ph type="body" sz="quarter" idx="35"/>
          </p:nvPr>
        </p:nvSpPr>
        <p:spPr>
          <a:xfrm>
            <a:off x="232348" y="4086696"/>
            <a:ext cx="8712621" cy="857250"/>
          </a:xfrm>
          <a:ln w="12700">
            <a:solidFill>
              <a:schemeClr val="tx1"/>
            </a:solidFill>
          </a:ln>
        </p:spPr>
        <p:txBody>
          <a:bodyPr/>
          <a:lstStyle/>
          <a:p>
            <a:pPr algn="just"/>
            <a:r>
              <a:rPr lang="en-US" sz="1600" dirty="0">
                <a:solidFill>
                  <a:schemeClr val="tx1"/>
                </a:solidFill>
              </a:rPr>
              <a:t>By: Ninja Stars</a:t>
            </a:r>
          </a:p>
          <a:p>
            <a:pPr algn="just"/>
            <a:r>
              <a:rPr lang="en-US" sz="1600" dirty="0">
                <a:solidFill>
                  <a:schemeClr val="tx1"/>
                </a:solidFill>
              </a:rPr>
              <a:t>Group members: </a:t>
            </a:r>
            <a:r>
              <a:rPr lang="en-US" sz="1600" dirty="0" err="1">
                <a:solidFill>
                  <a:schemeClr val="tx1"/>
                </a:solidFill>
              </a:rPr>
              <a:t>Myamin</a:t>
            </a:r>
            <a:r>
              <a:rPr lang="en-US" sz="1600" dirty="0">
                <a:solidFill>
                  <a:schemeClr val="tx1"/>
                </a:solidFill>
              </a:rPr>
              <a:t> </a:t>
            </a:r>
            <a:r>
              <a:rPr lang="en-US" sz="1600" dirty="0" err="1">
                <a:solidFill>
                  <a:schemeClr val="tx1"/>
                </a:solidFill>
              </a:rPr>
              <a:t>Abushokan</a:t>
            </a:r>
            <a:r>
              <a:rPr lang="en-US" sz="1600" dirty="0">
                <a:solidFill>
                  <a:schemeClr val="tx1"/>
                </a:solidFill>
              </a:rPr>
              <a:t>, Wed </a:t>
            </a:r>
            <a:r>
              <a:rPr lang="en-US" sz="1600" dirty="0" err="1">
                <a:solidFill>
                  <a:schemeClr val="tx1"/>
                </a:solidFill>
              </a:rPr>
              <a:t>Aljuaid</a:t>
            </a:r>
            <a:r>
              <a:rPr lang="en-US" sz="1600" dirty="0">
                <a:solidFill>
                  <a:schemeClr val="tx1"/>
                </a:solidFill>
              </a:rPr>
              <a:t>, </a:t>
            </a:r>
            <a:r>
              <a:rPr lang="en-US" sz="1600" dirty="0" err="1">
                <a:solidFill>
                  <a:schemeClr val="tx1"/>
                </a:solidFill>
              </a:rPr>
              <a:t>Ibtisam</a:t>
            </a:r>
            <a:r>
              <a:rPr lang="en-US" sz="1600" dirty="0">
                <a:solidFill>
                  <a:schemeClr val="tx1"/>
                </a:solidFill>
              </a:rPr>
              <a:t> </a:t>
            </a:r>
            <a:r>
              <a:rPr lang="en-US" sz="1600" dirty="0" err="1">
                <a:solidFill>
                  <a:schemeClr val="tx1"/>
                </a:solidFill>
              </a:rPr>
              <a:t>Alshammari</a:t>
            </a:r>
            <a:r>
              <a:rPr lang="en-US" sz="1600" dirty="0">
                <a:solidFill>
                  <a:schemeClr val="tx1"/>
                </a:solidFill>
              </a:rPr>
              <a:t>, Mohammed </a:t>
            </a:r>
            <a:r>
              <a:rPr lang="en-US" sz="1600" dirty="0" err="1">
                <a:solidFill>
                  <a:schemeClr val="tx1"/>
                </a:solidFill>
              </a:rPr>
              <a:t>Alomyri</a:t>
            </a:r>
            <a:r>
              <a:rPr lang="en-US" sz="1600" dirty="0">
                <a:solidFill>
                  <a:schemeClr val="tx1"/>
                </a:solidFill>
              </a:rPr>
              <a:t>, Mohammed </a:t>
            </a:r>
            <a:r>
              <a:rPr lang="en-US" sz="1600" dirty="0" err="1">
                <a:solidFill>
                  <a:schemeClr val="tx1"/>
                </a:solidFill>
              </a:rPr>
              <a:t>Mostanteq</a:t>
            </a:r>
            <a:endParaRPr lang="en-US" sz="1600" dirty="0">
              <a:solidFill>
                <a:schemeClr val="tx1"/>
              </a:solidFill>
            </a:endParaRPr>
          </a:p>
        </p:txBody>
      </p:sp>
      <p:sp>
        <p:nvSpPr>
          <p:cNvPr id="4" name="TextBox 3">
            <a:extLst>
              <a:ext uri="{FF2B5EF4-FFF2-40B4-BE49-F238E27FC236}">
                <a16:creationId xmlns:a16="http://schemas.microsoft.com/office/drawing/2014/main" id="{42285606-1260-4D13-8AAA-80226E1F6554}"/>
              </a:ext>
            </a:extLst>
          </p:cNvPr>
          <p:cNvSpPr txBox="1"/>
          <p:nvPr/>
        </p:nvSpPr>
        <p:spPr>
          <a:xfrm>
            <a:off x="3467115" y="-307777"/>
            <a:ext cx="1804212" cy="307777"/>
          </a:xfrm>
          <a:prstGeom prst="rect">
            <a:avLst/>
          </a:prstGeom>
          <a:noFill/>
        </p:spPr>
        <p:txBody>
          <a:bodyPr wrap="none" rtlCol="0">
            <a:spAutoFit/>
          </a:bodyPr>
          <a:lstStyle/>
          <a:p>
            <a:r>
              <a:rPr lang="en-US" sz="1400" dirty="0">
                <a:solidFill>
                  <a:schemeClr val="tx1">
                    <a:lumMod val="65000"/>
                    <a:lumOff val="35000"/>
                  </a:schemeClr>
                </a:solidFill>
              </a:rPr>
              <a:t>© Templateswise.com</a:t>
            </a:r>
          </a:p>
        </p:txBody>
      </p:sp>
    </p:spTree>
    <p:extLst>
      <p:ext uri="{BB962C8B-B14F-4D97-AF65-F5344CB8AC3E}">
        <p14:creationId xmlns:p14="http://schemas.microsoft.com/office/powerpoint/2010/main" val="3446047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B035B-068D-E849-95F0-A1D4573FDBBC}"/>
              </a:ext>
            </a:extLst>
          </p:cNvPr>
          <p:cNvSpPr>
            <a:spLocks noGrp="1"/>
          </p:cNvSpPr>
          <p:nvPr>
            <p:ph type="title"/>
          </p:nvPr>
        </p:nvSpPr>
        <p:spPr>
          <a:xfrm>
            <a:off x="1066800" y="133350"/>
            <a:ext cx="7924800" cy="685949"/>
          </a:xfrm>
        </p:spPr>
        <p:txBody>
          <a:bodyPr>
            <a:noAutofit/>
          </a:bodyPr>
          <a:lstStyle/>
          <a:p>
            <a:r>
              <a:rPr lang="en-US" sz="3800" dirty="0"/>
              <a:t>How to Create a Random Forest ? Con.</a:t>
            </a:r>
          </a:p>
        </p:txBody>
      </p:sp>
      <p:sp>
        <p:nvSpPr>
          <p:cNvPr id="3" name="Text Placeholder 2">
            <a:extLst>
              <a:ext uri="{FF2B5EF4-FFF2-40B4-BE49-F238E27FC236}">
                <a16:creationId xmlns:a16="http://schemas.microsoft.com/office/drawing/2014/main" id="{292DABFD-6F69-B04C-84DE-4DCEE092B38A}"/>
              </a:ext>
            </a:extLst>
          </p:cNvPr>
          <p:cNvSpPr>
            <a:spLocks noGrp="1"/>
          </p:cNvSpPr>
          <p:nvPr>
            <p:ph type="body" sz="quarter" idx="35"/>
          </p:nvPr>
        </p:nvSpPr>
        <p:spPr>
          <a:xfrm>
            <a:off x="1828800" y="819299"/>
            <a:ext cx="6818658" cy="2448272"/>
          </a:xfrm>
        </p:spPr>
        <p:txBody>
          <a:bodyPr/>
          <a:lstStyle/>
          <a:p>
            <a:pPr marL="457200" indent="-457200">
              <a:buFont typeface="+mj-lt"/>
              <a:buAutoNum type="arabicPeriod" startAt="12"/>
            </a:pPr>
            <a:r>
              <a:rPr lang="en-US" sz="2000" dirty="0"/>
              <a:t>The data that wasn’t included is called Out-Of-Bag Dataset</a:t>
            </a:r>
          </a:p>
          <a:p>
            <a:pPr marL="457200" indent="-457200">
              <a:buFont typeface="+mj-lt"/>
              <a:buAutoNum type="arabicPeriod" startAt="12"/>
            </a:pPr>
            <a:r>
              <a:rPr lang="en-US" sz="2000" dirty="0"/>
              <a:t>You still can run the Out-Of-Bag-Dataset and see if it correctly classifies the sample</a:t>
            </a:r>
          </a:p>
          <a:p>
            <a:pPr marL="1200150" lvl="1" indent="-457200"/>
            <a:r>
              <a:rPr lang="en-US" sz="2000" dirty="0"/>
              <a:t>Run it through all the trees</a:t>
            </a:r>
          </a:p>
          <a:p>
            <a:pPr marL="1200150" lvl="1" indent="-457200"/>
            <a:r>
              <a:rPr lang="en-US" sz="2000" dirty="0"/>
              <a:t>The proportion of Out-Of-Bag samples that were correctly classified by the random forest measures how accurate our random forest is. </a:t>
            </a:r>
          </a:p>
          <a:p>
            <a:pPr marL="1200150" lvl="1" indent="-457200"/>
            <a:r>
              <a:rPr lang="en-US" sz="2000" dirty="0"/>
              <a:t>However, If it was incorrectly classified then it’s Out-Of-Bag-Error</a:t>
            </a:r>
          </a:p>
          <a:p>
            <a:pPr marL="1200150" lvl="1" indent="-457200"/>
            <a:r>
              <a:rPr lang="en-US" sz="2000" dirty="0"/>
              <a:t>Rebuild the trees based on more variables per step. </a:t>
            </a:r>
          </a:p>
          <a:p>
            <a:pPr marL="1200150" lvl="1" indent="-457200"/>
            <a:r>
              <a:rPr lang="en-US" sz="2000" dirty="0"/>
              <a:t>Test a punch of different settings until reaching the most accurate random forest. </a:t>
            </a:r>
          </a:p>
          <a:p>
            <a:endParaRPr lang="en-US" sz="2000" dirty="0"/>
          </a:p>
        </p:txBody>
      </p:sp>
    </p:spTree>
    <p:extLst>
      <p:ext uri="{BB962C8B-B14F-4D97-AF65-F5344CB8AC3E}">
        <p14:creationId xmlns:p14="http://schemas.microsoft.com/office/powerpoint/2010/main" val="166727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191B99-DDD1-084F-A0D0-A10CEB73FCE6}"/>
              </a:ext>
            </a:extLst>
          </p:cNvPr>
          <p:cNvSpPr>
            <a:spLocks noGrp="1"/>
          </p:cNvSpPr>
          <p:nvPr>
            <p:ph type="title"/>
          </p:nvPr>
        </p:nvSpPr>
        <p:spPr>
          <a:xfrm>
            <a:off x="457200" y="173362"/>
            <a:ext cx="8229600" cy="857250"/>
          </a:xfrm>
        </p:spPr>
        <p:txBody>
          <a:bodyPr>
            <a:normAutofit/>
          </a:bodyPr>
          <a:lstStyle/>
          <a:p>
            <a:r>
              <a:rPr lang="en-US" sz="3800" dirty="0"/>
              <a:t>Classification Vs. Regression</a:t>
            </a:r>
          </a:p>
        </p:txBody>
      </p:sp>
      <p:sp>
        <p:nvSpPr>
          <p:cNvPr id="5" name="Text Placeholder 4">
            <a:extLst>
              <a:ext uri="{FF2B5EF4-FFF2-40B4-BE49-F238E27FC236}">
                <a16:creationId xmlns:a16="http://schemas.microsoft.com/office/drawing/2014/main" id="{ECA8ADB4-EE4C-374F-BB97-4EC44339696C}"/>
              </a:ext>
            </a:extLst>
          </p:cNvPr>
          <p:cNvSpPr>
            <a:spLocks noGrp="1"/>
          </p:cNvSpPr>
          <p:nvPr>
            <p:ph type="body" sz="quarter" idx="35"/>
          </p:nvPr>
        </p:nvSpPr>
        <p:spPr>
          <a:xfrm>
            <a:off x="76200" y="1276350"/>
            <a:ext cx="8991600" cy="2982516"/>
          </a:xfrm>
        </p:spPr>
        <p:txBody>
          <a:bodyPr/>
          <a:lstStyle/>
          <a:p>
            <a:pPr marL="342900" indent="-342900" algn="just">
              <a:buFont typeface="Arial" panose="020B0604020202020204" pitchFamily="34" charset="0"/>
              <a:buChar char="•"/>
            </a:pPr>
            <a:r>
              <a:rPr lang="en-US" sz="2000" dirty="0"/>
              <a:t>Classification: is simply the process of taking some kind of input, supposing x, and mapping it to some discrete labels. </a:t>
            </a:r>
          </a:p>
          <a:p>
            <a:pPr marL="342900" indent="-342900" algn="just">
              <a:buFont typeface="Arial" panose="020B0604020202020204" pitchFamily="34" charset="0"/>
              <a:buChar char="•"/>
            </a:pPr>
            <a:r>
              <a:rPr lang="en-US" sz="2000" dirty="0"/>
              <a:t>These discrete labels or better known as class. </a:t>
            </a:r>
          </a:p>
          <a:p>
            <a:pPr marL="1200150" lvl="1" indent="-457200" algn="just"/>
            <a:r>
              <a:rPr lang="en-US" sz="2000" dirty="0"/>
              <a:t>Example: A patient is suffering from cancer or not, a person is eligible for a loan or not, etc. It’s either True or False, no other options.</a:t>
            </a:r>
          </a:p>
          <a:p>
            <a:pPr marL="342900" indent="-342900" algn="just">
              <a:buFont typeface="Arial" panose="020B0604020202020204" pitchFamily="34" charset="0"/>
              <a:buChar char="•"/>
            </a:pPr>
            <a:r>
              <a:rPr lang="en-US" sz="2000" dirty="0"/>
              <a:t>Regression: is more about continuous value function.</a:t>
            </a:r>
          </a:p>
          <a:p>
            <a:pPr marL="342900" indent="-342900" algn="just">
              <a:buFont typeface="Arial" panose="020B0604020202020204" pitchFamily="34" charset="0"/>
              <a:buChar char="•"/>
            </a:pPr>
            <a:r>
              <a:rPr lang="en-US" sz="2000" dirty="0"/>
              <a:t>they cannot be defined by classes.</a:t>
            </a:r>
          </a:p>
          <a:p>
            <a:pPr marL="1200150" lvl="1" indent="-457200" algn="just"/>
            <a:r>
              <a:rPr lang="en-US" sz="2000" dirty="0"/>
              <a:t>Example- predicting the price of houses, t-shirts produced in a factory, etc. The output here is a number.</a:t>
            </a:r>
          </a:p>
          <a:p>
            <a:pPr algn="just"/>
            <a:br>
              <a:rPr lang="en-US" sz="2000" dirty="0"/>
            </a:br>
            <a:br>
              <a:rPr lang="en-US" sz="2000" dirty="0"/>
            </a:br>
            <a:endParaRPr lang="en-US" sz="2000" dirty="0"/>
          </a:p>
        </p:txBody>
      </p:sp>
    </p:spTree>
    <p:extLst>
      <p:ext uri="{BB962C8B-B14F-4D97-AF65-F5344CB8AC3E}">
        <p14:creationId xmlns:p14="http://schemas.microsoft.com/office/powerpoint/2010/main" val="2722849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Graphical user interface, application&#10;&#10;Description automatically generated">
            <a:extLst>
              <a:ext uri="{FF2B5EF4-FFF2-40B4-BE49-F238E27FC236}">
                <a16:creationId xmlns:a16="http://schemas.microsoft.com/office/drawing/2014/main" id="{028B28F3-CBBE-4842-9770-C2B2E41F0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819150"/>
            <a:ext cx="4914900" cy="3962400"/>
          </a:xfrm>
          <a:prstGeom prst="rect">
            <a:avLst/>
          </a:prstGeom>
        </p:spPr>
      </p:pic>
    </p:spTree>
    <p:extLst>
      <p:ext uri="{BB962C8B-B14F-4D97-AF65-F5344CB8AC3E}">
        <p14:creationId xmlns:p14="http://schemas.microsoft.com/office/powerpoint/2010/main" val="2425098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ECBAC0C-C7FC-2A4C-A64B-0A8D730CB4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1950"/>
            <a:ext cx="772795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706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9EAC2A8-5546-A647-AF38-043C7E1F0E22}"/>
              </a:ext>
            </a:extLst>
          </p:cNvPr>
          <p:cNvSpPr txBox="1"/>
          <p:nvPr/>
        </p:nvSpPr>
        <p:spPr>
          <a:xfrm>
            <a:off x="762000" y="309592"/>
            <a:ext cx="7620000" cy="4524315"/>
          </a:xfrm>
          <a:prstGeom prst="rect">
            <a:avLst/>
          </a:prstGeom>
          <a:solidFill>
            <a:schemeClr val="bg1"/>
          </a:solidFill>
        </p:spPr>
        <p:txBody>
          <a:bodyPr wrap="square" rtlCol="0">
            <a:spAutoFit/>
          </a:bodyPr>
          <a:lstStyle/>
          <a:p>
            <a:pPr marL="285750" lvl="0" indent="-285750" fontAlgn="base">
              <a:buFont typeface="Arial" panose="020B0604020202020204" pitchFamily="34" charset="0"/>
              <a:buChar char="•"/>
            </a:pPr>
            <a:r>
              <a:rPr lang="en-US" b="1" dirty="0"/>
              <a:t>Banking Industry</a:t>
            </a:r>
          </a:p>
          <a:p>
            <a:pPr marL="742950" lvl="1" indent="-285750" fontAlgn="base">
              <a:buFont typeface="Arial" panose="020B0604020202020204" pitchFamily="34" charset="0"/>
              <a:buChar char="•"/>
            </a:pPr>
            <a:r>
              <a:rPr lang="en-US" dirty="0"/>
              <a:t>Credit Card Fraud Detection</a:t>
            </a:r>
          </a:p>
          <a:p>
            <a:pPr marL="742950" lvl="1" indent="-285750" fontAlgn="base">
              <a:buFont typeface="Arial" panose="020B0604020202020204" pitchFamily="34" charset="0"/>
              <a:buChar char="•"/>
            </a:pPr>
            <a:r>
              <a:rPr lang="en-US" dirty="0"/>
              <a:t>Customer Segmentation</a:t>
            </a:r>
          </a:p>
          <a:p>
            <a:pPr marL="742950" lvl="1" indent="-285750" fontAlgn="base">
              <a:buFont typeface="Arial" panose="020B0604020202020204" pitchFamily="34" charset="0"/>
              <a:buChar char="•"/>
            </a:pPr>
            <a:r>
              <a:rPr lang="en-US" dirty="0"/>
              <a:t>Predicting Loan Defaults on </a:t>
            </a:r>
            <a:r>
              <a:rPr lang="en-US" dirty="0" err="1"/>
              <a:t>LendingClub.com</a:t>
            </a:r>
            <a:endParaRPr lang="en-US" dirty="0"/>
          </a:p>
          <a:p>
            <a:pPr marL="285750" lvl="0" indent="-285750" fontAlgn="base">
              <a:buFont typeface="Arial" panose="020B0604020202020204" pitchFamily="34" charset="0"/>
              <a:buChar char="•"/>
            </a:pPr>
            <a:r>
              <a:rPr lang="en-US" b="1" dirty="0"/>
              <a:t>Healthcare and Medicine</a:t>
            </a:r>
          </a:p>
          <a:p>
            <a:pPr marL="742950" lvl="1" indent="-285750" fontAlgn="base">
              <a:buFont typeface="Arial" panose="020B0604020202020204" pitchFamily="34" charset="0"/>
              <a:buChar char="•"/>
            </a:pPr>
            <a:r>
              <a:rPr lang="en-US" dirty="0"/>
              <a:t>Cardiovascular Disease Prediction</a:t>
            </a:r>
          </a:p>
          <a:p>
            <a:pPr marL="742950" lvl="1" indent="-285750" fontAlgn="base">
              <a:buFont typeface="Arial" panose="020B0604020202020204" pitchFamily="34" charset="0"/>
              <a:buChar char="•"/>
            </a:pPr>
            <a:r>
              <a:rPr lang="en-US" dirty="0"/>
              <a:t>Diabetes Prediction</a:t>
            </a:r>
          </a:p>
          <a:p>
            <a:pPr marL="742950" lvl="1" indent="-285750" fontAlgn="base">
              <a:buFont typeface="Arial" panose="020B0604020202020204" pitchFamily="34" charset="0"/>
              <a:buChar char="•"/>
            </a:pPr>
            <a:r>
              <a:rPr lang="en-US" dirty="0"/>
              <a:t>Breast Cancer Prediction</a:t>
            </a:r>
            <a:endParaRPr lang="en-US" b="1" dirty="0"/>
          </a:p>
          <a:p>
            <a:pPr marL="285750" lvl="0" indent="-285750" fontAlgn="base">
              <a:buFont typeface="Arial" panose="020B0604020202020204" pitchFamily="34" charset="0"/>
              <a:buChar char="•"/>
            </a:pPr>
            <a:r>
              <a:rPr lang="en-US" b="1" dirty="0"/>
              <a:t>Stock Market</a:t>
            </a:r>
          </a:p>
          <a:p>
            <a:pPr marL="742950" lvl="1" indent="-285750" fontAlgn="base">
              <a:buFont typeface="Arial" panose="020B0604020202020204" pitchFamily="34" charset="0"/>
              <a:buChar char="•"/>
            </a:pPr>
            <a:r>
              <a:rPr lang="en-US" dirty="0"/>
              <a:t>Stock Market Prediction</a:t>
            </a:r>
          </a:p>
          <a:p>
            <a:pPr marL="742950" lvl="1" indent="-285750" fontAlgn="base">
              <a:buFont typeface="Arial" panose="020B0604020202020204" pitchFamily="34" charset="0"/>
              <a:buChar char="•"/>
            </a:pPr>
            <a:r>
              <a:rPr lang="en-US" dirty="0"/>
              <a:t>Stock Market Sentiment Analysis</a:t>
            </a:r>
          </a:p>
          <a:p>
            <a:pPr marL="742950" lvl="1" indent="-285750" fontAlgn="base">
              <a:buFont typeface="Arial" panose="020B0604020202020204" pitchFamily="34" charset="0"/>
              <a:buChar char="•"/>
            </a:pPr>
            <a:r>
              <a:rPr lang="en-US" dirty="0"/>
              <a:t>Bitcoin Price Detection </a:t>
            </a:r>
          </a:p>
          <a:p>
            <a:pPr marL="285750" lvl="0" indent="-285750" fontAlgn="base">
              <a:buFont typeface="Arial" panose="020B0604020202020204" pitchFamily="34" charset="0"/>
              <a:buChar char="•"/>
            </a:pPr>
            <a:r>
              <a:rPr lang="en-US" b="1" dirty="0"/>
              <a:t>E-Commerce</a:t>
            </a:r>
            <a:r>
              <a:rPr lang="en-US" dirty="0"/>
              <a:t> </a:t>
            </a:r>
          </a:p>
          <a:p>
            <a:pPr marL="742950" lvl="1" indent="-285750" fontAlgn="base">
              <a:buFont typeface="Arial" panose="020B0604020202020204" pitchFamily="34" charset="0"/>
              <a:buChar char="•"/>
            </a:pPr>
            <a:r>
              <a:rPr lang="en-US" dirty="0"/>
              <a:t>Product Recommendation</a:t>
            </a:r>
          </a:p>
          <a:p>
            <a:pPr marL="742950" lvl="1" indent="-285750" fontAlgn="base">
              <a:buFont typeface="Arial" panose="020B0604020202020204" pitchFamily="34" charset="0"/>
              <a:buChar char="•"/>
            </a:pPr>
            <a:r>
              <a:rPr lang="en-US" dirty="0"/>
              <a:t>Price Optimization</a:t>
            </a:r>
          </a:p>
          <a:p>
            <a:pPr marL="742950" lvl="1" indent="-285750" fontAlgn="base">
              <a:buFont typeface="Arial" panose="020B0604020202020204" pitchFamily="34" charset="0"/>
              <a:buChar char="•"/>
            </a:pPr>
            <a:r>
              <a:rPr lang="en-US" dirty="0"/>
              <a:t>Search Ranking</a:t>
            </a:r>
          </a:p>
        </p:txBody>
      </p:sp>
    </p:spTree>
    <p:extLst>
      <p:ext uri="{BB962C8B-B14F-4D97-AF65-F5344CB8AC3E}">
        <p14:creationId xmlns:p14="http://schemas.microsoft.com/office/powerpoint/2010/main" val="2558841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FF7B755-39F9-4E45-B1CE-662BA96DF254}"/>
              </a:ext>
            </a:extLst>
          </p:cNvPr>
          <p:cNvSpPr>
            <a:spLocks noGrp="1"/>
          </p:cNvSpPr>
          <p:nvPr>
            <p:ph type="title"/>
          </p:nvPr>
        </p:nvSpPr>
        <p:spPr>
          <a:xfrm>
            <a:off x="1847454" y="438150"/>
            <a:ext cx="6829002" cy="857250"/>
          </a:xfrm>
        </p:spPr>
        <p:txBody>
          <a:bodyPr/>
          <a:lstStyle/>
          <a:p>
            <a:r>
              <a:rPr lang="en-US" dirty="0"/>
              <a:t>Advantages Vs. Disadvantages</a:t>
            </a:r>
          </a:p>
        </p:txBody>
      </p:sp>
      <p:sp>
        <p:nvSpPr>
          <p:cNvPr id="10" name="Text Placeholder 9">
            <a:extLst>
              <a:ext uri="{FF2B5EF4-FFF2-40B4-BE49-F238E27FC236}">
                <a16:creationId xmlns:a16="http://schemas.microsoft.com/office/drawing/2014/main" id="{0C6AB8E7-8758-2E45-85E7-F2CD46D1721F}"/>
              </a:ext>
            </a:extLst>
          </p:cNvPr>
          <p:cNvSpPr>
            <a:spLocks noGrp="1"/>
          </p:cNvSpPr>
          <p:nvPr>
            <p:ph type="body" sz="quarter" idx="35"/>
          </p:nvPr>
        </p:nvSpPr>
        <p:spPr>
          <a:xfrm>
            <a:off x="1857798" y="1581150"/>
            <a:ext cx="6818658" cy="2448272"/>
          </a:xfrm>
        </p:spPr>
        <p:txBody>
          <a:bodyPr/>
          <a:lstStyle/>
          <a:p>
            <a:r>
              <a:rPr lang="en-US" dirty="0"/>
              <a:t>Advantages:</a:t>
            </a:r>
          </a:p>
          <a:p>
            <a:pPr marL="342900" indent="-342900" fontAlgn="base">
              <a:buFont typeface="Arial" panose="020B0604020202020204" pitchFamily="34" charset="0"/>
              <a:buChar char="•"/>
            </a:pPr>
            <a:r>
              <a:rPr lang="en-US" dirty="0"/>
              <a:t>Random forests can be used for both classification and the regression tasks</a:t>
            </a:r>
          </a:p>
          <a:p>
            <a:pPr marL="342900" indent="-342900" fontAlgn="base">
              <a:buFont typeface="Arial" panose="020B0604020202020204" pitchFamily="34" charset="0"/>
              <a:buChar char="•"/>
            </a:pPr>
            <a:r>
              <a:rPr lang="en-US" dirty="0"/>
              <a:t>It can handle the missing values and maintains accuracy for missing data.</a:t>
            </a:r>
          </a:p>
          <a:p>
            <a:pPr marL="342900" indent="-342900" fontAlgn="base">
              <a:buFont typeface="Arial" panose="020B0604020202020204" pitchFamily="34" charset="0"/>
              <a:buChar char="•"/>
            </a:pPr>
            <a:r>
              <a:rPr lang="en-US" dirty="0"/>
              <a:t>The data usually won’t overfit the model </a:t>
            </a:r>
          </a:p>
          <a:p>
            <a:pPr marL="342900" indent="-342900" fontAlgn="base">
              <a:buFont typeface="Arial" panose="020B0604020202020204" pitchFamily="34" charset="0"/>
              <a:buChar char="•"/>
            </a:pPr>
            <a:r>
              <a:rPr lang="en-US" dirty="0"/>
              <a:t>It handles large datasets with higher dimensionality</a:t>
            </a:r>
          </a:p>
          <a:p>
            <a:endParaRPr lang="en-US" dirty="0"/>
          </a:p>
        </p:txBody>
      </p:sp>
    </p:spTree>
    <p:extLst>
      <p:ext uri="{BB962C8B-B14F-4D97-AF65-F5344CB8AC3E}">
        <p14:creationId xmlns:p14="http://schemas.microsoft.com/office/powerpoint/2010/main" val="1432332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374B6-F17C-2F40-8C1B-0914D2993932}"/>
              </a:ext>
            </a:extLst>
          </p:cNvPr>
          <p:cNvSpPr>
            <a:spLocks noGrp="1"/>
          </p:cNvSpPr>
          <p:nvPr>
            <p:ph type="title"/>
          </p:nvPr>
        </p:nvSpPr>
        <p:spPr>
          <a:xfrm>
            <a:off x="1317535" y="438150"/>
            <a:ext cx="7391400" cy="857250"/>
          </a:xfrm>
        </p:spPr>
        <p:txBody>
          <a:bodyPr>
            <a:normAutofit fontScale="90000"/>
          </a:bodyPr>
          <a:lstStyle/>
          <a:p>
            <a:r>
              <a:rPr lang="en-US" dirty="0"/>
              <a:t>Advantages Vs. Disadvantages Cont. </a:t>
            </a:r>
          </a:p>
        </p:txBody>
      </p:sp>
      <p:sp>
        <p:nvSpPr>
          <p:cNvPr id="3" name="Text Placeholder 2">
            <a:extLst>
              <a:ext uri="{FF2B5EF4-FFF2-40B4-BE49-F238E27FC236}">
                <a16:creationId xmlns:a16="http://schemas.microsoft.com/office/drawing/2014/main" id="{7128AB6D-2530-A144-9A84-06D256BED8D6}"/>
              </a:ext>
            </a:extLst>
          </p:cNvPr>
          <p:cNvSpPr>
            <a:spLocks noGrp="1"/>
          </p:cNvSpPr>
          <p:nvPr>
            <p:ph type="body" sz="quarter" idx="35"/>
          </p:nvPr>
        </p:nvSpPr>
        <p:spPr>
          <a:xfrm>
            <a:off x="1890277" y="1347614"/>
            <a:ext cx="6818658" cy="2448272"/>
          </a:xfrm>
        </p:spPr>
        <p:txBody>
          <a:bodyPr/>
          <a:lstStyle/>
          <a:p>
            <a:r>
              <a:rPr lang="en-US" sz="2400" dirty="0"/>
              <a:t>Disadvantages:</a:t>
            </a:r>
          </a:p>
          <a:p>
            <a:pPr marL="342900" indent="-342900" fontAlgn="base">
              <a:buFont typeface="Arial" panose="020B0604020202020204" pitchFamily="34" charset="0"/>
              <a:buChar char="•"/>
            </a:pPr>
            <a:r>
              <a:rPr lang="en-US" sz="2400" dirty="0"/>
              <a:t>They do a good job at classification but not as good as for regression as it doesn’t give a precise continuous nature prediction. </a:t>
            </a:r>
          </a:p>
          <a:p>
            <a:pPr marL="1200150" lvl="1" indent="-457200" fontAlgn="base"/>
            <a:r>
              <a:rPr lang="en-US" sz="2400" dirty="0"/>
              <a:t>In the case of regression, it doesn’t give a prediction that is beyond the range of the train data. They may overfit the train data, so they are particularly noisy. </a:t>
            </a:r>
          </a:p>
          <a:p>
            <a:pPr marL="342900" indent="-342900" fontAlgn="base">
              <a:buFont typeface="Arial" panose="020B0604020202020204" pitchFamily="34" charset="0"/>
              <a:buChar char="•"/>
            </a:pPr>
            <a:r>
              <a:rPr lang="en-US" sz="2400" dirty="0"/>
              <a:t>You have a little control on what the model does. </a:t>
            </a:r>
          </a:p>
          <a:p>
            <a:endParaRPr lang="en-US" sz="2400" dirty="0"/>
          </a:p>
        </p:txBody>
      </p:sp>
    </p:spTree>
    <p:extLst>
      <p:ext uri="{BB962C8B-B14F-4D97-AF65-F5344CB8AC3E}">
        <p14:creationId xmlns:p14="http://schemas.microsoft.com/office/powerpoint/2010/main" val="1140707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A5B2DA-7483-7E47-AB01-357DAF160B8E}"/>
              </a:ext>
            </a:extLst>
          </p:cNvPr>
          <p:cNvSpPr>
            <a:spLocks noGrp="1"/>
          </p:cNvSpPr>
          <p:nvPr>
            <p:ph type="title"/>
          </p:nvPr>
        </p:nvSpPr>
        <p:spPr>
          <a:xfrm>
            <a:off x="4572000" y="1779662"/>
            <a:ext cx="4136323" cy="857250"/>
          </a:xfrm>
        </p:spPr>
        <p:txBody>
          <a:bodyPr/>
          <a:lstStyle/>
          <a:p>
            <a:r>
              <a:rPr lang="en-US" sz="6600" dirty="0">
                <a:solidFill>
                  <a:schemeClr val="accent3"/>
                </a:solidFill>
              </a:rPr>
              <a:t>Questions?</a:t>
            </a:r>
          </a:p>
        </p:txBody>
      </p:sp>
    </p:spTree>
    <p:extLst>
      <p:ext uri="{BB962C8B-B14F-4D97-AF65-F5344CB8AC3E}">
        <p14:creationId xmlns:p14="http://schemas.microsoft.com/office/powerpoint/2010/main" val="3138864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2477" y="590550"/>
            <a:ext cx="6829002" cy="857250"/>
          </a:xfrm>
        </p:spPr>
        <p:txBody>
          <a:bodyPr/>
          <a:lstStyle/>
          <a:p>
            <a:r>
              <a:rPr lang="en-US" dirty="0"/>
              <a:t>Agenda:</a:t>
            </a:r>
          </a:p>
        </p:txBody>
      </p:sp>
      <p:sp>
        <p:nvSpPr>
          <p:cNvPr id="3" name="Text Placeholder 2"/>
          <p:cNvSpPr>
            <a:spLocks noGrp="1"/>
          </p:cNvSpPr>
          <p:nvPr>
            <p:ph type="body" sz="quarter" idx="35"/>
          </p:nvPr>
        </p:nvSpPr>
        <p:spPr>
          <a:xfrm>
            <a:off x="1808729" y="1657350"/>
            <a:ext cx="6818658" cy="2448272"/>
          </a:xfrm>
        </p:spPr>
        <p:txBody>
          <a:bodyPr/>
          <a:lstStyle/>
          <a:p>
            <a:pPr marL="342900" indent="-342900">
              <a:buFont typeface="Wingdings" pitchFamily="2" charset="2"/>
              <a:buChar char="q"/>
            </a:pPr>
            <a:r>
              <a:rPr lang="en-US" dirty="0"/>
              <a:t>Introduction.</a:t>
            </a:r>
          </a:p>
          <a:p>
            <a:pPr marL="342900" indent="-342900">
              <a:buFont typeface="Wingdings" pitchFamily="2" charset="2"/>
              <a:buChar char="q"/>
            </a:pPr>
            <a:r>
              <a:rPr lang="en-US" dirty="0"/>
              <a:t>What is a Random Forest?</a:t>
            </a:r>
          </a:p>
          <a:p>
            <a:pPr marL="342900" indent="-342900">
              <a:buFont typeface="Wingdings" pitchFamily="2" charset="2"/>
              <a:buChar char="q"/>
            </a:pPr>
            <a:r>
              <a:rPr lang="en-US" dirty="0"/>
              <a:t>How to Create a Random Forest?</a:t>
            </a:r>
          </a:p>
          <a:p>
            <a:pPr marL="342900" indent="-342900">
              <a:buFont typeface="Wingdings" pitchFamily="2" charset="2"/>
              <a:buChar char="q"/>
            </a:pPr>
            <a:r>
              <a:rPr lang="en-US" dirty="0"/>
              <a:t>Classification vs Regression.</a:t>
            </a:r>
          </a:p>
          <a:p>
            <a:pPr marL="342900" indent="-342900">
              <a:buFont typeface="Wingdings" pitchFamily="2" charset="2"/>
              <a:buChar char="q"/>
            </a:pPr>
            <a:r>
              <a:rPr lang="en-US" dirty="0"/>
              <a:t>Random Forest Applications.</a:t>
            </a:r>
          </a:p>
          <a:p>
            <a:pPr marL="342900" indent="-342900">
              <a:buFont typeface="Wingdings" pitchFamily="2" charset="2"/>
              <a:buChar char="q"/>
            </a:pPr>
            <a:r>
              <a:rPr lang="en-US" dirty="0"/>
              <a:t>Advantages and Disadvantages.</a:t>
            </a:r>
          </a:p>
          <a:p>
            <a:pPr marL="342900" indent="-342900">
              <a:buFont typeface="Wingdings" pitchFamily="2" charset="2"/>
              <a:buChar char="q"/>
            </a:pPr>
            <a:endParaRPr lang="en-US" dirty="0"/>
          </a:p>
          <a:p>
            <a:pPr marL="342900" indent="-342900">
              <a:buFont typeface="Wingdings" pitchFamily="2" charset="2"/>
              <a:buChar char="q"/>
            </a:pPr>
            <a:endParaRPr lang="en-US" dirty="0"/>
          </a:p>
        </p:txBody>
      </p:sp>
    </p:spTree>
    <p:extLst>
      <p:ext uri="{BB962C8B-B14F-4D97-AF65-F5344CB8AC3E}">
        <p14:creationId xmlns:p14="http://schemas.microsoft.com/office/powerpoint/2010/main" val="348037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Text Placeholder 2"/>
          <p:cNvSpPr>
            <a:spLocks noGrp="1"/>
          </p:cNvSpPr>
          <p:nvPr>
            <p:ph type="body" sz="quarter" idx="39"/>
          </p:nvPr>
        </p:nvSpPr>
        <p:spPr>
          <a:xfrm>
            <a:off x="3810000" y="2571750"/>
            <a:ext cx="5105400" cy="505509"/>
          </a:xfrm>
        </p:spPr>
        <p:txBody>
          <a:bodyPr/>
          <a:lstStyle/>
          <a:p>
            <a:pPr algn="just"/>
            <a:r>
              <a:rPr lang="en-US" dirty="0">
                <a:solidFill>
                  <a:srgbClr val="646D78"/>
                </a:solidFill>
              </a:rPr>
              <a:t>Random Forests are the better version of decision trees. They combine the simplicity of decision trees with flexibility resulting in extreme improvement in accuracy.</a:t>
            </a:r>
          </a:p>
        </p:txBody>
      </p:sp>
    </p:spTree>
    <p:extLst>
      <p:ext uri="{BB962C8B-B14F-4D97-AF65-F5344CB8AC3E}">
        <p14:creationId xmlns:p14="http://schemas.microsoft.com/office/powerpoint/2010/main" val="1823650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253"/>
            <a:ext cx="6829002" cy="857250"/>
          </a:xfrm>
        </p:spPr>
        <p:txBody>
          <a:bodyPr>
            <a:normAutofit/>
          </a:bodyPr>
          <a:lstStyle/>
          <a:p>
            <a:r>
              <a:rPr lang="en-US" dirty="0"/>
              <a:t>What is a Random Forest?</a:t>
            </a:r>
          </a:p>
        </p:txBody>
      </p:sp>
      <p:sp>
        <p:nvSpPr>
          <p:cNvPr id="3" name="Text Placeholder 2"/>
          <p:cNvSpPr>
            <a:spLocks noGrp="1"/>
          </p:cNvSpPr>
          <p:nvPr>
            <p:ph type="body" sz="quarter" idx="35"/>
          </p:nvPr>
        </p:nvSpPr>
        <p:spPr>
          <a:xfrm>
            <a:off x="1828800" y="1474935"/>
            <a:ext cx="6818658" cy="2448272"/>
          </a:xfrm>
        </p:spPr>
        <p:txBody>
          <a:bodyPr/>
          <a:lstStyle/>
          <a:p>
            <a:pPr algn="just">
              <a:lnSpc>
                <a:spcPct val="150000"/>
              </a:lnSpc>
            </a:pPr>
            <a:r>
              <a:rPr lang="en-US" dirty="0"/>
              <a:t>A Random forest is a classification algorithm consisting of many decision trees. It uses bagging and features randomness when building each individual tree to try to create an uncorrelated forest of trees whose prediction by committee is more accurate than that of any individual tree.</a:t>
            </a:r>
          </a:p>
        </p:txBody>
      </p:sp>
    </p:spTree>
    <p:extLst>
      <p:ext uri="{BB962C8B-B14F-4D97-AF65-F5344CB8AC3E}">
        <p14:creationId xmlns:p14="http://schemas.microsoft.com/office/powerpoint/2010/main" val="3772737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0136B8-2C5E-A64F-88AC-494CE7E697C1}"/>
              </a:ext>
            </a:extLst>
          </p:cNvPr>
          <p:cNvSpPr>
            <a:spLocks noGrp="1"/>
          </p:cNvSpPr>
          <p:nvPr>
            <p:ph type="title"/>
          </p:nvPr>
        </p:nvSpPr>
        <p:spPr/>
        <p:txBody>
          <a:bodyPr>
            <a:normAutofit fontScale="90000"/>
          </a:bodyPr>
          <a:lstStyle/>
          <a:p>
            <a:r>
              <a:rPr lang="en-US" dirty="0"/>
              <a:t>Here is an Example of a Random Forest</a:t>
            </a:r>
          </a:p>
        </p:txBody>
      </p:sp>
      <p:pic>
        <p:nvPicPr>
          <p:cNvPr id="2052" name="Picture 4">
            <a:extLst>
              <a:ext uri="{FF2B5EF4-FFF2-40B4-BE49-F238E27FC236}">
                <a16:creationId xmlns:a16="http://schemas.microsoft.com/office/drawing/2014/main" id="{E6E575CD-D02A-4742-9861-EBDD2C0A3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200" y="1063228"/>
            <a:ext cx="6197600" cy="3477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683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4E9D3-F01D-CD45-8F06-A5E14EDE9548}"/>
              </a:ext>
            </a:extLst>
          </p:cNvPr>
          <p:cNvSpPr>
            <a:spLocks noGrp="1"/>
          </p:cNvSpPr>
          <p:nvPr>
            <p:ph type="title"/>
          </p:nvPr>
        </p:nvSpPr>
        <p:spPr/>
        <p:txBody>
          <a:bodyPr/>
          <a:lstStyle/>
          <a:p>
            <a:r>
              <a:rPr lang="en-US" dirty="0"/>
              <a:t>How to Create a Random Forest ?</a:t>
            </a:r>
          </a:p>
        </p:txBody>
      </p:sp>
      <p:sp>
        <p:nvSpPr>
          <p:cNvPr id="3" name="Text Placeholder 2">
            <a:extLst>
              <a:ext uri="{FF2B5EF4-FFF2-40B4-BE49-F238E27FC236}">
                <a16:creationId xmlns:a16="http://schemas.microsoft.com/office/drawing/2014/main" id="{F0A1AB6B-0125-0D4B-A675-513A3280F50A}"/>
              </a:ext>
            </a:extLst>
          </p:cNvPr>
          <p:cNvSpPr>
            <a:spLocks noGrp="1"/>
          </p:cNvSpPr>
          <p:nvPr>
            <p:ph type="body" sz="quarter" idx="35"/>
          </p:nvPr>
        </p:nvSpPr>
        <p:spPr>
          <a:xfrm>
            <a:off x="489611" y="1504950"/>
            <a:ext cx="8208912" cy="2982516"/>
          </a:xfrm>
        </p:spPr>
        <p:txBody>
          <a:bodyPr/>
          <a:lstStyle/>
          <a:p>
            <a:pPr marL="457200" lvl="0" indent="-457200" algn="just">
              <a:buFont typeface="+mj-lt"/>
              <a:buAutoNum type="arabicPeriod"/>
            </a:pPr>
            <a:r>
              <a:rPr lang="en-US" sz="2000" dirty="0"/>
              <a:t>Create a bootstrapped dataset by picking random samples from the original dataset.</a:t>
            </a:r>
          </a:p>
          <a:p>
            <a:pPr marL="457200" lvl="0" indent="-457200" algn="just">
              <a:buFont typeface="+mj-lt"/>
              <a:buAutoNum type="arabicPeriod"/>
            </a:pPr>
            <a:r>
              <a:rPr lang="en-US" sz="2000" dirty="0"/>
              <a:t>Create a decision tree using bootstrapped dataset, but only use a random subset of variables (or columns) at each step. </a:t>
            </a:r>
          </a:p>
          <a:p>
            <a:pPr marL="1200150" lvl="1" indent="-457200" algn="just"/>
            <a:r>
              <a:rPr lang="en-US" sz="2000" dirty="0"/>
              <a:t>When creating a bootstrapped dataset, we’re allowed to pick the same sample more than once. </a:t>
            </a:r>
          </a:p>
          <a:p>
            <a:pPr marL="457200" lvl="0" indent="-457200" algn="just">
              <a:buFont typeface="+mj-lt"/>
              <a:buAutoNum type="arabicPeriod"/>
            </a:pPr>
            <a:r>
              <a:rPr lang="en-US" sz="2000" dirty="0"/>
              <a:t>Root node of the tree will randomly select columns from bootstrapped.</a:t>
            </a:r>
          </a:p>
          <a:p>
            <a:pPr algn="just"/>
            <a:endParaRPr lang="en-US" sz="1600" dirty="0"/>
          </a:p>
        </p:txBody>
      </p:sp>
    </p:spTree>
    <p:extLst>
      <p:ext uri="{BB962C8B-B14F-4D97-AF65-F5344CB8AC3E}">
        <p14:creationId xmlns:p14="http://schemas.microsoft.com/office/powerpoint/2010/main" val="3210637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4AD94-9E9B-4E4D-969C-4DAF47E89E38}"/>
              </a:ext>
            </a:extLst>
          </p:cNvPr>
          <p:cNvSpPr>
            <a:spLocks noGrp="1"/>
          </p:cNvSpPr>
          <p:nvPr>
            <p:ph type="title"/>
          </p:nvPr>
        </p:nvSpPr>
        <p:spPr/>
        <p:txBody>
          <a:bodyPr>
            <a:normAutofit fontScale="90000"/>
          </a:bodyPr>
          <a:lstStyle/>
          <a:p>
            <a:r>
              <a:rPr lang="en-US" dirty="0"/>
              <a:t>How to Create a Random Forest ? Con.</a:t>
            </a:r>
          </a:p>
        </p:txBody>
      </p:sp>
      <p:sp>
        <p:nvSpPr>
          <p:cNvPr id="3" name="Text Placeholder 2">
            <a:extLst>
              <a:ext uri="{FF2B5EF4-FFF2-40B4-BE49-F238E27FC236}">
                <a16:creationId xmlns:a16="http://schemas.microsoft.com/office/drawing/2014/main" id="{9E38743A-C211-1D4C-ABF9-9CA3787A959C}"/>
              </a:ext>
            </a:extLst>
          </p:cNvPr>
          <p:cNvSpPr>
            <a:spLocks noGrp="1"/>
          </p:cNvSpPr>
          <p:nvPr>
            <p:ph type="body" sz="quarter" idx="35"/>
          </p:nvPr>
        </p:nvSpPr>
        <p:spPr/>
        <p:txBody>
          <a:bodyPr/>
          <a:lstStyle/>
          <a:p>
            <a:pPr lvl="0" algn="just"/>
            <a:r>
              <a:rPr lang="en-US" sz="2000" dirty="0"/>
              <a:t>4.    Pick random columns to be child of nodes.</a:t>
            </a:r>
          </a:p>
          <a:p>
            <a:pPr lvl="0" algn="just"/>
            <a:r>
              <a:rPr lang="en-US" sz="2000" dirty="0"/>
              <a:t>5.    Continue until you get a big decision tree.</a:t>
            </a:r>
          </a:p>
          <a:p>
            <a:pPr lvl="0" algn="just"/>
            <a:r>
              <a:rPr lang="en-US" sz="2000" dirty="0"/>
              <a:t>6.    Repeat steps above to get a good amount of decision trees (forest).</a:t>
            </a:r>
          </a:p>
          <a:p>
            <a:pPr marL="1200150" lvl="1" indent="-457200" algn="just"/>
            <a:r>
              <a:rPr lang="en-US" sz="2000" dirty="0"/>
              <a:t>Using bootstrapped sample and considering only a subset of the variables at each step results in a wide variety of trees, and that what makes random forests more effective than individual decision trees. </a:t>
            </a:r>
          </a:p>
          <a:p>
            <a:endParaRPr lang="en-US" sz="2000" dirty="0"/>
          </a:p>
        </p:txBody>
      </p:sp>
    </p:spTree>
    <p:extLst>
      <p:ext uri="{BB962C8B-B14F-4D97-AF65-F5344CB8AC3E}">
        <p14:creationId xmlns:p14="http://schemas.microsoft.com/office/powerpoint/2010/main" val="3732850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72AD4C-1AE1-BF44-94AC-0C46015D7C2D}"/>
              </a:ext>
            </a:extLst>
          </p:cNvPr>
          <p:cNvSpPr>
            <a:spLocks noGrp="1"/>
          </p:cNvSpPr>
          <p:nvPr>
            <p:ph type="title"/>
          </p:nvPr>
        </p:nvSpPr>
        <p:spPr>
          <a:xfrm>
            <a:off x="1157499" y="285750"/>
            <a:ext cx="6829002" cy="857250"/>
          </a:xfrm>
        </p:spPr>
        <p:txBody>
          <a:bodyPr/>
          <a:lstStyle/>
          <a:p>
            <a:r>
              <a:rPr lang="en-US" dirty="0"/>
              <a:t>How Decision Trees Look Like?</a:t>
            </a:r>
          </a:p>
        </p:txBody>
      </p:sp>
      <p:pic>
        <p:nvPicPr>
          <p:cNvPr id="6" name="Picture 5" descr="Diagram&#10;&#10;Description automatically generated">
            <a:extLst>
              <a:ext uri="{FF2B5EF4-FFF2-40B4-BE49-F238E27FC236}">
                <a16:creationId xmlns:a16="http://schemas.microsoft.com/office/drawing/2014/main" id="{65E3687F-3049-664B-9781-76C934131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0264" y="1352550"/>
            <a:ext cx="3352800" cy="3048000"/>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D97F7A47-8AAD-3D46-BD89-1A474C886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980" y="1352550"/>
            <a:ext cx="2993888" cy="3048000"/>
          </a:xfrm>
          <a:prstGeom prst="rect">
            <a:avLst/>
          </a:prstGeom>
        </p:spPr>
      </p:pic>
      <p:cxnSp>
        <p:nvCxnSpPr>
          <p:cNvPr id="10" name="Straight Connector 9">
            <a:extLst>
              <a:ext uri="{FF2B5EF4-FFF2-40B4-BE49-F238E27FC236}">
                <a16:creationId xmlns:a16="http://schemas.microsoft.com/office/drawing/2014/main" id="{7537B3E5-C76A-2146-9B8F-4B45B0D0DDEC}"/>
              </a:ext>
            </a:extLst>
          </p:cNvPr>
          <p:cNvCxnSpPr/>
          <p:nvPr/>
        </p:nvCxnSpPr>
        <p:spPr>
          <a:xfrm>
            <a:off x="5029200" y="1352550"/>
            <a:ext cx="0" cy="3505200"/>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8275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B8D4ECED-12E8-D846-9128-8F5F553C65A0}"/>
              </a:ext>
            </a:extLst>
          </p:cNvPr>
          <p:cNvSpPr>
            <a:spLocks noGrp="1"/>
          </p:cNvSpPr>
          <p:nvPr>
            <p:ph type="title"/>
          </p:nvPr>
        </p:nvSpPr>
        <p:spPr>
          <a:xfrm>
            <a:off x="990600" y="209550"/>
            <a:ext cx="7832010" cy="857250"/>
          </a:xfrm>
        </p:spPr>
        <p:txBody>
          <a:bodyPr>
            <a:normAutofit fontScale="90000"/>
          </a:bodyPr>
          <a:lstStyle/>
          <a:p>
            <a:r>
              <a:rPr lang="en-US" dirty="0"/>
              <a:t>How to Create a Random Forest ? Con.</a:t>
            </a:r>
          </a:p>
        </p:txBody>
      </p:sp>
      <p:sp>
        <p:nvSpPr>
          <p:cNvPr id="38" name="Text Placeholder 37">
            <a:extLst>
              <a:ext uri="{FF2B5EF4-FFF2-40B4-BE49-F238E27FC236}">
                <a16:creationId xmlns:a16="http://schemas.microsoft.com/office/drawing/2014/main" id="{FADFCBD4-EE25-154E-A1EA-0856E506C1A3}"/>
              </a:ext>
            </a:extLst>
          </p:cNvPr>
          <p:cNvSpPr>
            <a:spLocks noGrp="1"/>
          </p:cNvSpPr>
          <p:nvPr>
            <p:ph type="body" sz="quarter" idx="35"/>
          </p:nvPr>
        </p:nvSpPr>
        <p:spPr>
          <a:xfrm>
            <a:off x="1828800" y="1200150"/>
            <a:ext cx="6829002" cy="3433936"/>
          </a:xfrm>
        </p:spPr>
        <p:txBody>
          <a:bodyPr/>
          <a:lstStyle/>
          <a:p>
            <a:pPr marL="457200" indent="-457200" algn="just">
              <a:buAutoNum type="arabicPeriod" startAt="7"/>
            </a:pPr>
            <a:r>
              <a:rPr lang="en-US" dirty="0"/>
              <a:t>To make a decision, run your data down to all trees and keep track of all the results.</a:t>
            </a:r>
          </a:p>
          <a:p>
            <a:pPr marL="457200" indent="-457200" algn="just">
              <a:buAutoNum type="arabicPeriod" startAt="7"/>
            </a:pPr>
            <a:r>
              <a:rPr lang="en-US" dirty="0"/>
              <a:t>The decision is the result that received the most votes or the result that was mostly repeated.</a:t>
            </a:r>
          </a:p>
          <a:p>
            <a:pPr lvl="1" algn="just"/>
            <a:r>
              <a:rPr lang="en-US" sz="2200" dirty="0"/>
              <a:t>Bagging: Bootstrapping the data plus using the 	aggregate to make a decision </a:t>
            </a:r>
          </a:p>
          <a:p>
            <a:pPr marL="457200" indent="-457200" algn="just">
              <a:buFont typeface="+mj-lt"/>
              <a:buAutoNum type="arabicPeriod" startAt="9"/>
            </a:pPr>
            <a:r>
              <a:rPr lang="en-US" dirty="0"/>
              <a:t>Since we’re randomly selecting data and allowed                             repetition, usually almost ⅓ of the original data won’t be included in the bootstrapped data</a:t>
            </a:r>
          </a:p>
          <a:p>
            <a:pPr algn="just"/>
            <a:endParaRPr lang="en-US" dirty="0"/>
          </a:p>
        </p:txBody>
      </p:sp>
    </p:spTree>
    <p:extLst>
      <p:ext uri="{BB962C8B-B14F-4D97-AF65-F5344CB8AC3E}">
        <p14:creationId xmlns:p14="http://schemas.microsoft.com/office/powerpoint/2010/main" val="423132680"/>
      </p:ext>
    </p:extLst>
  </p:cSld>
  <p:clrMapOvr>
    <a:masterClrMapping/>
  </p:clrMapOvr>
</p:sld>
</file>

<file path=ppt/theme/theme1.xml><?xml version="1.0" encoding="utf-8"?>
<a:theme xmlns:a="http://schemas.openxmlformats.org/drawingml/2006/main" name="1985">
  <a:themeElements>
    <a:clrScheme name="Custom 14">
      <a:dk1>
        <a:srgbClr val="494C4F"/>
      </a:dk1>
      <a:lt1>
        <a:srgbClr val="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803.potx" id="{BA4D630B-7D75-497B-B285-AD04B181F5FC}" vid="{F7D9245A-EDB1-476F-90C7-971F63EC0B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1985</Template>
  <TotalTime>172</TotalTime>
  <Words>761</Words>
  <Application>Microsoft Macintosh PowerPoint</Application>
  <PresentationFormat>On-screen Show (16:9)</PresentationFormat>
  <Paragraphs>76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1985</vt:lpstr>
      <vt:lpstr>Random Forest</vt:lpstr>
      <vt:lpstr>Agenda:</vt:lpstr>
      <vt:lpstr>Introduction</vt:lpstr>
      <vt:lpstr>What is a Random Forest?</vt:lpstr>
      <vt:lpstr>Here is an Example of a Random Forest</vt:lpstr>
      <vt:lpstr>How to Create a Random Forest ?</vt:lpstr>
      <vt:lpstr>How to Create a Random Forest ? Con.</vt:lpstr>
      <vt:lpstr>How Decision Trees Look Like?</vt:lpstr>
      <vt:lpstr>How to Create a Random Forest ? Con.</vt:lpstr>
      <vt:lpstr>How to Create a Random Forest ? Con.</vt:lpstr>
      <vt:lpstr>Classification Vs. Regression</vt:lpstr>
      <vt:lpstr>PowerPoint Presentation</vt:lpstr>
      <vt:lpstr>PowerPoint Presentation</vt:lpstr>
      <vt:lpstr>PowerPoint Presentation</vt:lpstr>
      <vt:lpstr>Advantages Vs. Disadvantages</vt:lpstr>
      <vt:lpstr>Advantages Vs. Disadvantages Cont.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dc:title>
  <dc:creator>Myamin Abushokan</dc:creator>
  <cp:lastModifiedBy>Myamin Abushokan</cp:lastModifiedBy>
  <cp:revision>14</cp:revision>
  <dcterms:created xsi:type="dcterms:W3CDTF">2021-05-03T03:34:29Z</dcterms:created>
  <dcterms:modified xsi:type="dcterms:W3CDTF">2021-05-03T06:26:48Z</dcterms:modified>
</cp:coreProperties>
</file>