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393"/>
    <a:srgbClr val="000086"/>
    <a:srgbClr val="E3608B"/>
    <a:srgbClr val="45B7DB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F65EB-26AA-8055-1527-E97EE6C5C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8A8B88-107D-FBE1-D775-4585DD518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0489E-5D2F-7769-3F51-279A29CC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D70AAF-2280-D606-8154-F3F5E9F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87D9E9-7E3C-17BC-566D-F43A9EEB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0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83E9F-F779-264B-5BFC-2C754B94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F0D4E2-7461-518C-8293-C2239E41B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377A-7992-03A9-DB90-56C829E1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BA3C9-6E81-7F86-23DD-6FFC8CE1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BB25F-FB57-9E96-3D3E-AE7987CB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AA01BA-8B82-BCDE-1E8F-CB431EFCE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C7D67F-73AF-E166-95FC-829BF0E4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76808-9D4A-5F59-9D38-1789488F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AFA79-3287-019F-FFBF-3B9110B9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27C335-C1D7-6F30-65E3-3EEA499D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DF034-5BAA-AA80-B762-57162CA3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9F0B2-B928-3041-58BC-9D154492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152AB-EB43-0A71-6D94-B3FBBA03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076EE-350A-C87F-B967-A9932727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C615F3-F8D2-0458-918F-4D12072B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9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40D80-241A-B255-59FC-487D287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AECB39-F5AC-2FAE-497D-A4677641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88B3-8A1B-7EE6-BCA4-B3E61B38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4071BE-E350-2066-F809-0C769974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33C96-D50C-15DF-95D7-B6FBBFE9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2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1AC3A-2034-7508-1D34-A3615F16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239D2-C38F-64B9-362F-33EF26790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04313B-3D8A-DB60-5F43-44B5BC835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201E6B-F993-91A8-4D66-7AF699FA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466A60-79CE-C544-9F99-1E4551D3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B08295-8737-3B35-899B-7641AAE9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BB84B-542D-F094-6AA0-A6C40B20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DF3392-B644-4675-5A3F-9BFC728D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4931D1-0567-CDAD-D62A-83EACBE04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5AE82C-81EB-29DF-20C3-1D9F1458C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ABDE6B-127A-D2D4-2CE0-AAB1B6A29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C1958A-DB89-E25A-9F64-E56B7CC8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1165E7-3C7E-BA3C-74FE-522B6C62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2F1C15-C498-07A5-4F44-44961D4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07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F4B96-1AF9-B124-B0ED-5E916347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62E524-B6B2-DC84-D053-374981C7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F793FE-7557-367E-241D-8963A234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7A4157-A65A-3622-E2E5-8CD07E08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5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78DC8C-62B3-5E49-B1A4-99922E10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4B6AAA-480C-498D-6292-21DFD261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BB476D-5F70-5CA7-422E-0D15C8A1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4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1B4D2-4045-43A3-FC59-5CB26FB8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0720DD-8B14-9C15-7FCC-8D8B9E76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646067-0541-BAAA-9C76-ED4F33A6C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2D4DD1-DCC4-44C5-7453-AF0C24E6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0C449C-43F2-E8E7-D977-423C9DA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66BFBE-DFAC-970F-4528-A5D17512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083B9-D53D-85E5-4625-0D10FCDA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79BC37-66F1-E2E7-EDFF-55462B216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1D991-8ECD-626D-BE8A-9D902A78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6406B2-DE14-5B26-38FB-245D77AD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86602-6E22-7408-556F-275445D0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313E7-AFBF-7ADE-6572-D693154A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4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BF522-3AEB-84ED-9476-A30D65DC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638108-241B-4535-32F9-CA4F2D9B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CA5C6-22DF-B20D-E416-A868002CC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98B1-62A2-4055-B027-980AB6DC540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91E51-9864-FB0E-A25D-FC9A2A277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25479F-27A3-0FF1-0D01-61B0A0692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7273-97F0-4E2A-9F7D-538EBB4D8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40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vision/main/generated/torchvision.datasets.MNI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myashka/mil-test/workspace" TargetMode="External"/><Relationship Id="rId2" Type="http://schemas.openxmlformats.org/officeDocument/2006/relationships/hyperlink" Target="https://github.com/Myashka/miltesttasks-task-nas_int-m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F74BD-9E03-F164-E227-852F95CAA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MIL-Test-NAS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A2E02E-EC52-C4DF-448F-61196188F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Alexey Gorbatovski</a:t>
            </a:r>
          </a:p>
          <a:p>
            <a:r>
              <a:rPr lang="en-US" dirty="0"/>
              <a:t>14.09.2023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56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E16D9-4DD8-1704-8D14-A6503A41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Tasks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5DFD0-0078-C7EC-3710-D2FDD231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 to </a:t>
            </a:r>
            <a:r>
              <a:rPr lang="en-US" dirty="0" err="1"/>
              <a:t>SuperNet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SuperNet</a:t>
            </a:r>
            <a:r>
              <a:rPr lang="en-US" dirty="0"/>
              <a:t> implementation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SubNet</a:t>
            </a:r>
            <a:r>
              <a:rPr lang="en-US" dirty="0"/>
              <a:t> sampler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</a:t>
            </a:r>
            <a:r>
              <a:rPr lang="en-US" dirty="0" err="1"/>
              <a:t>SuperNet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Model evaluation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with Independently Trained Models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88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9CEF8-DF0A-BCBA-25BC-D1C579E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1"/>
            <a:ext cx="10515600" cy="1325563"/>
          </a:xfrm>
        </p:spPr>
        <p:txBody>
          <a:bodyPr/>
          <a:lstStyle/>
          <a:p>
            <a:r>
              <a:rPr lang="en-US" dirty="0" err="1"/>
              <a:t>SuperNet</a:t>
            </a:r>
            <a:r>
              <a:rPr lang="en-US" dirty="0"/>
              <a:t> implementation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44510-76CC-2440-E7BC-CA3E757EFE86}"/>
              </a:ext>
            </a:extLst>
          </p:cNvPr>
          <p:cNvSpPr txBox="1"/>
          <p:nvPr/>
        </p:nvSpPr>
        <p:spPr>
          <a:xfrm>
            <a:off x="514905" y="1187964"/>
            <a:ext cx="5143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Were implemented: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ConvBlocks</a:t>
            </a:r>
            <a:r>
              <a:rPr lang="en-US" dirty="0"/>
              <a:t> (Conv-BN-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Sampler method to create a </a:t>
            </a:r>
            <a:r>
              <a:rPr lang="en-US" dirty="0" err="1"/>
              <a:t>SubNet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5D5D3A-6424-3D49-EBBC-18EDCAE9C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6"/>
          <a:stretch/>
        </p:blipFill>
        <p:spPr>
          <a:xfrm>
            <a:off x="748869" y="2244659"/>
            <a:ext cx="4675942" cy="4382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6FCAA-66FE-E59A-64A2-D1800D519C41}"/>
              </a:ext>
            </a:extLst>
          </p:cNvPr>
          <p:cNvSpPr txBox="1"/>
          <p:nvPr/>
        </p:nvSpPr>
        <p:spPr>
          <a:xfrm>
            <a:off x="6024607" y="1157039"/>
            <a:ext cx="5595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/>
              <a:t>SuperNet module</a:t>
            </a:r>
            <a:endParaRPr lang="ru-RU" sz="1400" i="1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1CDD948-A460-0695-9336-DE1E53B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58" y="1464815"/>
            <a:ext cx="5609497" cy="5162363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E9127EE-C7B6-F249-EDF0-0C9A278AC5B2}"/>
              </a:ext>
            </a:extLst>
          </p:cNvPr>
          <p:cNvSpPr/>
          <p:nvPr/>
        </p:nvSpPr>
        <p:spPr>
          <a:xfrm>
            <a:off x="6024607" y="1431131"/>
            <a:ext cx="5609497" cy="5271510"/>
          </a:xfrm>
          <a:prstGeom prst="rect">
            <a:avLst/>
          </a:prstGeom>
          <a:noFill/>
          <a:ln w="6350" cap="flat" cmpd="sng" algn="ctr">
            <a:solidFill>
              <a:srgbClr val="93939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9CEF8-DF0A-BCBA-25BC-D1C579E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SuperNet</a:t>
            </a:r>
            <a:r>
              <a:rPr lang="en-US" dirty="0"/>
              <a:t> training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44510-76CC-2440-E7BC-CA3E757EFE86}"/>
              </a:ext>
            </a:extLst>
          </p:cNvPr>
          <p:cNvSpPr txBox="1"/>
          <p:nvPr/>
        </p:nvSpPr>
        <p:spPr>
          <a:xfrm>
            <a:off x="514905" y="1325563"/>
            <a:ext cx="5143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 model configuration: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SuperNet</a:t>
            </a:r>
            <a:r>
              <a:rPr lang="en-US" dirty="0"/>
              <a:t> 16_32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Init_conv</a:t>
            </a:r>
            <a:r>
              <a:rPr lang="en-US" dirty="0"/>
              <a:t> – </a:t>
            </a:r>
            <a:r>
              <a:rPr lang="en-US" dirty="0" err="1"/>
              <a:t>ConvBlock</a:t>
            </a:r>
            <a:r>
              <a:rPr lang="en-US" dirty="0"/>
              <a:t> [1; 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Variable_block</a:t>
            </a:r>
            <a:r>
              <a:rPr lang="en-US" dirty="0"/>
              <a:t> – 3x </a:t>
            </a:r>
            <a:r>
              <a:rPr lang="en-US" dirty="0" err="1"/>
              <a:t>ConvBlock</a:t>
            </a:r>
            <a:r>
              <a:rPr lang="en-US" dirty="0"/>
              <a:t> [16; 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Downsample_block</a:t>
            </a:r>
            <a:r>
              <a:rPr lang="en-US" dirty="0"/>
              <a:t> – </a:t>
            </a:r>
            <a:r>
              <a:rPr lang="en-US" dirty="0" err="1"/>
              <a:t>ConvBlock</a:t>
            </a:r>
            <a:r>
              <a:rPr lang="en-US" dirty="0"/>
              <a:t> [16; 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Variable_block</a:t>
            </a:r>
            <a:r>
              <a:rPr lang="en-US" dirty="0"/>
              <a:t> – 3x </a:t>
            </a:r>
            <a:r>
              <a:rPr lang="en-US" dirty="0" err="1"/>
              <a:t>ConvBlock</a:t>
            </a:r>
            <a:r>
              <a:rPr lang="en-US" dirty="0"/>
              <a:t> [32; 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Global_avg_pool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– [32; 10]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SuperNet</a:t>
            </a:r>
            <a:r>
              <a:rPr lang="en-US" dirty="0"/>
              <a:t> 32_64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Init_conv</a:t>
            </a:r>
            <a:r>
              <a:rPr lang="en-US" dirty="0"/>
              <a:t> – </a:t>
            </a:r>
            <a:r>
              <a:rPr lang="en-US" dirty="0" err="1"/>
              <a:t>ConvBlock</a:t>
            </a:r>
            <a:r>
              <a:rPr lang="en-US" dirty="0"/>
              <a:t> [1; 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Variable_block</a:t>
            </a:r>
            <a:r>
              <a:rPr lang="en-US" dirty="0"/>
              <a:t> – 3x </a:t>
            </a:r>
            <a:r>
              <a:rPr lang="en-US" dirty="0" err="1"/>
              <a:t>ConvBlock</a:t>
            </a:r>
            <a:r>
              <a:rPr lang="en-US" dirty="0"/>
              <a:t> [32; 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Downsample_block</a:t>
            </a:r>
            <a:r>
              <a:rPr lang="en-US" dirty="0"/>
              <a:t> – </a:t>
            </a:r>
            <a:r>
              <a:rPr lang="en-US" dirty="0" err="1"/>
              <a:t>ConvBlock</a:t>
            </a:r>
            <a:r>
              <a:rPr lang="en-US" dirty="0"/>
              <a:t> [32; 64]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Variable_block</a:t>
            </a:r>
            <a:r>
              <a:rPr lang="en-US" dirty="0"/>
              <a:t> – 3x </a:t>
            </a:r>
            <a:r>
              <a:rPr lang="en-US" dirty="0" err="1"/>
              <a:t>ConvBlock</a:t>
            </a:r>
            <a:r>
              <a:rPr lang="en-US" dirty="0"/>
              <a:t> [64; 64]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Global_avg_pool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– [64; 10]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2BD5E-CB59-C79C-ACD0-62E47E854F40}"/>
              </a:ext>
            </a:extLst>
          </p:cNvPr>
          <p:cNvSpPr txBox="1"/>
          <p:nvPr/>
        </p:nvSpPr>
        <p:spPr>
          <a:xfrm>
            <a:off x="6329778" y="1346837"/>
            <a:ext cx="5610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 =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AdamW 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= 3e-0.3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Wight decay = 0.01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MNIST*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 data = 0.15% of train MNIST dataset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batch size = 8192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batch size = 64**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Wandb</a:t>
            </a:r>
            <a:r>
              <a:rPr lang="en-US" dirty="0"/>
              <a:t> logging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62316-28E9-B38D-EB0E-665FB09480E1}"/>
              </a:ext>
            </a:extLst>
          </p:cNvPr>
          <p:cNvSpPr txBox="1"/>
          <p:nvPr/>
        </p:nvSpPr>
        <p:spPr>
          <a:xfrm>
            <a:off x="5737194" y="638705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**</a:t>
            </a:r>
            <a:r>
              <a:rPr lang="en-US" sz="1400" dirty="0" err="1"/>
              <a:t>SubNet</a:t>
            </a:r>
            <a:r>
              <a:rPr lang="en-US" sz="1400" dirty="0"/>
              <a:t> sampling each batch -&gt; more accurate average assessment of </a:t>
            </a:r>
            <a:r>
              <a:rPr lang="en-US" sz="1400" dirty="0" err="1"/>
              <a:t>SuperNet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181A7-9DD0-C9A3-A24C-C131E26BBDD6}"/>
              </a:ext>
            </a:extLst>
          </p:cNvPr>
          <p:cNvSpPr txBox="1"/>
          <p:nvPr/>
        </p:nvSpPr>
        <p:spPr>
          <a:xfrm>
            <a:off x="5737194" y="6079282"/>
            <a:ext cx="6245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*ref: </a:t>
            </a:r>
            <a:r>
              <a:rPr lang="en-US" sz="1400" dirty="0">
                <a:hlinkClick r:id="rId2"/>
              </a:rPr>
              <a:t>https://pytorch.org/vision/main/generated/torchvision.datasets.MNIST.html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330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9CEF8-DF0A-BCBA-25BC-D1C579E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5"/>
            <a:ext cx="10515600" cy="1325563"/>
          </a:xfrm>
        </p:spPr>
        <p:txBody>
          <a:bodyPr/>
          <a:lstStyle/>
          <a:p>
            <a:r>
              <a:rPr lang="en-US" dirty="0" err="1"/>
              <a:t>SuperNet</a:t>
            </a:r>
            <a:r>
              <a:rPr lang="en-US" dirty="0"/>
              <a:t> training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2BD5E-CB59-C79C-ACD0-62E47E854F40}"/>
              </a:ext>
            </a:extLst>
          </p:cNvPr>
          <p:cNvSpPr txBox="1"/>
          <p:nvPr/>
        </p:nvSpPr>
        <p:spPr>
          <a:xfrm>
            <a:off x="8284196" y="3167255"/>
            <a:ext cx="329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Unstable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AdamW &gt; SGD + momentum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70F860-3C5E-CA06-0DDE-DEB73C82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1262866"/>
            <a:ext cx="6701820" cy="4762886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1D1692E-662B-F49D-71F2-02F6BC363818}"/>
              </a:ext>
            </a:extLst>
          </p:cNvPr>
          <p:cNvGrpSpPr/>
          <p:nvPr/>
        </p:nvGrpSpPr>
        <p:grpSpPr>
          <a:xfrm>
            <a:off x="7412266" y="1285688"/>
            <a:ext cx="1895190" cy="665947"/>
            <a:chOff x="7461870" y="1443841"/>
            <a:chExt cx="1895190" cy="665947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D7C07C11-D359-39BC-67E1-A140601C0ED2}"/>
                </a:ext>
              </a:extLst>
            </p:cNvPr>
            <p:cNvSpPr/>
            <p:nvPr/>
          </p:nvSpPr>
          <p:spPr>
            <a:xfrm>
              <a:off x="7461870" y="1443841"/>
              <a:ext cx="1777380" cy="66594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1C5C6D5A-A878-BF93-5646-07E2D1F2028C}"/>
                </a:ext>
              </a:extLst>
            </p:cNvPr>
            <p:cNvCxnSpPr/>
            <p:nvPr/>
          </p:nvCxnSpPr>
          <p:spPr>
            <a:xfrm>
              <a:off x="7562850" y="1631950"/>
              <a:ext cx="228600" cy="0"/>
            </a:xfrm>
            <a:prstGeom prst="line">
              <a:avLst/>
            </a:prstGeom>
            <a:ln w="28575">
              <a:solidFill>
                <a:srgbClr val="45B7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52BB4DE-2288-91FB-DCD7-FA54BB223D0A}"/>
                </a:ext>
              </a:extLst>
            </p:cNvPr>
            <p:cNvCxnSpPr/>
            <p:nvPr/>
          </p:nvCxnSpPr>
          <p:spPr>
            <a:xfrm>
              <a:off x="7562850" y="1904519"/>
              <a:ext cx="228600" cy="0"/>
            </a:xfrm>
            <a:prstGeom prst="line">
              <a:avLst/>
            </a:prstGeom>
            <a:ln w="28575">
              <a:solidFill>
                <a:srgbClr val="E36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4B4FA9-A8B3-1DD8-ABE8-866345F7714C}"/>
                </a:ext>
              </a:extLst>
            </p:cNvPr>
            <p:cNvSpPr txBox="1"/>
            <p:nvPr/>
          </p:nvSpPr>
          <p:spPr>
            <a:xfrm>
              <a:off x="7677150" y="1478061"/>
              <a:ext cx="16799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/>
                <a:t>SuperNet</a:t>
              </a:r>
              <a:r>
                <a:rPr lang="en-US" sz="1400" dirty="0"/>
                <a:t> 16_32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371C3-FE18-88E5-B244-8CAC2A9EDA02}"/>
                </a:ext>
              </a:extLst>
            </p:cNvPr>
            <p:cNvSpPr txBox="1"/>
            <p:nvPr/>
          </p:nvSpPr>
          <p:spPr>
            <a:xfrm>
              <a:off x="7677150" y="1742694"/>
              <a:ext cx="16799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/>
                <a:t>SuperNet</a:t>
              </a:r>
              <a:r>
                <a:rPr lang="en-US" sz="1400" dirty="0"/>
                <a:t> 32_64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08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9CEF8-DF0A-BCBA-25BC-D1C579E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Results comparison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C611314-68A3-2AD3-A11E-B9599BE2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79894"/>
              </p:ext>
            </p:extLst>
          </p:nvPr>
        </p:nvGraphicFramePr>
        <p:xfrm>
          <a:off x="257176" y="1606353"/>
          <a:ext cx="5734050" cy="4621530"/>
        </p:xfrm>
        <a:graphic>
          <a:graphicData uri="http://schemas.openxmlformats.org/drawingml/2006/table">
            <a:tbl>
              <a:tblPr firstRow="1" bandCol="1">
                <a:tableStyleId>{125E5076-3810-47DD-B79F-674D7AD40C01}</a:tableStyleId>
              </a:tblPr>
              <a:tblGrid>
                <a:gridCol w="970970">
                  <a:extLst>
                    <a:ext uri="{9D8B030D-6E8A-4147-A177-3AD203B41FA5}">
                      <a16:colId xmlns:a16="http://schemas.microsoft.com/office/drawing/2014/main" val="506856499"/>
                    </a:ext>
                  </a:extLst>
                </a:gridCol>
                <a:gridCol w="1331945">
                  <a:extLst>
                    <a:ext uri="{9D8B030D-6E8A-4147-A177-3AD203B41FA5}">
                      <a16:colId xmlns:a16="http://schemas.microsoft.com/office/drawing/2014/main" val="679644711"/>
                    </a:ext>
                  </a:extLst>
                </a:gridCol>
                <a:gridCol w="1071506">
                  <a:extLst>
                    <a:ext uri="{9D8B030D-6E8A-4147-A177-3AD203B41FA5}">
                      <a16:colId xmlns:a16="http://schemas.microsoft.com/office/drawing/2014/main" val="4171592665"/>
                    </a:ext>
                  </a:extLst>
                </a:gridCol>
                <a:gridCol w="1288123">
                  <a:extLst>
                    <a:ext uri="{9D8B030D-6E8A-4147-A177-3AD203B41FA5}">
                      <a16:colId xmlns:a16="http://schemas.microsoft.com/office/drawing/2014/main" val="849258771"/>
                    </a:ext>
                  </a:extLst>
                </a:gridCol>
                <a:gridCol w="1071506">
                  <a:extLst>
                    <a:ext uri="{9D8B030D-6E8A-4147-A177-3AD203B41FA5}">
                      <a16:colId xmlns:a16="http://schemas.microsoft.com/office/drawing/2014/main" val="2722668742"/>
                    </a:ext>
                  </a:extLst>
                </a:gridCol>
              </a:tblGrid>
              <a:tr h="4412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u="none" strike="noStrike" dirty="0">
                          <a:effectLst/>
                        </a:rPr>
                        <a:t>Active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u="none" strike="noStrike" dirty="0">
                          <a:effectLst/>
                        </a:rPr>
                        <a:t>layers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u="none" strike="noStrike" dirty="0">
                          <a:effectLst/>
                        </a:rPr>
                        <a:t>SuperNet 16_32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u="none" strike="noStrike" dirty="0">
                          <a:effectLst/>
                        </a:rPr>
                        <a:t>From scratch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u="none" strike="noStrike" dirty="0">
                          <a:effectLst/>
                        </a:rPr>
                        <a:t>16_32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u="none" strike="noStrike" dirty="0">
                          <a:effectLst/>
                        </a:rPr>
                        <a:t>SuperNet 32_64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u="none" strike="noStrike" dirty="0">
                          <a:effectLst/>
                        </a:rPr>
                        <a:t>From scratch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u="none" strike="noStrike" dirty="0">
                          <a:effectLst/>
                        </a:rPr>
                        <a:t>32_64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4226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; </a:t>
                      </a:r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0,6613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0,9804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0,821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0,9855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009164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; </a:t>
                      </a:r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0,8291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0,9915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0,8376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0,9922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26543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; </a:t>
                      </a:r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0,8833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b="1" i="1" u="none" strike="noStrike" dirty="0">
                          <a:effectLst/>
                        </a:rPr>
                        <a:t>0,9934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0,8667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0,994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40787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; </a:t>
                      </a:r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0,9031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0,9857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0,902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0,9913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78737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; </a:t>
                      </a:r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0,9479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0,9926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0,9443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0,994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778982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; </a:t>
                      </a:r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b="1" i="1" u="none" strike="noStrike" dirty="0">
                          <a:effectLst/>
                        </a:rPr>
                        <a:t>0,9578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0,9917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b="0" u="none" strike="noStrike" dirty="0">
                          <a:effectLst/>
                        </a:rPr>
                        <a:t>0,9539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0,9939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065760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r>
                        <a:rPr lang="en-US" sz="1800" u="none" strike="noStrike" dirty="0">
                          <a:effectLst/>
                        </a:rPr>
                        <a:t>; </a:t>
                      </a:r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0,7435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0,987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0,9314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0,9925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532926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r>
                        <a:rPr lang="en-US" sz="1800" u="none" strike="noStrike" dirty="0">
                          <a:effectLst/>
                        </a:rPr>
                        <a:t>; </a:t>
                      </a:r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0,8559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0,9912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0,9509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0,9937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415656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</a:t>
                      </a:r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r>
                        <a:rPr lang="en-US" sz="1800" u="none" strike="noStrike" dirty="0">
                          <a:effectLst/>
                        </a:rPr>
                        <a:t>; 3]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0,8597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b="1" u="none" strike="noStrike" dirty="0">
                          <a:effectLst/>
                        </a:rPr>
                        <a:t>0,956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1800" b="1" u="none" strike="noStrike" dirty="0">
                          <a:effectLst/>
                        </a:rPr>
                        <a:t>0,9946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2391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500D5-4AA1-EFC1-F36D-67975AA7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69" y="365125"/>
            <a:ext cx="5396455" cy="3067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3C59A7-7D41-F923-15CA-2E4B2D3E6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68" y="3790950"/>
            <a:ext cx="5396456" cy="3067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B2C158-4A5D-217E-4C40-1AE03A07AB81}"/>
              </a:ext>
            </a:extLst>
          </p:cNvPr>
          <p:cNvSpPr txBox="1"/>
          <p:nvPr/>
        </p:nvSpPr>
        <p:spPr>
          <a:xfrm>
            <a:off x="395378" y="1298576"/>
            <a:ext cx="5595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/>
              <a:t>Top-1 accuracy comparison table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82853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9CEF8-DF0A-BCBA-25BC-D1C579E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Outcome &amp; Reflections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1AE33-2702-63B5-F4A6-8F7824F5B139}"/>
              </a:ext>
            </a:extLst>
          </p:cNvPr>
          <p:cNvSpPr txBox="1"/>
          <p:nvPr/>
        </p:nvSpPr>
        <p:spPr>
          <a:xfrm>
            <a:off x="568909" y="1325563"/>
            <a:ext cx="52607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/>
              <a:t>Outcome:</a:t>
            </a:r>
            <a:endParaRPr lang="ru-RU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Upon evaluating models trained from scratch, there's a noticeable inconsistency between the results of SuperNet subnets and those trained independently. Despite the Pearson correlation coefficients indicating some relation between accuracy results (16_32: 0.738; 32_64: 0.714), the selection method requires further refinement and research.</a:t>
            </a:r>
          </a:p>
          <a:p>
            <a:pPr algn="l"/>
            <a:endParaRPr lang="ru-RU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There's an evident variation in test results based on model depth. As per prior visualizations, the search space for deeper models seems better evaluated with a smaller accuracy gap between SuperNet subnets and models trained from scratch. It's intriguing to speculate the outcomes if a less complex network was utilized.</a:t>
            </a:r>
          </a:p>
          <a:p>
            <a:pPr algn="just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0B595-68FC-333E-CF03-AF0728804025}"/>
              </a:ext>
            </a:extLst>
          </p:cNvPr>
          <p:cNvSpPr txBox="1"/>
          <p:nvPr/>
        </p:nvSpPr>
        <p:spPr>
          <a:xfrm>
            <a:off x="6093040" y="1325563"/>
            <a:ext cx="52607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/>
              <a:t>Reflections: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Implementing Dropout in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VariableConvBlock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might stabilize the training process and lead to more consistent outcomes.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frequency of weight updates, whether per batch or epoch, could be an intriguing aspect to delve into.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Reassessing how SuperNet results are evaluated during training is essential. My approach was to sample a subnet for each batch, aiming to average the results; however, individually assessing each subnet might be beneficial.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Experimenting with different optimization techniques or learning rates could shed light on potential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80789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9CEF8-DF0A-BCBA-25BC-D1C579E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1AE33-2702-63B5-F4A6-8F7824F5B139}"/>
              </a:ext>
            </a:extLst>
          </p:cNvPr>
          <p:cNvSpPr txBox="1"/>
          <p:nvPr/>
        </p:nvSpPr>
        <p:spPr>
          <a:xfrm>
            <a:off x="568909" y="1325563"/>
            <a:ext cx="8660816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/>
              <a:t>Github</a:t>
            </a:r>
            <a:r>
              <a:rPr lang="en-US" sz="20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https://github.com/Myashka/miltesttasks-task-nas_int-mid</a:t>
            </a:r>
            <a:r>
              <a:rPr lang="en-US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2000" dirty="0" err="1"/>
              <a:t>WandB</a:t>
            </a:r>
            <a:r>
              <a:rPr lang="en-US" sz="20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https://wandb.ai/myashka/mil-test/workspace</a:t>
            </a:r>
            <a:r>
              <a:rPr lang="en-GB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050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575</Words>
  <Application>Microsoft Office PowerPoint</Application>
  <PresentationFormat>Широкоэкранный</PresentationFormat>
  <Paragraphs>125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Тема Office</vt:lpstr>
      <vt:lpstr>MIL-Test-NAS</vt:lpstr>
      <vt:lpstr>Tasks</vt:lpstr>
      <vt:lpstr>SuperNet implementation</vt:lpstr>
      <vt:lpstr>SuperNet training</vt:lpstr>
      <vt:lpstr>SuperNet training</vt:lpstr>
      <vt:lpstr>Results comparison</vt:lpstr>
      <vt:lpstr>Outcome &amp; Reflections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MIL-Test-NAS</dc:title>
  <dc:creator>Алексей Горбатовсий</dc:creator>
  <cp:lastModifiedBy>Алексей Горбатовсий</cp:lastModifiedBy>
  <cp:revision>15</cp:revision>
  <dcterms:created xsi:type="dcterms:W3CDTF">2023-09-13T12:15:31Z</dcterms:created>
  <dcterms:modified xsi:type="dcterms:W3CDTF">2023-09-14T09:48:27Z</dcterms:modified>
</cp:coreProperties>
</file>