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F8"/>
    <a:srgbClr val="EADBF5"/>
    <a:srgbClr val="D6BBEB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2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41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85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1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3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38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53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5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3161E-0C83-4C7C-9216-BCEAE50D6914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3F22F-B372-4526-B7E2-E4B5C27369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99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w4w9WgXcQ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955B2-6C69-4644-6A03-29B5128B5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7030A0"/>
                </a:solidFill>
                <a:latin typeface="Bahnschrift" panose="020B0502040204020203" pitchFamily="34" charset="0"/>
              </a:rPr>
              <a:t>Криптовалюты: специфика, проблемы и перспективы использования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2EB9CE-889B-AB8E-1CE6-2FD4247C4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Еле стоит на ногах: Дарья Шаповалова</a:t>
            </a:r>
          </a:p>
          <a:p>
            <a:r>
              <a:rPr lang="ru-RU" sz="1800" dirty="0"/>
              <a:t>Группа 4329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B5CE061-1538-9A32-6D6F-D611F4BF3907}"/>
              </a:ext>
            </a:extLst>
          </p:cNvPr>
          <p:cNvGrpSpPr/>
          <p:nvPr/>
        </p:nvGrpSpPr>
        <p:grpSpPr>
          <a:xfrm>
            <a:off x="0" y="4507737"/>
            <a:ext cx="12192000" cy="2302503"/>
            <a:chOff x="149290" y="4569941"/>
            <a:chExt cx="11868595" cy="2302503"/>
          </a:xfrm>
        </p:grpSpPr>
        <p:pic>
          <p:nvPicPr>
            <p:cNvPr id="2050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79C355CC-DD49-CFDB-E286-14EC71EF5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290" y="4584385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FD86E298-6C75-0D79-1764-A19BD0C7B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8286" y="4584385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A8E483DD-E6DD-5A28-6A75-167E59EEF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282" y="4569941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982586F7-B623-E7B1-E839-A81C317535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6278" y="4584385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D48254BD-635A-3F38-6886-D96E4565B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5274" y="4598829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Криптовалюта – Бесплатные иконки: бизнес и финансы">
              <a:extLst>
                <a:ext uri="{FF2B5EF4-FFF2-40B4-BE49-F238E27FC236}">
                  <a16:creationId xmlns:a16="http://schemas.microsoft.com/office/drawing/2014/main" id="{296DFCB9-CC21-D82C-5B31-97EC1B7875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4270" y="4598829"/>
              <a:ext cx="2273615" cy="2273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8907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28C577-BF4B-1C25-2651-246EF85FDB87}"/>
              </a:ext>
            </a:extLst>
          </p:cNvPr>
          <p:cNvSpPr txBox="1"/>
          <p:nvPr/>
        </p:nvSpPr>
        <p:spPr>
          <a:xfrm>
            <a:off x="4503269" y="2850807"/>
            <a:ext cx="37204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200" b="1" i="0" u="none" strike="noStrike" dirty="0">
                <a:solidFill>
                  <a:srgbClr val="7030A0"/>
                </a:solidFill>
                <a:effectLst/>
                <a:latin typeface="+mj-lt"/>
              </a:rPr>
              <a:t>Хранилища</a:t>
            </a:r>
            <a:endParaRPr lang="ru-RU" sz="52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74C1B-0DB5-2EF0-0413-AD2BA87D20D7}"/>
              </a:ext>
            </a:extLst>
          </p:cNvPr>
          <p:cNvSpPr txBox="1"/>
          <p:nvPr/>
        </p:nvSpPr>
        <p:spPr>
          <a:xfrm>
            <a:off x="7910563" y="2115696"/>
            <a:ext cx="317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latin typeface="+mj-lt"/>
              </a:rPr>
              <a:t>Аппаратные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кошельки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62D3E-66E7-1AC0-A329-D6C103410E73}"/>
              </a:ext>
            </a:extLst>
          </p:cNvPr>
          <p:cNvSpPr txBox="1"/>
          <p:nvPr/>
        </p:nvSpPr>
        <p:spPr>
          <a:xfrm>
            <a:off x="7854097" y="5094051"/>
            <a:ext cx="323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latin typeface="+mj-lt"/>
              </a:rPr>
              <a:t>Программные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кошельки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B8991E-A6E3-0CB2-6B02-418F81CBCC59}"/>
              </a:ext>
            </a:extLst>
          </p:cNvPr>
          <p:cNvSpPr txBox="1"/>
          <p:nvPr/>
        </p:nvSpPr>
        <p:spPr>
          <a:xfrm>
            <a:off x="2114282" y="486269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ru-RU" sz="1800" b="0" u="none" strike="noStrike" dirty="0">
                <a:solidFill>
                  <a:srgbClr val="000000"/>
                </a:solidFill>
                <a:effectLst/>
                <a:latin typeface="+mj-lt"/>
              </a:rPr>
              <a:t>Веб-кошельки</a:t>
            </a:r>
            <a:endParaRPr lang="ru-RU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840D09-FAF8-7170-6BCA-BEE69032823A}"/>
              </a:ext>
            </a:extLst>
          </p:cNvPr>
          <p:cNvSpPr txBox="1"/>
          <p:nvPr/>
        </p:nvSpPr>
        <p:spPr>
          <a:xfrm>
            <a:off x="363193" y="1921806"/>
            <a:ext cx="4228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none" strike="noStrike" dirty="0">
                <a:solidFill>
                  <a:srgbClr val="000000"/>
                </a:solidFill>
                <a:effectLst/>
                <a:latin typeface="+mj-lt"/>
              </a:rPr>
              <a:t>4. Кошельки для хранения на биржах</a:t>
            </a:r>
            <a:endParaRPr lang="ru-RU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CEA6F-8DDD-C505-C142-A61DFB15FAEA}"/>
              </a:ext>
            </a:extLst>
          </p:cNvPr>
          <p:cNvSpPr txBox="1"/>
          <p:nvPr/>
        </p:nvSpPr>
        <p:spPr>
          <a:xfrm>
            <a:off x="4503269" y="647227"/>
            <a:ext cx="297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none" strike="noStrike" dirty="0">
                <a:solidFill>
                  <a:srgbClr val="000000"/>
                </a:solidFill>
                <a:effectLst/>
                <a:latin typeface="+mj-lt"/>
              </a:rPr>
              <a:t>5. Бумажные кошельки</a:t>
            </a:r>
            <a:endParaRPr lang="ru-RU" dirty="0">
              <a:latin typeface="+mj-lt"/>
            </a:endParaRPr>
          </a:p>
        </p:txBody>
      </p: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962A1DAB-366F-798E-5ECE-70BBDFBBB663}"/>
              </a:ext>
            </a:extLst>
          </p:cNvPr>
          <p:cNvCxnSpPr>
            <a:cxnSpLocks/>
            <a:stCxn id="3" idx="1"/>
            <a:endCxn id="11" idx="2"/>
          </p:cNvCxnSpPr>
          <p:nvPr/>
        </p:nvCxnSpPr>
        <p:spPr>
          <a:xfrm rot="10800000">
            <a:off x="2477257" y="2291139"/>
            <a:ext cx="2026013" cy="1005945"/>
          </a:xfrm>
          <a:prstGeom prst="curved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1A817E7A-9387-1194-4746-5015A1FF142B}"/>
              </a:ext>
            </a:extLst>
          </p:cNvPr>
          <p:cNvCxnSpPr>
            <a:cxnSpLocks/>
            <a:stCxn id="3" idx="0"/>
            <a:endCxn id="13" idx="0"/>
          </p:cNvCxnSpPr>
          <p:nvPr/>
        </p:nvCxnSpPr>
        <p:spPr>
          <a:xfrm rot="16200000" flipV="1">
            <a:off x="5074813" y="1562142"/>
            <a:ext cx="2203580" cy="373750"/>
          </a:xfrm>
          <a:prstGeom prst="curvedConnector5">
            <a:avLst>
              <a:gd name="adj1" fmla="val 41620"/>
              <a:gd name="adj2" fmla="val -507050"/>
              <a:gd name="adj3" fmla="val 121186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изогнутый 33">
            <a:extLst>
              <a:ext uri="{FF2B5EF4-FFF2-40B4-BE49-F238E27FC236}">
                <a16:creationId xmlns:a16="http://schemas.microsoft.com/office/drawing/2014/main" id="{56863488-0631-0271-2E16-7AB91AEA8337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8223687" y="2485028"/>
            <a:ext cx="1275949" cy="812055"/>
          </a:xfrm>
          <a:prstGeom prst="curved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изогнутый 37">
            <a:extLst>
              <a:ext uri="{FF2B5EF4-FFF2-40B4-BE49-F238E27FC236}">
                <a16:creationId xmlns:a16="http://schemas.microsoft.com/office/drawing/2014/main" id="{BA844DF8-78E9-2689-2498-F54C02293A4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7242094" y="2864742"/>
            <a:ext cx="1350692" cy="3107925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изогнутый 39">
            <a:extLst>
              <a:ext uri="{FF2B5EF4-FFF2-40B4-BE49-F238E27FC236}">
                <a16:creationId xmlns:a16="http://schemas.microsoft.com/office/drawing/2014/main" id="{401F70C3-8089-9C91-2EE7-24A38070E35F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5400000">
            <a:off x="4441211" y="2940430"/>
            <a:ext cx="1119338" cy="2725196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27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6CD6B-8D8B-3D69-15B7-CB4AD71B8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26AF7-9C8F-A9B6-DC70-4DC0DEFE1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61" y="437880"/>
            <a:ext cx="9144000" cy="972825"/>
          </a:xfrm>
        </p:spPr>
        <p:txBody>
          <a:bodyPr>
            <a:normAutofit/>
          </a:bodyPr>
          <a:lstStyle/>
          <a:p>
            <a:r>
              <a:rPr lang="ru-RU" sz="52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Специфика криптовалют</a:t>
            </a:r>
            <a:endParaRPr lang="ru-RU" sz="5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BBC934-25D7-8739-EE0D-BFE83DEC1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257" y="1651715"/>
            <a:ext cx="9674180" cy="1655762"/>
          </a:xfrm>
        </p:spPr>
        <p:txBody>
          <a:bodyPr>
            <a:normAutofit/>
          </a:bodyPr>
          <a:lstStyle/>
          <a:p>
            <a:pPr algn="just"/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Де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		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центра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		</a:t>
            </a:r>
            <a:r>
              <a:rPr lang="ru-RU" sz="3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лизова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		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н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	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  <a:latin typeface="+mj-lt"/>
              </a:rPr>
              <a:t>									</a:t>
            </a:r>
            <a:r>
              <a:rPr lang="ru-RU" sz="3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ность</a:t>
            </a:r>
            <a:endParaRPr lang="ru-RU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0307F-D1A6-A665-C1C1-0782565B74CA}"/>
              </a:ext>
            </a:extLst>
          </p:cNvPr>
          <p:cNvSpPr txBox="1"/>
          <p:nvPr/>
        </p:nvSpPr>
        <p:spPr>
          <a:xfrm>
            <a:off x="400319" y="3201802"/>
            <a:ext cx="60949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0" b="0" u="none" strike="noStrike" dirty="0">
                <a:solidFill>
                  <a:srgbClr val="EFE4F8"/>
                </a:solidFill>
                <a:effectLst/>
                <a:latin typeface="+mj-lt"/>
              </a:rPr>
              <a:t>А</a:t>
            </a:r>
            <a:r>
              <a:rPr lang="ru-RU" sz="6600" b="0" u="none" strike="noStrike" dirty="0">
                <a:solidFill>
                  <a:srgbClr val="EFE4F8"/>
                </a:solidFill>
                <a:effectLst/>
                <a:latin typeface="+mj-lt"/>
              </a:rPr>
              <a:t>нонимность</a:t>
            </a:r>
            <a:endParaRPr lang="ru-RU" sz="6600" dirty="0">
              <a:solidFill>
                <a:srgbClr val="EFE4F8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FE685-73AC-EA8A-35B2-D695B10343B5}"/>
              </a:ext>
            </a:extLst>
          </p:cNvPr>
          <p:cNvSpPr txBox="1"/>
          <p:nvPr/>
        </p:nvSpPr>
        <p:spPr>
          <a:xfrm>
            <a:off x="6204129" y="4811483"/>
            <a:ext cx="3759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u="none" strike="noStrike" dirty="0" err="1">
                <a:solidFill>
                  <a:srgbClr val="000000"/>
                </a:solidFill>
                <a:effectLst/>
                <a:latin typeface="+mj-lt"/>
              </a:rPr>
              <a:t>Огранич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.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 предл.</a:t>
            </a:r>
            <a:endParaRPr lang="ru-RU" sz="3200" dirty="0">
              <a:latin typeface="+mj-lt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3088174-477D-10C3-1AFA-1816E2B790B9}"/>
              </a:ext>
            </a:extLst>
          </p:cNvPr>
          <p:cNvCxnSpPr>
            <a:cxnSpLocks/>
          </p:cNvCxnSpPr>
          <p:nvPr/>
        </p:nvCxnSpPr>
        <p:spPr>
          <a:xfrm>
            <a:off x="2015543" y="1957589"/>
            <a:ext cx="1184856" cy="0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5C072A4-966E-FBD3-5752-7D33E81F5579}"/>
              </a:ext>
            </a:extLst>
          </p:cNvPr>
          <p:cNvCxnSpPr>
            <a:cxnSpLocks/>
          </p:cNvCxnSpPr>
          <p:nvPr/>
        </p:nvCxnSpPr>
        <p:spPr>
          <a:xfrm>
            <a:off x="4717961" y="1957589"/>
            <a:ext cx="1184856" cy="0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5E67CB-739D-8803-E69A-EACED61C77BF}"/>
              </a:ext>
            </a:extLst>
          </p:cNvPr>
          <p:cNvCxnSpPr>
            <a:cxnSpLocks/>
          </p:cNvCxnSpPr>
          <p:nvPr/>
        </p:nvCxnSpPr>
        <p:spPr>
          <a:xfrm>
            <a:off x="7480478" y="1957589"/>
            <a:ext cx="1206322" cy="0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A80DA1E-04DE-026A-1859-6DF83FD6976C}"/>
              </a:ext>
            </a:extLst>
          </p:cNvPr>
          <p:cNvCxnSpPr>
            <a:cxnSpLocks/>
          </p:cNvCxnSpPr>
          <p:nvPr/>
        </p:nvCxnSpPr>
        <p:spPr>
          <a:xfrm>
            <a:off x="9002332" y="1957589"/>
            <a:ext cx="643944" cy="597053"/>
          </a:xfrm>
          <a:prstGeom prst="line">
            <a:avLst/>
          </a:prstGeom>
          <a:ln w="7620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0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FFDFFE4-DF33-E37C-85DA-E1E6F9B681F6}"/>
              </a:ext>
            </a:extLst>
          </p:cNvPr>
          <p:cNvGrpSpPr/>
          <p:nvPr/>
        </p:nvGrpSpPr>
        <p:grpSpPr>
          <a:xfrm rot="18118182">
            <a:off x="8842385" y="3268781"/>
            <a:ext cx="2212950" cy="2924604"/>
            <a:chOff x="9150439" y="4108360"/>
            <a:chExt cx="1461752" cy="1931831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1C82728-69D0-619F-6CF4-22D8181DBB2A}"/>
                </a:ext>
              </a:extLst>
            </p:cNvPr>
            <p:cNvSpPr/>
            <p:nvPr/>
          </p:nvSpPr>
          <p:spPr>
            <a:xfrm>
              <a:off x="9150439" y="4108360"/>
              <a:ext cx="1461752" cy="804930"/>
            </a:xfrm>
            <a:prstGeom prst="rect">
              <a:avLst/>
            </a:prstGeom>
            <a:solidFill>
              <a:srgbClr val="EFE4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2663B79-1CD3-50B0-6BCA-488A493EA3ED}"/>
                </a:ext>
              </a:extLst>
            </p:cNvPr>
            <p:cNvSpPr/>
            <p:nvPr/>
          </p:nvSpPr>
          <p:spPr>
            <a:xfrm>
              <a:off x="9730793" y="4913290"/>
              <a:ext cx="314728" cy="1126901"/>
            </a:xfrm>
            <a:prstGeom prst="rect">
              <a:avLst/>
            </a:prstGeom>
            <a:solidFill>
              <a:srgbClr val="EFE4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6BC3E-44B0-C61F-340C-6F3B1EB1E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0633"/>
            <a:ext cx="9144000" cy="1597450"/>
          </a:xfrm>
        </p:spPr>
        <p:txBody>
          <a:bodyPr>
            <a:noAutofit/>
          </a:bodyPr>
          <a:lstStyle/>
          <a:p>
            <a:r>
              <a:rPr lang="ru-RU" sz="5200" b="1" i="0" u="none" strike="noStrike" dirty="0">
                <a:solidFill>
                  <a:srgbClr val="7030A0"/>
                </a:solidFill>
                <a:effectLst/>
              </a:rPr>
              <a:t>Проблемы использования криптовалют</a:t>
            </a:r>
            <a:endParaRPr lang="ru-RU" sz="5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3585E-2969-8EEF-8D77-AAB829EA0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169" y="2337046"/>
            <a:ext cx="6505978" cy="149717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+mj-lt"/>
              </a:rPr>
              <a:t>Вы</a:t>
            </a:r>
            <a:r>
              <a:rPr lang="ru-RU" sz="4400" dirty="0">
                <a:solidFill>
                  <a:srgbClr val="000000"/>
                </a:solidFill>
                <a:latin typeface="+mj-lt"/>
              </a:rPr>
              <a:t>сок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ая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в</a:t>
            </a:r>
            <a:r>
              <a:rPr lang="ru-RU" b="0" u="none" strike="noStrike" dirty="0">
                <a:solidFill>
                  <a:srgbClr val="000000"/>
                </a:solidFill>
                <a:effectLst/>
                <a:latin typeface="+mj-lt"/>
              </a:rPr>
              <a:t>о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ла</a:t>
            </a:r>
            <a:r>
              <a:rPr lang="ru-RU" sz="4800" b="0" u="none" strike="noStrike" dirty="0">
                <a:solidFill>
                  <a:srgbClr val="000000"/>
                </a:solidFill>
                <a:effectLst/>
                <a:latin typeface="+mj-lt"/>
              </a:rPr>
              <a:t>тиль</a:t>
            </a:r>
            <a:r>
              <a:rPr lang="ru-RU" sz="2000" b="0" u="none" strike="noStrike" dirty="0">
                <a:solidFill>
                  <a:srgbClr val="000000"/>
                </a:solidFill>
                <a:effectLst/>
                <a:latin typeface="+mj-lt"/>
              </a:rPr>
              <a:t>нос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ть</a:t>
            </a:r>
            <a:endParaRPr lang="ru-RU" sz="3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80B48-E1DC-12E4-90F1-567A61DF5FD4}"/>
              </a:ext>
            </a:extLst>
          </p:cNvPr>
          <p:cNvSpPr txBox="1"/>
          <p:nvPr/>
        </p:nvSpPr>
        <p:spPr>
          <a:xfrm>
            <a:off x="7620537" y="4213179"/>
            <a:ext cx="609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Регуляторные риски</a:t>
            </a:r>
            <a:endParaRPr lang="ru-RU" sz="32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A8434-42F5-C5D7-ECAA-D4E5DDB86F63}"/>
              </a:ext>
            </a:extLst>
          </p:cNvPr>
          <p:cNvSpPr txBox="1"/>
          <p:nvPr/>
        </p:nvSpPr>
        <p:spPr>
          <a:xfrm>
            <a:off x="4480887" y="5540697"/>
            <a:ext cx="32302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Проблемы безопасности</a:t>
            </a:r>
            <a:endParaRPr lang="ru-RU" sz="32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02B15-79F6-EEAB-35BD-3EB4124D2A4E}"/>
              </a:ext>
            </a:extLst>
          </p:cNvPr>
          <p:cNvSpPr txBox="1"/>
          <p:nvPr/>
        </p:nvSpPr>
        <p:spPr>
          <a:xfrm>
            <a:off x="-699639" y="4098766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Эне</a:t>
            </a:r>
            <a:r>
              <a:rPr lang="ru-RU" sz="3200" b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rPr>
              <a:t>ргопотр</a:t>
            </a:r>
            <a:r>
              <a:rPr lang="ru-RU" sz="3200" b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ебле</a:t>
            </a:r>
            <a:r>
              <a:rPr lang="ru-RU" sz="3200" b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ние</a:t>
            </a:r>
            <a:endParaRPr lang="ru-RU" sz="32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79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43FFD-11D0-522D-6EE7-4B328EE04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1029" y="1943424"/>
            <a:ext cx="5050971" cy="1672286"/>
          </a:xfrm>
        </p:spPr>
        <p:txBody>
          <a:bodyPr>
            <a:normAutofit/>
          </a:bodyPr>
          <a:lstStyle/>
          <a:p>
            <a:pPr algn="r"/>
            <a:r>
              <a:rPr lang="ru-RU" sz="5200" b="1" i="0" u="none" strike="noStrike" dirty="0">
                <a:solidFill>
                  <a:srgbClr val="7030A0"/>
                </a:solidFill>
                <a:effectLst/>
              </a:rPr>
              <a:t>Перспективы использования</a:t>
            </a:r>
            <a:endParaRPr lang="ru-RU" sz="52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175C75-0998-6ECC-2FCE-DE802B396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56" y="817952"/>
            <a:ext cx="3103983" cy="112547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- </a:t>
            </a:r>
            <a:r>
              <a:rPr lang="ru-RU" sz="3200" dirty="0"/>
              <a:t>Финансовые технологии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77597-5415-774F-9CB8-5AB1ED95C7B4}"/>
              </a:ext>
            </a:extLst>
          </p:cNvPr>
          <p:cNvSpPr txBox="1"/>
          <p:nvPr/>
        </p:nvSpPr>
        <p:spPr>
          <a:xfrm>
            <a:off x="544287" y="2125325"/>
            <a:ext cx="24104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- 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Умные контракты</a:t>
            </a:r>
            <a:endParaRPr lang="ru-RU" sz="3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7F210-F468-69C3-1074-F099612C1535}"/>
              </a:ext>
            </a:extLst>
          </p:cNvPr>
          <p:cNvSpPr txBox="1"/>
          <p:nvPr/>
        </p:nvSpPr>
        <p:spPr>
          <a:xfrm>
            <a:off x="525625" y="3643939"/>
            <a:ext cx="55703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- 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Децентрализованные финансовые системы (</a:t>
            </a: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DeFi)</a:t>
            </a:r>
            <a:endParaRPr lang="en-US" sz="3200" b="1" dirty="0">
              <a:effectLst/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F58F76-65C9-3539-FFBB-3D183F430390}"/>
              </a:ext>
            </a:extLst>
          </p:cNvPr>
          <p:cNvSpPr txBox="1"/>
          <p:nvPr/>
        </p:nvSpPr>
        <p:spPr>
          <a:xfrm>
            <a:off x="525625" y="5287996"/>
            <a:ext cx="57010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600"/>
              </a:spcAft>
            </a:pPr>
            <a:r>
              <a:rPr lang="en-US" sz="3200" b="0" u="none" strike="noStrike" dirty="0">
                <a:solidFill>
                  <a:srgbClr val="000000"/>
                </a:solidFill>
                <a:effectLst/>
                <a:latin typeface="+mj-lt"/>
              </a:rPr>
              <a:t>- </a:t>
            </a:r>
            <a:r>
              <a:rPr lang="ru-RU" sz="3200" b="0" u="none" strike="noStrike" dirty="0">
                <a:solidFill>
                  <a:srgbClr val="000000"/>
                </a:solidFill>
                <a:effectLst/>
                <a:latin typeface="+mj-lt"/>
              </a:rPr>
              <a:t>Создание новой цифровой экономики</a:t>
            </a:r>
            <a:endParaRPr lang="ru-RU" sz="3200" b="1" dirty="0">
              <a:effectLst/>
              <a:latin typeface="+mj-lt"/>
            </a:endParaRP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A728BF3-C722-1374-23F6-E2CDFDE0D8E8}"/>
              </a:ext>
            </a:extLst>
          </p:cNvPr>
          <p:cNvCxnSpPr>
            <a:cxnSpLocks/>
            <a:stCxn id="2" idx="0"/>
            <a:endCxn id="3" idx="3"/>
          </p:cNvCxnSpPr>
          <p:nvPr/>
        </p:nvCxnSpPr>
        <p:spPr>
          <a:xfrm rot="16200000" flipV="1">
            <a:off x="6371359" y="-1351732"/>
            <a:ext cx="562736" cy="6027576"/>
          </a:xfrm>
          <a:prstGeom prst="bentConnector2">
            <a:avLst/>
          </a:prstGeom>
          <a:ln w="762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7A061731-AD2C-F62F-7D02-73F6C3F49BE3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10800000">
            <a:off x="2954695" y="2663935"/>
            <a:ext cx="4186335" cy="115633"/>
          </a:xfrm>
          <a:prstGeom prst="bentConnector3">
            <a:avLst>
              <a:gd name="adj1" fmla="val 36627"/>
            </a:avLst>
          </a:prstGeom>
          <a:ln w="762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уступ 22">
            <a:extLst>
              <a:ext uri="{FF2B5EF4-FFF2-40B4-BE49-F238E27FC236}">
                <a16:creationId xmlns:a16="http://schemas.microsoft.com/office/drawing/2014/main" id="{6916A560-7FB3-CBFF-BD0F-2B42D2E9FDCD}"/>
              </a:ext>
            </a:extLst>
          </p:cNvPr>
          <p:cNvCxnSpPr>
            <a:cxnSpLocks/>
            <a:stCxn id="2" idx="2"/>
            <a:endCxn id="7" idx="3"/>
          </p:cNvCxnSpPr>
          <p:nvPr/>
        </p:nvCxnSpPr>
        <p:spPr>
          <a:xfrm rot="5400000">
            <a:off x="7597839" y="2113872"/>
            <a:ext cx="566838" cy="3570515"/>
          </a:xfrm>
          <a:prstGeom prst="bentConnector2">
            <a:avLst/>
          </a:prstGeom>
          <a:ln w="762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31378883-5621-302B-C6A7-86076351119D}"/>
              </a:ext>
            </a:extLst>
          </p:cNvPr>
          <p:cNvCxnSpPr>
            <a:cxnSpLocks/>
            <a:stCxn id="2" idx="2"/>
            <a:endCxn id="9" idx="3"/>
          </p:cNvCxnSpPr>
          <p:nvPr/>
        </p:nvCxnSpPr>
        <p:spPr>
          <a:xfrm rot="5400000">
            <a:off x="6841125" y="3001214"/>
            <a:ext cx="2210895" cy="3439886"/>
          </a:xfrm>
          <a:prstGeom prst="bentConnector2">
            <a:avLst/>
          </a:prstGeom>
          <a:ln w="76200">
            <a:solidFill>
              <a:srgbClr val="00B0F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2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A30C1-BD53-B1EA-1921-7A77034D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365"/>
          <a:stretch/>
        </p:blipFill>
        <p:spPr>
          <a:xfrm>
            <a:off x="2317457" y="317240"/>
            <a:ext cx="7407798" cy="41583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12ACC8-8C8E-404D-72BD-0641FBAC0CBF}"/>
              </a:ext>
            </a:extLst>
          </p:cNvPr>
          <p:cNvSpPr txBox="1"/>
          <p:nvPr/>
        </p:nvSpPr>
        <p:spPr>
          <a:xfrm>
            <a:off x="2214467" y="4959525"/>
            <a:ext cx="761377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200" b="1" i="0" u="none" strike="noStrike" dirty="0">
                <a:solidFill>
                  <a:srgbClr val="00B0F0"/>
                </a:solidFill>
                <a:effectLst/>
                <a:latin typeface="+mj-lt"/>
              </a:rPr>
              <a:t>Спасибо за внимание!</a:t>
            </a:r>
            <a:endParaRPr lang="ru-RU" sz="5200" dirty="0">
              <a:solidFill>
                <a:srgbClr val="00B0F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87070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102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Bahnschrift</vt:lpstr>
      <vt:lpstr>Тема Office</vt:lpstr>
      <vt:lpstr>Криптовалюты: специфика, проблемы и перспективы использования</vt:lpstr>
      <vt:lpstr>Презентация PowerPoint</vt:lpstr>
      <vt:lpstr>Специфика криптовалют</vt:lpstr>
      <vt:lpstr>Проблемы использования криптовалют</vt:lpstr>
      <vt:lpstr>Перспективы использования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Шаповалова</dc:creator>
  <cp:lastModifiedBy>Дарья Шаповалова</cp:lastModifiedBy>
  <cp:revision>5</cp:revision>
  <dcterms:created xsi:type="dcterms:W3CDTF">2024-11-09T02:38:29Z</dcterms:created>
  <dcterms:modified xsi:type="dcterms:W3CDTF">2024-11-09T03:16:48Z</dcterms:modified>
</cp:coreProperties>
</file>