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256" r:id="rId2"/>
    <p:sldId id="258" r:id="rId3"/>
    <p:sldId id="260" r:id="rId4"/>
    <p:sldId id="266" r:id="rId5"/>
    <p:sldId id="257" r:id="rId6"/>
    <p:sldId id="370" r:id="rId7"/>
    <p:sldId id="371" r:id="rId8"/>
    <p:sldId id="372" r:id="rId9"/>
    <p:sldId id="373" r:id="rId10"/>
    <p:sldId id="374" r:id="rId11"/>
    <p:sldId id="263" r:id="rId12"/>
    <p:sldId id="261" r:id="rId13"/>
    <p:sldId id="366" r:id="rId14"/>
    <p:sldId id="407" r:id="rId15"/>
    <p:sldId id="365" r:id="rId16"/>
    <p:sldId id="264" r:id="rId17"/>
    <p:sldId id="324" r:id="rId18"/>
    <p:sldId id="376" r:id="rId19"/>
    <p:sldId id="409" r:id="rId20"/>
    <p:sldId id="361" r:id="rId21"/>
    <p:sldId id="333" r:id="rId22"/>
    <p:sldId id="338" r:id="rId23"/>
    <p:sldId id="339" r:id="rId24"/>
    <p:sldId id="345" r:id="rId25"/>
    <p:sldId id="344" r:id="rId26"/>
    <p:sldId id="340" r:id="rId27"/>
    <p:sldId id="346" r:id="rId28"/>
    <p:sldId id="341" r:id="rId29"/>
    <p:sldId id="342" r:id="rId30"/>
    <p:sldId id="406" r:id="rId31"/>
    <p:sldId id="385" r:id="rId32"/>
    <p:sldId id="386" r:id="rId33"/>
    <p:sldId id="325" r:id="rId34"/>
    <p:sldId id="368" r:id="rId35"/>
    <p:sldId id="387" r:id="rId36"/>
    <p:sldId id="388" r:id="rId37"/>
    <p:sldId id="369" r:id="rId38"/>
    <p:sldId id="354" r:id="rId39"/>
    <p:sldId id="389" r:id="rId40"/>
    <p:sldId id="327" r:id="rId41"/>
    <p:sldId id="326" r:id="rId42"/>
    <p:sldId id="272" r:id="rId43"/>
    <p:sldId id="276" r:id="rId44"/>
    <p:sldId id="413" r:id="rId45"/>
    <p:sldId id="415" r:id="rId46"/>
    <p:sldId id="414" r:id="rId47"/>
    <p:sldId id="281" r:id="rId48"/>
    <p:sldId id="417" r:id="rId49"/>
    <p:sldId id="416" r:id="rId50"/>
    <p:sldId id="289" r:id="rId51"/>
    <p:sldId id="294" r:id="rId52"/>
    <p:sldId id="295" r:id="rId53"/>
    <p:sldId id="291" r:id="rId54"/>
    <p:sldId id="292" r:id="rId55"/>
    <p:sldId id="296" r:id="rId56"/>
    <p:sldId id="287" r:id="rId57"/>
    <p:sldId id="301" r:id="rId58"/>
    <p:sldId id="297" r:id="rId59"/>
    <p:sldId id="300" r:id="rId60"/>
    <p:sldId id="299" r:id="rId61"/>
    <p:sldId id="408" r:id="rId62"/>
    <p:sldId id="304" r:id="rId63"/>
    <p:sldId id="392" r:id="rId64"/>
    <p:sldId id="395" r:id="rId65"/>
    <p:sldId id="302" r:id="rId66"/>
    <p:sldId id="393" r:id="rId67"/>
    <p:sldId id="412" r:id="rId68"/>
    <p:sldId id="411" r:id="rId69"/>
    <p:sldId id="380" r:id="rId70"/>
    <p:sldId id="355" r:id="rId71"/>
    <p:sldId id="356" r:id="rId72"/>
    <p:sldId id="383" r:id="rId73"/>
    <p:sldId id="358" r:id="rId74"/>
    <p:sldId id="359" r:id="rId75"/>
    <p:sldId id="398" r:id="rId76"/>
    <p:sldId id="360" r:id="rId77"/>
    <p:sldId id="305" r:id="rId78"/>
    <p:sldId id="306" r:id="rId79"/>
    <p:sldId id="307" r:id="rId80"/>
    <p:sldId id="309" r:id="rId81"/>
    <p:sldId id="381" r:id="rId82"/>
    <p:sldId id="396" r:id="rId8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88475AA-BE70-4EA0-9299-D2E6D7149942}">
          <p14:sldIdLst>
            <p14:sldId id="256"/>
          </p14:sldIdLst>
        </p14:section>
        <p14:section name="Цели проектирования 2м" id="{CFBF15DB-AD19-4A22-8925-BFE19CDD8985}">
          <p14:sldIdLst>
            <p14:sldId id="258"/>
            <p14:sldId id="260"/>
          </p14:sldIdLst>
        </p14:section>
        <p14:section name="Fluent Interface 13м + 30м" id="{1F3C0A3C-BB04-4882-8853-81F3B2467B0F}">
          <p14:sldIdLst>
            <p14:sldId id="266"/>
            <p14:sldId id="257"/>
            <p14:sldId id="370"/>
            <p14:sldId id="371"/>
            <p14:sldId id="372"/>
            <p14:sldId id="373"/>
            <p14:sldId id="374"/>
            <p14:sldId id="263"/>
            <p14:sldId id="261"/>
            <p14:sldId id="366"/>
            <p14:sldId id="407"/>
            <p14:sldId id="365"/>
            <p14:sldId id="264"/>
            <p14:sldId id="324"/>
            <p14:sldId id="376"/>
            <p14:sldId id="409"/>
          </p14:sldIdLst>
        </p14:section>
        <p14:section name="Immutability 15м" id="{2AC8ECC3-6D1F-4AE4-AEAB-6FB03ABECEFE}">
          <p14:sldIdLst>
            <p14:sldId id="361"/>
            <p14:sldId id="333"/>
            <p14:sldId id="338"/>
            <p14:sldId id="339"/>
            <p14:sldId id="345"/>
            <p14:sldId id="344"/>
            <p14:sldId id="340"/>
            <p14:sldId id="346"/>
            <p14:sldId id="341"/>
            <p14:sldId id="342"/>
            <p14:sldId id="406"/>
            <p14:sldId id="385"/>
            <p14:sldId id="386"/>
          </p14:sldIdLst>
        </p14:section>
        <p14:section name="using 10м + 20м" id="{273C0022-A200-4FAE-A222-8CFE1B41C32D}">
          <p14:sldIdLst>
            <p14:sldId id="325"/>
            <p14:sldId id="368"/>
            <p14:sldId id="387"/>
            <p14:sldId id="388"/>
            <p14:sldId id="369"/>
            <p14:sldId id="354"/>
            <p14:sldId id="389"/>
            <p14:sldId id="327"/>
            <p14:sldId id="326"/>
          </p14:sldIdLst>
        </p14:section>
        <p14:section name="SOLID 20м" id="{CEBCC917-9817-46B3-B5B5-458C62504D3F}">
          <p14:sldIdLst>
            <p14:sldId id="272"/>
            <p14:sldId id="276"/>
            <p14:sldId id="413"/>
            <p14:sldId id="415"/>
            <p14:sldId id="414"/>
            <p14:sldId id="281"/>
            <p14:sldId id="417"/>
            <p14:sldId id="416"/>
          </p14:sldIdLst>
        </p14:section>
        <p14:section name="DI 10м" id="{87D19550-FFD3-4887-8AEB-FCB99BD3B909}">
          <p14:sldIdLst>
            <p14:sldId id="289"/>
            <p14:sldId id="294"/>
            <p14:sldId id="295"/>
            <p14:sldId id="291"/>
            <p14:sldId id="292"/>
            <p14:sldId id="296"/>
            <p14:sldId id="287"/>
          </p14:sldIdLst>
        </p14:section>
        <p14:section name="DI-container 30м +30м" id="{F5578F80-3184-43AA-8EB8-5CE56A969CAE}">
          <p14:sldIdLst>
            <p14:sldId id="301"/>
            <p14:sldId id="297"/>
            <p14:sldId id="300"/>
            <p14:sldId id="299"/>
            <p14:sldId id="408"/>
            <p14:sldId id="304"/>
            <p14:sldId id="392"/>
            <p14:sldId id="395"/>
            <p14:sldId id="302"/>
            <p14:sldId id="393"/>
            <p14:sldId id="412"/>
            <p14:sldId id="411"/>
            <p14:sldId id="380"/>
            <p14:sldId id="355"/>
            <p14:sldId id="356"/>
            <p14:sldId id="383"/>
            <p14:sldId id="358"/>
            <p14:sldId id="359"/>
            <p14:sldId id="398"/>
            <p14:sldId id="360"/>
            <p14:sldId id="305"/>
          </p14:sldIdLst>
        </p14:section>
        <p14:section name="Mock Frameworks 10м" id="{9E06D3EF-68E0-4A24-A1A0-92C45C891354}">
          <p14:sldIdLst>
            <p14:sldId id="306"/>
            <p14:sldId id="307"/>
            <p14:sldId id="309"/>
            <p14:sldId id="381"/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1" autoAdjust="0"/>
    <p:restoredTop sz="87885" autoAdjust="0"/>
  </p:normalViewPr>
  <p:slideViewPr>
    <p:cSldViewPr snapToGrid="0">
      <p:cViewPr varScale="1">
        <p:scale>
          <a:sx n="94" d="100"/>
          <a:sy n="94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8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6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нарушение </a:t>
            </a:r>
            <a:r>
              <a:rPr lang="en-US" baseline="0" dirty="0" smtClean="0"/>
              <a:t>DIP</a:t>
            </a:r>
            <a:r>
              <a:rPr lang="ru-RU" baseline="0" dirty="0" smtClean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9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r>
              <a:rPr lang="en-US" baseline="0" dirty="0" smtClean="0"/>
              <a:t> — </a:t>
            </a:r>
            <a:r>
              <a:rPr lang="ru-RU" baseline="0" dirty="0" smtClean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31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8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Разбираем</a:t>
            </a:r>
            <a:r>
              <a:rPr lang="ru-RU" baseline="0" dirty="0" smtClean="0"/>
              <a:t> пример из документации.</a:t>
            </a:r>
          </a:p>
          <a:p>
            <a:r>
              <a:rPr lang="ru-RU" baseline="0" dirty="0" smtClean="0"/>
              <a:t>Обсуждаем </a:t>
            </a:r>
            <a:r>
              <a:rPr lang="en-US" baseline="0" dirty="0" smtClean="0"/>
              <a:t>Fluent Interface </a:t>
            </a:r>
            <a:r>
              <a:rPr lang="ru-RU" baseline="0" dirty="0" smtClean="0"/>
              <a:t>конфигурирования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8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Execute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8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0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 методов, но решена </a:t>
            </a:r>
            <a:r>
              <a:rPr lang="ru-RU" dirty="0" err="1" smtClean="0"/>
              <a:t>копипаста</a:t>
            </a:r>
            <a:r>
              <a:rPr lang="ru-RU" dirty="0" smtClean="0"/>
              <a:t> параметров конструктора с помощью оператора </a:t>
            </a:r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50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en-US" dirty="0" smtClean="0"/>
              <a:t>persistent</a:t>
            </a:r>
            <a:r>
              <a:rPr lang="ru-RU" dirty="0" smtClean="0"/>
              <a:t> структура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0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4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try-finally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/>
              <a:t>Dispose</a:t>
            </a:r>
            <a:r>
              <a:rPr lang="ru-RU" baseline="0" dirty="0" smtClean="0"/>
              <a:t> — вывести затраченное время, измеренное </a:t>
            </a:r>
            <a:r>
              <a:rPr lang="en-US" baseline="0" dirty="0" smtClean="0"/>
              <a:t>Stopwatch</a:t>
            </a:r>
            <a:r>
              <a:rPr lang="ru-RU" baseline="0" dirty="0" smtClean="0"/>
              <a:t>-ем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2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cottWlaschin/c-ligh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icrosoft.Bcl.Immut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se_is_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FluentInterface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hyperlink" Target="https://ru.wikipedia.org/wiki/SOLID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refactoring/replace-conditional-with-polymorphism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featuretests.apphb.com/DependencyInjection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03-Design/design.sln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9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8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consumerBuilder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"Gabriel"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WithEmail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"example@qmail.com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.Build();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504" y="5136000"/>
            <a:ext cx="6987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П</a:t>
            </a:r>
            <a:r>
              <a:rPr lang="ru-RU" sz="2800" dirty="0" err="1" smtClean="0"/>
              <a:t>роактивный</a:t>
            </a:r>
            <a:r>
              <a:rPr lang="ru-RU" sz="2800" dirty="0" smtClean="0"/>
              <a:t>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— exploration!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Typing friendly</a:t>
            </a:r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Код читается как обычный текст</a:t>
            </a:r>
            <a:endParaRPr lang="en-US" sz="2800" dirty="0" smtClean="0"/>
          </a:p>
        </p:txBody>
      </p:sp>
      <p:pic>
        <p:nvPicPr>
          <p:cNvPr id="7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74" y="4747215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Assert.That</a:t>
            </a:r>
            <a:r>
              <a:rPr lang="ru-RU" dirty="0" smtClean="0"/>
              <a:t>?! А как же правила?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— существительное</a:t>
            </a:r>
          </a:p>
          <a:p>
            <a:r>
              <a:rPr lang="ru-RU" dirty="0" smtClean="0"/>
              <a:t>Метод — глагол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Fl</a:t>
            </a:r>
            <a:r>
              <a:rPr lang="en-US" dirty="0"/>
              <a:t>u</a:t>
            </a:r>
            <a:r>
              <a:rPr lang="en-US" dirty="0" smtClean="0"/>
              <a:t>ent Interface — </a:t>
            </a:r>
            <a:r>
              <a:rPr lang="ru-RU" dirty="0" smtClean="0"/>
              <a:t>это место для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0416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2721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Но что такое </a:t>
            </a:r>
            <a:r>
              <a:rPr lang="en-US" sz="2800" dirty="0" smtClean="0"/>
              <a:t>Is</a:t>
            </a:r>
            <a:r>
              <a:rPr lang="ru-RU" sz="2800" dirty="0" smtClean="0"/>
              <a:t>?!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496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е</a:t>
            </a:r>
            <a:r>
              <a:rPr lang="en-US" dirty="0" err="1" smtClean="0"/>
              <a:t>xploration</a:t>
            </a:r>
            <a:r>
              <a:rPr lang="en-US" dirty="0" smtClean="0"/>
              <a:t> friendly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|</a:t>
            </a:r>
            <a:endParaRPr lang="ru-RU" dirty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4295774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r>
              <a:rPr lang="ru-RU" dirty="0" smtClean="0"/>
              <a:t> </a:t>
            </a:r>
            <a:r>
              <a:rPr lang="en-US" dirty="0"/>
              <a:t>f</a:t>
            </a:r>
            <a:r>
              <a:rPr lang="en-US" dirty="0" smtClean="0"/>
              <a:t>luent API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4992183"/>
            <a:ext cx="371063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:(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static type checks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TypeScript</a:t>
            </a:r>
            <a:r>
              <a:rPr lang="ru-RU" sz="2800" dirty="0" smtClean="0"/>
              <a:t> </a:t>
            </a:r>
            <a:r>
              <a:rPr lang="en-US" sz="2800" dirty="0" smtClean="0"/>
              <a:t>is the aid</a:t>
            </a:r>
            <a:r>
              <a:rPr lang="ru-RU" sz="2800" dirty="0" smtClean="0"/>
              <a:t>!</a:t>
            </a:r>
            <a:endParaRPr lang="en-US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513490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821317"/>
            <a:ext cx="67110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Ля-ля-ля!"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.Jump(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JumpHeight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"Aa-a-a-a-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aaaaaa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!!!"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"[набирает воздух в легкие]"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Ой!"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Кто здесь?!"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использовать </a:t>
            </a:r>
            <a:r>
              <a:rPr lang="en-US" dirty="0" smtClean="0"/>
              <a:t>Fluent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Активно </a:t>
            </a:r>
            <a:r>
              <a:rPr lang="ru-RU" dirty="0"/>
              <a:t>используемое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Не жалко времени потраченного на дизайн </a:t>
            </a:r>
            <a:r>
              <a:rPr lang="en-US" dirty="0"/>
              <a:t>API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0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ru-RU" dirty="0" smtClean="0"/>
              <a:t>и расширяемость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6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28650" y="1499960"/>
            <a:ext cx="7886700" cy="3398611"/>
          </a:xfrm>
        </p:spPr>
        <p:txBody>
          <a:bodyPr>
            <a:noAutofit/>
          </a:bodyPr>
          <a:lstStyle/>
          <a:p>
            <a:r>
              <a:rPr lang="ru-RU" dirty="0" smtClean="0"/>
              <a:t>Проектирование — </a:t>
            </a:r>
            <a:br>
              <a:rPr lang="ru-RU" dirty="0" smtClean="0"/>
            </a:br>
            <a:r>
              <a:rPr lang="ru-RU" dirty="0" smtClean="0"/>
              <a:t>инструмент достижения целей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Каких?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0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via immutability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4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Immutab</a:t>
            </a:r>
            <a:r>
              <a:rPr lang="en-US" b="1" dirty="0"/>
              <a:t>l</a:t>
            </a:r>
            <a:r>
              <a:rPr lang="en-US" b="1" dirty="0" smtClean="0"/>
              <a:t>e</a:t>
            </a:r>
            <a:r>
              <a:rPr lang="en-US" dirty="0" smtClean="0"/>
              <a:t> Value 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 </a:t>
            </a:r>
            <a:endParaRPr lang="ru-RU" dirty="0" smtClean="0"/>
          </a:p>
          <a:p>
            <a:r>
              <a:rPr lang="ru-RU" dirty="0" smtClean="0"/>
              <a:t>Меньше подвохов</a:t>
            </a:r>
            <a:endParaRPr lang="en-US" dirty="0" smtClean="0"/>
          </a:p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Иногда</a:t>
            </a:r>
            <a:r>
              <a:rPr lang="en-US" dirty="0" smtClean="0"/>
              <a:t> </a:t>
            </a:r>
            <a:r>
              <a:rPr lang="de-DE" dirty="0" err="1" smtClean="0"/>
              <a:t>persistance</a:t>
            </a:r>
            <a:r>
              <a:rPr lang="ru-RU" dirty="0" smtClean="0"/>
              <a:t> </a:t>
            </a:r>
            <a:r>
              <a:rPr lang="en-US" dirty="0" smtClean="0"/>
              <a:t>— </a:t>
            </a:r>
            <a:r>
              <a:rPr lang="ru-RU" dirty="0" smtClean="0"/>
              <a:t>экономия 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3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17638"/>
            <a:ext cx="828675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4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trike="sngStrike" dirty="0" smtClean="0"/>
              <a:t>6.0 </a:t>
            </a:r>
            <a:r>
              <a:rPr lang="en-US" dirty="0" smtClean="0"/>
              <a:t>7.0</a:t>
            </a:r>
            <a:r>
              <a:rPr lang="ru-RU" dirty="0" smtClean="0"/>
              <a:t> (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610194"/>
            <a:ext cx="764632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name;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hungry;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=&gt;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Records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hungryC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"Tom"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05931" y="5776853"/>
            <a:ext cx="5309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hlinkClick r:id="rId3"/>
              </a:rPr>
              <a:t>http://</a:t>
            </a:r>
            <a:r>
              <a:rPr lang="ru-RU" sz="2000" dirty="0" smtClean="0">
                <a:hlinkClick r:id="rId3"/>
              </a:rPr>
              <a:t>www.slideshare.net/ScottWlaschin/c-light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53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86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 C# 7.0 (</a:t>
            </a:r>
            <a:r>
              <a:rPr lang="ru-RU" dirty="0" smtClean="0"/>
              <a:t>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get; } = value;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 { get; } = next;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63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46237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0589" y="5454144"/>
            <a:ext cx="867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www.nuget.org/packages/</a:t>
            </a:r>
            <a:r>
              <a:rPr lang="en-US" sz="3600" b="1" dirty="0" smtClean="0">
                <a:hlinkClick r:id="rId2"/>
              </a:rPr>
              <a:t>Microsoft.Bcl.Immutable</a:t>
            </a:r>
            <a:r>
              <a:rPr lang="en-US" sz="3600" b="1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ru-RU" dirty="0"/>
              <a:t>Простота и понятность</a:t>
            </a:r>
          </a:p>
          <a:p>
            <a:pPr marL="742950" indent="-742950">
              <a:buAutoNum type="arabicPeriod"/>
            </a:pPr>
            <a:r>
              <a:rPr lang="ru-RU" dirty="0" smtClean="0"/>
              <a:t>Корректность</a:t>
            </a:r>
            <a:endParaRPr lang="ru-RU" dirty="0"/>
          </a:p>
          <a:p>
            <a:pPr marL="742950" indent="-742950">
              <a:buAutoNum type="arabicPeriod"/>
            </a:pPr>
            <a:r>
              <a:rPr lang="ru-RU" dirty="0"/>
              <a:t>Готовность к изменениям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2208" y="6127233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http://en.wikipedia.org/wiki/Worse_is_better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Тетрис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3860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dirty="0" smtClean="0">
                <a:latin typeface="+mj-lt"/>
                <a:cs typeface="Consolas" panose="020B0609020204030204" pitchFamily="49" charset="0"/>
              </a:rPr>
              <a:t> — строка стакана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ImmutableList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ru-RU" dirty="0">
                <a:latin typeface="+mj-lt"/>
                <a:cs typeface="Consolas" panose="020B0609020204030204" pitchFamily="49" charset="0"/>
              </a:rPr>
              <a:t> </a:t>
            </a:r>
            <a:r>
              <a:rPr lang="ru-RU" sz="3200" dirty="0">
                <a:latin typeface="+mj-lt"/>
                <a:cs typeface="Consolas" panose="020B0609020204030204" pitchFamily="49" charset="0"/>
              </a:rPr>
              <a:t>— стакан</a:t>
            </a: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→ Fluent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ImmutableSortedSet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.Add(1).Add(2).Add(3)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.Intersect(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[]{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.Union(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42 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9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→ Immutable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0696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greetAndJump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greet.Jump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Чао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greetAndBye.Execute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?!?</a:t>
            </a:r>
            <a:endParaRPr lang="en-US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		</a:t>
            </a:r>
            <a:r>
              <a:rPr lang="en-US" dirty="0" err="1" smtClean="0"/>
              <a:t>IDisposable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using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0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82011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/*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А вообще всегда когда можно, используйте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File.ReadLines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File.WriteAllLines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и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подобные, вместо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stream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ru-RU" sz="2000" dirty="0" err="1" smtClean="0">
                <a:solidFill>
                  <a:schemeClr val="accent6">
                    <a:lumMod val="75000"/>
                  </a:schemeClr>
                </a:solidFill>
              </a:rPr>
              <a:t>ов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*/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обобщить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IDisposable</a:t>
            </a:r>
            <a:r>
              <a:rPr lang="en-US" dirty="0" smtClean="0"/>
              <a:t> — </a:t>
            </a:r>
            <a:r>
              <a:rPr lang="ru-RU" dirty="0" smtClean="0"/>
              <a:t>нечто с началом и концом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using — </a:t>
            </a:r>
            <a:r>
              <a:rPr lang="ru-RU" dirty="0" smtClean="0"/>
              <a:t>позволяет не забыть про конец</a:t>
            </a:r>
          </a:p>
          <a:p>
            <a:pPr marL="0" indent="0">
              <a:buNone/>
            </a:pPr>
            <a:r>
              <a:rPr lang="ru-RU" dirty="0" smtClean="0"/>
              <a:t>и отразить начало и конец в структуре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Чтобы не забыть...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...освободить ресурсы</a:t>
            </a:r>
          </a:p>
          <a:p>
            <a:pPr marL="0" indent="0">
              <a:buNone/>
            </a:pPr>
            <a:r>
              <a:rPr lang="ru-RU" dirty="0" smtClean="0"/>
              <a:t>...</a:t>
            </a:r>
            <a:r>
              <a:rPr lang="ru-RU" dirty="0" err="1" smtClean="0"/>
              <a:t>залоггировать</a:t>
            </a:r>
            <a:r>
              <a:rPr lang="ru-RU" dirty="0" smtClean="0"/>
              <a:t> конец действия</a:t>
            </a:r>
          </a:p>
          <a:p>
            <a:pPr marL="0" indent="0">
              <a:buNone/>
            </a:pPr>
            <a:r>
              <a:rPr lang="ru-RU" dirty="0" smtClean="0"/>
              <a:t>...закрыть теги</a:t>
            </a:r>
          </a:p>
          <a:p>
            <a:pPr marL="0" indent="0">
              <a:buNone/>
            </a:pPr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3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через </a:t>
            </a:r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martinfowler.com/bliki/FluentInterface.html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1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 </a:t>
            </a:r>
            <a:r>
              <a:rPr lang="en-US" dirty="0" smtClean="0"/>
              <a:t>ASP.NET MVC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1361" y="1884021"/>
            <a:ext cx="6814686" cy="22006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endParaRPr lang="ru-RU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alt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.BeginForm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name="text" /&gt;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PerfLogger</a:t>
            </a:r>
            <a:endParaRPr lang="ru-RU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233" y="1825625"/>
            <a:ext cx="85375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0.0;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t)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"for: {0}"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100000000; i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i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0.0;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"LINQ: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(0, 100000000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Г</a:t>
            </a:r>
            <a:r>
              <a:rPr lang="ru-RU" sz="4800" dirty="0" smtClean="0"/>
              <a:t>отовность к изменениям </a:t>
            </a:r>
            <a:br>
              <a:rPr lang="ru-RU" sz="4800" dirty="0" smtClean="0"/>
            </a:br>
            <a:r>
              <a:rPr lang="en-US" sz="4800" dirty="0" smtClean="0"/>
              <a:t>via </a:t>
            </a:r>
            <a:r>
              <a:rPr lang="en-US" sz="4800" b="1" dirty="0" smtClean="0"/>
              <a:t>S.O</a:t>
            </a:r>
            <a:r>
              <a:rPr lang="en-US" sz="4800" dirty="0" smtClean="0"/>
              <a:t>.</a:t>
            </a: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L.I.</a:t>
            </a:r>
            <a:r>
              <a:rPr lang="en-US" sz="4800" b="1" dirty="0" smtClean="0"/>
              <a:t>D</a:t>
            </a:r>
            <a:endParaRPr lang="ru-RU" sz="4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ru.wikipedia.org/wiki/SOLID</a:t>
            </a:r>
            <a:r>
              <a:rPr lang="en-US" dirty="0" smtClean="0"/>
              <a:t> </a:t>
            </a:r>
            <a:endParaRPr lang="ru-RU" dirty="0" smtClean="0"/>
          </a:p>
          <a:p>
            <a:pPr algn="r"/>
            <a:r>
              <a:rPr lang="ru-RU" dirty="0" smtClean="0">
                <a:hlinkClick r:id="rId3"/>
              </a:rPr>
              <a:t>Оригинальная статья (</a:t>
            </a:r>
            <a:r>
              <a:rPr lang="en-US" dirty="0" err="1" smtClean="0">
                <a:hlinkClick r:id="rId3"/>
              </a:rPr>
              <a:t>eng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5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</a:t>
            </a:r>
            <a:br>
              <a:rPr lang="en-US" dirty="0" smtClean="0"/>
            </a:br>
            <a:r>
              <a:rPr lang="en-US" dirty="0" smtClean="0"/>
              <a:t>vs </a:t>
            </a:r>
            <a:br>
              <a:rPr lang="en-US" dirty="0" smtClean="0"/>
            </a:br>
            <a:r>
              <a:rPr lang="en-US" dirty="0" smtClean="0"/>
              <a:t>Polymorphism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hlinkClick r:id="rId2"/>
              </a:rPr>
              <a:t>https://sourcemaking.com/refactoring/replace-conditional-with-polymorphism</a:t>
            </a:r>
            <a:r>
              <a:rPr lang="en-US" sz="1800" dirty="0"/>
              <a:t> </a:t>
            </a:r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675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3-</a:t>
            </a:r>
            <a:r>
              <a:rPr lang="en-US" dirty="0" err="1" smtClean="0"/>
              <a:t>DIContainer</a:t>
            </a:r>
            <a:r>
              <a:rPr lang="en-US" dirty="0" smtClean="0"/>
              <a:t>/</a:t>
            </a:r>
            <a:r>
              <a:rPr lang="en-US" dirty="0" err="1" smtClean="0"/>
              <a:t>Program_Conditionals.cs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415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плохи </a:t>
            </a:r>
            <a:r>
              <a:rPr lang="en-US" dirty="0" smtClean="0"/>
              <a:t>if</a:t>
            </a:r>
            <a:r>
              <a:rPr lang="ru-RU" dirty="0" smtClean="0"/>
              <a:t> и </a:t>
            </a:r>
            <a:r>
              <a:rPr lang="en-US" dirty="0" smtClean="0"/>
              <a:t>switch</a:t>
            </a:r>
            <a:r>
              <a:rPr lang="ru-RU" dirty="0" smtClean="0"/>
              <a:t> по типу?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нового типа — изменение всех существующих</a:t>
            </a:r>
            <a:r>
              <a:rPr lang="en-US" dirty="0" smtClean="0"/>
              <a:t> if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. Легко забыть.</a:t>
            </a:r>
          </a:p>
          <a:p>
            <a:r>
              <a:rPr lang="ru-RU" dirty="0" smtClean="0"/>
              <a:t>Нарушение </a:t>
            </a:r>
            <a:r>
              <a:rPr lang="en-US" dirty="0" smtClean="0"/>
              <a:t>Open Closed Principle</a:t>
            </a:r>
            <a:endParaRPr lang="ru-RU" dirty="0" smtClean="0"/>
          </a:p>
          <a:p>
            <a:r>
              <a:rPr lang="ru-RU" dirty="0" smtClean="0"/>
              <a:t>Провоцирует </a:t>
            </a:r>
            <a:r>
              <a:rPr lang="en-US" dirty="0" smtClean="0"/>
              <a:t>Copy-Paste — </a:t>
            </a:r>
            <a:r>
              <a:rPr lang="ru-RU" dirty="0" smtClean="0"/>
              <a:t>источник ошибок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6884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886" y="18163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Конкретика должна зависеть от абстракций,</a:t>
            </a:r>
            <a:br>
              <a:rPr lang="ru-RU" dirty="0" smtClean="0"/>
            </a:br>
            <a:r>
              <a:rPr lang="ru-RU" dirty="0" smtClean="0"/>
              <a:t>						а не наоборот</a:t>
            </a:r>
          </a:p>
        </p:txBody>
      </p:sp>
    </p:spTree>
    <p:extLst>
      <p:ext uri="{BB962C8B-B14F-4D97-AF65-F5344CB8AC3E}">
        <p14:creationId xmlns:p14="http://schemas.microsoft.com/office/powerpoint/2010/main" val="33117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Структурное программирование:</a:t>
            </a:r>
            <a:br>
              <a:rPr lang="ru-RU" dirty="0" smtClean="0"/>
            </a:br>
            <a:r>
              <a:rPr lang="ru-RU" dirty="0" smtClean="0"/>
              <a:t>Абстрактное зависит от конкретики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1528" y="2444169"/>
            <a:ext cx="3611417" cy="3597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DoFirstThing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DoSecondThing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7375236" y="1816387"/>
            <a:ext cx="1140114" cy="3300991"/>
            <a:chOff x="6793921" y="1816387"/>
            <a:chExt cx="1140114" cy="3670011"/>
          </a:xfrm>
        </p:grpSpPr>
        <p:sp>
          <p:nvSpPr>
            <p:cNvPr id="6" name="Стрелка вверх 5"/>
            <p:cNvSpPr/>
            <p:nvPr/>
          </p:nvSpPr>
          <p:spPr>
            <a:xfrm>
              <a:off x="6793921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6008825" y="3625993"/>
              <a:ext cx="26548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chemeClr val="bg1"/>
                  </a:solidFill>
                </a:rPr>
                <a:t>абстрактность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28650" y="1816387"/>
            <a:ext cx="1140114" cy="3300991"/>
            <a:chOff x="1075456" y="1816387"/>
            <a:chExt cx="1140114" cy="3670011"/>
          </a:xfrm>
        </p:grpSpPr>
        <p:sp>
          <p:nvSpPr>
            <p:cNvPr id="8" name="Стрелка вверх 7"/>
            <p:cNvSpPr/>
            <p:nvPr/>
          </p:nvSpPr>
          <p:spPr>
            <a:xfrm rot="10800000">
              <a:off x="1075456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u="sng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10585" y="3359004"/>
              <a:ext cx="24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chemeClr val="bg1"/>
                  </a:solidFill>
                </a:rPr>
                <a:t>зависимости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28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7272" y="2426773"/>
            <a:ext cx="6677313" cy="372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One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Two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Program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7375236" y="1816387"/>
            <a:ext cx="1140114" cy="3300991"/>
            <a:chOff x="6793921" y="1816387"/>
            <a:chExt cx="1140114" cy="3670011"/>
          </a:xfrm>
        </p:grpSpPr>
        <p:sp>
          <p:nvSpPr>
            <p:cNvPr id="5" name="Стрелка вверх 4"/>
            <p:cNvSpPr/>
            <p:nvPr/>
          </p:nvSpPr>
          <p:spPr>
            <a:xfrm>
              <a:off x="6793921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6008825" y="3625993"/>
              <a:ext cx="26548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chemeClr val="bg1"/>
                  </a:solidFill>
                </a:rPr>
                <a:t>абстрактность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 flipV="1">
            <a:off x="628650" y="1690688"/>
            <a:ext cx="1140114" cy="3426689"/>
            <a:chOff x="1075456" y="1816387"/>
            <a:chExt cx="1140114" cy="3670011"/>
          </a:xfrm>
        </p:grpSpPr>
        <p:sp>
          <p:nvSpPr>
            <p:cNvPr id="8" name="Стрелка вверх 7"/>
            <p:cNvSpPr/>
            <p:nvPr/>
          </p:nvSpPr>
          <p:spPr>
            <a:xfrm rot="10800000">
              <a:off x="1075456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u="sng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10585" y="3180947"/>
              <a:ext cx="24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chemeClr val="bg1"/>
                  </a:solidFill>
                </a:rPr>
                <a:t>зависимости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6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Готовность к изменениям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/>
              <a:t>via</a:t>
            </a:r>
            <a:r>
              <a:rPr lang="ru-RU" sz="4000" dirty="0" smtClean="0"/>
              <a:t> </a:t>
            </a:r>
            <a:r>
              <a:rPr lang="en-US" sz="4000" dirty="0" smtClean="0"/>
              <a:t>Dependency Injection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явное</a:t>
            </a:r>
            <a:r>
              <a:rPr lang="ru-RU" dirty="0" smtClean="0"/>
              <a:t> 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9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5796136" y="2564905"/>
            <a:ext cx="1665548" cy="129614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 flipH="1">
            <a:off x="6728791" y="2564905"/>
            <a:ext cx="732893" cy="169898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1123123"/>
            <a:ext cx="2162200" cy="144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685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(инъекция зависимостей)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61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Имена файлов, пути, порты, ...</a:t>
            </a:r>
            <a:endParaRPr lang="ru-RU" sz="4400" dirty="0"/>
          </a:p>
          <a:p>
            <a:r>
              <a:rPr lang="ru-RU" sz="3600" dirty="0" smtClean="0"/>
              <a:t>Другие </a:t>
            </a:r>
            <a:r>
              <a:rPr lang="ru-RU" sz="3600" dirty="0" smtClean="0"/>
              <a:t>сервисы</a:t>
            </a:r>
            <a:endParaRPr lang="en-US" sz="3600" dirty="0" smtClean="0"/>
          </a:p>
          <a:p>
            <a:r>
              <a:rPr lang="ru-RU" sz="3200" dirty="0" smtClean="0"/>
              <a:t>Формат </a:t>
            </a:r>
            <a:r>
              <a:rPr lang="ru-RU" sz="3200" dirty="0" smtClean="0"/>
              <a:t>файла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</p:spTree>
    <p:extLst>
      <p:ext uri="{BB962C8B-B14F-4D97-AF65-F5344CB8AC3E}">
        <p14:creationId xmlns:p14="http://schemas.microsoft.com/office/powerpoint/2010/main" val="33900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Точка входа</a:t>
            </a:r>
            <a:r>
              <a:rPr lang="en-US" dirty="0" smtClean="0"/>
              <a:t> —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место сбора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err="1" smtClean="0"/>
              <a:t>HttpHandle</a:t>
            </a:r>
            <a:r>
              <a:rPr lang="en-US" dirty="0" err="1"/>
              <a:t>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</a:t>
            </a:r>
            <a:r>
              <a:rPr lang="ru-RU" dirty="0" smtClean="0"/>
              <a:t>операторов </a:t>
            </a:r>
            <a:r>
              <a:rPr lang="en-US" dirty="0" smtClean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3541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3887" y="1709739"/>
            <a:ext cx="8241817" cy="2852737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Готовность к изменениям </a:t>
            </a:r>
            <a:r>
              <a:rPr lang="en-US" sz="4400" dirty="0" smtClean="0"/>
              <a:t>via Dependency Injection Container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martinfowler.com/articles/injection.html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сервисов и классов много?</a:t>
            </a:r>
          </a:p>
          <a:p>
            <a:r>
              <a:rPr lang="ru-RU" dirty="0" smtClean="0"/>
              <a:t>Если точек входа много?</a:t>
            </a:r>
          </a:p>
          <a:p>
            <a:pPr lvl="1"/>
            <a:r>
              <a:rPr lang="en-US" dirty="0" smtClean="0"/>
              <a:t>Web-</a:t>
            </a:r>
            <a:r>
              <a:rPr lang="ru-RU" dirty="0" smtClean="0"/>
              <a:t>приложение с кучей обработчиков запросов </a:t>
            </a:r>
          </a:p>
          <a:p>
            <a:pPr lvl="1"/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5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575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1</a:t>
            </a:r>
            <a:r>
              <a:rPr lang="en-US" sz="6600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Bind(Type interface, Type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friendly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0" y="1690689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/>
              <a:t>2.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3</a:t>
            </a:r>
            <a:r>
              <a:rPr lang="en-US" sz="6600" dirty="0" smtClean="0"/>
              <a:t>.</a:t>
            </a:r>
          </a:p>
          <a:p>
            <a:pPr marL="0" indent="0">
              <a:buNone/>
            </a:pPr>
            <a:r>
              <a:rPr lang="ru-RU" dirty="0"/>
              <a:t>Еще миллион возможностей </a:t>
            </a:r>
            <a:r>
              <a:rPr lang="ru-RU" dirty="0" smtClean="0"/>
              <a:t>конфигурирования…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Dependency Injection via container</a:t>
            </a:r>
            <a:endParaRPr lang="ru-RU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6532"/>
            <a:ext cx="7802136" cy="40934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&gt;().To&lt;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.Bind&lt;IRobot&gt;().To&lt;Robot&gt;();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93119"/>
            <a:ext cx="7886700" cy="1325563"/>
          </a:xfrm>
        </p:spPr>
        <p:txBody>
          <a:bodyPr/>
          <a:lstStyle/>
          <a:p>
            <a:r>
              <a:rPr lang="ru-RU" dirty="0" smtClean="0"/>
              <a:t>Идея за </a:t>
            </a:r>
            <a:r>
              <a:rPr lang="en-US" dirty="0" smtClean="0"/>
              <a:t>DI</a:t>
            </a:r>
            <a:r>
              <a:rPr lang="ru-RU" dirty="0" smtClean="0"/>
              <a:t>-контейнерами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раз определить конфигурацию</a:t>
            </a:r>
          </a:p>
          <a:p>
            <a:r>
              <a:rPr lang="ru-RU" dirty="0" smtClean="0"/>
              <a:t>Во всех точках входа — </a:t>
            </a:r>
            <a:r>
              <a:rPr lang="en-US" dirty="0" err="1" smtClean="0"/>
              <a:t>container.Get</a:t>
            </a:r>
            <a:r>
              <a:rPr lang="en-US" dirty="0" smtClean="0"/>
              <a:t>&lt;Program&gt;().Run()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в сборке графа зависимостей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5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эта магия работает?!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</a:t>
            </a:r>
            <a:br>
              <a:rPr lang="en-US" dirty="0" smtClean="0"/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GetConstructor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(...).Invoke(...)</a:t>
            </a:r>
          </a:p>
          <a:p>
            <a:r>
              <a:rPr lang="en-US" dirty="0" smtClean="0"/>
              <a:t>Emit</a:t>
            </a:r>
            <a:endParaRPr lang="ru-RU" dirty="0"/>
          </a:p>
          <a:p>
            <a:r>
              <a:rPr lang="en-US" dirty="0" err="1" smtClean="0"/>
              <a:t>Castle.DynamicProxy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://www.castleproject.org/projects/dynamicproxy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112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3598"/>
            <a:ext cx="7886700" cy="1325563"/>
          </a:xfrm>
        </p:spPr>
        <p:txBody>
          <a:bodyPr/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</a:t>
            </a:r>
            <a:r>
              <a:rPr lang="en-US" sz="7200" b="1" dirty="0" smtClean="0">
                <a:hlinkClick r:id="rId3"/>
              </a:rPr>
              <a:t>ninject</a:t>
            </a:r>
            <a:r>
              <a:rPr lang="en-US" sz="3200" dirty="0" smtClean="0">
                <a:hlinkClick r:id="rId3"/>
              </a:rPr>
              <a:t>/Ninject</a:t>
            </a:r>
            <a:endParaRPr lang="ru-RU" dirty="0"/>
          </a:p>
        </p:txBody>
      </p:sp>
      <p:pic>
        <p:nvPicPr>
          <p:cNvPr id="5124" name="Picture 4" descr="http://blog.developers.ba/wp-content/uploads/2014/07/Nin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7037"/>
            <a:ext cx="7888548" cy="35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хорошая, но есть нюансы...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Константы и настройки</a:t>
            </a:r>
          </a:p>
          <a:p>
            <a:r>
              <a:rPr lang="ru-RU" dirty="0" smtClean="0"/>
              <a:t>Циклические зависимости</a:t>
            </a:r>
            <a:endParaRPr lang="ru-RU" dirty="0"/>
          </a:p>
          <a:p>
            <a:r>
              <a:rPr lang="ru-RU" dirty="0" smtClean="0"/>
              <a:t>Отложенное создание (фабрики)</a:t>
            </a:r>
          </a:p>
          <a:p>
            <a:r>
              <a:rPr lang="ru-RU" dirty="0" smtClean="0"/>
              <a:t>Коллекции</a:t>
            </a:r>
          </a:p>
          <a:p>
            <a:r>
              <a:rPr lang="en-US" dirty="0" smtClean="0"/>
              <a:t>Generics</a:t>
            </a:r>
          </a:p>
          <a:p>
            <a:r>
              <a:rPr lang="ru-RU" dirty="0" smtClean="0"/>
              <a:t>Политика повторного использования созданных объектов (</a:t>
            </a:r>
            <a:r>
              <a:rPr lang="en-US" dirty="0" smtClean="0"/>
              <a:t>lifetime)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948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и настройки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054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DIContainer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Внедрить </a:t>
            </a:r>
            <a:r>
              <a:rPr lang="ru-RU" dirty="0" err="1"/>
              <a:t>Ninject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 для создания </a:t>
            </a:r>
            <a:r>
              <a:rPr lang="ru-RU" dirty="0" err="1"/>
              <a:t>Program</a:t>
            </a:r>
            <a:r>
              <a:rPr lang="ru-RU" dirty="0"/>
              <a:t>. (см. метод </a:t>
            </a:r>
            <a:r>
              <a:rPr lang="ru-RU" dirty="0" err="1"/>
              <a:t>Program.Main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Сделать </a:t>
            </a:r>
            <a:r>
              <a:rPr lang="ru-RU" dirty="0"/>
              <a:t>явной зависимость от </a:t>
            </a:r>
            <a:r>
              <a:rPr lang="ru-RU" dirty="0" err="1"/>
              <a:t>TextWriter</a:t>
            </a:r>
            <a:r>
              <a:rPr lang="ru-RU" dirty="0"/>
              <a:t> и использовать его, вместо консоли и в командах и в </a:t>
            </a:r>
            <a:r>
              <a:rPr lang="ru-RU" dirty="0" err="1"/>
              <a:t>Program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0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3" y="3056667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Self-explaining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957796"/>
            <a:ext cx="7756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).Returns(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79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lazy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Ваше имя?"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82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Фабрик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FiringField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&lt;Target&gt;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Injection</a:t>
            </a:r>
            <a:endParaRPr lang="en-US" dirty="0"/>
          </a:p>
        </p:txBody>
      </p:sp>
      <p:pic>
        <p:nvPicPr>
          <p:cNvPr id="4098" name="Picture 2" descr="http://ejnews.ru/upload/99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447" y="-42705"/>
            <a:ext cx="5842553" cy="690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контейнеров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featuretests.apphb.com/DependencyInjection.html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15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</a:t>
            </a:r>
            <a:r>
              <a:rPr lang="en-US" dirty="0" smtClean="0"/>
              <a:t>DI-container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DIContainer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Внедрить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Ninject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container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для создания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Program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. (см. метод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Program.Main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Сделать явной зависимость от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TextWriter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и использовать его, вместо консоли и в командах и в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Program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Добавить </a:t>
            </a:r>
            <a:r>
              <a:rPr lang="ru-RU" dirty="0"/>
              <a:t>команду </a:t>
            </a:r>
            <a:r>
              <a:rPr lang="ru-RU" dirty="0" err="1"/>
              <a:t>HelpCommand</a:t>
            </a:r>
            <a:r>
              <a:rPr lang="ru-RU" dirty="0"/>
              <a:t>, печатающую список всех доступных команд (в том числе себя).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br>
              <a:rPr lang="ru-RU" dirty="0" smtClean="0"/>
            </a:br>
            <a:r>
              <a:rPr lang="en-US" dirty="0" smtClean="0"/>
              <a:t>via Mock Frameworks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martinfowler.com/articles/mocksArentStubs.html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 сервисы?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Arrange </a:t>
            </a:r>
            <a:r>
              <a:rPr lang="ru-RU" dirty="0" smtClean="0"/>
              <a:t>— заменить зависимости заглушками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Act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Assert</a:t>
            </a:r>
            <a:r>
              <a:rPr lang="ru-RU" dirty="0" smtClean="0"/>
              <a:t> —проверить корректность взаимодействия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</p:spTree>
    <p:extLst>
      <p:ext uri="{BB962C8B-B14F-4D97-AF65-F5344CB8AC3E}">
        <p14:creationId xmlns:p14="http://schemas.microsoft.com/office/powerpoint/2010/main" val="417117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friendly</a:t>
            </a:r>
            <a:endParaRPr lang="ru-RU" dirty="0"/>
          </a:p>
        </p:txBody>
      </p:sp>
      <p:pic>
        <p:nvPicPr>
          <p:cNvPr id="1026" name="Picture 2" descr="http://upload.wikimedia.org/wikipedia/commons/8/8c/Arrow_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690689"/>
            <a:ext cx="5981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нак запрета 5"/>
          <p:cNvSpPr/>
          <p:nvPr/>
        </p:nvSpPr>
        <p:spPr>
          <a:xfrm>
            <a:off x="1943100" y="1118507"/>
            <a:ext cx="5372100" cy="5372100"/>
          </a:xfrm>
          <a:prstGeom prst="noSmoking">
            <a:avLst>
              <a:gd name="adj" fmla="val 99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frameworks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Arrange:</a:t>
            </a:r>
            <a:endParaRPr lang="ru-RU" dirty="0" smtClean="0"/>
          </a:p>
          <a:p>
            <a:pPr lvl="1"/>
            <a:r>
              <a:rPr lang="ru-RU" dirty="0" smtClean="0"/>
              <a:t>Создать </a:t>
            </a:r>
            <a:r>
              <a:rPr lang="en-US" dirty="0" smtClean="0"/>
              <a:t>mock</a:t>
            </a:r>
            <a:r>
              <a:rPr lang="ru-RU" dirty="0" smtClean="0"/>
              <a:t>-и </a:t>
            </a:r>
            <a:r>
              <a:rPr lang="ru-RU" dirty="0" err="1" smtClean="0"/>
              <a:t>и</a:t>
            </a:r>
            <a:r>
              <a:rPr lang="ru-RU" dirty="0" smtClean="0"/>
              <a:t> определить их поведение</a:t>
            </a:r>
          </a:p>
          <a:p>
            <a:pPr lvl="1"/>
            <a:r>
              <a:rPr lang="ru-RU" dirty="0" smtClean="0"/>
              <a:t>Заменить зависимости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</a:t>
            </a:r>
          </a:p>
          <a:p>
            <a:pPr marL="0" indent="0">
              <a:buNone/>
            </a:pPr>
            <a:r>
              <a:rPr lang="en-US" dirty="0" smtClean="0"/>
              <a:t>Assert: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Проверить обращения к методам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3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эта магия работает?!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Castle.DynamicProxy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hlinkClick r:id="rId2"/>
              </a:rPr>
              <a:t>http://www.castleproject.org/projects/dynamicproxy/</a:t>
            </a:r>
            <a:r>
              <a:rPr lang="en-US" sz="2400" dirty="0"/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" y="264989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2. </a:t>
            </a:r>
            <a:r>
              <a:rPr lang="en-US" dirty="0" err="1" smtClean="0"/>
              <a:t>System.Linq.Expressions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 smtClean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shop.GetCandy</a:t>
            </a:r>
            <a:r>
              <a:rPr lang="en-US" sz="24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это не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&lt;T&gt;!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IConfiguration</a:t>
            </a:r>
            <a:r>
              <a:rPr lang="en-US" sz="1800" dirty="0" smtClean="0">
                <a:latin typeface="Consolas" panose="020B0609020204030204" pitchFamily="49" charset="0"/>
              </a:rPr>
              <a:t>&lt;T&gt; </a:t>
            </a:r>
            <a:r>
              <a:rPr lang="en-US" sz="1800" b="1" dirty="0" err="1" smtClean="0">
                <a:latin typeface="Consolas" panose="020B0609020204030204" pitchFamily="49" charset="0"/>
              </a:rPr>
              <a:t>CallTo</a:t>
            </a:r>
            <a:r>
              <a:rPr lang="en-US" sz="1800" b="1" dirty="0" smtClean="0">
                <a:latin typeface="Consolas" panose="020B0609020204030204" pitchFamily="49" charset="0"/>
              </a:rPr>
              <a:t>&lt;T&gt;</a:t>
            </a:r>
            <a:r>
              <a:rPr lang="en-US" sz="1800" dirty="0" smtClean="0">
                <a:latin typeface="Consolas" panose="020B0609020204030204" pitchFamily="49" charset="0"/>
              </a:rPr>
              <a:t>(Expression&lt;</a:t>
            </a:r>
            <a:r>
              <a:rPr lang="en-US" sz="1800" dirty="0" err="1" smtClean="0">
                <a:latin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</a:rPr>
              <a:t>&lt;T&gt;&gt; </a:t>
            </a:r>
            <a:r>
              <a:rPr lang="en-US" sz="1800" dirty="0" err="1" smtClean="0">
                <a:latin typeface="Consolas" panose="020B0609020204030204" pitchFamily="49" charset="0"/>
              </a:rPr>
              <a:t>callSpec</a:t>
            </a:r>
            <a:r>
              <a:rPr lang="en-US" sz="1800" dirty="0" smtClean="0">
                <a:latin typeface="Consolas" panose="020B0609020204030204" pitchFamily="49" charset="0"/>
              </a:rPr>
              <a:t>) 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((</a:t>
            </a:r>
            <a:r>
              <a:rPr lang="en-US" sz="1800" dirty="0" err="1" smtClean="0">
                <a:latin typeface="Consolas" panose="020B0609020204030204" pitchFamily="49" charset="0"/>
              </a:rPr>
              <a:t>MethodCallExpression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r>
              <a:rPr lang="en-US" sz="1800" dirty="0" err="1" smtClean="0">
                <a:latin typeface="Consolas" panose="020B0609020204030204" pitchFamily="49" charset="0"/>
              </a:rPr>
              <a:t>callSpec.Body</a:t>
            </a:r>
            <a:r>
              <a:rPr lang="en-US" sz="1800" dirty="0" smtClean="0">
                <a:latin typeface="Consolas" panose="020B0609020204030204" pitchFamily="49" charset="0"/>
              </a:rPr>
              <a:t>).Method...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hlinkClick r:id="rId3"/>
              </a:rPr>
              <a:t>http://habrahabr.ru/post/83169/</a:t>
            </a:r>
            <a:r>
              <a:rPr lang="en-US" sz="2000" dirty="0" smtClean="0"/>
              <a:t> </a:t>
            </a:r>
            <a:r>
              <a:rPr lang="ru-RU" sz="2000" dirty="0" smtClean="0"/>
              <a:t> — про </a:t>
            </a:r>
            <a:r>
              <a:rPr lang="en-US" sz="2000" dirty="0" smtClean="0"/>
              <a:t>Expression&lt;T&gt;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26965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b="1" dirty="0" smtClean="0">
                <a:solidFill>
                  <a:srgbClr val="FF0000"/>
                </a:solidFill>
                <a:latin typeface="Antique Olive Compact" panose="020B0904030504030204" pitchFamily="34" charset="0"/>
              </a:rPr>
              <a:t>UNFRIENDLY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51214"/>
            <a:ext cx="7886700" cy="46339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|))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C</a:t>
            </a:r>
            <a:r>
              <a:rPr lang="en-US" dirty="0"/>
              <a:t># 7.0 </a:t>
            </a:r>
            <a:r>
              <a:rPr lang="en-US" dirty="0" smtClean="0"/>
              <a:t>(?):</a:t>
            </a:r>
            <a:br>
              <a:rPr lang="en-US" dirty="0" smtClean="0"/>
            </a:b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 ... |&gt; Step2 a |&gt; Step3 b c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6483</TotalTime>
  <Words>1471</Words>
  <Application>Microsoft Office PowerPoint</Application>
  <PresentationFormat>Экран (4:3)</PresentationFormat>
  <Paragraphs>472</Paragraphs>
  <Slides>82</Slides>
  <Notes>14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82</vt:i4>
      </vt:variant>
    </vt:vector>
  </HeadingPairs>
  <TitlesOfParts>
    <vt:vector size="91" baseType="lpstr">
      <vt:lpstr>Antique Olive Compact</vt:lpstr>
      <vt:lpstr>Arial</vt:lpstr>
      <vt:lpstr>Arial Black</vt:lpstr>
      <vt:lpstr>Calibri</vt:lpstr>
      <vt:lpstr>Calibri Light</vt:lpstr>
      <vt:lpstr>Candara</vt:lpstr>
      <vt:lpstr>Consolas</vt:lpstr>
      <vt:lpstr>Wingdings</vt:lpstr>
      <vt:lpstr>Тема Office</vt:lpstr>
      <vt:lpstr>Проектирование</vt:lpstr>
      <vt:lpstr>Проектирование —  инструмент достижения целей  Каких?</vt:lpstr>
      <vt:lpstr>Цели проектирования</vt:lpstr>
      <vt:lpstr>Понятность через Fluent Interface</vt:lpstr>
      <vt:lpstr>Fluent Interface</vt:lpstr>
      <vt:lpstr>Exploration friendly</vt:lpstr>
      <vt:lpstr>Self-explaining</vt:lpstr>
      <vt:lpstr>Typing friendly</vt:lpstr>
      <vt:lpstr>Typing UNFRIENDLY</vt:lpstr>
      <vt:lpstr>Fluent Interface</vt:lpstr>
      <vt:lpstr>Method chaining</vt:lpstr>
      <vt:lpstr>Пример NUnit</vt:lpstr>
      <vt:lpstr>Assert.That?! А как же правила?</vt:lpstr>
      <vt:lpstr>Пример NUnit</vt:lpstr>
      <vt:lpstr>А как же еxploration friendly?!</vt:lpstr>
      <vt:lpstr>jQuery fluent API</vt:lpstr>
      <vt:lpstr>FluentApi exercise</vt:lpstr>
      <vt:lpstr>Когда использовать Fluent?</vt:lpstr>
      <vt:lpstr>Fluent и расширяемость</vt:lpstr>
      <vt:lpstr>Корректность   via immutability</vt:lpstr>
      <vt:lpstr>Immutable Value Objects</vt:lpstr>
      <vt:lpstr>Mutable Cat</vt:lpstr>
      <vt:lpstr>Immutable Cat</vt:lpstr>
      <vt:lpstr>C# 6.0 7.0 (?)</vt:lpstr>
      <vt:lpstr>F# Records</vt:lpstr>
      <vt:lpstr>Immutable Linked List</vt:lpstr>
      <vt:lpstr>Immutable Linked List C# 7.0 (?)</vt:lpstr>
      <vt:lpstr>Immutable tree</vt:lpstr>
      <vt:lpstr>Immutable data structures</vt:lpstr>
      <vt:lpstr>Тетрис</vt:lpstr>
      <vt:lpstr>Immutable → Fluent</vt:lpstr>
      <vt:lpstr>Fluent → Immutable</vt:lpstr>
      <vt:lpstr>Корректность via   IDisposable и using</vt:lpstr>
      <vt:lpstr>Корректность via using</vt:lpstr>
      <vt:lpstr>Корректность via using</vt:lpstr>
      <vt:lpstr>Корректность via using</vt:lpstr>
      <vt:lpstr>Корректность via using</vt:lpstr>
      <vt:lpstr>Можно обобщить</vt:lpstr>
      <vt:lpstr>Чтобы не забыть...</vt:lpstr>
      <vt:lpstr>Пример из ASP.NET MVC</vt:lpstr>
      <vt:lpstr>Задача PerfLogger</vt:lpstr>
      <vt:lpstr>Готовность к изменениям  via S.O.L.I.D</vt:lpstr>
      <vt:lpstr>Презентация PowerPoint</vt:lpstr>
      <vt:lpstr>Conditionals  vs  Polymorphism</vt:lpstr>
      <vt:lpstr>Пример</vt:lpstr>
      <vt:lpstr>Чем плохи if и switch по типу?</vt:lpstr>
      <vt:lpstr>Dependency Inversion</vt:lpstr>
      <vt:lpstr>Структурное программирование: Абстрактное зависит от конкретики</vt:lpstr>
      <vt:lpstr>Dependency Inversion:</vt:lpstr>
      <vt:lpstr>Готовность к изменениям  via Dependency Injection</vt:lpstr>
      <vt:lpstr>Неявное</vt:lpstr>
      <vt:lpstr>Явное (инъекция зависимостей)</vt:lpstr>
      <vt:lpstr>Какие зависимости делать явными?</vt:lpstr>
      <vt:lpstr>Явное управление зависимостями</vt:lpstr>
      <vt:lpstr>Точка входа —   место сбора зависимостей</vt:lpstr>
      <vt:lpstr>Презентация PowerPoint</vt:lpstr>
      <vt:lpstr>Готовность к изменениям via Dependency Injection Container</vt:lpstr>
      <vt:lpstr>Why DI container</vt:lpstr>
      <vt:lpstr>IContainer</vt:lpstr>
      <vt:lpstr>IContainer</vt:lpstr>
      <vt:lpstr>IContainer</vt:lpstr>
      <vt:lpstr>Dependency Injection via container</vt:lpstr>
      <vt:lpstr>Идея за DI-контейнерами</vt:lpstr>
      <vt:lpstr>Как эта магия работает?! O_o</vt:lpstr>
      <vt:lpstr>https://github.com/ninject/Ninject</vt:lpstr>
      <vt:lpstr>Идея хорошая, но есть нюансы...</vt:lpstr>
      <vt:lpstr>Константы и настройки</vt:lpstr>
      <vt:lpstr>Задача DIContainer</vt:lpstr>
      <vt:lpstr>Циклические зависимости</vt:lpstr>
      <vt:lpstr>Lazy&lt;T&gt;</vt:lpstr>
      <vt:lpstr>Циклические зависимости</vt:lpstr>
      <vt:lpstr>Фабрика</vt:lpstr>
      <vt:lpstr>Sequence  Injection</vt:lpstr>
      <vt:lpstr>Sequence Injection</vt:lpstr>
      <vt:lpstr>Сравнение контейнеров</vt:lpstr>
      <vt:lpstr>Вопросы про DI-container?</vt:lpstr>
      <vt:lpstr>Задача DIContainer</vt:lpstr>
      <vt:lpstr>Корректность via Mock Frameworks</vt:lpstr>
      <vt:lpstr>Как тестировать сервисы?</vt:lpstr>
      <vt:lpstr>https://github.com/FakeItEasy/FakeItEasy </vt:lpstr>
      <vt:lpstr>Mock frameworks</vt:lpstr>
      <vt:lpstr>Как эта магия работает?! O_o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184</cp:revision>
  <dcterms:created xsi:type="dcterms:W3CDTF">2015-02-05T09:30:20Z</dcterms:created>
  <dcterms:modified xsi:type="dcterms:W3CDTF">2015-11-14T08:42:51Z</dcterms:modified>
</cp:coreProperties>
</file>