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13"/>
  </p:notesMasterIdLst>
  <p:handoutMasterIdLst>
    <p:handoutMasterId r:id="rId14"/>
  </p:handoutMasterIdLst>
  <p:sldIdLst>
    <p:sldId id="256" r:id="rId5"/>
    <p:sldId id="257" r:id="rId6"/>
    <p:sldId id="258" r:id="rId7"/>
    <p:sldId id="259" r:id="rId8"/>
    <p:sldId id="261" r:id="rId9"/>
    <p:sldId id="262" r:id="rId10"/>
    <p:sldId id="263" r:id="rId11"/>
    <p:sldId id="264" r:id="rId12"/>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71883" autoAdjust="0"/>
  </p:normalViewPr>
  <p:slideViewPr>
    <p:cSldViewPr snapToGrid="0">
      <p:cViewPr varScale="1">
        <p:scale>
          <a:sx n="80" d="100"/>
          <a:sy n="80" d="100"/>
        </p:scale>
        <p:origin x="1236" y="8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47" d="100"/>
          <a:sy n="47" d="100"/>
        </p:scale>
        <p:origin x="2792" y="10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2" y="179389"/>
            <a:ext cx="5400675" cy="246221"/>
          </a:xfrm>
          <a:prstGeom prst="rect">
            <a:avLst/>
          </a:prstGeom>
          <a:noFill/>
        </p:spPr>
        <p:txBody>
          <a:bodyPr lIns="0" rIns="0">
            <a:spAutoFit/>
          </a:bodyPr>
          <a:lstStyle/>
          <a:p>
            <a:pPr eaLnBrk="0" hangingPunct="0">
              <a:spcBef>
                <a:spcPct val="50000"/>
              </a:spcBef>
              <a:tabLst>
                <a:tab pos="8793163" algn="r"/>
              </a:tabLst>
              <a:defRPr/>
            </a:pPr>
            <a:r>
              <a:rPr lang="en-GB" cap="all" spc="300" dirty="0">
                <a:solidFill>
                  <a:schemeClr val="accent1"/>
                </a:solidFill>
                <a:latin typeface="Segoe UI" panose="020B0502040204020203" pitchFamily="34" charset="0"/>
                <a:cs typeface="Segoe UI" panose="020B0502040204020203" pitchFamily="34" charset="0"/>
              </a:rPr>
              <a:t>Working in an Agile Team</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5" name="TextBox 4"/>
          <p:cNvSpPr txBox="1"/>
          <p:nvPr/>
        </p:nvSpPr>
        <p:spPr>
          <a:xfrm>
            <a:off x="1033463" y="9590090"/>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1500" y="582613"/>
            <a:ext cx="5715000" cy="3214687"/>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5" y="179389"/>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Agile Programme Management</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4" name="TextBox 13"/>
          <p:cNvSpPr txBox="1"/>
          <p:nvPr/>
        </p:nvSpPr>
        <p:spPr>
          <a:xfrm>
            <a:off x="892786" y="9590090"/>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1"/>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1000" y="9570802"/>
            <a:ext cx="2944813" cy="265272"/>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172288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993982D2-741D-4BC6-8F8E-84F7C8891268}" type="slidenum">
              <a:rPr lang="en-GB" smtClean="0"/>
              <a:pPr>
                <a:defRPr/>
              </a:pPr>
              <a:t>2</a:t>
            </a:fld>
            <a:endParaRPr lang="en-GB" dirty="0"/>
          </a:p>
        </p:txBody>
      </p:sp>
    </p:spTree>
    <p:extLst>
      <p:ext uri="{BB962C8B-B14F-4D97-AF65-F5344CB8AC3E}">
        <p14:creationId xmlns:p14="http://schemas.microsoft.com/office/powerpoint/2010/main" val="159598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993982D2-741D-4BC6-8F8E-84F7C8891268}" type="slidenum">
              <a:rPr lang="en-GB" smtClean="0"/>
              <a:pPr>
                <a:defRPr/>
              </a:pPr>
              <a:t>3</a:t>
            </a:fld>
            <a:endParaRPr lang="en-GB" dirty="0"/>
          </a:p>
        </p:txBody>
      </p:sp>
    </p:spTree>
    <p:extLst>
      <p:ext uri="{BB962C8B-B14F-4D97-AF65-F5344CB8AC3E}">
        <p14:creationId xmlns:p14="http://schemas.microsoft.com/office/powerpoint/2010/main" val="4052574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993982D2-741D-4BC6-8F8E-84F7C8891268}" type="slidenum">
              <a:rPr lang="en-GB" smtClean="0"/>
              <a:pPr>
                <a:defRPr/>
              </a:pPr>
              <a:t>4</a:t>
            </a:fld>
            <a:endParaRPr lang="en-GB" dirty="0"/>
          </a:p>
        </p:txBody>
      </p:sp>
    </p:spTree>
    <p:extLst>
      <p:ext uri="{BB962C8B-B14F-4D97-AF65-F5344CB8AC3E}">
        <p14:creationId xmlns:p14="http://schemas.microsoft.com/office/powerpoint/2010/main" val="6179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993982D2-741D-4BC6-8F8E-84F7C8891268}" type="slidenum">
              <a:rPr lang="en-GB" smtClean="0"/>
              <a:pPr>
                <a:defRPr/>
              </a:pPr>
              <a:t>5</a:t>
            </a:fld>
            <a:endParaRPr lang="en-GB" dirty="0"/>
          </a:p>
        </p:txBody>
      </p:sp>
    </p:spTree>
    <p:extLst>
      <p:ext uri="{BB962C8B-B14F-4D97-AF65-F5344CB8AC3E}">
        <p14:creationId xmlns:p14="http://schemas.microsoft.com/office/powerpoint/2010/main" val="349451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993982D2-741D-4BC6-8F8E-84F7C8891268}" type="slidenum">
              <a:rPr lang="en-GB" smtClean="0"/>
              <a:pPr>
                <a:defRPr/>
              </a:pPr>
              <a:t>6</a:t>
            </a:fld>
            <a:endParaRPr lang="en-GB" dirty="0"/>
          </a:p>
        </p:txBody>
      </p:sp>
    </p:spTree>
    <p:extLst>
      <p:ext uri="{BB962C8B-B14F-4D97-AF65-F5344CB8AC3E}">
        <p14:creationId xmlns:p14="http://schemas.microsoft.com/office/powerpoint/2010/main" val="878717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993982D2-741D-4BC6-8F8E-84F7C8891268}" type="slidenum">
              <a:rPr lang="en-GB" smtClean="0"/>
              <a:pPr>
                <a:defRPr/>
              </a:pPr>
              <a:t>7</a:t>
            </a:fld>
            <a:endParaRPr lang="en-GB" dirty="0"/>
          </a:p>
        </p:txBody>
      </p:sp>
    </p:spTree>
    <p:extLst>
      <p:ext uri="{BB962C8B-B14F-4D97-AF65-F5344CB8AC3E}">
        <p14:creationId xmlns:p14="http://schemas.microsoft.com/office/powerpoint/2010/main" val="87194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993982D2-741D-4BC6-8F8E-84F7C8891268}" type="slidenum">
              <a:rPr lang="en-GB" smtClean="0"/>
              <a:pPr>
                <a:defRPr/>
              </a:pPr>
              <a:t>8</a:t>
            </a:fld>
            <a:endParaRPr lang="en-GB" dirty="0"/>
          </a:p>
        </p:txBody>
      </p:sp>
    </p:spTree>
    <p:extLst>
      <p:ext uri="{BB962C8B-B14F-4D97-AF65-F5344CB8AC3E}">
        <p14:creationId xmlns:p14="http://schemas.microsoft.com/office/powerpoint/2010/main" val="4001810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normAutofit/>
          </a:bodyPr>
          <a:lstStyle/>
          <a:p>
            <a:r>
              <a:rPr lang="en-US" altLang="en-US" dirty="0"/>
              <a:t>Working in an Agile team</a:t>
            </a:r>
          </a:p>
        </p:txBody>
      </p:sp>
      <p:sp>
        <p:nvSpPr>
          <p:cNvPr id="8" name="Subtitle 7"/>
          <p:cNvSpPr>
            <a:spLocks noGrp="1"/>
          </p:cNvSpPr>
          <p:nvPr>
            <p:ph type="subTitle" idx="1"/>
          </p:nvPr>
        </p:nvSpPr>
        <p:spPr/>
        <p:txBody>
          <a:bodyPr/>
          <a:lstStyle/>
          <a:p>
            <a:r>
              <a:rPr lang="en-US" altLang="en-US" dirty="0"/>
              <a:t>Product Backlog – QA Cinemas</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704" y="0"/>
            <a:ext cx="15400420" cy="6858000"/>
          </a:xfrm>
          <a:prstGeom prst="rect">
            <a:avLst/>
          </a:prstGeom>
        </p:spPr>
      </p:pic>
      <p:sp>
        <p:nvSpPr>
          <p:cNvPr id="5" name="TextBox 4"/>
          <p:cNvSpPr txBox="1"/>
          <p:nvPr/>
        </p:nvSpPr>
        <p:spPr>
          <a:xfrm>
            <a:off x="4599819" y="5879271"/>
            <a:ext cx="4019187" cy="978729"/>
          </a:xfrm>
          <a:prstGeom prst="rect">
            <a:avLst/>
          </a:prstGeom>
          <a:noFill/>
        </p:spPr>
        <p:txBody>
          <a:bodyPr wrap="square" rtlCol="0">
            <a:spAutoFit/>
          </a:bodyPr>
          <a:lstStyle/>
          <a:p>
            <a:r>
              <a:rPr lang="en-GB" sz="5760" dirty="0">
                <a:solidFill>
                  <a:schemeClr val="accent5">
                    <a:lumMod val="60000"/>
                    <a:lumOff val="40000"/>
                  </a:schemeClr>
                </a:solidFill>
                <a:latin typeface="Arial" panose="020B0604020202020204" pitchFamily="34" charset="0"/>
                <a:cs typeface="Arial" panose="020B0604020202020204" pitchFamily="34" charset="0"/>
              </a:rPr>
              <a:t>CINEMAS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144" y="317592"/>
            <a:ext cx="1676375" cy="1184638"/>
          </a:xfrm>
          <a:prstGeom prst="rect">
            <a:avLst/>
          </a:prstGeom>
        </p:spPr>
      </p:pic>
    </p:spTree>
    <p:extLst>
      <p:ext uri="{BB962C8B-B14F-4D97-AF65-F5344CB8AC3E}">
        <p14:creationId xmlns:p14="http://schemas.microsoft.com/office/powerpoint/2010/main" val="1844768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Our client is a well known cinema </a:t>
            </a:r>
            <a:r>
              <a:rPr lang="en-US" dirty="0" smtClean="0"/>
              <a:t>chain</a:t>
            </a:r>
            <a:endParaRPr lang="en-US" dirty="0"/>
          </a:p>
          <a:p>
            <a:r>
              <a:rPr lang="en-US" dirty="0"/>
              <a:t>Your team is building a new website for them. The site will present information about movies, listings, new movies, etc. There are various features the client has deemed “desirable” but not required to go live with the </a:t>
            </a:r>
            <a:r>
              <a:rPr lang="en-US" dirty="0" smtClean="0"/>
              <a:t>site</a:t>
            </a:r>
            <a:endParaRPr lang="en-US" dirty="0"/>
          </a:p>
          <a:p>
            <a:r>
              <a:rPr lang="en-US" dirty="0"/>
              <a:t>There is time for 4 Sprints before the site goes </a:t>
            </a:r>
            <a:r>
              <a:rPr lang="en-US" dirty="0" smtClean="0"/>
              <a:t>live</a:t>
            </a:r>
            <a:endParaRPr lang="en-US" dirty="0"/>
          </a:p>
          <a:p>
            <a:r>
              <a:rPr lang="en-US" dirty="0"/>
              <a:t>The site may be made in any language the team chooses. English, French, Italian, Japanese, or whatever is appropriate to the </a:t>
            </a:r>
            <a:r>
              <a:rPr lang="en-US" dirty="0" smtClean="0"/>
              <a:t>classroom</a:t>
            </a:r>
            <a:endParaRPr lang="en-US" dirty="0"/>
          </a:p>
          <a:p>
            <a:r>
              <a:rPr lang="en-US" dirty="0"/>
              <a:t>The site must be shown from a single team-member’s machine </a:t>
            </a:r>
            <a:br>
              <a:rPr lang="en-US" dirty="0"/>
            </a:br>
            <a:r>
              <a:rPr lang="en-US" dirty="0"/>
              <a:t>during Sprint Review or the instructor’s </a:t>
            </a:r>
            <a:r>
              <a:rPr lang="en-US" dirty="0" smtClean="0"/>
              <a:t>machine</a:t>
            </a:r>
            <a:endParaRPr lang="en-US" dirty="0"/>
          </a:p>
          <a:p>
            <a:endParaRPr lang="en-GB" dirty="0"/>
          </a:p>
        </p:txBody>
      </p:sp>
      <p:sp>
        <p:nvSpPr>
          <p:cNvPr id="3" name="Title 2"/>
          <p:cNvSpPr>
            <a:spLocks noGrp="1"/>
          </p:cNvSpPr>
          <p:nvPr>
            <p:ph type="title"/>
          </p:nvPr>
        </p:nvSpPr>
        <p:spPr/>
        <p:txBody>
          <a:bodyPr>
            <a:normAutofit fontScale="90000"/>
          </a:bodyPr>
          <a:lstStyle/>
          <a:p>
            <a:r>
              <a:rPr lang="en-GB" dirty="0"/>
              <a:t>Case study – QA Cinemas</a:t>
            </a:r>
          </a:p>
        </p:txBody>
      </p:sp>
      <p:pic>
        <p:nvPicPr>
          <p:cNvPr id="4" name="Picture 3"/>
          <p:cNvPicPr>
            <a:picLocks noChangeAspect="1"/>
          </p:cNvPicPr>
          <p:nvPr/>
        </p:nvPicPr>
        <p:blipFill>
          <a:blip r:embed="rId3"/>
          <a:stretch>
            <a:fillRect/>
          </a:stretch>
        </p:blipFill>
        <p:spPr>
          <a:xfrm>
            <a:off x="8180250" y="4466625"/>
            <a:ext cx="3638550" cy="2009775"/>
          </a:xfrm>
          <a:prstGeom prst="rect">
            <a:avLst/>
          </a:prstGeom>
        </p:spPr>
      </p:pic>
    </p:spTree>
    <p:extLst>
      <p:ext uri="{BB962C8B-B14F-4D97-AF65-F5344CB8AC3E}">
        <p14:creationId xmlns:p14="http://schemas.microsoft.com/office/powerpoint/2010/main" val="395573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717" r="48618"/>
          <a:stretch/>
        </p:blipFill>
        <p:spPr>
          <a:xfrm>
            <a:off x="1" y="0"/>
            <a:ext cx="4699322" cy="6858000"/>
          </a:xfrm>
          <a:prstGeom prst="rect">
            <a:avLst/>
          </a:prstGeom>
        </p:spPr>
      </p:pic>
      <p:pic>
        <p:nvPicPr>
          <p:cNvPr id="8" name="Content Placeholder 7"/>
          <p:cNvPicPr>
            <a:picLocks noGrp="1" noChangeAspect="1"/>
          </p:cNvPicPr>
          <p:nvPr>
            <p:ph sz="quarter" idx="16"/>
          </p:nvPr>
        </p:nvPicPr>
        <p:blipFill>
          <a:blip r:embed="rId4" cstate="print">
            <a:extLst>
              <a:ext uri="{28A0092B-C50C-407E-A947-70E740481C1C}">
                <a14:useLocalDpi xmlns:a14="http://schemas.microsoft.com/office/drawing/2010/main" val="0"/>
              </a:ext>
            </a:extLst>
          </a:blip>
          <a:stretch>
            <a:fillRect/>
          </a:stretch>
        </p:blipFill>
        <p:spPr>
          <a:xfrm>
            <a:off x="5834063" y="2927897"/>
            <a:ext cx="5964237" cy="3354883"/>
          </a:xfrm>
        </p:spPr>
      </p:pic>
      <p:sp>
        <p:nvSpPr>
          <p:cNvPr id="4" name="Title 3"/>
          <p:cNvSpPr>
            <a:spLocks noGrp="1"/>
          </p:cNvSpPr>
          <p:nvPr>
            <p:ph type="title"/>
          </p:nvPr>
        </p:nvSpPr>
        <p:spPr/>
        <p:txBody>
          <a:bodyPr/>
          <a:lstStyle/>
          <a:p>
            <a:r>
              <a:rPr lang="en-GB" dirty="0"/>
              <a:t>Sprint 1</a:t>
            </a:r>
          </a:p>
        </p:txBody>
      </p:sp>
    </p:spTree>
    <p:extLst>
      <p:ext uri="{BB962C8B-B14F-4D97-AF65-F5344CB8AC3E}">
        <p14:creationId xmlns:p14="http://schemas.microsoft.com/office/powerpoint/2010/main" val="428984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5"/>
            <p:extLst>
              <p:ext uri="{D42A27DB-BD31-4B8C-83A1-F6EECF244321}">
                <p14:modId xmlns:p14="http://schemas.microsoft.com/office/powerpoint/2010/main" val="1247850019"/>
              </p:ext>
            </p:extLst>
          </p:nvPr>
        </p:nvGraphicFramePr>
        <p:xfrm>
          <a:off x="414338" y="1928813"/>
          <a:ext cx="5580062" cy="4089400"/>
        </p:xfrm>
        <a:graphic>
          <a:graphicData uri="http://schemas.openxmlformats.org/drawingml/2006/table">
            <a:tbl>
              <a:tblPr firstRow="1" bandRow="1">
                <a:tableStyleId>{5C22544A-7EE6-4342-B048-85BDC9FD1C3A}</a:tableStyleId>
              </a:tblPr>
              <a:tblGrid>
                <a:gridCol w="5580062">
                  <a:extLst>
                    <a:ext uri="{9D8B030D-6E8A-4147-A177-3AD203B41FA5}">
                      <a16:colId xmlns:a16="http://schemas.microsoft.com/office/drawing/2014/main" xmlns="" val="2853154981"/>
                    </a:ext>
                  </a:extLst>
                </a:gridCol>
              </a:tblGrid>
              <a:tr h="370840">
                <a:tc>
                  <a:txBody>
                    <a:bodyPr/>
                    <a:lstStyle/>
                    <a:p>
                      <a:r>
                        <a:rPr lang="en-GB" dirty="0"/>
                        <a:t>Home Page</a:t>
                      </a:r>
                    </a:p>
                  </a:txBody>
                  <a:tcPr/>
                </a:tc>
                <a:extLst>
                  <a:ext uri="{0D108BD9-81ED-4DB2-BD59-A6C34878D82A}">
                    <a16:rowId xmlns:a16="http://schemas.microsoft.com/office/drawing/2014/main" xmlns="" val="802295833"/>
                  </a:ext>
                </a:extLst>
              </a:tr>
              <a:tr h="370840">
                <a:tc>
                  <a:txBody>
                    <a:bodyPr/>
                    <a:lstStyle/>
                    <a:p>
                      <a:pPr marL="0" indent="0">
                        <a:buNone/>
                      </a:pPr>
                      <a:r>
                        <a:rPr lang="en-US" sz="2000" dirty="0"/>
                        <a:t>The QA Cinemas site needs a home page. The home page shall:</a:t>
                      </a:r>
                    </a:p>
                    <a:p>
                      <a:pPr marL="285750" lvl="0" indent="-285750">
                        <a:buFont typeface="Arial" panose="020B0604020202020204" pitchFamily="34" charset="0"/>
                        <a:buChar char="•"/>
                      </a:pPr>
                      <a:r>
                        <a:rPr lang="en-US" sz="2000" dirty="0"/>
                        <a:t>Be generally attractive</a:t>
                      </a:r>
                    </a:p>
                    <a:p>
                      <a:pPr marL="285750" lvl="0" indent="-285750">
                        <a:buFont typeface="Arial" panose="020B0604020202020204" pitchFamily="34" charset="0"/>
                        <a:buChar char="•"/>
                      </a:pPr>
                      <a:r>
                        <a:rPr lang="en-US" sz="2000" dirty="0"/>
                        <a:t>The page shall be the default for the entire site</a:t>
                      </a:r>
                    </a:p>
                    <a:p>
                      <a:pPr marL="285750" lvl="0" indent="-285750">
                        <a:buFont typeface="Arial" panose="020B0604020202020204" pitchFamily="34" charset="0"/>
                        <a:buChar char="•"/>
                      </a:pPr>
                      <a:r>
                        <a:rPr lang="en-US" sz="2000" dirty="0"/>
                        <a:t>Starting from the home page, site users may navigate to other areas of the site</a:t>
                      </a:r>
                    </a:p>
                    <a:p>
                      <a:pPr marL="285750" lvl="0" indent="-285750">
                        <a:buFont typeface="Arial" panose="020B0604020202020204" pitchFamily="34" charset="0"/>
                        <a:buChar char="•"/>
                      </a:pPr>
                      <a:r>
                        <a:rPr lang="en-US" sz="2000" dirty="0"/>
                        <a:t>The site should have a picture or graphic evocative of the movies or the cinema on it</a:t>
                      </a:r>
                    </a:p>
                    <a:p>
                      <a:pPr marL="285750" lvl="0" indent="-285750">
                        <a:buFont typeface="Arial" panose="020B0604020202020204" pitchFamily="34" charset="0"/>
                        <a:buChar char="•"/>
                      </a:pPr>
                      <a:r>
                        <a:rPr lang="en-US" sz="2000" dirty="0"/>
                        <a:t>Communicate to the viewer the purpose of the site</a:t>
                      </a:r>
                    </a:p>
                    <a:p>
                      <a:endParaRPr lang="en-GB" dirty="0"/>
                    </a:p>
                  </a:txBody>
                  <a:tcPr>
                    <a:noFill/>
                  </a:tcPr>
                </a:tc>
                <a:extLst>
                  <a:ext uri="{0D108BD9-81ED-4DB2-BD59-A6C34878D82A}">
                    <a16:rowId xmlns:a16="http://schemas.microsoft.com/office/drawing/2014/main" xmlns="" val="109423697"/>
                  </a:ext>
                </a:extLst>
              </a:tr>
            </a:tbl>
          </a:graphicData>
        </a:graphic>
      </p:graphicFrame>
      <p:sp>
        <p:nvSpPr>
          <p:cNvPr id="4" name="Title 3"/>
          <p:cNvSpPr>
            <a:spLocks noGrp="1"/>
          </p:cNvSpPr>
          <p:nvPr>
            <p:ph type="title"/>
          </p:nvPr>
        </p:nvSpPr>
        <p:spPr/>
        <p:txBody>
          <a:bodyPr>
            <a:normAutofit fontScale="90000"/>
          </a:bodyPr>
          <a:lstStyle/>
          <a:p>
            <a:r>
              <a:rPr lang="en-US" dirty="0"/>
              <a:t>QA Cinemas Website Requirements (1)</a:t>
            </a:r>
            <a:endParaRPr lang="en-GB" dirty="0"/>
          </a:p>
        </p:txBody>
      </p:sp>
      <p:graphicFrame>
        <p:nvGraphicFramePr>
          <p:cNvPr id="7" name="Content Placeholder 4"/>
          <p:cNvGraphicFramePr>
            <a:graphicFrameLocks/>
          </p:cNvGraphicFramePr>
          <p:nvPr>
            <p:extLst>
              <p:ext uri="{D42A27DB-BD31-4B8C-83A1-F6EECF244321}">
                <p14:modId xmlns:p14="http://schemas.microsoft.com/office/powerpoint/2010/main" val="2136045608"/>
              </p:ext>
            </p:extLst>
          </p:nvPr>
        </p:nvGraphicFramePr>
        <p:xfrm>
          <a:off x="6301333" y="1936229"/>
          <a:ext cx="5580062" cy="3175000"/>
        </p:xfrm>
        <a:graphic>
          <a:graphicData uri="http://schemas.openxmlformats.org/drawingml/2006/table">
            <a:tbl>
              <a:tblPr firstRow="1" bandRow="1">
                <a:tableStyleId>{5C22544A-7EE6-4342-B048-85BDC9FD1C3A}</a:tableStyleId>
              </a:tblPr>
              <a:tblGrid>
                <a:gridCol w="5580062">
                  <a:extLst>
                    <a:ext uri="{9D8B030D-6E8A-4147-A177-3AD203B41FA5}">
                      <a16:colId xmlns:a16="http://schemas.microsoft.com/office/drawing/2014/main" xmlns="" val="2853154981"/>
                    </a:ext>
                  </a:extLst>
                </a:gridCol>
              </a:tblGrid>
              <a:tr h="370840">
                <a:tc>
                  <a:txBody>
                    <a:bodyPr/>
                    <a:lstStyle/>
                    <a:p>
                      <a:r>
                        <a:rPr lang="en-GB"/>
                        <a:t>Listings Gallery</a:t>
                      </a:r>
                      <a:endParaRPr lang="en-GB" dirty="0"/>
                    </a:p>
                  </a:txBody>
                  <a:tcPr/>
                </a:tc>
                <a:extLst>
                  <a:ext uri="{0D108BD9-81ED-4DB2-BD59-A6C34878D82A}">
                    <a16:rowId xmlns:a16="http://schemas.microsoft.com/office/drawing/2014/main" xmlns="" val="802295833"/>
                  </a:ext>
                </a:extLst>
              </a:tr>
              <a:tr h="370840">
                <a:tc>
                  <a:txBody>
                    <a:bodyPr/>
                    <a:lstStyle/>
                    <a:p>
                      <a:pPr marL="0" indent="0">
                        <a:buNone/>
                      </a:pPr>
                      <a:r>
                        <a:rPr lang="en-US" sz="2000" dirty="0"/>
                        <a:t>The site should include an image gallery posters for the movies currently showing.</a:t>
                      </a:r>
                    </a:p>
                    <a:p>
                      <a:pPr marL="342900" indent="-342900">
                        <a:buFont typeface="Arial" panose="020B0604020202020204" pitchFamily="34" charset="0"/>
                        <a:buChar char="•"/>
                      </a:pPr>
                      <a:r>
                        <a:rPr lang="en-US" sz="2000" dirty="0"/>
                        <a:t>The gallery is part of the overall site navigation</a:t>
                      </a:r>
                    </a:p>
                    <a:p>
                      <a:pPr marL="342900" indent="-342900">
                        <a:buFont typeface="Arial" panose="020B0604020202020204" pitchFamily="34" charset="0"/>
                        <a:buChar char="•"/>
                      </a:pPr>
                      <a:r>
                        <a:rPr lang="en-US" sz="2000" dirty="0"/>
                        <a:t>At least 4 different movie images</a:t>
                      </a:r>
                    </a:p>
                    <a:p>
                      <a:pPr marL="342900" indent="-342900">
                        <a:buFont typeface="Arial" panose="020B0604020202020204" pitchFamily="34" charset="0"/>
                        <a:buChar char="•"/>
                      </a:pPr>
                      <a:r>
                        <a:rPr lang="en-US" sz="2000" dirty="0"/>
                        <a:t>Each image appears on its own page</a:t>
                      </a:r>
                    </a:p>
                    <a:p>
                      <a:pPr marL="342900" indent="-342900">
                        <a:buFont typeface="Arial" panose="020B0604020202020204" pitchFamily="34" charset="0"/>
                        <a:buChar char="•"/>
                      </a:pPr>
                      <a:r>
                        <a:rPr lang="en-US" sz="2000" dirty="0"/>
                        <a:t>Each image has supporting text including Title, actors, director and showing times</a:t>
                      </a:r>
                    </a:p>
                    <a:p>
                      <a:endParaRPr lang="en-GB" dirty="0"/>
                    </a:p>
                  </a:txBody>
                  <a:tcPr>
                    <a:noFill/>
                  </a:tcPr>
                </a:tc>
                <a:extLst>
                  <a:ext uri="{0D108BD9-81ED-4DB2-BD59-A6C34878D82A}">
                    <a16:rowId xmlns:a16="http://schemas.microsoft.com/office/drawing/2014/main" xmlns="" val="109423697"/>
                  </a:ext>
                </a:extLst>
              </a:tr>
            </a:tbl>
          </a:graphicData>
        </a:graphic>
      </p:graphicFrame>
    </p:spTree>
    <p:extLst>
      <p:ext uri="{BB962C8B-B14F-4D97-AF65-F5344CB8AC3E}">
        <p14:creationId xmlns:p14="http://schemas.microsoft.com/office/powerpoint/2010/main" val="64305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5"/>
            <p:extLst>
              <p:ext uri="{D42A27DB-BD31-4B8C-83A1-F6EECF244321}">
                <p14:modId xmlns:p14="http://schemas.microsoft.com/office/powerpoint/2010/main" val="2070226012"/>
              </p:ext>
            </p:extLst>
          </p:nvPr>
        </p:nvGraphicFramePr>
        <p:xfrm>
          <a:off x="414338" y="1928813"/>
          <a:ext cx="5580062" cy="2565400"/>
        </p:xfrm>
        <a:graphic>
          <a:graphicData uri="http://schemas.openxmlformats.org/drawingml/2006/table">
            <a:tbl>
              <a:tblPr firstRow="1" bandRow="1">
                <a:tableStyleId>{5C22544A-7EE6-4342-B048-85BDC9FD1C3A}</a:tableStyleId>
              </a:tblPr>
              <a:tblGrid>
                <a:gridCol w="5580062">
                  <a:extLst>
                    <a:ext uri="{9D8B030D-6E8A-4147-A177-3AD203B41FA5}">
                      <a16:colId xmlns:a16="http://schemas.microsoft.com/office/drawing/2014/main" xmlns="" val="285315498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Opening Times</a:t>
                      </a:r>
                    </a:p>
                  </a:txBody>
                  <a:tcPr/>
                </a:tc>
                <a:extLst>
                  <a:ext uri="{0D108BD9-81ED-4DB2-BD59-A6C34878D82A}">
                    <a16:rowId xmlns:a16="http://schemas.microsoft.com/office/drawing/2014/main" xmlns="" val="802295833"/>
                  </a:ext>
                </a:extLst>
              </a:tr>
              <a:tr h="370840">
                <a:tc>
                  <a:txBody>
                    <a:bodyPr/>
                    <a:lstStyle/>
                    <a:p>
                      <a:pPr marL="0" indent="0">
                        <a:buNone/>
                      </a:pPr>
                      <a:r>
                        <a:rPr lang="en-US" sz="2000" dirty="0"/>
                        <a:t>The site has a dedicated page to list the opening times. </a:t>
                      </a:r>
                    </a:p>
                    <a:p>
                      <a:pPr marL="342900" lvl="0" indent="-342900">
                        <a:buFont typeface="Arial" panose="020B0604020202020204" pitchFamily="34" charset="0"/>
                        <a:buChar char="•"/>
                      </a:pPr>
                      <a:r>
                        <a:rPr lang="en-US" sz="2000" dirty="0"/>
                        <a:t>The page is part of the overall site navigation</a:t>
                      </a:r>
                    </a:p>
                    <a:p>
                      <a:pPr marL="342900" lvl="0" indent="-342900">
                        <a:buFont typeface="Arial" panose="020B0604020202020204" pitchFamily="34" charset="0"/>
                        <a:buChar char="•"/>
                      </a:pPr>
                      <a:r>
                        <a:rPr lang="en-US" sz="2000" dirty="0"/>
                        <a:t>The page has details about the opening times of the cinema.</a:t>
                      </a:r>
                    </a:p>
                    <a:p>
                      <a:pPr marL="0" indent="0">
                        <a:buNone/>
                      </a:pPr>
                      <a:endParaRPr lang="en-US" sz="2000" dirty="0"/>
                    </a:p>
                    <a:p>
                      <a:endParaRPr lang="en-GB" dirty="0"/>
                    </a:p>
                  </a:txBody>
                  <a:tcPr>
                    <a:noFill/>
                  </a:tcPr>
                </a:tc>
                <a:extLst>
                  <a:ext uri="{0D108BD9-81ED-4DB2-BD59-A6C34878D82A}">
                    <a16:rowId xmlns:a16="http://schemas.microsoft.com/office/drawing/2014/main" xmlns="" val="109423697"/>
                  </a:ext>
                </a:extLst>
              </a:tr>
            </a:tbl>
          </a:graphicData>
        </a:graphic>
      </p:graphicFrame>
      <p:sp>
        <p:nvSpPr>
          <p:cNvPr id="4" name="Title 3"/>
          <p:cNvSpPr>
            <a:spLocks noGrp="1"/>
          </p:cNvSpPr>
          <p:nvPr>
            <p:ph type="title"/>
          </p:nvPr>
        </p:nvSpPr>
        <p:spPr/>
        <p:txBody>
          <a:bodyPr>
            <a:normAutofit fontScale="90000"/>
          </a:bodyPr>
          <a:lstStyle/>
          <a:p>
            <a:r>
              <a:rPr lang="en-US" dirty="0"/>
              <a:t>QA Cinemas Website Requirements (2)</a:t>
            </a:r>
            <a:endParaRPr lang="en-GB" dirty="0"/>
          </a:p>
        </p:txBody>
      </p:sp>
      <p:graphicFrame>
        <p:nvGraphicFramePr>
          <p:cNvPr id="7" name="Content Placeholder 4"/>
          <p:cNvGraphicFramePr>
            <a:graphicFrameLocks/>
          </p:cNvGraphicFramePr>
          <p:nvPr>
            <p:extLst>
              <p:ext uri="{D42A27DB-BD31-4B8C-83A1-F6EECF244321}">
                <p14:modId xmlns:p14="http://schemas.microsoft.com/office/powerpoint/2010/main" val="3088069778"/>
              </p:ext>
            </p:extLst>
          </p:nvPr>
        </p:nvGraphicFramePr>
        <p:xfrm>
          <a:off x="6301333" y="1936229"/>
          <a:ext cx="5580062" cy="3175000"/>
        </p:xfrm>
        <a:graphic>
          <a:graphicData uri="http://schemas.openxmlformats.org/drawingml/2006/table">
            <a:tbl>
              <a:tblPr firstRow="1" bandRow="1">
                <a:tableStyleId>{5C22544A-7EE6-4342-B048-85BDC9FD1C3A}</a:tableStyleId>
              </a:tblPr>
              <a:tblGrid>
                <a:gridCol w="5580062">
                  <a:extLst>
                    <a:ext uri="{9D8B030D-6E8A-4147-A177-3AD203B41FA5}">
                      <a16:colId xmlns:a16="http://schemas.microsoft.com/office/drawing/2014/main" xmlns="" val="2853154981"/>
                    </a:ext>
                  </a:extLst>
                </a:gridCol>
              </a:tblGrid>
              <a:tr h="370840">
                <a:tc>
                  <a:txBody>
                    <a:bodyPr/>
                    <a:lstStyle/>
                    <a:p>
                      <a:r>
                        <a:rPr lang="en-GB" dirty="0"/>
                        <a:t>New Releases Gallery</a:t>
                      </a:r>
                    </a:p>
                  </a:txBody>
                  <a:tcPr/>
                </a:tc>
                <a:extLst>
                  <a:ext uri="{0D108BD9-81ED-4DB2-BD59-A6C34878D82A}">
                    <a16:rowId xmlns:a16="http://schemas.microsoft.com/office/drawing/2014/main" xmlns="" val="802295833"/>
                  </a:ext>
                </a:extLst>
              </a:tr>
              <a:tr h="370840">
                <a:tc>
                  <a:txBody>
                    <a:bodyPr/>
                    <a:lstStyle/>
                    <a:p>
                      <a:pPr marL="0" indent="0">
                        <a:buNone/>
                      </a:pPr>
                      <a:r>
                        <a:rPr lang="en-US" sz="2000" dirty="0"/>
                        <a:t>The site should include an image gallery posters for forthcoming movies.</a:t>
                      </a:r>
                    </a:p>
                    <a:p>
                      <a:pPr marL="342900" indent="-342900">
                        <a:buFont typeface="Arial" panose="020B0604020202020204" pitchFamily="34" charset="0"/>
                        <a:buChar char="•"/>
                      </a:pPr>
                      <a:r>
                        <a:rPr lang="en-US" sz="2000" dirty="0"/>
                        <a:t>The gallery is part of the overall site navigation</a:t>
                      </a:r>
                    </a:p>
                    <a:p>
                      <a:pPr marL="342900" indent="-342900">
                        <a:buFont typeface="Arial" panose="020B0604020202020204" pitchFamily="34" charset="0"/>
                        <a:buChar char="•"/>
                      </a:pPr>
                      <a:r>
                        <a:rPr lang="en-US" sz="2000" dirty="0"/>
                        <a:t>At least 4 different movie images</a:t>
                      </a:r>
                    </a:p>
                    <a:p>
                      <a:pPr marL="342900" indent="-342900">
                        <a:buFont typeface="Arial" panose="020B0604020202020204" pitchFamily="34" charset="0"/>
                        <a:buChar char="•"/>
                      </a:pPr>
                      <a:r>
                        <a:rPr lang="en-US" sz="2000" dirty="0"/>
                        <a:t>Each image appears on its own page</a:t>
                      </a:r>
                    </a:p>
                    <a:p>
                      <a:pPr marL="342900" indent="-342900">
                        <a:buFont typeface="Arial" panose="020B0604020202020204" pitchFamily="34" charset="0"/>
                        <a:buChar char="•"/>
                      </a:pPr>
                      <a:r>
                        <a:rPr lang="en-US" sz="2000" dirty="0"/>
                        <a:t>Each image has supporting text including Title, actors and director</a:t>
                      </a:r>
                    </a:p>
                    <a:p>
                      <a:endParaRPr lang="en-GB" dirty="0"/>
                    </a:p>
                  </a:txBody>
                  <a:tcPr>
                    <a:noFill/>
                  </a:tcPr>
                </a:tc>
                <a:extLst>
                  <a:ext uri="{0D108BD9-81ED-4DB2-BD59-A6C34878D82A}">
                    <a16:rowId xmlns:a16="http://schemas.microsoft.com/office/drawing/2014/main" xmlns="" val="109423697"/>
                  </a:ext>
                </a:extLst>
              </a:tr>
            </a:tbl>
          </a:graphicData>
        </a:graphic>
      </p:graphicFrame>
    </p:spTree>
    <p:extLst>
      <p:ext uri="{BB962C8B-B14F-4D97-AF65-F5344CB8AC3E}">
        <p14:creationId xmlns:p14="http://schemas.microsoft.com/office/powerpoint/2010/main" val="11521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5"/>
            <p:extLst>
              <p:ext uri="{D42A27DB-BD31-4B8C-83A1-F6EECF244321}">
                <p14:modId xmlns:p14="http://schemas.microsoft.com/office/powerpoint/2010/main" val="1263919192"/>
              </p:ext>
            </p:extLst>
          </p:nvPr>
        </p:nvGraphicFramePr>
        <p:xfrm>
          <a:off x="414338" y="1928221"/>
          <a:ext cx="5580062" cy="3967480"/>
        </p:xfrm>
        <a:graphic>
          <a:graphicData uri="http://schemas.openxmlformats.org/drawingml/2006/table">
            <a:tbl>
              <a:tblPr firstRow="1" bandRow="1">
                <a:tableStyleId>{5C22544A-7EE6-4342-B048-85BDC9FD1C3A}</a:tableStyleId>
              </a:tblPr>
              <a:tblGrid>
                <a:gridCol w="5580062">
                  <a:extLst>
                    <a:ext uri="{9D8B030D-6E8A-4147-A177-3AD203B41FA5}">
                      <a16:colId xmlns:a16="http://schemas.microsoft.com/office/drawing/2014/main" xmlns="" val="2853154981"/>
                    </a:ext>
                  </a:extLst>
                </a:gridCol>
              </a:tblGrid>
              <a:tr h="370840">
                <a:tc>
                  <a:txBody>
                    <a:bodyPr/>
                    <a:lstStyle/>
                    <a:p>
                      <a:r>
                        <a:rPr lang="en-GB" dirty="0"/>
                        <a:t>Classifications</a:t>
                      </a:r>
                    </a:p>
                  </a:txBody>
                  <a:tcPr/>
                </a:tc>
                <a:extLst>
                  <a:ext uri="{0D108BD9-81ED-4DB2-BD59-A6C34878D82A}">
                    <a16:rowId xmlns:a16="http://schemas.microsoft.com/office/drawing/2014/main" xmlns="" val="802295833"/>
                  </a:ext>
                </a:extLst>
              </a:tr>
              <a:tr h="370840">
                <a:tc>
                  <a:txBody>
                    <a:bodyPr/>
                    <a:lstStyle/>
                    <a:p>
                      <a:pPr marL="0" indent="0">
                        <a:buNone/>
                      </a:pPr>
                      <a:r>
                        <a:rPr lang="en-US" sz="2000" dirty="0"/>
                        <a:t>The site has a page dedicated to the film classification system</a:t>
                      </a:r>
                    </a:p>
                    <a:p>
                      <a:pPr marL="342900" lvl="0" indent="-342900">
                        <a:buFont typeface="Arial" panose="020B0604020202020204" pitchFamily="34" charset="0"/>
                        <a:buChar char="•"/>
                      </a:pPr>
                      <a:r>
                        <a:rPr lang="en-US" sz="2000" dirty="0"/>
                        <a:t>The page is part of the overall site navigation</a:t>
                      </a:r>
                    </a:p>
                    <a:p>
                      <a:pPr marL="342900" lvl="0" indent="-342900">
                        <a:buFont typeface="Arial" panose="020B0604020202020204" pitchFamily="34" charset="0"/>
                        <a:buChar char="•"/>
                      </a:pPr>
                      <a:r>
                        <a:rPr lang="en-US" sz="2000" dirty="0"/>
                        <a:t>The site answers the following questions and includes any other relevant facts:</a:t>
                      </a:r>
                    </a:p>
                    <a:p>
                      <a:pPr marL="742950" lvl="1" indent="-285750">
                        <a:buFont typeface="Arial" panose="020B0604020202020204" pitchFamily="34" charset="0"/>
                        <a:buChar char="•"/>
                      </a:pPr>
                      <a:r>
                        <a:rPr lang="en-US" sz="1800" dirty="0"/>
                        <a:t>What are the standard film classifications?</a:t>
                      </a:r>
                    </a:p>
                    <a:p>
                      <a:pPr marL="742950" lvl="1" indent="-285750">
                        <a:buFont typeface="Arial" panose="020B0604020202020204" pitchFamily="34" charset="0"/>
                        <a:buChar char="•"/>
                      </a:pPr>
                      <a:r>
                        <a:rPr lang="en-US" sz="1800" dirty="0"/>
                        <a:t>What are the rules and conditions relating to each classification?</a:t>
                      </a:r>
                    </a:p>
                    <a:p>
                      <a:pPr marL="342900" lvl="0" indent="-342900">
                        <a:buFont typeface="Arial" panose="020B0604020202020204" pitchFamily="34" charset="0"/>
                        <a:buChar char="•"/>
                      </a:pPr>
                      <a:r>
                        <a:rPr lang="en-US" sz="1900" dirty="0"/>
                        <a:t>The page may link out to external resources with more detail on individual items</a:t>
                      </a:r>
                    </a:p>
                    <a:p>
                      <a:pPr marL="0" indent="0">
                        <a:buNone/>
                      </a:pPr>
                      <a:endParaRPr lang="en-US" sz="2000" dirty="0"/>
                    </a:p>
                    <a:p>
                      <a:endParaRPr lang="en-GB" dirty="0"/>
                    </a:p>
                  </a:txBody>
                  <a:tcPr>
                    <a:noFill/>
                  </a:tcPr>
                </a:tc>
                <a:extLst>
                  <a:ext uri="{0D108BD9-81ED-4DB2-BD59-A6C34878D82A}">
                    <a16:rowId xmlns:a16="http://schemas.microsoft.com/office/drawing/2014/main" xmlns="" val="109423697"/>
                  </a:ext>
                </a:extLst>
              </a:tr>
            </a:tbl>
          </a:graphicData>
        </a:graphic>
      </p:graphicFrame>
      <p:sp>
        <p:nvSpPr>
          <p:cNvPr id="4" name="Title 3"/>
          <p:cNvSpPr>
            <a:spLocks noGrp="1"/>
          </p:cNvSpPr>
          <p:nvPr>
            <p:ph type="title"/>
          </p:nvPr>
        </p:nvSpPr>
        <p:spPr/>
        <p:txBody>
          <a:bodyPr>
            <a:normAutofit fontScale="90000"/>
          </a:bodyPr>
          <a:lstStyle/>
          <a:p>
            <a:r>
              <a:rPr lang="en-US" dirty="0"/>
              <a:t>QA Cinemas Website Requirements (3)</a:t>
            </a:r>
            <a:endParaRPr lang="en-GB" dirty="0"/>
          </a:p>
        </p:txBody>
      </p:sp>
      <p:graphicFrame>
        <p:nvGraphicFramePr>
          <p:cNvPr id="7" name="Content Placeholder 4"/>
          <p:cNvGraphicFramePr>
            <a:graphicFrameLocks/>
          </p:cNvGraphicFramePr>
          <p:nvPr>
            <p:extLst>
              <p:ext uri="{D42A27DB-BD31-4B8C-83A1-F6EECF244321}">
                <p14:modId xmlns:p14="http://schemas.microsoft.com/office/powerpoint/2010/main" val="3485132908"/>
              </p:ext>
            </p:extLst>
          </p:nvPr>
        </p:nvGraphicFramePr>
        <p:xfrm>
          <a:off x="6301333" y="1936229"/>
          <a:ext cx="5580062" cy="3205480"/>
        </p:xfrm>
        <a:graphic>
          <a:graphicData uri="http://schemas.openxmlformats.org/drawingml/2006/table">
            <a:tbl>
              <a:tblPr firstRow="1" bandRow="1">
                <a:tableStyleId>{5C22544A-7EE6-4342-B048-85BDC9FD1C3A}</a:tableStyleId>
              </a:tblPr>
              <a:tblGrid>
                <a:gridCol w="5580062">
                  <a:extLst>
                    <a:ext uri="{9D8B030D-6E8A-4147-A177-3AD203B41FA5}">
                      <a16:colId xmlns:a16="http://schemas.microsoft.com/office/drawing/2014/main" xmlns="" val="2853154981"/>
                    </a:ext>
                  </a:extLst>
                </a:gridCol>
              </a:tblGrid>
              <a:tr h="370840">
                <a:tc>
                  <a:txBody>
                    <a:bodyPr/>
                    <a:lstStyle/>
                    <a:p>
                      <a:r>
                        <a:rPr lang="en-GB" dirty="0"/>
                        <a:t>Screens</a:t>
                      </a:r>
                    </a:p>
                  </a:txBody>
                  <a:tcPr/>
                </a:tc>
                <a:extLst>
                  <a:ext uri="{0D108BD9-81ED-4DB2-BD59-A6C34878D82A}">
                    <a16:rowId xmlns:a16="http://schemas.microsoft.com/office/drawing/2014/main" xmlns="" val="802295833"/>
                  </a:ext>
                </a:extLst>
              </a:tr>
              <a:tr h="370840">
                <a:tc>
                  <a:txBody>
                    <a:bodyPr/>
                    <a:lstStyle/>
                    <a:p>
                      <a:pPr marL="0" indent="0">
                        <a:buNone/>
                      </a:pPr>
                      <a:r>
                        <a:rPr lang="en-US" sz="2000" dirty="0"/>
                        <a:t>The site has a page dedicated to the screens</a:t>
                      </a:r>
                    </a:p>
                    <a:p>
                      <a:pPr marL="342900" lvl="0" indent="-342900">
                        <a:buFont typeface="Arial" panose="020B0604020202020204" pitchFamily="34" charset="0"/>
                        <a:buChar char="•"/>
                      </a:pPr>
                      <a:r>
                        <a:rPr lang="en-US" sz="2000" dirty="0"/>
                        <a:t>Include image of the seating plan of the standard </a:t>
                      </a:r>
                      <a:r>
                        <a:rPr lang="en-US" sz="2000" dirty="0" smtClean="0"/>
                        <a:t>screen</a:t>
                      </a:r>
                      <a:endParaRPr lang="en-US" sz="2000" dirty="0"/>
                    </a:p>
                    <a:p>
                      <a:pPr marL="342900" lvl="0" indent="-342900">
                        <a:buFont typeface="Arial" panose="020B0604020202020204" pitchFamily="34" charset="0"/>
                        <a:buChar char="•"/>
                      </a:pPr>
                      <a:r>
                        <a:rPr lang="en-US" sz="2000" dirty="0"/>
                        <a:t>Include an image showing the décor for the standard </a:t>
                      </a:r>
                      <a:r>
                        <a:rPr lang="en-US" sz="2000" dirty="0" smtClean="0"/>
                        <a:t>screen</a:t>
                      </a:r>
                      <a:endParaRPr lang="en-US" sz="2000" dirty="0"/>
                    </a:p>
                    <a:p>
                      <a:pPr marL="342900" lvl="0" indent="-342900">
                        <a:buFont typeface="Arial" panose="020B0604020202020204" pitchFamily="34" charset="0"/>
                        <a:buChar char="•"/>
                      </a:pPr>
                      <a:r>
                        <a:rPr lang="en-US" sz="2000" dirty="0"/>
                        <a:t>Include image of the seating plan of the </a:t>
                      </a:r>
                      <a:r>
                        <a:rPr lang="en-US" sz="2000" dirty="0" err="1"/>
                        <a:t>delux</a:t>
                      </a:r>
                      <a:r>
                        <a:rPr lang="en-US" sz="2000" dirty="0"/>
                        <a:t> “Directors Box” </a:t>
                      </a:r>
                      <a:r>
                        <a:rPr lang="en-US" sz="2000" dirty="0" smtClean="0"/>
                        <a:t>screen</a:t>
                      </a:r>
                      <a:endParaRPr lang="en-US" sz="2000" dirty="0"/>
                    </a:p>
                    <a:p>
                      <a:pPr marL="342900" indent="-342900">
                        <a:buFont typeface="Arial" panose="020B0604020202020204" pitchFamily="34" charset="0"/>
                        <a:buChar char="•"/>
                      </a:pPr>
                      <a:r>
                        <a:rPr lang="en-US" sz="2000" dirty="0"/>
                        <a:t>Include an image showing the décor for the </a:t>
                      </a:r>
                      <a:r>
                        <a:rPr lang="en-US" sz="2000" dirty="0" err="1"/>
                        <a:t>delux</a:t>
                      </a:r>
                      <a:r>
                        <a:rPr lang="en-US" sz="2000" dirty="0"/>
                        <a:t> </a:t>
                      </a:r>
                      <a:r>
                        <a:rPr lang="en-US" sz="2000" dirty="0" smtClean="0"/>
                        <a:t>screen</a:t>
                      </a:r>
                      <a:endParaRPr lang="en-GB" dirty="0"/>
                    </a:p>
                  </a:txBody>
                  <a:tcPr>
                    <a:noFill/>
                  </a:tcPr>
                </a:tc>
                <a:extLst>
                  <a:ext uri="{0D108BD9-81ED-4DB2-BD59-A6C34878D82A}">
                    <a16:rowId xmlns:a16="http://schemas.microsoft.com/office/drawing/2014/main" xmlns="" val="109423697"/>
                  </a:ext>
                </a:extLst>
              </a:tr>
            </a:tbl>
          </a:graphicData>
        </a:graphic>
      </p:graphicFrame>
    </p:spTree>
    <p:extLst>
      <p:ext uri="{BB962C8B-B14F-4D97-AF65-F5344CB8AC3E}">
        <p14:creationId xmlns:p14="http://schemas.microsoft.com/office/powerpoint/2010/main" val="348718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5"/>
            <p:extLst>
              <p:ext uri="{D42A27DB-BD31-4B8C-83A1-F6EECF244321}">
                <p14:modId xmlns:p14="http://schemas.microsoft.com/office/powerpoint/2010/main" val="88558395"/>
              </p:ext>
            </p:extLst>
          </p:nvPr>
        </p:nvGraphicFramePr>
        <p:xfrm>
          <a:off x="414338" y="1928813"/>
          <a:ext cx="5580062" cy="4058920"/>
        </p:xfrm>
        <a:graphic>
          <a:graphicData uri="http://schemas.openxmlformats.org/drawingml/2006/table">
            <a:tbl>
              <a:tblPr firstRow="1" bandRow="1">
                <a:tableStyleId>{5C22544A-7EE6-4342-B048-85BDC9FD1C3A}</a:tableStyleId>
              </a:tblPr>
              <a:tblGrid>
                <a:gridCol w="5580062">
                  <a:extLst>
                    <a:ext uri="{9D8B030D-6E8A-4147-A177-3AD203B41FA5}">
                      <a16:colId xmlns:a16="http://schemas.microsoft.com/office/drawing/2014/main" xmlns="" val="2853154981"/>
                    </a:ext>
                  </a:extLst>
                </a:gridCol>
              </a:tblGrid>
              <a:tr h="370840">
                <a:tc>
                  <a:txBody>
                    <a:bodyPr/>
                    <a:lstStyle/>
                    <a:p>
                      <a:r>
                        <a:rPr lang="en-GB" dirty="0"/>
                        <a:t>Ticket Bookings</a:t>
                      </a:r>
                    </a:p>
                  </a:txBody>
                  <a:tcPr/>
                </a:tc>
                <a:extLst>
                  <a:ext uri="{0D108BD9-81ED-4DB2-BD59-A6C34878D82A}">
                    <a16:rowId xmlns:a16="http://schemas.microsoft.com/office/drawing/2014/main" xmlns="" val="802295833"/>
                  </a:ext>
                </a:extLst>
              </a:tr>
              <a:tr h="370840">
                <a:tc>
                  <a:txBody>
                    <a:bodyPr/>
                    <a:lstStyle/>
                    <a:p>
                      <a:pPr marL="0" indent="0">
                        <a:buNone/>
                      </a:pPr>
                      <a:r>
                        <a:rPr lang="en-US" dirty="0"/>
                        <a:t>The site should include a page dedicated to booking tickets.</a:t>
                      </a:r>
                    </a:p>
                    <a:p>
                      <a:pPr marL="285750" lvl="0" indent="-285750">
                        <a:buFont typeface="Arial" panose="020B0604020202020204" pitchFamily="34" charset="0"/>
                        <a:buChar char="•"/>
                      </a:pPr>
                      <a:r>
                        <a:rPr lang="en-US" dirty="0"/>
                        <a:t>The page is part of the overall site navigation </a:t>
                      </a:r>
                    </a:p>
                    <a:p>
                      <a:pPr marL="285750" lvl="0" indent="-285750">
                        <a:buFont typeface="Arial" panose="020B0604020202020204" pitchFamily="34" charset="0"/>
                        <a:buChar char="•"/>
                      </a:pPr>
                      <a:r>
                        <a:rPr lang="en-US" dirty="0"/>
                        <a:t>Booking should include the following information:</a:t>
                      </a:r>
                    </a:p>
                    <a:p>
                      <a:pPr marL="742950" lvl="1" indent="-285750">
                        <a:buFont typeface="Arial" panose="020B0604020202020204" pitchFamily="34" charset="0"/>
                        <a:buChar char="•"/>
                      </a:pPr>
                      <a:r>
                        <a:rPr lang="en-US" dirty="0"/>
                        <a:t>Movie title</a:t>
                      </a:r>
                    </a:p>
                    <a:p>
                      <a:pPr marL="742950" lvl="1" indent="-285750">
                        <a:buFont typeface="Arial" panose="020B0604020202020204" pitchFamily="34" charset="0"/>
                        <a:buChar char="•"/>
                      </a:pPr>
                      <a:r>
                        <a:rPr lang="en-US" dirty="0"/>
                        <a:t>Screening date and time</a:t>
                      </a:r>
                    </a:p>
                    <a:p>
                      <a:pPr marL="742950" lvl="1" indent="-285750">
                        <a:buFont typeface="Arial" panose="020B0604020202020204" pitchFamily="34" charset="0"/>
                        <a:buChar char="•"/>
                      </a:pPr>
                      <a:r>
                        <a:rPr lang="en-US" dirty="0"/>
                        <a:t>Name of booker</a:t>
                      </a:r>
                    </a:p>
                    <a:p>
                      <a:pPr marL="742950" lvl="1" indent="-285750">
                        <a:buFont typeface="Arial" panose="020B0604020202020204" pitchFamily="34" charset="0"/>
                        <a:buChar char="•"/>
                      </a:pPr>
                      <a:r>
                        <a:rPr lang="en-US" dirty="0"/>
                        <a:t>Number of seats</a:t>
                      </a:r>
                    </a:p>
                    <a:p>
                      <a:pPr marL="1200150" lvl="2" indent="-285750">
                        <a:buFont typeface="Arial" panose="020B0604020202020204" pitchFamily="34" charset="0"/>
                        <a:buChar char="•"/>
                      </a:pPr>
                      <a:r>
                        <a:rPr lang="en-US" dirty="0"/>
                        <a:t>Adult</a:t>
                      </a:r>
                    </a:p>
                    <a:p>
                      <a:pPr marL="1200150" lvl="2" indent="-285750">
                        <a:buFont typeface="Arial" panose="020B0604020202020204" pitchFamily="34" charset="0"/>
                        <a:buChar char="•"/>
                      </a:pPr>
                      <a:r>
                        <a:rPr lang="en-US" dirty="0"/>
                        <a:t>Child</a:t>
                      </a:r>
                    </a:p>
                    <a:p>
                      <a:pPr marL="1200150" lvl="2" indent="-285750">
                        <a:buFont typeface="Arial" panose="020B0604020202020204" pitchFamily="34" charset="0"/>
                        <a:buChar char="•"/>
                      </a:pPr>
                      <a:r>
                        <a:rPr lang="en-US" dirty="0"/>
                        <a:t>Concession</a:t>
                      </a:r>
                    </a:p>
                    <a:p>
                      <a:pPr marL="0" indent="0">
                        <a:buNone/>
                      </a:pPr>
                      <a:endParaRPr lang="en-US" sz="2000" dirty="0"/>
                    </a:p>
                    <a:p>
                      <a:endParaRPr lang="en-GB" dirty="0"/>
                    </a:p>
                  </a:txBody>
                  <a:tcPr>
                    <a:noFill/>
                  </a:tcPr>
                </a:tc>
                <a:extLst>
                  <a:ext uri="{0D108BD9-81ED-4DB2-BD59-A6C34878D82A}">
                    <a16:rowId xmlns:a16="http://schemas.microsoft.com/office/drawing/2014/main" xmlns="" val="109423697"/>
                  </a:ext>
                </a:extLst>
              </a:tr>
            </a:tbl>
          </a:graphicData>
        </a:graphic>
      </p:graphicFrame>
      <p:sp>
        <p:nvSpPr>
          <p:cNvPr id="4" name="Title 3"/>
          <p:cNvSpPr>
            <a:spLocks noGrp="1"/>
          </p:cNvSpPr>
          <p:nvPr>
            <p:ph type="title"/>
          </p:nvPr>
        </p:nvSpPr>
        <p:spPr/>
        <p:txBody>
          <a:bodyPr>
            <a:normAutofit fontScale="90000"/>
          </a:bodyPr>
          <a:lstStyle/>
          <a:p>
            <a:r>
              <a:rPr lang="en-US" dirty="0"/>
              <a:t>QA Cinemas Website Requirements (4)</a:t>
            </a:r>
            <a:endParaRPr lang="en-GB" dirty="0"/>
          </a:p>
        </p:txBody>
      </p:sp>
      <p:graphicFrame>
        <p:nvGraphicFramePr>
          <p:cNvPr id="7" name="Content Placeholder 4"/>
          <p:cNvGraphicFramePr>
            <a:graphicFrameLocks/>
          </p:cNvGraphicFramePr>
          <p:nvPr>
            <p:extLst>
              <p:ext uri="{D42A27DB-BD31-4B8C-83A1-F6EECF244321}">
                <p14:modId xmlns:p14="http://schemas.microsoft.com/office/powerpoint/2010/main" val="4265296298"/>
              </p:ext>
            </p:extLst>
          </p:nvPr>
        </p:nvGraphicFramePr>
        <p:xfrm>
          <a:off x="6301333" y="1936229"/>
          <a:ext cx="5580062" cy="3479800"/>
        </p:xfrm>
        <a:graphic>
          <a:graphicData uri="http://schemas.openxmlformats.org/drawingml/2006/table">
            <a:tbl>
              <a:tblPr firstRow="1" bandRow="1">
                <a:tableStyleId>{5C22544A-7EE6-4342-B048-85BDC9FD1C3A}</a:tableStyleId>
              </a:tblPr>
              <a:tblGrid>
                <a:gridCol w="5580062">
                  <a:extLst>
                    <a:ext uri="{9D8B030D-6E8A-4147-A177-3AD203B41FA5}">
                      <a16:colId xmlns:a16="http://schemas.microsoft.com/office/drawing/2014/main" xmlns="" val="2853154981"/>
                    </a:ext>
                  </a:extLst>
                </a:gridCol>
              </a:tblGrid>
              <a:tr h="370840">
                <a:tc>
                  <a:txBody>
                    <a:bodyPr/>
                    <a:lstStyle/>
                    <a:p>
                      <a:r>
                        <a:rPr lang="en-GB" dirty="0"/>
                        <a:t>Payment</a:t>
                      </a:r>
                    </a:p>
                  </a:txBody>
                  <a:tcPr/>
                </a:tc>
                <a:extLst>
                  <a:ext uri="{0D108BD9-81ED-4DB2-BD59-A6C34878D82A}">
                    <a16:rowId xmlns:a16="http://schemas.microsoft.com/office/drawing/2014/main" xmlns="" val="802295833"/>
                  </a:ext>
                </a:extLst>
              </a:tr>
              <a:tr h="370840">
                <a:tc>
                  <a:txBody>
                    <a:bodyPr/>
                    <a:lstStyle/>
                    <a:p>
                      <a:pPr marL="0" indent="0">
                        <a:buNone/>
                      </a:pPr>
                      <a:r>
                        <a:rPr lang="en-US" dirty="0"/>
                        <a:t>The site should include a page dedicated to paying for tickets that are booked in advance.</a:t>
                      </a:r>
                    </a:p>
                    <a:p>
                      <a:pPr marL="285750" lvl="0" indent="-285750">
                        <a:buFont typeface="Arial" panose="020B0604020202020204" pitchFamily="34" charset="0"/>
                        <a:buChar char="•"/>
                      </a:pPr>
                      <a:r>
                        <a:rPr lang="en-US" dirty="0"/>
                        <a:t>Payment page should gather the following information:</a:t>
                      </a:r>
                    </a:p>
                    <a:p>
                      <a:pPr marL="742950" lvl="1" indent="-285750">
                        <a:buFont typeface="Arial" panose="020B0604020202020204" pitchFamily="34" charset="0"/>
                        <a:buChar char="•"/>
                      </a:pPr>
                      <a:r>
                        <a:rPr lang="en-US" dirty="0"/>
                        <a:t>Card holder’s name</a:t>
                      </a:r>
                    </a:p>
                    <a:p>
                      <a:pPr marL="742950" lvl="1" indent="-285750">
                        <a:buFont typeface="Arial" panose="020B0604020202020204" pitchFamily="34" charset="0"/>
                        <a:buChar char="•"/>
                      </a:pPr>
                      <a:r>
                        <a:rPr lang="en-US" dirty="0"/>
                        <a:t>Card number</a:t>
                      </a:r>
                    </a:p>
                    <a:p>
                      <a:pPr marL="742950" lvl="1" indent="-285750">
                        <a:buFont typeface="Arial" panose="020B0604020202020204" pitchFamily="34" charset="0"/>
                        <a:buChar char="•"/>
                      </a:pPr>
                      <a:r>
                        <a:rPr lang="en-US" dirty="0"/>
                        <a:t>Expiry date</a:t>
                      </a:r>
                    </a:p>
                    <a:p>
                      <a:pPr marL="742950" lvl="1" indent="-285750">
                        <a:buFont typeface="Arial" panose="020B0604020202020204" pitchFamily="34" charset="0"/>
                        <a:buChar char="•"/>
                      </a:pPr>
                      <a:r>
                        <a:rPr lang="en-US" dirty="0"/>
                        <a:t>Security </a:t>
                      </a:r>
                      <a:r>
                        <a:rPr lang="en-US" dirty="0" smtClean="0"/>
                        <a:t>code/CVC</a:t>
                      </a:r>
                      <a:endParaRPr lang="en-US" dirty="0"/>
                    </a:p>
                    <a:p>
                      <a:pPr marL="285750" lvl="0" indent="-285750">
                        <a:buFont typeface="Arial" panose="020B0604020202020204" pitchFamily="34" charset="0"/>
                        <a:buChar char="•"/>
                      </a:pPr>
                      <a:r>
                        <a:rPr lang="en-US" dirty="0"/>
                        <a:t>Details should be saved and passed onto an external merchant for processing</a:t>
                      </a:r>
                    </a:p>
                    <a:p>
                      <a:endParaRPr lang="en-GB" dirty="0"/>
                    </a:p>
                  </a:txBody>
                  <a:tcPr>
                    <a:noFill/>
                  </a:tcPr>
                </a:tc>
                <a:extLst>
                  <a:ext uri="{0D108BD9-81ED-4DB2-BD59-A6C34878D82A}">
                    <a16:rowId xmlns:a16="http://schemas.microsoft.com/office/drawing/2014/main" xmlns="" val="109423697"/>
                  </a:ext>
                </a:extLst>
              </a:tr>
            </a:tbl>
          </a:graphicData>
        </a:graphic>
      </p:graphicFrame>
    </p:spTree>
    <p:extLst>
      <p:ext uri="{BB962C8B-B14F-4D97-AF65-F5344CB8AC3E}">
        <p14:creationId xmlns:p14="http://schemas.microsoft.com/office/powerpoint/2010/main" val="2200609867"/>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07A49D83-18D9-4464-9D75-C99834425DEC}" vid="{47ACD433-8512-426C-A2CF-C56C6ED40BEA}"/>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4F864230081044EAED507EE628CAA89" ma:contentTypeVersion="0" ma:contentTypeDescription="Base content type which represents courseware documents" ma:contentTypeScope="" ma:versionID="0f641e77a5b3705687fcf454f6f68918">
  <xsd:schema xmlns:xsd="http://www.w3.org/2001/XMLSchema" xmlns:xs="http://www.w3.org/2001/XMLSchema" xmlns:p="http://schemas.microsoft.com/office/2006/metadata/properties" xmlns:ns2="A6EA5DF9-9523-486D-A23D-E52B22E3D8F1" targetNamespace="http://schemas.microsoft.com/office/2006/metadata/properties" ma:root="true" ma:fieldsID="d8cb9c33cc10ca844aa7d027ee96ad3d" ns2:_="">
    <xsd:import namespace="A6EA5DF9-9523-486D-A23D-E52B22E3D8F1"/>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EA5DF9-9523-486D-A23D-E52B22E3D8F1"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sBuildFile xmlns="A6EA5DF9-9523-486D-A23D-E52B22E3D8F1" xsi:nil="true"/>
    <SequenceNumber xmlns="A6EA5DF9-9523-486D-A23D-E52B22E3D8F1">1</SequenceNumber>
    <BookTypeField0 xmlns="A6EA5DF9-9523-486D-A23D-E52B22E3D8F1">
      <Terms xmlns="http://schemas.microsoft.com/office/infopath/2007/PartnerControls">
        <TermInfo xmlns="http://schemas.microsoft.com/office/infopath/2007/PartnerControls">
          <TermName xmlns="http://schemas.microsoft.com/office/infopath/2007/PartnerControls">HAND</TermName>
          <TermId xmlns="http://schemas.microsoft.com/office/infopath/2007/PartnerControls">568e2821-cd4e-4ae9-8d2d-dfb51baffda0</TermId>
        </TermInfo>
      </Terms>
    </BookTypeField0>
  </documentManagement>
</p:properties>
</file>

<file path=customXml/itemProps1.xml><?xml version="1.0" encoding="utf-8"?>
<ds:datastoreItem xmlns:ds="http://schemas.openxmlformats.org/officeDocument/2006/customXml" ds:itemID="{21D076F3-B97D-4BD0-87A5-B8CF98AD5605}">
  <ds:schemaRefs>
    <ds:schemaRef ds:uri="http://schemas.microsoft.com/sharepoint/v3/contenttype/forms"/>
  </ds:schemaRefs>
</ds:datastoreItem>
</file>

<file path=customXml/itemProps2.xml><?xml version="1.0" encoding="utf-8"?>
<ds:datastoreItem xmlns:ds="http://schemas.openxmlformats.org/officeDocument/2006/customXml" ds:itemID="{EA5128B6-EAA6-4B94-9C03-5C1ADD7B0C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EA5DF9-9523-486D-A23D-E52B22E3D8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DC2187-1E5B-441B-B065-A828205D6ED2}">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A6EA5DF9-9523-486D-A23D-E52B22E3D8F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IK_Slides_2017</Template>
  <TotalTime>3349</TotalTime>
  <Words>571</Words>
  <Application>Microsoft Office PowerPoint</Application>
  <PresentationFormat>Widescreen</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Segoe UI</vt:lpstr>
      <vt:lpstr>Segoe UI Light</vt:lpstr>
      <vt:lpstr>PPM Courseware Slides</vt:lpstr>
      <vt:lpstr>Working in an Agile team</vt:lpstr>
      <vt:lpstr>PowerPoint Presentation</vt:lpstr>
      <vt:lpstr>Case study – QA Cinemas</vt:lpstr>
      <vt:lpstr>Sprint 1</vt:lpstr>
      <vt:lpstr>QA Cinemas Website Requirements (1)</vt:lpstr>
      <vt:lpstr>QA Cinemas Website Requirements (2)</vt:lpstr>
      <vt:lpstr>QA Cinemas Website Requirements (3)</vt:lpstr>
      <vt:lpstr>QA Cinemas Website Requirements (4)</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Backlog</dc:title>
  <dc:creator>Phil Stirpe</dc:creator>
  <cp:lastModifiedBy>Varnham, Scott</cp:lastModifiedBy>
  <cp:revision>115</cp:revision>
  <dcterms:created xsi:type="dcterms:W3CDTF">2017-04-18T08:23:46Z</dcterms:created>
  <dcterms:modified xsi:type="dcterms:W3CDTF">2017-05-25T15:56:11Z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0x010100F0967B7CEE8D417F966757887D9466FB00B4F864230081044EAED507EE628CAA89</vt:lpwstr>
  </property>
  <property fmtid="{D5CDD505-2E9C-101B-9397-08002B2CF9AE}" pid="4" name="BookType">
    <vt:lpwstr>7</vt:lpwstr>
  </property>
</Properties>
</file>