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216"/>
  </p:notesMasterIdLst>
  <p:handoutMasterIdLst>
    <p:handoutMasterId r:id="rId217"/>
  </p:handoutMasterIdLst>
  <p:sldIdLst>
    <p:sldId id="268" r:id="rId2"/>
    <p:sldId id="280" r:id="rId3"/>
    <p:sldId id="269" r:id="rId4"/>
    <p:sldId id="270" r:id="rId5"/>
    <p:sldId id="271" r:id="rId6"/>
    <p:sldId id="272" r:id="rId7"/>
    <p:sldId id="273" r:id="rId8"/>
    <p:sldId id="274" r:id="rId9"/>
    <p:sldId id="275" r:id="rId10"/>
    <p:sldId id="276" r:id="rId11"/>
    <p:sldId id="277" r:id="rId12"/>
    <p:sldId id="278" r:id="rId13"/>
    <p:sldId id="279"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325" r:id="rId59"/>
    <p:sldId id="326" r:id="rId60"/>
    <p:sldId id="327" r:id="rId61"/>
    <p:sldId id="328" r:id="rId62"/>
    <p:sldId id="329" r:id="rId63"/>
    <p:sldId id="330" r:id="rId64"/>
    <p:sldId id="331" r:id="rId65"/>
    <p:sldId id="332" r:id="rId66"/>
    <p:sldId id="333" r:id="rId67"/>
    <p:sldId id="334" r:id="rId68"/>
    <p:sldId id="335" r:id="rId69"/>
    <p:sldId id="336" r:id="rId70"/>
    <p:sldId id="337" r:id="rId71"/>
    <p:sldId id="338" r:id="rId72"/>
    <p:sldId id="339" r:id="rId73"/>
    <p:sldId id="340" r:id="rId74"/>
    <p:sldId id="341" r:id="rId75"/>
    <p:sldId id="342" r:id="rId76"/>
    <p:sldId id="343" r:id="rId77"/>
    <p:sldId id="344" r:id="rId78"/>
    <p:sldId id="345" r:id="rId79"/>
    <p:sldId id="346" r:id="rId80"/>
    <p:sldId id="347" r:id="rId81"/>
    <p:sldId id="348" r:id="rId82"/>
    <p:sldId id="349" r:id="rId83"/>
    <p:sldId id="350" r:id="rId84"/>
    <p:sldId id="351" r:id="rId85"/>
    <p:sldId id="352" r:id="rId86"/>
    <p:sldId id="353" r:id="rId87"/>
    <p:sldId id="354" r:id="rId88"/>
    <p:sldId id="355" r:id="rId89"/>
    <p:sldId id="356" r:id="rId90"/>
    <p:sldId id="357" r:id="rId91"/>
    <p:sldId id="358" r:id="rId92"/>
    <p:sldId id="359" r:id="rId93"/>
    <p:sldId id="360" r:id="rId94"/>
    <p:sldId id="361" r:id="rId95"/>
    <p:sldId id="362" r:id="rId96"/>
    <p:sldId id="363" r:id="rId97"/>
    <p:sldId id="364" r:id="rId98"/>
    <p:sldId id="365" r:id="rId99"/>
    <p:sldId id="366" r:id="rId100"/>
    <p:sldId id="367" r:id="rId101"/>
    <p:sldId id="368" r:id="rId102"/>
    <p:sldId id="369" r:id="rId103"/>
    <p:sldId id="370" r:id="rId104"/>
    <p:sldId id="371" r:id="rId105"/>
    <p:sldId id="372" r:id="rId106"/>
    <p:sldId id="373" r:id="rId107"/>
    <p:sldId id="374" r:id="rId108"/>
    <p:sldId id="375" r:id="rId109"/>
    <p:sldId id="376" r:id="rId110"/>
    <p:sldId id="377" r:id="rId111"/>
    <p:sldId id="378" r:id="rId112"/>
    <p:sldId id="379" r:id="rId113"/>
    <p:sldId id="380" r:id="rId114"/>
    <p:sldId id="381" r:id="rId115"/>
    <p:sldId id="382" r:id="rId116"/>
    <p:sldId id="383" r:id="rId117"/>
    <p:sldId id="384" r:id="rId118"/>
    <p:sldId id="385" r:id="rId119"/>
    <p:sldId id="386" r:id="rId120"/>
    <p:sldId id="387" r:id="rId121"/>
    <p:sldId id="388" r:id="rId122"/>
    <p:sldId id="389" r:id="rId123"/>
    <p:sldId id="390" r:id="rId124"/>
    <p:sldId id="391" r:id="rId125"/>
    <p:sldId id="392" r:id="rId126"/>
    <p:sldId id="393" r:id="rId127"/>
    <p:sldId id="394" r:id="rId128"/>
    <p:sldId id="395" r:id="rId129"/>
    <p:sldId id="396" r:id="rId130"/>
    <p:sldId id="397" r:id="rId131"/>
    <p:sldId id="398" r:id="rId132"/>
    <p:sldId id="399" r:id="rId133"/>
    <p:sldId id="400" r:id="rId134"/>
    <p:sldId id="401" r:id="rId135"/>
    <p:sldId id="402" r:id="rId136"/>
    <p:sldId id="403" r:id="rId137"/>
    <p:sldId id="404" r:id="rId138"/>
    <p:sldId id="405" r:id="rId139"/>
    <p:sldId id="406" r:id="rId140"/>
    <p:sldId id="407" r:id="rId141"/>
    <p:sldId id="408" r:id="rId142"/>
    <p:sldId id="409" r:id="rId143"/>
    <p:sldId id="410" r:id="rId144"/>
    <p:sldId id="411" r:id="rId145"/>
    <p:sldId id="412" r:id="rId146"/>
    <p:sldId id="413" r:id="rId147"/>
    <p:sldId id="414" r:id="rId148"/>
    <p:sldId id="415" r:id="rId149"/>
    <p:sldId id="416" r:id="rId150"/>
    <p:sldId id="417" r:id="rId151"/>
    <p:sldId id="418" r:id="rId152"/>
    <p:sldId id="419" r:id="rId153"/>
    <p:sldId id="420" r:id="rId154"/>
    <p:sldId id="421" r:id="rId155"/>
    <p:sldId id="422" r:id="rId156"/>
    <p:sldId id="423" r:id="rId157"/>
    <p:sldId id="424" r:id="rId158"/>
    <p:sldId id="425" r:id="rId159"/>
    <p:sldId id="426" r:id="rId160"/>
    <p:sldId id="427" r:id="rId161"/>
    <p:sldId id="428" r:id="rId162"/>
    <p:sldId id="429" r:id="rId163"/>
    <p:sldId id="430" r:id="rId164"/>
    <p:sldId id="431" r:id="rId165"/>
    <p:sldId id="432" r:id="rId166"/>
    <p:sldId id="433" r:id="rId167"/>
    <p:sldId id="434" r:id="rId168"/>
    <p:sldId id="435" r:id="rId169"/>
    <p:sldId id="436" r:id="rId170"/>
    <p:sldId id="437" r:id="rId171"/>
    <p:sldId id="438" r:id="rId172"/>
    <p:sldId id="439" r:id="rId173"/>
    <p:sldId id="440" r:id="rId174"/>
    <p:sldId id="441" r:id="rId175"/>
    <p:sldId id="442" r:id="rId176"/>
    <p:sldId id="443" r:id="rId177"/>
    <p:sldId id="444" r:id="rId178"/>
    <p:sldId id="445" r:id="rId179"/>
    <p:sldId id="446" r:id="rId180"/>
    <p:sldId id="447" r:id="rId181"/>
    <p:sldId id="448" r:id="rId182"/>
    <p:sldId id="449" r:id="rId183"/>
    <p:sldId id="450" r:id="rId184"/>
    <p:sldId id="451" r:id="rId185"/>
    <p:sldId id="452" r:id="rId186"/>
    <p:sldId id="453" r:id="rId187"/>
    <p:sldId id="454" r:id="rId188"/>
    <p:sldId id="455" r:id="rId189"/>
    <p:sldId id="456" r:id="rId190"/>
    <p:sldId id="457" r:id="rId191"/>
    <p:sldId id="458" r:id="rId192"/>
    <p:sldId id="459" r:id="rId193"/>
    <p:sldId id="460" r:id="rId194"/>
    <p:sldId id="461" r:id="rId195"/>
    <p:sldId id="462" r:id="rId196"/>
    <p:sldId id="463" r:id="rId197"/>
    <p:sldId id="464" r:id="rId198"/>
    <p:sldId id="465" r:id="rId199"/>
    <p:sldId id="466" r:id="rId200"/>
    <p:sldId id="467" r:id="rId201"/>
    <p:sldId id="468" r:id="rId202"/>
    <p:sldId id="469" r:id="rId203"/>
    <p:sldId id="470" r:id="rId204"/>
    <p:sldId id="471" r:id="rId205"/>
    <p:sldId id="472" r:id="rId206"/>
    <p:sldId id="473" r:id="rId207"/>
    <p:sldId id="474" r:id="rId208"/>
    <p:sldId id="475" r:id="rId209"/>
    <p:sldId id="476" r:id="rId210"/>
    <p:sldId id="477" r:id="rId211"/>
    <p:sldId id="478" r:id="rId212"/>
    <p:sldId id="479" r:id="rId213"/>
    <p:sldId id="480" r:id="rId214"/>
    <p:sldId id="264" r:id="rId215"/>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454"/>
    <a:srgbClr val="000000"/>
    <a:srgbClr val="B9CDE5"/>
    <a:srgbClr val="00519C"/>
    <a:srgbClr val="004F9F"/>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854" autoAdjust="0"/>
  </p:normalViewPr>
  <p:slideViewPr>
    <p:cSldViewPr snapToGrid="0">
      <p:cViewPr>
        <p:scale>
          <a:sx n="68" d="100"/>
          <a:sy n="68" d="100"/>
        </p:scale>
        <p:origin x="-1752" y="-648"/>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2" d="100"/>
          <a:sy n="82" d="100"/>
        </p:scale>
        <p:origin x="3972" y="90"/>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220" Type="http://schemas.openxmlformats.org/officeDocument/2006/relationships/viewProps" Target="viewProps.xml"/><Relationship Id="rId221" Type="http://schemas.openxmlformats.org/officeDocument/2006/relationships/theme" Target="theme/theme1.xml"/><Relationship Id="rId222" Type="http://schemas.openxmlformats.org/officeDocument/2006/relationships/tableStyles" Target="tableStyles.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notesMaster" Target="notesMasters/notesMaster1.xml"/><Relationship Id="rId217" Type="http://schemas.openxmlformats.org/officeDocument/2006/relationships/handoutMaster" Target="handoutMasters/handoutMaster1.xml"/><Relationship Id="rId218" Type="http://schemas.openxmlformats.org/officeDocument/2006/relationships/printerSettings" Target="printerSettings/printerSettings1.bin"/><Relationship Id="rId2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smtClean="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5.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2.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4.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5.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6.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7.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8.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9.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2.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3.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4.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5.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6.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7.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8.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9.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2.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3.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4.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5.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6.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7.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8.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9.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2.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3.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4.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5.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6.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7.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8.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9.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2.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3.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4.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5.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6.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7.xml"/><Relationship Id="rId3" Type="http://schemas.openxmlformats.org/officeDocument/2006/relationships/hyperlink" Target="https://docs.python.org/3/py-modindex.html" TargetMode="Externa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8.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9.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2.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3.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4.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5.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6.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7.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8.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9.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2.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3.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4.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5.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6.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7.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8.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9.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2.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3.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4.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5.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6.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7.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8.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9.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2.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3.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4.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5.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6.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7.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8.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9.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2.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3.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4" Type="http://schemas.openxmlformats.org/officeDocument/2006/relationships/hyperlink" Target="https://wiki.python.org/moin/Python2orPython3" TargetMode="External"/><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The aim of this course is to enable learners to gain a basic understanding of programming and its application through use of the Python programming language.</a:t>
            </a:r>
            <a:endParaRPr lang="en-GB" dirty="0"/>
          </a:p>
        </p:txBody>
      </p:sp>
      <p:sp>
        <p:nvSpPr>
          <p:cNvPr id="7" name="Slide Image Placeholder 6"/>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499104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We want to make sure we deliver a successful course. To do so we need your feedback so that we keep doing the good things and change or improve the not so good. Rather than wait until the end of the course let us know as we go. The tutor will ask at relevant points or you can always send an email or have a word.</a:t>
            </a:r>
          </a:p>
          <a:p>
            <a:r>
              <a:rPr lang="en-GB"/>
              <a:t>At the end of the course you will be asked to complete the standard QA Apprenticeship web-based course evaluation.</a:t>
            </a:r>
            <a:endParaRPr lang="en-GB" dirty="0"/>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82803928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Create a new file and enter the code on the slide; save and run it.</a:t>
            </a:r>
          </a:p>
          <a:p>
            <a:r>
              <a:rPr lang="en-GB"/>
              <a:t>Try and explain what it does by answering the questions.</a:t>
            </a:r>
            <a:endParaRPr lang="en-GB" dirty="0"/>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59955886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r>
              <a:rPr lang="en-GB"/>
              <a:t>Please see your Exercise Guide for full instructions.</a:t>
            </a:r>
          </a:p>
          <a:p>
            <a:r>
              <a:rPr lang="en-GB"/>
              <a:t>Work as an individual but help each other.</a:t>
            </a:r>
          </a:p>
          <a:p>
            <a:r>
              <a:rPr lang="en-GB"/>
              <a:t>The exercise should take about 10 minutes.</a:t>
            </a:r>
          </a:p>
          <a:p>
            <a:r>
              <a:rPr lang="en-GB"/>
              <a:t>Solutions are provided in the Exercise folder for reference.</a:t>
            </a:r>
            <a:endParaRPr lang="en-GB" dirty="0"/>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342544769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pPr lvl="0"/>
            <a:r>
              <a:rPr lang="en-GB"/>
              <a:t>The next section covers the basic number data type in Python.</a:t>
            </a:r>
            <a:endParaRPr lang="en-US"/>
          </a:p>
          <a:p>
            <a:endParaRPr lang="en-GB" dirty="0"/>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411553091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There are two main data types for numbers in Python: Integer and Float. It is possible to convert a number to an integer using code: int(number). Note this just takes the whole number part; it does not round up.</a:t>
            </a:r>
          </a:p>
          <a:p>
            <a:r>
              <a:rPr lang="en-GB"/>
              <a:t>Create a new folder and file and enter the code on the slide; save and run it.</a:t>
            </a:r>
          </a:p>
          <a:p>
            <a:r>
              <a:rPr lang="en-GB"/>
              <a:t>Try and explain what it does by answering the questions.</a:t>
            </a:r>
          </a:p>
          <a:p>
            <a:endParaRPr lang="en-GB" dirty="0"/>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204054818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450850"/>
            <a:ext cx="7185025" cy="4041775"/>
          </a:xfrm>
        </p:spPr>
      </p:sp>
      <p:sp>
        <p:nvSpPr>
          <p:cNvPr id="3" name="Notes Placeholder 2"/>
          <p:cNvSpPr>
            <a:spLocks noGrp="1"/>
          </p:cNvSpPr>
          <p:nvPr>
            <p:ph type="body" idx="1"/>
          </p:nvPr>
        </p:nvSpPr>
        <p:spPr/>
        <p:txBody>
          <a:bodyPr/>
          <a:lstStyle/>
          <a:p>
            <a:r>
              <a:rPr lang="en-GB" dirty="0"/>
              <a:t>The second main data type for numbers is floating point or decimal; float for short. It is possible to convert an integer to a float using code: </a:t>
            </a:r>
            <a:r>
              <a:rPr lang="en-GB" dirty="0">
                <a:solidFill>
                  <a:srgbClr val="FF0000"/>
                </a:solidFill>
                <a:latin typeface="Courier New" pitchFamily="49" charset="0"/>
                <a:cs typeface="Courier New" pitchFamily="49" charset="0"/>
              </a:rPr>
              <a:t>float(number).</a:t>
            </a:r>
            <a:endParaRPr lang="en-GB" dirty="0"/>
          </a:p>
          <a:p>
            <a:r>
              <a:rPr lang="en-GB" dirty="0"/>
              <a:t>Create a new file</a:t>
            </a:r>
            <a:r>
              <a:rPr lang="en-GB" baseline="0" dirty="0"/>
              <a:t> and enter the</a:t>
            </a:r>
            <a:r>
              <a:rPr lang="en-GB" dirty="0"/>
              <a:t> code on the slide; save and run it.</a:t>
            </a:r>
          </a:p>
          <a:p>
            <a:r>
              <a:rPr lang="en-GB" dirty="0"/>
              <a:t>Try and explain what it does by answering the questions.</a:t>
            </a:r>
          </a:p>
        </p:txBody>
      </p:sp>
    </p:spTree>
    <p:extLst>
      <p:ext uri="{BB962C8B-B14F-4D97-AF65-F5344CB8AC3E}">
        <p14:creationId xmlns:p14="http://schemas.microsoft.com/office/powerpoint/2010/main" val="189541302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Casting is the technical term for changing a data type. It may be required to cast numbers in calculations to ensure the correct result</a:t>
            </a:r>
          </a:p>
          <a:p>
            <a:r>
              <a:rPr lang="en-GB"/>
              <a:t>Create a new file and enter the code on the slide; save and run it.</a:t>
            </a:r>
          </a:p>
          <a:p>
            <a:r>
              <a:rPr lang="en-GB"/>
              <a:t>Try and explain what it does by answering the questions.</a:t>
            </a:r>
            <a:endParaRPr lang="en-GB" dirty="0"/>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36283455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For more accurate calculations use the Decimal data type.</a:t>
            </a:r>
          </a:p>
          <a:p>
            <a:r>
              <a:rPr lang="en-GB"/>
              <a:t>Create a new file and enter the code on the slide; save and run it.</a:t>
            </a:r>
          </a:p>
          <a:p>
            <a:r>
              <a:rPr lang="en-GB"/>
              <a:t>Try and explain what it does by answering the questions.</a:t>
            </a:r>
            <a:endParaRPr lang="en-GB" dirty="0"/>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111973615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r>
              <a:rPr lang="en-GB"/>
              <a:t>Please see your Exercise Guide for full instructions.</a:t>
            </a:r>
          </a:p>
          <a:p>
            <a:r>
              <a:rPr lang="en-GB"/>
              <a:t>Work as an individual but help each other.</a:t>
            </a:r>
          </a:p>
          <a:p>
            <a:r>
              <a:rPr lang="en-GB"/>
              <a:t>The exercise should take about 10 minutes.</a:t>
            </a:r>
          </a:p>
          <a:p>
            <a:r>
              <a:rPr lang="en-GB"/>
              <a:t>Solutions are provided in the Exercise folder for reference.</a:t>
            </a:r>
            <a:endParaRPr lang="en-GB" dirty="0"/>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344584040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pPr lvl="0"/>
            <a:r>
              <a:rPr lang="en-GB"/>
              <a:t>The next section covers the Boolean data type in Python.</a:t>
            </a:r>
            <a:endParaRPr lang="en-US" dirty="0"/>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411553091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A boolean data type can store only two possible values: True and False. It is specified as bool for short. Note that the True and False values start with a capital “T” and “F”.</a:t>
            </a:r>
          </a:p>
          <a:p>
            <a:r>
              <a:rPr lang="en-GB"/>
              <a:t>It is useful for logical tests to see if something bigger or smaller or has something been completed?</a:t>
            </a:r>
          </a:p>
          <a:p>
            <a:r>
              <a:rPr lang="en-GB"/>
              <a:t>The advantage of boolean variables is that they are very small to store and simple to use.</a:t>
            </a:r>
            <a:endParaRPr lang="en-GB" dirty="0"/>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3982732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From QAA perspectives we want to deliver a high quality, interesting and worthwhile course that meets the specified learning outcomes and assessment criteria. Next, that everyone will learn what they need and develop the skills to pass the end of course assignment ideally with the opportunity to gain merits and distinctions. Finally that all enjoy the class and have some fun!</a:t>
            </a:r>
            <a:endParaRPr lang="en-GB" dirty="0"/>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804725183"/>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Create a new folder and file and enter the code on the slide; save and run it.</a:t>
            </a:r>
          </a:p>
          <a:p>
            <a:r>
              <a:rPr lang="en-GB"/>
              <a:t>Try and explain what it does by answering the questions.</a:t>
            </a:r>
            <a:endParaRPr lang="en-GB" dirty="0"/>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126099989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77800" y="450850"/>
            <a:ext cx="7185025" cy="40417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292300049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r>
              <a:rPr lang="en-GB"/>
              <a:t>Please see your Exercise Guide for full instructions.</a:t>
            </a:r>
          </a:p>
          <a:p>
            <a:r>
              <a:rPr lang="en-GB"/>
              <a:t>Work as an individual but help each other.</a:t>
            </a:r>
          </a:p>
          <a:p>
            <a:r>
              <a:rPr lang="en-GB"/>
              <a:t>The exercise should take about 10 minutes.</a:t>
            </a:r>
          </a:p>
          <a:p>
            <a:r>
              <a:rPr lang="en-GB"/>
              <a:t>Solutions are provided in the Exercise folder for reference.</a:t>
            </a:r>
            <a:endParaRPr lang="en-GB" dirty="0"/>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44582718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pPr lvl="0"/>
            <a:r>
              <a:rPr lang="en-GB"/>
              <a:t>The next section covers the list or array data type in Python.</a:t>
            </a:r>
            <a:endParaRPr lang="en-US" dirty="0"/>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4115530919"/>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An array is a collection of things. A list is the “official” Python name for an array. Square brackets are used to write a list and specify an element.</a:t>
            </a:r>
          </a:p>
          <a:p>
            <a:r>
              <a:rPr lang="en-GB"/>
              <a:t>Create a new folder and file and enter the code on the slide; save and run it.</a:t>
            </a:r>
          </a:p>
          <a:p>
            <a:r>
              <a:rPr lang="en-GB"/>
              <a:t>Try and explain what it does by answering the questions.</a:t>
            </a:r>
            <a:endParaRPr lang="en-GB" dirty="0"/>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50459831"/>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GB"/>
              <a:t>It is possible to read and write to individual elements within an array.</a:t>
            </a:r>
          </a:p>
          <a:p>
            <a:r>
              <a:rPr lang="en-GB"/>
              <a:t>Create a new file and enter the code on the slide; save and run it.</a:t>
            </a:r>
          </a:p>
          <a:p>
            <a:r>
              <a:rPr lang="en-GB"/>
              <a:t>Try and explain what it does by answering the questions.</a:t>
            </a:r>
            <a:endParaRPr lang="en-GB" dirty="0"/>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374284361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Arrays or lists can have multiple columns.</a:t>
            </a:r>
          </a:p>
          <a:p>
            <a:r>
              <a:rPr lang="en-GB"/>
              <a:t>Create a new file and enter the code on the slide; save and run it.</a:t>
            </a:r>
          </a:p>
          <a:p>
            <a:r>
              <a:rPr lang="en-GB"/>
              <a:t>Try and explain what it does by answering the questions.</a:t>
            </a:r>
            <a:endParaRPr lang="en-GB" dirty="0"/>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475437370"/>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GB"/>
              <a:t>A set is an array or list of unique values.</a:t>
            </a:r>
          </a:p>
          <a:p>
            <a:r>
              <a:rPr lang="en-GB"/>
              <a:t>Create a new file and enter the code on the slide; save and run it.</a:t>
            </a:r>
          </a:p>
          <a:p>
            <a:r>
              <a:rPr lang="en-GB"/>
              <a:t>Try and explain what it does by answering the questions.</a:t>
            </a:r>
            <a:endParaRPr lang="en-GB" dirty="0"/>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961258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A Dictionary is a special type of list that maps a key to a value.</a:t>
            </a:r>
          </a:p>
          <a:p>
            <a:r>
              <a:rPr lang="en-GB"/>
              <a:t>Create a new file and enter the code on the slide; save and run it.</a:t>
            </a:r>
          </a:p>
          <a:p>
            <a:r>
              <a:rPr lang="en-GB"/>
              <a:t>Try and explain what it does by answering the questions.</a:t>
            </a:r>
          </a:p>
          <a:p>
            <a:endParaRPr lang="en-GB" dirty="0"/>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2984460865"/>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r>
              <a:rPr lang="en-GB"/>
              <a:t>Please see your Exercise Guide for full instructions.</a:t>
            </a:r>
          </a:p>
          <a:p>
            <a:r>
              <a:rPr lang="en-GB"/>
              <a:t>Work as an individual but help each other.</a:t>
            </a:r>
          </a:p>
          <a:p>
            <a:r>
              <a:rPr lang="en-GB"/>
              <a:t>The exercise should take about 10 minutes.</a:t>
            </a:r>
          </a:p>
          <a:p>
            <a:r>
              <a:rPr lang="en-GB"/>
              <a:t>Solutions are provided in the Exercise folder for reference.</a:t>
            </a:r>
            <a:endParaRPr lang="en-GB" dirty="0"/>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3683577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r>
              <a:rPr lang="en-GB"/>
              <a:t>Before we start one last chance to ask any questions…</a:t>
            </a:r>
            <a:endParaRPr lang="en-GB" dirty="0"/>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302816133"/>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pPr lvl="0"/>
            <a:r>
              <a:rPr lang="en-GB"/>
              <a:t>The final section is a review of module, specifically the Learning Outcomes and Assessment Criteria, with a quick quiz and a chance to ask any further questions and provide brief feedback.</a:t>
            </a:r>
            <a:endParaRPr lang="en-GB" dirty="0"/>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4115530919"/>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77800" y="450850"/>
            <a:ext cx="7185025" cy="4041775"/>
          </a:xfrm>
        </p:spPr>
      </p:sp>
      <p:sp>
        <p:nvSpPr>
          <p:cNvPr id="5" name="Notes Placeholder 4"/>
          <p:cNvSpPr>
            <a:spLocks noGrp="1"/>
          </p:cNvSpPr>
          <p:nvPr>
            <p:ph type="body" idx="1"/>
          </p:nvPr>
        </p:nvSpPr>
        <p:spPr/>
        <p:txBody>
          <a:bodyPr/>
          <a:lstStyle/>
          <a:p>
            <a:pPr algn="just" defTabSz="912754">
              <a:spcBef>
                <a:spcPts val="0"/>
              </a:spcBef>
              <a:spcAft>
                <a:spcPts val="599"/>
              </a:spcAft>
              <a:tabLst>
                <a:tab pos="272559" algn="l"/>
                <a:tab pos="543533" algn="l"/>
                <a:tab pos="795491" algn="l"/>
                <a:tab pos="1068049" algn="l"/>
                <a:tab pos="1340608" algn="l"/>
                <a:tab pos="1611582" algn="l"/>
                <a:tab pos="1884140" algn="l"/>
                <a:tab pos="2155114" algn="l"/>
                <a:tab pos="2408657" algn="l"/>
                <a:tab pos="2679631" algn="l"/>
              </a:tabLst>
              <a:defRPr/>
            </a:pPr>
            <a:r>
              <a:rPr lang="en-GB" dirty="0"/>
              <a:t>Please enter the </a:t>
            </a:r>
            <a:r>
              <a:rPr lang="en-GB" dirty="0" err="1"/>
              <a:t>Kahoot</a:t>
            </a:r>
            <a:r>
              <a:rPr lang="en-GB" dirty="0"/>
              <a:t> URL and then the game PIN and your nickname. The tutor will explain how </a:t>
            </a:r>
            <a:r>
              <a:rPr lang="en-GB" dirty="0" err="1"/>
              <a:t>Kahoot</a:t>
            </a:r>
            <a:r>
              <a:rPr lang="en-GB" dirty="0"/>
              <a:t> works and facilitate the quiz. Note you get more points the quicker you correctly answer a question. However you also get bonus points for achieving several consecutive correct answers. Take you time to read the question and the possible answers before making your selection.</a:t>
            </a:r>
          </a:p>
        </p:txBody>
      </p:sp>
    </p:spTree>
    <p:extLst>
      <p:ext uri="{BB962C8B-B14F-4D97-AF65-F5344CB8AC3E}">
        <p14:creationId xmlns:p14="http://schemas.microsoft.com/office/powerpoint/2010/main" val="388503478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a:xfrm>
            <a:off x="-177800" y="450850"/>
            <a:ext cx="7185025" cy="4041775"/>
          </a:xfrm>
        </p:spPr>
      </p:sp>
      <p:sp>
        <p:nvSpPr>
          <p:cNvPr id="5" name="Notes Placeholder 4"/>
          <p:cNvSpPr>
            <a:spLocks noGrp="1"/>
          </p:cNvSpPr>
          <p:nvPr>
            <p:ph type="body" idx="1"/>
          </p:nvPr>
        </p:nvSpPr>
        <p:spPr>
          <a:xfrm>
            <a:off x="720001" y="4671778"/>
            <a:ext cx="5391182" cy="4851461"/>
          </a:xfrm>
        </p:spPr>
        <p:txBody>
          <a:bodyPr/>
          <a:lstStyle/>
          <a:p>
            <a:r>
              <a:rPr lang="en-GB" dirty="0"/>
              <a:t>Have we achieved the Learning Outcomes for this module? As a learner can you?</a:t>
            </a:r>
          </a:p>
          <a:p>
            <a:pPr marL="359352" indent="-179676" algn="just" defTabSz="912754">
              <a:spcBef>
                <a:spcPts val="0"/>
              </a:spcBef>
              <a:spcAft>
                <a:spcPts val="599"/>
              </a:spcAft>
              <a:buFont typeface="Arial" panose="020B0604020202020204" pitchFamily="34" charset="0"/>
              <a:buChar char="•"/>
              <a:tabLst>
                <a:tab pos="272559" algn="l"/>
                <a:tab pos="543533" algn="l"/>
                <a:tab pos="795491" algn="l"/>
                <a:tab pos="1068049" algn="l"/>
                <a:tab pos="1340608" algn="l"/>
                <a:tab pos="1611582" algn="l"/>
                <a:tab pos="1884140" algn="l"/>
                <a:tab pos="2155114" algn="l"/>
                <a:tab pos="2408657" algn="l"/>
                <a:tab pos="2679631" algn="l"/>
              </a:tabLst>
              <a:defRPr/>
            </a:pPr>
            <a:r>
              <a:rPr lang="en-GB" dirty="0"/>
              <a:t>3. Code and run simple Python programs that make use of common data types.</a:t>
            </a:r>
            <a:endParaRPr lang="en-GB" dirty="0">
              <a:solidFill>
                <a:schemeClr val="bg2"/>
              </a:solidFill>
            </a:endParaRPr>
          </a:p>
          <a:p>
            <a:r>
              <a:rPr lang="en-GB" dirty="0"/>
              <a:t>Also the Assessment Criteria? As a learner can you?</a:t>
            </a:r>
          </a:p>
          <a:p>
            <a:pPr marL="359352" indent="-179676">
              <a:buFont typeface="Arial" panose="020B0604020202020204" pitchFamily="34" charset="0"/>
              <a:buChar char="•"/>
            </a:pPr>
            <a:r>
              <a:rPr lang="en-GB" dirty="0"/>
              <a:t>3.1 Code and process data using string variables.</a:t>
            </a:r>
          </a:p>
          <a:p>
            <a:pPr marL="359352" indent="-179676">
              <a:buFont typeface="Arial" panose="020B0604020202020204" pitchFamily="34" charset="0"/>
              <a:buChar char="•"/>
            </a:pPr>
            <a:r>
              <a:rPr lang="en-GB" dirty="0"/>
              <a:t>3.2 Code and process data using various forms of number variables.</a:t>
            </a:r>
          </a:p>
          <a:p>
            <a:pPr marL="359352" indent="-179676">
              <a:buFont typeface="Arial" panose="020B0604020202020204" pitchFamily="34" charset="0"/>
              <a:buChar char="•"/>
            </a:pPr>
            <a:r>
              <a:rPr lang="en-GB" dirty="0"/>
              <a:t>3.3 Code and process data using Boolean variables.</a:t>
            </a:r>
          </a:p>
          <a:p>
            <a:pPr marL="359352" indent="-179676">
              <a:buFont typeface="Arial" panose="020B0604020202020204" pitchFamily="34" charset="0"/>
              <a:buChar char="•"/>
            </a:pPr>
            <a:r>
              <a:rPr lang="en-GB" dirty="0"/>
              <a:t>3.4 Code and process data using lists.</a:t>
            </a:r>
          </a:p>
          <a:p>
            <a:r>
              <a:rPr lang="en-GB" dirty="0"/>
              <a:t>Do you have any further questions on the content covered or feedback on the module?</a:t>
            </a:r>
          </a:p>
          <a:p>
            <a:endParaRPr lang="en-GB" dirty="0"/>
          </a:p>
        </p:txBody>
      </p:sp>
    </p:spTree>
    <p:extLst>
      <p:ext uri="{BB962C8B-B14F-4D97-AF65-F5344CB8AC3E}">
        <p14:creationId xmlns:p14="http://schemas.microsoft.com/office/powerpoint/2010/main" val="1287395620"/>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GB" dirty="0"/>
              <a:t>This module will enable the learner to code and run simple Python programs that include selection, loops and procedures.</a:t>
            </a:r>
          </a:p>
          <a:p>
            <a:pPr lvl="0"/>
            <a:r>
              <a:rPr lang="en-GB" dirty="0"/>
              <a:t>Specifically the learner will be able to:</a:t>
            </a:r>
          </a:p>
          <a:p>
            <a:pPr lvl="1"/>
            <a:r>
              <a:rPr lang="en-GB" dirty="0"/>
              <a:t>Code various forms of selection using the if statement</a:t>
            </a:r>
          </a:p>
          <a:p>
            <a:pPr lvl="1"/>
            <a:r>
              <a:rPr lang="en-GB" dirty="0"/>
              <a:t>Code various forms of loops using for and while statements</a:t>
            </a:r>
          </a:p>
          <a:p>
            <a:pPr lvl="1"/>
            <a:r>
              <a:rPr lang="en-GB" dirty="0"/>
              <a:t>Code various forms of procedures using function, module and parameter statements</a:t>
            </a:r>
          </a:p>
          <a:p>
            <a:pPr lvl="0"/>
            <a:r>
              <a:rPr lang="en-GB" dirty="0"/>
              <a:t>Code examples will be used to explain and demonstrate the content and for leaners to imitate. Supporting exercises will provide practice opportunities. At the end of the module there is a short quiz to review the topic.</a:t>
            </a:r>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360964133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idx="1"/>
          </p:nvPr>
        </p:nvSpPr>
        <p:spPr/>
        <p:txBody>
          <a:bodyPr/>
          <a:lstStyle/>
          <a:p>
            <a:r>
              <a:rPr lang="en-GB" dirty="0"/>
              <a:t>Control Flow is the fourth module of the course.</a:t>
            </a:r>
          </a:p>
        </p:txBody>
      </p:sp>
      <p:sp>
        <p:nvSpPr>
          <p:cNvPr id="4" name="Slide Image Placeholder 3"/>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2805970486"/>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r>
              <a:rPr lang="en-GB" dirty="0"/>
              <a:t>This module covers coding and running a simple Python program that include selection, loops and procedures.</a:t>
            </a:r>
          </a:p>
          <a:p>
            <a:r>
              <a:rPr lang="en-GB" dirty="0"/>
              <a:t>The topics covered are:</a:t>
            </a:r>
          </a:p>
          <a:p>
            <a:pPr lvl="1"/>
            <a:r>
              <a:rPr lang="en-GB" dirty="0"/>
              <a:t>Objectives – What are the Learning Outcomes and Assessment Criteria for the module.</a:t>
            </a:r>
          </a:p>
          <a:p>
            <a:pPr lvl="1"/>
            <a:r>
              <a:rPr lang="en-GB" dirty="0"/>
              <a:t>Selection – Various forms of the if statement.</a:t>
            </a:r>
          </a:p>
          <a:p>
            <a:pPr lvl="1"/>
            <a:r>
              <a:rPr lang="en-GB" dirty="0"/>
              <a:t>Iteration – Various forms of the for and while statements.</a:t>
            </a:r>
          </a:p>
          <a:p>
            <a:pPr lvl="1"/>
            <a:r>
              <a:rPr lang="en-GB" dirty="0"/>
              <a:t>Procedure - Various forms of function, module and parameter statements.</a:t>
            </a:r>
          </a:p>
          <a:p>
            <a:pPr lvl="1"/>
            <a:r>
              <a:rPr lang="en-GB" dirty="0"/>
              <a:t>Review – A short recap of the module including a quiz.</a:t>
            </a:r>
          </a:p>
        </p:txBody>
      </p:sp>
      <p:sp>
        <p:nvSpPr>
          <p:cNvPr id="4" name="Slide Image Placeholder 3"/>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248278955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a:t>The Learning Outcomes for this module are to enable the learner to:</a:t>
            </a:r>
          </a:p>
          <a:p>
            <a:pPr lvl="1"/>
            <a:r>
              <a:rPr lang="en-GB" dirty="0"/>
              <a:t>4. Code and run simple Python programs that include selection, loops and procedures.</a:t>
            </a:r>
          </a:p>
          <a:p>
            <a:r>
              <a:rPr lang="en-GB" dirty="0"/>
              <a:t>The Assessment Criteria will ensure the learner:</a:t>
            </a:r>
          </a:p>
          <a:p>
            <a:pPr lvl="1"/>
            <a:r>
              <a:rPr lang="en-GB" dirty="0"/>
              <a:t>4.1 Code various forms of selection using the if statement.</a:t>
            </a:r>
          </a:p>
          <a:p>
            <a:pPr lvl="1"/>
            <a:r>
              <a:rPr lang="en-GB" dirty="0"/>
              <a:t>4.2 Code various forms of loops using for and while statements.</a:t>
            </a:r>
          </a:p>
          <a:p>
            <a:pPr lvl="1"/>
            <a:r>
              <a:rPr lang="en-GB" dirty="0"/>
              <a:t>4.3 Code various forms of procedures using function, module and parameter statements.</a:t>
            </a:r>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4168723055"/>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GB" dirty="0"/>
              <a:t>Please spend five minutes finding out about control flow in Python programs. Create a quick list of basic facts and information about what control flow is used for and why and the basic control flow options and syntax. Be prepared to share what you find with the group.</a:t>
            </a:r>
          </a:p>
          <a:p>
            <a:endParaRPr lang="en-GB" dirty="0"/>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2434861049"/>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pPr lvl="0"/>
            <a:r>
              <a:rPr lang="en-GB" dirty="0"/>
              <a:t>The next section covers the basics of selection within Python.</a:t>
            </a:r>
          </a:p>
        </p:txBody>
      </p:sp>
      <p:sp>
        <p:nvSpPr>
          <p:cNvPr id="4" name="Slide Image Placeholder 3"/>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2482789556"/>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a:t>Selection enables alternative paths to be taken through a program based on the specified logic. Without selection a program would simply run from the first to last line of code in sequence. Dependent on the requirements of the program there a number of selection options available:</a:t>
            </a:r>
          </a:p>
          <a:p>
            <a:pPr lvl="1"/>
            <a:r>
              <a:rPr lang="en-GB" dirty="0"/>
              <a:t>If – When a condition is True perform the specified code; if not True or False just continue with the next line of the program.</a:t>
            </a:r>
          </a:p>
          <a:p>
            <a:pPr lvl="1"/>
            <a:r>
              <a:rPr lang="en-GB" dirty="0"/>
              <a:t>If…Else – When a condition is True perform the specified code; if not True or False perform the alternative code; then continue with the next line of the program.</a:t>
            </a:r>
          </a:p>
          <a:p>
            <a:pPr lvl="1"/>
            <a:r>
              <a:rPr lang="en-GB" dirty="0"/>
              <a:t>If…Elif…Else - When the first condition is True perform the specified code; else if the second condition is True perform the specified code for that condition; else if neither are True or both are False perform the alternative code; then continue with the next line of the program. Note there can be multiple Else If clauses.</a:t>
            </a:r>
          </a:p>
          <a:p>
            <a:pPr lvl="0"/>
            <a:r>
              <a:rPr lang="en-GB" dirty="0"/>
              <a:t>Conditions can be specified in a number of formats:</a:t>
            </a:r>
          </a:p>
          <a:p>
            <a:pPr lvl="1"/>
            <a:r>
              <a:rPr lang="en-GB" dirty="0"/>
              <a:t>Inequalities – A value, typically the current value of a variable , is compared with another.</a:t>
            </a:r>
          </a:p>
          <a:p>
            <a:pPr lvl="1"/>
            <a:r>
              <a:rPr lang="en-GB" dirty="0"/>
              <a:t>Nested Ifs – An If statement can be nested with another to specify more complex logic.</a:t>
            </a:r>
          </a:p>
          <a:p>
            <a:pPr lvl="1"/>
            <a:r>
              <a:rPr lang="en-GB" dirty="0"/>
              <a:t>Multiple conditions – Again more complex can be specified using combinations of conditions.</a:t>
            </a:r>
          </a:p>
          <a:p>
            <a:endParaRPr lang="en-GB" dirty="0"/>
          </a:p>
        </p:txBody>
      </p:sp>
      <p:sp>
        <p:nvSpPr>
          <p:cNvPr id="5" name="Slide Image Placeholder 4"/>
          <p:cNvSpPr>
            <a:spLocks noGrp="1" noRot="1" noChangeAspect="1"/>
          </p:cNvSpPr>
          <p:nvPr>
            <p:ph type="sldImg"/>
          </p:nvPr>
        </p:nvSpPr>
        <p:spPr>
          <a:xfrm>
            <a:off x="719548" y="450058"/>
            <a:ext cx="5390272" cy="4042598"/>
          </a:xfrm>
        </p:spPr>
      </p:sp>
    </p:spTree>
    <p:extLst>
      <p:ext uri="{BB962C8B-B14F-4D97-AF65-F5344CB8AC3E}">
        <p14:creationId xmlns:p14="http://schemas.microsoft.com/office/powerpoint/2010/main" val="157724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idx="1"/>
          </p:nvPr>
        </p:nvSpPr>
        <p:spPr/>
        <p:txBody>
          <a:bodyPr/>
          <a:lstStyle/>
          <a:p>
            <a:pPr lvl="0"/>
            <a:r>
              <a:rPr lang="en-GB"/>
              <a:t>This module will enable the learner to describe and apply generic programming approaches and concepts.</a:t>
            </a:r>
          </a:p>
          <a:p>
            <a:pPr lvl="0"/>
            <a:r>
              <a:rPr lang="en-GB"/>
              <a:t>Specifically the learner will be able to:</a:t>
            </a:r>
          </a:p>
          <a:p>
            <a:pPr lvl="1"/>
            <a:r>
              <a:rPr lang="en-GB"/>
              <a:t>Describe the basic features of a program.</a:t>
            </a:r>
          </a:p>
          <a:p>
            <a:pPr lvl="1"/>
            <a:r>
              <a:rPr lang="en-GB"/>
              <a:t>List and explain the key stages and related tasks of the program development lifecycle.</a:t>
            </a:r>
          </a:p>
          <a:p>
            <a:pPr lvl="1"/>
            <a:r>
              <a:rPr lang="en-GB"/>
              <a:t>Apply the main programming constructs to solve simple programming exercises.</a:t>
            </a:r>
          </a:p>
          <a:p>
            <a:pPr lvl="0"/>
            <a:r>
              <a:rPr lang="en-GB"/>
              <a:t>Code examples will be used to explain and demonstrate the content and for leaners to imitate. Supporting exercises will provide practice opportunities. At the end of the module there is a short quiz to review the topic.</a:t>
            </a:r>
            <a:endParaRPr lang="en-GB" dirty="0"/>
          </a:p>
        </p:txBody>
      </p:sp>
      <p:sp>
        <p:nvSpPr>
          <p:cNvPr id="3" name="Slide Image Placeholder 2"/>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499104715"/>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a:t>Create a new folder and file and enter the code on the slide; save and run it.</a:t>
            </a:r>
          </a:p>
          <a:p>
            <a:r>
              <a:rPr lang="en-GB" dirty="0"/>
              <a:t>Try and explain what it does by answering the questions.</a:t>
            </a:r>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490595798"/>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a:t>Create a new file and enter the code on the slide; save and run it.</a:t>
            </a:r>
          </a:p>
          <a:p>
            <a:r>
              <a:rPr lang="en-GB" dirty="0"/>
              <a:t>Try and explain what it does by answering the questions.</a:t>
            </a:r>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1559618945"/>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a:t>Create a new file and enter the code on the slide; save and run it.</a:t>
            </a:r>
          </a:p>
          <a:p>
            <a:r>
              <a:rPr lang="en-GB" dirty="0"/>
              <a:t>Try and explain what it does by answering the questions.</a:t>
            </a:r>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4026086596"/>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a:t>Create a new file and enter the code on the slide; save and run it.</a:t>
            </a:r>
          </a:p>
          <a:p>
            <a:r>
              <a:rPr lang="en-GB" dirty="0"/>
              <a:t>Try and explain what it does by answering the questions.</a:t>
            </a:r>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2214578598"/>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GB" dirty="0"/>
              <a:t>Create a new file and enter the code on the slide.</a:t>
            </a:r>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3986712997"/>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a:t>Add the code on the slide; save and run it.</a:t>
            </a:r>
          </a:p>
          <a:p>
            <a:r>
              <a:rPr lang="en-GB" dirty="0"/>
              <a:t>Try and explain what it does by answering the questions.</a:t>
            </a:r>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298106560"/>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a:t>So far we have just used the &gt; and == operators. There are other important inequalities that can be used:</a:t>
            </a:r>
          </a:p>
          <a:p>
            <a:pPr lvl="1"/>
            <a:r>
              <a:rPr lang="en-GB" dirty="0"/>
              <a:t>&lt;		Less than</a:t>
            </a:r>
          </a:p>
          <a:p>
            <a:pPr lvl="1"/>
            <a:r>
              <a:rPr lang="en-GB" dirty="0"/>
              <a:t>&gt;  		Greater than</a:t>
            </a:r>
          </a:p>
          <a:p>
            <a:pPr lvl="1"/>
            <a:r>
              <a:rPr lang="en-GB" dirty="0"/>
              <a:t>&lt;=		Less than or equal to</a:t>
            </a:r>
          </a:p>
          <a:p>
            <a:pPr lvl="1"/>
            <a:r>
              <a:rPr lang="en-GB" dirty="0"/>
              <a:t>&gt;=		Greater than or equal to</a:t>
            </a:r>
          </a:p>
          <a:p>
            <a:pPr lvl="1"/>
            <a:r>
              <a:rPr lang="en-GB" dirty="0"/>
              <a:t>==		Equal to</a:t>
            </a:r>
          </a:p>
          <a:p>
            <a:pPr lvl="1"/>
            <a:r>
              <a:rPr lang="en-GB" dirty="0"/>
              <a:t>!=		Not equal to</a:t>
            </a:r>
          </a:p>
          <a:p>
            <a:endParaRPr lang="en-GB" dirty="0"/>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43803560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GB" dirty="0"/>
              <a:t>It is possible to nest Ifs to handle more complex logic</a:t>
            </a:r>
          </a:p>
          <a:p>
            <a:pPr lvl="0"/>
            <a:r>
              <a:rPr lang="en-GB" dirty="0"/>
              <a:t>Create a new file and enter the code on the slide.</a:t>
            </a:r>
          </a:p>
          <a:p>
            <a:endParaRPr lang="en-GB" dirty="0"/>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3757794750"/>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a:t>Add the code on the slide; save and run it.</a:t>
            </a:r>
          </a:p>
          <a:p>
            <a:r>
              <a:rPr lang="en-GB" dirty="0"/>
              <a:t>Try and explain what it does by answering the questions.</a:t>
            </a:r>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1503377270"/>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GB" dirty="0"/>
              <a:t>Create a new file and enter the code on the slide.</a:t>
            </a:r>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3127422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r>
              <a:rPr lang="en-GB"/>
              <a:t>What is Programming? is the first module of the course.</a:t>
            </a:r>
            <a:endParaRPr lang="en-GB" dirty="0"/>
          </a:p>
        </p:txBody>
      </p:sp>
      <p:sp>
        <p:nvSpPr>
          <p:cNvPr id="4" name="Slide Image Placeholder 3"/>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303914206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a:t>Add the code on the slide; save and run it.</a:t>
            </a:r>
          </a:p>
          <a:p>
            <a:r>
              <a:rPr lang="en-GB" dirty="0"/>
              <a:t>Try and explain what it does by answering the questions.</a:t>
            </a:r>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1034749465"/>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r>
              <a:rPr lang="en-GB" dirty="0"/>
              <a:t>Please see your Exercise Guide for full instructions.</a:t>
            </a:r>
          </a:p>
          <a:p>
            <a:r>
              <a:rPr lang="en-GB" dirty="0"/>
              <a:t>Work as an individual but help each other.</a:t>
            </a:r>
          </a:p>
          <a:p>
            <a:r>
              <a:rPr lang="en-GB" dirty="0"/>
              <a:t>The exercise should take about 10 minutes.</a:t>
            </a:r>
          </a:p>
          <a:p>
            <a:r>
              <a:rPr lang="en-GB" dirty="0"/>
              <a:t>Solutions are provided in the Exercise folder for reference.</a:t>
            </a:r>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2557624353"/>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pPr lvl="0"/>
            <a:r>
              <a:rPr lang="en-GB" dirty="0"/>
              <a:t>The next section covers the basics of iteration within Python.</a:t>
            </a:r>
          </a:p>
        </p:txBody>
      </p:sp>
      <p:sp>
        <p:nvSpPr>
          <p:cNvPr id="4" name="Slide Image Placeholder 3"/>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248278955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a:t>Iteration is another word for “loop” or doing something again and again…A loop allows code to repeat without having write it out again. Dependent on the requirements of the program there a number of selection options available:</a:t>
            </a:r>
          </a:p>
          <a:p>
            <a:pPr lvl="1"/>
            <a:r>
              <a:rPr lang="en-GB" dirty="0"/>
              <a:t>For – Repeat the loop a number of times for given start, end and step values.</a:t>
            </a:r>
          </a:p>
          <a:p>
            <a:pPr lvl="1"/>
            <a:r>
              <a:rPr lang="en-GB" dirty="0"/>
              <a:t>While – Repeat the loop until a condition is either True or False.</a:t>
            </a:r>
          </a:p>
          <a:p>
            <a:pPr lvl="1"/>
            <a:r>
              <a:rPr lang="en-GB" dirty="0"/>
              <a:t>Nested Loops – A loop can be embedded within another.</a:t>
            </a:r>
          </a:p>
          <a:p>
            <a:pPr lvl="1"/>
            <a:r>
              <a:rPr lang="en-GB" dirty="0"/>
              <a:t>Break – It is possible to break out of a loop before reaches it specified end value of condition is satisfied.</a:t>
            </a:r>
          </a:p>
          <a:p>
            <a:endParaRPr lang="en-GB" dirty="0"/>
          </a:p>
        </p:txBody>
      </p:sp>
      <p:sp>
        <p:nvSpPr>
          <p:cNvPr id="5" name="Slide Image Placeholder 4"/>
          <p:cNvSpPr>
            <a:spLocks noGrp="1" noRot="1" noChangeAspect="1"/>
          </p:cNvSpPr>
          <p:nvPr>
            <p:ph type="sldImg"/>
          </p:nvPr>
        </p:nvSpPr>
        <p:spPr>
          <a:xfrm>
            <a:off x="719548" y="450058"/>
            <a:ext cx="5390272" cy="4042598"/>
          </a:xfrm>
        </p:spPr>
      </p:sp>
    </p:spTree>
    <p:extLst>
      <p:ext uri="{BB962C8B-B14F-4D97-AF65-F5344CB8AC3E}">
        <p14:creationId xmlns:p14="http://schemas.microsoft.com/office/powerpoint/2010/main" val="3953127032"/>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a:t>Create a new folder and file and enter the code on the slide; save and run it.</a:t>
            </a:r>
          </a:p>
          <a:p>
            <a:r>
              <a:rPr lang="en-GB" dirty="0"/>
              <a:t>Try and explain what it does by answering the questions.</a:t>
            </a:r>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1481440091"/>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a:t>Create a new file and enter the code on the slide; save and run it.</a:t>
            </a:r>
          </a:p>
          <a:p>
            <a:r>
              <a:rPr lang="en-GB" dirty="0"/>
              <a:t>Try and explain what it does by answering the questions.</a:t>
            </a:r>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94717676"/>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a:t>Create a new file and enter the code on the slide; save and run it.</a:t>
            </a:r>
          </a:p>
          <a:p>
            <a:r>
              <a:rPr lang="en-GB" dirty="0"/>
              <a:t>Try and explain what it does by answering the questions.</a:t>
            </a:r>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2279531963"/>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a:t>Create a new file and enter the code on the slide; save and run it.</a:t>
            </a:r>
          </a:p>
          <a:p>
            <a:r>
              <a:rPr lang="en-GB" dirty="0"/>
              <a:t>Try and explain what it does by answering the questions.</a:t>
            </a:r>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3795412532"/>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r>
              <a:rPr lang="en-GB" dirty="0"/>
              <a:t>Please see your Exercise Guide for full instructions.</a:t>
            </a:r>
          </a:p>
          <a:p>
            <a:r>
              <a:rPr lang="en-GB" dirty="0"/>
              <a:t>Work as an individual but help each other.</a:t>
            </a:r>
          </a:p>
          <a:p>
            <a:r>
              <a:rPr lang="en-GB" dirty="0"/>
              <a:t>The exercise should take about 10 minutes.</a:t>
            </a:r>
          </a:p>
          <a:p>
            <a:r>
              <a:rPr lang="en-GB" dirty="0"/>
              <a:t>Solutions are provided in the Exercise folder for reference.</a:t>
            </a:r>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2246760116"/>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a:t>Create a new file and enter the code on the slide; save and run it.</a:t>
            </a:r>
          </a:p>
          <a:p>
            <a:r>
              <a:rPr lang="en-GB" dirty="0"/>
              <a:t>Try and explain what it does by answering the questions.</a:t>
            </a:r>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14736758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r>
              <a:rPr lang="en-GB"/>
              <a:t>This module covers an overview of programming.</a:t>
            </a:r>
          </a:p>
          <a:p>
            <a:r>
              <a:rPr lang="en-GB"/>
              <a:t>The topics covered are:</a:t>
            </a:r>
          </a:p>
          <a:p>
            <a:pPr lvl="1"/>
            <a:r>
              <a:rPr lang="en-GB"/>
              <a:t>Objectives – What are the Learning Outcomes and Assessment Criteria for the module.</a:t>
            </a:r>
          </a:p>
          <a:p>
            <a:pPr lvl="1"/>
            <a:r>
              <a:rPr lang="en-US"/>
              <a:t>What is a Program? – The basics of a computer and program. </a:t>
            </a:r>
          </a:p>
          <a:p>
            <a:pPr lvl="1"/>
            <a:r>
              <a:rPr lang="en-US"/>
              <a:t>Program Development Lifecycle – The generic lifecycle of a program.</a:t>
            </a:r>
          </a:p>
          <a:p>
            <a:pPr lvl="1"/>
            <a:r>
              <a:rPr lang="en-US"/>
              <a:t>Unplugged Computing – Several ‘paper’ programming exercises.</a:t>
            </a:r>
          </a:p>
          <a:p>
            <a:pPr lvl="1"/>
            <a:r>
              <a:rPr lang="en-GB"/>
              <a:t>Review – A short recap of the module including a quiz.</a:t>
            </a:r>
            <a:endParaRPr lang="en-GB" dirty="0"/>
          </a:p>
        </p:txBody>
      </p:sp>
      <p:sp>
        <p:nvSpPr>
          <p:cNvPr id="3" name="Slide Image Placeholder 2"/>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39594589"/>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r>
              <a:rPr lang="en-GB" dirty="0"/>
              <a:t>Please see your Exercise Guide for full instructions.</a:t>
            </a:r>
          </a:p>
          <a:p>
            <a:r>
              <a:rPr lang="en-GB" dirty="0"/>
              <a:t>Work as an individual but help each other.</a:t>
            </a:r>
          </a:p>
          <a:p>
            <a:r>
              <a:rPr lang="en-GB" dirty="0"/>
              <a:t>The exercise should take about 10 minutes.</a:t>
            </a:r>
          </a:p>
          <a:p>
            <a:r>
              <a:rPr lang="en-GB" dirty="0"/>
              <a:t>Solutions are provided in the Exercise folder for reference.</a:t>
            </a:r>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4259057716"/>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r>
              <a:rPr lang="en-GB" dirty="0"/>
              <a:t>Please see your Exercise Guide for full instructions.</a:t>
            </a:r>
          </a:p>
          <a:p>
            <a:r>
              <a:rPr lang="en-GB" dirty="0"/>
              <a:t>Work as an individual but help each other.</a:t>
            </a:r>
          </a:p>
          <a:p>
            <a:r>
              <a:rPr lang="en-GB" dirty="0"/>
              <a:t>The exercise should take about 10 minutes.</a:t>
            </a:r>
          </a:p>
          <a:p>
            <a:r>
              <a:rPr lang="en-GB" dirty="0"/>
              <a:t>Solutions are provided in the Exercise folder for reference.</a:t>
            </a:r>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2557624353"/>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a:t>Create a new file and enter the code on the slide; save and run it.</a:t>
            </a:r>
          </a:p>
          <a:p>
            <a:r>
              <a:rPr lang="en-GB" dirty="0"/>
              <a:t>Try and explain what it does by answering the questions.</a:t>
            </a:r>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1510142460"/>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a:t>Create a new file and enter the code on the slide; save and run it.</a:t>
            </a:r>
          </a:p>
          <a:p>
            <a:r>
              <a:rPr lang="en-GB" dirty="0"/>
              <a:t>Try and explain what it does by answering the questions.</a:t>
            </a:r>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4275026859"/>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r>
              <a:rPr lang="en-GB" dirty="0"/>
              <a:t>Please see your Exercise Guide for full instructions.</a:t>
            </a:r>
          </a:p>
          <a:p>
            <a:r>
              <a:rPr lang="en-GB" dirty="0"/>
              <a:t>Work as an individual but help each other.</a:t>
            </a:r>
          </a:p>
          <a:p>
            <a:r>
              <a:rPr lang="en-GB" dirty="0"/>
              <a:t>The exercise should take about 10 minutes.</a:t>
            </a:r>
          </a:p>
          <a:p>
            <a:r>
              <a:rPr lang="en-GB" dirty="0"/>
              <a:t>Solutions are provided in the Exercise folder for reference.</a:t>
            </a:r>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970630276"/>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a:t>Create a new file and enter the code on the slide; save and run it.</a:t>
            </a:r>
          </a:p>
          <a:p>
            <a:r>
              <a:rPr lang="en-GB" dirty="0"/>
              <a:t>Try and explain what it does by answering the questions.</a:t>
            </a:r>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455282264"/>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a:t>Create a new file and enter the code on the slide; save and run it.</a:t>
            </a:r>
          </a:p>
          <a:p>
            <a:r>
              <a:rPr lang="en-GB" dirty="0"/>
              <a:t>Try and explain what it does by answering the questions.</a:t>
            </a:r>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1831910861"/>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r>
              <a:rPr lang="en-GB" dirty="0"/>
              <a:t>Please see your Exercise Guide for full instructions.</a:t>
            </a:r>
          </a:p>
          <a:p>
            <a:r>
              <a:rPr lang="en-GB" dirty="0"/>
              <a:t>Work as an individual but help each other.</a:t>
            </a:r>
          </a:p>
          <a:p>
            <a:r>
              <a:rPr lang="en-GB" dirty="0"/>
              <a:t>The exercise should take about 10 minutes.</a:t>
            </a:r>
          </a:p>
          <a:p>
            <a:r>
              <a:rPr lang="en-GB" dirty="0"/>
              <a:t>Solutions are provided in the Exercise folder for reference.</a:t>
            </a:r>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2557624353"/>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pPr lvl="0"/>
            <a:r>
              <a:rPr lang="en-GB" dirty="0"/>
              <a:t>The next section covers the basics of procedures within Python.</a:t>
            </a:r>
          </a:p>
        </p:txBody>
      </p:sp>
      <p:sp>
        <p:nvSpPr>
          <p:cNvPr id="4" name="Slide Image Placeholder 3"/>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2482789556"/>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GB" dirty="0"/>
              <a:t>A loop can be used if same piece of code needs to be repeated but only if those times are all together. A procedure can be used if same piece of code needs to be run several times within a program. Dependent on the requirements of the program there a number of selection options available:</a:t>
            </a:r>
          </a:p>
          <a:p>
            <a:pPr lvl="1"/>
            <a:r>
              <a:rPr lang="en-GB" dirty="0"/>
              <a:t>Procedure – A block of code, specified once, that can be run as often as required within a program. </a:t>
            </a:r>
          </a:p>
          <a:p>
            <a:pPr lvl="1"/>
            <a:r>
              <a:rPr lang="en-GB" dirty="0"/>
              <a:t>Parameters – A procedure can be called with one or more optional parameters.</a:t>
            </a:r>
          </a:p>
          <a:p>
            <a:pPr lvl="1"/>
            <a:r>
              <a:rPr lang="en-GB" dirty="0"/>
              <a:t>Functions – A procedure that returns a result when it run.</a:t>
            </a:r>
          </a:p>
          <a:p>
            <a:pPr lvl="1"/>
            <a:r>
              <a:rPr lang="en-GB" dirty="0"/>
              <a:t>Modules – A standard procedure that is built into Python. </a:t>
            </a:r>
          </a:p>
        </p:txBody>
      </p:sp>
      <p:sp>
        <p:nvSpPr>
          <p:cNvPr id="5" name="Slide Image Placeholder 4"/>
          <p:cNvSpPr>
            <a:spLocks noGrp="1" noRot="1" noChangeAspect="1"/>
          </p:cNvSpPr>
          <p:nvPr>
            <p:ph type="sldImg"/>
          </p:nvPr>
        </p:nvSpPr>
        <p:spPr>
          <a:xfrm>
            <a:off x="719548" y="450058"/>
            <a:ext cx="5390272" cy="4042598"/>
          </a:xfrm>
        </p:spPr>
      </p:sp>
    </p:spTree>
    <p:extLst>
      <p:ext uri="{BB962C8B-B14F-4D97-AF65-F5344CB8AC3E}">
        <p14:creationId xmlns:p14="http://schemas.microsoft.com/office/powerpoint/2010/main" val="789093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The Learning Outcomes for this module are to enable the learner to:</a:t>
            </a:r>
          </a:p>
          <a:p>
            <a:pPr lvl="1"/>
            <a:r>
              <a:rPr lang="en-GB"/>
              <a:t>1. Describe and apply generic programming approaches and concepts.</a:t>
            </a:r>
          </a:p>
          <a:p>
            <a:r>
              <a:rPr lang="en-GB"/>
              <a:t>The Assessment Criteria will ensure the learner:</a:t>
            </a:r>
          </a:p>
          <a:p>
            <a:pPr lvl="1"/>
            <a:r>
              <a:rPr lang="en-GB"/>
              <a:t>1.1 Describe the basic features of a program.</a:t>
            </a:r>
          </a:p>
          <a:p>
            <a:pPr lvl="1"/>
            <a:r>
              <a:rPr lang="en-GB"/>
              <a:t>1.2 List and explain the key stages and related tasks of the program development lifecycle.</a:t>
            </a:r>
          </a:p>
          <a:p>
            <a:pPr lvl="1"/>
            <a:r>
              <a:rPr lang="en-GB"/>
              <a:t>1.3 Apply the main programming constructs to solve simple programming exercises.</a:t>
            </a:r>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4168723055"/>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a:t>Create a new folder and file and enter the code on the slide; save and run it.</a:t>
            </a:r>
          </a:p>
          <a:p>
            <a:r>
              <a:rPr lang="en-GB" dirty="0"/>
              <a:t>Try and explain what it does by answering the questions.</a:t>
            </a:r>
          </a:p>
          <a:p>
            <a:endParaRPr lang="en-GB" dirty="0"/>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2660035567"/>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a:t>Create a new file and enter the code on the slide; save and run it.</a:t>
            </a:r>
          </a:p>
          <a:p>
            <a:r>
              <a:rPr lang="en-GB" dirty="0"/>
              <a:t>Try and explain what it does by answering the questions.</a:t>
            </a:r>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3042618203"/>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a:t>Create a new file and enter the code on the slide; save and run it.</a:t>
            </a:r>
          </a:p>
          <a:p>
            <a:r>
              <a:rPr lang="en-GB" dirty="0"/>
              <a:t>Try and explain what it does by answering the questions.</a:t>
            </a:r>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573415769"/>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r>
              <a:rPr lang="en-GB" dirty="0"/>
              <a:t>Please see your Exercise Guide for full instructions.</a:t>
            </a:r>
          </a:p>
          <a:p>
            <a:r>
              <a:rPr lang="en-GB" dirty="0"/>
              <a:t>Work as an individual but help each other.</a:t>
            </a:r>
          </a:p>
          <a:p>
            <a:r>
              <a:rPr lang="en-GB" dirty="0"/>
              <a:t>The exercise should take about 10 minutes.</a:t>
            </a:r>
          </a:p>
          <a:p>
            <a:r>
              <a:rPr lang="en-GB" dirty="0"/>
              <a:t>Solutions are provided in the Exercise folder for reference.</a:t>
            </a:r>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3129293442"/>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a:t>The procedures so far have just output a result. Sometimes a procedure will need to send some data back to the program. This is called a return value. Procedures that return something are called functions. The </a:t>
            </a:r>
            <a:r>
              <a:rPr lang="en-GB" b="1" dirty="0">
                <a:solidFill>
                  <a:srgbClr val="FF0000"/>
                </a:solidFill>
              </a:rPr>
              <a:t>return variable </a:t>
            </a:r>
            <a:r>
              <a:rPr lang="en-GB" dirty="0"/>
              <a:t>line passes the value of variable back.</a:t>
            </a:r>
          </a:p>
          <a:p>
            <a:r>
              <a:rPr lang="en-GB" dirty="0"/>
              <a:t>The line </a:t>
            </a:r>
            <a:r>
              <a:rPr lang="en-GB" b="1" dirty="0">
                <a:solidFill>
                  <a:srgbClr val="FF0000"/>
                </a:solidFill>
              </a:rPr>
              <a:t>result = function(parameter,…)</a:t>
            </a:r>
            <a:r>
              <a:rPr lang="en-GB" dirty="0">
                <a:solidFill>
                  <a:srgbClr val="FF0000"/>
                </a:solidFill>
              </a:rPr>
              <a:t> </a:t>
            </a:r>
            <a:r>
              <a:rPr lang="en-GB" dirty="0"/>
              <a:t>shows a value is expected to be returned and has somewhere to store it.</a:t>
            </a:r>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4144233624"/>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a:t>Create a new file and enter the code on the slide; save and run it.</a:t>
            </a:r>
          </a:p>
          <a:p>
            <a:r>
              <a:rPr lang="en-GB" dirty="0"/>
              <a:t>Try and explain what it does by answering the questions.</a:t>
            </a:r>
          </a:p>
          <a:p>
            <a:endParaRPr lang="en-GB" dirty="0"/>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2097461826"/>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a:t>Many procedures and functions are built into Python</a:t>
            </a:r>
            <a:r>
              <a:rPr lang="en-GB" b="1" dirty="0">
                <a:solidFill>
                  <a:srgbClr val="FF0000"/>
                </a:solidFill>
              </a:rPr>
              <a:t>. print i</a:t>
            </a:r>
            <a:r>
              <a:rPr lang="en-GB" dirty="0"/>
              <a:t>s an example of one we have used so far. Modules or libraries are collections of extra procedures and functions that have been pre-written for a vast arrange of common and sophisticated functionality. The programmer merely has to reference the required procedure in accordance with its specification rather that write the code from scratch. For more information on available libraries and modules see: </a:t>
            </a:r>
            <a:r>
              <a:rPr lang="en-GB" dirty="0">
                <a:hlinkClick r:id="rId3"/>
              </a:rPr>
              <a:t>https://docs.python.org/3/py-modindex.html</a:t>
            </a:r>
            <a:endParaRPr lang="en-GB" dirty="0"/>
          </a:p>
          <a:p>
            <a:endParaRPr lang="en-GB" dirty="0"/>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3540554039"/>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a:t>Create a new file and enter the code on the slide; save and run it.</a:t>
            </a:r>
          </a:p>
          <a:p>
            <a:r>
              <a:rPr lang="en-GB" dirty="0"/>
              <a:t>Try and explain what it does by answering the questions.</a:t>
            </a:r>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1296565316"/>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r>
              <a:rPr lang="en-GB" dirty="0"/>
              <a:t>Please see your Exercise Guide for full instructions.</a:t>
            </a:r>
          </a:p>
          <a:p>
            <a:r>
              <a:rPr lang="en-GB" dirty="0"/>
              <a:t>Work as an individual but help each other.</a:t>
            </a:r>
          </a:p>
          <a:p>
            <a:r>
              <a:rPr lang="en-GB" dirty="0"/>
              <a:t>The exercise should take about 10 minutes.</a:t>
            </a:r>
          </a:p>
          <a:p>
            <a:r>
              <a:rPr lang="en-GB" dirty="0"/>
              <a:t>Solutions are provided in the Exercise folder for reference.</a:t>
            </a:r>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28385277"/>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r>
              <a:rPr lang="en-GB" dirty="0"/>
              <a:t>Please see your Exercise Guide for full instructions.</a:t>
            </a:r>
          </a:p>
          <a:p>
            <a:r>
              <a:rPr lang="en-GB" dirty="0"/>
              <a:t>Work as an individual but help each other.</a:t>
            </a:r>
          </a:p>
          <a:p>
            <a:r>
              <a:rPr lang="en-GB" dirty="0"/>
              <a:t>The exercise should take about 10 minutes.</a:t>
            </a:r>
          </a:p>
          <a:p>
            <a:r>
              <a:rPr lang="en-GB" dirty="0"/>
              <a:t>Solutions are provided in the Exercise folder for reference.</a:t>
            </a:r>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32611220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r>
              <a:rPr lang="en-GB"/>
              <a:t>The next section covers the basics of </a:t>
            </a:r>
            <a:r>
              <a:rPr lang="en-US"/>
              <a:t>a computer and program. </a:t>
            </a:r>
          </a:p>
          <a:p>
            <a:endParaRPr lang="en-GB" dirty="0"/>
          </a:p>
        </p:txBody>
      </p:sp>
      <p:sp>
        <p:nvSpPr>
          <p:cNvPr id="7" name="Slide Image Placeholder 6"/>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39594589"/>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r>
              <a:rPr lang="en-GB" dirty="0"/>
              <a:t>Please see your Exercise Guide for full instructions.</a:t>
            </a:r>
          </a:p>
          <a:p>
            <a:r>
              <a:rPr lang="en-GB" dirty="0"/>
              <a:t>Work as an individual but help each other.</a:t>
            </a:r>
          </a:p>
          <a:p>
            <a:r>
              <a:rPr lang="en-GB" dirty="0"/>
              <a:t>Use the time available to complete as many of the exercises as possible.</a:t>
            </a:r>
          </a:p>
          <a:p>
            <a:r>
              <a:rPr lang="en-GB" dirty="0"/>
              <a:t>Solutions are provided in the Exercise folder for reference.</a:t>
            </a:r>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2557624353"/>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pPr lvl="0"/>
            <a:r>
              <a:rPr lang="en-GB" dirty="0"/>
              <a:t>The final section is a review of module, specifically the Learning Outcomes and Assessment Criteria, with a quick quiz and a chance to ask any further questions and provide brief feedback.</a:t>
            </a:r>
          </a:p>
        </p:txBody>
      </p:sp>
      <p:sp>
        <p:nvSpPr>
          <p:cNvPr id="4" name="Slide Image Placeholder 3"/>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2482789556"/>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a:t>Please enter the Kahoot URL and then the game PIN and your nickname. The tutor will explain how Kahoot works and facilitate the quiz. Note you get more points the quicker you correctly answer a question. However you also get bonus points for achieving several consecutive correct answers. Take you time to read the question and the possible answers before making your selection.</a:t>
            </a:r>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2159910518"/>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r>
              <a:rPr lang="en-GB" dirty="0"/>
              <a:t>Have we achieved the Learning Outcomes for this module? As a learner can you?</a:t>
            </a:r>
          </a:p>
          <a:p>
            <a:pPr lvl="1"/>
            <a:r>
              <a:rPr lang="en-GB" dirty="0"/>
              <a:t>4. Code and run simple Python programs that include selection, loops and procedures.</a:t>
            </a:r>
          </a:p>
          <a:p>
            <a:r>
              <a:rPr lang="en-GB" dirty="0"/>
              <a:t>Also the Assessment Criteria? As a learner can you?</a:t>
            </a:r>
          </a:p>
          <a:p>
            <a:pPr lvl="1"/>
            <a:r>
              <a:rPr lang="en-GB" dirty="0"/>
              <a:t>4.1 Code various forms of selection using the if statement.</a:t>
            </a:r>
          </a:p>
          <a:p>
            <a:pPr lvl="1"/>
            <a:r>
              <a:rPr lang="en-GB" dirty="0"/>
              <a:t>4.2 Code various forms of loops using for and while statements.</a:t>
            </a:r>
          </a:p>
          <a:p>
            <a:pPr lvl="1"/>
            <a:r>
              <a:rPr lang="en-GB" dirty="0"/>
              <a:t>4.3 Code various forms of procedures using function, module and parameter statements.</a:t>
            </a:r>
          </a:p>
          <a:p>
            <a:pPr lvl="0"/>
            <a:r>
              <a:rPr lang="en-GB" dirty="0"/>
              <a:t>Do you have any further questions on the content covered or feedback on the module?</a:t>
            </a:r>
          </a:p>
          <a:p>
            <a:endParaRPr lang="en-GB" dirty="0"/>
          </a:p>
        </p:txBody>
      </p:sp>
      <p:sp>
        <p:nvSpPr>
          <p:cNvPr id="4" name="Slide Image Placeholder 3"/>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1287395620"/>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GB"/>
              <a:t>This module will enable the learner to code and run simple Python programs that reads and write to files.</a:t>
            </a:r>
          </a:p>
          <a:p>
            <a:pPr lvl="0"/>
            <a:r>
              <a:rPr lang="en-GB"/>
              <a:t>Specifically the learner will be able to:</a:t>
            </a:r>
          </a:p>
          <a:p>
            <a:pPr lvl="1"/>
            <a:r>
              <a:rPr lang="en-GB"/>
              <a:t>Code commands to open, write and read files.</a:t>
            </a:r>
          </a:p>
          <a:p>
            <a:pPr lvl="1"/>
            <a:r>
              <a:rPr lang="en-GB"/>
              <a:t>Code commands to read files by line and character.</a:t>
            </a:r>
          </a:p>
          <a:p>
            <a:pPr lvl="1"/>
            <a:r>
              <a:rPr lang="en-GB"/>
              <a:t>Code commands to edit a file.</a:t>
            </a:r>
          </a:p>
          <a:p>
            <a:pPr lvl="0"/>
            <a:r>
              <a:rPr lang="en-GB"/>
              <a:t>Code examples will be used to explain and demonstrate the content and for leaners to imitate. Supporting exercises will provide practice opportunities. At the end of the module there is a short quiz to review the topic.</a:t>
            </a:r>
          </a:p>
          <a:p>
            <a:endParaRPr lang="en-US" dirty="0"/>
          </a:p>
        </p:txBody>
      </p:sp>
      <p:sp>
        <p:nvSpPr>
          <p:cNvPr id="4" name="Slide Image Placeholder 3"/>
          <p:cNvSpPr>
            <a:spLocks noGrp="1" noRot="1" noChangeAspect="1"/>
          </p:cNvSpPr>
          <p:nvPr>
            <p:ph type="sldImg"/>
          </p:nvPr>
        </p:nvSpPr>
        <p:spPr>
          <a:xfrm>
            <a:off x="-200025" y="450850"/>
            <a:ext cx="7239000" cy="4071938"/>
          </a:xfrm>
        </p:spPr>
      </p:sp>
    </p:spTree>
    <p:extLst>
      <p:ext uri="{BB962C8B-B14F-4D97-AF65-F5344CB8AC3E}">
        <p14:creationId xmlns:p14="http://schemas.microsoft.com/office/powerpoint/2010/main" val="3609641330"/>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idx="1"/>
          </p:nvPr>
        </p:nvSpPr>
        <p:spPr/>
        <p:txBody>
          <a:bodyPr/>
          <a:lstStyle/>
          <a:p>
            <a:pPr lvl="0"/>
            <a:r>
              <a:rPr lang="en-GB" dirty="0"/>
              <a:t>Files is the fifth module of the course.</a:t>
            </a:r>
          </a:p>
        </p:txBody>
      </p:sp>
      <p:sp>
        <p:nvSpPr>
          <p:cNvPr id="4" name="Slide Image Placeholder 3"/>
          <p:cNvSpPr>
            <a:spLocks noGrp="1" noRot="1" noChangeAspect="1"/>
          </p:cNvSpPr>
          <p:nvPr>
            <p:ph type="sldImg"/>
          </p:nvPr>
        </p:nvSpPr>
        <p:spPr>
          <a:xfrm>
            <a:off x="-200025" y="450850"/>
            <a:ext cx="7239000" cy="4071938"/>
          </a:xfrm>
        </p:spPr>
      </p:sp>
    </p:spTree>
    <p:extLst>
      <p:ext uri="{BB962C8B-B14F-4D97-AF65-F5344CB8AC3E}">
        <p14:creationId xmlns:p14="http://schemas.microsoft.com/office/powerpoint/2010/main" val="2148505818"/>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r>
              <a:rPr lang="en-GB"/>
              <a:t>Please take 10 minutes to make a quick summary of the topics / points covered on Day 2</a:t>
            </a:r>
          </a:p>
          <a:p>
            <a:pPr lvl="1"/>
            <a:r>
              <a:rPr lang="en-GB"/>
              <a:t>Data Types</a:t>
            </a:r>
          </a:p>
          <a:p>
            <a:pPr lvl="1"/>
            <a:r>
              <a:rPr lang="en-GB"/>
              <a:t>Control Flow</a:t>
            </a:r>
          </a:p>
          <a:p>
            <a:pPr lvl="0"/>
            <a:r>
              <a:rPr lang="en-GB"/>
              <a:t>Use a single side of A4 to document your summary using a mind map, bullets or other format of your choice.</a:t>
            </a:r>
            <a:endParaRPr lang="en-GB" dirty="0"/>
          </a:p>
        </p:txBody>
      </p:sp>
      <p:sp>
        <p:nvSpPr>
          <p:cNvPr id="3" name="Slide Image Placeholder 2"/>
          <p:cNvSpPr>
            <a:spLocks noGrp="1" noRot="1" noChangeAspect="1"/>
          </p:cNvSpPr>
          <p:nvPr>
            <p:ph type="sldImg"/>
          </p:nvPr>
        </p:nvSpPr>
        <p:spPr>
          <a:xfrm>
            <a:off x="720389" y="451430"/>
            <a:ext cx="5398152" cy="4070840"/>
          </a:xfrm>
        </p:spPr>
      </p:sp>
    </p:spTree>
    <p:extLst>
      <p:ext uri="{BB962C8B-B14F-4D97-AF65-F5344CB8AC3E}">
        <p14:creationId xmlns:p14="http://schemas.microsoft.com/office/powerpoint/2010/main" val="13127213"/>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r>
              <a:rPr lang="en-GB" dirty="0"/>
              <a:t>This module covers coding and running a simple Python program to read and write to a file.</a:t>
            </a:r>
          </a:p>
          <a:p>
            <a:r>
              <a:rPr lang="en-GB" dirty="0"/>
              <a:t>The topics covered are:</a:t>
            </a:r>
          </a:p>
          <a:p>
            <a:pPr lvl="1"/>
            <a:r>
              <a:rPr lang="en-GB" dirty="0"/>
              <a:t>Objectives – What are the Learning Outcomes and Assessment Criteria for the module.</a:t>
            </a:r>
          </a:p>
          <a:p>
            <a:pPr lvl="1"/>
            <a:r>
              <a:rPr lang="en-GB" dirty="0"/>
              <a:t>Basics – A quick overview of the basics of files in Python.</a:t>
            </a:r>
          </a:p>
          <a:p>
            <a:pPr lvl="1"/>
            <a:r>
              <a:rPr lang="en-GB" dirty="0"/>
              <a:t>Write – How to write data to a file.</a:t>
            </a:r>
          </a:p>
          <a:p>
            <a:pPr lvl="1"/>
            <a:r>
              <a:rPr lang="en-GB" dirty="0"/>
              <a:t>Read – How to read data from a file.</a:t>
            </a:r>
          </a:p>
          <a:p>
            <a:pPr lvl="1"/>
            <a:r>
              <a:rPr lang="en-GB" dirty="0"/>
              <a:t>Edit – How to edit date in a file.</a:t>
            </a:r>
          </a:p>
          <a:p>
            <a:pPr lvl="1"/>
            <a:r>
              <a:rPr lang="en-GB" dirty="0"/>
              <a:t>Review – A short recap of the module including a quiz.</a:t>
            </a:r>
          </a:p>
        </p:txBody>
      </p:sp>
      <p:sp>
        <p:nvSpPr>
          <p:cNvPr id="5" name="Slide Image Placeholder 4"/>
          <p:cNvSpPr>
            <a:spLocks noGrp="1" noRot="1" noChangeAspect="1"/>
          </p:cNvSpPr>
          <p:nvPr>
            <p:ph type="sldImg"/>
          </p:nvPr>
        </p:nvSpPr>
        <p:spPr>
          <a:xfrm>
            <a:off x="-200025" y="450850"/>
            <a:ext cx="7239000" cy="4071938"/>
          </a:xfrm>
        </p:spPr>
      </p:sp>
    </p:spTree>
    <p:extLst>
      <p:ext uri="{BB962C8B-B14F-4D97-AF65-F5344CB8AC3E}">
        <p14:creationId xmlns:p14="http://schemas.microsoft.com/office/powerpoint/2010/main" val="4115530919"/>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a:t>The Learning Outcomes for this module are to enable the learner to:</a:t>
            </a:r>
          </a:p>
          <a:p>
            <a:pPr lvl="1"/>
            <a:r>
              <a:rPr lang="en-GB" dirty="0"/>
              <a:t>5. Code and run simple Python programs that read and write to files</a:t>
            </a:r>
          </a:p>
          <a:p>
            <a:r>
              <a:rPr lang="en-GB" dirty="0"/>
              <a:t>The Assessment Criteria will ensure the learner:</a:t>
            </a:r>
          </a:p>
          <a:p>
            <a:pPr lvl="1"/>
            <a:r>
              <a:rPr lang="en-GB" dirty="0"/>
              <a:t>5.1 Code commands to open, write and read files.</a:t>
            </a:r>
          </a:p>
          <a:p>
            <a:pPr lvl="1"/>
            <a:r>
              <a:rPr lang="en-GB" dirty="0"/>
              <a:t>5.2 Code commands to read files by line and character.</a:t>
            </a:r>
          </a:p>
          <a:p>
            <a:pPr lvl="1"/>
            <a:r>
              <a:rPr lang="en-GB" dirty="0"/>
              <a:t>5.3 Code commands to edit a file.</a:t>
            </a:r>
          </a:p>
          <a:p>
            <a:endParaRPr lang="en-GB" dirty="0"/>
          </a:p>
        </p:txBody>
      </p:sp>
      <p:sp>
        <p:nvSpPr>
          <p:cNvPr id="5" name="Slide Image Placeholder 4"/>
          <p:cNvSpPr>
            <a:spLocks noGrp="1" noRot="1" noChangeAspect="1"/>
          </p:cNvSpPr>
          <p:nvPr>
            <p:ph type="sldImg"/>
          </p:nvPr>
        </p:nvSpPr>
        <p:spPr>
          <a:xfrm>
            <a:off x="-200025" y="450850"/>
            <a:ext cx="7239000" cy="4071938"/>
          </a:xfrm>
        </p:spPr>
      </p:sp>
    </p:spTree>
    <p:extLst>
      <p:ext uri="{BB962C8B-B14F-4D97-AF65-F5344CB8AC3E}">
        <p14:creationId xmlns:p14="http://schemas.microsoft.com/office/powerpoint/2010/main" val="1876191260"/>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GB" dirty="0"/>
              <a:t>Please spend five minutes finding out about files in Python programs. Create a quick list of basic facts and information about what files are used for and why and the basic programming steps and syntax when working with files. Be prepared to share what you find with the group.</a:t>
            </a:r>
          </a:p>
          <a:p>
            <a:endParaRPr lang="en-GB" dirty="0"/>
          </a:p>
        </p:txBody>
      </p:sp>
      <p:sp>
        <p:nvSpPr>
          <p:cNvPr id="5" name="Slide Image Placeholder 4"/>
          <p:cNvSpPr>
            <a:spLocks noGrp="1" noRot="1" noChangeAspect="1"/>
          </p:cNvSpPr>
          <p:nvPr>
            <p:ph type="sldImg"/>
          </p:nvPr>
        </p:nvSpPr>
        <p:spPr>
          <a:xfrm>
            <a:off x="-200025" y="450850"/>
            <a:ext cx="7239000" cy="4071938"/>
          </a:xfrm>
        </p:spPr>
      </p:sp>
    </p:spTree>
    <p:extLst>
      <p:ext uri="{BB962C8B-B14F-4D97-AF65-F5344CB8AC3E}">
        <p14:creationId xmlns:p14="http://schemas.microsoft.com/office/powerpoint/2010/main" val="3696039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Notes Placeholder 2"/>
          <p:cNvSpPr>
            <a:spLocks noGrp="1"/>
          </p:cNvSpPr>
          <p:nvPr>
            <p:ph type="body" idx="1"/>
          </p:nvPr>
        </p:nvSpPr>
        <p:spPr/>
        <p:txBody>
          <a:bodyPr/>
          <a:lstStyle/>
          <a:p>
            <a:r>
              <a:rPr lang="en-US"/>
              <a:t>In reality a computer is not a complicated piece of equipment. It is made up of a few big pieces that are in turn made up of smaller pieces. A car is considerably more intricate and people drive them all the time.</a:t>
            </a:r>
          </a:p>
          <a:p>
            <a:r>
              <a:rPr lang="en-US"/>
              <a:t>At the lowest level they are just a collection of switches that are either off or on, equating to binary values 0 and 1 that are stored as bits in memory. A b</a:t>
            </a:r>
            <a:r>
              <a:rPr lang="en-GB"/>
              <a:t>it is short for 'binary digit.'</a:t>
            </a:r>
            <a:endParaRPr lang="en-US"/>
          </a:p>
          <a:p>
            <a:r>
              <a:rPr lang="en-GB"/>
              <a:t>A byte is 8 bits. With 8 bits you can store any number between 0 and 255 as there are 256 different combinations of 1 and 0 to choose from. Why eight bits? The original intention was that, when storing text, 8 bits would be enough to assign a unique number to every possible language character you might want to use. In practice, only characters up to 127 were ever standardised. The standard is called ASCII, which stands for American Standard Code for Information Interchange. In the early days, one of the eight bits was set aside for error testing purposes, back when computers were far less reliable, and 7 bits only gives you 128 different combinations.</a:t>
            </a:r>
            <a:endParaRPr lang="en-US"/>
          </a:p>
          <a:p>
            <a:r>
              <a:rPr lang="en-US"/>
              <a:t>Several bytes then make up a word. </a:t>
            </a:r>
            <a:r>
              <a:rPr lang="en-GB"/>
              <a:t>You often hear about 32-bit or 64-bit computer architectures. A word is basically the number of bits a particular computer's CPU can deal with in one go. It varies depending on the computer architecture you're using. Imagine looking at a computer's circuitry very closely. On a 32-bit machine, you would see 32 wires running parallel to each other between the computer's memory controller and the CPU, for the purpose of giving the CPU access to one particular word of memory. C</a:t>
            </a:r>
            <a:r>
              <a:rPr lang="en-US"/>
              <a:t>urgent software like Windows comes in 32-bit and 64-bit versions.</a:t>
            </a:r>
            <a:endParaRPr lang="en-US" dirty="0"/>
          </a:p>
        </p:txBody>
      </p:sp>
      <p:sp>
        <p:nvSpPr>
          <p:cNvPr id="28676" name="Slide Number Placeholder 3"/>
          <p:cNvSpPr>
            <a:spLocks noGrp="1"/>
          </p:cNvSpPr>
          <p:nvPr>
            <p:ph type="sldNum" sz="quarter" idx="5"/>
          </p:nvPr>
        </p:nvSpPr>
        <p:spPr>
          <a:xfrm>
            <a:off x="582341" y="9590301"/>
            <a:ext cx="6212159" cy="269702"/>
          </a:xfrm>
          <a:prstGeom prst="rect">
            <a:avLst/>
          </a:prstGeom>
          <a:noFill/>
        </p:spPr>
        <p:txBody>
          <a:bodyPr lIns="91431" tIns="45716" rIns="91431" bIns="45716"/>
          <a:lstStyle/>
          <a:p>
            <a:fld id="{BEC663CD-D8D3-494C-83EC-A07F62E85206}" type="slidenum">
              <a:rPr lang="en-GB" smtClean="0"/>
              <a:pPr/>
              <a:t>19</a:t>
            </a:fld>
            <a:endParaRPr lang="en-GB" dirty="0"/>
          </a:p>
        </p:txBody>
      </p:sp>
      <p:sp>
        <p:nvSpPr>
          <p:cNvPr id="3" name="Slide Image Placeholder 2"/>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823857574"/>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r>
              <a:rPr lang="en-GB" dirty="0"/>
              <a:t>The next section covers the basics of reading and writing files with Python.</a:t>
            </a:r>
          </a:p>
        </p:txBody>
      </p:sp>
      <p:sp>
        <p:nvSpPr>
          <p:cNvPr id="5" name="Slide Image Placeholder 4"/>
          <p:cNvSpPr>
            <a:spLocks noGrp="1" noRot="1" noChangeAspect="1"/>
          </p:cNvSpPr>
          <p:nvPr>
            <p:ph type="sldImg"/>
          </p:nvPr>
        </p:nvSpPr>
        <p:spPr>
          <a:xfrm>
            <a:off x="-200025" y="450850"/>
            <a:ext cx="7239000" cy="4071938"/>
          </a:xfrm>
        </p:spPr>
      </p:sp>
    </p:spTree>
    <p:extLst>
      <p:ext uri="{BB962C8B-B14F-4D97-AF65-F5344CB8AC3E}">
        <p14:creationId xmlns:p14="http://schemas.microsoft.com/office/powerpoint/2010/main" val="1071892822"/>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In all the programs we have written and run so far the data has been lost when the program ends.</a:t>
            </a:r>
          </a:p>
          <a:p>
            <a:r>
              <a:rPr lang="en-GB"/>
              <a:t>Files can be used to store data for future use as would be required for most business applications.</a:t>
            </a:r>
          </a:p>
          <a:p>
            <a:r>
              <a:rPr lang="en-GB"/>
              <a:t>The basic steps when using files are:</a:t>
            </a:r>
          </a:p>
          <a:p>
            <a:pPr lvl="1"/>
            <a:r>
              <a:rPr lang="en-GB"/>
              <a:t>Open a file</a:t>
            </a:r>
          </a:p>
          <a:p>
            <a:pPr lvl="1"/>
            <a:r>
              <a:rPr lang="en-GB"/>
              <a:t>Write to a file</a:t>
            </a:r>
          </a:p>
          <a:p>
            <a:pPr lvl="1"/>
            <a:r>
              <a:rPr lang="en-GB"/>
              <a:t>Read from a file</a:t>
            </a:r>
          </a:p>
          <a:p>
            <a:pPr lvl="1"/>
            <a:r>
              <a:rPr lang="en-GB"/>
              <a:t>Close a file</a:t>
            </a:r>
          </a:p>
          <a:p>
            <a:endParaRPr lang="en-GB" dirty="0"/>
          </a:p>
        </p:txBody>
      </p:sp>
      <p:sp>
        <p:nvSpPr>
          <p:cNvPr id="5" name="Slide Image Placeholder 4"/>
          <p:cNvSpPr>
            <a:spLocks noGrp="1" noRot="1" noChangeAspect="1"/>
          </p:cNvSpPr>
          <p:nvPr>
            <p:ph type="sldImg"/>
          </p:nvPr>
        </p:nvSpPr>
        <p:spPr>
          <a:xfrm>
            <a:off x="720389" y="451430"/>
            <a:ext cx="5398152" cy="4070840"/>
          </a:xfrm>
        </p:spPr>
      </p:sp>
    </p:spTree>
    <p:extLst>
      <p:ext uri="{BB962C8B-B14F-4D97-AF65-F5344CB8AC3E}">
        <p14:creationId xmlns:p14="http://schemas.microsoft.com/office/powerpoint/2010/main" val="482737262"/>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0389" y="451430"/>
            <a:ext cx="5398152" cy="4070840"/>
          </a:xfrm>
        </p:spPr>
      </p:sp>
      <p:sp>
        <p:nvSpPr>
          <p:cNvPr id="3" name="Notes Placeholder 2"/>
          <p:cNvSpPr>
            <a:spLocks noGrp="1"/>
          </p:cNvSpPr>
          <p:nvPr>
            <p:ph type="body" idx="1"/>
          </p:nvPr>
        </p:nvSpPr>
        <p:spPr/>
        <p:txBody>
          <a:bodyPr/>
          <a:lstStyle/>
          <a:p>
            <a:r>
              <a:rPr lang="en-GB" dirty="0"/>
              <a:t>To open a file you need to make the file a variable by specifying: </a:t>
            </a:r>
            <a:r>
              <a:rPr lang="en-GB" b="1" dirty="0">
                <a:solidFill>
                  <a:srgbClr val="FF0000"/>
                </a:solidFill>
                <a:latin typeface="Courier New" pitchFamily="49" charset="0"/>
                <a:cs typeface="Courier New" pitchFamily="49" charset="0"/>
              </a:rPr>
              <a:t>file = open(“</a:t>
            </a:r>
            <a:r>
              <a:rPr lang="en-GB" b="1" dirty="0" err="1">
                <a:solidFill>
                  <a:srgbClr val="FF0000"/>
                </a:solidFill>
                <a:latin typeface="Courier New" pitchFamily="49" charset="0"/>
                <a:cs typeface="Courier New" pitchFamily="49" charset="0"/>
              </a:rPr>
              <a:t>filename”,”mode</a:t>
            </a:r>
            <a:r>
              <a:rPr lang="en-GB" b="1" dirty="0">
                <a:solidFill>
                  <a:srgbClr val="FF0000"/>
                </a:solidFill>
                <a:latin typeface="Courier New" pitchFamily="49" charset="0"/>
                <a:cs typeface="Courier New" pitchFamily="49" charset="0"/>
              </a:rPr>
              <a:t>”) </a:t>
            </a:r>
            <a:r>
              <a:rPr lang="en-GB" b="0" dirty="0">
                <a:solidFill>
                  <a:srgbClr val="FF0000"/>
                </a:solidFill>
                <a:latin typeface="Courier New" pitchFamily="49" charset="0"/>
                <a:cs typeface="Courier New" pitchFamily="49" charset="0"/>
              </a:rPr>
              <a:t>where:</a:t>
            </a:r>
            <a:endParaRPr lang="en-GB" b="1" dirty="0"/>
          </a:p>
          <a:p>
            <a:pPr marL="360000" lvl="2">
              <a:spcBef>
                <a:spcPts val="0"/>
              </a:spcBef>
              <a:spcAft>
                <a:spcPts val="600"/>
              </a:spcAft>
              <a:buFont typeface="Arial" panose="020B0604020202020204" pitchFamily="34" charset="0"/>
              <a:buChar char="•"/>
            </a:pPr>
            <a:r>
              <a:rPr lang="en-GB" b="1" dirty="0">
                <a:solidFill>
                  <a:srgbClr val="FF0000"/>
                </a:solidFill>
                <a:latin typeface="Courier New" pitchFamily="49" charset="0"/>
                <a:cs typeface="Courier New" pitchFamily="49" charset="0"/>
              </a:rPr>
              <a:t>file </a:t>
            </a:r>
            <a:r>
              <a:rPr lang="en-GB" dirty="0"/>
              <a:t>is the name of the variable the file will be referenced by.</a:t>
            </a:r>
          </a:p>
          <a:p>
            <a:pPr marL="360000" lvl="2">
              <a:spcBef>
                <a:spcPts val="0"/>
              </a:spcBef>
              <a:spcAft>
                <a:spcPts val="600"/>
              </a:spcAft>
              <a:buFont typeface="Arial" panose="020B0604020202020204" pitchFamily="34" charset="0"/>
              <a:buChar char="•"/>
            </a:pPr>
            <a:r>
              <a:rPr lang="en-GB" b="1" dirty="0">
                <a:solidFill>
                  <a:srgbClr val="FF0000"/>
                </a:solidFill>
                <a:latin typeface="Courier New" pitchFamily="49" charset="0"/>
                <a:cs typeface="Courier New" pitchFamily="49" charset="0"/>
              </a:rPr>
              <a:t>filename</a:t>
            </a:r>
            <a:r>
              <a:rPr lang="en-GB" dirty="0"/>
              <a:t> is the name of the actual file – This can include an extension like “.txt”</a:t>
            </a:r>
          </a:p>
          <a:p>
            <a:pPr marL="360000" lvl="2">
              <a:spcBef>
                <a:spcPts val="0"/>
              </a:spcBef>
              <a:spcAft>
                <a:spcPts val="600"/>
              </a:spcAft>
              <a:buFont typeface="Arial" panose="020B0604020202020204" pitchFamily="34" charset="0"/>
              <a:buChar char="•"/>
            </a:pPr>
            <a:r>
              <a:rPr lang="en-GB" b="1" dirty="0">
                <a:solidFill>
                  <a:srgbClr val="FF0000"/>
                </a:solidFill>
                <a:latin typeface="Courier New" pitchFamily="49" charset="0"/>
                <a:cs typeface="Courier New" pitchFamily="49" charset="0"/>
              </a:rPr>
              <a:t>mode</a:t>
            </a:r>
            <a:r>
              <a:rPr lang="en-GB" dirty="0"/>
              <a:t> is what you want to do with the file:</a:t>
            </a:r>
          </a:p>
          <a:p>
            <a:pPr marL="720000" lvl="2">
              <a:spcBef>
                <a:spcPts val="0"/>
              </a:spcBef>
              <a:spcAft>
                <a:spcPts val="600"/>
              </a:spcAft>
              <a:buFont typeface="Arial" panose="020B0604020202020204" pitchFamily="34" charset="0"/>
              <a:buChar char="•"/>
            </a:pPr>
            <a:r>
              <a:rPr lang="en-GB" b="1" dirty="0">
                <a:solidFill>
                  <a:srgbClr val="FF0000"/>
                </a:solidFill>
                <a:latin typeface="Courier New" pitchFamily="49" charset="0"/>
                <a:cs typeface="Courier New" pitchFamily="49" charset="0"/>
              </a:rPr>
              <a:t>r</a:t>
            </a:r>
            <a:r>
              <a:rPr lang="en-GB" dirty="0"/>
              <a:t> – Read only</a:t>
            </a:r>
          </a:p>
          <a:p>
            <a:pPr marL="720000" lvl="2">
              <a:spcBef>
                <a:spcPts val="0"/>
              </a:spcBef>
              <a:spcAft>
                <a:spcPts val="600"/>
              </a:spcAft>
              <a:buFont typeface="Arial" panose="020B0604020202020204" pitchFamily="34" charset="0"/>
              <a:buChar char="•"/>
            </a:pPr>
            <a:r>
              <a:rPr lang="en-GB" b="1" dirty="0">
                <a:solidFill>
                  <a:srgbClr val="FF0000"/>
                </a:solidFill>
                <a:latin typeface="Courier New" pitchFamily="49" charset="0"/>
                <a:cs typeface="Courier New" pitchFamily="49" charset="0"/>
              </a:rPr>
              <a:t>w</a:t>
            </a:r>
            <a:r>
              <a:rPr lang="en-GB" dirty="0"/>
              <a:t> – Write only – Deletes previous version of file</a:t>
            </a:r>
          </a:p>
          <a:p>
            <a:pPr marL="720000" lvl="2">
              <a:spcBef>
                <a:spcPts val="0"/>
              </a:spcBef>
              <a:spcAft>
                <a:spcPts val="600"/>
              </a:spcAft>
              <a:buFont typeface="Arial" panose="020B0604020202020204" pitchFamily="34" charset="0"/>
              <a:buChar char="•"/>
            </a:pPr>
            <a:r>
              <a:rPr lang="en-GB" b="1" dirty="0">
                <a:solidFill>
                  <a:srgbClr val="FF0000"/>
                </a:solidFill>
                <a:latin typeface="Courier New" pitchFamily="49" charset="0"/>
                <a:cs typeface="Courier New" pitchFamily="49" charset="0"/>
              </a:rPr>
              <a:t>r+</a:t>
            </a:r>
            <a:r>
              <a:rPr lang="en-GB" dirty="0"/>
              <a:t> – Read and write</a:t>
            </a:r>
          </a:p>
          <a:p>
            <a:pPr marL="720000" lvl="2">
              <a:spcBef>
                <a:spcPts val="0"/>
              </a:spcBef>
              <a:spcAft>
                <a:spcPts val="600"/>
              </a:spcAft>
              <a:buFont typeface="Arial" panose="020B0604020202020204" pitchFamily="34" charset="0"/>
              <a:buChar char="•"/>
            </a:pPr>
            <a:r>
              <a:rPr lang="en-GB" b="1" dirty="0">
                <a:solidFill>
                  <a:srgbClr val="FF0000"/>
                </a:solidFill>
                <a:latin typeface="Courier New" pitchFamily="49" charset="0"/>
                <a:cs typeface="Courier New" pitchFamily="49" charset="0"/>
              </a:rPr>
              <a:t>a</a:t>
            </a:r>
            <a:r>
              <a:rPr lang="en-GB" dirty="0"/>
              <a:t> – Append – Write only after existing data</a:t>
            </a:r>
          </a:p>
          <a:p>
            <a:pPr marL="0" lvl="0" indent="-180000">
              <a:buNone/>
            </a:pPr>
            <a:r>
              <a:rPr lang="en-GB" b="0" dirty="0"/>
              <a:t>Note on</a:t>
            </a:r>
            <a:r>
              <a:rPr lang="en-GB" dirty="0"/>
              <a:t>ce you have finished with a file you must close it or problems will occur by specifying: </a:t>
            </a:r>
            <a:r>
              <a:rPr lang="en-GB" b="1" dirty="0" err="1">
                <a:solidFill>
                  <a:srgbClr val="FF0000"/>
                </a:solidFill>
                <a:latin typeface="Courier New" pitchFamily="49" charset="0"/>
                <a:cs typeface="Courier New" pitchFamily="49" charset="0"/>
              </a:rPr>
              <a:t>file.close</a:t>
            </a:r>
            <a:r>
              <a:rPr lang="en-GB" b="1" dirty="0">
                <a:solidFill>
                  <a:srgbClr val="FF0000"/>
                </a:solidFill>
                <a:latin typeface="Courier New" pitchFamily="49" charset="0"/>
                <a:cs typeface="Courier New" pitchFamily="49" charset="0"/>
              </a:rPr>
              <a:t>()</a:t>
            </a:r>
          </a:p>
        </p:txBody>
      </p:sp>
    </p:spTree>
    <p:extLst>
      <p:ext uri="{BB962C8B-B14F-4D97-AF65-F5344CB8AC3E}">
        <p14:creationId xmlns:p14="http://schemas.microsoft.com/office/powerpoint/2010/main" val="3830907744"/>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pPr lvl="0"/>
            <a:r>
              <a:rPr lang="en-GB"/>
              <a:t>The next section covers how to write data to files with Python.</a:t>
            </a:r>
            <a:endParaRPr lang="en-GB" dirty="0"/>
          </a:p>
        </p:txBody>
      </p:sp>
      <p:sp>
        <p:nvSpPr>
          <p:cNvPr id="5" name="Slide Image Placeholder 4"/>
          <p:cNvSpPr>
            <a:spLocks noGrp="1" noRot="1" noChangeAspect="1"/>
          </p:cNvSpPr>
          <p:nvPr>
            <p:ph type="sldImg"/>
          </p:nvPr>
        </p:nvSpPr>
        <p:spPr>
          <a:xfrm>
            <a:off x="-200025" y="450850"/>
            <a:ext cx="7239000" cy="4071938"/>
          </a:xfrm>
        </p:spPr>
      </p:sp>
    </p:spTree>
    <p:extLst>
      <p:ext uri="{BB962C8B-B14F-4D97-AF65-F5344CB8AC3E}">
        <p14:creationId xmlns:p14="http://schemas.microsoft.com/office/powerpoint/2010/main" val="39739110"/>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a:t>Create a new file and enter the code on the slide; save and run it.</a:t>
            </a:r>
          </a:p>
          <a:p>
            <a:r>
              <a:rPr lang="en-GB" dirty="0"/>
              <a:t>Try and explain what it does by answering the questions.</a:t>
            </a:r>
          </a:p>
        </p:txBody>
      </p:sp>
      <p:sp>
        <p:nvSpPr>
          <p:cNvPr id="5" name="Slide Image Placeholder 4"/>
          <p:cNvSpPr>
            <a:spLocks noGrp="1" noRot="1" noChangeAspect="1"/>
          </p:cNvSpPr>
          <p:nvPr>
            <p:ph type="sldImg"/>
          </p:nvPr>
        </p:nvSpPr>
        <p:spPr>
          <a:xfrm>
            <a:off x="-200025" y="450850"/>
            <a:ext cx="7239000" cy="4071938"/>
          </a:xfrm>
        </p:spPr>
      </p:sp>
    </p:spTree>
    <p:extLst>
      <p:ext uri="{BB962C8B-B14F-4D97-AF65-F5344CB8AC3E}">
        <p14:creationId xmlns:p14="http://schemas.microsoft.com/office/powerpoint/2010/main" val="464998651"/>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r>
              <a:rPr lang="en-GB"/>
              <a:t>Please see your Exercise Guide for full instructions.</a:t>
            </a:r>
          </a:p>
          <a:p>
            <a:r>
              <a:rPr lang="en-GB"/>
              <a:t>Work as an individual but help each other.</a:t>
            </a:r>
          </a:p>
          <a:p>
            <a:r>
              <a:rPr lang="en-GB"/>
              <a:t>The exercise should take about 10 minutes.</a:t>
            </a:r>
          </a:p>
          <a:p>
            <a:r>
              <a:rPr lang="en-GB"/>
              <a:t>Solutions are provided in the Exercise folder for reference.</a:t>
            </a:r>
            <a:endParaRPr lang="en-GB" dirty="0"/>
          </a:p>
        </p:txBody>
      </p:sp>
      <p:sp>
        <p:nvSpPr>
          <p:cNvPr id="5" name="Slide Image Placeholder 4"/>
          <p:cNvSpPr>
            <a:spLocks noGrp="1" noRot="1" noChangeAspect="1"/>
          </p:cNvSpPr>
          <p:nvPr>
            <p:ph type="sldImg"/>
          </p:nvPr>
        </p:nvSpPr>
        <p:spPr>
          <a:xfrm>
            <a:off x="-200025" y="450850"/>
            <a:ext cx="7239000" cy="4071938"/>
          </a:xfrm>
        </p:spPr>
      </p:sp>
    </p:spTree>
    <p:extLst>
      <p:ext uri="{BB962C8B-B14F-4D97-AF65-F5344CB8AC3E}">
        <p14:creationId xmlns:p14="http://schemas.microsoft.com/office/powerpoint/2010/main" val="2557624353"/>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pPr lvl="0"/>
            <a:r>
              <a:rPr lang="en-GB"/>
              <a:t>The next section covers how to read data from files with Python.</a:t>
            </a:r>
          </a:p>
          <a:p>
            <a:endParaRPr lang="en-GB" dirty="0"/>
          </a:p>
        </p:txBody>
      </p:sp>
      <p:sp>
        <p:nvSpPr>
          <p:cNvPr id="5" name="Slide Image Placeholder 4"/>
          <p:cNvSpPr>
            <a:spLocks noGrp="1" noRot="1" noChangeAspect="1"/>
          </p:cNvSpPr>
          <p:nvPr>
            <p:ph type="sldImg"/>
          </p:nvPr>
        </p:nvSpPr>
        <p:spPr>
          <a:xfrm>
            <a:off x="-200025" y="450850"/>
            <a:ext cx="7239000" cy="4071938"/>
          </a:xfrm>
        </p:spPr>
      </p:sp>
    </p:spTree>
    <p:extLst>
      <p:ext uri="{BB962C8B-B14F-4D97-AF65-F5344CB8AC3E}">
        <p14:creationId xmlns:p14="http://schemas.microsoft.com/office/powerpoint/2010/main" val="2507160545"/>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Create a new file and enter the code on the slide; save and run it.</a:t>
            </a:r>
          </a:p>
          <a:p>
            <a:r>
              <a:rPr lang="en-GB"/>
              <a:t>Try and explain what it does by answering the questions.</a:t>
            </a:r>
            <a:endParaRPr lang="en-GB" dirty="0"/>
          </a:p>
        </p:txBody>
      </p:sp>
      <p:sp>
        <p:nvSpPr>
          <p:cNvPr id="5" name="Slide Image Placeholder 4"/>
          <p:cNvSpPr>
            <a:spLocks noGrp="1" noRot="1" noChangeAspect="1"/>
          </p:cNvSpPr>
          <p:nvPr>
            <p:ph type="sldImg"/>
          </p:nvPr>
        </p:nvSpPr>
        <p:spPr>
          <a:xfrm>
            <a:off x="-200025" y="450850"/>
            <a:ext cx="7239000" cy="4071938"/>
          </a:xfrm>
        </p:spPr>
      </p:sp>
    </p:spTree>
    <p:extLst>
      <p:ext uri="{BB962C8B-B14F-4D97-AF65-F5344CB8AC3E}">
        <p14:creationId xmlns:p14="http://schemas.microsoft.com/office/powerpoint/2010/main" val="2723245751"/>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r>
              <a:rPr lang="en-GB"/>
              <a:t>Please see your Exercise Guide for full instructions.</a:t>
            </a:r>
          </a:p>
          <a:p>
            <a:r>
              <a:rPr lang="en-GB"/>
              <a:t>Work as an individual but help each other.</a:t>
            </a:r>
          </a:p>
          <a:p>
            <a:r>
              <a:rPr lang="en-GB"/>
              <a:t>The exercise should take about 10 minutes.</a:t>
            </a:r>
          </a:p>
          <a:p>
            <a:r>
              <a:rPr lang="en-GB"/>
              <a:t>Solutions are provided in the Exercise folder for reference.</a:t>
            </a:r>
            <a:endParaRPr lang="en-GB" dirty="0"/>
          </a:p>
        </p:txBody>
      </p:sp>
      <p:sp>
        <p:nvSpPr>
          <p:cNvPr id="5" name="Slide Image Placeholder 4"/>
          <p:cNvSpPr>
            <a:spLocks noGrp="1" noRot="1" noChangeAspect="1"/>
          </p:cNvSpPr>
          <p:nvPr>
            <p:ph type="sldImg"/>
          </p:nvPr>
        </p:nvSpPr>
        <p:spPr>
          <a:xfrm>
            <a:off x="-200025" y="450850"/>
            <a:ext cx="7239000" cy="4071938"/>
          </a:xfrm>
        </p:spPr>
      </p:sp>
    </p:spTree>
    <p:extLst>
      <p:ext uri="{BB962C8B-B14F-4D97-AF65-F5344CB8AC3E}">
        <p14:creationId xmlns:p14="http://schemas.microsoft.com/office/powerpoint/2010/main" val="1000607602"/>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Create a new file and enter the code on the slide; save and run it.</a:t>
            </a:r>
          </a:p>
          <a:p>
            <a:r>
              <a:rPr lang="en-GB"/>
              <a:t>Try and explain what it does by answering the questions.</a:t>
            </a:r>
            <a:endParaRPr lang="en-GB" dirty="0"/>
          </a:p>
        </p:txBody>
      </p:sp>
      <p:sp>
        <p:nvSpPr>
          <p:cNvPr id="5" name="Slide Image Placeholder 4"/>
          <p:cNvSpPr>
            <a:spLocks noGrp="1" noRot="1" noChangeAspect="1"/>
          </p:cNvSpPr>
          <p:nvPr>
            <p:ph type="sldImg"/>
          </p:nvPr>
        </p:nvSpPr>
        <p:spPr>
          <a:xfrm>
            <a:off x="-200025" y="450850"/>
            <a:ext cx="7239000" cy="4071938"/>
          </a:xfrm>
        </p:spPr>
      </p:sp>
    </p:spTree>
    <p:extLst>
      <p:ext uri="{BB962C8B-B14F-4D97-AF65-F5344CB8AC3E}">
        <p14:creationId xmlns:p14="http://schemas.microsoft.com/office/powerpoint/2010/main" val="34168790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An IT joke. There are 10 types of people in the world; those that understand binary and those that do not!</a:t>
            </a:r>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664305230"/>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r>
              <a:rPr lang="en-GB"/>
              <a:t>Please see your Exercise Guide for full instructions.</a:t>
            </a:r>
          </a:p>
          <a:p>
            <a:r>
              <a:rPr lang="en-GB"/>
              <a:t>Work as an individual but help each other.</a:t>
            </a:r>
          </a:p>
          <a:p>
            <a:r>
              <a:rPr lang="en-GB"/>
              <a:t>The exercise should take about 10 minutes.</a:t>
            </a:r>
          </a:p>
          <a:p>
            <a:r>
              <a:rPr lang="en-GB"/>
              <a:t>Solutions are provided in the Exercise folder for reference.</a:t>
            </a:r>
            <a:endParaRPr lang="en-GB" dirty="0"/>
          </a:p>
        </p:txBody>
      </p:sp>
      <p:sp>
        <p:nvSpPr>
          <p:cNvPr id="5" name="Slide Image Placeholder 4"/>
          <p:cNvSpPr>
            <a:spLocks noGrp="1" noRot="1" noChangeAspect="1"/>
          </p:cNvSpPr>
          <p:nvPr>
            <p:ph type="sldImg"/>
          </p:nvPr>
        </p:nvSpPr>
        <p:spPr>
          <a:xfrm>
            <a:off x="-200025" y="450850"/>
            <a:ext cx="7239000" cy="4071938"/>
          </a:xfrm>
        </p:spPr>
      </p:sp>
    </p:spTree>
    <p:extLst>
      <p:ext uri="{BB962C8B-B14F-4D97-AF65-F5344CB8AC3E}">
        <p14:creationId xmlns:p14="http://schemas.microsoft.com/office/powerpoint/2010/main" val="2797146103"/>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Create a new file and enter the code on the slide; save and run it.</a:t>
            </a:r>
          </a:p>
          <a:p>
            <a:r>
              <a:rPr lang="en-GB"/>
              <a:t>Try and explain what it does by answering the questions.</a:t>
            </a:r>
            <a:endParaRPr lang="en-GB" dirty="0"/>
          </a:p>
        </p:txBody>
      </p:sp>
      <p:sp>
        <p:nvSpPr>
          <p:cNvPr id="5" name="Slide Image Placeholder 4"/>
          <p:cNvSpPr>
            <a:spLocks noGrp="1" noRot="1" noChangeAspect="1"/>
          </p:cNvSpPr>
          <p:nvPr>
            <p:ph type="sldImg"/>
          </p:nvPr>
        </p:nvSpPr>
        <p:spPr>
          <a:xfrm>
            <a:off x="-200025" y="450850"/>
            <a:ext cx="7239000" cy="4071938"/>
          </a:xfrm>
        </p:spPr>
      </p:sp>
    </p:spTree>
    <p:extLst>
      <p:ext uri="{BB962C8B-B14F-4D97-AF65-F5344CB8AC3E}">
        <p14:creationId xmlns:p14="http://schemas.microsoft.com/office/powerpoint/2010/main" val="2275677144"/>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r>
              <a:rPr lang="en-GB"/>
              <a:t>Please see your Exercise Guide for full instructions.</a:t>
            </a:r>
          </a:p>
          <a:p>
            <a:r>
              <a:rPr lang="en-GB"/>
              <a:t>Work as an individual but help each other.</a:t>
            </a:r>
          </a:p>
          <a:p>
            <a:r>
              <a:rPr lang="en-GB"/>
              <a:t>The exercise should take about 10 minutes.</a:t>
            </a:r>
          </a:p>
          <a:p>
            <a:r>
              <a:rPr lang="en-GB"/>
              <a:t>Solutions are provided in the Exercise folder for reference.</a:t>
            </a:r>
            <a:endParaRPr lang="en-GB" dirty="0"/>
          </a:p>
        </p:txBody>
      </p:sp>
      <p:sp>
        <p:nvSpPr>
          <p:cNvPr id="5" name="Slide Image Placeholder 4"/>
          <p:cNvSpPr>
            <a:spLocks noGrp="1" noRot="1" noChangeAspect="1"/>
          </p:cNvSpPr>
          <p:nvPr>
            <p:ph type="sldImg"/>
          </p:nvPr>
        </p:nvSpPr>
        <p:spPr>
          <a:xfrm>
            <a:off x="-200025" y="450850"/>
            <a:ext cx="7239000" cy="4071938"/>
          </a:xfrm>
        </p:spPr>
      </p:sp>
    </p:spTree>
    <p:extLst>
      <p:ext uri="{BB962C8B-B14F-4D97-AF65-F5344CB8AC3E}">
        <p14:creationId xmlns:p14="http://schemas.microsoft.com/office/powerpoint/2010/main" val="2909164442"/>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pPr lvl="0"/>
            <a:r>
              <a:rPr lang="en-GB"/>
              <a:t>The next section covers how to edit data in files with Python.</a:t>
            </a:r>
          </a:p>
          <a:p>
            <a:endParaRPr lang="en-GB" dirty="0"/>
          </a:p>
        </p:txBody>
      </p:sp>
      <p:sp>
        <p:nvSpPr>
          <p:cNvPr id="5" name="Slide Image Placeholder 4"/>
          <p:cNvSpPr>
            <a:spLocks noGrp="1" noRot="1" noChangeAspect="1"/>
          </p:cNvSpPr>
          <p:nvPr>
            <p:ph type="sldImg"/>
          </p:nvPr>
        </p:nvSpPr>
        <p:spPr>
          <a:xfrm>
            <a:off x="-200025" y="450850"/>
            <a:ext cx="7239000" cy="4071938"/>
          </a:xfrm>
        </p:spPr>
      </p:sp>
    </p:spTree>
    <p:extLst>
      <p:ext uri="{BB962C8B-B14F-4D97-AF65-F5344CB8AC3E}">
        <p14:creationId xmlns:p14="http://schemas.microsoft.com/office/powerpoint/2010/main" val="156880996"/>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Create a new file and enter the code on the slide; save and run it.</a:t>
            </a:r>
          </a:p>
          <a:p>
            <a:r>
              <a:rPr lang="en-GB"/>
              <a:t>Try and explain what it does by answering the questions.</a:t>
            </a:r>
            <a:endParaRPr lang="en-GB" dirty="0"/>
          </a:p>
        </p:txBody>
      </p:sp>
      <p:sp>
        <p:nvSpPr>
          <p:cNvPr id="5" name="Slide Image Placeholder 4"/>
          <p:cNvSpPr>
            <a:spLocks noGrp="1" noRot="1" noChangeAspect="1"/>
          </p:cNvSpPr>
          <p:nvPr>
            <p:ph type="sldImg"/>
          </p:nvPr>
        </p:nvSpPr>
        <p:spPr>
          <a:xfrm>
            <a:off x="-200025" y="450850"/>
            <a:ext cx="7239000" cy="4071938"/>
          </a:xfrm>
        </p:spPr>
      </p:sp>
    </p:spTree>
    <p:extLst>
      <p:ext uri="{BB962C8B-B14F-4D97-AF65-F5344CB8AC3E}">
        <p14:creationId xmlns:p14="http://schemas.microsoft.com/office/powerpoint/2010/main" val="857217465"/>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r>
              <a:rPr lang="en-GB" dirty="0"/>
              <a:t>Please see your Exercise Guide for full instructions.</a:t>
            </a:r>
          </a:p>
          <a:p>
            <a:r>
              <a:rPr lang="en-GB" dirty="0"/>
              <a:t>Work as an individual but help each other.</a:t>
            </a:r>
          </a:p>
          <a:p>
            <a:r>
              <a:rPr lang="en-GB" dirty="0"/>
              <a:t>The exercise should take about 10 minutes.</a:t>
            </a:r>
          </a:p>
          <a:p>
            <a:r>
              <a:rPr lang="en-GB" dirty="0"/>
              <a:t>Solutions are provided in the Exercise folder for reference.</a:t>
            </a:r>
          </a:p>
        </p:txBody>
      </p:sp>
      <p:sp>
        <p:nvSpPr>
          <p:cNvPr id="5" name="Slide Image Placeholder 4"/>
          <p:cNvSpPr>
            <a:spLocks noGrp="1" noRot="1" noChangeAspect="1"/>
          </p:cNvSpPr>
          <p:nvPr>
            <p:ph type="sldImg"/>
          </p:nvPr>
        </p:nvSpPr>
        <p:spPr>
          <a:xfrm>
            <a:off x="-200025" y="450850"/>
            <a:ext cx="7239000" cy="4071938"/>
          </a:xfrm>
        </p:spPr>
      </p:sp>
    </p:spTree>
    <p:extLst>
      <p:ext uri="{BB962C8B-B14F-4D97-AF65-F5344CB8AC3E}">
        <p14:creationId xmlns:p14="http://schemas.microsoft.com/office/powerpoint/2010/main" val="380973459"/>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r>
              <a:rPr lang="en-GB" dirty="0"/>
              <a:t>Please take 10 minutes to make a quick summary of the topics / points covered on Day 3</a:t>
            </a:r>
          </a:p>
          <a:p>
            <a:pPr lvl="1"/>
            <a:r>
              <a:rPr lang="en-GB" dirty="0"/>
              <a:t>Files</a:t>
            </a:r>
          </a:p>
          <a:p>
            <a:pPr lvl="0"/>
            <a:r>
              <a:rPr lang="en-GB" dirty="0"/>
              <a:t>Use a single side of A4 to document your summary using a mind map, bullets or other format of your choice.</a:t>
            </a:r>
          </a:p>
        </p:txBody>
      </p:sp>
      <p:sp>
        <p:nvSpPr>
          <p:cNvPr id="3" name="Slide Image Placeholder 2"/>
          <p:cNvSpPr>
            <a:spLocks noGrp="1" noRot="1" noChangeAspect="1"/>
          </p:cNvSpPr>
          <p:nvPr>
            <p:ph type="sldImg"/>
          </p:nvPr>
        </p:nvSpPr>
        <p:spPr>
          <a:xfrm>
            <a:off x="-198438" y="450850"/>
            <a:ext cx="7234238" cy="4070350"/>
          </a:xfrm>
        </p:spPr>
      </p:sp>
    </p:spTree>
    <p:extLst>
      <p:ext uri="{BB962C8B-B14F-4D97-AF65-F5344CB8AC3E}">
        <p14:creationId xmlns:p14="http://schemas.microsoft.com/office/powerpoint/2010/main" val="1566719018"/>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r>
              <a:rPr lang="en-GB" dirty="0"/>
              <a:t>Please see your Exercise Guide for full instructions.</a:t>
            </a:r>
          </a:p>
          <a:p>
            <a:r>
              <a:rPr lang="en-GB" dirty="0"/>
              <a:t>Work as an individual but help each other.</a:t>
            </a:r>
          </a:p>
          <a:p>
            <a:r>
              <a:rPr lang="en-GB" dirty="0"/>
              <a:t>Use the time available to complete as many of the exercises as possible.</a:t>
            </a:r>
          </a:p>
          <a:p>
            <a:r>
              <a:rPr lang="en-GB" dirty="0"/>
              <a:t>Solutions are provided in the Exercise folder for reference.</a:t>
            </a:r>
          </a:p>
        </p:txBody>
      </p:sp>
      <p:sp>
        <p:nvSpPr>
          <p:cNvPr id="5" name="Slide Image Placeholder 4"/>
          <p:cNvSpPr>
            <a:spLocks noGrp="1" noRot="1" noChangeAspect="1"/>
          </p:cNvSpPr>
          <p:nvPr>
            <p:ph type="sldImg"/>
          </p:nvPr>
        </p:nvSpPr>
        <p:spPr>
          <a:xfrm>
            <a:off x="-200025" y="450850"/>
            <a:ext cx="7239000" cy="4071938"/>
          </a:xfrm>
        </p:spPr>
      </p:sp>
    </p:spTree>
    <p:extLst>
      <p:ext uri="{BB962C8B-B14F-4D97-AF65-F5344CB8AC3E}">
        <p14:creationId xmlns:p14="http://schemas.microsoft.com/office/powerpoint/2010/main" val="48037901"/>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pPr lvl="0"/>
            <a:r>
              <a:rPr lang="en-GB" dirty="0"/>
              <a:t>The final section is a review of module, specifically the Learning Outcomes and Assessment Criteria, with a quick quiz and a chance to ask any further questions and provide brief feedback.</a:t>
            </a:r>
          </a:p>
        </p:txBody>
      </p:sp>
      <p:sp>
        <p:nvSpPr>
          <p:cNvPr id="5" name="Slide Image Placeholder 4"/>
          <p:cNvSpPr>
            <a:spLocks noGrp="1" noRot="1" noChangeAspect="1"/>
          </p:cNvSpPr>
          <p:nvPr>
            <p:ph type="sldImg"/>
          </p:nvPr>
        </p:nvSpPr>
        <p:spPr>
          <a:xfrm>
            <a:off x="-200025" y="450850"/>
            <a:ext cx="7239000" cy="4071938"/>
          </a:xfrm>
        </p:spPr>
      </p:sp>
    </p:spTree>
    <p:extLst>
      <p:ext uri="{BB962C8B-B14F-4D97-AF65-F5344CB8AC3E}">
        <p14:creationId xmlns:p14="http://schemas.microsoft.com/office/powerpoint/2010/main" val="463914330"/>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GB" dirty="0"/>
              <a:t>Please enter the </a:t>
            </a:r>
            <a:r>
              <a:rPr lang="en-GB" dirty="0" err="1"/>
              <a:t>Kahoot</a:t>
            </a:r>
            <a:r>
              <a:rPr lang="en-GB" dirty="0"/>
              <a:t> URL and then the game PIN and your nickname. The tutor will explain how </a:t>
            </a:r>
            <a:r>
              <a:rPr lang="en-GB" dirty="0" err="1"/>
              <a:t>Kahoot</a:t>
            </a:r>
            <a:r>
              <a:rPr lang="en-GB" dirty="0"/>
              <a:t> works and facilitate the quiz. Note you get more points the quicker you correctly answer a question. However you also get bonus points for achieving several consecutive correct answers. Take you time to read the question and the possible answers before making your selection.</a:t>
            </a:r>
          </a:p>
        </p:txBody>
      </p:sp>
      <p:sp>
        <p:nvSpPr>
          <p:cNvPr id="5" name="Slide Image Placeholder 4"/>
          <p:cNvSpPr>
            <a:spLocks noGrp="1" noRot="1" noChangeAspect="1"/>
          </p:cNvSpPr>
          <p:nvPr>
            <p:ph type="sldImg"/>
          </p:nvPr>
        </p:nvSpPr>
        <p:spPr>
          <a:xfrm>
            <a:off x="-200025" y="450850"/>
            <a:ext cx="7239000" cy="4071938"/>
          </a:xfrm>
        </p:spPr>
      </p:sp>
    </p:spTree>
    <p:extLst>
      <p:ext uri="{BB962C8B-B14F-4D97-AF65-F5344CB8AC3E}">
        <p14:creationId xmlns:p14="http://schemas.microsoft.com/office/powerpoint/2010/main" val="2311566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To start we need to cover the logistics of the training venue. Typically this will be a QA centre but could be onsite at a company of or offsite at 3rd party location. Either way there are a number of key points to outline and confirm. If the course is at a QA centre you should have received a detailed in the “Welcome to QA” hand-out when you registered on your arrival.</a:t>
            </a:r>
          </a:p>
          <a:p>
            <a:r>
              <a:rPr lang="en-GB"/>
              <a:t>If you have any further questions or requests please ask the tutor or Reception.</a:t>
            </a:r>
            <a:endParaRPr lang="en-GB" dirty="0"/>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6426851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Notes Placeholder 2"/>
          <p:cNvSpPr>
            <a:spLocks noGrp="1"/>
          </p:cNvSpPr>
          <p:nvPr>
            <p:ph type="body" idx="1"/>
          </p:nvPr>
        </p:nvSpPr>
        <p:spPr/>
        <p:txBody>
          <a:bodyPr/>
          <a:lstStyle/>
          <a:p>
            <a:pPr lvl="0"/>
            <a:r>
              <a:rPr lang="en-US"/>
              <a:t>Computers have</a:t>
            </a:r>
            <a:r>
              <a:rPr lang="en-GB"/>
              <a:t> no intelligence and no initiative. They are just lots of switches that can be on off. The good news is that unlike people they do what they are told  but they have to be told what to do very precisely. They do not do what you want them to do but what you tell them to do. Remember this when you start programming. If the program is not doing what you expect it will be down to you the programmer to correct not the computer.</a:t>
            </a:r>
            <a:endParaRPr lang="en-GB" dirty="0"/>
          </a:p>
        </p:txBody>
      </p:sp>
      <p:sp>
        <p:nvSpPr>
          <p:cNvPr id="28676" name="Slide Number Placeholder 3"/>
          <p:cNvSpPr>
            <a:spLocks noGrp="1"/>
          </p:cNvSpPr>
          <p:nvPr>
            <p:ph type="sldNum" sz="quarter" idx="5"/>
          </p:nvPr>
        </p:nvSpPr>
        <p:spPr>
          <a:xfrm>
            <a:off x="582341" y="9590301"/>
            <a:ext cx="6212159" cy="269702"/>
          </a:xfrm>
          <a:prstGeom prst="rect">
            <a:avLst/>
          </a:prstGeom>
          <a:noFill/>
        </p:spPr>
        <p:txBody>
          <a:bodyPr lIns="91431" tIns="45716" rIns="91431" bIns="45716"/>
          <a:lstStyle/>
          <a:p>
            <a:fld id="{BEC663CD-D8D3-494C-83EC-A07F62E85206}" type="slidenum">
              <a:rPr lang="en-GB" smtClean="0"/>
              <a:pPr/>
              <a:t>21</a:t>
            </a:fld>
            <a:endParaRPr lang="en-GB" dirty="0"/>
          </a:p>
        </p:txBody>
      </p:sp>
      <p:sp>
        <p:nvSpPr>
          <p:cNvPr id="3" name="Slide Image Placeholder 2"/>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3031207461"/>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r>
              <a:rPr lang="en-GB" dirty="0"/>
              <a:t>Have we achieved the Learning Outcomes for this module? As a learner can you?</a:t>
            </a:r>
          </a:p>
          <a:p>
            <a:pPr lvl="1"/>
            <a:r>
              <a:rPr lang="en-GB" dirty="0"/>
              <a:t>5. Code and run simple Python programs that read and write to files.</a:t>
            </a:r>
          </a:p>
          <a:p>
            <a:r>
              <a:rPr lang="en-GB" dirty="0"/>
              <a:t>Also the Assessment Criteria? As a learner can you?</a:t>
            </a:r>
          </a:p>
          <a:p>
            <a:pPr lvl="1"/>
            <a:r>
              <a:rPr lang="en-GB" dirty="0"/>
              <a:t>5.1 Code commands to open, write and read files.</a:t>
            </a:r>
          </a:p>
          <a:p>
            <a:pPr lvl="1"/>
            <a:r>
              <a:rPr lang="en-GB" dirty="0"/>
              <a:t>5.2 Code commands to read files by line and character.</a:t>
            </a:r>
          </a:p>
          <a:p>
            <a:pPr lvl="1"/>
            <a:r>
              <a:rPr lang="en-GB" dirty="0"/>
              <a:t>5.3 Code commands to edit a file.</a:t>
            </a:r>
          </a:p>
          <a:p>
            <a:pPr lvl="0"/>
            <a:r>
              <a:rPr lang="en-GB" dirty="0"/>
              <a:t>Do you have any further questions on the content covered or feedback on the module?</a:t>
            </a:r>
          </a:p>
        </p:txBody>
      </p:sp>
      <p:sp>
        <p:nvSpPr>
          <p:cNvPr id="7" name="Slide Image Placeholder 6"/>
          <p:cNvSpPr>
            <a:spLocks noGrp="1" noRot="1" noChangeAspect="1"/>
          </p:cNvSpPr>
          <p:nvPr>
            <p:ph type="sldImg"/>
          </p:nvPr>
        </p:nvSpPr>
        <p:spPr>
          <a:xfrm>
            <a:off x="-200025" y="450850"/>
            <a:ext cx="7239000" cy="4071938"/>
          </a:xfrm>
        </p:spPr>
      </p:sp>
    </p:spTree>
    <p:extLst>
      <p:ext uri="{BB962C8B-B14F-4D97-AF65-F5344CB8AC3E}">
        <p14:creationId xmlns:p14="http://schemas.microsoft.com/office/powerpoint/2010/main" val="1287395620"/>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r>
              <a:rPr lang="en-GB" dirty="0"/>
              <a:t>This module is a quick review and feedback of the course followed by the course assignment.</a:t>
            </a:r>
          </a:p>
        </p:txBody>
      </p:sp>
      <p:sp>
        <p:nvSpPr>
          <p:cNvPr id="5" name="Slide Image Placeholder 4"/>
          <p:cNvSpPr>
            <a:spLocks noGrp="1" noRot="1" noChangeAspect="1"/>
          </p:cNvSpPr>
          <p:nvPr>
            <p:ph type="sldImg"/>
          </p:nvPr>
        </p:nvSpPr>
        <p:spPr>
          <a:xfrm>
            <a:off x="-198438" y="450850"/>
            <a:ext cx="7234238" cy="4070350"/>
          </a:xfrm>
        </p:spPr>
      </p:sp>
    </p:spTree>
    <p:extLst>
      <p:ext uri="{BB962C8B-B14F-4D97-AF65-F5344CB8AC3E}">
        <p14:creationId xmlns:p14="http://schemas.microsoft.com/office/powerpoint/2010/main" val="3609641330"/>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idx="1"/>
          </p:nvPr>
        </p:nvSpPr>
        <p:spPr/>
        <p:txBody>
          <a:bodyPr/>
          <a:lstStyle/>
          <a:p>
            <a:pPr lvl="0"/>
            <a:r>
              <a:rPr lang="en-GB" dirty="0"/>
              <a:t>The review and assignment is the final module of the course.</a:t>
            </a:r>
          </a:p>
          <a:p>
            <a:pPr lvl="1"/>
            <a:endParaRPr lang="en-GB" dirty="0"/>
          </a:p>
        </p:txBody>
      </p:sp>
      <p:sp>
        <p:nvSpPr>
          <p:cNvPr id="6" name="Slide Image Placeholder 5"/>
          <p:cNvSpPr>
            <a:spLocks noGrp="1" noRot="1" noChangeAspect="1"/>
          </p:cNvSpPr>
          <p:nvPr>
            <p:ph type="sldImg"/>
          </p:nvPr>
        </p:nvSpPr>
        <p:spPr>
          <a:xfrm>
            <a:off x="-198438" y="450850"/>
            <a:ext cx="7234238" cy="4070350"/>
          </a:xfrm>
        </p:spPr>
      </p:sp>
    </p:spTree>
    <p:extLst>
      <p:ext uri="{BB962C8B-B14F-4D97-AF65-F5344CB8AC3E}">
        <p14:creationId xmlns:p14="http://schemas.microsoft.com/office/powerpoint/2010/main" val="831103907"/>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r>
              <a:rPr lang="en-GB" dirty="0"/>
              <a:t>Please take 10 minutes to make a quick summary of the topics / points covered on Day 4:</a:t>
            </a:r>
          </a:p>
          <a:p>
            <a:pPr lvl="1"/>
            <a:r>
              <a:rPr lang="en-GB" dirty="0"/>
              <a:t>Exercises</a:t>
            </a:r>
          </a:p>
          <a:p>
            <a:r>
              <a:rPr lang="en-GB" dirty="0"/>
              <a:t>Use a single side of A4 to document your summary using a mind map, bullets or other format of your choice.</a:t>
            </a:r>
          </a:p>
          <a:p>
            <a:endParaRPr lang="en-GB" dirty="0"/>
          </a:p>
        </p:txBody>
      </p:sp>
      <p:sp>
        <p:nvSpPr>
          <p:cNvPr id="7" name="Slide Image Placeholder 6"/>
          <p:cNvSpPr>
            <a:spLocks noGrp="1" noRot="1" noChangeAspect="1"/>
          </p:cNvSpPr>
          <p:nvPr>
            <p:ph type="sldImg"/>
          </p:nvPr>
        </p:nvSpPr>
        <p:spPr>
          <a:xfrm>
            <a:off x="-198438" y="450850"/>
            <a:ext cx="7234238" cy="4070350"/>
          </a:xfrm>
        </p:spPr>
      </p:sp>
    </p:spTree>
    <p:extLst>
      <p:ext uri="{BB962C8B-B14F-4D97-AF65-F5344CB8AC3E}">
        <p14:creationId xmlns:p14="http://schemas.microsoft.com/office/powerpoint/2010/main" val="1393438875"/>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r>
              <a:rPr lang="en-GB" dirty="0"/>
              <a:t>This module covers a quick review and feedback of the course followed by an assignment.</a:t>
            </a:r>
          </a:p>
          <a:p>
            <a:r>
              <a:rPr lang="en-GB" dirty="0"/>
              <a:t>The topics covered are:</a:t>
            </a:r>
          </a:p>
          <a:p>
            <a:pPr lvl="1"/>
            <a:r>
              <a:rPr lang="en-GB" dirty="0"/>
              <a:t>Review and feedback</a:t>
            </a:r>
          </a:p>
          <a:p>
            <a:pPr lvl="1"/>
            <a:r>
              <a:rPr lang="en-GB" dirty="0"/>
              <a:t>Assignment </a:t>
            </a:r>
          </a:p>
        </p:txBody>
      </p:sp>
      <p:sp>
        <p:nvSpPr>
          <p:cNvPr id="5" name="Slide Image Placeholder 4"/>
          <p:cNvSpPr>
            <a:spLocks noGrp="1" noRot="1" noChangeAspect="1"/>
          </p:cNvSpPr>
          <p:nvPr>
            <p:ph type="sldImg"/>
          </p:nvPr>
        </p:nvSpPr>
        <p:spPr>
          <a:xfrm>
            <a:off x="-198438" y="450850"/>
            <a:ext cx="7234238" cy="4070350"/>
          </a:xfrm>
        </p:spPr>
      </p:sp>
    </p:spTree>
    <p:extLst>
      <p:ext uri="{BB962C8B-B14F-4D97-AF65-F5344CB8AC3E}">
        <p14:creationId xmlns:p14="http://schemas.microsoft.com/office/powerpoint/2010/main" val="2058108241"/>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pPr marL="0" lvl="1" indent="0">
              <a:buNone/>
            </a:pPr>
            <a:r>
              <a:rPr lang="en-GB" dirty="0"/>
              <a:t>The aim of this course was to enable learners to gain a basic understanding of programming and its application through the use of the Python programming language.</a:t>
            </a:r>
          </a:p>
          <a:p>
            <a:r>
              <a:rPr lang="en-GB" dirty="0"/>
              <a:t>At the end of the course are you the learner able to:</a:t>
            </a:r>
          </a:p>
          <a:p>
            <a:pPr lvl="1"/>
            <a:r>
              <a:rPr lang="en-GB" dirty="0"/>
              <a:t>1. Describe and apply generic programming approaches and concepts.</a:t>
            </a:r>
          </a:p>
          <a:p>
            <a:pPr lvl="1"/>
            <a:r>
              <a:rPr lang="en-GB" dirty="0"/>
              <a:t>2. Code and run simple Python programs that include basic input / output, mathematical operators and comments.</a:t>
            </a:r>
          </a:p>
          <a:p>
            <a:pPr lvl="1"/>
            <a:r>
              <a:rPr lang="en-GB" dirty="0"/>
              <a:t>3. Code and run simple Python programs that make use of common data types.</a:t>
            </a:r>
          </a:p>
          <a:p>
            <a:pPr lvl="1"/>
            <a:r>
              <a:rPr lang="en-GB" dirty="0"/>
              <a:t>4. Code and run simple Python programs that include decisions, loops and procedures.</a:t>
            </a:r>
          </a:p>
          <a:p>
            <a:pPr lvl="1"/>
            <a:r>
              <a:rPr lang="en-GB" dirty="0"/>
              <a:t>5. Code and run simple Python programs that read and write to files.</a:t>
            </a:r>
          </a:p>
        </p:txBody>
      </p:sp>
      <p:sp>
        <p:nvSpPr>
          <p:cNvPr id="9" name="Slide Image Placeholder 8"/>
          <p:cNvSpPr>
            <a:spLocks noGrp="1" noRot="1" noChangeAspect="1"/>
          </p:cNvSpPr>
          <p:nvPr>
            <p:ph type="sldImg"/>
          </p:nvPr>
        </p:nvSpPr>
        <p:spPr>
          <a:xfrm>
            <a:off x="-198438" y="450850"/>
            <a:ext cx="7234238" cy="4070350"/>
          </a:xfrm>
        </p:spPr>
      </p:sp>
    </p:spTree>
    <p:extLst>
      <p:ext uri="{BB962C8B-B14F-4D97-AF65-F5344CB8AC3E}">
        <p14:creationId xmlns:p14="http://schemas.microsoft.com/office/powerpoint/2010/main" val="546718419"/>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a:t>From a QAA perspectives we wanted to deliver a high quality, interesting and worthwhile course that met the specified learning outcomes and assessment criteria. Next, that everyone has learnt what they need and developed the skills to pass the end of course assignment ideally with the opportunity to gain merits and distinctions. Finally that all have enjoyed the class and had some fun!</a:t>
            </a:r>
          </a:p>
        </p:txBody>
      </p:sp>
      <p:sp>
        <p:nvSpPr>
          <p:cNvPr id="9" name="Slide Image Placeholder 8"/>
          <p:cNvSpPr>
            <a:spLocks noGrp="1" noRot="1" noChangeAspect="1"/>
          </p:cNvSpPr>
          <p:nvPr>
            <p:ph type="sldImg"/>
          </p:nvPr>
        </p:nvSpPr>
        <p:spPr>
          <a:xfrm>
            <a:off x="-198438" y="450850"/>
            <a:ext cx="7234238" cy="4070350"/>
          </a:xfrm>
        </p:spPr>
      </p:sp>
    </p:spTree>
    <p:extLst>
      <p:ext uri="{BB962C8B-B14F-4D97-AF65-F5344CB8AC3E}">
        <p14:creationId xmlns:p14="http://schemas.microsoft.com/office/powerpoint/2010/main" val="3814644099"/>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a:t>Thank you for your comments and feedback during the week.</a:t>
            </a:r>
          </a:p>
          <a:p>
            <a:r>
              <a:rPr lang="en-GB" dirty="0"/>
              <a:t>To help us improve and make sure we deliver successful courses in the future please can you gives us 2 or 3 bullet points of anonymous personal feedback on the course using the Post-It notes:</a:t>
            </a:r>
          </a:p>
          <a:p>
            <a:pPr lvl="1"/>
            <a:r>
              <a:rPr lang="en-GB" dirty="0"/>
              <a:t>Green – What was good so we keep doing it?</a:t>
            </a:r>
          </a:p>
          <a:p>
            <a:pPr lvl="1"/>
            <a:r>
              <a:rPr lang="en-GB" dirty="0"/>
              <a:t>Red – What was not so good / errors to target improvements?</a:t>
            </a:r>
          </a:p>
          <a:p>
            <a:r>
              <a:rPr lang="en-GB" dirty="0"/>
              <a:t>Please can you also complete the standard QA Apprenticeship web-based course evaluation.</a:t>
            </a:r>
          </a:p>
          <a:p>
            <a:endParaRPr lang="en-GB" dirty="0"/>
          </a:p>
        </p:txBody>
      </p:sp>
      <p:sp>
        <p:nvSpPr>
          <p:cNvPr id="9" name="Slide Image Placeholder 8"/>
          <p:cNvSpPr>
            <a:spLocks noGrp="1" noRot="1" noChangeAspect="1"/>
          </p:cNvSpPr>
          <p:nvPr>
            <p:ph type="sldImg"/>
          </p:nvPr>
        </p:nvSpPr>
        <p:spPr>
          <a:xfrm>
            <a:off x="-198438" y="450850"/>
            <a:ext cx="7234238" cy="4070350"/>
          </a:xfrm>
        </p:spPr>
      </p:sp>
    </p:spTree>
    <p:extLst>
      <p:ext uri="{BB962C8B-B14F-4D97-AF65-F5344CB8AC3E}">
        <p14:creationId xmlns:p14="http://schemas.microsoft.com/office/powerpoint/2010/main" val="2438692553"/>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r>
              <a:rPr lang="en-GB" dirty="0"/>
              <a:t>The next section covers the assignment.</a:t>
            </a:r>
          </a:p>
        </p:txBody>
      </p:sp>
      <p:sp>
        <p:nvSpPr>
          <p:cNvPr id="7" name="Slide Image Placeholder 6"/>
          <p:cNvSpPr>
            <a:spLocks noGrp="1" noRot="1" noChangeAspect="1"/>
          </p:cNvSpPr>
          <p:nvPr>
            <p:ph type="sldImg"/>
          </p:nvPr>
        </p:nvSpPr>
        <p:spPr>
          <a:xfrm>
            <a:off x="-198438" y="450850"/>
            <a:ext cx="7234238" cy="4070350"/>
          </a:xfrm>
        </p:spPr>
      </p:sp>
    </p:spTree>
    <p:extLst>
      <p:ext uri="{BB962C8B-B14F-4D97-AF65-F5344CB8AC3E}">
        <p14:creationId xmlns:p14="http://schemas.microsoft.com/office/powerpoint/2010/main" val="4147067304"/>
      </p:ext>
    </p:extLst>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r>
              <a:rPr lang="en-GB" dirty="0"/>
              <a:t>An in-house course assignment is planned for the afternoon of Day 5 that will take about 3 hours.</a:t>
            </a:r>
          </a:p>
          <a:p>
            <a:pPr lvl="0"/>
            <a:r>
              <a:rPr lang="en-GB" dirty="0"/>
              <a:t>It will cover 5 programming tasks.</a:t>
            </a:r>
          </a:p>
          <a:p>
            <a:pPr lvl="0"/>
            <a:r>
              <a:rPr lang="en-GB" dirty="0"/>
              <a:t>You will be able to reference your notes and any examples and exercises from the course as needed.</a:t>
            </a:r>
          </a:p>
          <a:p>
            <a:r>
              <a:rPr lang="en-GB" dirty="0"/>
              <a:t>It will be assessed using the following criteria:</a:t>
            </a:r>
          </a:p>
          <a:p>
            <a:pPr lvl="1"/>
            <a:r>
              <a:rPr lang="en-GB" dirty="0"/>
              <a:t>Functionality – Does it do what is specified?</a:t>
            </a:r>
          </a:p>
          <a:p>
            <a:pPr lvl="1"/>
            <a:r>
              <a:rPr lang="en-GB" dirty="0"/>
              <a:t>Quality – How well does it do it?:</a:t>
            </a:r>
          </a:p>
          <a:p>
            <a:pPr lvl="3"/>
            <a:r>
              <a:rPr lang="en-GB" dirty="0"/>
              <a:t>Internal:</a:t>
            </a:r>
          </a:p>
          <a:p>
            <a:pPr lvl="4"/>
            <a:r>
              <a:rPr lang="en-GB" dirty="0"/>
              <a:t>Code layout / structure, comments, variable names</a:t>
            </a:r>
          </a:p>
          <a:p>
            <a:pPr lvl="4"/>
            <a:r>
              <a:rPr lang="en-GB" dirty="0"/>
              <a:t>Procedures and functions where appropriate</a:t>
            </a:r>
          </a:p>
          <a:p>
            <a:pPr lvl="3"/>
            <a:r>
              <a:rPr lang="en-GB" dirty="0"/>
              <a:t>External:</a:t>
            </a:r>
          </a:p>
          <a:p>
            <a:pPr lvl="4"/>
            <a:r>
              <a:rPr lang="en-GB" dirty="0"/>
              <a:t>User interface</a:t>
            </a:r>
          </a:p>
          <a:p>
            <a:pPr lvl="4"/>
            <a:r>
              <a:rPr lang="en-GB" dirty="0"/>
              <a:t>Presentation of output</a:t>
            </a:r>
          </a:p>
        </p:txBody>
      </p:sp>
      <p:sp>
        <p:nvSpPr>
          <p:cNvPr id="6" name="Slide Image Placeholder 5"/>
          <p:cNvSpPr>
            <a:spLocks noGrp="1" noRot="1" noChangeAspect="1"/>
          </p:cNvSpPr>
          <p:nvPr>
            <p:ph type="sldImg"/>
          </p:nvPr>
        </p:nvSpPr>
        <p:spPr>
          <a:xfrm>
            <a:off x="-198438" y="450850"/>
            <a:ext cx="7234238" cy="4070350"/>
          </a:xfrm>
        </p:spPr>
      </p:sp>
    </p:spTree>
    <p:extLst>
      <p:ext uri="{BB962C8B-B14F-4D97-AF65-F5344CB8AC3E}">
        <p14:creationId xmlns:p14="http://schemas.microsoft.com/office/powerpoint/2010/main" val="1688895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All computers consist of the same basic components collectively known as hardware:</a:t>
            </a:r>
          </a:p>
          <a:p>
            <a:pPr lvl="1"/>
            <a:r>
              <a:rPr lang="en-GB"/>
              <a:t>Input Device – Required to get information into the computer such as a keyboard or mouse. </a:t>
            </a:r>
          </a:p>
          <a:p>
            <a:pPr lvl="1"/>
            <a:r>
              <a:rPr lang="en-GB"/>
              <a:t>CPU – The CPU is the “brain” of the computer. That said it can still only add and subtract, save little bits of memory and retrieve information. The CPU does all the real work.</a:t>
            </a:r>
          </a:p>
          <a:p>
            <a:pPr lvl="1"/>
            <a:r>
              <a:rPr lang="en-GB"/>
              <a:t>Output Device – Needed to see what the computer is doing such as a monitor or printer.</a:t>
            </a:r>
          </a:p>
          <a:p>
            <a:pPr lvl="1"/>
            <a:r>
              <a:rPr lang="en-GB"/>
              <a:t>Storage – Chips or memory provide transient storage of information that is lost when the computer is switched off. Disk drives maintain your data persistently whether the computer is on or off.</a:t>
            </a:r>
          </a:p>
          <a:p>
            <a:pPr lvl="1"/>
            <a:r>
              <a:rPr lang="en-GB"/>
              <a:t>Network – A card within the computer that allows it to talk to other computers, devices and networks like the internet. Previously this required a physical connection but today it is generally wireless using radio frequencies.</a:t>
            </a:r>
          </a:p>
          <a:p>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519323235"/>
      </p:ext>
    </p:extLst>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r>
              <a:rPr lang="en-GB" dirty="0"/>
              <a:t>The grading criteria for the assignment are:</a:t>
            </a:r>
          </a:p>
          <a:p>
            <a:pPr lvl="1"/>
            <a:r>
              <a:rPr lang="en-GB" dirty="0"/>
              <a:t>Pass is 65%</a:t>
            </a:r>
          </a:p>
          <a:p>
            <a:pPr lvl="1"/>
            <a:r>
              <a:rPr lang="en-GB" dirty="0"/>
              <a:t>Merit is 75%</a:t>
            </a:r>
          </a:p>
          <a:p>
            <a:pPr lvl="1"/>
            <a:r>
              <a:rPr lang="en-GB" dirty="0"/>
              <a:t>Distinction is 85%</a:t>
            </a:r>
          </a:p>
          <a:p>
            <a:r>
              <a:rPr lang="en-GB" dirty="0"/>
              <a:t>The marking process is:</a:t>
            </a:r>
          </a:p>
          <a:p>
            <a:pPr lvl="1"/>
            <a:r>
              <a:rPr lang="en-GB" dirty="0"/>
              <a:t>Assignments are marked by tutor.</a:t>
            </a:r>
          </a:p>
          <a:p>
            <a:pPr lvl="1"/>
            <a:r>
              <a:rPr lang="en-GB" dirty="0"/>
              <a:t>Normally they are marked within 5 business days of submission.</a:t>
            </a:r>
          </a:p>
          <a:p>
            <a:pPr lvl="1"/>
            <a:r>
              <a:rPr lang="en-GB" dirty="0"/>
              <a:t>Results and feedback to apprentice are communicated via the assessor.</a:t>
            </a:r>
          </a:p>
          <a:p>
            <a:endParaRPr lang="en-GB" dirty="0"/>
          </a:p>
        </p:txBody>
      </p:sp>
      <p:sp>
        <p:nvSpPr>
          <p:cNvPr id="3" name="Slide Image Placeholder 2"/>
          <p:cNvSpPr>
            <a:spLocks noGrp="1" noRot="1" noChangeAspect="1"/>
          </p:cNvSpPr>
          <p:nvPr>
            <p:ph type="sldImg"/>
          </p:nvPr>
        </p:nvSpPr>
        <p:spPr>
          <a:xfrm>
            <a:off x="-198438" y="450850"/>
            <a:ext cx="7234238" cy="4070350"/>
          </a:xfrm>
        </p:spPr>
      </p:sp>
    </p:spTree>
    <p:extLst>
      <p:ext uri="{BB962C8B-B14F-4D97-AF65-F5344CB8AC3E}">
        <p14:creationId xmlns:p14="http://schemas.microsoft.com/office/powerpoint/2010/main" val="600854328"/>
      </p:ext>
    </p:extLst>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a:t>Before you submit your assignment please check that:</a:t>
            </a:r>
          </a:p>
          <a:p>
            <a:pPr lvl="1"/>
            <a:r>
              <a:rPr lang="en-GB" dirty="0"/>
              <a:t>Each task has been answered fully as specified in the question.</a:t>
            </a:r>
          </a:p>
          <a:p>
            <a:pPr lvl="1"/>
            <a:r>
              <a:rPr lang="en-GB" dirty="0"/>
              <a:t>You have tested your programs.</a:t>
            </a:r>
          </a:p>
          <a:p>
            <a:pPr lvl="1"/>
            <a:r>
              <a:rPr lang="en-GB" dirty="0"/>
              <a:t>The code for each task is named correctly:</a:t>
            </a:r>
          </a:p>
          <a:p>
            <a:pPr lvl="2"/>
            <a:r>
              <a:rPr lang="en-GB" dirty="0"/>
              <a:t>Task1.py to Task5.py</a:t>
            </a:r>
          </a:p>
          <a:p>
            <a:pPr lvl="2"/>
            <a:r>
              <a:rPr lang="en-GB" dirty="0"/>
              <a:t>The header block contains your name and date</a:t>
            </a:r>
          </a:p>
          <a:p>
            <a:pPr lvl="1"/>
            <a:r>
              <a:rPr lang="en-GB" dirty="0"/>
              <a:t>Zip all Tasks to Programming(Python)FoundationsFirstnameSurname.zip</a:t>
            </a:r>
          </a:p>
          <a:p>
            <a:pPr lvl="1"/>
            <a:r>
              <a:rPr lang="en-GB" dirty="0"/>
              <a:t>Email to your tutor – Keeping a copy for your records and reference</a:t>
            </a:r>
          </a:p>
          <a:p>
            <a:endParaRPr lang="en-GB" dirty="0"/>
          </a:p>
        </p:txBody>
      </p:sp>
      <p:sp>
        <p:nvSpPr>
          <p:cNvPr id="5" name="Slide Image Placeholder 4"/>
          <p:cNvSpPr>
            <a:spLocks noGrp="1" noRot="1" noChangeAspect="1"/>
          </p:cNvSpPr>
          <p:nvPr>
            <p:ph type="sldImg"/>
          </p:nvPr>
        </p:nvSpPr>
        <p:spPr>
          <a:xfrm>
            <a:off x="-198438" y="450850"/>
            <a:ext cx="7234238" cy="4070350"/>
          </a:xfrm>
        </p:spPr>
      </p:sp>
    </p:spTree>
    <p:extLst>
      <p:ext uri="{BB962C8B-B14F-4D97-AF65-F5344CB8AC3E}">
        <p14:creationId xmlns:p14="http://schemas.microsoft.com/office/powerpoint/2010/main" val="705276124"/>
      </p:ext>
    </p:extLst>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5" name="Rectangle 3"/>
          <p:cNvSpPr>
            <a:spLocks noGrp="1" noChangeArrowheads="1"/>
          </p:cNvSpPr>
          <p:nvPr>
            <p:ph type="body" idx="1"/>
          </p:nvPr>
        </p:nvSpPr>
        <p:spPr/>
        <p:txBody>
          <a:bodyPr/>
          <a:lstStyle/>
          <a:p>
            <a:pPr lvl="0"/>
            <a:r>
              <a:rPr lang="en-GB" dirty="0"/>
              <a:t>Before we start one last chance to ask any questions…</a:t>
            </a:r>
          </a:p>
        </p:txBody>
      </p:sp>
      <p:sp>
        <p:nvSpPr>
          <p:cNvPr id="4" name="Slide Image Placeholder 3"/>
          <p:cNvSpPr>
            <a:spLocks noGrp="1" noRot="1" noChangeAspect="1"/>
          </p:cNvSpPr>
          <p:nvPr>
            <p:ph type="sldImg"/>
          </p:nvPr>
        </p:nvSpPr>
        <p:spPr>
          <a:xfrm>
            <a:off x="-198438" y="450850"/>
            <a:ext cx="7234238" cy="4070350"/>
          </a:xfrm>
        </p:spPr>
      </p:sp>
    </p:spTree>
    <p:extLst>
      <p:ext uri="{BB962C8B-B14F-4D97-AF65-F5344CB8AC3E}">
        <p14:creationId xmlns:p14="http://schemas.microsoft.com/office/powerpoint/2010/main" val="3756405572"/>
      </p:ext>
    </p:extLst>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038898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There are three basic types of software:</a:t>
            </a:r>
          </a:p>
          <a:p>
            <a:pPr lvl="1"/>
            <a:r>
              <a:rPr lang="en-GB"/>
              <a:t>Firmware – This runs the core functions of the computer and is provided by the computer manufacturer. It can be changed but this is rare. It operates at a higher level than hardware taking care of writing to disk drives, displaying things on monitors and getting input from a keyboard. An example is the Basic Input Output System (BIOS) that implements the functionality of the keyboard, mouse, screen and card readers.</a:t>
            </a:r>
          </a:p>
          <a:p>
            <a:pPr lvl="1"/>
            <a:r>
              <a:rPr lang="en-GB"/>
              <a:t>Operating System – This runs when the computer starts or is “booting up”. It runs in “kernel mode”, like the kernel of a nut, holding  the rest of the computer system together. It is made up of many small complex components and acts as the interface between the computer’s CPU, storage and hardware, and applications</a:t>
            </a:r>
          </a:p>
          <a:p>
            <a:pPr lvl="1"/>
            <a:r>
              <a:rPr lang="en-GB"/>
              <a:t>Application Programs – The top layer of the computer hierarchy these are used to accomplish a task. They can bought or obtained from third parties or developed using an appropriate language such as an Excel macro or the high-level Python down to system commands that extend the operating system. Programs can be:</a:t>
            </a:r>
          </a:p>
          <a:p>
            <a:pPr lvl="2"/>
            <a:r>
              <a:rPr lang="en-GB"/>
              <a:t>Executable – Written directly in instructions that the computer can understand.</a:t>
            </a:r>
          </a:p>
          <a:p>
            <a:pPr lvl="2"/>
            <a:r>
              <a:rPr lang="en-GB"/>
              <a:t>Interpreted – Loaded into the computer and parsed, line by line, into computer readable instructions. An add-on program is required to convert them into machine readable form. </a:t>
            </a:r>
            <a:endParaRPr lang="en-GB" dirty="0"/>
          </a:p>
        </p:txBody>
      </p:sp>
      <p:sp>
        <p:nvSpPr>
          <p:cNvPr id="4" name="Slide Image Placeholder 3"/>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4823647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Notes Placeholder 2"/>
          <p:cNvSpPr>
            <a:spLocks noGrp="1"/>
          </p:cNvSpPr>
          <p:nvPr>
            <p:ph type="body" idx="1"/>
          </p:nvPr>
        </p:nvSpPr>
        <p:spPr/>
        <p:txBody>
          <a:bodyPr/>
          <a:lstStyle/>
          <a:p>
            <a:r>
              <a:rPr lang="en-US"/>
              <a:t>Computer programming is telling a computer what to do. Computer programmers are the people who write computer programs to tell computers what to do. Other names for computer programmers are developers, coders or software engineers.</a:t>
            </a:r>
            <a:endParaRPr lang="en-US" dirty="0"/>
          </a:p>
        </p:txBody>
      </p:sp>
      <p:sp>
        <p:nvSpPr>
          <p:cNvPr id="28676" name="Slide Number Placeholder 3"/>
          <p:cNvSpPr>
            <a:spLocks noGrp="1"/>
          </p:cNvSpPr>
          <p:nvPr>
            <p:ph type="sldNum" sz="quarter" idx="5"/>
          </p:nvPr>
        </p:nvSpPr>
        <p:spPr>
          <a:xfrm>
            <a:off x="582341" y="9590301"/>
            <a:ext cx="6212159" cy="269702"/>
          </a:xfrm>
          <a:prstGeom prst="rect">
            <a:avLst/>
          </a:prstGeom>
          <a:noFill/>
        </p:spPr>
        <p:txBody>
          <a:bodyPr lIns="91431" tIns="45716" rIns="91431" bIns="45716"/>
          <a:lstStyle/>
          <a:p>
            <a:fld id="{BEC663CD-D8D3-494C-83EC-A07F62E85206}" type="slidenum">
              <a:rPr lang="en-GB" smtClean="0"/>
              <a:pPr/>
              <a:t>24</a:t>
            </a:fld>
            <a:endParaRPr lang="en-GB" dirty="0"/>
          </a:p>
        </p:txBody>
      </p:sp>
      <p:sp>
        <p:nvSpPr>
          <p:cNvPr id="3" name="Slide Image Placeholder 2"/>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31933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A program is like a process and has three basic components:</a:t>
            </a:r>
          </a:p>
          <a:p>
            <a:pPr lvl="1"/>
            <a:r>
              <a:rPr lang="en-GB"/>
              <a:t>Input – An event, action or data entered into the computer that triggers the process.</a:t>
            </a:r>
          </a:p>
          <a:p>
            <a:pPr lvl="1"/>
            <a:r>
              <a:rPr lang="en-GB"/>
              <a:t>Processing – The logic that processes the relevant input.  </a:t>
            </a:r>
          </a:p>
          <a:p>
            <a:pPr lvl="1"/>
            <a:r>
              <a:rPr lang="en-GB"/>
              <a:t>Output – The results of the process.</a:t>
            </a:r>
          </a:p>
          <a:p>
            <a:pPr lvl="0"/>
            <a:r>
              <a:rPr lang="en-GB"/>
              <a:t>Within a program there will numerous sub-processes that also follow the same input, processing and output sequence.</a:t>
            </a:r>
          </a:p>
          <a:p>
            <a:pPr lvl="0"/>
            <a:r>
              <a:rPr lang="en-GB"/>
              <a:t>The process may need to access data held in storage or save new data. Also the inputs and outputs to the process may be received and sent via a network. </a:t>
            </a:r>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39005943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Please do some quick research or use you own knowledge to write a definition of a program or algorithm. An algorithm is another name for a program.</a:t>
            </a:r>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7670255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Definition of a computer programme from Wikipedia. </a:t>
            </a:r>
            <a:endParaRPr lang="en-GB"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8309327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A program or algorithm is a collection of statements that are written in a language the computer understands and which when run achieve a given outcome.</a:t>
            </a:r>
          </a:p>
          <a:p>
            <a:r>
              <a:rPr lang="en-GB"/>
              <a:t>A computer executes program statements one after another in sequence until it reaches the end of the program or some statement in the program alters the order of execution.</a:t>
            </a:r>
          </a:p>
          <a:p>
            <a:r>
              <a:rPr lang="en-GB"/>
              <a:t>Any program can be written using three main constructs:</a:t>
            </a:r>
          </a:p>
          <a:p>
            <a:pPr lvl="1"/>
            <a:r>
              <a:rPr lang="en-GB"/>
              <a:t>Sequence – One step at a time in specified order.</a:t>
            </a:r>
          </a:p>
          <a:p>
            <a:pPr lvl="1"/>
            <a:r>
              <a:rPr lang="en-GB"/>
              <a:t>Selection – Alternative paths dependent on a specified condition.</a:t>
            </a:r>
          </a:p>
          <a:p>
            <a:pPr lvl="1"/>
            <a:r>
              <a:rPr lang="en-GB"/>
              <a:t>Iteration – Repeating a sub-sequence a specified number of times or until a condition is met.</a:t>
            </a:r>
          </a:p>
          <a:p>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38309327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r>
              <a:rPr lang="en-GB"/>
              <a:t>The next section covers the Program Development Lifecycle.</a:t>
            </a:r>
            <a:r>
              <a:rPr lang="en-US"/>
              <a:t> </a:t>
            </a:r>
          </a:p>
          <a:p>
            <a:endParaRPr lang="en-GB" dirty="0"/>
          </a:p>
        </p:txBody>
      </p:sp>
      <p:sp>
        <p:nvSpPr>
          <p:cNvPr id="7" name="Slide Image Placeholder 6"/>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395945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r>
              <a:rPr lang="en-GB"/>
              <a:t>Please see your Exercise Guide for full instructions.</a:t>
            </a:r>
          </a:p>
          <a:p>
            <a:r>
              <a:rPr lang="en-GB"/>
              <a:t>Work individually or in pairs or teams.</a:t>
            </a:r>
          </a:p>
          <a:p>
            <a:r>
              <a:rPr lang="en-GB"/>
              <a:t>The exercise should take about 20 minutes.</a:t>
            </a:r>
          </a:p>
          <a:p>
            <a:r>
              <a:rPr lang="en-GB"/>
              <a:t>Solutions are provided in the Exercise folder for reference.</a:t>
            </a:r>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557624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The official time for QA Apprenticeship courses is from 09:30 to 12:30 in the morning and 13:30 to 16:30 in the afternoon. Breaks are generally taken every hour for about 10 minutes but may need to be flexible depending on the where you are on the course. Lunch is planned for an hour but can be shortened on agreement with the group and an earlier start and finish taken in the afternoon.</a:t>
            </a:r>
          </a:p>
          <a:p>
            <a:r>
              <a:rPr lang="en-GB"/>
              <a:t>To get the most out of the course please be punctual for the start of all sessions. As a courtesy to others we will begin without you. Switch off any possible distractions so that you can actively listen and participate by asking and answering questions and sharing thoughts and opinions. Give all the exercises and activities a go, make mistakes and learn from the feedback and experience. Most of all enjoy the course. </a:t>
            </a:r>
            <a:endParaRPr lang="en-GB" dirty="0"/>
          </a:p>
        </p:txBody>
      </p:sp>
      <p:sp>
        <p:nvSpPr>
          <p:cNvPr id="7" name="Slide Image Placeholder 6"/>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428619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r>
              <a:rPr lang="en-GB"/>
              <a:t>The key stages of the Program Development Lifecycle are:</a:t>
            </a:r>
          </a:p>
          <a:p>
            <a:pPr lvl="1"/>
            <a:r>
              <a:rPr lang="en-GB"/>
              <a:t>Analyse the problem</a:t>
            </a:r>
          </a:p>
          <a:p>
            <a:pPr lvl="1"/>
            <a:r>
              <a:rPr lang="en-GB"/>
              <a:t>Design the program</a:t>
            </a:r>
          </a:p>
          <a:p>
            <a:pPr lvl="1"/>
            <a:r>
              <a:rPr lang="en-GB"/>
              <a:t>Code the program</a:t>
            </a:r>
          </a:p>
          <a:p>
            <a:pPr lvl="1"/>
            <a:r>
              <a:rPr lang="en-GB"/>
              <a:t>Test and debug the program</a:t>
            </a:r>
          </a:p>
          <a:p>
            <a:pPr lvl="1"/>
            <a:r>
              <a:rPr lang="en-GB"/>
              <a:t>Formalise the solution</a:t>
            </a:r>
          </a:p>
          <a:p>
            <a:pPr lvl="1"/>
            <a:r>
              <a:rPr lang="en-GB"/>
              <a:t>Maintain the program</a:t>
            </a:r>
            <a:endParaRPr lang="en-GB" dirty="0"/>
          </a:p>
        </p:txBody>
      </p:sp>
      <p:sp>
        <p:nvSpPr>
          <p:cNvPr id="3" name="Slide Image Placeholder 2"/>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9650056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The first stage is to analyse the problem. Check and ask questions to confirm the need for the program and understand the requirements. This will help define the problem. Then write a specification that documents the inputs and outputs of the program, the processing logic, rules and requirements, and the user interface. This may be though words or diagrams, ad-hoc or standardised using a bespoke or generic approach and tool, formal or informal. It all depends on how you and your organisation work.  </a:t>
            </a:r>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8385019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Next is to design the program. First create a detailed logical plan for the program. Again this can take various formats such as:</a:t>
            </a:r>
          </a:p>
          <a:p>
            <a:pPr lvl="1"/>
            <a:r>
              <a:rPr lang="en-GB"/>
              <a:t>Pseudo-code – A form of structured English or cut down generic programming language syntax.</a:t>
            </a:r>
          </a:p>
          <a:p>
            <a:pPr lvl="1"/>
            <a:r>
              <a:rPr lang="en-GB"/>
              <a:t>Flowcharts – Using standard notation either freehand or with a generic or dedicated drawing tool.</a:t>
            </a:r>
          </a:p>
          <a:p>
            <a:pPr lvl="1"/>
            <a:r>
              <a:rPr lang="en-GB"/>
              <a:t>Object structure / Event diagrams – More formal approaches using supporting tools.</a:t>
            </a:r>
          </a:p>
          <a:p>
            <a:r>
              <a:rPr lang="en-GB"/>
              <a:t>Related activities then need to be broken down or grouped into modules with tested solutions for each module.  </a:t>
            </a:r>
          </a:p>
          <a:p>
            <a:r>
              <a:rPr lang="en-GB"/>
              <a:t>   </a:t>
            </a:r>
            <a:endParaRPr lang="en-GB" dirty="0"/>
          </a:p>
        </p:txBody>
      </p:sp>
      <p:sp>
        <p:nvSpPr>
          <p:cNvPr id="7" name="Slide Image Placeholder 6"/>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8795112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Then we need start coding and turn the design into a program using our chosen language.</a:t>
            </a:r>
          </a:p>
          <a:p>
            <a:r>
              <a:rPr lang="en-GB"/>
              <a:t>Once upon a time it was actually required to write out the code fully on paper or a coding sheet that would then be converted onto punched cards. Because of the time taken to do this it was important desk check and correct the code and logic thoroughly. It is still recommended that you create a high level paper version of your code before you start actual coding.</a:t>
            </a:r>
          </a:p>
          <a:p>
            <a:r>
              <a:rPr lang="en-GB"/>
              <a:t>Today most people just enter the code directly into the computer using an appropriate interface; generally a keyboard. Various editors or Integrated Development Environments (IDE) are available from the basic, like Notepad, to sophisticated automated application development tools, like Eclipse.</a:t>
            </a:r>
          </a:p>
          <a:p>
            <a:r>
              <a:rPr lang="en-GB"/>
              <a:t>The code will include the business rules and logic, the inputs and outputs of the user interface, ideally with comments to document what it does.</a:t>
            </a:r>
          </a:p>
          <a:p>
            <a:r>
              <a:rPr lang="en-GB"/>
              <a:t>New programming approaches are also being adopted such as:</a:t>
            </a:r>
          </a:p>
          <a:p>
            <a:pPr lvl="1"/>
            <a:r>
              <a:rPr lang="en-GB"/>
              <a:t>Extreme Programming – An agile development methodology that includes aspects such as pair programming where two programmers work together; one coding, one checking.</a:t>
            </a:r>
          </a:p>
          <a:p>
            <a:pPr lvl="1"/>
            <a:r>
              <a:rPr lang="en-GB"/>
              <a:t>Test Driven Development – This reverses the traditional development process by documenting the tests for the software first and then writing the code incrementally to eventually pass all those tests.   </a:t>
            </a:r>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35445247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The second step in coding is to compile the program. This can be done on an on-going basis or when the code is “finished”. Compilation checks the code, like a “spelling and grammar” checker in Word, against the syntax rules of language. Code will either:</a:t>
            </a:r>
          </a:p>
          <a:p>
            <a:pPr lvl="1"/>
            <a:r>
              <a:rPr lang="en-GB"/>
              <a:t>Fail – If it hits one or more compilation of syntax errors. Most languages will output appropriate message, often very cryptic, to highlight the position and nature of the error.</a:t>
            </a:r>
          </a:p>
          <a:p>
            <a:pPr lvl="1"/>
            <a:r>
              <a:rPr lang="en-GB"/>
              <a:t>Pass – No errors are detected and you have a clean or successful compilation. This does not mean the code will work as there may be logic or run-time errors in the code that still to be found. The source code or “English like” code that have written is converted into machine or object code that the computer can read and execute. </a:t>
            </a:r>
            <a:endParaRPr lang="en-GB" dirty="0"/>
          </a:p>
        </p:txBody>
      </p:sp>
      <p:sp>
        <p:nvSpPr>
          <p:cNvPr id="4" name="Slide Image Placeholder 3"/>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3252178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The code then needs to be tested and debugged. Testing highlights any errors; debugging finds out where and why they have occurred and corrects the code. The end result should be “error-free” code that meets the specified requirements.</a:t>
            </a:r>
          </a:p>
          <a:p>
            <a:r>
              <a:rPr lang="en-GB"/>
              <a:t>Potential run time errors can include semantic or coding errors such as calculated fields too small to hold the actual result or variable names that are correct but have been mixed up and used in the wrong place.</a:t>
            </a:r>
          </a:p>
          <a:p>
            <a:r>
              <a:rPr lang="en-GB"/>
              <a:t>There may also be logic errors that produce incorrect results or outcomes for given inputs. The code just not functioning as specified and not functioning as needed due to an incorrect specification or requirement.   </a:t>
            </a:r>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890282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Debugging identifies the source of the error and amends the code to correct the errors found. The updated code is recompiled and re-run and re-tested. This is repeated until “all” errors or bugs are removed or an acceptable level is reached. The code is said to be debugged.</a:t>
            </a:r>
          </a:p>
          <a:p>
            <a:r>
              <a:rPr lang="en-GB"/>
              <a:t>Testing can and often takes longer than design and coding especially if the program is of a critical nature with health and safety or financial implications. Investment of time in good design and coding practices should reduce the time required for testing. That said testing is vital as errors can be costly and dangerous. </a:t>
            </a:r>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4440178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Testing often makes use of a Test Plan. Unit Testing is the first level of testing for a program or unit of code. A set of Test Cases are documented that cover all combinations of inputs and expected outputs. They will also include supporting test data, run instructions and expected results. The objective is to find out where the program does not work rather than proved it does.</a:t>
            </a:r>
          </a:p>
          <a:p>
            <a:r>
              <a:rPr lang="en-GB"/>
              <a:t>Testing is a vast area and covers many levels as individual programs are combined together to create complete systems that interface with other systems within the organisation:</a:t>
            </a:r>
          </a:p>
          <a:p>
            <a:pPr lvl="1"/>
            <a:r>
              <a:rPr lang="en-GB"/>
              <a:t>Unit Testing - Tests individual programs.</a:t>
            </a:r>
          </a:p>
          <a:p>
            <a:pPr lvl="1"/>
            <a:r>
              <a:rPr lang="en-GB"/>
              <a:t>Integration Testing – Tests the interfaces between individual programs.</a:t>
            </a:r>
          </a:p>
          <a:p>
            <a:pPr lvl="1"/>
            <a:r>
              <a:rPr lang="en-GB"/>
              <a:t>System Testing – Tests the end-to-end functionality of the system.</a:t>
            </a:r>
          </a:p>
          <a:p>
            <a:pPr lvl="1"/>
            <a:r>
              <a:rPr lang="en-GB"/>
              <a:t>User Acceptance Testing – Performed by the user to test the system from a business perspective.</a:t>
            </a:r>
          </a:p>
          <a:p>
            <a:r>
              <a:rPr lang="en-GB"/>
              <a:t>Numerous processes, tools and techniques can be used to support and automate the testing especially for stress or volume testing or repeated or regression testing.</a:t>
            </a:r>
            <a:endParaRPr lang="en-GB" dirty="0"/>
          </a:p>
        </p:txBody>
      </p:sp>
      <p:sp>
        <p:nvSpPr>
          <p:cNvPr id="7" name="Slide Image Placeholder 6"/>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4904423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The solution then needs to be formalised. This may include reviewing and revising any internal comments through to producing complete end-user and support information and instructions.</a:t>
            </a:r>
          </a:p>
          <a:p>
            <a:r>
              <a:rPr lang="en-GB"/>
              <a:t>When the new program or system goes live there should be appropriate communication about why the change has been made, what has changed, when is it going to change, who is affected and where.</a:t>
            </a:r>
          </a:p>
          <a:p>
            <a:r>
              <a:rPr lang="en-GB"/>
              <a:t>Training may also be required for users and customers affected by the change. Again this can take many formats. </a:t>
            </a:r>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8705784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Finally we need to maintain the program by providing education and support. Program development does not stop once it is in Live. It is possible that bugs were missed in testing and are subsequently discovered and need to be corrected. The business will invariable have changing requirements and enhancement. The lifecycle simple starts again from the analysis stage.</a:t>
            </a:r>
          </a:p>
          <a:p>
            <a:r>
              <a:rPr lang="en-GB"/>
              <a:t>Support and maintenance can last for many years until a program or system is retired or decommissioned. Good programming standards make support more efficient and effective such as:</a:t>
            </a:r>
          </a:p>
          <a:p>
            <a:pPr lvl="1"/>
            <a:r>
              <a:rPr lang="en-GB"/>
              <a:t>Business logic and rules clearly structured and expressed.</a:t>
            </a:r>
          </a:p>
          <a:p>
            <a:pPr lvl="1"/>
            <a:r>
              <a:rPr lang="en-GB"/>
              <a:t>Consistent layout and format including spacing and indentation to make the code more readable.</a:t>
            </a:r>
          </a:p>
          <a:p>
            <a:pPr lvl="1"/>
            <a:r>
              <a:rPr lang="en-GB"/>
              <a:t>Use of meaningful user defined names for user defined items such as variables, functions, files and modules.</a:t>
            </a:r>
          </a:p>
          <a:p>
            <a:pPr lvl="1"/>
            <a:r>
              <a:rPr lang="en-GB"/>
              <a:t>Good level and quality of comments to explain what the code is doing.</a:t>
            </a:r>
          </a:p>
          <a:p>
            <a:pPr lvl="1"/>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638987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r>
              <a:rPr lang="en-GB"/>
              <a:t>To get to know each other your tutor will pair you up using a suitable method.</a:t>
            </a:r>
          </a:p>
          <a:p>
            <a:r>
              <a:rPr lang="en-GB"/>
              <a:t>Please spend about 5 minutes finding out and making notes about your partner covering the points outlined. If the group has been together for several courses the tutor should ask you to just focus on the last two points about your knowledge and experience of the subject and what you want to learn and why?</a:t>
            </a:r>
          </a:p>
          <a:p>
            <a:r>
              <a:rPr lang="en-GB"/>
              <a:t>The tutor will then ask you in turn to quickly introduce your partner to the group using the information you have discovered.</a:t>
            </a:r>
            <a:endParaRPr lang="en-GB" dirty="0"/>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41839329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Other stages that could be considered as part of the lifecycle are:</a:t>
            </a:r>
          </a:p>
          <a:p>
            <a:pPr lvl="1"/>
            <a:r>
              <a:rPr lang="en-GB"/>
              <a:t>Business Need – Before starting a cost benefit analysis should be undertaken to justify the work and to ensure it aligns with the Business need and strategy.</a:t>
            </a:r>
          </a:p>
          <a:p>
            <a:pPr lvl="1"/>
            <a:r>
              <a:rPr lang="en-GB"/>
              <a:t>Implementation – This is  the move of the code to a Live or Production environment. Often this required business sign off, sometimes including a Change Review meeting or committee. Many organisations have “Change Windows” when new or amended code can or can’t be implemented. Often version and migration control systems are used to administer and automate the process. The actual switchover can take many forms including a “Big Bang” or direct replacement, a gradual stepped staged or pilot approach, or running the old and new systems in parallel until a final switch is made. </a:t>
            </a:r>
          </a:p>
          <a:p>
            <a:pPr lvl="1"/>
            <a:r>
              <a:rPr lang="en-GB"/>
              <a:t>Decommission – At the end of their useful life code and data needs to be deleted and archived.</a:t>
            </a:r>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31657794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r>
              <a:rPr lang="en-GB"/>
              <a:t>The next section covers Unplugged Computing; a number of exercises to design and write out a program on paper.</a:t>
            </a:r>
            <a:r>
              <a:rPr lang="en-US"/>
              <a:t> </a:t>
            </a:r>
          </a:p>
          <a:p>
            <a:endParaRPr lang="en-GB" dirty="0"/>
          </a:p>
        </p:txBody>
      </p:sp>
      <p:sp>
        <p:nvSpPr>
          <p:cNvPr id="7" name="Slide Image Placeholder 6"/>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395945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Please see your Exercise Guide for full instructions.</a:t>
            </a:r>
          </a:p>
          <a:p>
            <a:r>
              <a:rPr lang="en-GB"/>
              <a:t>Work individually or in pairs; your choice.</a:t>
            </a:r>
          </a:p>
          <a:p>
            <a:r>
              <a:rPr lang="en-GB"/>
              <a:t>The exercise should take about 10 minutes.</a:t>
            </a:r>
          </a:p>
          <a:p>
            <a:r>
              <a:rPr lang="en-GB"/>
              <a:t>Solutions are provided in the Exercise folder for reference.</a:t>
            </a:r>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2229392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Please see your Exercise Guide for full instructions.</a:t>
            </a:r>
          </a:p>
          <a:p>
            <a:r>
              <a:rPr lang="en-GB"/>
              <a:t>Work individually or in pairs; your choice.</a:t>
            </a:r>
          </a:p>
          <a:p>
            <a:r>
              <a:rPr lang="en-GB"/>
              <a:t>The exercise should take about 10 minutes.</a:t>
            </a:r>
          </a:p>
          <a:p>
            <a:r>
              <a:rPr lang="en-GB"/>
              <a:t>Solutions are provided in the Exercise folder for reference.</a:t>
            </a:r>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2229392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Please see your Exercise Guide for full instructions.</a:t>
            </a:r>
          </a:p>
          <a:p>
            <a:r>
              <a:rPr lang="en-GB"/>
              <a:t>Work individually or in pairs; your choice.</a:t>
            </a:r>
          </a:p>
          <a:p>
            <a:r>
              <a:rPr lang="en-GB"/>
              <a:t>The exercise should take about 10 minutes.</a:t>
            </a:r>
          </a:p>
          <a:p>
            <a:r>
              <a:rPr lang="en-GB"/>
              <a:t>Solutions are provided in the Exercise folder for reference.</a:t>
            </a:r>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2229392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Please see your Exercise Guide for full instructions.</a:t>
            </a:r>
          </a:p>
          <a:p>
            <a:r>
              <a:rPr lang="en-GB"/>
              <a:t>Work individually or in pairs; your choice.</a:t>
            </a:r>
          </a:p>
          <a:p>
            <a:r>
              <a:rPr lang="en-GB"/>
              <a:t>The exercise should take about 10 minutes.</a:t>
            </a:r>
          </a:p>
          <a:p>
            <a:r>
              <a:rPr lang="en-GB"/>
              <a:t>Solutions are provided in the Exercise folder for reference.</a:t>
            </a:r>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2229392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Please see your Exercise Guide for full instructions.</a:t>
            </a:r>
          </a:p>
          <a:p>
            <a:r>
              <a:rPr lang="en-GB"/>
              <a:t>Work individually or in pairs; your choice.</a:t>
            </a:r>
          </a:p>
          <a:p>
            <a:r>
              <a:rPr lang="en-GB"/>
              <a:t>The exercise should take about 10 minutes.</a:t>
            </a:r>
          </a:p>
          <a:p>
            <a:r>
              <a:rPr lang="en-GB"/>
              <a:t>Solutions are provided in the Exercise folder for reference.</a:t>
            </a:r>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2229392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Please see your Exercise Guide for full instructions.</a:t>
            </a:r>
          </a:p>
          <a:p>
            <a:r>
              <a:rPr lang="en-GB"/>
              <a:t>Work individually or in pairs; your choice.</a:t>
            </a:r>
          </a:p>
          <a:p>
            <a:r>
              <a:rPr lang="en-GB"/>
              <a:t>The exercise should take about 10 minutes.</a:t>
            </a:r>
          </a:p>
          <a:p>
            <a:r>
              <a:rPr lang="en-GB"/>
              <a:t>Solutions are provided in the Exercise folder for reference.</a:t>
            </a:r>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2229392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Please see your Exercise Guide for full instructions.</a:t>
            </a:r>
          </a:p>
          <a:p>
            <a:r>
              <a:rPr lang="en-GB"/>
              <a:t>Work individually or in pairs; your choice.</a:t>
            </a:r>
          </a:p>
          <a:p>
            <a:r>
              <a:rPr lang="en-GB"/>
              <a:t>The exercise should take about 10 minutes.</a:t>
            </a:r>
          </a:p>
          <a:p>
            <a:r>
              <a:rPr lang="en-GB"/>
              <a:t>Solutions are provided in the Exercise folder for reference.</a:t>
            </a:r>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2229392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r>
              <a:rPr lang="en-GB"/>
              <a:t>The final section is a review of module, specifically the Learning Outcomes and Assessment Criteria, with a quick quiz and a chance to ask any further questions and provide brief feedback.</a:t>
            </a:r>
            <a:endParaRPr lang="en-GB" dirty="0"/>
          </a:p>
        </p:txBody>
      </p:sp>
      <p:sp>
        <p:nvSpPr>
          <p:cNvPr id="4" name="Slide Image Placeholder 3"/>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39594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r>
              <a:rPr lang="en-GB"/>
              <a:t>The plan for the course is to cover:</a:t>
            </a:r>
          </a:p>
          <a:p>
            <a:pPr lvl="1"/>
            <a:r>
              <a:rPr lang="en-GB"/>
              <a:t>Day 1</a:t>
            </a:r>
          </a:p>
          <a:p>
            <a:pPr lvl="3"/>
            <a:r>
              <a:rPr lang="en-GB"/>
              <a:t>Introduction – This module</a:t>
            </a:r>
          </a:p>
          <a:p>
            <a:pPr lvl="3"/>
            <a:r>
              <a:rPr lang="en-GB"/>
              <a:t>What is Programming?</a:t>
            </a:r>
          </a:p>
          <a:p>
            <a:pPr lvl="3"/>
            <a:r>
              <a:rPr lang="en-GB"/>
              <a:t>Basics</a:t>
            </a:r>
          </a:p>
          <a:p>
            <a:pPr lvl="1"/>
            <a:r>
              <a:rPr lang="en-GB"/>
              <a:t>Day 2</a:t>
            </a:r>
          </a:p>
          <a:p>
            <a:pPr lvl="3"/>
            <a:r>
              <a:rPr lang="en-GB"/>
              <a:t>Data Types</a:t>
            </a:r>
          </a:p>
          <a:p>
            <a:pPr lvl="3"/>
            <a:r>
              <a:rPr lang="en-GB"/>
              <a:t>Control Flow</a:t>
            </a:r>
          </a:p>
          <a:p>
            <a:pPr lvl="1"/>
            <a:r>
              <a:rPr lang="en-GB"/>
              <a:t>Day 3</a:t>
            </a:r>
          </a:p>
          <a:p>
            <a:pPr lvl="3"/>
            <a:r>
              <a:rPr lang="en-GB"/>
              <a:t>Files</a:t>
            </a:r>
          </a:p>
          <a:p>
            <a:pPr lvl="1"/>
            <a:r>
              <a:rPr lang="en-GB"/>
              <a:t>Day 4</a:t>
            </a:r>
          </a:p>
          <a:p>
            <a:pPr lvl="3"/>
            <a:r>
              <a:rPr lang="en-GB"/>
              <a:t>Exercises</a:t>
            </a:r>
          </a:p>
          <a:p>
            <a:pPr lvl="1"/>
            <a:r>
              <a:rPr lang="en-GB"/>
              <a:t>Day 5</a:t>
            </a:r>
          </a:p>
          <a:p>
            <a:pPr lvl="3"/>
            <a:r>
              <a:rPr lang="en-GB"/>
              <a:t>Assignment</a:t>
            </a:r>
            <a:endParaRPr lang="en-GB" dirty="0"/>
          </a:p>
        </p:txBody>
      </p:sp>
      <p:sp>
        <p:nvSpPr>
          <p:cNvPr id="7" name="Slide Image Placeholder 6"/>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30391420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Please enter the Kahoot URL and then the game PIN and your nickname. The tutor will explain how Kahoot works and facilitate the quiz. Note you get more points the quicker you correctly answer a question. However you also get bonus points for achieving several consecutive correct answers. Take you time to read the question and the possible answers before making your selection.</a:t>
            </a:r>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8061712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r>
              <a:rPr lang="en-GB"/>
              <a:t>Have we achieved the Learning Outcomes for this module? As a learner can you?</a:t>
            </a:r>
          </a:p>
          <a:p>
            <a:pPr lvl="1"/>
            <a:r>
              <a:rPr lang="en-GB"/>
              <a:t>1. Describe and apply generic programming approaches and concepts</a:t>
            </a:r>
          </a:p>
          <a:p>
            <a:r>
              <a:rPr lang="en-GB"/>
              <a:t>Also the Assessment Criteria? As a learner can you?</a:t>
            </a:r>
          </a:p>
          <a:p>
            <a:pPr lvl="1"/>
            <a:r>
              <a:rPr lang="en-GB"/>
              <a:t>1.1 Describe the basic features of a program</a:t>
            </a:r>
          </a:p>
          <a:p>
            <a:pPr lvl="1"/>
            <a:r>
              <a:rPr lang="en-GB"/>
              <a:t>1.2 List and explain the key stages and related tasks of the program development lifecycle</a:t>
            </a:r>
          </a:p>
          <a:p>
            <a:pPr lvl="1"/>
            <a:r>
              <a:rPr lang="en-GB"/>
              <a:t>1.3 Apply the main programming constructs to solve simple programming exercises</a:t>
            </a:r>
          </a:p>
          <a:p>
            <a:pPr lvl="0"/>
            <a:r>
              <a:rPr lang="en-GB"/>
              <a:t>Do you have any further questions on the content covered or feedback on the module?</a:t>
            </a:r>
          </a:p>
          <a:p>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2873956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GB"/>
              <a:t>This module will enable the learner to code and run a simple Python program.</a:t>
            </a:r>
          </a:p>
          <a:p>
            <a:pPr lvl="0"/>
            <a:r>
              <a:rPr lang="en-GB"/>
              <a:t>Specifically the learner will be able to:</a:t>
            </a:r>
          </a:p>
          <a:p>
            <a:pPr lvl="1"/>
            <a:r>
              <a:rPr lang="en-GB"/>
              <a:t>Code simple input and output commands</a:t>
            </a:r>
          </a:p>
          <a:p>
            <a:pPr lvl="1"/>
            <a:r>
              <a:rPr lang="en-GB"/>
              <a:t>Code basic mathematical commands</a:t>
            </a:r>
          </a:p>
          <a:p>
            <a:pPr lvl="1"/>
            <a:r>
              <a:rPr lang="en-GB"/>
              <a:t>Comment their code</a:t>
            </a:r>
          </a:p>
          <a:p>
            <a:pPr lvl="0"/>
            <a:r>
              <a:rPr lang="en-GB"/>
              <a:t>Code examples will be used to explain and demonstrate the content and for leaners to imitate. Supporting exercises will provide practice opportunities. At the end of the module there is a short quiz to review the topic.</a:t>
            </a:r>
          </a:p>
          <a:p>
            <a:pPr lvl="1"/>
            <a:endParaRPr lang="en-US" dirty="0"/>
          </a:p>
        </p:txBody>
      </p:sp>
      <p:sp>
        <p:nvSpPr>
          <p:cNvPr id="4" name="Slide Image Placeholder 3"/>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360964133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Basics is the second module of the course.</a:t>
            </a:r>
          </a:p>
          <a:p>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37706291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r>
              <a:rPr lang="en-GB"/>
              <a:t>This module covers coding and running a simple Python program.</a:t>
            </a:r>
          </a:p>
          <a:p>
            <a:r>
              <a:rPr lang="en-GB"/>
              <a:t>The topics covered are:</a:t>
            </a:r>
          </a:p>
          <a:p>
            <a:pPr lvl="1"/>
            <a:r>
              <a:rPr lang="en-GB"/>
              <a:t>Objectives – What are the Learning Outcomes and Assessment Criteria for the module.</a:t>
            </a:r>
          </a:p>
          <a:p>
            <a:pPr lvl="1"/>
            <a:r>
              <a:rPr lang="en-GB"/>
              <a:t>Getting Started – A quick overview of Python.</a:t>
            </a:r>
          </a:p>
          <a:p>
            <a:pPr lvl="1"/>
            <a:r>
              <a:rPr lang="en-GB"/>
              <a:t>First Program – Coding a simple Python program.</a:t>
            </a:r>
          </a:p>
          <a:p>
            <a:pPr lvl="1"/>
            <a:r>
              <a:rPr lang="en-GB"/>
              <a:t>Simple Maths – Coding basic mathematics in a Python program.</a:t>
            </a:r>
          </a:p>
          <a:p>
            <a:pPr lvl="1"/>
            <a:r>
              <a:rPr lang="en-GB"/>
              <a:t>Comments – Including comments in a Python program.</a:t>
            </a:r>
          </a:p>
          <a:p>
            <a:pPr lvl="1"/>
            <a:r>
              <a:rPr lang="en-GB"/>
              <a:t>Review – A short recap of the module including a quiz.</a:t>
            </a:r>
          </a:p>
          <a:p>
            <a:endParaRPr lang="en-GB" dirty="0"/>
          </a:p>
        </p:txBody>
      </p:sp>
      <p:sp>
        <p:nvSpPr>
          <p:cNvPr id="4" name="Slide Image Placeholder 3"/>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41155309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The Learning Outcomes for this module are to enable the learner to:</a:t>
            </a:r>
          </a:p>
          <a:p>
            <a:pPr lvl="1"/>
            <a:r>
              <a:rPr lang="en-GB"/>
              <a:t>2. Code and run a simple Python program.</a:t>
            </a:r>
          </a:p>
          <a:p>
            <a:r>
              <a:rPr lang="en-GB"/>
              <a:t>The Assessment Criteria will ensure the learner:</a:t>
            </a:r>
          </a:p>
          <a:p>
            <a:pPr lvl="1"/>
            <a:r>
              <a:rPr lang="en-GB"/>
              <a:t>2.1 Code simple input and output commands.</a:t>
            </a:r>
          </a:p>
          <a:p>
            <a:pPr lvl="1"/>
            <a:r>
              <a:rPr lang="en-GB"/>
              <a:t>2.2 Code basic mathematical commands.</a:t>
            </a:r>
          </a:p>
          <a:p>
            <a:pPr lvl="1"/>
            <a:r>
              <a:rPr lang="en-GB"/>
              <a:t>2.3 Comment their code.</a:t>
            </a:r>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41687230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r>
              <a:rPr lang="en-GB"/>
              <a:t>The next section covers getting started with Python.</a:t>
            </a:r>
            <a:endParaRPr lang="en-US" dirty="0"/>
          </a:p>
        </p:txBody>
      </p:sp>
      <p:sp>
        <p:nvSpPr>
          <p:cNvPr id="7" name="Slide Image Placeholder 6"/>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41155309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Please spend five minutes finding out about Python. Create a quick list of basics facts and information about Python and be prepared to share them with the group.</a:t>
            </a:r>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08692188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Python is a programming language developed by Dutch computer programmer Guido van Rossum whilst working for Google. It is named after British comedy show “Monty Python’s Flying Circus” and is based on a number of basic principles:</a:t>
            </a:r>
          </a:p>
          <a:p>
            <a:pPr lvl="1"/>
            <a:r>
              <a:rPr lang="en-GB"/>
              <a:t>Beautiful is better than ugly – The ability to read and understand code directly even if you don’t really know what it is supposed to do.</a:t>
            </a:r>
          </a:p>
          <a:p>
            <a:pPr lvl="1"/>
            <a:r>
              <a:rPr lang="en-GB"/>
              <a:t>Explicit is better than implicit – If you can see what the code is doing and how it will be easier to maintain.</a:t>
            </a:r>
          </a:p>
          <a:p>
            <a:pPr lvl="1"/>
            <a:r>
              <a:rPr lang="en-GB"/>
              <a:t>Simple is better than complex – Easy to understand syntax and functionality.</a:t>
            </a:r>
          </a:p>
          <a:p>
            <a:pPr lvl="1"/>
            <a:r>
              <a:rPr lang="en-GB"/>
              <a:t>Complex is better than complicated – No hidden parts that you don’t necessarily know about and have to keep track off. </a:t>
            </a:r>
          </a:p>
          <a:p>
            <a:pPr lvl="1"/>
            <a:r>
              <a:rPr lang="en-GB"/>
              <a:t>Readability counts – Easier to pick up and less time to figure out.</a:t>
            </a:r>
          </a:p>
          <a:p>
            <a:r>
              <a:rPr lang="en-GB"/>
              <a:t>Python is an interpreted language that means it can run anywhere an interpreter installed. It is also free to download and install as many times as you want and is supported by vast array of add on software and functionality.</a:t>
            </a:r>
          </a:p>
          <a:p>
            <a:endParaRPr lang="en-GB" dirty="0"/>
          </a:p>
        </p:txBody>
      </p:sp>
      <p:sp>
        <p:nvSpPr>
          <p:cNvPr id="4" name="Slide Image Placeholder 3"/>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364342533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Installing Python is similar for all operating systems. You simply download, install and run…</a:t>
            </a:r>
          </a:p>
          <a:p>
            <a:r>
              <a:rPr lang="en-GB"/>
              <a:t>Python can be downloaded from: </a:t>
            </a:r>
            <a:r>
              <a:rPr lang="en-GB">
                <a:hlinkClick r:id="rId3"/>
              </a:rPr>
              <a:t>https://www.python.org/downloads</a:t>
            </a:r>
            <a:r>
              <a:rPr lang="en-GB"/>
              <a:t> You need to determine your Operating System and decide what version of Python you require:.</a:t>
            </a:r>
          </a:p>
          <a:p>
            <a:pPr lvl="2"/>
            <a:r>
              <a:rPr lang="en-GB"/>
              <a:t>Python 2.x is legacy</a:t>
            </a:r>
          </a:p>
          <a:p>
            <a:pPr lvl="2"/>
            <a:r>
              <a:rPr lang="en-GB"/>
              <a:t>Python 3.x is the present and future of the language</a:t>
            </a:r>
          </a:p>
          <a:p>
            <a:pPr lvl="1"/>
            <a:r>
              <a:rPr lang="en-GB"/>
              <a:t>For information on the history and differences see: </a:t>
            </a:r>
            <a:r>
              <a:rPr lang="en-GB">
                <a:hlinkClick r:id="rId4"/>
              </a:rPr>
              <a:t>https://wiki.python.org/moin/Python2orPython3</a:t>
            </a:r>
            <a:r>
              <a:rPr lang="en-GB"/>
              <a:t> </a:t>
            </a:r>
          </a:p>
          <a:p>
            <a:r>
              <a:rPr lang="en-GB"/>
              <a:t>Once you have selected your version simply download, run installer and follow the instructions:</a:t>
            </a:r>
          </a:p>
          <a:p>
            <a:pPr lvl="1"/>
            <a:r>
              <a:rPr lang="en-GB"/>
              <a:t>Most selections are defaults – Just click: Next</a:t>
            </a:r>
          </a:p>
          <a:p>
            <a:pPr lvl="1"/>
            <a:r>
              <a:rPr lang="en-GB"/>
              <a:t>All users – Select: Install for all users</a:t>
            </a:r>
          </a:p>
          <a:p>
            <a:pPr lvl="1"/>
            <a:r>
              <a:rPr lang="en-GB"/>
              <a:t>Destination Directory: Accept defaults</a:t>
            </a:r>
          </a:p>
          <a:p>
            <a:pPr lvl="1"/>
            <a:r>
              <a:rPr lang="en-GB"/>
              <a:t>Customise Python – Select: Add python.exe to Path</a:t>
            </a:r>
          </a:p>
          <a:p>
            <a:endParaRPr lang="en-GB" dirty="0"/>
          </a:p>
        </p:txBody>
      </p:sp>
      <p:sp>
        <p:nvSpPr>
          <p:cNvPr id="11" name="Slide Image Placeholder 10"/>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448351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r>
              <a:rPr lang="en-GB"/>
              <a:t>The aim of this course is to enable learners to gain a basic understanding of programming and its application through the use of the Python programming language.</a:t>
            </a:r>
          </a:p>
          <a:p>
            <a:r>
              <a:rPr lang="en-GB"/>
              <a:t>At the end of the course the learner will be able to:</a:t>
            </a:r>
          </a:p>
          <a:p>
            <a:pPr lvl="1"/>
            <a:r>
              <a:rPr lang="en-GB"/>
              <a:t>1. Describe and apply generic programming approaches and concepts.</a:t>
            </a:r>
          </a:p>
          <a:p>
            <a:pPr lvl="1"/>
            <a:r>
              <a:rPr lang="en-GB"/>
              <a:t>2. Code and run simple Python programs that include basic input / output, mathematical operators and comments.</a:t>
            </a:r>
          </a:p>
          <a:p>
            <a:pPr lvl="1"/>
            <a:r>
              <a:rPr lang="en-GB"/>
              <a:t>3. Code and run simple Python programs that make use of common data types.</a:t>
            </a:r>
          </a:p>
          <a:p>
            <a:pPr lvl="1"/>
            <a:r>
              <a:rPr lang="en-GB"/>
              <a:t>4. Code and run simple Python programs that include decisions, loops and procedures.</a:t>
            </a:r>
          </a:p>
          <a:p>
            <a:pPr lvl="1"/>
            <a:r>
              <a:rPr lang="en-GB"/>
              <a:t>5. Code and run simple Python programs that read and write to files.</a:t>
            </a:r>
            <a:endParaRPr lang="en-GB" dirty="0"/>
          </a:p>
        </p:txBody>
      </p:sp>
      <p:sp>
        <p:nvSpPr>
          <p:cNvPr id="11" name="Slide Image Placeholder 10"/>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92723838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The Python GUI can be accessed from the Start Menu. Simply select Python x.y / IDLE (Python GUI) as appropriate for the version you have downloaded.</a:t>
            </a:r>
          </a:p>
          <a:p>
            <a:r>
              <a:rPr lang="en-GB"/>
              <a:t>The programming editor is called the Interactive DeveLopment Environment or IDLE. It is quite basic but helps your coding with various colours, indentation and debugging features.</a:t>
            </a:r>
          </a:p>
          <a:p>
            <a:r>
              <a:rPr lang="en-GB"/>
              <a:t>For more information select: Help / IDLE Help or Shift + I</a:t>
            </a:r>
          </a:p>
          <a:p>
            <a:r>
              <a:rPr lang="en-GB"/>
              <a:t>It is possible to use Notepad, other text editors or more sophisticated GUIs like Eclipse to write Python.</a:t>
            </a:r>
            <a:endParaRPr lang="en-GB" dirty="0"/>
          </a:p>
        </p:txBody>
      </p:sp>
      <p:sp>
        <p:nvSpPr>
          <p:cNvPr id="7" name="Slide Image Placeholder 6"/>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5161341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Python comes with extensive documentation.</a:t>
            </a:r>
          </a:p>
          <a:p>
            <a:r>
              <a:rPr lang="en-GB"/>
              <a:t>The Python website has comprehensive documentation from beginner to advanced - See: https://www.python.org/doc </a:t>
            </a:r>
          </a:p>
          <a:p>
            <a:r>
              <a:rPr lang="en-GB"/>
              <a:t>From the Start Menu selecting Python x.y / Module Docs or Python x.y / Python Manuals will access further documentation.</a:t>
            </a:r>
          </a:p>
          <a:p>
            <a:r>
              <a:rPr lang="en-GB"/>
              <a:t>From the IDLE GUI selecting Help / Python Docs or F1 or Shift + D will also give more documentation.</a:t>
            </a:r>
          </a:p>
          <a:p>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77862039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It is possible to write Python one instruction at a time on the Command Line.</a:t>
            </a:r>
          </a:p>
          <a:p>
            <a:r>
              <a:rPr lang="en-GB"/>
              <a:t>At the &gt;&gt;&gt; prompt try typing the each line of code on the slide and pressing Enter to see the result.</a:t>
            </a:r>
          </a:p>
          <a:p>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374506326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r>
              <a:rPr lang="en-GB"/>
              <a:t>The next section covers writing your first program in Python.</a:t>
            </a:r>
            <a:endParaRPr lang="en-US" dirty="0"/>
          </a:p>
        </p:txBody>
      </p:sp>
      <p:sp>
        <p:nvSpPr>
          <p:cNvPr id="7" name="Slide Image Placeholder 6"/>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411553091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It is possible to input simple instructions at command prompt but to write and save more complex programs you need use the IDLE GUI. Follow the instructions on the slide to open, code, save and run your first Python program.</a:t>
            </a:r>
          </a:p>
          <a:p>
            <a:r>
              <a:rPr lang="en-GB"/>
              <a:t>The folder and file names are suggested so that you will be able to find your code as the course progresses and you write numerous programs.</a:t>
            </a:r>
          </a:p>
          <a:p>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51119948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Amend you code to that on the slide; save and run it.</a:t>
            </a:r>
          </a:p>
          <a:p>
            <a:r>
              <a:rPr lang="en-GB"/>
              <a:t>Try and explain what it does by answering the questions.</a:t>
            </a:r>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91299242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Create a new file and enter the code on the slide; save and run it.</a:t>
            </a:r>
          </a:p>
          <a:p>
            <a:r>
              <a:rPr lang="en-GB"/>
              <a:t>Try and explain what it does by answering the questions.</a:t>
            </a:r>
          </a:p>
          <a:p>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08397007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Your programs will not always work first time.</a:t>
            </a:r>
          </a:p>
          <a:p>
            <a:r>
              <a:rPr lang="en-GB"/>
              <a:t>Create a new file and enter the code on the slide; save and try to run it.</a:t>
            </a:r>
          </a:p>
          <a:p>
            <a:r>
              <a:rPr lang="en-GB"/>
              <a:t>What is the error message telling you. Can you spot the error, it is not always obvious, correct and rerun your program?</a:t>
            </a:r>
          </a:p>
          <a:p>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336221660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It is often possible to spot error by the colour of the text in IDLE. However a highlighted error is often because of a previous error, especially in the case of missing or incorrect punctuation.</a:t>
            </a:r>
          </a:p>
          <a:p>
            <a:r>
              <a:rPr lang="en-GB"/>
              <a:t>There are also logic errors to consider where the program syntactically correct but produces an incorrect result. You need to test thoroughly to confirm all functionally works as specified and if not debug, spot error, correct, rerun and test your code.</a:t>
            </a:r>
          </a:p>
          <a:p>
            <a:endParaRPr lang="en-GB"/>
          </a:p>
          <a:p>
            <a:endParaRPr lang="en-GB"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56674563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r>
              <a:rPr lang="en-GB"/>
              <a:t>Please see your Exercise Guide for full instructions.</a:t>
            </a:r>
          </a:p>
          <a:p>
            <a:r>
              <a:rPr lang="en-GB"/>
              <a:t>Work as an individual but help each other.</a:t>
            </a:r>
          </a:p>
          <a:p>
            <a:r>
              <a:rPr lang="en-GB"/>
              <a:t>The exercise should take about 10 minutes.</a:t>
            </a:r>
          </a:p>
          <a:p>
            <a:r>
              <a:rPr lang="en-GB"/>
              <a:t>Solutions are provided in the Exercise folder for reference.</a:t>
            </a:r>
          </a:p>
          <a:p>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557624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r>
              <a:rPr lang="en-GB"/>
              <a:t>An in-house course assignment is planned for the afternoon of Day 5 that will take about 3 hours.</a:t>
            </a:r>
          </a:p>
          <a:p>
            <a:pPr lvl="0"/>
            <a:r>
              <a:rPr lang="en-GB"/>
              <a:t>It will cover 5 programming tasks.</a:t>
            </a:r>
          </a:p>
          <a:p>
            <a:pPr lvl="0"/>
            <a:r>
              <a:rPr lang="en-GB"/>
              <a:t>You will be able to reference your notes and any examples and exercises from the course as needed.</a:t>
            </a:r>
          </a:p>
          <a:p>
            <a:r>
              <a:rPr lang="en-GB"/>
              <a:t>It will be assessed using the following criteria:</a:t>
            </a:r>
          </a:p>
          <a:p>
            <a:pPr lvl="1"/>
            <a:r>
              <a:rPr lang="en-GB"/>
              <a:t>Functionality – Does it do what is specified?</a:t>
            </a:r>
          </a:p>
          <a:p>
            <a:pPr lvl="1"/>
            <a:r>
              <a:rPr lang="en-GB"/>
              <a:t>Quality – How well does it do it?:</a:t>
            </a:r>
          </a:p>
          <a:p>
            <a:pPr lvl="3"/>
            <a:r>
              <a:rPr lang="en-GB"/>
              <a:t>Internal:</a:t>
            </a:r>
          </a:p>
          <a:p>
            <a:pPr lvl="4"/>
            <a:r>
              <a:rPr lang="en-GB"/>
              <a:t>Code layout / structure, comments, variable names</a:t>
            </a:r>
          </a:p>
          <a:p>
            <a:pPr lvl="4"/>
            <a:r>
              <a:rPr lang="en-GB"/>
              <a:t>Procedures and functions where appropriate</a:t>
            </a:r>
          </a:p>
          <a:p>
            <a:pPr lvl="3"/>
            <a:r>
              <a:rPr lang="en-GB"/>
              <a:t>External:</a:t>
            </a:r>
          </a:p>
          <a:p>
            <a:pPr lvl="4"/>
            <a:r>
              <a:rPr lang="en-GB"/>
              <a:t>User interface</a:t>
            </a:r>
          </a:p>
          <a:p>
            <a:pPr lvl="4"/>
            <a:r>
              <a:rPr lang="en-GB"/>
              <a:t>Presentation of output</a:t>
            </a:r>
            <a:endParaRPr lang="en-GB" dirty="0"/>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86192131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pPr lvl="0"/>
            <a:r>
              <a:rPr lang="en-GB"/>
              <a:t>The next section covers simple mathematics in Python.</a:t>
            </a:r>
            <a:endParaRPr lang="en-US" dirty="0"/>
          </a:p>
        </p:txBody>
      </p:sp>
      <p:sp>
        <p:nvSpPr>
          <p:cNvPr id="4" name="Slide Image Placeholder 3"/>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411553091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Python provides for all the basic mathematical operators such as addition, subtraction, multiplication, division, powers and modulus. There are numerous built in mathematical functions included in maths module such as logarithmic, trigonometric and angular conversion functions. For more information see: https://docs.python.org/2/library/math.html </a:t>
            </a:r>
          </a:p>
          <a:p>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17212496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Create a new file and enter the code on the slide; save and run it.</a:t>
            </a:r>
          </a:p>
          <a:p>
            <a:r>
              <a:rPr lang="en-GB"/>
              <a:t>Try and explain what it does by answering the questions.</a:t>
            </a:r>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44663876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Create a new file and enter the code on the slide; save and run it.</a:t>
            </a:r>
          </a:p>
          <a:p>
            <a:r>
              <a:rPr lang="en-GB"/>
              <a:t>Try and explain what it does by answering the questions.</a:t>
            </a:r>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374213437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Create a new file and enter the code on the slide; save and run it.</a:t>
            </a:r>
          </a:p>
          <a:p>
            <a:r>
              <a:rPr lang="en-GB"/>
              <a:t>Try and explain what it does by answering the questions.</a:t>
            </a:r>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97138442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Create a new file and enter the code on the slide; save and run it.</a:t>
            </a:r>
          </a:p>
          <a:p>
            <a:r>
              <a:rPr lang="en-GB"/>
              <a:t>Try and explain what it does by answering the questions.</a:t>
            </a:r>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45818736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Create a new file and enter the code on the slide; save and run it.</a:t>
            </a:r>
          </a:p>
          <a:p>
            <a:r>
              <a:rPr lang="en-GB"/>
              <a:t>Try and explain what it does by answering the questions.</a:t>
            </a:r>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350039404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Create a new file and enter the code on the slide; save and run it.</a:t>
            </a:r>
          </a:p>
          <a:p>
            <a:r>
              <a:rPr lang="en-GB"/>
              <a:t>Try and explain what it does by answering the questions.</a:t>
            </a:r>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350039404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Create a new file and enter the code on the slide; save and run it.</a:t>
            </a:r>
          </a:p>
          <a:p>
            <a:r>
              <a:rPr lang="en-GB"/>
              <a:t>Try and explain what it does by answering the questions.</a:t>
            </a:r>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316836159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Create a new file and enter the code on the slide; save and run it.</a:t>
            </a:r>
          </a:p>
          <a:p>
            <a:r>
              <a:rPr lang="en-GB"/>
              <a:t>Try and explain what it does by answering the questions.</a:t>
            </a:r>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3305566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For each module of the course there will a set of slides, notes and examples, called the Delegate Guide, that provides the structure and key reference material for the course. Likewise each module will have an Exercise Guide of supporting activities, model answers and further explanation.  </a:t>
            </a:r>
          </a:p>
          <a:p>
            <a:r>
              <a:rPr lang="en-GB"/>
              <a:t>All the resources will be available through the Canvas learning environment and / or a shared folder on the class network. If you do not have them already your tutor should supply the relevant access details. </a:t>
            </a:r>
            <a:endParaRPr lang="en-GB" dirty="0"/>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65477114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r>
              <a:rPr lang="en-GB"/>
              <a:t>Please see your Exercise Guide for full instructions.</a:t>
            </a:r>
          </a:p>
          <a:p>
            <a:r>
              <a:rPr lang="en-GB"/>
              <a:t>Work as an individual but help each other.</a:t>
            </a:r>
          </a:p>
          <a:p>
            <a:r>
              <a:rPr lang="en-GB"/>
              <a:t>The exercise should take about 10 minutes.</a:t>
            </a:r>
          </a:p>
          <a:p>
            <a:r>
              <a:rPr lang="en-GB"/>
              <a:t>Solutions are provided in the Exercise folder for reference.</a:t>
            </a:r>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55762435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r>
              <a:rPr lang="en-GB"/>
              <a:t>The next section covers comments in Python.</a:t>
            </a:r>
            <a:endParaRPr lang="en-US"/>
          </a:p>
          <a:p>
            <a:pPr lvl="1"/>
            <a:endParaRPr lang="en-US" dirty="0"/>
          </a:p>
        </p:txBody>
      </p:sp>
      <p:sp>
        <p:nvSpPr>
          <p:cNvPr id="7" name="Slide Image Placeholder 6"/>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411553091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A good layout, structure, variable and function names will help make code readable and self documenting. Additional comments may be needed to explain more complex code. Your code will definitely need ‘standard’ comments at start for basic information.</a:t>
            </a:r>
          </a:p>
          <a:p>
            <a:r>
              <a:rPr lang="en-GB"/>
              <a:t>There are three ways the comment code:</a:t>
            </a:r>
          </a:p>
          <a:p>
            <a:pPr lvl="1"/>
            <a:r>
              <a:rPr lang="en-GB"/>
              <a:t>Simple comment – A full comment line</a:t>
            </a:r>
          </a:p>
          <a:p>
            <a:pPr lvl="1"/>
            <a:r>
              <a:rPr lang="en-GB"/>
              <a:t>Inline comment – A comment after a line of code</a:t>
            </a:r>
          </a:p>
          <a:p>
            <a:pPr lvl="1"/>
            <a:r>
              <a:rPr lang="en-GB"/>
              <a:t>Block – A comment covering several lines</a:t>
            </a:r>
          </a:p>
          <a:p>
            <a:endParaRPr lang="en-GB"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92736686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Create a new file and enter the code on the slide; save and run it.</a:t>
            </a:r>
          </a:p>
          <a:p>
            <a:r>
              <a:rPr lang="en-GB"/>
              <a:t>Try and explain what it does by answering the questions.</a:t>
            </a:r>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379740489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Create a new file and enter the code on the slide; save and run it.</a:t>
            </a:r>
          </a:p>
          <a:p>
            <a:r>
              <a:rPr lang="en-GB"/>
              <a:t>Try and explain what it does by answering the questions.</a:t>
            </a:r>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379740489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Create a new file and enter the code on the slide; save and run it.</a:t>
            </a:r>
          </a:p>
          <a:p>
            <a:r>
              <a:rPr lang="en-GB"/>
              <a:t>Try and explain what it does by answering the questions.</a:t>
            </a:r>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379740489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r>
              <a:rPr lang="en-GB"/>
              <a:t>The final section is a review of module, specifically the Learning Outcomes and Assessment Criteria, with a quick quiz and a chance to ask any further questions and provide brief feedback.</a:t>
            </a:r>
            <a:endParaRPr lang="en-GB" dirty="0"/>
          </a:p>
        </p:txBody>
      </p:sp>
      <p:sp>
        <p:nvSpPr>
          <p:cNvPr id="4" name="Slide Image Placeholder 3"/>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411553091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Please enter the Kahoot URL and then the game PIN and your nickname. The tutor will explain how Kahoot works and facilitate the quiz. Note you get more points the quicker you correctly answer a question. However you also get bonus points for achieving several consecutive correct answers. Take you time to read the question and the possible answers before making your selection.</a:t>
            </a:r>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80617128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r>
              <a:rPr lang="en-GB"/>
              <a:t>Have we achieved the Learning Outcomes for this module? As a learner can you?</a:t>
            </a:r>
          </a:p>
          <a:p>
            <a:pPr lvl="1"/>
            <a:r>
              <a:rPr lang="en-GB"/>
              <a:t>2. Code and run a simple Python program.</a:t>
            </a:r>
          </a:p>
          <a:p>
            <a:r>
              <a:rPr lang="en-GB"/>
              <a:t>Also the Assessment Criteria? As a learner can you?</a:t>
            </a:r>
          </a:p>
          <a:p>
            <a:pPr lvl="1"/>
            <a:r>
              <a:rPr lang="en-GB"/>
              <a:t>2.1 Code simple input and output commands.</a:t>
            </a:r>
          </a:p>
          <a:p>
            <a:pPr lvl="1"/>
            <a:r>
              <a:rPr lang="en-GB"/>
              <a:t>2.2 Code basic mathematical commands.</a:t>
            </a:r>
          </a:p>
          <a:p>
            <a:pPr lvl="1"/>
            <a:r>
              <a:rPr lang="en-GB"/>
              <a:t>2.3 Comment their code.</a:t>
            </a:r>
          </a:p>
          <a:p>
            <a:pPr lvl="0"/>
            <a:r>
              <a:rPr lang="en-GB"/>
              <a:t>Do you have any further questions on the content covered or feedback on the module?</a:t>
            </a:r>
          </a:p>
          <a:p>
            <a:endParaRPr lang="en-GB" dirty="0"/>
          </a:p>
        </p:txBody>
      </p:sp>
      <p:sp>
        <p:nvSpPr>
          <p:cNvPr id="4" name="Slide Image Placeholder 3"/>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28739562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GB"/>
              <a:t>This module will enable the learner to code and run a simple Python programs that make use of common data types.</a:t>
            </a:r>
          </a:p>
          <a:p>
            <a:pPr lvl="0"/>
            <a:r>
              <a:rPr lang="en-GB"/>
              <a:t>Specifically the learner will be able to:</a:t>
            </a:r>
          </a:p>
          <a:p>
            <a:pPr lvl="1"/>
            <a:r>
              <a:rPr lang="en-GB"/>
              <a:t>Code and process data using string variables.</a:t>
            </a:r>
          </a:p>
          <a:p>
            <a:pPr lvl="1"/>
            <a:r>
              <a:rPr lang="en-GB"/>
              <a:t>Code and process data using various forms of number variables.</a:t>
            </a:r>
          </a:p>
          <a:p>
            <a:pPr lvl="1"/>
            <a:r>
              <a:rPr lang="en-GB"/>
              <a:t>Code and process data using Boolean variables.</a:t>
            </a:r>
          </a:p>
          <a:p>
            <a:pPr lvl="1"/>
            <a:r>
              <a:rPr lang="en-GB"/>
              <a:t>Code and process data using lists.</a:t>
            </a:r>
          </a:p>
          <a:p>
            <a:pPr lvl="0"/>
            <a:r>
              <a:rPr lang="en-GB"/>
              <a:t>Code examples will be used to explain and demonstrate the content and for leaners to imitate. Supporting exercises will provide practice opportunities. At the end of the module there is a short quiz to review the topic.</a:t>
            </a:r>
            <a:endParaRPr lang="en-GB" dirty="0"/>
          </a:p>
        </p:txBody>
      </p:sp>
      <p:sp>
        <p:nvSpPr>
          <p:cNvPr id="6" name="Slide Image Placeholder 5"/>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3609641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pPr lvl="0"/>
            <a:r>
              <a:rPr lang="en-GB" noProof="0"/>
              <a:t>There are numerous resources on the internet on programing and Python.</a:t>
            </a:r>
          </a:p>
          <a:p>
            <a:pPr lvl="0"/>
            <a:r>
              <a:rPr lang="en-GB" noProof="0"/>
              <a:t>Some recommended additional resources are listed above with their URLs.</a:t>
            </a:r>
          </a:p>
          <a:p>
            <a:pPr lvl="1"/>
            <a:r>
              <a:rPr lang="en-GB"/>
              <a:t>Code Academy – Learn Python: Online course with practice projects.</a:t>
            </a:r>
          </a:p>
          <a:p>
            <a:pPr lvl="1"/>
            <a:r>
              <a:rPr lang="en-GB"/>
              <a:t>Code School – Learn Python: Online course with practice projects.</a:t>
            </a:r>
          </a:p>
          <a:p>
            <a:pPr lvl="1"/>
            <a:r>
              <a:rPr lang="en-GB"/>
              <a:t>Python website – Numerous resources.</a:t>
            </a:r>
          </a:p>
          <a:p>
            <a:pPr lvl="1"/>
            <a:r>
              <a:rPr lang="en-GB"/>
              <a:t>Tutorial Point – Learn Python: Online course with built in practice environment.</a:t>
            </a:r>
            <a:endParaRPr lang="en-GB" dirty="0"/>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41561794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Data Types is the third module of the course.</a:t>
            </a:r>
          </a:p>
          <a:p>
            <a:endParaRPr lang="en-GB" dirty="0"/>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377062919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r>
              <a:rPr lang="en-GB"/>
              <a:t>Please take 10 minutes to make a quick summary of the topics / points covered on Day 1</a:t>
            </a:r>
          </a:p>
          <a:p>
            <a:pPr lvl="1"/>
            <a:r>
              <a:rPr lang="en-GB"/>
              <a:t>What is Programming?</a:t>
            </a:r>
          </a:p>
          <a:p>
            <a:pPr lvl="1"/>
            <a:r>
              <a:rPr lang="en-GB"/>
              <a:t>Basics</a:t>
            </a:r>
          </a:p>
          <a:p>
            <a:pPr lvl="0"/>
            <a:r>
              <a:rPr lang="en-GB"/>
              <a:t>Use a single side of A4 to document your summary using a mind map, bullets or other format of your choice.</a:t>
            </a:r>
            <a:endParaRPr lang="en-GB" dirty="0"/>
          </a:p>
        </p:txBody>
      </p:sp>
      <p:sp>
        <p:nvSpPr>
          <p:cNvPr id="3" name="Slide Image Placeholder 2"/>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420929283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r>
              <a:rPr lang="en-GB"/>
              <a:t>This module covers data types in Python program.</a:t>
            </a:r>
          </a:p>
          <a:p>
            <a:r>
              <a:rPr lang="en-GB"/>
              <a:t>The topics covered are:</a:t>
            </a:r>
          </a:p>
          <a:p>
            <a:pPr lvl="1"/>
            <a:r>
              <a:rPr lang="en-GB"/>
              <a:t>Objectives – What are the Learning Outcomes and Assessment Criteria for the module.</a:t>
            </a:r>
          </a:p>
          <a:p>
            <a:pPr lvl="1"/>
            <a:r>
              <a:rPr lang="en-GB"/>
              <a:t>String – Characters and text</a:t>
            </a:r>
          </a:p>
          <a:p>
            <a:pPr lvl="1"/>
            <a:r>
              <a:rPr lang="en-GB"/>
              <a:t>Number – Integers and decimals</a:t>
            </a:r>
          </a:p>
          <a:p>
            <a:pPr lvl="1"/>
            <a:r>
              <a:rPr lang="en-GB"/>
              <a:t>Boolean – True of false</a:t>
            </a:r>
          </a:p>
          <a:p>
            <a:pPr lvl="1"/>
            <a:r>
              <a:rPr lang="en-GB"/>
              <a:t>List – Arrays </a:t>
            </a:r>
          </a:p>
          <a:p>
            <a:pPr lvl="1"/>
            <a:r>
              <a:rPr lang="en-GB"/>
              <a:t>Review – A short recap of the module including a quiz.</a:t>
            </a:r>
          </a:p>
          <a:p>
            <a:endParaRPr lang="en-GB" dirty="0"/>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411553091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r>
              <a:rPr lang="en-GB"/>
              <a:t>The Learning Outcomes for this module are to enable the learner to:</a:t>
            </a:r>
          </a:p>
          <a:p>
            <a:pPr lvl="1"/>
            <a:r>
              <a:rPr lang="en-GB"/>
              <a:t>3. Code and run simple Python programs that make use of common data types.</a:t>
            </a:r>
          </a:p>
          <a:p>
            <a:r>
              <a:rPr lang="en-GB"/>
              <a:t>The Assessment Criteria will ensure the learner:</a:t>
            </a:r>
          </a:p>
          <a:p>
            <a:pPr lvl="1"/>
            <a:r>
              <a:rPr lang="en-GB"/>
              <a:t>3.1 Code and process data using string variables.</a:t>
            </a:r>
          </a:p>
          <a:p>
            <a:pPr lvl="1"/>
            <a:r>
              <a:rPr lang="en-GB"/>
              <a:t>3.2 Code and process data using various forms of number variables.</a:t>
            </a:r>
          </a:p>
          <a:p>
            <a:pPr lvl="1"/>
            <a:r>
              <a:rPr lang="en-GB"/>
              <a:t>3.3 Code and process data using Boolean variables.</a:t>
            </a:r>
          </a:p>
          <a:p>
            <a:pPr lvl="1"/>
            <a:r>
              <a:rPr lang="en-GB"/>
              <a:t>3.4 Code and process data using lists.</a:t>
            </a:r>
          </a:p>
          <a:p>
            <a:pPr lvl="1"/>
            <a:endParaRPr lang="en-GB" dirty="0"/>
          </a:p>
        </p:txBody>
      </p:sp>
      <p:sp>
        <p:nvSpPr>
          <p:cNvPr id="3" name="Slide Image Placeholder 2"/>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416872305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Please spend five minutes finding out about variable and data types in Python programs. Create a quick list of basic facts and information about each. Be prepared to share what you find with the group.</a:t>
            </a:r>
          </a:p>
          <a:p>
            <a:endParaRPr lang="en-GB" dirty="0"/>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88945143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A variable is something that holds a value that may change. In simplest terms, a variable is just a box that you can put stuff in. It is actually a memory location in the computer storage. You can use variables to store all kinds of stuff including the following variable types:</a:t>
            </a:r>
          </a:p>
          <a:p>
            <a:pPr lvl="1"/>
            <a:r>
              <a:rPr lang="en-GB"/>
              <a:t>Character / String</a:t>
            </a:r>
          </a:p>
          <a:p>
            <a:pPr lvl="1"/>
            <a:r>
              <a:rPr lang="en-GB"/>
              <a:t>Number – Integer, Float, Long</a:t>
            </a:r>
          </a:p>
          <a:p>
            <a:pPr lvl="1"/>
            <a:r>
              <a:rPr lang="en-GB"/>
              <a:t>Boolean</a:t>
            </a:r>
          </a:p>
          <a:p>
            <a:r>
              <a:rPr lang="en-GB"/>
              <a:t>Variables have  the following features:</a:t>
            </a:r>
          </a:p>
          <a:p>
            <a:pPr lvl="1"/>
            <a:r>
              <a:rPr lang="en-GB"/>
              <a:t>Name – Must follow naming rules of language</a:t>
            </a:r>
          </a:p>
          <a:p>
            <a:pPr lvl="1"/>
            <a:r>
              <a:rPr lang="en-GB"/>
              <a:t>Type – As specified by language</a:t>
            </a:r>
          </a:p>
          <a:p>
            <a:pPr lvl="1"/>
            <a:r>
              <a:rPr lang="en-GB"/>
              <a:t>Size – Optional as required by language</a:t>
            </a:r>
          </a:p>
          <a:p>
            <a:pPr lvl="1"/>
            <a:r>
              <a:rPr lang="en-GB"/>
              <a:t>Value – Optional initial, constant or prescribed values</a:t>
            </a:r>
          </a:p>
          <a:p>
            <a:r>
              <a:rPr lang="en-GB"/>
              <a:t>Some languages, not Python,  require variables to be explicitly declared before their use in a program.</a:t>
            </a:r>
          </a:p>
          <a:p>
            <a:endParaRPr lang="en-GB" dirty="0"/>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118044674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pPr lvl="0"/>
            <a:r>
              <a:rPr lang="en-GB"/>
              <a:t>The next section covers the string data type in Python.</a:t>
            </a:r>
            <a:endParaRPr lang="en-US"/>
          </a:p>
          <a:p>
            <a:endParaRPr lang="en-GB" dirty="0"/>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411553091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a:t>A string is a block of text be it a character, word, sentence or paragraph.</a:t>
            </a:r>
          </a:p>
          <a:p>
            <a:r>
              <a:rPr lang="en-GB" b="1" dirty="0" err="1">
                <a:solidFill>
                  <a:srgbClr val="FF0000"/>
                </a:solidFill>
              </a:rPr>
              <a:t>str</a:t>
            </a:r>
            <a:r>
              <a:rPr lang="en-GB" dirty="0"/>
              <a:t> to used to define a string variable.</a:t>
            </a:r>
          </a:p>
          <a:p>
            <a:r>
              <a:rPr lang="en-GB" dirty="0"/>
              <a:t>Create a new folder and file and enter the code on the slide; save and run it.</a:t>
            </a:r>
          </a:p>
          <a:p>
            <a:r>
              <a:rPr lang="en-GB" dirty="0"/>
              <a:t>Try and explain what it does by answering the questions.</a:t>
            </a:r>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49614852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Create a new file and enter the code on the slide; save and run it.</a:t>
            </a:r>
          </a:p>
          <a:p>
            <a:r>
              <a:rPr lang="en-GB"/>
              <a:t>Try and explain what it does by answering the questions.</a:t>
            </a:r>
            <a:endParaRPr lang="en-GB" dirty="0"/>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99899721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Create a new file and enter the code on the slide; save and run it.</a:t>
            </a:r>
          </a:p>
          <a:p>
            <a:r>
              <a:rPr lang="en-GB"/>
              <a:t>Try and explain what it does by answering the questions.</a:t>
            </a:r>
            <a:endParaRPr lang="en-GB" dirty="0"/>
          </a:p>
        </p:txBody>
      </p:sp>
      <p:sp>
        <p:nvSpPr>
          <p:cNvPr id="5" name="Slide Image Placeholder 4"/>
          <p:cNvSpPr>
            <a:spLocks noGrp="1" noRot="1" noChangeAspect="1"/>
          </p:cNvSpPr>
          <p:nvPr>
            <p:ph type="sldImg"/>
          </p:nvPr>
        </p:nvSpPr>
        <p:spPr>
          <a:xfrm>
            <a:off x="-177800" y="450850"/>
            <a:ext cx="7185025" cy="4041775"/>
          </a:xfrm>
        </p:spPr>
      </p:sp>
    </p:spTree>
    <p:extLst>
      <p:ext uri="{BB962C8B-B14F-4D97-AF65-F5344CB8AC3E}">
        <p14:creationId xmlns:p14="http://schemas.microsoft.com/office/powerpoint/2010/main" val="171410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smtClean="0"/>
              <a:t>Insert module title</a:t>
            </a:r>
            <a:endParaRPr lang="en-GB" noProof="0" dirty="0"/>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smtClean="0"/>
              <a:t>MODULE X</a:t>
            </a:r>
          </a:p>
        </p:txBody>
      </p:sp>
      <p:pic>
        <p:nvPicPr>
          <p:cNvPr id="2" name="Picture 1" descr="QA Consulting - Tall Blue-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38003" y="5003340"/>
            <a:ext cx="2115994" cy="1257026"/>
          </a:xfrm>
          <a:prstGeom prst="rect">
            <a:avLst/>
          </a:prstGeom>
        </p:spPr>
      </p:pic>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544760"/>
            <a:ext cx="11404800" cy="4546800"/>
          </a:xfrm>
        </p:spPr>
        <p:txBody>
          <a:bodyPr>
            <a:noAutofit/>
          </a:bodyPr>
          <a:lstStyle>
            <a:lvl1pPr marL="342900" indent="-342900">
              <a:spcAft>
                <a:spcPts val="1000"/>
              </a:spcAft>
              <a:buClr>
                <a:schemeClr val="tx1"/>
              </a:buClr>
              <a:buFont typeface="Arial" panose="020B0604020202020204" pitchFamily="34" charset="0"/>
              <a:buChar char="•"/>
              <a:defRPr b="0" baseline="0">
                <a:latin typeface="+mn-lt"/>
              </a:defRPr>
            </a:lvl1pPr>
            <a:lvl2pPr marL="742950" indent="-285750">
              <a:spcAft>
                <a:spcPts val="1000"/>
              </a:spcAft>
              <a:buClr>
                <a:schemeClr val="tx1"/>
              </a:buClr>
              <a:buFont typeface="Arial" panose="020B0604020202020204" pitchFamily="34" charset="0"/>
              <a:buChar char="•"/>
              <a:defRPr sz="1800" baseline="0">
                <a:latin typeface="+mn-lt"/>
              </a:defRPr>
            </a:lvl2pPr>
            <a:lvl3pPr marL="1143000" indent="-228600">
              <a:spcAft>
                <a:spcPts val="1000"/>
              </a:spcAft>
              <a:buClr>
                <a:schemeClr val="tx1"/>
              </a:buClr>
              <a:buFont typeface="Arial" panose="020B0604020202020204" pitchFamily="34" charset="0"/>
              <a:buChar char="•"/>
              <a:defRPr sz="1800" baseline="0">
                <a:latin typeface="+mn-lt"/>
              </a:defRPr>
            </a:lvl3pPr>
            <a:lvl4pPr marL="1600200" indent="-228600">
              <a:spcAft>
                <a:spcPts val="1000"/>
              </a:spcAft>
              <a:buClr>
                <a:schemeClr val="tx1"/>
              </a:buClr>
              <a:buFont typeface="Arial" panose="020B0604020202020204" pitchFamily="34" charset="0"/>
              <a:buChar char="•"/>
              <a:defRPr sz="1800" baseline="0">
                <a:latin typeface="+mn-lt"/>
              </a:defRPr>
            </a:lvl4pPr>
            <a:lvl5pPr marL="2057400" indent="-228600">
              <a:spcAft>
                <a:spcPts val="1000"/>
              </a:spcAft>
              <a:buClr>
                <a:schemeClr val="tx1"/>
              </a:buClr>
              <a:buFont typeface="Arial" panose="020B0604020202020204" pitchFamily="34" charset="0"/>
              <a:buChar char="•"/>
              <a:defRPr sz="1800" baseline="0">
                <a:latin typeface="+mn-lt"/>
              </a:defRPr>
            </a:lvl5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5" name="Title Placeholder 3"/>
          <p:cNvSpPr>
            <a:spLocks noGrp="1"/>
          </p:cNvSpPr>
          <p:nvPr>
            <p:ph type="title"/>
          </p:nvPr>
        </p:nvSpPr>
        <p:spPr>
          <a:xfrm>
            <a:off x="414000" y="124742"/>
            <a:ext cx="9126000" cy="1153618"/>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GB" noProof="0" smtClean="0"/>
              <a:t>Click to edit Master title style</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11404800" cy="4546800"/>
          </a:xfrm>
        </p:spPr>
        <p:txBody>
          <a:bodyPr>
            <a:noAutofit/>
          </a:bodyPr>
          <a:lstStyle>
            <a:lvl1pPr marL="342900" indent="-342900">
              <a:spcAft>
                <a:spcPts val="10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10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5" name="Title Placeholder 3"/>
          <p:cNvSpPr>
            <a:spLocks noGrp="1"/>
          </p:cNvSpPr>
          <p:nvPr>
            <p:ph type="title"/>
          </p:nvPr>
        </p:nvSpPr>
        <p:spPr>
          <a:xfrm>
            <a:off x="414000" y="0"/>
            <a:ext cx="9126000" cy="1278360"/>
          </a:xfrm>
          <a:prstGeom prst="rect">
            <a:avLst/>
          </a:prstGeom>
        </p:spPr>
        <p:txBody>
          <a:bodyPr vert="horz" lIns="91440" tIns="45720" rIns="91440" bIns="45720" rtlCol="0" anchor="b" anchorCtr="0">
            <a:normAutofit/>
          </a:bodyPr>
          <a:lstStyle/>
          <a:p>
            <a:r>
              <a:rPr lang="en-GB" noProof="0" smtClean="0"/>
              <a:t>Click to edit Master title style</a:t>
            </a:r>
            <a:endParaRPr lang="en-GB" noProof="0" dirty="0"/>
          </a:p>
        </p:txBody>
      </p:sp>
      <p:sp>
        <p:nvSpPr>
          <p:cNvPr id="8"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54476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10" name="Rectangle 9"/>
          <p:cNvSpPr/>
          <p:nvPr userDrawn="1"/>
        </p:nvSpPr>
        <p:spPr>
          <a:xfrm>
            <a:off x="6078034" y="154556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24742"/>
            <a:ext cx="9126000" cy="1153618"/>
          </a:xfrm>
          <a:prstGeom prst="rect">
            <a:avLst/>
          </a:prstGeom>
        </p:spPr>
        <p:txBody>
          <a:bodyPr vert="horz" lIns="91440" tIns="45720" rIns="91440" bIns="45720" rtlCol="0" anchor="b" anchorCtr="0">
            <a:normAutofit/>
          </a:bodyPr>
          <a:lstStyle/>
          <a:p>
            <a:r>
              <a:rPr lang="en-GB" noProof="0" smtClean="0"/>
              <a:t>Click to edit Master title style</a:t>
            </a:r>
            <a:endParaRPr lang="en-GB" noProof="0" dirty="0"/>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57588"/>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7" name="Content Placeholder 12"/>
          <p:cNvSpPr>
            <a:spLocks noGrp="1"/>
          </p:cNvSpPr>
          <p:nvPr>
            <p:ph sz="quarter" idx="16"/>
          </p:nvPr>
        </p:nvSpPr>
        <p:spPr>
          <a:xfrm>
            <a:off x="6206400" y="1557588"/>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8" name="Title Placeholder 3"/>
          <p:cNvSpPr>
            <a:spLocks noGrp="1"/>
          </p:cNvSpPr>
          <p:nvPr>
            <p:ph type="title"/>
          </p:nvPr>
        </p:nvSpPr>
        <p:spPr>
          <a:xfrm>
            <a:off x="414000" y="147423"/>
            <a:ext cx="9126000" cy="1143765"/>
          </a:xfrm>
          <a:prstGeom prst="rect">
            <a:avLst/>
          </a:prstGeom>
        </p:spPr>
        <p:txBody>
          <a:bodyPr vert="horz" lIns="91440" tIns="45720" rIns="91440" bIns="45720" rtlCol="0" anchor="b" anchorCtr="0">
            <a:normAutofit/>
          </a:bodyPr>
          <a:lstStyle/>
          <a:p>
            <a:r>
              <a:rPr lang="en-GB" noProof="0" smtClean="0"/>
              <a:t>Click to edit Master title style</a:t>
            </a:r>
            <a:endParaRPr lang="en-GB" noProof="0" dirty="0"/>
          </a:p>
        </p:txBody>
      </p:sp>
      <p:sp>
        <p:nvSpPr>
          <p:cNvPr id="9"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83405941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smtClean="0"/>
              <a:t>Use images from the photography folder from the Central Repository&gt;image library on CWS</a:t>
            </a:r>
            <a:endParaRPr lang="en-GB" dirty="0"/>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smtClean="0"/>
              <a:t>Course times/ objectives/summary</a:t>
            </a:r>
            <a:endParaRPr lang="en-GB" noProof="0" dirty="0"/>
          </a:p>
        </p:txBody>
      </p:sp>
    </p:spTree>
    <p:extLst>
      <p:ext uri="{BB962C8B-B14F-4D97-AF65-F5344CB8AC3E}">
        <p14:creationId xmlns:p14="http://schemas.microsoft.com/office/powerpoint/2010/main" val="3039192662"/>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smtClean="0"/>
              <a:t>Click to add diagram, smart art, table, video etc.</a:t>
            </a:r>
            <a:endParaRPr lang="en-GB" noProof="0" dirty="0"/>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smtClean="0"/>
              <a:t>Diagram title goes here</a:t>
            </a:r>
            <a:endParaRPr lang="en-GB" noProof="0" dirty="0"/>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smtClean="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570416"/>
            <a:ext cx="11404800" cy="4546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4" name="Title Placeholder 3"/>
          <p:cNvSpPr>
            <a:spLocks noGrp="1"/>
          </p:cNvSpPr>
          <p:nvPr>
            <p:ph type="title"/>
          </p:nvPr>
        </p:nvSpPr>
        <p:spPr>
          <a:xfrm>
            <a:off x="414000" y="0"/>
            <a:ext cx="9126000" cy="1291188"/>
          </a:xfrm>
          <a:prstGeom prst="rect">
            <a:avLst/>
          </a:prstGeom>
        </p:spPr>
        <p:txBody>
          <a:bodyPr vert="horz" lIns="91440" tIns="45720" rIns="91440" bIns="45720" rtlCol="0" anchor="b" anchorCtr="0">
            <a:normAutofit/>
          </a:bodyPr>
          <a:lstStyle/>
          <a:p>
            <a:r>
              <a:rPr lang="en-GB" noProof="0" smtClean="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timing>
    <p:tnLst>
      <p:par>
        <p:cTn xmlns:p14="http://schemas.microsoft.com/office/powerpoint/2010/main" id="1" dur="indefinite" restart="never" nodeType="tmRoot"/>
      </p:par>
    </p:tnLst>
  </p:timing>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1000"/>
        </a:spcBef>
        <a:spcAft>
          <a:spcPts val="10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1pPr>
      <a:lvl2pPr marL="742950" indent="-28575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odecademy.com/learn/python" TargetMode="External"/><Relationship Id="rId4" Type="http://schemas.openxmlformats.org/officeDocument/2006/relationships/hyperlink" Target="https://www.codeschool.com/learn/python" TargetMode="External"/><Relationship Id="rId5" Type="http://schemas.openxmlformats.org/officeDocument/2006/relationships/hyperlink" Target="https://wiki.python.org/moin/BeginnersGuide" TargetMode="External"/><Relationship Id="rId6" Type="http://schemas.openxmlformats.org/officeDocument/2006/relationships/hyperlink" Target="http://www.tutorialspoint.com/python/index.htm"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0.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0.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0.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9.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0.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5.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9.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0.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5.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6.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8.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9.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0.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5.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6.xml"/><Relationship Id="rId3" Type="http://schemas.openxmlformats.org/officeDocument/2006/relationships/hyperlink" Target="https://docs.python.org/3/py-modindex.html" TargetMode="Externa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9.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0.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5.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6.xml"/><Relationship Id="rId3" Type="http://schemas.openxmlformats.org/officeDocument/2006/relationships/image" Target="../media/image7.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9.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0.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5.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6.xml"/><Relationship Id="rId3" Type="http://schemas.openxmlformats.org/officeDocument/2006/relationships/image" Target="../media/image8.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jpe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9.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0.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1.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5.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6.xml"/><Relationship Id="rId3" Type="http://schemas.openxmlformats.org/officeDocument/2006/relationships/image" Target="../media/image7.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9.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0.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1.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3.xml"/><Relationship Id="rId3" Type="http://schemas.openxmlformats.org/officeDocument/2006/relationships/image" Target="../media/image7.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5.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6.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7.xml"/><Relationship Id="rId3" Type="http://schemas.openxmlformats.org/officeDocument/2006/relationships/hyperlink" Target="http://evaluation.qa.com/" TargetMode="Externa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9.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0.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1.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en.wikipedia.org/wiki/Computer_progra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4" Type="http://schemas.openxmlformats.org/officeDocument/2006/relationships/hyperlink" Target="https://wiki.python.org/moin/Python2orPython3" TargetMode="External"/><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hyperlink" Target="https://www.python.org/doc"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 Id="rId3" Type="http://schemas.openxmlformats.org/officeDocument/2006/relationships/hyperlink" Target="https://docs.python.org/2/library/math.html"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7.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0000" y="2160000"/>
            <a:ext cx="11040000" cy="1440000"/>
          </a:xfrm>
        </p:spPr>
        <p:txBody>
          <a:bodyPr>
            <a:normAutofit fontScale="90000"/>
          </a:bodyPr>
          <a:lstStyle/>
          <a:p>
            <a:r>
              <a:rPr lang="en-GB" dirty="0"/>
              <a:t>Programming (Python) Foundations</a:t>
            </a:r>
            <a:endParaRPr lang="en-GB" sz="3600"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999473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GB" dirty="0"/>
              <a:t>Code Academy</a:t>
            </a:r>
          </a:p>
          <a:p>
            <a:pPr lvl="1"/>
            <a:r>
              <a:rPr lang="en-GB" dirty="0"/>
              <a:t>See: </a:t>
            </a:r>
            <a:r>
              <a:rPr lang="en-GB" dirty="0">
                <a:hlinkClick r:id="rId3"/>
              </a:rPr>
              <a:t>https://www.codecademy.com/learn/python</a:t>
            </a:r>
            <a:r>
              <a:rPr lang="en-GB" dirty="0"/>
              <a:t> </a:t>
            </a:r>
          </a:p>
          <a:p>
            <a:r>
              <a:rPr lang="en-GB" dirty="0"/>
              <a:t>Code School</a:t>
            </a:r>
          </a:p>
          <a:p>
            <a:pPr lvl="1"/>
            <a:r>
              <a:rPr lang="en-GB" dirty="0"/>
              <a:t>See: </a:t>
            </a:r>
            <a:r>
              <a:rPr lang="en-GB" dirty="0">
                <a:hlinkClick r:id="rId4"/>
              </a:rPr>
              <a:t>https://www.codeschool.com/learn/python</a:t>
            </a:r>
            <a:endParaRPr lang="en-GB" dirty="0"/>
          </a:p>
          <a:p>
            <a:r>
              <a:rPr lang="en-GB" dirty="0"/>
              <a:t>Python website:</a:t>
            </a:r>
          </a:p>
          <a:p>
            <a:pPr lvl="1"/>
            <a:r>
              <a:rPr lang="en-GB" dirty="0"/>
              <a:t>See: </a:t>
            </a:r>
            <a:r>
              <a:rPr lang="en-GB" dirty="0">
                <a:hlinkClick r:id="rId5"/>
              </a:rPr>
              <a:t>https://wiki.python.org/moin/BeginnersGuide</a:t>
            </a:r>
            <a:endParaRPr lang="en-GB" dirty="0"/>
          </a:p>
          <a:p>
            <a:r>
              <a:rPr lang="en-GB" dirty="0"/>
              <a:t>Tutorials Point</a:t>
            </a:r>
          </a:p>
          <a:p>
            <a:pPr lvl="1"/>
            <a:r>
              <a:rPr lang="en-GB" dirty="0"/>
              <a:t>See: </a:t>
            </a:r>
            <a:r>
              <a:rPr lang="en-GB" dirty="0">
                <a:hlinkClick r:id="rId6"/>
              </a:rPr>
              <a:t>http://www.tutorialspoint.com/python/index.htm</a:t>
            </a:r>
            <a:endParaRPr lang="en-GB" dirty="0"/>
          </a:p>
        </p:txBody>
      </p:sp>
      <p:sp>
        <p:nvSpPr>
          <p:cNvPr id="2" name="Title 1"/>
          <p:cNvSpPr>
            <a:spLocks noGrp="1"/>
          </p:cNvSpPr>
          <p:nvPr>
            <p:ph type="title"/>
          </p:nvPr>
        </p:nvSpPr>
        <p:spPr/>
        <p:txBody>
          <a:bodyPr>
            <a:normAutofit/>
          </a:bodyPr>
          <a:lstStyle/>
          <a:p>
            <a:r>
              <a:rPr lang="en-GB" dirty="0"/>
              <a:t>Additional Resources</a:t>
            </a:r>
          </a:p>
        </p:txBody>
      </p:sp>
    </p:spTree>
    <p:extLst>
      <p:ext uri="{BB962C8B-B14F-4D97-AF65-F5344CB8AC3E}">
        <p14:creationId xmlns:p14="http://schemas.microsoft.com/office/powerpoint/2010/main" val="416396910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Possible write strings over several lines using </a:t>
            </a:r>
            <a:r>
              <a:rPr lang="en-GB" dirty="0">
                <a:solidFill>
                  <a:srgbClr val="FF0000"/>
                </a:solidFill>
                <a:latin typeface="Courier New" pitchFamily="49" charset="0"/>
                <a:cs typeface="Courier New" pitchFamily="49" charset="0"/>
              </a:rPr>
              <a:t>\n</a:t>
            </a:r>
          </a:p>
          <a:p>
            <a:r>
              <a:rPr lang="en-GB" dirty="0"/>
              <a:t>Create </a:t>
            </a:r>
            <a:r>
              <a:rPr lang="en-GB" dirty="0">
                <a:solidFill>
                  <a:srgbClr val="F08300"/>
                </a:solidFill>
              </a:rPr>
              <a:t>03LineBreaks.py </a:t>
            </a:r>
            <a:r>
              <a:rPr lang="en-GB" dirty="0"/>
              <a:t>and code the following</a:t>
            </a:r>
          </a:p>
          <a:p>
            <a:pPr marL="360000" lvl="1" indent="0">
              <a:buNone/>
            </a:pPr>
            <a:r>
              <a:rPr lang="en-GB" sz="1600" b="1" dirty="0">
                <a:solidFill>
                  <a:srgbClr val="F08300"/>
                </a:solidFill>
                <a:latin typeface="Courier New" pitchFamily="49" charset="0"/>
                <a:cs typeface="Courier New" pitchFamily="49" charset="0"/>
              </a:rPr>
              <a:t># Name    : 03LineBreaks</a:t>
            </a:r>
          </a:p>
          <a:p>
            <a:pPr marL="360000" lvl="1" indent="0">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spcBef>
                <a:spcPts val="0"/>
              </a:spcBef>
              <a:buNone/>
            </a:pPr>
            <a:r>
              <a:rPr lang="en-GB" sz="1600" b="1" dirty="0">
                <a:solidFill>
                  <a:srgbClr val="F08300"/>
                </a:solidFill>
                <a:latin typeface="Courier New" pitchFamily="49" charset="0"/>
                <a:cs typeface="Courier New" pitchFamily="49" charset="0"/>
              </a:rPr>
              <a:t># Date    : 11 Jul 2016</a:t>
            </a:r>
          </a:p>
          <a:p>
            <a:pPr marL="360000" lvl="1" indent="0">
              <a:spcBef>
                <a:spcPts val="0"/>
              </a:spcBef>
              <a:buNone/>
            </a:pPr>
            <a:r>
              <a:rPr lang="en-GB" sz="1600" b="1" dirty="0">
                <a:solidFill>
                  <a:srgbClr val="F08300"/>
                </a:solidFill>
                <a:latin typeface="Courier New" pitchFamily="49" charset="0"/>
                <a:cs typeface="Courier New" pitchFamily="49" charset="0"/>
              </a:rPr>
              <a:t># Purpose : Example of line breaks in strings</a:t>
            </a:r>
          </a:p>
          <a:p>
            <a:endParaRPr lang="en-GB" dirty="0"/>
          </a:p>
        </p:txBody>
      </p:sp>
      <p:sp>
        <p:nvSpPr>
          <p:cNvPr id="5" name="Content Placeholder 4"/>
          <p:cNvSpPr>
            <a:spLocks noGrp="1"/>
          </p:cNvSpPr>
          <p:nvPr>
            <p:ph sz="quarter" idx="16"/>
          </p:nvPr>
        </p:nvSpPr>
        <p:spPr/>
        <p:txBody>
          <a:bodyPr/>
          <a:lstStyle/>
          <a:p>
            <a:pPr marL="360000" lvl="1" indent="0">
              <a:spcBef>
                <a:spcPts val="0"/>
              </a:spcBef>
              <a:buNone/>
            </a:pPr>
            <a:endParaRPr lang="en-GB" sz="1600" b="1" dirty="0">
              <a:solidFill>
                <a:srgbClr val="FF0000"/>
              </a:solidFill>
              <a:latin typeface="Courier New" pitchFamily="49" charset="0"/>
              <a:cs typeface="Courier New" pitchFamily="49" charset="0"/>
            </a:endParaRPr>
          </a:p>
          <a:p>
            <a:pPr marL="360000" lvl="1" indent="0">
              <a:spcBef>
                <a:spcPts val="0"/>
              </a:spcBef>
              <a:buNone/>
            </a:pPr>
            <a:r>
              <a:rPr lang="en-GB" sz="1600" b="1" dirty="0">
                <a:latin typeface="Courier New" pitchFamily="49" charset="0"/>
                <a:cs typeface="Courier New" pitchFamily="49" charset="0"/>
              </a:rPr>
              <a:t>line1 = </a:t>
            </a:r>
            <a:r>
              <a:rPr lang="en-GB" sz="1600" b="1" dirty="0">
                <a:solidFill>
                  <a:srgbClr val="00B050"/>
                </a:solidFill>
                <a:latin typeface="Courier New" pitchFamily="49" charset="0"/>
                <a:cs typeface="Courier New" pitchFamily="49" charset="0"/>
              </a:rPr>
              <a:t>"Said Hamlet to Ophelia,\</a:t>
            </a:r>
            <a:r>
              <a:rPr lang="en-GB" sz="1600" b="1" dirty="0" err="1">
                <a:solidFill>
                  <a:srgbClr val="00B050"/>
                </a:solidFill>
                <a:latin typeface="Courier New" pitchFamily="49" charset="0"/>
                <a:cs typeface="Courier New" pitchFamily="49" charset="0"/>
              </a:rPr>
              <a:t>nI'll</a:t>
            </a:r>
            <a:r>
              <a:rPr lang="en-GB" sz="1600" b="1" dirty="0">
                <a:solidFill>
                  <a:srgbClr val="00B050"/>
                </a:solidFill>
                <a:latin typeface="Courier New" pitchFamily="49" charset="0"/>
                <a:cs typeface="Courier New" pitchFamily="49" charset="0"/>
              </a:rPr>
              <a:t> draw a sketch of thee,\n"</a:t>
            </a:r>
          </a:p>
          <a:p>
            <a:pPr marL="360000" lvl="1" indent="0">
              <a:spcBef>
                <a:spcPts val="0"/>
              </a:spcBef>
              <a:buNone/>
            </a:pPr>
            <a:r>
              <a:rPr lang="en-GB" sz="1600" b="1" dirty="0">
                <a:latin typeface="Courier New" pitchFamily="49" charset="0"/>
                <a:cs typeface="Courier New" pitchFamily="49" charset="0"/>
              </a:rPr>
              <a:t>line2 = </a:t>
            </a:r>
            <a:r>
              <a:rPr lang="en-GB" sz="1600" b="1" dirty="0">
                <a:solidFill>
                  <a:srgbClr val="00B050"/>
                </a:solidFill>
                <a:latin typeface="Courier New" pitchFamily="49" charset="0"/>
                <a:cs typeface="Courier New" pitchFamily="49" charset="0"/>
              </a:rPr>
              <a:t>"What kind of pencil shall I use?\n2B or not 2B?"</a:t>
            </a:r>
          </a:p>
          <a:p>
            <a:pPr marL="360000" lvl="1" indent="0">
              <a:spcBef>
                <a:spcPts val="0"/>
              </a:spcBef>
              <a:buNone/>
            </a:pPr>
            <a:endParaRPr lang="en-GB" sz="1600" b="1" dirty="0">
              <a:latin typeface="Courier New" pitchFamily="49" charset="0"/>
              <a:cs typeface="Courier New" pitchFamily="49" charset="0"/>
            </a:endParaRP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(line1 + line2)</a:t>
            </a:r>
          </a:p>
          <a:p>
            <a:pPr marL="360000" lvl="1"/>
            <a:r>
              <a:rPr lang="en-GB" b="1" dirty="0"/>
              <a:t>Save and run file</a:t>
            </a:r>
          </a:p>
          <a:p>
            <a:pPr marL="720000" lvl="2"/>
            <a:r>
              <a:rPr lang="en-GB" dirty="0"/>
              <a:t>What does the program do?</a:t>
            </a:r>
          </a:p>
          <a:p>
            <a:endParaRPr lang="en-US" dirty="0"/>
          </a:p>
        </p:txBody>
      </p:sp>
      <p:sp>
        <p:nvSpPr>
          <p:cNvPr id="3" name="Title 2"/>
          <p:cNvSpPr>
            <a:spLocks noGrp="1"/>
          </p:cNvSpPr>
          <p:nvPr>
            <p:ph type="title"/>
          </p:nvPr>
        </p:nvSpPr>
        <p:spPr/>
        <p:txBody>
          <a:bodyPr/>
          <a:lstStyle/>
          <a:p>
            <a:r>
              <a:rPr lang="en-GB" dirty="0"/>
              <a:t>Line Breaks Example</a:t>
            </a:r>
          </a:p>
        </p:txBody>
      </p:sp>
    </p:spTree>
    <p:extLst>
      <p:ext uri="{BB962C8B-B14F-4D97-AF65-F5344CB8AC3E}">
        <p14:creationId xmlns:p14="http://schemas.microsoft.com/office/powerpoint/2010/main" val="18274374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normAutofit/>
          </a:bodyPr>
          <a:lstStyle/>
          <a:p>
            <a:r>
              <a:rPr lang="en-GB" dirty="0"/>
              <a:t>Combine text and numbers using a </a:t>
            </a:r>
            <a:r>
              <a:rPr lang="en-GB" dirty="0">
                <a:solidFill>
                  <a:srgbClr val="FF0000"/>
                </a:solidFill>
                <a:latin typeface="Courier New" pitchFamily="49" charset="0"/>
                <a:cs typeface="Courier New" pitchFamily="49" charset="0"/>
              </a:rPr>
              <a:t>,</a:t>
            </a:r>
            <a:r>
              <a:rPr lang="en-GB" dirty="0"/>
              <a:t> (comma)</a:t>
            </a:r>
          </a:p>
          <a:p>
            <a:r>
              <a:rPr lang="en-GB" dirty="0"/>
              <a:t>Create </a:t>
            </a:r>
            <a:r>
              <a:rPr lang="en-GB" dirty="0">
                <a:solidFill>
                  <a:srgbClr val="F08300"/>
                </a:solidFill>
              </a:rPr>
              <a:t>04CombiningStringsAndNumbers.py</a:t>
            </a:r>
            <a:r>
              <a:rPr lang="en-GB" dirty="0"/>
              <a:t> and code the following</a:t>
            </a:r>
          </a:p>
          <a:p>
            <a:pPr marL="360000" lvl="1" indent="0">
              <a:buNone/>
            </a:pPr>
            <a:r>
              <a:rPr lang="en-GB" sz="1600" b="1" dirty="0">
                <a:solidFill>
                  <a:srgbClr val="F08300"/>
                </a:solidFill>
                <a:latin typeface="Courier New" pitchFamily="49" charset="0"/>
                <a:cs typeface="Courier New" pitchFamily="49" charset="0"/>
              </a:rPr>
              <a:t># Name    : 04CombiningStringsAndNumbers</a:t>
            </a:r>
          </a:p>
          <a:p>
            <a:pPr marL="360000" lvl="1" indent="0">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spcBef>
                <a:spcPts val="0"/>
              </a:spcBef>
              <a:buNone/>
            </a:pPr>
            <a:r>
              <a:rPr lang="en-GB" sz="1600" b="1" dirty="0">
                <a:solidFill>
                  <a:srgbClr val="F08300"/>
                </a:solidFill>
                <a:latin typeface="Courier New" pitchFamily="49" charset="0"/>
                <a:cs typeface="Courier New" pitchFamily="49" charset="0"/>
              </a:rPr>
              <a:t># Date    : 11 Jul 2016</a:t>
            </a:r>
          </a:p>
          <a:p>
            <a:pPr marL="360000" lvl="1" indent="0">
              <a:spcBef>
                <a:spcPts val="0"/>
              </a:spcBef>
              <a:buNone/>
            </a:pPr>
            <a:r>
              <a:rPr lang="en-GB" sz="1600" b="1" dirty="0">
                <a:solidFill>
                  <a:srgbClr val="F08300"/>
                </a:solidFill>
                <a:latin typeface="Courier New" pitchFamily="49" charset="0"/>
                <a:cs typeface="Courier New" pitchFamily="49" charset="0"/>
              </a:rPr>
              <a:t># Purpose : Example of combining strings and numbers</a:t>
            </a:r>
          </a:p>
          <a:p>
            <a:pPr marL="360000" lvl="1" indent="0">
              <a:spcBef>
                <a:spcPts val="0"/>
              </a:spcBef>
              <a:buNone/>
            </a:pPr>
            <a:endParaRPr lang="en-GB" sz="1600" b="1" dirty="0">
              <a:solidFill>
                <a:srgbClr val="FF0000"/>
              </a:solidFill>
              <a:latin typeface="Courier New" pitchFamily="49" charset="0"/>
              <a:cs typeface="Courier New" pitchFamily="49" charset="0"/>
            </a:endParaRPr>
          </a:p>
          <a:p>
            <a:endParaRPr lang="en-GB" dirty="0"/>
          </a:p>
        </p:txBody>
      </p:sp>
      <p:sp>
        <p:nvSpPr>
          <p:cNvPr id="5" name="Content Placeholder 4"/>
          <p:cNvSpPr>
            <a:spLocks noGrp="1"/>
          </p:cNvSpPr>
          <p:nvPr>
            <p:ph sz="quarter" idx="16"/>
          </p:nvPr>
        </p:nvSpPr>
        <p:spPr/>
        <p:txBody>
          <a:bodyPr/>
          <a:lstStyle/>
          <a:p>
            <a:pPr marL="360000" lvl="1" indent="0">
              <a:spcBef>
                <a:spcPts val="0"/>
              </a:spcBef>
              <a:buNone/>
            </a:pPr>
            <a:r>
              <a:rPr lang="en-GB" sz="1600" b="1" dirty="0">
                <a:latin typeface="Courier New" pitchFamily="49" charset="0"/>
                <a:cs typeface="Courier New" pitchFamily="49" charset="0"/>
              </a:rPr>
              <a:t>equation = </a:t>
            </a:r>
            <a:r>
              <a:rPr lang="en-GB" sz="1600" b="1" dirty="0">
                <a:solidFill>
                  <a:srgbClr val="00B050"/>
                </a:solidFill>
                <a:latin typeface="Courier New" pitchFamily="49" charset="0"/>
                <a:cs typeface="Courier New" pitchFamily="49" charset="0"/>
              </a:rPr>
              <a:t>"2 + 2 ="</a:t>
            </a:r>
          </a:p>
          <a:p>
            <a:pPr marL="360000" lvl="1" indent="0">
              <a:spcBef>
                <a:spcPts val="0"/>
              </a:spcBef>
              <a:buNone/>
            </a:pPr>
            <a:r>
              <a:rPr lang="en-GB" sz="1600" b="1" dirty="0">
                <a:latin typeface="Courier New" pitchFamily="49" charset="0"/>
                <a:cs typeface="Courier New" pitchFamily="49" charset="0"/>
              </a:rPr>
              <a:t>answer = 4</a:t>
            </a:r>
          </a:p>
          <a:p>
            <a:pPr marL="360000" lvl="1" indent="0">
              <a:spcBef>
                <a:spcPts val="0"/>
              </a:spcBef>
              <a:buNone/>
            </a:pPr>
            <a:endParaRPr lang="en-GB" sz="1600" b="1" dirty="0">
              <a:latin typeface="Courier New" pitchFamily="49" charset="0"/>
              <a:cs typeface="Courier New" pitchFamily="49" charset="0"/>
            </a:endParaRP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err="1">
                <a:latin typeface="Courier New" pitchFamily="49" charset="0"/>
                <a:cs typeface="Courier New" pitchFamily="49" charset="0"/>
              </a:rPr>
              <a:t>equation,answer</a:t>
            </a:r>
            <a:r>
              <a:rPr lang="en-GB" sz="1600" b="1" dirty="0">
                <a:latin typeface="Courier New" pitchFamily="49" charset="0"/>
                <a:cs typeface="Courier New" pitchFamily="49" charset="0"/>
              </a:rPr>
              <a:t>)</a:t>
            </a:r>
          </a:p>
          <a:p>
            <a:pPr marL="360000" lvl="1" indent="0">
              <a:spcBef>
                <a:spcPts val="0"/>
              </a:spcBef>
              <a:buNone/>
            </a:pPr>
            <a:endParaRPr lang="en-GB" sz="1600" b="1" dirty="0">
              <a:latin typeface="Courier New" pitchFamily="49" charset="0"/>
              <a:cs typeface="Courier New" pitchFamily="49" charset="0"/>
            </a:endParaRPr>
          </a:p>
          <a:p>
            <a:pPr marL="360000" lvl="1" indent="0">
              <a:spcBef>
                <a:spcPts val="0"/>
              </a:spcBef>
              <a:buNone/>
            </a:pPr>
            <a:r>
              <a:rPr lang="en-GB" sz="1600" b="1" dirty="0">
                <a:latin typeface="Courier New" pitchFamily="49" charset="0"/>
                <a:cs typeface="Courier New" pitchFamily="49" charset="0"/>
              </a:rPr>
              <a:t>output = equation + </a:t>
            </a:r>
            <a:r>
              <a:rPr lang="en-GB" sz="1600" b="1" dirty="0">
                <a:solidFill>
                  <a:srgbClr val="00B050"/>
                </a:solidFill>
                <a:latin typeface="Courier New" pitchFamily="49" charset="0"/>
                <a:cs typeface="Courier New" pitchFamily="49" charset="0"/>
              </a:rPr>
              <a:t>" "</a:t>
            </a:r>
            <a:r>
              <a:rPr lang="en-GB" sz="1600" b="1" dirty="0">
                <a:latin typeface="Courier New" pitchFamily="49" charset="0"/>
                <a:cs typeface="Courier New" pitchFamily="49" charset="0"/>
              </a:rPr>
              <a:t> + </a:t>
            </a:r>
            <a:r>
              <a:rPr lang="en-GB" sz="1600" b="1" dirty="0" err="1">
                <a:solidFill>
                  <a:srgbClr val="7030A0"/>
                </a:solidFill>
                <a:latin typeface="Courier New" pitchFamily="49" charset="0"/>
                <a:cs typeface="Courier New" pitchFamily="49" charset="0"/>
              </a:rPr>
              <a:t>str</a:t>
            </a:r>
            <a:r>
              <a:rPr lang="en-GB" sz="1600" b="1" dirty="0">
                <a:latin typeface="Courier New" pitchFamily="49" charset="0"/>
                <a:cs typeface="Courier New" pitchFamily="49" charset="0"/>
              </a:rPr>
              <a:t>(answer)</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(output)</a:t>
            </a:r>
          </a:p>
          <a:p>
            <a:pPr marL="360000" lvl="1"/>
            <a:r>
              <a:rPr lang="en-GB" b="1" dirty="0"/>
              <a:t>Save and run file</a:t>
            </a:r>
          </a:p>
          <a:p>
            <a:pPr marL="720000" lvl="2"/>
            <a:r>
              <a:rPr lang="en-GB" dirty="0"/>
              <a:t>What does the program do?</a:t>
            </a:r>
          </a:p>
          <a:p>
            <a:endParaRPr lang="en-US" dirty="0"/>
          </a:p>
        </p:txBody>
      </p:sp>
      <p:sp>
        <p:nvSpPr>
          <p:cNvPr id="3" name="Title 2"/>
          <p:cNvSpPr>
            <a:spLocks noGrp="1"/>
          </p:cNvSpPr>
          <p:nvPr>
            <p:ph type="title"/>
          </p:nvPr>
        </p:nvSpPr>
        <p:spPr/>
        <p:txBody>
          <a:bodyPr/>
          <a:lstStyle/>
          <a:p>
            <a:r>
              <a:rPr lang="en-GB" dirty="0"/>
              <a:t>Combining Strings and Numbers Example</a:t>
            </a:r>
          </a:p>
        </p:txBody>
      </p:sp>
    </p:spTree>
    <p:extLst>
      <p:ext uri="{BB962C8B-B14F-4D97-AF65-F5344CB8AC3E}">
        <p14:creationId xmlns:p14="http://schemas.microsoft.com/office/powerpoint/2010/main" val="242410409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pPr>
              <a:lnSpc>
                <a:spcPct val="70000"/>
              </a:lnSpc>
            </a:pPr>
            <a:r>
              <a:rPr lang="en-US" dirty="0"/>
              <a:t>Please see your Exercise Guide</a:t>
            </a:r>
          </a:p>
          <a:p>
            <a:pPr lvl="1">
              <a:lnSpc>
                <a:spcPct val="70000"/>
              </a:lnSpc>
            </a:pPr>
            <a:r>
              <a:rPr lang="en-US" dirty="0"/>
              <a:t>Work as an individual but help each other</a:t>
            </a:r>
          </a:p>
          <a:p>
            <a:pPr lvl="1">
              <a:lnSpc>
                <a:spcPct val="70000"/>
              </a:lnSpc>
            </a:pPr>
            <a:r>
              <a:rPr lang="en-US" dirty="0"/>
              <a:t>10 minutes</a:t>
            </a:r>
          </a:p>
          <a:p>
            <a:pPr>
              <a:lnSpc>
                <a:spcPct val="70000"/>
              </a:lnSpc>
            </a:pPr>
            <a:r>
              <a:rPr lang="en-US" dirty="0"/>
              <a:t>Instructions</a:t>
            </a:r>
          </a:p>
          <a:p>
            <a:pPr lvl="1">
              <a:lnSpc>
                <a:spcPct val="70000"/>
              </a:lnSpc>
            </a:pPr>
            <a:r>
              <a:rPr lang="en-US" dirty="0"/>
              <a:t>Create new folder and move to: </a:t>
            </a:r>
            <a:r>
              <a:rPr lang="en-US" dirty="0">
                <a:solidFill>
                  <a:srgbClr val="F08300"/>
                </a:solidFill>
              </a:rPr>
              <a:t>03DataTypes\Exercise</a:t>
            </a:r>
          </a:p>
          <a:p>
            <a:pPr lvl="1">
              <a:lnSpc>
                <a:spcPct val="70000"/>
              </a:lnSpc>
            </a:pPr>
            <a:r>
              <a:rPr lang="en-US" dirty="0"/>
              <a:t>Create new file: </a:t>
            </a:r>
            <a:r>
              <a:rPr lang="en-US" dirty="0">
                <a:solidFill>
                  <a:srgbClr val="F08300"/>
                </a:solidFill>
              </a:rPr>
              <a:t>01String.py</a:t>
            </a:r>
          </a:p>
          <a:p>
            <a:pPr lvl="1">
              <a:lnSpc>
                <a:spcPct val="70000"/>
              </a:lnSpc>
            </a:pPr>
            <a:r>
              <a:rPr lang="en-US" dirty="0"/>
              <a:t>Code a program that</a:t>
            </a:r>
          </a:p>
          <a:p>
            <a:pPr lvl="2">
              <a:lnSpc>
                <a:spcPct val="70000"/>
              </a:lnSpc>
            </a:pPr>
            <a:r>
              <a:rPr lang="en-US" dirty="0"/>
              <a:t>Sets three variables to the words “Good”, “Day” and “your name”</a:t>
            </a:r>
          </a:p>
          <a:p>
            <a:pPr lvl="2">
              <a:lnSpc>
                <a:spcPct val="70000"/>
              </a:lnSpc>
            </a:pPr>
            <a:r>
              <a:rPr lang="en-US" dirty="0"/>
              <a:t>“Adds” them together, with a space between each word, into another variable</a:t>
            </a:r>
          </a:p>
          <a:p>
            <a:pPr lvl="2">
              <a:lnSpc>
                <a:spcPct val="70000"/>
              </a:lnSpc>
            </a:pPr>
            <a:r>
              <a:rPr lang="en-US" dirty="0"/>
              <a:t>Prints out that variable </a:t>
            </a:r>
          </a:p>
          <a:p>
            <a:pPr>
              <a:lnSpc>
                <a:spcPct val="70000"/>
              </a:lnSpc>
            </a:pPr>
            <a:r>
              <a:rPr lang="en-US" dirty="0"/>
              <a:t>Save and </a:t>
            </a:r>
            <a:r>
              <a:rPr lang="en-US" dirty="0" smtClean="0"/>
              <a:t>run</a:t>
            </a:r>
            <a:endParaRPr lang="en-US" dirty="0"/>
          </a:p>
        </p:txBody>
      </p:sp>
      <p:sp>
        <p:nvSpPr>
          <p:cNvPr id="665602" name="Rectangle 2"/>
          <p:cNvSpPr>
            <a:spLocks noGrp="1" noChangeArrowheads="1"/>
          </p:cNvSpPr>
          <p:nvPr>
            <p:ph type="title"/>
          </p:nvPr>
        </p:nvSpPr>
        <p:spPr/>
        <p:txBody>
          <a:bodyPr>
            <a:normAutofit/>
          </a:bodyPr>
          <a:lstStyle/>
          <a:p>
            <a:r>
              <a:rPr lang="en-GB" dirty="0"/>
              <a:t>Exercise 3.1 – String</a:t>
            </a:r>
          </a:p>
        </p:txBody>
      </p:sp>
    </p:spTree>
    <p:extLst>
      <p:ext uri="{BB962C8B-B14F-4D97-AF65-F5344CB8AC3E}">
        <p14:creationId xmlns:p14="http://schemas.microsoft.com/office/powerpoint/2010/main" val="125976845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sz="quarter" idx="15"/>
          </p:nvPr>
        </p:nvSpPr>
        <p:spPr>
          <a:prstGeom prst="rect">
            <a:avLst/>
          </a:prstGeom>
        </p:spPr>
        <p:txBody>
          <a:bodyPr/>
          <a:lstStyle/>
          <a:p>
            <a:r>
              <a:rPr lang="en-GB" b="0" dirty="0"/>
              <a:t>Objectives</a:t>
            </a:r>
          </a:p>
          <a:p>
            <a:r>
              <a:rPr lang="en-GB" b="0" dirty="0"/>
              <a:t>String</a:t>
            </a:r>
          </a:p>
          <a:p>
            <a:r>
              <a:rPr lang="en-GB" b="1" dirty="0"/>
              <a:t>Number</a:t>
            </a:r>
          </a:p>
          <a:p>
            <a:r>
              <a:rPr lang="en-GB" b="0" dirty="0"/>
              <a:t>Boolean</a:t>
            </a:r>
          </a:p>
          <a:p>
            <a:r>
              <a:rPr lang="en-GB" b="0" dirty="0"/>
              <a:t>List</a:t>
            </a:r>
          </a:p>
          <a:p>
            <a:r>
              <a:rPr lang="en-GB" b="0" dirty="0"/>
              <a:t>Review</a:t>
            </a:r>
          </a:p>
        </p:txBody>
      </p:sp>
      <p:sp>
        <p:nvSpPr>
          <p:cNvPr id="30723" name="Rectangle 2"/>
          <p:cNvSpPr>
            <a:spLocks noGrp="1" noChangeArrowheads="1"/>
          </p:cNvSpPr>
          <p:nvPr>
            <p:ph type="title"/>
          </p:nvPr>
        </p:nvSpPr>
        <p:spPr/>
        <p:txBody>
          <a:bodyPr>
            <a:normAutofit/>
          </a:bodyPr>
          <a:lstStyle/>
          <a:p>
            <a:r>
              <a:rPr lang="en-GB" dirty="0"/>
              <a:t>Contents</a:t>
            </a:r>
          </a:p>
        </p:txBody>
      </p:sp>
    </p:spTree>
    <p:extLst>
      <p:ext uri="{BB962C8B-B14F-4D97-AF65-F5344CB8AC3E}">
        <p14:creationId xmlns:p14="http://schemas.microsoft.com/office/powerpoint/2010/main" val="122533289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normAutofit fontScale="85000" lnSpcReduction="10000"/>
          </a:bodyPr>
          <a:lstStyle/>
          <a:p>
            <a:pPr>
              <a:lnSpc>
                <a:spcPct val="110000"/>
              </a:lnSpc>
            </a:pPr>
            <a:r>
              <a:rPr lang="en-GB" dirty="0"/>
              <a:t>Two main types of numbers in Python – Integer and Float</a:t>
            </a:r>
          </a:p>
          <a:p>
            <a:pPr>
              <a:lnSpc>
                <a:spcPct val="110000"/>
              </a:lnSpc>
            </a:pPr>
            <a:r>
              <a:rPr lang="en-GB" dirty="0"/>
              <a:t>Possible to convert number to integer  – </a:t>
            </a:r>
            <a:r>
              <a:rPr lang="en-GB" dirty="0">
                <a:solidFill>
                  <a:srgbClr val="F08300"/>
                </a:solidFill>
                <a:latin typeface="Courier New" pitchFamily="49" charset="0"/>
                <a:cs typeface="Courier New" pitchFamily="49" charset="0"/>
              </a:rPr>
              <a:t>int(number)</a:t>
            </a:r>
          </a:p>
          <a:p>
            <a:pPr lvl="1">
              <a:lnSpc>
                <a:spcPct val="110000"/>
              </a:lnSpc>
            </a:pPr>
            <a:r>
              <a:rPr lang="en-GB" dirty="0"/>
              <a:t>Note just takes whole number part – Does not round up</a:t>
            </a:r>
          </a:p>
          <a:p>
            <a:pPr>
              <a:lnSpc>
                <a:spcPct val="110000"/>
              </a:lnSpc>
            </a:pPr>
            <a:r>
              <a:rPr lang="en-GB" dirty="0"/>
              <a:t>Create new folder / Move to: </a:t>
            </a:r>
            <a:r>
              <a:rPr lang="en-GB" dirty="0">
                <a:solidFill>
                  <a:srgbClr val="F08300"/>
                </a:solidFill>
              </a:rPr>
              <a:t>03DataTypes\Example\02Number</a:t>
            </a:r>
          </a:p>
          <a:p>
            <a:pPr>
              <a:lnSpc>
                <a:spcPct val="110000"/>
              </a:lnSpc>
            </a:pPr>
            <a:r>
              <a:rPr lang="en-GB" dirty="0"/>
              <a:t>Create </a:t>
            </a:r>
            <a:r>
              <a:rPr lang="en-GB" dirty="0">
                <a:solidFill>
                  <a:srgbClr val="F08300"/>
                </a:solidFill>
              </a:rPr>
              <a:t>01ConvertToInteger.py</a:t>
            </a:r>
            <a:r>
              <a:rPr lang="en-GB" dirty="0"/>
              <a:t> and code the following</a:t>
            </a:r>
          </a:p>
          <a:p>
            <a:pPr marL="360000" lvl="1" indent="0">
              <a:lnSpc>
                <a:spcPct val="110000"/>
              </a:lnSpc>
              <a:buNone/>
            </a:pPr>
            <a:r>
              <a:rPr lang="en-GB" sz="1600" b="1" dirty="0">
                <a:solidFill>
                  <a:srgbClr val="F08300"/>
                </a:solidFill>
                <a:latin typeface="Courier New" pitchFamily="49" charset="0"/>
                <a:cs typeface="Courier New" pitchFamily="49" charset="0"/>
              </a:rPr>
              <a:t># Name    : 01ConvertToInteger</a:t>
            </a:r>
          </a:p>
          <a:p>
            <a:pPr marL="360000" lvl="1" indent="0">
              <a:lnSpc>
                <a:spcPct val="110000"/>
              </a:lnSpc>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lnSpc>
                <a:spcPct val="110000"/>
              </a:lnSpc>
              <a:spcBef>
                <a:spcPts val="0"/>
              </a:spcBef>
              <a:buNone/>
            </a:pPr>
            <a:r>
              <a:rPr lang="en-GB" sz="1600" b="1" dirty="0">
                <a:solidFill>
                  <a:srgbClr val="F08300"/>
                </a:solidFill>
                <a:latin typeface="Courier New" pitchFamily="49" charset="0"/>
                <a:cs typeface="Courier New" pitchFamily="49" charset="0"/>
              </a:rPr>
              <a:t># Date    : 03 May 2016</a:t>
            </a:r>
          </a:p>
          <a:p>
            <a:pPr marL="360000" lvl="1" indent="0">
              <a:lnSpc>
                <a:spcPct val="110000"/>
              </a:lnSpc>
              <a:spcBef>
                <a:spcPts val="0"/>
              </a:spcBef>
              <a:buNone/>
            </a:pPr>
            <a:r>
              <a:rPr lang="en-GB" sz="1600" b="1" dirty="0">
                <a:solidFill>
                  <a:srgbClr val="F08300"/>
                </a:solidFill>
                <a:latin typeface="Courier New" pitchFamily="49" charset="0"/>
                <a:cs typeface="Courier New" pitchFamily="49" charset="0"/>
              </a:rPr>
              <a:t># Purpose : Example to convert a float to an </a:t>
            </a:r>
            <a:r>
              <a:rPr lang="en-GB" sz="1600" b="1" dirty="0" smtClean="0">
                <a:solidFill>
                  <a:srgbClr val="F08300"/>
                </a:solidFill>
                <a:latin typeface="Courier New" pitchFamily="49" charset="0"/>
                <a:cs typeface="Courier New" pitchFamily="49" charset="0"/>
              </a:rPr>
              <a:t>integer</a:t>
            </a:r>
            <a:endParaRPr lang="en-GB" sz="1600" b="1" dirty="0">
              <a:solidFill>
                <a:srgbClr val="F08300"/>
              </a:solidFill>
              <a:latin typeface="Courier New" pitchFamily="49" charset="0"/>
              <a:cs typeface="Courier New" pitchFamily="49" charset="0"/>
            </a:endParaRPr>
          </a:p>
        </p:txBody>
      </p:sp>
      <p:sp>
        <p:nvSpPr>
          <p:cNvPr id="5" name="Content Placeholder 4"/>
          <p:cNvSpPr>
            <a:spLocks noGrp="1"/>
          </p:cNvSpPr>
          <p:nvPr>
            <p:ph sz="quarter" idx="16"/>
          </p:nvPr>
        </p:nvSpPr>
        <p:spPr/>
        <p:txBody>
          <a:bodyPr/>
          <a:lstStyle/>
          <a:p>
            <a:pPr marL="360000" lvl="1" indent="0">
              <a:lnSpc>
                <a:spcPct val="110000"/>
              </a:lnSpc>
              <a:spcBef>
                <a:spcPts val="0"/>
              </a:spcBef>
              <a:buNone/>
            </a:pPr>
            <a:endParaRPr lang="en-GB" sz="1600" b="1" dirty="0">
              <a:solidFill>
                <a:srgbClr val="FF0000"/>
              </a:solidFill>
              <a:latin typeface="Courier New" pitchFamily="49" charset="0"/>
              <a:cs typeface="Courier New" pitchFamily="49" charset="0"/>
            </a:endParaRPr>
          </a:p>
          <a:p>
            <a:pPr marL="360000" lvl="1" indent="0">
              <a:lnSpc>
                <a:spcPct val="110000"/>
              </a:lnSpc>
              <a:spcBef>
                <a:spcPts val="0"/>
              </a:spcBef>
              <a:buNone/>
            </a:pPr>
            <a:r>
              <a:rPr lang="en-GB" sz="1600" b="1" dirty="0" err="1">
                <a:latin typeface="Courier New" pitchFamily="49" charset="0"/>
                <a:cs typeface="Courier New" pitchFamily="49" charset="0"/>
              </a:rPr>
              <a:t>decimalnumber</a:t>
            </a:r>
            <a:r>
              <a:rPr lang="en-GB" sz="1600" b="1" dirty="0">
                <a:latin typeface="Courier New" pitchFamily="49" charset="0"/>
                <a:cs typeface="Courier New" pitchFamily="49" charset="0"/>
              </a:rPr>
              <a:t> = 2.6</a:t>
            </a:r>
          </a:p>
          <a:p>
            <a:pPr marL="360000" lvl="1" indent="0">
              <a:lnSpc>
                <a:spcPct val="110000"/>
              </a:lnSpc>
              <a:spcBef>
                <a:spcPts val="0"/>
              </a:spcBef>
              <a:buNone/>
            </a:pPr>
            <a:r>
              <a:rPr lang="en-GB" sz="1600" b="1" dirty="0" err="1">
                <a:latin typeface="Courier New" pitchFamily="49" charset="0"/>
                <a:cs typeface="Courier New" pitchFamily="49" charset="0"/>
              </a:rPr>
              <a:t>integernumber</a:t>
            </a:r>
            <a:r>
              <a:rPr lang="en-GB" sz="1600" b="1" dirty="0">
                <a:latin typeface="Courier New" pitchFamily="49" charset="0"/>
                <a:cs typeface="Courier New" pitchFamily="49" charset="0"/>
              </a:rPr>
              <a:t> = </a:t>
            </a:r>
            <a:r>
              <a:rPr lang="en-GB" sz="1600" b="1" dirty="0" err="1">
                <a:solidFill>
                  <a:srgbClr val="7030A0"/>
                </a:solidFill>
                <a:latin typeface="Courier New" pitchFamily="49" charset="0"/>
                <a:cs typeface="Courier New" pitchFamily="49" charset="0"/>
              </a:rPr>
              <a:t>int</a:t>
            </a:r>
            <a:r>
              <a:rPr lang="en-GB" sz="1600" b="1" dirty="0">
                <a:latin typeface="Courier New" pitchFamily="49" charset="0"/>
                <a:cs typeface="Courier New" pitchFamily="49" charset="0"/>
              </a:rPr>
              <a:t>(</a:t>
            </a:r>
            <a:r>
              <a:rPr lang="en-GB" sz="1600" b="1" dirty="0">
                <a:solidFill>
                  <a:srgbClr val="7030A0"/>
                </a:solidFill>
                <a:latin typeface="Courier New" pitchFamily="49" charset="0"/>
                <a:cs typeface="Courier New" pitchFamily="49" charset="0"/>
              </a:rPr>
              <a:t>round</a:t>
            </a:r>
            <a:r>
              <a:rPr lang="en-GB" sz="1600" b="1" dirty="0">
                <a:latin typeface="Courier New" pitchFamily="49" charset="0"/>
                <a:cs typeface="Courier New" pitchFamily="49" charset="0"/>
              </a:rPr>
              <a:t>(</a:t>
            </a:r>
            <a:r>
              <a:rPr lang="en-GB" sz="1600" b="1" dirty="0" err="1">
                <a:latin typeface="Courier New" pitchFamily="49" charset="0"/>
                <a:cs typeface="Courier New" pitchFamily="49" charset="0"/>
              </a:rPr>
              <a:t>decimalnumber</a:t>
            </a:r>
            <a:r>
              <a:rPr lang="en-GB" sz="1600" b="1" dirty="0">
                <a:latin typeface="Courier New" pitchFamily="49" charset="0"/>
                <a:cs typeface="Courier New" pitchFamily="49" charset="0"/>
              </a:rPr>
              <a:t>))</a:t>
            </a:r>
          </a:p>
          <a:p>
            <a:pPr marL="360000" lvl="1" indent="0">
              <a:lnSpc>
                <a:spcPct val="110000"/>
              </a:lnSpc>
              <a:spcBef>
                <a:spcPts val="0"/>
              </a:spcBef>
              <a:buNone/>
            </a:pPr>
            <a:endParaRPr lang="en-GB" sz="1600" b="1" dirty="0">
              <a:latin typeface="Courier New" pitchFamily="49" charset="0"/>
              <a:cs typeface="Courier New" pitchFamily="49" charset="0"/>
            </a:endParaRPr>
          </a:p>
          <a:p>
            <a:pPr marL="360000" lvl="1" indent="0">
              <a:lnSpc>
                <a:spcPct val="110000"/>
              </a:lnSpc>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err="1">
                <a:latin typeface="Courier New" pitchFamily="49" charset="0"/>
                <a:cs typeface="Courier New" pitchFamily="49" charset="0"/>
              </a:rPr>
              <a:t>decimalnumber</a:t>
            </a:r>
            <a:r>
              <a:rPr lang="en-GB" sz="1600" b="1" dirty="0">
                <a:latin typeface="Courier New" pitchFamily="49" charset="0"/>
                <a:cs typeface="Courier New" pitchFamily="49" charset="0"/>
              </a:rPr>
              <a:t>)</a:t>
            </a:r>
          </a:p>
          <a:p>
            <a:pPr marL="360000" lvl="1" indent="0">
              <a:lnSpc>
                <a:spcPct val="110000"/>
              </a:lnSpc>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err="1">
                <a:latin typeface="Courier New" pitchFamily="49" charset="0"/>
                <a:cs typeface="Courier New" pitchFamily="49" charset="0"/>
              </a:rPr>
              <a:t>integernumber</a:t>
            </a:r>
            <a:r>
              <a:rPr lang="en-GB" sz="1600" b="1" dirty="0">
                <a:latin typeface="Courier New" pitchFamily="49" charset="0"/>
                <a:cs typeface="Courier New" pitchFamily="49" charset="0"/>
              </a:rPr>
              <a:t>)</a:t>
            </a:r>
          </a:p>
          <a:p>
            <a:pPr marL="360000" lvl="1">
              <a:lnSpc>
                <a:spcPct val="110000"/>
              </a:lnSpc>
            </a:pPr>
            <a:r>
              <a:rPr lang="en-GB" b="1" dirty="0"/>
              <a:t>Save and run file</a:t>
            </a:r>
          </a:p>
          <a:p>
            <a:pPr marL="720000" lvl="2">
              <a:lnSpc>
                <a:spcPct val="110000"/>
              </a:lnSpc>
            </a:pPr>
            <a:r>
              <a:rPr lang="en-GB" dirty="0"/>
              <a:t>What does the program do?</a:t>
            </a:r>
          </a:p>
          <a:p>
            <a:endParaRPr lang="en-US" dirty="0"/>
          </a:p>
        </p:txBody>
      </p:sp>
      <p:sp>
        <p:nvSpPr>
          <p:cNvPr id="3" name="Title 2"/>
          <p:cNvSpPr>
            <a:spLocks noGrp="1"/>
          </p:cNvSpPr>
          <p:nvPr>
            <p:ph type="title"/>
          </p:nvPr>
        </p:nvSpPr>
        <p:spPr/>
        <p:txBody>
          <a:bodyPr/>
          <a:lstStyle/>
          <a:p>
            <a:r>
              <a:rPr lang="en-GB" dirty="0"/>
              <a:t>Convert To Integer Example</a:t>
            </a:r>
          </a:p>
        </p:txBody>
      </p:sp>
    </p:spTree>
    <p:extLst>
      <p:ext uri="{BB962C8B-B14F-4D97-AF65-F5344CB8AC3E}">
        <p14:creationId xmlns:p14="http://schemas.microsoft.com/office/powerpoint/2010/main" val="336933696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normAutofit/>
          </a:bodyPr>
          <a:lstStyle/>
          <a:p>
            <a:r>
              <a:rPr lang="en-GB" dirty="0"/>
              <a:t>Second main type is floating point or decimal – Float for short</a:t>
            </a:r>
            <a:endParaRPr lang="en-GB" dirty="0">
              <a:solidFill>
                <a:srgbClr val="FF0000"/>
              </a:solidFill>
              <a:latin typeface="Courier New" pitchFamily="49" charset="0"/>
              <a:cs typeface="Courier New" pitchFamily="49" charset="0"/>
            </a:endParaRPr>
          </a:p>
          <a:p>
            <a:r>
              <a:rPr lang="en-GB" dirty="0"/>
              <a:t>Possible to convert number to float  – </a:t>
            </a:r>
            <a:r>
              <a:rPr lang="en-GB" dirty="0">
                <a:solidFill>
                  <a:srgbClr val="F08300"/>
                </a:solidFill>
                <a:latin typeface="Courier New" pitchFamily="49" charset="0"/>
                <a:cs typeface="Courier New" pitchFamily="49" charset="0"/>
              </a:rPr>
              <a:t>float(number)</a:t>
            </a:r>
          </a:p>
          <a:p>
            <a:r>
              <a:rPr lang="en-GB" dirty="0"/>
              <a:t>Create “ConvertToFloat.py” and code the following</a:t>
            </a:r>
          </a:p>
          <a:p>
            <a:pPr marL="360000" lvl="1" indent="0">
              <a:buNone/>
            </a:pPr>
            <a:r>
              <a:rPr lang="en-GB" sz="1600" b="1" dirty="0">
                <a:solidFill>
                  <a:srgbClr val="F08300"/>
                </a:solidFill>
                <a:latin typeface="Courier New" pitchFamily="49" charset="0"/>
                <a:cs typeface="Courier New" pitchFamily="49" charset="0"/>
              </a:rPr>
              <a:t># Name    : 02ConvertToFloat</a:t>
            </a:r>
          </a:p>
          <a:p>
            <a:pPr marL="360000" lvl="1" indent="0">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spcBef>
                <a:spcPts val="0"/>
              </a:spcBef>
              <a:buNone/>
            </a:pPr>
            <a:r>
              <a:rPr lang="en-GB" sz="1600" b="1" dirty="0">
                <a:solidFill>
                  <a:srgbClr val="F08300"/>
                </a:solidFill>
                <a:latin typeface="Courier New" pitchFamily="49" charset="0"/>
                <a:cs typeface="Courier New" pitchFamily="49" charset="0"/>
              </a:rPr>
              <a:t># Date    : 03 May 2016</a:t>
            </a:r>
          </a:p>
          <a:p>
            <a:pPr marL="360000" lvl="1" indent="0">
              <a:spcBef>
                <a:spcPts val="0"/>
              </a:spcBef>
              <a:buNone/>
            </a:pPr>
            <a:r>
              <a:rPr lang="en-GB" sz="1600" b="1" dirty="0">
                <a:solidFill>
                  <a:srgbClr val="F08300"/>
                </a:solidFill>
                <a:latin typeface="Courier New" pitchFamily="49" charset="0"/>
                <a:cs typeface="Courier New" pitchFamily="49" charset="0"/>
              </a:rPr>
              <a:t># Purpose : Example to convert an integer to a </a:t>
            </a:r>
            <a:r>
              <a:rPr lang="en-GB" sz="1600" b="1" dirty="0" smtClean="0">
                <a:solidFill>
                  <a:srgbClr val="F08300"/>
                </a:solidFill>
                <a:latin typeface="Courier New" pitchFamily="49" charset="0"/>
                <a:cs typeface="Courier New" pitchFamily="49" charset="0"/>
              </a:rPr>
              <a:t>float</a:t>
            </a:r>
            <a:endParaRPr lang="en-GB" sz="1600" b="1" dirty="0">
              <a:solidFill>
                <a:srgbClr val="F08300"/>
              </a:solidFill>
              <a:latin typeface="Courier New" pitchFamily="49" charset="0"/>
              <a:cs typeface="Courier New" pitchFamily="49" charset="0"/>
            </a:endParaRPr>
          </a:p>
        </p:txBody>
      </p:sp>
      <p:sp>
        <p:nvSpPr>
          <p:cNvPr id="5" name="Content Placeholder 4"/>
          <p:cNvSpPr>
            <a:spLocks noGrp="1"/>
          </p:cNvSpPr>
          <p:nvPr>
            <p:ph sz="quarter" idx="16"/>
          </p:nvPr>
        </p:nvSpPr>
        <p:spPr/>
        <p:txBody>
          <a:bodyPr/>
          <a:lstStyle/>
          <a:p>
            <a:pPr marL="360000" lvl="1" indent="0">
              <a:spcBef>
                <a:spcPts val="0"/>
              </a:spcBef>
              <a:buNone/>
            </a:pPr>
            <a:endParaRPr lang="en-GB" sz="1600" b="1" dirty="0">
              <a:solidFill>
                <a:srgbClr val="FF0000"/>
              </a:solidFill>
              <a:latin typeface="Courier New" pitchFamily="49" charset="0"/>
              <a:cs typeface="Courier New" pitchFamily="49" charset="0"/>
            </a:endParaRPr>
          </a:p>
          <a:p>
            <a:pPr marL="360000" lvl="1" indent="0">
              <a:spcBef>
                <a:spcPts val="0"/>
              </a:spcBef>
              <a:buNone/>
            </a:pPr>
            <a:r>
              <a:rPr lang="en-GB" sz="1600" b="1" dirty="0" err="1">
                <a:latin typeface="Courier New" pitchFamily="49" charset="0"/>
                <a:cs typeface="Courier New" pitchFamily="49" charset="0"/>
              </a:rPr>
              <a:t>integernumber</a:t>
            </a:r>
            <a:r>
              <a:rPr lang="en-GB" sz="1600" b="1" dirty="0">
                <a:latin typeface="Courier New" pitchFamily="49" charset="0"/>
                <a:cs typeface="Courier New" pitchFamily="49" charset="0"/>
              </a:rPr>
              <a:t> = 2</a:t>
            </a:r>
          </a:p>
          <a:p>
            <a:pPr marL="360000" lvl="1" indent="0">
              <a:spcBef>
                <a:spcPts val="0"/>
              </a:spcBef>
              <a:buNone/>
            </a:pPr>
            <a:r>
              <a:rPr lang="en-GB" sz="1600" b="1" dirty="0" err="1">
                <a:latin typeface="Courier New" pitchFamily="49" charset="0"/>
                <a:cs typeface="Courier New" pitchFamily="49" charset="0"/>
              </a:rPr>
              <a:t>decimalnumber</a:t>
            </a:r>
            <a:r>
              <a:rPr lang="en-GB" sz="1600" b="1" dirty="0">
                <a:latin typeface="Courier New" pitchFamily="49" charset="0"/>
                <a:cs typeface="Courier New" pitchFamily="49" charset="0"/>
              </a:rPr>
              <a:t> = </a:t>
            </a:r>
            <a:r>
              <a:rPr lang="en-GB" sz="1600" b="1" dirty="0">
                <a:solidFill>
                  <a:srgbClr val="7030A0"/>
                </a:solidFill>
                <a:latin typeface="Courier New" pitchFamily="49" charset="0"/>
                <a:cs typeface="Courier New" pitchFamily="49" charset="0"/>
              </a:rPr>
              <a:t>float</a:t>
            </a:r>
            <a:r>
              <a:rPr lang="en-GB" sz="1600" b="1" dirty="0">
                <a:latin typeface="Courier New" pitchFamily="49" charset="0"/>
                <a:cs typeface="Courier New" pitchFamily="49" charset="0"/>
              </a:rPr>
              <a:t>(</a:t>
            </a:r>
            <a:r>
              <a:rPr lang="en-GB" sz="1600" b="1" dirty="0" err="1">
                <a:latin typeface="Courier New" pitchFamily="49" charset="0"/>
                <a:cs typeface="Courier New" pitchFamily="49" charset="0"/>
              </a:rPr>
              <a:t>integernumber</a:t>
            </a:r>
            <a:r>
              <a:rPr lang="en-GB" sz="1600" b="1" dirty="0">
                <a:latin typeface="Courier New" pitchFamily="49" charset="0"/>
                <a:cs typeface="Courier New" pitchFamily="49" charset="0"/>
              </a:rPr>
              <a:t>)</a:t>
            </a:r>
          </a:p>
          <a:p>
            <a:pPr marL="360000" lvl="1" indent="0">
              <a:spcBef>
                <a:spcPts val="0"/>
              </a:spcBef>
              <a:buNone/>
            </a:pPr>
            <a:endParaRPr lang="en-GB" sz="1600" b="1" dirty="0">
              <a:latin typeface="Courier New" pitchFamily="49" charset="0"/>
              <a:cs typeface="Courier New" pitchFamily="49" charset="0"/>
            </a:endParaRP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err="1">
                <a:latin typeface="Courier New" pitchFamily="49" charset="0"/>
                <a:cs typeface="Courier New" pitchFamily="49" charset="0"/>
              </a:rPr>
              <a:t>integernumber</a:t>
            </a:r>
            <a:r>
              <a:rPr lang="en-GB" sz="1600" b="1" dirty="0">
                <a:latin typeface="Courier New" pitchFamily="49" charset="0"/>
                <a:cs typeface="Courier New" pitchFamily="49" charset="0"/>
              </a:rPr>
              <a:t>)</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err="1">
                <a:latin typeface="Courier New" pitchFamily="49" charset="0"/>
                <a:cs typeface="Courier New" pitchFamily="49" charset="0"/>
              </a:rPr>
              <a:t>decimalnumber</a:t>
            </a:r>
            <a:r>
              <a:rPr lang="en-GB" sz="1600" b="1" dirty="0">
                <a:latin typeface="Courier New" pitchFamily="49" charset="0"/>
                <a:cs typeface="Courier New" pitchFamily="49" charset="0"/>
              </a:rPr>
              <a:t>)</a:t>
            </a:r>
          </a:p>
          <a:p>
            <a:pPr marL="360000" lvl="1"/>
            <a:r>
              <a:rPr lang="en-GB" b="1" dirty="0"/>
              <a:t>Save and run file</a:t>
            </a:r>
          </a:p>
          <a:p>
            <a:pPr marL="720000" lvl="2"/>
            <a:r>
              <a:rPr lang="en-GB" dirty="0"/>
              <a:t>What does the program do?</a:t>
            </a:r>
          </a:p>
          <a:p>
            <a:endParaRPr lang="en-US" dirty="0"/>
          </a:p>
        </p:txBody>
      </p:sp>
      <p:sp>
        <p:nvSpPr>
          <p:cNvPr id="3" name="Title 2"/>
          <p:cNvSpPr>
            <a:spLocks noGrp="1"/>
          </p:cNvSpPr>
          <p:nvPr>
            <p:ph type="title"/>
          </p:nvPr>
        </p:nvSpPr>
        <p:spPr/>
        <p:txBody>
          <a:bodyPr/>
          <a:lstStyle/>
          <a:p>
            <a:r>
              <a:rPr lang="en-GB" dirty="0"/>
              <a:t>Convert To Float Example</a:t>
            </a:r>
          </a:p>
        </p:txBody>
      </p:sp>
    </p:spTree>
    <p:extLst>
      <p:ext uri="{BB962C8B-B14F-4D97-AF65-F5344CB8AC3E}">
        <p14:creationId xmlns:p14="http://schemas.microsoft.com/office/powerpoint/2010/main" val="245604269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normAutofit/>
          </a:bodyPr>
          <a:lstStyle/>
          <a:p>
            <a:pPr>
              <a:lnSpc>
                <a:spcPct val="110000"/>
              </a:lnSpc>
            </a:pPr>
            <a:r>
              <a:rPr lang="en-GB" dirty="0"/>
              <a:t>Casting is the technical term for changing a data type</a:t>
            </a:r>
          </a:p>
          <a:p>
            <a:pPr>
              <a:lnSpc>
                <a:spcPct val="110000"/>
              </a:lnSpc>
            </a:pPr>
            <a:r>
              <a:rPr lang="en-GB" dirty="0"/>
              <a:t>May needed in calculations to ensure correct result</a:t>
            </a:r>
          </a:p>
          <a:p>
            <a:pPr>
              <a:lnSpc>
                <a:spcPct val="110000"/>
              </a:lnSpc>
            </a:pPr>
            <a:r>
              <a:rPr lang="en-GB" dirty="0"/>
              <a:t>Create </a:t>
            </a:r>
            <a:r>
              <a:rPr lang="en-GB" dirty="0">
                <a:solidFill>
                  <a:srgbClr val="F08300"/>
                </a:solidFill>
              </a:rPr>
              <a:t>03Casting.py</a:t>
            </a:r>
            <a:r>
              <a:rPr lang="en-GB" dirty="0"/>
              <a:t> and code the following</a:t>
            </a:r>
          </a:p>
          <a:p>
            <a:pPr marL="360000" lvl="1" indent="0">
              <a:lnSpc>
                <a:spcPct val="110000"/>
              </a:lnSpc>
              <a:buNone/>
            </a:pPr>
            <a:r>
              <a:rPr lang="en-GB" sz="1600" b="1" dirty="0">
                <a:solidFill>
                  <a:srgbClr val="F08300"/>
                </a:solidFill>
                <a:latin typeface="Courier New" pitchFamily="49" charset="0"/>
                <a:cs typeface="Courier New" pitchFamily="49" charset="0"/>
              </a:rPr>
              <a:t># Name    : 03Casting</a:t>
            </a:r>
          </a:p>
          <a:p>
            <a:pPr marL="360000" lvl="1" indent="0">
              <a:lnSpc>
                <a:spcPct val="110000"/>
              </a:lnSpc>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lnSpc>
                <a:spcPct val="110000"/>
              </a:lnSpc>
              <a:spcBef>
                <a:spcPts val="0"/>
              </a:spcBef>
              <a:buNone/>
            </a:pPr>
            <a:r>
              <a:rPr lang="en-GB" sz="1600" b="1" dirty="0">
                <a:solidFill>
                  <a:srgbClr val="F08300"/>
                </a:solidFill>
                <a:latin typeface="Courier New" pitchFamily="49" charset="0"/>
                <a:cs typeface="Courier New" pitchFamily="49" charset="0"/>
              </a:rPr>
              <a:t># Date    : 03 May 2016</a:t>
            </a:r>
          </a:p>
          <a:p>
            <a:pPr marL="360000" lvl="1" indent="0">
              <a:lnSpc>
                <a:spcPct val="110000"/>
              </a:lnSpc>
              <a:spcBef>
                <a:spcPts val="0"/>
              </a:spcBef>
              <a:buNone/>
            </a:pPr>
            <a:r>
              <a:rPr lang="en-GB" sz="1600" b="1" dirty="0">
                <a:solidFill>
                  <a:srgbClr val="F08300"/>
                </a:solidFill>
                <a:latin typeface="Courier New" pitchFamily="49" charset="0"/>
                <a:cs typeface="Courier New" pitchFamily="49" charset="0"/>
              </a:rPr>
              <a:t># Purpose : Example of </a:t>
            </a:r>
            <a:r>
              <a:rPr lang="en-GB" sz="1600" b="1" dirty="0" smtClean="0">
                <a:solidFill>
                  <a:srgbClr val="F08300"/>
                </a:solidFill>
                <a:latin typeface="Courier New" pitchFamily="49" charset="0"/>
                <a:cs typeface="Courier New" pitchFamily="49" charset="0"/>
              </a:rPr>
              <a:t>casting</a:t>
            </a:r>
            <a:endParaRPr lang="en-GB" sz="1600" b="1" dirty="0">
              <a:solidFill>
                <a:srgbClr val="F08300"/>
              </a:solidFill>
              <a:latin typeface="Courier New" pitchFamily="49" charset="0"/>
              <a:cs typeface="Courier New" pitchFamily="49" charset="0"/>
            </a:endParaRPr>
          </a:p>
        </p:txBody>
      </p:sp>
      <p:sp>
        <p:nvSpPr>
          <p:cNvPr id="5" name="Content Placeholder 4"/>
          <p:cNvSpPr>
            <a:spLocks noGrp="1"/>
          </p:cNvSpPr>
          <p:nvPr>
            <p:ph sz="quarter" idx="16"/>
          </p:nvPr>
        </p:nvSpPr>
        <p:spPr/>
        <p:txBody>
          <a:bodyPr/>
          <a:lstStyle/>
          <a:p>
            <a:pPr marL="360000" lvl="1" indent="0">
              <a:lnSpc>
                <a:spcPct val="110000"/>
              </a:lnSpc>
              <a:spcBef>
                <a:spcPts val="0"/>
              </a:spcBef>
              <a:buNone/>
            </a:pPr>
            <a:r>
              <a:rPr lang="en-GB" sz="1600" b="1" dirty="0">
                <a:latin typeface="Courier New" pitchFamily="49" charset="0"/>
                <a:cs typeface="Courier New" pitchFamily="49" charset="0"/>
              </a:rPr>
              <a:t>integer1 = </a:t>
            </a:r>
            <a:r>
              <a:rPr lang="en-GB" sz="1600" b="1" dirty="0" err="1">
                <a:solidFill>
                  <a:srgbClr val="7030A0"/>
                </a:solidFill>
                <a:latin typeface="Courier New" pitchFamily="49" charset="0"/>
                <a:cs typeface="Courier New" pitchFamily="49" charset="0"/>
              </a:rPr>
              <a:t>int</a:t>
            </a:r>
            <a:r>
              <a:rPr lang="en-GB" sz="1600" b="1" dirty="0">
                <a:latin typeface="Courier New" pitchFamily="49" charset="0"/>
                <a:cs typeface="Courier New" pitchFamily="49" charset="0"/>
              </a:rPr>
              <a:t>(10)</a:t>
            </a:r>
          </a:p>
          <a:p>
            <a:pPr marL="360000" lvl="1" indent="0">
              <a:lnSpc>
                <a:spcPct val="110000"/>
              </a:lnSpc>
              <a:spcBef>
                <a:spcPts val="0"/>
              </a:spcBef>
              <a:buNone/>
            </a:pPr>
            <a:r>
              <a:rPr lang="en-GB" sz="1600" b="1" dirty="0">
                <a:latin typeface="Courier New" pitchFamily="49" charset="0"/>
                <a:cs typeface="Courier New" pitchFamily="49" charset="0"/>
              </a:rPr>
              <a:t>integer2 = </a:t>
            </a:r>
            <a:r>
              <a:rPr lang="en-GB" sz="1600" b="1" dirty="0" err="1">
                <a:solidFill>
                  <a:srgbClr val="7030A0"/>
                </a:solidFill>
                <a:latin typeface="Courier New" pitchFamily="49" charset="0"/>
                <a:cs typeface="Courier New" pitchFamily="49" charset="0"/>
              </a:rPr>
              <a:t>int</a:t>
            </a:r>
            <a:r>
              <a:rPr lang="en-GB" sz="1600" b="1" dirty="0">
                <a:latin typeface="Courier New" pitchFamily="49" charset="0"/>
                <a:cs typeface="Courier New" pitchFamily="49" charset="0"/>
              </a:rPr>
              <a:t>(3)</a:t>
            </a:r>
          </a:p>
          <a:p>
            <a:pPr marL="360000" lvl="1" indent="0">
              <a:lnSpc>
                <a:spcPct val="110000"/>
              </a:lnSpc>
              <a:spcBef>
                <a:spcPts val="0"/>
              </a:spcBef>
              <a:buNone/>
            </a:pPr>
            <a:r>
              <a:rPr lang="en-GB" sz="1600" b="1" dirty="0">
                <a:latin typeface="Courier New" pitchFamily="49" charset="0"/>
                <a:cs typeface="Courier New" pitchFamily="49" charset="0"/>
              </a:rPr>
              <a:t>answer = integer1 / integer2</a:t>
            </a:r>
          </a:p>
          <a:p>
            <a:pPr marL="360000" lvl="1" indent="0">
              <a:lnSpc>
                <a:spcPct val="110000"/>
              </a:lnSpc>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(answer)</a:t>
            </a:r>
          </a:p>
          <a:p>
            <a:pPr marL="360000" lvl="1" indent="0">
              <a:lnSpc>
                <a:spcPct val="110000"/>
              </a:lnSpc>
              <a:spcBef>
                <a:spcPts val="0"/>
              </a:spcBef>
              <a:buNone/>
            </a:pPr>
            <a:r>
              <a:rPr lang="en-GB" sz="1600" b="1" dirty="0">
                <a:latin typeface="Courier New" pitchFamily="49" charset="0"/>
                <a:cs typeface="Courier New" pitchFamily="49" charset="0"/>
              </a:rPr>
              <a:t>answer = </a:t>
            </a:r>
            <a:r>
              <a:rPr lang="en-GB" sz="1600" b="1" dirty="0">
                <a:solidFill>
                  <a:srgbClr val="7030A0"/>
                </a:solidFill>
                <a:latin typeface="Courier New" pitchFamily="49" charset="0"/>
                <a:cs typeface="Courier New" pitchFamily="49" charset="0"/>
              </a:rPr>
              <a:t>float</a:t>
            </a:r>
            <a:r>
              <a:rPr lang="en-GB" sz="1600" b="1" dirty="0">
                <a:latin typeface="Courier New" pitchFamily="49" charset="0"/>
                <a:cs typeface="Courier New" pitchFamily="49" charset="0"/>
              </a:rPr>
              <a:t>(integer1) / integer2</a:t>
            </a:r>
          </a:p>
          <a:p>
            <a:pPr marL="360000" lvl="1" indent="0">
              <a:lnSpc>
                <a:spcPct val="110000"/>
              </a:lnSpc>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(answer)</a:t>
            </a:r>
          </a:p>
          <a:p>
            <a:pPr marL="360000" lvl="1" indent="0">
              <a:lnSpc>
                <a:spcPct val="110000"/>
              </a:lnSpc>
              <a:spcBef>
                <a:spcPts val="0"/>
              </a:spcBef>
              <a:buNone/>
            </a:pPr>
            <a:r>
              <a:rPr lang="en-GB" sz="1600" b="1" dirty="0">
                <a:latin typeface="Courier New" pitchFamily="49" charset="0"/>
                <a:cs typeface="Courier New" pitchFamily="49" charset="0"/>
              </a:rPr>
              <a:t>answer = </a:t>
            </a:r>
            <a:r>
              <a:rPr lang="en-GB" sz="1600" b="1" dirty="0">
                <a:solidFill>
                  <a:srgbClr val="7030A0"/>
                </a:solidFill>
                <a:latin typeface="Courier New" pitchFamily="49" charset="0"/>
                <a:cs typeface="Courier New" pitchFamily="49" charset="0"/>
              </a:rPr>
              <a:t>float</a:t>
            </a:r>
            <a:r>
              <a:rPr lang="en-GB" sz="1600" b="1" dirty="0">
                <a:latin typeface="Courier New" pitchFamily="49" charset="0"/>
                <a:cs typeface="Courier New" pitchFamily="49" charset="0"/>
              </a:rPr>
              <a:t>(integer1) / </a:t>
            </a:r>
            <a:r>
              <a:rPr lang="en-GB" sz="1600" b="1" dirty="0">
                <a:solidFill>
                  <a:srgbClr val="7030A0"/>
                </a:solidFill>
                <a:latin typeface="Courier New" pitchFamily="49" charset="0"/>
                <a:cs typeface="Courier New" pitchFamily="49" charset="0"/>
              </a:rPr>
              <a:t>float</a:t>
            </a:r>
            <a:r>
              <a:rPr lang="en-GB" sz="1600" b="1" dirty="0">
                <a:latin typeface="Courier New" pitchFamily="49" charset="0"/>
                <a:cs typeface="Courier New" pitchFamily="49" charset="0"/>
              </a:rPr>
              <a:t>(integer2)</a:t>
            </a:r>
          </a:p>
          <a:p>
            <a:pPr marL="360000" lvl="1" indent="0">
              <a:lnSpc>
                <a:spcPct val="110000"/>
              </a:lnSpc>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(answer)</a:t>
            </a:r>
          </a:p>
          <a:p>
            <a:pPr marL="360000" lvl="1">
              <a:lnSpc>
                <a:spcPct val="110000"/>
              </a:lnSpc>
            </a:pPr>
            <a:r>
              <a:rPr lang="en-GB" b="1" dirty="0"/>
              <a:t>Save and run file</a:t>
            </a:r>
          </a:p>
          <a:p>
            <a:pPr marL="720000" lvl="2">
              <a:lnSpc>
                <a:spcPct val="110000"/>
              </a:lnSpc>
            </a:pPr>
            <a:r>
              <a:rPr lang="en-GB" dirty="0"/>
              <a:t>What does the program do?</a:t>
            </a:r>
          </a:p>
          <a:p>
            <a:endParaRPr lang="en-US" dirty="0"/>
          </a:p>
        </p:txBody>
      </p:sp>
      <p:sp>
        <p:nvSpPr>
          <p:cNvPr id="3" name="Title 2"/>
          <p:cNvSpPr>
            <a:spLocks noGrp="1"/>
          </p:cNvSpPr>
          <p:nvPr>
            <p:ph type="title"/>
          </p:nvPr>
        </p:nvSpPr>
        <p:spPr/>
        <p:txBody>
          <a:bodyPr/>
          <a:lstStyle/>
          <a:p>
            <a:r>
              <a:rPr lang="en-GB" dirty="0"/>
              <a:t>Casting Example</a:t>
            </a:r>
          </a:p>
        </p:txBody>
      </p:sp>
    </p:spTree>
    <p:extLst>
      <p:ext uri="{BB962C8B-B14F-4D97-AF65-F5344CB8AC3E}">
        <p14:creationId xmlns:p14="http://schemas.microsoft.com/office/powerpoint/2010/main" val="245604269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normAutofit/>
          </a:bodyPr>
          <a:lstStyle/>
          <a:p>
            <a:r>
              <a:rPr lang="en-GB" dirty="0"/>
              <a:t>More accurate calculations</a:t>
            </a:r>
          </a:p>
          <a:p>
            <a:r>
              <a:rPr lang="en-GB" dirty="0"/>
              <a:t>Create</a:t>
            </a:r>
            <a:r>
              <a:rPr lang="en-GB" dirty="0">
                <a:solidFill>
                  <a:srgbClr val="F08300"/>
                </a:solidFill>
              </a:rPr>
              <a:t> 04Decimal.py </a:t>
            </a:r>
            <a:r>
              <a:rPr lang="en-GB" dirty="0"/>
              <a:t>and code the following</a:t>
            </a:r>
          </a:p>
          <a:p>
            <a:pPr marL="360000" lvl="1" indent="0">
              <a:lnSpc>
                <a:spcPct val="110000"/>
              </a:lnSpc>
              <a:buNone/>
            </a:pPr>
            <a:r>
              <a:rPr lang="en-GB" sz="1600" b="1" dirty="0">
                <a:solidFill>
                  <a:srgbClr val="F08300"/>
                </a:solidFill>
                <a:latin typeface="Courier New" pitchFamily="49" charset="0"/>
                <a:cs typeface="Courier New" pitchFamily="49" charset="0"/>
              </a:rPr>
              <a:t># Name    : 04Decimal</a:t>
            </a:r>
          </a:p>
          <a:p>
            <a:pPr marL="360000" lvl="1" indent="0">
              <a:lnSpc>
                <a:spcPct val="110000"/>
              </a:lnSpc>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lnSpc>
                <a:spcPct val="110000"/>
              </a:lnSpc>
              <a:spcBef>
                <a:spcPts val="0"/>
              </a:spcBef>
              <a:buNone/>
            </a:pPr>
            <a:r>
              <a:rPr lang="en-GB" sz="1600" b="1" dirty="0">
                <a:solidFill>
                  <a:srgbClr val="F08300"/>
                </a:solidFill>
                <a:latin typeface="Courier New" pitchFamily="49" charset="0"/>
                <a:cs typeface="Courier New" pitchFamily="49" charset="0"/>
              </a:rPr>
              <a:t># Date    : 11 Jul 2016</a:t>
            </a:r>
          </a:p>
          <a:p>
            <a:pPr marL="360000" lvl="1" indent="0">
              <a:lnSpc>
                <a:spcPct val="110000"/>
              </a:lnSpc>
              <a:spcBef>
                <a:spcPts val="0"/>
              </a:spcBef>
              <a:buNone/>
            </a:pPr>
            <a:r>
              <a:rPr lang="en-GB" sz="1600" b="1" dirty="0">
                <a:solidFill>
                  <a:srgbClr val="F08300"/>
                </a:solidFill>
                <a:latin typeface="Courier New" pitchFamily="49" charset="0"/>
                <a:cs typeface="Courier New" pitchFamily="49" charset="0"/>
              </a:rPr>
              <a:t># Purpose : Example of decimal</a:t>
            </a:r>
          </a:p>
          <a:p>
            <a:pPr marL="360000" lvl="1" indent="0">
              <a:lnSpc>
                <a:spcPct val="110000"/>
              </a:lnSpc>
              <a:spcBef>
                <a:spcPts val="0"/>
              </a:spcBef>
              <a:buNone/>
            </a:pPr>
            <a:endParaRPr lang="en-GB" sz="1600" b="1" dirty="0">
              <a:solidFill>
                <a:srgbClr val="FF0000"/>
              </a:solidFill>
              <a:latin typeface="Courier New" pitchFamily="49" charset="0"/>
              <a:cs typeface="Courier New" pitchFamily="49" charset="0"/>
            </a:endParaRPr>
          </a:p>
          <a:p>
            <a:pPr marL="360000" lvl="1" indent="0">
              <a:lnSpc>
                <a:spcPct val="110000"/>
              </a:lnSpc>
              <a:spcBef>
                <a:spcPts val="0"/>
              </a:spcBef>
              <a:buNone/>
            </a:pPr>
            <a:r>
              <a:rPr lang="en-GB" sz="1600" b="1" dirty="0">
                <a:solidFill>
                  <a:srgbClr val="FF7E00"/>
                </a:solidFill>
                <a:latin typeface="Courier New" pitchFamily="49" charset="0"/>
                <a:cs typeface="Courier New" pitchFamily="49" charset="0"/>
              </a:rPr>
              <a:t>from</a:t>
            </a:r>
            <a:r>
              <a:rPr lang="en-GB" sz="1600" b="1" dirty="0">
                <a:latin typeface="Courier New" pitchFamily="49" charset="0"/>
                <a:cs typeface="Courier New" pitchFamily="49" charset="0"/>
              </a:rPr>
              <a:t> decimal </a:t>
            </a:r>
            <a:r>
              <a:rPr lang="en-GB" sz="1600" b="1" dirty="0">
                <a:solidFill>
                  <a:srgbClr val="FF7E00"/>
                </a:solidFill>
                <a:latin typeface="Courier New" pitchFamily="49" charset="0"/>
                <a:cs typeface="Courier New" pitchFamily="49" charset="0"/>
              </a:rPr>
              <a:t>import</a:t>
            </a:r>
            <a:r>
              <a:rPr lang="en-GB" sz="1600" b="1" dirty="0">
                <a:latin typeface="Courier New" pitchFamily="49" charset="0"/>
                <a:cs typeface="Courier New" pitchFamily="49" charset="0"/>
              </a:rPr>
              <a:t> </a:t>
            </a:r>
            <a:r>
              <a:rPr lang="en-GB" sz="1600" b="1" dirty="0" smtClean="0">
                <a:latin typeface="Courier New" pitchFamily="49" charset="0"/>
                <a:cs typeface="Courier New" pitchFamily="49" charset="0"/>
              </a:rPr>
              <a:t>*</a:t>
            </a:r>
          </a:p>
        </p:txBody>
      </p:sp>
      <p:sp>
        <p:nvSpPr>
          <p:cNvPr id="5" name="Content Placeholder 4"/>
          <p:cNvSpPr>
            <a:spLocks noGrp="1"/>
          </p:cNvSpPr>
          <p:nvPr>
            <p:ph sz="quarter" idx="16"/>
          </p:nvPr>
        </p:nvSpPr>
        <p:spPr/>
        <p:txBody>
          <a:bodyPr/>
          <a:lstStyle/>
          <a:p>
            <a:pPr marL="360000" lvl="1" indent="0">
              <a:lnSpc>
                <a:spcPct val="110000"/>
              </a:lnSpc>
              <a:spcBef>
                <a:spcPts val="0"/>
              </a:spcBef>
              <a:buNone/>
            </a:pPr>
            <a:r>
              <a:rPr lang="en-GB" sz="1600" b="1" dirty="0" smtClean="0">
                <a:latin typeface="Courier New" pitchFamily="49" charset="0"/>
                <a:cs typeface="Courier New" pitchFamily="49" charset="0"/>
              </a:rPr>
              <a:t>number1 </a:t>
            </a:r>
            <a:r>
              <a:rPr lang="en-GB" sz="1600" b="1" dirty="0">
                <a:latin typeface="Courier New" pitchFamily="49" charset="0"/>
                <a:cs typeface="Courier New" pitchFamily="49" charset="0"/>
              </a:rPr>
              <a:t>= 1</a:t>
            </a:r>
          </a:p>
          <a:p>
            <a:pPr marL="360000" lvl="1" indent="0">
              <a:lnSpc>
                <a:spcPct val="110000"/>
              </a:lnSpc>
              <a:spcBef>
                <a:spcPts val="0"/>
              </a:spcBef>
              <a:buNone/>
            </a:pPr>
            <a:r>
              <a:rPr lang="en-GB" sz="1600" b="1" dirty="0">
                <a:latin typeface="Courier New" pitchFamily="49" charset="0"/>
                <a:cs typeface="Courier New" pitchFamily="49" charset="0"/>
              </a:rPr>
              <a:t>number2 = 7</a:t>
            </a:r>
          </a:p>
          <a:p>
            <a:pPr marL="360000" lvl="1" indent="0">
              <a:lnSpc>
                <a:spcPct val="110000"/>
              </a:lnSpc>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7030A0"/>
                </a:solidFill>
                <a:latin typeface="Courier New" pitchFamily="49" charset="0"/>
                <a:cs typeface="Courier New" pitchFamily="49" charset="0"/>
              </a:rPr>
              <a:t>type</a:t>
            </a:r>
            <a:r>
              <a:rPr lang="en-GB" sz="1600" b="1" dirty="0">
                <a:latin typeface="Courier New" pitchFamily="49" charset="0"/>
                <a:cs typeface="Courier New" pitchFamily="49" charset="0"/>
              </a:rPr>
              <a:t>(number1))</a:t>
            </a:r>
          </a:p>
          <a:p>
            <a:pPr marL="360000" lvl="1" indent="0">
              <a:lnSpc>
                <a:spcPct val="110000"/>
              </a:lnSpc>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(number1 / number2)</a:t>
            </a:r>
          </a:p>
          <a:p>
            <a:pPr marL="360000" lvl="1" indent="0">
              <a:lnSpc>
                <a:spcPct val="110000"/>
              </a:lnSpc>
              <a:spcBef>
                <a:spcPts val="0"/>
              </a:spcBef>
              <a:buNone/>
            </a:pPr>
            <a:endParaRPr lang="en-GB" sz="1600" b="1" dirty="0">
              <a:latin typeface="Courier New" pitchFamily="49" charset="0"/>
              <a:cs typeface="Courier New" pitchFamily="49" charset="0"/>
            </a:endParaRPr>
          </a:p>
          <a:p>
            <a:pPr marL="360000" lvl="1" indent="0">
              <a:lnSpc>
                <a:spcPct val="110000"/>
              </a:lnSpc>
              <a:spcBef>
                <a:spcPts val="0"/>
              </a:spcBef>
              <a:buNone/>
            </a:pPr>
            <a:r>
              <a:rPr lang="en-GB" sz="1600" b="1" dirty="0">
                <a:latin typeface="Courier New" pitchFamily="49" charset="0"/>
                <a:cs typeface="Courier New" pitchFamily="49" charset="0"/>
              </a:rPr>
              <a:t>number1 = Decimal(1)</a:t>
            </a:r>
          </a:p>
          <a:p>
            <a:pPr marL="360000" lvl="1" indent="0">
              <a:lnSpc>
                <a:spcPct val="110000"/>
              </a:lnSpc>
              <a:spcBef>
                <a:spcPts val="0"/>
              </a:spcBef>
              <a:buNone/>
            </a:pPr>
            <a:r>
              <a:rPr lang="en-GB" sz="1600" b="1" dirty="0">
                <a:latin typeface="Courier New" pitchFamily="49" charset="0"/>
                <a:cs typeface="Courier New" pitchFamily="49" charset="0"/>
              </a:rPr>
              <a:t>number2 = Decimal(7)</a:t>
            </a:r>
          </a:p>
          <a:p>
            <a:pPr marL="360000" lvl="1" indent="0">
              <a:lnSpc>
                <a:spcPct val="110000"/>
              </a:lnSpc>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7030A0"/>
                </a:solidFill>
                <a:latin typeface="Courier New" pitchFamily="49" charset="0"/>
                <a:cs typeface="Courier New" pitchFamily="49" charset="0"/>
              </a:rPr>
              <a:t>type</a:t>
            </a:r>
            <a:r>
              <a:rPr lang="en-GB" sz="1600" b="1" dirty="0">
                <a:latin typeface="Courier New" pitchFamily="49" charset="0"/>
                <a:cs typeface="Courier New" pitchFamily="49" charset="0"/>
              </a:rPr>
              <a:t>(number1))</a:t>
            </a:r>
          </a:p>
          <a:p>
            <a:pPr marL="360000" lvl="1" indent="0">
              <a:lnSpc>
                <a:spcPct val="110000"/>
              </a:lnSpc>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(number1 / number2)</a:t>
            </a:r>
          </a:p>
          <a:p>
            <a:pPr marL="360000" lvl="1">
              <a:lnSpc>
                <a:spcPct val="110000"/>
              </a:lnSpc>
            </a:pPr>
            <a:r>
              <a:rPr lang="en-GB" b="1" dirty="0"/>
              <a:t>Save and run file</a:t>
            </a:r>
          </a:p>
          <a:p>
            <a:pPr marL="720000" lvl="2">
              <a:lnSpc>
                <a:spcPct val="110000"/>
              </a:lnSpc>
            </a:pPr>
            <a:r>
              <a:rPr lang="en-GB" dirty="0"/>
              <a:t>What does the program do?</a:t>
            </a:r>
          </a:p>
          <a:p>
            <a:endParaRPr lang="en-US" dirty="0"/>
          </a:p>
        </p:txBody>
      </p:sp>
      <p:sp>
        <p:nvSpPr>
          <p:cNvPr id="3" name="Title 2"/>
          <p:cNvSpPr>
            <a:spLocks noGrp="1"/>
          </p:cNvSpPr>
          <p:nvPr>
            <p:ph type="title"/>
          </p:nvPr>
        </p:nvSpPr>
        <p:spPr/>
        <p:txBody>
          <a:bodyPr/>
          <a:lstStyle/>
          <a:p>
            <a:r>
              <a:rPr lang="en-GB" dirty="0"/>
              <a:t>Decimal Example</a:t>
            </a:r>
          </a:p>
        </p:txBody>
      </p:sp>
    </p:spTree>
    <p:extLst>
      <p:ext uri="{BB962C8B-B14F-4D97-AF65-F5344CB8AC3E}">
        <p14:creationId xmlns:p14="http://schemas.microsoft.com/office/powerpoint/2010/main" val="414299285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ct val="60000"/>
              </a:lnSpc>
              <a:spcBef>
                <a:spcPts val="500"/>
              </a:spcBef>
            </a:pPr>
            <a:r>
              <a:rPr lang="en-US" dirty="0"/>
              <a:t>Please see your Exercise Guide</a:t>
            </a:r>
          </a:p>
          <a:p>
            <a:pPr lvl="1">
              <a:lnSpc>
                <a:spcPct val="60000"/>
              </a:lnSpc>
              <a:spcBef>
                <a:spcPts val="500"/>
              </a:spcBef>
            </a:pPr>
            <a:r>
              <a:rPr lang="en-US" dirty="0"/>
              <a:t>Work as an individual but help each other</a:t>
            </a:r>
          </a:p>
          <a:p>
            <a:pPr lvl="1">
              <a:lnSpc>
                <a:spcPct val="60000"/>
              </a:lnSpc>
              <a:spcBef>
                <a:spcPts val="500"/>
              </a:spcBef>
            </a:pPr>
            <a:r>
              <a:rPr lang="en-US" dirty="0"/>
              <a:t>10 minutes</a:t>
            </a:r>
          </a:p>
          <a:p>
            <a:pPr>
              <a:lnSpc>
                <a:spcPct val="60000"/>
              </a:lnSpc>
              <a:spcBef>
                <a:spcPts val="500"/>
              </a:spcBef>
            </a:pPr>
            <a:r>
              <a:rPr lang="en-US" dirty="0"/>
              <a:t>Instructions</a:t>
            </a:r>
          </a:p>
          <a:p>
            <a:pPr lvl="1">
              <a:lnSpc>
                <a:spcPct val="60000"/>
              </a:lnSpc>
              <a:spcBef>
                <a:spcPts val="500"/>
              </a:spcBef>
            </a:pPr>
            <a:r>
              <a:rPr lang="en-US" dirty="0"/>
              <a:t>In folder </a:t>
            </a:r>
            <a:r>
              <a:rPr lang="en-US" dirty="0">
                <a:solidFill>
                  <a:srgbClr val="F08300"/>
                </a:solidFill>
              </a:rPr>
              <a:t>03DataTypes\Exercise</a:t>
            </a:r>
          </a:p>
          <a:p>
            <a:pPr lvl="1">
              <a:lnSpc>
                <a:spcPct val="60000"/>
              </a:lnSpc>
              <a:spcBef>
                <a:spcPts val="500"/>
              </a:spcBef>
            </a:pPr>
            <a:r>
              <a:rPr lang="en-US" dirty="0"/>
              <a:t>Create </a:t>
            </a:r>
            <a:r>
              <a:rPr lang="en-US" dirty="0">
                <a:solidFill>
                  <a:srgbClr val="F08300"/>
                </a:solidFill>
              </a:rPr>
              <a:t>02Number.py</a:t>
            </a:r>
          </a:p>
          <a:p>
            <a:pPr lvl="1">
              <a:lnSpc>
                <a:spcPct val="60000"/>
              </a:lnSpc>
              <a:spcBef>
                <a:spcPts val="500"/>
              </a:spcBef>
            </a:pPr>
            <a:r>
              <a:rPr lang="en-US" dirty="0"/>
              <a:t>Code a program that</a:t>
            </a:r>
          </a:p>
          <a:p>
            <a:pPr lvl="2">
              <a:lnSpc>
                <a:spcPct val="60000"/>
              </a:lnSpc>
              <a:spcBef>
                <a:spcPts val="500"/>
              </a:spcBef>
            </a:pPr>
            <a:r>
              <a:rPr lang="en-US" dirty="0"/>
              <a:t>Sets two variables to the values 31 and 19</a:t>
            </a:r>
          </a:p>
          <a:p>
            <a:pPr lvl="2">
              <a:lnSpc>
                <a:spcPct val="60000"/>
              </a:lnSpc>
              <a:spcBef>
                <a:spcPts val="500"/>
              </a:spcBef>
            </a:pPr>
            <a:r>
              <a:rPr lang="en-US" dirty="0"/>
              <a:t>Calculate the first value / second value and output the answer as an</a:t>
            </a:r>
          </a:p>
          <a:p>
            <a:pPr lvl="2">
              <a:lnSpc>
                <a:spcPct val="60000"/>
              </a:lnSpc>
              <a:spcBef>
                <a:spcPts val="500"/>
              </a:spcBef>
            </a:pPr>
            <a:r>
              <a:rPr lang="en-US" dirty="0"/>
              <a:t>Integer</a:t>
            </a:r>
          </a:p>
          <a:p>
            <a:pPr lvl="2">
              <a:lnSpc>
                <a:spcPct val="60000"/>
              </a:lnSpc>
              <a:spcBef>
                <a:spcPts val="500"/>
              </a:spcBef>
            </a:pPr>
            <a:r>
              <a:rPr lang="en-US" dirty="0"/>
              <a:t>Float</a:t>
            </a:r>
          </a:p>
          <a:p>
            <a:pPr lvl="2">
              <a:lnSpc>
                <a:spcPct val="60000"/>
              </a:lnSpc>
              <a:spcBef>
                <a:spcPts val="500"/>
              </a:spcBef>
            </a:pPr>
            <a:r>
              <a:rPr lang="en-US" dirty="0"/>
              <a:t>Decimal</a:t>
            </a:r>
          </a:p>
          <a:p>
            <a:pPr>
              <a:lnSpc>
                <a:spcPct val="60000"/>
              </a:lnSpc>
              <a:spcBef>
                <a:spcPts val="500"/>
              </a:spcBef>
            </a:pPr>
            <a:r>
              <a:rPr lang="en-US" dirty="0"/>
              <a:t>Save and run</a:t>
            </a:r>
          </a:p>
          <a:p>
            <a:pPr>
              <a:lnSpc>
                <a:spcPct val="60000"/>
              </a:lnSpc>
              <a:spcBef>
                <a:spcPts val="500"/>
              </a:spcBef>
            </a:pPr>
            <a:endParaRPr lang="en-US" dirty="0"/>
          </a:p>
        </p:txBody>
      </p:sp>
      <p:sp>
        <p:nvSpPr>
          <p:cNvPr id="665602" name="Rectangle 2"/>
          <p:cNvSpPr>
            <a:spLocks noGrp="1" noChangeArrowheads="1"/>
          </p:cNvSpPr>
          <p:nvPr>
            <p:ph type="title"/>
          </p:nvPr>
        </p:nvSpPr>
        <p:spPr/>
        <p:txBody>
          <a:bodyPr>
            <a:normAutofit/>
          </a:bodyPr>
          <a:lstStyle/>
          <a:p>
            <a:r>
              <a:rPr lang="en-GB" dirty="0"/>
              <a:t>Exercise 3.2 – Number</a:t>
            </a:r>
          </a:p>
        </p:txBody>
      </p:sp>
      <p:sp>
        <p:nvSpPr>
          <p:cNvPr id="665603" name="Rectangle 3"/>
          <p:cNvSpPr>
            <a:spLocks noChangeArrowheads="1"/>
          </p:cNvSpPr>
          <p:nvPr/>
        </p:nvSpPr>
        <p:spPr bwMode="auto">
          <a:xfrm>
            <a:off x="3360000" y="900000"/>
            <a:ext cx="7680000" cy="5220000"/>
          </a:xfrm>
          <a:prstGeom prst="rect">
            <a:avLst/>
          </a:prstGeom>
          <a:noFill/>
          <a:ln w="9525">
            <a:noFill/>
            <a:miter lim="800000"/>
            <a:headEnd/>
            <a:tailEnd/>
          </a:ln>
          <a:effectLst/>
        </p:spPr>
        <p:txBody>
          <a:bodyPr/>
          <a:lstStyle/>
          <a:p>
            <a:pPr marL="360000" indent="-360000">
              <a:spcBef>
                <a:spcPts val="600"/>
              </a:spcBef>
              <a:buClr>
                <a:schemeClr val="accent1"/>
              </a:buClr>
              <a:buFont typeface="Wingdings" pitchFamily="2" charset="2"/>
              <a:buChar char="§"/>
            </a:pPr>
            <a:endParaRPr lang="en-GB" sz="2400" b="1" dirty="0">
              <a:latin typeface="Arial" pitchFamily="34" charset="0"/>
              <a:cs typeface="Arial" pitchFamily="34" charset="0"/>
            </a:endParaRPr>
          </a:p>
        </p:txBody>
      </p:sp>
    </p:spTree>
    <p:extLst>
      <p:ext uri="{BB962C8B-B14F-4D97-AF65-F5344CB8AC3E}">
        <p14:creationId xmlns:p14="http://schemas.microsoft.com/office/powerpoint/2010/main" val="414460855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sz="quarter" idx="15"/>
          </p:nvPr>
        </p:nvSpPr>
        <p:spPr>
          <a:prstGeom prst="rect">
            <a:avLst/>
          </a:prstGeom>
        </p:spPr>
        <p:txBody>
          <a:bodyPr/>
          <a:lstStyle/>
          <a:p>
            <a:r>
              <a:rPr lang="en-GB" b="0" dirty="0"/>
              <a:t>Objectives</a:t>
            </a:r>
          </a:p>
          <a:p>
            <a:r>
              <a:rPr lang="en-GB" b="0" dirty="0"/>
              <a:t>String</a:t>
            </a:r>
          </a:p>
          <a:p>
            <a:r>
              <a:rPr lang="en-GB" b="0" dirty="0"/>
              <a:t>Number</a:t>
            </a:r>
          </a:p>
          <a:p>
            <a:r>
              <a:rPr lang="en-GB" b="1" dirty="0"/>
              <a:t>Boolean</a:t>
            </a:r>
          </a:p>
          <a:p>
            <a:r>
              <a:rPr lang="en-GB" b="0" dirty="0"/>
              <a:t>Array</a:t>
            </a:r>
          </a:p>
          <a:p>
            <a:r>
              <a:rPr lang="en-GB" b="0" dirty="0"/>
              <a:t>Review</a:t>
            </a:r>
          </a:p>
        </p:txBody>
      </p:sp>
      <p:sp>
        <p:nvSpPr>
          <p:cNvPr id="30723" name="Rectangle 2"/>
          <p:cNvSpPr>
            <a:spLocks noGrp="1" noChangeArrowheads="1"/>
          </p:cNvSpPr>
          <p:nvPr>
            <p:ph type="title"/>
          </p:nvPr>
        </p:nvSpPr>
        <p:spPr/>
        <p:txBody>
          <a:bodyPr>
            <a:normAutofit/>
          </a:bodyPr>
          <a:lstStyle/>
          <a:p>
            <a:r>
              <a:rPr lang="en-GB" dirty="0"/>
              <a:t>Contents</a:t>
            </a:r>
          </a:p>
        </p:txBody>
      </p:sp>
    </p:spTree>
    <p:extLst>
      <p:ext uri="{BB962C8B-B14F-4D97-AF65-F5344CB8AC3E}">
        <p14:creationId xmlns:p14="http://schemas.microsoft.com/office/powerpoint/2010/main" val="1606108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3"/>
          <p:cNvSpPr>
            <a:spLocks noGrp="1" noChangeArrowheads="1"/>
          </p:cNvSpPr>
          <p:nvPr>
            <p:ph type="body" sz="quarter" idx="15"/>
          </p:nvPr>
        </p:nvSpPr>
        <p:spPr>
          <a:noFill/>
        </p:spPr>
        <p:txBody>
          <a:bodyPr>
            <a:normAutofit/>
          </a:bodyPr>
          <a:lstStyle/>
          <a:p>
            <a:pPr marL="360000" indent="-360000"/>
            <a:r>
              <a:rPr lang="en-GB" dirty="0"/>
              <a:t>Please let us know</a:t>
            </a:r>
          </a:p>
          <a:p>
            <a:pPr lvl="1"/>
            <a:r>
              <a:rPr lang="en-GB" dirty="0"/>
              <a:t>What was good so we keep doing it?</a:t>
            </a:r>
          </a:p>
          <a:p>
            <a:pPr lvl="1"/>
            <a:r>
              <a:rPr lang="en-GB" dirty="0"/>
              <a:t>What was not so good / errors to target improvements?</a:t>
            </a:r>
          </a:p>
          <a:p>
            <a:pPr marL="360000" indent="-360000"/>
            <a:r>
              <a:rPr lang="en-GB" dirty="0"/>
              <a:t>As we go, end / start of day reviews</a:t>
            </a:r>
          </a:p>
          <a:p>
            <a:pPr lvl="1"/>
            <a:r>
              <a:rPr lang="en-GB" dirty="0"/>
              <a:t>By email or face to face</a:t>
            </a:r>
          </a:p>
          <a:p>
            <a:pPr marL="360000" indent="-360000"/>
            <a:r>
              <a:rPr lang="en-GB" dirty="0"/>
              <a:t>QA Apprenticeship evaluation at end of </a:t>
            </a:r>
            <a:r>
              <a:rPr lang="en-GB" dirty="0" smtClean="0"/>
              <a:t>course</a:t>
            </a:r>
            <a:endParaRPr lang="en-GB" i="1" dirty="0">
              <a:sym typeface="Wingdings" panose="05000000000000000000" pitchFamily="2" charset="2"/>
            </a:endParaRPr>
          </a:p>
          <a:p>
            <a:pPr marL="360000" lvl="1" indent="0" algn="ctr">
              <a:buNone/>
            </a:pPr>
            <a:r>
              <a:rPr lang="en-GB" i="1" dirty="0">
                <a:sym typeface="Wingdings" panose="05000000000000000000" pitchFamily="2" charset="2"/>
              </a:rPr>
              <a:t>“If you like what we do, tell others – If you don’t, tell us!”</a:t>
            </a:r>
            <a:r>
              <a:rPr lang="en-GB" dirty="0">
                <a:sym typeface="Wingdings" panose="05000000000000000000" pitchFamily="2" charset="2"/>
              </a:rPr>
              <a:t>  </a:t>
            </a:r>
          </a:p>
          <a:p>
            <a:pPr lvl="1"/>
            <a:endParaRPr lang="en-GB" dirty="0">
              <a:sym typeface="Wingdings" panose="05000000000000000000" pitchFamily="2" charset="2"/>
            </a:endParaRPr>
          </a:p>
          <a:p>
            <a:pPr lvl="1"/>
            <a:endParaRPr lang="en-GB" sz="2400" dirty="0"/>
          </a:p>
        </p:txBody>
      </p:sp>
      <p:sp>
        <p:nvSpPr>
          <p:cNvPr id="2" name="Title 1"/>
          <p:cNvSpPr>
            <a:spLocks noGrp="1"/>
          </p:cNvSpPr>
          <p:nvPr>
            <p:ph type="title"/>
          </p:nvPr>
        </p:nvSpPr>
        <p:spPr/>
        <p:txBody>
          <a:bodyPr/>
          <a:lstStyle/>
          <a:p>
            <a:r>
              <a:rPr lang="en-GB" dirty="0"/>
              <a:t>We Like Feedback!</a:t>
            </a:r>
            <a:endParaRPr lang="en-US" dirty="0"/>
          </a:p>
        </p:txBody>
      </p:sp>
    </p:spTree>
    <p:extLst>
      <p:ext uri="{BB962C8B-B14F-4D97-AF65-F5344CB8AC3E}">
        <p14:creationId xmlns:p14="http://schemas.microsoft.com/office/powerpoint/2010/main" val="1041343409"/>
      </p:ext>
    </p:extLst>
  </p:cSld>
  <p:clrMapOvr>
    <a:masterClrMapping/>
  </p:clrMapOvr>
  <p:transition xmlns:p14="http://schemas.microsoft.com/office/powerpoint/2010/mai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normAutofit/>
          </a:bodyPr>
          <a:lstStyle/>
          <a:p>
            <a:r>
              <a:rPr lang="en-GB" dirty="0"/>
              <a:t>A boolean can store only two possible values – True and False</a:t>
            </a:r>
          </a:p>
          <a:p>
            <a:pPr lvl="1"/>
            <a:r>
              <a:rPr lang="en-GB" b="1" dirty="0">
                <a:solidFill>
                  <a:srgbClr val="F08300"/>
                </a:solidFill>
                <a:latin typeface="Courier New" pitchFamily="49" charset="0"/>
                <a:cs typeface="Courier New" pitchFamily="49" charset="0"/>
              </a:rPr>
              <a:t>bool</a:t>
            </a:r>
            <a:r>
              <a:rPr lang="en-GB" dirty="0"/>
              <a:t> for short</a:t>
            </a:r>
          </a:p>
          <a:p>
            <a:pPr lvl="1"/>
            <a:r>
              <a:rPr lang="en-GB" dirty="0"/>
              <a:t>Note the capital “T” and “F”</a:t>
            </a:r>
          </a:p>
          <a:p>
            <a:r>
              <a:rPr lang="en-GB" dirty="0"/>
              <a:t>Useful for logical tests</a:t>
            </a:r>
          </a:p>
          <a:p>
            <a:pPr lvl="1"/>
            <a:r>
              <a:rPr lang="en-GB" dirty="0"/>
              <a:t>Is something bigger or smaller?</a:t>
            </a:r>
          </a:p>
          <a:p>
            <a:pPr lvl="1"/>
            <a:r>
              <a:rPr lang="en-GB" dirty="0"/>
              <a:t>Has something been completed?</a:t>
            </a:r>
          </a:p>
          <a:p>
            <a:r>
              <a:rPr lang="en-GB" dirty="0"/>
              <a:t>Advantage is that boolean variables are very small and simple</a:t>
            </a:r>
          </a:p>
          <a:p>
            <a:pPr lvl="1"/>
            <a:endParaRPr lang="en-GB" dirty="0"/>
          </a:p>
        </p:txBody>
      </p:sp>
      <p:sp>
        <p:nvSpPr>
          <p:cNvPr id="3" name="Title 2"/>
          <p:cNvSpPr>
            <a:spLocks noGrp="1"/>
          </p:cNvSpPr>
          <p:nvPr>
            <p:ph type="title"/>
          </p:nvPr>
        </p:nvSpPr>
        <p:spPr/>
        <p:txBody>
          <a:bodyPr/>
          <a:lstStyle/>
          <a:p>
            <a:r>
              <a:rPr lang="en-GB" dirty="0"/>
              <a:t>Boolean Example</a:t>
            </a:r>
          </a:p>
        </p:txBody>
      </p:sp>
    </p:spTree>
    <p:extLst>
      <p:ext uri="{BB962C8B-B14F-4D97-AF65-F5344CB8AC3E}">
        <p14:creationId xmlns:p14="http://schemas.microsoft.com/office/powerpoint/2010/main" val="243234137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normAutofit fontScale="92500" lnSpcReduction="10000"/>
          </a:bodyPr>
          <a:lstStyle/>
          <a:p>
            <a:pPr>
              <a:lnSpc>
                <a:spcPct val="120000"/>
              </a:lnSpc>
            </a:pPr>
            <a:r>
              <a:rPr lang="en-GB" dirty="0"/>
              <a:t>Create new folder / Move to: </a:t>
            </a:r>
            <a:r>
              <a:rPr lang="en-GB" dirty="0">
                <a:solidFill>
                  <a:srgbClr val="F08300"/>
                </a:solidFill>
              </a:rPr>
              <a:t>03DataTypes\Example\03Boolean</a:t>
            </a:r>
          </a:p>
          <a:p>
            <a:pPr>
              <a:lnSpc>
                <a:spcPct val="120000"/>
              </a:lnSpc>
            </a:pPr>
            <a:r>
              <a:rPr lang="en-GB" dirty="0"/>
              <a:t>Create</a:t>
            </a:r>
            <a:r>
              <a:rPr lang="en-GB" dirty="0">
                <a:solidFill>
                  <a:srgbClr val="F08300"/>
                </a:solidFill>
              </a:rPr>
              <a:t> 01Boolean.py </a:t>
            </a:r>
            <a:r>
              <a:rPr lang="en-GB" dirty="0"/>
              <a:t>and code the following</a:t>
            </a:r>
          </a:p>
          <a:p>
            <a:pPr marL="360000" lvl="1" indent="0">
              <a:lnSpc>
                <a:spcPct val="120000"/>
              </a:lnSpc>
              <a:buNone/>
            </a:pPr>
            <a:r>
              <a:rPr lang="en-GB" sz="1700" b="1" dirty="0">
                <a:solidFill>
                  <a:srgbClr val="F08300"/>
                </a:solidFill>
                <a:latin typeface="Courier New" pitchFamily="49" charset="0"/>
                <a:cs typeface="Courier New" pitchFamily="49" charset="0"/>
              </a:rPr>
              <a:t># Name    : 01Boolean</a:t>
            </a:r>
          </a:p>
          <a:p>
            <a:pPr marL="360000" lvl="1" indent="0">
              <a:lnSpc>
                <a:spcPct val="120000"/>
              </a:lnSpc>
              <a:spcBef>
                <a:spcPts val="0"/>
              </a:spcBef>
              <a:buNone/>
            </a:pPr>
            <a:r>
              <a:rPr lang="en-GB" sz="1700" b="1" dirty="0">
                <a:solidFill>
                  <a:srgbClr val="F08300"/>
                </a:solidFill>
                <a:latin typeface="Courier New" pitchFamily="49" charset="0"/>
                <a:cs typeface="Courier New" pitchFamily="49" charset="0"/>
              </a:rPr>
              <a:t># Author  : John Merchant</a:t>
            </a:r>
          </a:p>
          <a:p>
            <a:pPr marL="360000" lvl="1" indent="0">
              <a:lnSpc>
                <a:spcPct val="120000"/>
              </a:lnSpc>
              <a:spcBef>
                <a:spcPts val="0"/>
              </a:spcBef>
              <a:buNone/>
            </a:pPr>
            <a:r>
              <a:rPr lang="en-GB" sz="1700" b="1" dirty="0">
                <a:solidFill>
                  <a:srgbClr val="F08300"/>
                </a:solidFill>
                <a:latin typeface="Courier New" pitchFamily="49" charset="0"/>
                <a:cs typeface="Courier New" pitchFamily="49" charset="0"/>
              </a:rPr>
              <a:t># Date    : 03 May 2016</a:t>
            </a:r>
          </a:p>
          <a:p>
            <a:pPr marL="360000" lvl="1" indent="0">
              <a:lnSpc>
                <a:spcPct val="120000"/>
              </a:lnSpc>
              <a:spcBef>
                <a:spcPts val="0"/>
              </a:spcBef>
              <a:buNone/>
            </a:pPr>
            <a:r>
              <a:rPr lang="en-GB" sz="1700" b="1" dirty="0">
                <a:solidFill>
                  <a:srgbClr val="F08300"/>
                </a:solidFill>
                <a:latin typeface="Courier New" pitchFamily="49" charset="0"/>
                <a:cs typeface="Courier New" pitchFamily="49" charset="0"/>
              </a:rPr>
              <a:t># Purpose : Example of boolean</a:t>
            </a:r>
          </a:p>
          <a:p>
            <a:pPr marL="360000" lvl="1" indent="0">
              <a:lnSpc>
                <a:spcPct val="120000"/>
              </a:lnSpc>
              <a:spcBef>
                <a:spcPts val="0"/>
              </a:spcBef>
              <a:buNone/>
            </a:pPr>
            <a:endParaRPr lang="en-GB" sz="1700" b="1" dirty="0">
              <a:solidFill>
                <a:srgbClr val="FF0000"/>
              </a:solidFill>
              <a:latin typeface="Courier New" pitchFamily="49" charset="0"/>
              <a:cs typeface="Courier New" pitchFamily="49" charset="0"/>
            </a:endParaRPr>
          </a:p>
          <a:p>
            <a:pPr marL="360000" lvl="1" indent="0">
              <a:lnSpc>
                <a:spcPct val="120000"/>
              </a:lnSpc>
              <a:spcBef>
                <a:spcPts val="0"/>
              </a:spcBef>
              <a:buNone/>
            </a:pPr>
            <a:r>
              <a:rPr lang="en-GB" sz="1700" b="1" dirty="0">
                <a:latin typeface="Courier New" pitchFamily="49" charset="0"/>
                <a:cs typeface="Courier New" pitchFamily="49" charset="0"/>
              </a:rPr>
              <a:t>number1 = </a:t>
            </a:r>
            <a:r>
              <a:rPr lang="en-GB" sz="1700" b="1" dirty="0">
                <a:solidFill>
                  <a:srgbClr val="7030A0"/>
                </a:solidFill>
                <a:latin typeface="Courier New" pitchFamily="49" charset="0"/>
                <a:cs typeface="Courier New" pitchFamily="49" charset="0"/>
              </a:rPr>
              <a:t>float</a:t>
            </a:r>
            <a:r>
              <a:rPr lang="en-GB" sz="1700" b="1" dirty="0">
                <a:latin typeface="Courier New" pitchFamily="49" charset="0"/>
                <a:cs typeface="Courier New" pitchFamily="49" charset="0"/>
              </a:rPr>
              <a:t>(</a:t>
            </a:r>
            <a:r>
              <a:rPr lang="en-GB" sz="1700" b="1" dirty="0">
                <a:solidFill>
                  <a:srgbClr val="7030A0"/>
                </a:solidFill>
                <a:latin typeface="Courier New" pitchFamily="49" charset="0"/>
                <a:cs typeface="Courier New" pitchFamily="49" charset="0"/>
              </a:rPr>
              <a:t>input</a:t>
            </a:r>
            <a:r>
              <a:rPr lang="en-GB" sz="1700" b="1" dirty="0">
                <a:latin typeface="Courier New" pitchFamily="49" charset="0"/>
                <a:cs typeface="Courier New" pitchFamily="49" charset="0"/>
              </a:rPr>
              <a:t>(</a:t>
            </a:r>
            <a:r>
              <a:rPr lang="en-GB" sz="1700" b="1" dirty="0">
                <a:solidFill>
                  <a:srgbClr val="00B050"/>
                </a:solidFill>
                <a:latin typeface="Courier New" pitchFamily="49" charset="0"/>
                <a:cs typeface="Courier New" pitchFamily="49" charset="0"/>
              </a:rPr>
              <a:t>"Please enter first number : "</a:t>
            </a:r>
            <a:r>
              <a:rPr lang="en-GB" sz="1700" b="1" dirty="0">
                <a:latin typeface="Courier New" pitchFamily="49" charset="0"/>
                <a:cs typeface="Courier New" pitchFamily="49" charset="0"/>
              </a:rPr>
              <a:t>))</a:t>
            </a:r>
          </a:p>
          <a:p>
            <a:pPr marL="360000" lvl="1" indent="0">
              <a:lnSpc>
                <a:spcPct val="120000"/>
              </a:lnSpc>
              <a:spcBef>
                <a:spcPts val="0"/>
              </a:spcBef>
              <a:buNone/>
            </a:pPr>
            <a:r>
              <a:rPr lang="en-GB" sz="1700" b="1" dirty="0">
                <a:latin typeface="Courier New" pitchFamily="49" charset="0"/>
                <a:cs typeface="Courier New" pitchFamily="49" charset="0"/>
              </a:rPr>
              <a:t>number2 = </a:t>
            </a:r>
            <a:r>
              <a:rPr lang="en-GB" sz="1700" b="1" dirty="0">
                <a:solidFill>
                  <a:srgbClr val="7030A0"/>
                </a:solidFill>
                <a:latin typeface="Courier New" pitchFamily="49" charset="0"/>
                <a:cs typeface="Courier New" pitchFamily="49" charset="0"/>
              </a:rPr>
              <a:t>float</a:t>
            </a:r>
            <a:r>
              <a:rPr lang="en-GB" sz="1700" b="1" dirty="0">
                <a:latin typeface="Courier New" pitchFamily="49" charset="0"/>
                <a:cs typeface="Courier New" pitchFamily="49" charset="0"/>
              </a:rPr>
              <a:t>(</a:t>
            </a:r>
            <a:r>
              <a:rPr lang="en-GB" sz="1700" b="1" dirty="0">
                <a:solidFill>
                  <a:srgbClr val="7030A0"/>
                </a:solidFill>
                <a:latin typeface="Courier New" pitchFamily="49" charset="0"/>
                <a:cs typeface="Courier New" pitchFamily="49" charset="0"/>
              </a:rPr>
              <a:t>input</a:t>
            </a:r>
            <a:r>
              <a:rPr lang="en-GB" sz="1700" b="1" dirty="0">
                <a:latin typeface="Courier New" pitchFamily="49" charset="0"/>
                <a:cs typeface="Courier New" pitchFamily="49" charset="0"/>
              </a:rPr>
              <a:t>(</a:t>
            </a:r>
            <a:r>
              <a:rPr lang="en-GB" sz="1700" b="1" dirty="0">
                <a:solidFill>
                  <a:srgbClr val="00B050"/>
                </a:solidFill>
                <a:latin typeface="Courier New" pitchFamily="49" charset="0"/>
                <a:cs typeface="Courier New" pitchFamily="49" charset="0"/>
              </a:rPr>
              <a:t>"Please enter second number: "</a:t>
            </a:r>
            <a:r>
              <a:rPr lang="en-GB" sz="1700" b="1" dirty="0">
                <a:latin typeface="Courier New" pitchFamily="49" charset="0"/>
                <a:cs typeface="Courier New" pitchFamily="49" charset="0"/>
              </a:rPr>
              <a:t>)</a:t>
            </a:r>
            <a:r>
              <a:rPr lang="en-GB" sz="1700" b="1" dirty="0" smtClean="0">
                <a:latin typeface="Courier New" pitchFamily="49" charset="0"/>
                <a:cs typeface="Courier New" pitchFamily="49" charset="0"/>
              </a:rPr>
              <a:t>)</a:t>
            </a:r>
            <a:endParaRPr lang="en-GB" sz="1700" b="1" dirty="0">
              <a:latin typeface="Courier New" pitchFamily="49" charset="0"/>
              <a:cs typeface="Courier New" pitchFamily="49" charset="0"/>
            </a:endParaRPr>
          </a:p>
        </p:txBody>
      </p:sp>
      <p:sp>
        <p:nvSpPr>
          <p:cNvPr id="4" name="Content Placeholder 3"/>
          <p:cNvSpPr>
            <a:spLocks noGrp="1"/>
          </p:cNvSpPr>
          <p:nvPr>
            <p:ph sz="quarter" idx="16"/>
          </p:nvPr>
        </p:nvSpPr>
        <p:spPr/>
        <p:txBody>
          <a:bodyPr/>
          <a:lstStyle/>
          <a:p>
            <a:pPr marL="360000" lvl="1" indent="0">
              <a:lnSpc>
                <a:spcPct val="120000"/>
              </a:lnSpc>
              <a:spcBef>
                <a:spcPts val="0"/>
              </a:spcBef>
              <a:buNone/>
            </a:pPr>
            <a:r>
              <a:rPr lang="en-GB" sz="1700" b="1" dirty="0">
                <a:solidFill>
                  <a:srgbClr val="FF7E00"/>
                </a:solidFill>
                <a:latin typeface="Courier New" pitchFamily="49" charset="0"/>
                <a:cs typeface="Courier New" pitchFamily="49" charset="0"/>
              </a:rPr>
              <a:t>if</a:t>
            </a:r>
            <a:r>
              <a:rPr lang="en-GB" sz="1700" b="1" dirty="0">
                <a:latin typeface="Courier New" pitchFamily="49" charset="0"/>
                <a:cs typeface="Courier New" pitchFamily="49" charset="0"/>
              </a:rPr>
              <a:t> number1 &gt; number2:</a:t>
            </a:r>
          </a:p>
          <a:p>
            <a:pPr marL="360000" lvl="1" indent="0">
              <a:lnSpc>
                <a:spcPct val="120000"/>
              </a:lnSpc>
              <a:spcBef>
                <a:spcPts val="0"/>
              </a:spcBef>
              <a:buNone/>
            </a:pPr>
            <a:r>
              <a:rPr lang="en-GB" sz="1700" b="1" dirty="0">
                <a:latin typeface="Courier New" pitchFamily="49" charset="0"/>
                <a:cs typeface="Courier New" pitchFamily="49" charset="0"/>
              </a:rPr>
              <a:t>    number1bigger = </a:t>
            </a:r>
            <a:r>
              <a:rPr lang="en-GB" sz="1700" b="1" dirty="0">
                <a:solidFill>
                  <a:srgbClr val="FF7E00"/>
                </a:solidFill>
                <a:latin typeface="Courier New" pitchFamily="49" charset="0"/>
                <a:cs typeface="Courier New" pitchFamily="49" charset="0"/>
              </a:rPr>
              <a:t>True</a:t>
            </a:r>
          </a:p>
          <a:p>
            <a:pPr marL="360000" lvl="1" indent="0">
              <a:lnSpc>
                <a:spcPct val="120000"/>
              </a:lnSpc>
              <a:spcBef>
                <a:spcPts val="0"/>
              </a:spcBef>
              <a:buNone/>
            </a:pPr>
            <a:r>
              <a:rPr lang="en-GB" sz="1700" b="1" dirty="0">
                <a:solidFill>
                  <a:srgbClr val="FF7E00"/>
                </a:solidFill>
                <a:latin typeface="Courier New" pitchFamily="49" charset="0"/>
                <a:cs typeface="Courier New" pitchFamily="49" charset="0"/>
              </a:rPr>
              <a:t>else</a:t>
            </a:r>
            <a:r>
              <a:rPr lang="en-GB" sz="1700" b="1" dirty="0">
                <a:latin typeface="Courier New" pitchFamily="49" charset="0"/>
                <a:cs typeface="Courier New" pitchFamily="49" charset="0"/>
              </a:rPr>
              <a:t>:</a:t>
            </a:r>
          </a:p>
          <a:p>
            <a:pPr marL="360000" lvl="1" indent="0">
              <a:lnSpc>
                <a:spcPct val="120000"/>
              </a:lnSpc>
              <a:spcBef>
                <a:spcPts val="0"/>
              </a:spcBef>
              <a:buNone/>
            </a:pPr>
            <a:r>
              <a:rPr lang="en-GB" sz="1700" b="1" dirty="0">
                <a:latin typeface="Courier New" pitchFamily="49" charset="0"/>
                <a:cs typeface="Courier New" pitchFamily="49" charset="0"/>
              </a:rPr>
              <a:t>    number1bigger = </a:t>
            </a:r>
            <a:r>
              <a:rPr lang="en-GB" sz="1700" b="1" dirty="0">
                <a:solidFill>
                  <a:srgbClr val="FF7E00"/>
                </a:solidFill>
                <a:latin typeface="Courier New" pitchFamily="49" charset="0"/>
                <a:cs typeface="Courier New" pitchFamily="49" charset="0"/>
              </a:rPr>
              <a:t>False</a:t>
            </a:r>
          </a:p>
          <a:p>
            <a:pPr marL="360000" lvl="1" indent="0">
              <a:lnSpc>
                <a:spcPct val="120000"/>
              </a:lnSpc>
              <a:spcBef>
                <a:spcPts val="0"/>
              </a:spcBef>
              <a:buNone/>
            </a:pPr>
            <a:r>
              <a:rPr lang="en-GB" sz="1700" b="1" dirty="0">
                <a:latin typeface="Courier New" pitchFamily="49" charset="0"/>
                <a:cs typeface="Courier New" pitchFamily="49" charset="0"/>
              </a:rPr>
              <a:t>    </a:t>
            </a:r>
          </a:p>
          <a:p>
            <a:pPr marL="360000" lvl="1" indent="0">
              <a:lnSpc>
                <a:spcPct val="120000"/>
              </a:lnSpc>
              <a:spcBef>
                <a:spcPts val="0"/>
              </a:spcBef>
              <a:buNone/>
            </a:pPr>
            <a:r>
              <a:rPr lang="en-GB" sz="1700" b="1" dirty="0">
                <a:solidFill>
                  <a:srgbClr val="7030A0"/>
                </a:solidFill>
                <a:latin typeface="Courier New" pitchFamily="49" charset="0"/>
                <a:cs typeface="Courier New" pitchFamily="49" charset="0"/>
              </a:rPr>
              <a:t>print</a:t>
            </a:r>
            <a:r>
              <a:rPr lang="en-GB" sz="1700" b="1" dirty="0">
                <a:latin typeface="Courier New" pitchFamily="49" charset="0"/>
                <a:cs typeface="Courier New" pitchFamily="49" charset="0"/>
              </a:rPr>
              <a:t>(</a:t>
            </a:r>
            <a:r>
              <a:rPr lang="en-GB" sz="1700" b="1" dirty="0">
                <a:solidFill>
                  <a:srgbClr val="00B050"/>
                </a:solidFill>
                <a:latin typeface="Courier New" pitchFamily="49" charset="0"/>
                <a:cs typeface="Courier New" pitchFamily="49" charset="0"/>
              </a:rPr>
              <a:t>"number1 bigger:",</a:t>
            </a:r>
            <a:r>
              <a:rPr lang="en-GB" sz="1700" b="1" dirty="0">
                <a:latin typeface="Courier New" pitchFamily="49" charset="0"/>
                <a:cs typeface="Courier New" pitchFamily="49" charset="0"/>
              </a:rPr>
              <a:t>number1bigger)</a:t>
            </a:r>
          </a:p>
          <a:p>
            <a:pPr marL="360000" lvl="1" indent="0">
              <a:lnSpc>
                <a:spcPct val="120000"/>
              </a:lnSpc>
              <a:spcBef>
                <a:spcPts val="0"/>
              </a:spcBef>
              <a:buNone/>
            </a:pPr>
            <a:endParaRPr lang="en-GB" sz="1700" b="1" dirty="0">
              <a:latin typeface="Courier New" pitchFamily="49" charset="0"/>
              <a:cs typeface="Courier New" pitchFamily="49" charset="0"/>
            </a:endParaRPr>
          </a:p>
          <a:p>
            <a:pPr marL="360000" lvl="1" indent="0">
              <a:lnSpc>
                <a:spcPct val="120000"/>
              </a:lnSpc>
              <a:spcBef>
                <a:spcPts val="0"/>
              </a:spcBef>
              <a:buNone/>
            </a:pPr>
            <a:r>
              <a:rPr lang="en-GB" sz="1700" b="1" dirty="0">
                <a:solidFill>
                  <a:srgbClr val="FF7E00"/>
                </a:solidFill>
                <a:latin typeface="Courier New" pitchFamily="49" charset="0"/>
                <a:cs typeface="Courier New" pitchFamily="49" charset="0"/>
              </a:rPr>
              <a:t>if</a:t>
            </a:r>
            <a:r>
              <a:rPr lang="en-GB" sz="1700" b="1" dirty="0">
                <a:latin typeface="Courier New" pitchFamily="49" charset="0"/>
                <a:cs typeface="Courier New" pitchFamily="49" charset="0"/>
              </a:rPr>
              <a:t> number1bigger:</a:t>
            </a:r>
          </a:p>
          <a:p>
            <a:pPr marL="360000" lvl="1" indent="0">
              <a:lnSpc>
                <a:spcPct val="120000"/>
              </a:lnSpc>
              <a:spcBef>
                <a:spcPts val="0"/>
              </a:spcBef>
              <a:buNone/>
            </a:pPr>
            <a:r>
              <a:rPr lang="en-GB" sz="1700" b="1" dirty="0">
                <a:latin typeface="Courier New" pitchFamily="49" charset="0"/>
                <a:cs typeface="Courier New" pitchFamily="49" charset="0"/>
              </a:rPr>
              <a:t>    </a:t>
            </a:r>
            <a:r>
              <a:rPr lang="en-GB" sz="1700" b="1" dirty="0">
                <a:solidFill>
                  <a:srgbClr val="7030A0"/>
                </a:solidFill>
                <a:latin typeface="Courier New" pitchFamily="49" charset="0"/>
                <a:cs typeface="Courier New" pitchFamily="49" charset="0"/>
              </a:rPr>
              <a:t>print</a:t>
            </a:r>
            <a:r>
              <a:rPr lang="en-GB" sz="1700" b="1" dirty="0">
                <a:latin typeface="Courier New" pitchFamily="49" charset="0"/>
                <a:cs typeface="Courier New" pitchFamily="49" charset="0"/>
              </a:rPr>
              <a:t>(</a:t>
            </a:r>
            <a:r>
              <a:rPr lang="en-GB" sz="1700" b="1" dirty="0">
                <a:solidFill>
                  <a:srgbClr val="00B050"/>
                </a:solidFill>
                <a:latin typeface="Courier New" pitchFamily="49" charset="0"/>
                <a:cs typeface="Courier New" pitchFamily="49" charset="0"/>
              </a:rPr>
              <a:t>"number1 bigger"</a:t>
            </a:r>
            <a:r>
              <a:rPr lang="en-GB" sz="1700" b="1" dirty="0">
                <a:latin typeface="Courier New" pitchFamily="49" charset="0"/>
                <a:cs typeface="Courier New" pitchFamily="49" charset="0"/>
              </a:rPr>
              <a:t>)</a:t>
            </a:r>
          </a:p>
          <a:p>
            <a:pPr marL="360000" lvl="1" indent="0">
              <a:lnSpc>
                <a:spcPct val="120000"/>
              </a:lnSpc>
              <a:spcBef>
                <a:spcPts val="0"/>
              </a:spcBef>
              <a:buNone/>
            </a:pPr>
            <a:r>
              <a:rPr lang="en-GB" sz="1700" b="1" dirty="0">
                <a:solidFill>
                  <a:srgbClr val="FF7E00"/>
                </a:solidFill>
                <a:latin typeface="Courier New" pitchFamily="49" charset="0"/>
                <a:cs typeface="Courier New" pitchFamily="49" charset="0"/>
              </a:rPr>
              <a:t>else</a:t>
            </a:r>
            <a:r>
              <a:rPr lang="en-GB" sz="1700" b="1" dirty="0">
                <a:latin typeface="Courier New" pitchFamily="49" charset="0"/>
                <a:cs typeface="Courier New" pitchFamily="49" charset="0"/>
              </a:rPr>
              <a:t>:</a:t>
            </a:r>
          </a:p>
          <a:p>
            <a:pPr marL="360000" lvl="1" indent="0">
              <a:lnSpc>
                <a:spcPct val="120000"/>
              </a:lnSpc>
              <a:spcBef>
                <a:spcPts val="0"/>
              </a:spcBef>
              <a:buNone/>
            </a:pPr>
            <a:r>
              <a:rPr lang="en-GB" sz="1700" b="1" dirty="0">
                <a:latin typeface="Courier New" pitchFamily="49" charset="0"/>
                <a:cs typeface="Courier New" pitchFamily="49" charset="0"/>
              </a:rPr>
              <a:t>    </a:t>
            </a:r>
            <a:r>
              <a:rPr lang="en-GB" sz="1700" b="1" dirty="0">
                <a:solidFill>
                  <a:srgbClr val="7030A0"/>
                </a:solidFill>
                <a:latin typeface="Courier New" pitchFamily="49" charset="0"/>
                <a:cs typeface="Courier New" pitchFamily="49" charset="0"/>
              </a:rPr>
              <a:t>print</a:t>
            </a:r>
            <a:r>
              <a:rPr lang="en-GB" sz="1700" b="1" dirty="0">
                <a:latin typeface="Courier New" pitchFamily="49" charset="0"/>
                <a:cs typeface="Courier New" pitchFamily="49" charset="0"/>
              </a:rPr>
              <a:t>(</a:t>
            </a:r>
            <a:r>
              <a:rPr lang="en-GB" sz="1700" b="1" dirty="0">
                <a:solidFill>
                  <a:srgbClr val="00B050"/>
                </a:solidFill>
                <a:latin typeface="Courier New" pitchFamily="49" charset="0"/>
                <a:cs typeface="Courier New" pitchFamily="49" charset="0"/>
              </a:rPr>
              <a:t>"number1 not bigger"</a:t>
            </a:r>
            <a:r>
              <a:rPr lang="en-GB" sz="1700" b="1" dirty="0">
                <a:latin typeface="Courier New" pitchFamily="49" charset="0"/>
                <a:cs typeface="Courier New" pitchFamily="49" charset="0"/>
              </a:rPr>
              <a:t>)</a:t>
            </a:r>
          </a:p>
          <a:p>
            <a:endParaRPr lang="en-US" dirty="0"/>
          </a:p>
        </p:txBody>
      </p:sp>
      <p:sp>
        <p:nvSpPr>
          <p:cNvPr id="3" name="Title 2"/>
          <p:cNvSpPr>
            <a:spLocks noGrp="1"/>
          </p:cNvSpPr>
          <p:nvPr>
            <p:ph type="title"/>
          </p:nvPr>
        </p:nvSpPr>
        <p:spPr/>
        <p:txBody>
          <a:bodyPr/>
          <a:lstStyle/>
          <a:p>
            <a:r>
              <a:rPr lang="en-GB" dirty="0"/>
              <a:t>Boolean Example</a:t>
            </a:r>
          </a:p>
        </p:txBody>
      </p:sp>
    </p:spTree>
    <p:extLst>
      <p:ext uri="{BB962C8B-B14F-4D97-AF65-F5344CB8AC3E}">
        <p14:creationId xmlns:p14="http://schemas.microsoft.com/office/powerpoint/2010/main" val="418341772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normAutofit/>
          </a:bodyPr>
          <a:lstStyle/>
          <a:p>
            <a:pPr marL="360000" lvl="1"/>
            <a:r>
              <a:rPr lang="en-GB" b="1" dirty="0"/>
              <a:t>Save and run file</a:t>
            </a:r>
          </a:p>
          <a:p>
            <a:pPr marL="720000" lvl="2"/>
            <a:r>
              <a:rPr lang="en-GB" dirty="0"/>
              <a:t>What does the program do?</a:t>
            </a:r>
          </a:p>
          <a:p>
            <a:endParaRPr lang="en-GB" dirty="0"/>
          </a:p>
        </p:txBody>
      </p:sp>
      <p:sp>
        <p:nvSpPr>
          <p:cNvPr id="3" name="Title 2"/>
          <p:cNvSpPr>
            <a:spLocks noGrp="1"/>
          </p:cNvSpPr>
          <p:nvPr>
            <p:ph type="title"/>
          </p:nvPr>
        </p:nvSpPr>
        <p:spPr/>
        <p:txBody>
          <a:bodyPr/>
          <a:lstStyle/>
          <a:p>
            <a:r>
              <a:rPr lang="en-GB" dirty="0"/>
              <a:t>Boolean Example</a:t>
            </a:r>
          </a:p>
        </p:txBody>
      </p:sp>
    </p:spTree>
    <p:extLst>
      <p:ext uri="{BB962C8B-B14F-4D97-AF65-F5344CB8AC3E}">
        <p14:creationId xmlns:p14="http://schemas.microsoft.com/office/powerpoint/2010/main" val="114984124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ct val="80000"/>
              </a:lnSpc>
              <a:spcAft>
                <a:spcPts val="700"/>
              </a:spcAft>
            </a:pPr>
            <a:r>
              <a:rPr lang="en-US" dirty="0"/>
              <a:t>Please see your Exercise Guide</a:t>
            </a:r>
          </a:p>
          <a:p>
            <a:pPr lvl="1">
              <a:lnSpc>
                <a:spcPct val="80000"/>
              </a:lnSpc>
              <a:spcAft>
                <a:spcPts val="700"/>
              </a:spcAft>
            </a:pPr>
            <a:r>
              <a:rPr lang="en-US" dirty="0"/>
              <a:t>Work as an individual but help each other</a:t>
            </a:r>
          </a:p>
          <a:p>
            <a:pPr lvl="1">
              <a:lnSpc>
                <a:spcPct val="80000"/>
              </a:lnSpc>
              <a:spcAft>
                <a:spcPts val="700"/>
              </a:spcAft>
            </a:pPr>
            <a:r>
              <a:rPr lang="en-US" dirty="0"/>
              <a:t>10 minutes</a:t>
            </a:r>
          </a:p>
          <a:p>
            <a:pPr>
              <a:lnSpc>
                <a:spcPct val="80000"/>
              </a:lnSpc>
              <a:spcAft>
                <a:spcPts val="700"/>
              </a:spcAft>
            </a:pPr>
            <a:r>
              <a:rPr lang="en-US" dirty="0"/>
              <a:t>Instructions</a:t>
            </a:r>
          </a:p>
          <a:p>
            <a:pPr lvl="1">
              <a:lnSpc>
                <a:spcPct val="80000"/>
              </a:lnSpc>
              <a:spcAft>
                <a:spcPts val="700"/>
              </a:spcAft>
            </a:pPr>
            <a:r>
              <a:rPr lang="en-US" dirty="0"/>
              <a:t>In folder </a:t>
            </a:r>
            <a:r>
              <a:rPr lang="en-US" dirty="0">
                <a:solidFill>
                  <a:srgbClr val="F08300"/>
                </a:solidFill>
              </a:rPr>
              <a:t>03DataTypes\Exercise</a:t>
            </a:r>
          </a:p>
          <a:p>
            <a:pPr lvl="1">
              <a:lnSpc>
                <a:spcPct val="80000"/>
              </a:lnSpc>
              <a:spcAft>
                <a:spcPts val="700"/>
              </a:spcAft>
            </a:pPr>
            <a:r>
              <a:rPr lang="en-US" dirty="0"/>
              <a:t>Create </a:t>
            </a:r>
            <a:r>
              <a:rPr lang="en-US" dirty="0">
                <a:solidFill>
                  <a:srgbClr val="F08300"/>
                </a:solidFill>
              </a:rPr>
              <a:t>03Boolean.py</a:t>
            </a:r>
          </a:p>
          <a:p>
            <a:pPr lvl="1">
              <a:lnSpc>
                <a:spcPct val="80000"/>
              </a:lnSpc>
              <a:spcAft>
                <a:spcPts val="700"/>
              </a:spcAft>
            </a:pPr>
            <a:r>
              <a:rPr lang="en-US" dirty="0"/>
              <a:t>Code a program that</a:t>
            </a:r>
          </a:p>
          <a:p>
            <a:pPr lvl="2">
              <a:lnSpc>
                <a:spcPct val="80000"/>
              </a:lnSpc>
              <a:spcAft>
                <a:spcPts val="700"/>
              </a:spcAft>
            </a:pPr>
            <a:r>
              <a:rPr lang="en-US" dirty="0"/>
              <a:t>Sets two variables to the names of two animals</a:t>
            </a:r>
          </a:p>
          <a:p>
            <a:pPr lvl="2">
              <a:lnSpc>
                <a:spcPct val="80000"/>
              </a:lnSpc>
              <a:spcAft>
                <a:spcPts val="700"/>
              </a:spcAft>
            </a:pPr>
            <a:r>
              <a:rPr lang="en-US" dirty="0"/>
              <a:t>Calculates which name is the first alphabetically</a:t>
            </a:r>
          </a:p>
          <a:p>
            <a:pPr lvl="2">
              <a:lnSpc>
                <a:spcPct val="80000"/>
              </a:lnSpc>
              <a:spcAft>
                <a:spcPts val="700"/>
              </a:spcAft>
            </a:pPr>
            <a:r>
              <a:rPr lang="en-US" dirty="0"/>
              <a:t>Outputs a message to show which word comes before or after the other</a:t>
            </a:r>
          </a:p>
          <a:p>
            <a:pPr>
              <a:lnSpc>
                <a:spcPct val="80000"/>
              </a:lnSpc>
              <a:spcAft>
                <a:spcPts val="700"/>
              </a:spcAft>
            </a:pPr>
            <a:r>
              <a:rPr lang="en-US" dirty="0"/>
              <a:t>Save and run</a:t>
            </a:r>
          </a:p>
          <a:p>
            <a:pPr>
              <a:lnSpc>
                <a:spcPct val="80000"/>
              </a:lnSpc>
              <a:spcAft>
                <a:spcPts val="700"/>
              </a:spcAft>
            </a:pPr>
            <a:endParaRPr lang="en-US" dirty="0"/>
          </a:p>
        </p:txBody>
      </p:sp>
      <p:sp>
        <p:nvSpPr>
          <p:cNvPr id="665602" name="Rectangle 2"/>
          <p:cNvSpPr>
            <a:spLocks noGrp="1" noChangeArrowheads="1"/>
          </p:cNvSpPr>
          <p:nvPr>
            <p:ph type="title"/>
          </p:nvPr>
        </p:nvSpPr>
        <p:spPr/>
        <p:txBody>
          <a:bodyPr>
            <a:normAutofit/>
          </a:bodyPr>
          <a:lstStyle/>
          <a:p>
            <a:r>
              <a:rPr lang="en-GB" dirty="0"/>
              <a:t>Exercise 3.3 – Boolean</a:t>
            </a:r>
          </a:p>
        </p:txBody>
      </p:sp>
      <p:sp>
        <p:nvSpPr>
          <p:cNvPr id="665603" name="Rectangle 3"/>
          <p:cNvSpPr>
            <a:spLocks noChangeArrowheads="1"/>
          </p:cNvSpPr>
          <p:nvPr/>
        </p:nvSpPr>
        <p:spPr bwMode="auto">
          <a:xfrm>
            <a:off x="3360000" y="900000"/>
            <a:ext cx="7680000" cy="5220000"/>
          </a:xfrm>
          <a:prstGeom prst="rect">
            <a:avLst/>
          </a:prstGeom>
          <a:noFill/>
          <a:ln w="9525">
            <a:noFill/>
            <a:miter lim="800000"/>
            <a:headEnd/>
            <a:tailEnd/>
          </a:ln>
          <a:effectLst/>
        </p:spPr>
        <p:txBody>
          <a:bodyPr/>
          <a:lstStyle/>
          <a:p>
            <a:pPr marL="360000" indent="-360000">
              <a:spcBef>
                <a:spcPts val="600"/>
              </a:spcBef>
              <a:buClr>
                <a:schemeClr val="accent1"/>
              </a:buClr>
              <a:buFont typeface="Wingdings" pitchFamily="2" charset="2"/>
              <a:buChar char="§"/>
            </a:pPr>
            <a:endParaRPr lang="en-GB" sz="2400" b="1" dirty="0">
              <a:latin typeface="Arial" pitchFamily="34" charset="0"/>
              <a:cs typeface="Arial" pitchFamily="34" charset="0"/>
            </a:endParaRPr>
          </a:p>
        </p:txBody>
      </p:sp>
    </p:spTree>
    <p:extLst>
      <p:ext uri="{BB962C8B-B14F-4D97-AF65-F5344CB8AC3E}">
        <p14:creationId xmlns:p14="http://schemas.microsoft.com/office/powerpoint/2010/main" val="302228605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sz="quarter" idx="15"/>
          </p:nvPr>
        </p:nvSpPr>
        <p:spPr>
          <a:prstGeom prst="rect">
            <a:avLst/>
          </a:prstGeom>
        </p:spPr>
        <p:txBody>
          <a:bodyPr/>
          <a:lstStyle/>
          <a:p>
            <a:r>
              <a:rPr lang="en-GB" b="0" dirty="0"/>
              <a:t>Objectives</a:t>
            </a:r>
          </a:p>
          <a:p>
            <a:r>
              <a:rPr lang="en-GB" b="0" dirty="0"/>
              <a:t>String</a:t>
            </a:r>
          </a:p>
          <a:p>
            <a:r>
              <a:rPr lang="en-GB" b="0" dirty="0"/>
              <a:t>Number</a:t>
            </a:r>
          </a:p>
          <a:p>
            <a:r>
              <a:rPr lang="en-GB" b="0" dirty="0"/>
              <a:t>Boolean</a:t>
            </a:r>
          </a:p>
          <a:p>
            <a:r>
              <a:rPr lang="en-GB" b="1" dirty="0"/>
              <a:t>List</a:t>
            </a:r>
          </a:p>
          <a:p>
            <a:r>
              <a:rPr lang="en-GB" b="0" dirty="0"/>
              <a:t>Review</a:t>
            </a:r>
          </a:p>
        </p:txBody>
      </p:sp>
      <p:sp>
        <p:nvSpPr>
          <p:cNvPr id="30723" name="Rectangle 2"/>
          <p:cNvSpPr>
            <a:spLocks noGrp="1" noChangeArrowheads="1"/>
          </p:cNvSpPr>
          <p:nvPr>
            <p:ph type="title"/>
          </p:nvPr>
        </p:nvSpPr>
        <p:spPr/>
        <p:txBody>
          <a:bodyPr>
            <a:normAutofit/>
          </a:bodyPr>
          <a:lstStyle/>
          <a:p>
            <a:r>
              <a:rPr lang="en-GB" dirty="0"/>
              <a:t>Contents</a:t>
            </a:r>
          </a:p>
        </p:txBody>
      </p:sp>
    </p:spTree>
    <p:extLst>
      <p:ext uri="{BB962C8B-B14F-4D97-AF65-F5344CB8AC3E}">
        <p14:creationId xmlns:p14="http://schemas.microsoft.com/office/powerpoint/2010/main" val="312909195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normAutofit/>
          </a:bodyPr>
          <a:lstStyle/>
          <a:p>
            <a:r>
              <a:rPr lang="en-GB" dirty="0"/>
              <a:t>An array is a collection of things – List is the “official” Python name</a:t>
            </a:r>
          </a:p>
          <a:p>
            <a:r>
              <a:rPr lang="en-GB" dirty="0"/>
              <a:t>Use square brackets to write list and specify element</a:t>
            </a:r>
          </a:p>
          <a:p>
            <a:r>
              <a:rPr lang="en-GB" dirty="0"/>
              <a:t>Create new folder / Move to: </a:t>
            </a:r>
            <a:r>
              <a:rPr lang="en-GB" dirty="0">
                <a:solidFill>
                  <a:srgbClr val="F08300"/>
                </a:solidFill>
              </a:rPr>
              <a:t>03DataTypes\Example\04Array</a:t>
            </a:r>
          </a:p>
          <a:p>
            <a:r>
              <a:rPr lang="en-GB" dirty="0"/>
              <a:t>Create </a:t>
            </a:r>
            <a:r>
              <a:rPr lang="en-GB" dirty="0">
                <a:solidFill>
                  <a:srgbClr val="F08300"/>
                </a:solidFill>
              </a:rPr>
              <a:t>01Array.py</a:t>
            </a:r>
            <a:r>
              <a:rPr lang="en-GB" dirty="0">
                <a:solidFill>
                  <a:srgbClr val="FF0000"/>
                </a:solidFill>
              </a:rPr>
              <a:t> </a:t>
            </a:r>
            <a:r>
              <a:rPr lang="en-GB" dirty="0"/>
              <a:t>and code the following</a:t>
            </a:r>
          </a:p>
          <a:p>
            <a:pPr marL="360000" lvl="1" indent="0">
              <a:lnSpc>
                <a:spcPct val="120000"/>
              </a:lnSpc>
              <a:buNone/>
            </a:pPr>
            <a:r>
              <a:rPr lang="en-GB" sz="1600" b="1" dirty="0">
                <a:solidFill>
                  <a:srgbClr val="F08300"/>
                </a:solidFill>
                <a:latin typeface="Courier New" pitchFamily="49" charset="0"/>
                <a:cs typeface="Courier New" pitchFamily="49" charset="0"/>
              </a:rPr>
              <a:t># Name    : 01Array</a:t>
            </a:r>
          </a:p>
          <a:p>
            <a:pPr marL="360000" lvl="1" indent="0">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spcBef>
                <a:spcPts val="0"/>
              </a:spcBef>
              <a:buNone/>
            </a:pPr>
            <a:r>
              <a:rPr lang="en-GB" sz="1600" b="1" dirty="0">
                <a:solidFill>
                  <a:srgbClr val="F08300"/>
                </a:solidFill>
                <a:latin typeface="Courier New" pitchFamily="49" charset="0"/>
                <a:cs typeface="Courier New" pitchFamily="49" charset="0"/>
              </a:rPr>
              <a:t># Date    : 11 Jul 2016</a:t>
            </a:r>
          </a:p>
          <a:p>
            <a:pPr marL="360000" lvl="1" indent="0">
              <a:spcBef>
                <a:spcPts val="0"/>
              </a:spcBef>
              <a:buNone/>
            </a:pPr>
            <a:r>
              <a:rPr lang="en-GB" sz="1600" b="1" dirty="0">
                <a:solidFill>
                  <a:srgbClr val="F08300"/>
                </a:solidFill>
                <a:latin typeface="Courier New" pitchFamily="49" charset="0"/>
                <a:cs typeface="Courier New" pitchFamily="49" charset="0"/>
              </a:rPr>
              <a:t># Purpose : Example of </a:t>
            </a:r>
            <a:r>
              <a:rPr lang="en-GB" sz="1600" b="1" dirty="0" smtClean="0">
                <a:solidFill>
                  <a:srgbClr val="F08300"/>
                </a:solidFill>
                <a:latin typeface="Courier New" pitchFamily="49" charset="0"/>
                <a:cs typeface="Courier New" pitchFamily="49" charset="0"/>
              </a:rPr>
              <a:t>array</a:t>
            </a:r>
            <a:endParaRPr lang="en-GB" sz="1600" b="1" dirty="0">
              <a:solidFill>
                <a:srgbClr val="F08300"/>
              </a:solidFill>
              <a:latin typeface="Courier New" pitchFamily="49" charset="0"/>
              <a:cs typeface="Courier New" pitchFamily="49" charset="0"/>
            </a:endParaRPr>
          </a:p>
        </p:txBody>
      </p:sp>
      <p:sp>
        <p:nvSpPr>
          <p:cNvPr id="5" name="Content Placeholder 4"/>
          <p:cNvSpPr>
            <a:spLocks noGrp="1"/>
          </p:cNvSpPr>
          <p:nvPr>
            <p:ph sz="quarter" idx="16"/>
          </p:nvPr>
        </p:nvSpPr>
        <p:spPr/>
        <p:txBody>
          <a:bodyPr/>
          <a:lstStyle/>
          <a:p>
            <a:pPr marL="360000" lvl="1" indent="0">
              <a:spcBef>
                <a:spcPts val="0"/>
              </a:spcBef>
              <a:buNone/>
            </a:pPr>
            <a:r>
              <a:rPr lang="en-GB" sz="1600" b="1" dirty="0" smtClean="0">
                <a:latin typeface="Courier New" pitchFamily="49" charset="0"/>
                <a:cs typeface="Courier New" pitchFamily="49" charset="0"/>
              </a:rPr>
              <a:t>array </a:t>
            </a:r>
            <a:r>
              <a:rPr lang="en-GB" sz="1600" b="1" dirty="0">
                <a:latin typeface="Courier New" pitchFamily="49" charset="0"/>
                <a:cs typeface="Courier New" pitchFamily="49" charset="0"/>
              </a:rPr>
              <a:t>= [10,23,5,17]</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(array)</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(array[0])</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(array[1])</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(array[2])</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(array[3])</a:t>
            </a:r>
          </a:p>
          <a:p>
            <a:pPr marL="360000" lvl="1"/>
            <a:r>
              <a:rPr lang="en-GB" b="1" dirty="0"/>
              <a:t>Save and run file</a:t>
            </a:r>
          </a:p>
          <a:p>
            <a:pPr marL="720000" lvl="2"/>
            <a:r>
              <a:rPr lang="en-GB" dirty="0"/>
              <a:t>What does the program do?</a:t>
            </a:r>
          </a:p>
          <a:p>
            <a:endParaRPr lang="en-US" dirty="0"/>
          </a:p>
        </p:txBody>
      </p:sp>
      <p:sp>
        <p:nvSpPr>
          <p:cNvPr id="3" name="Title 2"/>
          <p:cNvSpPr>
            <a:spLocks noGrp="1"/>
          </p:cNvSpPr>
          <p:nvPr>
            <p:ph type="title"/>
          </p:nvPr>
        </p:nvSpPr>
        <p:spPr/>
        <p:txBody>
          <a:bodyPr/>
          <a:lstStyle/>
          <a:p>
            <a:r>
              <a:rPr lang="en-GB" dirty="0"/>
              <a:t>Array Example</a:t>
            </a:r>
          </a:p>
        </p:txBody>
      </p:sp>
    </p:spTree>
    <p:extLst>
      <p:ext uri="{BB962C8B-B14F-4D97-AF65-F5344CB8AC3E}">
        <p14:creationId xmlns:p14="http://schemas.microsoft.com/office/powerpoint/2010/main" val="286480480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normAutofit/>
          </a:bodyPr>
          <a:lstStyle/>
          <a:p>
            <a:r>
              <a:rPr lang="en-GB" dirty="0"/>
              <a:t>It is possible to read and write to individual elements</a:t>
            </a:r>
          </a:p>
          <a:p>
            <a:r>
              <a:rPr lang="en-GB" dirty="0"/>
              <a:t>Create </a:t>
            </a:r>
            <a:r>
              <a:rPr lang="en-GB" dirty="0">
                <a:solidFill>
                  <a:srgbClr val="F08300"/>
                </a:solidFill>
              </a:rPr>
              <a:t>02EditArray.py</a:t>
            </a:r>
            <a:r>
              <a:rPr lang="en-GB" dirty="0">
                <a:solidFill>
                  <a:srgbClr val="FF0000"/>
                </a:solidFill>
              </a:rPr>
              <a:t> </a:t>
            </a:r>
            <a:r>
              <a:rPr lang="en-GB" dirty="0"/>
              <a:t>and code the following</a:t>
            </a:r>
          </a:p>
          <a:p>
            <a:pPr marL="360000" lvl="1" indent="0">
              <a:buNone/>
            </a:pPr>
            <a:r>
              <a:rPr lang="en-GB" sz="1600" b="1" dirty="0">
                <a:solidFill>
                  <a:srgbClr val="F08300"/>
                </a:solidFill>
                <a:latin typeface="Courier New" pitchFamily="49" charset="0"/>
                <a:cs typeface="Courier New" pitchFamily="49" charset="0"/>
              </a:rPr>
              <a:t># Name    : 02EditArray</a:t>
            </a:r>
          </a:p>
          <a:p>
            <a:pPr marL="360000" lvl="1" indent="0">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spcBef>
                <a:spcPts val="0"/>
              </a:spcBef>
              <a:buNone/>
            </a:pPr>
            <a:r>
              <a:rPr lang="en-GB" sz="1600" b="1" dirty="0">
                <a:solidFill>
                  <a:srgbClr val="F08300"/>
                </a:solidFill>
                <a:latin typeface="Courier New" pitchFamily="49" charset="0"/>
                <a:cs typeface="Courier New" pitchFamily="49" charset="0"/>
              </a:rPr>
              <a:t># Date    : 11 Jul 2016</a:t>
            </a:r>
          </a:p>
          <a:p>
            <a:pPr marL="360000" lvl="1" indent="0">
              <a:spcBef>
                <a:spcPts val="0"/>
              </a:spcBef>
              <a:buNone/>
            </a:pPr>
            <a:r>
              <a:rPr lang="en-GB" sz="1600" b="1" dirty="0">
                <a:solidFill>
                  <a:srgbClr val="F08300"/>
                </a:solidFill>
                <a:latin typeface="Courier New" pitchFamily="49" charset="0"/>
                <a:cs typeface="Courier New" pitchFamily="49" charset="0"/>
              </a:rPr>
              <a:t># Purpose : Example of edit array</a:t>
            </a:r>
          </a:p>
          <a:p>
            <a:pPr marL="0" indent="0">
              <a:buNone/>
            </a:pPr>
            <a:endParaRPr lang="en-GB" dirty="0"/>
          </a:p>
        </p:txBody>
      </p:sp>
      <p:sp>
        <p:nvSpPr>
          <p:cNvPr id="5" name="Content Placeholder 4"/>
          <p:cNvSpPr>
            <a:spLocks noGrp="1"/>
          </p:cNvSpPr>
          <p:nvPr>
            <p:ph sz="quarter" idx="16"/>
          </p:nvPr>
        </p:nvSpPr>
        <p:spPr/>
        <p:txBody>
          <a:bodyPr/>
          <a:lstStyle/>
          <a:p>
            <a:pPr marL="360000" lvl="1" indent="0">
              <a:spcBef>
                <a:spcPts val="0"/>
              </a:spcBef>
              <a:buNone/>
            </a:pPr>
            <a:r>
              <a:rPr lang="en-GB" sz="1600" b="1" dirty="0" smtClean="0">
                <a:latin typeface="Courier New" pitchFamily="49" charset="0"/>
                <a:cs typeface="Courier New" pitchFamily="49" charset="0"/>
              </a:rPr>
              <a:t>array </a:t>
            </a:r>
            <a:r>
              <a:rPr lang="en-GB" sz="1600" b="1" dirty="0">
                <a:latin typeface="Courier New" pitchFamily="49" charset="0"/>
                <a:cs typeface="Courier New" pitchFamily="49" charset="0"/>
              </a:rPr>
              <a:t>= [10,23,5,17]</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(array)</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(array[2])</a:t>
            </a:r>
          </a:p>
          <a:p>
            <a:pPr marL="360000" lvl="1" indent="0">
              <a:spcBef>
                <a:spcPts val="0"/>
              </a:spcBef>
              <a:buNone/>
            </a:pPr>
            <a:r>
              <a:rPr lang="en-GB" sz="1600" b="1" dirty="0">
                <a:latin typeface="Courier New" pitchFamily="49" charset="0"/>
                <a:cs typeface="Courier New" pitchFamily="49" charset="0"/>
              </a:rPr>
              <a:t>array[2] = 14</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(array)</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(array[2])</a:t>
            </a:r>
          </a:p>
          <a:p>
            <a:pPr marL="360000" lvl="1"/>
            <a:r>
              <a:rPr lang="en-GB" b="1" dirty="0"/>
              <a:t>Save and run file</a:t>
            </a:r>
          </a:p>
          <a:p>
            <a:pPr marL="720000" lvl="2"/>
            <a:r>
              <a:rPr lang="en-GB" dirty="0"/>
              <a:t>What does the program do?</a:t>
            </a:r>
          </a:p>
          <a:p>
            <a:endParaRPr lang="en-US" dirty="0"/>
          </a:p>
        </p:txBody>
      </p:sp>
      <p:sp>
        <p:nvSpPr>
          <p:cNvPr id="3" name="Title 2"/>
          <p:cNvSpPr>
            <a:spLocks noGrp="1"/>
          </p:cNvSpPr>
          <p:nvPr>
            <p:ph type="title"/>
          </p:nvPr>
        </p:nvSpPr>
        <p:spPr/>
        <p:txBody>
          <a:bodyPr/>
          <a:lstStyle/>
          <a:p>
            <a:r>
              <a:rPr lang="en-GB" dirty="0"/>
              <a:t>Edit Array Example</a:t>
            </a:r>
          </a:p>
        </p:txBody>
      </p:sp>
    </p:spTree>
    <p:extLst>
      <p:ext uri="{BB962C8B-B14F-4D97-AF65-F5344CB8AC3E}">
        <p14:creationId xmlns:p14="http://schemas.microsoft.com/office/powerpoint/2010/main" val="16674587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normAutofit/>
          </a:bodyPr>
          <a:lstStyle/>
          <a:p>
            <a:r>
              <a:rPr lang="en-GB" dirty="0"/>
              <a:t>Arrays can be used as lists</a:t>
            </a:r>
          </a:p>
          <a:p>
            <a:r>
              <a:rPr lang="en-GB" dirty="0"/>
              <a:t>Create </a:t>
            </a:r>
            <a:r>
              <a:rPr lang="en-GB" dirty="0">
                <a:solidFill>
                  <a:srgbClr val="F08300"/>
                </a:solidFill>
              </a:rPr>
              <a:t>03List.py</a:t>
            </a:r>
            <a:r>
              <a:rPr lang="en-GB" dirty="0">
                <a:solidFill>
                  <a:srgbClr val="FF0000"/>
                </a:solidFill>
              </a:rPr>
              <a:t> </a:t>
            </a:r>
            <a:r>
              <a:rPr lang="en-GB" dirty="0"/>
              <a:t>and code the following</a:t>
            </a:r>
          </a:p>
          <a:p>
            <a:pPr marL="360000" lvl="1" indent="0">
              <a:buNone/>
            </a:pPr>
            <a:r>
              <a:rPr lang="en-GB" sz="1600" b="1" dirty="0">
                <a:solidFill>
                  <a:srgbClr val="F08300"/>
                </a:solidFill>
                <a:latin typeface="Courier New" pitchFamily="49" charset="0"/>
                <a:cs typeface="Courier New" pitchFamily="49" charset="0"/>
              </a:rPr>
              <a:t># Name    : 03List</a:t>
            </a:r>
          </a:p>
          <a:p>
            <a:pPr marL="360000" lvl="1" indent="0">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spcBef>
                <a:spcPts val="0"/>
              </a:spcBef>
              <a:buNone/>
            </a:pPr>
            <a:r>
              <a:rPr lang="en-GB" sz="1600" b="1" dirty="0">
                <a:solidFill>
                  <a:srgbClr val="F08300"/>
                </a:solidFill>
                <a:latin typeface="Courier New" pitchFamily="49" charset="0"/>
                <a:cs typeface="Courier New" pitchFamily="49" charset="0"/>
              </a:rPr>
              <a:t># Date    : 11 Jul 2016</a:t>
            </a:r>
          </a:p>
          <a:p>
            <a:pPr marL="360000" lvl="1" indent="0">
              <a:spcBef>
                <a:spcPts val="0"/>
              </a:spcBef>
              <a:buNone/>
            </a:pPr>
            <a:r>
              <a:rPr lang="en-GB" sz="1600" b="1" dirty="0">
                <a:solidFill>
                  <a:srgbClr val="F08300"/>
                </a:solidFill>
                <a:latin typeface="Courier New" pitchFamily="49" charset="0"/>
                <a:cs typeface="Courier New" pitchFamily="49" charset="0"/>
              </a:rPr>
              <a:t># Purpose : Example of </a:t>
            </a:r>
            <a:r>
              <a:rPr lang="en-GB" sz="1600" b="1" dirty="0" smtClean="0">
                <a:solidFill>
                  <a:srgbClr val="F08300"/>
                </a:solidFill>
                <a:latin typeface="Courier New" pitchFamily="49" charset="0"/>
                <a:cs typeface="Courier New" pitchFamily="49" charset="0"/>
              </a:rPr>
              <a:t>list</a:t>
            </a:r>
            <a:endParaRPr lang="en-GB" sz="1600" b="1" dirty="0">
              <a:solidFill>
                <a:srgbClr val="F08300"/>
              </a:solidFill>
              <a:latin typeface="Courier New" pitchFamily="49" charset="0"/>
              <a:cs typeface="Courier New" pitchFamily="49" charset="0"/>
            </a:endParaRPr>
          </a:p>
        </p:txBody>
      </p:sp>
      <p:sp>
        <p:nvSpPr>
          <p:cNvPr id="5" name="Content Placeholder 4"/>
          <p:cNvSpPr>
            <a:spLocks noGrp="1"/>
          </p:cNvSpPr>
          <p:nvPr>
            <p:ph sz="quarter" idx="16"/>
          </p:nvPr>
        </p:nvSpPr>
        <p:spPr/>
        <p:txBody>
          <a:bodyPr/>
          <a:lstStyle/>
          <a:p>
            <a:pPr marL="360000" lvl="1" indent="0">
              <a:spcBef>
                <a:spcPts val="0"/>
              </a:spcBef>
              <a:buNone/>
            </a:pPr>
            <a:r>
              <a:rPr lang="en-GB" sz="1600" b="1" dirty="0" smtClean="0">
                <a:latin typeface="Courier New" pitchFamily="49" charset="0"/>
                <a:cs typeface="Courier New" pitchFamily="49" charset="0"/>
              </a:rPr>
              <a:t>name </a:t>
            </a:r>
            <a:r>
              <a:rPr lang="en-GB" sz="1600" b="1" dirty="0">
                <a:latin typeface="Courier New" pitchFamily="49" charset="0"/>
                <a:cs typeface="Courier New" pitchFamily="49" charset="0"/>
              </a:rPr>
              <a:t>= [</a:t>
            </a:r>
            <a:r>
              <a:rPr lang="en-GB" sz="1600" b="1" dirty="0">
                <a:solidFill>
                  <a:srgbClr val="00B050"/>
                </a:solidFill>
                <a:latin typeface="Courier New" pitchFamily="49" charset="0"/>
                <a:cs typeface="Courier New" pitchFamily="49" charset="0"/>
              </a:rPr>
              <a:t>"</a:t>
            </a:r>
            <a:r>
              <a:rPr lang="en-GB" sz="1600" b="1" dirty="0" err="1">
                <a:solidFill>
                  <a:srgbClr val="00B050"/>
                </a:solidFill>
                <a:latin typeface="Courier New" pitchFamily="49" charset="0"/>
                <a:cs typeface="Courier New" pitchFamily="49" charset="0"/>
              </a:rPr>
              <a:t>Jack"</a:t>
            </a:r>
            <a:r>
              <a:rPr lang="en-GB" sz="1600" b="1" dirty="0" err="1">
                <a:latin typeface="Courier New" pitchFamily="49" charset="0"/>
                <a:cs typeface="Courier New" pitchFamily="49" charset="0"/>
              </a:rPr>
              <a:t>,</a:t>
            </a:r>
            <a:r>
              <a:rPr lang="en-GB" sz="1600" b="1" dirty="0" err="1">
                <a:solidFill>
                  <a:srgbClr val="00B050"/>
                </a:solidFill>
                <a:latin typeface="Courier New" pitchFamily="49" charset="0"/>
                <a:cs typeface="Courier New" pitchFamily="49" charset="0"/>
              </a:rPr>
              <a:t>"James"</a:t>
            </a:r>
            <a:r>
              <a:rPr lang="en-GB" sz="1600" b="1" dirty="0" err="1">
                <a:latin typeface="Courier New" pitchFamily="49" charset="0"/>
                <a:cs typeface="Courier New" pitchFamily="49" charset="0"/>
              </a:rPr>
              <a:t>,</a:t>
            </a:r>
            <a:r>
              <a:rPr lang="en-GB" sz="1600" b="1" dirty="0" err="1">
                <a:solidFill>
                  <a:srgbClr val="00B050"/>
                </a:solidFill>
                <a:latin typeface="Courier New" pitchFamily="49" charset="0"/>
                <a:cs typeface="Courier New" pitchFamily="49" charset="0"/>
              </a:rPr>
              <a:t>"Joe"</a:t>
            </a:r>
            <a:r>
              <a:rPr lang="en-GB" sz="1600" b="1" dirty="0" err="1">
                <a:latin typeface="Courier New" pitchFamily="49" charset="0"/>
                <a:cs typeface="Courier New" pitchFamily="49" charset="0"/>
              </a:rPr>
              <a:t>,</a:t>
            </a:r>
            <a:r>
              <a:rPr lang="en-GB" sz="1600" b="1" dirty="0" err="1">
                <a:solidFill>
                  <a:srgbClr val="00B050"/>
                </a:solidFill>
                <a:latin typeface="Courier New" pitchFamily="49" charset="0"/>
                <a:cs typeface="Courier New" pitchFamily="49" charset="0"/>
              </a:rPr>
              <a:t>"John</a:t>
            </a:r>
            <a:r>
              <a:rPr lang="en-GB" sz="1600" b="1" dirty="0">
                <a:solidFill>
                  <a:srgbClr val="00B050"/>
                </a:solidFill>
                <a:latin typeface="Courier New" pitchFamily="49" charset="0"/>
                <a:cs typeface="Courier New" pitchFamily="49" charset="0"/>
              </a:rPr>
              <a:t>"</a:t>
            </a:r>
            <a:r>
              <a:rPr lang="en-GB" sz="1600" b="1" dirty="0">
                <a:latin typeface="Courier New" pitchFamily="49" charset="0"/>
                <a:cs typeface="Courier New" pitchFamily="49" charset="0"/>
              </a:rPr>
              <a:t>]</a:t>
            </a:r>
          </a:p>
          <a:p>
            <a:pPr marL="360000" lvl="1" indent="0">
              <a:spcBef>
                <a:spcPts val="0"/>
              </a:spcBef>
              <a:buNone/>
            </a:pPr>
            <a:r>
              <a:rPr lang="en-GB" sz="1600" b="1" dirty="0">
                <a:latin typeface="Courier New" pitchFamily="49" charset="0"/>
                <a:cs typeface="Courier New" pitchFamily="49" charset="0"/>
              </a:rPr>
              <a:t>age  = [17,19,18,16]</a:t>
            </a:r>
          </a:p>
          <a:p>
            <a:pPr marL="360000" lvl="1" indent="0">
              <a:spcBef>
                <a:spcPts val="0"/>
              </a:spcBef>
              <a:buNone/>
            </a:pPr>
            <a:endParaRPr lang="en-GB" sz="1600" b="1" dirty="0">
              <a:latin typeface="Courier New" pitchFamily="49" charset="0"/>
              <a:cs typeface="Courier New" pitchFamily="49" charset="0"/>
            </a:endParaRP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(name[0],</a:t>
            </a:r>
            <a:r>
              <a:rPr lang="en-GB" sz="1600" b="1" dirty="0">
                <a:solidFill>
                  <a:srgbClr val="00B050"/>
                </a:solidFill>
                <a:latin typeface="Courier New" pitchFamily="49" charset="0"/>
                <a:cs typeface="Courier New" pitchFamily="49" charset="0"/>
              </a:rPr>
              <a:t>“</a:t>
            </a:r>
            <a:r>
              <a:rPr lang="en-GB" sz="1600" b="1" dirty="0" err="1">
                <a:solidFill>
                  <a:srgbClr val="00B050"/>
                </a:solidFill>
                <a:latin typeface="Courier New" pitchFamily="49" charset="0"/>
                <a:cs typeface="Courier New" pitchFamily="49" charset="0"/>
              </a:rPr>
              <a:t>is”</a:t>
            </a:r>
            <a:r>
              <a:rPr lang="en-GB" sz="1600" b="1" dirty="0" err="1">
                <a:latin typeface="Courier New" pitchFamily="49" charset="0"/>
                <a:cs typeface="Courier New" pitchFamily="49" charset="0"/>
              </a:rPr>
              <a:t>,age</a:t>
            </a:r>
            <a:r>
              <a:rPr lang="en-GB" sz="1600" b="1" dirty="0">
                <a:latin typeface="Courier New" pitchFamily="49" charset="0"/>
                <a:cs typeface="Courier New" pitchFamily="49" charset="0"/>
              </a:rPr>
              <a:t>[0])</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(name[1],</a:t>
            </a:r>
            <a:r>
              <a:rPr lang="en-GB" sz="1600" b="1" dirty="0">
                <a:solidFill>
                  <a:srgbClr val="00B050"/>
                </a:solidFill>
                <a:latin typeface="Courier New" pitchFamily="49" charset="0"/>
                <a:cs typeface="Courier New" pitchFamily="49" charset="0"/>
              </a:rPr>
              <a:t>“</a:t>
            </a:r>
            <a:r>
              <a:rPr lang="en-GB" sz="1600" b="1" dirty="0" err="1">
                <a:solidFill>
                  <a:srgbClr val="00B050"/>
                </a:solidFill>
                <a:latin typeface="Courier New" pitchFamily="49" charset="0"/>
                <a:cs typeface="Courier New" pitchFamily="49" charset="0"/>
              </a:rPr>
              <a:t>is”</a:t>
            </a:r>
            <a:r>
              <a:rPr lang="en-GB" sz="1600" b="1" dirty="0" err="1">
                <a:latin typeface="Courier New" pitchFamily="49" charset="0"/>
                <a:cs typeface="Courier New" pitchFamily="49" charset="0"/>
              </a:rPr>
              <a:t>,age</a:t>
            </a:r>
            <a:r>
              <a:rPr lang="en-GB" sz="1600" b="1" dirty="0">
                <a:latin typeface="Courier New" pitchFamily="49" charset="0"/>
                <a:cs typeface="Courier New" pitchFamily="49" charset="0"/>
              </a:rPr>
              <a:t>[1])</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(name[2],</a:t>
            </a:r>
            <a:r>
              <a:rPr lang="en-GB" sz="1600" b="1" dirty="0">
                <a:solidFill>
                  <a:srgbClr val="00B050"/>
                </a:solidFill>
                <a:latin typeface="Courier New" pitchFamily="49" charset="0"/>
                <a:cs typeface="Courier New" pitchFamily="49" charset="0"/>
              </a:rPr>
              <a:t>“</a:t>
            </a:r>
            <a:r>
              <a:rPr lang="en-GB" sz="1600" b="1" dirty="0" err="1">
                <a:solidFill>
                  <a:srgbClr val="00B050"/>
                </a:solidFill>
                <a:latin typeface="Courier New" pitchFamily="49" charset="0"/>
                <a:cs typeface="Courier New" pitchFamily="49" charset="0"/>
              </a:rPr>
              <a:t>is”</a:t>
            </a:r>
            <a:r>
              <a:rPr lang="en-GB" sz="1600" b="1" dirty="0" err="1">
                <a:latin typeface="Courier New" pitchFamily="49" charset="0"/>
                <a:cs typeface="Courier New" pitchFamily="49" charset="0"/>
              </a:rPr>
              <a:t>,age</a:t>
            </a:r>
            <a:r>
              <a:rPr lang="en-GB" sz="1600" b="1" dirty="0">
                <a:latin typeface="Courier New" pitchFamily="49" charset="0"/>
                <a:cs typeface="Courier New" pitchFamily="49" charset="0"/>
              </a:rPr>
              <a:t>[2])</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(name[3],</a:t>
            </a:r>
            <a:r>
              <a:rPr lang="en-GB" sz="1600" b="1" dirty="0">
                <a:solidFill>
                  <a:srgbClr val="00B050"/>
                </a:solidFill>
                <a:latin typeface="Courier New" pitchFamily="49" charset="0"/>
                <a:cs typeface="Courier New" pitchFamily="49" charset="0"/>
              </a:rPr>
              <a:t>“</a:t>
            </a:r>
            <a:r>
              <a:rPr lang="en-GB" sz="1600" b="1" dirty="0" err="1">
                <a:solidFill>
                  <a:srgbClr val="00B050"/>
                </a:solidFill>
                <a:latin typeface="Courier New" pitchFamily="49" charset="0"/>
                <a:cs typeface="Courier New" pitchFamily="49" charset="0"/>
              </a:rPr>
              <a:t>is”</a:t>
            </a:r>
            <a:r>
              <a:rPr lang="en-GB" sz="1600" b="1" dirty="0" err="1">
                <a:latin typeface="Courier New" pitchFamily="49" charset="0"/>
                <a:cs typeface="Courier New" pitchFamily="49" charset="0"/>
              </a:rPr>
              <a:t>,age</a:t>
            </a:r>
            <a:r>
              <a:rPr lang="en-GB" sz="1600" b="1" dirty="0">
                <a:latin typeface="Courier New" pitchFamily="49" charset="0"/>
                <a:cs typeface="Courier New" pitchFamily="49" charset="0"/>
              </a:rPr>
              <a:t>[3])</a:t>
            </a:r>
          </a:p>
          <a:p>
            <a:pPr marL="360000" lvl="1"/>
            <a:r>
              <a:rPr lang="en-GB" b="1" dirty="0"/>
              <a:t>Save and run file</a:t>
            </a:r>
          </a:p>
          <a:p>
            <a:pPr marL="720000" lvl="2"/>
            <a:r>
              <a:rPr lang="en-GB" dirty="0"/>
              <a:t>What does the program do?</a:t>
            </a:r>
            <a:endParaRPr lang="en-US" dirty="0"/>
          </a:p>
        </p:txBody>
      </p:sp>
      <p:sp>
        <p:nvSpPr>
          <p:cNvPr id="3" name="Title 2"/>
          <p:cNvSpPr>
            <a:spLocks noGrp="1"/>
          </p:cNvSpPr>
          <p:nvPr>
            <p:ph type="title"/>
          </p:nvPr>
        </p:nvSpPr>
        <p:spPr/>
        <p:txBody>
          <a:bodyPr/>
          <a:lstStyle/>
          <a:p>
            <a:r>
              <a:rPr lang="en-GB" dirty="0"/>
              <a:t>List Example</a:t>
            </a:r>
          </a:p>
        </p:txBody>
      </p:sp>
    </p:spTree>
    <p:extLst>
      <p:ext uri="{BB962C8B-B14F-4D97-AF65-F5344CB8AC3E}">
        <p14:creationId xmlns:p14="http://schemas.microsoft.com/office/powerpoint/2010/main" val="16674587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normAutofit/>
          </a:bodyPr>
          <a:lstStyle/>
          <a:p>
            <a:r>
              <a:rPr lang="en-GB" dirty="0"/>
              <a:t>A Set is a list of unique values</a:t>
            </a:r>
          </a:p>
          <a:p>
            <a:r>
              <a:rPr lang="en-GB" dirty="0"/>
              <a:t>Create </a:t>
            </a:r>
            <a:r>
              <a:rPr lang="en-GB" dirty="0">
                <a:solidFill>
                  <a:srgbClr val="F08300"/>
                </a:solidFill>
              </a:rPr>
              <a:t>04Set.py </a:t>
            </a:r>
            <a:r>
              <a:rPr lang="en-GB" dirty="0"/>
              <a:t>and code the following</a:t>
            </a:r>
          </a:p>
          <a:p>
            <a:pPr marL="360000" lvl="1" indent="0">
              <a:buNone/>
            </a:pPr>
            <a:r>
              <a:rPr lang="en-GB" sz="1600" b="1" dirty="0">
                <a:solidFill>
                  <a:srgbClr val="F08300"/>
                </a:solidFill>
                <a:latin typeface="Courier New" pitchFamily="49" charset="0"/>
                <a:cs typeface="Courier New" pitchFamily="49" charset="0"/>
              </a:rPr>
              <a:t># Name    : 04Set</a:t>
            </a:r>
          </a:p>
          <a:p>
            <a:pPr marL="360000" lvl="1" indent="0">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spcBef>
                <a:spcPts val="0"/>
              </a:spcBef>
              <a:buNone/>
            </a:pPr>
            <a:r>
              <a:rPr lang="en-GB" sz="1600" b="1" dirty="0">
                <a:solidFill>
                  <a:srgbClr val="F08300"/>
                </a:solidFill>
                <a:latin typeface="Courier New" pitchFamily="49" charset="0"/>
                <a:cs typeface="Courier New" pitchFamily="49" charset="0"/>
              </a:rPr>
              <a:t># Date    : 11 Jul 2016</a:t>
            </a:r>
          </a:p>
          <a:p>
            <a:pPr marL="360000" lvl="1" indent="0">
              <a:spcBef>
                <a:spcPts val="0"/>
              </a:spcBef>
              <a:buNone/>
            </a:pPr>
            <a:r>
              <a:rPr lang="en-GB" sz="1600" b="1" dirty="0">
                <a:solidFill>
                  <a:srgbClr val="F08300"/>
                </a:solidFill>
                <a:latin typeface="Courier New" pitchFamily="49" charset="0"/>
                <a:cs typeface="Courier New" pitchFamily="49" charset="0"/>
              </a:rPr>
              <a:t># Purpose : Example of </a:t>
            </a:r>
            <a:r>
              <a:rPr lang="en-GB" sz="1600" b="1" dirty="0" smtClean="0">
                <a:solidFill>
                  <a:srgbClr val="F08300"/>
                </a:solidFill>
                <a:latin typeface="Courier New" pitchFamily="49" charset="0"/>
                <a:cs typeface="Courier New" pitchFamily="49" charset="0"/>
              </a:rPr>
              <a:t>set</a:t>
            </a:r>
            <a:endParaRPr lang="en-GB" sz="1600" b="1" dirty="0">
              <a:solidFill>
                <a:srgbClr val="F08300"/>
              </a:solidFill>
              <a:latin typeface="Courier New" pitchFamily="49" charset="0"/>
              <a:cs typeface="Courier New" pitchFamily="49" charset="0"/>
            </a:endParaRPr>
          </a:p>
        </p:txBody>
      </p:sp>
      <p:sp>
        <p:nvSpPr>
          <p:cNvPr id="5" name="Content Placeholder 4"/>
          <p:cNvSpPr>
            <a:spLocks noGrp="1"/>
          </p:cNvSpPr>
          <p:nvPr>
            <p:ph sz="quarter" idx="16"/>
          </p:nvPr>
        </p:nvSpPr>
        <p:spPr/>
        <p:txBody>
          <a:bodyPr/>
          <a:lstStyle/>
          <a:p>
            <a:pPr marL="360000" lvl="1" indent="0">
              <a:spcBef>
                <a:spcPts val="0"/>
              </a:spcBef>
              <a:buNone/>
            </a:pPr>
            <a:r>
              <a:rPr lang="en-GB" sz="1600" b="1" dirty="0" smtClean="0">
                <a:latin typeface="Courier New" pitchFamily="49" charset="0"/>
                <a:cs typeface="Courier New" pitchFamily="49" charset="0"/>
              </a:rPr>
              <a:t>name </a:t>
            </a:r>
            <a:r>
              <a:rPr lang="en-GB" sz="1600" b="1" dirty="0">
                <a:latin typeface="Courier New" pitchFamily="49" charset="0"/>
                <a:cs typeface="Courier New" pitchFamily="49" charset="0"/>
              </a:rPr>
              <a:t>= {</a:t>
            </a:r>
            <a:r>
              <a:rPr lang="en-GB" sz="1600" b="1" dirty="0">
                <a:solidFill>
                  <a:srgbClr val="00B050"/>
                </a:solidFill>
                <a:latin typeface="Courier New" pitchFamily="49" charset="0"/>
                <a:cs typeface="Courier New" pitchFamily="49" charset="0"/>
              </a:rPr>
              <a:t>"</a:t>
            </a:r>
            <a:r>
              <a:rPr lang="en-GB" sz="1600" b="1" dirty="0" err="1">
                <a:solidFill>
                  <a:srgbClr val="00B050"/>
                </a:solidFill>
                <a:latin typeface="Courier New" pitchFamily="49" charset="0"/>
                <a:cs typeface="Courier New" pitchFamily="49" charset="0"/>
              </a:rPr>
              <a:t>Jack"</a:t>
            </a:r>
            <a:r>
              <a:rPr lang="en-GB" sz="1600" b="1" dirty="0" err="1">
                <a:latin typeface="Courier New" pitchFamily="49" charset="0"/>
                <a:cs typeface="Courier New" pitchFamily="49" charset="0"/>
              </a:rPr>
              <a:t>,</a:t>
            </a:r>
            <a:r>
              <a:rPr lang="en-GB" sz="1600" b="1" dirty="0" err="1">
                <a:solidFill>
                  <a:srgbClr val="00B050"/>
                </a:solidFill>
                <a:latin typeface="Courier New" pitchFamily="49" charset="0"/>
                <a:cs typeface="Courier New" pitchFamily="49" charset="0"/>
              </a:rPr>
              <a:t>"James"</a:t>
            </a:r>
            <a:r>
              <a:rPr lang="en-GB" sz="1600" b="1" dirty="0" err="1">
                <a:latin typeface="Courier New" pitchFamily="49" charset="0"/>
                <a:cs typeface="Courier New" pitchFamily="49" charset="0"/>
              </a:rPr>
              <a:t>,</a:t>
            </a:r>
            <a:r>
              <a:rPr lang="en-GB" sz="1600" b="1" dirty="0" err="1">
                <a:solidFill>
                  <a:srgbClr val="00B050"/>
                </a:solidFill>
                <a:latin typeface="Courier New" pitchFamily="49" charset="0"/>
                <a:cs typeface="Courier New" pitchFamily="49" charset="0"/>
              </a:rPr>
              <a:t>"Joe"</a:t>
            </a:r>
            <a:r>
              <a:rPr lang="en-GB" sz="1600" b="1" dirty="0" err="1">
                <a:latin typeface="Courier New" pitchFamily="49" charset="0"/>
                <a:cs typeface="Courier New" pitchFamily="49" charset="0"/>
              </a:rPr>
              <a:t>,</a:t>
            </a:r>
            <a:r>
              <a:rPr lang="en-GB" sz="1600" b="1" dirty="0" err="1">
                <a:solidFill>
                  <a:srgbClr val="00B050"/>
                </a:solidFill>
                <a:latin typeface="Courier New" pitchFamily="49" charset="0"/>
                <a:cs typeface="Courier New" pitchFamily="49" charset="0"/>
              </a:rPr>
              <a:t>"John</a:t>
            </a:r>
            <a:r>
              <a:rPr lang="en-GB" sz="1600" b="1" dirty="0">
                <a:solidFill>
                  <a:srgbClr val="00B050"/>
                </a:solidFill>
                <a:latin typeface="Courier New" pitchFamily="49" charset="0"/>
                <a:cs typeface="Courier New" pitchFamily="49" charset="0"/>
              </a:rPr>
              <a:t>"</a:t>
            </a:r>
            <a:r>
              <a:rPr lang="en-GB" sz="1600" b="1" dirty="0">
                <a:latin typeface="Courier New" pitchFamily="49" charset="0"/>
                <a:cs typeface="Courier New" pitchFamily="49" charset="0"/>
              </a:rPr>
              <a:t>}</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(name)</a:t>
            </a:r>
          </a:p>
          <a:p>
            <a:pPr marL="360000" lvl="1" indent="0">
              <a:spcBef>
                <a:spcPts val="0"/>
              </a:spcBef>
              <a:buNone/>
            </a:pPr>
            <a:r>
              <a:rPr lang="en-GB" sz="1600" b="1" dirty="0" err="1">
                <a:latin typeface="Courier New" pitchFamily="49" charset="0"/>
                <a:cs typeface="Courier New" pitchFamily="49" charset="0"/>
              </a:rPr>
              <a:t>name.add</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"Joe"</a:t>
            </a:r>
            <a:r>
              <a:rPr lang="en-GB" sz="1600" b="1" dirty="0">
                <a:latin typeface="Courier New" pitchFamily="49" charset="0"/>
                <a:cs typeface="Courier New" pitchFamily="49" charset="0"/>
              </a:rPr>
              <a:t>)</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(name)</a:t>
            </a:r>
          </a:p>
          <a:p>
            <a:pPr marL="360000" lvl="1" indent="0">
              <a:spcBef>
                <a:spcPts val="0"/>
              </a:spcBef>
              <a:buNone/>
            </a:pPr>
            <a:r>
              <a:rPr lang="en-GB" sz="1600" b="1" dirty="0" err="1">
                <a:latin typeface="Courier New" pitchFamily="49" charset="0"/>
                <a:cs typeface="Courier New" pitchFamily="49" charset="0"/>
              </a:rPr>
              <a:t>name.add</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"Jim"</a:t>
            </a:r>
            <a:r>
              <a:rPr lang="en-GB" sz="1600" b="1" dirty="0">
                <a:latin typeface="Courier New" pitchFamily="49" charset="0"/>
                <a:cs typeface="Courier New" pitchFamily="49" charset="0"/>
              </a:rPr>
              <a:t>)</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(name)</a:t>
            </a:r>
          </a:p>
          <a:p>
            <a:pPr marL="360000" lvl="1"/>
            <a:r>
              <a:rPr lang="en-GB" b="1" dirty="0"/>
              <a:t>Save and run file</a:t>
            </a:r>
          </a:p>
          <a:p>
            <a:pPr marL="720000" lvl="2"/>
            <a:r>
              <a:rPr lang="en-GB" dirty="0"/>
              <a:t>What does the program do?</a:t>
            </a:r>
          </a:p>
          <a:p>
            <a:endParaRPr lang="en-US" dirty="0"/>
          </a:p>
        </p:txBody>
      </p:sp>
      <p:sp>
        <p:nvSpPr>
          <p:cNvPr id="3" name="Title 2"/>
          <p:cNvSpPr>
            <a:spLocks noGrp="1"/>
          </p:cNvSpPr>
          <p:nvPr>
            <p:ph type="title"/>
          </p:nvPr>
        </p:nvSpPr>
        <p:spPr/>
        <p:txBody>
          <a:bodyPr/>
          <a:lstStyle/>
          <a:p>
            <a:r>
              <a:rPr lang="en-GB" dirty="0"/>
              <a:t>Set Example</a:t>
            </a:r>
          </a:p>
        </p:txBody>
      </p:sp>
    </p:spTree>
    <p:extLst>
      <p:ext uri="{BB962C8B-B14F-4D97-AF65-F5344CB8AC3E}">
        <p14:creationId xmlns:p14="http://schemas.microsoft.com/office/powerpoint/2010/main" val="200841507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normAutofit fontScale="85000" lnSpcReduction="20000"/>
          </a:bodyPr>
          <a:lstStyle/>
          <a:p>
            <a:pPr>
              <a:lnSpc>
                <a:spcPct val="110000"/>
              </a:lnSpc>
            </a:pPr>
            <a:r>
              <a:rPr lang="en-GB" sz="2200" dirty="0"/>
              <a:t>A Dictionary is a list that maps a key to a value</a:t>
            </a:r>
          </a:p>
          <a:p>
            <a:pPr>
              <a:lnSpc>
                <a:spcPct val="110000"/>
              </a:lnSpc>
            </a:pPr>
            <a:r>
              <a:rPr lang="en-GB" sz="2200" dirty="0"/>
              <a:t>Create 05Dictionary.py and code the following</a:t>
            </a:r>
          </a:p>
          <a:p>
            <a:pPr marL="360000" lvl="1" indent="0">
              <a:lnSpc>
                <a:spcPct val="110000"/>
              </a:lnSpc>
              <a:buNone/>
            </a:pPr>
            <a:r>
              <a:rPr lang="en-GB" sz="1700" b="1" dirty="0">
                <a:solidFill>
                  <a:schemeClr val="accent6"/>
                </a:solidFill>
                <a:latin typeface="Courier New" pitchFamily="49" charset="0"/>
                <a:cs typeface="Courier New" pitchFamily="49" charset="0"/>
              </a:rPr>
              <a:t># Name    : 05Dictionary</a:t>
            </a:r>
          </a:p>
          <a:p>
            <a:pPr marL="360000" lvl="1" indent="0">
              <a:lnSpc>
                <a:spcPct val="110000"/>
              </a:lnSpc>
              <a:spcBef>
                <a:spcPts val="0"/>
              </a:spcBef>
              <a:buNone/>
            </a:pPr>
            <a:r>
              <a:rPr lang="en-GB" sz="1700" b="1" dirty="0">
                <a:solidFill>
                  <a:schemeClr val="accent6"/>
                </a:solidFill>
                <a:latin typeface="Courier New" pitchFamily="49" charset="0"/>
                <a:cs typeface="Courier New" pitchFamily="49" charset="0"/>
              </a:rPr>
              <a:t># Author  : John Merchant</a:t>
            </a:r>
          </a:p>
          <a:p>
            <a:pPr marL="360000" lvl="1" indent="0">
              <a:lnSpc>
                <a:spcPct val="110000"/>
              </a:lnSpc>
              <a:spcBef>
                <a:spcPts val="0"/>
              </a:spcBef>
              <a:buNone/>
            </a:pPr>
            <a:r>
              <a:rPr lang="en-GB" sz="1700" b="1" dirty="0">
                <a:solidFill>
                  <a:schemeClr val="accent6"/>
                </a:solidFill>
                <a:latin typeface="Courier New" pitchFamily="49" charset="0"/>
                <a:cs typeface="Courier New" pitchFamily="49" charset="0"/>
              </a:rPr>
              <a:t># Date    : 11 Jul 2016</a:t>
            </a:r>
          </a:p>
          <a:p>
            <a:pPr marL="360000" lvl="1" indent="0">
              <a:lnSpc>
                <a:spcPct val="110000"/>
              </a:lnSpc>
              <a:spcBef>
                <a:spcPts val="0"/>
              </a:spcBef>
              <a:buNone/>
            </a:pPr>
            <a:r>
              <a:rPr lang="en-GB" sz="1700" b="1" dirty="0">
                <a:solidFill>
                  <a:schemeClr val="accent6"/>
                </a:solidFill>
                <a:latin typeface="Courier New" pitchFamily="49" charset="0"/>
                <a:cs typeface="Courier New" pitchFamily="49" charset="0"/>
              </a:rPr>
              <a:t># Purpose : Example of dictionary</a:t>
            </a:r>
          </a:p>
          <a:p>
            <a:pPr marL="360000" lvl="1" indent="0">
              <a:lnSpc>
                <a:spcPct val="110000"/>
              </a:lnSpc>
              <a:spcBef>
                <a:spcPts val="0"/>
              </a:spcBef>
              <a:buNone/>
            </a:pPr>
            <a:endParaRPr lang="en-GB" sz="1700" b="1" dirty="0">
              <a:solidFill>
                <a:srgbClr val="FF0000"/>
              </a:solidFill>
              <a:latin typeface="Courier New" pitchFamily="49" charset="0"/>
              <a:cs typeface="Courier New" pitchFamily="49" charset="0"/>
            </a:endParaRPr>
          </a:p>
          <a:p>
            <a:pPr marL="360000" lvl="1" indent="0">
              <a:lnSpc>
                <a:spcPct val="110000"/>
              </a:lnSpc>
              <a:spcBef>
                <a:spcPts val="0"/>
              </a:spcBef>
              <a:buNone/>
            </a:pPr>
            <a:r>
              <a:rPr lang="en-GB" sz="1700" b="1" dirty="0">
                <a:latin typeface="Courier New" pitchFamily="49" charset="0"/>
                <a:cs typeface="Courier New" pitchFamily="49" charset="0"/>
              </a:rPr>
              <a:t>name = {}</a:t>
            </a:r>
          </a:p>
          <a:p>
            <a:pPr marL="360000" lvl="1" indent="0">
              <a:lnSpc>
                <a:spcPct val="110000"/>
              </a:lnSpc>
              <a:spcBef>
                <a:spcPts val="0"/>
              </a:spcBef>
              <a:buNone/>
            </a:pPr>
            <a:r>
              <a:rPr lang="en-GB" sz="1700" b="1" dirty="0">
                <a:latin typeface="Courier New" pitchFamily="49" charset="0"/>
                <a:cs typeface="Courier New" pitchFamily="49" charset="0"/>
              </a:rPr>
              <a:t>name[</a:t>
            </a:r>
            <a:r>
              <a:rPr lang="en-GB" sz="1700" b="1" dirty="0">
                <a:solidFill>
                  <a:srgbClr val="00B050"/>
                </a:solidFill>
                <a:latin typeface="Courier New" pitchFamily="49" charset="0"/>
                <a:cs typeface="Courier New" pitchFamily="49" charset="0"/>
              </a:rPr>
              <a:t>"Jack“</a:t>
            </a:r>
            <a:r>
              <a:rPr lang="en-GB" sz="1700" b="1" dirty="0">
                <a:latin typeface="Courier New" pitchFamily="49" charset="0"/>
                <a:cs typeface="Courier New" pitchFamily="49" charset="0"/>
              </a:rPr>
              <a:t>] = 23</a:t>
            </a:r>
          </a:p>
          <a:p>
            <a:pPr marL="360000" lvl="1" indent="0">
              <a:lnSpc>
                <a:spcPct val="110000"/>
              </a:lnSpc>
              <a:spcBef>
                <a:spcPts val="0"/>
              </a:spcBef>
              <a:buNone/>
            </a:pPr>
            <a:r>
              <a:rPr lang="en-GB" sz="1700" b="1" dirty="0">
                <a:latin typeface="Courier New" pitchFamily="49" charset="0"/>
                <a:cs typeface="Courier New" pitchFamily="49" charset="0"/>
              </a:rPr>
              <a:t>name[</a:t>
            </a:r>
            <a:r>
              <a:rPr lang="en-GB" sz="1700" b="1" dirty="0">
                <a:solidFill>
                  <a:srgbClr val="00B050"/>
                </a:solidFill>
                <a:latin typeface="Courier New" pitchFamily="49" charset="0"/>
                <a:cs typeface="Courier New" pitchFamily="49" charset="0"/>
              </a:rPr>
              <a:t>"James“</a:t>
            </a:r>
            <a:r>
              <a:rPr lang="en-GB" sz="1700" b="1" dirty="0">
                <a:latin typeface="Courier New" pitchFamily="49" charset="0"/>
                <a:cs typeface="Courier New" pitchFamily="49" charset="0"/>
              </a:rPr>
              <a:t>] = 17</a:t>
            </a:r>
          </a:p>
          <a:p>
            <a:pPr marL="360000" lvl="1" indent="0">
              <a:lnSpc>
                <a:spcPct val="110000"/>
              </a:lnSpc>
              <a:spcBef>
                <a:spcPts val="0"/>
              </a:spcBef>
              <a:buNone/>
            </a:pPr>
            <a:r>
              <a:rPr lang="en-GB" sz="1700" b="1" dirty="0">
                <a:latin typeface="Courier New" pitchFamily="49" charset="0"/>
                <a:cs typeface="Courier New" pitchFamily="49" charset="0"/>
              </a:rPr>
              <a:t>name[</a:t>
            </a:r>
            <a:r>
              <a:rPr lang="en-GB" sz="1700" b="1" dirty="0">
                <a:solidFill>
                  <a:srgbClr val="00B050"/>
                </a:solidFill>
                <a:latin typeface="Courier New" pitchFamily="49" charset="0"/>
                <a:cs typeface="Courier New" pitchFamily="49" charset="0"/>
              </a:rPr>
              <a:t>"Joe“</a:t>
            </a:r>
            <a:r>
              <a:rPr lang="en-GB" sz="1700" b="1" dirty="0">
                <a:latin typeface="Courier New" pitchFamily="49" charset="0"/>
                <a:cs typeface="Courier New" pitchFamily="49" charset="0"/>
              </a:rPr>
              <a:t>] = 19</a:t>
            </a:r>
          </a:p>
          <a:p>
            <a:pPr marL="360000" lvl="1" indent="0">
              <a:lnSpc>
                <a:spcPct val="110000"/>
              </a:lnSpc>
              <a:spcBef>
                <a:spcPts val="0"/>
              </a:spcBef>
              <a:buNone/>
            </a:pPr>
            <a:r>
              <a:rPr lang="en-GB" sz="1700" b="1" dirty="0">
                <a:latin typeface="Courier New" pitchFamily="49" charset="0"/>
                <a:cs typeface="Courier New" pitchFamily="49" charset="0"/>
              </a:rPr>
              <a:t>name[</a:t>
            </a:r>
            <a:r>
              <a:rPr lang="en-GB" sz="1700" b="1" dirty="0">
                <a:solidFill>
                  <a:srgbClr val="00B050"/>
                </a:solidFill>
                <a:latin typeface="Courier New" pitchFamily="49" charset="0"/>
                <a:cs typeface="Courier New" pitchFamily="49" charset="0"/>
              </a:rPr>
              <a:t>"John“</a:t>
            </a:r>
            <a:r>
              <a:rPr lang="en-GB" sz="1700" b="1" dirty="0">
                <a:latin typeface="Courier New" pitchFamily="49" charset="0"/>
                <a:cs typeface="Courier New" pitchFamily="49" charset="0"/>
              </a:rPr>
              <a:t>] = 20</a:t>
            </a:r>
          </a:p>
          <a:p>
            <a:pPr marL="360000" lvl="1" indent="0">
              <a:lnSpc>
                <a:spcPct val="110000"/>
              </a:lnSpc>
              <a:spcBef>
                <a:spcPts val="0"/>
              </a:spcBef>
              <a:buNone/>
            </a:pPr>
            <a:r>
              <a:rPr lang="en-GB" sz="1700" b="1" dirty="0">
                <a:solidFill>
                  <a:srgbClr val="7030A0"/>
                </a:solidFill>
                <a:latin typeface="Courier New" pitchFamily="49" charset="0"/>
                <a:cs typeface="Courier New" pitchFamily="49" charset="0"/>
              </a:rPr>
              <a:t>print</a:t>
            </a:r>
            <a:r>
              <a:rPr lang="en-GB" sz="1700" b="1" dirty="0">
                <a:latin typeface="Courier New" pitchFamily="49" charset="0"/>
                <a:cs typeface="Courier New" pitchFamily="49" charset="0"/>
              </a:rPr>
              <a:t>(name)</a:t>
            </a:r>
          </a:p>
          <a:p>
            <a:pPr marL="360000" lvl="1" indent="0">
              <a:lnSpc>
                <a:spcPct val="110000"/>
              </a:lnSpc>
              <a:spcBef>
                <a:spcPts val="0"/>
              </a:spcBef>
              <a:buNone/>
            </a:pPr>
            <a:r>
              <a:rPr lang="en-GB" sz="1700" b="1" dirty="0">
                <a:solidFill>
                  <a:srgbClr val="7030A0"/>
                </a:solidFill>
                <a:latin typeface="Courier New" pitchFamily="49" charset="0"/>
                <a:cs typeface="Courier New" pitchFamily="49" charset="0"/>
              </a:rPr>
              <a:t>print</a:t>
            </a:r>
            <a:r>
              <a:rPr lang="en-GB" sz="1700" b="1" dirty="0">
                <a:latin typeface="Courier New" pitchFamily="49" charset="0"/>
                <a:cs typeface="Courier New" pitchFamily="49" charset="0"/>
              </a:rPr>
              <a:t>(name[</a:t>
            </a:r>
            <a:r>
              <a:rPr lang="en-GB" sz="1700" b="1" dirty="0">
                <a:solidFill>
                  <a:srgbClr val="00B050"/>
                </a:solidFill>
                <a:latin typeface="Courier New" pitchFamily="49" charset="0"/>
                <a:cs typeface="Courier New" pitchFamily="49" charset="0"/>
              </a:rPr>
              <a:t>"John“</a:t>
            </a:r>
            <a:r>
              <a:rPr lang="en-GB" sz="1700" b="1" dirty="0">
                <a:latin typeface="Courier New" pitchFamily="49" charset="0"/>
                <a:cs typeface="Courier New" pitchFamily="49" charset="0"/>
              </a:rPr>
              <a:t>]</a:t>
            </a:r>
            <a:r>
              <a:rPr lang="en-GB" sz="1700" b="1" dirty="0" smtClean="0">
                <a:latin typeface="Courier New" pitchFamily="49" charset="0"/>
                <a:cs typeface="Courier New" pitchFamily="49" charset="0"/>
              </a:rPr>
              <a:t>)</a:t>
            </a:r>
            <a:endParaRPr lang="en-GB" sz="1700" b="1" dirty="0">
              <a:latin typeface="Courier New" pitchFamily="49" charset="0"/>
              <a:cs typeface="Courier New" pitchFamily="49" charset="0"/>
            </a:endParaRPr>
          </a:p>
        </p:txBody>
      </p:sp>
      <p:sp>
        <p:nvSpPr>
          <p:cNvPr id="5" name="Content Placeholder 4"/>
          <p:cNvSpPr>
            <a:spLocks noGrp="1"/>
          </p:cNvSpPr>
          <p:nvPr>
            <p:ph sz="quarter" idx="16"/>
          </p:nvPr>
        </p:nvSpPr>
        <p:spPr/>
        <p:txBody>
          <a:bodyPr/>
          <a:lstStyle/>
          <a:p>
            <a:pPr marL="360000" lvl="1" indent="0">
              <a:lnSpc>
                <a:spcPct val="110000"/>
              </a:lnSpc>
              <a:spcBef>
                <a:spcPts val="0"/>
              </a:spcBef>
              <a:buNone/>
            </a:pPr>
            <a:r>
              <a:rPr lang="en-GB" sz="1700" b="1" dirty="0" smtClean="0">
                <a:solidFill>
                  <a:srgbClr val="FF7E00"/>
                </a:solidFill>
                <a:latin typeface="Courier New" pitchFamily="49" charset="0"/>
                <a:cs typeface="Courier New" pitchFamily="49" charset="0"/>
              </a:rPr>
              <a:t>if</a:t>
            </a:r>
            <a:r>
              <a:rPr lang="en-GB" sz="1700" b="1" dirty="0" smtClean="0">
                <a:latin typeface="Courier New" pitchFamily="49" charset="0"/>
                <a:cs typeface="Courier New" pitchFamily="49" charset="0"/>
              </a:rPr>
              <a:t> </a:t>
            </a:r>
            <a:r>
              <a:rPr lang="en-GB" sz="1700" b="1" dirty="0">
                <a:solidFill>
                  <a:srgbClr val="00B050"/>
                </a:solidFill>
                <a:latin typeface="Courier New" pitchFamily="49" charset="0"/>
                <a:cs typeface="Courier New" pitchFamily="49" charset="0"/>
              </a:rPr>
              <a:t>"John" </a:t>
            </a:r>
            <a:r>
              <a:rPr lang="en-GB" sz="1700" b="1" dirty="0">
                <a:solidFill>
                  <a:srgbClr val="FF7E00"/>
                </a:solidFill>
                <a:latin typeface="Courier New" pitchFamily="49" charset="0"/>
                <a:cs typeface="Courier New" pitchFamily="49" charset="0"/>
              </a:rPr>
              <a:t>in</a:t>
            </a:r>
            <a:r>
              <a:rPr lang="en-GB" sz="1700" b="1" dirty="0">
                <a:latin typeface="Courier New" pitchFamily="49" charset="0"/>
                <a:cs typeface="Courier New" pitchFamily="49" charset="0"/>
              </a:rPr>
              <a:t> name:</a:t>
            </a:r>
          </a:p>
          <a:p>
            <a:pPr marL="360000" lvl="1" indent="0">
              <a:lnSpc>
                <a:spcPct val="110000"/>
              </a:lnSpc>
              <a:spcBef>
                <a:spcPts val="0"/>
              </a:spcBef>
              <a:buNone/>
            </a:pPr>
            <a:r>
              <a:rPr lang="en-GB" sz="1700" b="1" dirty="0">
                <a:latin typeface="Courier New" pitchFamily="49" charset="0"/>
                <a:cs typeface="Courier New" pitchFamily="49" charset="0"/>
              </a:rPr>
              <a:t>    </a:t>
            </a:r>
            <a:r>
              <a:rPr lang="en-GB" sz="1700" b="1" dirty="0">
                <a:solidFill>
                  <a:srgbClr val="7030A0"/>
                </a:solidFill>
                <a:latin typeface="Courier New" pitchFamily="49" charset="0"/>
                <a:cs typeface="Courier New" pitchFamily="49" charset="0"/>
              </a:rPr>
              <a:t>print</a:t>
            </a:r>
            <a:r>
              <a:rPr lang="en-GB" sz="1700" b="1" dirty="0">
                <a:latin typeface="Courier New" pitchFamily="49" charset="0"/>
                <a:cs typeface="Courier New" pitchFamily="49" charset="0"/>
              </a:rPr>
              <a:t>(name[</a:t>
            </a:r>
            <a:r>
              <a:rPr lang="en-GB" sz="1700" b="1" dirty="0">
                <a:solidFill>
                  <a:srgbClr val="00B050"/>
                </a:solidFill>
                <a:latin typeface="Courier New" pitchFamily="49" charset="0"/>
                <a:cs typeface="Courier New" pitchFamily="49" charset="0"/>
              </a:rPr>
              <a:t>"John“</a:t>
            </a:r>
            <a:r>
              <a:rPr lang="en-GB" sz="1700" b="1" dirty="0">
                <a:latin typeface="Courier New" pitchFamily="49" charset="0"/>
                <a:cs typeface="Courier New" pitchFamily="49" charset="0"/>
              </a:rPr>
              <a:t>])</a:t>
            </a:r>
          </a:p>
          <a:p>
            <a:pPr marL="360000" lvl="1" indent="0">
              <a:lnSpc>
                <a:spcPct val="110000"/>
              </a:lnSpc>
              <a:spcBef>
                <a:spcPts val="0"/>
              </a:spcBef>
              <a:buNone/>
            </a:pPr>
            <a:r>
              <a:rPr lang="en-GB" sz="1700" b="1" dirty="0">
                <a:solidFill>
                  <a:srgbClr val="FF7E00"/>
                </a:solidFill>
                <a:latin typeface="Courier New" pitchFamily="49" charset="0"/>
                <a:cs typeface="Courier New" pitchFamily="49" charset="0"/>
              </a:rPr>
              <a:t>else</a:t>
            </a:r>
            <a:r>
              <a:rPr lang="en-GB" sz="1700" b="1" dirty="0">
                <a:latin typeface="Courier New" pitchFamily="49" charset="0"/>
                <a:cs typeface="Courier New" pitchFamily="49" charset="0"/>
              </a:rPr>
              <a:t>:    </a:t>
            </a:r>
          </a:p>
          <a:p>
            <a:pPr marL="360000" lvl="1" indent="0">
              <a:lnSpc>
                <a:spcPct val="110000"/>
              </a:lnSpc>
              <a:spcBef>
                <a:spcPts val="0"/>
              </a:spcBef>
              <a:buNone/>
            </a:pPr>
            <a:r>
              <a:rPr lang="en-GB" sz="1700" b="1" dirty="0">
                <a:latin typeface="Courier New" pitchFamily="49" charset="0"/>
                <a:cs typeface="Courier New" pitchFamily="49" charset="0"/>
              </a:rPr>
              <a:t>    </a:t>
            </a:r>
            <a:r>
              <a:rPr lang="en-GB" sz="1700" b="1" dirty="0">
                <a:solidFill>
                  <a:srgbClr val="7030A0"/>
                </a:solidFill>
                <a:latin typeface="Courier New" pitchFamily="49" charset="0"/>
                <a:cs typeface="Courier New" pitchFamily="49" charset="0"/>
              </a:rPr>
              <a:t>print</a:t>
            </a:r>
            <a:r>
              <a:rPr lang="en-GB" sz="1700" b="1" dirty="0">
                <a:latin typeface="Courier New" pitchFamily="49" charset="0"/>
                <a:cs typeface="Courier New" pitchFamily="49" charset="0"/>
              </a:rPr>
              <a:t>(</a:t>
            </a:r>
            <a:r>
              <a:rPr lang="en-GB" sz="1700" b="1" dirty="0">
                <a:solidFill>
                  <a:srgbClr val="00B050"/>
                </a:solidFill>
                <a:latin typeface="Courier New" pitchFamily="49" charset="0"/>
                <a:cs typeface="Courier New" pitchFamily="49" charset="0"/>
              </a:rPr>
              <a:t>"Not in name“</a:t>
            </a:r>
            <a:r>
              <a:rPr lang="en-GB" sz="1700" b="1" dirty="0">
                <a:latin typeface="Courier New" pitchFamily="49" charset="0"/>
                <a:cs typeface="Courier New" pitchFamily="49" charset="0"/>
              </a:rPr>
              <a:t>)</a:t>
            </a:r>
          </a:p>
          <a:p>
            <a:pPr marL="360000" lvl="1"/>
            <a:r>
              <a:rPr lang="en-GB" sz="2200" b="1" dirty="0"/>
              <a:t>Save and run file</a:t>
            </a:r>
          </a:p>
          <a:p>
            <a:pPr marL="720000" lvl="2"/>
            <a:r>
              <a:rPr lang="en-GB" sz="2200" dirty="0"/>
              <a:t>What does the program do?</a:t>
            </a:r>
          </a:p>
          <a:p>
            <a:endParaRPr lang="en-US" dirty="0"/>
          </a:p>
        </p:txBody>
      </p:sp>
      <p:sp>
        <p:nvSpPr>
          <p:cNvPr id="3" name="Title 2"/>
          <p:cNvSpPr>
            <a:spLocks noGrp="1"/>
          </p:cNvSpPr>
          <p:nvPr>
            <p:ph type="title"/>
          </p:nvPr>
        </p:nvSpPr>
        <p:spPr/>
        <p:txBody>
          <a:bodyPr/>
          <a:lstStyle/>
          <a:p>
            <a:r>
              <a:rPr lang="en-GB" dirty="0"/>
              <a:t>Dictionary Example</a:t>
            </a:r>
          </a:p>
        </p:txBody>
      </p:sp>
    </p:spTree>
    <p:extLst>
      <p:ext uri="{BB962C8B-B14F-4D97-AF65-F5344CB8AC3E}">
        <p14:creationId xmlns:p14="http://schemas.microsoft.com/office/powerpoint/2010/main" val="291547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To deliver a high quality, interesting and worthwhile course</a:t>
            </a:r>
          </a:p>
          <a:p>
            <a:pPr lvl="1"/>
            <a:r>
              <a:rPr lang="en-GB" dirty="0"/>
              <a:t>Meets Learning Outcomes and Assessment Criteria</a:t>
            </a:r>
          </a:p>
          <a:p>
            <a:r>
              <a:rPr lang="en-GB" dirty="0"/>
              <a:t>Everyone passes the assignment</a:t>
            </a:r>
          </a:p>
          <a:p>
            <a:pPr lvl="1"/>
            <a:r>
              <a:rPr lang="en-GB" dirty="0"/>
              <a:t>Provides opportunity to gain merits and distinctions</a:t>
            </a:r>
          </a:p>
          <a:p>
            <a:r>
              <a:rPr lang="en-GB" dirty="0"/>
              <a:t>All enjoy the class!</a:t>
            </a:r>
          </a:p>
        </p:txBody>
      </p:sp>
      <p:sp>
        <p:nvSpPr>
          <p:cNvPr id="3" name="Title 2"/>
          <p:cNvSpPr>
            <a:spLocks noGrp="1"/>
          </p:cNvSpPr>
          <p:nvPr>
            <p:ph type="title"/>
          </p:nvPr>
        </p:nvSpPr>
        <p:spPr/>
        <p:txBody>
          <a:bodyPr/>
          <a:lstStyle/>
          <a:p>
            <a:r>
              <a:rPr lang="en-GB" dirty="0"/>
              <a:t>QAA Objectives</a:t>
            </a:r>
          </a:p>
        </p:txBody>
      </p:sp>
    </p:spTree>
    <p:extLst>
      <p:ext uri="{BB962C8B-B14F-4D97-AF65-F5344CB8AC3E}">
        <p14:creationId xmlns:p14="http://schemas.microsoft.com/office/powerpoint/2010/main" val="85818931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ct val="70000"/>
              </a:lnSpc>
            </a:pPr>
            <a:r>
              <a:rPr lang="en-US" dirty="0"/>
              <a:t>Please see your Exercise Guide</a:t>
            </a:r>
          </a:p>
          <a:p>
            <a:pPr lvl="1">
              <a:lnSpc>
                <a:spcPct val="70000"/>
              </a:lnSpc>
            </a:pPr>
            <a:r>
              <a:rPr lang="en-US" dirty="0"/>
              <a:t>Work as an individual but help each other</a:t>
            </a:r>
          </a:p>
          <a:p>
            <a:pPr lvl="1">
              <a:lnSpc>
                <a:spcPct val="70000"/>
              </a:lnSpc>
            </a:pPr>
            <a:r>
              <a:rPr lang="en-US" dirty="0"/>
              <a:t>10 minutes</a:t>
            </a:r>
          </a:p>
          <a:p>
            <a:pPr>
              <a:lnSpc>
                <a:spcPct val="70000"/>
              </a:lnSpc>
            </a:pPr>
            <a:r>
              <a:rPr lang="en-US" dirty="0"/>
              <a:t>Instructions</a:t>
            </a:r>
          </a:p>
          <a:p>
            <a:pPr lvl="1">
              <a:lnSpc>
                <a:spcPct val="70000"/>
              </a:lnSpc>
            </a:pPr>
            <a:r>
              <a:rPr lang="en-US" dirty="0"/>
              <a:t>In folder </a:t>
            </a:r>
            <a:r>
              <a:rPr lang="en-US" dirty="0">
                <a:solidFill>
                  <a:srgbClr val="F08300"/>
                </a:solidFill>
              </a:rPr>
              <a:t>03DataTypes\Exercise</a:t>
            </a:r>
          </a:p>
          <a:p>
            <a:pPr lvl="1">
              <a:lnSpc>
                <a:spcPct val="70000"/>
              </a:lnSpc>
            </a:pPr>
            <a:r>
              <a:rPr lang="en-US" dirty="0"/>
              <a:t>Create </a:t>
            </a:r>
            <a:r>
              <a:rPr lang="en-US" dirty="0">
                <a:solidFill>
                  <a:srgbClr val="F08300"/>
                </a:solidFill>
              </a:rPr>
              <a:t>04List.py</a:t>
            </a:r>
          </a:p>
          <a:p>
            <a:pPr lvl="1">
              <a:lnSpc>
                <a:spcPct val="70000"/>
              </a:lnSpc>
            </a:pPr>
            <a:r>
              <a:rPr lang="en-US" dirty="0"/>
              <a:t>Code a program that</a:t>
            </a:r>
          </a:p>
          <a:p>
            <a:pPr lvl="2">
              <a:lnSpc>
                <a:spcPct val="70000"/>
              </a:lnSpc>
            </a:pPr>
            <a:r>
              <a:rPr lang="en-US" dirty="0"/>
              <a:t>Creates a list of fruits</a:t>
            </a:r>
          </a:p>
          <a:p>
            <a:pPr lvl="2">
              <a:lnSpc>
                <a:spcPct val="70000"/>
              </a:lnSpc>
            </a:pPr>
            <a:r>
              <a:rPr lang="en-US" dirty="0"/>
              <a:t>Creates a set of fruits </a:t>
            </a:r>
          </a:p>
          <a:p>
            <a:pPr lvl="2">
              <a:lnSpc>
                <a:spcPct val="70000"/>
              </a:lnSpc>
            </a:pPr>
            <a:r>
              <a:rPr lang="en-US" dirty="0"/>
              <a:t>Creates a dictionary of fruits</a:t>
            </a:r>
          </a:p>
          <a:p>
            <a:pPr>
              <a:lnSpc>
                <a:spcPct val="70000"/>
              </a:lnSpc>
            </a:pPr>
            <a:r>
              <a:rPr lang="en-US" dirty="0"/>
              <a:t>Save and run</a:t>
            </a:r>
          </a:p>
          <a:p>
            <a:pPr>
              <a:lnSpc>
                <a:spcPct val="70000"/>
              </a:lnSpc>
            </a:pPr>
            <a:endParaRPr lang="en-US" dirty="0"/>
          </a:p>
        </p:txBody>
      </p:sp>
      <p:sp>
        <p:nvSpPr>
          <p:cNvPr id="665602" name="Rectangle 2"/>
          <p:cNvSpPr>
            <a:spLocks noGrp="1" noChangeArrowheads="1"/>
          </p:cNvSpPr>
          <p:nvPr>
            <p:ph type="title"/>
          </p:nvPr>
        </p:nvSpPr>
        <p:spPr/>
        <p:txBody>
          <a:bodyPr>
            <a:normAutofit/>
          </a:bodyPr>
          <a:lstStyle/>
          <a:p>
            <a:r>
              <a:rPr lang="en-GB" dirty="0"/>
              <a:t>Exercise 3.4 – List</a:t>
            </a:r>
          </a:p>
        </p:txBody>
      </p:sp>
      <p:sp>
        <p:nvSpPr>
          <p:cNvPr id="665603" name="Rectangle 3"/>
          <p:cNvSpPr>
            <a:spLocks noChangeArrowheads="1"/>
          </p:cNvSpPr>
          <p:nvPr/>
        </p:nvSpPr>
        <p:spPr bwMode="auto">
          <a:xfrm>
            <a:off x="3360000" y="900000"/>
            <a:ext cx="7680000" cy="5220000"/>
          </a:xfrm>
          <a:prstGeom prst="rect">
            <a:avLst/>
          </a:prstGeom>
          <a:noFill/>
          <a:ln w="9525">
            <a:noFill/>
            <a:miter lim="800000"/>
            <a:headEnd/>
            <a:tailEnd/>
          </a:ln>
          <a:effectLst/>
        </p:spPr>
        <p:txBody>
          <a:bodyPr/>
          <a:lstStyle/>
          <a:p>
            <a:pPr marL="360000" indent="-360000">
              <a:spcBef>
                <a:spcPts val="600"/>
              </a:spcBef>
              <a:buClr>
                <a:schemeClr val="accent1"/>
              </a:buClr>
              <a:buFont typeface="Wingdings" pitchFamily="2" charset="2"/>
              <a:buChar char="§"/>
            </a:pPr>
            <a:endParaRPr lang="en-GB" sz="2400" b="1" dirty="0">
              <a:latin typeface="Arial" pitchFamily="34" charset="0"/>
              <a:cs typeface="Arial" pitchFamily="34" charset="0"/>
            </a:endParaRPr>
          </a:p>
        </p:txBody>
      </p:sp>
    </p:spTree>
    <p:extLst>
      <p:ext uri="{BB962C8B-B14F-4D97-AF65-F5344CB8AC3E}">
        <p14:creationId xmlns:p14="http://schemas.microsoft.com/office/powerpoint/2010/main" val="398493292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sz="quarter" idx="15"/>
          </p:nvPr>
        </p:nvSpPr>
        <p:spPr>
          <a:prstGeom prst="rect">
            <a:avLst/>
          </a:prstGeom>
        </p:spPr>
        <p:txBody>
          <a:bodyPr/>
          <a:lstStyle/>
          <a:p>
            <a:r>
              <a:rPr lang="en-GB" b="0" dirty="0"/>
              <a:t>Objectives</a:t>
            </a:r>
          </a:p>
          <a:p>
            <a:r>
              <a:rPr lang="en-GB" b="0" dirty="0"/>
              <a:t>String</a:t>
            </a:r>
          </a:p>
          <a:p>
            <a:r>
              <a:rPr lang="en-GB" b="0" dirty="0"/>
              <a:t>Number</a:t>
            </a:r>
          </a:p>
          <a:p>
            <a:r>
              <a:rPr lang="en-GB" b="0" dirty="0"/>
              <a:t>Boolean</a:t>
            </a:r>
          </a:p>
          <a:p>
            <a:r>
              <a:rPr lang="en-GB" b="1" dirty="0"/>
              <a:t>List</a:t>
            </a:r>
          </a:p>
          <a:p>
            <a:r>
              <a:rPr lang="en-GB" dirty="0"/>
              <a:t>Review</a:t>
            </a:r>
          </a:p>
        </p:txBody>
      </p:sp>
      <p:sp>
        <p:nvSpPr>
          <p:cNvPr id="30723" name="Rectangle 2"/>
          <p:cNvSpPr>
            <a:spLocks noGrp="1" noChangeArrowheads="1"/>
          </p:cNvSpPr>
          <p:nvPr>
            <p:ph type="title"/>
          </p:nvPr>
        </p:nvSpPr>
        <p:spPr/>
        <p:txBody>
          <a:bodyPr>
            <a:normAutofit/>
          </a:bodyPr>
          <a:lstStyle/>
          <a:p>
            <a:r>
              <a:rPr lang="en-GB" dirty="0"/>
              <a:t>Contents</a:t>
            </a:r>
          </a:p>
        </p:txBody>
      </p:sp>
    </p:spTree>
    <p:extLst>
      <p:ext uri="{BB962C8B-B14F-4D97-AF65-F5344CB8AC3E}">
        <p14:creationId xmlns:p14="http://schemas.microsoft.com/office/powerpoint/2010/main" val="336269358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Review – 3 Data Types Quiz</a:t>
            </a:r>
          </a:p>
        </p:txBody>
      </p:sp>
      <p:sp>
        <p:nvSpPr>
          <p:cNvPr id="4" name="Text Placeholder 3"/>
          <p:cNvSpPr>
            <a:spLocks noGrp="1"/>
          </p:cNvSpPr>
          <p:nvPr>
            <p:ph type="body" sz="quarter" idx="15"/>
          </p:nvPr>
        </p:nvSpPr>
        <p:spPr/>
        <p:txBody>
          <a:bodyPr/>
          <a:lstStyle/>
          <a:p>
            <a:r>
              <a:rPr lang="en-US" dirty="0"/>
              <a:t>Please follow the instructions</a:t>
            </a:r>
          </a:p>
          <a:p>
            <a:pPr lvl="1"/>
            <a:r>
              <a:rPr lang="en-US" dirty="0" err="1"/>
              <a:t>Kahoot</a:t>
            </a:r>
            <a:r>
              <a:rPr lang="en-US" dirty="0"/>
              <a:t> quiz – QAA Programming (Python) Foundations – 3 Data Types</a:t>
            </a:r>
          </a:p>
          <a:p>
            <a:pPr lvl="1"/>
            <a:r>
              <a:rPr lang="en-US" dirty="0"/>
              <a:t>See: </a:t>
            </a:r>
            <a:r>
              <a:rPr lang="en-US" dirty="0">
                <a:solidFill>
                  <a:srgbClr val="F08300"/>
                </a:solidFill>
              </a:rPr>
              <a:t>https://</a:t>
            </a:r>
            <a:r>
              <a:rPr lang="en-US" dirty="0" err="1">
                <a:solidFill>
                  <a:srgbClr val="F08300"/>
                </a:solidFill>
              </a:rPr>
              <a:t>kahoot.it</a:t>
            </a:r>
            <a:r>
              <a:rPr lang="en-US" dirty="0">
                <a:solidFill>
                  <a:srgbClr val="F08300"/>
                </a:solidFill>
              </a:rPr>
              <a:t>/#/ </a:t>
            </a:r>
          </a:p>
          <a:p>
            <a:pPr lvl="1"/>
            <a:r>
              <a:rPr lang="en-US" dirty="0"/>
              <a:t>Enter Game PIN and nickname</a:t>
            </a:r>
          </a:p>
          <a:p>
            <a:pPr lvl="1"/>
            <a:r>
              <a:rPr lang="en-US" dirty="0"/>
              <a:t>10 multi-choice questions</a:t>
            </a:r>
          </a:p>
          <a:p>
            <a:pPr lvl="1"/>
            <a:r>
              <a:rPr lang="en-US" dirty="0"/>
              <a:t>More points for quicker answer</a:t>
            </a:r>
          </a:p>
          <a:p>
            <a:endParaRPr lang="en-US" dirty="0"/>
          </a:p>
        </p:txBody>
      </p:sp>
    </p:spTree>
    <p:extLst>
      <p:ext uri="{BB962C8B-B14F-4D97-AF65-F5344CB8AC3E}">
        <p14:creationId xmlns:p14="http://schemas.microsoft.com/office/powerpoint/2010/main" val="83977291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sz="quarter" idx="15"/>
          </p:nvPr>
        </p:nvSpPr>
        <p:spPr/>
        <p:txBody>
          <a:bodyPr>
            <a:normAutofit lnSpcReduction="10000"/>
          </a:bodyPr>
          <a:lstStyle/>
          <a:p>
            <a:r>
              <a:rPr lang="en-GB" dirty="0"/>
              <a:t>Learning Outcomes – The learner will:</a:t>
            </a:r>
          </a:p>
          <a:p>
            <a:pPr lvl="1"/>
            <a:r>
              <a:rPr lang="en-GB" dirty="0"/>
              <a:t>3. Code and run simple Python programs that make use of common data types</a:t>
            </a:r>
            <a:endParaRPr lang="en-GB" dirty="0">
              <a:solidFill>
                <a:schemeClr val="bg2"/>
              </a:solidFill>
            </a:endParaRPr>
          </a:p>
          <a:p>
            <a:r>
              <a:rPr lang="en-GB" dirty="0"/>
              <a:t>Assessment Criteria – The learner can:</a:t>
            </a:r>
          </a:p>
          <a:p>
            <a:pPr marL="720000" lvl="2"/>
            <a:r>
              <a:rPr lang="en-GB" dirty="0"/>
              <a:t>3.1 Code and process data using string variables</a:t>
            </a:r>
          </a:p>
          <a:p>
            <a:pPr marL="720000" lvl="2"/>
            <a:r>
              <a:rPr lang="en-GB" dirty="0"/>
              <a:t>3.2 Code and process data using various forms of number variables</a:t>
            </a:r>
          </a:p>
          <a:p>
            <a:pPr marL="720000" lvl="2"/>
            <a:r>
              <a:rPr lang="en-GB" dirty="0"/>
              <a:t>3.3 Code and process data using Boolean variables</a:t>
            </a:r>
          </a:p>
          <a:p>
            <a:pPr marL="720000" lvl="2"/>
            <a:r>
              <a:rPr lang="en-GB" dirty="0"/>
              <a:t>3.4 Code and process data using lists</a:t>
            </a:r>
          </a:p>
          <a:p>
            <a:r>
              <a:rPr lang="en-GB" altLang="en-US" dirty="0"/>
              <a:t>Questions</a:t>
            </a:r>
          </a:p>
          <a:p>
            <a:r>
              <a:rPr lang="en-GB" altLang="en-US" dirty="0"/>
              <a:t>Feedback</a:t>
            </a:r>
            <a:endParaRPr lang="en-GB" dirty="0"/>
          </a:p>
        </p:txBody>
      </p:sp>
      <p:sp>
        <p:nvSpPr>
          <p:cNvPr id="17410" name="Rectangle 2"/>
          <p:cNvSpPr>
            <a:spLocks noGrp="1" noChangeArrowheads="1"/>
          </p:cNvSpPr>
          <p:nvPr>
            <p:ph type="title"/>
          </p:nvPr>
        </p:nvSpPr>
        <p:spPr>
          <a:ln/>
        </p:spPr>
        <p:txBody>
          <a:bodyPr>
            <a:normAutofit fontScale="90000"/>
          </a:bodyPr>
          <a:lstStyle/>
          <a:p>
            <a:r>
              <a:rPr lang="en-GB" altLang="en-US" dirty="0"/>
              <a:t>Review Objectives, Questions and Feedback</a:t>
            </a:r>
          </a:p>
        </p:txBody>
      </p:sp>
    </p:spTree>
    <p:extLst>
      <p:ext uri="{BB962C8B-B14F-4D97-AF65-F5344CB8AC3E}">
        <p14:creationId xmlns:p14="http://schemas.microsoft.com/office/powerpoint/2010/main" val="517183851"/>
      </p:ext>
    </p:extLst>
  </p:cSld>
  <p:clrMapOvr>
    <a:masterClrMapping/>
  </p:clrMapOvr>
  <p:transition xmlns:p14="http://schemas.microsoft.com/office/powerpoint/2010/mai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0000" y="2160000"/>
            <a:ext cx="11040000" cy="1440000"/>
          </a:xfrm>
        </p:spPr>
        <p:txBody>
          <a:bodyPr/>
          <a:lstStyle/>
          <a:p>
            <a:r>
              <a:rPr lang="en-GB" dirty="0" smtClean="0"/>
              <a:t>Control Flow</a:t>
            </a:r>
            <a:endParaRPr lang="en-GB" sz="3600" dirty="0"/>
          </a:p>
        </p:txBody>
      </p:sp>
      <p:sp>
        <p:nvSpPr>
          <p:cNvPr id="3" name="Subtitle 2"/>
          <p:cNvSpPr>
            <a:spLocks noGrp="1"/>
          </p:cNvSpPr>
          <p:nvPr>
            <p:ph type="subTitle" idx="1"/>
          </p:nvPr>
        </p:nvSpPr>
        <p:spPr>
          <a:xfrm>
            <a:off x="1680000" y="3960000"/>
            <a:ext cx="8640000" cy="1800000"/>
          </a:xfrm>
        </p:spPr>
        <p:txBody>
          <a:bodyPr>
            <a:normAutofit/>
          </a:bodyPr>
          <a:lstStyle/>
          <a:p>
            <a:r>
              <a:rPr lang="en-GB" dirty="0" smtClean="0">
                <a:solidFill>
                  <a:schemeClr val="tx1">
                    <a:lumMod val="60000"/>
                    <a:lumOff val="40000"/>
                  </a:schemeClr>
                </a:solidFill>
              </a:rPr>
              <a:t>Module 4</a:t>
            </a:r>
            <a:endParaRPr lang="en-GB" dirty="0">
              <a:solidFill>
                <a:schemeClr val="tx1">
                  <a:lumMod val="60000"/>
                  <a:lumOff val="40000"/>
                </a:schemeClr>
              </a:solidFill>
            </a:endParaRPr>
          </a:p>
          <a:p>
            <a:endParaRPr lang="en-GB" i="1" dirty="0">
              <a:solidFill>
                <a:schemeClr val="tx1">
                  <a:lumMod val="60000"/>
                  <a:lumOff val="40000"/>
                </a:schemeClr>
              </a:solidFill>
            </a:endParaRPr>
          </a:p>
          <a:p>
            <a:endParaRPr lang="en-GB" i="1" dirty="0">
              <a:solidFill>
                <a:schemeClr val="tx1">
                  <a:lumMod val="60000"/>
                  <a:lumOff val="40000"/>
                </a:schemeClr>
              </a:solidFill>
            </a:endParaRPr>
          </a:p>
          <a:p>
            <a:endParaRPr lang="en-GB" i="1" dirty="0">
              <a:solidFill>
                <a:schemeClr val="tx1">
                  <a:lumMod val="60000"/>
                  <a:lumOff val="40000"/>
                </a:schemeClr>
              </a:solidFill>
            </a:endParaRPr>
          </a:p>
          <a:p>
            <a:endParaRPr lang="en-GB" i="1" dirty="0">
              <a:solidFill>
                <a:schemeClr val="tx1">
                  <a:lumMod val="60000"/>
                  <a:lumOff val="40000"/>
                </a:schemeClr>
              </a:solidFill>
            </a:endParaRPr>
          </a:p>
          <a:p>
            <a:endParaRPr lang="en-GB" i="1" dirty="0">
              <a:solidFill>
                <a:schemeClr val="tx1">
                  <a:lumMod val="60000"/>
                  <a:lumOff val="40000"/>
                </a:schemeClr>
              </a:solidFill>
            </a:endParaRPr>
          </a:p>
          <a:p>
            <a:endParaRPr lang="en-GB" i="1" dirty="0">
              <a:solidFill>
                <a:schemeClr val="tx1">
                  <a:lumMod val="60000"/>
                  <a:lumOff val="40000"/>
                </a:schemeClr>
              </a:solidFill>
            </a:endParaRPr>
          </a:p>
          <a:p>
            <a:endParaRPr lang="en-GB" i="1" dirty="0">
              <a:solidFill>
                <a:schemeClr val="tx1">
                  <a:lumMod val="60000"/>
                  <a:lumOff val="40000"/>
                </a:schemeClr>
              </a:solidFill>
            </a:endParaRPr>
          </a:p>
          <a:p>
            <a:endParaRPr lang="en-GB" i="1" dirty="0">
              <a:solidFill>
                <a:schemeClr val="tx1">
                  <a:lumMod val="60000"/>
                  <a:lumOff val="40000"/>
                </a:schemeClr>
              </a:solidFill>
            </a:endParaRPr>
          </a:p>
          <a:p>
            <a:endParaRPr lang="en-GB" i="1" dirty="0">
              <a:solidFill>
                <a:schemeClr val="tx1">
                  <a:lumMod val="60000"/>
                  <a:lumOff val="40000"/>
                </a:schemeClr>
              </a:solidFill>
            </a:endParaRPr>
          </a:p>
          <a:p>
            <a:endParaRPr lang="en-GB" i="1" dirty="0">
              <a:solidFill>
                <a:schemeClr val="tx1">
                  <a:lumMod val="60000"/>
                  <a:lumOff val="40000"/>
                </a:schemeClr>
              </a:solidFill>
            </a:endParaRPr>
          </a:p>
          <a:p>
            <a:endParaRPr lang="en-GB" i="1" dirty="0">
              <a:solidFill>
                <a:schemeClr val="tx1">
                  <a:lumMod val="60000"/>
                  <a:lumOff val="40000"/>
                </a:schemeClr>
              </a:solidFill>
            </a:endParaRPr>
          </a:p>
          <a:p>
            <a:endParaRPr lang="en-GB" i="1" dirty="0">
              <a:solidFill>
                <a:schemeClr val="tx1">
                  <a:lumMod val="60000"/>
                  <a:lumOff val="40000"/>
                </a:schemeClr>
              </a:solidFill>
            </a:endParaRPr>
          </a:p>
        </p:txBody>
      </p:sp>
    </p:spTree>
    <p:extLst>
      <p:ext uri="{BB962C8B-B14F-4D97-AF65-F5344CB8AC3E}">
        <p14:creationId xmlns:p14="http://schemas.microsoft.com/office/powerpoint/2010/main" val="19962627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5"/>
          </p:nvPr>
        </p:nvSpPr>
        <p:spPr/>
        <p:txBody>
          <a:bodyPr>
            <a:noAutofit/>
          </a:bodyPr>
          <a:lstStyle/>
          <a:p>
            <a:r>
              <a:rPr lang="en-GB" dirty="0"/>
              <a:t>Day 1:</a:t>
            </a:r>
          </a:p>
          <a:p>
            <a:pPr lvl="1"/>
            <a:r>
              <a:rPr lang="en-GB" dirty="0"/>
              <a:t>Introduction</a:t>
            </a:r>
          </a:p>
          <a:p>
            <a:pPr lvl="1"/>
            <a:r>
              <a:rPr lang="en-GB" dirty="0"/>
              <a:t>What is Programming?</a:t>
            </a:r>
          </a:p>
          <a:p>
            <a:pPr lvl="1"/>
            <a:r>
              <a:rPr lang="en-GB" dirty="0"/>
              <a:t>Basics</a:t>
            </a:r>
          </a:p>
          <a:p>
            <a:r>
              <a:rPr lang="en-GB" dirty="0"/>
              <a:t>Day 2:</a:t>
            </a:r>
          </a:p>
          <a:p>
            <a:pPr lvl="1"/>
            <a:r>
              <a:rPr lang="en-GB" dirty="0"/>
              <a:t>Data Types</a:t>
            </a:r>
          </a:p>
          <a:p>
            <a:pPr lvl="1"/>
            <a:r>
              <a:rPr lang="en-GB" b="1" dirty="0"/>
              <a:t>Control </a:t>
            </a:r>
            <a:r>
              <a:rPr lang="en-GB" b="1" dirty="0" smtClean="0"/>
              <a:t>Flow</a:t>
            </a:r>
          </a:p>
          <a:p>
            <a:r>
              <a:rPr lang="en-GB" dirty="0"/>
              <a:t>Day 3:</a:t>
            </a:r>
          </a:p>
          <a:p>
            <a:pPr lvl="1"/>
            <a:r>
              <a:rPr lang="en-GB" dirty="0"/>
              <a:t>Files</a:t>
            </a:r>
          </a:p>
          <a:p>
            <a:pPr lvl="1"/>
            <a:endParaRPr lang="en-GB" b="1" dirty="0"/>
          </a:p>
        </p:txBody>
      </p:sp>
      <p:sp>
        <p:nvSpPr>
          <p:cNvPr id="2" name="Content Placeholder 1"/>
          <p:cNvSpPr>
            <a:spLocks noGrp="1"/>
          </p:cNvSpPr>
          <p:nvPr>
            <p:ph sz="quarter" idx="16"/>
          </p:nvPr>
        </p:nvSpPr>
        <p:spPr/>
        <p:txBody>
          <a:bodyPr/>
          <a:lstStyle/>
          <a:p>
            <a:r>
              <a:rPr lang="en-GB" dirty="0"/>
              <a:t>Day 3:</a:t>
            </a:r>
          </a:p>
          <a:p>
            <a:pPr lvl="1"/>
            <a:r>
              <a:rPr lang="en-GB" dirty="0"/>
              <a:t>Files</a:t>
            </a:r>
          </a:p>
          <a:p>
            <a:r>
              <a:rPr lang="en-GB" dirty="0"/>
              <a:t>Day 4:</a:t>
            </a:r>
          </a:p>
          <a:p>
            <a:pPr lvl="1"/>
            <a:r>
              <a:rPr lang="en-GB" dirty="0"/>
              <a:t>Exercises</a:t>
            </a:r>
          </a:p>
          <a:p>
            <a:r>
              <a:rPr lang="en-GB" dirty="0"/>
              <a:t>Day 5:</a:t>
            </a:r>
          </a:p>
          <a:p>
            <a:pPr lvl="1"/>
            <a:r>
              <a:rPr lang="en-GB" dirty="0"/>
              <a:t>Assignment</a:t>
            </a:r>
          </a:p>
          <a:p>
            <a:endParaRPr lang="en-US" dirty="0"/>
          </a:p>
        </p:txBody>
      </p:sp>
      <p:sp>
        <p:nvSpPr>
          <p:cNvPr id="4" name="Title 3"/>
          <p:cNvSpPr>
            <a:spLocks noGrp="1"/>
          </p:cNvSpPr>
          <p:nvPr>
            <p:ph type="title"/>
          </p:nvPr>
        </p:nvSpPr>
        <p:spPr/>
        <p:txBody>
          <a:bodyPr/>
          <a:lstStyle/>
          <a:p>
            <a:r>
              <a:rPr lang="en-GB" dirty="0"/>
              <a:t>Course Plan</a:t>
            </a:r>
          </a:p>
        </p:txBody>
      </p:sp>
    </p:spTree>
    <p:extLst>
      <p:ext uri="{BB962C8B-B14F-4D97-AF65-F5344CB8AC3E}">
        <p14:creationId xmlns:p14="http://schemas.microsoft.com/office/powerpoint/2010/main" val="9052648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sz="quarter" idx="15"/>
          </p:nvPr>
        </p:nvSpPr>
        <p:spPr>
          <a:prstGeom prst="rect">
            <a:avLst/>
          </a:prstGeom>
        </p:spPr>
        <p:txBody>
          <a:bodyPr/>
          <a:lstStyle/>
          <a:p>
            <a:r>
              <a:rPr lang="en-GB" b="1" dirty="0"/>
              <a:t>Objectives</a:t>
            </a:r>
          </a:p>
          <a:p>
            <a:r>
              <a:rPr lang="en-GB" b="0" dirty="0"/>
              <a:t>Selection</a:t>
            </a:r>
          </a:p>
          <a:p>
            <a:r>
              <a:rPr lang="en-GB" b="0" dirty="0"/>
              <a:t>Iteration</a:t>
            </a:r>
          </a:p>
          <a:p>
            <a:r>
              <a:rPr lang="en-GB" b="0" dirty="0"/>
              <a:t>Procedure</a:t>
            </a:r>
          </a:p>
          <a:p>
            <a:r>
              <a:rPr lang="en-GB" b="0" dirty="0"/>
              <a:t>Review</a:t>
            </a:r>
          </a:p>
        </p:txBody>
      </p:sp>
      <p:sp>
        <p:nvSpPr>
          <p:cNvPr id="30723" name="Rectangle 2"/>
          <p:cNvSpPr>
            <a:spLocks noGrp="1" noChangeArrowheads="1"/>
          </p:cNvSpPr>
          <p:nvPr>
            <p:ph type="title"/>
          </p:nvPr>
        </p:nvSpPr>
        <p:spPr/>
        <p:txBody>
          <a:bodyPr>
            <a:normAutofit/>
          </a:bodyPr>
          <a:lstStyle/>
          <a:p>
            <a:r>
              <a:rPr lang="en-GB" dirty="0"/>
              <a:t>Contents</a:t>
            </a:r>
          </a:p>
        </p:txBody>
      </p:sp>
    </p:spTree>
    <p:extLst>
      <p:ext uri="{BB962C8B-B14F-4D97-AF65-F5344CB8AC3E}">
        <p14:creationId xmlns:p14="http://schemas.microsoft.com/office/powerpoint/2010/main" val="337312200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normAutofit/>
          </a:bodyPr>
          <a:lstStyle/>
          <a:p>
            <a:r>
              <a:rPr lang="en-GB" dirty="0"/>
              <a:t>Learning Outcomes – The learner will:</a:t>
            </a:r>
          </a:p>
          <a:p>
            <a:pPr lvl="1"/>
            <a:r>
              <a:rPr lang="en-GB" dirty="0"/>
              <a:t>4. Code and run simple Python programs that include selection, loops and procedures </a:t>
            </a:r>
          </a:p>
          <a:p>
            <a:r>
              <a:rPr lang="en-GB" dirty="0"/>
              <a:t>Assessment Criteria – The learner can:</a:t>
            </a:r>
          </a:p>
          <a:p>
            <a:pPr lvl="1"/>
            <a:r>
              <a:rPr lang="en-GB" dirty="0"/>
              <a:t>4.1 Code various forms of selection using the if statement</a:t>
            </a:r>
          </a:p>
          <a:p>
            <a:pPr lvl="1"/>
            <a:r>
              <a:rPr lang="en-GB" dirty="0"/>
              <a:t>4.2 Code various forms of loops using for and while statements</a:t>
            </a:r>
          </a:p>
          <a:p>
            <a:pPr lvl="1"/>
            <a:r>
              <a:rPr lang="en-GB" dirty="0"/>
              <a:t>4.3 Code various forms of procedures using function, module and parameter statements</a:t>
            </a:r>
          </a:p>
          <a:p>
            <a:pPr lvl="1"/>
            <a:endParaRPr lang="en-GB" dirty="0"/>
          </a:p>
        </p:txBody>
      </p:sp>
      <p:sp>
        <p:nvSpPr>
          <p:cNvPr id="2" name="Title 1"/>
          <p:cNvSpPr>
            <a:spLocks noGrp="1"/>
          </p:cNvSpPr>
          <p:nvPr>
            <p:ph type="title"/>
          </p:nvPr>
        </p:nvSpPr>
        <p:spPr/>
        <p:txBody>
          <a:bodyPr>
            <a:noAutofit/>
          </a:bodyPr>
          <a:lstStyle/>
          <a:p>
            <a:r>
              <a:rPr lang="en-GB" dirty="0"/>
              <a:t>Module Objectives</a:t>
            </a:r>
            <a:endParaRPr lang="en-GB" sz="3200" dirty="0"/>
          </a:p>
        </p:txBody>
      </p:sp>
    </p:spTree>
    <p:extLst>
      <p:ext uri="{BB962C8B-B14F-4D97-AF65-F5344CB8AC3E}">
        <p14:creationId xmlns:p14="http://schemas.microsoft.com/office/powerpoint/2010/main" val="250590497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normAutofit/>
          </a:bodyPr>
          <a:lstStyle/>
          <a:p>
            <a:r>
              <a:rPr lang="en-GB" dirty="0"/>
              <a:t>Please spend five minutes finding out about control flow in Python programs</a:t>
            </a:r>
          </a:p>
          <a:p>
            <a:pPr lvl="1"/>
            <a:r>
              <a:rPr lang="en-GB" dirty="0"/>
              <a:t>What is control flow used for and why?</a:t>
            </a:r>
          </a:p>
          <a:p>
            <a:pPr lvl="1"/>
            <a:r>
              <a:rPr lang="en-GB" dirty="0"/>
              <a:t>What are the basic control flow options and syntax?   </a:t>
            </a:r>
          </a:p>
          <a:p>
            <a:pPr lvl="1"/>
            <a:r>
              <a:rPr lang="en-GB" dirty="0"/>
              <a:t>Be prepared to share with the group</a:t>
            </a:r>
          </a:p>
          <a:p>
            <a:pPr marL="360000" lvl="1" indent="0">
              <a:buNone/>
            </a:pPr>
            <a:endParaRPr lang="en-GB" dirty="0"/>
          </a:p>
        </p:txBody>
      </p:sp>
      <p:sp>
        <p:nvSpPr>
          <p:cNvPr id="3" name="Title 2"/>
          <p:cNvSpPr>
            <a:spLocks noGrp="1"/>
          </p:cNvSpPr>
          <p:nvPr>
            <p:ph type="title"/>
          </p:nvPr>
        </p:nvSpPr>
        <p:spPr/>
        <p:txBody>
          <a:bodyPr/>
          <a:lstStyle/>
          <a:p>
            <a:r>
              <a:rPr lang="en-GB" dirty="0"/>
              <a:t>What is Control Flow?</a:t>
            </a:r>
          </a:p>
        </p:txBody>
      </p:sp>
    </p:spTree>
    <p:extLst>
      <p:ext uri="{BB962C8B-B14F-4D97-AF65-F5344CB8AC3E}">
        <p14:creationId xmlns:p14="http://schemas.microsoft.com/office/powerpoint/2010/main" val="115665147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sz="quarter" idx="15"/>
          </p:nvPr>
        </p:nvSpPr>
        <p:spPr>
          <a:prstGeom prst="rect">
            <a:avLst/>
          </a:prstGeom>
        </p:spPr>
        <p:txBody>
          <a:bodyPr/>
          <a:lstStyle/>
          <a:p>
            <a:r>
              <a:rPr lang="en-GB" b="0" dirty="0"/>
              <a:t>Objectives</a:t>
            </a:r>
          </a:p>
          <a:p>
            <a:r>
              <a:rPr lang="en-GB" b="1" dirty="0"/>
              <a:t>Selection</a:t>
            </a:r>
          </a:p>
          <a:p>
            <a:r>
              <a:rPr lang="en-GB" b="0" dirty="0"/>
              <a:t>Iteration</a:t>
            </a:r>
          </a:p>
          <a:p>
            <a:r>
              <a:rPr lang="en-GB" b="0" dirty="0"/>
              <a:t>Procedure</a:t>
            </a:r>
          </a:p>
          <a:p>
            <a:r>
              <a:rPr lang="en-GB" b="0" dirty="0"/>
              <a:t>Review</a:t>
            </a:r>
          </a:p>
        </p:txBody>
      </p:sp>
      <p:sp>
        <p:nvSpPr>
          <p:cNvPr id="30723" name="Rectangle 2"/>
          <p:cNvSpPr>
            <a:spLocks noGrp="1" noChangeArrowheads="1"/>
          </p:cNvSpPr>
          <p:nvPr>
            <p:ph type="title"/>
          </p:nvPr>
        </p:nvSpPr>
        <p:spPr/>
        <p:txBody>
          <a:bodyPr>
            <a:normAutofit/>
          </a:bodyPr>
          <a:lstStyle/>
          <a:p>
            <a:r>
              <a:rPr lang="en-GB" dirty="0"/>
              <a:t>Contents</a:t>
            </a:r>
          </a:p>
        </p:txBody>
      </p:sp>
    </p:spTree>
    <p:extLst>
      <p:ext uri="{BB962C8B-B14F-4D97-AF65-F5344CB8AC3E}">
        <p14:creationId xmlns:p14="http://schemas.microsoft.com/office/powerpoint/2010/main" val="1238498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ctrTitle"/>
          </p:nvPr>
        </p:nvSpPr>
        <p:spPr/>
        <p:txBody>
          <a:bodyPr>
            <a:normAutofit/>
          </a:bodyPr>
          <a:lstStyle/>
          <a:p>
            <a:r>
              <a:rPr lang="en-GB" sz="5400" dirty="0"/>
              <a:t>Any Questions before we Start?</a:t>
            </a:r>
          </a:p>
        </p:txBody>
      </p:sp>
    </p:spTree>
    <p:extLst>
      <p:ext uri="{BB962C8B-B14F-4D97-AF65-F5344CB8AC3E}">
        <p14:creationId xmlns:p14="http://schemas.microsoft.com/office/powerpoint/2010/main" val="181611588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normAutofit lnSpcReduction="10000"/>
          </a:bodyPr>
          <a:lstStyle/>
          <a:p>
            <a:r>
              <a:rPr lang="en-GB" dirty="0"/>
              <a:t>Deciding or choosing what to do next</a:t>
            </a:r>
          </a:p>
          <a:p>
            <a:r>
              <a:rPr lang="en-GB" dirty="0"/>
              <a:t>Syntax needed</a:t>
            </a:r>
          </a:p>
          <a:p>
            <a:pPr lvl="1"/>
            <a:r>
              <a:rPr lang="en-GB" dirty="0"/>
              <a:t>If</a:t>
            </a:r>
          </a:p>
          <a:p>
            <a:pPr lvl="1"/>
            <a:r>
              <a:rPr lang="en-GB" dirty="0"/>
              <a:t>If…Else</a:t>
            </a:r>
          </a:p>
          <a:p>
            <a:pPr lvl="1"/>
            <a:r>
              <a:rPr lang="en-GB" dirty="0"/>
              <a:t>If…Elif…Else</a:t>
            </a:r>
          </a:p>
          <a:p>
            <a:pPr lvl="1"/>
            <a:r>
              <a:rPr lang="en-GB" dirty="0"/>
              <a:t>Conditions</a:t>
            </a:r>
          </a:p>
          <a:p>
            <a:pPr lvl="2"/>
            <a:r>
              <a:rPr lang="en-GB" dirty="0"/>
              <a:t>Inequalities</a:t>
            </a:r>
          </a:p>
          <a:p>
            <a:pPr lvl="2"/>
            <a:r>
              <a:rPr lang="en-GB" dirty="0"/>
              <a:t>Nested IFs</a:t>
            </a:r>
          </a:p>
          <a:p>
            <a:pPr lvl="2"/>
            <a:r>
              <a:rPr lang="en-GB" dirty="0"/>
              <a:t>Multiple conditions </a:t>
            </a:r>
          </a:p>
        </p:txBody>
      </p:sp>
      <p:sp>
        <p:nvSpPr>
          <p:cNvPr id="3" name="Title 2"/>
          <p:cNvSpPr>
            <a:spLocks noGrp="1"/>
          </p:cNvSpPr>
          <p:nvPr>
            <p:ph type="title"/>
          </p:nvPr>
        </p:nvSpPr>
        <p:spPr/>
        <p:txBody>
          <a:bodyPr/>
          <a:lstStyle/>
          <a:p>
            <a:r>
              <a:rPr lang="en-GB" dirty="0"/>
              <a:t>What is Selection?</a:t>
            </a:r>
          </a:p>
        </p:txBody>
      </p:sp>
    </p:spTree>
    <p:extLst>
      <p:ext uri="{BB962C8B-B14F-4D97-AF65-F5344CB8AC3E}">
        <p14:creationId xmlns:p14="http://schemas.microsoft.com/office/powerpoint/2010/main" val="196724448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marL="360000" lvl="2"/>
            <a:r>
              <a:rPr lang="en-GB" b="1" dirty="0"/>
              <a:t>Create new folder / Move to: </a:t>
            </a:r>
            <a:r>
              <a:rPr lang="en-GB" b="1" dirty="0">
                <a:solidFill>
                  <a:srgbClr val="F08300"/>
                </a:solidFill>
              </a:rPr>
              <a:t>04ControlFlow\Example\01Selection</a:t>
            </a:r>
          </a:p>
          <a:p>
            <a:r>
              <a:rPr lang="en-GB" dirty="0"/>
              <a:t>Create </a:t>
            </a:r>
            <a:r>
              <a:rPr lang="en-GB" dirty="0">
                <a:solidFill>
                  <a:srgbClr val="F08300"/>
                </a:solidFill>
              </a:rPr>
              <a:t>01If.py</a:t>
            </a:r>
            <a:r>
              <a:rPr lang="en-GB" dirty="0"/>
              <a:t> and code the following</a:t>
            </a:r>
          </a:p>
          <a:p>
            <a:pPr marL="360000" lvl="1" indent="0">
              <a:buNone/>
            </a:pPr>
            <a:r>
              <a:rPr lang="en-GB" sz="1600" b="1" dirty="0">
                <a:solidFill>
                  <a:srgbClr val="F08300"/>
                </a:solidFill>
                <a:latin typeface="Courier New" pitchFamily="49" charset="0"/>
                <a:cs typeface="Courier New" pitchFamily="49" charset="0"/>
              </a:rPr>
              <a:t># Name    : 01If</a:t>
            </a:r>
          </a:p>
          <a:p>
            <a:pPr marL="360000" lvl="1" indent="0">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spcBef>
                <a:spcPts val="0"/>
              </a:spcBef>
              <a:buNone/>
            </a:pPr>
            <a:r>
              <a:rPr lang="en-GB" sz="1600" b="1" dirty="0">
                <a:solidFill>
                  <a:srgbClr val="F08300"/>
                </a:solidFill>
                <a:latin typeface="Courier New" pitchFamily="49" charset="0"/>
                <a:cs typeface="Courier New" pitchFamily="49" charset="0"/>
              </a:rPr>
              <a:t># Date    : 11 Jul 2016</a:t>
            </a:r>
          </a:p>
          <a:p>
            <a:pPr marL="360000" lvl="1" indent="0">
              <a:spcBef>
                <a:spcPts val="0"/>
              </a:spcBef>
              <a:buNone/>
            </a:pPr>
            <a:r>
              <a:rPr lang="en-GB" sz="1600" b="1" dirty="0">
                <a:solidFill>
                  <a:srgbClr val="F08300"/>
                </a:solidFill>
                <a:latin typeface="Courier New" pitchFamily="49" charset="0"/>
                <a:cs typeface="Courier New" pitchFamily="49" charset="0"/>
              </a:rPr>
              <a:t># Purpose : Example of if</a:t>
            </a:r>
          </a:p>
          <a:p>
            <a:pPr marL="360000" lvl="1" indent="0">
              <a:spcBef>
                <a:spcPts val="0"/>
              </a:spcBef>
              <a:buNone/>
            </a:pPr>
            <a:endParaRPr lang="en-GB" sz="1600" b="1" dirty="0">
              <a:solidFill>
                <a:srgbClr val="FF0000"/>
              </a:solidFill>
              <a:latin typeface="Courier New" pitchFamily="49" charset="0"/>
              <a:cs typeface="Courier New" pitchFamily="49" charset="0"/>
            </a:endParaRPr>
          </a:p>
        </p:txBody>
      </p:sp>
      <p:sp>
        <p:nvSpPr>
          <p:cNvPr id="5" name="Content Placeholder 4"/>
          <p:cNvSpPr>
            <a:spLocks noGrp="1"/>
          </p:cNvSpPr>
          <p:nvPr>
            <p:ph sz="quarter" idx="16"/>
          </p:nvPr>
        </p:nvSpPr>
        <p:spPr/>
        <p:txBody>
          <a:bodyPr/>
          <a:lstStyle/>
          <a:p>
            <a:pPr marL="360000" lvl="1" indent="0">
              <a:spcBef>
                <a:spcPts val="0"/>
              </a:spcBef>
              <a:buNone/>
            </a:pPr>
            <a:r>
              <a:rPr lang="en-GB" sz="1600" b="1" dirty="0">
                <a:latin typeface="Courier New" pitchFamily="49" charset="0"/>
                <a:cs typeface="Courier New" pitchFamily="49" charset="0"/>
              </a:rPr>
              <a:t>mark = </a:t>
            </a:r>
            <a:r>
              <a:rPr lang="en-GB" sz="1600" b="1" dirty="0" err="1">
                <a:solidFill>
                  <a:srgbClr val="7030A0"/>
                </a:solidFill>
                <a:latin typeface="Courier New" pitchFamily="49" charset="0"/>
                <a:cs typeface="Courier New" pitchFamily="49" charset="0"/>
              </a:rPr>
              <a:t>int</a:t>
            </a:r>
            <a:r>
              <a:rPr lang="en-GB" sz="1600" b="1" dirty="0">
                <a:latin typeface="Courier New" pitchFamily="49" charset="0"/>
                <a:cs typeface="Courier New" pitchFamily="49" charset="0"/>
              </a:rPr>
              <a:t>(</a:t>
            </a:r>
            <a:r>
              <a:rPr lang="en-GB" sz="1600" b="1" dirty="0">
                <a:solidFill>
                  <a:srgbClr val="7030A0"/>
                </a:solidFill>
                <a:latin typeface="Courier New" pitchFamily="49" charset="0"/>
                <a:cs typeface="Courier New" pitchFamily="49" charset="0"/>
              </a:rPr>
              <a:t>input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"Enter mark: "</a:t>
            </a:r>
            <a:r>
              <a:rPr lang="en-GB" sz="1600" b="1" dirty="0">
                <a:latin typeface="Courier New" pitchFamily="49" charset="0"/>
                <a:cs typeface="Courier New" pitchFamily="49" charset="0"/>
              </a:rPr>
              <a:t>))</a:t>
            </a:r>
          </a:p>
          <a:p>
            <a:pPr marL="360000" lvl="1" indent="0">
              <a:spcBef>
                <a:spcPts val="0"/>
              </a:spcBef>
              <a:buNone/>
            </a:pPr>
            <a:endParaRPr lang="en-GB" sz="1600" b="1" dirty="0">
              <a:latin typeface="Courier New" pitchFamily="49" charset="0"/>
              <a:cs typeface="Courier New" pitchFamily="49" charset="0"/>
            </a:endParaRPr>
          </a:p>
          <a:p>
            <a:pPr marL="360000" lvl="1" indent="0">
              <a:spcBef>
                <a:spcPts val="0"/>
              </a:spcBef>
              <a:buNone/>
            </a:pPr>
            <a:r>
              <a:rPr lang="en-GB" sz="1600" b="1" dirty="0">
                <a:solidFill>
                  <a:srgbClr val="FFC000"/>
                </a:solidFill>
                <a:latin typeface="Courier New" pitchFamily="49" charset="0"/>
                <a:cs typeface="Courier New" pitchFamily="49" charset="0"/>
              </a:rPr>
              <a:t>if</a:t>
            </a:r>
            <a:r>
              <a:rPr lang="en-GB" sz="1600" b="1" dirty="0">
                <a:latin typeface="Courier New" pitchFamily="49" charset="0"/>
                <a:cs typeface="Courier New" pitchFamily="49" charset="0"/>
              </a:rPr>
              <a:t> mark &gt; 65:</a:t>
            </a:r>
          </a:p>
          <a:p>
            <a:pPr marL="360000" lvl="1" indent="0">
              <a:spcBef>
                <a:spcPts val="0"/>
              </a:spcBef>
              <a:buNone/>
            </a:pPr>
            <a:r>
              <a:rPr lang="en-GB" sz="1600" b="1" dirty="0">
                <a:latin typeface="Courier New" pitchFamily="49" charset="0"/>
                <a:cs typeface="Courier New" pitchFamily="49" charset="0"/>
              </a:rPr>
              <a:t>    print(</a:t>
            </a:r>
            <a:r>
              <a:rPr lang="en-GB" sz="1600" b="1" dirty="0">
                <a:solidFill>
                  <a:srgbClr val="00B050"/>
                </a:solidFill>
                <a:latin typeface="Courier New" pitchFamily="49" charset="0"/>
                <a:cs typeface="Courier New" pitchFamily="49" charset="0"/>
              </a:rPr>
              <a:t>"Pass"</a:t>
            </a:r>
            <a:r>
              <a:rPr lang="en-GB" sz="1600" b="1" dirty="0">
                <a:latin typeface="Courier New" pitchFamily="49" charset="0"/>
                <a:cs typeface="Courier New" pitchFamily="49" charset="0"/>
              </a:rPr>
              <a:t>)</a:t>
            </a:r>
          </a:p>
          <a:p>
            <a:pPr marL="360000" lvl="1"/>
            <a:r>
              <a:rPr lang="en-GB" b="1" dirty="0"/>
              <a:t>Save and run file</a:t>
            </a:r>
          </a:p>
          <a:p>
            <a:pPr marL="720000" lvl="2"/>
            <a:r>
              <a:rPr lang="en-GB" dirty="0"/>
              <a:t>What does the program do?</a:t>
            </a:r>
          </a:p>
          <a:p>
            <a:pPr marL="720000" lvl="2"/>
            <a:r>
              <a:rPr lang="en-GB" dirty="0"/>
              <a:t>What happens if mark is 65 or less?</a:t>
            </a:r>
            <a:endParaRPr lang="en-GB" dirty="0"/>
          </a:p>
        </p:txBody>
      </p:sp>
      <p:sp>
        <p:nvSpPr>
          <p:cNvPr id="3" name="Title 2"/>
          <p:cNvSpPr>
            <a:spLocks noGrp="1"/>
          </p:cNvSpPr>
          <p:nvPr>
            <p:ph type="title"/>
          </p:nvPr>
        </p:nvSpPr>
        <p:spPr/>
        <p:txBody>
          <a:bodyPr/>
          <a:lstStyle/>
          <a:p>
            <a:r>
              <a:rPr lang="en-GB" dirty="0"/>
              <a:t>If Example</a:t>
            </a:r>
          </a:p>
        </p:txBody>
      </p:sp>
    </p:spTree>
    <p:extLst>
      <p:ext uri="{BB962C8B-B14F-4D97-AF65-F5344CB8AC3E}">
        <p14:creationId xmlns:p14="http://schemas.microsoft.com/office/powerpoint/2010/main" val="175106809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Create </a:t>
            </a:r>
            <a:r>
              <a:rPr lang="en-GB" dirty="0">
                <a:solidFill>
                  <a:srgbClr val="F08300"/>
                </a:solidFill>
              </a:rPr>
              <a:t>02IfElse.py</a:t>
            </a:r>
            <a:r>
              <a:rPr lang="en-GB" dirty="0"/>
              <a:t> and code the following</a:t>
            </a:r>
          </a:p>
          <a:p>
            <a:pPr marL="360000" lvl="1" indent="0">
              <a:buNone/>
            </a:pPr>
            <a:r>
              <a:rPr lang="en-GB" sz="1600" b="1" dirty="0">
                <a:solidFill>
                  <a:srgbClr val="F08300"/>
                </a:solidFill>
                <a:latin typeface="Courier New" pitchFamily="49" charset="0"/>
                <a:cs typeface="Courier New" pitchFamily="49" charset="0"/>
              </a:rPr>
              <a:t># Name    : 02IfElse</a:t>
            </a:r>
          </a:p>
          <a:p>
            <a:pPr marL="360000" lvl="1" indent="0">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spcBef>
                <a:spcPts val="0"/>
              </a:spcBef>
              <a:buNone/>
            </a:pPr>
            <a:r>
              <a:rPr lang="en-GB" sz="1600" b="1" dirty="0">
                <a:solidFill>
                  <a:srgbClr val="F08300"/>
                </a:solidFill>
                <a:latin typeface="Courier New" pitchFamily="49" charset="0"/>
                <a:cs typeface="Courier New" pitchFamily="49" charset="0"/>
              </a:rPr>
              <a:t># Date    : 11 Jul 2016</a:t>
            </a:r>
          </a:p>
          <a:p>
            <a:pPr marL="360000" lvl="1" indent="0">
              <a:spcBef>
                <a:spcPts val="0"/>
              </a:spcBef>
              <a:buNone/>
            </a:pPr>
            <a:r>
              <a:rPr lang="en-GB" sz="1600" b="1" dirty="0">
                <a:solidFill>
                  <a:srgbClr val="F08300"/>
                </a:solidFill>
                <a:latin typeface="Courier New" pitchFamily="49" charset="0"/>
                <a:cs typeface="Courier New" pitchFamily="49" charset="0"/>
              </a:rPr>
              <a:t># Purpose : Example of if/</a:t>
            </a:r>
            <a:r>
              <a:rPr lang="en-GB" sz="1600" b="1" dirty="0" smtClean="0">
                <a:solidFill>
                  <a:srgbClr val="F08300"/>
                </a:solidFill>
                <a:latin typeface="Courier New" pitchFamily="49" charset="0"/>
                <a:cs typeface="Courier New" pitchFamily="49" charset="0"/>
              </a:rPr>
              <a:t>else</a:t>
            </a:r>
            <a:endParaRPr lang="en-GB" sz="1600" b="1" dirty="0">
              <a:solidFill>
                <a:srgbClr val="F08300"/>
              </a:solidFill>
              <a:latin typeface="Courier New" pitchFamily="49" charset="0"/>
              <a:cs typeface="Courier New" pitchFamily="49" charset="0"/>
            </a:endParaRPr>
          </a:p>
        </p:txBody>
      </p:sp>
      <p:sp>
        <p:nvSpPr>
          <p:cNvPr id="4" name="Content Placeholder 3"/>
          <p:cNvSpPr>
            <a:spLocks noGrp="1"/>
          </p:cNvSpPr>
          <p:nvPr>
            <p:ph sz="quarter" idx="16"/>
          </p:nvPr>
        </p:nvSpPr>
        <p:spPr/>
        <p:txBody>
          <a:bodyPr/>
          <a:lstStyle/>
          <a:p>
            <a:pPr marL="360000" lvl="1" indent="0">
              <a:spcBef>
                <a:spcPts val="0"/>
              </a:spcBef>
              <a:buNone/>
            </a:pPr>
            <a:r>
              <a:rPr lang="en-GB" sz="1600" b="1" dirty="0">
                <a:latin typeface="Courier New" pitchFamily="49" charset="0"/>
                <a:cs typeface="Courier New" pitchFamily="49" charset="0"/>
              </a:rPr>
              <a:t>mark = </a:t>
            </a:r>
            <a:r>
              <a:rPr lang="en-GB" sz="1600" b="1" dirty="0" err="1">
                <a:solidFill>
                  <a:srgbClr val="7030A0"/>
                </a:solidFill>
                <a:latin typeface="Courier New" pitchFamily="49" charset="0"/>
                <a:cs typeface="Courier New" pitchFamily="49" charset="0"/>
              </a:rPr>
              <a:t>int</a:t>
            </a:r>
            <a:r>
              <a:rPr lang="en-GB" sz="1600" b="1" dirty="0">
                <a:latin typeface="Courier New" pitchFamily="49" charset="0"/>
                <a:cs typeface="Courier New" pitchFamily="49" charset="0"/>
              </a:rPr>
              <a:t>(</a:t>
            </a:r>
            <a:r>
              <a:rPr lang="en-GB" sz="1600" b="1" dirty="0">
                <a:solidFill>
                  <a:srgbClr val="7030A0"/>
                </a:solidFill>
                <a:latin typeface="Courier New" pitchFamily="49" charset="0"/>
                <a:cs typeface="Courier New" pitchFamily="49" charset="0"/>
              </a:rPr>
              <a:t>input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"Enter mark: "</a:t>
            </a:r>
            <a:r>
              <a:rPr lang="en-GB" sz="1600" b="1" dirty="0">
                <a:latin typeface="Courier New" pitchFamily="49" charset="0"/>
                <a:cs typeface="Courier New" pitchFamily="49" charset="0"/>
              </a:rPr>
              <a:t>))</a:t>
            </a:r>
          </a:p>
          <a:p>
            <a:pPr marL="360000" lvl="1" indent="0">
              <a:spcBef>
                <a:spcPts val="0"/>
              </a:spcBef>
              <a:buNone/>
            </a:pPr>
            <a:endParaRPr lang="en-GB" sz="1600" b="1" dirty="0">
              <a:solidFill>
                <a:srgbClr val="FF0000"/>
              </a:solidFill>
              <a:latin typeface="Courier New" pitchFamily="49" charset="0"/>
              <a:cs typeface="Courier New" pitchFamily="49" charset="0"/>
            </a:endParaRPr>
          </a:p>
          <a:p>
            <a:pPr marL="360000" lvl="1" indent="0">
              <a:spcBef>
                <a:spcPts val="0"/>
              </a:spcBef>
              <a:buNone/>
            </a:pPr>
            <a:r>
              <a:rPr lang="en-GB" sz="1600" b="1" dirty="0">
                <a:solidFill>
                  <a:srgbClr val="FFC000"/>
                </a:solidFill>
                <a:latin typeface="Courier New" pitchFamily="49" charset="0"/>
                <a:cs typeface="Courier New" pitchFamily="49" charset="0"/>
              </a:rPr>
              <a:t>if</a:t>
            </a:r>
            <a:r>
              <a:rPr lang="en-GB" sz="1600" b="1" dirty="0">
                <a:solidFill>
                  <a:srgbClr val="FF0000"/>
                </a:solidFill>
                <a:latin typeface="Courier New" pitchFamily="49" charset="0"/>
                <a:cs typeface="Courier New" pitchFamily="49" charset="0"/>
              </a:rPr>
              <a:t> </a:t>
            </a:r>
            <a:r>
              <a:rPr lang="en-GB" sz="1600" b="1" dirty="0">
                <a:latin typeface="Courier New" pitchFamily="49" charset="0"/>
                <a:cs typeface="Courier New" pitchFamily="49" charset="0"/>
              </a:rPr>
              <a:t>mark &gt; 65:</a:t>
            </a:r>
          </a:p>
          <a:p>
            <a:pPr marL="360000" lvl="1" indent="0">
              <a:spcBef>
                <a:spcPts val="0"/>
              </a:spcBef>
              <a:buNone/>
            </a:pPr>
            <a:r>
              <a:rPr lang="en-GB" sz="1600" b="1" dirty="0">
                <a:solidFill>
                  <a:srgbClr val="FF0000"/>
                </a:solidFill>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"Pass"</a:t>
            </a:r>
            <a:r>
              <a:rPr lang="en-GB" sz="1600" b="1" dirty="0">
                <a:latin typeface="Courier New" pitchFamily="49" charset="0"/>
                <a:cs typeface="Courier New" pitchFamily="49" charset="0"/>
              </a:rPr>
              <a:t>)</a:t>
            </a:r>
          </a:p>
          <a:p>
            <a:pPr marL="360000" lvl="1" indent="0">
              <a:spcBef>
                <a:spcPts val="0"/>
              </a:spcBef>
              <a:buNone/>
            </a:pPr>
            <a:r>
              <a:rPr lang="en-GB" sz="1600" b="1" dirty="0">
                <a:solidFill>
                  <a:srgbClr val="FFC000"/>
                </a:solidFill>
                <a:latin typeface="Courier New" pitchFamily="49" charset="0"/>
                <a:cs typeface="Courier New" pitchFamily="49" charset="0"/>
              </a:rPr>
              <a:t>else</a:t>
            </a:r>
            <a:r>
              <a:rPr lang="en-GB" sz="1600" b="1" dirty="0">
                <a:solidFill>
                  <a:srgbClr val="FF0000"/>
                </a:solidFill>
                <a:latin typeface="Courier New" pitchFamily="49" charset="0"/>
                <a:cs typeface="Courier New" pitchFamily="49" charset="0"/>
              </a:rPr>
              <a:t>:</a:t>
            </a:r>
          </a:p>
          <a:p>
            <a:pPr marL="360000" lvl="1" indent="0">
              <a:spcBef>
                <a:spcPts val="0"/>
              </a:spcBef>
              <a:buNone/>
            </a:pPr>
            <a:r>
              <a:rPr lang="en-GB" sz="1600" b="1" dirty="0">
                <a:solidFill>
                  <a:srgbClr val="FF0000"/>
                </a:solidFill>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"Fail"</a:t>
            </a:r>
            <a:r>
              <a:rPr lang="en-GB" sz="1600" b="1" dirty="0">
                <a:latin typeface="Courier New" pitchFamily="49" charset="0"/>
                <a:cs typeface="Courier New" pitchFamily="49" charset="0"/>
              </a:rPr>
              <a:t>)</a:t>
            </a:r>
          </a:p>
          <a:p>
            <a:pPr marL="360000" lvl="1"/>
            <a:r>
              <a:rPr lang="en-GB" b="1" dirty="0"/>
              <a:t>Save and run file</a:t>
            </a:r>
          </a:p>
          <a:p>
            <a:pPr marL="720000" lvl="2"/>
            <a:r>
              <a:rPr lang="en-GB" dirty="0"/>
              <a:t>What does the program do?</a:t>
            </a:r>
          </a:p>
          <a:p>
            <a:pPr marL="720000" lvl="2"/>
            <a:r>
              <a:rPr lang="en-GB" dirty="0"/>
              <a:t>What happens if mark is 65 or less</a:t>
            </a:r>
            <a:r>
              <a:rPr lang="en-GB" dirty="0" smtClean="0"/>
              <a:t>?</a:t>
            </a:r>
            <a:endParaRPr lang="en-GB" dirty="0"/>
          </a:p>
        </p:txBody>
      </p:sp>
      <p:sp>
        <p:nvSpPr>
          <p:cNvPr id="3" name="Title 2"/>
          <p:cNvSpPr>
            <a:spLocks noGrp="1"/>
          </p:cNvSpPr>
          <p:nvPr>
            <p:ph type="title"/>
          </p:nvPr>
        </p:nvSpPr>
        <p:spPr/>
        <p:txBody>
          <a:bodyPr/>
          <a:lstStyle/>
          <a:p>
            <a:r>
              <a:rPr lang="en-GB" dirty="0"/>
              <a:t>If…Else Example</a:t>
            </a:r>
          </a:p>
        </p:txBody>
      </p:sp>
    </p:spTree>
    <p:extLst>
      <p:ext uri="{BB962C8B-B14F-4D97-AF65-F5344CB8AC3E}">
        <p14:creationId xmlns:p14="http://schemas.microsoft.com/office/powerpoint/2010/main" val="390827920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Create </a:t>
            </a:r>
            <a:r>
              <a:rPr lang="en-GB" dirty="0">
                <a:solidFill>
                  <a:srgbClr val="F08300"/>
                </a:solidFill>
              </a:rPr>
              <a:t>03IfElifElse.py</a:t>
            </a:r>
            <a:r>
              <a:rPr lang="en-GB" dirty="0"/>
              <a:t> and code the following</a:t>
            </a:r>
          </a:p>
          <a:p>
            <a:pPr marL="360000" lvl="1" indent="0">
              <a:buNone/>
            </a:pPr>
            <a:r>
              <a:rPr lang="en-GB" sz="1600" b="1" dirty="0">
                <a:solidFill>
                  <a:srgbClr val="F08300"/>
                </a:solidFill>
                <a:latin typeface="Courier New" pitchFamily="49" charset="0"/>
                <a:cs typeface="Courier New" pitchFamily="49" charset="0"/>
              </a:rPr>
              <a:t># Name    : 03IfElifElse</a:t>
            </a:r>
          </a:p>
          <a:p>
            <a:pPr marL="360000" lvl="1" indent="0">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spcBef>
                <a:spcPts val="0"/>
              </a:spcBef>
              <a:buNone/>
            </a:pPr>
            <a:r>
              <a:rPr lang="en-GB" sz="1600" b="1" dirty="0">
                <a:solidFill>
                  <a:srgbClr val="F08300"/>
                </a:solidFill>
                <a:latin typeface="Courier New" pitchFamily="49" charset="0"/>
                <a:cs typeface="Courier New" pitchFamily="49" charset="0"/>
              </a:rPr>
              <a:t># Date    : 11 Jul 2016</a:t>
            </a:r>
          </a:p>
          <a:p>
            <a:pPr marL="360000" lvl="1" indent="0">
              <a:spcBef>
                <a:spcPts val="0"/>
              </a:spcBef>
              <a:buNone/>
            </a:pPr>
            <a:r>
              <a:rPr lang="en-GB" sz="1600" b="1" dirty="0">
                <a:solidFill>
                  <a:srgbClr val="F08300"/>
                </a:solidFill>
                <a:latin typeface="Courier New" pitchFamily="49" charset="0"/>
                <a:cs typeface="Courier New" pitchFamily="49" charset="0"/>
              </a:rPr>
              <a:t># Purpose : Example of if/elif/</a:t>
            </a:r>
            <a:r>
              <a:rPr lang="en-GB" sz="1600" b="1" dirty="0" smtClean="0">
                <a:solidFill>
                  <a:srgbClr val="F08300"/>
                </a:solidFill>
                <a:latin typeface="Courier New" pitchFamily="49" charset="0"/>
                <a:cs typeface="Courier New" pitchFamily="49" charset="0"/>
              </a:rPr>
              <a:t>else</a:t>
            </a:r>
            <a:endParaRPr lang="en-GB" sz="1600" b="1" dirty="0">
              <a:solidFill>
                <a:srgbClr val="F08300"/>
              </a:solidFill>
              <a:latin typeface="Courier New" pitchFamily="49" charset="0"/>
              <a:cs typeface="Courier New" pitchFamily="49" charset="0"/>
            </a:endParaRPr>
          </a:p>
        </p:txBody>
      </p:sp>
      <p:sp>
        <p:nvSpPr>
          <p:cNvPr id="5" name="Content Placeholder 4"/>
          <p:cNvSpPr>
            <a:spLocks noGrp="1"/>
          </p:cNvSpPr>
          <p:nvPr>
            <p:ph sz="quarter" idx="16"/>
          </p:nvPr>
        </p:nvSpPr>
        <p:spPr/>
        <p:txBody>
          <a:bodyPr/>
          <a:lstStyle/>
          <a:p>
            <a:pPr marL="360000" lvl="1" indent="0">
              <a:spcBef>
                <a:spcPts val="0"/>
              </a:spcBef>
              <a:buNone/>
            </a:pPr>
            <a:r>
              <a:rPr lang="en-GB" sz="1600" b="1" dirty="0">
                <a:latin typeface="Courier New" pitchFamily="49" charset="0"/>
                <a:cs typeface="Courier New" pitchFamily="49" charset="0"/>
              </a:rPr>
              <a:t>mark = </a:t>
            </a:r>
            <a:r>
              <a:rPr lang="en-GB" sz="1600" b="1" dirty="0" err="1">
                <a:solidFill>
                  <a:srgbClr val="7030A0"/>
                </a:solidFill>
                <a:latin typeface="Courier New" pitchFamily="49" charset="0"/>
                <a:cs typeface="Courier New" pitchFamily="49" charset="0"/>
              </a:rPr>
              <a:t>int</a:t>
            </a:r>
            <a:r>
              <a:rPr lang="en-GB" sz="1600" b="1" dirty="0">
                <a:latin typeface="Courier New" pitchFamily="49" charset="0"/>
                <a:cs typeface="Courier New" pitchFamily="49" charset="0"/>
              </a:rPr>
              <a:t>(</a:t>
            </a:r>
            <a:r>
              <a:rPr lang="en-GB" sz="1600" b="1" dirty="0">
                <a:solidFill>
                  <a:srgbClr val="7030A0"/>
                </a:solidFill>
                <a:latin typeface="Courier New" pitchFamily="49" charset="0"/>
                <a:cs typeface="Courier New" pitchFamily="49" charset="0"/>
              </a:rPr>
              <a:t>input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"Enter mark: "</a:t>
            </a:r>
            <a:r>
              <a:rPr lang="en-GB" sz="1600" b="1" dirty="0">
                <a:latin typeface="Courier New" pitchFamily="49" charset="0"/>
                <a:cs typeface="Courier New" pitchFamily="49" charset="0"/>
              </a:rPr>
              <a:t>))</a:t>
            </a:r>
          </a:p>
          <a:p>
            <a:pPr marL="360000" lvl="1" indent="0">
              <a:spcBef>
                <a:spcPts val="0"/>
              </a:spcBef>
              <a:buNone/>
            </a:pPr>
            <a:endParaRPr lang="en-GB" sz="1600" b="1" dirty="0">
              <a:latin typeface="Courier New" pitchFamily="49" charset="0"/>
              <a:cs typeface="Courier New" pitchFamily="49" charset="0"/>
            </a:endParaRPr>
          </a:p>
          <a:p>
            <a:pPr marL="360000" lvl="1" indent="0">
              <a:spcBef>
                <a:spcPts val="0"/>
              </a:spcBef>
              <a:buNone/>
            </a:pPr>
            <a:r>
              <a:rPr lang="en-GB" sz="1600" b="1" dirty="0">
                <a:solidFill>
                  <a:srgbClr val="FFC000"/>
                </a:solidFill>
                <a:latin typeface="Courier New" pitchFamily="49" charset="0"/>
                <a:cs typeface="Courier New" pitchFamily="49" charset="0"/>
              </a:rPr>
              <a:t>if</a:t>
            </a:r>
            <a:r>
              <a:rPr lang="en-GB" sz="1600" b="1" dirty="0">
                <a:latin typeface="Courier New" pitchFamily="49" charset="0"/>
                <a:cs typeface="Courier New" pitchFamily="49" charset="0"/>
              </a:rPr>
              <a:t> mark &gt; 75:</a:t>
            </a:r>
          </a:p>
          <a:p>
            <a:pPr marL="360000" lvl="1" indent="0">
              <a:spcBef>
                <a:spcPts val="0"/>
              </a:spcBef>
              <a:buNone/>
            </a:pPr>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"Merit"</a:t>
            </a:r>
            <a:r>
              <a:rPr lang="en-GB" sz="1600" b="1" dirty="0">
                <a:latin typeface="Courier New" pitchFamily="49" charset="0"/>
                <a:cs typeface="Courier New" pitchFamily="49" charset="0"/>
              </a:rPr>
              <a:t>)</a:t>
            </a:r>
          </a:p>
          <a:p>
            <a:pPr marL="360000" lvl="1" indent="0">
              <a:spcBef>
                <a:spcPts val="0"/>
              </a:spcBef>
              <a:buNone/>
            </a:pPr>
            <a:r>
              <a:rPr lang="en-GB" sz="1600" b="1" dirty="0" err="1">
                <a:solidFill>
                  <a:srgbClr val="FFC000"/>
                </a:solidFill>
                <a:latin typeface="Courier New" pitchFamily="49" charset="0"/>
                <a:cs typeface="Courier New" pitchFamily="49" charset="0"/>
              </a:rPr>
              <a:t>elif</a:t>
            </a:r>
            <a:r>
              <a:rPr lang="en-GB" sz="1600" b="1" dirty="0">
                <a:latin typeface="Courier New" pitchFamily="49" charset="0"/>
                <a:cs typeface="Courier New" pitchFamily="49" charset="0"/>
              </a:rPr>
              <a:t> mark &gt; 65:</a:t>
            </a:r>
          </a:p>
          <a:p>
            <a:pPr marL="360000" lvl="1" indent="0">
              <a:spcBef>
                <a:spcPts val="0"/>
              </a:spcBef>
              <a:buNone/>
            </a:pPr>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"Pass"</a:t>
            </a:r>
            <a:r>
              <a:rPr lang="en-GB" sz="1600" b="1" dirty="0">
                <a:latin typeface="Courier New" pitchFamily="49" charset="0"/>
                <a:cs typeface="Courier New" pitchFamily="49" charset="0"/>
              </a:rPr>
              <a:t>)</a:t>
            </a:r>
          </a:p>
          <a:p>
            <a:pPr marL="360000" lvl="1" indent="0">
              <a:spcBef>
                <a:spcPts val="0"/>
              </a:spcBef>
              <a:buNone/>
            </a:pPr>
            <a:r>
              <a:rPr lang="en-GB" sz="1600" b="1" dirty="0">
                <a:solidFill>
                  <a:srgbClr val="FFC000"/>
                </a:solidFill>
                <a:latin typeface="Courier New" pitchFamily="49" charset="0"/>
                <a:cs typeface="Courier New" pitchFamily="49" charset="0"/>
              </a:rPr>
              <a:t>else</a:t>
            </a:r>
            <a:r>
              <a:rPr lang="en-GB" sz="1600" b="1" dirty="0">
                <a:latin typeface="Courier New" pitchFamily="49" charset="0"/>
                <a:cs typeface="Courier New" pitchFamily="49" charset="0"/>
              </a:rPr>
              <a:t>:</a:t>
            </a:r>
          </a:p>
          <a:p>
            <a:pPr marL="360000" lvl="1" indent="0">
              <a:spcBef>
                <a:spcPts val="0"/>
              </a:spcBef>
              <a:buNone/>
            </a:pPr>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"Fail"</a:t>
            </a:r>
            <a:r>
              <a:rPr lang="en-GB" sz="1600" b="1" dirty="0">
                <a:latin typeface="Courier New" pitchFamily="49" charset="0"/>
                <a:cs typeface="Courier New" pitchFamily="49" charset="0"/>
              </a:rPr>
              <a:t>)</a:t>
            </a:r>
          </a:p>
          <a:p>
            <a:pPr marL="360000" lvl="1"/>
            <a:r>
              <a:rPr lang="en-GB" b="1" dirty="0"/>
              <a:t>Save and run file</a:t>
            </a:r>
          </a:p>
          <a:p>
            <a:pPr marL="720000" lvl="2"/>
            <a:r>
              <a:rPr lang="en-GB" dirty="0"/>
              <a:t>What does the program do?</a:t>
            </a:r>
          </a:p>
          <a:p>
            <a:endParaRPr lang="en-US" dirty="0"/>
          </a:p>
        </p:txBody>
      </p:sp>
      <p:sp>
        <p:nvSpPr>
          <p:cNvPr id="3" name="Title 2"/>
          <p:cNvSpPr>
            <a:spLocks noGrp="1"/>
          </p:cNvSpPr>
          <p:nvPr>
            <p:ph type="title"/>
          </p:nvPr>
        </p:nvSpPr>
        <p:spPr/>
        <p:txBody>
          <a:bodyPr/>
          <a:lstStyle/>
          <a:p>
            <a:r>
              <a:rPr lang="en-GB" dirty="0"/>
              <a:t>If…Elif…Else Example</a:t>
            </a:r>
          </a:p>
        </p:txBody>
      </p:sp>
    </p:spTree>
    <p:extLst>
      <p:ext uri="{BB962C8B-B14F-4D97-AF65-F5344CB8AC3E}">
        <p14:creationId xmlns:p14="http://schemas.microsoft.com/office/powerpoint/2010/main" val="93135569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normAutofit/>
          </a:bodyPr>
          <a:lstStyle/>
          <a:p>
            <a:pPr>
              <a:lnSpc>
                <a:spcPct val="120000"/>
              </a:lnSpc>
            </a:pPr>
            <a:r>
              <a:rPr lang="en-GB" sz="2200" dirty="0"/>
              <a:t>Create </a:t>
            </a:r>
            <a:r>
              <a:rPr lang="en-GB" sz="2200" dirty="0">
                <a:solidFill>
                  <a:srgbClr val="F08300"/>
                </a:solidFill>
              </a:rPr>
              <a:t>04IfElifElifElse.py</a:t>
            </a:r>
            <a:r>
              <a:rPr lang="en-GB" sz="2200" dirty="0"/>
              <a:t> and code the following</a:t>
            </a:r>
          </a:p>
          <a:p>
            <a:pPr marL="360000" lvl="1" indent="0">
              <a:lnSpc>
                <a:spcPct val="120000"/>
              </a:lnSpc>
              <a:buNone/>
            </a:pPr>
            <a:r>
              <a:rPr lang="en-GB" sz="1700" b="1" dirty="0">
                <a:solidFill>
                  <a:srgbClr val="F08300"/>
                </a:solidFill>
                <a:latin typeface="Courier New" pitchFamily="49" charset="0"/>
                <a:cs typeface="Courier New" pitchFamily="49" charset="0"/>
              </a:rPr>
              <a:t># Name    : 04IfElifElifElse</a:t>
            </a:r>
          </a:p>
          <a:p>
            <a:pPr marL="360000" lvl="1" indent="0">
              <a:lnSpc>
                <a:spcPct val="120000"/>
              </a:lnSpc>
              <a:spcBef>
                <a:spcPts val="0"/>
              </a:spcBef>
              <a:buNone/>
            </a:pPr>
            <a:r>
              <a:rPr lang="en-GB" sz="1700" b="1" dirty="0">
                <a:solidFill>
                  <a:srgbClr val="F08300"/>
                </a:solidFill>
                <a:latin typeface="Courier New" pitchFamily="49" charset="0"/>
                <a:cs typeface="Courier New" pitchFamily="49" charset="0"/>
              </a:rPr>
              <a:t># Author  : John Merchant</a:t>
            </a:r>
          </a:p>
          <a:p>
            <a:pPr marL="360000" lvl="1" indent="0">
              <a:lnSpc>
                <a:spcPct val="120000"/>
              </a:lnSpc>
              <a:spcBef>
                <a:spcPts val="0"/>
              </a:spcBef>
              <a:buNone/>
            </a:pPr>
            <a:r>
              <a:rPr lang="en-GB" sz="1700" b="1" dirty="0">
                <a:solidFill>
                  <a:srgbClr val="F08300"/>
                </a:solidFill>
                <a:latin typeface="Courier New" pitchFamily="49" charset="0"/>
                <a:cs typeface="Courier New" pitchFamily="49" charset="0"/>
              </a:rPr>
              <a:t># Date    : 11 Jul 2016</a:t>
            </a:r>
          </a:p>
          <a:p>
            <a:pPr marL="360000" lvl="1" indent="0">
              <a:lnSpc>
                <a:spcPct val="120000"/>
              </a:lnSpc>
              <a:spcBef>
                <a:spcPts val="0"/>
              </a:spcBef>
              <a:buNone/>
            </a:pPr>
            <a:r>
              <a:rPr lang="en-GB" sz="1700" b="1" dirty="0">
                <a:solidFill>
                  <a:srgbClr val="F08300"/>
                </a:solidFill>
                <a:latin typeface="Courier New" pitchFamily="49" charset="0"/>
                <a:cs typeface="Courier New" pitchFamily="49" charset="0"/>
              </a:rPr>
              <a:t># Purpose : Example of if/elif/elif/else</a:t>
            </a:r>
          </a:p>
          <a:p>
            <a:pPr marL="360000" lvl="1" indent="0">
              <a:lnSpc>
                <a:spcPct val="120000"/>
              </a:lnSpc>
              <a:spcBef>
                <a:spcPts val="0"/>
              </a:spcBef>
              <a:buNone/>
            </a:pPr>
            <a:endParaRPr lang="en-GB" sz="1700" b="1" dirty="0">
              <a:solidFill>
                <a:srgbClr val="FF0000"/>
              </a:solidFill>
              <a:latin typeface="Courier New" pitchFamily="49" charset="0"/>
              <a:cs typeface="Courier New" pitchFamily="49" charset="0"/>
            </a:endParaRPr>
          </a:p>
          <a:p>
            <a:pPr marL="360000" lvl="1" indent="0">
              <a:lnSpc>
                <a:spcPct val="120000"/>
              </a:lnSpc>
              <a:spcBef>
                <a:spcPts val="0"/>
              </a:spcBef>
              <a:buNone/>
            </a:pPr>
            <a:r>
              <a:rPr lang="en-GB" sz="1700" b="1" dirty="0">
                <a:latin typeface="Courier New" pitchFamily="49" charset="0"/>
                <a:cs typeface="Courier New" pitchFamily="49" charset="0"/>
              </a:rPr>
              <a:t>mark = </a:t>
            </a:r>
            <a:r>
              <a:rPr lang="en-GB" sz="1700" b="1" dirty="0">
                <a:solidFill>
                  <a:srgbClr val="7030A0"/>
                </a:solidFill>
                <a:latin typeface="Courier New" pitchFamily="49" charset="0"/>
                <a:cs typeface="Courier New" pitchFamily="49" charset="0"/>
              </a:rPr>
              <a:t>int</a:t>
            </a:r>
            <a:r>
              <a:rPr lang="en-GB" sz="1700" b="1" dirty="0">
                <a:latin typeface="Courier New" pitchFamily="49" charset="0"/>
                <a:cs typeface="Courier New" pitchFamily="49" charset="0"/>
              </a:rPr>
              <a:t>(</a:t>
            </a:r>
            <a:r>
              <a:rPr lang="en-GB" sz="1700" b="1" dirty="0">
                <a:solidFill>
                  <a:srgbClr val="7030A0"/>
                </a:solidFill>
                <a:latin typeface="Courier New" pitchFamily="49" charset="0"/>
                <a:cs typeface="Courier New" pitchFamily="49" charset="0"/>
              </a:rPr>
              <a:t>input</a:t>
            </a:r>
            <a:r>
              <a:rPr lang="en-GB" sz="1700" b="1" dirty="0">
                <a:latin typeface="Courier New" pitchFamily="49" charset="0"/>
                <a:cs typeface="Courier New" pitchFamily="49" charset="0"/>
              </a:rPr>
              <a:t>(</a:t>
            </a:r>
            <a:r>
              <a:rPr lang="en-GB" sz="1700" b="1" dirty="0">
                <a:solidFill>
                  <a:srgbClr val="00B050"/>
                </a:solidFill>
                <a:latin typeface="Courier New" pitchFamily="49" charset="0"/>
                <a:cs typeface="Courier New" pitchFamily="49" charset="0"/>
              </a:rPr>
              <a:t>"Enter mark: "</a:t>
            </a:r>
            <a:r>
              <a:rPr lang="en-GB" sz="1700" b="1" dirty="0">
                <a:latin typeface="Courier New" pitchFamily="49" charset="0"/>
                <a:cs typeface="Courier New" pitchFamily="49" charset="0"/>
              </a:rPr>
              <a:t>)</a:t>
            </a:r>
            <a:r>
              <a:rPr lang="en-GB" sz="1700" b="1" dirty="0" smtClean="0">
                <a:latin typeface="Courier New" pitchFamily="49" charset="0"/>
                <a:cs typeface="Courier New" pitchFamily="49" charset="0"/>
              </a:rPr>
              <a:t>)</a:t>
            </a:r>
            <a:endParaRPr lang="en-GB" sz="1700" b="1" dirty="0">
              <a:latin typeface="Courier New" pitchFamily="49" charset="0"/>
              <a:cs typeface="Courier New" pitchFamily="49" charset="0"/>
            </a:endParaRPr>
          </a:p>
        </p:txBody>
      </p:sp>
      <p:sp>
        <p:nvSpPr>
          <p:cNvPr id="5" name="Content Placeholder 4"/>
          <p:cNvSpPr>
            <a:spLocks noGrp="1"/>
          </p:cNvSpPr>
          <p:nvPr>
            <p:ph sz="quarter" idx="16"/>
          </p:nvPr>
        </p:nvSpPr>
        <p:spPr/>
        <p:txBody>
          <a:bodyPr/>
          <a:lstStyle/>
          <a:p>
            <a:pPr marL="360000" lvl="1" indent="0">
              <a:lnSpc>
                <a:spcPct val="120000"/>
              </a:lnSpc>
              <a:spcBef>
                <a:spcPts val="0"/>
              </a:spcBef>
              <a:buNone/>
            </a:pPr>
            <a:r>
              <a:rPr lang="en-GB" sz="1700" b="1" dirty="0">
                <a:solidFill>
                  <a:srgbClr val="FFC000"/>
                </a:solidFill>
                <a:latin typeface="Courier New" pitchFamily="49" charset="0"/>
                <a:cs typeface="Courier New" pitchFamily="49" charset="0"/>
              </a:rPr>
              <a:t>if</a:t>
            </a:r>
            <a:r>
              <a:rPr lang="en-GB" sz="1700" b="1" dirty="0">
                <a:latin typeface="Courier New" pitchFamily="49" charset="0"/>
                <a:cs typeface="Courier New" pitchFamily="49" charset="0"/>
              </a:rPr>
              <a:t> mark &gt; 85:</a:t>
            </a:r>
          </a:p>
          <a:p>
            <a:pPr marL="360000" lvl="1" indent="0">
              <a:lnSpc>
                <a:spcPct val="120000"/>
              </a:lnSpc>
              <a:spcBef>
                <a:spcPts val="0"/>
              </a:spcBef>
              <a:buNone/>
            </a:pPr>
            <a:r>
              <a:rPr lang="en-GB" sz="1700" b="1" dirty="0">
                <a:latin typeface="Courier New" pitchFamily="49" charset="0"/>
                <a:cs typeface="Courier New" pitchFamily="49" charset="0"/>
              </a:rPr>
              <a:t>    </a:t>
            </a:r>
            <a:r>
              <a:rPr lang="en-GB" sz="1700" b="1" dirty="0">
                <a:solidFill>
                  <a:srgbClr val="7030A0"/>
                </a:solidFill>
                <a:latin typeface="Courier New" pitchFamily="49" charset="0"/>
                <a:cs typeface="Courier New" pitchFamily="49" charset="0"/>
              </a:rPr>
              <a:t>print</a:t>
            </a:r>
            <a:r>
              <a:rPr lang="en-GB" sz="1700" b="1" dirty="0">
                <a:latin typeface="Courier New" pitchFamily="49" charset="0"/>
                <a:cs typeface="Courier New" pitchFamily="49" charset="0"/>
              </a:rPr>
              <a:t>(</a:t>
            </a:r>
            <a:r>
              <a:rPr lang="en-GB" sz="1700" b="1" dirty="0">
                <a:solidFill>
                  <a:srgbClr val="00B050"/>
                </a:solidFill>
                <a:latin typeface="Courier New" pitchFamily="49" charset="0"/>
                <a:cs typeface="Courier New" pitchFamily="49" charset="0"/>
              </a:rPr>
              <a:t>"Distinction"</a:t>
            </a:r>
            <a:r>
              <a:rPr lang="en-GB" sz="1700" b="1" dirty="0">
                <a:latin typeface="Courier New" pitchFamily="49" charset="0"/>
                <a:cs typeface="Courier New" pitchFamily="49" charset="0"/>
              </a:rPr>
              <a:t>)</a:t>
            </a:r>
          </a:p>
          <a:p>
            <a:pPr marL="360000" lvl="1" indent="0">
              <a:lnSpc>
                <a:spcPct val="120000"/>
              </a:lnSpc>
              <a:spcBef>
                <a:spcPts val="0"/>
              </a:spcBef>
              <a:buNone/>
            </a:pPr>
            <a:r>
              <a:rPr lang="en-GB" sz="1700" b="1" dirty="0" err="1">
                <a:solidFill>
                  <a:srgbClr val="FFC000"/>
                </a:solidFill>
                <a:latin typeface="Courier New" pitchFamily="49" charset="0"/>
                <a:cs typeface="Courier New" pitchFamily="49" charset="0"/>
              </a:rPr>
              <a:t>elif</a:t>
            </a:r>
            <a:r>
              <a:rPr lang="en-GB" sz="1700" b="1" dirty="0">
                <a:latin typeface="Courier New" pitchFamily="49" charset="0"/>
                <a:cs typeface="Courier New" pitchFamily="49" charset="0"/>
              </a:rPr>
              <a:t> mark &gt; 75:</a:t>
            </a:r>
          </a:p>
          <a:p>
            <a:pPr marL="360000" lvl="1" indent="0">
              <a:lnSpc>
                <a:spcPct val="120000"/>
              </a:lnSpc>
              <a:spcBef>
                <a:spcPts val="0"/>
              </a:spcBef>
              <a:buNone/>
            </a:pPr>
            <a:r>
              <a:rPr lang="en-GB" sz="1700" b="1" dirty="0">
                <a:latin typeface="Courier New" pitchFamily="49" charset="0"/>
                <a:cs typeface="Courier New" pitchFamily="49" charset="0"/>
              </a:rPr>
              <a:t>    </a:t>
            </a:r>
            <a:r>
              <a:rPr lang="en-GB" sz="1700" b="1" dirty="0">
                <a:solidFill>
                  <a:srgbClr val="7030A0"/>
                </a:solidFill>
                <a:latin typeface="Courier New" pitchFamily="49" charset="0"/>
                <a:cs typeface="Courier New" pitchFamily="49" charset="0"/>
              </a:rPr>
              <a:t>print</a:t>
            </a:r>
            <a:r>
              <a:rPr lang="en-GB" sz="1700" b="1" dirty="0">
                <a:latin typeface="Courier New" pitchFamily="49" charset="0"/>
                <a:cs typeface="Courier New" pitchFamily="49" charset="0"/>
              </a:rPr>
              <a:t>(</a:t>
            </a:r>
            <a:r>
              <a:rPr lang="en-GB" sz="1700" b="1" dirty="0">
                <a:solidFill>
                  <a:srgbClr val="00B050"/>
                </a:solidFill>
                <a:latin typeface="Courier New" pitchFamily="49" charset="0"/>
                <a:cs typeface="Courier New" pitchFamily="49" charset="0"/>
              </a:rPr>
              <a:t>"Merit"</a:t>
            </a:r>
            <a:r>
              <a:rPr lang="en-GB" sz="1700" b="1" dirty="0">
                <a:latin typeface="Courier New" pitchFamily="49" charset="0"/>
                <a:cs typeface="Courier New" pitchFamily="49" charset="0"/>
              </a:rPr>
              <a:t>)</a:t>
            </a:r>
            <a:r>
              <a:rPr lang="en-GB" sz="1700" b="1" dirty="0">
                <a:solidFill>
                  <a:srgbClr val="00B050"/>
                </a:solidFill>
                <a:latin typeface="Courier New" pitchFamily="49" charset="0"/>
                <a:cs typeface="Courier New" pitchFamily="49" charset="0"/>
              </a:rPr>
              <a:t> </a:t>
            </a:r>
          </a:p>
          <a:p>
            <a:pPr marL="360000" lvl="1" indent="0">
              <a:lnSpc>
                <a:spcPct val="120000"/>
              </a:lnSpc>
              <a:spcBef>
                <a:spcPts val="0"/>
              </a:spcBef>
              <a:buNone/>
            </a:pPr>
            <a:r>
              <a:rPr lang="en-GB" sz="1700" b="1" dirty="0" err="1">
                <a:solidFill>
                  <a:srgbClr val="FFC000"/>
                </a:solidFill>
                <a:latin typeface="Courier New" pitchFamily="49" charset="0"/>
                <a:cs typeface="Courier New" pitchFamily="49" charset="0"/>
              </a:rPr>
              <a:t>elif</a:t>
            </a:r>
            <a:r>
              <a:rPr lang="en-GB" sz="1700" b="1" dirty="0">
                <a:latin typeface="Courier New" pitchFamily="49" charset="0"/>
                <a:cs typeface="Courier New" pitchFamily="49" charset="0"/>
              </a:rPr>
              <a:t> mark &gt; 65:</a:t>
            </a:r>
          </a:p>
          <a:p>
            <a:pPr marL="360000" lvl="1" indent="0">
              <a:lnSpc>
                <a:spcPct val="120000"/>
              </a:lnSpc>
              <a:spcBef>
                <a:spcPts val="0"/>
              </a:spcBef>
              <a:buNone/>
            </a:pPr>
            <a:r>
              <a:rPr lang="en-GB" sz="1700" b="1" dirty="0">
                <a:latin typeface="Courier New" pitchFamily="49" charset="0"/>
                <a:cs typeface="Courier New" pitchFamily="49" charset="0"/>
              </a:rPr>
              <a:t>    </a:t>
            </a:r>
            <a:r>
              <a:rPr lang="en-GB" sz="1700" b="1" dirty="0">
                <a:solidFill>
                  <a:srgbClr val="7030A0"/>
                </a:solidFill>
                <a:latin typeface="Courier New" pitchFamily="49" charset="0"/>
                <a:cs typeface="Courier New" pitchFamily="49" charset="0"/>
              </a:rPr>
              <a:t>print</a:t>
            </a:r>
            <a:r>
              <a:rPr lang="en-GB" sz="1700" b="1" dirty="0">
                <a:latin typeface="Courier New" pitchFamily="49" charset="0"/>
                <a:cs typeface="Courier New" pitchFamily="49" charset="0"/>
              </a:rPr>
              <a:t>(</a:t>
            </a:r>
            <a:r>
              <a:rPr lang="en-GB" sz="1700" b="1" dirty="0">
                <a:solidFill>
                  <a:srgbClr val="00B050"/>
                </a:solidFill>
                <a:latin typeface="Courier New" pitchFamily="49" charset="0"/>
                <a:cs typeface="Courier New" pitchFamily="49" charset="0"/>
              </a:rPr>
              <a:t>"Pass"</a:t>
            </a:r>
            <a:r>
              <a:rPr lang="en-GB" sz="1700" b="1" dirty="0">
                <a:latin typeface="Courier New" pitchFamily="49" charset="0"/>
                <a:cs typeface="Courier New" pitchFamily="49" charset="0"/>
              </a:rPr>
              <a:t>)</a:t>
            </a:r>
          </a:p>
          <a:p>
            <a:pPr marL="360000" lvl="1" indent="0">
              <a:lnSpc>
                <a:spcPct val="120000"/>
              </a:lnSpc>
              <a:spcBef>
                <a:spcPts val="0"/>
              </a:spcBef>
              <a:buNone/>
            </a:pPr>
            <a:r>
              <a:rPr lang="en-GB" sz="1700" b="1" dirty="0">
                <a:solidFill>
                  <a:srgbClr val="FFC000"/>
                </a:solidFill>
                <a:latin typeface="Courier New" pitchFamily="49" charset="0"/>
                <a:cs typeface="Courier New" pitchFamily="49" charset="0"/>
              </a:rPr>
              <a:t>else</a:t>
            </a:r>
            <a:r>
              <a:rPr lang="en-GB" sz="1700" b="1" dirty="0">
                <a:latin typeface="Courier New" pitchFamily="49" charset="0"/>
                <a:cs typeface="Courier New" pitchFamily="49" charset="0"/>
              </a:rPr>
              <a:t>:</a:t>
            </a:r>
          </a:p>
          <a:p>
            <a:pPr marL="360000" lvl="1" indent="0">
              <a:lnSpc>
                <a:spcPct val="120000"/>
              </a:lnSpc>
              <a:spcBef>
                <a:spcPts val="0"/>
              </a:spcBef>
              <a:buNone/>
            </a:pPr>
            <a:r>
              <a:rPr lang="en-GB" sz="1700" b="1" dirty="0">
                <a:latin typeface="Courier New" pitchFamily="49" charset="0"/>
                <a:cs typeface="Courier New" pitchFamily="49" charset="0"/>
              </a:rPr>
              <a:t>    </a:t>
            </a:r>
            <a:r>
              <a:rPr lang="en-GB" sz="1700" b="1" dirty="0">
                <a:solidFill>
                  <a:srgbClr val="7030A0"/>
                </a:solidFill>
                <a:latin typeface="Courier New" pitchFamily="49" charset="0"/>
                <a:cs typeface="Courier New" pitchFamily="49" charset="0"/>
              </a:rPr>
              <a:t>print</a:t>
            </a:r>
            <a:r>
              <a:rPr lang="en-GB" sz="1700" b="1" dirty="0">
                <a:latin typeface="Courier New" pitchFamily="49" charset="0"/>
                <a:cs typeface="Courier New" pitchFamily="49" charset="0"/>
              </a:rPr>
              <a:t>(</a:t>
            </a:r>
            <a:r>
              <a:rPr lang="en-GB" sz="1700" b="1" dirty="0">
                <a:solidFill>
                  <a:srgbClr val="00B050"/>
                </a:solidFill>
                <a:latin typeface="Courier New" pitchFamily="49" charset="0"/>
                <a:cs typeface="Courier New" pitchFamily="49" charset="0"/>
              </a:rPr>
              <a:t>"Fail"</a:t>
            </a:r>
            <a:r>
              <a:rPr lang="en-GB" sz="1700" b="1" dirty="0">
                <a:latin typeface="Courier New" pitchFamily="49" charset="0"/>
                <a:cs typeface="Courier New" pitchFamily="49" charset="0"/>
              </a:rPr>
              <a:t>)</a:t>
            </a:r>
          </a:p>
          <a:p>
            <a:pPr marL="360000" lvl="1">
              <a:lnSpc>
                <a:spcPct val="120000"/>
              </a:lnSpc>
            </a:pPr>
            <a:r>
              <a:rPr lang="en-GB" sz="2200" b="1" dirty="0"/>
              <a:t>Save and run file</a:t>
            </a:r>
          </a:p>
          <a:p>
            <a:pPr marL="720000" lvl="2">
              <a:lnSpc>
                <a:spcPct val="120000"/>
              </a:lnSpc>
            </a:pPr>
            <a:r>
              <a:rPr lang="en-GB" sz="2200" dirty="0"/>
              <a:t>What does the program do?</a:t>
            </a:r>
          </a:p>
          <a:p>
            <a:endParaRPr lang="en-US" dirty="0"/>
          </a:p>
        </p:txBody>
      </p:sp>
      <p:sp>
        <p:nvSpPr>
          <p:cNvPr id="3" name="Title 2"/>
          <p:cNvSpPr>
            <a:spLocks noGrp="1"/>
          </p:cNvSpPr>
          <p:nvPr>
            <p:ph type="title"/>
          </p:nvPr>
        </p:nvSpPr>
        <p:spPr/>
        <p:txBody>
          <a:bodyPr/>
          <a:lstStyle/>
          <a:p>
            <a:r>
              <a:rPr lang="en-GB" dirty="0"/>
              <a:t>If…Elif…Elif…Else Example</a:t>
            </a:r>
          </a:p>
        </p:txBody>
      </p:sp>
    </p:spTree>
    <p:extLst>
      <p:ext uri="{BB962C8B-B14F-4D97-AF65-F5344CB8AC3E}">
        <p14:creationId xmlns:p14="http://schemas.microsoft.com/office/powerpoint/2010/main" val="32258547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normAutofit/>
          </a:bodyPr>
          <a:lstStyle/>
          <a:p>
            <a:r>
              <a:rPr lang="en-GB" dirty="0"/>
              <a:t>If…Elif…Elif…Else can be used to create a menu </a:t>
            </a:r>
          </a:p>
          <a:p>
            <a:r>
              <a:rPr lang="en-GB" dirty="0"/>
              <a:t>Create </a:t>
            </a:r>
            <a:r>
              <a:rPr lang="en-GB" dirty="0">
                <a:solidFill>
                  <a:srgbClr val="F08300"/>
                </a:solidFill>
              </a:rPr>
              <a:t>05IfMenu.py</a:t>
            </a:r>
            <a:r>
              <a:rPr lang="en-GB" dirty="0"/>
              <a:t> and code the following</a:t>
            </a:r>
          </a:p>
          <a:p>
            <a:pPr marL="360000" lvl="1" indent="0">
              <a:buNone/>
            </a:pPr>
            <a:r>
              <a:rPr lang="en-GB" sz="1600" b="1" dirty="0">
                <a:solidFill>
                  <a:srgbClr val="F08300"/>
                </a:solidFill>
                <a:latin typeface="Courier New" pitchFamily="49" charset="0"/>
                <a:cs typeface="Courier New" pitchFamily="49" charset="0"/>
              </a:rPr>
              <a:t># Name    : 05IfMenu</a:t>
            </a:r>
          </a:p>
          <a:p>
            <a:pPr marL="360000" lvl="1" indent="0">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spcBef>
                <a:spcPts val="0"/>
              </a:spcBef>
              <a:buNone/>
            </a:pPr>
            <a:r>
              <a:rPr lang="en-GB" sz="1600" b="1" dirty="0">
                <a:solidFill>
                  <a:srgbClr val="F08300"/>
                </a:solidFill>
                <a:latin typeface="Courier New" pitchFamily="49" charset="0"/>
                <a:cs typeface="Courier New" pitchFamily="49" charset="0"/>
              </a:rPr>
              <a:t># Date    : 11 Jul 2016</a:t>
            </a:r>
          </a:p>
          <a:p>
            <a:pPr marL="360000" lvl="1" indent="0">
              <a:spcBef>
                <a:spcPts val="0"/>
              </a:spcBef>
              <a:buNone/>
            </a:pPr>
            <a:r>
              <a:rPr lang="en-GB" sz="1600" b="1" dirty="0">
                <a:solidFill>
                  <a:srgbClr val="F08300"/>
                </a:solidFill>
                <a:latin typeface="Courier New" pitchFamily="49" charset="0"/>
                <a:cs typeface="Courier New" pitchFamily="49" charset="0"/>
              </a:rPr>
              <a:t># Purpose : Example of if menu</a:t>
            </a:r>
          </a:p>
          <a:p>
            <a:pPr marL="360000" lvl="1" indent="0">
              <a:spcBef>
                <a:spcPts val="0"/>
              </a:spcBef>
              <a:buNone/>
            </a:pPr>
            <a:endParaRPr lang="en-GB" sz="1600" b="1" dirty="0">
              <a:solidFill>
                <a:srgbClr val="FF0000"/>
              </a:solidFill>
              <a:latin typeface="Courier New" pitchFamily="49" charset="0"/>
              <a:cs typeface="Courier New" pitchFamily="49" charset="0"/>
            </a:endParaRPr>
          </a:p>
          <a:p>
            <a:pPr marL="360000" lvl="1" indent="0">
              <a:spcBef>
                <a:spcPts val="0"/>
              </a:spcBef>
              <a:buNone/>
            </a:pPr>
            <a:endParaRPr lang="en-GB" sz="1600" b="1" dirty="0">
              <a:solidFill>
                <a:srgbClr val="FF0000"/>
              </a:solidFill>
              <a:latin typeface="Courier New" pitchFamily="49" charset="0"/>
              <a:cs typeface="Courier New" pitchFamily="49" charset="0"/>
            </a:endParaRPr>
          </a:p>
        </p:txBody>
      </p:sp>
      <p:sp>
        <p:nvSpPr>
          <p:cNvPr id="4" name="Content Placeholder 3"/>
          <p:cNvSpPr>
            <a:spLocks noGrp="1"/>
          </p:cNvSpPr>
          <p:nvPr>
            <p:ph sz="quarter" idx="16"/>
          </p:nvPr>
        </p:nvSpPr>
        <p:spPr/>
        <p:txBody>
          <a:bodyPr/>
          <a:lstStyle/>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"Menu:"</a:t>
            </a:r>
            <a:r>
              <a:rPr lang="en-GB" sz="1600" b="1" dirty="0">
                <a:latin typeface="Courier New" pitchFamily="49" charset="0"/>
                <a:cs typeface="Courier New" pitchFamily="49" charset="0"/>
              </a:rPr>
              <a:t>)</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"1 - Add"</a:t>
            </a:r>
            <a:r>
              <a:rPr lang="en-GB" sz="1600" b="1" dirty="0">
                <a:latin typeface="Courier New" pitchFamily="49" charset="0"/>
                <a:cs typeface="Courier New" pitchFamily="49" charset="0"/>
              </a:rPr>
              <a:t>)</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"2 - Amend"</a:t>
            </a:r>
            <a:r>
              <a:rPr lang="en-GB" sz="1600" b="1" dirty="0">
                <a:latin typeface="Courier New" pitchFamily="49" charset="0"/>
                <a:cs typeface="Courier New" pitchFamily="49" charset="0"/>
              </a:rPr>
              <a:t>)</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"3 - Delete"</a:t>
            </a:r>
            <a:r>
              <a:rPr lang="en-GB" sz="1600" b="1" dirty="0">
                <a:latin typeface="Courier New" pitchFamily="49" charset="0"/>
                <a:cs typeface="Courier New" pitchFamily="49" charset="0"/>
              </a:rPr>
              <a:t>)</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"4 - Display"</a:t>
            </a:r>
            <a:r>
              <a:rPr lang="en-GB" sz="1600" b="1" dirty="0">
                <a:latin typeface="Courier New" pitchFamily="49" charset="0"/>
                <a:cs typeface="Courier New" pitchFamily="49" charset="0"/>
              </a:rPr>
              <a:t>)</a:t>
            </a:r>
          </a:p>
          <a:p>
            <a:pPr marL="360000" lvl="1"/>
            <a:r>
              <a:rPr lang="en-GB" b="1" dirty="0"/>
              <a:t>Continued over…</a:t>
            </a:r>
          </a:p>
          <a:p>
            <a:endParaRPr lang="en-US" dirty="0"/>
          </a:p>
        </p:txBody>
      </p:sp>
      <p:sp>
        <p:nvSpPr>
          <p:cNvPr id="3" name="Title 2"/>
          <p:cNvSpPr>
            <a:spLocks noGrp="1"/>
          </p:cNvSpPr>
          <p:nvPr>
            <p:ph type="title"/>
          </p:nvPr>
        </p:nvSpPr>
        <p:spPr/>
        <p:txBody>
          <a:bodyPr/>
          <a:lstStyle/>
          <a:p>
            <a:r>
              <a:rPr lang="en-GB" dirty="0"/>
              <a:t>If Menu Example</a:t>
            </a:r>
          </a:p>
        </p:txBody>
      </p:sp>
    </p:spTree>
    <p:extLst>
      <p:ext uri="{BB962C8B-B14F-4D97-AF65-F5344CB8AC3E}">
        <p14:creationId xmlns:p14="http://schemas.microsoft.com/office/powerpoint/2010/main" val="92027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normAutofit fontScale="77500" lnSpcReduction="20000"/>
          </a:bodyPr>
          <a:lstStyle/>
          <a:p>
            <a:pPr>
              <a:lnSpc>
                <a:spcPct val="120000"/>
              </a:lnSpc>
            </a:pPr>
            <a:r>
              <a:rPr lang="en-GB" dirty="0"/>
              <a:t>Continued…</a:t>
            </a:r>
          </a:p>
          <a:p>
            <a:pPr marL="360000" lvl="1" indent="0">
              <a:buNone/>
            </a:pPr>
            <a:r>
              <a:rPr lang="en-GB" sz="1600" b="1" dirty="0">
                <a:latin typeface="Courier New" pitchFamily="49" charset="0"/>
                <a:cs typeface="Courier New" pitchFamily="49" charset="0"/>
              </a:rPr>
              <a:t>menu_option = </a:t>
            </a:r>
            <a:r>
              <a:rPr lang="en-GB" sz="1600" b="1" dirty="0">
                <a:solidFill>
                  <a:srgbClr val="7030A0"/>
                </a:solidFill>
                <a:latin typeface="Courier New" pitchFamily="49" charset="0"/>
                <a:cs typeface="Courier New" pitchFamily="49" charset="0"/>
              </a:rPr>
              <a:t>int</a:t>
            </a:r>
            <a:r>
              <a:rPr lang="en-GB" sz="1600" b="1" dirty="0">
                <a:latin typeface="Courier New" pitchFamily="49" charset="0"/>
                <a:cs typeface="Courier New" pitchFamily="49" charset="0"/>
              </a:rPr>
              <a:t>(</a:t>
            </a:r>
            <a:r>
              <a:rPr lang="en-GB" sz="1600" b="1" dirty="0">
                <a:solidFill>
                  <a:srgbClr val="7030A0"/>
                </a:solidFill>
                <a:latin typeface="Courier New" pitchFamily="49" charset="0"/>
                <a:cs typeface="Courier New" pitchFamily="49" charset="0"/>
              </a:rPr>
              <a:t>input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"Enter Option: "</a:t>
            </a:r>
            <a:r>
              <a:rPr lang="en-GB" sz="1600" b="1" dirty="0">
                <a:latin typeface="Courier New" pitchFamily="49" charset="0"/>
                <a:cs typeface="Courier New" pitchFamily="49" charset="0"/>
              </a:rPr>
              <a:t>))</a:t>
            </a:r>
          </a:p>
          <a:p>
            <a:pPr marL="360000" lvl="1" indent="0">
              <a:spcBef>
                <a:spcPts val="0"/>
              </a:spcBef>
              <a:buNone/>
            </a:pPr>
            <a:r>
              <a:rPr lang="en-GB" sz="1600" b="1" dirty="0">
                <a:solidFill>
                  <a:srgbClr val="FFC000"/>
                </a:solidFill>
                <a:latin typeface="Courier New" pitchFamily="49" charset="0"/>
                <a:cs typeface="Courier New" pitchFamily="49" charset="0"/>
              </a:rPr>
              <a:t>if</a:t>
            </a:r>
            <a:r>
              <a:rPr lang="en-GB" sz="1600" b="1" dirty="0">
                <a:latin typeface="Courier New" pitchFamily="49" charset="0"/>
                <a:cs typeface="Courier New" pitchFamily="49" charset="0"/>
              </a:rPr>
              <a:t> menu_option == 1:</a:t>
            </a:r>
          </a:p>
          <a:p>
            <a:pPr marL="360000" lvl="1" indent="0">
              <a:spcBef>
                <a:spcPts val="0"/>
              </a:spcBef>
              <a:buNone/>
            </a:pPr>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"Option 1 - Add selected"</a:t>
            </a:r>
            <a:r>
              <a:rPr lang="en-GB" sz="1600" b="1" dirty="0">
                <a:latin typeface="Courier New" pitchFamily="49" charset="0"/>
                <a:cs typeface="Courier New" pitchFamily="49" charset="0"/>
              </a:rPr>
              <a:t>)</a:t>
            </a:r>
          </a:p>
          <a:p>
            <a:pPr marL="360000" lvl="1" indent="0">
              <a:spcBef>
                <a:spcPts val="0"/>
              </a:spcBef>
              <a:buNone/>
            </a:pPr>
            <a:r>
              <a:rPr lang="en-GB" sz="1600" b="1" dirty="0">
                <a:solidFill>
                  <a:srgbClr val="FFC000"/>
                </a:solidFill>
                <a:latin typeface="Courier New" pitchFamily="49" charset="0"/>
                <a:cs typeface="Courier New" pitchFamily="49" charset="0"/>
              </a:rPr>
              <a:t>elif</a:t>
            </a:r>
            <a:r>
              <a:rPr lang="en-GB" sz="1600" b="1" dirty="0">
                <a:latin typeface="Courier New" pitchFamily="49" charset="0"/>
                <a:cs typeface="Courier New" pitchFamily="49" charset="0"/>
              </a:rPr>
              <a:t> menu_option == 2:</a:t>
            </a:r>
          </a:p>
          <a:p>
            <a:pPr marL="360000" lvl="1" indent="0">
              <a:spcBef>
                <a:spcPts val="0"/>
              </a:spcBef>
              <a:buNone/>
            </a:pPr>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 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"Option 2 - Amend selected"</a:t>
            </a:r>
            <a:r>
              <a:rPr lang="en-GB" sz="1600" b="1" dirty="0">
                <a:latin typeface="Courier New" pitchFamily="49" charset="0"/>
                <a:cs typeface="Courier New" pitchFamily="49" charset="0"/>
              </a:rPr>
              <a:t>)</a:t>
            </a:r>
          </a:p>
          <a:p>
            <a:pPr marL="360000" lvl="1" indent="0">
              <a:spcBef>
                <a:spcPts val="0"/>
              </a:spcBef>
              <a:buNone/>
            </a:pPr>
            <a:r>
              <a:rPr lang="en-GB" sz="1600" b="1" dirty="0">
                <a:solidFill>
                  <a:srgbClr val="FFC000"/>
                </a:solidFill>
                <a:latin typeface="Courier New" pitchFamily="49" charset="0"/>
                <a:cs typeface="Courier New" pitchFamily="49" charset="0"/>
              </a:rPr>
              <a:t>elif</a:t>
            </a:r>
            <a:r>
              <a:rPr lang="en-GB" sz="1600" b="1" dirty="0">
                <a:latin typeface="Courier New" pitchFamily="49" charset="0"/>
                <a:cs typeface="Courier New" pitchFamily="49" charset="0"/>
              </a:rPr>
              <a:t> menu_option == 3:</a:t>
            </a:r>
          </a:p>
          <a:p>
            <a:pPr marL="360000" lvl="1" indent="0">
              <a:spcBef>
                <a:spcPts val="0"/>
              </a:spcBef>
              <a:buNone/>
            </a:pPr>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"Option 3 - Delete selected"</a:t>
            </a:r>
            <a:r>
              <a:rPr lang="en-GB" sz="1600" b="1" dirty="0">
                <a:latin typeface="Courier New" pitchFamily="49" charset="0"/>
                <a:cs typeface="Courier New" pitchFamily="49" charset="0"/>
              </a:rPr>
              <a:t>)</a:t>
            </a:r>
          </a:p>
          <a:p>
            <a:pPr marL="360000" lvl="1" indent="0">
              <a:spcBef>
                <a:spcPts val="0"/>
              </a:spcBef>
              <a:buNone/>
            </a:pPr>
            <a:r>
              <a:rPr lang="en-GB" sz="1600" b="1" dirty="0">
                <a:solidFill>
                  <a:srgbClr val="FFC000"/>
                </a:solidFill>
                <a:latin typeface="Courier New" pitchFamily="49" charset="0"/>
                <a:cs typeface="Courier New" pitchFamily="49" charset="0"/>
              </a:rPr>
              <a:t>elif</a:t>
            </a:r>
            <a:r>
              <a:rPr lang="en-GB" sz="1600" b="1" dirty="0">
                <a:latin typeface="Courier New" pitchFamily="49" charset="0"/>
                <a:cs typeface="Courier New" pitchFamily="49" charset="0"/>
              </a:rPr>
              <a:t> menu_option == 4:</a:t>
            </a:r>
          </a:p>
          <a:p>
            <a:pPr marL="360000" lvl="1" indent="0">
              <a:spcBef>
                <a:spcPts val="0"/>
              </a:spcBef>
              <a:buNone/>
            </a:pPr>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 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"Option 4 - Display selected"</a:t>
            </a:r>
            <a:r>
              <a:rPr lang="en-GB" sz="1600" b="1" dirty="0">
                <a:latin typeface="Courier New" pitchFamily="49" charset="0"/>
                <a:cs typeface="Courier New" pitchFamily="49" charset="0"/>
              </a:rPr>
              <a:t>)</a:t>
            </a:r>
          </a:p>
          <a:p>
            <a:pPr marL="360000" lvl="1" indent="0">
              <a:spcBef>
                <a:spcPts val="0"/>
              </a:spcBef>
              <a:buNone/>
            </a:pPr>
            <a:r>
              <a:rPr lang="en-GB" sz="1600" b="1" dirty="0">
                <a:solidFill>
                  <a:srgbClr val="FFC000"/>
                </a:solidFill>
                <a:latin typeface="Courier New" pitchFamily="49" charset="0"/>
                <a:cs typeface="Courier New" pitchFamily="49" charset="0"/>
              </a:rPr>
              <a:t>else</a:t>
            </a:r>
            <a:r>
              <a:rPr lang="en-GB" sz="1600" b="1" dirty="0">
                <a:latin typeface="Courier New" pitchFamily="49" charset="0"/>
                <a:cs typeface="Courier New" pitchFamily="49" charset="0"/>
              </a:rPr>
              <a:t>:</a:t>
            </a:r>
          </a:p>
          <a:p>
            <a:pPr marL="360000" lvl="1" indent="0">
              <a:spcBef>
                <a:spcPts val="0"/>
              </a:spcBef>
              <a:buNone/>
            </a:pPr>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"Invalid option selected"</a:t>
            </a:r>
            <a:r>
              <a:rPr lang="en-GB" sz="1600" b="1" dirty="0">
                <a:latin typeface="Courier New" pitchFamily="49" charset="0"/>
                <a:cs typeface="Courier New" pitchFamily="49" charset="0"/>
              </a:rPr>
              <a:t>)</a:t>
            </a:r>
          </a:p>
          <a:p>
            <a:pPr marL="360000" lvl="1"/>
            <a:r>
              <a:rPr lang="en-GB" b="1" dirty="0"/>
              <a:t>Save and run file</a:t>
            </a:r>
          </a:p>
          <a:p>
            <a:pPr marL="720000" lvl="2"/>
            <a:r>
              <a:rPr lang="en-GB" dirty="0"/>
              <a:t>What does the program do?</a:t>
            </a:r>
          </a:p>
        </p:txBody>
      </p:sp>
      <p:sp>
        <p:nvSpPr>
          <p:cNvPr id="3" name="Title 2"/>
          <p:cNvSpPr>
            <a:spLocks noGrp="1"/>
          </p:cNvSpPr>
          <p:nvPr>
            <p:ph type="title"/>
          </p:nvPr>
        </p:nvSpPr>
        <p:spPr/>
        <p:txBody>
          <a:bodyPr/>
          <a:lstStyle/>
          <a:p>
            <a:r>
              <a:rPr lang="en-GB" dirty="0"/>
              <a:t>If Menu Example</a:t>
            </a:r>
          </a:p>
        </p:txBody>
      </p:sp>
    </p:spTree>
    <p:extLst>
      <p:ext uri="{BB962C8B-B14F-4D97-AF65-F5344CB8AC3E}">
        <p14:creationId xmlns:p14="http://schemas.microsoft.com/office/powerpoint/2010/main" val="238112397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So far just used the &gt; and == operators</a:t>
            </a:r>
          </a:p>
          <a:p>
            <a:r>
              <a:rPr lang="en-GB" dirty="0"/>
              <a:t>Other important inequalities used in selection</a:t>
            </a:r>
          </a:p>
          <a:p>
            <a:pPr marL="360000" lvl="1" indent="0">
              <a:buNone/>
            </a:pPr>
            <a:r>
              <a:rPr lang="en-GB" dirty="0"/>
              <a:t>	 </a:t>
            </a:r>
          </a:p>
        </p:txBody>
      </p:sp>
      <p:sp>
        <p:nvSpPr>
          <p:cNvPr id="3" name="Title 2"/>
          <p:cNvSpPr>
            <a:spLocks noGrp="1"/>
          </p:cNvSpPr>
          <p:nvPr>
            <p:ph type="title"/>
          </p:nvPr>
        </p:nvSpPr>
        <p:spPr/>
        <p:txBody>
          <a:bodyPr/>
          <a:lstStyle/>
          <a:p>
            <a:r>
              <a:rPr lang="en-GB" dirty="0"/>
              <a:t>Inequalities</a:t>
            </a:r>
          </a:p>
        </p:txBody>
      </p:sp>
      <p:graphicFrame>
        <p:nvGraphicFramePr>
          <p:cNvPr id="4" name="Table 3"/>
          <p:cNvGraphicFramePr>
            <a:graphicFrameLocks noGrp="1"/>
          </p:cNvGraphicFramePr>
          <p:nvPr>
            <p:extLst>
              <p:ext uri="{D42A27DB-BD31-4B8C-83A1-F6EECF244321}">
                <p14:modId xmlns:p14="http://schemas.microsoft.com/office/powerpoint/2010/main" val="1728473410"/>
              </p:ext>
            </p:extLst>
          </p:nvPr>
        </p:nvGraphicFramePr>
        <p:xfrm>
          <a:off x="842905" y="2725810"/>
          <a:ext cx="8160000" cy="2595880"/>
        </p:xfrm>
        <a:graphic>
          <a:graphicData uri="http://schemas.openxmlformats.org/drawingml/2006/table">
            <a:tbl>
              <a:tblPr firstRow="1" bandRow="1">
                <a:tableStyleId>{93296810-A885-4BE3-A3E7-6D5BEEA58F35}</a:tableStyleId>
              </a:tblPr>
              <a:tblGrid>
                <a:gridCol w="1920000">
                  <a:extLst>
                    <a:ext uri="{9D8B030D-6E8A-4147-A177-3AD203B41FA5}">
                      <a16:colId xmlns:a16="http://schemas.microsoft.com/office/drawing/2014/main" xmlns="" val="20000"/>
                    </a:ext>
                  </a:extLst>
                </a:gridCol>
                <a:gridCol w="3840000">
                  <a:extLst>
                    <a:ext uri="{9D8B030D-6E8A-4147-A177-3AD203B41FA5}">
                      <a16:colId xmlns:a16="http://schemas.microsoft.com/office/drawing/2014/main" xmlns="" val="20001"/>
                    </a:ext>
                  </a:extLst>
                </a:gridCol>
                <a:gridCol w="2400000">
                  <a:extLst>
                    <a:ext uri="{9D8B030D-6E8A-4147-A177-3AD203B41FA5}">
                      <a16:colId xmlns:a16="http://schemas.microsoft.com/office/drawing/2014/main" xmlns="" val="20002"/>
                    </a:ext>
                  </a:extLst>
                </a:gridCol>
              </a:tblGrid>
              <a:tr h="370840">
                <a:tc>
                  <a:txBody>
                    <a:bodyPr/>
                    <a:lstStyle/>
                    <a:p>
                      <a:r>
                        <a:rPr lang="en-GB" baseline="0" dirty="0"/>
                        <a:t>Operator</a:t>
                      </a:r>
                      <a:endParaRPr lang="en-GB" baseline="0" dirty="0">
                        <a:solidFill>
                          <a:srgbClr val="002060"/>
                        </a:solidFill>
                      </a:endParaRPr>
                    </a:p>
                  </a:txBody>
                  <a:tcPr marL="121920" marR="121920"/>
                </a:tc>
                <a:tc>
                  <a:txBody>
                    <a:bodyPr/>
                    <a:lstStyle/>
                    <a:p>
                      <a:pPr marL="0" algn="l" defTabSz="914400" rtl="0" eaLnBrk="1" latinLnBrk="0" hangingPunct="1"/>
                      <a:r>
                        <a:rPr lang="en-GB" sz="1800" kern="1200" baseline="0" dirty="0"/>
                        <a:t>Description</a:t>
                      </a:r>
                      <a:endParaRPr lang="en-GB" sz="1800" b="1" kern="1200" baseline="0" dirty="0">
                        <a:solidFill>
                          <a:srgbClr val="002060"/>
                        </a:solidFill>
                        <a:latin typeface="+mn-lt"/>
                        <a:ea typeface="+mn-ea"/>
                        <a:cs typeface="+mn-cs"/>
                      </a:endParaRPr>
                    </a:p>
                  </a:txBody>
                  <a:tcPr marL="121920" marR="121920"/>
                </a:tc>
                <a:tc>
                  <a:txBody>
                    <a:bodyPr/>
                    <a:lstStyle/>
                    <a:p>
                      <a:pPr marL="0" algn="l" defTabSz="914400" rtl="0" eaLnBrk="1" latinLnBrk="0" hangingPunct="1"/>
                      <a:r>
                        <a:rPr lang="en-GB" sz="1800" kern="1200" baseline="0" dirty="0"/>
                        <a:t>Example</a:t>
                      </a:r>
                      <a:endParaRPr lang="en-GB" sz="1800" b="1" kern="1200" baseline="0" dirty="0">
                        <a:solidFill>
                          <a:srgbClr val="002060"/>
                        </a:solidFill>
                        <a:latin typeface="+mn-lt"/>
                        <a:ea typeface="+mn-ea"/>
                        <a:cs typeface="+mn-cs"/>
                      </a:endParaRPr>
                    </a:p>
                  </a:txBody>
                  <a:tcPr marL="121920" marR="121920"/>
                </a:tc>
                <a:extLst>
                  <a:ext uri="{0D108BD9-81ED-4DB2-BD59-A6C34878D82A}">
                    <a16:rowId xmlns:a16="http://schemas.microsoft.com/office/drawing/2014/main" xmlns="" val="10000"/>
                  </a:ext>
                </a:extLst>
              </a:tr>
              <a:tr h="370840">
                <a:tc>
                  <a:txBody>
                    <a:bodyPr/>
                    <a:lstStyle/>
                    <a:p>
                      <a:r>
                        <a:rPr lang="en-GB" dirty="0"/>
                        <a:t>&lt;</a:t>
                      </a:r>
                    </a:p>
                  </a:txBody>
                  <a:tcPr marL="121920" marR="121920"/>
                </a:tc>
                <a:tc>
                  <a:txBody>
                    <a:bodyPr/>
                    <a:lstStyle/>
                    <a:p>
                      <a:r>
                        <a:rPr lang="en-GB" dirty="0"/>
                        <a:t>Less than</a:t>
                      </a:r>
                    </a:p>
                  </a:txBody>
                  <a:tcPr marL="121920" marR="121920"/>
                </a:tc>
                <a:tc>
                  <a:txBody>
                    <a:bodyPr/>
                    <a:lstStyle/>
                    <a:p>
                      <a:r>
                        <a:rPr lang="en-GB" dirty="0"/>
                        <a:t>1 &lt; 10</a:t>
                      </a:r>
                    </a:p>
                  </a:txBody>
                  <a:tcPr marL="121920" marR="121920"/>
                </a:tc>
                <a:extLst>
                  <a:ext uri="{0D108BD9-81ED-4DB2-BD59-A6C34878D82A}">
                    <a16:rowId xmlns:a16="http://schemas.microsoft.com/office/drawing/2014/main" xmlns="" val="10001"/>
                  </a:ext>
                </a:extLst>
              </a:tr>
              <a:tr h="370840">
                <a:tc>
                  <a:txBody>
                    <a:bodyPr/>
                    <a:lstStyle/>
                    <a:p>
                      <a:r>
                        <a:rPr lang="en-GB" dirty="0"/>
                        <a:t>&gt;</a:t>
                      </a:r>
                    </a:p>
                  </a:txBody>
                  <a:tcPr marL="121920" marR="121920"/>
                </a:tc>
                <a:tc>
                  <a:txBody>
                    <a:bodyPr/>
                    <a:lstStyle/>
                    <a:p>
                      <a:r>
                        <a:rPr lang="en-GB" dirty="0"/>
                        <a:t>Greater than</a:t>
                      </a:r>
                    </a:p>
                  </a:txBody>
                  <a:tcPr marL="121920" marR="121920"/>
                </a:tc>
                <a:tc>
                  <a:txBody>
                    <a:bodyPr/>
                    <a:lstStyle/>
                    <a:p>
                      <a:r>
                        <a:rPr lang="en-GB" dirty="0"/>
                        <a:t>10 &gt; 1</a:t>
                      </a:r>
                    </a:p>
                  </a:txBody>
                  <a:tcPr marL="121920" marR="121920"/>
                </a:tc>
                <a:extLst>
                  <a:ext uri="{0D108BD9-81ED-4DB2-BD59-A6C34878D82A}">
                    <a16:rowId xmlns:a16="http://schemas.microsoft.com/office/drawing/2014/main" xmlns="" val="10002"/>
                  </a:ext>
                </a:extLst>
              </a:tr>
              <a:tr h="370840">
                <a:tc>
                  <a:txBody>
                    <a:bodyPr/>
                    <a:lstStyle/>
                    <a:p>
                      <a:r>
                        <a:rPr lang="en-GB" dirty="0"/>
                        <a:t>&lt;=</a:t>
                      </a:r>
                    </a:p>
                  </a:txBody>
                  <a:tcPr marL="121920" marR="121920"/>
                </a:tc>
                <a:tc>
                  <a:txBody>
                    <a:bodyPr/>
                    <a:lstStyle/>
                    <a:p>
                      <a:r>
                        <a:rPr lang="en-GB" dirty="0"/>
                        <a:t>Less than</a:t>
                      </a:r>
                      <a:r>
                        <a:rPr lang="en-GB" baseline="0" dirty="0"/>
                        <a:t> or equal to</a:t>
                      </a:r>
                      <a:endParaRPr lang="en-GB" dirty="0"/>
                    </a:p>
                  </a:txBody>
                  <a:tcPr marL="121920" marR="121920"/>
                </a:tc>
                <a:tc>
                  <a:txBody>
                    <a:bodyPr/>
                    <a:lstStyle/>
                    <a:p>
                      <a:r>
                        <a:rPr lang="en-GB" dirty="0"/>
                        <a:t>1 &lt;= 10</a:t>
                      </a:r>
                    </a:p>
                  </a:txBody>
                  <a:tcPr marL="121920" marR="121920"/>
                </a:tc>
                <a:extLst>
                  <a:ext uri="{0D108BD9-81ED-4DB2-BD59-A6C34878D82A}">
                    <a16:rowId xmlns:a16="http://schemas.microsoft.com/office/drawing/2014/main" xmlns="" val="10003"/>
                  </a:ext>
                </a:extLst>
              </a:tr>
              <a:tr h="370840">
                <a:tc>
                  <a:txBody>
                    <a:bodyPr/>
                    <a:lstStyle/>
                    <a:p>
                      <a:r>
                        <a:rPr lang="en-GB" dirty="0"/>
                        <a:t>&gt;=</a:t>
                      </a:r>
                    </a:p>
                  </a:txBody>
                  <a:tcPr marL="121920" marR="121920"/>
                </a:tc>
                <a:tc>
                  <a:txBody>
                    <a:bodyPr/>
                    <a:lstStyle/>
                    <a:p>
                      <a:r>
                        <a:rPr lang="en-GB" dirty="0"/>
                        <a:t>Greater than or equal to</a:t>
                      </a:r>
                    </a:p>
                  </a:txBody>
                  <a:tcPr marL="121920" marR="121920"/>
                </a:tc>
                <a:tc>
                  <a:txBody>
                    <a:bodyPr/>
                    <a:lstStyle/>
                    <a:p>
                      <a:r>
                        <a:rPr lang="en-GB" dirty="0"/>
                        <a:t>10</a:t>
                      </a:r>
                      <a:r>
                        <a:rPr lang="en-GB" baseline="0" dirty="0"/>
                        <a:t> &gt;= 1</a:t>
                      </a:r>
                      <a:endParaRPr lang="en-GB" dirty="0"/>
                    </a:p>
                  </a:txBody>
                  <a:tcPr marL="121920" marR="121920"/>
                </a:tc>
                <a:extLst>
                  <a:ext uri="{0D108BD9-81ED-4DB2-BD59-A6C34878D82A}">
                    <a16:rowId xmlns:a16="http://schemas.microsoft.com/office/drawing/2014/main" xmlns="" val="10004"/>
                  </a:ext>
                </a:extLst>
              </a:tr>
              <a:tr h="370840">
                <a:tc>
                  <a:txBody>
                    <a:bodyPr/>
                    <a:lstStyle/>
                    <a:p>
                      <a:r>
                        <a:rPr lang="en-GB" dirty="0"/>
                        <a:t>==</a:t>
                      </a:r>
                    </a:p>
                  </a:txBody>
                  <a:tcPr marL="121920" marR="121920"/>
                </a:tc>
                <a:tc>
                  <a:txBody>
                    <a:bodyPr/>
                    <a:lstStyle/>
                    <a:p>
                      <a:r>
                        <a:rPr lang="en-GB" dirty="0"/>
                        <a:t>Equal to</a:t>
                      </a:r>
                    </a:p>
                  </a:txBody>
                  <a:tcPr marL="121920" marR="121920"/>
                </a:tc>
                <a:tc>
                  <a:txBody>
                    <a:bodyPr/>
                    <a:lstStyle/>
                    <a:p>
                      <a:r>
                        <a:rPr lang="en-GB" dirty="0"/>
                        <a:t>10 == 10</a:t>
                      </a:r>
                    </a:p>
                  </a:txBody>
                  <a:tcPr marL="121920" marR="121920"/>
                </a:tc>
                <a:extLst>
                  <a:ext uri="{0D108BD9-81ED-4DB2-BD59-A6C34878D82A}">
                    <a16:rowId xmlns:a16="http://schemas.microsoft.com/office/drawing/2014/main" xmlns="" val="10005"/>
                  </a:ext>
                </a:extLst>
              </a:tr>
              <a:tr h="370840">
                <a:tc>
                  <a:txBody>
                    <a:bodyPr/>
                    <a:lstStyle/>
                    <a:p>
                      <a:r>
                        <a:rPr lang="en-GB" dirty="0"/>
                        <a:t>!=</a:t>
                      </a:r>
                    </a:p>
                  </a:txBody>
                  <a:tcPr marL="121920" marR="121920"/>
                </a:tc>
                <a:tc>
                  <a:txBody>
                    <a:bodyPr/>
                    <a:lstStyle/>
                    <a:p>
                      <a:r>
                        <a:rPr lang="en-GB" dirty="0"/>
                        <a:t>Not equal to</a:t>
                      </a:r>
                    </a:p>
                  </a:txBody>
                  <a:tcPr marL="121920" marR="121920"/>
                </a:tc>
                <a:tc>
                  <a:txBody>
                    <a:bodyPr/>
                    <a:lstStyle/>
                    <a:p>
                      <a:r>
                        <a:rPr lang="en-GB" dirty="0"/>
                        <a:t>1 != 10</a:t>
                      </a:r>
                    </a:p>
                  </a:txBody>
                  <a:tcPr marL="121920" marR="121920"/>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9479585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Possible to nest Ifs to handle more complex logic</a:t>
            </a:r>
          </a:p>
          <a:p>
            <a:r>
              <a:rPr lang="en-GB" dirty="0"/>
              <a:t>Create </a:t>
            </a:r>
            <a:r>
              <a:rPr lang="en-GB" dirty="0">
                <a:solidFill>
                  <a:srgbClr val="F08300"/>
                </a:solidFill>
              </a:rPr>
              <a:t>06IfNested.py</a:t>
            </a:r>
            <a:r>
              <a:rPr lang="en-GB" dirty="0"/>
              <a:t> and code the following</a:t>
            </a:r>
          </a:p>
          <a:p>
            <a:pPr marL="360000" lvl="1" indent="0">
              <a:buNone/>
            </a:pPr>
            <a:r>
              <a:rPr lang="en-GB" sz="1600" b="1" dirty="0">
                <a:solidFill>
                  <a:srgbClr val="F08300"/>
                </a:solidFill>
                <a:latin typeface="Courier New" pitchFamily="49" charset="0"/>
                <a:cs typeface="Courier New" pitchFamily="49" charset="0"/>
              </a:rPr>
              <a:t># Name    : 06IfNested</a:t>
            </a:r>
          </a:p>
          <a:p>
            <a:pPr marL="360000" lvl="1" indent="0">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spcBef>
                <a:spcPts val="0"/>
              </a:spcBef>
              <a:buNone/>
            </a:pPr>
            <a:r>
              <a:rPr lang="en-GB" sz="1600" b="1" dirty="0">
                <a:solidFill>
                  <a:srgbClr val="F08300"/>
                </a:solidFill>
                <a:latin typeface="Courier New" pitchFamily="49" charset="0"/>
                <a:cs typeface="Courier New" pitchFamily="49" charset="0"/>
              </a:rPr>
              <a:t># Date    : 11 May 2016</a:t>
            </a:r>
          </a:p>
          <a:p>
            <a:pPr marL="360000" lvl="1" indent="0">
              <a:spcBef>
                <a:spcPts val="0"/>
              </a:spcBef>
              <a:buNone/>
            </a:pPr>
            <a:r>
              <a:rPr lang="en-GB" sz="1600" b="1" dirty="0">
                <a:solidFill>
                  <a:srgbClr val="F08300"/>
                </a:solidFill>
                <a:latin typeface="Courier New" pitchFamily="49" charset="0"/>
                <a:cs typeface="Courier New" pitchFamily="49" charset="0"/>
              </a:rPr>
              <a:t># Purpose : Example of nested </a:t>
            </a:r>
            <a:r>
              <a:rPr lang="en-GB" sz="1600" b="1" dirty="0" smtClean="0">
                <a:solidFill>
                  <a:srgbClr val="F08300"/>
                </a:solidFill>
                <a:latin typeface="Courier New" pitchFamily="49" charset="0"/>
                <a:cs typeface="Courier New" pitchFamily="49" charset="0"/>
              </a:rPr>
              <a:t>if</a:t>
            </a:r>
            <a:endParaRPr lang="en-GB" sz="1600" b="1" dirty="0">
              <a:solidFill>
                <a:srgbClr val="F08300"/>
              </a:solidFill>
              <a:latin typeface="Courier New" pitchFamily="49" charset="0"/>
              <a:cs typeface="Courier New" pitchFamily="49" charset="0"/>
            </a:endParaRPr>
          </a:p>
        </p:txBody>
      </p:sp>
      <p:sp>
        <p:nvSpPr>
          <p:cNvPr id="4" name="Content Placeholder 3"/>
          <p:cNvSpPr>
            <a:spLocks noGrp="1"/>
          </p:cNvSpPr>
          <p:nvPr>
            <p:ph sz="quarter" idx="16"/>
          </p:nvPr>
        </p:nvSpPr>
        <p:spPr/>
        <p:txBody>
          <a:bodyPr/>
          <a:lstStyle/>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"Menu:"</a:t>
            </a:r>
            <a:r>
              <a:rPr lang="en-GB" sz="1600" b="1" dirty="0">
                <a:latin typeface="Courier New" pitchFamily="49" charset="0"/>
                <a:cs typeface="Courier New" pitchFamily="49" charset="0"/>
              </a:rPr>
              <a:t>)</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"3 - Level 3"</a:t>
            </a:r>
            <a:r>
              <a:rPr lang="en-GB" sz="1600" b="1" dirty="0">
                <a:latin typeface="Courier New" pitchFamily="49" charset="0"/>
                <a:cs typeface="Courier New" pitchFamily="49" charset="0"/>
              </a:rPr>
              <a:t>)</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"4 - Level 4"</a:t>
            </a:r>
            <a:r>
              <a:rPr lang="en-GB" sz="1600" b="1" dirty="0">
                <a:latin typeface="Courier New" pitchFamily="49" charset="0"/>
                <a:cs typeface="Courier New" pitchFamily="49" charset="0"/>
              </a:rPr>
              <a:t>)</a:t>
            </a:r>
          </a:p>
          <a:p>
            <a:pPr marL="360000" lvl="1" indent="0">
              <a:spcBef>
                <a:spcPts val="0"/>
              </a:spcBef>
              <a:buNone/>
            </a:pPr>
            <a:endParaRPr lang="en-GB" sz="1600" b="1" dirty="0">
              <a:latin typeface="Courier New" pitchFamily="49" charset="0"/>
              <a:cs typeface="Courier New" pitchFamily="49" charset="0"/>
            </a:endParaRPr>
          </a:p>
          <a:p>
            <a:pPr marL="360000" lvl="1" indent="0">
              <a:spcBef>
                <a:spcPts val="0"/>
              </a:spcBef>
              <a:buNone/>
            </a:pPr>
            <a:r>
              <a:rPr lang="en-GB" sz="1600" b="1" dirty="0" err="1">
                <a:latin typeface="Courier New" pitchFamily="49" charset="0"/>
                <a:cs typeface="Courier New" pitchFamily="49" charset="0"/>
              </a:rPr>
              <a:t>examlevel</a:t>
            </a:r>
            <a:r>
              <a:rPr lang="en-GB" sz="1600" b="1" dirty="0">
                <a:latin typeface="Courier New" pitchFamily="49" charset="0"/>
                <a:cs typeface="Courier New" pitchFamily="49" charset="0"/>
              </a:rPr>
              <a:t> = </a:t>
            </a:r>
            <a:r>
              <a:rPr lang="en-GB" sz="1600" b="1" dirty="0" err="1">
                <a:solidFill>
                  <a:srgbClr val="7030A0"/>
                </a:solidFill>
                <a:latin typeface="Courier New" pitchFamily="49" charset="0"/>
                <a:cs typeface="Courier New" pitchFamily="49" charset="0"/>
              </a:rPr>
              <a:t>int</a:t>
            </a:r>
            <a:r>
              <a:rPr lang="en-GB" sz="1600" b="1" dirty="0">
                <a:latin typeface="Courier New" pitchFamily="49" charset="0"/>
                <a:cs typeface="Courier New" pitchFamily="49" charset="0"/>
              </a:rPr>
              <a:t>(</a:t>
            </a:r>
            <a:r>
              <a:rPr lang="en-GB" sz="1600" b="1" dirty="0">
                <a:solidFill>
                  <a:srgbClr val="7030A0"/>
                </a:solidFill>
                <a:latin typeface="Courier New" pitchFamily="49" charset="0"/>
                <a:cs typeface="Courier New" pitchFamily="49" charset="0"/>
              </a:rPr>
              <a:t>input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"Enter exam level: "</a:t>
            </a:r>
            <a:r>
              <a:rPr lang="en-GB" sz="1600" b="1" dirty="0">
                <a:latin typeface="Courier New" pitchFamily="49" charset="0"/>
                <a:cs typeface="Courier New" pitchFamily="49" charset="0"/>
              </a:rPr>
              <a:t>))</a:t>
            </a:r>
          </a:p>
          <a:p>
            <a:pPr marL="360000" lvl="1"/>
            <a:r>
              <a:rPr lang="en-GB" b="1" dirty="0"/>
              <a:t>Continued over…</a:t>
            </a:r>
          </a:p>
          <a:p>
            <a:endParaRPr lang="en-GB" dirty="0"/>
          </a:p>
          <a:p>
            <a:endParaRPr lang="en-US" dirty="0"/>
          </a:p>
        </p:txBody>
      </p:sp>
      <p:sp>
        <p:nvSpPr>
          <p:cNvPr id="3" name="Title 2"/>
          <p:cNvSpPr>
            <a:spLocks noGrp="1"/>
          </p:cNvSpPr>
          <p:nvPr>
            <p:ph type="title"/>
          </p:nvPr>
        </p:nvSpPr>
        <p:spPr/>
        <p:txBody>
          <a:bodyPr/>
          <a:lstStyle/>
          <a:p>
            <a:r>
              <a:rPr lang="en-GB" dirty="0"/>
              <a:t>Nested If Example</a:t>
            </a:r>
          </a:p>
        </p:txBody>
      </p:sp>
    </p:spTree>
    <p:extLst>
      <p:ext uri="{BB962C8B-B14F-4D97-AF65-F5344CB8AC3E}">
        <p14:creationId xmlns:p14="http://schemas.microsoft.com/office/powerpoint/2010/main" val="344732159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Continued…</a:t>
            </a:r>
          </a:p>
          <a:p>
            <a:pPr marL="360000" lvl="1" indent="0">
              <a:buNone/>
            </a:pPr>
            <a:r>
              <a:rPr lang="en-GB" sz="1600" b="1" dirty="0">
                <a:solidFill>
                  <a:srgbClr val="FFC000"/>
                </a:solidFill>
                <a:latin typeface="Courier New" pitchFamily="49" charset="0"/>
                <a:cs typeface="Courier New" pitchFamily="49" charset="0"/>
              </a:rPr>
              <a:t>if</a:t>
            </a:r>
            <a:r>
              <a:rPr lang="en-GB" sz="1600" b="1" dirty="0">
                <a:latin typeface="Courier New" pitchFamily="49" charset="0"/>
                <a:cs typeface="Courier New" pitchFamily="49" charset="0"/>
              </a:rPr>
              <a:t> examlevel == 3:</a:t>
            </a:r>
          </a:p>
          <a:p>
            <a:pPr marL="360000" lvl="1" indent="0">
              <a:spcBef>
                <a:spcPts val="0"/>
              </a:spcBef>
              <a:buNone/>
            </a:pPr>
            <a:r>
              <a:rPr lang="en-GB" sz="1600" b="1" dirty="0">
                <a:latin typeface="Courier New" pitchFamily="49" charset="0"/>
                <a:cs typeface="Courier New" pitchFamily="49" charset="0"/>
              </a:rPr>
              <a:t>    mark = </a:t>
            </a:r>
            <a:r>
              <a:rPr lang="en-GB" sz="1600" b="1" dirty="0">
                <a:solidFill>
                  <a:srgbClr val="7030A0"/>
                </a:solidFill>
                <a:latin typeface="Courier New" pitchFamily="49" charset="0"/>
                <a:cs typeface="Courier New" pitchFamily="49" charset="0"/>
              </a:rPr>
              <a:t>int</a:t>
            </a:r>
            <a:r>
              <a:rPr lang="en-GB" sz="1600" b="1" dirty="0">
                <a:latin typeface="Courier New" pitchFamily="49" charset="0"/>
                <a:cs typeface="Courier New" pitchFamily="49" charset="0"/>
              </a:rPr>
              <a:t>(</a:t>
            </a:r>
            <a:r>
              <a:rPr lang="en-GB" sz="1600" b="1" dirty="0">
                <a:solidFill>
                  <a:srgbClr val="7030A0"/>
                </a:solidFill>
                <a:latin typeface="Courier New" pitchFamily="49" charset="0"/>
                <a:cs typeface="Courier New" pitchFamily="49" charset="0"/>
              </a:rPr>
              <a:t>input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"Enter level 3 mark: "</a:t>
            </a:r>
            <a:r>
              <a:rPr lang="en-GB" sz="1600" b="1" dirty="0">
                <a:latin typeface="Courier New" pitchFamily="49" charset="0"/>
                <a:cs typeface="Courier New" pitchFamily="49" charset="0"/>
              </a:rPr>
              <a:t>))</a:t>
            </a:r>
          </a:p>
          <a:p>
            <a:pPr marL="360000" lvl="1" indent="0">
              <a:spcBef>
                <a:spcPts val="0"/>
              </a:spcBef>
              <a:buNone/>
            </a:pPr>
            <a:r>
              <a:rPr lang="en-GB" sz="1600" b="1" dirty="0">
                <a:latin typeface="Courier New" pitchFamily="49" charset="0"/>
                <a:cs typeface="Courier New" pitchFamily="49" charset="0"/>
              </a:rPr>
              <a:t>   </a:t>
            </a:r>
            <a:r>
              <a:rPr lang="en-GB" sz="1600" b="1" dirty="0">
                <a:solidFill>
                  <a:srgbClr val="FFC000"/>
                </a:solidFill>
                <a:latin typeface="Courier New" pitchFamily="49" charset="0"/>
                <a:cs typeface="Courier New" pitchFamily="49" charset="0"/>
              </a:rPr>
              <a:t> if </a:t>
            </a:r>
            <a:r>
              <a:rPr lang="en-GB" sz="1600" b="1" dirty="0">
                <a:latin typeface="Courier New" pitchFamily="49" charset="0"/>
                <a:cs typeface="Courier New" pitchFamily="49" charset="0"/>
              </a:rPr>
              <a:t>mark &gt; 65:</a:t>
            </a:r>
          </a:p>
          <a:p>
            <a:pPr marL="360000" lvl="1" indent="0">
              <a:spcBef>
                <a:spcPts val="0"/>
              </a:spcBef>
              <a:buNone/>
            </a:pPr>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"Pass"</a:t>
            </a:r>
            <a:r>
              <a:rPr lang="en-GB" sz="1600" b="1" dirty="0">
                <a:latin typeface="Courier New" pitchFamily="49" charset="0"/>
                <a:cs typeface="Courier New" pitchFamily="49" charset="0"/>
              </a:rPr>
              <a:t>)</a:t>
            </a:r>
          </a:p>
          <a:p>
            <a:pPr marL="360000" lvl="1" indent="0">
              <a:spcBef>
                <a:spcPts val="0"/>
              </a:spcBef>
              <a:buNone/>
            </a:pPr>
            <a:r>
              <a:rPr lang="en-GB" sz="1600" b="1" dirty="0">
                <a:latin typeface="Courier New" pitchFamily="49" charset="0"/>
                <a:cs typeface="Courier New" pitchFamily="49" charset="0"/>
              </a:rPr>
              <a:t>    </a:t>
            </a:r>
            <a:r>
              <a:rPr lang="en-GB" sz="1600" b="1" dirty="0">
                <a:solidFill>
                  <a:srgbClr val="FFC000"/>
                </a:solidFill>
                <a:latin typeface="Courier New" pitchFamily="49" charset="0"/>
                <a:cs typeface="Courier New" pitchFamily="49" charset="0"/>
              </a:rPr>
              <a:t>else</a:t>
            </a:r>
            <a:r>
              <a:rPr lang="en-GB" sz="1600" b="1" dirty="0">
                <a:latin typeface="Courier New" pitchFamily="49" charset="0"/>
                <a:cs typeface="Courier New" pitchFamily="49" charset="0"/>
              </a:rPr>
              <a:t>:</a:t>
            </a:r>
          </a:p>
          <a:p>
            <a:pPr marL="360000" lvl="1" indent="0">
              <a:spcBef>
                <a:spcPts val="0"/>
              </a:spcBef>
              <a:buNone/>
            </a:pPr>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"Fail"</a:t>
            </a:r>
            <a:r>
              <a:rPr lang="en-GB" sz="1600" b="1" dirty="0">
                <a:latin typeface="Courier New" pitchFamily="49" charset="0"/>
                <a:cs typeface="Courier New" pitchFamily="49" charset="0"/>
              </a:rPr>
              <a:t>)             </a:t>
            </a:r>
          </a:p>
          <a:p>
            <a:pPr marL="360000" lvl="1" indent="0">
              <a:spcBef>
                <a:spcPts val="0"/>
              </a:spcBef>
              <a:buNone/>
            </a:pPr>
            <a:endParaRPr lang="en-GB" dirty="0"/>
          </a:p>
        </p:txBody>
      </p:sp>
      <p:sp>
        <p:nvSpPr>
          <p:cNvPr id="5" name="Content Placeholder 4"/>
          <p:cNvSpPr>
            <a:spLocks noGrp="1"/>
          </p:cNvSpPr>
          <p:nvPr>
            <p:ph sz="quarter" idx="16"/>
          </p:nvPr>
        </p:nvSpPr>
        <p:spPr/>
        <p:txBody>
          <a:bodyPr/>
          <a:lstStyle/>
          <a:p>
            <a:pPr marL="360000" lvl="1" indent="0">
              <a:spcBef>
                <a:spcPts val="0"/>
              </a:spcBef>
              <a:buNone/>
            </a:pPr>
            <a:r>
              <a:rPr lang="en-GB" sz="1600" b="1" dirty="0" err="1">
                <a:solidFill>
                  <a:srgbClr val="FFC000"/>
                </a:solidFill>
                <a:latin typeface="Courier New" pitchFamily="49" charset="0"/>
                <a:cs typeface="Courier New" pitchFamily="49" charset="0"/>
              </a:rPr>
              <a:t>elif</a:t>
            </a:r>
            <a:r>
              <a:rPr lang="en-GB" sz="1600" b="1" dirty="0">
                <a:latin typeface="Courier New" pitchFamily="49" charset="0"/>
                <a:cs typeface="Courier New" pitchFamily="49" charset="0"/>
              </a:rPr>
              <a:t> </a:t>
            </a:r>
            <a:r>
              <a:rPr lang="en-GB" sz="1600" b="1" dirty="0" err="1">
                <a:latin typeface="Courier New" pitchFamily="49" charset="0"/>
                <a:cs typeface="Courier New" pitchFamily="49" charset="0"/>
              </a:rPr>
              <a:t>examlevel</a:t>
            </a:r>
            <a:r>
              <a:rPr lang="en-GB" sz="1600" b="1" dirty="0">
                <a:latin typeface="Courier New" pitchFamily="49" charset="0"/>
                <a:cs typeface="Courier New" pitchFamily="49" charset="0"/>
              </a:rPr>
              <a:t> == 4:</a:t>
            </a:r>
          </a:p>
          <a:p>
            <a:pPr marL="360000" lvl="1" indent="0">
              <a:spcBef>
                <a:spcPts val="0"/>
              </a:spcBef>
              <a:buNone/>
            </a:pPr>
            <a:r>
              <a:rPr lang="en-GB" sz="1600" b="1" dirty="0">
                <a:latin typeface="Courier New" pitchFamily="49" charset="0"/>
                <a:cs typeface="Courier New" pitchFamily="49" charset="0"/>
              </a:rPr>
              <a:t>    mark = </a:t>
            </a:r>
            <a:r>
              <a:rPr lang="en-GB" sz="1600" b="1" dirty="0" err="1">
                <a:solidFill>
                  <a:srgbClr val="7030A0"/>
                </a:solidFill>
                <a:latin typeface="Courier New" pitchFamily="49" charset="0"/>
                <a:cs typeface="Courier New" pitchFamily="49" charset="0"/>
              </a:rPr>
              <a:t>int</a:t>
            </a:r>
            <a:r>
              <a:rPr lang="en-GB" sz="1600" b="1" dirty="0">
                <a:latin typeface="Courier New" pitchFamily="49" charset="0"/>
                <a:cs typeface="Courier New" pitchFamily="49" charset="0"/>
              </a:rPr>
              <a:t>(</a:t>
            </a:r>
            <a:r>
              <a:rPr lang="en-GB" sz="1600" b="1" dirty="0">
                <a:solidFill>
                  <a:srgbClr val="7030A0"/>
                </a:solidFill>
                <a:latin typeface="Courier New" pitchFamily="49" charset="0"/>
                <a:cs typeface="Courier New" pitchFamily="49" charset="0"/>
              </a:rPr>
              <a:t>input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"Enter level 4 mark: "</a:t>
            </a:r>
            <a:r>
              <a:rPr lang="en-GB" sz="1600" b="1" dirty="0">
                <a:latin typeface="Courier New" pitchFamily="49" charset="0"/>
                <a:cs typeface="Courier New" pitchFamily="49" charset="0"/>
              </a:rPr>
              <a:t>))</a:t>
            </a:r>
          </a:p>
          <a:p>
            <a:pPr marL="360000" lvl="1" indent="0">
              <a:spcBef>
                <a:spcPts val="0"/>
              </a:spcBef>
              <a:buNone/>
            </a:pPr>
            <a:r>
              <a:rPr lang="en-GB" sz="1600" b="1" dirty="0">
                <a:latin typeface="Courier New" pitchFamily="49" charset="0"/>
                <a:cs typeface="Courier New" pitchFamily="49" charset="0"/>
              </a:rPr>
              <a:t>    </a:t>
            </a:r>
            <a:r>
              <a:rPr lang="en-GB" sz="1600" b="1" dirty="0">
                <a:solidFill>
                  <a:srgbClr val="FFC000"/>
                </a:solidFill>
                <a:latin typeface="Courier New" pitchFamily="49" charset="0"/>
                <a:cs typeface="Courier New" pitchFamily="49" charset="0"/>
              </a:rPr>
              <a:t>if</a:t>
            </a:r>
            <a:r>
              <a:rPr lang="en-GB" sz="1600" b="1" dirty="0">
                <a:latin typeface="Courier New" pitchFamily="49" charset="0"/>
                <a:cs typeface="Courier New" pitchFamily="49" charset="0"/>
              </a:rPr>
              <a:t> mark &gt; 50:</a:t>
            </a:r>
          </a:p>
          <a:p>
            <a:pPr marL="360000" lvl="1" indent="0">
              <a:spcBef>
                <a:spcPts val="0"/>
              </a:spcBef>
              <a:buNone/>
            </a:pPr>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"Pass"</a:t>
            </a:r>
            <a:r>
              <a:rPr lang="en-GB" sz="1600" b="1" dirty="0">
                <a:latin typeface="Courier New" pitchFamily="49" charset="0"/>
                <a:cs typeface="Courier New" pitchFamily="49" charset="0"/>
              </a:rPr>
              <a:t>)</a:t>
            </a:r>
          </a:p>
          <a:p>
            <a:pPr marL="360000" lvl="1" indent="0">
              <a:spcBef>
                <a:spcPts val="0"/>
              </a:spcBef>
              <a:buNone/>
            </a:pPr>
            <a:r>
              <a:rPr lang="en-GB" sz="1600" b="1" dirty="0">
                <a:latin typeface="Courier New" pitchFamily="49" charset="0"/>
                <a:cs typeface="Courier New" pitchFamily="49" charset="0"/>
              </a:rPr>
              <a:t>    </a:t>
            </a:r>
            <a:r>
              <a:rPr lang="en-GB" sz="1600" b="1" dirty="0">
                <a:solidFill>
                  <a:srgbClr val="FFC000"/>
                </a:solidFill>
                <a:latin typeface="Courier New" pitchFamily="49" charset="0"/>
                <a:cs typeface="Courier New" pitchFamily="49" charset="0"/>
              </a:rPr>
              <a:t>else</a:t>
            </a:r>
            <a:r>
              <a:rPr lang="en-GB" sz="1600" b="1" dirty="0">
                <a:latin typeface="Courier New" pitchFamily="49" charset="0"/>
                <a:cs typeface="Courier New" pitchFamily="49" charset="0"/>
              </a:rPr>
              <a:t>:</a:t>
            </a:r>
          </a:p>
          <a:p>
            <a:pPr marL="360000" lvl="1" indent="0">
              <a:spcBef>
                <a:spcPts val="0"/>
              </a:spcBef>
              <a:buNone/>
            </a:pPr>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"Fail"</a:t>
            </a:r>
            <a:r>
              <a:rPr lang="en-GB" sz="1600" b="1" dirty="0">
                <a:latin typeface="Courier New" pitchFamily="49" charset="0"/>
                <a:cs typeface="Courier New" pitchFamily="49" charset="0"/>
              </a:rPr>
              <a:t>)</a:t>
            </a:r>
          </a:p>
          <a:p>
            <a:pPr marL="360000" lvl="1" indent="0">
              <a:spcBef>
                <a:spcPts val="0"/>
              </a:spcBef>
              <a:buNone/>
            </a:pPr>
            <a:r>
              <a:rPr lang="en-GB" sz="1600" b="1" dirty="0">
                <a:solidFill>
                  <a:srgbClr val="FFC000"/>
                </a:solidFill>
                <a:latin typeface="Courier New" pitchFamily="49" charset="0"/>
                <a:cs typeface="Courier New" pitchFamily="49" charset="0"/>
              </a:rPr>
              <a:t>else</a:t>
            </a:r>
            <a:r>
              <a:rPr lang="en-GB" sz="1600" b="1" dirty="0">
                <a:latin typeface="Courier New" pitchFamily="49" charset="0"/>
                <a:cs typeface="Courier New" pitchFamily="49" charset="0"/>
              </a:rPr>
              <a:t>:</a:t>
            </a:r>
          </a:p>
          <a:p>
            <a:pPr marL="360000" lvl="1" indent="0">
              <a:spcBef>
                <a:spcPts val="0"/>
              </a:spcBef>
              <a:buNone/>
            </a:pPr>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"Invalid Level"</a:t>
            </a:r>
            <a:r>
              <a:rPr lang="en-GB" sz="1600" b="1" dirty="0">
                <a:latin typeface="Courier New" pitchFamily="49" charset="0"/>
                <a:cs typeface="Courier New" pitchFamily="49" charset="0"/>
              </a:rPr>
              <a:t>)</a:t>
            </a:r>
          </a:p>
          <a:p>
            <a:pPr marL="360000" lvl="1"/>
            <a:r>
              <a:rPr lang="en-GB" b="1" dirty="0"/>
              <a:t>Save and run file</a:t>
            </a:r>
          </a:p>
          <a:p>
            <a:pPr marL="720000" lvl="2"/>
            <a:r>
              <a:rPr lang="en-GB" dirty="0"/>
              <a:t>What does the program do?</a:t>
            </a:r>
            <a:endParaRPr lang="en-US" dirty="0"/>
          </a:p>
        </p:txBody>
      </p:sp>
      <p:sp>
        <p:nvSpPr>
          <p:cNvPr id="3" name="Title 2"/>
          <p:cNvSpPr>
            <a:spLocks noGrp="1"/>
          </p:cNvSpPr>
          <p:nvPr>
            <p:ph type="title"/>
          </p:nvPr>
        </p:nvSpPr>
        <p:spPr/>
        <p:txBody>
          <a:bodyPr/>
          <a:lstStyle/>
          <a:p>
            <a:r>
              <a:rPr lang="en-GB" dirty="0"/>
              <a:t>Nested If Example</a:t>
            </a:r>
          </a:p>
        </p:txBody>
      </p:sp>
    </p:spTree>
    <p:extLst>
      <p:ext uri="{BB962C8B-B14F-4D97-AF65-F5344CB8AC3E}">
        <p14:creationId xmlns:p14="http://schemas.microsoft.com/office/powerpoint/2010/main" val="2258910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0000" y="2160000"/>
            <a:ext cx="11040000" cy="1440000"/>
          </a:xfrm>
        </p:spPr>
        <p:txBody>
          <a:bodyPr>
            <a:normAutofit/>
          </a:bodyPr>
          <a:lstStyle/>
          <a:p>
            <a:r>
              <a:rPr lang="en-GB" dirty="0" smtClean="0"/>
              <a:t>What </a:t>
            </a:r>
            <a:r>
              <a:rPr lang="en-GB" dirty="0"/>
              <a:t>is Programming?</a:t>
            </a:r>
          </a:p>
        </p:txBody>
      </p:sp>
      <p:sp>
        <p:nvSpPr>
          <p:cNvPr id="4" name="Subtitle 3"/>
          <p:cNvSpPr>
            <a:spLocks noGrp="1"/>
          </p:cNvSpPr>
          <p:nvPr>
            <p:ph type="subTitle" idx="1"/>
          </p:nvPr>
        </p:nvSpPr>
        <p:spPr/>
        <p:txBody>
          <a:bodyPr/>
          <a:lstStyle/>
          <a:p>
            <a:r>
              <a:rPr lang="en-US" dirty="0" smtClean="0"/>
              <a:t>Module 1</a:t>
            </a:r>
            <a:endParaRPr lang="en-US" dirty="0"/>
          </a:p>
        </p:txBody>
      </p:sp>
    </p:spTree>
    <p:extLst>
      <p:ext uri="{BB962C8B-B14F-4D97-AF65-F5344CB8AC3E}">
        <p14:creationId xmlns:p14="http://schemas.microsoft.com/office/powerpoint/2010/main" val="25976871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normAutofit/>
          </a:bodyPr>
          <a:lstStyle/>
          <a:p>
            <a:r>
              <a:rPr lang="en-GB" dirty="0"/>
              <a:t>Also to combine conditions to handle more complex logic</a:t>
            </a:r>
          </a:p>
          <a:p>
            <a:pPr lvl="1"/>
            <a:r>
              <a:rPr lang="en-GB" dirty="0"/>
              <a:t>And</a:t>
            </a:r>
          </a:p>
          <a:p>
            <a:pPr lvl="1"/>
            <a:r>
              <a:rPr lang="en-GB" dirty="0"/>
              <a:t>Or</a:t>
            </a:r>
          </a:p>
          <a:p>
            <a:r>
              <a:rPr lang="en-GB" dirty="0"/>
              <a:t>Create </a:t>
            </a:r>
            <a:r>
              <a:rPr lang="en-GB" dirty="0">
                <a:solidFill>
                  <a:srgbClr val="F08300"/>
                </a:solidFill>
              </a:rPr>
              <a:t>07IfMultipleConditions.py </a:t>
            </a:r>
            <a:r>
              <a:rPr lang="en-GB" dirty="0"/>
              <a:t>and code the following</a:t>
            </a:r>
          </a:p>
          <a:p>
            <a:pPr marL="360000" lvl="1" indent="0">
              <a:buNone/>
            </a:pPr>
            <a:r>
              <a:rPr lang="en-GB" sz="1600" b="1" dirty="0">
                <a:solidFill>
                  <a:srgbClr val="F08300"/>
                </a:solidFill>
                <a:latin typeface="Courier New" pitchFamily="49" charset="0"/>
                <a:cs typeface="Courier New" pitchFamily="49" charset="0"/>
              </a:rPr>
              <a:t># Name    : 07IfMultipleConditions</a:t>
            </a:r>
          </a:p>
          <a:p>
            <a:pPr marL="360000" lvl="1" indent="0">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spcBef>
                <a:spcPts val="0"/>
              </a:spcBef>
              <a:buNone/>
            </a:pPr>
            <a:r>
              <a:rPr lang="en-GB" sz="1600" b="1" dirty="0">
                <a:solidFill>
                  <a:srgbClr val="F08300"/>
                </a:solidFill>
                <a:latin typeface="Courier New" pitchFamily="49" charset="0"/>
                <a:cs typeface="Courier New" pitchFamily="49" charset="0"/>
              </a:rPr>
              <a:t># Date    : 11 Jul 2016</a:t>
            </a:r>
          </a:p>
          <a:p>
            <a:pPr marL="360000" lvl="1" indent="0">
              <a:spcBef>
                <a:spcPts val="0"/>
              </a:spcBef>
              <a:buNone/>
            </a:pPr>
            <a:r>
              <a:rPr lang="en-GB" sz="1600" b="1" dirty="0">
                <a:solidFill>
                  <a:srgbClr val="F08300"/>
                </a:solidFill>
                <a:latin typeface="Courier New" pitchFamily="49" charset="0"/>
                <a:cs typeface="Courier New" pitchFamily="49" charset="0"/>
              </a:rPr>
              <a:t># Purpose : Example of if with multiple conditions</a:t>
            </a:r>
          </a:p>
          <a:p>
            <a:pPr marL="360000" lvl="1" indent="0">
              <a:spcBef>
                <a:spcPts val="0"/>
              </a:spcBef>
              <a:buNone/>
            </a:pPr>
            <a:endParaRPr lang="en-GB" sz="1600" b="1" dirty="0">
              <a:solidFill>
                <a:srgbClr val="FF0000"/>
              </a:solidFill>
              <a:latin typeface="Courier New" pitchFamily="49" charset="0"/>
              <a:cs typeface="Courier New" pitchFamily="49" charset="0"/>
            </a:endParaRPr>
          </a:p>
          <a:p>
            <a:pPr marL="360000" lvl="1" indent="0">
              <a:spcBef>
                <a:spcPts val="0"/>
              </a:spcBef>
              <a:buNone/>
            </a:pPr>
            <a:endParaRPr lang="en-GB" sz="1600" b="1" dirty="0">
              <a:solidFill>
                <a:srgbClr val="FF0000"/>
              </a:solidFill>
              <a:latin typeface="Courier New" pitchFamily="49" charset="0"/>
              <a:cs typeface="Courier New" pitchFamily="49" charset="0"/>
            </a:endParaRPr>
          </a:p>
        </p:txBody>
      </p:sp>
      <p:sp>
        <p:nvSpPr>
          <p:cNvPr id="4" name="Content Placeholder 3"/>
          <p:cNvSpPr>
            <a:spLocks noGrp="1"/>
          </p:cNvSpPr>
          <p:nvPr>
            <p:ph sz="quarter" idx="16"/>
          </p:nvPr>
        </p:nvSpPr>
        <p:spPr/>
        <p:txBody>
          <a:bodyPr/>
          <a:lstStyle/>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"Menu:"</a:t>
            </a:r>
            <a:r>
              <a:rPr lang="en-GB" sz="1600" b="1" dirty="0">
                <a:latin typeface="Courier New" pitchFamily="49" charset="0"/>
                <a:cs typeface="Courier New" pitchFamily="49" charset="0"/>
              </a:rPr>
              <a:t>)</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"1 - Level 1"</a:t>
            </a:r>
            <a:r>
              <a:rPr lang="en-GB" sz="1600" b="1" dirty="0">
                <a:latin typeface="Courier New" pitchFamily="49" charset="0"/>
                <a:cs typeface="Courier New" pitchFamily="49" charset="0"/>
              </a:rPr>
              <a:t>)</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"2 - Level 2"</a:t>
            </a:r>
            <a:r>
              <a:rPr lang="en-GB" sz="1600" b="1" dirty="0">
                <a:latin typeface="Courier New" pitchFamily="49" charset="0"/>
                <a:cs typeface="Courier New" pitchFamily="49" charset="0"/>
              </a:rPr>
              <a:t>)</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"3 - Level 3"</a:t>
            </a:r>
            <a:r>
              <a:rPr lang="en-GB" sz="1600" b="1" dirty="0">
                <a:latin typeface="Courier New" pitchFamily="49" charset="0"/>
                <a:cs typeface="Courier New" pitchFamily="49" charset="0"/>
              </a:rPr>
              <a:t>)</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"4 - Level 4"</a:t>
            </a:r>
            <a:r>
              <a:rPr lang="en-GB" sz="1600" b="1" dirty="0">
                <a:latin typeface="Courier New" pitchFamily="49" charset="0"/>
                <a:cs typeface="Courier New" pitchFamily="49" charset="0"/>
              </a:rPr>
              <a:t>)</a:t>
            </a:r>
          </a:p>
          <a:p>
            <a:pPr marL="360000" lvl="1" indent="0">
              <a:spcBef>
                <a:spcPts val="0"/>
              </a:spcBef>
              <a:buNone/>
            </a:pPr>
            <a:endParaRPr lang="en-GB" sz="1600" b="1" dirty="0">
              <a:latin typeface="Courier New" pitchFamily="49" charset="0"/>
              <a:cs typeface="Courier New" pitchFamily="49" charset="0"/>
            </a:endParaRPr>
          </a:p>
          <a:p>
            <a:pPr marL="360000" lvl="1" indent="0">
              <a:spcBef>
                <a:spcPts val="0"/>
              </a:spcBef>
              <a:buNone/>
            </a:pPr>
            <a:r>
              <a:rPr lang="en-GB" sz="1600" b="1" dirty="0" err="1">
                <a:latin typeface="Courier New" pitchFamily="49" charset="0"/>
                <a:cs typeface="Courier New" pitchFamily="49" charset="0"/>
              </a:rPr>
              <a:t>examlevel</a:t>
            </a:r>
            <a:r>
              <a:rPr lang="en-GB" sz="1600" b="1" dirty="0">
                <a:latin typeface="Courier New" pitchFamily="49" charset="0"/>
                <a:cs typeface="Courier New" pitchFamily="49" charset="0"/>
              </a:rPr>
              <a:t> = </a:t>
            </a:r>
            <a:r>
              <a:rPr lang="en-GB" sz="1600" b="1" dirty="0" err="1">
                <a:solidFill>
                  <a:srgbClr val="7030A0"/>
                </a:solidFill>
                <a:latin typeface="Courier New" pitchFamily="49" charset="0"/>
                <a:cs typeface="Courier New" pitchFamily="49" charset="0"/>
              </a:rPr>
              <a:t>int</a:t>
            </a:r>
            <a:r>
              <a:rPr lang="en-GB" sz="1600" b="1" dirty="0">
                <a:latin typeface="Courier New" pitchFamily="49" charset="0"/>
                <a:cs typeface="Courier New" pitchFamily="49" charset="0"/>
              </a:rPr>
              <a:t>(</a:t>
            </a:r>
            <a:r>
              <a:rPr lang="en-GB" sz="1600" b="1" dirty="0">
                <a:solidFill>
                  <a:srgbClr val="7030A0"/>
                </a:solidFill>
                <a:latin typeface="Courier New" pitchFamily="49" charset="0"/>
                <a:cs typeface="Courier New" pitchFamily="49" charset="0"/>
              </a:rPr>
              <a:t>input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"Enter exam level: "</a:t>
            </a:r>
            <a:r>
              <a:rPr lang="en-GB" sz="1600" b="1" dirty="0">
                <a:latin typeface="Courier New" pitchFamily="49" charset="0"/>
                <a:cs typeface="Courier New" pitchFamily="49" charset="0"/>
              </a:rPr>
              <a:t>))</a:t>
            </a:r>
          </a:p>
          <a:p>
            <a:pPr marL="360000" lvl="1"/>
            <a:r>
              <a:rPr lang="en-GB" b="1" dirty="0"/>
              <a:t>Continued over…</a:t>
            </a:r>
          </a:p>
          <a:p>
            <a:endParaRPr lang="en-US" dirty="0"/>
          </a:p>
        </p:txBody>
      </p:sp>
      <p:sp>
        <p:nvSpPr>
          <p:cNvPr id="3" name="Title 2"/>
          <p:cNvSpPr>
            <a:spLocks noGrp="1"/>
          </p:cNvSpPr>
          <p:nvPr>
            <p:ph type="title"/>
          </p:nvPr>
        </p:nvSpPr>
        <p:spPr/>
        <p:txBody>
          <a:bodyPr/>
          <a:lstStyle/>
          <a:p>
            <a:r>
              <a:rPr lang="en-GB" dirty="0"/>
              <a:t>If with Multiple Conditions Example </a:t>
            </a:r>
          </a:p>
        </p:txBody>
      </p:sp>
    </p:spTree>
    <p:extLst>
      <p:ext uri="{BB962C8B-B14F-4D97-AF65-F5344CB8AC3E}">
        <p14:creationId xmlns:p14="http://schemas.microsoft.com/office/powerpoint/2010/main" val="209046530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normAutofit fontScale="92500" lnSpcReduction="10000"/>
          </a:bodyPr>
          <a:lstStyle/>
          <a:p>
            <a:r>
              <a:rPr lang="en-GB" dirty="0"/>
              <a:t>Continued…</a:t>
            </a:r>
          </a:p>
          <a:p>
            <a:pPr marL="360000" lvl="1" indent="0">
              <a:buNone/>
            </a:pPr>
            <a:r>
              <a:rPr lang="en-GB" sz="1600" b="1" dirty="0">
                <a:solidFill>
                  <a:srgbClr val="FFC000"/>
                </a:solidFill>
                <a:latin typeface="Courier New" pitchFamily="49" charset="0"/>
                <a:cs typeface="Courier New" pitchFamily="49" charset="0"/>
              </a:rPr>
              <a:t>if</a:t>
            </a:r>
            <a:r>
              <a:rPr lang="en-GB" sz="1600" b="1" dirty="0">
                <a:latin typeface="Courier New" pitchFamily="49" charset="0"/>
                <a:cs typeface="Courier New" pitchFamily="49" charset="0"/>
              </a:rPr>
              <a:t> examlevel == 1 </a:t>
            </a:r>
            <a:r>
              <a:rPr lang="en-GB" sz="1600" b="1" dirty="0">
                <a:solidFill>
                  <a:srgbClr val="FFC000"/>
                </a:solidFill>
                <a:latin typeface="Courier New" pitchFamily="49" charset="0"/>
                <a:cs typeface="Courier New" pitchFamily="49" charset="0"/>
              </a:rPr>
              <a:t>or</a:t>
            </a:r>
            <a:r>
              <a:rPr lang="en-GB" sz="1600" b="1" dirty="0">
                <a:latin typeface="Courier New" pitchFamily="49" charset="0"/>
                <a:cs typeface="Courier New" pitchFamily="49" charset="0"/>
              </a:rPr>
              <a:t> examlevel == 2:</a:t>
            </a:r>
          </a:p>
          <a:p>
            <a:pPr marL="360000" lvl="1" indent="0">
              <a:spcBef>
                <a:spcPts val="0"/>
              </a:spcBef>
              <a:buNone/>
            </a:pPr>
            <a:r>
              <a:rPr lang="en-GB" sz="1600" b="1" dirty="0">
                <a:latin typeface="Courier New" pitchFamily="49" charset="0"/>
                <a:cs typeface="Courier New" pitchFamily="49" charset="0"/>
              </a:rPr>
              <a:t>    mark = </a:t>
            </a:r>
            <a:r>
              <a:rPr lang="en-GB" sz="1600" b="1" dirty="0">
                <a:solidFill>
                  <a:srgbClr val="7030A0"/>
                </a:solidFill>
                <a:latin typeface="Courier New" pitchFamily="49" charset="0"/>
                <a:cs typeface="Courier New" pitchFamily="49" charset="0"/>
              </a:rPr>
              <a:t>int</a:t>
            </a:r>
            <a:r>
              <a:rPr lang="en-GB" sz="1600" b="1" dirty="0">
                <a:latin typeface="Courier New" pitchFamily="49" charset="0"/>
                <a:cs typeface="Courier New" pitchFamily="49" charset="0"/>
              </a:rPr>
              <a:t>(</a:t>
            </a:r>
            <a:r>
              <a:rPr lang="en-GB" sz="1600" b="1" dirty="0">
                <a:solidFill>
                  <a:srgbClr val="7030A0"/>
                </a:solidFill>
                <a:latin typeface="Courier New" pitchFamily="49" charset="0"/>
                <a:cs typeface="Courier New" pitchFamily="49" charset="0"/>
              </a:rPr>
              <a:t>input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"Enter Level 1 or 2 mark: "</a:t>
            </a:r>
            <a:r>
              <a:rPr lang="en-GB" sz="1600" b="1" dirty="0">
                <a:latin typeface="Courier New" pitchFamily="49" charset="0"/>
                <a:cs typeface="Courier New" pitchFamily="49" charset="0"/>
              </a:rPr>
              <a:t>))</a:t>
            </a:r>
          </a:p>
          <a:p>
            <a:pPr marL="360000" lvl="1" indent="0">
              <a:spcBef>
                <a:spcPts val="0"/>
              </a:spcBef>
              <a:buNone/>
            </a:pPr>
            <a:r>
              <a:rPr lang="en-GB" sz="1600" b="1" dirty="0">
                <a:latin typeface="Courier New" pitchFamily="49" charset="0"/>
                <a:cs typeface="Courier New" pitchFamily="49" charset="0"/>
              </a:rPr>
              <a:t>    </a:t>
            </a:r>
            <a:r>
              <a:rPr lang="en-GB" sz="1600" b="1" dirty="0">
                <a:solidFill>
                  <a:srgbClr val="FFC000"/>
                </a:solidFill>
                <a:latin typeface="Courier New" pitchFamily="49" charset="0"/>
                <a:cs typeface="Courier New" pitchFamily="49" charset="0"/>
              </a:rPr>
              <a:t>if</a:t>
            </a:r>
            <a:r>
              <a:rPr lang="en-GB" sz="1600" b="1" dirty="0">
                <a:latin typeface="Courier New" pitchFamily="49" charset="0"/>
                <a:cs typeface="Courier New" pitchFamily="49" charset="0"/>
              </a:rPr>
              <a:t> mark &gt; 75:</a:t>
            </a:r>
          </a:p>
          <a:p>
            <a:pPr marL="360000" lvl="1" indent="0">
              <a:spcBef>
                <a:spcPts val="0"/>
              </a:spcBef>
              <a:buNone/>
            </a:pPr>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"Pass"</a:t>
            </a:r>
            <a:r>
              <a:rPr lang="en-GB" sz="1600" b="1" dirty="0">
                <a:latin typeface="Courier New" pitchFamily="49" charset="0"/>
                <a:cs typeface="Courier New" pitchFamily="49" charset="0"/>
              </a:rPr>
              <a:t>)</a:t>
            </a:r>
          </a:p>
          <a:p>
            <a:pPr marL="360000" lvl="1" indent="0">
              <a:spcBef>
                <a:spcPts val="0"/>
              </a:spcBef>
              <a:buNone/>
            </a:pPr>
            <a:r>
              <a:rPr lang="en-GB" sz="1600" b="1" dirty="0">
                <a:latin typeface="Courier New" pitchFamily="49" charset="0"/>
                <a:cs typeface="Courier New" pitchFamily="49" charset="0"/>
              </a:rPr>
              <a:t>    </a:t>
            </a:r>
            <a:r>
              <a:rPr lang="en-GB" sz="1600" b="1" dirty="0">
                <a:solidFill>
                  <a:srgbClr val="FFC000"/>
                </a:solidFill>
                <a:latin typeface="Courier New" pitchFamily="49" charset="0"/>
                <a:cs typeface="Courier New" pitchFamily="49" charset="0"/>
              </a:rPr>
              <a:t>else</a:t>
            </a:r>
            <a:r>
              <a:rPr lang="en-GB" sz="1600" b="1" dirty="0">
                <a:latin typeface="Courier New" pitchFamily="49" charset="0"/>
                <a:cs typeface="Courier New" pitchFamily="49" charset="0"/>
              </a:rPr>
              <a:t>:</a:t>
            </a:r>
          </a:p>
          <a:p>
            <a:pPr marL="360000" lvl="1" indent="0">
              <a:spcBef>
                <a:spcPts val="0"/>
              </a:spcBef>
              <a:buNone/>
            </a:pPr>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"Fail"</a:t>
            </a:r>
            <a:r>
              <a:rPr lang="en-GB" sz="1600" b="1" dirty="0">
                <a:latin typeface="Courier New" pitchFamily="49" charset="0"/>
                <a:cs typeface="Courier New" pitchFamily="49" charset="0"/>
              </a:rPr>
              <a:t>)             </a:t>
            </a:r>
          </a:p>
          <a:p>
            <a:pPr marL="360000" lvl="1" indent="0">
              <a:spcBef>
                <a:spcPts val="0"/>
              </a:spcBef>
              <a:buNone/>
            </a:pPr>
            <a:r>
              <a:rPr lang="en-GB" sz="1600" b="1" dirty="0">
                <a:solidFill>
                  <a:srgbClr val="FFC000"/>
                </a:solidFill>
                <a:latin typeface="Courier New" pitchFamily="49" charset="0"/>
                <a:cs typeface="Courier New" pitchFamily="49" charset="0"/>
              </a:rPr>
              <a:t>elif</a:t>
            </a:r>
            <a:r>
              <a:rPr lang="en-GB" sz="1600" b="1" dirty="0">
                <a:latin typeface="Courier New" pitchFamily="49" charset="0"/>
                <a:cs typeface="Courier New" pitchFamily="49" charset="0"/>
              </a:rPr>
              <a:t> examlevel == 3 </a:t>
            </a:r>
            <a:r>
              <a:rPr lang="en-GB" sz="1600" b="1" dirty="0">
                <a:solidFill>
                  <a:srgbClr val="FFC000"/>
                </a:solidFill>
                <a:latin typeface="Courier New" pitchFamily="49" charset="0"/>
                <a:cs typeface="Courier New" pitchFamily="49" charset="0"/>
              </a:rPr>
              <a:t>or</a:t>
            </a:r>
            <a:r>
              <a:rPr lang="en-GB" sz="1600" b="1" dirty="0">
                <a:latin typeface="Courier New" pitchFamily="49" charset="0"/>
                <a:cs typeface="Courier New" pitchFamily="49" charset="0"/>
              </a:rPr>
              <a:t> examlevel == 4:</a:t>
            </a:r>
          </a:p>
          <a:p>
            <a:pPr marL="360000" lvl="1" indent="0">
              <a:spcBef>
                <a:spcPts val="0"/>
              </a:spcBef>
              <a:buNone/>
            </a:pPr>
            <a:r>
              <a:rPr lang="en-GB" sz="1600" b="1" dirty="0">
                <a:latin typeface="Courier New" pitchFamily="49" charset="0"/>
                <a:cs typeface="Courier New" pitchFamily="49" charset="0"/>
              </a:rPr>
              <a:t>    mark = </a:t>
            </a:r>
            <a:r>
              <a:rPr lang="en-GB" sz="1600" b="1" dirty="0">
                <a:solidFill>
                  <a:srgbClr val="7030A0"/>
                </a:solidFill>
                <a:latin typeface="Courier New" pitchFamily="49" charset="0"/>
                <a:cs typeface="Courier New" pitchFamily="49" charset="0"/>
              </a:rPr>
              <a:t>int</a:t>
            </a:r>
            <a:r>
              <a:rPr lang="en-GB" sz="1600" b="1" dirty="0">
                <a:latin typeface="Courier New" pitchFamily="49" charset="0"/>
                <a:cs typeface="Courier New" pitchFamily="49" charset="0"/>
              </a:rPr>
              <a:t>(</a:t>
            </a:r>
            <a:r>
              <a:rPr lang="en-GB" sz="1600" b="1" dirty="0">
                <a:solidFill>
                  <a:srgbClr val="7030A0"/>
                </a:solidFill>
                <a:latin typeface="Courier New" pitchFamily="49" charset="0"/>
                <a:cs typeface="Courier New" pitchFamily="49" charset="0"/>
              </a:rPr>
              <a:t>input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"Enter Level 3 or 4 mark: "</a:t>
            </a:r>
            <a:r>
              <a:rPr lang="en-GB" sz="1600" b="1" dirty="0">
                <a:latin typeface="Courier New" pitchFamily="49" charset="0"/>
                <a:cs typeface="Courier New" pitchFamily="49" charset="0"/>
              </a:rPr>
              <a:t>))</a:t>
            </a:r>
          </a:p>
          <a:p>
            <a:pPr marL="360000" lvl="1" indent="0">
              <a:spcBef>
                <a:spcPts val="0"/>
              </a:spcBef>
              <a:buNone/>
            </a:pPr>
            <a:r>
              <a:rPr lang="en-GB" sz="1600" b="1" dirty="0">
                <a:latin typeface="Courier New" pitchFamily="49" charset="0"/>
                <a:cs typeface="Courier New" pitchFamily="49" charset="0"/>
              </a:rPr>
              <a:t>   </a:t>
            </a:r>
            <a:r>
              <a:rPr lang="en-GB" sz="1600" b="1" dirty="0">
                <a:solidFill>
                  <a:srgbClr val="FFC000"/>
                </a:solidFill>
                <a:latin typeface="Courier New" pitchFamily="49" charset="0"/>
                <a:cs typeface="Courier New" pitchFamily="49" charset="0"/>
              </a:rPr>
              <a:t> if </a:t>
            </a:r>
            <a:r>
              <a:rPr lang="en-GB" sz="1600" b="1" dirty="0">
                <a:latin typeface="Courier New" pitchFamily="49" charset="0"/>
                <a:cs typeface="Courier New" pitchFamily="49" charset="0"/>
              </a:rPr>
              <a:t>examlevel == 3 </a:t>
            </a:r>
            <a:r>
              <a:rPr lang="en-GB" sz="1600" b="1" dirty="0">
                <a:solidFill>
                  <a:srgbClr val="FFC000"/>
                </a:solidFill>
                <a:latin typeface="Courier New" pitchFamily="49" charset="0"/>
                <a:cs typeface="Courier New" pitchFamily="49" charset="0"/>
              </a:rPr>
              <a:t>and</a:t>
            </a:r>
            <a:r>
              <a:rPr lang="en-GB" sz="1600" b="1" dirty="0">
                <a:latin typeface="Courier New" pitchFamily="49" charset="0"/>
                <a:cs typeface="Courier New" pitchFamily="49" charset="0"/>
              </a:rPr>
              <a:t> mark &gt; 65:</a:t>
            </a:r>
          </a:p>
          <a:p>
            <a:pPr marL="360000" lvl="1" indent="0">
              <a:spcBef>
                <a:spcPts val="0"/>
              </a:spcBef>
              <a:buNone/>
            </a:pPr>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"Pass"</a:t>
            </a:r>
            <a:r>
              <a:rPr lang="en-GB" sz="1600" b="1" dirty="0">
                <a:latin typeface="Courier New" pitchFamily="49" charset="0"/>
                <a:cs typeface="Courier New" pitchFamily="49" charset="0"/>
              </a:rPr>
              <a:t>)</a:t>
            </a:r>
          </a:p>
          <a:p>
            <a:pPr marL="360000" lvl="1" indent="0">
              <a:spcBef>
                <a:spcPts val="0"/>
              </a:spcBef>
              <a:buNone/>
            </a:pPr>
            <a:r>
              <a:rPr lang="en-GB" sz="1600" b="1" dirty="0">
                <a:latin typeface="Courier New" pitchFamily="49" charset="0"/>
                <a:cs typeface="Courier New" pitchFamily="49" charset="0"/>
              </a:rPr>
              <a:t>   </a:t>
            </a:r>
            <a:endParaRPr lang="en-GB" dirty="0"/>
          </a:p>
        </p:txBody>
      </p:sp>
      <p:sp>
        <p:nvSpPr>
          <p:cNvPr id="5" name="Content Placeholder 4"/>
          <p:cNvSpPr>
            <a:spLocks noGrp="1"/>
          </p:cNvSpPr>
          <p:nvPr>
            <p:ph sz="quarter" idx="16"/>
          </p:nvPr>
        </p:nvSpPr>
        <p:spPr/>
        <p:txBody>
          <a:bodyPr/>
          <a:lstStyle/>
          <a:p>
            <a:pPr marL="360000" lvl="1" indent="0">
              <a:spcBef>
                <a:spcPts val="0"/>
              </a:spcBef>
              <a:buNone/>
            </a:pPr>
            <a:r>
              <a:rPr lang="en-GB" sz="1600" b="1" dirty="0">
                <a:latin typeface="Courier New" pitchFamily="49" charset="0"/>
                <a:cs typeface="Courier New" pitchFamily="49" charset="0"/>
              </a:rPr>
              <a:t> </a:t>
            </a:r>
            <a:r>
              <a:rPr lang="en-GB" sz="1600" b="1" dirty="0" err="1">
                <a:solidFill>
                  <a:srgbClr val="FFC000"/>
                </a:solidFill>
                <a:latin typeface="Courier New" pitchFamily="49" charset="0"/>
                <a:cs typeface="Courier New" pitchFamily="49" charset="0"/>
              </a:rPr>
              <a:t>elif</a:t>
            </a:r>
            <a:r>
              <a:rPr lang="en-GB" sz="1600" b="1" dirty="0">
                <a:latin typeface="Courier New" pitchFamily="49" charset="0"/>
                <a:cs typeface="Courier New" pitchFamily="49" charset="0"/>
              </a:rPr>
              <a:t> </a:t>
            </a:r>
            <a:r>
              <a:rPr lang="en-GB" sz="1600" b="1" dirty="0" err="1">
                <a:latin typeface="Courier New" pitchFamily="49" charset="0"/>
                <a:cs typeface="Courier New" pitchFamily="49" charset="0"/>
              </a:rPr>
              <a:t>examlevel</a:t>
            </a:r>
            <a:r>
              <a:rPr lang="en-GB" sz="1600" b="1" dirty="0">
                <a:latin typeface="Courier New" pitchFamily="49" charset="0"/>
                <a:cs typeface="Courier New" pitchFamily="49" charset="0"/>
              </a:rPr>
              <a:t> == 4 </a:t>
            </a:r>
            <a:r>
              <a:rPr lang="en-GB" sz="1600" b="1" dirty="0">
                <a:solidFill>
                  <a:srgbClr val="FFC000"/>
                </a:solidFill>
                <a:latin typeface="Courier New" pitchFamily="49" charset="0"/>
                <a:cs typeface="Courier New" pitchFamily="49" charset="0"/>
              </a:rPr>
              <a:t>and</a:t>
            </a:r>
            <a:r>
              <a:rPr lang="en-GB" sz="1600" b="1" dirty="0">
                <a:latin typeface="Courier New" pitchFamily="49" charset="0"/>
                <a:cs typeface="Courier New" pitchFamily="49" charset="0"/>
              </a:rPr>
              <a:t> mark &gt; 50:</a:t>
            </a:r>
          </a:p>
          <a:p>
            <a:pPr marL="360000" lvl="1" indent="0">
              <a:spcBef>
                <a:spcPts val="0"/>
              </a:spcBef>
              <a:buNone/>
            </a:pPr>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"Pass"</a:t>
            </a:r>
            <a:r>
              <a:rPr lang="en-GB" sz="1600" b="1" dirty="0">
                <a:latin typeface="Courier New" pitchFamily="49" charset="0"/>
                <a:cs typeface="Courier New" pitchFamily="49" charset="0"/>
              </a:rPr>
              <a:t>)</a:t>
            </a:r>
          </a:p>
          <a:p>
            <a:pPr marL="360000" lvl="1" indent="0">
              <a:spcBef>
                <a:spcPts val="0"/>
              </a:spcBef>
              <a:buNone/>
            </a:pPr>
            <a:r>
              <a:rPr lang="en-GB" sz="1600" b="1" dirty="0">
                <a:latin typeface="Courier New" pitchFamily="49" charset="0"/>
                <a:cs typeface="Courier New" pitchFamily="49" charset="0"/>
              </a:rPr>
              <a:t>    </a:t>
            </a:r>
            <a:r>
              <a:rPr lang="en-GB" sz="1600" b="1" dirty="0">
                <a:solidFill>
                  <a:srgbClr val="FFC000"/>
                </a:solidFill>
                <a:latin typeface="Courier New" pitchFamily="49" charset="0"/>
                <a:cs typeface="Courier New" pitchFamily="49" charset="0"/>
              </a:rPr>
              <a:t>else</a:t>
            </a:r>
            <a:r>
              <a:rPr lang="en-GB" sz="1600" b="1" dirty="0">
                <a:latin typeface="Courier New" pitchFamily="49" charset="0"/>
                <a:cs typeface="Courier New" pitchFamily="49" charset="0"/>
              </a:rPr>
              <a:t>:</a:t>
            </a:r>
          </a:p>
          <a:p>
            <a:pPr marL="360000" lvl="1" indent="0">
              <a:spcBef>
                <a:spcPts val="0"/>
              </a:spcBef>
              <a:buNone/>
            </a:pPr>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"Fail"</a:t>
            </a:r>
            <a:r>
              <a:rPr lang="en-GB" sz="1600" b="1" dirty="0">
                <a:latin typeface="Courier New" pitchFamily="49" charset="0"/>
                <a:cs typeface="Courier New" pitchFamily="49" charset="0"/>
              </a:rPr>
              <a:t>)   </a:t>
            </a:r>
          </a:p>
          <a:p>
            <a:pPr marL="360000" lvl="1" indent="0">
              <a:spcBef>
                <a:spcPts val="0"/>
              </a:spcBef>
              <a:buNone/>
            </a:pPr>
            <a:r>
              <a:rPr lang="en-GB" sz="1600" b="1" dirty="0">
                <a:solidFill>
                  <a:srgbClr val="FFC000"/>
                </a:solidFill>
                <a:latin typeface="Courier New" pitchFamily="49" charset="0"/>
                <a:cs typeface="Courier New" pitchFamily="49" charset="0"/>
              </a:rPr>
              <a:t>else</a:t>
            </a:r>
            <a:r>
              <a:rPr lang="en-GB" sz="1600" b="1" dirty="0">
                <a:latin typeface="Courier New" pitchFamily="49" charset="0"/>
                <a:cs typeface="Courier New" pitchFamily="49" charset="0"/>
              </a:rPr>
              <a:t>:</a:t>
            </a:r>
          </a:p>
          <a:p>
            <a:pPr marL="360000" lvl="1" indent="0">
              <a:spcBef>
                <a:spcPts val="0"/>
              </a:spcBef>
              <a:buNone/>
            </a:pPr>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"Invalid Level"</a:t>
            </a:r>
            <a:r>
              <a:rPr lang="en-GB" sz="1600" b="1" dirty="0">
                <a:latin typeface="Courier New" pitchFamily="49" charset="0"/>
                <a:cs typeface="Courier New" pitchFamily="49" charset="0"/>
              </a:rPr>
              <a:t>)</a:t>
            </a:r>
          </a:p>
          <a:p>
            <a:pPr marL="360000" lvl="1"/>
            <a:r>
              <a:rPr lang="en-GB" b="1" dirty="0"/>
              <a:t>Save and run file</a:t>
            </a:r>
          </a:p>
          <a:p>
            <a:pPr marL="720000" lvl="2"/>
            <a:r>
              <a:rPr lang="en-GB" dirty="0"/>
              <a:t>What does the program do?</a:t>
            </a:r>
          </a:p>
          <a:p>
            <a:endParaRPr lang="en-US" dirty="0"/>
          </a:p>
        </p:txBody>
      </p:sp>
      <p:sp>
        <p:nvSpPr>
          <p:cNvPr id="3" name="Title 2"/>
          <p:cNvSpPr>
            <a:spLocks noGrp="1"/>
          </p:cNvSpPr>
          <p:nvPr>
            <p:ph type="title"/>
          </p:nvPr>
        </p:nvSpPr>
        <p:spPr/>
        <p:txBody>
          <a:bodyPr/>
          <a:lstStyle/>
          <a:p>
            <a:r>
              <a:rPr lang="en-GB" dirty="0"/>
              <a:t>If with Multiple Conditions Example </a:t>
            </a:r>
          </a:p>
        </p:txBody>
      </p:sp>
    </p:spTree>
    <p:extLst>
      <p:ext uri="{BB962C8B-B14F-4D97-AF65-F5344CB8AC3E}">
        <p14:creationId xmlns:p14="http://schemas.microsoft.com/office/powerpoint/2010/main" val="302878100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ct val="70000"/>
              </a:lnSpc>
            </a:pPr>
            <a:r>
              <a:rPr lang="en-US" dirty="0"/>
              <a:t>Please see your Exercise Guide</a:t>
            </a:r>
          </a:p>
          <a:p>
            <a:pPr lvl="1">
              <a:lnSpc>
                <a:spcPct val="70000"/>
              </a:lnSpc>
            </a:pPr>
            <a:r>
              <a:rPr lang="en-US" dirty="0"/>
              <a:t>Work as an individual but help each other</a:t>
            </a:r>
          </a:p>
          <a:p>
            <a:pPr lvl="1">
              <a:lnSpc>
                <a:spcPct val="70000"/>
              </a:lnSpc>
            </a:pPr>
            <a:r>
              <a:rPr lang="en-US" dirty="0"/>
              <a:t>10 minutes</a:t>
            </a:r>
          </a:p>
          <a:p>
            <a:pPr>
              <a:lnSpc>
                <a:spcPct val="70000"/>
              </a:lnSpc>
            </a:pPr>
            <a:r>
              <a:rPr lang="en-US" dirty="0"/>
              <a:t>Instructions</a:t>
            </a:r>
          </a:p>
          <a:p>
            <a:pPr lvl="1">
              <a:lnSpc>
                <a:spcPct val="70000"/>
              </a:lnSpc>
            </a:pPr>
            <a:r>
              <a:rPr lang="en-US" dirty="0"/>
              <a:t>Create new folder and move to: 04ControlFlow\Exercise</a:t>
            </a:r>
          </a:p>
          <a:p>
            <a:pPr lvl="1">
              <a:lnSpc>
                <a:spcPct val="70000"/>
              </a:lnSpc>
            </a:pPr>
            <a:r>
              <a:rPr lang="en-US" dirty="0"/>
              <a:t>Create new file: 01Calculator.py</a:t>
            </a:r>
          </a:p>
          <a:p>
            <a:pPr lvl="1">
              <a:lnSpc>
                <a:spcPct val="70000"/>
              </a:lnSpc>
            </a:pPr>
            <a:r>
              <a:rPr lang="en-US" dirty="0"/>
              <a:t>Code a program that</a:t>
            </a:r>
          </a:p>
          <a:p>
            <a:pPr lvl="2">
              <a:lnSpc>
                <a:spcPct val="70000"/>
              </a:lnSpc>
            </a:pPr>
            <a:r>
              <a:rPr lang="en-US" dirty="0"/>
              <a:t>Inputs two numbers</a:t>
            </a:r>
          </a:p>
          <a:p>
            <a:pPr lvl="2">
              <a:lnSpc>
                <a:spcPct val="70000"/>
              </a:lnSpc>
            </a:pPr>
            <a:r>
              <a:rPr lang="en-US" dirty="0"/>
              <a:t>Outputs menu to select the various mathematical operations</a:t>
            </a:r>
          </a:p>
          <a:p>
            <a:pPr lvl="2">
              <a:lnSpc>
                <a:spcPct val="70000"/>
              </a:lnSpc>
            </a:pPr>
            <a:r>
              <a:rPr lang="en-US" dirty="0"/>
              <a:t>Calculates and outputs the result</a:t>
            </a:r>
          </a:p>
          <a:p>
            <a:pPr>
              <a:lnSpc>
                <a:spcPct val="70000"/>
              </a:lnSpc>
            </a:pPr>
            <a:r>
              <a:rPr lang="en-US" dirty="0"/>
              <a:t>Save and run</a:t>
            </a:r>
          </a:p>
          <a:p>
            <a:pPr>
              <a:lnSpc>
                <a:spcPct val="70000"/>
              </a:lnSpc>
            </a:pPr>
            <a:endParaRPr lang="en-US" dirty="0"/>
          </a:p>
        </p:txBody>
      </p:sp>
      <p:sp>
        <p:nvSpPr>
          <p:cNvPr id="665602" name="Rectangle 2"/>
          <p:cNvSpPr>
            <a:spLocks noGrp="1" noChangeArrowheads="1"/>
          </p:cNvSpPr>
          <p:nvPr>
            <p:ph type="title"/>
          </p:nvPr>
        </p:nvSpPr>
        <p:spPr/>
        <p:txBody>
          <a:bodyPr>
            <a:normAutofit/>
          </a:bodyPr>
          <a:lstStyle/>
          <a:p>
            <a:r>
              <a:rPr lang="en-GB" dirty="0"/>
              <a:t>Exercise 4.1 – Calculator</a:t>
            </a:r>
          </a:p>
        </p:txBody>
      </p:sp>
      <p:sp>
        <p:nvSpPr>
          <p:cNvPr id="665603" name="Rectangle 3"/>
          <p:cNvSpPr>
            <a:spLocks noChangeArrowheads="1"/>
          </p:cNvSpPr>
          <p:nvPr/>
        </p:nvSpPr>
        <p:spPr bwMode="auto">
          <a:xfrm>
            <a:off x="3360000" y="900000"/>
            <a:ext cx="7680000" cy="5220000"/>
          </a:xfrm>
          <a:prstGeom prst="rect">
            <a:avLst/>
          </a:prstGeom>
          <a:noFill/>
          <a:ln w="9525">
            <a:noFill/>
            <a:miter lim="800000"/>
            <a:headEnd/>
            <a:tailEnd/>
          </a:ln>
          <a:effectLst/>
        </p:spPr>
        <p:txBody>
          <a:bodyPr/>
          <a:lstStyle/>
          <a:p>
            <a:pPr marL="360000" indent="-360000">
              <a:spcBef>
                <a:spcPts val="600"/>
              </a:spcBef>
              <a:buClr>
                <a:schemeClr val="accent1"/>
              </a:buClr>
              <a:buFont typeface="Wingdings" pitchFamily="2" charset="2"/>
              <a:buChar char="§"/>
            </a:pPr>
            <a:endParaRPr lang="en-GB" sz="2400" b="1" dirty="0">
              <a:latin typeface="Arial" pitchFamily="34" charset="0"/>
              <a:cs typeface="Arial" pitchFamily="34" charset="0"/>
            </a:endParaRPr>
          </a:p>
        </p:txBody>
      </p:sp>
    </p:spTree>
    <p:extLst>
      <p:ext uri="{BB962C8B-B14F-4D97-AF65-F5344CB8AC3E}">
        <p14:creationId xmlns:p14="http://schemas.microsoft.com/office/powerpoint/2010/main" val="193474922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sz="quarter" idx="15"/>
          </p:nvPr>
        </p:nvSpPr>
        <p:spPr>
          <a:prstGeom prst="rect">
            <a:avLst/>
          </a:prstGeom>
        </p:spPr>
        <p:txBody>
          <a:bodyPr/>
          <a:lstStyle/>
          <a:p>
            <a:r>
              <a:rPr lang="en-GB" b="0" dirty="0"/>
              <a:t>Objectives</a:t>
            </a:r>
          </a:p>
          <a:p>
            <a:r>
              <a:rPr lang="en-GB" b="0" dirty="0"/>
              <a:t>Selection</a:t>
            </a:r>
          </a:p>
          <a:p>
            <a:r>
              <a:rPr lang="en-GB" b="1" dirty="0"/>
              <a:t>Iteration</a:t>
            </a:r>
          </a:p>
          <a:p>
            <a:r>
              <a:rPr lang="en-GB" b="0" dirty="0"/>
              <a:t>Procedure</a:t>
            </a:r>
          </a:p>
          <a:p>
            <a:r>
              <a:rPr lang="en-GB" b="0" dirty="0"/>
              <a:t>Review</a:t>
            </a:r>
          </a:p>
        </p:txBody>
      </p:sp>
      <p:sp>
        <p:nvSpPr>
          <p:cNvPr id="30723" name="Rectangle 2"/>
          <p:cNvSpPr>
            <a:spLocks noGrp="1" noChangeArrowheads="1"/>
          </p:cNvSpPr>
          <p:nvPr>
            <p:ph type="title"/>
          </p:nvPr>
        </p:nvSpPr>
        <p:spPr/>
        <p:txBody>
          <a:bodyPr>
            <a:normAutofit/>
          </a:bodyPr>
          <a:lstStyle/>
          <a:p>
            <a:r>
              <a:rPr lang="en-GB" dirty="0"/>
              <a:t>Contents</a:t>
            </a:r>
          </a:p>
        </p:txBody>
      </p:sp>
    </p:spTree>
    <p:extLst>
      <p:ext uri="{BB962C8B-B14F-4D97-AF65-F5344CB8AC3E}">
        <p14:creationId xmlns:p14="http://schemas.microsoft.com/office/powerpoint/2010/main" val="30768642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Another word for “loop” – Doing something again and again…</a:t>
            </a:r>
          </a:p>
          <a:p>
            <a:r>
              <a:rPr lang="en-GB" dirty="0"/>
              <a:t>Repeating code without having write it out again</a:t>
            </a:r>
          </a:p>
          <a:p>
            <a:r>
              <a:rPr lang="en-GB" dirty="0"/>
              <a:t>Syntax needed</a:t>
            </a:r>
          </a:p>
          <a:p>
            <a:pPr lvl="1"/>
            <a:r>
              <a:rPr lang="en-GB" dirty="0"/>
              <a:t>For – Start / End / Step</a:t>
            </a:r>
          </a:p>
          <a:p>
            <a:pPr lvl="1"/>
            <a:r>
              <a:rPr lang="en-GB" dirty="0"/>
              <a:t>While</a:t>
            </a:r>
          </a:p>
          <a:p>
            <a:pPr lvl="1"/>
            <a:r>
              <a:rPr lang="en-GB" dirty="0"/>
              <a:t>Nested Loops</a:t>
            </a:r>
          </a:p>
          <a:p>
            <a:pPr lvl="1"/>
            <a:r>
              <a:rPr lang="en-GB" dirty="0"/>
              <a:t>Break</a:t>
            </a:r>
          </a:p>
        </p:txBody>
      </p:sp>
      <p:sp>
        <p:nvSpPr>
          <p:cNvPr id="3" name="Title 2"/>
          <p:cNvSpPr>
            <a:spLocks noGrp="1"/>
          </p:cNvSpPr>
          <p:nvPr>
            <p:ph type="title"/>
          </p:nvPr>
        </p:nvSpPr>
        <p:spPr/>
        <p:txBody>
          <a:bodyPr/>
          <a:lstStyle/>
          <a:p>
            <a:r>
              <a:rPr lang="en-GB" dirty="0"/>
              <a:t>What is Iteration?</a:t>
            </a:r>
          </a:p>
        </p:txBody>
      </p:sp>
    </p:spTree>
    <p:extLst>
      <p:ext uri="{BB962C8B-B14F-4D97-AF65-F5344CB8AC3E}">
        <p14:creationId xmlns:p14="http://schemas.microsoft.com/office/powerpoint/2010/main" val="308732822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normAutofit/>
          </a:bodyPr>
          <a:lstStyle/>
          <a:p>
            <a:r>
              <a:rPr lang="en-GB" dirty="0"/>
              <a:t>Loop through code a specified number of times</a:t>
            </a:r>
          </a:p>
          <a:p>
            <a:pPr lvl="1"/>
            <a:r>
              <a:rPr lang="en-GB" dirty="0"/>
              <a:t>Note loop counter starts at 0</a:t>
            </a:r>
          </a:p>
          <a:p>
            <a:pPr lvl="1"/>
            <a:r>
              <a:rPr lang="en-GB" dirty="0"/>
              <a:t>And loop counter finishes one less than number specified</a:t>
            </a:r>
          </a:p>
          <a:p>
            <a:r>
              <a:rPr lang="en-GB" dirty="0"/>
              <a:t>Create new folder / Move to: </a:t>
            </a:r>
            <a:r>
              <a:rPr lang="en-GB" dirty="0">
                <a:solidFill>
                  <a:srgbClr val="F08300"/>
                </a:solidFill>
              </a:rPr>
              <a:t>04ControlFlow\Example\02Iteration</a:t>
            </a:r>
          </a:p>
          <a:p>
            <a:r>
              <a:rPr lang="en-GB" dirty="0"/>
              <a:t>Create </a:t>
            </a:r>
            <a:r>
              <a:rPr lang="en-GB" dirty="0">
                <a:solidFill>
                  <a:srgbClr val="F08300"/>
                </a:solidFill>
              </a:rPr>
              <a:t>01For.py</a:t>
            </a:r>
            <a:r>
              <a:rPr lang="en-GB" dirty="0"/>
              <a:t> and code the following</a:t>
            </a:r>
          </a:p>
          <a:p>
            <a:endParaRPr lang="en-GB" dirty="0"/>
          </a:p>
        </p:txBody>
      </p:sp>
      <p:sp>
        <p:nvSpPr>
          <p:cNvPr id="5" name="Content Placeholder 4"/>
          <p:cNvSpPr>
            <a:spLocks noGrp="1"/>
          </p:cNvSpPr>
          <p:nvPr>
            <p:ph sz="quarter" idx="16"/>
          </p:nvPr>
        </p:nvSpPr>
        <p:spPr/>
        <p:txBody>
          <a:bodyPr/>
          <a:lstStyle/>
          <a:p>
            <a:pPr marL="360000" lvl="1" indent="0">
              <a:buNone/>
            </a:pPr>
            <a:r>
              <a:rPr lang="en-GB" sz="1600" b="1" dirty="0">
                <a:solidFill>
                  <a:srgbClr val="F08300"/>
                </a:solidFill>
                <a:latin typeface="Courier New" pitchFamily="49" charset="0"/>
                <a:cs typeface="Courier New" pitchFamily="49" charset="0"/>
              </a:rPr>
              <a:t># Name    : 01For</a:t>
            </a:r>
          </a:p>
          <a:p>
            <a:pPr marL="360000" lvl="1" indent="0">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spcBef>
                <a:spcPts val="0"/>
              </a:spcBef>
              <a:buNone/>
            </a:pPr>
            <a:r>
              <a:rPr lang="en-GB" sz="1600" b="1" dirty="0">
                <a:solidFill>
                  <a:srgbClr val="F08300"/>
                </a:solidFill>
                <a:latin typeface="Courier New" pitchFamily="49" charset="0"/>
                <a:cs typeface="Courier New" pitchFamily="49" charset="0"/>
              </a:rPr>
              <a:t># Date    : 11 Jul 2016</a:t>
            </a:r>
          </a:p>
          <a:p>
            <a:pPr marL="360000" lvl="1" indent="0">
              <a:spcBef>
                <a:spcPts val="0"/>
              </a:spcBef>
              <a:buNone/>
            </a:pPr>
            <a:r>
              <a:rPr lang="en-GB" sz="1600" b="1" dirty="0">
                <a:solidFill>
                  <a:srgbClr val="F08300"/>
                </a:solidFill>
                <a:latin typeface="Courier New" pitchFamily="49" charset="0"/>
                <a:cs typeface="Courier New" pitchFamily="49" charset="0"/>
              </a:rPr>
              <a:t># Purpose : Example of for loop</a:t>
            </a:r>
          </a:p>
          <a:p>
            <a:pPr marL="360000" lvl="1" indent="0">
              <a:spcBef>
                <a:spcPts val="0"/>
              </a:spcBef>
              <a:buNone/>
            </a:pPr>
            <a:endParaRPr lang="en-GB" sz="1600" b="1" dirty="0">
              <a:solidFill>
                <a:srgbClr val="FF0000"/>
              </a:solidFill>
              <a:latin typeface="Courier New" pitchFamily="49" charset="0"/>
              <a:cs typeface="Courier New" pitchFamily="49" charset="0"/>
            </a:endParaRPr>
          </a:p>
          <a:p>
            <a:pPr marL="360000" lvl="1" indent="0">
              <a:spcBef>
                <a:spcPts val="0"/>
              </a:spcBef>
              <a:buNone/>
            </a:pPr>
            <a:r>
              <a:rPr lang="en-GB" sz="1600" b="1" dirty="0">
                <a:latin typeface="Courier New" pitchFamily="49" charset="0"/>
                <a:cs typeface="Courier New" pitchFamily="49" charset="0"/>
              </a:rPr>
              <a:t>count = 0</a:t>
            </a:r>
          </a:p>
          <a:p>
            <a:pPr marL="360000" lvl="1" indent="0">
              <a:spcBef>
                <a:spcPts val="0"/>
              </a:spcBef>
              <a:buNone/>
            </a:pPr>
            <a:r>
              <a:rPr lang="en-GB" sz="1600" b="1" dirty="0">
                <a:solidFill>
                  <a:srgbClr val="FFC000"/>
                </a:solidFill>
                <a:latin typeface="Courier New" pitchFamily="49" charset="0"/>
                <a:cs typeface="Courier New" pitchFamily="49" charset="0"/>
              </a:rPr>
              <a:t>for</a:t>
            </a:r>
            <a:r>
              <a:rPr lang="en-GB" sz="1600" b="1" dirty="0">
                <a:latin typeface="Courier New" pitchFamily="49" charset="0"/>
                <a:cs typeface="Courier New" pitchFamily="49" charset="0"/>
              </a:rPr>
              <a:t> </a:t>
            </a:r>
            <a:r>
              <a:rPr lang="en-GB" sz="1600" b="1" dirty="0" err="1">
                <a:latin typeface="Courier New" pitchFamily="49" charset="0"/>
                <a:cs typeface="Courier New" pitchFamily="49" charset="0"/>
              </a:rPr>
              <a:t>i</a:t>
            </a:r>
            <a:r>
              <a:rPr lang="en-GB" sz="1600" b="1" dirty="0">
                <a:latin typeface="Courier New" pitchFamily="49" charset="0"/>
                <a:cs typeface="Courier New" pitchFamily="49" charset="0"/>
              </a:rPr>
              <a:t> </a:t>
            </a:r>
            <a:r>
              <a:rPr lang="en-GB" sz="1600" b="1" dirty="0">
                <a:solidFill>
                  <a:srgbClr val="FFC000"/>
                </a:solidFill>
                <a:latin typeface="Courier New" pitchFamily="49" charset="0"/>
                <a:cs typeface="Courier New" pitchFamily="49" charset="0"/>
              </a:rPr>
              <a:t>in</a:t>
            </a:r>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range</a:t>
            </a:r>
            <a:r>
              <a:rPr lang="en-GB" sz="1600" b="1" dirty="0">
                <a:latin typeface="Courier New" pitchFamily="49" charset="0"/>
                <a:cs typeface="Courier New" pitchFamily="49" charset="0"/>
              </a:rPr>
              <a:t>(10):</a:t>
            </a:r>
          </a:p>
          <a:p>
            <a:pPr marL="360000" lvl="1" indent="0">
              <a:spcBef>
                <a:spcPts val="0"/>
              </a:spcBef>
              <a:buNone/>
            </a:pPr>
            <a:r>
              <a:rPr lang="en-GB" sz="1600" b="1" dirty="0">
                <a:latin typeface="Courier New" pitchFamily="49" charset="0"/>
                <a:cs typeface="Courier New" pitchFamily="49" charset="0"/>
              </a:rPr>
              <a:t>    count = count + 1</a:t>
            </a:r>
          </a:p>
          <a:p>
            <a:pPr marL="360000" lvl="1" indent="0">
              <a:spcBef>
                <a:spcPts val="0"/>
              </a:spcBef>
              <a:buNone/>
            </a:pPr>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a:t>
            </a:r>
            <a:r>
              <a:rPr lang="en-GB" sz="1600" b="1" dirty="0" err="1">
                <a:solidFill>
                  <a:srgbClr val="00B050"/>
                </a:solidFill>
                <a:latin typeface="Courier New" pitchFamily="49" charset="0"/>
                <a:cs typeface="Courier New" pitchFamily="49" charset="0"/>
              </a:rPr>
              <a:t>i</a:t>
            </a:r>
            <a:r>
              <a:rPr lang="en-GB" sz="1600" b="1" dirty="0">
                <a:solidFill>
                  <a:srgbClr val="00B050"/>
                </a:solidFill>
                <a:latin typeface="Courier New" pitchFamily="49" charset="0"/>
                <a:cs typeface="Courier New" pitchFamily="49" charset="0"/>
              </a:rPr>
              <a:t>:"</a:t>
            </a:r>
            <a:r>
              <a:rPr lang="en-GB" sz="1600" b="1" dirty="0">
                <a:latin typeface="Courier New" pitchFamily="49" charset="0"/>
                <a:cs typeface="Courier New" pitchFamily="49" charset="0"/>
              </a:rPr>
              <a:t>,</a:t>
            </a:r>
            <a:r>
              <a:rPr lang="en-GB" sz="1600" b="1" dirty="0" err="1">
                <a:latin typeface="Courier New" pitchFamily="49" charset="0"/>
                <a:cs typeface="Courier New" pitchFamily="49" charset="0"/>
              </a:rPr>
              <a:t>i</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a:t>
            </a:r>
            <a:r>
              <a:rPr lang="en-GB" sz="1600" b="1" dirty="0" err="1">
                <a:solidFill>
                  <a:srgbClr val="00B050"/>
                </a:solidFill>
                <a:latin typeface="Courier New" pitchFamily="49" charset="0"/>
                <a:cs typeface="Courier New" pitchFamily="49" charset="0"/>
              </a:rPr>
              <a:t>count"</a:t>
            </a:r>
            <a:r>
              <a:rPr lang="en-GB" sz="1600" b="1" dirty="0" err="1">
                <a:latin typeface="Courier New" pitchFamily="49" charset="0"/>
                <a:cs typeface="Courier New" pitchFamily="49" charset="0"/>
              </a:rPr>
              <a:t>,count</a:t>
            </a:r>
            <a:r>
              <a:rPr lang="en-GB" sz="1600" b="1" dirty="0">
                <a:latin typeface="Courier New" pitchFamily="49" charset="0"/>
                <a:cs typeface="Courier New" pitchFamily="49" charset="0"/>
              </a:rPr>
              <a:t>)</a:t>
            </a:r>
          </a:p>
          <a:p>
            <a:pPr marL="360000" lvl="1"/>
            <a:r>
              <a:rPr lang="en-GB" b="1" dirty="0"/>
              <a:t>Save and run file</a:t>
            </a:r>
          </a:p>
          <a:p>
            <a:pPr marL="720000" lvl="2"/>
            <a:r>
              <a:rPr lang="en-GB" dirty="0"/>
              <a:t>What does the program do?</a:t>
            </a:r>
          </a:p>
          <a:p>
            <a:endParaRPr lang="en-US" dirty="0"/>
          </a:p>
        </p:txBody>
      </p:sp>
      <p:sp>
        <p:nvSpPr>
          <p:cNvPr id="3" name="Title 2"/>
          <p:cNvSpPr>
            <a:spLocks noGrp="1"/>
          </p:cNvSpPr>
          <p:nvPr>
            <p:ph type="title"/>
          </p:nvPr>
        </p:nvSpPr>
        <p:spPr/>
        <p:txBody>
          <a:bodyPr/>
          <a:lstStyle/>
          <a:p>
            <a:r>
              <a:rPr lang="en-GB" dirty="0"/>
              <a:t>For Example</a:t>
            </a:r>
          </a:p>
        </p:txBody>
      </p:sp>
    </p:spTree>
    <p:extLst>
      <p:ext uri="{BB962C8B-B14F-4D97-AF65-F5344CB8AC3E}">
        <p14:creationId xmlns:p14="http://schemas.microsoft.com/office/powerpoint/2010/main" val="60286895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Possible to specify starting and ending values</a:t>
            </a:r>
          </a:p>
          <a:p>
            <a:r>
              <a:rPr lang="en-GB" dirty="0"/>
              <a:t>Create </a:t>
            </a:r>
            <a:r>
              <a:rPr lang="en-GB" dirty="0">
                <a:solidFill>
                  <a:srgbClr val="F08300"/>
                </a:solidFill>
              </a:rPr>
              <a:t>02ForStartEnd.py</a:t>
            </a:r>
            <a:r>
              <a:rPr lang="en-GB" dirty="0"/>
              <a:t> and code the following</a:t>
            </a:r>
          </a:p>
          <a:p>
            <a:pPr marL="360000" lvl="1" indent="0">
              <a:buNone/>
            </a:pPr>
            <a:r>
              <a:rPr lang="en-GB" sz="1600" b="1" dirty="0">
                <a:solidFill>
                  <a:srgbClr val="F08300"/>
                </a:solidFill>
                <a:latin typeface="Courier New" pitchFamily="49" charset="0"/>
                <a:cs typeface="Courier New" pitchFamily="49" charset="0"/>
              </a:rPr>
              <a:t># Name    : 02ForStartEnd</a:t>
            </a:r>
          </a:p>
          <a:p>
            <a:pPr marL="360000" lvl="1" indent="0">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spcBef>
                <a:spcPts val="0"/>
              </a:spcBef>
              <a:buNone/>
            </a:pPr>
            <a:r>
              <a:rPr lang="en-GB" sz="1600" b="1" dirty="0">
                <a:solidFill>
                  <a:srgbClr val="F08300"/>
                </a:solidFill>
                <a:latin typeface="Courier New" pitchFamily="49" charset="0"/>
                <a:cs typeface="Courier New" pitchFamily="49" charset="0"/>
              </a:rPr>
              <a:t># Date    : 11 Jul 2016</a:t>
            </a:r>
          </a:p>
          <a:p>
            <a:pPr marL="360000" lvl="1" indent="0">
              <a:spcBef>
                <a:spcPts val="0"/>
              </a:spcBef>
              <a:buNone/>
            </a:pPr>
            <a:r>
              <a:rPr lang="en-GB" sz="1600" b="1" dirty="0">
                <a:solidFill>
                  <a:srgbClr val="F08300"/>
                </a:solidFill>
                <a:latin typeface="Courier New" pitchFamily="49" charset="0"/>
                <a:cs typeface="Courier New" pitchFamily="49" charset="0"/>
              </a:rPr>
              <a:t># Purpose : Example of for loop with start / end</a:t>
            </a:r>
          </a:p>
          <a:p>
            <a:pPr marL="360000" lvl="1" indent="0">
              <a:spcBef>
                <a:spcPts val="0"/>
              </a:spcBef>
              <a:buNone/>
            </a:pPr>
            <a:endParaRPr lang="en-GB" sz="1600" b="1" dirty="0">
              <a:solidFill>
                <a:srgbClr val="FF0000"/>
              </a:solidFill>
              <a:latin typeface="Courier New" pitchFamily="49" charset="0"/>
              <a:cs typeface="Courier New" pitchFamily="49" charset="0"/>
            </a:endParaRPr>
          </a:p>
          <a:p>
            <a:pPr marL="360000" lvl="1" indent="0">
              <a:spcBef>
                <a:spcPts val="0"/>
              </a:spcBef>
              <a:buNone/>
            </a:pPr>
            <a:r>
              <a:rPr lang="en-GB" sz="1600" b="1" dirty="0">
                <a:solidFill>
                  <a:srgbClr val="FFC000"/>
                </a:solidFill>
                <a:latin typeface="Courier New" pitchFamily="49" charset="0"/>
                <a:cs typeface="Courier New" pitchFamily="49" charset="0"/>
              </a:rPr>
              <a:t>for</a:t>
            </a:r>
            <a:r>
              <a:rPr lang="en-GB" sz="1600" b="1" dirty="0">
                <a:latin typeface="Courier New" pitchFamily="49" charset="0"/>
                <a:cs typeface="Courier New" pitchFamily="49" charset="0"/>
              </a:rPr>
              <a:t> i </a:t>
            </a:r>
            <a:r>
              <a:rPr lang="en-GB" sz="1600" b="1" dirty="0">
                <a:solidFill>
                  <a:srgbClr val="FFC000"/>
                </a:solidFill>
                <a:latin typeface="Courier New" pitchFamily="49" charset="0"/>
                <a:cs typeface="Courier New" pitchFamily="49" charset="0"/>
              </a:rPr>
              <a:t>in</a:t>
            </a:r>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range</a:t>
            </a:r>
            <a:r>
              <a:rPr lang="en-GB" sz="1600" b="1" dirty="0">
                <a:latin typeface="Courier New" pitchFamily="49" charset="0"/>
                <a:cs typeface="Courier New" pitchFamily="49" charset="0"/>
              </a:rPr>
              <a:t>(5,10):</a:t>
            </a:r>
          </a:p>
          <a:p>
            <a:pPr marL="360000" lvl="1" indent="0">
              <a:spcBef>
                <a:spcPts val="0"/>
              </a:spcBef>
              <a:buNone/>
            </a:pPr>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"i:"</a:t>
            </a:r>
            <a:r>
              <a:rPr lang="en-GB" sz="1600" b="1" dirty="0">
                <a:latin typeface="Courier New" pitchFamily="49" charset="0"/>
                <a:cs typeface="Courier New" pitchFamily="49" charset="0"/>
              </a:rPr>
              <a:t>,i)</a:t>
            </a:r>
          </a:p>
          <a:p>
            <a:pPr marL="360000" lvl="1"/>
            <a:r>
              <a:rPr lang="en-GB" b="1" dirty="0"/>
              <a:t>Save and run file</a:t>
            </a:r>
          </a:p>
          <a:p>
            <a:pPr marL="720000" lvl="2"/>
            <a:r>
              <a:rPr lang="en-GB" dirty="0"/>
              <a:t>What does the program do?</a:t>
            </a:r>
          </a:p>
          <a:p>
            <a:endParaRPr lang="en-GB" dirty="0"/>
          </a:p>
        </p:txBody>
      </p:sp>
      <p:sp>
        <p:nvSpPr>
          <p:cNvPr id="3" name="Title 2"/>
          <p:cNvSpPr>
            <a:spLocks noGrp="1"/>
          </p:cNvSpPr>
          <p:nvPr>
            <p:ph type="title"/>
          </p:nvPr>
        </p:nvSpPr>
        <p:spPr/>
        <p:txBody>
          <a:bodyPr/>
          <a:lstStyle/>
          <a:p>
            <a:r>
              <a:rPr lang="en-GB" dirty="0"/>
              <a:t>For Start End Example</a:t>
            </a:r>
          </a:p>
        </p:txBody>
      </p:sp>
    </p:spTree>
    <p:extLst>
      <p:ext uri="{BB962C8B-B14F-4D97-AF65-F5344CB8AC3E}">
        <p14:creationId xmlns:p14="http://schemas.microsoft.com/office/powerpoint/2010/main" val="60286895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Also possible to specify step</a:t>
            </a:r>
          </a:p>
          <a:p>
            <a:r>
              <a:rPr lang="en-GB" dirty="0"/>
              <a:t>Create </a:t>
            </a:r>
            <a:r>
              <a:rPr lang="en-GB" dirty="0">
                <a:solidFill>
                  <a:srgbClr val="F08300"/>
                </a:solidFill>
              </a:rPr>
              <a:t>03ForStartEndStep.py</a:t>
            </a:r>
            <a:r>
              <a:rPr lang="en-GB" dirty="0"/>
              <a:t> and code the following</a:t>
            </a:r>
          </a:p>
          <a:p>
            <a:pPr marL="360000" lvl="1" indent="0">
              <a:buNone/>
            </a:pPr>
            <a:r>
              <a:rPr lang="en-GB" sz="1600" b="1" dirty="0">
                <a:solidFill>
                  <a:srgbClr val="F08300"/>
                </a:solidFill>
                <a:latin typeface="Courier New" pitchFamily="49" charset="0"/>
                <a:cs typeface="Courier New" pitchFamily="49" charset="0"/>
              </a:rPr>
              <a:t># Name    : 03ForStartEndStep</a:t>
            </a:r>
          </a:p>
          <a:p>
            <a:pPr marL="360000" lvl="1" indent="0">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spcBef>
                <a:spcPts val="0"/>
              </a:spcBef>
              <a:buNone/>
            </a:pPr>
            <a:r>
              <a:rPr lang="en-GB" sz="1600" b="1" dirty="0">
                <a:solidFill>
                  <a:srgbClr val="F08300"/>
                </a:solidFill>
                <a:latin typeface="Courier New" pitchFamily="49" charset="0"/>
                <a:cs typeface="Courier New" pitchFamily="49" charset="0"/>
              </a:rPr>
              <a:t># Date    : 11 Jul 2016</a:t>
            </a:r>
          </a:p>
          <a:p>
            <a:pPr marL="360000" lvl="1" indent="0">
              <a:spcBef>
                <a:spcPts val="0"/>
              </a:spcBef>
              <a:buNone/>
            </a:pPr>
            <a:r>
              <a:rPr lang="en-GB" sz="1600" b="1" dirty="0">
                <a:solidFill>
                  <a:srgbClr val="F08300"/>
                </a:solidFill>
                <a:latin typeface="Courier New" pitchFamily="49" charset="0"/>
                <a:cs typeface="Courier New" pitchFamily="49" charset="0"/>
              </a:rPr>
              <a:t># Purpose : Example of for loop with start / end / step</a:t>
            </a:r>
          </a:p>
          <a:p>
            <a:pPr marL="360000" lvl="1" indent="0">
              <a:spcBef>
                <a:spcPts val="0"/>
              </a:spcBef>
              <a:buNone/>
            </a:pPr>
            <a:endParaRPr lang="en-GB" sz="1600" b="1" dirty="0">
              <a:solidFill>
                <a:srgbClr val="FF0000"/>
              </a:solidFill>
              <a:latin typeface="Courier New" pitchFamily="49" charset="0"/>
              <a:cs typeface="Courier New" pitchFamily="49" charset="0"/>
            </a:endParaRPr>
          </a:p>
          <a:p>
            <a:pPr marL="360000" lvl="1" indent="0">
              <a:spcBef>
                <a:spcPts val="0"/>
              </a:spcBef>
              <a:buNone/>
            </a:pPr>
            <a:r>
              <a:rPr lang="en-GB" sz="1600" b="1" dirty="0">
                <a:solidFill>
                  <a:srgbClr val="FFC000"/>
                </a:solidFill>
                <a:latin typeface="Courier New" pitchFamily="49" charset="0"/>
                <a:cs typeface="Courier New" pitchFamily="49" charset="0"/>
              </a:rPr>
              <a:t>for</a:t>
            </a:r>
            <a:r>
              <a:rPr lang="en-GB" sz="1600" b="1" dirty="0">
                <a:latin typeface="Courier New" pitchFamily="49" charset="0"/>
                <a:cs typeface="Courier New" pitchFamily="49" charset="0"/>
              </a:rPr>
              <a:t> i </a:t>
            </a:r>
            <a:r>
              <a:rPr lang="en-GB" sz="1600" b="1" dirty="0">
                <a:solidFill>
                  <a:srgbClr val="FFC000"/>
                </a:solidFill>
                <a:latin typeface="Courier New" pitchFamily="49" charset="0"/>
                <a:cs typeface="Courier New" pitchFamily="49" charset="0"/>
              </a:rPr>
              <a:t>in</a:t>
            </a:r>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range</a:t>
            </a:r>
            <a:r>
              <a:rPr lang="en-GB" sz="1600" b="1" dirty="0">
                <a:latin typeface="Courier New" pitchFamily="49" charset="0"/>
                <a:cs typeface="Courier New" pitchFamily="49" charset="0"/>
              </a:rPr>
              <a:t>(10,20,2):</a:t>
            </a:r>
          </a:p>
          <a:p>
            <a:pPr marL="360000" lvl="1" indent="0">
              <a:spcBef>
                <a:spcPts val="0"/>
              </a:spcBef>
              <a:buNone/>
            </a:pPr>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"i:"</a:t>
            </a:r>
            <a:r>
              <a:rPr lang="en-GB" sz="1600" b="1" dirty="0">
                <a:latin typeface="Courier New" pitchFamily="49" charset="0"/>
                <a:cs typeface="Courier New" pitchFamily="49" charset="0"/>
              </a:rPr>
              <a:t>,i)</a:t>
            </a:r>
          </a:p>
          <a:p>
            <a:pPr marL="360000" lvl="1"/>
            <a:r>
              <a:rPr lang="en-GB" b="1" dirty="0"/>
              <a:t>Save and run file</a:t>
            </a:r>
          </a:p>
          <a:p>
            <a:pPr marL="720000" lvl="2"/>
            <a:r>
              <a:rPr lang="en-GB" dirty="0"/>
              <a:t>What does the program do?</a:t>
            </a:r>
          </a:p>
          <a:p>
            <a:endParaRPr lang="en-GB" dirty="0"/>
          </a:p>
        </p:txBody>
      </p:sp>
      <p:sp>
        <p:nvSpPr>
          <p:cNvPr id="3" name="Title 2"/>
          <p:cNvSpPr>
            <a:spLocks noGrp="1"/>
          </p:cNvSpPr>
          <p:nvPr>
            <p:ph type="title"/>
          </p:nvPr>
        </p:nvSpPr>
        <p:spPr/>
        <p:txBody>
          <a:bodyPr/>
          <a:lstStyle/>
          <a:p>
            <a:r>
              <a:rPr lang="en-GB" dirty="0"/>
              <a:t>For Start End Step Example</a:t>
            </a:r>
          </a:p>
        </p:txBody>
      </p:sp>
    </p:spTree>
    <p:extLst>
      <p:ext uri="{BB962C8B-B14F-4D97-AF65-F5344CB8AC3E}">
        <p14:creationId xmlns:p14="http://schemas.microsoft.com/office/powerpoint/2010/main" val="60286895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ct val="80000"/>
              </a:lnSpc>
            </a:pPr>
            <a:r>
              <a:rPr lang="en-GB" dirty="0"/>
              <a:t>Sometimes need and possible to put a loop inside a loop</a:t>
            </a:r>
          </a:p>
          <a:p>
            <a:pPr lvl="1">
              <a:lnSpc>
                <a:spcPct val="80000"/>
              </a:lnSpc>
            </a:pPr>
            <a:r>
              <a:rPr lang="en-GB" dirty="0"/>
              <a:t>Be careful it can get complicated – Consistent indentation helps</a:t>
            </a:r>
          </a:p>
          <a:p>
            <a:pPr>
              <a:lnSpc>
                <a:spcPct val="80000"/>
              </a:lnSpc>
            </a:pPr>
            <a:r>
              <a:rPr lang="en-GB" dirty="0"/>
              <a:t>Create </a:t>
            </a:r>
            <a:r>
              <a:rPr lang="en-GB" dirty="0">
                <a:solidFill>
                  <a:srgbClr val="F08300"/>
                </a:solidFill>
              </a:rPr>
              <a:t>04NestedLoop.py</a:t>
            </a:r>
            <a:r>
              <a:rPr lang="en-GB" dirty="0"/>
              <a:t> and code the following</a:t>
            </a:r>
          </a:p>
          <a:p>
            <a:pPr marL="360000" lvl="1" indent="0">
              <a:lnSpc>
                <a:spcPct val="80000"/>
              </a:lnSpc>
              <a:buNone/>
            </a:pPr>
            <a:r>
              <a:rPr lang="en-GB" sz="1600" b="1" dirty="0">
                <a:solidFill>
                  <a:srgbClr val="F08300"/>
                </a:solidFill>
                <a:latin typeface="Courier New" pitchFamily="49" charset="0"/>
                <a:cs typeface="Courier New" pitchFamily="49" charset="0"/>
              </a:rPr>
              <a:t># Name    : 04NestedLoop</a:t>
            </a:r>
          </a:p>
          <a:p>
            <a:pPr marL="360000" lvl="1" indent="0">
              <a:lnSpc>
                <a:spcPct val="80000"/>
              </a:lnSpc>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lnSpc>
                <a:spcPct val="80000"/>
              </a:lnSpc>
              <a:spcBef>
                <a:spcPts val="0"/>
              </a:spcBef>
              <a:buNone/>
            </a:pPr>
            <a:r>
              <a:rPr lang="en-GB" sz="1600" b="1" dirty="0">
                <a:solidFill>
                  <a:srgbClr val="F08300"/>
                </a:solidFill>
                <a:latin typeface="Courier New" pitchFamily="49" charset="0"/>
                <a:cs typeface="Courier New" pitchFamily="49" charset="0"/>
              </a:rPr>
              <a:t># Date    : 11 Jul 2016</a:t>
            </a:r>
          </a:p>
          <a:p>
            <a:pPr marL="360000" lvl="1" indent="0">
              <a:lnSpc>
                <a:spcPct val="80000"/>
              </a:lnSpc>
              <a:spcBef>
                <a:spcPts val="0"/>
              </a:spcBef>
              <a:buNone/>
            </a:pPr>
            <a:r>
              <a:rPr lang="en-GB" sz="1600" b="1" dirty="0">
                <a:solidFill>
                  <a:srgbClr val="F08300"/>
                </a:solidFill>
                <a:latin typeface="Courier New" pitchFamily="49" charset="0"/>
                <a:cs typeface="Courier New" pitchFamily="49" charset="0"/>
              </a:rPr>
              <a:t># Purpose : Example of nested for loop</a:t>
            </a:r>
          </a:p>
          <a:p>
            <a:pPr marL="360000" lvl="1" indent="0">
              <a:lnSpc>
                <a:spcPct val="80000"/>
              </a:lnSpc>
              <a:spcBef>
                <a:spcPts val="0"/>
              </a:spcBef>
              <a:buNone/>
            </a:pPr>
            <a:endParaRPr lang="en-GB" sz="1600" b="1" dirty="0">
              <a:solidFill>
                <a:srgbClr val="FF0000"/>
              </a:solidFill>
              <a:latin typeface="Courier New" pitchFamily="49" charset="0"/>
              <a:cs typeface="Courier New" pitchFamily="49" charset="0"/>
            </a:endParaRPr>
          </a:p>
          <a:p>
            <a:pPr marL="360000" lvl="1" indent="0">
              <a:lnSpc>
                <a:spcPct val="80000"/>
              </a:lnSpc>
              <a:spcBef>
                <a:spcPts val="0"/>
              </a:spcBef>
              <a:buNone/>
            </a:pPr>
            <a:r>
              <a:rPr lang="en-GB" sz="1600" b="1" dirty="0">
                <a:solidFill>
                  <a:srgbClr val="FFC000"/>
                </a:solidFill>
                <a:latin typeface="Courier New" pitchFamily="49" charset="0"/>
                <a:cs typeface="Courier New" pitchFamily="49" charset="0"/>
              </a:rPr>
              <a:t>for</a:t>
            </a:r>
            <a:r>
              <a:rPr lang="en-GB" sz="1600" b="1" dirty="0">
                <a:latin typeface="Courier New" pitchFamily="49" charset="0"/>
                <a:cs typeface="Courier New" pitchFamily="49" charset="0"/>
              </a:rPr>
              <a:t> i </a:t>
            </a:r>
            <a:r>
              <a:rPr lang="en-GB" sz="1600" b="1" dirty="0">
                <a:solidFill>
                  <a:srgbClr val="FFC000"/>
                </a:solidFill>
                <a:latin typeface="Courier New" pitchFamily="49" charset="0"/>
                <a:cs typeface="Courier New" pitchFamily="49" charset="0"/>
              </a:rPr>
              <a:t>in</a:t>
            </a:r>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range</a:t>
            </a:r>
            <a:r>
              <a:rPr lang="en-GB" sz="1600" b="1" dirty="0">
                <a:latin typeface="Courier New" pitchFamily="49" charset="0"/>
                <a:cs typeface="Courier New" pitchFamily="49" charset="0"/>
              </a:rPr>
              <a:t>(3):</a:t>
            </a:r>
          </a:p>
          <a:p>
            <a:pPr marL="360000" lvl="1" indent="0">
              <a:lnSpc>
                <a:spcPct val="80000"/>
              </a:lnSpc>
              <a:spcBef>
                <a:spcPts val="0"/>
              </a:spcBef>
              <a:buNone/>
            </a:pPr>
            <a:r>
              <a:rPr lang="en-GB" sz="1600" b="1" dirty="0">
                <a:latin typeface="Courier New" pitchFamily="49" charset="0"/>
                <a:cs typeface="Courier New" pitchFamily="49" charset="0"/>
              </a:rPr>
              <a:t>    </a:t>
            </a:r>
            <a:r>
              <a:rPr lang="en-GB" sz="1600" b="1" dirty="0">
                <a:solidFill>
                  <a:srgbClr val="FFC000"/>
                </a:solidFill>
                <a:latin typeface="Courier New" pitchFamily="49" charset="0"/>
                <a:cs typeface="Courier New" pitchFamily="49" charset="0"/>
              </a:rPr>
              <a:t>for</a:t>
            </a:r>
            <a:r>
              <a:rPr lang="en-GB" sz="1600" b="1" dirty="0">
                <a:latin typeface="Courier New" pitchFamily="49" charset="0"/>
                <a:cs typeface="Courier New" pitchFamily="49" charset="0"/>
              </a:rPr>
              <a:t> j </a:t>
            </a:r>
            <a:r>
              <a:rPr lang="en-GB" sz="1600" b="1" dirty="0">
                <a:solidFill>
                  <a:srgbClr val="FFC000"/>
                </a:solidFill>
                <a:latin typeface="Courier New" pitchFamily="49" charset="0"/>
                <a:cs typeface="Courier New" pitchFamily="49" charset="0"/>
              </a:rPr>
              <a:t>in</a:t>
            </a:r>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range</a:t>
            </a:r>
            <a:r>
              <a:rPr lang="en-GB" sz="1600" b="1" dirty="0">
                <a:latin typeface="Courier New" pitchFamily="49" charset="0"/>
                <a:cs typeface="Courier New" pitchFamily="49" charset="0"/>
              </a:rPr>
              <a:t>(4):</a:t>
            </a:r>
          </a:p>
          <a:p>
            <a:pPr marL="360000" lvl="1" indent="0">
              <a:lnSpc>
                <a:spcPct val="80000"/>
              </a:lnSpc>
              <a:spcBef>
                <a:spcPts val="0"/>
              </a:spcBef>
              <a:buNone/>
            </a:pPr>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(i,</a:t>
            </a:r>
            <a:r>
              <a:rPr lang="en-GB" sz="1600" b="1" dirty="0">
                <a:solidFill>
                  <a:srgbClr val="00B050"/>
                </a:solidFill>
                <a:latin typeface="Courier New" pitchFamily="49" charset="0"/>
                <a:cs typeface="Courier New" pitchFamily="49" charset="0"/>
              </a:rPr>
              <a:t>"*"</a:t>
            </a:r>
            <a:r>
              <a:rPr lang="en-GB" sz="1600" b="1" dirty="0">
                <a:latin typeface="Courier New" pitchFamily="49" charset="0"/>
                <a:cs typeface="Courier New" pitchFamily="49" charset="0"/>
              </a:rPr>
              <a:t>,j,</a:t>
            </a:r>
            <a:r>
              <a:rPr lang="en-GB" sz="1600" b="1" dirty="0">
                <a:solidFill>
                  <a:srgbClr val="00B050"/>
                </a:solidFill>
                <a:latin typeface="Courier New" pitchFamily="49" charset="0"/>
                <a:cs typeface="Courier New" pitchFamily="49" charset="0"/>
              </a:rPr>
              <a:t>"="</a:t>
            </a:r>
            <a:r>
              <a:rPr lang="en-GB" sz="1600" b="1" dirty="0">
                <a:latin typeface="Courier New" pitchFamily="49" charset="0"/>
                <a:cs typeface="Courier New" pitchFamily="49" charset="0"/>
              </a:rPr>
              <a:t>,i*j)</a:t>
            </a:r>
          </a:p>
          <a:p>
            <a:pPr marL="360000" lvl="1">
              <a:lnSpc>
                <a:spcPct val="80000"/>
              </a:lnSpc>
            </a:pPr>
            <a:r>
              <a:rPr lang="en-GB" b="1" dirty="0"/>
              <a:t>Save and run file</a:t>
            </a:r>
          </a:p>
          <a:p>
            <a:pPr marL="720000" lvl="2">
              <a:lnSpc>
                <a:spcPct val="80000"/>
              </a:lnSpc>
            </a:pPr>
            <a:r>
              <a:rPr lang="en-GB" dirty="0"/>
              <a:t>What does the program do?</a:t>
            </a:r>
          </a:p>
          <a:p>
            <a:pPr>
              <a:lnSpc>
                <a:spcPct val="80000"/>
              </a:lnSpc>
            </a:pPr>
            <a:endParaRPr lang="en-GB" dirty="0"/>
          </a:p>
        </p:txBody>
      </p:sp>
      <p:sp>
        <p:nvSpPr>
          <p:cNvPr id="3" name="Title 2"/>
          <p:cNvSpPr>
            <a:spLocks noGrp="1"/>
          </p:cNvSpPr>
          <p:nvPr>
            <p:ph type="title"/>
          </p:nvPr>
        </p:nvSpPr>
        <p:spPr/>
        <p:txBody>
          <a:bodyPr/>
          <a:lstStyle/>
          <a:p>
            <a:r>
              <a:rPr lang="en-GB" dirty="0"/>
              <a:t>Nested Loop Example</a:t>
            </a:r>
          </a:p>
        </p:txBody>
      </p:sp>
    </p:spTree>
    <p:extLst>
      <p:ext uri="{BB962C8B-B14F-4D97-AF65-F5344CB8AC3E}">
        <p14:creationId xmlns:p14="http://schemas.microsoft.com/office/powerpoint/2010/main" val="389534825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ct val="70000"/>
              </a:lnSpc>
            </a:pPr>
            <a:r>
              <a:rPr lang="en-US" dirty="0"/>
              <a:t>Please see your Exercise Guide</a:t>
            </a:r>
          </a:p>
          <a:p>
            <a:pPr lvl="1">
              <a:lnSpc>
                <a:spcPct val="70000"/>
              </a:lnSpc>
            </a:pPr>
            <a:r>
              <a:rPr lang="en-US" dirty="0"/>
              <a:t>Work as an individual but help each other</a:t>
            </a:r>
          </a:p>
          <a:p>
            <a:pPr lvl="1">
              <a:lnSpc>
                <a:spcPct val="70000"/>
              </a:lnSpc>
            </a:pPr>
            <a:r>
              <a:rPr lang="en-US" dirty="0"/>
              <a:t>10 minutes</a:t>
            </a:r>
          </a:p>
          <a:p>
            <a:pPr>
              <a:lnSpc>
                <a:spcPct val="70000"/>
              </a:lnSpc>
            </a:pPr>
            <a:r>
              <a:rPr lang="en-US" dirty="0"/>
              <a:t>Instructions</a:t>
            </a:r>
          </a:p>
          <a:p>
            <a:pPr lvl="1">
              <a:lnSpc>
                <a:spcPct val="70000"/>
              </a:lnSpc>
            </a:pPr>
            <a:r>
              <a:rPr lang="en-US" dirty="0"/>
              <a:t>Create new file: </a:t>
            </a:r>
            <a:r>
              <a:rPr lang="en-US" dirty="0">
                <a:solidFill>
                  <a:srgbClr val="F08300"/>
                </a:solidFill>
              </a:rPr>
              <a:t>02TimesTable.py</a:t>
            </a:r>
          </a:p>
          <a:p>
            <a:pPr lvl="1">
              <a:lnSpc>
                <a:spcPct val="70000"/>
              </a:lnSpc>
            </a:pPr>
            <a:r>
              <a:rPr lang="en-US" dirty="0"/>
              <a:t>Code a program that</a:t>
            </a:r>
          </a:p>
          <a:p>
            <a:pPr lvl="2">
              <a:lnSpc>
                <a:spcPct val="70000"/>
              </a:lnSpc>
            </a:pPr>
            <a:r>
              <a:rPr lang="en-US" dirty="0"/>
              <a:t>Calculates and displays the four times table from</a:t>
            </a:r>
          </a:p>
          <a:p>
            <a:pPr lvl="2">
              <a:lnSpc>
                <a:spcPct val="70000"/>
              </a:lnSpc>
            </a:pPr>
            <a:r>
              <a:rPr lang="en-US" dirty="0"/>
              <a:t>Modify to calculate and display the five times table</a:t>
            </a:r>
          </a:p>
          <a:p>
            <a:pPr lvl="2">
              <a:lnSpc>
                <a:spcPct val="70000"/>
              </a:lnSpc>
            </a:pPr>
            <a:r>
              <a:rPr lang="en-US" dirty="0"/>
              <a:t>Modify to input an integer between 1 and 12 to calculate and display the appropriate times table</a:t>
            </a:r>
          </a:p>
          <a:p>
            <a:pPr lvl="2">
              <a:lnSpc>
                <a:spcPct val="70000"/>
              </a:lnSpc>
            </a:pPr>
            <a:r>
              <a:rPr lang="en-US" dirty="0"/>
              <a:t>Modify to output all the times tables for the integers from 1 to 12 – Note you will need two loops</a:t>
            </a:r>
          </a:p>
          <a:p>
            <a:pPr>
              <a:lnSpc>
                <a:spcPct val="70000"/>
              </a:lnSpc>
            </a:pPr>
            <a:r>
              <a:rPr lang="en-US" dirty="0"/>
              <a:t>Save and run</a:t>
            </a:r>
          </a:p>
          <a:p>
            <a:pPr>
              <a:lnSpc>
                <a:spcPct val="70000"/>
              </a:lnSpc>
            </a:pPr>
            <a:endParaRPr lang="en-US" dirty="0"/>
          </a:p>
        </p:txBody>
      </p:sp>
      <p:sp>
        <p:nvSpPr>
          <p:cNvPr id="665602" name="Rectangle 2"/>
          <p:cNvSpPr>
            <a:spLocks noGrp="1" noChangeArrowheads="1"/>
          </p:cNvSpPr>
          <p:nvPr>
            <p:ph type="title"/>
          </p:nvPr>
        </p:nvSpPr>
        <p:spPr/>
        <p:txBody>
          <a:bodyPr>
            <a:normAutofit/>
          </a:bodyPr>
          <a:lstStyle/>
          <a:p>
            <a:r>
              <a:rPr lang="en-GB" dirty="0"/>
              <a:t>Exercise 4.2 – Times Table</a:t>
            </a:r>
          </a:p>
        </p:txBody>
      </p:sp>
      <p:sp>
        <p:nvSpPr>
          <p:cNvPr id="665603" name="Rectangle 3"/>
          <p:cNvSpPr>
            <a:spLocks noChangeArrowheads="1"/>
          </p:cNvSpPr>
          <p:nvPr/>
        </p:nvSpPr>
        <p:spPr bwMode="auto">
          <a:xfrm>
            <a:off x="3360000" y="900000"/>
            <a:ext cx="7680000" cy="5220000"/>
          </a:xfrm>
          <a:prstGeom prst="rect">
            <a:avLst/>
          </a:prstGeom>
          <a:noFill/>
          <a:ln w="9525">
            <a:noFill/>
            <a:miter lim="800000"/>
            <a:headEnd/>
            <a:tailEnd/>
          </a:ln>
          <a:effectLst/>
        </p:spPr>
        <p:txBody>
          <a:bodyPr/>
          <a:lstStyle/>
          <a:p>
            <a:pPr marL="360000" indent="-360000">
              <a:spcBef>
                <a:spcPts val="600"/>
              </a:spcBef>
              <a:buClr>
                <a:schemeClr val="accent1"/>
              </a:buClr>
              <a:buFont typeface="Wingdings" pitchFamily="2" charset="2"/>
              <a:buChar char="§"/>
            </a:pPr>
            <a:endParaRPr lang="en-GB" sz="2400" b="1" dirty="0">
              <a:latin typeface="Arial" pitchFamily="34" charset="0"/>
              <a:cs typeface="Arial" pitchFamily="34" charset="0"/>
            </a:endParaRPr>
          </a:p>
        </p:txBody>
      </p:sp>
    </p:spTree>
    <p:extLst>
      <p:ext uri="{BB962C8B-B14F-4D97-AF65-F5344CB8AC3E}">
        <p14:creationId xmlns:p14="http://schemas.microsoft.com/office/powerpoint/2010/main" val="2727377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Day 1:</a:t>
            </a:r>
          </a:p>
          <a:p>
            <a:pPr lvl="1"/>
            <a:r>
              <a:rPr lang="en-GB" dirty="0"/>
              <a:t>Introduction</a:t>
            </a:r>
          </a:p>
          <a:p>
            <a:pPr lvl="1"/>
            <a:r>
              <a:rPr lang="en-GB" b="1" dirty="0"/>
              <a:t>What is Programming?</a:t>
            </a:r>
          </a:p>
          <a:p>
            <a:pPr lvl="1"/>
            <a:r>
              <a:rPr lang="en-GB" dirty="0"/>
              <a:t>Basics</a:t>
            </a:r>
          </a:p>
          <a:p>
            <a:r>
              <a:rPr lang="en-GB" dirty="0"/>
              <a:t>Day 2:</a:t>
            </a:r>
          </a:p>
          <a:p>
            <a:pPr lvl="1"/>
            <a:r>
              <a:rPr lang="en-GB" dirty="0"/>
              <a:t>Data Types</a:t>
            </a:r>
          </a:p>
          <a:p>
            <a:pPr lvl="1"/>
            <a:r>
              <a:rPr lang="en-GB" dirty="0"/>
              <a:t>Control </a:t>
            </a:r>
            <a:r>
              <a:rPr lang="en-GB" dirty="0" smtClean="0"/>
              <a:t>Flow</a:t>
            </a:r>
            <a:endParaRPr lang="en-GB" dirty="0"/>
          </a:p>
        </p:txBody>
      </p:sp>
      <p:sp>
        <p:nvSpPr>
          <p:cNvPr id="5" name="Content Placeholder 4"/>
          <p:cNvSpPr>
            <a:spLocks noGrp="1"/>
          </p:cNvSpPr>
          <p:nvPr>
            <p:ph sz="quarter" idx="16"/>
          </p:nvPr>
        </p:nvSpPr>
        <p:spPr/>
        <p:txBody>
          <a:bodyPr/>
          <a:lstStyle/>
          <a:p>
            <a:r>
              <a:rPr lang="en-US" dirty="0"/>
              <a:t>Day 3:</a:t>
            </a:r>
          </a:p>
          <a:p>
            <a:pPr lvl="1"/>
            <a:r>
              <a:rPr lang="en-US" dirty="0"/>
              <a:t>Files</a:t>
            </a:r>
          </a:p>
          <a:p>
            <a:r>
              <a:rPr lang="en-US" dirty="0"/>
              <a:t>Day 4:</a:t>
            </a:r>
          </a:p>
          <a:p>
            <a:pPr lvl="1"/>
            <a:r>
              <a:rPr lang="en-US" dirty="0"/>
              <a:t>Exercises</a:t>
            </a:r>
          </a:p>
          <a:p>
            <a:r>
              <a:rPr lang="en-US" dirty="0"/>
              <a:t>Day 5:</a:t>
            </a:r>
          </a:p>
          <a:p>
            <a:pPr lvl="1"/>
            <a:r>
              <a:rPr lang="en-US" dirty="0"/>
              <a:t>Assignment</a:t>
            </a:r>
          </a:p>
          <a:p>
            <a:endParaRPr lang="en-US" dirty="0"/>
          </a:p>
        </p:txBody>
      </p:sp>
      <p:sp>
        <p:nvSpPr>
          <p:cNvPr id="3" name="Title 2"/>
          <p:cNvSpPr>
            <a:spLocks noGrp="1"/>
          </p:cNvSpPr>
          <p:nvPr>
            <p:ph type="title"/>
          </p:nvPr>
        </p:nvSpPr>
        <p:spPr/>
        <p:txBody>
          <a:bodyPr/>
          <a:lstStyle/>
          <a:p>
            <a:r>
              <a:rPr lang="en-GB" dirty="0"/>
              <a:t>Course Plan</a:t>
            </a:r>
          </a:p>
        </p:txBody>
      </p:sp>
    </p:spTree>
    <p:extLst>
      <p:ext uri="{BB962C8B-B14F-4D97-AF65-F5344CB8AC3E}">
        <p14:creationId xmlns:p14="http://schemas.microsoft.com/office/powerpoint/2010/main" val="67137493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ct val="80000"/>
              </a:lnSpc>
            </a:pPr>
            <a:r>
              <a:rPr lang="en-GB" dirty="0"/>
              <a:t>Sometimes need to stop loop before specified end – Use </a:t>
            </a:r>
            <a:r>
              <a:rPr lang="en-GB" b="1" dirty="0">
                <a:solidFill>
                  <a:srgbClr val="F08300"/>
                </a:solidFill>
                <a:latin typeface="Courier New" pitchFamily="49" charset="0"/>
                <a:cs typeface="Courier New" pitchFamily="49" charset="0"/>
              </a:rPr>
              <a:t>break</a:t>
            </a:r>
          </a:p>
          <a:p>
            <a:pPr>
              <a:lnSpc>
                <a:spcPct val="80000"/>
              </a:lnSpc>
            </a:pPr>
            <a:r>
              <a:rPr lang="en-GB" dirty="0"/>
              <a:t>Create </a:t>
            </a:r>
            <a:r>
              <a:rPr lang="en-GB" dirty="0">
                <a:solidFill>
                  <a:srgbClr val="F08300"/>
                </a:solidFill>
              </a:rPr>
              <a:t>05Break.py</a:t>
            </a:r>
            <a:r>
              <a:rPr lang="en-GB" dirty="0"/>
              <a:t> and code the following</a:t>
            </a:r>
          </a:p>
          <a:p>
            <a:pPr marL="360000" lvl="1" indent="0">
              <a:lnSpc>
                <a:spcPct val="80000"/>
              </a:lnSpc>
              <a:buNone/>
            </a:pPr>
            <a:r>
              <a:rPr lang="en-GB" sz="1600" b="1" dirty="0">
                <a:solidFill>
                  <a:srgbClr val="F08300"/>
                </a:solidFill>
                <a:latin typeface="Courier New" pitchFamily="49" charset="0"/>
                <a:cs typeface="Courier New" pitchFamily="49" charset="0"/>
              </a:rPr>
              <a:t># Name    : 05Break</a:t>
            </a:r>
          </a:p>
          <a:p>
            <a:pPr marL="360000" lvl="1" indent="0">
              <a:lnSpc>
                <a:spcPct val="80000"/>
              </a:lnSpc>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lnSpc>
                <a:spcPct val="80000"/>
              </a:lnSpc>
              <a:spcBef>
                <a:spcPts val="0"/>
              </a:spcBef>
              <a:buNone/>
            </a:pPr>
            <a:r>
              <a:rPr lang="en-GB" sz="1600" b="1" dirty="0">
                <a:solidFill>
                  <a:srgbClr val="F08300"/>
                </a:solidFill>
                <a:latin typeface="Courier New" pitchFamily="49" charset="0"/>
                <a:cs typeface="Courier New" pitchFamily="49" charset="0"/>
              </a:rPr>
              <a:t># Date    : 11 Jul 2016</a:t>
            </a:r>
          </a:p>
          <a:p>
            <a:pPr marL="360000" lvl="1" indent="0">
              <a:lnSpc>
                <a:spcPct val="80000"/>
              </a:lnSpc>
              <a:spcBef>
                <a:spcPts val="0"/>
              </a:spcBef>
              <a:buNone/>
            </a:pPr>
            <a:r>
              <a:rPr lang="en-GB" sz="1600" b="1" dirty="0">
                <a:solidFill>
                  <a:srgbClr val="F08300"/>
                </a:solidFill>
                <a:latin typeface="Courier New" pitchFamily="49" charset="0"/>
                <a:cs typeface="Courier New" pitchFamily="49" charset="0"/>
              </a:rPr>
              <a:t># Purpose : Example of break in for loop</a:t>
            </a:r>
          </a:p>
          <a:p>
            <a:pPr marL="360000" lvl="1" indent="0">
              <a:lnSpc>
                <a:spcPct val="80000"/>
              </a:lnSpc>
              <a:spcBef>
                <a:spcPts val="0"/>
              </a:spcBef>
              <a:buNone/>
            </a:pPr>
            <a:endParaRPr lang="en-GB" sz="1600" b="1" dirty="0">
              <a:solidFill>
                <a:srgbClr val="FF0000"/>
              </a:solidFill>
              <a:latin typeface="Courier New" pitchFamily="49" charset="0"/>
              <a:cs typeface="Courier New" pitchFamily="49" charset="0"/>
            </a:endParaRPr>
          </a:p>
          <a:p>
            <a:pPr marL="360000" lvl="1" indent="0">
              <a:lnSpc>
                <a:spcPct val="80000"/>
              </a:lnSpc>
              <a:spcBef>
                <a:spcPts val="0"/>
              </a:spcBef>
              <a:buNone/>
            </a:pPr>
            <a:r>
              <a:rPr lang="en-GB" sz="1600" b="1" dirty="0">
                <a:solidFill>
                  <a:srgbClr val="FFC000"/>
                </a:solidFill>
                <a:latin typeface="Courier New" pitchFamily="49" charset="0"/>
                <a:cs typeface="Courier New" pitchFamily="49" charset="0"/>
              </a:rPr>
              <a:t>for</a:t>
            </a:r>
            <a:r>
              <a:rPr lang="en-GB" sz="1600" b="1" dirty="0">
                <a:latin typeface="Courier New" pitchFamily="49" charset="0"/>
                <a:cs typeface="Courier New" pitchFamily="49" charset="0"/>
              </a:rPr>
              <a:t> i </a:t>
            </a:r>
            <a:r>
              <a:rPr lang="en-GB" sz="1600" b="1" dirty="0">
                <a:solidFill>
                  <a:srgbClr val="FFC000"/>
                </a:solidFill>
                <a:latin typeface="Courier New" pitchFamily="49" charset="0"/>
                <a:cs typeface="Courier New" pitchFamily="49" charset="0"/>
              </a:rPr>
              <a:t>in</a:t>
            </a:r>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range</a:t>
            </a:r>
            <a:r>
              <a:rPr lang="en-GB" sz="1600" b="1" dirty="0">
                <a:latin typeface="Courier New" pitchFamily="49" charset="0"/>
                <a:cs typeface="Courier New" pitchFamily="49" charset="0"/>
              </a:rPr>
              <a:t>(100):</a:t>
            </a:r>
          </a:p>
          <a:p>
            <a:pPr marL="360000" lvl="1" indent="0">
              <a:lnSpc>
                <a:spcPct val="80000"/>
              </a:lnSpc>
              <a:spcBef>
                <a:spcPts val="0"/>
              </a:spcBef>
              <a:buNone/>
            </a:pPr>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(i)</a:t>
            </a:r>
          </a:p>
          <a:p>
            <a:pPr marL="360000" lvl="1" indent="0">
              <a:lnSpc>
                <a:spcPct val="80000"/>
              </a:lnSpc>
              <a:spcBef>
                <a:spcPts val="0"/>
              </a:spcBef>
              <a:buNone/>
            </a:pPr>
            <a:r>
              <a:rPr lang="en-GB" sz="1600" b="1" dirty="0">
                <a:latin typeface="Courier New" pitchFamily="49" charset="0"/>
                <a:cs typeface="Courier New" pitchFamily="49" charset="0"/>
              </a:rPr>
              <a:t>    </a:t>
            </a:r>
            <a:r>
              <a:rPr lang="en-GB" sz="1600" b="1" dirty="0">
                <a:solidFill>
                  <a:srgbClr val="FFC000"/>
                </a:solidFill>
                <a:latin typeface="Courier New" pitchFamily="49" charset="0"/>
                <a:cs typeface="Courier New" pitchFamily="49" charset="0"/>
              </a:rPr>
              <a:t>if</a:t>
            </a:r>
            <a:r>
              <a:rPr lang="en-GB" sz="1600" b="1" dirty="0">
                <a:latin typeface="Courier New" pitchFamily="49" charset="0"/>
                <a:cs typeface="Courier New" pitchFamily="49" charset="0"/>
              </a:rPr>
              <a:t> i == 20:</a:t>
            </a:r>
          </a:p>
          <a:p>
            <a:pPr marL="360000" lvl="1" indent="0">
              <a:lnSpc>
                <a:spcPct val="80000"/>
              </a:lnSpc>
              <a:spcBef>
                <a:spcPts val="0"/>
              </a:spcBef>
              <a:buNone/>
            </a:pPr>
            <a:r>
              <a:rPr lang="en-GB" sz="1600" b="1" dirty="0">
                <a:latin typeface="Courier New" pitchFamily="49" charset="0"/>
                <a:cs typeface="Courier New" pitchFamily="49" charset="0"/>
              </a:rPr>
              <a:t>        </a:t>
            </a:r>
            <a:r>
              <a:rPr lang="en-GB" sz="1600" b="1" dirty="0">
                <a:solidFill>
                  <a:srgbClr val="FFC000"/>
                </a:solidFill>
                <a:latin typeface="Courier New" pitchFamily="49" charset="0"/>
                <a:cs typeface="Courier New" pitchFamily="49" charset="0"/>
              </a:rPr>
              <a:t>break</a:t>
            </a:r>
          </a:p>
          <a:p>
            <a:pPr marL="360000" lvl="1">
              <a:lnSpc>
                <a:spcPct val="80000"/>
              </a:lnSpc>
            </a:pPr>
            <a:r>
              <a:rPr lang="en-GB" b="1" dirty="0"/>
              <a:t>Save and run file</a:t>
            </a:r>
          </a:p>
          <a:p>
            <a:pPr marL="720000" lvl="2">
              <a:lnSpc>
                <a:spcPct val="80000"/>
              </a:lnSpc>
            </a:pPr>
            <a:r>
              <a:rPr lang="en-GB" dirty="0"/>
              <a:t>What does the program do?</a:t>
            </a:r>
          </a:p>
          <a:p>
            <a:pPr>
              <a:lnSpc>
                <a:spcPct val="80000"/>
              </a:lnSpc>
            </a:pPr>
            <a:endParaRPr lang="en-GB" dirty="0"/>
          </a:p>
        </p:txBody>
      </p:sp>
      <p:sp>
        <p:nvSpPr>
          <p:cNvPr id="3" name="Title 2"/>
          <p:cNvSpPr>
            <a:spLocks noGrp="1"/>
          </p:cNvSpPr>
          <p:nvPr>
            <p:ph type="title"/>
          </p:nvPr>
        </p:nvSpPr>
        <p:spPr/>
        <p:txBody>
          <a:bodyPr/>
          <a:lstStyle/>
          <a:p>
            <a:r>
              <a:rPr lang="en-GB" dirty="0"/>
              <a:t>Break Example</a:t>
            </a:r>
          </a:p>
        </p:txBody>
      </p:sp>
    </p:spTree>
    <p:extLst>
      <p:ext uri="{BB962C8B-B14F-4D97-AF65-F5344CB8AC3E}">
        <p14:creationId xmlns:p14="http://schemas.microsoft.com/office/powerpoint/2010/main" val="124755982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ct val="80000"/>
              </a:lnSpc>
            </a:pPr>
            <a:r>
              <a:rPr lang="en-US" dirty="0"/>
              <a:t>Please see your Exercise Guide</a:t>
            </a:r>
          </a:p>
          <a:p>
            <a:pPr lvl="1">
              <a:lnSpc>
                <a:spcPct val="80000"/>
              </a:lnSpc>
            </a:pPr>
            <a:r>
              <a:rPr lang="en-US" dirty="0"/>
              <a:t>Work as an individual but help each other</a:t>
            </a:r>
          </a:p>
          <a:p>
            <a:pPr lvl="1">
              <a:lnSpc>
                <a:spcPct val="80000"/>
              </a:lnSpc>
            </a:pPr>
            <a:r>
              <a:rPr lang="en-US" dirty="0"/>
              <a:t>10 minutes</a:t>
            </a:r>
          </a:p>
          <a:p>
            <a:pPr>
              <a:lnSpc>
                <a:spcPct val="80000"/>
              </a:lnSpc>
            </a:pPr>
            <a:r>
              <a:rPr lang="en-US" dirty="0"/>
              <a:t>Instructions</a:t>
            </a:r>
          </a:p>
          <a:p>
            <a:pPr lvl="1">
              <a:lnSpc>
                <a:spcPct val="80000"/>
              </a:lnSpc>
            </a:pPr>
            <a:r>
              <a:rPr lang="en-US" dirty="0"/>
              <a:t>Create new file: </a:t>
            </a:r>
            <a:r>
              <a:rPr lang="en-US" dirty="0">
                <a:solidFill>
                  <a:srgbClr val="F08300"/>
                </a:solidFill>
              </a:rPr>
              <a:t>03Squares.py</a:t>
            </a:r>
          </a:p>
          <a:p>
            <a:pPr lvl="1">
              <a:lnSpc>
                <a:spcPct val="80000"/>
              </a:lnSpc>
            </a:pPr>
            <a:r>
              <a:rPr lang="en-US" dirty="0"/>
              <a:t>Code a program that</a:t>
            </a:r>
          </a:p>
          <a:p>
            <a:pPr lvl="2">
              <a:lnSpc>
                <a:spcPct val="80000"/>
              </a:lnSpc>
            </a:pPr>
            <a:r>
              <a:rPr lang="en-US" dirty="0"/>
              <a:t>Starts at 1 and ends at 100</a:t>
            </a:r>
          </a:p>
          <a:p>
            <a:pPr lvl="2">
              <a:lnSpc>
                <a:spcPct val="80000"/>
              </a:lnSpc>
            </a:pPr>
            <a:r>
              <a:rPr lang="en-US" dirty="0"/>
              <a:t>Calculates and displays each number and its square</a:t>
            </a:r>
          </a:p>
          <a:p>
            <a:pPr lvl="2">
              <a:lnSpc>
                <a:spcPct val="80000"/>
              </a:lnSpc>
            </a:pPr>
            <a:r>
              <a:rPr lang="en-US" dirty="0"/>
              <a:t>Until that square is bigger than 2000</a:t>
            </a:r>
          </a:p>
          <a:p>
            <a:pPr>
              <a:lnSpc>
                <a:spcPct val="80000"/>
              </a:lnSpc>
            </a:pPr>
            <a:r>
              <a:rPr lang="en-US" dirty="0"/>
              <a:t>Save and </a:t>
            </a:r>
            <a:r>
              <a:rPr lang="en-US" dirty="0" smtClean="0"/>
              <a:t>run</a:t>
            </a:r>
            <a:endParaRPr lang="en-US" dirty="0"/>
          </a:p>
        </p:txBody>
      </p:sp>
      <p:sp>
        <p:nvSpPr>
          <p:cNvPr id="665602" name="Rectangle 2"/>
          <p:cNvSpPr>
            <a:spLocks noGrp="1" noChangeArrowheads="1"/>
          </p:cNvSpPr>
          <p:nvPr>
            <p:ph type="title"/>
          </p:nvPr>
        </p:nvSpPr>
        <p:spPr/>
        <p:txBody>
          <a:bodyPr>
            <a:normAutofit/>
          </a:bodyPr>
          <a:lstStyle/>
          <a:p>
            <a:r>
              <a:rPr lang="en-GB" dirty="0"/>
              <a:t>Exercise 4.3 – Squares</a:t>
            </a:r>
          </a:p>
        </p:txBody>
      </p:sp>
      <p:sp>
        <p:nvSpPr>
          <p:cNvPr id="665603" name="Rectangle 3"/>
          <p:cNvSpPr>
            <a:spLocks noChangeArrowheads="1"/>
          </p:cNvSpPr>
          <p:nvPr/>
        </p:nvSpPr>
        <p:spPr bwMode="auto">
          <a:xfrm>
            <a:off x="3360000" y="900000"/>
            <a:ext cx="7680000" cy="5220000"/>
          </a:xfrm>
          <a:prstGeom prst="rect">
            <a:avLst/>
          </a:prstGeom>
          <a:noFill/>
          <a:ln w="9525">
            <a:noFill/>
            <a:miter lim="800000"/>
            <a:headEnd/>
            <a:tailEnd/>
          </a:ln>
          <a:effectLst/>
        </p:spPr>
        <p:txBody>
          <a:bodyPr/>
          <a:lstStyle/>
          <a:p>
            <a:pPr marL="360000" indent="-360000">
              <a:spcBef>
                <a:spcPts val="600"/>
              </a:spcBef>
              <a:buClr>
                <a:schemeClr val="accent1"/>
              </a:buClr>
              <a:buFont typeface="Wingdings" pitchFamily="2" charset="2"/>
              <a:buChar char="§"/>
            </a:pPr>
            <a:endParaRPr lang="en-GB" sz="2400" b="1" dirty="0">
              <a:latin typeface="Arial" pitchFamily="34" charset="0"/>
              <a:cs typeface="Arial" pitchFamily="34" charset="0"/>
            </a:endParaRPr>
          </a:p>
        </p:txBody>
      </p:sp>
    </p:spTree>
    <p:extLst>
      <p:ext uri="{BB962C8B-B14F-4D97-AF65-F5344CB8AC3E}">
        <p14:creationId xmlns:p14="http://schemas.microsoft.com/office/powerpoint/2010/main" val="421612424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ct val="80000"/>
              </a:lnSpc>
            </a:pPr>
            <a:r>
              <a:rPr lang="en-US" dirty="0"/>
              <a:t>Please see your Exercise Guide</a:t>
            </a:r>
          </a:p>
          <a:p>
            <a:pPr lvl="1">
              <a:lnSpc>
                <a:spcPct val="80000"/>
              </a:lnSpc>
            </a:pPr>
            <a:r>
              <a:rPr lang="en-US" dirty="0"/>
              <a:t>Work as an individual but help each other</a:t>
            </a:r>
          </a:p>
          <a:p>
            <a:pPr lvl="1">
              <a:lnSpc>
                <a:spcPct val="80000"/>
              </a:lnSpc>
            </a:pPr>
            <a:r>
              <a:rPr lang="en-US" dirty="0"/>
              <a:t>10 minutes</a:t>
            </a:r>
          </a:p>
          <a:p>
            <a:pPr>
              <a:lnSpc>
                <a:spcPct val="80000"/>
              </a:lnSpc>
            </a:pPr>
            <a:r>
              <a:rPr lang="en-US" dirty="0"/>
              <a:t>Instructions</a:t>
            </a:r>
          </a:p>
          <a:p>
            <a:pPr lvl="1">
              <a:lnSpc>
                <a:spcPct val="80000"/>
              </a:lnSpc>
            </a:pPr>
            <a:r>
              <a:rPr lang="en-US" dirty="0"/>
              <a:t>Create new file: </a:t>
            </a:r>
            <a:r>
              <a:rPr lang="en-US" dirty="0">
                <a:solidFill>
                  <a:srgbClr val="F08300"/>
                </a:solidFill>
              </a:rPr>
              <a:t>04Factorial.py</a:t>
            </a:r>
          </a:p>
          <a:p>
            <a:pPr lvl="1">
              <a:lnSpc>
                <a:spcPct val="80000"/>
              </a:lnSpc>
            </a:pPr>
            <a:r>
              <a:rPr lang="en-US" dirty="0"/>
              <a:t>Code a program that</a:t>
            </a:r>
          </a:p>
          <a:p>
            <a:pPr lvl="2">
              <a:lnSpc>
                <a:spcPct val="80000"/>
              </a:lnSpc>
            </a:pPr>
            <a:r>
              <a:rPr lang="en-US" dirty="0"/>
              <a:t>Inputs an integer and outputs its factorial</a:t>
            </a:r>
          </a:p>
          <a:p>
            <a:pPr lvl="2">
              <a:lnSpc>
                <a:spcPct val="80000"/>
              </a:lnSpc>
            </a:pPr>
            <a:r>
              <a:rPr lang="en-US" dirty="0"/>
              <a:t>Note the factorial of a number is that number multiplied by all the preceding numbers</a:t>
            </a:r>
          </a:p>
          <a:p>
            <a:pPr lvl="2">
              <a:lnSpc>
                <a:spcPct val="80000"/>
              </a:lnSpc>
            </a:pPr>
            <a:r>
              <a:rPr lang="en-US" dirty="0"/>
              <a:t>For example 5! = 5 x 4 x 3 x 2 x 1 = 120</a:t>
            </a:r>
          </a:p>
          <a:p>
            <a:pPr>
              <a:lnSpc>
                <a:spcPct val="80000"/>
              </a:lnSpc>
            </a:pPr>
            <a:r>
              <a:rPr lang="en-US" dirty="0"/>
              <a:t>Save and run</a:t>
            </a:r>
          </a:p>
          <a:p>
            <a:pPr>
              <a:lnSpc>
                <a:spcPct val="80000"/>
              </a:lnSpc>
            </a:pPr>
            <a:endParaRPr lang="en-US" dirty="0"/>
          </a:p>
        </p:txBody>
      </p:sp>
      <p:sp>
        <p:nvSpPr>
          <p:cNvPr id="665602" name="Rectangle 2"/>
          <p:cNvSpPr>
            <a:spLocks noGrp="1" noChangeArrowheads="1"/>
          </p:cNvSpPr>
          <p:nvPr>
            <p:ph type="title"/>
          </p:nvPr>
        </p:nvSpPr>
        <p:spPr/>
        <p:txBody>
          <a:bodyPr>
            <a:normAutofit/>
          </a:bodyPr>
          <a:lstStyle/>
          <a:p>
            <a:r>
              <a:rPr lang="en-GB" dirty="0"/>
              <a:t>Exercise 4.4 – Factorial</a:t>
            </a:r>
          </a:p>
        </p:txBody>
      </p:sp>
      <p:sp>
        <p:nvSpPr>
          <p:cNvPr id="665603" name="Rectangle 3"/>
          <p:cNvSpPr>
            <a:spLocks noChangeArrowheads="1"/>
          </p:cNvSpPr>
          <p:nvPr/>
        </p:nvSpPr>
        <p:spPr bwMode="auto">
          <a:xfrm>
            <a:off x="3360000" y="900000"/>
            <a:ext cx="7680000" cy="5220000"/>
          </a:xfrm>
          <a:prstGeom prst="rect">
            <a:avLst/>
          </a:prstGeom>
          <a:noFill/>
          <a:ln w="9525">
            <a:noFill/>
            <a:miter lim="800000"/>
            <a:headEnd/>
            <a:tailEnd/>
          </a:ln>
          <a:effectLst/>
        </p:spPr>
        <p:txBody>
          <a:bodyPr/>
          <a:lstStyle/>
          <a:p>
            <a:pPr marL="360000" indent="-360000">
              <a:spcBef>
                <a:spcPts val="600"/>
              </a:spcBef>
              <a:buClr>
                <a:schemeClr val="accent1"/>
              </a:buClr>
              <a:buFont typeface="Wingdings" pitchFamily="2" charset="2"/>
              <a:buChar char="§"/>
            </a:pPr>
            <a:endParaRPr lang="en-GB" sz="2400" b="1" dirty="0">
              <a:latin typeface="Arial" pitchFamily="34" charset="0"/>
              <a:cs typeface="Arial" pitchFamily="34" charset="0"/>
            </a:endParaRPr>
          </a:p>
        </p:txBody>
      </p:sp>
    </p:spTree>
    <p:extLst>
      <p:ext uri="{BB962C8B-B14F-4D97-AF65-F5344CB8AC3E}">
        <p14:creationId xmlns:p14="http://schemas.microsoft.com/office/powerpoint/2010/main" val="132786522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ct val="70000"/>
              </a:lnSpc>
            </a:pPr>
            <a:r>
              <a:rPr lang="en-GB" dirty="0"/>
              <a:t>For statement can be used to process values in an array</a:t>
            </a:r>
          </a:p>
          <a:p>
            <a:pPr>
              <a:lnSpc>
                <a:spcPct val="70000"/>
              </a:lnSpc>
            </a:pPr>
            <a:r>
              <a:rPr lang="en-GB" dirty="0"/>
              <a:t>Create </a:t>
            </a:r>
            <a:r>
              <a:rPr lang="en-GB" dirty="0">
                <a:solidFill>
                  <a:srgbClr val="F08300"/>
                </a:solidFill>
              </a:rPr>
              <a:t>06ForArray.py</a:t>
            </a:r>
            <a:r>
              <a:rPr lang="en-GB" dirty="0"/>
              <a:t> and code the following</a:t>
            </a:r>
          </a:p>
          <a:p>
            <a:pPr marL="360000" lvl="1" indent="0">
              <a:lnSpc>
                <a:spcPct val="70000"/>
              </a:lnSpc>
              <a:buNone/>
            </a:pPr>
            <a:r>
              <a:rPr lang="en-GB" sz="1600" b="1" dirty="0">
                <a:solidFill>
                  <a:srgbClr val="F08300"/>
                </a:solidFill>
                <a:latin typeface="Courier New" pitchFamily="49" charset="0"/>
                <a:cs typeface="Courier New" pitchFamily="49" charset="0"/>
              </a:rPr>
              <a:t># Name    : 06ForArray</a:t>
            </a:r>
          </a:p>
          <a:p>
            <a:pPr marL="360000" lvl="1" indent="0">
              <a:lnSpc>
                <a:spcPct val="70000"/>
              </a:lnSpc>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lnSpc>
                <a:spcPct val="70000"/>
              </a:lnSpc>
              <a:spcBef>
                <a:spcPts val="0"/>
              </a:spcBef>
              <a:buNone/>
            </a:pPr>
            <a:r>
              <a:rPr lang="en-GB" sz="1600" b="1" dirty="0">
                <a:solidFill>
                  <a:srgbClr val="F08300"/>
                </a:solidFill>
                <a:latin typeface="Courier New" pitchFamily="49" charset="0"/>
                <a:cs typeface="Courier New" pitchFamily="49" charset="0"/>
              </a:rPr>
              <a:t># Date    : 11 Jul 2016</a:t>
            </a:r>
          </a:p>
          <a:p>
            <a:pPr marL="360000" lvl="1" indent="0">
              <a:lnSpc>
                <a:spcPct val="70000"/>
              </a:lnSpc>
              <a:spcBef>
                <a:spcPts val="0"/>
              </a:spcBef>
              <a:buNone/>
            </a:pPr>
            <a:r>
              <a:rPr lang="en-GB" sz="1600" b="1" dirty="0">
                <a:solidFill>
                  <a:srgbClr val="F08300"/>
                </a:solidFill>
                <a:latin typeface="Courier New" pitchFamily="49" charset="0"/>
                <a:cs typeface="Courier New" pitchFamily="49" charset="0"/>
              </a:rPr>
              <a:t># Purpose : Example of for loop with array</a:t>
            </a:r>
          </a:p>
          <a:p>
            <a:pPr marL="360000" lvl="1" indent="0">
              <a:lnSpc>
                <a:spcPct val="70000"/>
              </a:lnSpc>
              <a:spcBef>
                <a:spcPts val="0"/>
              </a:spcBef>
              <a:buNone/>
            </a:pPr>
            <a:endParaRPr lang="en-GB" sz="1600" b="1" dirty="0">
              <a:solidFill>
                <a:srgbClr val="FF0000"/>
              </a:solidFill>
              <a:latin typeface="Courier New" pitchFamily="49" charset="0"/>
              <a:cs typeface="Courier New" pitchFamily="49" charset="0"/>
            </a:endParaRPr>
          </a:p>
          <a:p>
            <a:pPr marL="360000" lvl="1" indent="0">
              <a:lnSpc>
                <a:spcPct val="70000"/>
              </a:lnSpc>
              <a:spcBef>
                <a:spcPts val="0"/>
              </a:spcBef>
              <a:buNone/>
            </a:pPr>
            <a:r>
              <a:rPr lang="en-GB" sz="1600" b="1" dirty="0">
                <a:latin typeface="Courier New" pitchFamily="49" charset="0"/>
                <a:cs typeface="Courier New" pitchFamily="49" charset="0"/>
              </a:rPr>
              <a:t>word_list = [</a:t>
            </a:r>
            <a:r>
              <a:rPr lang="en-GB" sz="1600" b="1" dirty="0">
                <a:solidFill>
                  <a:srgbClr val="00B050"/>
                </a:solidFill>
                <a:latin typeface="Courier New" pitchFamily="49" charset="0"/>
                <a:cs typeface="Courier New" pitchFamily="49" charset="0"/>
              </a:rPr>
              <a:t>"ant"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"bee"</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"cat"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"dog"</a:t>
            </a:r>
            <a:r>
              <a:rPr lang="en-GB" sz="1600" b="1" dirty="0">
                <a:latin typeface="Courier New" pitchFamily="49" charset="0"/>
                <a:cs typeface="Courier New" pitchFamily="49" charset="0"/>
              </a:rPr>
              <a:t>]</a:t>
            </a:r>
          </a:p>
          <a:p>
            <a:pPr marL="360000" lvl="1" indent="0">
              <a:lnSpc>
                <a:spcPct val="70000"/>
              </a:lnSpc>
              <a:spcBef>
                <a:spcPts val="0"/>
              </a:spcBef>
              <a:buNone/>
            </a:pPr>
            <a:r>
              <a:rPr lang="en-GB" sz="1600" b="1" dirty="0">
                <a:latin typeface="Courier New" pitchFamily="49" charset="0"/>
                <a:cs typeface="Courier New" pitchFamily="49" charset="0"/>
              </a:rPr>
              <a:t>count = 0</a:t>
            </a:r>
          </a:p>
          <a:p>
            <a:pPr marL="360000" lvl="1" indent="0">
              <a:lnSpc>
                <a:spcPct val="70000"/>
              </a:lnSpc>
              <a:spcBef>
                <a:spcPts val="0"/>
              </a:spcBef>
              <a:buNone/>
            </a:pPr>
            <a:r>
              <a:rPr lang="en-GB" sz="1600" b="1" dirty="0">
                <a:solidFill>
                  <a:srgbClr val="FFC000"/>
                </a:solidFill>
                <a:latin typeface="Courier New" pitchFamily="49" charset="0"/>
                <a:cs typeface="Courier New" pitchFamily="49" charset="0"/>
              </a:rPr>
              <a:t>for</a:t>
            </a:r>
            <a:r>
              <a:rPr lang="en-GB" sz="1600" b="1" dirty="0">
                <a:latin typeface="Courier New" pitchFamily="49" charset="0"/>
                <a:cs typeface="Courier New" pitchFamily="49" charset="0"/>
              </a:rPr>
              <a:t> word </a:t>
            </a:r>
            <a:r>
              <a:rPr lang="en-GB" sz="1600" b="1" dirty="0">
                <a:solidFill>
                  <a:srgbClr val="FFC000"/>
                </a:solidFill>
                <a:latin typeface="Courier New" pitchFamily="49" charset="0"/>
                <a:cs typeface="Courier New" pitchFamily="49" charset="0"/>
              </a:rPr>
              <a:t>in</a:t>
            </a:r>
            <a:r>
              <a:rPr lang="en-GB" sz="1600" b="1" dirty="0">
                <a:latin typeface="Courier New" pitchFamily="49" charset="0"/>
                <a:cs typeface="Courier New" pitchFamily="49" charset="0"/>
              </a:rPr>
              <a:t> word_list:</a:t>
            </a:r>
          </a:p>
          <a:p>
            <a:pPr marL="360000" lvl="1" indent="0">
              <a:lnSpc>
                <a:spcPct val="70000"/>
              </a:lnSpc>
              <a:spcBef>
                <a:spcPts val="0"/>
              </a:spcBef>
              <a:buNone/>
            </a:pPr>
            <a:r>
              <a:rPr lang="en-GB" sz="1600" b="1" dirty="0">
                <a:latin typeface="Courier New" pitchFamily="49" charset="0"/>
                <a:cs typeface="Courier New" pitchFamily="49" charset="0"/>
              </a:rPr>
              <a:t>    count = count + 1</a:t>
            </a:r>
          </a:p>
          <a:p>
            <a:pPr marL="360000" lvl="1" indent="0">
              <a:lnSpc>
                <a:spcPct val="70000"/>
              </a:lnSpc>
              <a:spcBef>
                <a:spcPts val="0"/>
              </a:spcBef>
              <a:buNone/>
            </a:pPr>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"word"</a:t>
            </a:r>
            <a:r>
              <a:rPr lang="en-GB" sz="1600" b="1" dirty="0">
                <a:latin typeface="Courier New" pitchFamily="49" charset="0"/>
                <a:cs typeface="Courier New" pitchFamily="49" charset="0"/>
              </a:rPr>
              <a:t>, count, </a:t>
            </a:r>
            <a:r>
              <a:rPr lang="en-GB" sz="1600" b="1" dirty="0">
                <a:solidFill>
                  <a:srgbClr val="00B050"/>
                </a:solidFill>
                <a:latin typeface="Courier New" pitchFamily="49" charset="0"/>
                <a:cs typeface="Courier New" pitchFamily="49" charset="0"/>
              </a:rPr>
              <a:t>"is"</a:t>
            </a:r>
            <a:r>
              <a:rPr lang="en-GB" sz="1600" b="1" dirty="0">
                <a:latin typeface="Courier New" pitchFamily="49" charset="0"/>
                <a:cs typeface="Courier New" pitchFamily="49" charset="0"/>
              </a:rPr>
              <a:t>, word)</a:t>
            </a:r>
          </a:p>
          <a:p>
            <a:pPr marL="360000" lvl="1">
              <a:lnSpc>
                <a:spcPct val="70000"/>
              </a:lnSpc>
            </a:pPr>
            <a:r>
              <a:rPr lang="en-GB" b="1" dirty="0"/>
              <a:t>Save and run file</a:t>
            </a:r>
          </a:p>
          <a:p>
            <a:pPr marL="720000" lvl="2">
              <a:lnSpc>
                <a:spcPct val="70000"/>
              </a:lnSpc>
            </a:pPr>
            <a:r>
              <a:rPr lang="en-GB" dirty="0"/>
              <a:t>What does the program do?</a:t>
            </a:r>
          </a:p>
          <a:p>
            <a:pPr>
              <a:lnSpc>
                <a:spcPct val="70000"/>
              </a:lnSpc>
            </a:pPr>
            <a:endParaRPr lang="en-GB" dirty="0"/>
          </a:p>
        </p:txBody>
      </p:sp>
      <p:sp>
        <p:nvSpPr>
          <p:cNvPr id="3" name="Title 2"/>
          <p:cNvSpPr>
            <a:spLocks noGrp="1"/>
          </p:cNvSpPr>
          <p:nvPr>
            <p:ph type="title"/>
          </p:nvPr>
        </p:nvSpPr>
        <p:spPr/>
        <p:txBody>
          <a:bodyPr/>
          <a:lstStyle/>
          <a:p>
            <a:r>
              <a:rPr lang="en-GB" dirty="0"/>
              <a:t>For Array Example</a:t>
            </a:r>
          </a:p>
        </p:txBody>
      </p:sp>
    </p:spTree>
    <p:extLst>
      <p:ext uri="{BB962C8B-B14F-4D97-AF65-F5344CB8AC3E}">
        <p14:creationId xmlns:p14="http://schemas.microsoft.com/office/powerpoint/2010/main" val="9047841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ct val="70000"/>
              </a:lnSpc>
            </a:pPr>
            <a:r>
              <a:rPr lang="en-GB" dirty="0"/>
              <a:t>Also to process characters within a string</a:t>
            </a:r>
          </a:p>
          <a:p>
            <a:pPr>
              <a:lnSpc>
                <a:spcPct val="70000"/>
              </a:lnSpc>
            </a:pPr>
            <a:r>
              <a:rPr lang="en-GB" dirty="0"/>
              <a:t>Create </a:t>
            </a:r>
            <a:r>
              <a:rPr lang="en-GB" dirty="0">
                <a:solidFill>
                  <a:srgbClr val="F08300"/>
                </a:solidFill>
              </a:rPr>
              <a:t>07ForString.py </a:t>
            </a:r>
            <a:r>
              <a:rPr lang="en-GB" dirty="0"/>
              <a:t>and code the following</a:t>
            </a:r>
          </a:p>
          <a:p>
            <a:pPr marL="360000" lvl="1" indent="0">
              <a:lnSpc>
                <a:spcPct val="70000"/>
              </a:lnSpc>
              <a:buNone/>
            </a:pPr>
            <a:r>
              <a:rPr lang="en-GB" sz="1600" b="1" dirty="0">
                <a:solidFill>
                  <a:srgbClr val="F08300"/>
                </a:solidFill>
                <a:latin typeface="Courier New" pitchFamily="49" charset="0"/>
                <a:cs typeface="Courier New" pitchFamily="49" charset="0"/>
              </a:rPr>
              <a:t># Name    : 07ForString</a:t>
            </a:r>
          </a:p>
          <a:p>
            <a:pPr marL="360000" lvl="1" indent="0">
              <a:lnSpc>
                <a:spcPct val="70000"/>
              </a:lnSpc>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lnSpc>
                <a:spcPct val="70000"/>
              </a:lnSpc>
              <a:spcBef>
                <a:spcPts val="0"/>
              </a:spcBef>
              <a:buNone/>
            </a:pPr>
            <a:r>
              <a:rPr lang="en-GB" sz="1600" b="1" dirty="0">
                <a:solidFill>
                  <a:srgbClr val="F08300"/>
                </a:solidFill>
                <a:latin typeface="Courier New" pitchFamily="49" charset="0"/>
                <a:cs typeface="Courier New" pitchFamily="49" charset="0"/>
              </a:rPr>
              <a:t># Date    : 11 Jul 2016</a:t>
            </a:r>
          </a:p>
          <a:p>
            <a:pPr marL="360000" lvl="1" indent="0">
              <a:lnSpc>
                <a:spcPct val="70000"/>
              </a:lnSpc>
              <a:spcBef>
                <a:spcPts val="0"/>
              </a:spcBef>
              <a:buNone/>
            </a:pPr>
            <a:r>
              <a:rPr lang="en-GB" sz="1600" b="1" dirty="0">
                <a:solidFill>
                  <a:srgbClr val="F08300"/>
                </a:solidFill>
                <a:latin typeface="Courier New" pitchFamily="49" charset="0"/>
                <a:cs typeface="Courier New" pitchFamily="49" charset="0"/>
              </a:rPr>
              <a:t># Purpose : Example of for loop with string</a:t>
            </a:r>
          </a:p>
          <a:p>
            <a:pPr marL="360000" lvl="1" indent="0">
              <a:lnSpc>
                <a:spcPct val="70000"/>
              </a:lnSpc>
              <a:spcBef>
                <a:spcPts val="0"/>
              </a:spcBef>
              <a:buNone/>
            </a:pPr>
            <a:endParaRPr lang="en-GB" sz="1600" b="1" dirty="0">
              <a:solidFill>
                <a:srgbClr val="FF0000"/>
              </a:solidFill>
              <a:latin typeface="Courier New" pitchFamily="49" charset="0"/>
              <a:cs typeface="Courier New" pitchFamily="49" charset="0"/>
            </a:endParaRPr>
          </a:p>
          <a:p>
            <a:pPr marL="360000" lvl="1" indent="0">
              <a:lnSpc>
                <a:spcPct val="70000"/>
              </a:lnSpc>
              <a:spcBef>
                <a:spcPts val="0"/>
              </a:spcBef>
              <a:buNone/>
            </a:pPr>
            <a:r>
              <a:rPr lang="en-GB" sz="1600" b="1" dirty="0">
                <a:latin typeface="Courier New" pitchFamily="49" charset="0"/>
                <a:cs typeface="Courier New" pitchFamily="49" charset="0"/>
              </a:rPr>
              <a:t>word = </a:t>
            </a:r>
            <a:r>
              <a:rPr lang="en-GB" sz="1600" b="1" dirty="0">
                <a:solidFill>
                  <a:srgbClr val="00B050"/>
                </a:solidFill>
                <a:latin typeface="Courier New" pitchFamily="49" charset="0"/>
                <a:cs typeface="Courier New" pitchFamily="49" charset="0"/>
              </a:rPr>
              <a:t>"ant"</a:t>
            </a:r>
          </a:p>
          <a:p>
            <a:pPr marL="360000" lvl="1" indent="0">
              <a:lnSpc>
                <a:spcPct val="70000"/>
              </a:lnSpc>
              <a:spcBef>
                <a:spcPts val="0"/>
              </a:spcBef>
              <a:buNone/>
            </a:pPr>
            <a:r>
              <a:rPr lang="en-GB" sz="1600" b="1" dirty="0">
                <a:latin typeface="Courier New" pitchFamily="49" charset="0"/>
                <a:cs typeface="Courier New" pitchFamily="49" charset="0"/>
              </a:rPr>
              <a:t>count = 0</a:t>
            </a:r>
          </a:p>
          <a:p>
            <a:pPr marL="360000" lvl="1" indent="0">
              <a:lnSpc>
                <a:spcPct val="70000"/>
              </a:lnSpc>
              <a:spcBef>
                <a:spcPts val="0"/>
              </a:spcBef>
              <a:buNone/>
            </a:pPr>
            <a:r>
              <a:rPr lang="en-GB" sz="1600" b="1" dirty="0">
                <a:solidFill>
                  <a:srgbClr val="FFC000"/>
                </a:solidFill>
                <a:latin typeface="Courier New" pitchFamily="49" charset="0"/>
                <a:cs typeface="Courier New" pitchFamily="49" charset="0"/>
              </a:rPr>
              <a:t>for</a:t>
            </a:r>
            <a:r>
              <a:rPr lang="en-GB" sz="1600" b="1" dirty="0">
                <a:latin typeface="Courier New" pitchFamily="49" charset="0"/>
                <a:cs typeface="Courier New" pitchFamily="49" charset="0"/>
              </a:rPr>
              <a:t> char </a:t>
            </a:r>
            <a:r>
              <a:rPr lang="en-GB" sz="1600" b="1" dirty="0">
                <a:solidFill>
                  <a:srgbClr val="FFC000"/>
                </a:solidFill>
                <a:latin typeface="Courier New" pitchFamily="49" charset="0"/>
                <a:cs typeface="Courier New" pitchFamily="49" charset="0"/>
              </a:rPr>
              <a:t>in</a:t>
            </a:r>
            <a:r>
              <a:rPr lang="en-GB" sz="1600" b="1" dirty="0">
                <a:latin typeface="Courier New" pitchFamily="49" charset="0"/>
                <a:cs typeface="Courier New" pitchFamily="49" charset="0"/>
              </a:rPr>
              <a:t> word:</a:t>
            </a:r>
          </a:p>
          <a:p>
            <a:pPr marL="360000" lvl="1" indent="0">
              <a:lnSpc>
                <a:spcPct val="70000"/>
              </a:lnSpc>
              <a:spcBef>
                <a:spcPts val="0"/>
              </a:spcBef>
              <a:buNone/>
            </a:pPr>
            <a:r>
              <a:rPr lang="en-GB" sz="1600" b="1" dirty="0">
                <a:latin typeface="Courier New" pitchFamily="49" charset="0"/>
                <a:cs typeface="Courier New" pitchFamily="49" charset="0"/>
              </a:rPr>
              <a:t>    count = count + 1</a:t>
            </a:r>
          </a:p>
          <a:p>
            <a:pPr marL="360000" lvl="1" indent="0">
              <a:lnSpc>
                <a:spcPct val="70000"/>
              </a:lnSpc>
              <a:spcBef>
                <a:spcPts val="0"/>
              </a:spcBef>
              <a:buNone/>
            </a:pPr>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"letter"</a:t>
            </a:r>
            <a:r>
              <a:rPr lang="en-GB" sz="1600" b="1" dirty="0">
                <a:latin typeface="Courier New" pitchFamily="49" charset="0"/>
                <a:cs typeface="Courier New" pitchFamily="49" charset="0"/>
              </a:rPr>
              <a:t>,count,</a:t>
            </a:r>
            <a:r>
              <a:rPr lang="en-GB" sz="1600" b="1" dirty="0">
                <a:solidFill>
                  <a:srgbClr val="00B050"/>
                </a:solidFill>
                <a:latin typeface="Courier New" pitchFamily="49" charset="0"/>
                <a:cs typeface="Courier New" pitchFamily="49" charset="0"/>
              </a:rPr>
              <a:t>"is"</a:t>
            </a:r>
            <a:r>
              <a:rPr lang="en-GB" sz="1600" b="1" dirty="0">
                <a:latin typeface="Courier New" pitchFamily="49" charset="0"/>
                <a:cs typeface="Courier New" pitchFamily="49" charset="0"/>
              </a:rPr>
              <a:t>,char)</a:t>
            </a:r>
          </a:p>
          <a:p>
            <a:pPr marL="360000" lvl="1">
              <a:lnSpc>
                <a:spcPct val="70000"/>
              </a:lnSpc>
            </a:pPr>
            <a:r>
              <a:rPr lang="en-GB" b="1" dirty="0"/>
              <a:t>Save and run file</a:t>
            </a:r>
          </a:p>
          <a:p>
            <a:pPr marL="720000" lvl="2">
              <a:lnSpc>
                <a:spcPct val="70000"/>
              </a:lnSpc>
            </a:pPr>
            <a:r>
              <a:rPr lang="en-GB" dirty="0"/>
              <a:t>What does the program do?</a:t>
            </a:r>
          </a:p>
          <a:p>
            <a:pPr>
              <a:lnSpc>
                <a:spcPct val="70000"/>
              </a:lnSpc>
            </a:pPr>
            <a:endParaRPr lang="en-GB" dirty="0"/>
          </a:p>
        </p:txBody>
      </p:sp>
      <p:sp>
        <p:nvSpPr>
          <p:cNvPr id="3" name="Title 2"/>
          <p:cNvSpPr>
            <a:spLocks noGrp="1"/>
          </p:cNvSpPr>
          <p:nvPr>
            <p:ph type="title"/>
          </p:nvPr>
        </p:nvSpPr>
        <p:spPr/>
        <p:txBody>
          <a:bodyPr/>
          <a:lstStyle/>
          <a:p>
            <a:r>
              <a:rPr lang="en-GB" dirty="0"/>
              <a:t>For String Example</a:t>
            </a:r>
          </a:p>
        </p:txBody>
      </p:sp>
    </p:spTree>
    <p:extLst>
      <p:ext uri="{BB962C8B-B14F-4D97-AF65-F5344CB8AC3E}">
        <p14:creationId xmlns:p14="http://schemas.microsoft.com/office/powerpoint/2010/main" val="9047841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Please see your Exercise Guide</a:t>
            </a:r>
          </a:p>
          <a:p>
            <a:pPr lvl="1"/>
            <a:r>
              <a:rPr lang="en-US" dirty="0"/>
              <a:t>Work as an individual but help each other</a:t>
            </a:r>
          </a:p>
          <a:p>
            <a:pPr lvl="1"/>
            <a:r>
              <a:rPr lang="en-US" dirty="0"/>
              <a:t>10 minutes</a:t>
            </a:r>
          </a:p>
          <a:p>
            <a:r>
              <a:rPr lang="en-US" dirty="0"/>
              <a:t>Instructions</a:t>
            </a:r>
          </a:p>
          <a:p>
            <a:pPr lvl="1"/>
            <a:r>
              <a:rPr lang="en-US" dirty="0"/>
              <a:t>Create new file: </a:t>
            </a:r>
            <a:r>
              <a:rPr lang="en-US" dirty="0">
                <a:solidFill>
                  <a:srgbClr val="F08300"/>
                </a:solidFill>
              </a:rPr>
              <a:t>05CountVowels.py</a:t>
            </a:r>
          </a:p>
          <a:p>
            <a:pPr lvl="1"/>
            <a:r>
              <a:rPr lang="en-US" dirty="0"/>
              <a:t>Code a program that</a:t>
            </a:r>
          </a:p>
          <a:p>
            <a:pPr lvl="2"/>
            <a:r>
              <a:rPr lang="en-US" dirty="0" smtClean="0"/>
              <a:t>Inputs </a:t>
            </a:r>
            <a:r>
              <a:rPr lang="en-US" dirty="0"/>
              <a:t>a word and count how many vowels are in the word</a:t>
            </a:r>
          </a:p>
          <a:p>
            <a:r>
              <a:rPr lang="en-US" dirty="0"/>
              <a:t>Save and run</a:t>
            </a:r>
          </a:p>
          <a:p>
            <a:endParaRPr lang="en-US" dirty="0"/>
          </a:p>
        </p:txBody>
      </p:sp>
      <p:sp>
        <p:nvSpPr>
          <p:cNvPr id="665602" name="Rectangle 2"/>
          <p:cNvSpPr>
            <a:spLocks noGrp="1" noChangeArrowheads="1"/>
          </p:cNvSpPr>
          <p:nvPr>
            <p:ph type="title"/>
          </p:nvPr>
        </p:nvSpPr>
        <p:spPr/>
        <p:txBody>
          <a:bodyPr>
            <a:normAutofit/>
          </a:bodyPr>
          <a:lstStyle/>
          <a:p>
            <a:r>
              <a:rPr lang="en-GB" dirty="0"/>
              <a:t>Exercise 4.5 – Count Vowels</a:t>
            </a:r>
          </a:p>
        </p:txBody>
      </p:sp>
      <p:sp>
        <p:nvSpPr>
          <p:cNvPr id="665603" name="Rectangle 3"/>
          <p:cNvSpPr>
            <a:spLocks noChangeArrowheads="1"/>
          </p:cNvSpPr>
          <p:nvPr/>
        </p:nvSpPr>
        <p:spPr bwMode="auto">
          <a:xfrm>
            <a:off x="3360000" y="900000"/>
            <a:ext cx="7680000" cy="5220000"/>
          </a:xfrm>
          <a:prstGeom prst="rect">
            <a:avLst/>
          </a:prstGeom>
          <a:noFill/>
          <a:ln w="9525">
            <a:noFill/>
            <a:miter lim="800000"/>
            <a:headEnd/>
            <a:tailEnd/>
          </a:ln>
          <a:effectLst/>
        </p:spPr>
        <p:txBody>
          <a:bodyPr/>
          <a:lstStyle/>
          <a:p>
            <a:pPr marL="360000" indent="-360000">
              <a:spcBef>
                <a:spcPts val="600"/>
              </a:spcBef>
              <a:buClr>
                <a:schemeClr val="accent1"/>
              </a:buClr>
              <a:buFont typeface="Wingdings" pitchFamily="2" charset="2"/>
              <a:buChar char="§"/>
            </a:pPr>
            <a:endParaRPr lang="en-GB" sz="2400" b="1" dirty="0">
              <a:latin typeface="Arial" pitchFamily="34" charset="0"/>
              <a:cs typeface="Arial" pitchFamily="34" charset="0"/>
            </a:endParaRPr>
          </a:p>
        </p:txBody>
      </p:sp>
    </p:spTree>
    <p:extLst>
      <p:ext uri="{BB962C8B-B14F-4D97-AF65-F5344CB8AC3E}">
        <p14:creationId xmlns:p14="http://schemas.microsoft.com/office/powerpoint/2010/main" val="201123333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normAutofit/>
          </a:bodyPr>
          <a:lstStyle/>
          <a:p>
            <a:pPr>
              <a:lnSpc>
                <a:spcPct val="110000"/>
              </a:lnSpc>
            </a:pPr>
            <a:r>
              <a:rPr lang="en-GB" dirty="0"/>
              <a:t>For loops repeat a specified number of times</a:t>
            </a:r>
          </a:p>
          <a:p>
            <a:pPr>
              <a:lnSpc>
                <a:spcPct val="110000"/>
              </a:lnSpc>
            </a:pPr>
            <a:r>
              <a:rPr lang="en-GB" dirty="0"/>
              <a:t>While loops will repeat until the specified condition is false</a:t>
            </a:r>
          </a:p>
          <a:p>
            <a:pPr>
              <a:lnSpc>
                <a:spcPct val="110000"/>
              </a:lnSpc>
            </a:pPr>
            <a:r>
              <a:rPr lang="en-GB" dirty="0"/>
              <a:t>Create </a:t>
            </a:r>
            <a:r>
              <a:rPr lang="en-GB" dirty="0">
                <a:solidFill>
                  <a:srgbClr val="F08300"/>
                </a:solidFill>
              </a:rPr>
              <a:t>08While.py</a:t>
            </a:r>
            <a:r>
              <a:rPr lang="en-GB" dirty="0"/>
              <a:t> and code the following</a:t>
            </a:r>
          </a:p>
          <a:p>
            <a:pPr marL="360000" lvl="1" indent="0">
              <a:lnSpc>
                <a:spcPct val="110000"/>
              </a:lnSpc>
              <a:buNone/>
            </a:pPr>
            <a:r>
              <a:rPr lang="en-GB" sz="1600" b="1" dirty="0">
                <a:solidFill>
                  <a:srgbClr val="F08300"/>
                </a:solidFill>
                <a:latin typeface="Courier New" pitchFamily="49" charset="0"/>
                <a:cs typeface="Courier New" pitchFamily="49" charset="0"/>
              </a:rPr>
              <a:t># Name    : 08While</a:t>
            </a:r>
          </a:p>
          <a:p>
            <a:pPr marL="360000" lvl="1" indent="0">
              <a:lnSpc>
                <a:spcPct val="110000"/>
              </a:lnSpc>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lnSpc>
                <a:spcPct val="110000"/>
              </a:lnSpc>
              <a:spcBef>
                <a:spcPts val="0"/>
              </a:spcBef>
              <a:buNone/>
            </a:pPr>
            <a:r>
              <a:rPr lang="en-GB" sz="1600" b="1" dirty="0">
                <a:solidFill>
                  <a:srgbClr val="F08300"/>
                </a:solidFill>
                <a:latin typeface="Courier New" pitchFamily="49" charset="0"/>
                <a:cs typeface="Courier New" pitchFamily="49" charset="0"/>
              </a:rPr>
              <a:t># Date    : 03 May 2016</a:t>
            </a:r>
          </a:p>
          <a:p>
            <a:pPr marL="360000" lvl="1" indent="0">
              <a:lnSpc>
                <a:spcPct val="110000"/>
              </a:lnSpc>
              <a:spcBef>
                <a:spcPts val="0"/>
              </a:spcBef>
              <a:buNone/>
            </a:pPr>
            <a:r>
              <a:rPr lang="en-GB" sz="1600" b="1" dirty="0">
                <a:solidFill>
                  <a:srgbClr val="F08300"/>
                </a:solidFill>
                <a:latin typeface="Courier New" pitchFamily="49" charset="0"/>
                <a:cs typeface="Courier New" pitchFamily="49" charset="0"/>
              </a:rPr>
              <a:t># Purpose : Example of </a:t>
            </a:r>
            <a:r>
              <a:rPr lang="en-GB" sz="1600" b="1" dirty="0" smtClean="0">
                <a:solidFill>
                  <a:srgbClr val="F08300"/>
                </a:solidFill>
                <a:latin typeface="Courier New" pitchFamily="49" charset="0"/>
                <a:cs typeface="Courier New" pitchFamily="49" charset="0"/>
              </a:rPr>
              <a:t>while</a:t>
            </a:r>
            <a:endParaRPr lang="en-GB" sz="1600" b="1" dirty="0">
              <a:solidFill>
                <a:srgbClr val="F08300"/>
              </a:solidFill>
              <a:latin typeface="Courier New" pitchFamily="49" charset="0"/>
              <a:cs typeface="Courier New" pitchFamily="49" charset="0"/>
            </a:endParaRPr>
          </a:p>
        </p:txBody>
      </p:sp>
      <p:sp>
        <p:nvSpPr>
          <p:cNvPr id="5" name="Content Placeholder 4"/>
          <p:cNvSpPr>
            <a:spLocks noGrp="1"/>
          </p:cNvSpPr>
          <p:nvPr>
            <p:ph sz="quarter" idx="16"/>
          </p:nvPr>
        </p:nvSpPr>
        <p:spPr/>
        <p:txBody>
          <a:bodyPr/>
          <a:lstStyle/>
          <a:p>
            <a:pPr marL="360000" lvl="1" indent="0">
              <a:lnSpc>
                <a:spcPct val="110000"/>
              </a:lnSpc>
              <a:spcBef>
                <a:spcPts val="0"/>
              </a:spcBef>
              <a:buNone/>
            </a:pPr>
            <a:r>
              <a:rPr lang="en-GB" sz="1600" b="1" dirty="0" smtClean="0">
                <a:latin typeface="Courier New" pitchFamily="49" charset="0"/>
                <a:cs typeface="Courier New" pitchFamily="49" charset="0"/>
              </a:rPr>
              <a:t>count </a:t>
            </a:r>
            <a:r>
              <a:rPr lang="en-GB" sz="1600" b="1" dirty="0">
                <a:latin typeface="Courier New" pitchFamily="49" charset="0"/>
                <a:cs typeface="Courier New" pitchFamily="49" charset="0"/>
              </a:rPr>
              <a:t>= 0</a:t>
            </a:r>
          </a:p>
          <a:p>
            <a:pPr marL="360000" lvl="1" indent="0">
              <a:lnSpc>
                <a:spcPct val="110000"/>
              </a:lnSpc>
              <a:spcBef>
                <a:spcPts val="0"/>
              </a:spcBef>
              <a:buNone/>
            </a:pPr>
            <a:r>
              <a:rPr lang="en-GB" sz="1600" b="1" dirty="0">
                <a:latin typeface="Courier New" pitchFamily="49" charset="0"/>
                <a:cs typeface="Courier New" pitchFamily="49" charset="0"/>
              </a:rPr>
              <a:t>square = 0</a:t>
            </a:r>
          </a:p>
          <a:p>
            <a:pPr marL="360000" lvl="1" indent="0">
              <a:lnSpc>
                <a:spcPct val="110000"/>
              </a:lnSpc>
              <a:spcBef>
                <a:spcPts val="0"/>
              </a:spcBef>
              <a:buNone/>
            </a:pPr>
            <a:endParaRPr lang="en-GB" sz="1600" b="1" dirty="0">
              <a:solidFill>
                <a:srgbClr val="FF0000"/>
              </a:solidFill>
              <a:latin typeface="Courier New" pitchFamily="49" charset="0"/>
              <a:cs typeface="Courier New" pitchFamily="49" charset="0"/>
            </a:endParaRPr>
          </a:p>
          <a:p>
            <a:pPr marL="360000" lvl="1" indent="0">
              <a:lnSpc>
                <a:spcPct val="110000"/>
              </a:lnSpc>
              <a:spcBef>
                <a:spcPts val="0"/>
              </a:spcBef>
              <a:buNone/>
            </a:pPr>
            <a:r>
              <a:rPr lang="en-GB" sz="1600" b="1" dirty="0">
                <a:latin typeface="Courier New" pitchFamily="49" charset="0"/>
                <a:cs typeface="Courier New" pitchFamily="49" charset="0"/>
              </a:rPr>
              <a:t>while square &lt; 100:</a:t>
            </a:r>
          </a:p>
          <a:p>
            <a:pPr marL="360000" lvl="1" indent="0">
              <a:lnSpc>
                <a:spcPct val="110000"/>
              </a:lnSpc>
              <a:spcBef>
                <a:spcPts val="0"/>
              </a:spcBef>
              <a:buNone/>
            </a:pPr>
            <a:r>
              <a:rPr lang="en-GB" sz="1600" b="1" dirty="0">
                <a:latin typeface="Courier New" pitchFamily="49" charset="0"/>
                <a:cs typeface="Courier New" pitchFamily="49" charset="0"/>
              </a:rPr>
              <a:t>    count = count + 1</a:t>
            </a:r>
          </a:p>
          <a:p>
            <a:pPr marL="360000" lvl="1" indent="0">
              <a:lnSpc>
                <a:spcPct val="110000"/>
              </a:lnSpc>
              <a:spcBef>
                <a:spcPts val="0"/>
              </a:spcBef>
              <a:buNone/>
            </a:pPr>
            <a:r>
              <a:rPr lang="en-GB" sz="1600" b="1" dirty="0">
                <a:latin typeface="Courier New" pitchFamily="49" charset="0"/>
                <a:cs typeface="Courier New" pitchFamily="49" charset="0"/>
              </a:rPr>
              <a:t>    square = count**2</a:t>
            </a:r>
          </a:p>
          <a:p>
            <a:pPr marL="360000" lvl="1" indent="0">
              <a:lnSpc>
                <a:spcPct val="110000"/>
              </a:lnSpc>
              <a:spcBef>
                <a:spcPts val="0"/>
              </a:spcBef>
              <a:buNone/>
            </a:pPr>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err="1">
                <a:latin typeface="Courier New" pitchFamily="49" charset="0"/>
                <a:cs typeface="Courier New" pitchFamily="49" charset="0"/>
              </a:rPr>
              <a:t>count,</a:t>
            </a:r>
            <a:r>
              <a:rPr lang="en-GB" sz="1600" b="1" dirty="0" err="1">
                <a:solidFill>
                  <a:srgbClr val="00B050"/>
                </a:solidFill>
                <a:latin typeface="Courier New" pitchFamily="49" charset="0"/>
                <a:cs typeface="Courier New" pitchFamily="49" charset="0"/>
              </a:rPr>
              <a:t>"squared</a:t>
            </a:r>
            <a:r>
              <a:rPr lang="en-GB" sz="1600" b="1" dirty="0">
                <a:solidFill>
                  <a:srgbClr val="00B050"/>
                </a:solidFill>
                <a:latin typeface="Courier New" pitchFamily="49" charset="0"/>
                <a:cs typeface="Courier New" pitchFamily="49" charset="0"/>
              </a:rPr>
              <a:t> ="</a:t>
            </a:r>
            <a:r>
              <a:rPr lang="en-GB" sz="1600" b="1" dirty="0">
                <a:latin typeface="Courier New" pitchFamily="49" charset="0"/>
                <a:cs typeface="Courier New" pitchFamily="49" charset="0"/>
              </a:rPr>
              <a:t>,square)</a:t>
            </a:r>
          </a:p>
          <a:p>
            <a:pPr marL="360000" lvl="1">
              <a:lnSpc>
                <a:spcPct val="110000"/>
              </a:lnSpc>
            </a:pPr>
            <a:r>
              <a:rPr lang="en-GB" b="1" dirty="0"/>
              <a:t>Save and run file</a:t>
            </a:r>
          </a:p>
          <a:p>
            <a:pPr marL="720000" lvl="2">
              <a:lnSpc>
                <a:spcPct val="110000"/>
              </a:lnSpc>
            </a:pPr>
            <a:r>
              <a:rPr lang="en-GB" dirty="0"/>
              <a:t>What does the program do?</a:t>
            </a:r>
          </a:p>
          <a:p>
            <a:endParaRPr lang="en-US" dirty="0"/>
          </a:p>
        </p:txBody>
      </p:sp>
      <p:sp>
        <p:nvSpPr>
          <p:cNvPr id="3" name="Title 2"/>
          <p:cNvSpPr>
            <a:spLocks noGrp="1"/>
          </p:cNvSpPr>
          <p:nvPr>
            <p:ph type="title"/>
          </p:nvPr>
        </p:nvSpPr>
        <p:spPr/>
        <p:txBody>
          <a:bodyPr/>
          <a:lstStyle/>
          <a:p>
            <a:r>
              <a:rPr lang="en-GB" dirty="0"/>
              <a:t>While Example</a:t>
            </a:r>
          </a:p>
        </p:txBody>
      </p:sp>
    </p:spTree>
    <p:extLst>
      <p:ext uri="{BB962C8B-B14F-4D97-AF65-F5344CB8AC3E}">
        <p14:creationId xmlns:p14="http://schemas.microsoft.com/office/powerpoint/2010/main" val="409095043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normAutofit/>
          </a:bodyPr>
          <a:lstStyle/>
          <a:p>
            <a:r>
              <a:rPr lang="en-GB" dirty="0"/>
              <a:t>Create </a:t>
            </a:r>
            <a:r>
              <a:rPr lang="en-GB" dirty="0">
                <a:solidFill>
                  <a:srgbClr val="F08300"/>
                </a:solidFill>
              </a:rPr>
              <a:t>09WhileValue.py</a:t>
            </a:r>
            <a:r>
              <a:rPr lang="en-GB" dirty="0"/>
              <a:t> and code the following</a:t>
            </a:r>
          </a:p>
          <a:p>
            <a:pPr marL="360000" lvl="1" indent="0">
              <a:buNone/>
            </a:pPr>
            <a:r>
              <a:rPr lang="en-GB" sz="1600" b="1" dirty="0">
                <a:solidFill>
                  <a:srgbClr val="F08300"/>
                </a:solidFill>
                <a:latin typeface="Courier New" pitchFamily="49" charset="0"/>
                <a:cs typeface="Courier New" pitchFamily="49" charset="0"/>
              </a:rPr>
              <a:t># Name    : 09WhileValue</a:t>
            </a:r>
          </a:p>
          <a:p>
            <a:pPr marL="360000" lvl="1" indent="0">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spcBef>
                <a:spcPts val="0"/>
              </a:spcBef>
              <a:buNone/>
            </a:pPr>
            <a:r>
              <a:rPr lang="en-GB" sz="1600" b="1" dirty="0">
                <a:solidFill>
                  <a:srgbClr val="F08300"/>
                </a:solidFill>
                <a:latin typeface="Courier New" pitchFamily="49" charset="0"/>
                <a:cs typeface="Courier New" pitchFamily="49" charset="0"/>
              </a:rPr>
              <a:t># Date    : 11 Jul 2016</a:t>
            </a:r>
          </a:p>
          <a:p>
            <a:pPr marL="360000" lvl="1" indent="0">
              <a:spcBef>
                <a:spcPts val="0"/>
              </a:spcBef>
              <a:buNone/>
            </a:pPr>
            <a:r>
              <a:rPr lang="en-GB" sz="1600" b="1" dirty="0">
                <a:solidFill>
                  <a:srgbClr val="F08300"/>
                </a:solidFill>
                <a:latin typeface="Courier New" pitchFamily="49" charset="0"/>
                <a:cs typeface="Courier New" pitchFamily="49" charset="0"/>
              </a:rPr>
              <a:t># Purpose : Example of while </a:t>
            </a:r>
            <a:r>
              <a:rPr lang="en-GB" sz="1600" b="1" dirty="0" smtClean="0">
                <a:solidFill>
                  <a:srgbClr val="F08300"/>
                </a:solidFill>
                <a:latin typeface="Courier New" pitchFamily="49" charset="0"/>
                <a:cs typeface="Courier New" pitchFamily="49" charset="0"/>
              </a:rPr>
              <a:t>statement</a:t>
            </a:r>
            <a:endParaRPr lang="en-GB" sz="1600" b="1" dirty="0">
              <a:solidFill>
                <a:srgbClr val="F08300"/>
              </a:solidFill>
              <a:latin typeface="Courier New" pitchFamily="49" charset="0"/>
              <a:cs typeface="Courier New" pitchFamily="49" charset="0"/>
            </a:endParaRPr>
          </a:p>
        </p:txBody>
      </p:sp>
      <p:sp>
        <p:nvSpPr>
          <p:cNvPr id="5" name="Content Placeholder 4"/>
          <p:cNvSpPr>
            <a:spLocks noGrp="1"/>
          </p:cNvSpPr>
          <p:nvPr>
            <p:ph sz="quarter" idx="16"/>
          </p:nvPr>
        </p:nvSpPr>
        <p:spPr/>
        <p:txBody>
          <a:bodyPr/>
          <a:lstStyle/>
          <a:p>
            <a:pPr marL="360000" lvl="1" indent="0">
              <a:spcBef>
                <a:spcPts val="0"/>
              </a:spcBef>
              <a:buNone/>
            </a:pPr>
            <a:r>
              <a:rPr lang="en-GB" sz="1600" b="1" dirty="0" smtClean="0">
                <a:latin typeface="Courier New" pitchFamily="49" charset="0"/>
                <a:cs typeface="Courier New" pitchFamily="49" charset="0"/>
              </a:rPr>
              <a:t>year </a:t>
            </a:r>
            <a:r>
              <a:rPr lang="en-GB" sz="1600" b="1" dirty="0">
                <a:latin typeface="Courier New" pitchFamily="49" charset="0"/>
                <a:cs typeface="Courier New" pitchFamily="49" charset="0"/>
              </a:rPr>
              <a:t>= 0</a:t>
            </a:r>
          </a:p>
          <a:p>
            <a:pPr marL="360000" lvl="1" indent="0">
              <a:spcBef>
                <a:spcPts val="0"/>
              </a:spcBef>
              <a:buNone/>
            </a:pPr>
            <a:r>
              <a:rPr lang="en-GB" sz="1600" b="1" dirty="0">
                <a:latin typeface="Courier New" pitchFamily="49" charset="0"/>
                <a:cs typeface="Courier New" pitchFamily="49" charset="0"/>
              </a:rPr>
              <a:t>value = 2000</a:t>
            </a:r>
          </a:p>
          <a:p>
            <a:pPr marL="360000" lvl="1" indent="0">
              <a:spcBef>
                <a:spcPts val="0"/>
              </a:spcBef>
              <a:buNone/>
            </a:pPr>
            <a:endParaRPr lang="en-GB" sz="1600" b="1" dirty="0">
              <a:solidFill>
                <a:srgbClr val="FF0000"/>
              </a:solidFill>
              <a:latin typeface="Courier New" pitchFamily="49" charset="0"/>
              <a:cs typeface="Courier New" pitchFamily="49" charset="0"/>
            </a:endParaRPr>
          </a:p>
          <a:p>
            <a:pPr marL="360000" lvl="1" indent="0">
              <a:spcBef>
                <a:spcPts val="0"/>
              </a:spcBef>
              <a:buNone/>
            </a:pPr>
            <a:r>
              <a:rPr lang="en-GB" sz="1600" b="1" dirty="0">
                <a:solidFill>
                  <a:srgbClr val="FFC000"/>
                </a:solidFill>
                <a:latin typeface="Courier New" pitchFamily="49" charset="0"/>
                <a:cs typeface="Courier New" pitchFamily="49" charset="0"/>
              </a:rPr>
              <a:t>while</a:t>
            </a:r>
            <a:r>
              <a:rPr lang="en-GB" sz="1600" b="1" dirty="0">
                <a:latin typeface="Courier New" pitchFamily="49" charset="0"/>
                <a:cs typeface="Courier New" pitchFamily="49" charset="0"/>
              </a:rPr>
              <a:t> value &gt; 1000:</a:t>
            </a:r>
          </a:p>
          <a:p>
            <a:pPr marL="360000" lvl="1" indent="0">
              <a:spcBef>
                <a:spcPts val="0"/>
              </a:spcBef>
              <a:buNone/>
            </a:pPr>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a:t>
            </a:r>
            <a:r>
              <a:rPr lang="en-GB" sz="1600" b="1" dirty="0" err="1">
                <a:solidFill>
                  <a:srgbClr val="00B050"/>
                </a:solidFill>
                <a:latin typeface="Courier New" pitchFamily="49" charset="0"/>
                <a:cs typeface="Courier New" pitchFamily="49" charset="0"/>
              </a:rPr>
              <a:t>year"</a:t>
            </a:r>
            <a:r>
              <a:rPr lang="en-GB" sz="1600" b="1" dirty="0" err="1">
                <a:latin typeface="Courier New" pitchFamily="49" charset="0"/>
                <a:cs typeface="Courier New" pitchFamily="49" charset="0"/>
              </a:rPr>
              <a:t>,year,</a:t>
            </a:r>
            <a:r>
              <a:rPr lang="en-GB" sz="1600" b="1" dirty="0" err="1">
                <a:solidFill>
                  <a:srgbClr val="00B050"/>
                </a:solidFill>
                <a:latin typeface="Courier New" pitchFamily="49" charset="0"/>
                <a:cs typeface="Courier New" pitchFamily="49" charset="0"/>
              </a:rPr>
              <a:t>"value"</a:t>
            </a:r>
            <a:r>
              <a:rPr lang="en-GB" sz="1600" b="1" dirty="0" err="1">
                <a:latin typeface="Courier New" pitchFamily="49" charset="0"/>
                <a:cs typeface="Courier New" pitchFamily="49" charset="0"/>
              </a:rPr>
              <a:t>,value</a:t>
            </a:r>
            <a:r>
              <a:rPr lang="en-GB" sz="1600" b="1" dirty="0">
                <a:latin typeface="Courier New" pitchFamily="49" charset="0"/>
                <a:cs typeface="Courier New" pitchFamily="49" charset="0"/>
              </a:rPr>
              <a:t>)</a:t>
            </a:r>
          </a:p>
          <a:p>
            <a:pPr marL="360000" lvl="1" indent="0">
              <a:spcBef>
                <a:spcPts val="0"/>
              </a:spcBef>
              <a:buNone/>
            </a:pPr>
            <a:r>
              <a:rPr lang="en-GB" sz="1600" b="1" dirty="0">
                <a:latin typeface="Courier New" pitchFamily="49" charset="0"/>
                <a:cs typeface="Courier New" pitchFamily="49" charset="0"/>
              </a:rPr>
              <a:t>    year = year + 1</a:t>
            </a:r>
          </a:p>
          <a:p>
            <a:pPr marL="360000" lvl="1" indent="0">
              <a:spcBef>
                <a:spcPts val="0"/>
              </a:spcBef>
              <a:buNone/>
            </a:pPr>
            <a:r>
              <a:rPr lang="en-GB" sz="1600" b="1" dirty="0">
                <a:latin typeface="Courier New" pitchFamily="49" charset="0"/>
                <a:cs typeface="Courier New" pitchFamily="49" charset="0"/>
              </a:rPr>
              <a:t>    value = value * 0.9</a:t>
            </a:r>
          </a:p>
          <a:p>
            <a:pPr marL="360000" lvl="1"/>
            <a:r>
              <a:rPr lang="en-GB" b="1" dirty="0"/>
              <a:t>Save and run file</a:t>
            </a:r>
          </a:p>
          <a:p>
            <a:pPr marL="720000" lvl="2"/>
            <a:r>
              <a:rPr lang="en-GB" dirty="0"/>
              <a:t>What does the program do?</a:t>
            </a:r>
          </a:p>
          <a:p>
            <a:endParaRPr lang="en-US" dirty="0"/>
          </a:p>
        </p:txBody>
      </p:sp>
      <p:sp>
        <p:nvSpPr>
          <p:cNvPr id="3" name="Title 2"/>
          <p:cNvSpPr>
            <a:spLocks noGrp="1"/>
          </p:cNvSpPr>
          <p:nvPr>
            <p:ph type="title"/>
          </p:nvPr>
        </p:nvSpPr>
        <p:spPr/>
        <p:txBody>
          <a:bodyPr/>
          <a:lstStyle/>
          <a:p>
            <a:r>
              <a:rPr lang="en-GB" dirty="0"/>
              <a:t>While Value Example</a:t>
            </a:r>
          </a:p>
        </p:txBody>
      </p:sp>
    </p:spTree>
    <p:extLst>
      <p:ext uri="{BB962C8B-B14F-4D97-AF65-F5344CB8AC3E}">
        <p14:creationId xmlns:p14="http://schemas.microsoft.com/office/powerpoint/2010/main" val="409095043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544760"/>
            <a:ext cx="8252546" cy="4546800"/>
          </a:xfrm>
        </p:spPr>
        <p:txBody>
          <a:bodyPr/>
          <a:lstStyle/>
          <a:p>
            <a:pPr>
              <a:lnSpc>
                <a:spcPct val="50000"/>
              </a:lnSpc>
            </a:pPr>
            <a:r>
              <a:rPr lang="en-US" dirty="0"/>
              <a:t>Please see your Exercise Guide</a:t>
            </a:r>
          </a:p>
          <a:p>
            <a:pPr lvl="1">
              <a:lnSpc>
                <a:spcPct val="50000"/>
              </a:lnSpc>
            </a:pPr>
            <a:r>
              <a:rPr lang="en-US" dirty="0"/>
              <a:t>Work as an individual but help each other</a:t>
            </a:r>
          </a:p>
          <a:p>
            <a:pPr lvl="1">
              <a:lnSpc>
                <a:spcPct val="50000"/>
              </a:lnSpc>
            </a:pPr>
            <a:r>
              <a:rPr lang="en-US" dirty="0"/>
              <a:t>10 minutes</a:t>
            </a:r>
          </a:p>
          <a:p>
            <a:pPr>
              <a:lnSpc>
                <a:spcPct val="50000"/>
              </a:lnSpc>
            </a:pPr>
            <a:r>
              <a:rPr lang="en-US" dirty="0"/>
              <a:t>Instructions</a:t>
            </a:r>
          </a:p>
          <a:p>
            <a:pPr lvl="1">
              <a:lnSpc>
                <a:spcPct val="50000"/>
              </a:lnSpc>
            </a:pPr>
            <a:r>
              <a:rPr lang="en-US" dirty="0"/>
              <a:t>Create new file: 06Investment.py</a:t>
            </a:r>
          </a:p>
          <a:p>
            <a:pPr lvl="1">
              <a:lnSpc>
                <a:spcPct val="50000"/>
              </a:lnSpc>
            </a:pPr>
            <a:r>
              <a:rPr lang="en-US" dirty="0"/>
              <a:t>Code a program that</a:t>
            </a:r>
          </a:p>
          <a:p>
            <a:pPr lvl="1">
              <a:lnSpc>
                <a:spcPct val="80000"/>
              </a:lnSpc>
            </a:pPr>
            <a:r>
              <a:rPr lang="en-US" dirty="0"/>
              <a:t>Calculates how many years it will take an initial investment of £100 to grow to a target value of £1000 if the interest rate is 10%</a:t>
            </a:r>
          </a:p>
          <a:p>
            <a:pPr lvl="2">
              <a:lnSpc>
                <a:spcPct val="50000"/>
              </a:lnSpc>
            </a:pPr>
            <a:r>
              <a:rPr lang="en-US" dirty="0"/>
              <a:t>Modify to input a variable</a:t>
            </a:r>
          </a:p>
          <a:p>
            <a:pPr lvl="2">
              <a:lnSpc>
                <a:spcPct val="50000"/>
              </a:lnSpc>
            </a:pPr>
            <a:r>
              <a:rPr lang="en-US" dirty="0"/>
              <a:t>Initial investment</a:t>
            </a:r>
          </a:p>
          <a:p>
            <a:pPr lvl="2">
              <a:lnSpc>
                <a:spcPct val="50000"/>
              </a:lnSpc>
            </a:pPr>
            <a:r>
              <a:rPr lang="en-US" dirty="0"/>
              <a:t>Target value</a:t>
            </a:r>
          </a:p>
          <a:p>
            <a:pPr lvl="2">
              <a:lnSpc>
                <a:spcPct val="50000"/>
              </a:lnSpc>
            </a:pPr>
            <a:r>
              <a:rPr lang="en-US" dirty="0"/>
              <a:t>Interest rate</a:t>
            </a:r>
          </a:p>
          <a:p>
            <a:pPr>
              <a:lnSpc>
                <a:spcPct val="50000"/>
              </a:lnSpc>
            </a:pPr>
            <a:r>
              <a:rPr lang="en-US" dirty="0"/>
              <a:t>Save and </a:t>
            </a:r>
            <a:r>
              <a:rPr lang="en-US" dirty="0" smtClean="0"/>
              <a:t>run</a:t>
            </a:r>
            <a:endParaRPr lang="en-US" dirty="0"/>
          </a:p>
        </p:txBody>
      </p:sp>
      <p:sp>
        <p:nvSpPr>
          <p:cNvPr id="665602" name="Rectangle 2"/>
          <p:cNvSpPr>
            <a:spLocks noGrp="1" noChangeArrowheads="1"/>
          </p:cNvSpPr>
          <p:nvPr>
            <p:ph type="title"/>
          </p:nvPr>
        </p:nvSpPr>
        <p:spPr/>
        <p:txBody>
          <a:bodyPr>
            <a:normAutofit/>
          </a:bodyPr>
          <a:lstStyle/>
          <a:p>
            <a:r>
              <a:rPr lang="en-GB" dirty="0"/>
              <a:t>Exercise 4.6 – Investment</a:t>
            </a:r>
          </a:p>
        </p:txBody>
      </p:sp>
      <p:sp>
        <p:nvSpPr>
          <p:cNvPr id="665603" name="Rectangle 3"/>
          <p:cNvSpPr>
            <a:spLocks noChangeArrowheads="1"/>
          </p:cNvSpPr>
          <p:nvPr/>
        </p:nvSpPr>
        <p:spPr bwMode="auto">
          <a:xfrm>
            <a:off x="3360000" y="900000"/>
            <a:ext cx="7680000" cy="5220000"/>
          </a:xfrm>
          <a:prstGeom prst="rect">
            <a:avLst/>
          </a:prstGeom>
          <a:noFill/>
          <a:ln w="9525">
            <a:noFill/>
            <a:miter lim="800000"/>
            <a:headEnd/>
            <a:tailEnd/>
          </a:ln>
          <a:effectLst/>
        </p:spPr>
        <p:txBody>
          <a:bodyPr/>
          <a:lstStyle/>
          <a:p>
            <a:pPr marL="360000" indent="-360000">
              <a:spcBef>
                <a:spcPts val="600"/>
              </a:spcBef>
              <a:buClr>
                <a:schemeClr val="accent1"/>
              </a:buClr>
              <a:buFont typeface="Wingdings" pitchFamily="2" charset="2"/>
              <a:buChar char="§"/>
            </a:pPr>
            <a:endParaRPr lang="en-GB" sz="2400" b="1" dirty="0">
              <a:latin typeface="Arial" pitchFamily="34" charset="0"/>
              <a:cs typeface="Arial" pitchFamily="34" charset="0"/>
            </a:endParaRPr>
          </a:p>
        </p:txBody>
      </p:sp>
    </p:spTree>
    <p:extLst>
      <p:ext uri="{BB962C8B-B14F-4D97-AF65-F5344CB8AC3E}">
        <p14:creationId xmlns:p14="http://schemas.microsoft.com/office/powerpoint/2010/main" val="289034204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sz="quarter" idx="15"/>
          </p:nvPr>
        </p:nvSpPr>
        <p:spPr>
          <a:prstGeom prst="rect">
            <a:avLst/>
          </a:prstGeom>
        </p:spPr>
        <p:txBody>
          <a:bodyPr/>
          <a:lstStyle/>
          <a:p>
            <a:r>
              <a:rPr lang="en-GB" b="0" dirty="0"/>
              <a:t>Objectives</a:t>
            </a:r>
          </a:p>
          <a:p>
            <a:r>
              <a:rPr lang="en-GB" b="0" dirty="0"/>
              <a:t>Selection</a:t>
            </a:r>
          </a:p>
          <a:p>
            <a:r>
              <a:rPr lang="en-GB" b="0" dirty="0"/>
              <a:t>Iteration</a:t>
            </a:r>
          </a:p>
          <a:p>
            <a:r>
              <a:rPr lang="en-GB" b="1" dirty="0"/>
              <a:t>Procedure</a:t>
            </a:r>
          </a:p>
          <a:p>
            <a:r>
              <a:rPr lang="en-GB" b="0" dirty="0"/>
              <a:t>Review</a:t>
            </a:r>
          </a:p>
        </p:txBody>
      </p:sp>
      <p:sp>
        <p:nvSpPr>
          <p:cNvPr id="30723" name="Rectangle 2"/>
          <p:cNvSpPr>
            <a:spLocks noGrp="1" noChangeArrowheads="1"/>
          </p:cNvSpPr>
          <p:nvPr>
            <p:ph type="title"/>
          </p:nvPr>
        </p:nvSpPr>
        <p:spPr/>
        <p:txBody>
          <a:bodyPr>
            <a:normAutofit/>
          </a:bodyPr>
          <a:lstStyle/>
          <a:p>
            <a:r>
              <a:rPr lang="en-GB" dirty="0"/>
              <a:t>Contents</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0001" y="900000"/>
            <a:ext cx="2398183" cy="179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8812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sz="quarter" idx="15"/>
          </p:nvPr>
        </p:nvSpPr>
        <p:spPr>
          <a:prstGeom prst="rect">
            <a:avLst/>
          </a:prstGeom>
        </p:spPr>
        <p:txBody>
          <a:bodyPr/>
          <a:lstStyle/>
          <a:p>
            <a:r>
              <a:rPr lang="en-GB" b="1" dirty="0"/>
              <a:t>Objectives</a:t>
            </a:r>
          </a:p>
          <a:p>
            <a:r>
              <a:rPr lang="en-US" b="0" dirty="0"/>
              <a:t>What is a Program?</a:t>
            </a:r>
          </a:p>
          <a:p>
            <a:r>
              <a:rPr lang="en-US" b="0" dirty="0"/>
              <a:t>Program Development Lifecycle</a:t>
            </a:r>
          </a:p>
          <a:p>
            <a:r>
              <a:rPr lang="en-US" b="0" dirty="0"/>
              <a:t>Unplugged Computing</a:t>
            </a:r>
          </a:p>
          <a:p>
            <a:r>
              <a:rPr lang="en-GB" b="0" dirty="0"/>
              <a:t>Review</a:t>
            </a:r>
          </a:p>
        </p:txBody>
      </p:sp>
      <p:sp>
        <p:nvSpPr>
          <p:cNvPr id="30723" name="Rectangle 2"/>
          <p:cNvSpPr>
            <a:spLocks noGrp="1" noChangeArrowheads="1"/>
          </p:cNvSpPr>
          <p:nvPr>
            <p:ph type="title"/>
          </p:nvPr>
        </p:nvSpPr>
        <p:spPr/>
        <p:txBody>
          <a:bodyPr>
            <a:normAutofit/>
          </a:bodyPr>
          <a:lstStyle/>
          <a:p>
            <a:r>
              <a:rPr lang="en-GB" dirty="0"/>
              <a:t>Contents</a:t>
            </a:r>
          </a:p>
        </p:txBody>
      </p:sp>
    </p:spTree>
    <p:extLst>
      <p:ext uri="{BB962C8B-B14F-4D97-AF65-F5344CB8AC3E}">
        <p14:creationId xmlns:p14="http://schemas.microsoft.com/office/powerpoint/2010/main" val="37364250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Use loop if same piece of code needs to be repeated</a:t>
            </a:r>
          </a:p>
          <a:p>
            <a:r>
              <a:rPr lang="en-GB" dirty="0"/>
              <a:t>Only if those times are all together</a:t>
            </a:r>
          </a:p>
          <a:p>
            <a:r>
              <a:rPr lang="en-GB" dirty="0"/>
              <a:t>Use procedure if same piece of code need to run later</a:t>
            </a:r>
          </a:p>
          <a:p>
            <a:r>
              <a:rPr lang="en-GB" dirty="0"/>
              <a:t>Syntax needed</a:t>
            </a:r>
          </a:p>
          <a:p>
            <a:pPr lvl="1"/>
            <a:r>
              <a:rPr lang="en-GB" dirty="0"/>
              <a:t>Procedure</a:t>
            </a:r>
          </a:p>
          <a:p>
            <a:pPr lvl="1"/>
            <a:r>
              <a:rPr lang="en-GB" dirty="0"/>
              <a:t>Parameters – Multiple / Optional</a:t>
            </a:r>
          </a:p>
          <a:p>
            <a:pPr lvl="1"/>
            <a:r>
              <a:rPr lang="en-GB" dirty="0"/>
              <a:t>Functions</a:t>
            </a:r>
          </a:p>
          <a:p>
            <a:pPr lvl="1"/>
            <a:r>
              <a:rPr lang="en-GB" dirty="0"/>
              <a:t>Modules</a:t>
            </a:r>
          </a:p>
        </p:txBody>
      </p:sp>
      <p:sp>
        <p:nvSpPr>
          <p:cNvPr id="3" name="Title 2"/>
          <p:cNvSpPr>
            <a:spLocks noGrp="1"/>
          </p:cNvSpPr>
          <p:nvPr>
            <p:ph type="title"/>
          </p:nvPr>
        </p:nvSpPr>
        <p:spPr/>
        <p:txBody>
          <a:bodyPr/>
          <a:lstStyle/>
          <a:p>
            <a:r>
              <a:rPr lang="en-GB" dirty="0"/>
              <a:t>What is a Procedure?</a:t>
            </a:r>
          </a:p>
        </p:txBody>
      </p:sp>
    </p:spTree>
    <p:extLst>
      <p:ext uri="{BB962C8B-B14F-4D97-AF65-F5344CB8AC3E}">
        <p14:creationId xmlns:p14="http://schemas.microsoft.com/office/powerpoint/2010/main" val="62068806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normAutofit/>
          </a:bodyPr>
          <a:lstStyle/>
          <a:p>
            <a:r>
              <a:rPr lang="en-GB" dirty="0"/>
              <a:t>Specify functionality in a procedure at start of program</a:t>
            </a:r>
          </a:p>
          <a:p>
            <a:pPr lvl="1"/>
            <a:r>
              <a:rPr lang="en-GB" dirty="0"/>
              <a:t>Reference procedure using its name elsewhere in program</a:t>
            </a:r>
          </a:p>
          <a:p>
            <a:pPr lvl="1"/>
            <a:r>
              <a:rPr lang="en-GB" dirty="0"/>
              <a:t>Pass the parameter using variable or value in brackets</a:t>
            </a:r>
          </a:p>
          <a:p>
            <a:r>
              <a:rPr lang="en-GB" dirty="0"/>
              <a:t>Create new folder / Move to: </a:t>
            </a:r>
            <a:r>
              <a:rPr lang="en-GB" dirty="0">
                <a:solidFill>
                  <a:srgbClr val="F08300"/>
                </a:solidFill>
              </a:rPr>
              <a:t>04ControlFlow\Example\03Procedure</a:t>
            </a:r>
          </a:p>
          <a:p>
            <a:r>
              <a:rPr lang="en-GB" dirty="0"/>
              <a:t>Create </a:t>
            </a:r>
            <a:r>
              <a:rPr lang="en-GB" dirty="0">
                <a:solidFill>
                  <a:srgbClr val="F08300"/>
                </a:solidFill>
              </a:rPr>
              <a:t>01SimpleProcedure.py</a:t>
            </a:r>
            <a:r>
              <a:rPr lang="en-GB" dirty="0"/>
              <a:t> and code the following</a:t>
            </a:r>
          </a:p>
          <a:p>
            <a:endParaRPr lang="en-GB" dirty="0"/>
          </a:p>
        </p:txBody>
      </p:sp>
      <p:sp>
        <p:nvSpPr>
          <p:cNvPr id="5" name="Content Placeholder 4"/>
          <p:cNvSpPr>
            <a:spLocks noGrp="1"/>
          </p:cNvSpPr>
          <p:nvPr>
            <p:ph sz="quarter" idx="16"/>
          </p:nvPr>
        </p:nvSpPr>
        <p:spPr/>
        <p:txBody>
          <a:bodyPr/>
          <a:lstStyle/>
          <a:p>
            <a:pPr marL="360000" lvl="1" indent="0">
              <a:buNone/>
            </a:pPr>
            <a:r>
              <a:rPr lang="en-GB" sz="1600" b="1" dirty="0">
                <a:solidFill>
                  <a:srgbClr val="F08300"/>
                </a:solidFill>
                <a:latin typeface="Courier New" pitchFamily="49" charset="0"/>
                <a:cs typeface="Courier New" pitchFamily="49" charset="0"/>
              </a:rPr>
              <a:t># Name    : 01SimpleProcedure</a:t>
            </a:r>
          </a:p>
          <a:p>
            <a:pPr marL="360000" lvl="1" indent="0">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spcBef>
                <a:spcPts val="0"/>
              </a:spcBef>
              <a:buNone/>
            </a:pPr>
            <a:r>
              <a:rPr lang="en-GB" sz="1600" b="1" dirty="0">
                <a:solidFill>
                  <a:srgbClr val="F08300"/>
                </a:solidFill>
                <a:latin typeface="Courier New" pitchFamily="49" charset="0"/>
                <a:cs typeface="Courier New" pitchFamily="49" charset="0"/>
              </a:rPr>
              <a:t># Date    : 12 Jul 2016</a:t>
            </a:r>
          </a:p>
          <a:p>
            <a:pPr marL="360000" lvl="1" indent="0">
              <a:spcBef>
                <a:spcPts val="0"/>
              </a:spcBef>
              <a:buNone/>
            </a:pPr>
            <a:r>
              <a:rPr lang="en-GB" sz="1600" b="1" dirty="0">
                <a:solidFill>
                  <a:srgbClr val="F08300"/>
                </a:solidFill>
                <a:latin typeface="Courier New" pitchFamily="49" charset="0"/>
                <a:cs typeface="Courier New" pitchFamily="49" charset="0"/>
              </a:rPr>
              <a:t># Purpose : Example of simple procedure</a:t>
            </a:r>
          </a:p>
          <a:p>
            <a:pPr marL="360000" lvl="1" indent="0">
              <a:spcBef>
                <a:spcPts val="0"/>
              </a:spcBef>
              <a:buNone/>
            </a:pPr>
            <a:endParaRPr lang="en-GB" sz="1600" b="1" dirty="0">
              <a:solidFill>
                <a:srgbClr val="FF0000"/>
              </a:solidFill>
              <a:latin typeface="Courier New" pitchFamily="49" charset="0"/>
              <a:cs typeface="Courier New" pitchFamily="49" charset="0"/>
            </a:endParaRPr>
          </a:p>
          <a:p>
            <a:pPr marL="360000" lvl="1" indent="0">
              <a:spcBef>
                <a:spcPts val="0"/>
              </a:spcBef>
              <a:buNone/>
            </a:pPr>
            <a:r>
              <a:rPr lang="en-GB" sz="1600" b="1" dirty="0" err="1">
                <a:solidFill>
                  <a:srgbClr val="FFC000"/>
                </a:solidFill>
                <a:latin typeface="Courier New" pitchFamily="49" charset="0"/>
                <a:cs typeface="Courier New" pitchFamily="49" charset="0"/>
              </a:rPr>
              <a:t>def</a:t>
            </a:r>
            <a:r>
              <a:rPr lang="en-GB" sz="1600" b="1" dirty="0">
                <a:latin typeface="Courier New" pitchFamily="49" charset="0"/>
                <a:cs typeface="Courier New" pitchFamily="49" charset="0"/>
              </a:rPr>
              <a:t> </a:t>
            </a:r>
            <a:r>
              <a:rPr lang="en-GB" sz="1600" b="1" dirty="0">
                <a:solidFill>
                  <a:srgbClr val="00B0F0"/>
                </a:solidFill>
                <a:latin typeface="Courier New" pitchFamily="49" charset="0"/>
                <a:cs typeface="Courier New" pitchFamily="49" charset="0"/>
              </a:rPr>
              <a:t>square</a:t>
            </a:r>
            <a:r>
              <a:rPr lang="en-GB" sz="1600" b="1" dirty="0">
                <a:latin typeface="Courier New" pitchFamily="49" charset="0"/>
                <a:cs typeface="Courier New" pitchFamily="49" charset="0"/>
              </a:rPr>
              <a:t>(number):</a:t>
            </a:r>
          </a:p>
          <a:p>
            <a:pPr marL="360000" lvl="1" indent="0">
              <a:spcBef>
                <a:spcPts val="0"/>
              </a:spcBef>
              <a:buNone/>
            </a:pPr>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err="1">
                <a:latin typeface="Courier New" pitchFamily="49" charset="0"/>
                <a:cs typeface="Courier New" pitchFamily="49" charset="0"/>
              </a:rPr>
              <a:t>number,</a:t>
            </a:r>
            <a:r>
              <a:rPr lang="en-GB" sz="1600" b="1" dirty="0" err="1">
                <a:solidFill>
                  <a:srgbClr val="00B050"/>
                </a:solidFill>
                <a:latin typeface="Courier New" pitchFamily="49" charset="0"/>
                <a:cs typeface="Courier New" pitchFamily="49" charset="0"/>
              </a:rPr>
              <a:t>"squared</a:t>
            </a:r>
            <a:r>
              <a:rPr lang="en-GB" sz="1600" b="1" dirty="0">
                <a:solidFill>
                  <a:srgbClr val="00B050"/>
                </a:solidFill>
                <a:latin typeface="Courier New" pitchFamily="49" charset="0"/>
                <a:cs typeface="Courier New" pitchFamily="49" charset="0"/>
              </a:rPr>
              <a:t> ="</a:t>
            </a:r>
            <a:r>
              <a:rPr lang="en-GB" sz="1600" b="1" dirty="0">
                <a:latin typeface="Courier New" pitchFamily="49" charset="0"/>
                <a:cs typeface="Courier New" pitchFamily="49" charset="0"/>
              </a:rPr>
              <a:t>,number*number)</a:t>
            </a:r>
          </a:p>
          <a:p>
            <a:pPr marL="360000" lvl="1" indent="0">
              <a:spcBef>
                <a:spcPts val="0"/>
              </a:spcBef>
              <a:buNone/>
            </a:pPr>
            <a:endParaRPr lang="en-GB" sz="1600" b="1" dirty="0">
              <a:latin typeface="Courier New" pitchFamily="49" charset="0"/>
              <a:cs typeface="Courier New" pitchFamily="49" charset="0"/>
            </a:endParaRPr>
          </a:p>
          <a:p>
            <a:pPr marL="360000" lvl="1" indent="0">
              <a:spcBef>
                <a:spcPts val="0"/>
              </a:spcBef>
              <a:buNone/>
            </a:pPr>
            <a:r>
              <a:rPr lang="en-GB" sz="1600" b="1" dirty="0">
                <a:solidFill>
                  <a:srgbClr val="FFC000"/>
                </a:solidFill>
                <a:latin typeface="Courier New" pitchFamily="49" charset="0"/>
                <a:cs typeface="Courier New" pitchFamily="49" charset="0"/>
              </a:rPr>
              <a:t>for</a:t>
            </a:r>
            <a:r>
              <a:rPr lang="en-GB" sz="1600" b="1" dirty="0">
                <a:latin typeface="Courier New" pitchFamily="49" charset="0"/>
                <a:cs typeface="Courier New" pitchFamily="49" charset="0"/>
              </a:rPr>
              <a:t> </a:t>
            </a:r>
            <a:r>
              <a:rPr lang="en-GB" sz="1600" b="1" dirty="0" err="1">
                <a:latin typeface="Courier New" pitchFamily="49" charset="0"/>
                <a:cs typeface="Courier New" pitchFamily="49" charset="0"/>
              </a:rPr>
              <a:t>i</a:t>
            </a:r>
            <a:r>
              <a:rPr lang="en-GB" sz="1600" b="1" dirty="0">
                <a:latin typeface="Courier New" pitchFamily="49" charset="0"/>
                <a:cs typeface="Courier New" pitchFamily="49" charset="0"/>
              </a:rPr>
              <a:t> </a:t>
            </a:r>
            <a:r>
              <a:rPr lang="en-GB" sz="1600" b="1" dirty="0">
                <a:solidFill>
                  <a:srgbClr val="FFC000"/>
                </a:solidFill>
                <a:latin typeface="Courier New" pitchFamily="49" charset="0"/>
                <a:cs typeface="Courier New" pitchFamily="49" charset="0"/>
              </a:rPr>
              <a:t>in</a:t>
            </a:r>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range</a:t>
            </a:r>
            <a:r>
              <a:rPr lang="en-GB" sz="1600" b="1" dirty="0">
                <a:latin typeface="Courier New" pitchFamily="49" charset="0"/>
                <a:cs typeface="Courier New" pitchFamily="49" charset="0"/>
              </a:rPr>
              <a:t>(10):</a:t>
            </a:r>
          </a:p>
          <a:p>
            <a:pPr marL="360000" lvl="1" indent="0">
              <a:spcBef>
                <a:spcPts val="0"/>
              </a:spcBef>
              <a:buNone/>
            </a:pPr>
            <a:r>
              <a:rPr lang="en-GB" sz="1600" b="1" dirty="0">
                <a:latin typeface="Courier New" pitchFamily="49" charset="0"/>
                <a:cs typeface="Courier New" pitchFamily="49" charset="0"/>
              </a:rPr>
              <a:t>    square(</a:t>
            </a:r>
            <a:r>
              <a:rPr lang="en-GB" sz="1600" b="1" dirty="0" err="1">
                <a:latin typeface="Courier New" pitchFamily="49" charset="0"/>
                <a:cs typeface="Courier New" pitchFamily="49" charset="0"/>
              </a:rPr>
              <a:t>i</a:t>
            </a:r>
            <a:r>
              <a:rPr lang="en-GB" sz="1600" b="1" dirty="0">
                <a:latin typeface="Courier New" pitchFamily="49" charset="0"/>
                <a:cs typeface="Courier New" pitchFamily="49" charset="0"/>
              </a:rPr>
              <a:t>)</a:t>
            </a:r>
          </a:p>
          <a:p>
            <a:pPr marL="360000" lvl="1"/>
            <a:r>
              <a:rPr lang="en-GB" b="1" dirty="0"/>
              <a:t>Save and run file</a:t>
            </a:r>
          </a:p>
          <a:p>
            <a:pPr marL="720000" lvl="2"/>
            <a:r>
              <a:rPr lang="en-GB" dirty="0"/>
              <a:t>What does the program do?</a:t>
            </a:r>
          </a:p>
          <a:p>
            <a:endParaRPr lang="en-US" dirty="0"/>
          </a:p>
        </p:txBody>
      </p:sp>
      <p:sp>
        <p:nvSpPr>
          <p:cNvPr id="3" name="Title 2"/>
          <p:cNvSpPr>
            <a:spLocks noGrp="1"/>
          </p:cNvSpPr>
          <p:nvPr>
            <p:ph type="title"/>
          </p:nvPr>
        </p:nvSpPr>
        <p:spPr/>
        <p:txBody>
          <a:bodyPr/>
          <a:lstStyle/>
          <a:p>
            <a:r>
              <a:rPr lang="en-GB" dirty="0"/>
              <a:t>Simple Procedure Example</a:t>
            </a:r>
          </a:p>
        </p:txBody>
      </p:sp>
    </p:spTree>
    <p:extLst>
      <p:ext uri="{BB962C8B-B14F-4D97-AF65-F5344CB8AC3E}">
        <p14:creationId xmlns:p14="http://schemas.microsoft.com/office/powerpoint/2010/main" val="146259589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normAutofit/>
          </a:bodyPr>
          <a:lstStyle/>
          <a:p>
            <a:r>
              <a:rPr lang="en-GB" dirty="0"/>
              <a:t>Possible to pass multiple parameters</a:t>
            </a:r>
          </a:p>
          <a:p>
            <a:r>
              <a:rPr lang="en-GB" dirty="0"/>
              <a:t>Create </a:t>
            </a:r>
            <a:r>
              <a:rPr lang="en-GB" dirty="0">
                <a:solidFill>
                  <a:srgbClr val="F08300"/>
                </a:solidFill>
              </a:rPr>
              <a:t>02MultipleParameterProcedure.py</a:t>
            </a:r>
            <a:r>
              <a:rPr lang="en-GB" dirty="0"/>
              <a:t> and code the following</a:t>
            </a:r>
          </a:p>
          <a:p>
            <a:pPr marL="360000" lvl="1" indent="0">
              <a:buNone/>
            </a:pPr>
            <a:r>
              <a:rPr lang="en-GB" sz="1600" b="1" dirty="0">
                <a:solidFill>
                  <a:srgbClr val="F08300"/>
                </a:solidFill>
                <a:latin typeface="Courier New" pitchFamily="49" charset="0"/>
                <a:cs typeface="Courier New" pitchFamily="49" charset="0"/>
              </a:rPr>
              <a:t># Name    : 02MultipleParametersProcedure</a:t>
            </a:r>
          </a:p>
          <a:p>
            <a:pPr marL="360000" lvl="1" indent="0">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spcBef>
                <a:spcPts val="0"/>
              </a:spcBef>
              <a:buNone/>
            </a:pPr>
            <a:r>
              <a:rPr lang="en-GB" sz="1600" b="1" dirty="0">
                <a:solidFill>
                  <a:srgbClr val="F08300"/>
                </a:solidFill>
                <a:latin typeface="Courier New" pitchFamily="49" charset="0"/>
                <a:cs typeface="Courier New" pitchFamily="49" charset="0"/>
              </a:rPr>
              <a:t># Date    : 12 Jul 2016</a:t>
            </a:r>
          </a:p>
          <a:p>
            <a:pPr marL="360000" lvl="1" indent="0">
              <a:spcBef>
                <a:spcPts val="0"/>
              </a:spcBef>
              <a:buNone/>
            </a:pPr>
            <a:r>
              <a:rPr lang="en-GB" sz="1600" b="1" dirty="0">
                <a:solidFill>
                  <a:srgbClr val="F08300"/>
                </a:solidFill>
                <a:latin typeface="Courier New" pitchFamily="49" charset="0"/>
                <a:cs typeface="Courier New" pitchFamily="49" charset="0"/>
              </a:rPr>
              <a:t># Purpose : Example of procedure with multiple parameters</a:t>
            </a:r>
          </a:p>
          <a:p>
            <a:pPr marL="360000" lvl="1" indent="0">
              <a:spcBef>
                <a:spcPts val="0"/>
              </a:spcBef>
              <a:buNone/>
            </a:pPr>
            <a:endParaRPr lang="en-GB" sz="1600" b="1" dirty="0">
              <a:solidFill>
                <a:srgbClr val="FF0000"/>
              </a:solidFill>
              <a:latin typeface="Courier New" pitchFamily="49" charset="0"/>
              <a:cs typeface="Courier New" pitchFamily="49" charset="0"/>
            </a:endParaRPr>
          </a:p>
        </p:txBody>
      </p:sp>
      <p:sp>
        <p:nvSpPr>
          <p:cNvPr id="5" name="Content Placeholder 4"/>
          <p:cNvSpPr>
            <a:spLocks noGrp="1"/>
          </p:cNvSpPr>
          <p:nvPr>
            <p:ph sz="quarter" idx="16"/>
          </p:nvPr>
        </p:nvSpPr>
        <p:spPr/>
        <p:txBody>
          <a:bodyPr/>
          <a:lstStyle/>
          <a:p>
            <a:pPr marL="360000" lvl="1" indent="0">
              <a:spcBef>
                <a:spcPts val="0"/>
              </a:spcBef>
              <a:buNone/>
            </a:pPr>
            <a:r>
              <a:rPr lang="en-GB" sz="1600" b="1" dirty="0" err="1">
                <a:solidFill>
                  <a:srgbClr val="FFC000"/>
                </a:solidFill>
                <a:latin typeface="Courier New" pitchFamily="49" charset="0"/>
                <a:cs typeface="Courier New" pitchFamily="49" charset="0"/>
              </a:rPr>
              <a:t>def</a:t>
            </a:r>
            <a:r>
              <a:rPr lang="en-GB" sz="1600" b="1" dirty="0">
                <a:latin typeface="Courier New" pitchFamily="49" charset="0"/>
                <a:cs typeface="Courier New" pitchFamily="49" charset="0"/>
              </a:rPr>
              <a:t> </a:t>
            </a:r>
            <a:r>
              <a:rPr lang="en-GB" sz="1600" b="1" dirty="0">
                <a:solidFill>
                  <a:srgbClr val="00B0F0"/>
                </a:solidFill>
                <a:latin typeface="Courier New" pitchFamily="49" charset="0"/>
                <a:cs typeface="Courier New" pitchFamily="49" charset="0"/>
              </a:rPr>
              <a:t>addition</a:t>
            </a:r>
            <a:r>
              <a:rPr lang="en-GB" sz="1600" b="1" dirty="0">
                <a:latin typeface="Courier New" pitchFamily="49" charset="0"/>
                <a:cs typeface="Courier New" pitchFamily="49" charset="0"/>
              </a:rPr>
              <a:t>(number1,number2):</a:t>
            </a:r>
          </a:p>
          <a:p>
            <a:pPr marL="360000" lvl="1" indent="0">
              <a:spcBef>
                <a:spcPts val="0"/>
              </a:spcBef>
              <a:buNone/>
            </a:pPr>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(number1,</a:t>
            </a:r>
            <a:r>
              <a:rPr lang="en-GB" sz="1600" b="1" dirty="0">
                <a:solidFill>
                  <a:srgbClr val="00B050"/>
                </a:solidFill>
                <a:latin typeface="Courier New" pitchFamily="49" charset="0"/>
                <a:cs typeface="Courier New" pitchFamily="49" charset="0"/>
              </a:rPr>
              <a:t>"+"</a:t>
            </a:r>
            <a:r>
              <a:rPr lang="en-GB" sz="1600" b="1" dirty="0">
                <a:latin typeface="Courier New" pitchFamily="49" charset="0"/>
                <a:cs typeface="Courier New" pitchFamily="49" charset="0"/>
              </a:rPr>
              <a:t>,number2,</a:t>
            </a:r>
            <a:r>
              <a:rPr lang="en-GB" sz="1600" b="1" dirty="0">
                <a:solidFill>
                  <a:srgbClr val="00B050"/>
                </a:solidFill>
                <a:latin typeface="Courier New" pitchFamily="49" charset="0"/>
                <a:cs typeface="Courier New" pitchFamily="49" charset="0"/>
              </a:rPr>
              <a:t>"="</a:t>
            </a:r>
            <a:r>
              <a:rPr lang="en-GB" sz="1600" b="1" dirty="0">
                <a:latin typeface="Courier New" pitchFamily="49" charset="0"/>
                <a:cs typeface="Courier New" pitchFamily="49" charset="0"/>
              </a:rPr>
              <a:t>,number1 + number2)</a:t>
            </a:r>
          </a:p>
          <a:p>
            <a:pPr marL="360000" lvl="1" indent="0">
              <a:spcBef>
                <a:spcPts val="0"/>
              </a:spcBef>
              <a:buNone/>
            </a:pPr>
            <a:endParaRPr lang="en-GB" sz="1600" b="1" dirty="0">
              <a:latin typeface="Courier New" pitchFamily="49" charset="0"/>
              <a:cs typeface="Courier New" pitchFamily="49" charset="0"/>
            </a:endParaRPr>
          </a:p>
          <a:p>
            <a:pPr marL="360000" lvl="1" indent="0">
              <a:spcBef>
                <a:spcPts val="0"/>
              </a:spcBef>
              <a:buNone/>
            </a:pPr>
            <a:r>
              <a:rPr lang="en-GB" sz="1600" b="1" dirty="0">
                <a:solidFill>
                  <a:srgbClr val="FFC000"/>
                </a:solidFill>
                <a:latin typeface="Courier New" pitchFamily="49" charset="0"/>
                <a:cs typeface="Courier New" pitchFamily="49" charset="0"/>
              </a:rPr>
              <a:t>for</a:t>
            </a:r>
            <a:r>
              <a:rPr lang="en-GB" sz="1600" b="1" dirty="0">
                <a:latin typeface="Courier New" pitchFamily="49" charset="0"/>
                <a:cs typeface="Courier New" pitchFamily="49" charset="0"/>
              </a:rPr>
              <a:t> </a:t>
            </a:r>
            <a:r>
              <a:rPr lang="en-GB" sz="1600" b="1" dirty="0" err="1">
                <a:latin typeface="Courier New" pitchFamily="49" charset="0"/>
                <a:cs typeface="Courier New" pitchFamily="49" charset="0"/>
              </a:rPr>
              <a:t>i</a:t>
            </a:r>
            <a:r>
              <a:rPr lang="en-GB" sz="1600" b="1" dirty="0">
                <a:latin typeface="Courier New" pitchFamily="49" charset="0"/>
                <a:cs typeface="Courier New" pitchFamily="49" charset="0"/>
              </a:rPr>
              <a:t> </a:t>
            </a:r>
            <a:r>
              <a:rPr lang="en-GB" sz="1600" b="1" dirty="0">
                <a:solidFill>
                  <a:srgbClr val="FFC000"/>
                </a:solidFill>
                <a:latin typeface="Courier New" pitchFamily="49" charset="0"/>
                <a:cs typeface="Courier New" pitchFamily="49" charset="0"/>
              </a:rPr>
              <a:t>in</a:t>
            </a:r>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range</a:t>
            </a:r>
            <a:r>
              <a:rPr lang="en-GB" sz="1600" b="1" dirty="0">
                <a:latin typeface="Courier New" pitchFamily="49" charset="0"/>
                <a:cs typeface="Courier New" pitchFamily="49" charset="0"/>
              </a:rPr>
              <a:t>(3):</a:t>
            </a:r>
          </a:p>
          <a:p>
            <a:pPr marL="360000" lvl="1" indent="0">
              <a:spcBef>
                <a:spcPts val="0"/>
              </a:spcBef>
              <a:buNone/>
            </a:pPr>
            <a:r>
              <a:rPr lang="en-GB" sz="1600" b="1" dirty="0">
                <a:latin typeface="Courier New" pitchFamily="49" charset="0"/>
                <a:cs typeface="Courier New" pitchFamily="49" charset="0"/>
              </a:rPr>
              <a:t>    </a:t>
            </a:r>
            <a:r>
              <a:rPr lang="en-GB" sz="1600" b="1" dirty="0">
                <a:solidFill>
                  <a:srgbClr val="FFC000"/>
                </a:solidFill>
                <a:latin typeface="Courier New" pitchFamily="49" charset="0"/>
                <a:cs typeface="Courier New" pitchFamily="49" charset="0"/>
              </a:rPr>
              <a:t>for</a:t>
            </a:r>
            <a:r>
              <a:rPr lang="en-GB" sz="1600" b="1" dirty="0">
                <a:latin typeface="Courier New" pitchFamily="49" charset="0"/>
                <a:cs typeface="Courier New" pitchFamily="49" charset="0"/>
              </a:rPr>
              <a:t> j </a:t>
            </a:r>
            <a:r>
              <a:rPr lang="en-GB" sz="1600" b="1" dirty="0">
                <a:solidFill>
                  <a:srgbClr val="FFC000"/>
                </a:solidFill>
                <a:latin typeface="Courier New" pitchFamily="49" charset="0"/>
                <a:cs typeface="Courier New" pitchFamily="49" charset="0"/>
              </a:rPr>
              <a:t>in</a:t>
            </a:r>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range</a:t>
            </a:r>
            <a:r>
              <a:rPr lang="en-GB" sz="1600" b="1" dirty="0">
                <a:latin typeface="Courier New" pitchFamily="49" charset="0"/>
                <a:cs typeface="Courier New" pitchFamily="49" charset="0"/>
              </a:rPr>
              <a:t>(4):</a:t>
            </a:r>
          </a:p>
          <a:p>
            <a:pPr marL="360000" lvl="1" indent="0">
              <a:spcBef>
                <a:spcPts val="0"/>
              </a:spcBef>
              <a:buNone/>
            </a:pPr>
            <a:r>
              <a:rPr lang="en-GB" sz="1600" b="1" dirty="0">
                <a:latin typeface="Courier New" pitchFamily="49" charset="0"/>
                <a:cs typeface="Courier New" pitchFamily="49" charset="0"/>
              </a:rPr>
              <a:t>        addition(</a:t>
            </a:r>
            <a:r>
              <a:rPr lang="en-GB" sz="1600" b="1" dirty="0" err="1">
                <a:latin typeface="Courier New" pitchFamily="49" charset="0"/>
                <a:cs typeface="Courier New" pitchFamily="49" charset="0"/>
              </a:rPr>
              <a:t>i,j</a:t>
            </a:r>
            <a:r>
              <a:rPr lang="en-GB" sz="1600" b="1" dirty="0">
                <a:latin typeface="Courier New" pitchFamily="49" charset="0"/>
                <a:cs typeface="Courier New" pitchFamily="49" charset="0"/>
              </a:rPr>
              <a:t>)</a:t>
            </a:r>
          </a:p>
          <a:p>
            <a:pPr marL="360000" lvl="1"/>
            <a:r>
              <a:rPr lang="en-GB" b="1" dirty="0"/>
              <a:t>Save and run file</a:t>
            </a:r>
          </a:p>
          <a:p>
            <a:pPr marL="720000" lvl="2"/>
            <a:r>
              <a:rPr lang="en-GB" dirty="0"/>
              <a:t>What does the program do?</a:t>
            </a:r>
          </a:p>
          <a:p>
            <a:endParaRPr lang="en-US" dirty="0"/>
          </a:p>
        </p:txBody>
      </p:sp>
      <p:sp>
        <p:nvSpPr>
          <p:cNvPr id="3" name="Title 2"/>
          <p:cNvSpPr>
            <a:spLocks noGrp="1"/>
          </p:cNvSpPr>
          <p:nvPr>
            <p:ph type="title"/>
          </p:nvPr>
        </p:nvSpPr>
        <p:spPr/>
        <p:txBody>
          <a:bodyPr/>
          <a:lstStyle/>
          <a:p>
            <a:r>
              <a:rPr lang="en-GB" dirty="0"/>
              <a:t>Multiple Parameters Procedure Example</a:t>
            </a:r>
          </a:p>
        </p:txBody>
      </p:sp>
    </p:spTree>
    <p:extLst>
      <p:ext uri="{BB962C8B-B14F-4D97-AF65-F5344CB8AC3E}">
        <p14:creationId xmlns:p14="http://schemas.microsoft.com/office/powerpoint/2010/main" val="120399729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normAutofit fontScale="92500" lnSpcReduction="10000"/>
          </a:bodyPr>
          <a:lstStyle/>
          <a:p>
            <a:pPr>
              <a:lnSpc>
                <a:spcPct val="110000"/>
              </a:lnSpc>
            </a:pPr>
            <a:r>
              <a:rPr lang="en-GB" dirty="0"/>
              <a:t>Once a procedure has been defined it can be called in various ways</a:t>
            </a:r>
          </a:p>
          <a:p>
            <a:pPr lvl="1">
              <a:lnSpc>
                <a:spcPct val="110000"/>
              </a:lnSpc>
            </a:pPr>
            <a:r>
              <a:rPr lang="en-GB" dirty="0"/>
              <a:t>If parameters not passed, specified defaults are used</a:t>
            </a:r>
          </a:p>
          <a:p>
            <a:pPr lvl="1">
              <a:lnSpc>
                <a:spcPct val="110000"/>
              </a:lnSpc>
            </a:pPr>
            <a:r>
              <a:rPr lang="en-GB" dirty="0"/>
              <a:t>Parameters must be in the right order</a:t>
            </a:r>
          </a:p>
          <a:p>
            <a:pPr>
              <a:lnSpc>
                <a:spcPct val="110000"/>
              </a:lnSpc>
            </a:pPr>
            <a:r>
              <a:rPr lang="en-GB" dirty="0"/>
              <a:t>Create </a:t>
            </a:r>
            <a:r>
              <a:rPr lang="en-GB" dirty="0">
                <a:solidFill>
                  <a:srgbClr val="F08300"/>
                </a:solidFill>
              </a:rPr>
              <a:t>03OptionalParametersProcedure.py</a:t>
            </a:r>
            <a:r>
              <a:rPr lang="en-GB" dirty="0"/>
              <a:t> and code the following</a:t>
            </a:r>
          </a:p>
          <a:p>
            <a:pPr marL="360000" lvl="1" indent="0">
              <a:lnSpc>
                <a:spcPct val="110000"/>
              </a:lnSpc>
              <a:buNone/>
            </a:pPr>
            <a:r>
              <a:rPr lang="en-GB" sz="1600" b="1" dirty="0">
                <a:solidFill>
                  <a:srgbClr val="F08300"/>
                </a:solidFill>
                <a:latin typeface="Courier New" pitchFamily="49" charset="0"/>
                <a:cs typeface="Courier New" pitchFamily="49" charset="0"/>
              </a:rPr>
              <a:t># Name    : 03OptionalParametersProcedure</a:t>
            </a:r>
          </a:p>
          <a:p>
            <a:pPr marL="360000" lvl="1" indent="0">
              <a:lnSpc>
                <a:spcPct val="110000"/>
              </a:lnSpc>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lnSpc>
                <a:spcPct val="110000"/>
              </a:lnSpc>
              <a:spcBef>
                <a:spcPts val="0"/>
              </a:spcBef>
              <a:buNone/>
            </a:pPr>
            <a:r>
              <a:rPr lang="en-GB" sz="1600" b="1" dirty="0">
                <a:solidFill>
                  <a:srgbClr val="F08300"/>
                </a:solidFill>
                <a:latin typeface="Courier New" pitchFamily="49" charset="0"/>
                <a:cs typeface="Courier New" pitchFamily="49" charset="0"/>
              </a:rPr>
              <a:t># Date    : 11 Jul 2016</a:t>
            </a:r>
          </a:p>
          <a:p>
            <a:pPr marL="360000" lvl="1" indent="0">
              <a:lnSpc>
                <a:spcPct val="110000"/>
              </a:lnSpc>
              <a:spcBef>
                <a:spcPts val="0"/>
              </a:spcBef>
              <a:buNone/>
            </a:pPr>
            <a:r>
              <a:rPr lang="en-GB" sz="1600" b="1" dirty="0">
                <a:solidFill>
                  <a:srgbClr val="F08300"/>
                </a:solidFill>
                <a:latin typeface="Courier New" pitchFamily="49" charset="0"/>
                <a:cs typeface="Courier New" pitchFamily="49" charset="0"/>
              </a:rPr>
              <a:t># Purpose : Example of procedure with optional parameters</a:t>
            </a:r>
          </a:p>
          <a:p>
            <a:pPr marL="0" indent="0">
              <a:buNone/>
            </a:pPr>
            <a:endParaRPr lang="en-GB" dirty="0"/>
          </a:p>
        </p:txBody>
      </p:sp>
      <p:sp>
        <p:nvSpPr>
          <p:cNvPr id="5" name="Content Placeholder 4"/>
          <p:cNvSpPr>
            <a:spLocks noGrp="1"/>
          </p:cNvSpPr>
          <p:nvPr>
            <p:ph sz="quarter" idx="16"/>
          </p:nvPr>
        </p:nvSpPr>
        <p:spPr/>
        <p:txBody>
          <a:bodyPr/>
          <a:lstStyle/>
          <a:p>
            <a:pPr marL="360000" lvl="1" indent="0">
              <a:lnSpc>
                <a:spcPct val="110000"/>
              </a:lnSpc>
              <a:spcBef>
                <a:spcPts val="0"/>
              </a:spcBef>
              <a:buNone/>
            </a:pPr>
            <a:r>
              <a:rPr lang="en-GB" sz="1600" b="1" dirty="0" err="1" smtClean="0">
                <a:solidFill>
                  <a:srgbClr val="FFC000"/>
                </a:solidFill>
                <a:latin typeface="Courier New" pitchFamily="49" charset="0"/>
                <a:cs typeface="Courier New" pitchFamily="49" charset="0"/>
              </a:rPr>
              <a:t>def</a:t>
            </a:r>
            <a:r>
              <a:rPr lang="en-GB" sz="1600" b="1" dirty="0" smtClean="0">
                <a:latin typeface="Courier New" pitchFamily="49" charset="0"/>
                <a:cs typeface="Courier New" pitchFamily="49" charset="0"/>
              </a:rPr>
              <a:t> </a:t>
            </a:r>
            <a:r>
              <a:rPr lang="en-GB" sz="1600" b="1" dirty="0">
                <a:solidFill>
                  <a:srgbClr val="00B0F0"/>
                </a:solidFill>
                <a:latin typeface="Courier New" pitchFamily="49" charset="0"/>
                <a:cs typeface="Courier New" pitchFamily="49" charset="0"/>
              </a:rPr>
              <a:t>result</a:t>
            </a:r>
            <a:r>
              <a:rPr lang="en-GB" sz="1600" b="1" dirty="0">
                <a:latin typeface="Courier New" pitchFamily="49" charset="0"/>
                <a:cs typeface="Courier New" pitchFamily="49" charset="0"/>
              </a:rPr>
              <a:t>(</a:t>
            </a:r>
            <a:r>
              <a:rPr lang="en-GB" sz="1600" b="1" dirty="0" err="1">
                <a:latin typeface="Courier New" pitchFamily="49" charset="0"/>
                <a:cs typeface="Courier New" pitchFamily="49" charset="0"/>
              </a:rPr>
              <a:t>grade,score</a:t>
            </a:r>
            <a:r>
              <a:rPr lang="en-GB" sz="1600" b="1" dirty="0">
                <a:latin typeface="Courier New" pitchFamily="49" charset="0"/>
                <a:cs typeface="Courier New" pitchFamily="49" charset="0"/>
              </a:rPr>
              <a:t>=50,feedback=</a:t>
            </a:r>
            <a:r>
              <a:rPr lang="en-GB" sz="1600" b="1" dirty="0">
                <a:solidFill>
                  <a:srgbClr val="00B050"/>
                </a:solidFill>
                <a:latin typeface="Courier New" pitchFamily="49" charset="0"/>
                <a:cs typeface="Courier New" pitchFamily="49" charset="0"/>
              </a:rPr>
              <a:t>"Well Done!"</a:t>
            </a:r>
            <a:r>
              <a:rPr lang="en-GB" sz="1600" b="1" dirty="0">
                <a:latin typeface="Courier New" pitchFamily="49" charset="0"/>
                <a:cs typeface="Courier New" pitchFamily="49" charset="0"/>
              </a:rPr>
              <a:t>):</a:t>
            </a:r>
          </a:p>
          <a:p>
            <a:pPr marL="360000" lvl="1" indent="0">
              <a:lnSpc>
                <a:spcPct val="110000"/>
              </a:lnSpc>
              <a:spcBef>
                <a:spcPts val="0"/>
              </a:spcBef>
              <a:buNone/>
            </a:pPr>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"You </a:t>
            </a:r>
            <a:r>
              <a:rPr lang="en-GB" sz="1600" b="1" dirty="0" err="1">
                <a:solidFill>
                  <a:srgbClr val="00B050"/>
                </a:solidFill>
                <a:latin typeface="Courier New" pitchFamily="49" charset="0"/>
                <a:cs typeface="Courier New" pitchFamily="49" charset="0"/>
              </a:rPr>
              <a:t>scored"</a:t>
            </a:r>
            <a:r>
              <a:rPr lang="en-GB" sz="1600" b="1" dirty="0" err="1">
                <a:latin typeface="Courier New" pitchFamily="49" charset="0"/>
                <a:cs typeface="Courier New" pitchFamily="49" charset="0"/>
              </a:rPr>
              <a:t>,score,</a:t>
            </a:r>
            <a:r>
              <a:rPr lang="en-GB" sz="1600" b="1" dirty="0" err="1">
                <a:solidFill>
                  <a:srgbClr val="00B050"/>
                </a:solidFill>
                <a:latin typeface="Courier New" pitchFamily="49" charset="0"/>
                <a:cs typeface="Courier New" pitchFamily="49" charset="0"/>
              </a:rPr>
              <a:t>"which</a:t>
            </a:r>
            <a:r>
              <a:rPr lang="en-GB" sz="1600" b="1" dirty="0">
                <a:solidFill>
                  <a:srgbClr val="00B050"/>
                </a:solidFill>
                <a:latin typeface="Courier New" pitchFamily="49" charset="0"/>
                <a:cs typeface="Courier New" pitchFamily="49" charset="0"/>
              </a:rPr>
              <a:t> is a grade"</a:t>
            </a:r>
            <a:r>
              <a:rPr lang="en-GB" sz="1600" b="1" dirty="0">
                <a:latin typeface="Courier New" pitchFamily="49" charset="0"/>
                <a:cs typeface="Courier New" pitchFamily="49" charset="0"/>
              </a:rPr>
              <a:t>,</a:t>
            </a:r>
            <a:r>
              <a:rPr lang="en-GB" sz="1600" b="1" dirty="0" err="1">
                <a:latin typeface="Courier New" pitchFamily="49" charset="0"/>
                <a:cs typeface="Courier New" pitchFamily="49" charset="0"/>
              </a:rPr>
              <a:t>grade,feedback</a:t>
            </a:r>
            <a:r>
              <a:rPr lang="en-GB" sz="1600" b="1" dirty="0">
                <a:latin typeface="Courier New" pitchFamily="49" charset="0"/>
                <a:cs typeface="Courier New" pitchFamily="49" charset="0"/>
              </a:rPr>
              <a:t>)</a:t>
            </a:r>
          </a:p>
          <a:p>
            <a:pPr marL="360000" lvl="1" indent="0">
              <a:lnSpc>
                <a:spcPct val="110000"/>
              </a:lnSpc>
              <a:spcBef>
                <a:spcPts val="0"/>
              </a:spcBef>
              <a:buNone/>
            </a:pPr>
            <a:endParaRPr lang="en-GB" sz="1600" b="1" dirty="0">
              <a:latin typeface="Courier New" pitchFamily="49" charset="0"/>
              <a:cs typeface="Courier New" pitchFamily="49" charset="0"/>
            </a:endParaRPr>
          </a:p>
          <a:p>
            <a:pPr marL="360000" lvl="1" indent="0">
              <a:lnSpc>
                <a:spcPct val="110000"/>
              </a:lnSpc>
              <a:spcBef>
                <a:spcPts val="0"/>
              </a:spcBef>
              <a:buNone/>
            </a:pPr>
            <a:r>
              <a:rPr lang="en-GB" sz="1600" b="1" dirty="0">
                <a:latin typeface="Courier New" pitchFamily="49" charset="0"/>
                <a:cs typeface="Courier New" pitchFamily="49" charset="0"/>
              </a:rPr>
              <a:t>result(</a:t>
            </a:r>
            <a:r>
              <a:rPr lang="en-GB" sz="1600" b="1" dirty="0">
                <a:solidFill>
                  <a:srgbClr val="00B050"/>
                </a:solidFill>
                <a:latin typeface="Courier New" pitchFamily="49" charset="0"/>
                <a:cs typeface="Courier New" pitchFamily="49" charset="0"/>
              </a:rPr>
              <a:t>"C"</a:t>
            </a:r>
            <a:r>
              <a:rPr lang="en-GB" sz="1600" b="1" dirty="0">
                <a:latin typeface="Courier New" pitchFamily="49" charset="0"/>
                <a:cs typeface="Courier New" pitchFamily="49" charset="0"/>
              </a:rPr>
              <a:t>)</a:t>
            </a:r>
          </a:p>
          <a:p>
            <a:pPr marL="360000" lvl="1" indent="0">
              <a:lnSpc>
                <a:spcPct val="110000"/>
              </a:lnSpc>
              <a:spcBef>
                <a:spcPts val="0"/>
              </a:spcBef>
              <a:buNone/>
            </a:pPr>
            <a:r>
              <a:rPr lang="en-GB" sz="1600" b="1" dirty="0">
                <a:latin typeface="Courier New" pitchFamily="49" charset="0"/>
                <a:cs typeface="Courier New" pitchFamily="49" charset="0"/>
              </a:rPr>
              <a:t>result(</a:t>
            </a:r>
            <a:r>
              <a:rPr lang="en-GB" sz="1600" b="1" dirty="0">
                <a:solidFill>
                  <a:srgbClr val="00B050"/>
                </a:solidFill>
                <a:latin typeface="Courier New" pitchFamily="49" charset="0"/>
                <a:cs typeface="Courier New" pitchFamily="49" charset="0"/>
              </a:rPr>
              <a:t>"A"</a:t>
            </a:r>
            <a:r>
              <a:rPr lang="en-GB" sz="1600" b="1" dirty="0">
                <a:latin typeface="Courier New" pitchFamily="49" charset="0"/>
                <a:cs typeface="Courier New" pitchFamily="49" charset="0"/>
              </a:rPr>
              <a:t>,87)</a:t>
            </a:r>
          </a:p>
          <a:p>
            <a:pPr marL="360000" lvl="1" indent="0">
              <a:lnSpc>
                <a:spcPct val="110000"/>
              </a:lnSpc>
              <a:spcBef>
                <a:spcPts val="0"/>
              </a:spcBef>
              <a:buNone/>
            </a:pPr>
            <a:r>
              <a:rPr lang="en-GB" sz="1600" b="1" dirty="0">
                <a:latin typeface="Courier New" pitchFamily="49" charset="0"/>
                <a:cs typeface="Courier New" pitchFamily="49" charset="0"/>
              </a:rPr>
              <a:t>result(</a:t>
            </a:r>
            <a:r>
              <a:rPr lang="en-GB" sz="1600" b="1" dirty="0">
                <a:solidFill>
                  <a:srgbClr val="00B050"/>
                </a:solidFill>
                <a:latin typeface="Courier New" pitchFamily="49" charset="0"/>
                <a:cs typeface="Courier New" pitchFamily="49" charset="0"/>
              </a:rPr>
              <a:t>"E"</a:t>
            </a:r>
            <a:r>
              <a:rPr lang="en-GB" sz="1600" b="1" dirty="0">
                <a:latin typeface="Courier New" pitchFamily="49" charset="0"/>
                <a:cs typeface="Courier New" pitchFamily="49" charset="0"/>
              </a:rPr>
              <a:t>,12,</a:t>
            </a:r>
            <a:r>
              <a:rPr lang="en-GB" sz="1600" b="1" dirty="0">
                <a:solidFill>
                  <a:srgbClr val="00B050"/>
                </a:solidFill>
                <a:latin typeface="Courier New" pitchFamily="49" charset="0"/>
                <a:cs typeface="Courier New" pitchFamily="49" charset="0"/>
              </a:rPr>
              <a:t>"Must do Better!"</a:t>
            </a:r>
            <a:r>
              <a:rPr lang="en-GB" sz="1600" b="1" dirty="0">
                <a:latin typeface="Courier New" pitchFamily="49" charset="0"/>
                <a:cs typeface="Courier New" pitchFamily="49" charset="0"/>
              </a:rPr>
              <a:t>)</a:t>
            </a:r>
          </a:p>
          <a:p>
            <a:pPr marL="360000" lvl="1">
              <a:lnSpc>
                <a:spcPct val="110000"/>
              </a:lnSpc>
            </a:pPr>
            <a:r>
              <a:rPr lang="en-GB" b="1" dirty="0"/>
              <a:t>Save and run file</a:t>
            </a:r>
          </a:p>
          <a:p>
            <a:pPr marL="720000" lvl="2">
              <a:lnSpc>
                <a:spcPct val="110000"/>
              </a:lnSpc>
            </a:pPr>
            <a:r>
              <a:rPr lang="en-GB" dirty="0"/>
              <a:t>What does the program do?</a:t>
            </a:r>
          </a:p>
          <a:p>
            <a:endParaRPr lang="en-US" dirty="0"/>
          </a:p>
        </p:txBody>
      </p:sp>
      <p:sp>
        <p:nvSpPr>
          <p:cNvPr id="3" name="Title 2"/>
          <p:cNvSpPr>
            <a:spLocks noGrp="1"/>
          </p:cNvSpPr>
          <p:nvPr>
            <p:ph type="title"/>
          </p:nvPr>
        </p:nvSpPr>
        <p:spPr/>
        <p:txBody>
          <a:bodyPr/>
          <a:lstStyle/>
          <a:p>
            <a:r>
              <a:rPr lang="en-GB" dirty="0"/>
              <a:t>Optional Parameters Procedure Example</a:t>
            </a:r>
          </a:p>
        </p:txBody>
      </p:sp>
    </p:spTree>
    <p:extLst>
      <p:ext uri="{BB962C8B-B14F-4D97-AF65-F5344CB8AC3E}">
        <p14:creationId xmlns:p14="http://schemas.microsoft.com/office/powerpoint/2010/main" val="31882526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ct val="60000"/>
              </a:lnSpc>
            </a:pPr>
            <a:r>
              <a:rPr lang="en-US" dirty="0"/>
              <a:t>Please see your Exercise Guide</a:t>
            </a:r>
          </a:p>
          <a:p>
            <a:pPr lvl="1">
              <a:lnSpc>
                <a:spcPct val="60000"/>
              </a:lnSpc>
            </a:pPr>
            <a:r>
              <a:rPr lang="en-US" dirty="0"/>
              <a:t>Work as an individual but help each other</a:t>
            </a:r>
          </a:p>
          <a:p>
            <a:pPr lvl="1">
              <a:lnSpc>
                <a:spcPct val="60000"/>
              </a:lnSpc>
            </a:pPr>
            <a:r>
              <a:rPr lang="en-US" dirty="0"/>
              <a:t>10 minutes</a:t>
            </a:r>
          </a:p>
          <a:p>
            <a:pPr>
              <a:lnSpc>
                <a:spcPct val="60000"/>
              </a:lnSpc>
            </a:pPr>
            <a:r>
              <a:rPr lang="en-US" dirty="0"/>
              <a:t>Instructions</a:t>
            </a:r>
          </a:p>
          <a:p>
            <a:pPr lvl="1">
              <a:lnSpc>
                <a:spcPct val="60000"/>
              </a:lnSpc>
            </a:pPr>
            <a:r>
              <a:rPr lang="en-US" dirty="0"/>
              <a:t>Create new file: </a:t>
            </a:r>
            <a:r>
              <a:rPr lang="en-US" dirty="0">
                <a:solidFill>
                  <a:srgbClr val="F08300"/>
                </a:solidFill>
              </a:rPr>
              <a:t>07ExamGrade.py</a:t>
            </a:r>
          </a:p>
          <a:p>
            <a:pPr lvl="1">
              <a:lnSpc>
                <a:spcPct val="60000"/>
              </a:lnSpc>
            </a:pPr>
            <a:r>
              <a:rPr lang="en-US" dirty="0"/>
              <a:t>Code a program that includes a procedure to output the grade for an exam level and mark</a:t>
            </a:r>
          </a:p>
          <a:p>
            <a:pPr lvl="2">
              <a:lnSpc>
                <a:spcPct val="60000"/>
              </a:lnSpc>
            </a:pPr>
            <a:r>
              <a:rPr lang="en-US" dirty="0"/>
              <a:t>Pass the procedure two parameters</a:t>
            </a:r>
          </a:p>
          <a:p>
            <a:pPr lvl="2">
              <a:lnSpc>
                <a:spcPct val="60000"/>
              </a:lnSpc>
            </a:pPr>
            <a:r>
              <a:rPr lang="en-US" dirty="0"/>
              <a:t>Level between 1 and 4 inclusive</a:t>
            </a:r>
          </a:p>
          <a:p>
            <a:pPr lvl="2">
              <a:lnSpc>
                <a:spcPct val="60000"/>
              </a:lnSpc>
            </a:pPr>
            <a:r>
              <a:rPr lang="en-US" dirty="0"/>
              <a:t>Mark between 0 and 100 inclusive</a:t>
            </a:r>
          </a:p>
          <a:p>
            <a:pPr lvl="2">
              <a:lnSpc>
                <a:spcPct val="60000"/>
              </a:lnSpc>
            </a:pPr>
            <a:r>
              <a:rPr lang="en-US" dirty="0"/>
              <a:t>Use grade rules for levels</a:t>
            </a:r>
          </a:p>
          <a:p>
            <a:pPr lvl="2">
              <a:lnSpc>
                <a:spcPct val="60000"/>
              </a:lnSpc>
            </a:pPr>
            <a:r>
              <a:rPr lang="en-US" dirty="0"/>
              <a:t>If Level or Mark are invalid – Output appropriate message</a:t>
            </a:r>
          </a:p>
          <a:p>
            <a:pPr>
              <a:lnSpc>
                <a:spcPct val="60000"/>
              </a:lnSpc>
            </a:pPr>
            <a:r>
              <a:rPr lang="en-US" dirty="0"/>
              <a:t>Save and </a:t>
            </a:r>
            <a:r>
              <a:rPr lang="en-US" dirty="0" smtClean="0"/>
              <a:t>run</a:t>
            </a:r>
            <a:endParaRPr lang="en-US" dirty="0"/>
          </a:p>
        </p:txBody>
      </p:sp>
      <p:sp>
        <p:nvSpPr>
          <p:cNvPr id="665602" name="Rectangle 2"/>
          <p:cNvSpPr>
            <a:spLocks noGrp="1" noChangeArrowheads="1"/>
          </p:cNvSpPr>
          <p:nvPr>
            <p:ph type="title"/>
          </p:nvPr>
        </p:nvSpPr>
        <p:spPr/>
        <p:txBody>
          <a:bodyPr>
            <a:normAutofit/>
          </a:bodyPr>
          <a:lstStyle/>
          <a:p>
            <a:r>
              <a:rPr lang="en-GB" dirty="0"/>
              <a:t>Exercise 4.7 – Exam Grade</a:t>
            </a:r>
          </a:p>
        </p:txBody>
      </p:sp>
      <p:sp>
        <p:nvSpPr>
          <p:cNvPr id="665603" name="Rectangle 3"/>
          <p:cNvSpPr>
            <a:spLocks noChangeArrowheads="1"/>
          </p:cNvSpPr>
          <p:nvPr/>
        </p:nvSpPr>
        <p:spPr bwMode="auto">
          <a:xfrm>
            <a:off x="3360000" y="900000"/>
            <a:ext cx="7680000" cy="5220000"/>
          </a:xfrm>
          <a:prstGeom prst="rect">
            <a:avLst/>
          </a:prstGeom>
          <a:noFill/>
          <a:ln w="9525">
            <a:noFill/>
            <a:miter lim="800000"/>
            <a:headEnd/>
            <a:tailEnd/>
          </a:ln>
          <a:effectLst/>
        </p:spPr>
        <p:txBody>
          <a:bodyPr/>
          <a:lstStyle/>
          <a:p>
            <a:pPr marL="360000" indent="-360000">
              <a:spcBef>
                <a:spcPts val="600"/>
              </a:spcBef>
              <a:buClr>
                <a:schemeClr val="accent1"/>
              </a:buClr>
              <a:buFont typeface="Wingdings" pitchFamily="2" charset="2"/>
              <a:buChar char="§"/>
            </a:pPr>
            <a:endParaRPr lang="en-GB" sz="2400" b="1" dirty="0">
              <a:latin typeface="Arial" pitchFamily="34" charset="0"/>
              <a:cs typeface="Arial" pitchFamily="34" charset="0"/>
            </a:endParaRPr>
          </a:p>
        </p:txBody>
      </p:sp>
    </p:spTree>
    <p:extLst>
      <p:ext uri="{BB962C8B-B14F-4D97-AF65-F5344CB8AC3E}">
        <p14:creationId xmlns:p14="http://schemas.microsoft.com/office/powerpoint/2010/main" val="188108301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normAutofit/>
          </a:bodyPr>
          <a:lstStyle/>
          <a:p>
            <a:r>
              <a:rPr lang="en-GB" dirty="0"/>
              <a:t>Procedures so far just output a result</a:t>
            </a:r>
          </a:p>
          <a:p>
            <a:r>
              <a:rPr lang="en-GB" dirty="0"/>
              <a:t>Sometimes a procedure will need to send some data back</a:t>
            </a:r>
          </a:p>
          <a:p>
            <a:pPr lvl="1"/>
            <a:r>
              <a:rPr lang="en-GB" dirty="0"/>
              <a:t>This is called a return value</a:t>
            </a:r>
          </a:p>
          <a:p>
            <a:pPr lvl="1"/>
            <a:r>
              <a:rPr lang="en-GB" dirty="0"/>
              <a:t>Procedures that return something are called functions</a:t>
            </a:r>
          </a:p>
          <a:p>
            <a:pPr lvl="1"/>
            <a:r>
              <a:rPr lang="en-GB" dirty="0"/>
              <a:t>The </a:t>
            </a:r>
            <a:r>
              <a:rPr lang="en-GB" b="1" dirty="0">
                <a:solidFill>
                  <a:srgbClr val="F08300"/>
                </a:solidFill>
                <a:latin typeface="Courier New" pitchFamily="49" charset="0"/>
                <a:cs typeface="Courier New" pitchFamily="49" charset="0"/>
              </a:rPr>
              <a:t>return variable </a:t>
            </a:r>
            <a:r>
              <a:rPr lang="en-GB" dirty="0"/>
              <a:t>line passes the value of variable back</a:t>
            </a:r>
          </a:p>
          <a:p>
            <a:pPr lvl="1"/>
            <a:r>
              <a:rPr lang="en-GB" dirty="0"/>
              <a:t>The line </a:t>
            </a:r>
            <a:r>
              <a:rPr lang="en-GB" b="1" dirty="0">
                <a:solidFill>
                  <a:srgbClr val="F08300"/>
                </a:solidFill>
                <a:latin typeface="Courier New" pitchFamily="49" charset="0"/>
                <a:cs typeface="Courier New" pitchFamily="49" charset="0"/>
              </a:rPr>
              <a:t>result = function(parameter,</a:t>
            </a:r>
            <a:r>
              <a:rPr lang="en-GB" b="1" dirty="0" smtClean="0">
                <a:solidFill>
                  <a:srgbClr val="F08300"/>
                </a:solidFill>
                <a:latin typeface="Courier New" pitchFamily="49" charset="0"/>
                <a:cs typeface="Courier New" pitchFamily="49" charset="0"/>
              </a:rPr>
              <a:t>…)</a:t>
            </a:r>
            <a:r>
              <a:rPr lang="en-GB" dirty="0" smtClean="0"/>
              <a:t>shows </a:t>
            </a:r>
            <a:r>
              <a:rPr lang="en-GB" dirty="0"/>
              <a:t>a value is expected to be returned and has somewhere to store it</a:t>
            </a:r>
          </a:p>
        </p:txBody>
      </p:sp>
      <p:sp>
        <p:nvSpPr>
          <p:cNvPr id="3" name="Title 2"/>
          <p:cNvSpPr>
            <a:spLocks noGrp="1"/>
          </p:cNvSpPr>
          <p:nvPr>
            <p:ph type="title"/>
          </p:nvPr>
        </p:nvSpPr>
        <p:spPr/>
        <p:txBody>
          <a:bodyPr/>
          <a:lstStyle/>
          <a:p>
            <a:r>
              <a:rPr lang="en-GB" dirty="0"/>
              <a:t>Function Example</a:t>
            </a:r>
          </a:p>
        </p:txBody>
      </p:sp>
    </p:spTree>
    <p:extLst>
      <p:ext uri="{BB962C8B-B14F-4D97-AF65-F5344CB8AC3E}">
        <p14:creationId xmlns:p14="http://schemas.microsoft.com/office/powerpoint/2010/main" val="1773693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noAutofit/>
          </a:bodyPr>
          <a:lstStyle/>
          <a:p>
            <a:pPr>
              <a:lnSpc>
                <a:spcPct val="110000"/>
              </a:lnSpc>
            </a:pPr>
            <a:r>
              <a:rPr lang="en-GB" dirty="0"/>
              <a:t>Create </a:t>
            </a:r>
            <a:r>
              <a:rPr lang="en-GB" dirty="0">
                <a:solidFill>
                  <a:srgbClr val="F08300"/>
                </a:solidFill>
              </a:rPr>
              <a:t>04Function.py</a:t>
            </a:r>
            <a:r>
              <a:rPr lang="en-GB" dirty="0"/>
              <a:t> and code the following</a:t>
            </a:r>
          </a:p>
          <a:p>
            <a:pPr marL="360000" lvl="1" indent="0">
              <a:lnSpc>
                <a:spcPct val="110000"/>
              </a:lnSpc>
              <a:buNone/>
            </a:pPr>
            <a:r>
              <a:rPr lang="en-GB" sz="1600" b="1" dirty="0">
                <a:solidFill>
                  <a:srgbClr val="F08300"/>
                </a:solidFill>
                <a:latin typeface="Courier New" pitchFamily="49" charset="0"/>
                <a:cs typeface="Courier New" pitchFamily="49" charset="0"/>
              </a:rPr>
              <a:t># Name    : 04Function</a:t>
            </a:r>
          </a:p>
          <a:p>
            <a:pPr marL="360000" lvl="1" indent="0">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spcBef>
                <a:spcPts val="0"/>
              </a:spcBef>
              <a:buNone/>
            </a:pPr>
            <a:r>
              <a:rPr lang="en-GB" sz="1600" b="1" dirty="0">
                <a:solidFill>
                  <a:srgbClr val="F08300"/>
                </a:solidFill>
                <a:latin typeface="Courier New" pitchFamily="49" charset="0"/>
                <a:cs typeface="Courier New" pitchFamily="49" charset="0"/>
              </a:rPr>
              <a:t># Date    : 11 Jul 2016</a:t>
            </a:r>
          </a:p>
          <a:p>
            <a:pPr marL="360000" lvl="1" indent="0">
              <a:spcBef>
                <a:spcPts val="0"/>
              </a:spcBef>
              <a:buNone/>
            </a:pPr>
            <a:r>
              <a:rPr lang="en-GB" sz="1600" b="1" dirty="0">
                <a:solidFill>
                  <a:srgbClr val="F08300"/>
                </a:solidFill>
                <a:latin typeface="Courier New" pitchFamily="49" charset="0"/>
                <a:cs typeface="Courier New" pitchFamily="49" charset="0"/>
              </a:rPr>
              <a:t># Purpose : Example of function</a:t>
            </a:r>
          </a:p>
          <a:p>
            <a:pPr marL="360000" lvl="1" indent="0">
              <a:spcBef>
                <a:spcPts val="0"/>
              </a:spcBef>
              <a:buNone/>
            </a:pPr>
            <a:endParaRPr lang="en-GB" sz="1600" b="1" dirty="0">
              <a:solidFill>
                <a:srgbClr val="FF0000"/>
              </a:solidFill>
              <a:latin typeface="Courier New" pitchFamily="49" charset="0"/>
              <a:cs typeface="Courier New" pitchFamily="49" charset="0"/>
            </a:endParaRPr>
          </a:p>
          <a:p>
            <a:pPr marL="360000" lvl="1" indent="0">
              <a:spcBef>
                <a:spcPts val="0"/>
              </a:spcBef>
              <a:buNone/>
            </a:pPr>
            <a:r>
              <a:rPr lang="en-GB" sz="1600" b="1" dirty="0">
                <a:solidFill>
                  <a:srgbClr val="FFC000"/>
                </a:solidFill>
                <a:latin typeface="Courier New" pitchFamily="49" charset="0"/>
                <a:cs typeface="Courier New" pitchFamily="49" charset="0"/>
              </a:rPr>
              <a:t>def</a:t>
            </a:r>
            <a:r>
              <a:rPr lang="en-GB" sz="1600" b="1" dirty="0">
                <a:latin typeface="Courier New" pitchFamily="49" charset="0"/>
                <a:cs typeface="Courier New" pitchFamily="49" charset="0"/>
              </a:rPr>
              <a:t> </a:t>
            </a:r>
            <a:r>
              <a:rPr lang="en-GB" sz="1600" b="1" dirty="0">
                <a:solidFill>
                  <a:srgbClr val="00B0F0"/>
                </a:solidFill>
                <a:latin typeface="Courier New" pitchFamily="49" charset="0"/>
                <a:cs typeface="Courier New" pitchFamily="49" charset="0"/>
              </a:rPr>
              <a:t>maximum</a:t>
            </a:r>
            <a:r>
              <a:rPr lang="en-GB" sz="1600" b="1" dirty="0">
                <a:latin typeface="Courier New" pitchFamily="49" charset="0"/>
                <a:cs typeface="Courier New" pitchFamily="49" charset="0"/>
              </a:rPr>
              <a:t>(number1,number2):</a:t>
            </a:r>
          </a:p>
          <a:p>
            <a:pPr marL="360000" lvl="1" indent="0">
              <a:spcBef>
                <a:spcPts val="0"/>
              </a:spcBef>
              <a:buNone/>
            </a:pPr>
            <a:r>
              <a:rPr lang="en-GB" sz="1600" b="1" dirty="0">
                <a:latin typeface="Courier New" pitchFamily="49" charset="0"/>
                <a:cs typeface="Courier New" pitchFamily="49" charset="0"/>
              </a:rPr>
              <a:t>    </a:t>
            </a:r>
            <a:r>
              <a:rPr lang="en-GB" sz="1600" b="1" dirty="0">
                <a:solidFill>
                  <a:srgbClr val="FFC000"/>
                </a:solidFill>
                <a:latin typeface="Courier New" pitchFamily="49" charset="0"/>
                <a:cs typeface="Courier New" pitchFamily="49" charset="0"/>
              </a:rPr>
              <a:t>if</a:t>
            </a:r>
            <a:r>
              <a:rPr lang="en-GB" sz="1600" b="1" dirty="0">
                <a:latin typeface="Courier New" pitchFamily="49" charset="0"/>
                <a:cs typeface="Courier New" pitchFamily="49" charset="0"/>
              </a:rPr>
              <a:t> number1 &gt; number2:</a:t>
            </a:r>
          </a:p>
          <a:p>
            <a:pPr marL="360000" lvl="1" indent="0">
              <a:spcBef>
                <a:spcPts val="0"/>
              </a:spcBef>
              <a:buNone/>
            </a:pPr>
            <a:r>
              <a:rPr lang="en-GB" sz="1600" b="1" dirty="0">
                <a:latin typeface="Courier New" pitchFamily="49" charset="0"/>
                <a:cs typeface="Courier New" pitchFamily="49" charset="0"/>
              </a:rPr>
              <a:t>        </a:t>
            </a:r>
            <a:r>
              <a:rPr lang="en-GB" sz="1600" b="1" dirty="0">
                <a:solidFill>
                  <a:srgbClr val="FFC000"/>
                </a:solidFill>
                <a:latin typeface="Courier New" pitchFamily="49" charset="0"/>
                <a:cs typeface="Courier New" pitchFamily="49" charset="0"/>
              </a:rPr>
              <a:t>return</a:t>
            </a:r>
            <a:r>
              <a:rPr lang="en-GB" sz="1600" b="1" dirty="0">
                <a:latin typeface="Courier New" pitchFamily="49" charset="0"/>
                <a:cs typeface="Courier New" pitchFamily="49" charset="0"/>
              </a:rPr>
              <a:t> number1</a:t>
            </a:r>
          </a:p>
          <a:p>
            <a:pPr marL="360000" lvl="1" indent="0">
              <a:spcBef>
                <a:spcPts val="0"/>
              </a:spcBef>
              <a:buNone/>
            </a:pPr>
            <a:r>
              <a:rPr lang="en-GB" sz="1600" b="1" dirty="0">
                <a:latin typeface="Courier New" pitchFamily="49" charset="0"/>
                <a:cs typeface="Courier New" pitchFamily="49" charset="0"/>
              </a:rPr>
              <a:t>    </a:t>
            </a:r>
            <a:r>
              <a:rPr lang="en-GB" sz="1600" b="1" dirty="0">
                <a:solidFill>
                  <a:srgbClr val="FFC000"/>
                </a:solidFill>
                <a:latin typeface="Courier New" pitchFamily="49" charset="0"/>
                <a:cs typeface="Courier New" pitchFamily="49" charset="0"/>
              </a:rPr>
              <a:t>else</a:t>
            </a:r>
            <a:r>
              <a:rPr lang="en-GB" sz="1600" b="1" dirty="0">
                <a:latin typeface="Courier New" pitchFamily="49" charset="0"/>
                <a:cs typeface="Courier New" pitchFamily="49" charset="0"/>
              </a:rPr>
              <a:t>:</a:t>
            </a:r>
          </a:p>
          <a:p>
            <a:pPr marL="360000" lvl="1" indent="0">
              <a:spcBef>
                <a:spcPts val="0"/>
              </a:spcBef>
              <a:buNone/>
            </a:pPr>
            <a:r>
              <a:rPr lang="en-GB" sz="1600" b="1" dirty="0">
                <a:latin typeface="Courier New" pitchFamily="49" charset="0"/>
                <a:cs typeface="Courier New" pitchFamily="49" charset="0"/>
              </a:rPr>
              <a:t>        </a:t>
            </a:r>
            <a:r>
              <a:rPr lang="en-GB" sz="1600" b="1" dirty="0">
                <a:solidFill>
                  <a:srgbClr val="FFC000"/>
                </a:solidFill>
                <a:latin typeface="Courier New" pitchFamily="49" charset="0"/>
                <a:cs typeface="Courier New" pitchFamily="49" charset="0"/>
              </a:rPr>
              <a:t>return</a:t>
            </a:r>
            <a:r>
              <a:rPr lang="en-GB" sz="1600" b="1" dirty="0">
                <a:latin typeface="Courier New" pitchFamily="49" charset="0"/>
                <a:cs typeface="Courier New" pitchFamily="49" charset="0"/>
              </a:rPr>
              <a:t> </a:t>
            </a:r>
            <a:r>
              <a:rPr lang="en-GB" sz="1600" b="1" dirty="0" smtClean="0">
                <a:latin typeface="Courier New" pitchFamily="49" charset="0"/>
                <a:cs typeface="Courier New" pitchFamily="49" charset="0"/>
              </a:rPr>
              <a:t>number2</a:t>
            </a:r>
            <a:endParaRPr lang="en-GB" sz="1600" b="1" dirty="0">
              <a:latin typeface="Courier New" pitchFamily="49" charset="0"/>
              <a:cs typeface="Courier New" pitchFamily="49" charset="0"/>
            </a:endParaRPr>
          </a:p>
        </p:txBody>
      </p:sp>
      <p:sp>
        <p:nvSpPr>
          <p:cNvPr id="5" name="Content Placeholder 4"/>
          <p:cNvSpPr>
            <a:spLocks noGrp="1"/>
          </p:cNvSpPr>
          <p:nvPr>
            <p:ph sz="quarter" idx="16"/>
          </p:nvPr>
        </p:nvSpPr>
        <p:spPr/>
        <p:txBody>
          <a:bodyPr/>
          <a:lstStyle/>
          <a:p>
            <a:pPr marL="360000" lvl="1" indent="0">
              <a:spcBef>
                <a:spcPts val="0"/>
              </a:spcBef>
              <a:buNone/>
            </a:pPr>
            <a:r>
              <a:rPr lang="en-GB" sz="1600" b="1" dirty="0" smtClean="0">
                <a:latin typeface="Courier New" pitchFamily="49" charset="0"/>
                <a:cs typeface="Courier New" pitchFamily="49" charset="0"/>
              </a:rPr>
              <a:t>number1 </a:t>
            </a:r>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float</a:t>
            </a:r>
            <a:r>
              <a:rPr lang="en-GB" sz="1600" b="1" dirty="0">
                <a:latin typeface="Courier New" pitchFamily="49" charset="0"/>
                <a:cs typeface="Courier New" pitchFamily="49" charset="0"/>
              </a:rPr>
              <a:t>(</a:t>
            </a:r>
            <a:r>
              <a:rPr lang="en-GB" sz="1600" b="1" dirty="0">
                <a:solidFill>
                  <a:srgbClr val="7030A0"/>
                </a:solidFill>
                <a:latin typeface="Courier New" pitchFamily="49" charset="0"/>
                <a:cs typeface="Courier New" pitchFamily="49" charset="0"/>
              </a:rPr>
              <a:t>input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"Please enter first number : "</a:t>
            </a:r>
            <a:r>
              <a:rPr lang="en-GB" sz="1600" b="1" dirty="0">
                <a:latin typeface="Courier New" pitchFamily="49" charset="0"/>
                <a:cs typeface="Courier New" pitchFamily="49" charset="0"/>
              </a:rPr>
              <a:t>)) </a:t>
            </a:r>
          </a:p>
          <a:p>
            <a:pPr marL="360000" lvl="1" indent="0">
              <a:spcBef>
                <a:spcPts val="0"/>
              </a:spcBef>
              <a:buNone/>
            </a:pPr>
            <a:r>
              <a:rPr lang="en-GB" sz="1600" b="1" dirty="0">
                <a:latin typeface="Courier New" pitchFamily="49" charset="0"/>
                <a:cs typeface="Courier New" pitchFamily="49" charset="0"/>
              </a:rPr>
              <a:t>number2 = </a:t>
            </a:r>
            <a:r>
              <a:rPr lang="en-GB" sz="1600" b="1" dirty="0">
                <a:solidFill>
                  <a:srgbClr val="7030A0"/>
                </a:solidFill>
                <a:latin typeface="Courier New" pitchFamily="49" charset="0"/>
                <a:cs typeface="Courier New" pitchFamily="49" charset="0"/>
              </a:rPr>
              <a:t>float</a:t>
            </a:r>
            <a:r>
              <a:rPr lang="en-GB" sz="1600" b="1" dirty="0">
                <a:latin typeface="Courier New" pitchFamily="49" charset="0"/>
                <a:cs typeface="Courier New" pitchFamily="49" charset="0"/>
              </a:rPr>
              <a:t>(</a:t>
            </a:r>
            <a:r>
              <a:rPr lang="en-GB" sz="1600" b="1" dirty="0">
                <a:solidFill>
                  <a:srgbClr val="7030A0"/>
                </a:solidFill>
                <a:latin typeface="Courier New" pitchFamily="49" charset="0"/>
                <a:cs typeface="Courier New" pitchFamily="49" charset="0"/>
              </a:rPr>
              <a:t>input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"Please enter second number: "</a:t>
            </a:r>
            <a:r>
              <a:rPr lang="en-GB" sz="1600" b="1" dirty="0">
                <a:latin typeface="Courier New" pitchFamily="49" charset="0"/>
                <a:cs typeface="Courier New" pitchFamily="49" charset="0"/>
              </a:rPr>
              <a:t>))</a:t>
            </a:r>
          </a:p>
          <a:p>
            <a:pPr marL="360000" lvl="1" indent="0">
              <a:spcBef>
                <a:spcPts val="0"/>
              </a:spcBef>
              <a:buNone/>
            </a:pPr>
            <a:endParaRPr lang="en-GB" sz="1600" b="1" dirty="0">
              <a:latin typeface="Courier New" pitchFamily="49" charset="0"/>
              <a:cs typeface="Courier New" pitchFamily="49" charset="0"/>
            </a:endParaRP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"Maximum is"</a:t>
            </a:r>
            <a:r>
              <a:rPr lang="en-GB" sz="1600" b="1" dirty="0">
                <a:latin typeface="Courier New" pitchFamily="49" charset="0"/>
                <a:cs typeface="Courier New" pitchFamily="49" charset="0"/>
              </a:rPr>
              <a:t>, maximum(number1,number2))</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"Maximum is"</a:t>
            </a:r>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max</a:t>
            </a:r>
            <a:r>
              <a:rPr lang="en-GB" sz="1600" b="1" dirty="0">
                <a:latin typeface="Courier New" pitchFamily="49" charset="0"/>
                <a:cs typeface="Courier New" pitchFamily="49" charset="0"/>
              </a:rPr>
              <a:t>(number1,number2))</a:t>
            </a:r>
          </a:p>
          <a:p>
            <a:pPr marL="360000" lvl="1">
              <a:lnSpc>
                <a:spcPct val="110000"/>
              </a:lnSpc>
            </a:pPr>
            <a:r>
              <a:rPr lang="en-GB" b="1" dirty="0"/>
              <a:t>Save and run file</a:t>
            </a:r>
          </a:p>
          <a:p>
            <a:pPr marL="720000" lvl="2">
              <a:lnSpc>
                <a:spcPct val="110000"/>
              </a:lnSpc>
            </a:pPr>
            <a:r>
              <a:rPr lang="en-GB" dirty="0"/>
              <a:t>What does the program do?</a:t>
            </a:r>
          </a:p>
          <a:p>
            <a:endParaRPr lang="en-US" dirty="0"/>
          </a:p>
        </p:txBody>
      </p:sp>
      <p:sp>
        <p:nvSpPr>
          <p:cNvPr id="3" name="Title 2"/>
          <p:cNvSpPr>
            <a:spLocks noGrp="1"/>
          </p:cNvSpPr>
          <p:nvPr>
            <p:ph type="title"/>
          </p:nvPr>
        </p:nvSpPr>
        <p:spPr/>
        <p:txBody>
          <a:bodyPr/>
          <a:lstStyle/>
          <a:p>
            <a:r>
              <a:rPr lang="en-GB" dirty="0"/>
              <a:t>Function Example</a:t>
            </a:r>
          </a:p>
        </p:txBody>
      </p:sp>
    </p:spTree>
    <p:extLst>
      <p:ext uri="{BB962C8B-B14F-4D97-AF65-F5344CB8AC3E}">
        <p14:creationId xmlns:p14="http://schemas.microsoft.com/office/powerpoint/2010/main" val="387266500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Many procedures are built into Python</a:t>
            </a:r>
          </a:p>
          <a:p>
            <a:pPr lvl="1"/>
            <a:r>
              <a:rPr lang="en-GB" b="1" dirty="0">
                <a:solidFill>
                  <a:srgbClr val="F08300"/>
                </a:solidFill>
                <a:latin typeface="Courier New" pitchFamily="49" charset="0"/>
                <a:cs typeface="Courier New" pitchFamily="49" charset="0"/>
              </a:rPr>
              <a:t>print</a:t>
            </a:r>
            <a:r>
              <a:rPr lang="en-GB" dirty="0"/>
              <a:t> for example</a:t>
            </a:r>
          </a:p>
          <a:p>
            <a:pPr lvl="1"/>
            <a:r>
              <a:rPr lang="en-GB" dirty="0"/>
              <a:t>Modules or libraries are collections of extra procedures and functions are pre-written</a:t>
            </a:r>
          </a:p>
          <a:p>
            <a:pPr lvl="1"/>
            <a:r>
              <a:rPr lang="en-GB" dirty="0"/>
              <a:t>You can find a list of modules</a:t>
            </a:r>
          </a:p>
          <a:p>
            <a:pPr lvl="2"/>
            <a:r>
              <a:rPr lang="en-GB" dirty="0"/>
              <a:t>See: </a:t>
            </a:r>
            <a:r>
              <a:rPr lang="en-GB" dirty="0">
                <a:hlinkClick r:id="rId3"/>
              </a:rPr>
              <a:t>https://docs.python.org/3/py-modindex.html</a:t>
            </a:r>
            <a:endParaRPr lang="en-GB" dirty="0"/>
          </a:p>
        </p:txBody>
      </p:sp>
      <p:sp>
        <p:nvSpPr>
          <p:cNvPr id="3" name="Title 2"/>
          <p:cNvSpPr>
            <a:spLocks noGrp="1"/>
          </p:cNvSpPr>
          <p:nvPr>
            <p:ph type="title"/>
          </p:nvPr>
        </p:nvSpPr>
        <p:spPr/>
        <p:txBody>
          <a:bodyPr/>
          <a:lstStyle/>
          <a:p>
            <a:r>
              <a:rPr lang="en-GB" dirty="0"/>
              <a:t>Module Example</a:t>
            </a:r>
          </a:p>
        </p:txBody>
      </p:sp>
    </p:spTree>
    <p:extLst>
      <p:ext uri="{BB962C8B-B14F-4D97-AF65-F5344CB8AC3E}">
        <p14:creationId xmlns:p14="http://schemas.microsoft.com/office/powerpoint/2010/main" val="1773693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Create </a:t>
            </a:r>
            <a:r>
              <a:rPr lang="en-GB" dirty="0">
                <a:solidFill>
                  <a:srgbClr val="F08300"/>
                </a:solidFill>
              </a:rPr>
              <a:t>05Module.py </a:t>
            </a:r>
            <a:r>
              <a:rPr lang="en-GB" dirty="0"/>
              <a:t>and code the following</a:t>
            </a:r>
          </a:p>
          <a:p>
            <a:pPr marL="360000" lvl="1" indent="0">
              <a:buNone/>
            </a:pPr>
            <a:r>
              <a:rPr lang="en-GB" sz="1600" b="1" dirty="0">
                <a:solidFill>
                  <a:srgbClr val="F08300"/>
                </a:solidFill>
                <a:latin typeface="Courier New" pitchFamily="49" charset="0"/>
                <a:cs typeface="Courier New" pitchFamily="49" charset="0"/>
              </a:rPr>
              <a:t># Name    : 05Module</a:t>
            </a:r>
          </a:p>
          <a:p>
            <a:pPr marL="360000" lvl="1" indent="0">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spcBef>
                <a:spcPts val="0"/>
              </a:spcBef>
              <a:buNone/>
            </a:pPr>
            <a:r>
              <a:rPr lang="en-GB" sz="1600" b="1" dirty="0">
                <a:solidFill>
                  <a:srgbClr val="F08300"/>
                </a:solidFill>
                <a:latin typeface="Courier New" pitchFamily="49" charset="0"/>
                <a:cs typeface="Courier New" pitchFamily="49" charset="0"/>
              </a:rPr>
              <a:t># Date    : 12 Jul 2016</a:t>
            </a:r>
          </a:p>
          <a:p>
            <a:pPr marL="360000" lvl="1" indent="0">
              <a:spcBef>
                <a:spcPts val="0"/>
              </a:spcBef>
              <a:buNone/>
            </a:pPr>
            <a:r>
              <a:rPr lang="en-GB" sz="1600" b="1" dirty="0">
                <a:solidFill>
                  <a:srgbClr val="F08300"/>
                </a:solidFill>
                <a:latin typeface="Courier New" pitchFamily="49" charset="0"/>
                <a:cs typeface="Courier New" pitchFamily="49" charset="0"/>
              </a:rPr>
              <a:t># Purpose : Example of module</a:t>
            </a:r>
          </a:p>
          <a:p>
            <a:pPr marL="360000" lvl="1" indent="0">
              <a:spcBef>
                <a:spcPts val="0"/>
              </a:spcBef>
              <a:buNone/>
            </a:pPr>
            <a:endParaRPr lang="en-GB" sz="1600" b="1" dirty="0">
              <a:solidFill>
                <a:srgbClr val="FF0000"/>
              </a:solidFill>
              <a:latin typeface="Courier New" pitchFamily="49" charset="0"/>
              <a:cs typeface="Courier New" pitchFamily="49" charset="0"/>
            </a:endParaRPr>
          </a:p>
          <a:p>
            <a:endParaRPr lang="en-GB" dirty="0"/>
          </a:p>
        </p:txBody>
      </p:sp>
      <p:sp>
        <p:nvSpPr>
          <p:cNvPr id="5" name="Content Placeholder 4"/>
          <p:cNvSpPr>
            <a:spLocks noGrp="1"/>
          </p:cNvSpPr>
          <p:nvPr>
            <p:ph sz="quarter" idx="16"/>
          </p:nvPr>
        </p:nvSpPr>
        <p:spPr/>
        <p:txBody>
          <a:bodyPr/>
          <a:lstStyle/>
          <a:p>
            <a:pPr marL="360000" lvl="1" indent="0">
              <a:spcBef>
                <a:spcPts val="0"/>
              </a:spcBef>
              <a:buNone/>
            </a:pPr>
            <a:r>
              <a:rPr lang="en-GB" sz="1600" b="1" dirty="0">
                <a:solidFill>
                  <a:srgbClr val="FFC000"/>
                </a:solidFill>
                <a:latin typeface="Courier New" pitchFamily="49" charset="0"/>
                <a:cs typeface="Courier New" pitchFamily="49" charset="0"/>
              </a:rPr>
              <a:t>import</a:t>
            </a:r>
            <a:r>
              <a:rPr lang="en-GB" sz="1600" b="1" dirty="0">
                <a:latin typeface="Courier New" pitchFamily="49" charset="0"/>
                <a:cs typeface="Courier New" pitchFamily="49" charset="0"/>
              </a:rPr>
              <a:t> math</a:t>
            </a:r>
          </a:p>
          <a:p>
            <a:pPr marL="360000" lvl="1" indent="0">
              <a:spcBef>
                <a:spcPts val="0"/>
              </a:spcBef>
              <a:buNone/>
            </a:pPr>
            <a:endParaRPr lang="en-GB" sz="1600" b="1" dirty="0">
              <a:latin typeface="Courier New" pitchFamily="49" charset="0"/>
              <a:cs typeface="Courier New" pitchFamily="49" charset="0"/>
            </a:endParaRPr>
          </a:p>
          <a:p>
            <a:pPr marL="360000" lvl="1" indent="0">
              <a:spcBef>
                <a:spcPts val="0"/>
              </a:spcBef>
              <a:buNone/>
            </a:pPr>
            <a:r>
              <a:rPr lang="en-GB" sz="1600" b="1" dirty="0">
                <a:latin typeface="Courier New" pitchFamily="49" charset="0"/>
                <a:cs typeface="Courier New" pitchFamily="49" charset="0"/>
              </a:rPr>
              <a:t>number = </a:t>
            </a:r>
            <a:r>
              <a:rPr lang="en-GB" sz="1600" b="1" dirty="0">
                <a:solidFill>
                  <a:srgbClr val="7030A0"/>
                </a:solidFill>
                <a:latin typeface="Courier New" pitchFamily="49" charset="0"/>
                <a:cs typeface="Courier New" pitchFamily="49" charset="0"/>
              </a:rPr>
              <a:t>float</a:t>
            </a:r>
            <a:r>
              <a:rPr lang="en-GB" sz="1600" b="1" dirty="0">
                <a:latin typeface="Courier New" pitchFamily="49" charset="0"/>
                <a:cs typeface="Courier New" pitchFamily="49" charset="0"/>
              </a:rPr>
              <a:t>(</a:t>
            </a:r>
            <a:r>
              <a:rPr lang="en-GB" sz="1600" b="1" dirty="0">
                <a:solidFill>
                  <a:srgbClr val="7030A0"/>
                </a:solidFill>
                <a:latin typeface="Courier New" pitchFamily="49" charset="0"/>
                <a:cs typeface="Courier New" pitchFamily="49" charset="0"/>
              </a:rPr>
              <a:t>input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"Please enter number to calculate square root of : "</a:t>
            </a:r>
            <a:r>
              <a:rPr lang="en-GB" sz="1600" b="1" dirty="0">
                <a:latin typeface="Courier New" pitchFamily="49" charset="0"/>
                <a:cs typeface="Courier New" pitchFamily="49" charset="0"/>
              </a:rPr>
              <a:t>))</a:t>
            </a:r>
          </a:p>
          <a:p>
            <a:pPr marL="360000" lvl="1" indent="0">
              <a:spcBef>
                <a:spcPts val="0"/>
              </a:spcBef>
              <a:buNone/>
            </a:pPr>
            <a:r>
              <a:rPr lang="en-GB" sz="1600" b="1" dirty="0">
                <a:solidFill>
                  <a:srgbClr val="005AAB"/>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"Square root of"</a:t>
            </a:r>
            <a:r>
              <a:rPr lang="en-GB" sz="1600" b="1" dirty="0">
                <a:latin typeface="Courier New" pitchFamily="49" charset="0"/>
                <a:cs typeface="Courier New" pitchFamily="49" charset="0"/>
              </a:rPr>
              <a:t>,number,</a:t>
            </a:r>
            <a:r>
              <a:rPr lang="en-GB" sz="1600" b="1" dirty="0">
                <a:solidFill>
                  <a:srgbClr val="00B050"/>
                </a:solidFill>
                <a:latin typeface="Courier New" pitchFamily="49" charset="0"/>
                <a:cs typeface="Courier New" pitchFamily="49" charset="0"/>
              </a:rPr>
              <a:t>"is"</a:t>
            </a:r>
            <a:r>
              <a:rPr lang="en-GB" sz="1600" b="1" dirty="0">
                <a:latin typeface="Courier New" pitchFamily="49" charset="0"/>
                <a:cs typeface="Courier New" pitchFamily="49" charset="0"/>
              </a:rPr>
              <a:t>,</a:t>
            </a:r>
            <a:r>
              <a:rPr lang="en-GB" sz="1600" b="1" dirty="0" err="1">
                <a:latin typeface="Courier New" pitchFamily="49" charset="0"/>
                <a:cs typeface="Courier New" pitchFamily="49" charset="0"/>
              </a:rPr>
              <a:t>math.sqrt</a:t>
            </a:r>
            <a:r>
              <a:rPr lang="en-GB" sz="1600" b="1" dirty="0">
                <a:latin typeface="Courier New" pitchFamily="49" charset="0"/>
                <a:cs typeface="Courier New" pitchFamily="49" charset="0"/>
              </a:rPr>
              <a:t>(number))</a:t>
            </a:r>
          </a:p>
          <a:p>
            <a:pPr marL="360000" lvl="1"/>
            <a:r>
              <a:rPr lang="en-GB" b="1" dirty="0"/>
              <a:t>Save and run file</a:t>
            </a:r>
          </a:p>
          <a:p>
            <a:pPr marL="720000" lvl="2"/>
            <a:r>
              <a:rPr lang="en-GB" dirty="0"/>
              <a:t>What does the program do?</a:t>
            </a:r>
          </a:p>
          <a:p>
            <a:pPr marL="720000" lvl="2"/>
            <a:r>
              <a:rPr lang="en-GB" dirty="0"/>
              <a:t>What happens if we comment out line </a:t>
            </a:r>
            <a:r>
              <a:rPr lang="en-GB" b="1" dirty="0">
                <a:solidFill>
                  <a:srgbClr val="F08300"/>
                </a:solidFill>
                <a:latin typeface="Courier New" pitchFamily="49" charset="0"/>
                <a:cs typeface="Courier New" pitchFamily="49" charset="0"/>
              </a:rPr>
              <a:t>import math</a:t>
            </a:r>
          </a:p>
          <a:p>
            <a:endParaRPr lang="en-US" dirty="0"/>
          </a:p>
        </p:txBody>
      </p:sp>
      <p:sp>
        <p:nvSpPr>
          <p:cNvPr id="3" name="Title 2"/>
          <p:cNvSpPr>
            <a:spLocks noGrp="1"/>
          </p:cNvSpPr>
          <p:nvPr>
            <p:ph type="title"/>
          </p:nvPr>
        </p:nvSpPr>
        <p:spPr/>
        <p:txBody>
          <a:bodyPr/>
          <a:lstStyle/>
          <a:p>
            <a:r>
              <a:rPr lang="en-GB" dirty="0"/>
              <a:t>Module Example</a:t>
            </a:r>
          </a:p>
        </p:txBody>
      </p:sp>
    </p:spTree>
    <p:extLst>
      <p:ext uri="{BB962C8B-B14F-4D97-AF65-F5344CB8AC3E}">
        <p14:creationId xmlns:p14="http://schemas.microsoft.com/office/powerpoint/2010/main" val="180031604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544760"/>
            <a:ext cx="11778000" cy="4546800"/>
          </a:xfrm>
        </p:spPr>
        <p:txBody>
          <a:bodyPr/>
          <a:lstStyle/>
          <a:p>
            <a:pPr>
              <a:lnSpc>
                <a:spcPct val="90000"/>
              </a:lnSpc>
            </a:pPr>
            <a:r>
              <a:rPr lang="en-US" sz="1700" dirty="0"/>
              <a:t>Please see your Exercise Guide</a:t>
            </a:r>
          </a:p>
          <a:p>
            <a:pPr lvl="1">
              <a:lnSpc>
                <a:spcPct val="90000"/>
              </a:lnSpc>
            </a:pPr>
            <a:r>
              <a:rPr lang="en-US" sz="1700" dirty="0"/>
              <a:t>Work as an individual but help each other</a:t>
            </a:r>
          </a:p>
          <a:p>
            <a:pPr lvl="1">
              <a:lnSpc>
                <a:spcPct val="90000"/>
              </a:lnSpc>
            </a:pPr>
            <a:r>
              <a:rPr lang="en-US" sz="1700" dirty="0"/>
              <a:t>10 minutes</a:t>
            </a:r>
          </a:p>
          <a:p>
            <a:pPr>
              <a:lnSpc>
                <a:spcPct val="90000"/>
              </a:lnSpc>
            </a:pPr>
            <a:r>
              <a:rPr lang="en-US" sz="1700" dirty="0"/>
              <a:t>Instructions</a:t>
            </a:r>
          </a:p>
          <a:p>
            <a:pPr lvl="1">
              <a:lnSpc>
                <a:spcPct val="90000"/>
              </a:lnSpc>
            </a:pPr>
            <a:r>
              <a:rPr lang="en-US" sz="1700" dirty="0"/>
              <a:t>Create new file: </a:t>
            </a:r>
            <a:r>
              <a:rPr lang="en-US" sz="1700" dirty="0">
                <a:solidFill>
                  <a:srgbClr val="F08300"/>
                </a:solidFill>
              </a:rPr>
              <a:t>08ExamAverage.py</a:t>
            </a:r>
          </a:p>
          <a:p>
            <a:pPr lvl="1">
              <a:lnSpc>
                <a:spcPct val="90000"/>
              </a:lnSpc>
            </a:pPr>
            <a:r>
              <a:rPr lang="en-US" sz="1700" dirty="0"/>
              <a:t>Code a program that includes a procedure to calculate the average of three exam marks and “Pass” or “Fail”</a:t>
            </a:r>
          </a:p>
          <a:p>
            <a:pPr lvl="2">
              <a:lnSpc>
                <a:spcPct val="90000"/>
              </a:lnSpc>
            </a:pPr>
            <a:r>
              <a:rPr lang="en-US" sz="1700" dirty="0"/>
              <a:t>In the main body of the program input the marks for a student for their </a:t>
            </a:r>
            <a:r>
              <a:rPr lang="en-US" sz="1700" dirty="0" err="1"/>
              <a:t>Maths</a:t>
            </a:r>
            <a:r>
              <a:rPr lang="en-US" sz="1700" dirty="0"/>
              <a:t>, English and ICT exams  </a:t>
            </a:r>
          </a:p>
          <a:p>
            <a:pPr lvl="2">
              <a:lnSpc>
                <a:spcPct val="90000"/>
              </a:lnSpc>
            </a:pPr>
            <a:r>
              <a:rPr lang="en-US" sz="1700" dirty="0"/>
              <a:t>Use the procedure to calculate their average mark and overall result</a:t>
            </a:r>
          </a:p>
          <a:p>
            <a:pPr lvl="2">
              <a:lnSpc>
                <a:spcPct val="90000"/>
              </a:lnSpc>
            </a:pPr>
            <a:r>
              <a:rPr lang="en-US" sz="1700" dirty="0"/>
              <a:t>Modify the procedure to return the average mark and print out in the main program</a:t>
            </a:r>
          </a:p>
          <a:p>
            <a:pPr>
              <a:lnSpc>
                <a:spcPct val="90000"/>
              </a:lnSpc>
            </a:pPr>
            <a:r>
              <a:rPr lang="en-US" sz="1700" dirty="0"/>
              <a:t>Save and </a:t>
            </a:r>
            <a:r>
              <a:rPr lang="en-US" sz="1700" dirty="0" smtClean="0"/>
              <a:t>run</a:t>
            </a:r>
            <a:endParaRPr lang="en-US" sz="1700" dirty="0"/>
          </a:p>
        </p:txBody>
      </p:sp>
      <p:sp>
        <p:nvSpPr>
          <p:cNvPr id="665602" name="Rectangle 2"/>
          <p:cNvSpPr>
            <a:spLocks noGrp="1" noChangeArrowheads="1"/>
          </p:cNvSpPr>
          <p:nvPr>
            <p:ph type="title"/>
          </p:nvPr>
        </p:nvSpPr>
        <p:spPr/>
        <p:txBody>
          <a:bodyPr>
            <a:normAutofit/>
          </a:bodyPr>
          <a:lstStyle/>
          <a:p>
            <a:r>
              <a:rPr lang="en-GB" dirty="0"/>
              <a:t>Exercise 4.8 – Exam Average</a:t>
            </a:r>
          </a:p>
        </p:txBody>
      </p:sp>
      <p:sp>
        <p:nvSpPr>
          <p:cNvPr id="665603" name="Rectangle 3"/>
          <p:cNvSpPr>
            <a:spLocks noChangeArrowheads="1"/>
          </p:cNvSpPr>
          <p:nvPr/>
        </p:nvSpPr>
        <p:spPr bwMode="auto">
          <a:xfrm>
            <a:off x="3360000" y="900000"/>
            <a:ext cx="7680000" cy="5220000"/>
          </a:xfrm>
          <a:prstGeom prst="rect">
            <a:avLst/>
          </a:prstGeom>
          <a:noFill/>
          <a:ln w="9525">
            <a:noFill/>
            <a:miter lim="800000"/>
            <a:headEnd/>
            <a:tailEnd/>
          </a:ln>
          <a:effectLst/>
        </p:spPr>
        <p:txBody>
          <a:bodyPr/>
          <a:lstStyle/>
          <a:p>
            <a:pPr marL="360000" indent="-360000">
              <a:spcBef>
                <a:spcPts val="600"/>
              </a:spcBef>
              <a:buClr>
                <a:schemeClr val="accent1"/>
              </a:buClr>
              <a:buFont typeface="Wingdings" pitchFamily="2" charset="2"/>
              <a:buChar char="§"/>
            </a:pPr>
            <a:endParaRPr lang="en-GB" sz="2400" b="1" dirty="0">
              <a:latin typeface="Arial" pitchFamily="34" charset="0"/>
              <a:cs typeface="Arial" pitchFamily="34" charset="0"/>
            </a:endParaRPr>
          </a:p>
        </p:txBody>
      </p:sp>
    </p:spTree>
    <p:extLst>
      <p:ext uri="{BB962C8B-B14F-4D97-AF65-F5344CB8AC3E}">
        <p14:creationId xmlns:p14="http://schemas.microsoft.com/office/powerpoint/2010/main" val="2923478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normAutofit/>
          </a:bodyPr>
          <a:lstStyle/>
          <a:p>
            <a:r>
              <a:rPr lang="en-GB" dirty="0"/>
              <a:t>Learning Outcomes – The learner will be able to:</a:t>
            </a:r>
          </a:p>
          <a:p>
            <a:pPr lvl="1"/>
            <a:r>
              <a:rPr lang="en-GB" dirty="0"/>
              <a:t>1. Describe and apply generic programming approaches and concepts</a:t>
            </a:r>
          </a:p>
          <a:p>
            <a:r>
              <a:rPr lang="en-GB" dirty="0"/>
              <a:t>Assessment Criteria – The learner can:</a:t>
            </a:r>
          </a:p>
          <a:p>
            <a:pPr marL="817200" lvl="2"/>
            <a:r>
              <a:rPr lang="en-GB" dirty="0"/>
              <a:t>1.1 Describe the basic features of a program</a:t>
            </a:r>
          </a:p>
          <a:p>
            <a:pPr marL="817200" lvl="2"/>
            <a:r>
              <a:rPr lang="en-GB" dirty="0"/>
              <a:t>1.2 List and explain the key stages and related tasks of the program development lifecycle</a:t>
            </a:r>
          </a:p>
          <a:p>
            <a:pPr marL="817200" lvl="2"/>
            <a:r>
              <a:rPr lang="en-GB" dirty="0"/>
              <a:t>1.3 Apply the main programming constructs to solve simple programming exercises</a:t>
            </a:r>
          </a:p>
        </p:txBody>
      </p:sp>
      <p:sp>
        <p:nvSpPr>
          <p:cNvPr id="2" name="Title 1"/>
          <p:cNvSpPr>
            <a:spLocks noGrp="1"/>
          </p:cNvSpPr>
          <p:nvPr>
            <p:ph type="title"/>
          </p:nvPr>
        </p:nvSpPr>
        <p:spPr/>
        <p:txBody>
          <a:bodyPr>
            <a:noAutofit/>
          </a:bodyPr>
          <a:lstStyle/>
          <a:p>
            <a:r>
              <a:rPr lang="en-GB" dirty="0"/>
              <a:t>Module Objectives</a:t>
            </a:r>
            <a:endParaRPr lang="en-GB" sz="3200" dirty="0"/>
          </a:p>
        </p:txBody>
      </p:sp>
    </p:spTree>
    <p:extLst>
      <p:ext uri="{BB962C8B-B14F-4D97-AF65-F5344CB8AC3E}">
        <p14:creationId xmlns:p14="http://schemas.microsoft.com/office/powerpoint/2010/main" val="34324191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ct val="70000"/>
              </a:lnSpc>
            </a:pPr>
            <a:r>
              <a:rPr lang="en-US" sz="1600" dirty="0"/>
              <a:t>Please see your Exercise Guide</a:t>
            </a:r>
          </a:p>
          <a:p>
            <a:pPr lvl="1">
              <a:lnSpc>
                <a:spcPct val="70000"/>
              </a:lnSpc>
            </a:pPr>
            <a:r>
              <a:rPr lang="en-US" sz="1600" dirty="0"/>
              <a:t>Work as an individual but help each other</a:t>
            </a:r>
          </a:p>
          <a:p>
            <a:pPr lvl="1">
              <a:lnSpc>
                <a:spcPct val="70000"/>
              </a:lnSpc>
            </a:pPr>
            <a:r>
              <a:rPr lang="en-US" sz="1600" dirty="0"/>
              <a:t>10 minutes</a:t>
            </a:r>
          </a:p>
          <a:p>
            <a:pPr>
              <a:lnSpc>
                <a:spcPct val="70000"/>
              </a:lnSpc>
            </a:pPr>
            <a:r>
              <a:rPr lang="en-US" sz="1600" dirty="0"/>
              <a:t>Instructions</a:t>
            </a:r>
          </a:p>
          <a:p>
            <a:pPr lvl="1">
              <a:lnSpc>
                <a:spcPct val="70000"/>
              </a:lnSpc>
            </a:pPr>
            <a:r>
              <a:rPr lang="en-US" sz="1600" dirty="0"/>
              <a:t>Create new file: </a:t>
            </a:r>
            <a:r>
              <a:rPr lang="en-US" sz="1600" dirty="0">
                <a:solidFill>
                  <a:srgbClr val="F08300"/>
                </a:solidFill>
              </a:rPr>
              <a:t>09Volume.py</a:t>
            </a:r>
          </a:p>
          <a:p>
            <a:pPr lvl="1">
              <a:lnSpc>
                <a:spcPct val="70000"/>
              </a:lnSpc>
            </a:pPr>
            <a:r>
              <a:rPr lang="en-US" sz="1600" dirty="0"/>
              <a:t>Code a program that Includes a procedure to multiple three numbers together and output the result</a:t>
            </a:r>
          </a:p>
          <a:p>
            <a:pPr lvl="2">
              <a:lnSpc>
                <a:spcPct val="70000"/>
              </a:lnSpc>
            </a:pPr>
            <a:r>
              <a:rPr lang="en-US" sz="1600" dirty="0"/>
              <a:t>In the main body of the program input the lengths of the box: width, depth and height </a:t>
            </a:r>
          </a:p>
          <a:p>
            <a:pPr lvl="2">
              <a:lnSpc>
                <a:spcPct val="70000"/>
              </a:lnSpc>
            </a:pPr>
            <a:r>
              <a:rPr lang="en-US" sz="1600" dirty="0"/>
              <a:t>Lengths should allow decimal places</a:t>
            </a:r>
          </a:p>
          <a:p>
            <a:pPr lvl="2">
              <a:lnSpc>
                <a:spcPct val="70000"/>
              </a:lnSpc>
            </a:pPr>
            <a:r>
              <a:rPr lang="en-US" sz="1600" dirty="0"/>
              <a:t>Use the procedure to calculate their volume of the box</a:t>
            </a:r>
          </a:p>
          <a:p>
            <a:pPr lvl="2">
              <a:lnSpc>
                <a:spcPct val="70000"/>
              </a:lnSpc>
            </a:pPr>
            <a:r>
              <a:rPr lang="en-US" sz="1600" dirty="0"/>
              <a:t>Modify the procedure to a function to return the volume and output the volume in the main program</a:t>
            </a:r>
          </a:p>
          <a:p>
            <a:pPr>
              <a:lnSpc>
                <a:spcPct val="70000"/>
              </a:lnSpc>
            </a:pPr>
            <a:r>
              <a:rPr lang="en-US" sz="1600" dirty="0"/>
              <a:t>Save and run</a:t>
            </a:r>
          </a:p>
          <a:p>
            <a:pPr>
              <a:lnSpc>
                <a:spcPct val="70000"/>
              </a:lnSpc>
            </a:pPr>
            <a:endParaRPr lang="en-US" sz="1600" dirty="0"/>
          </a:p>
        </p:txBody>
      </p:sp>
      <p:sp>
        <p:nvSpPr>
          <p:cNvPr id="665602" name="Rectangle 2"/>
          <p:cNvSpPr>
            <a:spLocks noGrp="1" noChangeArrowheads="1"/>
          </p:cNvSpPr>
          <p:nvPr>
            <p:ph type="title"/>
          </p:nvPr>
        </p:nvSpPr>
        <p:spPr/>
        <p:txBody>
          <a:bodyPr>
            <a:normAutofit/>
          </a:bodyPr>
          <a:lstStyle/>
          <a:p>
            <a:r>
              <a:rPr lang="en-GB" dirty="0"/>
              <a:t>Exercise 4.9 – Volume</a:t>
            </a:r>
          </a:p>
        </p:txBody>
      </p:sp>
      <p:sp>
        <p:nvSpPr>
          <p:cNvPr id="665603" name="Rectangle 3"/>
          <p:cNvSpPr>
            <a:spLocks noChangeArrowheads="1"/>
          </p:cNvSpPr>
          <p:nvPr/>
        </p:nvSpPr>
        <p:spPr bwMode="auto">
          <a:xfrm>
            <a:off x="3360000" y="900000"/>
            <a:ext cx="7680000" cy="5220000"/>
          </a:xfrm>
          <a:prstGeom prst="rect">
            <a:avLst/>
          </a:prstGeom>
          <a:noFill/>
          <a:ln w="9525">
            <a:noFill/>
            <a:miter lim="800000"/>
            <a:headEnd/>
            <a:tailEnd/>
          </a:ln>
          <a:effectLst/>
        </p:spPr>
        <p:txBody>
          <a:bodyPr/>
          <a:lstStyle/>
          <a:p>
            <a:pPr marL="360000" indent="-360000">
              <a:spcBef>
                <a:spcPts val="600"/>
              </a:spcBef>
              <a:buClr>
                <a:schemeClr val="accent1"/>
              </a:buClr>
              <a:buFont typeface="Wingdings" pitchFamily="2" charset="2"/>
              <a:buChar char="§"/>
            </a:pPr>
            <a:endParaRPr lang="en-GB" sz="2400" b="1" dirty="0">
              <a:latin typeface="Arial" pitchFamily="34" charset="0"/>
              <a:cs typeface="Arial" pitchFamily="34" charset="0"/>
            </a:endParaRPr>
          </a:p>
        </p:txBody>
      </p:sp>
    </p:spTree>
    <p:extLst>
      <p:ext uri="{BB962C8B-B14F-4D97-AF65-F5344CB8AC3E}">
        <p14:creationId xmlns:p14="http://schemas.microsoft.com/office/powerpoint/2010/main" val="389013415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ct val="80000"/>
              </a:lnSpc>
            </a:pPr>
            <a:r>
              <a:rPr lang="en-US" dirty="0"/>
              <a:t>Please see your Exercise Guide</a:t>
            </a:r>
          </a:p>
          <a:p>
            <a:pPr lvl="1">
              <a:lnSpc>
                <a:spcPct val="80000"/>
              </a:lnSpc>
            </a:pPr>
            <a:r>
              <a:rPr lang="en-US" dirty="0"/>
              <a:t>Work as an individual but help each other</a:t>
            </a:r>
          </a:p>
          <a:p>
            <a:pPr lvl="1">
              <a:lnSpc>
                <a:spcPct val="80000"/>
              </a:lnSpc>
            </a:pPr>
            <a:r>
              <a:rPr lang="en-US" dirty="0"/>
              <a:t>Use time available to complete as many as possible</a:t>
            </a:r>
          </a:p>
          <a:p>
            <a:pPr>
              <a:lnSpc>
                <a:spcPct val="80000"/>
              </a:lnSpc>
            </a:pPr>
            <a:r>
              <a:rPr lang="en-US" dirty="0"/>
              <a:t>Instructions</a:t>
            </a:r>
          </a:p>
          <a:p>
            <a:pPr lvl="1">
              <a:lnSpc>
                <a:spcPct val="80000"/>
              </a:lnSpc>
            </a:pPr>
            <a:r>
              <a:rPr lang="en-US" dirty="0"/>
              <a:t>4.10 Pythagoras</a:t>
            </a:r>
          </a:p>
          <a:p>
            <a:pPr lvl="1">
              <a:lnSpc>
                <a:spcPct val="80000"/>
              </a:lnSpc>
            </a:pPr>
            <a:r>
              <a:rPr lang="en-US" dirty="0"/>
              <a:t>4.11 Time Calculator</a:t>
            </a:r>
          </a:p>
          <a:p>
            <a:pPr lvl="1">
              <a:lnSpc>
                <a:spcPct val="80000"/>
              </a:lnSpc>
            </a:pPr>
            <a:r>
              <a:rPr lang="en-US" dirty="0"/>
              <a:t>4.12 Automatic Teller Machine (ATM) Basic</a:t>
            </a:r>
          </a:p>
          <a:p>
            <a:pPr lvl="1">
              <a:lnSpc>
                <a:spcPct val="80000"/>
              </a:lnSpc>
            </a:pPr>
            <a:r>
              <a:rPr lang="en-US" dirty="0"/>
              <a:t>4.13 Binary Search</a:t>
            </a:r>
          </a:p>
          <a:p>
            <a:pPr lvl="1">
              <a:lnSpc>
                <a:spcPct val="80000"/>
              </a:lnSpc>
            </a:pPr>
            <a:r>
              <a:rPr lang="en-US" dirty="0"/>
              <a:t>4.14 Advanced String</a:t>
            </a:r>
          </a:p>
          <a:p>
            <a:pPr lvl="1">
              <a:lnSpc>
                <a:spcPct val="80000"/>
              </a:lnSpc>
            </a:pPr>
            <a:r>
              <a:rPr lang="en-US" dirty="0"/>
              <a:t>4.15 Bubble Sort</a:t>
            </a:r>
          </a:p>
          <a:p>
            <a:pPr>
              <a:lnSpc>
                <a:spcPct val="80000"/>
              </a:lnSpc>
            </a:pPr>
            <a:endParaRPr lang="en-US" dirty="0"/>
          </a:p>
        </p:txBody>
      </p:sp>
      <p:sp>
        <p:nvSpPr>
          <p:cNvPr id="665602" name="Rectangle 2"/>
          <p:cNvSpPr>
            <a:spLocks noGrp="1" noChangeArrowheads="1"/>
          </p:cNvSpPr>
          <p:nvPr>
            <p:ph type="title"/>
          </p:nvPr>
        </p:nvSpPr>
        <p:spPr/>
        <p:txBody>
          <a:bodyPr>
            <a:normAutofit/>
          </a:bodyPr>
          <a:lstStyle/>
          <a:p>
            <a:r>
              <a:rPr lang="en-GB" dirty="0"/>
              <a:t>Exercise 5.10  to 5.15– Additional Exercises</a:t>
            </a:r>
          </a:p>
        </p:txBody>
      </p:sp>
    </p:spTree>
    <p:extLst>
      <p:ext uri="{BB962C8B-B14F-4D97-AF65-F5344CB8AC3E}">
        <p14:creationId xmlns:p14="http://schemas.microsoft.com/office/powerpoint/2010/main" val="23991906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sz="quarter" idx="15"/>
          </p:nvPr>
        </p:nvSpPr>
        <p:spPr>
          <a:prstGeom prst="rect">
            <a:avLst/>
          </a:prstGeom>
        </p:spPr>
        <p:txBody>
          <a:bodyPr/>
          <a:lstStyle/>
          <a:p>
            <a:r>
              <a:rPr lang="en-GB" b="0" dirty="0"/>
              <a:t>Objectives</a:t>
            </a:r>
          </a:p>
          <a:p>
            <a:r>
              <a:rPr lang="en-GB" b="0" dirty="0"/>
              <a:t>Selection</a:t>
            </a:r>
          </a:p>
          <a:p>
            <a:r>
              <a:rPr lang="en-GB" b="0" dirty="0"/>
              <a:t>Iteration</a:t>
            </a:r>
          </a:p>
          <a:p>
            <a:r>
              <a:rPr lang="en-GB" b="0" dirty="0"/>
              <a:t>Procedure</a:t>
            </a:r>
          </a:p>
          <a:p>
            <a:r>
              <a:rPr lang="en-GB" b="1" dirty="0"/>
              <a:t>Review</a:t>
            </a:r>
          </a:p>
        </p:txBody>
      </p:sp>
      <p:sp>
        <p:nvSpPr>
          <p:cNvPr id="30723" name="Rectangle 2"/>
          <p:cNvSpPr>
            <a:spLocks noGrp="1" noChangeArrowheads="1"/>
          </p:cNvSpPr>
          <p:nvPr>
            <p:ph type="title"/>
          </p:nvPr>
        </p:nvSpPr>
        <p:spPr/>
        <p:txBody>
          <a:bodyPr>
            <a:normAutofit/>
          </a:bodyPr>
          <a:lstStyle/>
          <a:p>
            <a:r>
              <a:rPr lang="en-GB" dirty="0"/>
              <a:t>Contents</a:t>
            </a:r>
          </a:p>
        </p:txBody>
      </p:sp>
    </p:spTree>
    <p:extLst>
      <p:ext uri="{BB962C8B-B14F-4D97-AF65-F5344CB8AC3E}">
        <p14:creationId xmlns:p14="http://schemas.microsoft.com/office/powerpoint/2010/main" val="389910319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Review – 4 Control Flow Quiz</a:t>
            </a:r>
          </a:p>
        </p:txBody>
      </p:sp>
      <p:sp>
        <p:nvSpPr>
          <p:cNvPr id="4" name="Text Placeholder 3"/>
          <p:cNvSpPr>
            <a:spLocks noGrp="1"/>
          </p:cNvSpPr>
          <p:nvPr>
            <p:ph type="body" sz="quarter" idx="15"/>
          </p:nvPr>
        </p:nvSpPr>
        <p:spPr/>
        <p:txBody>
          <a:bodyPr/>
          <a:lstStyle/>
          <a:p>
            <a:r>
              <a:rPr lang="en-US" dirty="0"/>
              <a:t>Please follow the instructions</a:t>
            </a:r>
          </a:p>
          <a:p>
            <a:pPr lvl="1"/>
            <a:r>
              <a:rPr lang="en-US" dirty="0" err="1"/>
              <a:t>Kahoot</a:t>
            </a:r>
            <a:r>
              <a:rPr lang="en-US" dirty="0"/>
              <a:t> quiz – QAA Programming (Python) Foundations – 4 Control Flow</a:t>
            </a:r>
          </a:p>
          <a:p>
            <a:pPr lvl="1"/>
            <a:r>
              <a:rPr lang="en-US" dirty="0"/>
              <a:t>See: </a:t>
            </a:r>
            <a:r>
              <a:rPr lang="en-US" dirty="0">
                <a:solidFill>
                  <a:srgbClr val="F08300"/>
                </a:solidFill>
              </a:rPr>
              <a:t>https://</a:t>
            </a:r>
            <a:r>
              <a:rPr lang="en-US" dirty="0" err="1">
                <a:solidFill>
                  <a:srgbClr val="F08300"/>
                </a:solidFill>
              </a:rPr>
              <a:t>kahoot.it</a:t>
            </a:r>
            <a:r>
              <a:rPr lang="en-US" dirty="0">
                <a:solidFill>
                  <a:srgbClr val="F08300"/>
                </a:solidFill>
              </a:rPr>
              <a:t>/#/ </a:t>
            </a:r>
          </a:p>
          <a:p>
            <a:pPr lvl="1"/>
            <a:r>
              <a:rPr lang="en-US" dirty="0"/>
              <a:t>Enter Game PIN and nickname</a:t>
            </a:r>
          </a:p>
          <a:p>
            <a:pPr lvl="1"/>
            <a:r>
              <a:rPr lang="en-US" dirty="0"/>
              <a:t>10 multi-choice questions</a:t>
            </a:r>
          </a:p>
          <a:p>
            <a:pPr lvl="1"/>
            <a:r>
              <a:rPr lang="en-US" dirty="0"/>
              <a:t>More points for quicker answer</a:t>
            </a:r>
          </a:p>
          <a:p>
            <a:endParaRPr lang="en-US" dirty="0"/>
          </a:p>
        </p:txBody>
      </p:sp>
    </p:spTree>
    <p:extLst>
      <p:ext uri="{BB962C8B-B14F-4D97-AF65-F5344CB8AC3E}">
        <p14:creationId xmlns:p14="http://schemas.microsoft.com/office/powerpoint/2010/main" val="131701173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sz="quarter" idx="15"/>
          </p:nvPr>
        </p:nvSpPr>
        <p:spPr/>
        <p:txBody>
          <a:bodyPr>
            <a:normAutofit/>
          </a:bodyPr>
          <a:lstStyle/>
          <a:p>
            <a:r>
              <a:rPr lang="en-GB" dirty="0"/>
              <a:t>Learning Outcomes – The learner will:</a:t>
            </a:r>
          </a:p>
          <a:p>
            <a:pPr lvl="1"/>
            <a:r>
              <a:rPr lang="en-GB" dirty="0"/>
              <a:t>4 Code and run simple Python programs that include selection, loops and procedures </a:t>
            </a:r>
          </a:p>
          <a:p>
            <a:r>
              <a:rPr lang="en-GB" dirty="0"/>
              <a:t>Assessment Criteria – The learner can:</a:t>
            </a:r>
          </a:p>
          <a:p>
            <a:pPr marL="817200" lvl="2"/>
            <a:r>
              <a:rPr lang="en-GB" dirty="0"/>
              <a:t>4.1 Code various forms of selection using the if statement</a:t>
            </a:r>
          </a:p>
          <a:p>
            <a:pPr marL="817200" lvl="2"/>
            <a:r>
              <a:rPr lang="en-GB" dirty="0"/>
              <a:t>4.2 Code various forms of loops using for and while statements</a:t>
            </a:r>
          </a:p>
          <a:p>
            <a:pPr marL="817200" lvl="2"/>
            <a:r>
              <a:rPr lang="en-GB" dirty="0"/>
              <a:t>4.3 Code various forms of procedures using function, module and parameter statements</a:t>
            </a:r>
          </a:p>
          <a:p>
            <a:r>
              <a:rPr lang="en-GB" altLang="en-US" dirty="0"/>
              <a:t>Questions</a:t>
            </a:r>
          </a:p>
          <a:p>
            <a:r>
              <a:rPr lang="en-GB" altLang="en-US" dirty="0"/>
              <a:t>Feedback</a:t>
            </a:r>
            <a:endParaRPr lang="en-GB" dirty="0"/>
          </a:p>
        </p:txBody>
      </p:sp>
      <p:sp>
        <p:nvSpPr>
          <p:cNvPr id="17410" name="Rectangle 2"/>
          <p:cNvSpPr>
            <a:spLocks noGrp="1" noChangeArrowheads="1"/>
          </p:cNvSpPr>
          <p:nvPr>
            <p:ph type="title"/>
          </p:nvPr>
        </p:nvSpPr>
        <p:spPr>
          <a:ln/>
        </p:spPr>
        <p:txBody>
          <a:bodyPr>
            <a:normAutofit fontScale="90000"/>
          </a:bodyPr>
          <a:lstStyle/>
          <a:p>
            <a:r>
              <a:rPr lang="en-GB" altLang="en-US" dirty="0"/>
              <a:t>Review Objectives, Questions and Feedback</a:t>
            </a:r>
          </a:p>
        </p:txBody>
      </p:sp>
    </p:spTree>
    <p:extLst>
      <p:ext uri="{BB962C8B-B14F-4D97-AF65-F5344CB8AC3E}">
        <p14:creationId xmlns:p14="http://schemas.microsoft.com/office/powerpoint/2010/main" val="517183851"/>
      </p:ext>
    </p:extLst>
  </p:cSld>
  <p:clrMapOvr>
    <a:masterClrMapping/>
  </p:clrMapOvr>
  <p:transition xmlns:p14="http://schemas.microsoft.com/office/powerpoint/2010/mai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0000" y="2160000"/>
            <a:ext cx="11040000" cy="1440000"/>
          </a:xfrm>
        </p:spPr>
        <p:txBody>
          <a:bodyPr/>
          <a:lstStyle/>
          <a:p>
            <a:r>
              <a:rPr lang="en-GB" dirty="0" smtClean="0"/>
              <a:t>Files</a:t>
            </a:r>
            <a:endParaRPr lang="en-GB" sz="3600" dirty="0"/>
          </a:p>
        </p:txBody>
      </p:sp>
      <p:sp>
        <p:nvSpPr>
          <p:cNvPr id="4" name="Subtitle 3"/>
          <p:cNvSpPr>
            <a:spLocks noGrp="1"/>
          </p:cNvSpPr>
          <p:nvPr>
            <p:ph type="subTitle" idx="1"/>
          </p:nvPr>
        </p:nvSpPr>
        <p:spPr/>
        <p:txBody>
          <a:bodyPr/>
          <a:lstStyle/>
          <a:p>
            <a:r>
              <a:rPr lang="en-US" dirty="0" smtClean="0"/>
              <a:t>Module 5</a:t>
            </a:r>
            <a:endParaRPr lang="en-US" dirty="0"/>
          </a:p>
        </p:txBody>
      </p:sp>
    </p:spTree>
    <p:extLst>
      <p:ext uri="{BB962C8B-B14F-4D97-AF65-F5344CB8AC3E}">
        <p14:creationId xmlns:p14="http://schemas.microsoft.com/office/powerpoint/2010/main" val="19962627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5"/>
          </p:nvPr>
        </p:nvSpPr>
        <p:spPr/>
        <p:txBody>
          <a:bodyPr>
            <a:noAutofit/>
          </a:bodyPr>
          <a:lstStyle/>
          <a:p>
            <a:r>
              <a:rPr lang="en-GB" dirty="0"/>
              <a:t>Day 1:</a:t>
            </a:r>
          </a:p>
          <a:p>
            <a:pPr lvl="1"/>
            <a:r>
              <a:rPr lang="en-GB" dirty="0"/>
              <a:t>Introduction</a:t>
            </a:r>
          </a:p>
          <a:p>
            <a:pPr lvl="1"/>
            <a:r>
              <a:rPr lang="en-GB" dirty="0"/>
              <a:t>What is Programming?</a:t>
            </a:r>
          </a:p>
          <a:p>
            <a:pPr lvl="1"/>
            <a:r>
              <a:rPr lang="en-GB" dirty="0"/>
              <a:t>Basics</a:t>
            </a:r>
          </a:p>
          <a:p>
            <a:r>
              <a:rPr lang="en-GB" dirty="0"/>
              <a:t>Day 2:</a:t>
            </a:r>
          </a:p>
          <a:p>
            <a:pPr lvl="1"/>
            <a:r>
              <a:rPr lang="en-GB" dirty="0"/>
              <a:t>Data Types</a:t>
            </a:r>
          </a:p>
          <a:p>
            <a:pPr lvl="1"/>
            <a:r>
              <a:rPr lang="en-GB" dirty="0"/>
              <a:t>Control Flow</a:t>
            </a:r>
          </a:p>
          <a:p>
            <a:r>
              <a:rPr lang="en-GB" dirty="0"/>
              <a:t>Day 3:</a:t>
            </a:r>
          </a:p>
          <a:p>
            <a:pPr lvl="1"/>
            <a:r>
              <a:rPr lang="en-GB" b="1" dirty="0" smtClean="0"/>
              <a:t>Files</a:t>
            </a:r>
            <a:endParaRPr lang="en-GB" b="1" dirty="0"/>
          </a:p>
        </p:txBody>
      </p:sp>
      <p:sp>
        <p:nvSpPr>
          <p:cNvPr id="2" name="Content Placeholder 1"/>
          <p:cNvSpPr>
            <a:spLocks noGrp="1"/>
          </p:cNvSpPr>
          <p:nvPr>
            <p:ph sz="quarter" idx="16"/>
          </p:nvPr>
        </p:nvSpPr>
        <p:spPr/>
        <p:txBody>
          <a:bodyPr/>
          <a:lstStyle/>
          <a:p>
            <a:r>
              <a:rPr lang="en-GB" dirty="0"/>
              <a:t>Day 4:</a:t>
            </a:r>
          </a:p>
          <a:p>
            <a:pPr lvl="1"/>
            <a:r>
              <a:rPr lang="en-GB" dirty="0"/>
              <a:t>Exercises</a:t>
            </a:r>
          </a:p>
          <a:p>
            <a:r>
              <a:rPr lang="en-GB" dirty="0"/>
              <a:t>Day 5:</a:t>
            </a:r>
          </a:p>
          <a:p>
            <a:pPr lvl="1"/>
            <a:r>
              <a:rPr lang="en-GB" dirty="0"/>
              <a:t>Assignment</a:t>
            </a:r>
          </a:p>
          <a:p>
            <a:endParaRPr lang="en-US" dirty="0"/>
          </a:p>
        </p:txBody>
      </p:sp>
      <p:sp>
        <p:nvSpPr>
          <p:cNvPr id="4" name="Title 3"/>
          <p:cNvSpPr>
            <a:spLocks noGrp="1"/>
          </p:cNvSpPr>
          <p:nvPr>
            <p:ph type="title"/>
          </p:nvPr>
        </p:nvSpPr>
        <p:spPr/>
        <p:txBody>
          <a:bodyPr/>
          <a:lstStyle/>
          <a:p>
            <a:r>
              <a:rPr lang="en-GB" dirty="0"/>
              <a:t>Course Plan</a:t>
            </a:r>
          </a:p>
        </p:txBody>
      </p:sp>
    </p:spTree>
    <p:extLst>
      <p:ext uri="{BB962C8B-B14F-4D97-AF65-F5344CB8AC3E}">
        <p14:creationId xmlns:p14="http://schemas.microsoft.com/office/powerpoint/2010/main" val="260754707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Please take 10 minutes to make a quick summary of the topics / points covered on Day 2</a:t>
            </a:r>
          </a:p>
          <a:p>
            <a:pPr lvl="1"/>
            <a:r>
              <a:rPr lang="en-GB" dirty="0"/>
              <a:t>Data Types</a:t>
            </a:r>
          </a:p>
          <a:p>
            <a:pPr lvl="1"/>
            <a:r>
              <a:rPr lang="en-GB" dirty="0"/>
              <a:t>Control Flow</a:t>
            </a:r>
          </a:p>
          <a:p>
            <a:r>
              <a:rPr lang="en-GB" dirty="0"/>
              <a:t>Notes:</a:t>
            </a:r>
          </a:p>
          <a:p>
            <a:pPr lvl="1"/>
            <a:r>
              <a:rPr lang="en-GB" dirty="0"/>
              <a:t>Single side of A4</a:t>
            </a:r>
          </a:p>
          <a:p>
            <a:pPr lvl="1"/>
            <a:r>
              <a:rPr lang="en-GB" dirty="0"/>
              <a:t>Mind map, bullets or other format of your choice</a:t>
            </a:r>
          </a:p>
        </p:txBody>
      </p:sp>
      <p:sp>
        <p:nvSpPr>
          <p:cNvPr id="3" name="Title 2"/>
          <p:cNvSpPr>
            <a:spLocks noGrp="1"/>
          </p:cNvSpPr>
          <p:nvPr>
            <p:ph type="title"/>
          </p:nvPr>
        </p:nvSpPr>
        <p:spPr/>
        <p:txBody>
          <a:bodyPr/>
          <a:lstStyle/>
          <a:p>
            <a:r>
              <a:rPr lang="en-GB" dirty="0"/>
              <a:t>Day 2 Review</a:t>
            </a:r>
          </a:p>
        </p:txBody>
      </p:sp>
      <p:pic>
        <p:nvPicPr>
          <p:cNvPr id="1027"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0000" y="900000"/>
            <a:ext cx="2400000" cy="18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11658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sz="quarter" idx="15"/>
          </p:nvPr>
        </p:nvSpPr>
        <p:spPr>
          <a:prstGeom prst="rect">
            <a:avLst/>
          </a:prstGeom>
        </p:spPr>
        <p:txBody>
          <a:bodyPr/>
          <a:lstStyle/>
          <a:p>
            <a:r>
              <a:rPr lang="en-GB" b="1" dirty="0"/>
              <a:t>Objectives</a:t>
            </a:r>
          </a:p>
          <a:p>
            <a:r>
              <a:rPr lang="en-GB" b="0" dirty="0"/>
              <a:t>Basics</a:t>
            </a:r>
          </a:p>
          <a:p>
            <a:r>
              <a:rPr lang="en-GB" b="0" dirty="0"/>
              <a:t>Write</a:t>
            </a:r>
          </a:p>
          <a:p>
            <a:r>
              <a:rPr lang="en-GB" b="0" dirty="0"/>
              <a:t>Read</a:t>
            </a:r>
          </a:p>
          <a:p>
            <a:r>
              <a:rPr lang="en-GB" b="0" dirty="0"/>
              <a:t>Edit</a:t>
            </a:r>
          </a:p>
          <a:p>
            <a:r>
              <a:rPr lang="en-GB" b="0" dirty="0"/>
              <a:t>Review</a:t>
            </a:r>
          </a:p>
        </p:txBody>
      </p:sp>
      <p:sp>
        <p:nvSpPr>
          <p:cNvPr id="30723" name="Rectangle 2"/>
          <p:cNvSpPr>
            <a:spLocks noGrp="1" noChangeArrowheads="1"/>
          </p:cNvSpPr>
          <p:nvPr>
            <p:ph type="title"/>
          </p:nvPr>
        </p:nvSpPr>
        <p:spPr/>
        <p:txBody>
          <a:bodyPr>
            <a:normAutofit/>
          </a:bodyPr>
          <a:lstStyle/>
          <a:p>
            <a:r>
              <a:rPr lang="en-GB" dirty="0"/>
              <a:t>Contents</a:t>
            </a:r>
          </a:p>
        </p:txBody>
      </p:sp>
    </p:spTree>
    <p:extLst>
      <p:ext uri="{BB962C8B-B14F-4D97-AF65-F5344CB8AC3E}">
        <p14:creationId xmlns:p14="http://schemas.microsoft.com/office/powerpoint/2010/main" val="234542122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normAutofit/>
          </a:bodyPr>
          <a:lstStyle/>
          <a:p>
            <a:r>
              <a:rPr lang="en-GB" dirty="0"/>
              <a:t>Learning Outcomes – The learner will be able to:</a:t>
            </a:r>
          </a:p>
          <a:p>
            <a:pPr lvl="1"/>
            <a:r>
              <a:rPr lang="en-GB" dirty="0"/>
              <a:t>5. Code and run simple Python programs that read and write to files</a:t>
            </a:r>
          </a:p>
          <a:p>
            <a:r>
              <a:rPr lang="en-GB" dirty="0"/>
              <a:t>Assessment Criteria – The learner can:</a:t>
            </a:r>
          </a:p>
          <a:p>
            <a:pPr marL="817200" lvl="2"/>
            <a:r>
              <a:rPr lang="en-GB" dirty="0"/>
              <a:t>5.1 Code commands to open, write and read files</a:t>
            </a:r>
          </a:p>
          <a:p>
            <a:pPr marL="817200" lvl="2"/>
            <a:r>
              <a:rPr lang="en-GB" dirty="0"/>
              <a:t>5.2 Code commands to read files by line and character</a:t>
            </a:r>
          </a:p>
          <a:p>
            <a:pPr marL="817200" lvl="2"/>
            <a:r>
              <a:rPr lang="en-GB" dirty="0"/>
              <a:t>5.3 Code commands to edit a file</a:t>
            </a:r>
          </a:p>
        </p:txBody>
      </p:sp>
      <p:sp>
        <p:nvSpPr>
          <p:cNvPr id="2" name="Title 1"/>
          <p:cNvSpPr>
            <a:spLocks noGrp="1"/>
          </p:cNvSpPr>
          <p:nvPr>
            <p:ph type="title"/>
          </p:nvPr>
        </p:nvSpPr>
        <p:spPr/>
        <p:txBody>
          <a:bodyPr>
            <a:noAutofit/>
          </a:bodyPr>
          <a:lstStyle/>
          <a:p>
            <a:r>
              <a:rPr lang="en-GB" dirty="0"/>
              <a:t>Module Objectives</a:t>
            </a:r>
            <a:endParaRPr lang="en-GB" sz="3200" dirty="0"/>
          </a:p>
        </p:txBody>
      </p:sp>
    </p:spTree>
    <p:extLst>
      <p:ext uri="{BB962C8B-B14F-4D97-AF65-F5344CB8AC3E}">
        <p14:creationId xmlns:p14="http://schemas.microsoft.com/office/powerpoint/2010/main" val="606593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sz="quarter" idx="15"/>
          </p:nvPr>
        </p:nvSpPr>
        <p:spPr>
          <a:prstGeom prst="rect">
            <a:avLst/>
          </a:prstGeom>
        </p:spPr>
        <p:txBody>
          <a:bodyPr/>
          <a:lstStyle/>
          <a:p>
            <a:r>
              <a:rPr lang="en-GB" b="0" dirty="0"/>
              <a:t>Objectives</a:t>
            </a:r>
          </a:p>
          <a:p>
            <a:r>
              <a:rPr lang="en-US" b="1" dirty="0"/>
              <a:t>What is a Program?</a:t>
            </a:r>
          </a:p>
          <a:p>
            <a:r>
              <a:rPr lang="en-US" b="0" dirty="0"/>
              <a:t>Program Development Lifecycle</a:t>
            </a:r>
          </a:p>
          <a:p>
            <a:r>
              <a:rPr lang="en-US" b="0" dirty="0"/>
              <a:t>Unplugged Computing</a:t>
            </a:r>
          </a:p>
          <a:p>
            <a:r>
              <a:rPr lang="en-GB" b="0" dirty="0"/>
              <a:t>Review</a:t>
            </a:r>
          </a:p>
        </p:txBody>
      </p:sp>
      <p:sp>
        <p:nvSpPr>
          <p:cNvPr id="30723" name="Rectangle 2"/>
          <p:cNvSpPr>
            <a:spLocks noGrp="1" noChangeArrowheads="1"/>
          </p:cNvSpPr>
          <p:nvPr>
            <p:ph type="title"/>
          </p:nvPr>
        </p:nvSpPr>
        <p:spPr/>
        <p:txBody>
          <a:bodyPr>
            <a:normAutofit/>
          </a:bodyPr>
          <a:lstStyle/>
          <a:p>
            <a:r>
              <a:rPr lang="en-GB" dirty="0"/>
              <a:t>Contents</a:t>
            </a:r>
          </a:p>
        </p:txBody>
      </p:sp>
    </p:spTree>
    <p:extLst>
      <p:ext uri="{BB962C8B-B14F-4D97-AF65-F5344CB8AC3E}">
        <p14:creationId xmlns:p14="http://schemas.microsoft.com/office/powerpoint/2010/main" val="404784322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normAutofit/>
          </a:bodyPr>
          <a:lstStyle/>
          <a:p>
            <a:r>
              <a:rPr lang="en-GB" dirty="0"/>
              <a:t>Please spend five minutes finding out about files in Python programs</a:t>
            </a:r>
          </a:p>
          <a:p>
            <a:pPr lvl="1"/>
            <a:r>
              <a:rPr lang="en-GB" dirty="0"/>
              <a:t>What are files used for and why?</a:t>
            </a:r>
          </a:p>
          <a:p>
            <a:pPr lvl="1"/>
            <a:r>
              <a:rPr lang="en-GB" dirty="0"/>
              <a:t>What are the basic programming steps and syntax when working with files?   </a:t>
            </a:r>
          </a:p>
          <a:p>
            <a:pPr lvl="1"/>
            <a:r>
              <a:rPr lang="en-GB" dirty="0"/>
              <a:t>Be prepared to share with the group</a:t>
            </a:r>
          </a:p>
          <a:p>
            <a:endParaRPr lang="en-GB" dirty="0"/>
          </a:p>
        </p:txBody>
      </p:sp>
      <p:sp>
        <p:nvSpPr>
          <p:cNvPr id="3" name="Title 2"/>
          <p:cNvSpPr>
            <a:spLocks noGrp="1"/>
          </p:cNvSpPr>
          <p:nvPr>
            <p:ph type="title"/>
          </p:nvPr>
        </p:nvSpPr>
        <p:spPr/>
        <p:txBody>
          <a:bodyPr/>
          <a:lstStyle/>
          <a:p>
            <a:r>
              <a:rPr lang="en-GB" dirty="0"/>
              <a:t>What are Files?</a:t>
            </a:r>
          </a:p>
        </p:txBody>
      </p:sp>
    </p:spTree>
    <p:extLst>
      <p:ext uri="{BB962C8B-B14F-4D97-AF65-F5344CB8AC3E}">
        <p14:creationId xmlns:p14="http://schemas.microsoft.com/office/powerpoint/2010/main" val="324176846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sz="quarter" idx="15"/>
          </p:nvPr>
        </p:nvSpPr>
        <p:spPr>
          <a:prstGeom prst="rect">
            <a:avLst/>
          </a:prstGeom>
        </p:spPr>
        <p:txBody>
          <a:bodyPr/>
          <a:lstStyle/>
          <a:p>
            <a:r>
              <a:rPr lang="en-GB" b="0" dirty="0"/>
              <a:t>Objectives</a:t>
            </a:r>
          </a:p>
          <a:p>
            <a:r>
              <a:rPr lang="en-GB" b="1" dirty="0"/>
              <a:t>Basics</a:t>
            </a:r>
          </a:p>
          <a:p>
            <a:r>
              <a:rPr lang="en-GB" b="0" dirty="0"/>
              <a:t>Write</a:t>
            </a:r>
          </a:p>
          <a:p>
            <a:r>
              <a:rPr lang="en-GB" b="0" dirty="0"/>
              <a:t>Read</a:t>
            </a:r>
          </a:p>
          <a:p>
            <a:r>
              <a:rPr lang="en-GB" b="0" dirty="0"/>
              <a:t>Edit</a:t>
            </a:r>
          </a:p>
          <a:p>
            <a:r>
              <a:rPr lang="en-GB" b="0" dirty="0"/>
              <a:t>Review</a:t>
            </a:r>
          </a:p>
        </p:txBody>
      </p:sp>
      <p:sp>
        <p:nvSpPr>
          <p:cNvPr id="30723" name="Rectangle 2"/>
          <p:cNvSpPr>
            <a:spLocks noGrp="1" noChangeArrowheads="1"/>
          </p:cNvSpPr>
          <p:nvPr>
            <p:ph type="title"/>
          </p:nvPr>
        </p:nvSpPr>
        <p:spPr/>
        <p:txBody>
          <a:bodyPr>
            <a:normAutofit/>
          </a:bodyPr>
          <a:lstStyle/>
          <a:p>
            <a:r>
              <a:rPr lang="en-GB" dirty="0"/>
              <a:t>Contents</a:t>
            </a:r>
          </a:p>
        </p:txBody>
      </p:sp>
    </p:spTree>
    <p:extLst>
      <p:ext uri="{BB962C8B-B14F-4D97-AF65-F5344CB8AC3E}">
        <p14:creationId xmlns:p14="http://schemas.microsoft.com/office/powerpoint/2010/main" val="330903955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All programs so far data lost when program ends </a:t>
            </a:r>
          </a:p>
          <a:p>
            <a:r>
              <a:rPr lang="en-GB" dirty="0"/>
              <a:t>Files are used to store data for future use</a:t>
            </a:r>
          </a:p>
          <a:p>
            <a:r>
              <a:rPr lang="en-GB" dirty="0"/>
              <a:t>Basic steps</a:t>
            </a:r>
          </a:p>
          <a:p>
            <a:pPr lvl="1"/>
            <a:r>
              <a:rPr lang="en-GB" dirty="0"/>
              <a:t>Open a file</a:t>
            </a:r>
          </a:p>
          <a:p>
            <a:pPr lvl="1"/>
            <a:r>
              <a:rPr lang="en-GB" dirty="0"/>
              <a:t>Write to a file</a:t>
            </a:r>
          </a:p>
          <a:p>
            <a:pPr lvl="1"/>
            <a:r>
              <a:rPr lang="en-GB" dirty="0"/>
              <a:t>Read from a file</a:t>
            </a:r>
          </a:p>
          <a:p>
            <a:pPr lvl="1"/>
            <a:r>
              <a:rPr lang="en-GB" dirty="0"/>
              <a:t>Close a file</a:t>
            </a:r>
          </a:p>
        </p:txBody>
      </p:sp>
      <p:sp>
        <p:nvSpPr>
          <p:cNvPr id="3" name="Title 2"/>
          <p:cNvSpPr>
            <a:spLocks noGrp="1"/>
          </p:cNvSpPr>
          <p:nvPr>
            <p:ph type="title"/>
          </p:nvPr>
        </p:nvSpPr>
        <p:spPr/>
        <p:txBody>
          <a:bodyPr/>
          <a:lstStyle/>
          <a:p>
            <a:r>
              <a:rPr lang="en-GB" dirty="0"/>
              <a:t>Basics</a:t>
            </a:r>
          </a:p>
        </p:txBody>
      </p:sp>
    </p:spTree>
    <p:extLst>
      <p:ext uri="{BB962C8B-B14F-4D97-AF65-F5344CB8AC3E}">
        <p14:creationId xmlns:p14="http://schemas.microsoft.com/office/powerpoint/2010/main" val="127901032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normAutofit fontScale="40000" lnSpcReduction="20000"/>
          </a:bodyPr>
          <a:lstStyle/>
          <a:p>
            <a:r>
              <a:rPr lang="en-GB" dirty="0"/>
              <a:t>To open a file you make it a variable</a:t>
            </a:r>
          </a:p>
          <a:p>
            <a:pPr marL="360000" lvl="1" indent="0">
              <a:buNone/>
            </a:pPr>
            <a:r>
              <a:rPr lang="en-GB" b="1" dirty="0">
                <a:solidFill>
                  <a:srgbClr val="FF0000"/>
                </a:solidFill>
                <a:latin typeface="Courier New" pitchFamily="49" charset="0"/>
                <a:cs typeface="Courier New" pitchFamily="49" charset="0"/>
              </a:rPr>
              <a:t>file = open(“filename”,”mode”)</a:t>
            </a:r>
          </a:p>
          <a:p>
            <a:pPr marL="360000" lvl="1"/>
            <a:r>
              <a:rPr lang="en-GB" b="1" dirty="0"/>
              <a:t>Where</a:t>
            </a:r>
          </a:p>
          <a:p>
            <a:pPr marL="720000" lvl="2"/>
            <a:r>
              <a:rPr lang="en-GB" b="1" dirty="0">
                <a:solidFill>
                  <a:srgbClr val="FF0000"/>
                </a:solidFill>
                <a:latin typeface="Courier New" pitchFamily="49" charset="0"/>
                <a:cs typeface="Courier New" pitchFamily="49" charset="0"/>
              </a:rPr>
              <a:t>file </a:t>
            </a:r>
            <a:r>
              <a:rPr lang="en-GB" dirty="0"/>
              <a:t>is the name of the variable the file will be referenced by</a:t>
            </a:r>
          </a:p>
          <a:p>
            <a:pPr marL="720000" lvl="2"/>
            <a:r>
              <a:rPr lang="en-GB" b="1" dirty="0">
                <a:solidFill>
                  <a:srgbClr val="FF0000"/>
                </a:solidFill>
                <a:latin typeface="Courier New" pitchFamily="49" charset="0"/>
                <a:cs typeface="Courier New" pitchFamily="49" charset="0"/>
              </a:rPr>
              <a:t>filename</a:t>
            </a:r>
            <a:r>
              <a:rPr lang="en-GB" dirty="0"/>
              <a:t> is the name of the actual file – Can include an extension</a:t>
            </a:r>
          </a:p>
          <a:p>
            <a:pPr marL="720000" lvl="2"/>
            <a:r>
              <a:rPr lang="en-GB" b="1" dirty="0">
                <a:solidFill>
                  <a:srgbClr val="FF0000"/>
                </a:solidFill>
                <a:latin typeface="Courier New" pitchFamily="49" charset="0"/>
                <a:cs typeface="Courier New" pitchFamily="49" charset="0"/>
              </a:rPr>
              <a:t>mode</a:t>
            </a:r>
            <a:r>
              <a:rPr lang="en-GB" dirty="0"/>
              <a:t> is</a:t>
            </a:r>
          </a:p>
          <a:p>
            <a:pPr marL="1080000" lvl="3"/>
            <a:r>
              <a:rPr lang="en-GB" b="1" dirty="0">
                <a:solidFill>
                  <a:srgbClr val="FF0000"/>
                </a:solidFill>
                <a:latin typeface="Courier New" pitchFamily="49" charset="0"/>
                <a:cs typeface="Courier New" pitchFamily="49" charset="0"/>
              </a:rPr>
              <a:t>r</a:t>
            </a:r>
            <a:r>
              <a:rPr lang="en-GB" dirty="0"/>
              <a:t> – Read only</a:t>
            </a:r>
          </a:p>
          <a:p>
            <a:pPr marL="1080000" lvl="3"/>
            <a:r>
              <a:rPr lang="en-GB" b="1" dirty="0">
                <a:solidFill>
                  <a:srgbClr val="FF0000"/>
                </a:solidFill>
                <a:latin typeface="Courier New" pitchFamily="49" charset="0"/>
                <a:cs typeface="Courier New" pitchFamily="49" charset="0"/>
              </a:rPr>
              <a:t>w</a:t>
            </a:r>
            <a:r>
              <a:rPr lang="en-GB" dirty="0"/>
              <a:t> – Write only – Deletes previous version of file</a:t>
            </a:r>
          </a:p>
          <a:p>
            <a:pPr marL="1080000" lvl="3"/>
            <a:r>
              <a:rPr lang="en-GB" b="1" dirty="0">
                <a:solidFill>
                  <a:srgbClr val="FF0000"/>
                </a:solidFill>
                <a:latin typeface="Courier New" pitchFamily="49" charset="0"/>
                <a:cs typeface="Courier New" pitchFamily="49" charset="0"/>
              </a:rPr>
              <a:t>r+</a:t>
            </a:r>
            <a:r>
              <a:rPr lang="en-GB" dirty="0"/>
              <a:t> – Read and write</a:t>
            </a:r>
          </a:p>
          <a:p>
            <a:pPr marL="1080000" lvl="3"/>
            <a:r>
              <a:rPr lang="en-GB" b="1" dirty="0">
                <a:solidFill>
                  <a:srgbClr val="FF0000"/>
                </a:solidFill>
                <a:latin typeface="Courier New" pitchFamily="49" charset="0"/>
                <a:cs typeface="Courier New" pitchFamily="49" charset="0"/>
              </a:rPr>
              <a:t>a</a:t>
            </a:r>
            <a:r>
              <a:rPr lang="en-GB" dirty="0"/>
              <a:t> – Append – Write only after existing data</a:t>
            </a:r>
          </a:p>
          <a:p>
            <a:pPr marL="360000" lvl="1"/>
            <a:r>
              <a:rPr lang="en-GB" b="1" dirty="0"/>
              <a:t>Note</a:t>
            </a:r>
          </a:p>
          <a:p>
            <a:pPr marL="720000" lvl="2"/>
            <a:r>
              <a:rPr lang="en-GB" dirty="0"/>
              <a:t>Once finished with a file you must close it or problems will occur</a:t>
            </a:r>
          </a:p>
          <a:p>
            <a:pPr marL="720000" lvl="3" indent="0">
              <a:buNone/>
            </a:pPr>
            <a:r>
              <a:rPr lang="en-GB" b="1" dirty="0">
                <a:solidFill>
                  <a:srgbClr val="FF0000"/>
                </a:solidFill>
                <a:latin typeface="Courier New" pitchFamily="49" charset="0"/>
                <a:cs typeface="Courier New" pitchFamily="49" charset="0"/>
              </a:rPr>
              <a:t>file.close()</a:t>
            </a:r>
          </a:p>
        </p:txBody>
      </p:sp>
      <p:sp>
        <p:nvSpPr>
          <p:cNvPr id="3" name="Title 2"/>
          <p:cNvSpPr>
            <a:spLocks noGrp="1"/>
          </p:cNvSpPr>
          <p:nvPr>
            <p:ph type="title"/>
          </p:nvPr>
        </p:nvSpPr>
        <p:spPr/>
        <p:txBody>
          <a:bodyPr/>
          <a:lstStyle/>
          <a:p>
            <a:r>
              <a:rPr lang="en-GB" dirty="0"/>
              <a:t>Opening  / Closing File</a:t>
            </a:r>
          </a:p>
        </p:txBody>
      </p:sp>
    </p:spTree>
    <p:extLst>
      <p:ext uri="{BB962C8B-B14F-4D97-AF65-F5344CB8AC3E}">
        <p14:creationId xmlns:p14="http://schemas.microsoft.com/office/powerpoint/2010/main" val="330952140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sz="quarter" idx="15"/>
          </p:nvPr>
        </p:nvSpPr>
        <p:spPr>
          <a:prstGeom prst="rect">
            <a:avLst/>
          </a:prstGeom>
        </p:spPr>
        <p:txBody>
          <a:bodyPr/>
          <a:lstStyle/>
          <a:p>
            <a:r>
              <a:rPr lang="en-GB" b="0" dirty="0"/>
              <a:t>Objectives</a:t>
            </a:r>
          </a:p>
          <a:p>
            <a:r>
              <a:rPr lang="en-GB" b="0" dirty="0"/>
              <a:t>Basics</a:t>
            </a:r>
          </a:p>
          <a:p>
            <a:r>
              <a:rPr lang="en-GB" b="1" dirty="0"/>
              <a:t>Write</a:t>
            </a:r>
          </a:p>
          <a:p>
            <a:r>
              <a:rPr lang="en-GB" b="0" dirty="0"/>
              <a:t>Read</a:t>
            </a:r>
          </a:p>
          <a:p>
            <a:r>
              <a:rPr lang="en-GB" b="0" dirty="0"/>
              <a:t>Edit</a:t>
            </a:r>
          </a:p>
          <a:p>
            <a:r>
              <a:rPr lang="en-GB" b="0" dirty="0"/>
              <a:t>Review</a:t>
            </a:r>
          </a:p>
        </p:txBody>
      </p:sp>
      <p:sp>
        <p:nvSpPr>
          <p:cNvPr id="30723" name="Rectangle 2"/>
          <p:cNvSpPr>
            <a:spLocks noGrp="1" noChangeArrowheads="1"/>
          </p:cNvSpPr>
          <p:nvPr>
            <p:ph type="title"/>
          </p:nvPr>
        </p:nvSpPr>
        <p:spPr/>
        <p:txBody>
          <a:bodyPr>
            <a:normAutofit/>
          </a:bodyPr>
          <a:lstStyle/>
          <a:p>
            <a:r>
              <a:rPr lang="en-GB" dirty="0"/>
              <a:t>Contents</a:t>
            </a:r>
          </a:p>
        </p:txBody>
      </p:sp>
    </p:spTree>
    <p:extLst>
      <p:ext uri="{BB962C8B-B14F-4D97-AF65-F5344CB8AC3E}">
        <p14:creationId xmlns:p14="http://schemas.microsoft.com/office/powerpoint/2010/main" val="292784428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normAutofit/>
          </a:bodyPr>
          <a:lstStyle/>
          <a:p>
            <a:pPr marL="360000" lvl="2"/>
            <a:r>
              <a:rPr lang="en-GB" b="1" dirty="0"/>
              <a:t>Create new folder and move to: </a:t>
            </a:r>
            <a:r>
              <a:rPr lang="en-GB" b="1" dirty="0">
                <a:solidFill>
                  <a:srgbClr val="F08300"/>
                </a:solidFill>
              </a:rPr>
              <a:t>05Files\Example</a:t>
            </a:r>
          </a:p>
          <a:p>
            <a:r>
              <a:rPr lang="en-GB" dirty="0"/>
              <a:t>Create </a:t>
            </a:r>
            <a:r>
              <a:rPr lang="en-GB" dirty="0">
                <a:solidFill>
                  <a:srgbClr val="F08300"/>
                </a:solidFill>
              </a:rPr>
              <a:t>01FileWrite.py</a:t>
            </a:r>
            <a:r>
              <a:rPr lang="en-GB" dirty="0"/>
              <a:t> and code the following</a:t>
            </a:r>
          </a:p>
          <a:p>
            <a:pPr marL="360000" lvl="1" indent="0">
              <a:buNone/>
            </a:pPr>
            <a:r>
              <a:rPr lang="en-GB" sz="1600" b="1" dirty="0">
                <a:solidFill>
                  <a:srgbClr val="F08300"/>
                </a:solidFill>
                <a:latin typeface="Courier New" pitchFamily="49" charset="0"/>
                <a:cs typeface="Courier New" pitchFamily="49" charset="0"/>
              </a:rPr>
              <a:t># Program : 01FileWrite</a:t>
            </a:r>
          </a:p>
          <a:p>
            <a:pPr marL="360000" lvl="1" indent="0">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spcBef>
                <a:spcPts val="0"/>
              </a:spcBef>
              <a:buNone/>
            </a:pPr>
            <a:r>
              <a:rPr lang="en-GB" sz="1600" b="1" dirty="0">
                <a:solidFill>
                  <a:srgbClr val="F08300"/>
                </a:solidFill>
                <a:latin typeface="Courier New" pitchFamily="49" charset="0"/>
                <a:cs typeface="Courier New" pitchFamily="49" charset="0"/>
              </a:rPr>
              <a:t># Date    : 12 Jul 2016</a:t>
            </a:r>
          </a:p>
          <a:p>
            <a:pPr marL="360000" lvl="1" indent="0">
              <a:spcBef>
                <a:spcPts val="0"/>
              </a:spcBef>
              <a:buNone/>
            </a:pPr>
            <a:r>
              <a:rPr lang="en-GB" sz="1600" b="1" dirty="0">
                <a:solidFill>
                  <a:srgbClr val="F08300"/>
                </a:solidFill>
                <a:latin typeface="Courier New" pitchFamily="49" charset="0"/>
                <a:cs typeface="Courier New" pitchFamily="49" charset="0"/>
              </a:rPr>
              <a:t># Purpose : Example to open and write to file</a:t>
            </a:r>
          </a:p>
          <a:p>
            <a:pPr marL="360000" lvl="1" indent="0">
              <a:spcBef>
                <a:spcPts val="0"/>
              </a:spcBef>
              <a:buNone/>
            </a:pPr>
            <a:endParaRPr lang="en-GB" sz="1600" b="1" dirty="0">
              <a:solidFill>
                <a:srgbClr val="FF0000"/>
              </a:solidFill>
              <a:latin typeface="Courier New" pitchFamily="49" charset="0"/>
              <a:cs typeface="Courier New" pitchFamily="49" charset="0"/>
            </a:endParaRPr>
          </a:p>
          <a:p>
            <a:pPr marL="360000" lvl="1" indent="0">
              <a:spcBef>
                <a:spcPts val="0"/>
              </a:spcBef>
              <a:buNone/>
            </a:pPr>
            <a:r>
              <a:rPr lang="en-GB" sz="1600" b="1" dirty="0">
                <a:latin typeface="Courier New" pitchFamily="49" charset="0"/>
                <a:cs typeface="Courier New" pitchFamily="49" charset="0"/>
              </a:rPr>
              <a:t>file = </a:t>
            </a:r>
            <a:r>
              <a:rPr lang="en-GB" sz="1600" b="1" dirty="0">
                <a:solidFill>
                  <a:srgbClr val="7030A0"/>
                </a:solidFill>
                <a:latin typeface="Courier New" pitchFamily="49" charset="0"/>
                <a:cs typeface="Courier New" pitchFamily="49" charset="0"/>
              </a:rPr>
              <a:t>open</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"filename.txt"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"w"</a:t>
            </a:r>
            <a:r>
              <a:rPr lang="en-GB" sz="1600" b="1" dirty="0">
                <a:latin typeface="Courier New" pitchFamily="49" charset="0"/>
                <a:cs typeface="Courier New" pitchFamily="49" charset="0"/>
              </a:rPr>
              <a:t>)</a:t>
            </a:r>
          </a:p>
          <a:p>
            <a:pPr marL="360000" lvl="1" indent="0">
              <a:spcBef>
                <a:spcPts val="0"/>
              </a:spcBef>
              <a:buNone/>
            </a:pPr>
            <a:endParaRPr lang="en-GB" sz="1600" b="1" dirty="0">
              <a:latin typeface="Courier New" pitchFamily="49" charset="0"/>
              <a:cs typeface="Courier New" pitchFamily="49" charset="0"/>
            </a:endParaRPr>
          </a:p>
        </p:txBody>
      </p:sp>
      <p:sp>
        <p:nvSpPr>
          <p:cNvPr id="5" name="Content Placeholder 4"/>
          <p:cNvSpPr>
            <a:spLocks noGrp="1"/>
          </p:cNvSpPr>
          <p:nvPr>
            <p:ph sz="quarter" idx="16"/>
          </p:nvPr>
        </p:nvSpPr>
        <p:spPr/>
        <p:txBody>
          <a:bodyPr/>
          <a:lstStyle/>
          <a:p>
            <a:pPr marL="360000" lvl="1" indent="0">
              <a:spcBef>
                <a:spcPts val="0"/>
              </a:spcBef>
              <a:buNone/>
            </a:pPr>
            <a:r>
              <a:rPr lang="en-GB" sz="1600" b="1" dirty="0">
                <a:solidFill>
                  <a:srgbClr val="FFC000"/>
                </a:solidFill>
                <a:latin typeface="Courier New" pitchFamily="49" charset="0"/>
                <a:cs typeface="Courier New" pitchFamily="49" charset="0"/>
              </a:rPr>
              <a:t>for</a:t>
            </a:r>
            <a:r>
              <a:rPr lang="en-GB" sz="1600" b="1" dirty="0">
                <a:latin typeface="Courier New" pitchFamily="49" charset="0"/>
                <a:cs typeface="Courier New" pitchFamily="49" charset="0"/>
              </a:rPr>
              <a:t> n </a:t>
            </a:r>
            <a:r>
              <a:rPr lang="en-GB" sz="1600" b="1" dirty="0">
                <a:solidFill>
                  <a:srgbClr val="FFC000"/>
                </a:solidFill>
                <a:latin typeface="Courier New" pitchFamily="49" charset="0"/>
                <a:cs typeface="Courier New" pitchFamily="49" charset="0"/>
              </a:rPr>
              <a:t>in</a:t>
            </a:r>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range</a:t>
            </a:r>
            <a:r>
              <a:rPr lang="en-GB" sz="1600" b="1" dirty="0">
                <a:latin typeface="Courier New" pitchFamily="49" charset="0"/>
                <a:cs typeface="Courier New" pitchFamily="49" charset="0"/>
              </a:rPr>
              <a:t>(1,11):</a:t>
            </a:r>
          </a:p>
          <a:p>
            <a:pPr marL="360000" lvl="1" indent="0">
              <a:spcBef>
                <a:spcPts val="0"/>
              </a:spcBef>
              <a:buNone/>
            </a:pPr>
            <a:r>
              <a:rPr lang="en-GB" sz="1600" b="1" dirty="0">
                <a:latin typeface="Courier New" pitchFamily="49" charset="0"/>
                <a:cs typeface="Courier New" pitchFamily="49" charset="0"/>
              </a:rPr>
              <a:t>    newline = </a:t>
            </a:r>
            <a:r>
              <a:rPr lang="en-GB" sz="1600" b="1" dirty="0">
                <a:solidFill>
                  <a:srgbClr val="00B050"/>
                </a:solidFill>
                <a:latin typeface="Courier New" pitchFamily="49" charset="0"/>
                <a:cs typeface="Courier New" pitchFamily="49" charset="0"/>
              </a:rPr>
              <a:t>"This is line " </a:t>
            </a:r>
            <a:r>
              <a:rPr lang="en-GB" sz="1600" b="1" dirty="0">
                <a:latin typeface="Courier New" pitchFamily="49" charset="0"/>
                <a:cs typeface="Courier New" pitchFamily="49" charset="0"/>
              </a:rPr>
              <a:t>+ </a:t>
            </a:r>
            <a:r>
              <a:rPr lang="en-GB" sz="1600" b="1" dirty="0" err="1">
                <a:solidFill>
                  <a:srgbClr val="7030A0"/>
                </a:solidFill>
                <a:latin typeface="Courier New" pitchFamily="49" charset="0"/>
                <a:cs typeface="Courier New" pitchFamily="49" charset="0"/>
              </a:rPr>
              <a:t>str</a:t>
            </a:r>
            <a:r>
              <a:rPr lang="en-GB" sz="1600" b="1" dirty="0">
                <a:latin typeface="Courier New" pitchFamily="49" charset="0"/>
                <a:cs typeface="Courier New" pitchFamily="49" charset="0"/>
              </a:rPr>
              <a:t>(n) + </a:t>
            </a:r>
            <a:r>
              <a:rPr lang="en-GB" sz="1600" b="1" dirty="0">
                <a:solidFill>
                  <a:srgbClr val="00B050"/>
                </a:solidFill>
                <a:latin typeface="Courier New" pitchFamily="49" charset="0"/>
                <a:cs typeface="Courier New" pitchFamily="49" charset="0"/>
              </a:rPr>
              <a:t>"\n"</a:t>
            </a:r>
          </a:p>
          <a:p>
            <a:pPr marL="360000" lvl="1" indent="0">
              <a:spcBef>
                <a:spcPts val="0"/>
              </a:spcBef>
              <a:buNone/>
            </a:pPr>
            <a:r>
              <a:rPr lang="en-GB" sz="1600" b="1" dirty="0">
                <a:latin typeface="Courier New" pitchFamily="49" charset="0"/>
                <a:cs typeface="Courier New" pitchFamily="49" charset="0"/>
              </a:rPr>
              <a:t>    </a:t>
            </a:r>
            <a:r>
              <a:rPr lang="en-GB" sz="1600" b="1" dirty="0" err="1">
                <a:latin typeface="Courier New" pitchFamily="49" charset="0"/>
                <a:cs typeface="Courier New" pitchFamily="49" charset="0"/>
              </a:rPr>
              <a:t>file.write</a:t>
            </a:r>
            <a:r>
              <a:rPr lang="en-GB" sz="1600" b="1" dirty="0">
                <a:latin typeface="Courier New" pitchFamily="49" charset="0"/>
                <a:cs typeface="Courier New" pitchFamily="49" charset="0"/>
              </a:rPr>
              <a:t>(newline)</a:t>
            </a:r>
          </a:p>
          <a:p>
            <a:pPr marL="360000" lvl="1" indent="0">
              <a:spcBef>
                <a:spcPts val="0"/>
              </a:spcBef>
              <a:buNone/>
            </a:pPr>
            <a:endParaRPr lang="en-GB" sz="1600" b="1" dirty="0">
              <a:latin typeface="Courier New" pitchFamily="49" charset="0"/>
              <a:cs typeface="Courier New" pitchFamily="49" charset="0"/>
            </a:endParaRPr>
          </a:p>
          <a:p>
            <a:pPr marL="360000" lvl="1" indent="0">
              <a:spcBef>
                <a:spcPts val="0"/>
              </a:spcBef>
              <a:buNone/>
            </a:pPr>
            <a:r>
              <a:rPr lang="en-GB" sz="1600" b="1" dirty="0" err="1">
                <a:latin typeface="Courier New" pitchFamily="49" charset="0"/>
                <a:cs typeface="Courier New" pitchFamily="49" charset="0"/>
              </a:rPr>
              <a:t>file.close</a:t>
            </a:r>
            <a:r>
              <a:rPr lang="en-GB" sz="1600" b="1" dirty="0">
                <a:latin typeface="Courier New" pitchFamily="49" charset="0"/>
                <a:cs typeface="Courier New" pitchFamily="49" charset="0"/>
              </a:rPr>
              <a:t>()</a:t>
            </a:r>
          </a:p>
          <a:p>
            <a:pPr marL="360000" lvl="1"/>
            <a:r>
              <a:rPr lang="en-GB" b="1" dirty="0"/>
              <a:t>Save and run file</a:t>
            </a:r>
          </a:p>
          <a:p>
            <a:pPr marL="720000" lvl="2"/>
            <a:r>
              <a:rPr lang="en-GB" dirty="0"/>
              <a:t>What does the program do?</a:t>
            </a:r>
          </a:p>
          <a:p>
            <a:pPr marL="720000" lvl="2"/>
            <a:r>
              <a:rPr lang="en-GB" dirty="0"/>
              <a:t>Open </a:t>
            </a:r>
            <a:r>
              <a:rPr lang="en-GB" b="1" dirty="0" err="1">
                <a:solidFill>
                  <a:srgbClr val="F08300"/>
                </a:solidFill>
                <a:latin typeface="Courier New" panose="02070309020205020404" pitchFamily="49" charset="0"/>
                <a:cs typeface="Courier New" panose="02070309020205020404" pitchFamily="49" charset="0"/>
              </a:rPr>
              <a:t>filename.txt</a:t>
            </a:r>
            <a:r>
              <a:rPr lang="en-GB" dirty="0">
                <a:solidFill>
                  <a:srgbClr val="F08300"/>
                </a:solidFill>
              </a:rPr>
              <a:t> </a:t>
            </a:r>
            <a:r>
              <a:rPr lang="en-GB" dirty="0"/>
              <a:t>in Notepad to view file contents</a:t>
            </a:r>
            <a:endParaRPr lang="en-GB" b="1" dirty="0"/>
          </a:p>
          <a:p>
            <a:endParaRPr lang="en-US" dirty="0"/>
          </a:p>
        </p:txBody>
      </p:sp>
      <p:sp>
        <p:nvSpPr>
          <p:cNvPr id="3" name="Title 2"/>
          <p:cNvSpPr>
            <a:spLocks noGrp="1"/>
          </p:cNvSpPr>
          <p:nvPr>
            <p:ph type="title"/>
          </p:nvPr>
        </p:nvSpPr>
        <p:spPr/>
        <p:txBody>
          <a:bodyPr/>
          <a:lstStyle/>
          <a:p>
            <a:r>
              <a:rPr lang="en-GB" dirty="0"/>
              <a:t>Write File</a:t>
            </a:r>
          </a:p>
        </p:txBody>
      </p:sp>
    </p:spTree>
    <p:extLst>
      <p:ext uri="{BB962C8B-B14F-4D97-AF65-F5344CB8AC3E}">
        <p14:creationId xmlns:p14="http://schemas.microsoft.com/office/powerpoint/2010/main" val="63343115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ct val="70000"/>
              </a:lnSpc>
            </a:pPr>
            <a:r>
              <a:rPr lang="en-US" dirty="0"/>
              <a:t>Please see your Exercise Guide</a:t>
            </a:r>
          </a:p>
          <a:p>
            <a:pPr lvl="1">
              <a:lnSpc>
                <a:spcPct val="70000"/>
              </a:lnSpc>
            </a:pPr>
            <a:r>
              <a:rPr lang="en-US" dirty="0"/>
              <a:t>Work as an individual but help each other</a:t>
            </a:r>
          </a:p>
          <a:p>
            <a:pPr lvl="1">
              <a:lnSpc>
                <a:spcPct val="70000"/>
              </a:lnSpc>
            </a:pPr>
            <a:r>
              <a:rPr lang="en-US" dirty="0" smtClean="0"/>
              <a:t>10 </a:t>
            </a:r>
            <a:r>
              <a:rPr lang="en-US" dirty="0"/>
              <a:t>minutes</a:t>
            </a:r>
          </a:p>
          <a:p>
            <a:pPr>
              <a:lnSpc>
                <a:spcPct val="70000"/>
              </a:lnSpc>
            </a:pPr>
            <a:r>
              <a:rPr lang="en-US" dirty="0"/>
              <a:t>Instructions</a:t>
            </a:r>
          </a:p>
          <a:p>
            <a:pPr lvl="1">
              <a:lnSpc>
                <a:spcPct val="70000"/>
              </a:lnSpc>
            </a:pPr>
            <a:r>
              <a:rPr lang="en-US" dirty="0"/>
              <a:t>Create new folder and move to: </a:t>
            </a:r>
            <a:r>
              <a:rPr lang="en-US" dirty="0">
                <a:solidFill>
                  <a:srgbClr val="F08300"/>
                </a:solidFill>
              </a:rPr>
              <a:t>05Files\Exercise</a:t>
            </a:r>
          </a:p>
          <a:p>
            <a:pPr lvl="1">
              <a:lnSpc>
                <a:spcPct val="70000"/>
              </a:lnSpc>
            </a:pPr>
            <a:r>
              <a:rPr lang="en-US" dirty="0"/>
              <a:t>Create new file: </a:t>
            </a:r>
            <a:r>
              <a:rPr lang="en-US" dirty="0">
                <a:solidFill>
                  <a:srgbClr val="F08300"/>
                </a:solidFill>
              </a:rPr>
              <a:t>01WriteTeams.py</a:t>
            </a:r>
          </a:p>
          <a:p>
            <a:pPr lvl="1">
              <a:lnSpc>
                <a:spcPct val="70000"/>
              </a:lnSpc>
            </a:pPr>
            <a:r>
              <a:rPr lang="en-US" dirty="0"/>
              <a:t>Code a program that</a:t>
            </a:r>
          </a:p>
          <a:p>
            <a:pPr lvl="2">
              <a:lnSpc>
                <a:spcPct val="70000"/>
              </a:lnSpc>
            </a:pPr>
            <a:r>
              <a:rPr lang="en-US" dirty="0"/>
              <a:t>Opens a file called </a:t>
            </a:r>
            <a:r>
              <a:rPr lang="en-US" dirty="0" err="1"/>
              <a:t>teams.txt</a:t>
            </a:r>
            <a:endParaRPr lang="en-US" dirty="0"/>
          </a:p>
          <a:p>
            <a:pPr lvl="2">
              <a:lnSpc>
                <a:spcPct val="70000"/>
              </a:lnSpc>
            </a:pPr>
            <a:r>
              <a:rPr lang="en-US" dirty="0"/>
              <a:t>Inputs and writes the names of 5 teams to the file</a:t>
            </a:r>
          </a:p>
          <a:p>
            <a:pPr>
              <a:lnSpc>
                <a:spcPct val="70000"/>
              </a:lnSpc>
            </a:pPr>
            <a:r>
              <a:rPr lang="en-US" dirty="0"/>
              <a:t>Save and run</a:t>
            </a:r>
          </a:p>
          <a:p>
            <a:pPr lvl="1">
              <a:lnSpc>
                <a:spcPct val="70000"/>
              </a:lnSpc>
            </a:pPr>
            <a:r>
              <a:rPr lang="en-US" dirty="0"/>
              <a:t>Check the contents of the file using Notepad</a:t>
            </a:r>
          </a:p>
          <a:p>
            <a:pPr>
              <a:lnSpc>
                <a:spcPct val="70000"/>
              </a:lnSpc>
            </a:pPr>
            <a:endParaRPr lang="en-US" dirty="0"/>
          </a:p>
        </p:txBody>
      </p:sp>
      <p:sp>
        <p:nvSpPr>
          <p:cNvPr id="665602" name="Rectangle 2"/>
          <p:cNvSpPr>
            <a:spLocks noGrp="1" noChangeArrowheads="1"/>
          </p:cNvSpPr>
          <p:nvPr>
            <p:ph type="title"/>
          </p:nvPr>
        </p:nvSpPr>
        <p:spPr/>
        <p:txBody>
          <a:bodyPr>
            <a:normAutofit/>
          </a:bodyPr>
          <a:lstStyle/>
          <a:p>
            <a:r>
              <a:rPr lang="en-GB" dirty="0"/>
              <a:t>Exercise 5.1 – Write Teams</a:t>
            </a:r>
          </a:p>
        </p:txBody>
      </p:sp>
    </p:spTree>
    <p:extLst>
      <p:ext uri="{BB962C8B-B14F-4D97-AF65-F5344CB8AC3E}">
        <p14:creationId xmlns:p14="http://schemas.microsoft.com/office/powerpoint/2010/main" val="2999053029"/>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sz="quarter" idx="15"/>
          </p:nvPr>
        </p:nvSpPr>
        <p:spPr>
          <a:prstGeom prst="rect">
            <a:avLst/>
          </a:prstGeom>
        </p:spPr>
        <p:txBody>
          <a:bodyPr/>
          <a:lstStyle/>
          <a:p>
            <a:r>
              <a:rPr lang="en-GB" b="0" dirty="0"/>
              <a:t>Objectives</a:t>
            </a:r>
          </a:p>
          <a:p>
            <a:r>
              <a:rPr lang="en-GB" b="0" dirty="0"/>
              <a:t>Basics</a:t>
            </a:r>
          </a:p>
          <a:p>
            <a:r>
              <a:rPr lang="en-GB" b="0" dirty="0"/>
              <a:t>Write</a:t>
            </a:r>
          </a:p>
          <a:p>
            <a:r>
              <a:rPr lang="en-GB" b="1" dirty="0"/>
              <a:t>Read</a:t>
            </a:r>
          </a:p>
          <a:p>
            <a:r>
              <a:rPr lang="en-GB" b="0" dirty="0"/>
              <a:t>Edit</a:t>
            </a:r>
          </a:p>
          <a:p>
            <a:r>
              <a:rPr lang="en-GB" b="0" dirty="0"/>
              <a:t>Review</a:t>
            </a:r>
          </a:p>
        </p:txBody>
      </p:sp>
      <p:sp>
        <p:nvSpPr>
          <p:cNvPr id="30723" name="Rectangle 2"/>
          <p:cNvSpPr>
            <a:spLocks noGrp="1" noChangeArrowheads="1"/>
          </p:cNvSpPr>
          <p:nvPr>
            <p:ph type="title"/>
          </p:nvPr>
        </p:nvSpPr>
        <p:spPr/>
        <p:txBody>
          <a:bodyPr>
            <a:normAutofit/>
          </a:bodyPr>
          <a:lstStyle/>
          <a:p>
            <a:r>
              <a:rPr lang="en-GB" dirty="0"/>
              <a:t>Contents</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0001" y="921771"/>
            <a:ext cx="2398183" cy="179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041497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normAutofit/>
          </a:bodyPr>
          <a:lstStyle/>
          <a:p>
            <a:pPr>
              <a:lnSpc>
                <a:spcPct val="110000"/>
              </a:lnSpc>
            </a:pPr>
            <a:r>
              <a:rPr lang="en-GB" dirty="0"/>
              <a:t>Create </a:t>
            </a:r>
            <a:r>
              <a:rPr lang="en-GB" dirty="0">
                <a:solidFill>
                  <a:srgbClr val="F08300"/>
                </a:solidFill>
              </a:rPr>
              <a:t>02FileRead.py</a:t>
            </a:r>
            <a:r>
              <a:rPr lang="en-GB" dirty="0"/>
              <a:t> and code the following</a:t>
            </a:r>
          </a:p>
          <a:p>
            <a:pPr marL="360000" lvl="1" indent="0">
              <a:buNone/>
            </a:pPr>
            <a:r>
              <a:rPr lang="en-GB" sz="1600" b="1" dirty="0">
                <a:solidFill>
                  <a:srgbClr val="F08300"/>
                </a:solidFill>
                <a:latin typeface="Courier New" pitchFamily="49" charset="0"/>
                <a:cs typeface="Courier New" pitchFamily="49" charset="0"/>
              </a:rPr>
              <a:t># Program : 02FileRead</a:t>
            </a:r>
          </a:p>
          <a:p>
            <a:pPr marL="360000" lvl="1" indent="0">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spcBef>
                <a:spcPts val="0"/>
              </a:spcBef>
              <a:buNone/>
            </a:pPr>
            <a:r>
              <a:rPr lang="en-GB" sz="1600" b="1" dirty="0">
                <a:solidFill>
                  <a:srgbClr val="F08300"/>
                </a:solidFill>
                <a:latin typeface="Courier New" pitchFamily="49" charset="0"/>
                <a:cs typeface="Courier New" pitchFamily="49" charset="0"/>
              </a:rPr>
              <a:t># Date    : 12 Jul 2016</a:t>
            </a:r>
          </a:p>
          <a:p>
            <a:pPr marL="360000" lvl="1" indent="0">
              <a:spcBef>
                <a:spcPts val="0"/>
              </a:spcBef>
              <a:buNone/>
            </a:pPr>
            <a:r>
              <a:rPr lang="en-GB" sz="1600" b="1" dirty="0">
                <a:solidFill>
                  <a:srgbClr val="F08300"/>
                </a:solidFill>
                <a:latin typeface="Courier New" pitchFamily="49" charset="0"/>
                <a:cs typeface="Courier New" pitchFamily="49" charset="0"/>
              </a:rPr>
              <a:t># Purpose : Example to open and read file</a:t>
            </a:r>
          </a:p>
          <a:p>
            <a:pPr marL="360000" lvl="1" indent="0">
              <a:spcBef>
                <a:spcPts val="0"/>
              </a:spcBef>
              <a:buNone/>
            </a:pPr>
            <a:endParaRPr lang="en-GB" sz="1600" b="1" dirty="0">
              <a:solidFill>
                <a:srgbClr val="FF0000"/>
              </a:solidFill>
              <a:latin typeface="Courier New" pitchFamily="49" charset="0"/>
              <a:cs typeface="Courier New" pitchFamily="49" charset="0"/>
            </a:endParaRPr>
          </a:p>
        </p:txBody>
      </p:sp>
      <p:sp>
        <p:nvSpPr>
          <p:cNvPr id="5" name="Content Placeholder 4"/>
          <p:cNvSpPr>
            <a:spLocks noGrp="1"/>
          </p:cNvSpPr>
          <p:nvPr>
            <p:ph sz="quarter" idx="16"/>
          </p:nvPr>
        </p:nvSpPr>
        <p:spPr/>
        <p:txBody>
          <a:bodyPr/>
          <a:lstStyle/>
          <a:p>
            <a:pPr marL="360000" lvl="1" indent="0">
              <a:lnSpc>
                <a:spcPct val="70000"/>
              </a:lnSpc>
              <a:spcBef>
                <a:spcPts val="0"/>
              </a:spcBef>
              <a:buNone/>
            </a:pPr>
            <a:r>
              <a:rPr lang="en-GB" sz="1600" b="1" dirty="0">
                <a:latin typeface="Courier New" pitchFamily="49" charset="0"/>
                <a:cs typeface="Courier New" pitchFamily="49" charset="0"/>
              </a:rPr>
              <a:t>file = </a:t>
            </a:r>
            <a:r>
              <a:rPr lang="en-GB" sz="1600" b="1" dirty="0">
                <a:solidFill>
                  <a:srgbClr val="7030A0"/>
                </a:solidFill>
                <a:latin typeface="Courier New" pitchFamily="49" charset="0"/>
                <a:cs typeface="Courier New" pitchFamily="49" charset="0"/>
              </a:rPr>
              <a:t>open</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a:t>
            </a:r>
            <a:r>
              <a:rPr lang="en-GB" sz="1600" b="1" dirty="0" err="1">
                <a:solidFill>
                  <a:srgbClr val="00B050"/>
                </a:solidFill>
                <a:latin typeface="Courier New" pitchFamily="49" charset="0"/>
                <a:cs typeface="Courier New" pitchFamily="49" charset="0"/>
              </a:rPr>
              <a:t>filename.txt"</a:t>
            </a:r>
            <a:r>
              <a:rPr lang="en-GB" sz="1600" b="1" dirty="0" err="1">
                <a:latin typeface="Courier New" pitchFamily="49" charset="0"/>
                <a:cs typeface="Courier New" pitchFamily="49" charset="0"/>
              </a:rPr>
              <a:t>,</a:t>
            </a:r>
            <a:r>
              <a:rPr lang="en-GB" sz="1600" b="1" dirty="0" err="1">
                <a:solidFill>
                  <a:srgbClr val="00B050"/>
                </a:solidFill>
                <a:latin typeface="Courier New" pitchFamily="49" charset="0"/>
                <a:cs typeface="Courier New" pitchFamily="49" charset="0"/>
              </a:rPr>
              <a:t>"r</a:t>
            </a:r>
            <a:r>
              <a:rPr lang="en-GB" sz="1600" b="1" dirty="0">
                <a:solidFill>
                  <a:srgbClr val="00B050"/>
                </a:solidFill>
                <a:latin typeface="Courier New" pitchFamily="49" charset="0"/>
                <a:cs typeface="Courier New" pitchFamily="49" charset="0"/>
              </a:rPr>
              <a:t>"</a:t>
            </a:r>
            <a:r>
              <a:rPr lang="en-GB" sz="1600" b="1" dirty="0">
                <a:latin typeface="Courier New" pitchFamily="49" charset="0"/>
                <a:cs typeface="Courier New" pitchFamily="49" charset="0"/>
              </a:rPr>
              <a:t>)</a:t>
            </a:r>
          </a:p>
          <a:p>
            <a:pPr marL="360000" lvl="1" indent="0">
              <a:lnSpc>
                <a:spcPct val="70000"/>
              </a:lnSpc>
              <a:spcBef>
                <a:spcPts val="0"/>
              </a:spcBef>
              <a:buNone/>
            </a:pPr>
            <a:endParaRPr lang="en-GB" sz="1600" b="1" dirty="0">
              <a:latin typeface="Courier New" pitchFamily="49" charset="0"/>
              <a:cs typeface="Courier New" pitchFamily="49" charset="0"/>
            </a:endParaRPr>
          </a:p>
          <a:p>
            <a:pPr marL="360000" lvl="1" indent="0">
              <a:lnSpc>
                <a:spcPct val="70000"/>
              </a:lnSpc>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"First line:"</a:t>
            </a:r>
            <a:r>
              <a:rPr lang="en-GB" sz="1600" b="1" dirty="0">
                <a:latin typeface="Courier New" pitchFamily="49" charset="0"/>
                <a:cs typeface="Courier New" pitchFamily="49" charset="0"/>
              </a:rPr>
              <a:t>)</a:t>
            </a:r>
          </a:p>
          <a:p>
            <a:pPr marL="360000" lvl="1" indent="0">
              <a:lnSpc>
                <a:spcPct val="70000"/>
              </a:lnSpc>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err="1">
                <a:latin typeface="Courier New" pitchFamily="49" charset="0"/>
                <a:cs typeface="Courier New" pitchFamily="49" charset="0"/>
              </a:rPr>
              <a:t>file.readline</a:t>
            </a:r>
            <a:r>
              <a:rPr lang="en-GB" sz="1600" b="1" dirty="0">
                <a:latin typeface="Courier New" pitchFamily="49" charset="0"/>
                <a:cs typeface="Courier New" pitchFamily="49" charset="0"/>
              </a:rPr>
              <a:t>())</a:t>
            </a:r>
          </a:p>
          <a:p>
            <a:pPr marL="360000" lvl="1" indent="0">
              <a:lnSpc>
                <a:spcPct val="70000"/>
              </a:lnSpc>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"Second line:"</a:t>
            </a:r>
            <a:r>
              <a:rPr lang="en-GB" sz="1600" b="1" dirty="0">
                <a:latin typeface="Courier New" pitchFamily="49" charset="0"/>
                <a:cs typeface="Courier New" pitchFamily="49" charset="0"/>
              </a:rPr>
              <a:t>)</a:t>
            </a:r>
          </a:p>
          <a:p>
            <a:pPr marL="360000" lvl="1" indent="0">
              <a:lnSpc>
                <a:spcPct val="70000"/>
              </a:lnSpc>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err="1">
                <a:latin typeface="Courier New" pitchFamily="49" charset="0"/>
                <a:cs typeface="Courier New" pitchFamily="49" charset="0"/>
              </a:rPr>
              <a:t>file.readline</a:t>
            </a:r>
            <a:r>
              <a:rPr lang="en-GB" sz="1600" b="1" dirty="0">
                <a:latin typeface="Courier New" pitchFamily="49" charset="0"/>
                <a:cs typeface="Courier New" pitchFamily="49" charset="0"/>
              </a:rPr>
              <a:t>())</a:t>
            </a:r>
          </a:p>
          <a:p>
            <a:pPr marL="360000" lvl="1" indent="0">
              <a:lnSpc>
                <a:spcPct val="70000"/>
              </a:lnSpc>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"Rest of file:"</a:t>
            </a:r>
            <a:r>
              <a:rPr lang="en-GB" sz="1600" b="1" dirty="0">
                <a:latin typeface="Courier New" pitchFamily="49" charset="0"/>
                <a:cs typeface="Courier New" pitchFamily="49" charset="0"/>
              </a:rPr>
              <a:t>)</a:t>
            </a:r>
          </a:p>
          <a:p>
            <a:pPr marL="360000" lvl="1" indent="0">
              <a:lnSpc>
                <a:spcPct val="70000"/>
              </a:lnSpc>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err="1">
                <a:latin typeface="Courier New" pitchFamily="49" charset="0"/>
                <a:cs typeface="Courier New" pitchFamily="49" charset="0"/>
              </a:rPr>
              <a:t>file.read</a:t>
            </a:r>
            <a:r>
              <a:rPr lang="en-GB" sz="1600" b="1" dirty="0">
                <a:latin typeface="Courier New" pitchFamily="49" charset="0"/>
                <a:cs typeface="Courier New" pitchFamily="49" charset="0"/>
              </a:rPr>
              <a:t>())</a:t>
            </a:r>
          </a:p>
          <a:p>
            <a:pPr marL="360000" lvl="1" indent="0">
              <a:lnSpc>
                <a:spcPct val="70000"/>
              </a:lnSpc>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"Blank line:"</a:t>
            </a:r>
            <a:r>
              <a:rPr lang="en-GB" sz="1600" b="1" dirty="0">
                <a:latin typeface="Courier New" pitchFamily="49" charset="0"/>
                <a:cs typeface="Courier New" pitchFamily="49" charset="0"/>
              </a:rPr>
              <a:t>)</a:t>
            </a:r>
          </a:p>
          <a:p>
            <a:pPr marL="360000" lvl="1" indent="0">
              <a:lnSpc>
                <a:spcPct val="70000"/>
              </a:lnSpc>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err="1">
                <a:latin typeface="Courier New" pitchFamily="49" charset="0"/>
                <a:cs typeface="Courier New" pitchFamily="49" charset="0"/>
              </a:rPr>
              <a:t>file.readline</a:t>
            </a:r>
            <a:r>
              <a:rPr lang="en-GB" sz="1600" b="1" dirty="0">
                <a:latin typeface="Courier New" pitchFamily="49" charset="0"/>
                <a:cs typeface="Courier New" pitchFamily="49" charset="0"/>
              </a:rPr>
              <a:t>())</a:t>
            </a:r>
          </a:p>
          <a:p>
            <a:pPr marL="360000" lvl="1" indent="0">
              <a:lnSpc>
                <a:spcPct val="70000"/>
              </a:lnSpc>
              <a:spcBef>
                <a:spcPts val="0"/>
              </a:spcBef>
              <a:buNone/>
            </a:pPr>
            <a:endParaRPr lang="en-GB" sz="1600" b="1" dirty="0">
              <a:latin typeface="Courier New" pitchFamily="49" charset="0"/>
              <a:cs typeface="Courier New" pitchFamily="49" charset="0"/>
            </a:endParaRPr>
          </a:p>
          <a:p>
            <a:pPr marL="360000" lvl="1" indent="0">
              <a:lnSpc>
                <a:spcPct val="70000"/>
              </a:lnSpc>
              <a:spcBef>
                <a:spcPts val="0"/>
              </a:spcBef>
              <a:buNone/>
            </a:pPr>
            <a:r>
              <a:rPr lang="en-GB" sz="1600" b="1" dirty="0" err="1">
                <a:latin typeface="Courier New" pitchFamily="49" charset="0"/>
                <a:cs typeface="Courier New" pitchFamily="49" charset="0"/>
              </a:rPr>
              <a:t>file.close</a:t>
            </a:r>
            <a:r>
              <a:rPr lang="en-GB" sz="1600" b="1" dirty="0">
                <a:latin typeface="Courier New" pitchFamily="49" charset="0"/>
                <a:cs typeface="Courier New" pitchFamily="49" charset="0"/>
              </a:rPr>
              <a:t>()</a:t>
            </a:r>
          </a:p>
          <a:p>
            <a:pPr marL="360000" lvl="1">
              <a:lnSpc>
                <a:spcPct val="70000"/>
              </a:lnSpc>
            </a:pPr>
            <a:r>
              <a:rPr lang="en-GB" b="1" dirty="0"/>
              <a:t>Save and run file</a:t>
            </a:r>
          </a:p>
          <a:p>
            <a:pPr marL="720000" lvl="2">
              <a:lnSpc>
                <a:spcPct val="70000"/>
              </a:lnSpc>
            </a:pPr>
            <a:r>
              <a:rPr lang="en-GB" dirty="0"/>
              <a:t>What does the program do?</a:t>
            </a:r>
          </a:p>
          <a:p>
            <a:pPr>
              <a:lnSpc>
                <a:spcPct val="70000"/>
              </a:lnSpc>
            </a:pPr>
            <a:endParaRPr lang="en-US" dirty="0"/>
          </a:p>
        </p:txBody>
      </p:sp>
      <p:sp>
        <p:nvSpPr>
          <p:cNvPr id="3" name="Title 2"/>
          <p:cNvSpPr>
            <a:spLocks noGrp="1"/>
          </p:cNvSpPr>
          <p:nvPr>
            <p:ph type="title"/>
          </p:nvPr>
        </p:nvSpPr>
        <p:spPr/>
        <p:txBody>
          <a:bodyPr/>
          <a:lstStyle/>
          <a:p>
            <a:r>
              <a:rPr lang="en-GB" dirty="0"/>
              <a:t>Read File Example</a:t>
            </a:r>
          </a:p>
        </p:txBody>
      </p:sp>
    </p:spTree>
    <p:extLst>
      <p:ext uri="{BB962C8B-B14F-4D97-AF65-F5344CB8AC3E}">
        <p14:creationId xmlns:p14="http://schemas.microsoft.com/office/powerpoint/2010/main" val="1479692135"/>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ct val="70000"/>
              </a:lnSpc>
            </a:pPr>
            <a:r>
              <a:rPr lang="en-US" dirty="0"/>
              <a:t>Please see your Exercise Guide</a:t>
            </a:r>
          </a:p>
          <a:p>
            <a:pPr lvl="1">
              <a:lnSpc>
                <a:spcPct val="70000"/>
              </a:lnSpc>
            </a:pPr>
            <a:r>
              <a:rPr lang="en-US" dirty="0"/>
              <a:t>Work as an individual but help each other</a:t>
            </a:r>
          </a:p>
          <a:p>
            <a:pPr lvl="1">
              <a:lnSpc>
                <a:spcPct val="70000"/>
              </a:lnSpc>
            </a:pPr>
            <a:r>
              <a:rPr lang="en-US" dirty="0"/>
              <a:t>10 minutes</a:t>
            </a:r>
          </a:p>
          <a:p>
            <a:pPr>
              <a:lnSpc>
                <a:spcPct val="70000"/>
              </a:lnSpc>
            </a:pPr>
            <a:r>
              <a:rPr lang="en-US" dirty="0"/>
              <a:t>Instructions</a:t>
            </a:r>
          </a:p>
          <a:p>
            <a:pPr lvl="1">
              <a:lnSpc>
                <a:spcPct val="70000"/>
              </a:lnSpc>
            </a:pPr>
            <a:r>
              <a:rPr lang="en-US" dirty="0"/>
              <a:t>Please follow full instructions in Exercise Guide</a:t>
            </a:r>
          </a:p>
          <a:p>
            <a:pPr lvl="1">
              <a:lnSpc>
                <a:spcPct val="70000"/>
              </a:lnSpc>
            </a:pPr>
            <a:r>
              <a:rPr lang="en-US" dirty="0"/>
              <a:t>Create new file: </a:t>
            </a:r>
            <a:r>
              <a:rPr lang="en-US" dirty="0">
                <a:solidFill>
                  <a:srgbClr val="F08300"/>
                </a:solidFill>
              </a:rPr>
              <a:t>02ReadTeams.py</a:t>
            </a:r>
          </a:p>
          <a:p>
            <a:pPr lvl="1">
              <a:lnSpc>
                <a:spcPct val="70000"/>
              </a:lnSpc>
            </a:pPr>
            <a:r>
              <a:rPr lang="en-US" dirty="0"/>
              <a:t>Code a program that</a:t>
            </a:r>
          </a:p>
          <a:p>
            <a:pPr lvl="2">
              <a:lnSpc>
                <a:spcPct val="70000"/>
              </a:lnSpc>
            </a:pPr>
            <a:r>
              <a:rPr lang="en-US" dirty="0"/>
              <a:t>Opens a file called </a:t>
            </a:r>
            <a:r>
              <a:rPr lang="en-US" dirty="0" err="1"/>
              <a:t>teams.txt</a:t>
            </a:r>
            <a:endParaRPr lang="en-US" dirty="0"/>
          </a:p>
          <a:p>
            <a:pPr lvl="2">
              <a:lnSpc>
                <a:spcPct val="70000"/>
              </a:lnSpc>
            </a:pPr>
            <a:r>
              <a:rPr lang="en-US" dirty="0"/>
              <a:t>Reads and outputs the names of the first 2 teams in the file</a:t>
            </a:r>
          </a:p>
          <a:p>
            <a:pPr lvl="2">
              <a:lnSpc>
                <a:spcPct val="70000"/>
              </a:lnSpc>
            </a:pPr>
            <a:r>
              <a:rPr lang="en-US" dirty="0"/>
              <a:t>Reads and outputs the names of the rest of the teams in the file</a:t>
            </a:r>
          </a:p>
          <a:p>
            <a:pPr>
              <a:lnSpc>
                <a:spcPct val="70000"/>
              </a:lnSpc>
            </a:pPr>
            <a:r>
              <a:rPr lang="en-US" dirty="0"/>
              <a:t>Save and </a:t>
            </a:r>
            <a:r>
              <a:rPr lang="en-US" dirty="0" smtClean="0"/>
              <a:t>run</a:t>
            </a:r>
            <a:endParaRPr lang="en-US" dirty="0"/>
          </a:p>
        </p:txBody>
      </p:sp>
      <p:sp>
        <p:nvSpPr>
          <p:cNvPr id="665602" name="Rectangle 2"/>
          <p:cNvSpPr>
            <a:spLocks noGrp="1" noChangeArrowheads="1"/>
          </p:cNvSpPr>
          <p:nvPr>
            <p:ph type="title"/>
          </p:nvPr>
        </p:nvSpPr>
        <p:spPr/>
        <p:txBody>
          <a:bodyPr>
            <a:normAutofit/>
          </a:bodyPr>
          <a:lstStyle/>
          <a:p>
            <a:r>
              <a:rPr lang="en-GB" dirty="0"/>
              <a:t>Exercise 5.2 – Read Teams</a:t>
            </a:r>
          </a:p>
        </p:txBody>
      </p:sp>
      <p:sp>
        <p:nvSpPr>
          <p:cNvPr id="665603" name="Rectangle 3"/>
          <p:cNvSpPr>
            <a:spLocks noChangeArrowheads="1"/>
          </p:cNvSpPr>
          <p:nvPr/>
        </p:nvSpPr>
        <p:spPr bwMode="auto">
          <a:xfrm>
            <a:off x="3360000" y="900000"/>
            <a:ext cx="7680000" cy="5220000"/>
          </a:xfrm>
          <a:prstGeom prst="rect">
            <a:avLst/>
          </a:prstGeom>
          <a:noFill/>
          <a:ln w="9525">
            <a:noFill/>
            <a:miter lim="800000"/>
            <a:headEnd/>
            <a:tailEnd/>
          </a:ln>
          <a:effectLst/>
        </p:spPr>
        <p:txBody>
          <a:bodyPr/>
          <a:lstStyle/>
          <a:p>
            <a:pPr marL="360000" indent="-360000">
              <a:spcBef>
                <a:spcPts val="600"/>
              </a:spcBef>
              <a:buClr>
                <a:schemeClr val="accent1"/>
              </a:buClr>
              <a:buFont typeface="Wingdings" pitchFamily="2" charset="2"/>
              <a:buChar char="§"/>
            </a:pPr>
            <a:endParaRPr lang="en-GB" sz="2400" b="1" dirty="0">
              <a:latin typeface="Arial" pitchFamily="34" charset="0"/>
              <a:cs typeface="Arial" pitchFamily="34" charset="0"/>
            </a:endParaRPr>
          </a:p>
        </p:txBody>
      </p:sp>
    </p:spTree>
    <p:extLst>
      <p:ext uri="{BB962C8B-B14F-4D97-AF65-F5344CB8AC3E}">
        <p14:creationId xmlns:p14="http://schemas.microsoft.com/office/powerpoint/2010/main" val="4117029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dirty="0"/>
              <a:t>Computers are Simple</a:t>
            </a:r>
          </a:p>
        </p:txBody>
      </p:sp>
      <p:sp>
        <p:nvSpPr>
          <p:cNvPr id="5" name="TextBox 4"/>
          <p:cNvSpPr txBox="1"/>
          <p:nvPr/>
        </p:nvSpPr>
        <p:spPr>
          <a:xfrm>
            <a:off x="578795" y="6057239"/>
            <a:ext cx="7200000" cy="276999"/>
          </a:xfrm>
          <a:prstGeom prst="rect">
            <a:avLst/>
          </a:prstGeom>
          <a:noFill/>
        </p:spPr>
        <p:txBody>
          <a:bodyPr wrap="square" rtlCol="0">
            <a:spAutoFit/>
          </a:bodyPr>
          <a:lstStyle/>
          <a:p>
            <a:r>
              <a:rPr lang="en-GB" sz="1200" dirty="0"/>
              <a:t>Adapted from </a:t>
            </a:r>
            <a:r>
              <a:rPr lang="en-GB" sz="1200" i="1" dirty="0"/>
              <a:t>http://tonyctoday.blogspot.co.uk/2009_11_01_archive.html</a:t>
            </a:r>
          </a:p>
        </p:txBody>
      </p:sp>
      <p:pic>
        <p:nvPicPr>
          <p:cNvPr id="159746" name="Picture 2" descr="http://2.bp.blogspot.com/_Mpi9uyIcR24/SwqmmR_Au0I/AAAAAAAAAhE/09H_v8TM1zM/s1600/man-woman%2520machine.jpg"/>
          <p:cNvPicPr>
            <a:picLocks noChangeArrowheads="1"/>
          </p:cNvPicPr>
          <p:nvPr/>
        </p:nvPicPr>
        <p:blipFill>
          <a:blip r:embed="rId3" cstate="print"/>
          <a:srcRect/>
          <a:stretch>
            <a:fillRect/>
          </a:stretch>
        </p:blipFill>
        <p:spPr bwMode="auto">
          <a:xfrm>
            <a:off x="576201" y="1437893"/>
            <a:ext cx="7156450" cy="4365478"/>
          </a:xfrm>
          <a:prstGeom prst="rect">
            <a:avLst/>
          </a:prstGeom>
          <a:noFill/>
        </p:spPr>
      </p:pic>
      <p:sp>
        <p:nvSpPr>
          <p:cNvPr id="7" name="TextBox 6"/>
          <p:cNvSpPr txBox="1"/>
          <p:nvPr/>
        </p:nvSpPr>
        <p:spPr>
          <a:xfrm>
            <a:off x="3290330" y="1668201"/>
            <a:ext cx="1728192" cy="30777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GB" sz="1400" dirty="0"/>
              <a:t>Computer</a:t>
            </a:r>
          </a:p>
        </p:txBody>
      </p:sp>
      <p:sp>
        <p:nvSpPr>
          <p:cNvPr id="8" name="TextBox 7"/>
          <p:cNvSpPr txBox="1"/>
          <p:nvPr/>
        </p:nvSpPr>
        <p:spPr>
          <a:xfrm>
            <a:off x="3290426" y="3379783"/>
            <a:ext cx="1728000" cy="30777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GB" sz="1400" dirty="0"/>
              <a:t>Human</a:t>
            </a:r>
          </a:p>
        </p:txBody>
      </p:sp>
    </p:spTree>
    <p:extLst>
      <p:ext uri="{BB962C8B-B14F-4D97-AF65-F5344CB8AC3E}">
        <p14:creationId xmlns:p14="http://schemas.microsoft.com/office/powerpoint/2010/main" val="165659613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normAutofit/>
          </a:bodyPr>
          <a:lstStyle/>
          <a:p>
            <a:r>
              <a:rPr lang="en-GB" dirty="0"/>
              <a:t>Create </a:t>
            </a:r>
            <a:r>
              <a:rPr lang="en-GB" dirty="0">
                <a:solidFill>
                  <a:srgbClr val="FF0000"/>
                </a:solidFill>
              </a:rPr>
              <a:t>03FileReadByLine.py</a:t>
            </a:r>
            <a:r>
              <a:rPr lang="en-GB" dirty="0"/>
              <a:t> and code the following</a:t>
            </a:r>
          </a:p>
          <a:p>
            <a:pPr marL="360000" lvl="1" indent="0">
              <a:buNone/>
            </a:pPr>
            <a:r>
              <a:rPr lang="en-GB" sz="1600" b="1" dirty="0">
                <a:solidFill>
                  <a:srgbClr val="FF0000"/>
                </a:solidFill>
                <a:latin typeface="Courier New" pitchFamily="49" charset="0"/>
                <a:cs typeface="Courier New" pitchFamily="49" charset="0"/>
              </a:rPr>
              <a:t># Program : 03FileReadByLine</a:t>
            </a:r>
          </a:p>
          <a:p>
            <a:pPr marL="360000" lvl="1" indent="0">
              <a:spcBef>
                <a:spcPts val="0"/>
              </a:spcBef>
              <a:buNone/>
            </a:pPr>
            <a:r>
              <a:rPr lang="en-GB" sz="1600" b="1" dirty="0">
                <a:solidFill>
                  <a:srgbClr val="FF0000"/>
                </a:solidFill>
                <a:latin typeface="Courier New" pitchFamily="49" charset="0"/>
                <a:cs typeface="Courier New" pitchFamily="49" charset="0"/>
              </a:rPr>
              <a:t># Author  : John Merchant</a:t>
            </a:r>
          </a:p>
          <a:p>
            <a:pPr marL="360000" lvl="1" indent="0">
              <a:spcBef>
                <a:spcPts val="0"/>
              </a:spcBef>
              <a:buNone/>
            </a:pPr>
            <a:r>
              <a:rPr lang="en-GB" sz="1600" b="1" dirty="0">
                <a:solidFill>
                  <a:srgbClr val="FF0000"/>
                </a:solidFill>
                <a:latin typeface="Courier New" pitchFamily="49" charset="0"/>
                <a:cs typeface="Courier New" pitchFamily="49" charset="0"/>
              </a:rPr>
              <a:t># Date    : 06May2016</a:t>
            </a:r>
          </a:p>
          <a:p>
            <a:pPr marL="360000" lvl="1" indent="0">
              <a:spcBef>
                <a:spcPts val="0"/>
              </a:spcBef>
              <a:buNone/>
            </a:pPr>
            <a:r>
              <a:rPr lang="en-GB" sz="1600" b="1" dirty="0">
                <a:solidFill>
                  <a:srgbClr val="FF0000"/>
                </a:solidFill>
                <a:latin typeface="Courier New" pitchFamily="49" charset="0"/>
                <a:cs typeface="Courier New" pitchFamily="49" charset="0"/>
              </a:rPr>
              <a:t># Purpose : Example to open and read file by line</a:t>
            </a:r>
          </a:p>
          <a:p>
            <a:pPr marL="360000" lvl="1" indent="0">
              <a:spcBef>
                <a:spcPts val="0"/>
              </a:spcBef>
              <a:buNone/>
            </a:pPr>
            <a:endParaRPr lang="en-GB" sz="1600" b="1" dirty="0">
              <a:solidFill>
                <a:srgbClr val="FF0000"/>
              </a:solidFill>
              <a:latin typeface="Courier New" pitchFamily="49" charset="0"/>
              <a:cs typeface="Courier New" pitchFamily="49" charset="0"/>
            </a:endParaRPr>
          </a:p>
          <a:p>
            <a:pPr marL="360000" lvl="1" indent="0">
              <a:spcBef>
                <a:spcPts val="0"/>
              </a:spcBef>
              <a:buNone/>
            </a:pPr>
            <a:r>
              <a:rPr lang="en-GB" sz="1600" b="1" dirty="0">
                <a:latin typeface="Courier New" pitchFamily="49" charset="0"/>
                <a:cs typeface="Courier New" pitchFamily="49" charset="0"/>
              </a:rPr>
              <a:t>file = </a:t>
            </a:r>
            <a:r>
              <a:rPr lang="en-GB" sz="1600" b="1" dirty="0">
                <a:solidFill>
                  <a:srgbClr val="7030A0"/>
                </a:solidFill>
                <a:latin typeface="Courier New" pitchFamily="49" charset="0"/>
                <a:cs typeface="Courier New" pitchFamily="49" charset="0"/>
              </a:rPr>
              <a:t>open</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a:t>
            </a:r>
            <a:r>
              <a:rPr lang="en-GB" sz="1600" b="1" dirty="0" err="1">
                <a:solidFill>
                  <a:srgbClr val="00B050"/>
                </a:solidFill>
                <a:latin typeface="Courier New" pitchFamily="49" charset="0"/>
                <a:cs typeface="Courier New" pitchFamily="49" charset="0"/>
              </a:rPr>
              <a:t>filename.txt"</a:t>
            </a:r>
            <a:r>
              <a:rPr lang="en-GB" sz="1600" b="1" dirty="0" err="1">
                <a:latin typeface="Courier New" pitchFamily="49" charset="0"/>
                <a:cs typeface="Courier New" pitchFamily="49" charset="0"/>
              </a:rPr>
              <a:t>,</a:t>
            </a:r>
            <a:r>
              <a:rPr lang="en-GB" sz="1600" b="1" dirty="0" err="1">
                <a:solidFill>
                  <a:srgbClr val="00B050"/>
                </a:solidFill>
                <a:latin typeface="Courier New" pitchFamily="49" charset="0"/>
                <a:cs typeface="Courier New" pitchFamily="49" charset="0"/>
              </a:rPr>
              <a:t>"</a:t>
            </a:r>
            <a:r>
              <a:rPr lang="en-GB" sz="1600" b="1" dirty="0" err="1" smtClean="0">
                <a:solidFill>
                  <a:srgbClr val="00B050"/>
                </a:solidFill>
                <a:latin typeface="Courier New" pitchFamily="49" charset="0"/>
                <a:cs typeface="Courier New" pitchFamily="49" charset="0"/>
              </a:rPr>
              <a:t>r</a:t>
            </a:r>
            <a:r>
              <a:rPr lang="en-GB" sz="1600" b="1" dirty="0" smtClean="0">
                <a:solidFill>
                  <a:srgbClr val="00B050"/>
                </a:solidFill>
                <a:latin typeface="Courier New" pitchFamily="49" charset="0"/>
                <a:cs typeface="Courier New" pitchFamily="49" charset="0"/>
              </a:rPr>
              <a:t>”</a:t>
            </a:r>
            <a:r>
              <a:rPr lang="en-GB" sz="1600" b="1" dirty="0" smtClean="0">
                <a:latin typeface="Courier New" pitchFamily="49" charset="0"/>
                <a:cs typeface="Courier New" pitchFamily="49" charset="0"/>
              </a:rPr>
              <a:t>)</a:t>
            </a:r>
            <a:endParaRPr lang="en-GB" sz="1600" b="1" dirty="0">
              <a:latin typeface="Courier New" pitchFamily="49" charset="0"/>
              <a:cs typeface="Courier New" pitchFamily="49" charset="0"/>
            </a:endParaRPr>
          </a:p>
        </p:txBody>
      </p:sp>
      <p:sp>
        <p:nvSpPr>
          <p:cNvPr id="5" name="Content Placeholder 4"/>
          <p:cNvSpPr>
            <a:spLocks noGrp="1"/>
          </p:cNvSpPr>
          <p:nvPr>
            <p:ph sz="quarter" idx="16"/>
          </p:nvPr>
        </p:nvSpPr>
        <p:spPr/>
        <p:txBody>
          <a:bodyPr/>
          <a:lstStyle/>
          <a:p>
            <a:pPr marL="360000" lvl="1" indent="0">
              <a:spcBef>
                <a:spcPts val="0"/>
              </a:spcBef>
              <a:buNone/>
            </a:pPr>
            <a:r>
              <a:rPr lang="en-GB" sz="1600" b="1" dirty="0" smtClean="0">
                <a:solidFill>
                  <a:srgbClr val="7030A0"/>
                </a:solidFill>
                <a:latin typeface="Courier New" pitchFamily="49" charset="0"/>
                <a:cs typeface="Courier New" pitchFamily="49" charset="0"/>
              </a:rPr>
              <a:t>print</a:t>
            </a:r>
            <a:r>
              <a:rPr lang="en-GB" sz="1600" b="1" dirty="0">
                <a:solidFill>
                  <a:srgbClr val="00B050"/>
                </a:solidFill>
                <a:latin typeface="Courier New" pitchFamily="49" charset="0"/>
                <a:cs typeface="Courier New" pitchFamily="49" charset="0"/>
              </a:rPr>
              <a:t>("First line:"</a:t>
            </a:r>
            <a:r>
              <a:rPr lang="en-GB" sz="1600" b="1" dirty="0">
                <a:latin typeface="Courier New" pitchFamily="49" charset="0"/>
                <a:cs typeface="Courier New" pitchFamily="49" charset="0"/>
              </a:rPr>
              <a:t>)</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err="1">
                <a:latin typeface="Courier New" pitchFamily="49" charset="0"/>
                <a:cs typeface="Courier New" pitchFamily="49" charset="0"/>
              </a:rPr>
              <a:t>file.readline</a:t>
            </a:r>
            <a:r>
              <a:rPr lang="en-GB" sz="1600" b="1" dirty="0">
                <a:latin typeface="Courier New" pitchFamily="49" charset="0"/>
                <a:cs typeface="Courier New" pitchFamily="49" charset="0"/>
              </a:rPr>
              <a:t>())</a:t>
            </a:r>
          </a:p>
          <a:p>
            <a:pPr marL="360000" lvl="1" indent="0">
              <a:spcBef>
                <a:spcPts val="0"/>
              </a:spcBef>
              <a:buNone/>
            </a:pPr>
            <a:r>
              <a:rPr lang="en-GB" sz="1600" b="1" dirty="0" err="1">
                <a:latin typeface="Courier New" pitchFamily="49" charset="0"/>
                <a:cs typeface="Courier New" pitchFamily="49" charset="0"/>
              </a:rPr>
              <a:t>file.seek</a:t>
            </a:r>
            <a:r>
              <a:rPr lang="en-GB" sz="1600" b="1" dirty="0">
                <a:latin typeface="Courier New" pitchFamily="49" charset="0"/>
                <a:cs typeface="Courier New" pitchFamily="49" charset="0"/>
              </a:rPr>
              <a:t>(0)</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"First line again"</a:t>
            </a:r>
            <a:r>
              <a:rPr lang="en-GB" sz="1600" b="1" dirty="0">
                <a:latin typeface="Courier New" pitchFamily="49" charset="0"/>
                <a:cs typeface="Courier New" pitchFamily="49" charset="0"/>
              </a:rPr>
              <a:t>)</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err="1">
                <a:latin typeface="Courier New" pitchFamily="49" charset="0"/>
                <a:cs typeface="Courier New" pitchFamily="49" charset="0"/>
              </a:rPr>
              <a:t>file.readline</a:t>
            </a:r>
            <a:r>
              <a:rPr lang="en-GB" sz="1600" b="1" dirty="0">
                <a:latin typeface="Courier New" pitchFamily="49" charset="0"/>
                <a:cs typeface="Courier New" pitchFamily="49" charset="0"/>
              </a:rPr>
              <a:t>())</a:t>
            </a:r>
          </a:p>
          <a:p>
            <a:pPr marL="360000" lvl="1" indent="0">
              <a:spcBef>
                <a:spcPts val="0"/>
              </a:spcBef>
              <a:buNone/>
            </a:pPr>
            <a:endParaRPr lang="en-GB" sz="1600" b="1" dirty="0">
              <a:latin typeface="Courier New" pitchFamily="49" charset="0"/>
              <a:cs typeface="Courier New" pitchFamily="49" charset="0"/>
            </a:endParaRPr>
          </a:p>
          <a:p>
            <a:pPr marL="360000" lvl="1" indent="0">
              <a:spcBef>
                <a:spcPts val="0"/>
              </a:spcBef>
              <a:buNone/>
            </a:pPr>
            <a:r>
              <a:rPr lang="en-GB" sz="1600" b="1" dirty="0" err="1">
                <a:latin typeface="Courier New" pitchFamily="49" charset="0"/>
                <a:cs typeface="Courier New" pitchFamily="49" charset="0"/>
              </a:rPr>
              <a:t>file.close</a:t>
            </a:r>
            <a:r>
              <a:rPr lang="en-GB" sz="1600" b="1" dirty="0">
                <a:latin typeface="Courier New" pitchFamily="49" charset="0"/>
                <a:cs typeface="Courier New" pitchFamily="49" charset="0"/>
              </a:rPr>
              <a:t>()</a:t>
            </a:r>
          </a:p>
          <a:p>
            <a:pPr marL="360000" lvl="1"/>
            <a:r>
              <a:rPr lang="en-GB" b="1" dirty="0"/>
              <a:t>Save and run file</a:t>
            </a:r>
          </a:p>
          <a:p>
            <a:pPr marL="720000" lvl="2"/>
            <a:r>
              <a:rPr lang="en-GB" dirty="0"/>
              <a:t>What does the program do?</a:t>
            </a:r>
          </a:p>
          <a:p>
            <a:endParaRPr lang="en-US" dirty="0"/>
          </a:p>
        </p:txBody>
      </p:sp>
      <p:sp>
        <p:nvSpPr>
          <p:cNvPr id="3" name="Title 2"/>
          <p:cNvSpPr>
            <a:spLocks noGrp="1"/>
          </p:cNvSpPr>
          <p:nvPr>
            <p:ph type="title"/>
          </p:nvPr>
        </p:nvSpPr>
        <p:spPr/>
        <p:txBody>
          <a:bodyPr/>
          <a:lstStyle/>
          <a:p>
            <a:r>
              <a:rPr lang="en-GB" dirty="0"/>
              <a:t>Read File By Line Example</a:t>
            </a:r>
          </a:p>
        </p:txBody>
      </p:sp>
    </p:spTree>
    <p:extLst>
      <p:ext uri="{BB962C8B-B14F-4D97-AF65-F5344CB8AC3E}">
        <p14:creationId xmlns:p14="http://schemas.microsoft.com/office/powerpoint/2010/main" val="313522954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Please see your Exercise Guide</a:t>
            </a:r>
          </a:p>
          <a:p>
            <a:pPr lvl="1"/>
            <a:r>
              <a:rPr lang="en-US" dirty="0"/>
              <a:t>Work as an individual but help each other</a:t>
            </a:r>
          </a:p>
          <a:p>
            <a:pPr lvl="1"/>
            <a:r>
              <a:rPr lang="en-US" dirty="0"/>
              <a:t>10 minutes</a:t>
            </a:r>
          </a:p>
          <a:p>
            <a:r>
              <a:rPr lang="en-US" dirty="0"/>
              <a:t>Instructions</a:t>
            </a:r>
          </a:p>
          <a:p>
            <a:pPr lvl="1"/>
            <a:r>
              <a:rPr lang="en-US" dirty="0"/>
              <a:t>Create new file: </a:t>
            </a:r>
            <a:r>
              <a:rPr lang="en-US" dirty="0">
                <a:solidFill>
                  <a:srgbClr val="F08300"/>
                </a:solidFill>
              </a:rPr>
              <a:t>03ReadByLineTeams.py</a:t>
            </a:r>
          </a:p>
          <a:p>
            <a:pPr lvl="1"/>
            <a:r>
              <a:rPr lang="en-US" dirty="0"/>
              <a:t>Code a program that</a:t>
            </a:r>
          </a:p>
          <a:p>
            <a:pPr lvl="2"/>
            <a:r>
              <a:rPr lang="en-US" dirty="0"/>
              <a:t>Opens a file called </a:t>
            </a:r>
            <a:r>
              <a:rPr lang="en-US" dirty="0" err="1"/>
              <a:t>teams.txt</a:t>
            </a:r>
            <a:endParaRPr lang="en-US" dirty="0"/>
          </a:p>
          <a:p>
            <a:pPr lvl="2"/>
            <a:r>
              <a:rPr lang="en-US" dirty="0"/>
              <a:t>Reads and outputs the names of the 3rd team in the file twice</a:t>
            </a:r>
          </a:p>
          <a:p>
            <a:r>
              <a:rPr lang="en-US" dirty="0"/>
              <a:t>Save and run</a:t>
            </a:r>
          </a:p>
          <a:p>
            <a:endParaRPr lang="en-US" dirty="0"/>
          </a:p>
        </p:txBody>
      </p:sp>
      <p:sp>
        <p:nvSpPr>
          <p:cNvPr id="665602" name="Rectangle 2"/>
          <p:cNvSpPr>
            <a:spLocks noGrp="1" noChangeArrowheads="1"/>
          </p:cNvSpPr>
          <p:nvPr>
            <p:ph type="title"/>
          </p:nvPr>
        </p:nvSpPr>
        <p:spPr/>
        <p:txBody>
          <a:bodyPr>
            <a:normAutofit/>
          </a:bodyPr>
          <a:lstStyle/>
          <a:p>
            <a:r>
              <a:rPr lang="en-GB" dirty="0"/>
              <a:t>Exercise 5.3 – Read By Line Teams</a:t>
            </a:r>
          </a:p>
        </p:txBody>
      </p:sp>
      <p:sp>
        <p:nvSpPr>
          <p:cNvPr id="665603" name="Rectangle 3"/>
          <p:cNvSpPr>
            <a:spLocks noChangeArrowheads="1"/>
          </p:cNvSpPr>
          <p:nvPr/>
        </p:nvSpPr>
        <p:spPr bwMode="auto">
          <a:xfrm>
            <a:off x="3360000" y="900000"/>
            <a:ext cx="7680000" cy="5220000"/>
          </a:xfrm>
          <a:prstGeom prst="rect">
            <a:avLst/>
          </a:prstGeom>
          <a:noFill/>
          <a:ln w="9525">
            <a:noFill/>
            <a:miter lim="800000"/>
            <a:headEnd/>
            <a:tailEnd/>
          </a:ln>
          <a:effectLst/>
        </p:spPr>
        <p:txBody>
          <a:bodyPr/>
          <a:lstStyle/>
          <a:p>
            <a:pPr marL="360000" indent="-360000">
              <a:spcBef>
                <a:spcPts val="600"/>
              </a:spcBef>
              <a:buClr>
                <a:schemeClr val="accent1"/>
              </a:buClr>
              <a:buFont typeface="Wingdings" pitchFamily="2" charset="2"/>
              <a:buChar char="§"/>
            </a:pPr>
            <a:endParaRPr lang="en-GB" sz="2400" b="1" dirty="0">
              <a:latin typeface="Arial" pitchFamily="34" charset="0"/>
              <a:cs typeface="Arial" pitchFamily="34" charset="0"/>
            </a:endParaRPr>
          </a:p>
        </p:txBody>
      </p:sp>
    </p:spTree>
    <p:extLst>
      <p:ext uri="{BB962C8B-B14F-4D97-AF65-F5344CB8AC3E}">
        <p14:creationId xmlns:p14="http://schemas.microsoft.com/office/powerpoint/2010/main" val="157261182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normAutofit/>
          </a:bodyPr>
          <a:lstStyle/>
          <a:p>
            <a:r>
              <a:rPr lang="en-GB" dirty="0"/>
              <a:t>Create </a:t>
            </a:r>
            <a:r>
              <a:rPr lang="en-GB" dirty="0">
                <a:solidFill>
                  <a:srgbClr val="F08300"/>
                </a:solidFill>
              </a:rPr>
              <a:t>04FileReadByCharacter.py </a:t>
            </a:r>
            <a:r>
              <a:rPr lang="en-GB" dirty="0"/>
              <a:t>and code the following</a:t>
            </a:r>
          </a:p>
          <a:p>
            <a:pPr marL="360000" lvl="1" indent="0">
              <a:buNone/>
            </a:pPr>
            <a:r>
              <a:rPr lang="en-GB" sz="1600" b="1" dirty="0">
                <a:solidFill>
                  <a:srgbClr val="F08300"/>
                </a:solidFill>
                <a:latin typeface="Courier New" pitchFamily="49" charset="0"/>
                <a:cs typeface="Courier New" pitchFamily="49" charset="0"/>
              </a:rPr>
              <a:t># Program : 04FileReadByCharacter</a:t>
            </a:r>
          </a:p>
          <a:p>
            <a:pPr marL="360000" lvl="1" indent="0">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spcBef>
                <a:spcPts val="0"/>
              </a:spcBef>
              <a:buNone/>
            </a:pPr>
            <a:r>
              <a:rPr lang="en-GB" sz="1600" b="1" dirty="0">
                <a:solidFill>
                  <a:srgbClr val="F08300"/>
                </a:solidFill>
                <a:latin typeface="Courier New" pitchFamily="49" charset="0"/>
                <a:cs typeface="Courier New" pitchFamily="49" charset="0"/>
              </a:rPr>
              <a:t># Date    : 12 Jul 2016</a:t>
            </a:r>
          </a:p>
          <a:p>
            <a:pPr marL="360000" lvl="1" indent="0">
              <a:spcBef>
                <a:spcPts val="0"/>
              </a:spcBef>
              <a:buNone/>
            </a:pPr>
            <a:r>
              <a:rPr lang="en-GB" sz="1600" b="1" dirty="0">
                <a:solidFill>
                  <a:srgbClr val="F08300"/>
                </a:solidFill>
                <a:latin typeface="Courier New" pitchFamily="49" charset="0"/>
                <a:cs typeface="Courier New" pitchFamily="49" charset="0"/>
              </a:rPr>
              <a:t># Purpose : Example to open and read file by character</a:t>
            </a:r>
          </a:p>
          <a:p>
            <a:pPr marL="360000" lvl="1" indent="0">
              <a:spcBef>
                <a:spcPts val="0"/>
              </a:spcBef>
              <a:buNone/>
            </a:pPr>
            <a:endParaRPr lang="en-GB" sz="1600" b="1" dirty="0">
              <a:solidFill>
                <a:srgbClr val="FF0000"/>
              </a:solidFill>
              <a:latin typeface="Courier New" pitchFamily="49" charset="0"/>
              <a:cs typeface="Courier New" pitchFamily="49" charset="0"/>
            </a:endParaRPr>
          </a:p>
          <a:p>
            <a:pPr marL="360000" lvl="1" indent="0">
              <a:spcBef>
                <a:spcPts val="0"/>
              </a:spcBef>
              <a:buNone/>
            </a:pPr>
            <a:r>
              <a:rPr lang="en-GB" sz="1600" b="1" dirty="0">
                <a:latin typeface="Courier New" pitchFamily="49" charset="0"/>
                <a:cs typeface="Courier New" pitchFamily="49" charset="0"/>
              </a:rPr>
              <a:t>file = </a:t>
            </a:r>
            <a:r>
              <a:rPr lang="en-GB" sz="1600" b="1" dirty="0">
                <a:solidFill>
                  <a:srgbClr val="7030A0"/>
                </a:solidFill>
                <a:latin typeface="Courier New" pitchFamily="49" charset="0"/>
                <a:cs typeface="Courier New" pitchFamily="49" charset="0"/>
              </a:rPr>
              <a:t>open</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a:t>
            </a:r>
            <a:r>
              <a:rPr lang="en-GB" sz="1600" b="1" dirty="0" err="1">
                <a:solidFill>
                  <a:srgbClr val="00B050"/>
                </a:solidFill>
                <a:latin typeface="Courier New" pitchFamily="49" charset="0"/>
                <a:cs typeface="Courier New" pitchFamily="49" charset="0"/>
              </a:rPr>
              <a:t>filename.txt"</a:t>
            </a:r>
            <a:r>
              <a:rPr lang="en-GB" sz="1600" b="1" dirty="0" err="1">
                <a:latin typeface="Courier New" pitchFamily="49" charset="0"/>
                <a:cs typeface="Courier New" pitchFamily="49" charset="0"/>
              </a:rPr>
              <a:t>,</a:t>
            </a:r>
            <a:r>
              <a:rPr lang="en-GB" sz="1600" b="1" dirty="0" err="1">
                <a:solidFill>
                  <a:srgbClr val="00B050"/>
                </a:solidFill>
                <a:latin typeface="Courier New" pitchFamily="49" charset="0"/>
                <a:cs typeface="Courier New" pitchFamily="49" charset="0"/>
              </a:rPr>
              <a:t>"</a:t>
            </a:r>
            <a:r>
              <a:rPr lang="en-GB" sz="1600" b="1" dirty="0" err="1" smtClean="0">
                <a:solidFill>
                  <a:srgbClr val="00B050"/>
                </a:solidFill>
                <a:latin typeface="Courier New" pitchFamily="49" charset="0"/>
                <a:cs typeface="Courier New" pitchFamily="49" charset="0"/>
              </a:rPr>
              <a:t>r</a:t>
            </a:r>
            <a:r>
              <a:rPr lang="en-GB" sz="1600" b="1" dirty="0" smtClean="0">
                <a:solidFill>
                  <a:srgbClr val="00B050"/>
                </a:solidFill>
                <a:latin typeface="Courier New" pitchFamily="49" charset="0"/>
                <a:cs typeface="Courier New" pitchFamily="49" charset="0"/>
              </a:rPr>
              <a:t>”</a:t>
            </a:r>
            <a:r>
              <a:rPr lang="en-GB" sz="1600" b="1" dirty="0" smtClean="0">
                <a:latin typeface="Courier New" pitchFamily="49" charset="0"/>
                <a:cs typeface="Courier New" pitchFamily="49" charset="0"/>
              </a:rPr>
              <a:t>)</a:t>
            </a:r>
            <a:endParaRPr lang="en-GB" sz="1600" b="1" dirty="0">
              <a:latin typeface="Courier New" pitchFamily="49" charset="0"/>
              <a:cs typeface="Courier New" pitchFamily="49" charset="0"/>
            </a:endParaRPr>
          </a:p>
        </p:txBody>
      </p:sp>
      <p:sp>
        <p:nvSpPr>
          <p:cNvPr id="5" name="Content Placeholder 4"/>
          <p:cNvSpPr>
            <a:spLocks noGrp="1"/>
          </p:cNvSpPr>
          <p:nvPr>
            <p:ph sz="quarter" idx="16"/>
          </p:nvPr>
        </p:nvSpPr>
        <p:spPr/>
        <p:txBody>
          <a:bodyPr/>
          <a:lstStyle/>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"First character:"</a:t>
            </a:r>
            <a:r>
              <a:rPr lang="en-GB" sz="1600" b="1" dirty="0">
                <a:latin typeface="Courier New" pitchFamily="49" charset="0"/>
                <a:cs typeface="Courier New" pitchFamily="49" charset="0"/>
              </a:rPr>
              <a:t>)</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err="1">
                <a:latin typeface="Courier New" pitchFamily="49" charset="0"/>
                <a:cs typeface="Courier New" pitchFamily="49" charset="0"/>
              </a:rPr>
              <a:t>file.read</a:t>
            </a:r>
            <a:r>
              <a:rPr lang="en-GB" sz="1600" b="1" dirty="0">
                <a:latin typeface="Courier New" pitchFamily="49" charset="0"/>
                <a:cs typeface="Courier New" pitchFamily="49" charset="0"/>
              </a:rPr>
              <a:t>(1))</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"Second character:"</a:t>
            </a:r>
            <a:r>
              <a:rPr lang="en-GB" sz="1600" b="1" dirty="0">
                <a:latin typeface="Courier New" pitchFamily="49" charset="0"/>
                <a:cs typeface="Courier New" pitchFamily="49" charset="0"/>
              </a:rPr>
              <a:t>)</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err="1">
                <a:latin typeface="Courier New" pitchFamily="49" charset="0"/>
                <a:cs typeface="Courier New" pitchFamily="49" charset="0"/>
              </a:rPr>
              <a:t>file.read</a:t>
            </a:r>
            <a:r>
              <a:rPr lang="en-GB" sz="1600" b="1" dirty="0">
                <a:latin typeface="Courier New" pitchFamily="49" charset="0"/>
                <a:cs typeface="Courier New" pitchFamily="49" charset="0"/>
              </a:rPr>
              <a:t>(1))</a:t>
            </a:r>
          </a:p>
          <a:p>
            <a:pPr marL="360000" lvl="1" indent="0">
              <a:spcBef>
                <a:spcPts val="0"/>
              </a:spcBef>
              <a:buNone/>
            </a:pPr>
            <a:endParaRPr lang="en-GB" sz="1600" b="1" dirty="0">
              <a:latin typeface="Courier New" pitchFamily="49" charset="0"/>
              <a:cs typeface="Courier New" pitchFamily="49" charset="0"/>
            </a:endParaRPr>
          </a:p>
          <a:p>
            <a:pPr marL="360000" lvl="1" indent="0">
              <a:spcBef>
                <a:spcPts val="0"/>
              </a:spcBef>
              <a:buNone/>
            </a:pPr>
            <a:r>
              <a:rPr lang="en-GB" sz="1600" b="1" dirty="0" err="1">
                <a:latin typeface="Courier New" pitchFamily="49" charset="0"/>
                <a:cs typeface="Courier New" pitchFamily="49" charset="0"/>
              </a:rPr>
              <a:t>file.close</a:t>
            </a:r>
            <a:r>
              <a:rPr lang="en-GB" sz="1600" b="1" dirty="0">
                <a:latin typeface="Courier New" pitchFamily="49" charset="0"/>
                <a:cs typeface="Courier New" pitchFamily="49" charset="0"/>
              </a:rPr>
              <a:t>()</a:t>
            </a:r>
          </a:p>
          <a:p>
            <a:pPr marL="360000" lvl="1"/>
            <a:r>
              <a:rPr lang="en-GB" b="1" dirty="0"/>
              <a:t>Save and run file</a:t>
            </a:r>
          </a:p>
          <a:p>
            <a:pPr marL="720000" lvl="2"/>
            <a:r>
              <a:rPr lang="en-GB" dirty="0"/>
              <a:t>What does the program do?</a:t>
            </a:r>
          </a:p>
          <a:p>
            <a:endParaRPr lang="en-US" dirty="0"/>
          </a:p>
        </p:txBody>
      </p:sp>
      <p:sp>
        <p:nvSpPr>
          <p:cNvPr id="3" name="Title 2"/>
          <p:cNvSpPr>
            <a:spLocks noGrp="1"/>
          </p:cNvSpPr>
          <p:nvPr>
            <p:ph type="title"/>
          </p:nvPr>
        </p:nvSpPr>
        <p:spPr/>
        <p:txBody>
          <a:bodyPr/>
          <a:lstStyle/>
          <a:p>
            <a:r>
              <a:rPr lang="en-GB" dirty="0"/>
              <a:t>Read File By Character Example</a:t>
            </a:r>
          </a:p>
        </p:txBody>
      </p:sp>
    </p:spTree>
    <p:extLst>
      <p:ext uri="{BB962C8B-B14F-4D97-AF65-F5344CB8AC3E}">
        <p14:creationId xmlns:p14="http://schemas.microsoft.com/office/powerpoint/2010/main" val="79757027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Please see your Exercise Guide</a:t>
            </a:r>
          </a:p>
          <a:p>
            <a:pPr lvl="1"/>
            <a:r>
              <a:rPr lang="en-US" dirty="0"/>
              <a:t>Work as an individual but help each other</a:t>
            </a:r>
          </a:p>
          <a:p>
            <a:pPr lvl="1"/>
            <a:r>
              <a:rPr lang="en-US" dirty="0"/>
              <a:t>10 minutes</a:t>
            </a:r>
          </a:p>
          <a:p>
            <a:r>
              <a:rPr lang="en-US" dirty="0"/>
              <a:t>Instructions</a:t>
            </a:r>
          </a:p>
          <a:p>
            <a:pPr lvl="1"/>
            <a:r>
              <a:rPr lang="en-US" dirty="0"/>
              <a:t>Create new file: </a:t>
            </a:r>
            <a:r>
              <a:rPr lang="en-US" dirty="0">
                <a:solidFill>
                  <a:srgbClr val="F08300"/>
                </a:solidFill>
              </a:rPr>
              <a:t>04ReadByCharacterTeams.py</a:t>
            </a:r>
          </a:p>
          <a:p>
            <a:pPr lvl="1"/>
            <a:r>
              <a:rPr lang="en-US" dirty="0"/>
              <a:t>Code a program that</a:t>
            </a:r>
          </a:p>
          <a:p>
            <a:pPr lvl="2"/>
            <a:r>
              <a:rPr lang="en-US" dirty="0"/>
              <a:t>Opens a file called </a:t>
            </a:r>
            <a:r>
              <a:rPr lang="en-US" dirty="0" err="1">
                <a:solidFill>
                  <a:srgbClr val="F08300"/>
                </a:solidFill>
              </a:rPr>
              <a:t>teams.txt</a:t>
            </a:r>
            <a:endParaRPr lang="en-US" dirty="0">
              <a:solidFill>
                <a:srgbClr val="F08300"/>
              </a:solidFill>
            </a:endParaRPr>
          </a:p>
          <a:p>
            <a:pPr lvl="2"/>
            <a:r>
              <a:rPr lang="en-US" dirty="0"/>
              <a:t>Reads and outputs the second and the third characters of the 3rd team in the file</a:t>
            </a:r>
          </a:p>
          <a:p>
            <a:r>
              <a:rPr lang="en-US" dirty="0"/>
              <a:t>Save and run</a:t>
            </a:r>
          </a:p>
          <a:p>
            <a:endParaRPr lang="en-US" dirty="0"/>
          </a:p>
        </p:txBody>
      </p:sp>
      <p:sp>
        <p:nvSpPr>
          <p:cNvPr id="665602" name="Rectangle 2"/>
          <p:cNvSpPr>
            <a:spLocks noGrp="1" noChangeArrowheads="1"/>
          </p:cNvSpPr>
          <p:nvPr>
            <p:ph type="title"/>
          </p:nvPr>
        </p:nvSpPr>
        <p:spPr/>
        <p:txBody>
          <a:bodyPr>
            <a:normAutofit/>
          </a:bodyPr>
          <a:lstStyle/>
          <a:p>
            <a:r>
              <a:rPr lang="en-GB" dirty="0"/>
              <a:t>Exercise 5.4 – Read By Character Teams</a:t>
            </a:r>
          </a:p>
        </p:txBody>
      </p:sp>
      <p:sp>
        <p:nvSpPr>
          <p:cNvPr id="665603" name="Rectangle 3"/>
          <p:cNvSpPr>
            <a:spLocks noChangeArrowheads="1"/>
          </p:cNvSpPr>
          <p:nvPr/>
        </p:nvSpPr>
        <p:spPr bwMode="auto">
          <a:xfrm>
            <a:off x="3360000" y="900000"/>
            <a:ext cx="7680000" cy="5220000"/>
          </a:xfrm>
          <a:prstGeom prst="rect">
            <a:avLst/>
          </a:prstGeom>
          <a:noFill/>
          <a:ln w="9525">
            <a:noFill/>
            <a:miter lim="800000"/>
            <a:headEnd/>
            <a:tailEnd/>
          </a:ln>
          <a:effectLst/>
        </p:spPr>
        <p:txBody>
          <a:bodyPr/>
          <a:lstStyle/>
          <a:p>
            <a:pPr marL="360000" indent="-360000">
              <a:spcBef>
                <a:spcPts val="600"/>
              </a:spcBef>
              <a:buClr>
                <a:schemeClr val="accent1"/>
              </a:buClr>
              <a:buFont typeface="Wingdings" pitchFamily="2" charset="2"/>
              <a:buChar char="§"/>
            </a:pPr>
            <a:endParaRPr lang="en-GB" sz="2400" b="1" dirty="0">
              <a:latin typeface="Arial" pitchFamily="34" charset="0"/>
              <a:cs typeface="Arial" pitchFamily="34" charset="0"/>
            </a:endParaRPr>
          </a:p>
        </p:txBody>
      </p:sp>
    </p:spTree>
    <p:extLst>
      <p:ext uri="{BB962C8B-B14F-4D97-AF65-F5344CB8AC3E}">
        <p14:creationId xmlns:p14="http://schemas.microsoft.com/office/powerpoint/2010/main" val="87612676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sz="quarter" idx="15"/>
          </p:nvPr>
        </p:nvSpPr>
        <p:spPr>
          <a:prstGeom prst="rect">
            <a:avLst/>
          </a:prstGeom>
        </p:spPr>
        <p:txBody>
          <a:bodyPr/>
          <a:lstStyle/>
          <a:p>
            <a:r>
              <a:rPr lang="en-GB" b="0" dirty="0"/>
              <a:t>Objectives</a:t>
            </a:r>
          </a:p>
          <a:p>
            <a:r>
              <a:rPr lang="en-GB" b="0" dirty="0"/>
              <a:t>Basics</a:t>
            </a:r>
          </a:p>
          <a:p>
            <a:r>
              <a:rPr lang="en-GB" b="0" dirty="0"/>
              <a:t>Write</a:t>
            </a:r>
          </a:p>
          <a:p>
            <a:r>
              <a:rPr lang="en-GB" b="0" dirty="0"/>
              <a:t>Read</a:t>
            </a:r>
          </a:p>
          <a:p>
            <a:r>
              <a:rPr lang="en-GB" b="1" dirty="0"/>
              <a:t>Edit</a:t>
            </a:r>
          </a:p>
          <a:p>
            <a:r>
              <a:rPr lang="en-GB" b="0" dirty="0"/>
              <a:t>Review</a:t>
            </a:r>
          </a:p>
        </p:txBody>
      </p:sp>
      <p:sp>
        <p:nvSpPr>
          <p:cNvPr id="30723" name="Rectangle 2"/>
          <p:cNvSpPr>
            <a:spLocks noGrp="1" noChangeArrowheads="1"/>
          </p:cNvSpPr>
          <p:nvPr>
            <p:ph type="title"/>
          </p:nvPr>
        </p:nvSpPr>
        <p:spPr/>
        <p:txBody>
          <a:bodyPr>
            <a:normAutofit/>
          </a:bodyPr>
          <a:lstStyle/>
          <a:p>
            <a:r>
              <a:rPr lang="en-GB" dirty="0"/>
              <a:t>Contents</a:t>
            </a:r>
          </a:p>
        </p:txBody>
      </p:sp>
    </p:spTree>
    <p:extLst>
      <p:ext uri="{BB962C8B-B14F-4D97-AF65-F5344CB8AC3E}">
        <p14:creationId xmlns:p14="http://schemas.microsoft.com/office/powerpoint/2010/main" val="290898261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normAutofit/>
          </a:bodyPr>
          <a:lstStyle/>
          <a:p>
            <a:r>
              <a:rPr lang="en-GB" dirty="0"/>
              <a:t>Create </a:t>
            </a:r>
            <a:r>
              <a:rPr lang="en-GB" dirty="0">
                <a:solidFill>
                  <a:srgbClr val="F08300"/>
                </a:solidFill>
              </a:rPr>
              <a:t>05FileEdit.py</a:t>
            </a:r>
            <a:r>
              <a:rPr lang="en-GB" dirty="0"/>
              <a:t> and code the following</a:t>
            </a:r>
          </a:p>
          <a:p>
            <a:pPr marL="360000" lvl="1" indent="0">
              <a:buNone/>
            </a:pPr>
            <a:r>
              <a:rPr lang="en-GB" sz="1600" b="1" dirty="0">
                <a:solidFill>
                  <a:srgbClr val="F08300"/>
                </a:solidFill>
                <a:latin typeface="Courier New" pitchFamily="49" charset="0"/>
                <a:cs typeface="Courier New" pitchFamily="49" charset="0"/>
              </a:rPr>
              <a:t># Program : 05FileEdit</a:t>
            </a:r>
          </a:p>
          <a:p>
            <a:pPr marL="360000" lvl="1" indent="0">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spcBef>
                <a:spcPts val="0"/>
              </a:spcBef>
              <a:buNone/>
            </a:pPr>
            <a:r>
              <a:rPr lang="en-GB" sz="1600" b="1" dirty="0">
                <a:solidFill>
                  <a:srgbClr val="F08300"/>
                </a:solidFill>
                <a:latin typeface="Courier New" pitchFamily="49" charset="0"/>
                <a:cs typeface="Courier New" pitchFamily="49" charset="0"/>
              </a:rPr>
              <a:t># Date    : 06May2016</a:t>
            </a:r>
          </a:p>
          <a:p>
            <a:pPr marL="360000" lvl="1" indent="0">
              <a:spcBef>
                <a:spcPts val="0"/>
              </a:spcBef>
              <a:buNone/>
            </a:pPr>
            <a:r>
              <a:rPr lang="en-GB" sz="1600" b="1" dirty="0">
                <a:solidFill>
                  <a:srgbClr val="F08300"/>
                </a:solidFill>
                <a:latin typeface="Courier New" pitchFamily="49" charset="0"/>
                <a:cs typeface="Courier New" pitchFamily="49" charset="0"/>
              </a:rPr>
              <a:t># Purpose : Example to open and edit file</a:t>
            </a:r>
          </a:p>
          <a:p>
            <a:pPr marL="360000" lvl="1" indent="0">
              <a:spcBef>
                <a:spcPts val="0"/>
              </a:spcBef>
              <a:buNone/>
            </a:pPr>
            <a:endParaRPr lang="en-GB" sz="1600" b="1" dirty="0">
              <a:solidFill>
                <a:srgbClr val="FF0000"/>
              </a:solidFill>
              <a:latin typeface="Courier New" pitchFamily="49" charset="0"/>
              <a:cs typeface="Courier New" pitchFamily="49" charset="0"/>
            </a:endParaRPr>
          </a:p>
          <a:p>
            <a:pPr marL="360000" lvl="1" indent="0">
              <a:spcBef>
                <a:spcPts val="0"/>
              </a:spcBef>
              <a:buNone/>
            </a:pPr>
            <a:r>
              <a:rPr lang="en-GB" sz="1600" b="1" dirty="0">
                <a:latin typeface="Courier New" pitchFamily="49" charset="0"/>
                <a:cs typeface="Courier New" pitchFamily="49" charset="0"/>
              </a:rPr>
              <a:t>file = </a:t>
            </a:r>
            <a:r>
              <a:rPr lang="en-GB" sz="1600" b="1" dirty="0">
                <a:solidFill>
                  <a:srgbClr val="7030A0"/>
                </a:solidFill>
                <a:latin typeface="Courier New" pitchFamily="49" charset="0"/>
                <a:cs typeface="Courier New" pitchFamily="49" charset="0"/>
              </a:rPr>
              <a:t>open</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a:t>
            </a:r>
            <a:r>
              <a:rPr lang="en-GB" sz="1600" b="1" dirty="0" err="1">
                <a:solidFill>
                  <a:srgbClr val="00B050"/>
                </a:solidFill>
                <a:latin typeface="Courier New" pitchFamily="49" charset="0"/>
                <a:cs typeface="Courier New" pitchFamily="49" charset="0"/>
              </a:rPr>
              <a:t>filename.txt"</a:t>
            </a:r>
            <a:r>
              <a:rPr lang="en-GB" sz="1600" b="1" dirty="0" err="1">
                <a:latin typeface="Courier New" pitchFamily="49" charset="0"/>
                <a:cs typeface="Courier New" pitchFamily="49" charset="0"/>
              </a:rPr>
              <a:t>,</a:t>
            </a:r>
            <a:r>
              <a:rPr lang="en-GB" sz="1600" b="1" dirty="0" err="1">
                <a:solidFill>
                  <a:srgbClr val="00B050"/>
                </a:solidFill>
                <a:latin typeface="Courier New" pitchFamily="49" charset="0"/>
                <a:cs typeface="Courier New" pitchFamily="49" charset="0"/>
              </a:rPr>
              <a:t>"</a:t>
            </a:r>
            <a:r>
              <a:rPr lang="en-GB" sz="1600" b="1" dirty="0" err="1" smtClean="0">
                <a:solidFill>
                  <a:srgbClr val="00B050"/>
                </a:solidFill>
                <a:latin typeface="Courier New" pitchFamily="49" charset="0"/>
                <a:cs typeface="Courier New" pitchFamily="49" charset="0"/>
              </a:rPr>
              <a:t>r</a:t>
            </a:r>
            <a:r>
              <a:rPr lang="en-GB" sz="1600" b="1" dirty="0" smtClean="0">
                <a:solidFill>
                  <a:srgbClr val="00B050"/>
                </a:solidFill>
                <a:latin typeface="Courier New" pitchFamily="49" charset="0"/>
                <a:cs typeface="Courier New" pitchFamily="49" charset="0"/>
              </a:rPr>
              <a:t>”</a:t>
            </a:r>
            <a:r>
              <a:rPr lang="en-GB" sz="1600" b="1" dirty="0" smtClean="0">
                <a:latin typeface="Courier New" pitchFamily="49" charset="0"/>
                <a:cs typeface="Courier New" pitchFamily="49" charset="0"/>
              </a:rPr>
              <a:t>)</a:t>
            </a:r>
            <a:endParaRPr lang="en-GB" sz="1600" b="1" dirty="0">
              <a:latin typeface="Courier New" pitchFamily="49" charset="0"/>
              <a:cs typeface="Courier New" pitchFamily="49" charset="0"/>
            </a:endParaRPr>
          </a:p>
        </p:txBody>
      </p:sp>
      <p:sp>
        <p:nvSpPr>
          <p:cNvPr id="5" name="Content Placeholder 4"/>
          <p:cNvSpPr>
            <a:spLocks noGrp="1"/>
          </p:cNvSpPr>
          <p:nvPr>
            <p:ph sz="quarter" idx="16"/>
          </p:nvPr>
        </p:nvSpPr>
        <p:spPr/>
        <p:txBody>
          <a:bodyPr/>
          <a:lstStyle/>
          <a:p>
            <a:pPr marL="360000" lvl="1" indent="0">
              <a:spcBef>
                <a:spcPts val="0"/>
              </a:spcBef>
              <a:buNone/>
            </a:pPr>
            <a:r>
              <a:rPr lang="en-GB" sz="1600" b="1" dirty="0" err="1" smtClean="0">
                <a:latin typeface="Courier New" pitchFamily="49" charset="0"/>
                <a:cs typeface="Courier New" pitchFamily="49" charset="0"/>
              </a:rPr>
              <a:t>outfile</a:t>
            </a:r>
            <a:r>
              <a:rPr lang="en-GB" sz="1600" b="1" dirty="0" smtClean="0">
                <a:latin typeface="Courier New" pitchFamily="49" charset="0"/>
                <a:cs typeface="Courier New" pitchFamily="49" charset="0"/>
              </a:rPr>
              <a:t> </a:t>
            </a:r>
            <a:r>
              <a:rPr lang="en-GB" sz="1600" b="1" dirty="0">
                <a:latin typeface="Courier New" pitchFamily="49" charset="0"/>
                <a:cs typeface="Courier New" pitchFamily="49" charset="0"/>
              </a:rPr>
              <a:t>= </a:t>
            </a:r>
            <a:r>
              <a:rPr lang="en-GB" sz="1600" b="1" dirty="0">
                <a:solidFill>
                  <a:srgbClr val="00B050"/>
                </a:solidFill>
                <a:latin typeface="Courier New" pitchFamily="49" charset="0"/>
                <a:cs typeface="Courier New" pitchFamily="49" charset="0"/>
              </a:rPr>
              <a:t>""</a:t>
            </a:r>
          </a:p>
          <a:p>
            <a:pPr marL="360000" lvl="1" indent="0">
              <a:spcBef>
                <a:spcPts val="0"/>
              </a:spcBef>
              <a:buNone/>
            </a:pPr>
            <a:r>
              <a:rPr lang="en-GB" sz="1600" b="1" dirty="0">
                <a:solidFill>
                  <a:srgbClr val="FFC000"/>
                </a:solidFill>
                <a:latin typeface="Courier New" pitchFamily="49" charset="0"/>
                <a:cs typeface="Courier New" pitchFamily="49" charset="0"/>
              </a:rPr>
              <a:t>for</a:t>
            </a:r>
            <a:r>
              <a:rPr lang="en-GB" sz="1600" b="1" dirty="0">
                <a:latin typeface="Courier New" pitchFamily="49" charset="0"/>
                <a:cs typeface="Courier New" pitchFamily="49" charset="0"/>
              </a:rPr>
              <a:t> line </a:t>
            </a:r>
            <a:r>
              <a:rPr lang="en-GB" sz="1600" b="1" dirty="0">
                <a:solidFill>
                  <a:srgbClr val="FFC000"/>
                </a:solidFill>
                <a:latin typeface="Courier New" pitchFamily="49" charset="0"/>
                <a:cs typeface="Courier New" pitchFamily="49" charset="0"/>
              </a:rPr>
              <a:t>in</a:t>
            </a:r>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range</a:t>
            </a:r>
            <a:r>
              <a:rPr lang="en-GB" sz="1600" b="1" dirty="0">
                <a:latin typeface="Courier New" pitchFamily="49" charset="0"/>
                <a:cs typeface="Courier New" pitchFamily="49" charset="0"/>
              </a:rPr>
              <a:t>(10):</a:t>
            </a:r>
          </a:p>
          <a:p>
            <a:pPr marL="360000" lvl="1" indent="0">
              <a:spcBef>
                <a:spcPts val="0"/>
              </a:spcBef>
              <a:buNone/>
            </a:pPr>
            <a:r>
              <a:rPr lang="en-GB" sz="1600" b="1" dirty="0">
                <a:latin typeface="Courier New" pitchFamily="49" charset="0"/>
                <a:cs typeface="Courier New" pitchFamily="49" charset="0"/>
              </a:rPr>
              <a:t>    </a:t>
            </a:r>
            <a:r>
              <a:rPr lang="en-GB" sz="1600" b="1" dirty="0">
                <a:solidFill>
                  <a:srgbClr val="FFC000"/>
                </a:solidFill>
                <a:latin typeface="Courier New" pitchFamily="49" charset="0"/>
                <a:cs typeface="Courier New" pitchFamily="49" charset="0"/>
              </a:rPr>
              <a:t>if</a:t>
            </a:r>
            <a:r>
              <a:rPr lang="en-GB" sz="1600" b="1" dirty="0">
                <a:latin typeface="Courier New" pitchFamily="49" charset="0"/>
                <a:cs typeface="Courier New" pitchFamily="49" charset="0"/>
              </a:rPr>
              <a:t> line % 2 == 0:</a:t>
            </a:r>
          </a:p>
          <a:p>
            <a:pPr marL="360000" lvl="1" indent="0">
              <a:spcBef>
                <a:spcPts val="0"/>
              </a:spcBef>
              <a:buNone/>
            </a:pPr>
            <a:r>
              <a:rPr lang="en-GB" sz="1600" b="1" dirty="0">
                <a:latin typeface="Courier New" pitchFamily="49" charset="0"/>
                <a:cs typeface="Courier New" pitchFamily="49" charset="0"/>
              </a:rPr>
              <a:t>        </a:t>
            </a:r>
            <a:r>
              <a:rPr lang="en-GB" sz="1600" b="1" dirty="0" err="1">
                <a:latin typeface="Courier New" pitchFamily="49" charset="0"/>
                <a:cs typeface="Courier New" pitchFamily="49" charset="0"/>
              </a:rPr>
              <a:t>outfile</a:t>
            </a:r>
            <a:r>
              <a:rPr lang="en-GB" sz="1600" b="1" dirty="0">
                <a:latin typeface="Courier New" pitchFamily="49" charset="0"/>
                <a:cs typeface="Courier New" pitchFamily="49" charset="0"/>
              </a:rPr>
              <a:t> = </a:t>
            </a:r>
            <a:r>
              <a:rPr lang="en-GB" sz="1600" b="1" dirty="0" err="1">
                <a:latin typeface="Courier New" pitchFamily="49" charset="0"/>
                <a:cs typeface="Courier New" pitchFamily="49" charset="0"/>
              </a:rPr>
              <a:t>outfile</a:t>
            </a:r>
            <a:r>
              <a:rPr lang="en-GB" sz="1600" b="1" dirty="0">
                <a:latin typeface="Courier New" pitchFamily="49" charset="0"/>
                <a:cs typeface="Courier New" pitchFamily="49" charset="0"/>
              </a:rPr>
              <a:t> + </a:t>
            </a:r>
            <a:r>
              <a:rPr lang="en-GB" sz="1600" b="1" dirty="0" err="1">
                <a:latin typeface="Courier New" pitchFamily="49" charset="0"/>
                <a:cs typeface="Courier New" pitchFamily="49" charset="0"/>
              </a:rPr>
              <a:t>file.readline</a:t>
            </a:r>
            <a:r>
              <a:rPr lang="en-GB" sz="1600" b="1" dirty="0">
                <a:latin typeface="Courier New" pitchFamily="49" charset="0"/>
                <a:cs typeface="Courier New" pitchFamily="49" charset="0"/>
              </a:rPr>
              <a:t>()</a:t>
            </a:r>
          </a:p>
          <a:p>
            <a:pPr marL="360000" lvl="1" indent="0">
              <a:spcBef>
                <a:spcPts val="0"/>
              </a:spcBef>
              <a:buNone/>
            </a:pPr>
            <a:r>
              <a:rPr lang="en-GB" sz="1600" b="1" dirty="0">
                <a:latin typeface="Courier New" pitchFamily="49" charset="0"/>
                <a:cs typeface="Courier New" pitchFamily="49" charset="0"/>
              </a:rPr>
              <a:t>    </a:t>
            </a:r>
            <a:r>
              <a:rPr lang="en-GB" sz="1600" b="1" dirty="0">
                <a:solidFill>
                  <a:srgbClr val="FFC000"/>
                </a:solidFill>
                <a:latin typeface="Courier New" pitchFamily="49" charset="0"/>
                <a:cs typeface="Courier New" pitchFamily="49" charset="0"/>
              </a:rPr>
              <a:t>else</a:t>
            </a:r>
            <a:r>
              <a:rPr lang="en-GB" sz="1600" b="1" dirty="0">
                <a:latin typeface="Courier New" pitchFamily="49" charset="0"/>
                <a:cs typeface="Courier New" pitchFamily="49" charset="0"/>
              </a:rPr>
              <a:t>:</a:t>
            </a:r>
          </a:p>
          <a:p>
            <a:pPr marL="360000" lvl="1" indent="0">
              <a:spcBef>
                <a:spcPts val="0"/>
              </a:spcBef>
              <a:buNone/>
            </a:pPr>
            <a:r>
              <a:rPr lang="en-GB" sz="1600" b="1" dirty="0">
                <a:latin typeface="Courier New" pitchFamily="49" charset="0"/>
                <a:cs typeface="Courier New" pitchFamily="49" charset="0"/>
              </a:rPr>
              <a:t>        </a:t>
            </a:r>
            <a:r>
              <a:rPr lang="en-GB" sz="1600" b="1" dirty="0" err="1">
                <a:latin typeface="Courier New" pitchFamily="49" charset="0"/>
                <a:cs typeface="Courier New" pitchFamily="49" charset="0"/>
              </a:rPr>
              <a:t>file.readline</a:t>
            </a:r>
            <a:r>
              <a:rPr lang="en-GB" sz="1600" b="1" dirty="0">
                <a:latin typeface="Courier New" pitchFamily="49" charset="0"/>
                <a:cs typeface="Courier New" pitchFamily="49" charset="0"/>
              </a:rPr>
              <a:t>()</a:t>
            </a:r>
          </a:p>
          <a:p>
            <a:pPr marL="360000" lvl="1" indent="0">
              <a:spcBef>
                <a:spcPts val="0"/>
              </a:spcBef>
              <a:buNone/>
            </a:pPr>
            <a:endParaRPr lang="en-GB" sz="1600" b="1" dirty="0">
              <a:latin typeface="Courier New" pitchFamily="49" charset="0"/>
              <a:cs typeface="Courier New" pitchFamily="49" charset="0"/>
            </a:endParaRPr>
          </a:p>
          <a:p>
            <a:pPr marL="360000" lvl="1" indent="0">
              <a:spcBef>
                <a:spcPts val="0"/>
              </a:spcBef>
              <a:buNone/>
            </a:pPr>
            <a:r>
              <a:rPr lang="en-GB" sz="1600" b="1" dirty="0">
                <a:latin typeface="Courier New" pitchFamily="49" charset="0"/>
                <a:cs typeface="Courier New" pitchFamily="49" charset="0"/>
              </a:rPr>
              <a:t>file = </a:t>
            </a:r>
            <a:r>
              <a:rPr lang="en-GB" sz="1600" b="1" dirty="0">
                <a:solidFill>
                  <a:srgbClr val="7030A0"/>
                </a:solidFill>
                <a:latin typeface="Courier New" pitchFamily="49" charset="0"/>
                <a:cs typeface="Courier New" pitchFamily="49" charset="0"/>
              </a:rPr>
              <a:t>open</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a:t>
            </a:r>
            <a:r>
              <a:rPr lang="en-GB" sz="1600" b="1" dirty="0" err="1">
                <a:solidFill>
                  <a:srgbClr val="00B050"/>
                </a:solidFill>
                <a:latin typeface="Courier New" pitchFamily="49" charset="0"/>
                <a:cs typeface="Courier New" pitchFamily="49" charset="0"/>
              </a:rPr>
              <a:t>filename.txt"</a:t>
            </a:r>
            <a:r>
              <a:rPr lang="en-GB" sz="1600" b="1" dirty="0" err="1">
                <a:latin typeface="Courier New" pitchFamily="49" charset="0"/>
                <a:cs typeface="Courier New" pitchFamily="49" charset="0"/>
              </a:rPr>
              <a:t>,</a:t>
            </a:r>
            <a:r>
              <a:rPr lang="en-GB" sz="1600" b="1" dirty="0" err="1">
                <a:solidFill>
                  <a:srgbClr val="00B050"/>
                </a:solidFill>
                <a:latin typeface="Courier New" pitchFamily="49" charset="0"/>
                <a:cs typeface="Courier New" pitchFamily="49" charset="0"/>
              </a:rPr>
              <a:t>"w</a:t>
            </a:r>
            <a:r>
              <a:rPr lang="en-GB" sz="1600" b="1" dirty="0">
                <a:solidFill>
                  <a:srgbClr val="00B050"/>
                </a:solidFill>
                <a:latin typeface="Courier New" pitchFamily="49" charset="0"/>
                <a:cs typeface="Courier New" pitchFamily="49" charset="0"/>
              </a:rPr>
              <a:t>"</a:t>
            </a:r>
            <a:r>
              <a:rPr lang="en-GB" sz="1600" b="1" dirty="0">
                <a:latin typeface="Courier New" pitchFamily="49" charset="0"/>
                <a:cs typeface="Courier New" pitchFamily="49" charset="0"/>
              </a:rPr>
              <a:t>)</a:t>
            </a:r>
          </a:p>
          <a:p>
            <a:pPr marL="360000" lvl="1" indent="0">
              <a:spcBef>
                <a:spcPts val="0"/>
              </a:spcBef>
              <a:buNone/>
            </a:pPr>
            <a:r>
              <a:rPr lang="en-GB" sz="1600" b="1" dirty="0" err="1">
                <a:latin typeface="Courier New" pitchFamily="49" charset="0"/>
                <a:cs typeface="Courier New" pitchFamily="49" charset="0"/>
              </a:rPr>
              <a:t>file.write</a:t>
            </a:r>
            <a:r>
              <a:rPr lang="en-GB" sz="1600" b="1" dirty="0">
                <a:latin typeface="Courier New" pitchFamily="49" charset="0"/>
                <a:cs typeface="Courier New" pitchFamily="49" charset="0"/>
              </a:rPr>
              <a:t>(</a:t>
            </a:r>
            <a:r>
              <a:rPr lang="en-GB" sz="1600" b="1" dirty="0" err="1">
                <a:latin typeface="Courier New" pitchFamily="49" charset="0"/>
                <a:cs typeface="Courier New" pitchFamily="49" charset="0"/>
              </a:rPr>
              <a:t>outfile</a:t>
            </a:r>
            <a:r>
              <a:rPr lang="en-GB" sz="1600" b="1" dirty="0">
                <a:latin typeface="Courier New" pitchFamily="49" charset="0"/>
                <a:cs typeface="Courier New" pitchFamily="49" charset="0"/>
              </a:rPr>
              <a:t>)</a:t>
            </a:r>
          </a:p>
          <a:p>
            <a:pPr marL="360000" lvl="1" indent="0">
              <a:spcBef>
                <a:spcPts val="0"/>
              </a:spcBef>
              <a:buNone/>
            </a:pPr>
            <a:r>
              <a:rPr lang="en-GB" sz="1600" b="1" dirty="0" err="1">
                <a:latin typeface="Courier New" pitchFamily="49" charset="0"/>
                <a:cs typeface="Courier New" pitchFamily="49" charset="0"/>
              </a:rPr>
              <a:t>file.close</a:t>
            </a:r>
            <a:r>
              <a:rPr lang="en-GB" sz="1600" b="1" dirty="0">
                <a:latin typeface="Courier New" pitchFamily="49" charset="0"/>
                <a:cs typeface="Courier New" pitchFamily="49" charset="0"/>
              </a:rPr>
              <a:t>()</a:t>
            </a:r>
          </a:p>
          <a:p>
            <a:pPr marL="360000" lvl="1"/>
            <a:r>
              <a:rPr lang="en-GB" b="1" dirty="0"/>
              <a:t>Save and run file</a:t>
            </a:r>
          </a:p>
          <a:p>
            <a:pPr marL="720000" lvl="2"/>
            <a:r>
              <a:rPr lang="en-GB" dirty="0"/>
              <a:t>What does the program do?</a:t>
            </a:r>
          </a:p>
          <a:p>
            <a:endParaRPr lang="en-US" dirty="0"/>
          </a:p>
        </p:txBody>
      </p:sp>
      <p:sp>
        <p:nvSpPr>
          <p:cNvPr id="3" name="Title 2"/>
          <p:cNvSpPr>
            <a:spLocks noGrp="1"/>
          </p:cNvSpPr>
          <p:nvPr>
            <p:ph type="title"/>
          </p:nvPr>
        </p:nvSpPr>
        <p:spPr/>
        <p:txBody>
          <a:bodyPr/>
          <a:lstStyle/>
          <a:p>
            <a:r>
              <a:rPr lang="en-GB" dirty="0"/>
              <a:t>Edit File Example</a:t>
            </a:r>
          </a:p>
        </p:txBody>
      </p:sp>
    </p:spTree>
    <p:extLst>
      <p:ext uri="{BB962C8B-B14F-4D97-AF65-F5344CB8AC3E}">
        <p14:creationId xmlns:p14="http://schemas.microsoft.com/office/powerpoint/2010/main" val="211781893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ct val="70000"/>
              </a:lnSpc>
            </a:pPr>
            <a:r>
              <a:rPr lang="en-US" dirty="0"/>
              <a:t>Please see your Exercise Guide</a:t>
            </a:r>
          </a:p>
          <a:p>
            <a:pPr lvl="1">
              <a:lnSpc>
                <a:spcPct val="70000"/>
              </a:lnSpc>
            </a:pPr>
            <a:r>
              <a:rPr lang="en-US" dirty="0"/>
              <a:t>Work as an individual but help each other</a:t>
            </a:r>
          </a:p>
          <a:p>
            <a:pPr lvl="1">
              <a:lnSpc>
                <a:spcPct val="70000"/>
              </a:lnSpc>
            </a:pPr>
            <a:r>
              <a:rPr lang="en-US" dirty="0"/>
              <a:t>10 minutes</a:t>
            </a:r>
          </a:p>
          <a:p>
            <a:pPr>
              <a:lnSpc>
                <a:spcPct val="70000"/>
              </a:lnSpc>
            </a:pPr>
            <a:r>
              <a:rPr lang="en-US" dirty="0"/>
              <a:t>Instructions</a:t>
            </a:r>
          </a:p>
          <a:p>
            <a:pPr lvl="1">
              <a:lnSpc>
                <a:spcPct val="70000"/>
              </a:lnSpc>
            </a:pPr>
            <a:r>
              <a:rPr lang="en-US" dirty="0"/>
              <a:t>Create new file: </a:t>
            </a:r>
            <a:r>
              <a:rPr lang="en-US" dirty="0">
                <a:solidFill>
                  <a:srgbClr val="F08300"/>
                </a:solidFill>
              </a:rPr>
              <a:t>05EditTeams.py</a:t>
            </a:r>
          </a:p>
          <a:p>
            <a:pPr lvl="1">
              <a:lnSpc>
                <a:spcPct val="70000"/>
              </a:lnSpc>
            </a:pPr>
            <a:r>
              <a:rPr lang="en-US" dirty="0"/>
              <a:t>Code a program that</a:t>
            </a:r>
          </a:p>
          <a:p>
            <a:pPr lvl="2">
              <a:lnSpc>
                <a:spcPct val="70000"/>
              </a:lnSpc>
            </a:pPr>
            <a:r>
              <a:rPr lang="en-US" dirty="0"/>
              <a:t>Opens a file called </a:t>
            </a:r>
            <a:r>
              <a:rPr lang="en-US" dirty="0" err="1">
                <a:solidFill>
                  <a:srgbClr val="F08300"/>
                </a:solidFill>
              </a:rPr>
              <a:t>teams.txt</a:t>
            </a:r>
            <a:endParaRPr lang="en-US" dirty="0">
              <a:solidFill>
                <a:srgbClr val="F08300"/>
              </a:solidFill>
            </a:endParaRPr>
          </a:p>
          <a:p>
            <a:pPr lvl="2">
              <a:lnSpc>
                <a:spcPct val="70000"/>
              </a:lnSpc>
            </a:pPr>
            <a:r>
              <a:rPr lang="en-US" dirty="0"/>
              <a:t>Edits the file to include just the second and fourth teams</a:t>
            </a:r>
          </a:p>
          <a:p>
            <a:pPr>
              <a:lnSpc>
                <a:spcPct val="70000"/>
              </a:lnSpc>
            </a:pPr>
            <a:r>
              <a:rPr lang="en-US" dirty="0"/>
              <a:t>Save and run</a:t>
            </a:r>
          </a:p>
          <a:p>
            <a:pPr lvl="1">
              <a:lnSpc>
                <a:spcPct val="70000"/>
              </a:lnSpc>
            </a:pPr>
            <a:r>
              <a:rPr lang="en-US" dirty="0"/>
              <a:t>Check the contents of the file using Notepad</a:t>
            </a:r>
          </a:p>
          <a:p>
            <a:pPr>
              <a:lnSpc>
                <a:spcPct val="70000"/>
              </a:lnSpc>
            </a:pPr>
            <a:endParaRPr lang="en-US" dirty="0"/>
          </a:p>
        </p:txBody>
      </p:sp>
      <p:sp>
        <p:nvSpPr>
          <p:cNvPr id="665602" name="Rectangle 2"/>
          <p:cNvSpPr>
            <a:spLocks noGrp="1" noChangeArrowheads="1"/>
          </p:cNvSpPr>
          <p:nvPr>
            <p:ph type="title"/>
          </p:nvPr>
        </p:nvSpPr>
        <p:spPr/>
        <p:txBody>
          <a:bodyPr>
            <a:normAutofit/>
          </a:bodyPr>
          <a:lstStyle/>
          <a:p>
            <a:r>
              <a:rPr lang="en-GB" dirty="0"/>
              <a:t>Exercise 5.5 – Edit Teams</a:t>
            </a:r>
          </a:p>
        </p:txBody>
      </p:sp>
      <p:sp>
        <p:nvSpPr>
          <p:cNvPr id="665603" name="Rectangle 3"/>
          <p:cNvSpPr>
            <a:spLocks noChangeArrowheads="1"/>
          </p:cNvSpPr>
          <p:nvPr/>
        </p:nvSpPr>
        <p:spPr bwMode="auto">
          <a:xfrm>
            <a:off x="3360000" y="900000"/>
            <a:ext cx="7680000" cy="5220000"/>
          </a:xfrm>
          <a:prstGeom prst="rect">
            <a:avLst/>
          </a:prstGeom>
          <a:noFill/>
          <a:ln w="9525">
            <a:noFill/>
            <a:miter lim="800000"/>
            <a:headEnd/>
            <a:tailEnd/>
          </a:ln>
          <a:effectLst/>
        </p:spPr>
        <p:txBody>
          <a:bodyPr/>
          <a:lstStyle/>
          <a:p>
            <a:pPr marL="360000" indent="-360000">
              <a:spcBef>
                <a:spcPts val="600"/>
              </a:spcBef>
              <a:buClr>
                <a:schemeClr val="accent1"/>
              </a:buClr>
              <a:buFont typeface="Wingdings" pitchFamily="2" charset="2"/>
              <a:buChar char="§"/>
            </a:pPr>
            <a:endParaRPr lang="en-GB" sz="2400" b="1" dirty="0">
              <a:latin typeface="Arial" pitchFamily="34" charset="0"/>
              <a:cs typeface="Arial" pitchFamily="34" charset="0"/>
            </a:endParaRPr>
          </a:p>
        </p:txBody>
      </p:sp>
    </p:spTree>
    <p:extLst>
      <p:ext uri="{BB962C8B-B14F-4D97-AF65-F5344CB8AC3E}">
        <p14:creationId xmlns:p14="http://schemas.microsoft.com/office/powerpoint/2010/main" val="357953494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Please take 10 minutes to make a quick summary of the topics / points covered on Day 3</a:t>
            </a:r>
          </a:p>
          <a:p>
            <a:pPr lvl="1"/>
            <a:r>
              <a:rPr lang="en-GB" dirty="0"/>
              <a:t>Files</a:t>
            </a:r>
          </a:p>
          <a:p>
            <a:r>
              <a:rPr lang="en-GB" dirty="0"/>
              <a:t>Notes:</a:t>
            </a:r>
          </a:p>
          <a:p>
            <a:pPr lvl="1"/>
            <a:r>
              <a:rPr lang="en-GB" dirty="0"/>
              <a:t>Single side of A4</a:t>
            </a:r>
          </a:p>
          <a:p>
            <a:pPr lvl="1"/>
            <a:r>
              <a:rPr lang="en-GB" dirty="0"/>
              <a:t>Mind map, bullets or other format of your choice</a:t>
            </a:r>
          </a:p>
        </p:txBody>
      </p:sp>
      <p:sp>
        <p:nvSpPr>
          <p:cNvPr id="3" name="Title 2"/>
          <p:cNvSpPr>
            <a:spLocks noGrp="1"/>
          </p:cNvSpPr>
          <p:nvPr>
            <p:ph type="title"/>
          </p:nvPr>
        </p:nvSpPr>
        <p:spPr/>
        <p:txBody>
          <a:bodyPr/>
          <a:lstStyle/>
          <a:p>
            <a:r>
              <a:rPr lang="en-GB" dirty="0"/>
              <a:t>Day 3 Review</a:t>
            </a:r>
          </a:p>
        </p:txBody>
      </p:sp>
      <p:pic>
        <p:nvPicPr>
          <p:cNvPr id="1027"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8678" y="3010154"/>
            <a:ext cx="2400000" cy="18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916129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ct val="60000"/>
              </a:lnSpc>
            </a:pPr>
            <a:r>
              <a:rPr lang="en-US" dirty="0"/>
              <a:t>Please see your Exercise Guide</a:t>
            </a:r>
          </a:p>
          <a:p>
            <a:pPr lvl="1">
              <a:lnSpc>
                <a:spcPct val="60000"/>
              </a:lnSpc>
            </a:pPr>
            <a:r>
              <a:rPr lang="en-US" dirty="0"/>
              <a:t>Work as an individual but help each other</a:t>
            </a:r>
          </a:p>
          <a:p>
            <a:pPr lvl="1">
              <a:lnSpc>
                <a:spcPct val="60000"/>
              </a:lnSpc>
            </a:pPr>
            <a:r>
              <a:rPr lang="en-US" dirty="0"/>
              <a:t>Use time available to complete as many as possible</a:t>
            </a:r>
          </a:p>
          <a:p>
            <a:pPr>
              <a:lnSpc>
                <a:spcPct val="60000"/>
              </a:lnSpc>
            </a:pPr>
            <a:r>
              <a:rPr lang="en-US" dirty="0"/>
              <a:t>Instructions</a:t>
            </a:r>
          </a:p>
          <a:p>
            <a:pPr lvl="1">
              <a:lnSpc>
                <a:spcPct val="60000"/>
              </a:lnSpc>
            </a:pPr>
            <a:r>
              <a:rPr lang="en-US" dirty="0"/>
              <a:t>5.6 Automatic Teller Machine (ATM) Advanced</a:t>
            </a:r>
          </a:p>
          <a:p>
            <a:pPr>
              <a:lnSpc>
                <a:spcPct val="60000"/>
              </a:lnSpc>
            </a:pPr>
            <a:r>
              <a:rPr lang="en-US" dirty="0"/>
              <a:t>Complete from previous module</a:t>
            </a:r>
          </a:p>
          <a:p>
            <a:pPr lvl="1">
              <a:lnSpc>
                <a:spcPct val="60000"/>
              </a:lnSpc>
            </a:pPr>
            <a:r>
              <a:rPr lang="en-US" dirty="0"/>
              <a:t>4.10 Pythagoras</a:t>
            </a:r>
          </a:p>
          <a:p>
            <a:pPr lvl="1">
              <a:lnSpc>
                <a:spcPct val="60000"/>
              </a:lnSpc>
            </a:pPr>
            <a:r>
              <a:rPr lang="en-US" dirty="0"/>
              <a:t>4.11 Time Calculator</a:t>
            </a:r>
          </a:p>
          <a:p>
            <a:pPr lvl="1">
              <a:lnSpc>
                <a:spcPct val="60000"/>
              </a:lnSpc>
            </a:pPr>
            <a:r>
              <a:rPr lang="en-US" dirty="0"/>
              <a:t>4.12 Automatic Teller Machine (ATM) Basic</a:t>
            </a:r>
          </a:p>
          <a:p>
            <a:pPr lvl="1">
              <a:lnSpc>
                <a:spcPct val="60000"/>
              </a:lnSpc>
            </a:pPr>
            <a:r>
              <a:rPr lang="en-US" dirty="0"/>
              <a:t>4.13 Binary Search</a:t>
            </a:r>
          </a:p>
          <a:p>
            <a:pPr lvl="1">
              <a:lnSpc>
                <a:spcPct val="60000"/>
              </a:lnSpc>
            </a:pPr>
            <a:r>
              <a:rPr lang="en-US" dirty="0"/>
              <a:t>4.14 Advanced String</a:t>
            </a:r>
          </a:p>
          <a:p>
            <a:pPr lvl="1">
              <a:lnSpc>
                <a:spcPct val="60000"/>
              </a:lnSpc>
            </a:pPr>
            <a:r>
              <a:rPr lang="en-US" dirty="0"/>
              <a:t>4.15 Bubble Sort</a:t>
            </a:r>
          </a:p>
          <a:p>
            <a:pPr>
              <a:lnSpc>
                <a:spcPct val="60000"/>
              </a:lnSpc>
            </a:pPr>
            <a:endParaRPr lang="en-US" dirty="0"/>
          </a:p>
        </p:txBody>
      </p:sp>
      <p:sp>
        <p:nvSpPr>
          <p:cNvPr id="665602" name="Rectangle 2"/>
          <p:cNvSpPr>
            <a:spLocks noGrp="1" noChangeArrowheads="1"/>
          </p:cNvSpPr>
          <p:nvPr>
            <p:ph type="title"/>
          </p:nvPr>
        </p:nvSpPr>
        <p:spPr/>
        <p:txBody>
          <a:bodyPr>
            <a:normAutofit/>
          </a:bodyPr>
          <a:lstStyle/>
          <a:p>
            <a:r>
              <a:rPr lang="en-GB" dirty="0"/>
              <a:t>Exercise 5.6 – Additional Exercises</a:t>
            </a:r>
          </a:p>
        </p:txBody>
      </p:sp>
    </p:spTree>
    <p:extLst>
      <p:ext uri="{BB962C8B-B14F-4D97-AF65-F5344CB8AC3E}">
        <p14:creationId xmlns:p14="http://schemas.microsoft.com/office/powerpoint/2010/main" val="39046911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sz="quarter" idx="15"/>
          </p:nvPr>
        </p:nvSpPr>
        <p:spPr>
          <a:prstGeom prst="rect">
            <a:avLst/>
          </a:prstGeom>
        </p:spPr>
        <p:txBody>
          <a:bodyPr/>
          <a:lstStyle/>
          <a:p>
            <a:r>
              <a:rPr lang="en-GB" b="0" dirty="0"/>
              <a:t>Objectives</a:t>
            </a:r>
          </a:p>
          <a:p>
            <a:r>
              <a:rPr lang="en-GB" b="0" dirty="0"/>
              <a:t>Basics</a:t>
            </a:r>
          </a:p>
          <a:p>
            <a:r>
              <a:rPr lang="en-GB" b="0" dirty="0"/>
              <a:t>Write</a:t>
            </a:r>
          </a:p>
          <a:p>
            <a:r>
              <a:rPr lang="en-GB" b="0" dirty="0"/>
              <a:t>Read</a:t>
            </a:r>
          </a:p>
          <a:p>
            <a:r>
              <a:rPr lang="en-GB" b="0" dirty="0"/>
              <a:t>Edit</a:t>
            </a:r>
          </a:p>
          <a:p>
            <a:r>
              <a:rPr lang="en-GB" b="1" dirty="0"/>
              <a:t>Review</a:t>
            </a:r>
          </a:p>
        </p:txBody>
      </p:sp>
      <p:sp>
        <p:nvSpPr>
          <p:cNvPr id="30723" name="Rectangle 2"/>
          <p:cNvSpPr>
            <a:spLocks noGrp="1" noChangeArrowheads="1"/>
          </p:cNvSpPr>
          <p:nvPr>
            <p:ph type="title"/>
          </p:nvPr>
        </p:nvSpPr>
        <p:spPr/>
        <p:txBody>
          <a:bodyPr>
            <a:normAutofit/>
          </a:bodyPr>
          <a:lstStyle/>
          <a:p>
            <a:r>
              <a:rPr lang="en-GB" dirty="0"/>
              <a:t>Contents</a:t>
            </a:r>
          </a:p>
        </p:txBody>
      </p:sp>
    </p:spTree>
    <p:extLst>
      <p:ext uri="{BB962C8B-B14F-4D97-AF65-F5344CB8AC3E}">
        <p14:creationId xmlns:p14="http://schemas.microsoft.com/office/powerpoint/2010/main" val="596185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a:t>
            </a:r>
            <a:endParaRPr lang="en-US" dirty="0"/>
          </a:p>
        </p:txBody>
      </p:sp>
      <p:sp>
        <p:nvSpPr>
          <p:cNvPr id="3" name="Subtitle 2"/>
          <p:cNvSpPr>
            <a:spLocks noGrp="1"/>
          </p:cNvSpPr>
          <p:nvPr>
            <p:ph type="subTitle" idx="1"/>
          </p:nvPr>
        </p:nvSpPr>
        <p:spPr/>
        <p:txBody>
          <a:bodyPr/>
          <a:lstStyle/>
          <a:p>
            <a:r>
              <a:rPr lang="en-US" dirty="0" smtClean="0"/>
              <a:t>Module 0</a:t>
            </a:r>
            <a:endParaRPr lang="en-US" dirty="0"/>
          </a:p>
        </p:txBody>
      </p:sp>
    </p:spTree>
    <p:extLst>
      <p:ext uri="{BB962C8B-B14F-4D97-AF65-F5344CB8AC3E}">
        <p14:creationId xmlns:p14="http://schemas.microsoft.com/office/powerpoint/2010/main" val="1137013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endParaRPr lang="en-US"/>
          </a:p>
        </p:txBody>
      </p:sp>
      <p:sp>
        <p:nvSpPr>
          <p:cNvPr id="3" name="Title 2"/>
          <p:cNvSpPr>
            <a:spLocks noGrp="1"/>
          </p:cNvSpPr>
          <p:nvPr>
            <p:ph type="title"/>
          </p:nvPr>
        </p:nvSpPr>
        <p:spPr/>
        <p:txBody>
          <a:bodyPr/>
          <a:lstStyle/>
          <a:p>
            <a:r>
              <a:rPr lang="en-GB" dirty="0"/>
              <a:t>IT Joke…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4626" y="537257"/>
            <a:ext cx="6122748" cy="5945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9930531"/>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Review – 5 Files Quiz</a:t>
            </a:r>
          </a:p>
        </p:txBody>
      </p:sp>
      <p:sp>
        <p:nvSpPr>
          <p:cNvPr id="4" name="Text Placeholder 3"/>
          <p:cNvSpPr>
            <a:spLocks noGrp="1"/>
          </p:cNvSpPr>
          <p:nvPr>
            <p:ph type="body" sz="quarter" idx="15"/>
          </p:nvPr>
        </p:nvSpPr>
        <p:spPr/>
        <p:txBody>
          <a:bodyPr/>
          <a:lstStyle/>
          <a:p>
            <a:r>
              <a:rPr lang="en-US" dirty="0"/>
              <a:t>Please follow the instructions</a:t>
            </a:r>
          </a:p>
          <a:p>
            <a:pPr lvl="1"/>
            <a:r>
              <a:rPr lang="en-US" dirty="0" err="1"/>
              <a:t>Kahoot</a:t>
            </a:r>
            <a:r>
              <a:rPr lang="en-US" dirty="0"/>
              <a:t> quiz – QAA Programming (Python) Foundations – 5 Files</a:t>
            </a:r>
          </a:p>
          <a:p>
            <a:pPr lvl="1"/>
            <a:r>
              <a:rPr lang="en-US" dirty="0"/>
              <a:t>See: </a:t>
            </a:r>
            <a:r>
              <a:rPr lang="en-US" dirty="0">
                <a:solidFill>
                  <a:srgbClr val="F08300"/>
                </a:solidFill>
              </a:rPr>
              <a:t>https://</a:t>
            </a:r>
            <a:r>
              <a:rPr lang="en-US" dirty="0" err="1">
                <a:solidFill>
                  <a:srgbClr val="F08300"/>
                </a:solidFill>
              </a:rPr>
              <a:t>kahoot.it</a:t>
            </a:r>
            <a:r>
              <a:rPr lang="en-US" dirty="0">
                <a:solidFill>
                  <a:srgbClr val="F08300"/>
                </a:solidFill>
              </a:rPr>
              <a:t>/#/ </a:t>
            </a:r>
          </a:p>
          <a:p>
            <a:pPr lvl="1"/>
            <a:r>
              <a:rPr lang="en-US" dirty="0"/>
              <a:t>Enter Game PIN and nickname</a:t>
            </a:r>
          </a:p>
          <a:p>
            <a:pPr lvl="1"/>
            <a:r>
              <a:rPr lang="en-US" dirty="0"/>
              <a:t>10 multi-choice questions</a:t>
            </a:r>
          </a:p>
          <a:p>
            <a:pPr lvl="1"/>
            <a:r>
              <a:rPr lang="en-US" dirty="0"/>
              <a:t>More points for quicker answer</a:t>
            </a:r>
          </a:p>
          <a:p>
            <a:endParaRPr lang="en-US" dirty="0"/>
          </a:p>
        </p:txBody>
      </p:sp>
    </p:spTree>
    <p:extLst>
      <p:ext uri="{BB962C8B-B14F-4D97-AF65-F5344CB8AC3E}">
        <p14:creationId xmlns:p14="http://schemas.microsoft.com/office/powerpoint/2010/main" val="311795623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sz="quarter" idx="15"/>
          </p:nvPr>
        </p:nvSpPr>
        <p:spPr/>
        <p:txBody>
          <a:bodyPr>
            <a:normAutofit/>
          </a:bodyPr>
          <a:lstStyle/>
          <a:p>
            <a:r>
              <a:rPr lang="en-GB" dirty="0"/>
              <a:t>Learning Outcomes – The learner will be able to:</a:t>
            </a:r>
          </a:p>
          <a:p>
            <a:pPr lvl="1"/>
            <a:r>
              <a:rPr lang="en-GB" dirty="0"/>
              <a:t>5. Code and run simple Python programs that read and write to files</a:t>
            </a:r>
          </a:p>
          <a:p>
            <a:r>
              <a:rPr lang="en-GB" dirty="0"/>
              <a:t>Assessment Criteria – The learner can:</a:t>
            </a:r>
          </a:p>
          <a:p>
            <a:pPr marL="817200" lvl="2"/>
            <a:r>
              <a:rPr lang="en-GB" dirty="0"/>
              <a:t>5.1 Code commands to open, write and read files</a:t>
            </a:r>
          </a:p>
          <a:p>
            <a:pPr marL="817200" lvl="2"/>
            <a:r>
              <a:rPr lang="en-GB" dirty="0"/>
              <a:t>5.2 Code commands to read files by line and character</a:t>
            </a:r>
          </a:p>
          <a:p>
            <a:pPr marL="817200" lvl="2"/>
            <a:r>
              <a:rPr lang="en-GB" dirty="0"/>
              <a:t>5.3 Code commands to edit a file</a:t>
            </a:r>
          </a:p>
          <a:p>
            <a:r>
              <a:rPr lang="en-GB" altLang="en-US" dirty="0"/>
              <a:t>Questions</a:t>
            </a:r>
          </a:p>
          <a:p>
            <a:r>
              <a:rPr lang="en-GB" altLang="en-US" dirty="0"/>
              <a:t>Feedback</a:t>
            </a:r>
            <a:endParaRPr lang="en-GB" dirty="0"/>
          </a:p>
        </p:txBody>
      </p:sp>
      <p:sp>
        <p:nvSpPr>
          <p:cNvPr id="17410" name="Rectangle 2"/>
          <p:cNvSpPr>
            <a:spLocks noGrp="1" noChangeArrowheads="1"/>
          </p:cNvSpPr>
          <p:nvPr>
            <p:ph type="title"/>
          </p:nvPr>
        </p:nvSpPr>
        <p:spPr>
          <a:ln/>
        </p:spPr>
        <p:txBody>
          <a:bodyPr>
            <a:normAutofit fontScale="90000"/>
          </a:bodyPr>
          <a:lstStyle/>
          <a:p>
            <a:r>
              <a:rPr lang="en-GB" altLang="en-US" dirty="0"/>
              <a:t>Review Objectives, Questions and Feedback</a:t>
            </a:r>
          </a:p>
        </p:txBody>
      </p:sp>
    </p:spTree>
    <p:extLst>
      <p:ext uri="{BB962C8B-B14F-4D97-AF65-F5344CB8AC3E}">
        <p14:creationId xmlns:p14="http://schemas.microsoft.com/office/powerpoint/2010/main" val="517183851"/>
      </p:ext>
    </p:extLst>
  </p:cSld>
  <p:clrMapOvr>
    <a:masterClrMapping/>
  </p:clrMapOvr>
  <p:transition xmlns:p14="http://schemas.microsoft.com/office/powerpoint/2010/main"/>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0000" y="2160000"/>
            <a:ext cx="11040000" cy="1440000"/>
          </a:xfrm>
        </p:spPr>
        <p:txBody>
          <a:bodyPr/>
          <a:lstStyle/>
          <a:p>
            <a:r>
              <a:rPr lang="en-GB" dirty="0" smtClean="0"/>
              <a:t>Assignment</a:t>
            </a:r>
            <a:endParaRPr lang="en-GB" sz="3600" dirty="0"/>
          </a:p>
        </p:txBody>
      </p:sp>
      <p:sp>
        <p:nvSpPr>
          <p:cNvPr id="4" name="Subtitle 3"/>
          <p:cNvSpPr>
            <a:spLocks noGrp="1"/>
          </p:cNvSpPr>
          <p:nvPr>
            <p:ph type="subTitle" idx="1"/>
          </p:nvPr>
        </p:nvSpPr>
        <p:spPr/>
        <p:txBody>
          <a:bodyPr/>
          <a:lstStyle/>
          <a:p>
            <a:r>
              <a:rPr lang="en-US" dirty="0" smtClean="0"/>
              <a:t>Module 6</a:t>
            </a:r>
            <a:endParaRPr lang="en-US" dirty="0"/>
          </a:p>
        </p:txBody>
      </p:sp>
    </p:spTree>
    <p:extLst>
      <p:ext uri="{BB962C8B-B14F-4D97-AF65-F5344CB8AC3E}">
        <p14:creationId xmlns:p14="http://schemas.microsoft.com/office/powerpoint/2010/main" val="19962627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5"/>
          </p:nvPr>
        </p:nvSpPr>
        <p:spPr/>
        <p:txBody>
          <a:bodyPr>
            <a:noAutofit/>
          </a:bodyPr>
          <a:lstStyle/>
          <a:p>
            <a:r>
              <a:rPr lang="en-GB" dirty="0"/>
              <a:t>Day 1:</a:t>
            </a:r>
          </a:p>
          <a:p>
            <a:pPr lvl="1"/>
            <a:r>
              <a:rPr lang="en-GB" dirty="0"/>
              <a:t>Introduction</a:t>
            </a:r>
          </a:p>
          <a:p>
            <a:pPr lvl="1"/>
            <a:r>
              <a:rPr lang="en-GB" dirty="0"/>
              <a:t>What is Programming?</a:t>
            </a:r>
          </a:p>
          <a:p>
            <a:pPr lvl="1"/>
            <a:r>
              <a:rPr lang="en-GB" dirty="0"/>
              <a:t>Basics</a:t>
            </a:r>
          </a:p>
          <a:p>
            <a:r>
              <a:rPr lang="en-GB" dirty="0"/>
              <a:t>Day 2:</a:t>
            </a:r>
          </a:p>
          <a:p>
            <a:pPr lvl="1"/>
            <a:r>
              <a:rPr lang="en-GB" dirty="0"/>
              <a:t>Data Types</a:t>
            </a:r>
          </a:p>
          <a:p>
            <a:pPr lvl="1"/>
            <a:r>
              <a:rPr lang="en-GB" dirty="0"/>
              <a:t>Control Flow</a:t>
            </a:r>
          </a:p>
          <a:p>
            <a:r>
              <a:rPr lang="en-GB" dirty="0"/>
              <a:t>Day 3:</a:t>
            </a:r>
          </a:p>
          <a:p>
            <a:pPr lvl="1"/>
            <a:r>
              <a:rPr lang="en-GB" dirty="0" smtClean="0"/>
              <a:t>Files</a:t>
            </a:r>
            <a:endParaRPr lang="en-GB" dirty="0"/>
          </a:p>
        </p:txBody>
      </p:sp>
      <p:sp>
        <p:nvSpPr>
          <p:cNvPr id="2" name="Content Placeholder 1"/>
          <p:cNvSpPr>
            <a:spLocks noGrp="1"/>
          </p:cNvSpPr>
          <p:nvPr>
            <p:ph sz="quarter" idx="16"/>
          </p:nvPr>
        </p:nvSpPr>
        <p:spPr/>
        <p:txBody>
          <a:bodyPr/>
          <a:lstStyle/>
          <a:p>
            <a:r>
              <a:rPr lang="en-GB" dirty="0"/>
              <a:t>Day 4:</a:t>
            </a:r>
          </a:p>
          <a:p>
            <a:pPr lvl="1"/>
            <a:r>
              <a:rPr lang="en-GB" dirty="0"/>
              <a:t>Exercises</a:t>
            </a:r>
          </a:p>
          <a:p>
            <a:r>
              <a:rPr lang="en-GB" dirty="0"/>
              <a:t>Day 5:</a:t>
            </a:r>
          </a:p>
          <a:p>
            <a:pPr lvl="1"/>
            <a:r>
              <a:rPr lang="en-GB" b="1" dirty="0"/>
              <a:t>Assignment</a:t>
            </a:r>
          </a:p>
          <a:p>
            <a:endParaRPr lang="en-US" dirty="0"/>
          </a:p>
        </p:txBody>
      </p:sp>
      <p:sp>
        <p:nvSpPr>
          <p:cNvPr id="4" name="Title 3"/>
          <p:cNvSpPr>
            <a:spLocks noGrp="1"/>
          </p:cNvSpPr>
          <p:nvPr>
            <p:ph type="title"/>
          </p:nvPr>
        </p:nvSpPr>
        <p:spPr/>
        <p:txBody>
          <a:bodyPr/>
          <a:lstStyle/>
          <a:p>
            <a:r>
              <a:rPr lang="en-GB" dirty="0"/>
              <a:t>Course Plan</a:t>
            </a:r>
          </a:p>
        </p:txBody>
      </p:sp>
    </p:spTree>
    <p:extLst>
      <p:ext uri="{BB962C8B-B14F-4D97-AF65-F5344CB8AC3E}">
        <p14:creationId xmlns:p14="http://schemas.microsoft.com/office/powerpoint/2010/main" val="4124285991"/>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Please take 10 minutes to make a quick summary of the topics / points covered on Day 4</a:t>
            </a:r>
          </a:p>
          <a:p>
            <a:pPr lvl="1"/>
            <a:r>
              <a:rPr lang="en-GB" dirty="0"/>
              <a:t>Exercises</a:t>
            </a:r>
          </a:p>
          <a:p>
            <a:r>
              <a:rPr lang="en-GB" dirty="0"/>
              <a:t>Notes:</a:t>
            </a:r>
          </a:p>
          <a:p>
            <a:pPr lvl="1"/>
            <a:r>
              <a:rPr lang="en-GB" dirty="0"/>
              <a:t>Single side of A4</a:t>
            </a:r>
          </a:p>
          <a:p>
            <a:pPr lvl="1"/>
            <a:r>
              <a:rPr lang="en-GB" dirty="0"/>
              <a:t>Mind map, bullets or other format of your choice</a:t>
            </a:r>
          </a:p>
        </p:txBody>
      </p:sp>
      <p:sp>
        <p:nvSpPr>
          <p:cNvPr id="3" name="Title 2"/>
          <p:cNvSpPr>
            <a:spLocks noGrp="1"/>
          </p:cNvSpPr>
          <p:nvPr>
            <p:ph type="title"/>
          </p:nvPr>
        </p:nvSpPr>
        <p:spPr/>
        <p:txBody>
          <a:bodyPr/>
          <a:lstStyle/>
          <a:p>
            <a:r>
              <a:rPr lang="en-GB" dirty="0"/>
              <a:t>Day 4 Review</a:t>
            </a:r>
          </a:p>
        </p:txBody>
      </p:sp>
      <p:pic>
        <p:nvPicPr>
          <p:cNvPr id="1027"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2716" y="3346284"/>
            <a:ext cx="2400000" cy="18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456577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sz="quarter" idx="15"/>
          </p:nvPr>
        </p:nvSpPr>
        <p:spPr>
          <a:prstGeom prst="rect">
            <a:avLst/>
          </a:prstGeom>
        </p:spPr>
        <p:txBody>
          <a:bodyPr/>
          <a:lstStyle/>
          <a:p>
            <a:r>
              <a:rPr lang="en-GB" b="1" dirty="0"/>
              <a:t>Review / Feedback</a:t>
            </a:r>
          </a:p>
          <a:p>
            <a:r>
              <a:rPr lang="en-GB" b="0" dirty="0"/>
              <a:t>Assignment</a:t>
            </a:r>
          </a:p>
        </p:txBody>
      </p:sp>
      <p:sp>
        <p:nvSpPr>
          <p:cNvPr id="30723" name="Rectangle 2"/>
          <p:cNvSpPr>
            <a:spLocks noGrp="1" noChangeArrowheads="1"/>
          </p:cNvSpPr>
          <p:nvPr>
            <p:ph type="title"/>
          </p:nvPr>
        </p:nvSpPr>
        <p:spPr/>
        <p:txBody>
          <a:bodyPr>
            <a:normAutofit/>
          </a:bodyPr>
          <a:lstStyle/>
          <a:p>
            <a:r>
              <a:rPr lang="en-GB" dirty="0"/>
              <a:t>Contents</a:t>
            </a:r>
          </a:p>
        </p:txBody>
      </p:sp>
    </p:spTree>
    <p:extLst>
      <p:ext uri="{BB962C8B-B14F-4D97-AF65-F5344CB8AC3E}">
        <p14:creationId xmlns:p14="http://schemas.microsoft.com/office/powerpoint/2010/main" val="169099242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noAutofit/>
          </a:bodyPr>
          <a:lstStyle/>
          <a:p>
            <a:pPr>
              <a:spcBef>
                <a:spcPts val="0"/>
              </a:spcBef>
              <a:spcAft>
                <a:spcPts val="600"/>
              </a:spcAft>
            </a:pPr>
            <a:r>
              <a:rPr lang="en-GB" dirty="0"/>
              <a:t>The aim of this course was to enable learners:</a:t>
            </a:r>
          </a:p>
          <a:p>
            <a:pPr lvl="1">
              <a:spcBef>
                <a:spcPts val="0"/>
              </a:spcBef>
              <a:spcAft>
                <a:spcPts val="600"/>
              </a:spcAft>
            </a:pPr>
            <a:r>
              <a:rPr lang="en-GB" dirty="0"/>
              <a:t>To gain a basic understanding of programming and its application through use of the Python programming language</a:t>
            </a:r>
          </a:p>
          <a:p>
            <a:pPr lvl="0">
              <a:buClr>
                <a:srgbClr val="B8CCE4"/>
              </a:buClr>
            </a:pPr>
            <a:r>
              <a:rPr lang="en-GB" dirty="0">
                <a:solidFill>
                  <a:srgbClr val="000000"/>
                </a:solidFill>
              </a:rPr>
              <a:t>At the end of the course are you, the learner, able to:</a:t>
            </a:r>
          </a:p>
          <a:p>
            <a:pPr lvl="1"/>
            <a:r>
              <a:rPr lang="en-GB" dirty="0"/>
              <a:t>1. Describe and apply generic programming approaches and concepts</a:t>
            </a:r>
          </a:p>
          <a:p>
            <a:pPr lvl="1"/>
            <a:r>
              <a:rPr lang="en-GB" dirty="0"/>
              <a:t>2. Code and run simple Python programs that include basic input / output, mathematical operators and comments</a:t>
            </a:r>
          </a:p>
          <a:p>
            <a:pPr lvl="1"/>
            <a:r>
              <a:rPr lang="en-GB" dirty="0"/>
              <a:t>3. Code and run simple Python programs that make use of common data types </a:t>
            </a:r>
          </a:p>
          <a:p>
            <a:pPr lvl="1"/>
            <a:r>
              <a:rPr lang="en-GB" dirty="0"/>
              <a:t>4. Code and run simple Python programs that include decisions, loops and procedures </a:t>
            </a:r>
          </a:p>
          <a:p>
            <a:pPr lvl="1"/>
            <a:r>
              <a:rPr lang="en-GB" dirty="0"/>
              <a:t>5. Code and run simple Python programs that read and write to files</a:t>
            </a:r>
          </a:p>
          <a:p>
            <a:pPr lvl="1">
              <a:buClr>
                <a:srgbClr val="B8CCE4"/>
              </a:buClr>
            </a:pPr>
            <a:endParaRPr lang="en-GB" dirty="0">
              <a:solidFill>
                <a:srgbClr val="000000"/>
              </a:solidFill>
            </a:endParaRPr>
          </a:p>
          <a:p>
            <a:pPr lvl="1">
              <a:buClr>
                <a:srgbClr val="B8CCE4"/>
              </a:buClr>
            </a:pPr>
            <a:endParaRPr lang="en-GB" dirty="0"/>
          </a:p>
        </p:txBody>
      </p:sp>
      <p:sp>
        <p:nvSpPr>
          <p:cNvPr id="5" name="Title 4"/>
          <p:cNvSpPr>
            <a:spLocks noGrp="1"/>
          </p:cNvSpPr>
          <p:nvPr>
            <p:ph type="title"/>
          </p:nvPr>
        </p:nvSpPr>
        <p:spPr>
          <a:xfrm>
            <a:off x="413999" y="124742"/>
            <a:ext cx="10325793" cy="1153618"/>
          </a:xfrm>
        </p:spPr>
        <p:txBody>
          <a:bodyPr>
            <a:normAutofit/>
          </a:bodyPr>
          <a:lstStyle/>
          <a:p>
            <a:r>
              <a:rPr lang="en-GB" dirty="0"/>
              <a:t>Course Aims and Leaning Outcomes (Objectives)</a:t>
            </a:r>
            <a:endParaRPr lang="en-US" dirty="0"/>
          </a:p>
        </p:txBody>
      </p:sp>
    </p:spTree>
    <p:extLst>
      <p:ext uri="{BB962C8B-B14F-4D97-AF65-F5344CB8AC3E}">
        <p14:creationId xmlns:p14="http://schemas.microsoft.com/office/powerpoint/2010/main" val="206951355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To deliver a high quality, interesting and worthwhile course</a:t>
            </a:r>
          </a:p>
          <a:p>
            <a:pPr lvl="1"/>
            <a:r>
              <a:rPr lang="en-GB" dirty="0"/>
              <a:t>Meets Learning Outcomes and Assessment Criteria</a:t>
            </a:r>
          </a:p>
          <a:p>
            <a:r>
              <a:rPr lang="en-GB" dirty="0"/>
              <a:t>Everyone passes the assignment</a:t>
            </a:r>
          </a:p>
          <a:p>
            <a:pPr lvl="1"/>
            <a:r>
              <a:rPr lang="en-GB" dirty="0"/>
              <a:t>Provides opportunity to gain merits and distinctions</a:t>
            </a:r>
          </a:p>
          <a:p>
            <a:r>
              <a:rPr lang="en-GB" dirty="0"/>
              <a:t>All enjoy the class!</a:t>
            </a:r>
          </a:p>
        </p:txBody>
      </p:sp>
      <p:sp>
        <p:nvSpPr>
          <p:cNvPr id="3" name="Title 2"/>
          <p:cNvSpPr>
            <a:spLocks noGrp="1"/>
          </p:cNvSpPr>
          <p:nvPr>
            <p:ph type="title"/>
          </p:nvPr>
        </p:nvSpPr>
        <p:spPr/>
        <p:txBody>
          <a:bodyPr/>
          <a:lstStyle/>
          <a:p>
            <a:r>
              <a:rPr lang="en-GB" dirty="0" smtClean="0"/>
              <a:t>QAC </a:t>
            </a:r>
            <a:r>
              <a:rPr lang="en-GB" dirty="0"/>
              <a:t>Objectives</a:t>
            </a:r>
          </a:p>
        </p:txBody>
      </p:sp>
    </p:spTree>
    <p:extLst>
      <p:ext uri="{BB962C8B-B14F-4D97-AF65-F5344CB8AC3E}">
        <p14:creationId xmlns:p14="http://schemas.microsoft.com/office/powerpoint/2010/main" val="85818931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3"/>
          <p:cNvSpPr>
            <a:spLocks noGrp="1" noChangeArrowheads="1"/>
          </p:cNvSpPr>
          <p:nvPr>
            <p:ph type="body" sz="quarter" idx="15"/>
          </p:nvPr>
        </p:nvSpPr>
        <p:spPr>
          <a:noFill/>
        </p:spPr>
        <p:txBody>
          <a:bodyPr>
            <a:normAutofit/>
          </a:bodyPr>
          <a:lstStyle/>
          <a:p>
            <a:pPr marL="360000" indent="-360000">
              <a:spcBef>
                <a:spcPts val="600"/>
              </a:spcBef>
            </a:pPr>
            <a:r>
              <a:rPr lang="en-GB" dirty="0"/>
              <a:t>Please complete personal feedback using Post-It notes</a:t>
            </a:r>
          </a:p>
          <a:p>
            <a:pPr lvl="1"/>
            <a:r>
              <a:rPr lang="en-GB" dirty="0"/>
              <a:t>Green – What was good so we keep doing it?</a:t>
            </a:r>
          </a:p>
          <a:p>
            <a:pPr lvl="1"/>
            <a:r>
              <a:rPr lang="en-GB" dirty="0"/>
              <a:t>Red – What was not so good / errors to target improvements</a:t>
            </a:r>
            <a:r>
              <a:rPr lang="en-GB" dirty="0" smtClean="0"/>
              <a:t>?</a:t>
            </a:r>
          </a:p>
          <a:p>
            <a:r>
              <a:rPr lang="en-GB" dirty="0" smtClean="0"/>
              <a:t>Also QA Apprenticeship evaluation</a:t>
            </a:r>
          </a:p>
          <a:p>
            <a:pPr lvl="1"/>
            <a:r>
              <a:rPr lang="en-GB" dirty="0" smtClean="0">
                <a:solidFill>
                  <a:srgbClr val="F08300"/>
                </a:solidFill>
                <a:hlinkClick r:id="rId3"/>
              </a:rPr>
              <a:t>http://evaluation.qa.com</a:t>
            </a:r>
            <a:r>
              <a:rPr lang="en-GB" dirty="0" smtClean="0">
                <a:solidFill>
                  <a:srgbClr val="F08300"/>
                </a:solidFill>
              </a:rPr>
              <a:t>   </a:t>
            </a:r>
          </a:p>
          <a:p>
            <a:pPr lvl="1"/>
            <a:r>
              <a:rPr lang="en-GB" dirty="0" smtClean="0"/>
              <a:t>Tutor to provide Course Code and PIN</a:t>
            </a:r>
          </a:p>
          <a:p>
            <a:pPr marL="360000" lvl="1" indent="0" algn="ctr">
              <a:buNone/>
            </a:pPr>
            <a:endParaRPr lang="en-GB" i="1" dirty="0" smtClean="0">
              <a:sym typeface="Wingdings" panose="05000000000000000000" pitchFamily="2" charset="2"/>
            </a:endParaRPr>
          </a:p>
          <a:p>
            <a:pPr marL="360000" lvl="1" indent="0" algn="ctr">
              <a:buNone/>
            </a:pPr>
            <a:r>
              <a:rPr lang="en-GB" i="1" dirty="0" smtClean="0">
                <a:sym typeface="Wingdings" panose="05000000000000000000" pitchFamily="2" charset="2"/>
              </a:rPr>
              <a:t>“</a:t>
            </a:r>
            <a:r>
              <a:rPr lang="en-GB" i="1" dirty="0">
                <a:sym typeface="Wingdings" panose="05000000000000000000" pitchFamily="2" charset="2"/>
              </a:rPr>
              <a:t>If you like what we do, tell others – If you don’t, tell us!”</a:t>
            </a:r>
            <a:r>
              <a:rPr lang="en-GB" dirty="0">
                <a:sym typeface="Wingdings" panose="05000000000000000000" pitchFamily="2" charset="2"/>
              </a:rPr>
              <a:t> </a:t>
            </a:r>
          </a:p>
        </p:txBody>
      </p:sp>
      <p:sp>
        <p:nvSpPr>
          <p:cNvPr id="5" name="Title 4"/>
          <p:cNvSpPr>
            <a:spLocks noGrp="1"/>
          </p:cNvSpPr>
          <p:nvPr>
            <p:ph type="title"/>
          </p:nvPr>
        </p:nvSpPr>
        <p:spPr/>
        <p:txBody>
          <a:bodyPr/>
          <a:lstStyle/>
          <a:p>
            <a:r>
              <a:rPr lang="en-GB" dirty="0"/>
              <a:t>Thank you for your Feedback!</a:t>
            </a:r>
            <a:endParaRPr lang="en-US" dirty="0"/>
          </a:p>
        </p:txBody>
      </p:sp>
    </p:spTree>
    <p:extLst>
      <p:ext uri="{BB962C8B-B14F-4D97-AF65-F5344CB8AC3E}">
        <p14:creationId xmlns:p14="http://schemas.microsoft.com/office/powerpoint/2010/main" val="3510598999"/>
      </p:ext>
    </p:extLst>
  </p:cSld>
  <p:clrMapOvr>
    <a:masterClrMapping/>
  </p:clrMapOvr>
  <p:transition xmlns:p14="http://schemas.microsoft.com/office/powerpoint/2010/main"/>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sz="quarter" idx="15"/>
          </p:nvPr>
        </p:nvSpPr>
        <p:spPr>
          <a:prstGeom prst="rect">
            <a:avLst/>
          </a:prstGeom>
        </p:spPr>
        <p:txBody>
          <a:bodyPr/>
          <a:lstStyle/>
          <a:p>
            <a:r>
              <a:rPr lang="en-GB" b="0" dirty="0"/>
              <a:t>Review / Feedback</a:t>
            </a:r>
          </a:p>
          <a:p>
            <a:r>
              <a:rPr lang="en-GB" b="1" dirty="0"/>
              <a:t>Assignment</a:t>
            </a:r>
          </a:p>
        </p:txBody>
      </p:sp>
      <p:sp>
        <p:nvSpPr>
          <p:cNvPr id="30723" name="Rectangle 2"/>
          <p:cNvSpPr>
            <a:spLocks noGrp="1" noChangeArrowheads="1"/>
          </p:cNvSpPr>
          <p:nvPr>
            <p:ph type="title"/>
          </p:nvPr>
        </p:nvSpPr>
        <p:spPr/>
        <p:txBody>
          <a:bodyPr>
            <a:normAutofit/>
          </a:bodyPr>
          <a:lstStyle/>
          <a:p>
            <a:r>
              <a:rPr lang="en-GB" dirty="0"/>
              <a:t>Contents</a:t>
            </a:r>
          </a:p>
        </p:txBody>
      </p:sp>
    </p:spTree>
    <p:extLst>
      <p:ext uri="{BB962C8B-B14F-4D97-AF65-F5344CB8AC3E}">
        <p14:creationId xmlns:p14="http://schemas.microsoft.com/office/powerpoint/2010/main" val="3382919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sz="quarter" idx="15"/>
          </p:nvPr>
        </p:nvSpPr>
        <p:spPr/>
        <p:txBody>
          <a:bodyPr>
            <a:normAutofit/>
          </a:bodyPr>
          <a:lstStyle/>
          <a:p>
            <a:r>
              <a:rPr lang="en-GB" b="1" dirty="0">
                <a:solidFill>
                  <a:srgbClr val="0E3C58"/>
                </a:solidFill>
              </a:rPr>
              <a:t>Computers</a:t>
            </a:r>
          </a:p>
          <a:p>
            <a:pPr lvl="1"/>
            <a:r>
              <a:rPr lang="en-GB" dirty="0"/>
              <a:t>Have no intelligence and no initiative</a:t>
            </a:r>
          </a:p>
          <a:p>
            <a:pPr lvl="1"/>
            <a:r>
              <a:rPr lang="en-GB" dirty="0"/>
              <a:t>Just have lots of switches – On and off</a:t>
            </a:r>
          </a:p>
          <a:p>
            <a:pPr lvl="1"/>
            <a:r>
              <a:rPr lang="en-GB" dirty="0"/>
              <a:t>Unlike people they do what they are told…</a:t>
            </a:r>
          </a:p>
          <a:p>
            <a:pPr lvl="1"/>
            <a:r>
              <a:rPr lang="en-GB" dirty="0"/>
              <a:t>…but have to be told what to do very precisely</a:t>
            </a:r>
          </a:p>
          <a:p>
            <a:pPr lvl="1"/>
            <a:r>
              <a:rPr lang="en-GB" dirty="0"/>
              <a:t>Do not do what you want them to do…</a:t>
            </a:r>
          </a:p>
          <a:p>
            <a:pPr lvl="1"/>
            <a:r>
              <a:rPr lang="en-GB" dirty="0"/>
              <a:t>…do what you tell them to do</a:t>
            </a:r>
          </a:p>
          <a:p>
            <a:r>
              <a:rPr lang="en-GB" b="1" dirty="0">
                <a:solidFill>
                  <a:srgbClr val="0E3C58"/>
                </a:solidFill>
              </a:rPr>
              <a:t>Remember this when you start programming…</a:t>
            </a:r>
          </a:p>
        </p:txBody>
      </p:sp>
      <p:sp>
        <p:nvSpPr>
          <p:cNvPr id="5122" name="Rectangle 2"/>
          <p:cNvSpPr>
            <a:spLocks noGrp="1" noChangeArrowheads="1"/>
          </p:cNvSpPr>
          <p:nvPr>
            <p:ph type="title"/>
          </p:nvPr>
        </p:nvSpPr>
        <p:spPr/>
        <p:txBody>
          <a:bodyPr/>
          <a:lstStyle/>
          <a:p>
            <a:pPr eaLnBrk="1" hangingPunct="1"/>
            <a:r>
              <a:rPr lang="en-GB" dirty="0"/>
              <a:t>Computers t</a:t>
            </a:r>
            <a:r>
              <a:rPr lang="en-GB" dirty="0">
                <a:sym typeface="Wingdings" pitchFamily="2" charset="2"/>
              </a:rPr>
              <a:t>he Awful Truth</a:t>
            </a:r>
            <a:endParaRPr lang="en-GB" dirty="0"/>
          </a:p>
        </p:txBody>
      </p:sp>
    </p:spTree>
    <p:extLst>
      <p:ext uri="{BB962C8B-B14F-4D97-AF65-F5344CB8AC3E}">
        <p14:creationId xmlns:p14="http://schemas.microsoft.com/office/powerpoint/2010/main" val="885074064"/>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5"/>
          </p:nvPr>
        </p:nvSpPr>
        <p:spPr/>
        <p:txBody>
          <a:bodyPr>
            <a:noAutofit/>
          </a:bodyPr>
          <a:lstStyle/>
          <a:p>
            <a:r>
              <a:rPr lang="en-GB" dirty="0"/>
              <a:t>In-house course assignment</a:t>
            </a:r>
          </a:p>
          <a:p>
            <a:pPr lvl="1"/>
            <a:r>
              <a:rPr lang="en-GB" dirty="0"/>
              <a:t>3 hours</a:t>
            </a:r>
          </a:p>
          <a:p>
            <a:pPr lvl="1"/>
            <a:r>
              <a:rPr lang="en-GB" dirty="0"/>
              <a:t>Five programming tasks</a:t>
            </a:r>
            <a:endParaRPr lang="en-GB" dirty="0">
              <a:solidFill>
                <a:srgbClr val="000000"/>
              </a:solidFill>
            </a:endParaRPr>
          </a:p>
          <a:p>
            <a:pPr lvl="1">
              <a:buClr>
                <a:srgbClr val="B8CCE4"/>
              </a:buClr>
            </a:pPr>
            <a:r>
              <a:rPr lang="en-GB" dirty="0">
                <a:solidFill>
                  <a:srgbClr val="000000"/>
                </a:solidFill>
              </a:rPr>
              <a:t>Reference notes, examples and exercises as needed</a:t>
            </a:r>
          </a:p>
          <a:p>
            <a:pPr lvl="1"/>
            <a:endParaRPr lang="en-GB" dirty="0"/>
          </a:p>
        </p:txBody>
      </p:sp>
      <p:sp>
        <p:nvSpPr>
          <p:cNvPr id="6" name="Content Placeholder 5"/>
          <p:cNvSpPr>
            <a:spLocks noGrp="1"/>
          </p:cNvSpPr>
          <p:nvPr>
            <p:ph sz="quarter" idx="16"/>
          </p:nvPr>
        </p:nvSpPr>
        <p:spPr/>
        <p:txBody>
          <a:bodyPr/>
          <a:lstStyle/>
          <a:p>
            <a:pPr>
              <a:lnSpc>
                <a:spcPct val="80000"/>
              </a:lnSpc>
            </a:pPr>
            <a:r>
              <a:rPr lang="en-GB" dirty="0"/>
              <a:t>Assessed using the following criteria:</a:t>
            </a:r>
          </a:p>
          <a:p>
            <a:pPr lvl="1">
              <a:lnSpc>
                <a:spcPct val="80000"/>
              </a:lnSpc>
            </a:pPr>
            <a:r>
              <a:rPr lang="en-GB" dirty="0"/>
              <a:t>Functionality – Does it do what is specified?</a:t>
            </a:r>
          </a:p>
          <a:p>
            <a:pPr lvl="1">
              <a:lnSpc>
                <a:spcPct val="80000"/>
              </a:lnSpc>
            </a:pPr>
            <a:r>
              <a:rPr lang="en-GB" dirty="0"/>
              <a:t>Quality – How well does it do it?:</a:t>
            </a:r>
          </a:p>
          <a:p>
            <a:pPr lvl="2">
              <a:lnSpc>
                <a:spcPct val="80000"/>
              </a:lnSpc>
            </a:pPr>
            <a:r>
              <a:rPr lang="en-GB" dirty="0"/>
              <a:t>Internal:</a:t>
            </a:r>
          </a:p>
          <a:p>
            <a:pPr lvl="3">
              <a:lnSpc>
                <a:spcPct val="80000"/>
              </a:lnSpc>
            </a:pPr>
            <a:r>
              <a:rPr lang="en-GB" dirty="0"/>
              <a:t>Code layout / structure, comments, variable names</a:t>
            </a:r>
          </a:p>
          <a:p>
            <a:pPr lvl="3">
              <a:lnSpc>
                <a:spcPct val="80000"/>
              </a:lnSpc>
            </a:pPr>
            <a:r>
              <a:rPr lang="en-GB" dirty="0"/>
              <a:t>Procedures and functions where appropriate</a:t>
            </a:r>
          </a:p>
          <a:p>
            <a:pPr lvl="2">
              <a:lnSpc>
                <a:spcPct val="80000"/>
              </a:lnSpc>
            </a:pPr>
            <a:r>
              <a:rPr lang="en-GB" dirty="0"/>
              <a:t>External:</a:t>
            </a:r>
          </a:p>
          <a:p>
            <a:pPr lvl="3">
              <a:lnSpc>
                <a:spcPct val="80000"/>
              </a:lnSpc>
            </a:pPr>
            <a:r>
              <a:rPr lang="en-GB" dirty="0"/>
              <a:t>User interface</a:t>
            </a:r>
          </a:p>
          <a:p>
            <a:pPr lvl="3">
              <a:lnSpc>
                <a:spcPct val="80000"/>
              </a:lnSpc>
            </a:pPr>
            <a:r>
              <a:rPr lang="en-GB" dirty="0"/>
              <a:t>Presentation of output</a:t>
            </a:r>
          </a:p>
          <a:p>
            <a:pPr>
              <a:lnSpc>
                <a:spcPct val="80000"/>
              </a:lnSpc>
            </a:pPr>
            <a:endParaRPr lang="en-US" dirty="0"/>
          </a:p>
        </p:txBody>
      </p:sp>
      <p:sp>
        <p:nvSpPr>
          <p:cNvPr id="4" name="AutoShape 2" descr="Image result for 3d men exam"/>
          <p:cNvSpPr>
            <a:spLocks noChangeAspect="1" noChangeArrowheads="1"/>
          </p:cNvSpPr>
          <p:nvPr/>
        </p:nvSpPr>
        <p:spPr bwMode="auto">
          <a:xfrm>
            <a:off x="207433" y="-144463"/>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 name="AutoShape 4" descr="Image result for 3d men exam"/>
          <p:cNvSpPr>
            <a:spLocks noChangeAspect="1" noChangeArrowheads="1"/>
          </p:cNvSpPr>
          <p:nvPr/>
        </p:nvSpPr>
        <p:spPr bwMode="auto">
          <a:xfrm>
            <a:off x="410633" y="7938"/>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 name="Title 6"/>
          <p:cNvSpPr>
            <a:spLocks noGrp="1"/>
          </p:cNvSpPr>
          <p:nvPr>
            <p:ph type="title"/>
          </p:nvPr>
        </p:nvSpPr>
        <p:spPr/>
        <p:txBody>
          <a:bodyPr/>
          <a:lstStyle/>
          <a:p>
            <a:r>
              <a:rPr lang="en-GB" dirty="0"/>
              <a:t>Course Assignment</a:t>
            </a:r>
            <a:endParaRPr lang="en-US" dirty="0"/>
          </a:p>
        </p:txBody>
      </p:sp>
    </p:spTree>
    <p:extLst>
      <p:ext uri="{BB962C8B-B14F-4D97-AF65-F5344CB8AC3E}">
        <p14:creationId xmlns:p14="http://schemas.microsoft.com/office/powerpoint/2010/main" val="1006496845"/>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a:bodyPr>
          <a:lstStyle/>
          <a:p>
            <a:r>
              <a:rPr lang="en-GB" dirty="0"/>
              <a:t>Grading criteria</a:t>
            </a:r>
          </a:p>
          <a:p>
            <a:pPr lvl="1"/>
            <a:r>
              <a:rPr lang="en-GB" dirty="0"/>
              <a:t>Pass is 65%</a:t>
            </a:r>
          </a:p>
          <a:p>
            <a:pPr lvl="1"/>
            <a:r>
              <a:rPr lang="en-GB" dirty="0"/>
              <a:t>Merit is 75%</a:t>
            </a:r>
          </a:p>
          <a:p>
            <a:pPr lvl="1"/>
            <a:r>
              <a:rPr lang="en-GB" dirty="0"/>
              <a:t>Distinction is 85%</a:t>
            </a:r>
          </a:p>
          <a:p>
            <a:r>
              <a:rPr lang="en-GB" dirty="0"/>
              <a:t>Marking process</a:t>
            </a:r>
          </a:p>
          <a:p>
            <a:pPr lvl="1"/>
            <a:r>
              <a:rPr lang="en-GB" dirty="0"/>
              <a:t>Assignments marked by tutor</a:t>
            </a:r>
          </a:p>
          <a:p>
            <a:pPr lvl="1"/>
            <a:r>
              <a:rPr lang="en-GB" dirty="0"/>
              <a:t>Normally marked within 5 business days of submission</a:t>
            </a:r>
          </a:p>
          <a:p>
            <a:pPr lvl="1"/>
            <a:r>
              <a:rPr lang="en-GB" dirty="0"/>
              <a:t>Results / feedback to apprentice via assessor</a:t>
            </a:r>
          </a:p>
        </p:txBody>
      </p:sp>
      <p:sp>
        <p:nvSpPr>
          <p:cNvPr id="4" name="Title 3"/>
          <p:cNvSpPr>
            <a:spLocks noGrp="1"/>
          </p:cNvSpPr>
          <p:nvPr>
            <p:ph type="title"/>
          </p:nvPr>
        </p:nvSpPr>
        <p:spPr/>
        <p:txBody>
          <a:bodyPr/>
          <a:lstStyle/>
          <a:p>
            <a:r>
              <a:rPr lang="en-GB" dirty="0"/>
              <a:t>Course Assignment</a:t>
            </a:r>
          </a:p>
        </p:txBody>
      </p:sp>
    </p:spTree>
    <p:extLst>
      <p:ext uri="{BB962C8B-B14F-4D97-AF65-F5344CB8AC3E}">
        <p14:creationId xmlns:p14="http://schemas.microsoft.com/office/powerpoint/2010/main" val="416070208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Before submission check</a:t>
            </a:r>
          </a:p>
          <a:p>
            <a:pPr lvl="1"/>
            <a:r>
              <a:rPr lang="en-GB" dirty="0"/>
              <a:t>Each task has been answered fully as specified in the question</a:t>
            </a:r>
          </a:p>
          <a:p>
            <a:pPr lvl="1"/>
            <a:r>
              <a:rPr lang="en-GB" dirty="0"/>
              <a:t>You have tested your programs</a:t>
            </a:r>
          </a:p>
          <a:p>
            <a:pPr lvl="1"/>
            <a:r>
              <a:rPr lang="en-GB" dirty="0"/>
              <a:t>The code for each task is named correctly</a:t>
            </a:r>
          </a:p>
          <a:p>
            <a:pPr lvl="2"/>
            <a:r>
              <a:rPr lang="en-GB" dirty="0"/>
              <a:t>Task1.py to Task5.py</a:t>
            </a:r>
          </a:p>
          <a:p>
            <a:pPr lvl="2"/>
            <a:r>
              <a:rPr lang="en-GB" dirty="0"/>
              <a:t>The header block contains your name and date</a:t>
            </a:r>
          </a:p>
          <a:p>
            <a:pPr lvl="1"/>
            <a:r>
              <a:rPr lang="en-GB" dirty="0"/>
              <a:t>Zip all Tasks to Programming(Python)FoundationsFirstnameSurname.zip</a:t>
            </a:r>
          </a:p>
          <a:p>
            <a:pPr lvl="1"/>
            <a:r>
              <a:rPr lang="en-GB" dirty="0"/>
              <a:t>Email to tutor – Keep a copy for your records / reference</a:t>
            </a:r>
          </a:p>
        </p:txBody>
      </p:sp>
      <p:sp>
        <p:nvSpPr>
          <p:cNvPr id="3" name="Title 2"/>
          <p:cNvSpPr>
            <a:spLocks noGrp="1"/>
          </p:cNvSpPr>
          <p:nvPr>
            <p:ph type="title"/>
          </p:nvPr>
        </p:nvSpPr>
        <p:spPr/>
        <p:txBody>
          <a:bodyPr/>
          <a:lstStyle/>
          <a:p>
            <a:r>
              <a:rPr lang="en-GB" dirty="0"/>
              <a:t>Course Assignment</a:t>
            </a:r>
          </a:p>
        </p:txBody>
      </p:sp>
    </p:spTree>
    <p:extLst>
      <p:ext uri="{BB962C8B-B14F-4D97-AF65-F5344CB8AC3E}">
        <p14:creationId xmlns:p14="http://schemas.microsoft.com/office/powerpoint/2010/main" val="3816727945"/>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ctrTitle"/>
          </p:nvPr>
        </p:nvSpPr>
        <p:spPr/>
        <p:txBody>
          <a:bodyPr>
            <a:normAutofit/>
          </a:bodyPr>
          <a:lstStyle/>
          <a:p>
            <a:r>
              <a:rPr lang="en-GB" dirty="0"/>
              <a:t>Any Questions Before we Start the </a:t>
            </a:r>
            <a:r>
              <a:rPr lang="en-GB" dirty="0" smtClean="0"/>
              <a:t>Assignment?</a:t>
            </a:r>
            <a:endParaRPr lang="en-GB" dirty="0"/>
          </a:p>
        </p:txBody>
      </p:sp>
    </p:spTree>
    <p:extLst>
      <p:ext uri="{BB962C8B-B14F-4D97-AF65-F5344CB8AC3E}">
        <p14:creationId xmlns:p14="http://schemas.microsoft.com/office/powerpoint/2010/main" val="193311708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987732"/>
            <a:ext cx="10364400" cy="1821530"/>
          </a:xfrm>
        </p:spPr>
        <p:txBody>
          <a:bodyPr/>
          <a:lstStyle/>
          <a:p>
            <a:r>
              <a:rPr lang="en-GB" dirty="0" smtClean="0"/>
              <a:t>Thank you</a:t>
            </a:r>
            <a:endParaRPr lang="en-GB" dirty="0"/>
          </a:p>
        </p:txBody>
      </p:sp>
      <p:sp>
        <p:nvSpPr>
          <p:cNvPr id="3" name="Subtitle 2"/>
          <p:cNvSpPr>
            <a:spLocks noGrp="1"/>
          </p:cNvSpPr>
          <p:nvPr>
            <p:ph type="subTitle" idx="1"/>
          </p:nvPr>
        </p:nvSpPr>
        <p:spPr>
          <a:xfrm>
            <a:off x="914400" y="3129367"/>
            <a:ext cx="10364400" cy="439200"/>
          </a:xfrm>
        </p:spPr>
        <p:txBody>
          <a:bodyPr/>
          <a:lstStyle/>
          <a:p>
            <a:pPr lvl="0"/>
            <a:r>
              <a:rPr lang="en-GB" dirty="0" smtClean="0"/>
              <a:t>QA hopes you enjoyed your course, </a:t>
            </a:r>
          </a:p>
          <a:p>
            <a:pPr lvl="0"/>
            <a:r>
              <a:rPr lang="en-GB" dirty="0" smtClean="0"/>
              <a:t>as much as we enjoyed teaching you.</a:t>
            </a:r>
            <a:endParaRPr lang="en-GB" dirty="0"/>
          </a:p>
        </p:txBody>
      </p:sp>
    </p:spTree>
    <p:extLst>
      <p:ext uri="{BB962C8B-B14F-4D97-AF65-F5344CB8AC3E}">
        <p14:creationId xmlns:p14="http://schemas.microsoft.com/office/powerpoint/2010/main" val="401202979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b="1" dirty="0">
                <a:solidFill>
                  <a:srgbClr val="0E3C58"/>
                </a:solidFill>
              </a:rPr>
              <a:t>Key components / hardware of a computer system:</a:t>
            </a:r>
          </a:p>
          <a:p>
            <a:pPr lvl="1"/>
            <a:r>
              <a:rPr lang="en-GB" dirty="0"/>
              <a:t>Input device</a:t>
            </a:r>
          </a:p>
          <a:p>
            <a:pPr lvl="1"/>
            <a:r>
              <a:rPr lang="en-GB" dirty="0"/>
              <a:t>Central processing unit</a:t>
            </a:r>
          </a:p>
          <a:p>
            <a:pPr lvl="1"/>
            <a:r>
              <a:rPr lang="en-GB" dirty="0"/>
              <a:t>Output device</a:t>
            </a:r>
          </a:p>
          <a:p>
            <a:pPr lvl="1"/>
            <a:r>
              <a:rPr lang="en-GB" dirty="0"/>
              <a:t>Storage</a:t>
            </a:r>
          </a:p>
          <a:p>
            <a:pPr lvl="1"/>
            <a:r>
              <a:rPr lang="en-GB" dirty="0" smtClean="0"/>
              <a:t>Network</a:t>
            </a:r>
            <a:endParaRPr lang="en-GB" dirty="0"/>
          </a:p>
          <a:p>
            <a:r>
              <a:rPr lang="en-GB" b="1" dirty="0">
                <a:solidFill>
                  <a:srgbClr val="0E3C58"/>
                </a:solidFill>
              </a:rPr>
              <a:t>Please give some examples of:</a:t>
            </a:r>
          </a:p>
          <a:p>
            <a:pPr lvl="1"/>
            <a:r>
              <a:rPr lang="en-GB" dirty="0"/>
              <a:t>Input and output devices</a:t>
            </a:r>
          </a:p>
          <a:p>
            <a:pPr lvl="1"/>
            <a:r>
              <a:rPr lang="en-GB" dirty="0"/>
              <a:t>Storage devices and networks</a:t>
            </a:r>
          </a:p>
          <a:p>
            <a:pPr lvl="1" fontAlgn="auto">
              <a:spcAft>
                <a:spcPts val="0"/>
              </a:spcAft>
            </a:pPr>
            <a:endParaRPr lang="en-GB" dirty="0"/>
          </a:p>
          <a:p>
            <a:pPr lvl="1"/>
            <a:endParaRPr lang="en-GB" dirty="0"/>
          </a:p>
        </p:txBody>
      </p:sp>
      <p:sp>
        <p:nvSpPr>
          <p:cNvPr id="3" name="Title 2"/>
          <p:cNvSpPr>
            <a:spLocks noGrp="1"/>
          </p:cNvSpPr>
          <p:nvPr>
            <p:ph type="title"/>
          </p:nvPr>
        </p:nvSpPr>
        <p:spPr/>
        <p:txBody>
          <a:bodyPr/>
          <a:lstStyle/>
          <a:p>
            <a:r>
              <a:rPr lang="en-GB" dirty="0"/>
              <a:t>Components of a Computer System</a:t>
            </a:r>
          </a:p>
        </p:txBody>
      </p:sp>
      <p:sp>
        <p:nvSpPr>
          <p:cNvPr id="8" name="Text Placeholder 1"/>
          <p:cNvSpPr txBox="1">
            <a:spLocks/>
          </p:cNvSpPr>
          <p:nvPr/>
        </p:nvSpPr>
        <p:spPr>
          <a:xfrm>
            <a:off x="2640000" y="4680000"/>
            <a:ext cx="9362035" cy="1800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auto">
              <a:spcAft>
                <a:spcPts val="0"/>
              </a:spcAft>
            </a:pPr>
            <a:endParaRPr lang="en-GB" dirty="0"/>
          </a:p>
          <a:p>
            <a:pPr lvl="1" fontAlgn="auto">
              <a:spcAft>
                <a:spcPts val="0"/>
              </a:spcAft>
            </a:pPr>
            <a:endParaRPr lang="en-GB" dirty="0"/>
          </a:p>
          <a:p>
            <a:pPr lvl="1" fontAlgn="auto">
              <a:spcAft>
                <a:spcPts val="0"/>
              </a:spcAft>
            </a:pPr>
            <a:endParaRPr lang="en-GB" dirty="0"/>
          </a:p>
          <a:p>
            <a:pPr lvl="1" fontAlgn="auto">
              <a:spcAft>
                <a:spcPts val="0"/>
              </a:spcAft>
            </a:pPr>
            <a:endParaRPr lang="en-GB"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9091" y="1988284"/>
            <a:ext cx="6101616" cy="324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092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normAutofit/>
          </a:bodyPr>
          <a:lstStyle/>
          <a:p>
            <a:pPr>
              <a:lnSpc>
                <a:spcPct val="110000"/>
              </a:lnSpc>
            </a:pPr>
            <a:r>
              <a:rPr lang="en-GB" b="1" dirty="0">
                <a:solidFill>
                  <a:srgbClr val="0E3C58"/>
                </a:solidFill>
              </a:rPr>
              <a:t>Firmware</a:t>
            </a:r>
          </a:p>
          <a:p>
            <a:pPr lvl="1">
              <a:lnSpc>
                <a:spcPct val="110000"/>
              </a:lnSpc>
            </a:pPr>
            <a:r>
              <a:rPr lang="en-GB" dirty="0"/>
              <a:t>Runs the core functions of the computer</a:t>
            </a:r>
          </a:p>
          <a:p>
            <a:pPr lvl="1">
              <a:lnSpc>
                <a:spcPct val="110000"/>
              </a:lnSpc>
            </a:pPr>
            <a:r>
              <a:rPr lang="en-GB" dirty="0"/>
              <a:t>Can be changed but rare</a:t>
            </a:r>
          </a:p>
          <a:p>
            <a:pPr lvl="1">
              <a:lnSpc>
                <a:spcPct val="110000"/>
              </a:lnSpc>
            </a:pPr>
            <a:r>
              <a:rPr lang="en-GB" dirty="0"/>
              <a:t>BIOS – Basic Input Output System</a:t>
            </a:r>
          </a:p>
          <a:p>
            <a:pPr>
              <a:lnSpc>
                <a:spcPct val="110000"/>
              </a:lnSpc>
            </a:pPr>
            <a:r>
              <a:rPr lang="en-GB" b="1" dirty="0">
                <a:solidFill>
                  <a:srgbClr val="0E3C58"/>
                </a:solidFill>
              </a:rPr>
              <a:t>Operating System</a:t>
            </a:r>
          </a:p>
          <a:p>
            <a:pPr lvl="1">
              <a:lnSpc>
                <a:spcPct val="110000"/>
              </a:lnSpc>
            </a:pPr>
            <a:r>
              <a:rPr lang="en-GB" dirty="0"/>
              <a:t>Runs when computers starts – “Booting up”</a:t>
            </a:r>
          </a:p>
          <a:p>
            <a:pPr lvl="1">
              <a:lnSpc>
                <a:spcPct val="110000"/>
              </a:lnSpc>
            </a:pPr>
            <a:r>
              <a:rPr lang="en-GB" dirty="0"/>
              <a:t>Interface between applications and computer – Kernel </a:t>
            </a:r>
            <a:r>
              <a:rPr lang="en-GB" dirty="0" smtClean="0"/>
              <a:t>mode</a:t>
            </a:r>
            <a:endParaRPr lang="en-GB" dirty="0"/>
          </a:p>
        </p:txBody>
      </p:sp>
      <p:sp>
        <p:nvSpPr>
          <p:cNvPr id="4" name="Content Placeholder 3"/>
          <p:cNvSpPr>
            <a:spLocks noGrp="1"/>
          </p:cNvSpPr>
          <p:nvPr>
            <p:ph sz="quarter" idx="16"/>
          </p:nvPr>
        </p:nvSpPr>
        <p:spPr/>
        <p:txBody>
          <a:bodyPr/>
          <a:lstStyle/>
          <a:p>
            <a:r>
              <a:rPr lang="en-US" b="1" dirty="0">
                <a:solidFill>
                  <a:srgbClr val="0E3C58"/>
                </a:solidFill>
              </a:rPr>
              <a:t>Application Programs</a:t>
            </a:r>
          </a:p>
          <a:p>
            <a:pPr lvl="1"/>
            <a:r>
              <a:rPr lang="en-US" dirty="0"/>
              <a:t>Used to accomplish a task</a:t>
            </a:r>
          </a:p>
          <a:p>
            <a:pPr lvl="1"/>
            <a:r>
              <a:rPr lang="en-US" dirty="0"/>
              <a:t>From Excel macro to high level language like Python</a:t>
            </a:r>
          </a:p>
          <a:p>
            <a:pPr lvl="2"/>
            <a:r>
              <a:rPr lang="en-US" dirty="0"/>
              <a:t>Executable – Instructions computer can understand</a:t>
            </a:r>
          </a:p>
          <a:p>
            <a:pPr lvl="2"/>
            <a:r>
              <a:rPr lang="en-US" dirty="0"/>
              <a:t>Interpreted – Code parsed line by line into readable form</a:t>
            </a:r>
          </a:p>
          <a:p>
            <a:endParaRPr lang="en-US" dirty="0"/>
          </a:p>
          <a:p>
            <a:endParaRPr lang="en-US" dirty="0"/>
          </a:p>
        </p:txBody>
      </p:sp>
      <p:sp>
        <p:nvSpPr>
          <p:cNvPr id="3" name="Title 2"/>
          <p:cNvSpPr>
            <a:spLocks noGrp="1"/>
          </p:cNvSpPr>
          <p:nvPr>
            <p:ph type="title"/>
          </p:nvPr>
        </p:nvSpPr>
        <p:spPr/>
        <p:txBody>
          <a:bodyPr/>
          <a:lstStyle/>
          <a:p>
            <a:r>
              <a:rPr lang="en-GB" dirty="0"/>
              <a:t>Types of Software</a:t>
            </a:r>
          </a:p>
        </p:txBody>
      </p:sp>
    </p:spTree>
    <p:extLst>
      <p:ext uri="{BB962C8B-B14F-4D97-AF65-F5344CB8AC3E}">
        <p14:creationId xmlns:p14="http://schemas.microsoft.com/office/powerpoint/2010/main" val="931016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sz="quarter" idx="15"/>
          </p:nvPr>
        </p:nvSpPr>
        <p:spPr/>
        <p:txBody>
          <a:bodyPr>
            <a:normAutofit/>
          </a:bodyPr>
          <a:lstStyle/>
          <a:p>
            <a:r>
              <a:rPr lang="en-GB" dirty="0"/>
              <a:t>Telling a computer what to do…</a:t>
            </a:r>
          </a:p>
          <a:p>
            <a:r>
              <a:rPr lang="en-GB" dirty="0"/>
              <a:t>Computer programmers write computer programs to tell a computer what to do…</a:t>
            </a:r>
          </a:p>
          <a:p>
            <a:endParaRPr lang="en-GB" dirty="0"/>
          </a:p>
          <a:p>
            <a:r>
              <a:rPr lang="en-GB" dirty="0"/>
              <a:t>What are other names for a computer programmer?</a:t>
            </a:r>
          </a:p>
        </p:txBody>
      </p:sp>
      <p:sp>
        <p:nvSpPr>
          <p:cNvPr id="5122" name="Rectangle 2"/>
          <p:cNvSpPr>
            <a:spLocks noGrp="1" noChangeArrowheads="1"/>
          </p:cNvSpPr>
          <p:nvPr>
            <p:ph type="title"/>
          </p:nvPr>
        </p:nvSpPr>
        <p:spPr/>
        <p:txBody>
          <a:bodyPr/>
          <a:lstStyle/>
          <a:p>
            <a:pPr eaLnBrk="1" hangingPunct="1"/>
            <a:r>
              <a:rPr lang="en-GB" dirty="0"/>
              <a:t>What is Computer Programming?</a:t>
            </a:r>
          </a:p>
        </p:txBody>
      </p:sp>
    </p:spTree>
    <p:extLst>
      <p:ext uri="{BB962C8B-B14F-4D97-AF65-F5344CB8AC3E}">
        <p14:creationId xmlns:p14="http://schemas.microsoft.com/office/powerpoint/2010/main" val="184997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ct val="80000"/>
              </a:lnSpc>
              <a:spcBef>
                <a:spcPts val="700"/>
              </a:spcBef>
              <a:spcAft>
                <a:spcPts val="700"/>
              </a:spcAft>
            </a:pPr>
            <a:r>
              <a:rPr lang="en-GB" b="1" dirty="0">
                <a:solidFill>
                  <a:srgbClr val="0E3C58"/>
                </a:solidFill>
              </a:rPr>
              <a:t>A program like many processes has three basic components:</a:t>
            </a:r>
          </a:p>
          <a:p>
            <a:pPr lvl="1">
              <a:lnSpc>
                <a:spcPct val="80000"/>
              </a:lnSpc>
              <a:spcBef>
                <a:spcPts val="700"/>
              </a:spcBef>
              <a:spcAft>
                <a:spcPts val="700"/>
              </a:spcAft>
            </a:pPr>
            <a:r>
              <a:rPr lang="en-GB" dirty="0"/>
              <a:t>Input</a:t>
            </a:r>
          </a:p>
          <a:p>
            <a:pPr lvl="1">
              <a:lnSpc>
                <a:spcPct val="80000"/>
              </a:lnSpc>
              <a:spcBef>
                <a:spcPts val="700"/>
              </a:spcBef>
              <a:spcAft>
                <a:spcPts val="700"/>
              </a:spcAft>
            </a:pPr>
            <a:r>
              <a:rPr lang="en-GB" dirty="0"/>
              <a:t>Processing</a:t>
            </a:r>
          </a:p>
          <a:p>
            <a:pPr lvl="1">
              <a:lnSpc>
                <a:spcPct val="80000"/>
              </a:lnSpc>
              <a:spcBef>
                <a:spcPts val="700"/>
              </a:spcBef>
              <a:spcAft>
                <a:spcPts val="700"/>
              </a:spcAft>
            </a:pPr>
            <a:r>
              <a:rPr lang="en-GB" dirty="0"/>
              <a:t>Output</a:t>
            </a:r>
          </a:p>
          <a:p>
            <a:pPr>
              <a:lnSpc>
                <a:spcPct val="80000"/>
              </a:lnSpc>
              <a:spcBef>
                <a:spcPts val="700"/>
              </a:spcBef>
              <a:spcAft>
                <a:spcPts val="700"/>
              </a:spcAft>
            </a:pPr>
            <a:r>
              <a:rPr lang="en-GB" b="1" dirty="0">
                <a:solidFill>
                  <a:srgbClr val="0E3C58"/>
                </a:solidFill>
              </a:rPr>
              <a:t>Also access data:</a:t>
            </a:r>
          </a:p>
          <a:p>
            <a:pPr lvl="1">
              <a:lnSpc>
                <a:spcPct val="80000"/>
              </a:lnSpc>
              <a:spcBef>
                <a:spcPts val="700"/>
              </a:spcBef>
              <a:spcAft>
                <a:spcPts val="700"/>
              </a:spcAft>
            </a:pPr>
            <a:r>
              <a:rPr lang="en-GB" dirty="0"/>
              <a:t>Storage</a:t>
            </a:r>
          </a:p>
          <a:p>
            <a:pPr lvl="1">
              <a:lnSpc>
                <a:spcPct val="80000"/>
              </a:lnSpc>
              <a:spcBef>
                <a:spcPts val="700"/>
              </a:spcBef>
              <a:spcAft>
                <a:spcPts val="700"/>
              </a:spcAft>
            </a:pPr>
            <a:r>
              <a:rPr lang="en-GB" dirty="0" smtClean="0"/>
              <a:t>Network</a:t>
            </a:r>
            <a:endParaRPr lang="en-GB" dirty="0"/>
          </a:p>
          <a:p>
            <a:pPr>
              <a:lnSpc>
                <a:spcPct val="80000"/>
              </a:lnSpc>
              <a:spcBef>
                <a:spcPts val="700"/>
              </a:spcBef>
              <a:spcAft>
                <a:spcPts val="700"/>
              </a:spcAft>
            </a:pPr>
            <a:r>
              <a:rPr lang="en-GB" b="1" dirty="0">
                <a:solidFill>
                  <a:srgbClr val="0E3C58"/>
                </a:solidFill>
              </a:rPr>
              <a:t>Please give some examples of:</a:t>
            </a:r>
          </a:p>
          <a:p>
            <a:pPr lvl="1">
              <a:lnSpc>
                <a:spcPct val="80000"/>
              </a:lnSpc>
              <a:spcBef>
                <a:spcPts val="700"/>
              </a:spcBef>
              <a:spcAft>
                <a:spcPts val="700"/>
              </a:spcAft>
            </a:pPr>
            <a:r>
              <a:rPr lang="en-GB" dirty="0"/>
              <a:t>Programming processes</a:t>
            </a:r>
          </a:p>
          <a:p>
            <a:pPr lvl="1">
              <a:lnSpc>
                <a:spcPct val="80000"/>
              </a:lnSpc>
              <a:spcBef>
                <a:spcPts val="700"/>
              </a:spcBef>
              <a:spcAft>
                <a:spcPts val="700"/>
              </a:spcAft>
            </a:pPr>
            <a:r>
              <a:rPr lang="en-GB" dirty="0"/>
              <a:t>Corresponding inputs and outputs</a:t>
            </a:r>
          </a:p>
          <a:p>
            <a:pPr lvl="1">
              <a:lnSpc>
                <a:spcPct val="80000"/>
              </a:lnSpc>
              <a:spcBef>
                <a:spcPts val="700"/>
              </a:spcBef>
              <a:spcAft>
                <a:spcPts val="700"/>
              </a:spcAft>
            </a:pPr>
            <a:r>
              <a:rPr lang="en-GB" dirty="0"/>
              <a:t>Storage and networks for data access</a:t>
            </a:r>
          </a:p>
          <a:p>
            <a:pPr lvl="1"/>
            <a:endParaRPr lang="en-GB" dirty="0"/>
          </a:p>
          <a:p>
            <a:pPr lvl="1"/>
            <a:endParaRPr lang="en-GB" dirty="0"/>
          </a:p>
          <a:p>
            <a:pPr lvl="1"/>
            <a:endParaRPr lang="en-GB" dirty="0"/>
          </a:p>
          <a:p>
            <a:pPr lvl="1"/>
            <a:endParaRPr lang="en-GB" dirty="0"/>
          </a:p>
          <a:p>
            <a:pPr lvl="1"/>
            <a:endParaRPr lang="en-GB" dirty="0"/>
          </a:p>
          <a:p>
            <a:pPr lvl="1"/>
            <a:endParaRPr lang="en-GB" dirty="0"/>
          </a:p>
        </p:txBody>
      </p:sp>
      <p:sp>
        <p:nvSpPr>
          <p:cNvPr id="3" name="Title 2"/>
          <p:cNvSpPr>
            <a:spLocks noGrp="1"/>
          </p:cNvSpPr>
          <p:nvPr>
            <p:ph type="title"/>
          </p:nvPr>
        </p:nvSpPr>
        <p:spPr/>
        <p:txBody>
          <a:bodyPr/>
          <a:lstStyle/>
          <a:p>
            <a:r>
              <a:rPr lang="en-GB" dirty="0"/>
              <a:t>What is a Program?</a:t>
            </a:r>
          </a:p>
        </p:txBody>
      </p:sp>
      <p:sp>
        <p:nvSpPr>
          <p:cNvPr id="8" name="Text Placeholder 1"/>
          <p:cNvSpPr txBox="1">
            <a:spLocks/>
          </p:cNvSpPr>
          <p:nvPr/>
        </p:nvSpPr>
        <p:spPr>
          <a:xfrm>
            <a:off x="2640000" y="4680000"/>
            <a:ext cx="9362035" cy="1800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auto">
              <a:spcAft>
                <a:spcPts val="0"/>
              </a:spcAft>
            </a:pPr>
            <a:endParaRPr lang="en-GB" dirty="0"/>
          </a:p>
          <a:p>
            <a:pPr lvl="1" fontAlgn="auto">
              <a:spcAft>
                <a:spcPts val="0"/>
              </a:spcAft>
            </a:pPr>
            <a:endParaRPr lang="en-GB" dirty="0"/>
          </a:p>
          <a:p>
            <a:pPr lvl="1" fontAlgn="auto">
              <a:spcAft>
                <a:spcPts val="0"/>
              </a:spcAft>
            </a:pPr>
            <a:endParaRPr lang="en-GB"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002" y="1653083"/>
            <a:ext cx="6441101" cy="3388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4188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Please quickly research or come up with your own definition of a program or algorithm</a:t>
            </a:r>
          </a:p>
        </p:txBody>
      </p:sp>
      <p:sp>
        <p:nvSpPr>
          <p:cNvPr id="3" name="Title 2"/>
          <p:cNvSpPr>
            <a:spLocks noGrp="1"/>
          </p:cNvSpPr>
          <p:nvPr>
            <p:ph type="title"/>
          </p:nvPr>
        </p:nvSpPr>
        <p:spPr/>
        <p:txBody>
          <a:bodyPr/>
          <a:lstStyle/>
          <a:p>
            <a:r>
              <a:rPr lang="en-GB" dirty="0"/>
              <a:t>Definition of a Program</a:t>
            </a:r>
          </a:p>
        </p:txBody>
      </p:sp>
    </p:spTree>
    <p:extLst>
      <p:ext uri="{BB962C8B-B14F-4D97-AF65-F5344CB8AC3E}">
        <p14:creationId xmlns:p14="http://schemas.microsoft.com/office/powerpoint/2010/main" val="1510524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normAutofit/>
          </a:bodyPr>
          <a:lstStyle/>
          <a:p>
            <a:pPr marL="360000" lvl="1" indent="0">
              <a:buNone/>
            </a:pPr>
            <a:r>
              <a:rPr lang="en-GB" b="1" i="1" dirty="0"/>
              <a:t>“A computer program is a collection of instructions that performs a specific task when executed by a computer. A computer requires programs to function, and typically executes the program's instructions in a central processing unit.”</a:t>
            </a:r>
          </a:p>
          <a:p>
            <a:pPr marL="360000" lvl="1" indent="0">
              <a:buNone/>
            </a:pPr>
            <a:endParaRPr lang="en-GB" b="1" dirty="0"/>
          </a:p>
          <a:p>
            <a:pPr marL="360000" lvl="1" indent="0">
              <a:buNone/>
            </a:pPr>
            <a:r>
              <a:rPr lang="en-GB" b="1" i="1" dirty="0"/>
              <a:t>“A computer program is usually written by a computer programmer in a programming language. From the program in its human-readable form of source code, a compiler can derive machine code—a form consisting of instructions that the computer can directly execute. Alternatively, a computer program may be executed with the aid of an interpreter.”</a:t>
            </a:r>
          </a:p>
          <a:p>
            <a:pPr marL="360000" lvl="1" indent="0">
              <a:buNone/>
            </a:pPr>
            <a:endParaRPr lang="en-GB" b="1" dirty="0"/>
          </a:p>
          <a:p>
            <a:pPr marL="720000" lvl="2"/>
            <a:r>
              <a:rPr lang="en-GB" dirty="0"/>
              <a:t>See: </a:t>
            </a:r>
            <a:r>
              <a:rPr lang="en-GB" dirty="0">
                <a:hlinkClick r:id="rId3"/>
              </a:rPr>
              <a:t>https://en.wikipedia.org/wiki/Computer_program</a:t>
            </a:r>
            <a:r>
              <a:rPr lang="en-GB" dirty="0"/>
              <a:t> </a:t>
            </a:r>
          </a:p>
        </p:txBody>
      </p:sp>
      <p:sp>
        <p:nvSpPr>
          <p:cNvPr id="3" name="Title 2"/>
          <p:cNvSpPr>
            <a:spLocks noGrp="1"/>
          </p:cNvSpPr>
          <p:nvPr>
            <p:ph type="title"/>
          </p:nvPr>
        </p:nvSpPr>
        <p:spPr/>
        <p:txBody>
          <a:bodyPr/>
          <a:lstStyle/>
          <a:p>
            <a:r>
              <a:rPr lang="en-GB" dirty="0"/>
              <a:t>Definition of a Program</a:t>
            </a:r>
          </a:p>
        </p:txBody>
      </p:sp>
    </p:spTree>
    <p:extLst>
      <p:ext uri="{BB962C8B-B14F-4D97-AF65-F5344CB8AC3E}">
        <p14:creationId xmlns:p14="http://schemas.microsoft.com/office/powerpoint/2010/main" val="1921093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normAutofit fontScale="92500" lnSpcReduction="20000"/>
          </a:bodyPr>
          <a:lstStyle/>
          <a:p>
            <a:r>
              <a:rPr lang="en-GB" b="1" dirty="0">
                <a:solidFill>
                  <a:srgbClr val="0E3C58"/>
                </a:solidFill>
              </a:rPr>
              <a:t>A program or algorithm is a collection of statements</a:t>
            </a:r>
          </a:p>
          <a:p>
            <a:pPr lvl="1"/>
            <a:r>
              <a:rPr lang="en-GB" dirty="0"/>
              <a:t>Written in a language the computer understands</a:t>
            </a:r>
          </a:p>
          <a:p>
            <a:pPr lvl="1"/>
            <a:r>
              <a:rPr lang="en-GB" dirty="0"/>
              <a:t>Which when run achieve a given outcome</a:t>
            </a:r>
          </a:p>
          <a:p>
            <a:r>
              <a:rPr lang="en-GB" b="1" dirty="0">
                <a:solidFill>
                  <a:srgbClr val="0E3C58"/>
                </a:solidFill>
              </a:rPr>
              <a:t>A computer executes program statements one after another in sequence</a:t>
            </a:r>
          </a:p>
          <a:p>
            <a:pPr lvl="1"/>
            <a:r>
              <a:rPr lang="en-GB" dirty="0"/>
              <a:t>Until it reaches the end of the program</a:t>
            </a:r>
          </a:p>
          <a:p>
            <a:pPr lvl="1"/>
            <a:r>
              <a:rPr lang="en-GB" dirty="0"/>
              <a:t>Unless some statement in the program alters the order of execution</a:t>
            </a:r>
          </a:p>
          <a:p>
            <a:r>
              <a:rPr lang="en-GB" b="1" dirty="0">
                <a:solidFill>
                  <a:srgbClr val="0E3C58"/>
                </a:solidFill>
              </a:rPr>
              <a:t>Any program can be written using three main constructs:</a:t>
            </a:r>
          </a:p>
          <a:p>
            <a:pPr lvl="1"/>
            <a:r>
              <a:rPr lang="en-GB" dirty="0"/>
              <a:t>Sequence – One step at a time in specified order</a:t>
            </a:r>
          </a:p>
          <a:p>
            <a:pPr lvl="1"/>
            <a:r>
              <a:rPr lang="en-GB" dirty="0"/>
              <a:t>Selection – Alternative paths dependent on a specified condition</a:t>
            </a:r>
          </a:p>
          <a:p>
            <a:pPr lvl="1"/>
            <a:r>
              <a:rPr lang="en-GB" dirty="0"/>
              <a:t>Iteration – Repeating a sub-sequence a specified number of times or until a condition is met</a:t>
            </a:r>
          </a:p>
        </p:txBody>
      </p:sp>
      <p:sp>
        <p:nvSpPr>
          <p:cNvPr id="3" name="Title 2"/>
          <p:cNvSpPr>
            <a:spLocks noGrp="1"/>
          </p:cNvSpPr>
          <p:nvPr>
            <p:ph type="title"/>
          </p:nvPr>
        </p:nvSpPr>
        <p:spPr/>
        <p:txBody>
          <a:bodyPr/>
          <a:lstStyle/>
          <a:p>
            <a:r>
              <a:rPr lang="en-GB" dirty="0"/>
              <a:t>Definition of a Program</a:t>
            </a:r>
          </a:p>
        </p:txBody>
      </p:sp>
    </p:spTree>
    <p:extLst>
      <p:ext uri="{BB962C8B-B14F-4D97-AF65-F5344CB8AC3E}">
        <p14:creationId xmlns:p14="http://schemas.microsoft.com/office/powerpoint/2010/main" val="870431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sz="quarter" idx="15"/>
          </p:nvPr>
        </p:nvSpPr>
        <p:spPr>
          <a:prstGeom prst="rect">
            <a:avLst/>
          </a:prstGeom>
        </p:spPr>
        <p:txBody>
          <a:bodyPr/>
          <a:lstStyle/>
          <a:p>
            <a:r>
              <a:rPr lang="en-GB" b="0" dirty="0"/>
              <a:t>Objectives</a:t>
            </a:r>
          </a:p>
          <a:p>
            <a:r>
              <a:rPr lang="en-US" b="0" dirty="0"/>
              <a:t>What is a Program?</a:t>
            </a:r>
          </a:p>
          <a:p>
            <a:r>
              <a:rPr lang="en-US" b="1" dirty="0">
                <a:solidFill>
                  <a:srgbClr val="0E3C58"/>
                </a:solidFill>
              </a:rPr>
              <a:t>Program Development Lifecycle</a:t>
            </a:r>
          </a:p>
          <a:p>
            <a:r>
              <a:rPr lang="en-US" b="0" dirty="0"/>
              <a:t>Unplugged Computing</a:t>
            </a:r>
          </a:p>
          <a:p>
            <a:r>
              <a:rPr lang="en-GB" b="0" dirty="0"/>
              <a:t>Review</a:t>
            </a:r>
          </a:p>
        </p:txBody>
      </p:sp>
      <p:sp>
        <p:nvSpPr>
          <p:cNvPr id="30723" name="Rectangle 2"/>
          <p:cNvSpPr>
            <a:spLocks noGrp="1" noChangeArrowheads="1"/>
          </p:cNvSpPr>
          <p:nvPr>
            <p:ph type="title"/>
          </p:nvPr>
        </p:nvSpPr>
        <p:spPr/>
        <p:txBody>
          <a:bodyPr>
            <a:normAutofit/>
          </a:bodyPr>
          <a:lstStyle/>
          <a:p>
            <a:r>
              <a:rPr lang="en-GB" dirty="0"/>
              <a:t>Contents</a:t>
            </a:r>
          </a:p>
        </p:txBody>
      </p:sp>
    </p:spTree>
    <p:extLst>
      <p:ext uri="{BB962C8B-B14F-4D97-AF65-F5344CB8AC3E}">
        <p14:creationId xmlns:p14="http://schemas.microsoft.com/office/powerpoint/2010/main" val="1978985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ct val="110000"/>
              </a:lnSpc>
              <a:spcBef>
                <a:spcPts val="0"/>
              </a:spcBef>
              <a:spcAft>
                <a:spcPts val="600"/>
              </a:spcAft>
            </a:pPr>
            <a:r>
              <a:rPr lang="en-GB" b="1" dirty="0"/>
              <a:t>QA centre / onsite / offsite location</a:t>
            </a:r>
          </a:p>
          <a:p>
            <a:pPr lvl="1">
              <a:lnSpc>
                <a:spcPct val="110000"/>
              </a:lnSpc>
              <a:spcBef>
                <a:spcPts val="0"/>
              </a:spcBef>
              <a:spcAft>
                <a:spcPts val="600"/>
              </a:spcAft>
            </a:pPr>
            <a:r>
              <a:rPr lang="en-GB" dirty="0"/>
              <a:t>Drinks / Biscuits</a:t>
            </a:r>
          </a:p>
          <a:p>
            <a:pPr lvl="1">
              <a:lnSpc>
                <a:spcPct val="110000"/>
              </a:lnSpc>
              <a:spcBef>
                <a:spcPts val="0"/>
              </a:spcBef>
              <a:spcAft>
                <a:spcPts val="600"/>
              </a:spcAft>
            </a:pPr>
            <a:r>
              <a:rPr lang="en-GB" dirty="0"/>
              <a:t>Toilets</a:t>
            </a:r>
          </a:p>
          <a:p>
            <a:pPr lvl="1">
              <a:lnSpc>
                <a:spcPct val="110000"/>
              </a:lnSpc>
              <a:spcBef>
                <a:spcPts val="0"/>
              </a:spcBef>
              <a:spcAft>
                <a:spcPts val="600"/>
              </a:spcAft>
            </a:pPr>
            <a:r>
              <a:rPr lang="en-GB" dirty="0"/>
              <a:t>Wireless internet access / workstations</a:t>
            </a:r>
          </a:p>
          <a:p>
            <a:pPr lvl="1">
              <a:lnSpc>
                <a:spcPct val="110000"/>
              </a:lnSpc>
              <a:spcBef>
                <a:spcPts val="0"/>
              </a:spcBef>
              <a:spcAft>
                <a:spcPts val="600"/>
              </a:spcAft>
            </a:pPr>
            <a:r>
              <a:rPr lang="en-GB" dirty="0"/>
              <a:t>First Aid at Reception</a:t>
            </a:r>
          </a:p>
          <a:p>
            <a:pPr lvl="1">
              <a:lnSpc>
                <a:spcPct val="110000"/>
              </a:lnSpc>
              <a:spcBef>
                <a:spcPts val="0"/>
              </a:spcBef>
              <a:spcAft>
                <a:spcPts val="600"/>
              </a:spcAft>
            </a:pPr>
            <a:r>
              <a:rPr lang="en-GB" dirty="0"/>
              <a:t>Fire Alarms / Exits / Meeting Point</a:t>
            </a:r>
          </a:p>
          <a:p>
            <a:pPr lvl="1">
              <a:lnSpc>
                <a:spcPct val="110000"/>
              </a:lnSpc>
              <a:spcBef>
                <a:spcPts val="0"/>
              </a:spcBef>
              <a:spcAft>
                <a:spcPts val="600"/>
              </a:spcAft>
            </a:pPr>
            <a:r>
              <a:rPr lang="en-GB" dirty="0"/>
              <a:t>Opening hours</a:t>
            </a:r>
          </a:p>
          <a:p>
            <a:pPr lvl="1">
              <a:lnSpc>
                <a:spcPct val="110000"/>
              </a:lnSpc>
              <a:spcBef>
                <a:spcPts val="0"/>
              </a:spcBef>
              <a:spcAft>
                <a:spcPts val="600"/>
              </a:spcAft>
            </a:pPr>
            <a:r>
              <a:rPr lang="en-GB" dirty="0"/>
              <a:t>Registration</a:t>
            </a:r>
          </a:p>
          <a:p>
            <a:pPr lvl="1">
              <a:lnSpc>
                <a:spcPct val="110000"/>
              </a:lnSpc>
              <a:spcBef>
                <a:spcPts val="0"/>
              </a:spcBef>
              <a:spcAft>
                <a:spcPts val="600"/>
              </a:spcAft>
            </a:pPr>
            <a:r>
              <a:rPr lang="en-GB" dirty="0"/>
              <a:t>Lunches</a:t>
            </a:r>
          </a:p>
          <a:p>
            <a:pPr lvl="1">
              <a:lnSpc>
                <a:spcPct val="110000"/>
              </a:lnSpc>
              <a:spcBef>
                <a:spcPts val="0"/>
              </a:spcBef>
              <a:spcAft>
                <a:spcPts val="600"/>
              </a:spcAft>
            </a:pPr>
            <a:r>
              <a:rPr lang="en-GB" dirty="0"/>
              <a:t>Local amenities</a:t>
            </a:r>
          </a:p>
          <a:p>
            <a:pPr>
              <a:lnSpc>
                <a:spcPct val="110000"/>
              </a:lnSpc>
              <a:spcBef>
                <a:spcPts val="0"/>
              </a:spcBef>
              <a:spcAft>
                <a:spcPts val="600"/>
              </a:spcAft>
            </a:pPr>
            <a:r>
              <a:rPr lang="en-GB" b="1" dirty="0"/>
              <a:t>Full details in “Welcome to QA” hand-out</a:t>
            </a:r>
          </a:p>
          <a:p>
            <a:pPr lvl="1">
              <a:lnSpc>
                <a:spcPct val="110000"/>
              </a:lnSpc>
              <a:spcBef>
                <a:spcPts val="0"/>
              </a:spcBef>
              <a:spcAft>
                <a:spcPts val="600"/>
              </a:spcAft>
            </a:pPr>
            <a:r>
              <a:rPr lang="en-GB" dirty="0"/>
              <a:t>Please ask tutor or Reception if any further questions </a:t>
            </a:r>
          </a:p>
        </p:txBody>
      </p:sp>
      <p:sp>
        <p:nvSpPr>
          <p:cNvPr id="3" name="Title 2"/>
          <p:cNvSpPr>
            <a:spLocks noGrp="1"/>
          </p:cNvSpPr>
          <p:nvPr>
            <p:ph type="title"/>
          </p:nvPr>
        </p:nvSpPr>
        <p:spPr/>
        <p:txBody>
          <a:bodyPr/>
          <a:lstStyle/>
          <a:p>
            <a:r>
              <a:rPr lang="en-GB" dirty="0"/>
              <a:t>Logistics</a:t>
            </a:r>
          </a:p>
        </p:txBody>
      </p:sp>
    </p:spTree>
    <p:extLst>
      <p:ext uri="{BB962C8B-B14F-4D97-AF65-F5344CB8AC3E}">
        <p14:creationId xmlns:p14="http://schemas.microsoft.com/office/powerpoint/2010/main" val="39698241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lvl="0">
              <a:lnSpc>
                <a:spcPct val="80000"/>
              </a:lnSpc>
              <a:spcBef>
                <a:spcPts val="700"/>
              </a:spcBef>
              <a:spcAft>
                <a:spcPts val="700"/>
              </a:spcAft>
            </a:pPr>
            <a:r>
              <a:rPr lang="en-US" dirty="0"/>
              <a:t>Please see your Exercise Guide</a:t>
            </a:r>
          </a:p>
          <a:p>
            <a:pPr lvl="1">
              <a:lnSpc>
                <a:spcPct val="80000"/>
              </a:lnSpc>
              <a:spcBef>
                <a:spcPts val="700"/>
              </a:spcBef>
              <a:spcAft>
                <a:spcPts val="700"/>
              </a:spcAft>
            </a:pPr>
            <a:r>
              <a:rPr lang="en-US" dirty="0"/>
              <a:t>Work in pairs or teams</a:t>
            </a:r>
          </a:p>
          <a:p>
            <a:pPr lvl="1">
              <a:lnSpc>
                <a:spcPct val="80000"/>
              </a:lnSpc>
              <a:spcBef>
                <a:spcPts val="700"/>
              </a:spcBef>
              <a:spcAft>
                <a:spcPts val="700"/>
              </a:spcAft>
            </a:pPr>
            <a:r>
              <a:rPr lang="en-US" dirty="0"/>
              <a:t>20 minutes</a:t>
            </a:r>
          </a:p>
          <a:p>
            <a:pPr lvl="0">
              <a:lnSpc>
                <a:spcPct val="80000"/>
              </a:lnSpc>
              <a:spcBef>
                <a:spcPts val="700"/>
              </a:spcBef>
              <a:spcAft>
                <a:spcPts val="700"/>
              </a:spcAft>
            </a:pPr>
            <a:r>
              <a:rPr lang="en-US" b="1" dirty="0">
                <a:solidFill>
                  <a:srgbClr val="0E3C58"/>
                </a:solidFill>
              </a:rPr>
              <a:t>Watch either or both of the videos</a:t>
            </a:r>
          </a:p>
          <a:p>
            <a:pPr lvl="1">
              <a:lnSpc>
                <a:spcPct val="80000"/>
              </a:lnSpc>
              <a:spcBef>
                <a:spcPts val="700"/>
              </a:spcBef>
              <a:spcAft>
                <a:spcPts val="700"/>
              </a:spcAft>
            </a:pPr>
            <a:r>
              <a:rPr lang="en-US" dirty="0">
                <a:solidFill>
                  <a:schemeClr val="accent6"/>
                </a:solidFill>
              </a:rPr>
              <a:t>https://</a:t>
            </a:r>
            <a:r>
              <a:rPr lang="en-US" dirty="0" err="1">
                <a:solidFill>
                  <a:schemeClr val="accent6"/>
                </a:solidFill>
              </a:rPr>
              <a:t>www.youtube.com</a:t>
            </a:r>
            <a:r>
              <a:rPr lang="en-US" dirty="0">
                <a:solidFill>
                  <a:schemeClr val="accent6"/>
                </a:solidFill>
              </a:rPr>
              <a:t>/</a:t>
            </a:r>
            <a:r>
              <a:rPr lang="en-US" dirty="0" err="1">
                <a:solidFill>
                  <a:schemeClr val="accent6"/>
                </a:solidFill>
              </a:rPr>
              <a:t>watch?v</a:t>
            </a:r>
            <a:r>
              <a:rPr lang="en-US" dirty="0">
                <a:solidFill>
                  <a:schemeClr val="accent6"/>
                </a:solidFill>
              </a:rPr>
              <a:t>=YV6ykfG1nQY </a:t>
            </a:r>
          </a:p>
          <a:p>
            <a:pPr lvl="1">
              <a:lnSpc>
                <a:spcPct val="80000"/>
              </a:lnSpc>
              <a:spcBef>
                <a:spcPts val="700"/>
              </a:spcBef>
              <a:spcAft>
                <a:spcPts val="700"/>
              </a:spcAft>
            </a:pPr>
            <a:r>
              <a:rPr lang="en-US" dirty="0">
                <a:solidFill>
                  <a:srgbClr val="F08300"/>
                </a:solidFill>
              </a:rPr>
              <a:t>https://</a:t>
            </a:r>
            <a:r>
              <a:rPr lang="en-US" dirty="0" err="1">
                <a:solidFill>
                  <a:srgbClr val="F08300"/>
                </a:solidFill>
              </a:rPr>
              <a:t>www.youtube.com</a:t>
            </a:r>
            <a:r>
              <a:rPr lang="en-US" dirty="0">
                <a:solidFill>
                  <a:srgbClr val="F08300"/>
                </a:solidFill>
              </a:rPr>
              <a:t>/</a:t>
            </a:r>
            <a:r>
              <a:rPr lang="en-US" dirty="0" err="1">
                <a:solidFill>
                  <a:srgbClr val="F08300"/>
                </a:solidFill>
              </a:rPr>
              <a:t>watch?v</a:t>
            </a:r>
            <a:r>
              <a:rPr lang="en-US" dirty="0">
                <a:solidFill>
                  <a:srgbClr val="F08300"/>
                </a:solidFill>
              </a:rPr>
              <a:t>=</a:t>
            </a:r>
            <a:r>
              <a:rPr lang="en-US" dirty="0" err="1">
                <a:solidFill>
                  <a:srgbClr val="F08300"/>
                </a:solidFill>
              </a:rPr>
              <a:t>Sud_euZdNlk</a:t>
            </a:r>
            <a:r>
              <a:rPr lang="en-US" dirty="0">
                <a:solidFill>
                  <a:srgbClr val="F08300"/>
                </a:solidFill>
              </a:rPr>
              <a:t> </a:t>
            </a:r>
          </a:p>
          <a:p>
            <a:pPr lvl="0">
              <a:lnSpc>
                <a:spcPct val="80000"/>
              </a:lnSpc>
              <a:spcBef>
                <a:spcPts val="700"/>
              </a:spcBef>
              <a:spcAft>
                <a:spcPts val="700"/>
              </a:spcAft>
            </a:pPr>
            <a:r>
              <a:rPr lang="en-US" b="1" dirty="0">
                <a:solidFill>
                  <a:srgbClr val="0E3C58"/>
                </a:solidFill>
              </a:rPr>
              <a:t>Make notes and create a short presentation that</a:t>
            </a:r>
          </a:p>
          <a:p>
            <a:pPr lvl="1">
              <a:lnSpc>
                <a:spcPct val="80000"/>
              </a:lnSpc>
              <a:spcBef>
                <a:spcPts val="700"/>
              </a:spcBef>
              <a:spcAft>
                <a:spcPts val="700"/>
              </a:spcAft>
            </a:pPr>
            <a:r>
              <a:rPr lang="en-US" dirty="0"/>
              <a:t>List the steps of the Program Development Lifecycle</a:t>
            </a:r>
          </a:p>
          <a:p>
            <a:pPr lvl="1">
              <a:lnSpc>
                <a:spcPct val="80000"/>
              </a:lnSpc>
              <a:spcBef>
                <a:spcPts val="700"/>
              </a:spcBef>
              <a:spcAft>
                <a:spcPts val="700"/>
              </a:spcAft>
            </a:pPr>
            <a:r>
              <a:rPr lang="en-US" dirty="0"/>
              <a:t>Briefly describe the steps and key activities</a:t>
            </a:r>
          </a:p>
          <a:p>
            <a:pPr lvl="1">
              <a:lnSpc>
                <a:spcPct val="80000"/>
              </a:lnSpc>
              <a:spcBef>
                <a:spcPts val="700"/>
              </a:spcBef>
              <a:spcAft>
                <a:spcPts val="700"/>
              </a:spcAft>
            </a:pPr>
            <a:r>
              <a:rPr lang="en-US" dirty="0"/>
              <a:t>Highlights how do the two life cycles differ? </a:t>
            </a:r>
          </a:p>
          <a:p>
            <a:pPr lvl="1">
              <a:lnSpc>
                <a:spcPct val="80000"/>
              </a:lnSpc>
              <a:spcBef>
                <a:spcPts val="700"/>
              </a:spcBef>
              <a:spcAft>
                <a:spcPts val="700"/>
              </a:spcAft>
            </a:pPr>
            <a:r>
              <a:rPr lang="en-US" dirty="0"/>
              <a:t>Includes any other stages that could be added?</a:t>
            </a:r>
          </a:p>
        </p:txBody>
      </p:sp>
      <p:sp>
        <p:nvSpPr>
          <p:cNvPr id="665602" name="Rectangle 2"/>
          <p:cNvSpPr>
            <a:spLocks noGrp="1" noChangeArrowheads="1"/>
          </p:cNvSpPr>
          <p:nvPr>
            <p:ph type="title"/>
          </p:nvPr>
        </p:nvSpPr>
        <p:spPr/>
        <p:txBody>
          <a:bodyPr>
            <a:normAutofit fontScale="90000"/>
          </a:bodyPr>
          <a:lstStyle/>
          <a:p>
            <a:r>
              <a:rPr lang="en-GB" dirty="0"/>
              <a:t>Exercise 1.1 – Program Development Lifecycle </a:t>
            </a:r>
          </a:p>
        </p:txBody>
      </p:sp>
      <p:sp>
        <p:nvSpPr>
          <p:cNvPr id="665603" name="Rectangle 3"/>
          <p:cNvSpPr>
            <a:spLocks noChangeArrowheads="1"/>
          </p:cNvSpPr>
          <p:nvPr/>
        </p:nvSpPr>
        <p:spPr bwMode="auto">
          <a:xfrm>
            <a:off x="3360000" y="900000"/>
            <a:ext cx="7680000" cy="5220000"/>
          </a:xfrm>
          <a:prstGeom prst="rect">
            <a:avLst/>
          </a:prstGeom>
          <a:noFill/>
          <a:ln w="9525">
            <a:noFill/>
            <a:miter lim="800000"/>
            <a:headEnd/>
            <a:tailEnd/>
          </a:ln>
          <a:effectLst/>
        </p:spPr>
        <p:txBody>
          <a:bodyPr/>
          <a:lstStyle/>
          <a:p>
            <a:pPr marL="360000" indent="-360000">
              <a:spcBef>
                <a:spcPts val="600"/>
              </a:spcBef>
              <a:buClr>
                <a:schemeClr val="accent1"/>
              </a:buClr>
              <a:buFont typeface="Wingdings" pitchFamily="2" charset="2"/>
              <a:buChar char="§"/>
            </a:pPr>
            <a:endParaRPr lang="en-GB" sz="2400" b="1" dirty="0">
              <a:latin typeface="Arial" pitchFamily="34" charset="0"/>
              <a:cs typeface="Arial" pitchFamily="34" charset="0"/>
            </a:endParaRPr>
          </a:p>
        </p:txBody>
      </p:sp>
    </p:spTree>
    <p:extLst>
      <p:ext uri="{BB962C8B-B14F-4D97-AF65-F5344CB8AC3E}">
        <p14:creationId xmlns:p14="http://schemas.microsoft.com/office/powerpoint/2010/main" val="17301721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b="1" dirty="0">
                <a:solidFill>
                  <a:schemeClr val="tx2"/>
                </a:solidFill>
              </a:rPr>
              <a:t>Key stages:</a:t>
            </a:r>
          </a:p>
          <a:p>
            <a:pPr lvl="1"/>
            <a:r>
              <a:rPr lang="en-GB" dirty="0"/>
              <a:t>Analyse the problem</a:t>
            </a:r>
          </a:p>
          <a:p>
            <a:pPr lvl="1"/>
            <a:r>
              <a:rPr lang="en-GB" dirty="0"/>
              <a:t>Design the program</a:t>
            </a:r>
          </a:p>
          <a:p>
            <a:pPr lvl="1"/>
            <a:r>
              <a:rPr lang="en-GB" dirty="0"/>
              <a:t>Code the program</a:t>
            </a:r>
          </a:p>
          <a:p>
            <a:pPr lvl="1"/>
            <a:r>
              <a:rPr lang="en-GB" dirty="0"/>
              <a:t>Test and debug the program</a:t>
            </a:r>
          </a:p>
          <a:p>
            <a:pPr lvl="1"/>
            <a:r>
              <a:rPr lang="en-GB" dirty="0"/>
              <a:t>Formalise the solution</a:t>
            </a:r>
          </a:p>
          <a:p>
            <a:pPr lvl="1"/>
            <a:r>
              <a:rPr lang="en-GB" dirty="0"/>
              <a:t>Maintain the program</a:t>
            </a:r>
          </a:p>
        </p:txBody>
      </p:sp>
      <p:sp>
        <p:nvSpPr>
          <p:cNvPr id="3" name="Title 2"/>
          <p:cNvSpPr>
            <a:spLocks noGrp="1"/>
          </p:cNvSpPr>
          <p:nvPr>
            <p:ph type="title"/>
          </p:nvPr>
        </p:nvSpPr>
        <p:spPr/>
        <p:txBody>
          <a:bodyPr/>
          <a:lstStyle/>
          <a:p>
            <a:r>
              <a:rPr lang="en-GB" dirty="0"/>
              <a:t>Program Development Lifecycle</a:t>
            </a:r>
          </a:p>
        </p:txBody>
      </p:sp>
    </p:spTree>
    <p:extLst>
      <p:ext uri="{BB962C8B-B14F-4D97-AF65-F5344CB8AC3E}">
        <p14:creationId xmlns:p14="http://schemas.microsoft.com/office/powerpoint/2010/main" val="156881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b="1" dirty="0">
                <a:solidFill>
                  <a:srgbClr val="0E3C58"/>
                </a:solidFill>
              </a:rPr>
              <a:t>Define the problem</a:t>
            </a:r>
          </a:p>
          <a:p>
            <a:pPr lvl="1"/>
            <a:r>
              <a:rPr lang="en-GB" dirty="0"/>
              <a:t>Check and ask questions to confirm need and understanding of requirements</a:t>
            </a:r>
          </a:p>
          <a:p>
            <a:r>
              <a:rPr lang="en-GB" b="1" dirty="0">
                <a:solidFill>
                  <a:srgbClr val="0E3C58"/>
                </a:solidFill>
              </a:rPr>
              <a:t>Write specifications</a:t>
            </a:r>
          </a:p>
          <a:p>
            <a:pPr lvl="1"/>
            <a:r>
              <a:rPr lang="en-GB" dirty="0"/>
              <a:t>Inputs / outputs</a:t>
            </a:r>
          </a:p>
          <a:p>
            <a:pPr lvl="1"/>
            <a:r>
              <a:rPr lang="en-GB" dirty="0"/>
              <a:t>Processing logic, rules and requirements</a:t>
            </a:r>
          </a:p>
          <a:p>
            <a:pPr lvl="1"/>
            <a:r>
              <a:rPr lang="en-GB" dirty="0"/>
              <a:t>User interface</a:t>
            </a:r>
          </a:p>
        </p:txBody>
      </p:sp>
      <p:sp>
        <p:nvSpPr>
          <p:cNvPr id="3" name="Title 2"/>
          <p:cNvSpPr>
            <a:spLocks noGrp="1"/>
          </p:cNvSpPr>
          <p:nvPr>
            <p:ph type="title"/>
          </p:nvPr>
        </p:nvSpPr>
        <p:spPr/>
        <p:txBody>
          <a:bodyPr/>
          <a:lstStyle/>
          <a:p>
            <a:r>
              <a:rPr lang="en-GB" dirty="0"/>
              <a:t>Analyse the Problem</a:t>
            </a:r>
          </a:p>
        </p:txBody>
      </p:sp>
    </p:spTree>
    <p:extLst>
      <p:ext uri="{BB962C8B-B14F-4D97-AF65-F5344CB8AC3E}">
        <p14:creationId xmlns:p14="http://schemas.microsoft.com/office/powerpoint/2010/main" val="39178039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b="1" dirty="0">
                <a:solidFill>
                  <a:srgbClr val="0E3C58"/>
                </a:solidFill>
              </a:rPr>
              <a:t>Detailed logical plan</a:t>
            </a:r>
          </a:p>
          <a:p>
            <a:pPr lvl="1"/>
            <a:r>
              <a:rPr lang="en-GB" dirty="0"/>
              <a:t>Pseudo-code – Structured English</a:t>
            </a:r>
          </a:p>
          <a:p>
            <a:pPr lvl="1"/>
            <a:r>
              <a:rPr lang="en-GB" dirty="0"/>
              <a:t>Flowcharts</a:t>
            </a:r>
          </a:p>
          <a:p>
            <a:pPr lvl="1"/>
            <a:r>
              <a:rPr lang="en-GB" dirty="0"/>
              <a:t>Object structure / event diagrams</a:t>
            </a:r>
          </a:p>
          <a:p>
            <a:r>
              <a:rPr lang="en-GB" b="1" dirty="0">
                <a:solidFill>
                  <a:srgbClr val="0E3C58"/>
                </a:solidFill>
              </a:rPr>
              <a:t>Group activities into modules</a:t>
            </a:r>
          </a:p>
          <a:p>
            <a:pPr lvl="1"/>
            <a:r>
              <a:rPr lang="en-GB" dirty="0"/>
              <a:t>Devise solutions for each module</a:t>
            </a:r>
          </a:p>
          <a:p>
            <a:pPr lvl="1"/>
            <a:r>
              <a:rPr lang="en-GB" dirty="0"/>
              <a:t>Test the solutions</a:t>
            </a:r>
          </a:p>
        </p:txBody>
      </p:sp>
      <p:sp>
        <p:nvSpPr>
          <p:cNvPr id="3" name="Title 2"/>
          <p:cNvSpPr>
            <a:spLocks noGrp="1"/>
          </p:cNvSpPr>
          <p:nvPr>
            <p:ph type="title"/>
          </p:nvPr>
        </p:nvSpPr>
        <p:spPr/>
        <p:txBody>
          <a:bodyPr/>
          <a:lstStyle/>
          <a:p>
            <a:r>
              <a:rPr lang="en-GB" dirty="0"/>
              <a:t>Design the Program</a:t>
            </a:r>
          </a:p>
        </p:txBody>
      </p:sp>
    </p:spTree>
    <p:extLst>
      <p:ext uri="{BB962C8B-B14F-4D97-AF65-F5344CB8AC3E}">
        <p14:creationId xmlns:p14="http://schemas.microsoft.com/office/powerpoint/2010/main" val="1706923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normAutofit/>
          </a:bodyPr>
          <a:lstStyle/>
          <a:p>
            <a:pPr>
              <a:lnSpc>
                <a:spcPct val="110000"/>
              </a:lnSpc>
            </a:pPr>
            <a:r>
              <a:rPr lang="en-GB" b="1" dirty="0">
                <a:solidFill>
                  <a:srgbClr val="0E3C58"/>
                </a:solidFill>
              </a:rPr>
              <a:t>Translate design into program using chosen language</a:t>
            </a:r>
          </a:p>
          <a:p>
            <a:pPr>
              <a:lnSpc>
                <a:spcPct val="110000"/>
              </a:lnSpc>
            </a:pPr>
            <a:r>
              <a:rPr lang="en-GB" b="1" dirty="0">
                <a:solidFill>
                  <a:srgbClr val="0E3C58"/>
                </a:solidFill>
              </a:rPr>
              <a:t>Once upon a time actually write out in full on paper or coding sheets</a:t>
            </a:r>
          </a:p>
          <a:p>
            <a:pPr lvl="1">
              <a:lnSpc>
                <a:spcPct val="110000"/>
              </a:lnSpc>
            </a:pPr>
            <a:r>
              <a:rPr lang="en-GB" dirty="0"/>
              <a:t>Prior to conversion onto Punched Cards</a:t>
            </a:r>
          </a:p>
          <a:p>
            <a:pPr lvl="1">
              <a:lnSpc>
                <a:spcPct val="110000"/>
              </a:lnSpc>
            </a:pPr>
            <a:r>
              <a:rPr lang="en-GB" dirty="0"/>
              <a:t>Desk check to correct code and logic</a:t>
            </a:r>
          </a:p>
          <a:p>
            <a:pPr lvl="1">
              <a:lnSpc>
                <a:spcPct val="110000"/>
              </a:lnSpc>
            </a:pPr>
            <a:r>
              <a:rPr lang="en-GB" dirty="0"/>
              <a:t>Still recommend creating a high level paper version </a:t>
            </a:r>
          </a:p>
        </p:txBody>
      </p:sp>
      <p:sp>
        <p:nvSpPr>
          <p:cNvPr id="4" name="Content Placeholder 3"/>
          <p:cNvSpPr>
            <a:spLocks noGrp="1"/>
          </p:cNvSpPr>
          <p:nvPr>
            <p:ph sz="quarter" idx="16"/>
          </p:nvPr>
        </p:nvSpPr>
        <p:spPr/>
        <p:txBody>
          <a:bodyPr/>
          <a:lstStyle/>
          <a:p>
            <a:r>
              <a:rPr lang="en-US" b="1" dirty="0">
                <a:solidFill>
                  <a:srgbClr val="0E3C58"/>
                </a:solidFill>
              </a:rPr>
              <a:t>Now most people just enter directly onto computer</a:t>
            </a:r>
          </a:p>
          <a:p>
            <a:pPr lvl="1"/>
            <a:r>
              <a:rPr lang="en-US" dirty="0"/>
              <a:t>Various interfaces – Generally keyboard</a:t>
            </a:r>
          </a:p>
          <a:p>
            <a:pPr lvl="1"/>
            <a:r>
              <a:rPr lang="en-US" dirty="0"/>
              <a:t>Various editors or Integrated Development Environments (IDE)</a:t>
            </a:r>
          </a:p>
          <a:p>
            <a:pPr lvl="1"/>
            <a:r>
              <a:rPr lang="en-US" dirty="0"/>
              <a:t>Automated application development tools</a:t>
            </a:r>
          </a:p>
          <a:p>
            <a:r>
              <a:rPr lang="en-US" b="1" dirty="0">
                <a:solidFill>
                  <a:srgbClr val="0E3C58"/>
                </a:solidFill>
              </a:rPr>
              <a:t>Create code, user interface, internal documentation / comments</a:t>
            </a:r>
          </a:p>
          <a:p>
            <a:pPr lvl="1"/>
            <a:r>
              <a:rPr lang="en-US" dirty="0"/>
              <a:t>New approaches such as</a:t>
            </a:r>
          </a:p>
          <a:p>
            <a:pPr lvl="1"/>
            <a:r>
              <a:rPr lang="en-US" dirty="0"/>
              <a:t>Extreme Programming</a:t>
            </a:r>
          </a:p>
          <a:p>
            <a:pPr lvl="1"/>
            <a:r>
              <a:rPr lang="en-US" dirty="0"/>
              <a:t>Test Driven </a:t>
            </a:r>
            <a:r>
              <a:rPr lang="en-US" dirty="0" smtClean="0"/>
              <a:t>Development</a:t>
            </a:r>
            <a:endParaRPr lang="en-US" dirty="0"/>
          </a:p>
        </p:txBody>
      </p:sp>
      <p:sp>
        <p:nvSpPr>
          <p:cNvPr id="3" name="Title 2"/>
          <p:cNvSpPr>
            <a:spLocks noGrp="1"/>
          </p:cNvSpPr>
          <p:nvPr>
            <p:ph type="title"/>
          </p:nvPr>
        </p:nvSpPr>
        <p:spPr/>
        <p:txBody>
          <a:bodyPr/>
          <a:lstStyle/>
          <a:p>
            <a:r>
              <a:rPr lang="en-GB" dirty="0"/>
              <a:t>Code the Program</a:t>
            </a:r>
          </a:p>
        </p:txBody>
      </p:sp>
    </p:spTree>
    <p:extLst>
      <p:ext uri="{BB962C8B-B14F-4D97-AF65-F5344CB8AC3E}">
        <p14:creationId xmlns:p14="http://schemas.microsoft.com/office/powerpoint/2010/main" val="4241142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b="1" dirty="0">
                <a:solidFill>
                  <a:srgbClr val="0E3C58"/>
                </a:solidFill>
              </a:rPr>
              <a:t>On ongoing basis or when “finished” compile code to</a:t>
            </a:r>
          </a:p>
          <a:p>
            <a:pPr lvl="1"/>
            <a:r>
              <a:rPr lang="en-GB" dirty="0"/>
              <a:t>Check the syntax or “spelling and grammar” of language</a:t>
            </a:r>
          </a:p>
          <a:p>
            <a:pPr lvl="2"/>
            <a:r>
              <a:rPr lang="en-GB" dirty="0"/>
              <a:t>Fail – Compilation or syntax errors</a:t>
            </a:r>
          </a:p>
          <a:p>
            <a:pPr lvl="2"/>
            <a:r>
              <a:rPr lang="en-GB" dirty="0"/>
              <a:t>Pass – Clean or successful compilation</a:t>
            </a:r>
          </a:p>
          <a:p>
            <a:pPr lvl="1"/>
            <a:r>
              <a:rPr lang="en-GB" dirty="0"/>
              <a:t>If pass convert source code into machine or object code that the computer can read and execute</a:t>
            </a:r>
          </a:p>
        </p:txBody>
      </p:sp>
      <p:sp>
        <p:nvSpPr>
          <p:cNvPr id="3" name="Title 2"/>
          <p:cNvSpPr>
            <a:spLocks noGrp="1"/>
          </p:cNvSpPr>
          <p:nvPr>
            <p:ph type="title"/>
          </p:nvPr>
        </p:nvSpPr>
        <p:spPr/>
        <p:txBody>
          <a:bodyPr/>
          <a:lstStyle/>
          <a:p>
            <a:r>
              <a:rPr lang="en-GB" dirty="0"/>
              <a:t>Code the Program – Compilation</a:t>
            </a:r>
          </a:p>
        </p:txBody>
      </p:sp>
    </p:spTree>
    <p:extLst>
      <p:ext uri="{BB962C8B-B14F-4D97-AF65-F5344CB8AC3E}">
        <p14:creationId xmlns:p14="http://schemas.microsoft.com/office/powerpoint/2010/main" val="1283950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b="1" dirty="0">
                <a:solidFill>
                  <a:srgbClr val="0E3C58"/>
                </a:solidFill>
              </a:rPr>
              <a:t>After successful compilation execute or run code to test</a:t>
            </a:r>
          </a:p>
          <a:p>
            <a:pPr lvl="1"/>
            <a:r>
              <a:rPr lang="en-GB" dirty="0"/>
              <a:t>Find / correct errors – Debugging</a:t>
            </a:r>
          </a:p>
          <a:p>
            <a:pPr lvl="1"/>
            <a:r>
              <a:rPr lang="en-GB" dirty="0"/>
              <a:t>Ensure “error-free” and meets requirements</a:t>
            </a:r>
          </a:p>
          <a:p>
            <a:r>
              <a:rPr lang="en-GB" b="1" dirty="0">
                <a:solidFill>
                  <a:srgbClr val="0E3C58"/>
                </a:solidFill>
              </a:rPr>
              <a:t>Potential run time errors</a:t>
            </a:r>
          </a:p>
          <a:p>
            <a:pPr lvl="1"/>
            <a:r>
              <a:rPr lang="en-GB" dirty="0"/>
              <a:t>Semantic or coding errors:</a:t>
            </a:r>
          </a:p>
          <a:p>
            <a:pPr lvl="2"/>
            <a:r>
              <a:rPr lang="en-GB" dirty="0"/>
              <a:t>Calculated fields too small</a:t>
            </a:r>
          </a:p>
          <a:p>
            <a:pPr lvl="2"/>
            <a:r>
              <a:rPr lang="en-GB" dirty="0"/>
              <a:t>Data names mixed </a:t>
            </a:r>
            <a:r>
              <a:rPr lang="en-GB" dirty="0" smtClean="0"/>
              <a:t>up</a:t>
            </a:r>
            <a:endParaRPr lang="en-GB" dirty="0"/>
          </a:p>
        </p:txBody>
      </p:sp>
      <p:sp>
        <p:nvSpPr>
          <p:cNvPr id="4" name="Content Placeholder 3"/>
          <p:cNvSpPr>
            <a:spLocks noGrp="1"/>
          </p:cNvSpPr>
          <p:nvPr>
            <p:ph sz="quarter" idx="16"/>
          </p:nvPr>
        </p:nvSpPr>
        <p:spPr/>
        <p:txBody>
          <a:bodyPr/>
          <a:lstStyle/>
          <a:p>
            <a:r>
              <a:rPr lang="en-US" dirty="0"/>
              <a:t>Logic errors:</a:t>
            </a:r>
          </a:p>
          <a:p>
            <a:pPr lvl="1"/>
            <a:r>
              <a:rPr lang="en-US" dirty="0"/>
              <a:t>Incorrect results</a:t>
            </a:r>
          </a:p>
          <a:p>
            <a:pPr lvl="1"/>
            <a:r>
              <a:rPr lang="en-US" dirty="0"/>
              <a:t>Not functioning as specified</a:t>
            </a:r>
          </a:p>
          <a:p>
            <a:pPr lvl="1"/>
            <a:r>
              <a:rPr lang="en-US" dirty="0"/>
              <a:t>Not functioning as needed!</a:t>
            </a:r>
          </a:p>
          <a:p>
            <a:endParaRPr lang="en-US" dirty="0"/>
          </a:p>
          <a:p>
            <a:endParaRPr lang="en-US" dirty="0"/>
          </a:p>
        </p:txBody>
      </p:sp>
      <p:sp>
        <p:nvSpPr>
          <p:cNvPr id="3" name="Title 2"/>
          <p:cNvSpPr>
            <a:spLocks noGrp="1"/>
          </p:cNvSpPr>
          <p:nvPr>
            <p:ph type="title"/>
          </p:nvPr>
        </p:nvSpPr>
        <p:spPr/>
        <p:txBody>
          <a:bodyPr/>
          <a:lstStyle/>
          <a:p>
            <a:r>
              <a:rPr lang="en-GB" dirty="0"/>
              <a:t>Test and Debug Program</a:t>
            </a:r>
          </a:p>
        </p:txBody>
      </p:sp>
    </p:spTree>
    <p:extLst>
      <p:ext uri="{BB962C8B-B14F-4D97-AF65-F5344CB8AC3E}">
        <p14:creationId xmlns:p14="http://schemas.microsoft.com/office/powerpoint/2010/main" val="42823536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ct val="90000"/>
              </a:lnSpc>
              <a:spcBef>
                <a:spcPts val="700"/>
              </a:spcBef>
              <a:spcAft>
                <a:spcPts val="700"/>
              </a:spcAft>
            </a:pPr>
            <a:r>
              <a:rPr lang="en-GB" b="1" dirty="0">
                <a:solidFill>
                  <a:srgbClr val="0E3C58"/>
                </a:solidFill>
              </a:rPr>
              <a:t>Debugging</a:t>
            </a:r>
          </a:p>
          <a:p>
            <a:pPr lvl="1">
              <a:lnSpc>
                <a:spcPct val="90000"/>
              </a:lnSpc>
              <a:spcBef>
                <a:spcPts val="700"/>
              </a:spcBef>
              <a:spcAft>
                <a:spcPts val="700"/>
              </a:spcAft>
            </a:pPr>
            <a:r>
              <a:rPr lang="en-GB" dirty="0"/>
              <a:t>Identify source of error</a:t>
            </a:r>
          </a:p>
          <a:p>
            <a:pPr lvl="1">
              <a:lnSpc>
                <a:spcPct val="90000"/>
              </a:lnSpc>
              <a:spcBef>
                <a:spcPts val="700"/>
              </a:spcBef>
              <a:spcAft>
                <a:spcPts val="700"/>
              </a:spcAft>
            </a:pPr>
            <a:r>
              <a:rPr lang="en-GB" dirty="0"/>
              <a:t>Amend code to correct errors found</a:t>
            </a:r>
          </a:p>
          <a:p>
            <a:pPr lvl="1">
              <a:lnSpc>
                <a:spcPct val="90000"/>
              </a:lnSpc>
              <a:spcBef>
                <a:spcPts val="700"/>
              </a:spcBef>
              <a:spcAft>
                <a:spcPts val="700"/>
              </a:spcAft>
            </a:pPr>
            <a:r>
              <a:rPr lang="en-GB" dirty="0"/>
              <a:t>Recompile to create new object code</a:t>
            </a:r>
          </a:p>
          <a:p>
            <a:pPr lvl="1">
              <a:lnSpc>
                <a:spcPct val="90000"/>
              </a:lnSpc>
              <a:spcBef>
                <a:spcPts val="700"/>
              </a:spcBef>
              <a:spcAft>
                <a:spcPts val="700"/>
              </a:spcAft>
            </a:pPr>
            <a:r>
              <a:rPr lang="en-GB" dirty="0"/>
              <a:t>Re-run program</a:t>
            </a:r>
          </a:p>
          <a:p>
            <a:pPr lvl="1">
              <a:lnSpc>
                <a:spcPct val="90000"/>
              </a:lnSpc>
              <a:spcBef>
                <a:spcPts val="700"/>
              </a:spcBef>
              <a:spcAft>
                <a:spcPts val="700"/>
              </a:spcAft>
            </a:pPr>
            <a:r>
              <a:rPr lang="en-GB" dirty="0"/>
              <a:t>Repeat until “all” errors or bugs are removed</a:t>
            </a:r>
          </a:p>
          <a:p>
            <a:pPr>
              <a:lnSpc>
                <a:spcPct val="90000"/>
              </a:lnSpc>
              <a:spcBef>
                <a:spcPts val="700"/>
              </a:spcBef>
              <a:spcAft>
                <a:spcPts val="700"/>
              </a:spcAft>
            </a:pPr>
            <a:r>
              <a:rPr lang="en-GB" b="1" dirty="0">
                <a:solidFill>
                  <a:srgbClr val="0E3C58"/>
                </a:solidFill>
              </a:rPr>
              <a:t>Code said to be “debugged”</a:t>
            </a:r>
          </a:p>
          <a:p>
            <a:pPr>
              <a:lnSpc>
                <a:spcPct val="90000"/>
              </a:lnSpc>
              <a:spcBef>
                <a:spcPts val="700"/>
              </a:spcBef>
              <a:spcAft>
                <a:spcPts val="700"/>
              </a:spcAft>
            </a:pPr>
            <a:r>
              <a:rPr lang="en-GB" b="1" dirty="0">
                <a:solidFill>
                  <a:srgbClr val="0E3C58"/>
                </a:solidFill>
              </a:rPr>
              <a:t>Testing can and often does take longer than design and coding</a:t>
            </a:r>
          </a:p>
          <a:p>
            <a:pPr lvl="1">
              <a:lnSpc>
                <a:spcPct val="90000"/>
              </a:lnSpc>
              <a:spcBef>
                <a:spcPts val="700"/>
              </a:spcBef>
              <a:spcAft>
                <a:spcPts val="700"/>
              </a:spcAft>
            </a:pPr>
            <a:r>
              <a:rPr lang="en-GB" dirty="0"/>
              <a:t>Investment in time and good design should reduce time required</a:t>
            </a:r>
          </a:p>
          <a:p>
            <a:pPr lvl="1">
              <a:lnSpc>
                <a:spcPct val="90000"/>
              </a:lnSpc>
              <a:spcBef>
                <a:spcPts val="700"/>
              </a:spcBef>
              <a:spcAft>
                <a:spcPts val="700"/>
              </a:spcAft>
            </a:pPr>
            <a:r>
              <a:rPr lang="en-GB" dirty="0"/>
              <a:t>Vital as errors can be costly and dangerous</a:t>
            </a:r>
          </a:p>
          <a:p>
            <a:pPr marL="0" indent="0">
              <a:buNone/>
            </a:pPr>
            <a:endParaRPr lang="en-GB" dirty="0"/>
          </a:p>
        </p:txBody>
      </p:sp>
      <p:sp>
        <p:nvSpPr>
          <p:cNvPr id="3" name="Title 2"/>
          <p:cNvSpPr>
            <a:spLocks noGrp="1"/>
          </p:cNvSpPr>
          <p:nvPr>
            <p:ph type="title"/>
          </p:nvPr>
        </p:nvSpPr>
        <p:spPr/>
        <p:txBody>
          <a:bodyPr/>
          <a:lstStyle/>
          <a:p>
            <a:r>
              <a:rPr lang="en-GB" dirty="0"/>
              <a:t>Test and Debug Program</a:t>
            </a:r>
          </a:p>
        </p:txBody>
      </p:sp>
    </p:spTree>
    <p:extLst>
      <p:ext uri="{BB962C8B-B14F-4D97-AF65-F5344CB8AC3E}">
        <p14:creationId xmlns:p14="http://schemas.microsoft.com/office/powerpoint/2010/main" val="19687090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b="1" dirty="0">
                <a:solidFill>
                  <a:srgbClr val="0E3C58"/>
                </a:solidFill>
              </a:rPr>
              <a:t>Test Plan – Unit Testing</a:t>
            </a:r>
          </a:p>
          <a:p>
            <a:pPr lvl="1"/>
            <a:r>
              <a:rPr lang="en-GB" dirty="0"/>
              <a:t>Cover all combinations of inputs and expected outputs – Test Cases</a:t>
            </a:r>
          </a:p>
          <a:p>
            <a:pPr lvl="1"/>
            <a:r>
              <a:rPr lang="en-GB" dirty="0"/>
              <a:t>Include test data, instructions and expected results</a:t>
            </a:r>
          </a:p>
          <a:p>
            <a:pPr lvl="1"/>
            <a:r>
              <a:rPr lang="en-GB" dirty="0"/>
              <a:t>Objective to find out where program does not work rather than prove it does</a:t>
            </a:r>
          </a:p>
          <a:p>
            <a:r>
              <a:rPr lang="en-GB" b="1" dirty="0">
                <a:solidFill>
                  <a:srgbClr val="0E3C58"/>
                </a:solidFill>
              </a:rPr>
              <a:t>Testing is a vast area</a:t>
            </a:r>
          </a:p>
          <a:p>
            <a:pPr lvl="1"/>
            <a:r>
              <a:rPr lang="en-GB" dirty="0"/>
              <a:t>Levels: Unit, Integration, System, User Acceptance, etc.</a:t>
            </a:r>
          </a:p>
          <a:p>
            <a:pPr lvl="1"/>
            <a:r>
              <a:rPr lang="en-GB" dirty="0"/>
              <a:t>Processes, tools and techniques, stress, automation</a:t>
            </a:r>
          </a:p>
          <a:p>
            <a:pPr marL="0" indent="0">
              <a:buNone/>
            </a:pPr>
            <a:endParaRPr lang="en-GB" dirty="0"/>
          </a:p>
        </p:txBody>
      </p:sp>
      <p:sp>
        <p:nvSpPr>
          <p:cNvPr id="3" name="Title 2"/>
          <p:cNvSpPr>
            <a:spLocks noGrp="1"/>
          </p:cNvSpPr>
          <p:nvPr>
            <p:ph type="title"/>
          </p:nvPr>
        </p:nvSpPr>
        <p:spPr/>
        <p:txBody>
          <a:bodyPr/>
          <a:lstStyle/>
          <a:p>
            <a:r>
              <a:rPr lang="en-GB" dirty="0"/>
              <a:t>Test and Debug Program</a:t>
            </a:r>
          </a:p>
        </p:txBody>
      </p:sp>
    </p:spTree>
    <p:extLst>
      <p:ext uri="{BB962C8B-B14F-4D97-AF65-F5344CB8AC3E}">
        <p14:creationId xmlns:p14="http://schemas.microsoft.com/office/powerpoint/2010/main" val="30291487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b="1" dirty="0">
                <a:solidFill>
                  <a:srgbClr val="0E3C58"/>
                </a:solidFill>
              </a:rPr>
              <a:t>Documentation</a:t>
            </a:r>
          </a:p>
          <a:p>
            <a:pPr lvl="1"/>
            <a:r>
              <a:rPr lang="en-GB" dirty="0"/>
              <a:t>Review and revise internal comments</a:t>
            </a:r>
          </a:p>
          <a:p>
            <a:pPr lvl="1"/>
            <a:r>
              <a:rPr lang="en-GB" dirty="0"/>
              <a:t>Complete end-user / external information and instructions</a:t>
            </a:r>
          </a:p>
          <a:p>
            <a:r>
              <a:rPr lang="en-GB" b="1" dirty="0">
                <a:solidFill>
                  <a:srgbClr val="0E3C58"/>
                </a:solidFill>
              </a:rPr>
              <a:t>Communication</a:t>
            </a:r>
          </a:p>
          <a:p>
            <a:pPr lvl="1"/>
            <a:r>
              <a:rPr lang="en-GB" dirty="0"/>
              <a:t>Why, what and when is change, who is affected and where</a:t>
            </a:r>
          </a:p>
          <a:p>
            <a:r>
              <a:rPr lang="en-GB" b="1" dirty="0">
                <a:solidFill>
                  <a:srgbClr val="0E3C58"/>
                </a:solidFill>
              </a:rPr>
              <a:t>Training</a:t>
            </a:r>
          </a:p>
          <a:p>
            <a:pPr lvl="1"/>
            <a:r>
              <a:rPr lang="en-GB" dirty="0"/>
              <a:t>Support for users affected by change</a:t>
            </a:r>
          </a:p>
          <a:p>
            <a:endParaRPr lang="en-GB" dirty="0"/>
          </a:p>
        </p:txBody>
      </p:sp>
      <p:sp>
        <p:nvSpPr>
          <p:cNvPr id="3" name="Title 2"/>
          <p:cNvSpPr>
            <a:spLocks noGrp="1"/>
          </p:cNvSpPr>
          <p:nvPr>
            <p:ph type="title"/>
          </p:nvPr>
        </p:nvSpPr>
        <p:spPr/>
        <p:txBody>
          <a:bodyPr/>
          <a:lstStyle/>
          <a:p>
            <a:r>
              <a:rPr lang="en-GB" dirty="0"/>
              <a:t>Formalise the Solution</a:t>
            </a:r>
          </a:p>
        </p:txBody>
      </p:sp>
    </p:spTree>
    <p:extLst>
      <p:ext uri="{BB962C8B-B14F-4D97-AF65-F5344CB8AC3E}">
        <p14:creationId xmlns:p14="http://schemas.microsoft.com/office/powerpoint/2010/main" val="1681397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3"/>
          <p:cNvSpPr>
            <a:spLocks noGrp="1" noChangeArrowheads="1"/>
          </p:cNvSpPr>
          <p:nvPr>
            <p:ph type="body" sz="quarter" idx="15"/>
          </p:nvPr>
        </p:nvSpPr>
        <p:spPr>
          <a:noFill/>
        </p:spPr>
        <p:txBody>
          <a:bodyPr>
            <a:normAutofit/>
          </a:bodyPr>
          <a:lstStyle/>
          <a:p>
            <a:pPr marL="360000" indent="-360000">
              <a:spcBef>
                <a:spcPts val="0"/>
              </a:spcBef>
              <a:spcAft>
                <a:spcPts val="600"/>
              </a:spcAft>
            </a:pPr>
            <a:r>
              <a:rPr lang="en-GB" dirty="0"/>
              <a:t>09.30 – Start (10:00 Monday)</a:t>
            </a:r>
          </a:p>
          <a:p>
            <a:pPr marL="360000" indent="-360000">
              <a:spcBef>
                <a:spcPts val="0"/>
              </a:spcBef>
              <a:spcAft>
                <a:spcPts val="600"/>
              </a:spcAft>
            </a:pPr>
            <a:r>
              <a:rPr lang="en-GB" dirty="0"/>
              <a:t>10.30 / 11:30 – Breaks (10 minutes)</a:t>
            </a:r>
          </a:p>
          <a:p>
            <a:pPr marL="360000" indent="-360000">
              <a:spcBef>
                <a:spcPts val="0"/>
              </a:spcBef>
              <a:spcAft>
                <a:spcPts val="600"/>
              </a:spcAft>
            </a:pPr>
            <a:r>
              <a:rPr lang="en-GB" dirty="0"/>
              <a:t>12.30 – Lunch (1 hour)</a:t>
            </a:r>
          </a:p>
          <a:p>
            <a:pPr marL="360000" indent="-360000">
              <a:spcBef>
                <a:spcPts val="0"/>
              </a:spcBef>
              <a:spcAft>
                <a:spcPts val="600"/>
              </a:spcAft>
            </a:pPr>
            <a:r>
              <a:rPr lang="en-GB" dirty="0"/>
              <a:t>13.30 – Start Afternoon</a:t>
            </a:r>
          </a:p>
          <a:p>
            <a:pPr marL="360000" indent="-360000">
              <a:spcBef>
                <a:spcPts val="0"/>
              </a:spcBef>
              <a:spcAft>
                <a:spcPts val="600"/>
              </a:spcAft>
            </a:pPr>
            <a:r>
              <a:rPr lang="en-GB" dirty="0"/>
              <a:t>14.30 / 15:30 – Breaks (10 minutes)</a:t>
            </a:r>
          </a:p>
          <a:p>
            <a:pPr marL="360000" indent="-360000">
              <a:spcBef>
                <a:spcPts val="0"/>
              </a:spcBef>
              <a:spcAft>
                <a:spcPts val="600"/>
              </a:spcAft>
            </a:pPr>
            <a:r>
              <a:rPr lang="en-GB" dirty="0"/>
              <a:t>16:30 – Close</a:t>
            </a:r>
          </a:p>
          <a:p>
            <a:pPr marL="342900" indent="-342900">
              <a:spcBef>
                <a:spcPts val="0"/>
              </a:spcBef>
              <a:spcAft>
                <a:spcPts val="600"/>
              </a:spcAft>
              <a:buNone/>
            </a:pPr>
            <a:r>
              <a:rPr lang="en-GB" sz="2400" dirty="0">
                <a:solidFill>
                  <a:srgbClr val="0070C0"/>
                </a:solidFill>
              </a:rPr>
              <a:t>Please</a:t>
            </a:r>
          </a:p>
          <a:p>
            <a:pPr>
              <a:spcBef>
                <a:spcPts val="0"/>
              </a:spcBef>
              <a:spcAft>
                <a:spcPts val="600"/>
              </a:spcAft>
            </a:pPr>
            <a:r>
              <a:rPr lang="en-GB" dirty="0"/>
              <a:t>Be punctual as a courtesy to others</a:t>
            </a:r>
          </a:p>
          <a:p>
            <a:pPr>
              <a:spcBef>
                <a:spcPts val="0"/>
              </a:spcBef>
              <a:spcAft>
                <a:spcPts val="600"/>
              </a:spcAft>
            </a:pPr>
            <a:r>
              <a:rPr lang="en-GB" dirty="0"/>
              <a:t>Switch off mobile phones, email, internet, games, screens</a:t>
            </a:r>
          </a:p>
          <a:p>
            <a:pPr>
              <a:spcBef>
                <a:spcPts val="0"/>
              </a:spcBef>
              <a:spcAft>
                <a:spcPts val="600"/>
              </a:spcAft>
            </a:pPr>
            <a:r>
              <a:rPr lang="en-GB" dirty="0"/>
              <a:t>Listen, participate, ask / answer questions, share / voice opinions</a:t>
            </a:r>
          </a:p>
          <a:p>
            <a:pPr>
              <a:spcBef>
                <a:spcPts val="0"/>
              </a:spcBef>
              <a:spcAft>
                <a:spcPts val="600"/>
              </a:spcAft>
            </a:pPr>
            <a:r>
              <a:rPr lang="en-GB" dirty="0"/>
              <a:t>Make mistakes, learn and enjoy…</a:t>
            </a:r>
          </a:p>
        </p:txBody>
      </p:sp>
      <p:sp>
        <p:nvSpPr>
          <p:cNvPr id="2" name="Title 1"/>
          <p:cNvSpPr>
            <a:spLocks noGrp="1"/>
          </p:cNvSpPr>
          <p:nvPr>
            <p:ph type="title"/>
          </p:nvPr>
        </p:nvSpPr>
        <p:spPr/>
        <p:txBody>
          <a:bodyPr/>
          <a:lstStyle/>
          <a:p>
            <a:r>
              <a:rPr lang="en-GB" dirty="0"/>
              <a:t>Course Times</a:t>
            </a:r>
            <a:endParaRPr lang="en-US" dirty="0"/>
          </a:p>
        </p:txBody>
      </p:sp>
    </p:spTree>
    <p:extLst>
      <p:ext uri="{BB962C8B-B14F-4D97-AF65-F5344CB8AC3E}">
        <p14:creationId xmlns:p14="http://schemas.microsoft.com/office/powerpoint/2010/main" val="752248700"/>
      </p:ext>
    </p:extLst>
  </p:cSld>
  <p:clrMapOvr>
    <a:masterClrMapping/>
  </p:clrMapOvr>
  <p:transition xmlns:p14="http://schemas.microsoft.com/office/powerpoint/2010/mai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ct val="90000"/>
              </a:lnSpc>
              <a:spcBef>
                <a:spcPts val="700"/>
              </a:spcBef>
              <a:spcAft>
                <a:spcPts val="700"/>
              </a:spcAft>
            </a:pPr>
            <a:r>
              <a:rPr lang="en-GB" b="1" dirty="0">
                <a:solidFill>
                  <a:srgbClr val="0E3C58"/>
                </a:solidFill>
              </a:rPr>
              <a:t>Provide education and support</a:t>
            </a:r>
          </a:p>
          <a:p>
            <a:pPr>
              <a:lnSpc>
                <a:spcPct val="90000"/>
              </a:lnSpc>
              <a:spcBef>
                <a:spcPts val="700"/>
              </a:spcBef>
              <a:spcAft>
                <a:spcPts val="700"/>
              </a:spcAft>
            </a:pPr>
            <a:r>
              <a:rPr lang="en-GB" b="1" dirty="0">
                <a:solidFill>
                  <a:srgbClr val="0E3C58"/>
                </a:solidFill>
              </a:rPr>
              <a:t>Program development does not stop once in Live</a:t>
            </a:r>
          </a:p>
          <a:p>
            <a:pPr lvl="1">
              <a:lnSpc>
                <a:spcPct val="90000"/>
              </a:lnSpc>
              <a:spcBef>
                <a:spcPts val="700"/>
              </a:spcBef>
              <a:spcAft>
                <a:spcPts val="700"/>
              </a:spcAft>
            </a:pPr>
            <a:r>
              <a:rPr lang="en-GB" dirty="0"/>
              <a:t>Possible that bugs are missed that are subsequently discovered and need to be corrected</a:t>
            </a:r>
          </a:p>
          <a:p>
            <a:pPr lvl="1">
              <a:lnSpc>
                <a:spcPct val="90000"/>
              </a:lnSpc>
              <a:spcBef>
                <a:spcPts val="700"/>
              </a:spcBef>
              <a:spcAft>
                <a:spcPts val="700"/>
              </a:spcAft>
            </a:pPr>
            <a:r>
              <a:rPr lang="en-GB" dirty="0"/>
              <a:t>Changing business requirements</a:t>
            </a:r>
          </a:p>
          <a:p>
            <a:pPr lvl="1">
              <a:lnSpc>
                <a:spcPct val="90000"/>
              </a:lnSpc>
              <a:spcBef>
                <a:spcPts val="700"/>
              </a:spcBef>
              <a:spcAft>
                <a:spcPts val="700"/>
              </a:spcAft>
            </a:pPr>
            <a:r>
              <a:rPr lang="en-GB" dirty="0"/>
              <a:t>Start again at first step – Analyse the problem</a:t>
            </a:r>
          </a:p>
          <a:p>
            <a:pPr>
              <a:lnSpc>
                <a:spcPct val="90000"/>
              </a:lnSpc>
              <a:spcBef>
                <a:spcPts val="700"/>
              </a:spcBef>
              <a:spcAft>
                <a:spcPts val="700"/>
              </a:spcAft>
            </a:pPr>
            <a:r>
              <a:rPr lang="en-GB" b="1" dirty="0">
                <a:solidFill>
                  <a:srgbClr val="0E3C58"/>
                </a:solidFill>
              </a:rPr>
              <a:t>Support and maintenance can last for many years</a:t>
            </a:r>
          </a:p>
          <a:p>
            <a:pPr>
              <a:lnSpc>
                <a:spcPct val="90000"/>
              </a:lnSpc>
              <a:spcBef>
                <a:spcPts val="700"/>
              </a:spcBef>
              <a:spcAft>
                <a:spcPts val="700"/>
              </a:spcAft>
            </a:pPr>
            <a:r>
              <a:rPr lang="en-GB" b="1" dirty="0">
                <a:solidFill>
                  <a:srgbClr val="0E3C58"/>
                </a:solidFill>
              </a:rPr>
              <a:t>Need for good programming standards to make support more efficient and effective</a:t>
            </a:r>
          </a:p>
          <a:p>
            <a:pPr lvl="1">
              <a:lnSpc>
                <a:spcPct val="90000"/>
              </a:lnSpc>
              <a:spcBef>
                <a:spcPts val="700"/>
              </a:spcBef>
              <a:spcAft>
                <a:spcPts val="700"/>
              </a:spcAft>
            </a:pPr>
            <a:r>
              <a:rPr lang="en-GB" dirty="0"/>
              <a:t>Logic clearly structured and expressed</a:t>
            </a:r>
          </a:p>
          <a:p>
            <a:pPr lvl="1">
              <a:lnSpc>
                <a:spcPct val="90000"/>
              </a:lnSpc>
              <a:spcBef>
                <a:spcPts val="700"/>
              </a:spcBef>
              <a:spcAft>
                <a:spcPts val="700"/>
              </a:spcAft>
            </a:pPr>
            <a:r>
              <a:rPr lang="en-GB" dirty="0"/>
              <a:t>Spacing and indentation to make more readable</a:t>
            </a:r>
          </a:p>
          <a:p>
            <a:pPr lvl="1">
              <a:lnSpc>
                <a:spcPct val="90000"/>
              </a:lnSpc>
              <a:spcBef>
                <a:spcPts val="700"/>
              </a:spcBef>
              <a:spcAft>
                <a:spcPts val="700"/>
              </a:spcAft>
            </a:pPr>
            <a:r>
              <a:rPr lang="en-GB" dirty="0"/>
              <a:t>Meaningful user defined names for user defined items such as variables and modules</a:t>
            </a:r>
          </a:p>
          <a:p>
            <a:pPr lvl="1">
              <a:lnSpc>
                <a:spcPct val="90000"/>
              </a:lnSpc>
              <a:spcBef>
                <a:spcPts val="700"/>
              </a:spcBef>
              <a:spcAft>
                <a:spcPts val="700"/>
              </a:spcAft>
            </a:pPr>
            <a:r>
              <a:rPr lang="en-GB" dirty="0"/>
              <a:t>Good level and quality of comments</a:t>
            </a:r>
          </a:p>
          <a:p>
            <a:pPr>
              <a:lnSpc>
                <a:spcPct val="90000"/>
              </a:lnSpc>
              <a:spcBef>
                <a:spcPts val="700"/>
              </a:spcBef>
              <a:spcAft>
                <a:spcPts val="700"/>
              </a:spcAft>
            </a:pPr>
            <a:endParaRPr lang="en-GB" dirty="0"/>
          </a:p>
        </p:txBody>
      </p:sp>
      <p:sp>
        <p:nvSpPr>
          <p:cNvPr id="3" name="Title 2"/>
          <p:cNvSpPr>
            <a:spLocks noGrp="1"/>
          </p:cNvSpPr>
          <p:nvPr>
            <p:ph type="title"/>
          </p:nvPr>
        </p:nvSpPr>
        <p:spPr/>
        <p:txBody>
          <a:bodyPr>
            <a:normAutofit/>
          </a:bodyPr>
          <a:lstStyle/>
          <a:p>
            <a:r>
              <a:rPr lang="en-GB" dirty="0"/>
              <a:t>Maintain the Program</a:t>
            </a:r>
          </a:p>
        </p:txBody>
      </p:sp>
    </p:spTree>
    <p:extLst>
      <p:ext uri="{BB962C8B-B14F-4D97-AF65-F5344CB8AC3E}">
        <p14:creationId xmlns:p14="http://schemas.microsoft.com/office/powerpoint/2010/main" val="34921466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noAutofit/>
          </a:bodyPr>
          <a:lstStyle/>
          <a:p>
            <a:pPr>
              <a:lnSpc>
                <a:spcPct val="90000"/>
              </a:lnSpc>
            </a:pPr>
            <a:r>
              <a:rPr lang="en-GB" sz="1600" dirty="0"/>
              <a:t>Business Need</a:t>
            </a:r>
          </a:p>
          <a:p>
            <a:pPr lvl="1">
              <a:lnSpc>
                <a:spcPct val="90000"/>
              </a:lnSpc>
            </a:pPr>
            <a:r>
              <a:rPr lang="en-GB" sz="1600" dirty="0"/>
              <a:t>Cost benefit analysis</a:t>
            </a:r>
          </a:p>
          <a:p>
            <a:pPr lvl="1">
              <a:lnSpc>
                <a:spcPct val="90000"/>
              </a:lnSpc>
            </a:pPr>
            <a:r>
              <a:rPr lang="en-GB" sz="1600" dirty="0"/>
              <a:t>Business alignment / strategy</a:t>
            </a:r>
          </a:p>
          <a:p>
            <a:pPr>
              <a:lnSpc>
                <a:spcPct val="90000"/>
              </a:lnSpc>
            </a:pPr>
            <a:r>
              <a:rPr lang="en-GB" sz="1600" dirty="0"/>
              <a:t>Implementation</a:t>
            </a:r>
          </a:p>
          <a:p>
            <a:pPr lvl="1">
              <a:lnSpc>
                <a:spcPct val="90000"/>
              </a:lnSpc>
            </a:pPr>
            <a:r>
              <a:rPr lang="en-GB" sz="1600" dirty="0"/>
              <a:t>Move to Live or Production environment</a:t>
            </a:r>
          </a:p>
          <a:p>
            <a:pPr lvl="2">
              <a:lnSpc>
                <a:spcPct val="90000"/>
              </a:lnSpc>
            </a:pPr>
            <a:r>
              <a:rPr lang="en-GB" sz="1600" dirty="0"/>
              <a:t>Sign off – Change Review meeting / committee – “Change Windows”</a:t>
            </a:r>
          </a:p>
          <a:p>
            <a:pPr lvl="2">
              <a:lnSpc>
                <a:spcPct val="90000"/>
              </a:lnSpc>
            </a:pPr>
            <a:r>
              <a:rPr lang="en-GB" sz="1600" dirty="0"/>
              <a:t>Version and migration control systems</a:t>
            </a:r>
          </a:p>
          <a:p>
            <a:pPr lvl="1">
              <a:lnSpc>
                <a:spcPct val="90000"/>
              </a:lnSpc>
            </a:pPr>
            <a:r>
              <a:rPr lang="en-GB" sz="1600" dirty="0"/>
              <a:t>Switchover</a:t>
            </a:r>
          </a:p>
          <a:p>
            <a:pPr lvl="2">
              <a:lnSpc>
                <a:spcPct val="90000"/>
              </a:lnSpc>
            </a:pPr>
            <a:r>
              <a:rPr lang="en-GB" sz="1600" dirty="0"/>
              <a:t>Direct replacement v Pilot v Parallel run</a:t>
            </a:r>
          </a:p>
          <a:p>
            <a:pPr lvl="2">
              <a:lnSpc>
                <a:spcPct val="90000"/>
              </a:lnSpc>
            </a:pPr>
            <a:r>
              <a:rPr lang="en-GB" sz="1600" dirty="0"/>
              <a:t>Staged v Big </a:t>
            </a:r>
            <a:r>
              <a:rPr lang="en-GB" sz="1600" dirty="0" smtClean="0"/>
              <a:t>Bang</a:t>
            </a:r>
            <a:endParaRPr lang="en-GB" sz="1600" dirty="0"/>
          </a:p>
        </p:txBody>
      </p:sp>
      <p:sp>
        <p:nvSpPr>
          <p:cNvPr id="4" name="Content Placeholder 3"/>
          <p:cNvSpPr>
            <a:spLocks noGrp="1"/>
          </p:cNvSpPr>
          <p:nvPr>
            <p:ph sz="quarter" idx="16"/>
          </p:nvPr>
        </p:nvSpPr>
        <p:spPr/>
        <p:txBody>
          <a:bodyPr/>
          <a:lstStyle/>
          <a:p>
            <a:r>
              <a:rPr lang="en-US" dirty="0"/>
              <a:t>Decommission</a:t>
            </a:r>
          </a:p>
          <a:p>
            <a:pPr lvl="1"/>
            <a:r>
              <a:rPr lang="en-US" dirty="0"/>
              <a:t>End of life</a:t>
            </a:r>
          </a:p>
          <a:p>
            <a:pPr lvl="1"/>
            <a:r>
              <a:rPr lang="en-US" dirty="0"/>
              <a:t>Delete / archive code and data</a:t>
            </a:r>
          </a:p>
          <a:p>
            <a:endParaRPr lang="en-US" dirty="0"/>
          </a:p>
        </p:txBody>
      </p:sp>
      <p:sp>
        <p:nvSpPr>
          <p:cNvPr id="3" name="Title 2"/>
          <p:cNvSpPr>
            <a:spLocks noGrp="1"/>
          </p:cNvSpPr>
          <p:nvPr>
            <p:ph type="title"/>
          </p:nvPr>
        </p:nvSpPr>
        <p:spPr/>
        <p:txBody>
          <a:bodyPr/>
          <a:lstStyle/>
          <a:p>
            <a:r>
              <a:rPr lang="en-GB" dirty="0"/>
              <a:t>Other Stages</a:t>
            </a:r>
          </a:p>
        </p:txBody>
      </p:sp>
    </p:spTree>
    <p:extLst>
      <p:ext uri="{BB962C8B-B14F-4D97-AF65-F5344CB8AC3E}">
        <p14:creationId xmlns:p14="http://schemas.microsoft.com/office/powerpoint/2010/main" val="6616934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sz="quarter" idx="15"/>
          </p:nvPr>
        </p:nvSpPr>
        <p:spPr>
          <a:prstGeom prst="rect">
            <a:avLst/>
          </a:prstGeom>
        </p:spPr>
        <p:txBody>
          <a:bodyPr/>
          <a:lstStyle/>
          <a:p>
            <a:r>
              <a:rPr lang="en-GB" b="0" dirty="0"/>
              <a:t>Objectives</a:t>
            </a:r>
          </a:p>
          <a:p>
            <a:r>
              <a:rPr lang="en-US" b="0" dirty="0"/>
              <a:t>What is a Program?</a:t>
            </a:r>
          </a:p>
          <a:p>
            <a:r>
              <a:rPr lang="en-US" b="0" dirty="0"/>
              <a:t>Program Development Lifecycle</a:t>
            </a:r>
          </a:p>
          <a:p>
            <a:r>
              <a:rPr lang="en-US" b="1" dirty="0">
                <a:solidFill>
                  <a:srgbClr val="0E3C58"/>
                </a:solidFill>
              </a:rPr>
              <a:t>Unplugged Computing</a:t>
            </a:r>
          </a:p>
          <a:p>
            <a:r>
              <a:rPr lang="en-GB" b="0" dirty="0"/>
              <a:t>Review</a:t>
            </a:r>
          </a:p>
        </p:txBody>
      </p:sp>
      <p:sp>
        <p:nvSpPr>
          <p:cNvPr id="30723" name="Rectangle 2"/>
          <p:cNvSpPr>
            <a:spLocks noGrp="1" noChangeArrowheads="1"/>
          </p:cNvSpPr>
          <p:nvPr>
            <p:ph type="title"/>
          </p:nvPr>
        </p:nvSpPr>
        <p:spPr/>
        <p:txBody>
          <a:bodyPr>
            <a:normAutofit/>
          </a:bodyPr>
          <a:lstStyle/>
          <a:p>
            <a:r>
              <a:rPr lang="en-GB" dirty="0"/>
              <a:t>Contents</a:t>
            </a:r>
          </a:p>
        </p:txBody>
      </p:sp>
    </p:spTree>
    <p:extLst>
      <p:ext uri="{BB962C8B-B14F-4D97-AF65-F5344CB8AC3E}">
        <p14:creationId xmlns:p14="http://schemas.microsoft.com/office/powerpoint/2010/main" val="13835785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ct val="90000"/>
              </a:lnSpc>
              <a:spcBef>
                <a:spcPts val="700"/>
              </a:spcBef>
              <a:spcAft>
                <a:spcPts val="700"/>
              </a:spcAft>
            </a:pPr>
            <a:r>
              <a:rPr lang="en-US" dirty="0"/>
              <a:t>Please see your Exercise Guide</a:t>
            </a:r>
          </a:p>
          <a:p>
            <a:pPr lvl="1">
              <a:lnSpc>
                <a:spcPct val="90000"/>
              </a:lnSpc>
              <a:spcBef>
                <a:spcPts val="700"/>
              </a:spcBef>
              <a:spcAft>
                <a:spcPts val="700"/>
              </a:spcAft>
            </a:pPr>
            <a:r>
              <a:rPr lang="en-US" dirty="0"/>
              <a:t>Work individually or in pairs; your choice</a:t>
            </a:r>
          </a:p>
          <a:p>
            <a:pPr lvl="1">
              <a:lnSpc>
                <a:spcPct val="90000"/>
              </a:lnSpc>
              <a:spcBef>
                <a:spcPts val="700"/>
              </a:spcBef>
              <a:spcAft>
                <a:spcPts val="700"/>
              </a:spcAft>
            </a:pPr>
            <a:r>
              <a:rPr lang="en-US" dirty="0"/>
              <a:t>10 minutes</a:t>
            </a:r>
          </a:p>
          <a:p>
            <a:pPr>
              <a:lnSpc>
                <a:spcPct val="90000"/>
              </a:lnSpc>
              <a:spcBef>
                <a:spcPts val="700"/>
              </a:spcBef>
              <a:spcAft>
                <a:spcPts val="700"/>
              </a:spcAft>
            </a:pPr>
            <a:r>
              <a:rPr lang="en-US" dirty="0"/>
              <a:t>Design and write a program on “paper” that</a:t>
            </a:r>
          </a:p>
          <a:p>
            <a:pPr lvl="1">
              <a:lnSpc>
                <a:spcPct val="90000"/>
              </a:lnSpc>
              <a:spcBef>
                <a:spcPts val="700"/>
              </a:spcBef>
              <a:spcAft>
                <a:spcPts val="700"/>
              </a:spcAft>
            </a:pPr>
            <a:r>
              <a:rPr lang="en-US" dirty="0" smtClean="0"/>
              <a:t>Inputs </a:t>
            </a:r>
            <a:r>
              <a:rPr lang="en-US" dirty="0"/>
              <a:t>the value of two cards</a:t>
            </a:r>
          </a:p>
          <a:p>
            <a:pPr lvl="1">
              <a:lnSpc>
                <a:spcPct val="90000"/>
              </a:lnSpc>
              <a:spcBef>
                <a:spcPts val="700"/>
              </a:spcBef>
              <a:spcAft>
                <a:spcPts val="700"/>
              </a:spcAft>
            </a:pPr>
            <a:r>
              <a:rPr lang="en-US" dirty="0"/>
              <a:t>Multiplies them together</a:t>
            </a:r>
          </a:p>
          <a:p>
            <a:pPr lvl="1">
              <a:lnSpc>
                <a:spcPct val="90000"/>
              </a:lnSpc>
              <a:spcBef>
                <a:spcPts val="700"/>
              </a:spcBef>
              <a:spcAft>
                <a:spcPts val="700"/>
              </a:spcAft>
            </a:pPr>
            <a:r>
              <a:rPr lang="en-US" dirty="0"/>
              <a:t>Outputs the result</a:t>
            </a:r>
          </a:p>
          <a:p>
            <a:pPr>
              <a:lnSpc>
                <a:spcPct val="90000"/>
              </a:lnSpc>
              <a:spcBef>
                <a:spcPts val="700"/>
              </a:spcBef>
              <a:spcAft>
                <a:spcPts val="700"/>
              </a:spcAft>
            </a:pPr>
            <a:r>
              <a:rPr lang="en-US" dirty="0"/>
              <a:t>Note</a:t>
            </a:r>
          </a:p>
          <a:p>
            <a:pPr lvl="1">
              <a:lnSpc>
                <a:spcPct val="90000"/>
              </a:lnSpc>
              <a:spcBef>
                <a:spcPts val="700"/>
              </a:spcBef>
              <a:spcAft>
                <a:spcPts val="700"/>
              </a:spcAft>
            </a:pPr>
            <a:r>
              <a:rPr lang="en-US" dirty="0"/>
              <a:t>You will need a means of storing the value of both cards and the result</a:t>
            </a:r>
          </a:p>
          <a:p>
            <a:pPr>
              <a:lnSpc>
                <a:spcPct val="90000"/>
              </a:lnSpc>
              <a:spcBef>
                <a:spcPts val="700"/>
              </a:spcBef>
              <a:spcAft>
                <a:spcPts val="700"/>
              </a:spcAft>
            </a:pPr>
            <a:r>
              <a:rPr lang="en-US" dirty="0"/>
              <a:t>Be prepared to share your solution with the </a:t>
            </a:r>
            <a:r>
              <a:rPr lang="en-US" dirty="0" smtClean="0"/>
              <a:t>class</a:t>
            </a:r>
            <a:endParaRPr lang="en-US" dirty="0"/>
          </a:p>
        </p:txBody>
      </p:sp>
      <p:sp>
        <p:nvSpPr>
          <p:cNvPr id="665602" name="Rectangle 2"/>
          <p:cNvSpPr>
            <a:spLocks noGrp="1" noChangeArrowheads="1"/>
          </p:cNvSpPr>
          <p:nvPr>
            <p:ph type="title"/>
          </p:nvPr>
        </p:nvSpPr>
        <p:spPr/>
        <p:txBody>
          <a:bodyPr>
            <a:normAutofit/>
          </a:bodyPr>
          <a:lstStyle/>
          <a:p>
            <a:r>
              <a:rPr lang="en-GB" sz="2400" dirty="0"/>
              <a:t>Exercise 1.2 – Simple Sequence</a:t>
            </a:r>
          </a:p>
        </p:txBody>
      </p:sp>
      <p:sp>
        <p:nvSpPr>
          <p:cNvPr id="665603" name="Rectangle 3"/>
          <p:cNvSpPr>
            <a:spLocks noChangeArrowheads="1"/>
          </p:cNvSpPr>
          <p:nvPr/>
        </p:nvSpPr>
        <p:spPr bwMode="auto">
          <a:xfrm>
            <a:off x="3360000" y="900000"/>
            <a:ext cx="7680000" cy="5220000"/>
          </a:xfrm>
          <a:prstGeom prst="rect">
            <a:avLst/>
          </a:prstGeom>
          <a:noFill/>
          <a:ln w="9525">
            <a:noFill/>
            <a:miter lim="800000"/>
            <a:headEnd/>
            <a:tailEnd/>
          </a:ln>
          <a:effectLst/>
        </p:spPr>
        <p:txBody>
          <a:bodyPr/>
          <a:lstStyle/>
          <a:p>
            <a:pPr marL="360000" indent="-360000">
              <a:spcBef>
                <a:spcPts val="600"/>
              </a:spcBef>
              <a:buClr>
                <a:schemeClr val="accent1"/>
              </a:buClr>
              <a:buFont typeface="Wingdings" pitchFamily="2" charset="2"/>
              <a:buChar char="§"/>
            </a:pPr>
            <a:endParaRPr lang="en-GB" sz="2400" b="1" dirty="0">
              <a:latin typeface="Arial" pitchFamily="34" charset="0"/>
              <a:cs typeface="Arial" pitchFamily="34" charset="0"/>
            </a:endParaRPr>
          </a:p>
        </p:txBody>
      </p:sp>
    </p:spTree>
    <p:extLst>
      <p:ext uri="{BB962C8B-B14F-4D97-AF65-F5344CB8AC3E}">
        <p14:creationId xmlns:p14="http://schemas.microsoft.com/office/powerpoint/2010/main" val="40058427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ct val="80000"/>
              </a:lnSpc>
            </a:pPr>
            <a:r>
              <a:rPr lang="en-US" dirty="0"/>
              <a:t>Please see your Exercise Guide</a:t>
            </a:r>
          </a:p>
          <a:p>
            <a:pPr lvl="1">
              <a:lnSpc>
                <a:spcPct val="80000"/>
              </a:lnSpc>
            </a:pPr>
            <a:r>
              <a:rPr lang="en-US" dirty="0"/>
              <a:t>Work individually or in pairs; your choice</a:t>
            </a:r>
          </a:p>
          <a:p>
            <a:pPr lvl="1">
              <a:lnSpc>
                <a:spcPct val="80000"/>
              </a:lnSpc>
            </a:pPr>
            <a:r>
              <a:rPr lang="en-US" dirty="0"/>
              <a:t>10 minutes</a:t>
            </a:r>
          </a:p>
          <a:p>
            <a:pPr>
              <a:lnSpc>
                <a:spcPct val="80000"/>
              </a:lnSpc>
            </a:pPr>
            <a:r>
              <a:rPr lang="en-US" dirty="0"/>
              <a:t>Design and write a program on “paper” that</a:t>
            </a:r>
          </a:p>
          <a:p>
            <a:pPr lvl="1">
              <a:lnSpc>
                <a:spcPct val="80000"/>
              </a:lnSpc>
            </a:pPr>
            <a:r>
              <a:rPr lang="en-US" dirty="0"/>
              <a:t>Inputs the value of two cards</a:t>
            </a:r>
          </a:p>
          <a:p>
            <a:pPr lvl="1">
              <a:lnSpc>
                <a:spcPct val="80000"/>
              </a:lnSpc>
            </a:pPr>
            <a:r>
              <a:rPr lang="en-US" dirty="0"/>
              <a:t>If the value of the second card is greater than 5 add its value to the value of the first card</a:t>
            </a:r>
          </a:p>
          <a:p>
            <a:pPr lvl="1">
              <a:lnSpc>
                <a:spcPct val="80000"/>
              </a:lnSpc>
            </a:pPr>
            <a:r>
              <a:rPr lang="en-US" dirty="0"/>
              <a:t>Outputs the “value” of the first card</a:t>
            </a:r>
          </a:p>
          <a:p>
            <a:pPr>
              <a:lnSpc>
                <a:spcPct val="80000"/>
              </a:lnSpc>
            </a:pPr>
            <a:r>
              <a:rPr lang="en-US" dirty="0"/>
              <a:t>Note</a:t>
            </a:r>
          </a:p>
          <a:p>
            <a:pPr lvl="1">
              <a:lnSpc>
                <a:spcPct val="80000"/>
              </a:lnSpc>
            </a:pPr>
            <a:r>
              <a:rPr lang="en-US" dirty="0"/>
              <a:t>You will need a means of storing the value of both cards</a:t>
            </a:r>
          </a:p>
          <a:p>
            <a:pPr>
              <a:lnSpc>
                <a:spcPct val="80000"/>
              </a:lnSpc>
            </a:pPr>
            <a:r>
              <a:rPr lang="en-US" dirty="0"/>
              <a:t>Be prepared to share your solution with the class</a:t>
            </a:r>
          </a:p>
          <a:p>
            <a:pPr>
              <a:lnSpc>
                <a:spcPct val="80000"/>
              </a:lnSpc>
            </a:pPr>
            <a:endParaRPr lang="en-US" dirty="0"/>
          </a:p>
        </p:txBody>
      </p:sp>
      <p:sp>
        <p:nvSpPr>
          <p:cNvPr id="665602" name="Rectangle 2"/>
          <p:cNvSpPr>
            <a:spLocks noGrp="1" noChangeArrowheads="1"/>
          </p:cNvSpPr>
          <p:nvPr>
            <p:ph type="title"/>
          </p:nvPr>
        </p:nvSpPr>
        <p:spPr/>
        <p:txBody>
          <a:bodyPr>
            <a:normAutofit/>
          </a:bodyPr>
          <a:lstStyle/>
          <a:p>
            <a:r>
              <a:rPr lang="en-GB" sz="2400" dirty="0"/>
              <a:t>Exercise 1.3 – Simple If</a:t>
            </a:r>
          </a:p>
        </p:txBody>
      </p:sp>
      <p:sp>
        <p:nvSpPr>
          <p:cNvPr id="665603" name="Rectangle 3"/>
          <p:cNvSpPr>
            <a:spLocks noChangeArrowheads="1"/>
          </p:cNvSpPr>
          <p:nvPr/>
        </p:nvSpPr>
        <p:spPr bwMode="auto">
          <a:xfrm>
            <a:off x="3360000" y="900000"/>
            <a:ext cx="7680000" cy="5220000"/>
          </a:xfrm>
          <a:prstGeom prst="rect">
            <a:avLst/>
          </a:prstGeom>
          <a:noFill/>
          <a:ln w="9525">
            <a:noFill/>
            <a:miter lim="800000"/>
            <a:headEnd/>
            <a:tailEnd/>
          </a:ln>
          <a:effectLst/>
        </p:spPr>
        <p:txBody>
          <a:bodyPr/>
          <a:lstStyle/>
          <a:p>
            <a:pPr marL="360000" indent="-360000">
              <a:spcBef>
                <a:spcPts val="600"/>
              </a:spcBef>
              <a:buClr>
                <a:schemeClr val="accent1"/>
              </a:buClr>
              <a:buFont typeface="Wingdings" pitchFamily="2" charset="2"/>
              <a:buChar char="§"/>
            </a:pPr>
            <a:endParaRPr lang="en-GB" sz="2400" b="1" dirty="0">
              <a:latin typeface="Arial" pitchFamily="34" charset="0"/>
              <a:cs typeface="Arial" pitchFamily="34" charset="0"/>
            </a:endParaRPr>
          </a:p>
        </p:txBody>
      </p:sp>
    </p:spTree>
    <p:extLst>
      <p:ext uri="{BB962C8B-B14F-4D97-AF65-F5344CB8AC3E}">
        <p14:creationId xmlns:p14="http://schemas.microsoft.com/office/powerpoint/2010/main" val="19344562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ct val="90000"/>
              </a:lnSpc>
              <a:spcBef>
                <a:spcPts val="700"/>
              </a:spcBef>
              <a:spcAft>
                <a:spcPts val="700"/>
              </a:spcAft>
            </a:pPr>
            <a:r>
              <a:rPr lang="en-US" dirty="0"/>
              <a:t>Please see your Exercise Guide</a:t>
            </a:r>
          </a:p>
          <a:p>
            <a:pPr lvl="1">
              <a:lnSpc>
                <a:spcPct val="90000"/>
              </a:lnSpc>
              <a:spcBef>
                <a:spcPts val="700"/>
              </a:spcBef>
              <a:spcAft>
                <a:spcPts val="700"/>
              </a:spcAft>
            </a:pPr>
            <a:r>
              <a:rPr lang="en-US" dirty="0"/>
              <a:t>Work individually or in pairs; your choice</a:t>
            </a:r>
          </a:p>
          <a:p>
            <a:pPr lvl="1">
              <a:lnSpc>
                <a:spcPct val="90000"/>
              </a:lnSpc>
              <a:spcBef>
                <a:spcPts val="700"/>
              </a:spcBef>
              <a:spcAft>
                <a:spcPts val="700"/>
              </a:spcAft>
            </a:pPr>
            <a:r>
              <a:rPr lang="en-US" dirty="0"/>
              <a:t>10 minutes</a:t>
            </a:r>
          </a:p>
          <a:p>
            <a:pPr>
              <a:lnSpc>
                <a:spcPct val="90000"/>
              </a:lnSpc>
              <a:spcBef>
                <a:spcPts val="700"/>
              </a:spcBef>
              <a:spcAft>
                <a:spcPts val="700"/>
              </a:spcAft>
            </a:pPr>
            <a:r>
              <a:rPr lang="en-US" dirty="0"/>
              <a:t>Design and write a program on “paper” that</a:t>
            </a:r>
          </a:p>
          <a:p>
            <a:pPr lvl="1">
              <a:lnSpc>
                <a:spcPct val="90000"/>
              </a:lnSpc>
              <a:spcBef>
                <a:spcPts val="700"/>
              </a:spcBef>
              <a:spcAft>
                <a:spcPts val="700"/>
              </a:spcAft>
            </a:pPr>
            <a:r>
              <a:rPr lang="en-US" dirty="0"/>
              <a:t>Inputs the value of two cards and an operator</a:t>
            </a:r>
          </a:p>
          <a:p>
            <a:pPr lvl="1">
              <a:lnSpc>
                <a:spcPct val="90000"/>
              </a:lnSpc>
              <a:spcBef>
                <a:spcPts val="700"/>
              </a:spcBef>
              <a:spcAft>
                <a:spcPts val="700"/>
              </a:spcAft>
            </a:pPr>
            <a:r>
              <a:rPr lang="en-US" dirty="0"/>
              <a:t>The operator must be a + or *</a:t>
            </a:r>
          </a:p>
          <a:p>
            <a:pPr lvl="1">
              <a:lnSpc>
                <a:spcPct val="90000"/>
              </a:lnSpc>
              <a:spcBef>
                <a:spcPts val="700"/>
              </a:spcBef>
              <a:spcAft>
                <a:spcPts val="700"/>
              </a:spcAft>
            </a:pPr>
            <a:r>
              <a:rPr lang="en-US" dirty="0"/>
              <a:t>Using that operator perform the appropriate calculation on the two values</a:t>
            </a:r>
          </a:p>
          <a:p>
            <a:pPr lvl="1">
              <a:lnSpc>
                <a:spcPct val="90000"/>
              </a:lnSpc>
              <a:spcBef>
                <a:spcPts val="700"/>
              </a:spcBef>
              <a:spcAft>
                <a:spcPts val="700"/>
              </a:spcAft>
            </a:pPr>
            <a:r>
              <a:rPr lang="en-US" dirty="0"/>
              <a:t>Outputs the result</a:t>
            </a:r>
          </a:p>
          <a:p>
            <a:pPr>
              <a:lnSpc>
                <a:spcPct val="90000"/>
              </a:lnSpc>
              <a:spcBef>
                <a:spcPts val="700"/>
              </a:spcBef>
              <a:spcAft>
                <a:spcPts val="700"/>
              </a:spcAft>
            </a:pPr>
            <a:r>
              <a:rPr lang="en-US" dirty="0"/>
              <a:t>Note</a:t>
            </a:r>
          </a:p>
          <a:p>
            <a:pPr lvl="1">
              <a:lnSpc>
                <a:spcPct val="90000"/>
              </a:lnSpc>
              <a:spcBef>
                <a:spcPts val="700"/>
              </a:spcBef>
              <a:spcAft>
                <a:spcPts val="700"/>
              </a:spcAft>
            </a:pPr>
            <a:r>
              <a:rPr lang="en-US" dirty="0"/>
              <a:t>You will need a means of storing the value of both cards, the operator and the result</a:t>
            </a:r>
          </a:p>
          <a:p>
            <a:pPr>
              <a:lnSpc>
                <a:spcPct val="90000"/>
              </a:lnSpc>
              <a:spcBef>
                <a:spcPts val="700"/>
              </a:spcBef>
              <a:spcAft>
                <a:spcPts val="700"/>
              </a:spcAft>
            </a:pPr>
            <a:r>
              <a:rPr lang="en-US" dirty="0"/>
              <a:t>Be prepared to share your solution with the class</a:t>
            </a:r>
          </a:p>
          <a:p>
            <a:pPr>
              <a:lnSpc>
                <a:spcPct val="90000"/>
              </a:lnSpc>
              <a:spcBef>
                <a:spcPts val="700"/>
              </a:spcBef>
              <a:spcAft>
                <a:spcPts val="700"/>
              </a:spcAft>
            </a:pPr>
            <a:endParaRPr lang="en-US" dirty="0"/>
          </a:p>
        </p:txBody>
      </p:sp>
      <p:sp>
        <p:nvSpPr>
          <p:cNvPr id="665602" name="Rectangle 2"/>
          <p:cNvSpPr>
            <a:spLocks noGrp="1" noChangeArrowheads="1"/>
          </p:cNvSpPr>
          <p:nvPr>
            <p:ph type="title"/>
          </p:nvPr>
        </p:nvSpPr>
        <p:spPr/>
        <p:txBody>
          <a:bodyPr>
            <a:normAutofit/>
          </a:bodyPr>
          <a:lstStyle/>
          <a:p>
            <a:r>
              <a:rPr lang="en-GB" sz="2400" dirty="0"/>
              <a:t>Exercise 1.4 – If…Else</a:t>
            </a:r>
          </a:p>
        </p:txBody>
      </p:sp>
      <p:sp>
        <p:nvSpPr>
          <p:cNvPr id="665603" name="Rectangle 3"/>
          <p:cNvSpPr>
            <a:spLocks noChangeArrowheads="1"/>
          </p:cNvSpPr>
          <p:nvPr/>
        </p:nvSpPr>
        <p:spPr bwMode="auto">
          <a:xfrm>
            <a:off x="3360000" y="900000"/>
            <a:ext cx="7680000" cy="5220000"/>
          </a:xfrm>
          <a:prstGeom prst="rect">
            <a:avLst/>
          </a:prstGeom>
          <a:noFill/>
          <a:ln w="9525">
            <a:noFill/>
            <a:miter lim="800000"/>
            <a:headEnd/>
            <a:tailEnd/>
          </a:ln>
          <a:effectLst/>
        </p:spPr>
        <p:txBody>
          <a:bodyPr/>
          <a:lstStyle/>
          <a:p>
            <a:pPr marL="360000" indent="-360000">
              <a:spcBef>
                <a:spcPts val="600"/>
              </a:spcBef>
              <a:buClr>
                <a:schemeClr val="accent1"/>
              </a:buClr>
              <a:buFont typeface="Wingdings" pitchFamily="2" charset="2"/>
              <a:buChar char="§"/>
            </a:pPr>
            <a:endParaRPr lang="en-GB" sz="2400" b="1" dirty="0">
              <a:latin typeface="Arial" pitchFamily="34" charset="0"/>
              <a:cs typeface="Arial" pitchFamily="34" charset="0"/>
            </a:endParaRPr>
          </a:p>
        </p:txBody>
      </p:sp>
    </p:spTree>
    <p:extLst>
      <p:ext uri="{BB962C8B-B14F-4D97-AF65-F5344CB8AC3E}">
        <p14:creationId xmlns:p14="http://schemas.microsoft.com/office/powerpoint/2010/main" val="22991249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ct val="80000"/>
              </a:lnSpc>
              <a:spcBef>
                <a:spcPts val="700"/>
              </a:spcBef>
              <a:spcAft>
                <a:spcPts val="700"/>
              </a:spcAft>
            </a:pPr>
            <a:r>
              <a:rPr lang="en-US" dirty="0"/>
              <a:t>Please see your Exercise Guide</a:t>
            </a:r>
          </a:p>
          <a:p>
            <a:pPr lvl="1">
              <a:lnSpc>
                <a:spcPct val="80000"/>
              </a:lnSpc>
              <a:spcBef>
                <a:spcPts val="700"/>
              </a:spcBef>
              <a:spcAft>
                <a:spcPts val="700"/>
              </a:spcAft>
            </a:pPr>
            <a:r>
              <a:rPr lang="en-US" dirty="0"/>
              <a:t>Work individually or in pairs; your choice</a:t>
            </a:r>
          </a:p>
          <a:p>
            <a:pPr lvl="1">
              <a:lnSpc>
                <a:spcPct val="80000"/>
              </a:lnSpc>
              <a:spcBef>
                <a:spcPts val="700"/>
              </a:spcBef>
              <a:spcAft>
                <a:spcPts val="700"/>
              </a:spcAft>
            </a:pPr>
            <a:r>
              <a:rPr lang="en-US" dirty="0"/>
              <a:t>10 minutes</a:t>
            </a:r>
          </a:p>
          <a:p>
            <a:pPr>
              <a:lnSpc>
                <a:spcPct val="80000"/>
              </a:lnSpc>
              <a:spcBef>
                <a:spcPts val="700"/>
              </a:spcBef>
              <a:spcAft>
                <a:spcPts val="700"/>
              </a:spcAft>
            </a:pPr>
            <a:r>
              <a:rPr lang="en-US" dirty="0"/>
              <a:t>Design and write a program on “paper” that</a:t>
            </a:r>
          </a:p>
          <a:p>
            <a:pPr lvl="1">
              <a:lnSpc>
                <a:spcPct val="80000"/>
              </a:lnSpc>
              <a:spcBef>
                <a:spcPts val="700"/>
              </a:spcBef>
              <a:spcAft>
                <a:spcPts val="700"/>
              </a:spcAft>
            </a:pPr>
            <a:r>
              <a:rPr lang="en-US" dirty="0"/>
              <a:t>Inputs the value of two cards and an operator</a:t>
            </a:r>
          </a:p>
          <a:p>
            <a:pPr lvl="1">
              <a:lnSpc>
                <a:spcPct val="80000"/>
              </a:lnSpc>
              <a:spcBef>
                <a:spcPts val="700"/>
              </a:spcBef>
              <a:spcAft>
                <a:spcPts val="700"/>
              </a:spcAft>
            </a:pPr>
            <a:r>
              <a:rPr lang="en-US" dirty="0"/>
              <a:t>The operator can be a +, -, * or /</a:t>
            </a:r>
          </a:p>
          <a:p>
            <a:pPr lvl="1">
              <a:lnSpc>
                <a:spcPct val="80000"/>
              </a:lnSpc>
              <a:spcBef>
                <a:spcPts val="700"/>
              </a:spcBef>
              <a:spcAft>
                <a:spcPts val="700"/>
              </a:spcAft>
            </a:pPr>
            <a:r>
              <a:rPr lang="en-US" dirty="0"/>
              <a:t>Using that operator perform the appropriate calculation on the two values</a:t>
            </a:r>
          </a:p>
          <a:p>
            <a:pPr lvl="1">
              <a:lnSpc>
                <a:spcPct val="80000"/>
              </a:lnSpc>
              <a:spcBef>
                <a:spcPts val="700"/>
              </a:spcBef>
              <a:spcAft>
                <a:spcPts val="700"/>
              </a:spcAft>
            </a:pPr>
            <a:r>
              <a:rPr lang="en-US" dirty="0"/>
              <a:t>Outputs the result</a:t>
            </a:r>
          </a:p>
          <a:p>
            <a:pPr>
              <a:lnSpc>
                <a:spcPct val="80000"/>
              </a:lnSpc>
              <a:spcBef>
                <a:spcPts val="700"/>
              </a:spcBef>
              <a:spcAft>
                <a:spcPts val="700"/>
              </a:spcAft>
            </a:pPr>
            <a:r>
              <a:rPr lang="en-US" dirty="0"/>
              <a:t>Note</a:t>
            </a:r>
          </a:p>
          <a:p>
            <a:pPr lvl="1">
              <a:lnSpc>
                <a:spcPct val="80000"/>
              </a:lnSpc>
              <a:spcBef>
                <a:spcPts val="700"/>
              </a:spcBef>
              <a:spcAft>
                <a:spcPts val="700"/>
              </a:spcAft>
            </a:pPr>
            <a:r>
              <a:rPr lang="en-US" dirty="0"/>
              <a:t>You will need a means of storing the value of both cards, the operator and the result</a:t>
            </a:r>
          </a:p>
          <a:p>
            <a:pPr lvl="1">
              <a:lnSpc>
                <a:spcPct val="80000"/>
              </a:lnSpc>
              <a:spcBef>
                <a:spcPts val="700"/>
              </a:spcBef>
              <a:spcAft>
                <a:spcPts val="700"/>
              </a:spcAft>
            </a:pPr>
            <a:r>
              <a:rPr lang="en-US" dirty="0"/>
              <a:t>Can use repeated ifs / else-ifs or selection (case) statement</a:t>
            </a:r>
          </a:p>
          <a:p>
            <a:pPr>
              <a:lnSpc>
                <a:spcPct val="80000"/>
              </a:lnSpc>
              <a:spcBef>
                <a:spcPts val="700"/>
              </a:spcBef>
              <a:spcAft>
                <a:spcPts val="700"/>
              </a:spcAft>
            </a:pPr>
            <a:r>
              <a:rPr lang="en-US" dirty="0"/>
              <a:t>Be prepared to share your solution with the class</a:t>
            </a:r>
          </a:p>
          <a:p>
            <a:pPr>
              <a:lnSpc>
                <a:spcPct val="80000"/>
              </a:lnSpc>
              <a:spcBef>
                <a:spcPts val="700"/>
              </a:spcBef>
              <a:spcAft>
                <a:spcPts val="700"/>
              </a:spcAft>
            </a:pPr>
            <a:endParaRPr lang="en-US" dirty="0"/>
          </a:p>
        </p:txBody>
      </p:sp>
      <p:sp>
        <p:nvSpPr>
          <p:cNvPr id="665602" name="Rectangle 2"/>
          <p:cNvSpPr>
            <a:spLocks noGrp="1" noChangeArrowheads="1"/>
          </p:cNvSpPr>
          <p:nvPr>
            <p:ph type="title"/>
          </p:nvPr>
        </p:nvSpPr>
        <p:spPr/>
        <p:txBody>
          <a:bodyPr>
            <a:normAutofit/>
          </a:bodyPr>
          <a:lstStyle/>
          <a:p>
            <a:r>
              <a:rPr lang="en-GB" sz="2400" dirty="0"/>
              <a:t>Exercise 1.5 – Case</a:t>
            </a:r>
          </a:p>
        </p:txBody>
      </p:sp>
      <p:sp>
        <p:nvSpPr>
          <p:cNvPr id="665603" name="Rectangle 3"/>
          <p:cNvSpPr>
            <a:spLocks noChangeArrowheads="1"/>
          </p:cNvSpPr>
          <p:nvPr/>
        </p:nvSpPr>
        <p:spPr bwMode="auto">
          <a:xfrm>
            <a:off x="3360000" y="900000"/>
            <a:ext cx="7680000" cy="5220000"/>
          </a:xfrm>
          <a:prstGeom prst="rect">
            <a:avLst/>
          </a:prstGeom>
          <a:noFill/>
          <a:ln w="9525">
            <a:noFill/>
            <a:miter lim="800000"/>
            <a:headEnd/>
            <a:tailEnd/>
          </a:ln>
          <a:effectLst/>
        </p:spPr>
        <p:txBody>
          <a:bodyPr/>
          <a:lstStyle/>
          <a:p>
            <a:pPr marL="360000" indent="-360000">
              <a:spcBef>
                <a:spcPts val="600"/>
              </a:spcBef>
              <a:buClr>
                <a:schemeClr val="accent1"/>
              </a:buClr>
              <a:buFont typeface="Wingdings" pitchFamily="2" charset="2"/>
              <a:buChar char="§"/>
            </a:pPr>
            <a:endParaRPr lang="en-GB" sz="2400" b="1" dirty="0">
              <a:latin typeface="Arial" pitchFamily="34" charset="0"/>
              <a:cs typeface="Arial" pitchFamily="34" charset="0"/>
            </a:endParaRPr>
          </a:p>
        </p:txBody>
      </p:sp>
    </p:spTree>
    <p:extLst>
      <p:ext uri="{BB962C8B-B14F-4D97-AF65-F5344CB8AC3E}">
        <p14:creationId xmlns:p14="http://schemas.microsoft.com/office/powerpoint/2010/main" val="7927433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ct val="80000"/>
              </a:lnSpc>
              <a:spcBef>
                <a:spcPts val="700"/>
              </a:spcBef>
              <a:spcAft>
                <a:spcPts val="700"/>
              </a:spcAft>
            </a:pPr>
            <a:r>
              <a:rPr lang="en-US" dirty="0"/>
              <a:t>Please see your Exercise Guide</a:t>
            </a:r>
          </a:p>
          <a:p>
            <a:pPr lvl="1">
              <a:lnSpc>
                <a:spcPct val="80000"/>
              </a:lnSpc>
              <a:spcBef>
                <a:spcPts val="700"/>
              </a:spcBef>
              <a:spcAft>
                <a:spcPts val="700"/>
              </a:spcAft>
            </a:pPr>
            <a:r>
              <a:rPr lang="en-US" dirty="0"/>
              <a:t>Work individually or in pairs; your choice</a:t>
            </a:r>
          </a:p>
          <a:p>
            <a:pPr lvl="1">
              <a:lnSpc>
                <a:spcPct val="80000"/>
              </a:lnSpc>
              <a:spcBef>
                <a:spcPts val="700"/>
              </a:spcBef>
              <a:spcAft>
                <a:spcPts val="700"/>
              </a:spcAft>
            </a:pPr>
            <a:r>
              <a:rPr lang="en-US" dirty="0"/>
              <a:t>10 minutes</a:t>
            </a:r>
          </a:p>
          <a:p>
            <a:pPr>
              <a:lnSpc>
                <a:spcPct val="80000"/>
              </a:lnSpc>
              <a:spcBef>
                <a:spcPts val="700"/>
              </a:spcBef>
              <a:spcAft>
                <a:spcPts val="700"/>
              </a:spcAft>
            </a:pPr>
            <a:r>
              <a:rPr lang="en-US" dirty="0"/>
              <a:t>Design and write a program on “paper” that</a:t>
            </a:r>
          </a:p>
          <a:p>
            <a:pPr lvl="1">
              <a:lnSpc>
                <a:spcPct val="80000"/>
              </a:lnSpc>
              <a:spcBef>
                <a:spcPts val="700"/>
              </a:spcBef>
              <a:spcAft>
                <a:spcPts val="700"/>
              </a:spcAft>
            </a:pPr>
            <a:r>
              <a:rPr lang="en-US" dirty="0"/>
              <a:t>Inputs the value of the first card</a:t>
            </a:r>
          </a:p>
          <a:p>
            <a:pPr lvl="1">
              <a:lnSpc>
                <a:spcPct val="80000"/>
              </a:lnSpc>
              <a:spcBef>
                <a:spcPts val="700"/>
              </a:spcBef>
              <a:spcAft>
                <a:spcPts val="700"/>
              </a:spcAft>
            </a:pPr>
            <a:r>
              <a:rPr lang="en-US" dirty="0"/>
              <a:t>Processes that number of cards inputting each value</a:t>
            </a:r>
          </a:p>
          <a:p>
            <a:pPr lvl="1">
              <a:lnSpc>
                <a:spcPct val="80000"/>
              </a:lnSpc>
              <a:spcBef>
                <a:spcPts val="700"/>
              </a:spcBef>
              <a:spcAft>
                <a:spcPts val="700"/>
              </a:spcAft>
            </a:pPr>
            <a:r>
              <a:rPr lang="en-US" dirty="0"/>
              <a:t>Calculates the sum of the values</a:t>
            </a:r>
          </a:p>
          <a:p>
            <a:pPr lvl="1">
              <a:lnSpc>
                <a:spcPct val="80000"/>
              </a:lnSpc>
              <a:spcBef>
                <a:spcPts val="700"/>
              </a:spcBef>
              <a:spcAft>
                <a:spcPts val="700"/>
              </a:spcAft>
            </a:pPr>
            <a:r>
              <a:rPr lang="en-US" dirty="0"/>
              <a:t>Outputs the result</a:t>
            </a:r>
          </a:p>
          <a:p>
            <a:pPr>
              <a:lnSpc>
                <a:spcPct val="80000"/>
              </a:lnSpc>
              <a:spcBef>
                <a:spcPts val="700"/>
              </a:spcBef>
              <a:spcAft>
                <a:spcPts val="700"/>
              </a:spcAft>
            </a:pPr>
            <a:r>
              <a:rPr lang="en-US" dirty="0"/>
              <a:t>Note</a:t>
            </a:r>
          </a:p>
          <a:p>
            <a:pPr lvl="1">
              <a:lnSpc>
                <a:spcPct val="80000"/>
              </a:lnSpc>
              <a:spcBef>
                <a:spcPts val="700"/>
              </a:spcBef>
              <a:spcAft>
                <a:spcPts val="700"/>
              </a:spcAft>
            </a:pPr>
            <a:r>
              <a:rPr lang="en-US" dirty="0"/>
              <a:t>You will need a means of storing the value of the first card, next card, count of cards processed and the result</a:t>
            </a:r>
          </a:p>
          <a:p>
            <a:pPr>
              <a:lnSpc>
                <a:spcPct val="80000"/>
              </a:lnSpc>
              <a:spcBef>
                <a:spcPts val="700"/>
              </a:spcBef>
              <a:spcAft>
                <a:spcPts val="700"/>
              </a:spcAft>
            </a:pPr>
            <a:r>
              <a:rPr lang="en-US" dirty="0"/>
              <a:t>Be prepared to share your solution with the class</a:t>
            </a:r>
          </a:p>
          <a:p>
            <a:pPr>
              <a:lnSpc>
                <a:spcPct val="80000"/>
              </a:lnSpc>
              <a:spcBef>
                <a:spcPts val="700"/>
              </a:spcBef>
              <a:spcAft>
                <a:spcPts val="700"/>
              </a:spcAft>
            </a:pPr>
            <a:endParaRPr lang="en-US" dirty="0"/>
          </a:p>
        </p:txBody>
      </p:sp>
      <p:sp>
        <p:nvSpPr>
          <p:cNvPr id="665602" name="Rectangle 2"/>
          <p:cNvSpPr>
            <a:spLocks noGrp="1" noChangeArrowheads="1"/>
          </p:cNvSpPr>
          <p:nvPr>
            <p:ph type="title"/>
          </p:nvPr>
        </p:nvSpPr>
        <p:spPr/>
        <p:txBody>
          <a:bodyPr>
            <a:normAutofit/>
          </a:bodyPr>
          <a:lstStyle/>
          <a:p>
            <a:r>
              <a:rPr lang="en-GB" sz="2400" dirty="0"/>
              <a:t>Exercise 1.6 – Simple Loop </a:t>
            </a:r>
          </a:p>
        </p:txBody>
      </p:sp>
      <p:sp>
        <p:nvSpPr>
          <p:cNvPr id="665603" name="Rectangle 3"/>
          <p:cNvSpPr>
            <a:spLocks noChangeArrowheads="1"/>
          </p:cNvSpPr>
          <p:nvPr/>
        </p:nvSpPr>
        <p:spPr bwMode="auto">
          <a:xfrm>
            <a:off x="3360000" y="900000"/>
            <a:ext cx="7680000" cy="5220000"/>
          </a:xfrm>
          <a:prstGeom prst="rect">
            <a:avLst/>
          </a:prstGeom>
          <a:noFill/>
          <a:ln w="9525">
            <a:noFill/>
            <a:miter lim="800000"/>
            <a:headEnd/>
            <a:tailEnd/>
          </a:ln>
          <a:effectLst/>
        </p:spPr>
        <p:txBody>
          <a:bodyPr/>
          <a:lstStyle/>
          <a:p>
            <a:pPr marL="360000" indent="-360000">
              <a:spcBef>
                <a:spcPts val="600"/>
              </a:spcBef>
              <a:buClr>
                <a:schemeClr val="accent1"/>
              </a:buClr>
              <a:buFont typeface="Wingdings" pitchFamily="2" charset="2"/>
              <a:buChar char="§"/>
            </a:pPr>
            <a:endParaRPr lang="en-GB" sz="2400" b="1" dirty="0">
              <a:latin typeface="Arial" pitchFamily="34" charset="0"/>
              <a:cs typeface="Arial" pitchFamily="34" charset="0"/>
            </a:endParaRPr>
          </a:p>
        </p:txBody>
      </p:sp>
    </p:spTree>
    <p:extLst>
      <p:ext uri="{BB962C8B-B14F-4D97-AF65-F5344CB8AC3E}">
        <p14:creationId xmlns:p14="http://schemas.microsoft.com/office/powerpoint/2010/main" val="3340637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ct val="80000"/>
              </a:lnSpc>
            </a:pPr>
            <a:r>
              <a:rPr lang="en-US" dirty="0"/>
              <a:t>Please see your Exercise Guide</a:t>
            </a:r>
          </a:p>
          <a:p>
            <a:pPr lvl="1">
              <a:lnSpc>
                <a:spcPct val="80000"/>
              </a:lnSpc>
            </a:pPr>
            <a:r>
              <a:rPr lang="en-US" dirty="0"/>
              <a:t>Work individually or in pairs; your choice</a:t>
            </a:r>
          </a:p>
          <a:p>
            <a:pPr lvl="1">
              <a:lnSpc>
                <a:spcPct val="80000"/>
              </a:lnSpc>
            </a:pPr>
            <a:r>
              <a:rPr lang="en-US" dirty="0"/>
              <a:t>10 minutes</a:t>
            </a:r>
          </a:p>
          <a:p>
            <a:pPr>
              <a:lnSpc>
                <a:spcPct val="80000"/>
              </a:lnSpc>
            </a:pPr>
            <a:r>
              <a:rPr lang="en-US" dirty="0"/>
              <a:t>Design and write a program on “paper” that</a:t>
            </a:r>
          </a:p>
          <a:p>
            <a:pPr lvl="1">
              <a:lnSpc>
                <a:spcPct val="80000"/>
              </a:lnSpc>
            </a:pPr>
            <a:r>
              <a:rPr lang="en-US" dirty="0"/>
              <a:t>Processes the pack of cards inputting each value until a heart is reached</a:t>
            </a:r>
          </a:p>
          <a:p>
            <a:pPr lvl="1">
              <a:lnSpc>
                <a:spcPct val="80000"/>
              </a:lnSpc>
            </a:pPr>
            <a:r>
              <a:rPr lang="en-US" dirty="0"/>
              <a:t>Calculates the sum of the values</a:t>
            </a:r>
          </a:p>
          <a:p>
            <a:pPr lvl="1">
              <a:lnSpc>
                <a:spcPct val="80000"/>
              </a:lnSpc>
            </a:pPr>
            <a:r>
              <a:rPr lang="en-US" dirty="0"/>
              <a:t>Outputs the result</a:t>
            </a:r>
          </a:p>
          <a:p>
            <a:pPr>
              <a:lnSpc>
                <a:spcPct val="80000"/>
              </a:lnSpc>
            </a:pPr>
            <a:r>
              <a:rPr lang="en-US" dirty="0"/>
              <a:t>Note</a:t>
            </a:r>
          </a:p>
          <a:p>
            <a:pPr lvl="1">
              <a:lnSpc>
                <a:spcPct val="80000"/>
              </a:lnSpc>
            </a:pPr>
            <a:r>
              <a:rPr lang="en-US" dirty="0"/>
              <a:t>You will need a means of storing the value and suit of the next card and the result</a:t>
            </a:r>
          </a:p>
          <a:p>
            <a:pPr>
              <a:lnSpc>
                <a:spcPct val="80000"/>
              </a:lnSpc>
            </a:pPr>
            <a:r>
              <a:rPr lang="en-US" dirty="0"/>
              <a:t>Be prepared to share your solution with the class</a:t>
            </a:r>
          </a:p>
          <a:p>
            <a:pPr>
              <a:lnSpc>
                <a:spcPct val="80000"/>
              </a:lnSpc>
            </a:pPr>
            <a:endParaRPr lang="en-US" dirty="0"/>
          </a:p>
        </p:txBody>
      </p:sp>
      <p:sp>
        <p:nvSpPr>
          <p:cNvPr id="665602" name="Rectangle 2"/>
          <p:cNvSpPr>
            <a:spLocks noGrp="1" noChangeArrowheads="1"/>
          </p:cNvSpPr>
          <p:nvPr>
            <p:ph type="title"/>
          </p:nvPr>
        </p:nvSpPr>
        <p:spPr/>
        <p:txBody>
          <a:bodyPr>
            <a:normAutofit/>
          </a:bodyPr>
          <a:lstStyle/>
          <a:p>
            <a:r>
              <a:rPr lang="en-GB" sz="2400" dirty="0"/>
              <a:t>Exercise 1.7 – Loop with Exit </a:t>
            </a:r>
          </a:p>
        </p:txBody>
      </p:sp>
      <p:sp>
        <p:nvSpPr>
          <p:cNvPr id="665603" name="Rectangle 3"/>
          <p:cNvSpPr>
            <a:spLocks noChangeArrowheads="1"/>
          </p:cNvSpPr>
          <p:nvPr/>
        </p:nvSpPr>
        <p:spPr bwMode="auto">
          <a:xfrm>
            <a:off x="3360000" y="900000"/>
            <a:ext cx="7680000" cy="5220000"/>
          </a:xfrm>
          <a:prstGeom prst="rect">
            <a:avLst/>
          </a:prstGeom>
          <a:noFill/>
          <a:ln w="9525">
            <a:noFill/>
            <a:miter lim="800000"/>
            <a:headEnd/>
            <a:tailEnd/>
          </a:ln>
          <a:effectLst/>
        </p:spPr>
        <p:txBody>
          <a:bodyPr/>
          <a:lstStyle/>
          <a:p>
            <a:pPr marL="360000" indent="-360000">
              <a:spcBef>
                <a:spcPts val="600"/>
              </a:spcBef>
              <a:buClr>
                <a:schemeClr val="accent1"/>
              </a:buClr>
              <a:buFont typeface="Wingdings" pitchFamily="2" charset="2"/>
              <a:buChar char="§"/>
            </a:pPr>
            <a:endParaRPr lang="en-GB" sz="2400" b="1" dirty="0">
              <a:latin typeface="Arial" pitchFamily="34" charset="0"/>
              <a:cs typeface="Arial" pitchFamily="34" charset="0"/>
            </a:endParaRPr>
          </a:p>
        </p:txBody>
      </p:sp>
    </p:spTree>
    <p:extLst>
      <p:ext uri="{BB962C8B-B14F-4D97-AF65-F5344CB8AC3E}">
        <p14:creationId xmlns:p14="http://schemas.microsoft.com/office/powerpoint/2010/main" val="23943627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ct val="70000"/>
              </a:lnSpc>
            </a:pPr>
            <a:r>
              <a:rPr lang="en-US" dirty="0"/>
              <a:t>Please see your Exercise Guide</a:t>
            </a:r>
          </a:p>
          <a:p>
            <a:pPr lvl="1">
              <a:lnSpc>
                <a:spcPct val="70000"/>
              </a:lnSpc>
            </a:pPr>
            <a:r>
              <a:rPr lang="en-US" dirty="0"/>
              <a:t>Work individually or in pairs; your choice</a:t>
            </a:r>
          </a:p>
          <a:p>
            <a:pPr lvl="1">
              <a:lnSpc>
                <a:spcPct val="70000"/>
              </a:lnSpc>
            </a:pPr>
            <a:r>
              <a:rPr lang="en-US" dirty="0"/>
              <a:t>10 minutes</a:t>
            </a:r>
          </a:p>
          <a:p>
            <a:pPr>
              <a:lnSpc>
                <a:spcPct val="70000"/>
              </a:lnSpc>
            </a:pPr>
            <a:r>
              <a:rPr lang="en-US" dirty="0"/>
              <a:t>Design and write a program on “paper” that</a:t>
            </a:r>
          </a:p>
          <a:p>
            <a:pPr lvl="1">
              <a:lnSpc>
                <a:spcPct val="70000"/>
              </a:lnSpc>
            </a:pPr>
            <a:r>
              <a:rPr lang="en-US" dirty="0"/>
              <a:t>Processes the cards in the pack</a:t>
            </a:r>
          </a:p>
          <a:p>
            <a:pPr lvl="1">
              <a:lnSpc>
                <a:spcPct val="70000"/>
              </a:lnSpc>
            </a:pPr>
            <a:r>
              <a:rPr lang="en-US" dirty="0"/>
              <a:t>Counts the number of cards for each suit</a:t>
            </a:r>
          </a:p>
          <a:p>
            <a:pPr lvl="1">
              <a:lnSpc>
                <a:spcPct val="70000"/>
              </a:lnSpc>
            </a:pPr>
            <a:r>
              <a:rPr lang="en-US" dirty="0"/>
              <a:t>Continues until one of the counts reaches five</a:t>
            </a:r>
          </a:p>
          <a:p>
            <a:pPr lvl="1">
              <a:lnSpc>
                <a:spcPct val="70000"/>
              </a:lnSpc>
            </a:pPr>
            <a:r>
              <a:rPr lang="en-US" dirty="0"/>
              <a:t>Outputs each suit and the count for that suit</a:t>
            </a:r>
          </a:p>
          <a:p>
            <a:pPr>
              <a:lnSpc>
                <a:spcPct val="70000"/>
              </a:lnSpc>
            </a:pPr>
            <a:r>
              <a:rPr lang="en-US" dirty="0"/>
              <a:t>Note</a:t>
            </a:r>
          </a:p>
          <a:p>
            <a:pPr lvl="1">
              <a:lnSpc>
                <a:spcPct val="70000"/>
              </a:lnSpc>
            </a:pPr>
            <a:r>
              <a:rPr lang="en-US" dirty="0"/>
              <a:t>You will need a means of storing the suit of the next card and the count for each suit</a:t>
            </a:r>
          </a:p>
          <a:p>
            <a:pPr>
              <a:lnSpc>
                <a:spcPct val="70000"/>
              </a:lnSpc>
            </a:pPr>
            <a:r>
              <a:rPr lang="en-US" dirty="0"/>
              <a:t>Be prepared to share your solution with the </a:t>
            </a:r>
            <a:r>
              <a:rPr lang="en-US" dirty="0" smtClean="0"/>
              <a:t>class</a:t>
            </a:r>
            <a:endParaRPr lang="en-US" dirty="0"/>
          </a:p>
        </p:txBody>
      </p:sp>
      <p:sp>
        <p:nvSpPr>
          <p:cNvPr id="665602" name="Rectangle 2"/>
          <p:cNvSpPr>
            <a:spLocks noGrp="1" noChangeArrowheads="1"/>
          </p:cNvSpPr>
          <p:nvPr>
            <p:ph type="title"/>
          </p:nvPr>
        </p:nvSpPr>
        <p:spPr/>
        <p:txBody>
          <a:bodyPr>
            <a:normAutofit/>
          </a:bodyPr>
          <a:lstStyle/>
          <a:p>
            <a:r>
              <a:rPr lang="en-GB" sz="2400" dirty="0"/>
              <a:t>Exercise 1.8 – Loop with Exit and Case </a:t>
            </a:r>
          </a:p>
        </p:txBody>
      </p:sp>
      <p:sp>
        <p:nvSpPr>
          <p:cNvPr id="665603" name="Rectangle 3"/>
          <p:cNvSpPr>
            <a:spLocks noChangeArrowheads="1"/>
          </p:cNvSpPr>
          <p:nvPr/>
        </p:nvSpPr>
        <p:spPr bwMode="auto">
          <a:xfrm>
            <a:off x="3360000" y="900000"/>
            <a:ext cx="7680000" cy="5220000"/>
          </a:xfrm>
          <a:prstGeom prst="rect">
            <a:avLst/>
          </a:prstGeom>
          <a:noFill/>
          <a:ln w="9525">
            <a:noFill/>
            <a:miter lim="800000"/>
            <a:headEnd/>
            <a:tailEnd/>
          </a:ln>
          <a:effectLst/>
        </p:spPr>
        <p:txBody>
          <a:bodyPr/>
          <a:lstStyle/>
          <a:p>
            <a:pPr marL="360000" indent="-360000">
              <a:spcBef>
                <a:spcPts val="600"/>
              </a:spcBef>
              <a:buClr>
                <a:schemeClr val="accent1"/>
              </a:buClr>
              <a:buFont typeface="Wingdings" pitchFamily="2" charset="2"/>
              <a:buChar char="§"/>
            </a:pPr>
            <a:endParaRPr lang="en-GB" sz="2400" b="1" dirty="0">
              <a:latin typeface="Arial" pitchFamily="34" charset="0"/>
              <a:cs typeface="Arial" pitchFamily="34" charset="0"/>
            </a:endParaRPr>
          </a:p>
        </p:txBody>
      </p:sp>
    </p:spTree>
    <p:extLst>
      <p:ext uri="{BB962C8B-B14F-4D97-AF65-F5344CB8AC3E}">
        <p14:creationId xmlns:p14="http://schemas.microsoft.com/office/powerpoint/2010/main" val="2394362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Introductions 	</a:t>
            </a:r>
          </a:p>
        </p:txBody>
      </p:sp>
      <p:sp>
        <p:nvSpPr>
          <p:cNvPr id="4" name="Text Placeholder 3"/>
          <p:cNvSpPr>
            <a:spLocks noGrp="1"/>
          </p:cNvSpPr>
          <p:nvPr>
            <p:ph type="body" sz="quarter" idx="15"/>
          </p:nvPr>
        </p:nvSpPr>
        <p:spPr/>
        <p:txBody>
          <a:bodyPr/>
          <a:lstStyle/>
          <a:p>
            <a:pPr>
              <a:lnSpc>
                <a:spcPct val="120000"/>
              </a:lnSpc>
              <a:spcBef>
                <a:spcPts val="0"/>
              </a:spcBef>
              <a:spcAft>
                <a:spcPts val="600"/>
              </a:spcAft>
            </a:pPr>
            <a:r>
              <a:rPr lang="en-US" b="1" dirty="0"/>
              <a:t>Please pair up</a:t>
            </a:r>
          </a:p>
          <a:p>
            <a:pPr lvl="1">
              <a:lnSpc>
                <a:spcPct val="120000"/>
              </a:lnSpc>
              <a:spcBef>
                <a:spcPts val="0"/>
              </a:spcBef>
              <a:spcAft>
                <a:spcPts val="600"/>
              </a:spcAft>
            </a:pPr>
            <a:r>
              <a:rPr lang="en-US" dirty="0" smtClean="0"/>
              <a:t>Your tutor will use a suitable method to do so</a:t>
            </a:r>
          </a:p>
          <a:p>
            <a:pPr>
              <a:lnSpc>
                <a:spcPct val="120000"/>
              </a:lnSpc>
              <a:spcBef>
                <a:spcPts val="0"/>
              </a:spcBef>
              <a:spcAft>
                <a:spcPts val="600"/>
              </a:spcAft>
            </a:pPr>
            <a:r>
              <a:rPr lang="en-US" b="1" dirty="0" smtClean="0"/>
              <a:t>Take 5 minutes to find out / make notes about each other</a:t>
            </a:r>
          </a:p>
          <a:p>
            <a:pPr lvl="1">
              <a:lnSpc>
                <a:spcPct val="120000"/>
              </a:lnSpc>
              <a:spcBef>
                <a:spcPts val="0"/>
              </a:spcBef>
              <a:spcAft>
                <a:spcPts val="600"/>
              </a:spcAft>
            </a:pPr>
            <a:r>
              <a:rPr lang="en-US" dirty="0" smtClean="0"/>
              <a:t>Key facts – Name, home, work, family, interests</a:t>
            </a:r>
          </a:p>
          <a:p>
            <a:pPr lvl="1">
              <a:lnSpc>
                <a:spcPct val="120000"/>
              </a:lnSpc>
              <a:spcBef>
                <a:spcPts val="0"/>
              </a:spcBef>
              <a:spcAft>
                <a:spcPts val="600"/>
              </a:spcAft>
            </a:pPr>
            <a:r>
              <a:rPr lang="en-US" dirty="0" smtClean="0"/>
              <a:t>What was the best / worst thing they did yesterday</a:t>
            </a:r>
          </a:p>
          <a:p>
            <a:pPr lvl="1">
              <a:lnSpc>
                <a:spcPct val="120000"/>
              </a:lnSpc>
              <a:spcBef>
                <a:spcPts val="0"/>
              </a:spcBef>
              <a:spcAft>
                <a:spcPts val="600"/>
              </a:spcAft>
            </a:pPr>
            <a:r>
              <a:rPr lang="en-US" dirty="0" smtClean="0"/>
              <a:t>What is their role at work?</a:t>
            </a:r>
          </a:p>
          <a:p>
            <a:pPr lvl="1">
              <a:lnSpc>
                <a:spcPct val="120000"/>
              </a:lnSpc>
              <a:spcBef>
                <a:spcPts val="0"/>
              </a:spcBef>
              <a:spcAft>
                <a:spcPts val="600"/>
              </a:spcAft>
            </a:pPr>
            <a:r>
              <a:rPr lang="en-US" dirty="0" smtClean="0"/>
              <a:t>What is their knowledge / experience – positive / negative – of programming?</a:t>
            </a:r>
          </a:p>
          <a:p>
            <a:pPr lvl="1">
              <a:lnSpc>
                <a:spcPct val="120000"/>
              </a:lnSpc>
              <a:spcBef>
                <a:spcPts val="0"/>
              </a:spcBef>
              <a:spcAft>
                <a:spcPts val="600"/>
              </a:spcAft>
            </a:pPr>
            <a:r>
              <a:rPr lang="en-US" dirty="0" smtClean="0"/>
              <a:t>What do they want to learn and why?</a:t>
            </a:r>
          </a:p>
          <a:p>
            <a:pPr>
              <a:lnSpc>
                <a:spcPct val="120000"/>
              </a:lnSpc>
              <a:spcBef>
                <a:spcPts val="0"/>
              </a:spcBef>
              <a:spcAft>
                <a:spcPts val="600"/>
              </a:spcAft>
            </a:pPr>
            <a:r>
              <a:rPr lang="en-US" b="1" dirty="0" smtClean="0"/>
              <a:t>In 60 seconds to tell us about your partner</a:t>
            </a:r>
          </a:p>
          <a:p>
            <a:pPr lvl="1">
              <a:lnSpc>
                <a:spcPct val="120000"/>
              </a:lnSpc>
              <a:spcBef>
                <a:spcPts val="0"/>
              </a:spcBef>
              <a:spcAft>
                <a:spcPts val="600"/>
              </a:spcAft>
            </a:pPr>
            <a:r>
              <a:rPr lang="en-US" dirty="0" smtClean="0"/>
              <a:t>Bonus points for </a:t>
            </a:r>
            <a:r>
              <a:rPr lang="en-GB" dirty="0" smtClean="0"/>
              <a:t>humour</a:t>
            </a:r>
            <a:r>
              <a:rPr lang="en-US" dirty="0" smtClean="0"/>
              <a:t> / entertainment</a:t>
            </a:r>
          </a:p>
          <a:p>
            <a:pPr lvl="1">
              <a:lnSpc>
                <a:spcPct val="120000"/>
              </a:lnSpc>
              <a:spcBef>
                <a:spcPts val="0"/>
              </a:spcBef>
              <a:spcAft>
                <a:spcPts val="600"/>
              </a:spcAft>
            </a:pPr>
            <a:r>
              <a:rPr lang="en-US" dirty="0" smtClean="0"/>
              <a:t>Closest to 60 seconds…</a:t>
            </a:r>
            <a:endParaRPr lang="en-GB" dirty="0"/>
          </a:p>
        </p:txBody>
      </p:sp>
    </p:spTree>
    <p:extLst>
      <p:ext uri="{BB962C8B-B14F-4D97-AF65-F5344CB8AC3E}">
        <p14:creationId xmlns:p14="http://schemas.microsoft.com/office/powerpoint/2010/main" val="20531462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sz="quarter" idx="15"/>
          </p:nvPr>
        </p:nvSpPr>
        <p:spPr>
          <a:prstGeom prst="rect">
            <a:avLst/>
          </a:prstGeom>
        </p:spPr>
        <p:txBody>
          <a:bodyPr/>
          <a:lstStyle/>
          <a:p>
            <a:r>
              <a:rPr lang="en-GB" b="0" dirty="0"/>
              <a:t>Objectives</a:t>
            </a:r>
          </a:p>
          <a:p>
            <a:r>
              <a:rPr lang="en-US" b="0" dirty="0"/>
              <a:t>What is a Program?</a:t>
            </a:r>
          </a:p>
          <a:p>
            <a:r>
              <a:rPr lang="en-US" b="0" dirty="0"/>
              <a:t>Program Development Lifecycle</a:t>
            </a:r>
          </a:p>
          <a:p>
            <a:r>
              <a:rPr lang="en-US" b="0" dirty="0"/>
              <a:t>Unplugged Computing</a:t>
            </a:r>
          </a:p>
          <a:p>
            <a:r>
              <a:rPr lang="en-GB" b="1" dirty="0">
                <a:solidFill>
                  <a:srgbClr val="0E3C58"/>
                </a:solidFill>
              </a:rPr>
              <a:t>Review</a:t>
            </a:r>
          </a:p>
        </p:txBody>
      </p:sp>
      <p:sp>
        <p:nvSpPr>
          <p:cNvPr id="30723" name="Rectangle 2"/>
          <p:cNvSpPr>
            <a:spLocks noGrp="1" noChangeArrowheads="1"/>
          </p:cNvSpPr>
          <p:nvPr>
            <p:ph type="title"/>
          </p:nvPr>
        </p:nvSpPr>
        <p:spPr/>
        <p:txBody>
          <a:bodyPr>
            <a:normAutofit/>
          </a:bodyPr>
          <a:lstStyle/>
          <a:p>
            <a:r>
              <a:rPr lang="en-GB" dirty="0"/>
              <a:t>Contents</a:t>
            </a:r>
          </a:p>
        </p:txBody>
      </p:sp>
    </p:spTree>
    <p:extLst>
      <p:ext uri="{BB962C8B-B14F-4D97-AF65-F5344CB8AC3E}">
        <p14:creationId xmlns:p14="http://schemas.microsoft.com/office/powerpoint/2010/main" val="40976489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Review – 1 What is Programming? Quiz</a:t>
            </a:r>
          </a:p>
        </p:txBody>
      </p:sp>
      <p:sp>
        <p:nvSpPr>
          <p:cNvPr id="4" name="Text Placeholder 3"/>
          <p:cNvSpPr>
            <a:spLocks noGrp="1"/>
          </p:cNvSpPr>
          <p:nvPr>
            <p:ph type="body" sz="quarter" idx="15"/>
          </p:nvPr>
        </p:nvSpPr>
        <p:spPr>
          <a:xfrm>
            <a:off x="414000" y="1544760"/>
            <a:ext cx="9522643" cy="4546800"/>
          </a:xfrm>
        </p:spPr>
        <p:txBody>
          <a:bodyPr/>
          <a:lstStyle/>
          <a:p>
            <a:r>
              <a:rPr lang="en-US" dirty="0"/>
              <a:t>Please follow the instructions</a:t>
            </a:r>
          </a:p>
          <a:p>
            <a:pPr lvl="1"/>
            <a:r>
              <a:rPr lang="en-US" dirty="0" err="1"/>
              <a:t>Kahoot</a:t>
            </a:r>
            <a:r>
              <a:rPr lang="en-US" dirty="0"/>
              <a:t> quiz – QAA Programming (Python) Foundations – 1 What is Programming?</a:t>
            </a:r>
          </a:p>
          <a:p>
            <a:pPr lvl="1"/>
            <a:r>
              <a:rPr lang="en-US" dirty="0"/>
              <a:t>See: https://</a:t>
            </a:r>
            <a:r>
              <a:rPr lang="en-US" dirty="0" err="1"/>
              <a:t>kahoot.it</a:t>
            </a:r>
            <a:r>
              <a:rPr lang="en-US" dirty="0"/>
              <a:t>/#/ </a:t>
            </a:r>
          </a:p>
          <a:p>
            <a:pPr lvl="1"/>
            <a:r>
              <a:rPr lang="en-US" dirty="0"/>
              <a:t>Enter Game PIN and nickname</a:t>
            </a:r>
          </a:p>
          <a:p>
            <a:pPr lvl="1"/>
            <a:r>
              <a:rPr lang="en-US" dirty="0"/>
              <a:t>10 multi-choice questions</a:t>
            </a:r>
          </a:p>
          <a:p>
            <a:pPr lvl="1"/>
            <a:r>
              <a:rPr lang="en-US" dirty="0"/>
              <a:t>More points for quicker answer</a:t>
            </a:r>
          </a:p>
          <a:p>
            <a:endParaRPr lang="en-US" dirty="0"/>
          </a:p>
        </p:txBody>
      </p:sp>
    </p:spTree>
    <p:extLst>
      <p:ext uri="{BB962C8B-B14F-4D97-AF65-F5344CB8AC3E}">
        <p14:creationId xmlns:p14="http://schemas.microsoft.com/office/powerpoint/2010/main" val="25195212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sz="quarter" idx="15"/>
          </p:nvPr>
        </p:nvSpPr>
        <p:spPr/>
        <p:txBody>
          <a:bodyPr>
            <a:normAutofit/>
          </a:bodyPr>
          <a:lstStyle/>
          <a:p>
            <a:r>
              <a:rPr lang="en-GB" dirty="0"/>
              <a:t>Learning Outcomes – The learner will be able to:</a:t>
            </a:r>
          </a:p>
          <a:p>
            <a:pPr lvl="1"/>
            <a:r>
              <a:rPr lang="en-GB" dirty="0"/>
              <a:t>1. Describe and apply generic programming approaches and concepts</a:t>
            </a:r>
          </a:p>
          <a:p>
            <a:r>
              <a:rPr lang="en-GB" dirty="0"/>
              <a:t>Assessment Criteria – The learner can:</a:t>
            </a:r>
          </a:p>
          <a:p>
            <a:pPr marL="817200" lvl="2"/>
            <a:r>
              <a:rPr lang="en-GB" dirty="0"/>
              <a:t>1.1 Describe the basic features of a program</a:t>
            </a:r>
          </a:p>
          <a:p>
            <a:pPr marL="817200" lvl="2"/>
            <a:r>
              <a:rPr lang="en-GB" dirty="0"/>
              <a:t>1.2 List and explain the key stages and related tasks of the program development lifecycle</a:t>
            </a:r>
          </a:p>
          <a:p>
            <a:pPr marL="817200" lvl="2"/>
            <a:r>
              <a:rPr lang="en-GB" dirty="0"/>
              <a:t>1.3 Apply the main programming constructs to solve simple programming exercises</a:t>
            </a:r>
          </a:p>
          <a:p>
            <a:r>
              <a:rPr lang="en-GB" altLang="en-US" dirty="0"/>
              <a:t>Questions</a:t>
            </a:r>
          </a:p>
          <a:p>
            <a:r>
              <a:rPr lang="en-GB" altLang="en-US" dirty="0"/>
              <a:t>Feedback</a:t>
            </a:r>
            <a:endParaRPr lang="en-GB" dirty="0"/>
          </a:p>
        </p:txBody>
      </p:sp>
      <p:sp>
        <p:nvSpPr>
          <p:cNvPr id="17410" name="Rectangle 2"/>
          <p:cNvSpPr>
            <a:spLocks noGrp="1" noChangeArrowheads="1"/>
          </p:cNvSpPr>
          <p:nvPr>
            <p:ph type="title"/>
          </p:nvPr>
        </p:nvSpPr>
        <p:spPr>
          <a:ln/>
        </p:spPr>
        <p:txBody>
          <a:bodyPr>
            <a:normAutofit fontScale="90000"/>
          </a:bodyPr>
          <a:lstStyle/>
          <a:p>
            <a:r>
              <a:rPr lang="en-GB" altLang="en-US" dirty="0"/>
              <a:t>Review Objectives, Questions and Feedback</a:t>
            </a:r>
          </a:p>
        </p:txBody>
      </p:sp>
    </p:spTree>
    <p:extLst>
      <p:ext uri="{BB962C8B-B14F-4D97-AF65-F5344CB8AC3E}">
        <p14:creationId xmlns:p14="http://schemas.microsoft.com/office/powerpoint/2010/main" val="4244021132"/>
      </p:ext>
    </p:extLst>
  </p:cSld>
  <p:clrMapOvr>
    <a:masterClrMapping/>
  </p:clrMapOvr>
  <p:transition xmlns:p14="http://schemas.microsoft.com/office/powerpoint/2010/mai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0000" y="2160000"/>
            <a:ext cx="11040000" cy="1440000"/>
          </a:xfrm>
        </p:spPr>
        <p:txBody>
          <a:bodyPr/>
          <a:lstStyle/>
          <a:p>
            <a:r>
              <a:rPr lang="en-GB" dirty="0" smtClean="0"/>
              <a:t>Basics</a:t>
            </a:r>
            <a:endParaRPr lang="en-GB" sz="3600" dirty="0"/>
          </a:p>
        </p:txBody>
      </p:sp>
      <p:sp>
        <p:nvSpPr>
          <p:cNvPr id="4" name="Subtitle 3"/>
          <p:cNvSpPr>
            <a:spLocks noGrp="1"/>
          </p:cNvSpPr>
          <p:nvPr>
            <p:ph type="subTitle" idx="1"/>
          </p:nvPr>
        </p:nvSpPr>
        <p:spPr/>
        <p:txBody>
          <a:bodyPr/>
          <a:lstStyle/>
          <a:p>
            <a:r>
              <a:rPr lang="en-US" dirty="0" smtClean="0"/>
              <a:t>Module 2</a:t>
            </a:r>
            <a:endParaRPr lang="en-US" dirty="0"/>
          </a:p>
        </p:txBody>
      </p:sp>
    </p:spTree>
    <p:extLst>
      <p:ext uri="{BB962C8B-B14F-4D97-AF65-F5344CB8AC3E}">
        <p14:creationId xmlns:p14="http://schemas.microsoft.com/office/powerpoint/2010/main" val="19962627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Day 1:</a:t>
            </a:r>
          </a:p>
          <a:p>
            <a:pPr lvl="1"/>
            <a:r>
              <a:rPr lang="en-GB" dirty="0"/>
              <a:t>Introduction</a:t>
            </a:r>
          </a:p>
          <a:p>
            <a:pPr lvl="1"/>
            <a:r>
              <a:rPr lang="en-GB" dirty="0"/>
              <a:t>What is Programming?</a:t>
            </a:r>
          </a:p>
          <a:p>
            <a:pPr lvl="1"/>
            <a:r>
              <a:rPr lang="en-GB" b="1" dirty="0"/>
              <a:t>Basics</a:t>
            </a:r>
          </a:p>
          <a:p>
            <a:r>
              <a:rPr lang="en-GB" dirty="0"/>
              <a:t>Day 2:</a:t>
            </a:r>
          </a:p>
          <a:p>
            <a:pPr lvl="1"/>
            <a:r>
              <a:rPr lang="en-GB" dirty="0"/>
              <a:t>Data Types</a:t>
            </a:r>
          </a:p>
          <a:p>
            <a:pPr lvl="1"/>
            <a:r>
              <a:rPr lang="en-GB" dirty="0"/>
              <a:t>Control Flow</a:t>
            </a:r>
          </a:p>
          <a:p>
            <a:r>
              <a:rPr lang="en-GB" dirty="0"/>
              <a:t>Day 3:</a:t>
            </a:r>
          </a:p>
          <a:p>
            <a:pPr lvl="1"/>
            <a:r>
              <a:rPr lang="en-GB" dirty="0" smtClean="0"/>
              <a:t>Files</a:t>
            </a:r>
            <a:endParaRPr lang="en-GB" dirty="0"/>
          </a:p>
        </p:txBody>
      </p:sp>
      <p:sp>
        <p:nvSpPr>
          <p:cNvPr id="5" name="Content Placeholder 4"/>
          <p:cNvSpPr>
            <a:spLocks noGrp="1"/>
          </p:cNvSpPr>
          <p:nvPr>
            <p:ph sz="quarter" idx="16"/>
          </p:nvPr>
        </p:nvSpPr>
        <p:spPr/>
        <p:txBody>
          <a:bodyPr/>
          <a:lstStyle/>
          <a:p>
            <a:r>
              <a:rPr lang="en-GB" dirty="0"/>
              <a:t>Day 4:</a:t>
            </a:r>
          </a:p>
          <a:p>
            <a:pPr lvl="1"/>
            <a:r>
              <a:rPr lang="en-GB" dirty="0"/>
              <a:t>Exercises</a:t>
            </a:r>
          </a:p>
          <a:p>
            <a:r>
              <a:rPr lang="en-GB" dirty="0"/>
              <a:t>Day 5:</a:t>
            </a:r>
          </a:p>
          <a:p>
            <a:pPr lvl="1"/>
            <a:r>
              <a:rPr lang="en-GB" dirty="0"/>
              <a:t>Assignment</a:t>
            </a:r>
          </a:p>
          <a:p>
            <a:endParaRPr lang="en-US" dirty="0"/>
          </a:p>
        </p:txBody>
      </p:sp>
      <p:sp>
        <p:nvSpPr>
          <p:cNvPr id="3" name="Title 2"/>
          <p:cNvSpPr>
            <a:spLocks noGrp="1"/>
          </p:cNvSpPr>
          <p:nvPr>
            <p:ph type="title"/>
          </p:nvPr>
        </p:nvSpPr>
        <p:spPr/>
        <p:txBody>
          <a:bodyPr/>
          <a:lstStyle/>
          <a:p>
            <a:r>
              <a:rPr lang="en-GB" dirty="0"/>
              <a:t>Course Plan</a:t>
            </a:r>
          </a:p>
        </p:txBody>
      </p:sp>
    </p:spTree>
    <p:extLst>
      <p:ext uri="{BB962C8B-B14F-4D97-AF65-F5344CB8AC3E}">
        <p14:creationId xmlns:p14="http://schemas.microsoft.com/office/powerpoint/2010/main" val="38158029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sz="quarter" idx="15"/>
          </p:nvPr>
        </p:nvSpPr>
        <p:spPr>
          <a:prstGeom prst="rect">
            <a:avLst/>
          </a:prstGeom>
        </p:spPr>
        <p:txBody>
          <a:bodyPr/>
          <a:lstStyle/>
          <a:p>
            <a:r>
              <a:rPr lang="en-GB" b="1" dirty="0">
                <a:solidFill>
                  <a:srgbClr val="0E3C58"/>
                </a:solidFill>
              </a:rPr>
              <a:t>Objectives</a:t>
            </a:r>
          </a:p>
          <a:p>
            <a:r>
              <a:rPr lang="en-GB" b="0" dirty="0"/>
              <a:t>Getting Started</a:t>
            </a:r>
          </a:p>
          <a:p>
            <a:r>
              <a:rPr lang="en-GB" b="0" dirty="0"/>
              <a:t>First Program</a:t>
            </a:r>
          </a:p>
          <a:p>
            <a:r>
              <a:rPr lang="en-GB" b="0" dirty="0"/>
              <a:t>Simple Maths</a:t>
            </a:r>
          </a:p>
          <a:p>
            <a:r>
              <a:rPr lang="en-GB" b="0" dirty="0"/>
              <a:t>Comments</a:t>
            </a:r>
          </a:p>
          <a:p>
            <a:r>
              <a:rPr lang="en-GB" b="0" dirty="0"/>
              <a:t>Review</a:t>
            </a:r>
          </a:p>
        </p:txBody>
      </p:sp>
      <p:sp>
        <p:nvSpPr>
          <p:cNvPr id="30723" name="Rectangle 2"/>
          <p:cNvSpPr>
            <a:spLocks noGrp="1" noChangeArrowheads="1"/>
          </p:cNvSpPr>
          <p:nvPr>
            <p:ph type="title"/>
          </p:nvPr>
        </p:nvSpPr>
        <p:spPr/>
        <p:txBody>
          <a:bodyPr>
            <a:normAutofit/>
          </a:bodyPr>
          <a:lstStyle/>
          <a:p>
            <a:r>
              <a:rPr lang="en-GB" dirty="0"/>
              <a:t>Contents</a:t>
            </a:r>
          </a:p>
        </p:txBody>
      </p:sp>
    </p:spTree>
    <p:extLst>
      <p:ext uri="{BB962C8B-B14F-4D97-AF65-F5344CB8AC3E}">
        <p14:creationId xmlns:p14="http://schemas.microsoft.com/office/powerpoint/2010/main" val="7193045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normAutofit/>
          </a:bodyPr>
          <a:lstStyle/>
          <a:p>
            <a:r>
              <a:rPr lang="en-GB" dirty="0"/>
              <a:t>Learning Outcomes – The learner will be able to:</a:t>
            </a:r>
          </a:p>
          <a:p>
            <a:pPr lvl="1"/>
            <a:r>
              <a:rPr lang="en-GB" dirty="0"/>
              <a:t>2. Code and run a simple Python program</a:t>
            </a:r>
            <a:endParaRPr lang="en-GB" dirty="0">
              <a:solidFill>
                <a:schemeClr val="bg2"/>
              </a:solidFill>
            </a:endParaRPr>
          </a:p>
          <a:p>
            <a:r>
              <a:rPr lang="en-GB" dirty="0"/>
              <a:t>Assessment Criteria – The learner can:</a:t>
            </a:r>
          </a:p>
          <a:p>
            <a:pPr marL="720000" lvl="2"/>
            <a:r>
              <a:rPr lang="en-GB" dirty="0"/>
              <a:t>2.1 Code simple input and output commands</a:t>
            </a:r>
          </a:p>
          <a:p>
            <a:pPr marL="720000" lvl="2"/>
            <a:r>
              <a:rPr lang="en-GB" dirty="0"/>
              <a:t>2.2 Code basic mathematical commands</a:t>
            </a:r>
          </a:p>
          <a:p>
            <a:pPr marL="720000" lvl="2"/>
            <a:r>
              <a:rPr lang="en-GB" dirty="0"/>
              <a:t>2.3 Comment their code</a:t>
            </a:r>
          </a:p>
        </p:txBody>
      </p:sp>
      <p:sp>
        <p:nvSpPr>
          <p:cNvPr id="2" name="Title 1"/>
          <p:cNvSpPr>
            <a:spLocks noGrp="1"/>
          </p:cNvSpPr>
          <p:nvPr>
            <p:ph type="title"/>
          </p:nvPr>
        </p:nvSpPr>
        <p:spPr/>
        <p:txBody>
          <a:bodyPr>
            <a:noAutofit/>
          </a:bodyPr>
          <a:lstStyle/>
          <a:p>
            <a:r>
              <a:rPr lang="en-GB" dirty="0"/>
              <a:t>Module Objectives</a:t>
            </a:r>
            <a:endParaRPr lang="en-GB" sz="3200" dirty="0"/>
          </a:p>
        </p:txBody>
      </p:sp>
    </p:spTree>
    <p:extLst>
      <p:ext uri="{BB962C8B-B14F-4D97-AF65-F5344CB8AC3E}">
        <p14:creationId xmlns:p14="http://schemas.microsoft.com/office/powerpoint/2010/main" val="21856620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sz="quarter" idx="15"/>
          </p:nvPr>
        </p:nvSpPr>
        <p:spPr>
          <a:prstGeom prst="rect">
            <a:avLst/>
          </a:prstGeom>
        </p:spPr>
        <p:txBody>
          <a:bodyPr/>
          <a:lstStyle/>
          <a:p>
            <a:r>
              <a:rPr lang="en-GB" b="0" dirty="0"/>
              <a:t>Objectives</a:t>
            </a:r>
          </a:p>
          <a:p>
            <a:r>
              <a:rPr lang="en-GB" b="1" dirty="0">
                <a:solidFill>
                  <a:srgbClr val="0E3C58"/>
                </a:solidFill>
              </a:rPr>
              <a:t>Getting Started</a:t>
            </a:r>
          </a:p>
          <a:p>
            <a:r>
              <a:rPr lang="en-GB" b="0" dirty="0"/>
              <a:t>First Program</a:t>
            </a:r>
          </a:p>
          <a:p>
            <a:r>
              <a:rPr lang="en-GB" b="0" dirty="0"/>
              <a:t>Simple Maths</a:t>
            </a:r>
          </a:p>
          <a:p>
            <a:r>
              <a:rPr lang="en-GB" b="0" dirty="0"/>
              <a:t>Comments</a:t>
            </a:r>
          </a:p>
          <a:p>
            <a:r>
              <a:rPr lang="en-GB" b="0" dirty="0"/>
              <a:t>Review</a:t>
            </a:r>
          </a:p>
        </p:txBody>
      </p:sp>
      <p:sp>
        <p:nvSpPr>
          <p:cNvPr id="30723" name="Rectangle 2"/>
          <p:cNvSpPr>
            <a:spLocks noGrp="1" noChangeArrowheads="1"/>
          </p:cNvSpPr>
          <p:nvPr>
            <p:ph type="title"/>
          </p:nvPr>
        </p:nvSpPr>
        <p:spPr/>
        <p:txBody>
          <a:bodyPr>
            <a:normAutofit/>
          </a:bodyPr>
          <a:lstStyle/>
          <a:p>
            <a:r>
              <a:rPr lang="en-GB" dirty="0"/>
              <a:t>Contents</a:t>
            </a:r>
          </a:p>
        </p:txBody>
      </p:sp>
    </p:spTree>
    <p:extLst>
      <p:ext uri="{BB962C8B-B14F-4D97-AF65-F5344CB8AC3E}">
        <p14:creationId xmlns:p14="http://schemas.microsoft.com/office/powerpoint/2010/main" val="23454212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Please spend five minutes finding out about Python</a:t>
            </a:r>
          </a:p>
          <a:p>
            <a:pPr lvl="1"/>
            <a:r>
              <a:rPr lang="en-GB" dirty="0"/>
              <a:t>Create a quick list of basic facts / information </a:t>
            </a:r>
          </a:p>
          <a:p>
            <a:pPr lvl="1"/>
            <a:r>
              <a:rPr lang="en-GB" dirty="0"/>
              <a:t>Be prepared to share with the group</a:t>
            </a:r>
          </a:p>
        </p:txBody>
      </p:sp>
      <p:sp>
        <p:nvSpPr>
          <p:cNvPr id="3" name="Title 2"/>
          <p:cNvSpPr>
            <a:spLocks noGrp="1"/>
          </p:cNvSpPr>
          <p:nvPr>
            <p:ph type="title"/>
          </p:nvPr>
        </p:nvSpPr>
        <p:spPr/>
        <p:txBody>
          <a:bodyPr/>
          <a:lstStyle/>
          <a:p>
            <a:r>
              <a:rPr lang="en-GB" dirty="0"/>
              <a:t>What is Python?</a:t>
            </a:r>
          </a:p>
        </p:txBody>
      </p:sp>
    </p:spTree>
    <p:extLst>
      <p:ext uri="{BB962C8B-B14F-4D97-AF65-F5344CB8AC3E}">
        <p14:creationId xmlns:p14="http://schemas.microsoft.com/office/powerpoint/2010/main" val="35113135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ct val="80000"/>
              </a:lnSpc>
              <a:spcBef>
                <a:spcPts val="800"/>
              </a:spcBef>
              <a:spcAft>
                <a:spcPts val="800"/>
              </a:spcAft>
            </a:pPr>
            <a:r>
              <a:rPr lang="en-GB" dirty="0"/>
              <a:t>A programming language</a:t>
            </a:r>
          </a:p>
          <a:p>
            <a:pPr>
              <a:lnSpc>
                <a:spcPct val="80000"/>
              </a:lnSpc>
              <a:spcBef>
                <a:spcPts val="800"/>
              </a:spcBef>
              <a:spcAft>
                <a:spcPts val="800"/>
              </a:spcAft>
            </a:pPr>
            <a:r>
              <a:rPr lang="en-GB" dirty="0"/>
              <a:t>Developed by Dutch computer programmer Guido van Rossum whilst working for Google</a:t>
            </a:r>
          </a:p>
          <a:p>
            <a:pPr>
              <a:lnSpc>
                <a:spcPct val="80000"/>
              </a:lnSpc>
              <a:spcBef>
                <a:spcPts val="800"/>
              </a:spcBef>
              <a:spcAft>
                <a:spcPts val="800"/>
              </a:spcAft>
            </a:pPr>
            <a:r>
              <a:rPr lang="en-GB" dirty="0"/>
              <a:t>Named after British comedy show “Monty Python’s Flying Circus” </a:t>
            </a:r>
          </a:p>
          <a:p>
            <a:pPr>
              <a:lnSpc>
                <a:spcPct val="80000"/>
              </a:lnSpc>
              <a:spcBef>
                <a:spcPts val="800"/>
              </a:spcBef>
              <a:spcAft>
                <a:spcPts val="800"/>
              </a:spcAft>
            </a:pPr>
            <a:r>
              <a:rPr lang="en-GB" dirty="0"/>
              <a:t>Basic principles:</a:t>
            </a:r>
          </a:p>
          <a:p>
            <a:pPr lvl="1">
              <a:lnSpc>
                <a:spcPct val="80000"/>
              </a:lnSpc>
              <a:spcBef>
                <a:spcPts val="800"/>
              </a:spcBef>
              <a:spcAft>
                <a:spcPts val="800"/>
              </a:spcAft>
            </a:pPr>
            <a:r>
              <a:rPr lang="en-GB" dirty="0"/>
              <a:t>Beautiful is better than ugly</a:t>
            </a:r>
          </a:p>
          <a:p>
            <a:pPr lvl="1">
              <a:lnSpc>
                <a:spcPct val="80000"/>
              </a:lnSpc>
              <a:spcBef>
                <a:spcPts val="800"/>
              </a:spcBef>
              <a:spcAft>
                <a:spcPts val="800"/>
              </a:spcAft>
            </a:pPr>
            <a:r>
              <a:rPr lang="en-GB" dirty="0"/>
              <a:t>Explicit is better than implicit</a:t>
            </a:r>
          </a:p>
          <a:p>
            <a:pPr lvl="1">
              <a:lnSpc>
                <a:spcPct val="80000"/>
              </a:lnSpc>
              <a:spcBef>
                <a:spcPts val="800"/>
              </a:spcBef>
              <a:spcAft>
                <a:spcPts val="800"/>
              </a:spcAft>
            </a:pPr>
            <a:r>
              <a:rPr lang="en-GB" dirty="0"/>
              <a:t>Simple is better than complex</a:t>
            </a:r>
          </a:p>
          <a:p>
            <a:pPr lvl="1">
              <a:lnSpc>
                <a:spcPct val="80000"/>
              </a:lnSpc>
              <a:spcBef>
                <a:spcPts val="800"/>
              </a:spcBef>
              <a:spcAft>
                <a:spcPts val="800"/>
              </a:spcAft>
            </a:pPr>
            <a:r>
              <a:rPr lang="en-GB" dirty="0"/>
              <a:t>Complex is better than complicated</a:t>
            </a:r>
          </a:p>
          <a:p>
            <a:pPr lvl="1">
              <a:lnSpc>
                <a:spcPct val="80000"/>
              </a:lnSpc>
              <a:spcBef>
                <a:spcPts val="800"/>
              </a:spcBef>
              <a:spcAft>
                <a:spcPts val="800"/>
              </a:spcAft>
            </a:pPr>
            <a:r>
              <a:rPr lang="en-GB" dirty="0"/>
              <a:t>Readability counts</a:t>
            </a:r>
          </a:p>
          <a:p>
            <a:pPr>
              <a:lnSpc>
                <a:spcPct val="80000"/>
              </a:lnSpc>
              <a:spcBef>
                <a:spcPts val="800"/>
              </a:spcBef>
              <a:spcAft>
                <a:spcPts val="800"/>
              </a:spcAft>
            </a:pPr>
            <a:r>
              <a:rPr lang="en-GB" dirty="0"/>
              <a:t>Interpreted language – Run anywhere interpreter installed</a:t>
            </a:r>
          </a:p>
          <a:p>
            <a:pPr>
              <a:lnSpc>
                <a:spcPct val="80000"/>
              </a:lnSpc>
              <a:spcBef>
                <a:spcPts val="800"/>
              </a:spcBef>
              <a:spcAft>
                <a:spcPts val="800"/>
              </a:spcAft>
            </a:pPr>
            <a:r>
              <a:rPr lang="en-GB" dirty="0"/>
              <a:t>It’s free – Download and install as many times as you want!</a:t>
            </a:r>
          </a:p>
        </p:txBody>
      </p:sp>
      <p:sp>
        <p:nvSpPr>
          <p:cNvPr id="3" name="Title 2"/>
          <p:cNvSpPr>
            <a:spLocks noGrp="1"/>
          </p:cNvSpPr>
          <p:nvPr>
            <p:ph type="title"/>
          </p:nvPr>
        </p:nvSpPr>
        <p:spPr/>
        <p:txBody>
          <a:bodyPr/>
          <a:lstStyle/>
          <a:p>
            <a:r>
              <a:rPr lang="en-GB" dirty="0"/>
              <a:t>What is Python?</a:t>
            </a:r>
          </a:p>
        </p:txBody>
      </p:sp>
    </p:spTree>
    <p:extLst>
      <p:ext uri="{BB962C8B-B14F-4D97-AF65-F5344CB8AC3E}">
        <p14:creationId xmlns:p14="http://schemas.microsoft.com/office/powerpoint/2010/main" val="3735699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5"/>
          </p:nvPr>
        </p:nvSpPr>
        <p:spPr/>
        <p:txBody>
          <a:bodyPr/>
          <a:lstStyle/>
          <a:p>
            <a:r>
              <a:rPr lang="en-US" dirty="0"/>
              <a:t>Day 1:</a:t>
            </a:r>
          </a:p>
          <a:p>
            <a:pPr lvl="1"/>
            <a:r>
              <a:rPr lang="en-US" dirty="0"/>
              <a:t>Introduction</a:t>
            </a:r>
          </a:p>
          <a:p>
            <a:pPr lvl="1"/>
            <a:r>
              <a:rPr lang="en-US" dirty="0"/>
              <a:t>What is Programming?</a:t>
            </a:r>
          </a:p>
          <a:p>
            <a:pPr lvl="1"/>
            <a:r>
              <a:rPr lang="en-US" dirty="0"/>
              <a:t>Basics</a:t>
            </a:r>
          </a:p>
          <a:p>
            <a:r>
              <a:rPr lang="en-US" dirty="0"/>
              <a:t>Day 2:</a:t>
            </a:r>
          </a:p>
          <a:p>
            <a:pPr lvl="1"/>
            <a:r>
              <a:rPr lang="en-US" dirty="0"/>
              <a:t>Data Types</a:t>
            </a:r>
          </a:p>
          <a:p>
            <a:pPr lvl="1"/>
            <a:r>
              <a:rPr lang="en-US" dirty="0"/>
              <a:t>Control </a:t>
            </a:r>
            <a:r>
              <a:rPr lang="en-US" dirty="0" smtClean="0"/>
              <a:t>Flow</a:t>
            </a:r>
            <a:endParaRPr lang="en-US" dirty="0"/>
          </a:p>
        </p:txBody>
      </p:sp>
      <p:sp>
        <p:nvSpPr>
          <p:cNvPr id="7" name="Content Placeholder 6"/>
          <p:cNvSpPr>
            <a:spLocks noGrp="1"/>
          </p:cNvSpPr>
          <p:nvPr>
            <p:ph sz="quarter" idx="16"/>
          </p:nvPr>
        </p:nvSpPr>
        <p:spPr/>
        <p:txBody>
          <a:bodyPr/>
          <a:lstStyle/>
          <a:p>
            <a:r>
              <a:rPr lang="en-US" dirty="0"/>
              <a:t>Day 3:</a:t>
            </a:r>
          </a:p>
          <a:p>
            <a:pPr lvl="1"/>
            <a:r>
              <a:rPr lang="en-US" dirty="0"/>
              <a:t>Files</a:t>
            </a:r>
          </a:p>
          <a:p>
            <a:r>
              <a:rPr lang="en-US" dirty="0"/>
              <a:t>Day 4:</a:t>
            </a:r>
          </a:p>
          <a:p>
            <a:pPr lvl="1"/>
            <a:r>
              <a:rPr lang="en-US" dirty="0"/>
              <a:t>Exercises</a:t>
            </a:r>
          </a:p>
          <a:p>
            <a:r>
              <a:rPr lang="en-US" dirty="0"/>
              <a:t>Day 5:</a:t>
            </a:r>
          </a:p>
          <a:p>
            <a:pPr lvl="1"/>
            <a:r>
              <a:rPr lang="en-US" dirty="0"/>
              <a:t>Assignment</a:t>
            </a:r>
          </a:p>
          <a:p>
            <a:endParaRPr lang="en-US" dirty="0"/>
          </a:p>
          <a:p>
            <a:endParaRPr lang="en-US" dirty="0"/>
          </a:p>
        </p:txBody>
      </p:sp>
      <p:sp>
        <p:nvSpPr>
          <p:cNvPr id="3" name="Title 2"/>
          <p:cNvSpPr>
            <a:spLocks noGrp="1"/>
          </p:cNvSpPr>
          <p:nvPr>
            <p:ph type="title"/>
          </p:nvPr>
        </p:nvSpPr>
        <p:spPr/>
        <p:txBody>
          <a:bodyPr/>
          <a:lstStyle/>
          <a:p>
            <a:r>
              <a:rPr lang="en-GB" dirty="0"/>
              <a:t>Course Plan</a:t>
            </a:r>
          </a:p>
        </p:txBody>
      </p:sp>
    </p:spTree>
    <p:extLst>
      <p:ext uri="{BB962C8B-B14F-4D97-AF65-F5344CB8AC3E}">
        <p14:creationId xmlns:p14="http://schemas.microsoft.com/office/powerpoint/2010/main" val="8734679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b="1" dirty="0">
                <a:solidFill>
                  <a:srgbClr val="0E3C58"/>
                </a:solidFill>
              </a:rPr>
              <a:t>Similar for all operating systems – Download, install, run…</a:t>
            </a:r>
          </a:p>
          <a:p>
            <a:pPr lvl="1"/>
            <a:r>
              <a:rPr lang="en-GB" dirty="0"/>
              <a:t>See: </a:t>
            </a:r>
            <a:r>
              <a:rPr lang="en-GB" dirty="0">
                <a:hlinkClick r:id="rId3"/>
              </a:rPr>
              <a:t>https://www.python.org/downloads</a:t>
            </a:r>
            <a:r>
              <a:rPr lang="en-GB" dirty="0"/>
              <a:t> </a:t>
            </a:r>
          </a:p>
          <a:p>
            <a:pPr lvl="1"/>
            <a:r>
              <a:rPr lang="en-GB" dirty="0"/>
              <a:t>Determine Operating System</a:t>
            </a:r>
          </a:p>
          <a:p>
            <a:pPr lvl="1"/>
            <a:r>
              <a:rPr lang="en-GB" dirty="0"/>
              <a:t>Decide version</a:t>
            </a:r>
          </a:p>
          <a:p>
            <a:pPr lvl="2"/>
            <a:r>
              <a:rPr lang="en-GB" dirty="0"/>
              <a:t>Python 2.x is legacy</a:t>
            </a:r>
          </a:p>
          <a:p>
            <a:pPr lvl="2"/>
            <a:r>
              <a:rPr lang="en-GB" dirty="0"/>
              <a:t>Python 3.x is the present and future of the language</a:t>
            </a:r>
          </a:p>
          <a:p>
            <a:pPr lvl="2"/>
            <a:r>
              <a:rPr lang="en-GB" dirty="0"/>
              <a:t>See: </a:t>
            </a:r>
            <a:r>
              <a:rPr lang="en-GB" dirty="0">
                <a:hlinkClick r:id="rId4"/>
              </a:rPr>
              <a:t>https://wiki.python.org/moin/Python2orPython3</a:t>
            </a:r>
            <a:r>
              <a:rPr lang="en-GB" dirty="0"/>
              <a:t> </a:t>
            </a:r>
          </a:p>
          <a:p>
            <a:pPr lvl="1"/>
            <a:endParaRPr lang="en-GB" dirty="0"/>
          </a:p>
        </p:txBody>
      </p:sp>
      <p:sp>
        <p:nvSpPr>
          <p:cNvPr id="4" name="Content Placeholder 3"/>
          <p:cNvSpPr>
            <a:spLocks noGrp="1"/>
          </p:cNvSpPr>
          <p:nvPr>
            <p:ph sz="quarter" idx="16"/>
          </p:nvPr>
        </p:nvSpPr>
        <p:spPr/>
        <p:txBody>
          <a:bodyPr/>
          <a:lstStyle/>
          <a:p>
            <a:r>
              <a:rPr lang="en-US" b="1" dirty="0">
                <a:solidFill>
                  <a:srgbClr val="0E3C58"/>
                </a:solidFill>
              </a:rPr>
              <a:t>Simply download, run installer and follow instructions</a:t>
            </a:r>
          </a:p>
          <a:p>
            <a:pPr lvl="1"/>
            <a:r>
              <a:rPr lang="en-US" dirty="0"/>
              <a:t>Mostly defaults – Just click: </a:t>
            </a:r>
            <a:r>
              <a:rPr lang="en-US" dirty="0">
                <a:solidFill>
                  <a:schemeClr val="accent6"/>
                </a:solidFill>
              </a:rPr>
              <a:t>Next</a:t>
            </a:r>
          </a:p>
          <a:p>
            <a:pPr lvl="2"/>
            <a:r>
              <a:rPr lang="en-US" dirty="0"/>
              <a:t>All users – Select: </a:t>
            </a:r>
            <a:r>
              <a:rPr lang="en-US" dirty="0">
                <a:solidFill>
                  <a:srgbClr val="F08300"/>
                </a:solidFill>
              </a:rPr>
              <a:t>Install for all users</a:t>
            </a:r>
          </a:p>
          <a:p>
            <a:pPr lvl="2"/>
            <a:r>
              <a:rPr lang="en-US" dirty="0"/>
              <a:t>Destination Directory: </a:t>
            </a:r>
            <a:r>
              <a:rPr lang="en-US" dirty="0">
                <a:solidFill>
                  <a:srgbClr val="F08300"/>
                </a:solidFill>
              </a:rPr>
              <a:t>Accept defaults</a:t>
            </a:r>
          </a:p>
          <a:p>
            <a:pPr lvl="2"/>
            <a:r>
              <a:rPr lang="en-US" dirty="0" err="1"/>
              <a:t>Customise</a:t>
            </a:r>
            <a:r>
              <a:rPr lang="en-US" dirty="0"/>
              <a:t> Python – Select: </a:t>
            </a:r>
            <a:r>
              <a:rPr lang="en-US" dirty="0">
                <a:solidFill>
                  <a:srgbClr val="F08300"/>
                </a:solidFill>
              </a:rPr>
              <a:t>Add </a:t>
            </a:r>
            <a:r>
              <a:rPr lang="en-US" dirty="0" err="1">
                <a:solidFill>
                  <a:srgbClr val="F08300"/>
                </a:solidFill>
              </a:rPr>
              <a:t>python.exe</a:t>
            </a:r>
            <a:r>
              <a:rPr lang="en-US" dirty="0">
                <a:solidFill>
                  <a:srgbClr val="F08300"/>
                </a:solidFill>
              </a:rPr>
              <a:t> to Path</a:t>
            </a:r>
          </a:p>
          <a:p>
            <a:endParaRPr lang="en-US" dirty="0"/>
          </a:p>
        </p:txBody>
      </p:sp>
      <p:sp>
        <p:nvSpPr>
          <p:cNvPr id="3" name="Title 2"/>
          <p:cNvSpPr>
            <a:spLocks noGrp="1"/>
          </p:cNvSpPr>
          <p:nvPr>
            <p:ph type="title"/>
          </p:nvPr>
        </p:nvSpPr>
        <p:spPr/>
        <p:txBody>
          <a:bodyPr/>
          <a:lstStyle/>
          <a:p>
            <a:r>
              <a:rPr lang="en-GB" dirty="0"/>
              <a:t>Installing Python</a:t>
            </a:r>
          </a:p>
        </p:txBody>
      </p:sp>
    </p:spTree>
    <p:extLst>
      <p:ext uri="{BB962C8B-B14F-4D97-AF65-F5344CB8AC3E}">
        <p14:creationId xmlns:p14="http://schemas.microsoft.com/office/powerpoint/2010/main" val="12790103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noAutofit/>
          </a:bodyPr>
          <a:lstStyle/>
          <a:p>
            <a:pPr>
              <a:lnSpc>
                <a:spcPct val="90000"/>
              </a:lnSpc>
            </a:pPr>
            <a:r>
              <a:rPr lang="en-GB" dirty="0"/>
              <a:t>From Start Menu</a:t>
            </a:r>
          </a:p>
          <a:p>
            <a:pPr lvl="1">
              <a:lnSpc>
                <a:spcPct val="90000"/>
              </a:lnSpc>
            </a:pPr>
            <a:r>
              <a:rPr lang="en-GB" dirty="0">
                <a:solidFill>
                  <a:srgbClr val="F08300"/>
                </a:solidFill>
              </a:rPr>
              <a:t>Python x.y / IDLE (Python GUI)</a:t>
            </a:r>
          </a:p>
          <a:p>
            <a:pPr>
              <a:lnSpc>
                <a:spcPct val="90000"/>
              </a:lnSpc>
            </a:pPr>
            <a:endParaRPr lang="en-GB" dirty="0">
              <a:solidFill>
                <a:srgbClr val="FF0000"/>
              </a:solidFill>
            </a:endParaRPr>
          </a:p>
          <a:p>
            <a:pPr>
              <a:lnSpc>
                <a:spcPct val="90000"/>
              </a:lnSpc>
            </a:pPr>
            <a:endParaRPr lang="en-GB" dirty="0"/>
          </a:p>
          <a:p>
            <a:pPr marL="0" indent="0">
              <a:lnSpc>
                <a:spcPct val="90000"/>
              </a:lnSpc>
              <a:buNone/>
            </a:pPr>
            <a:endParaRPr lang="en-GB" dirty="0"/>
          </a:p>
          <a:p>
            <a:pPr>
              <a:lnSpc>
                <a:spcPct val="90000"/>
              </a:lnSpc>
            </a:pPr>
            <a:r>
              <a:rPr lang="en-GB" dirty="0"/>
              <a:t>Programming editor – Interactive DeveLopment Environment</a:t>
            </a:r>
          </a:p>
          <a:p>
            <a:pPr lvl="1">
              <a:lnSpc>
                <a:spcPct val="90000"/>
              </a:lnSpc>
            </a:pPr>
            <a:r>
              <a:rPr lang="en-GB" dirty="0"/>
              <a:t>Assists coding with colours, indentation and debugging</a:t>
            </a:r>
          </a:p>
          <a:p>
            <a:pPr>
              <a:lnSpc>
                <a:spcPct val="90000"/>
              </a:lnSpc>
            </a:pPr>
            <a:r>
              <a:rPr lang="en-GB" dirty="0"/>
              <a:t>More information</a:t>
            </a:r>
          </a:p>
          <a:p>
            <a:pPr lvl="1">
              <a:lnSpc>
                <a:spcPct val="90000"/>
              </a:lnSpc>
            </a:pPr>
            <a:r>
              <a:rPr lang="en-GB" dirty="0">
                <a:solidFill>
                  <a:srgbClr val="F08300"/>
                </a:solidFill>
              </a:rPr>
              <a:t>Help / </a:t>
            </a:r>
            <a:r>
              <a:rPr lang="en-GB" u="sng" dirty="0">
                <a:solidFill>
                  <a:srgbClr val="F08300"/>
                </a:solidFill>
              </a:rPr>
              <a:t>I</a:t>
            </a:r>
            <a:r>
              <a:rPr lang="en-GB" dirty="0">
                <a:solidFill>
                  <a:srgbClr val="F08300"/>
                </a:solidFill>
              </a:rPr>
              <a:t>DLE Help or Shift + I</a:t>
            </a:r>
          </a:p>
          <a:p>
            <a:pPr>
              <a:lnSpc>
                <a:spcPct val="90000"/>
              </a:lnSpc>
            </a:pPr>
            <a:r>
              <a:rPr lang="en-GB" dirty="0"/>
              <a:t>Can use Notepad, other text editors or more sophisticated GUIs like Eclipse </a:t>
            </a:r>
          </a:p>
        </p:txBody>
      </p:sp>
      <p:sp>
        <p:nvSpPr>
          <p:cNvPr id="3" name="Title 2"/>
          <p:cNvSpPr>
            <a:spLocks noGrp="1"/>
          </p:cNvSpPr>
          <p:nvPr>
            <p:ph type="title"/>
          </p:nvPr>
        </p:nvSpPr>
        <p:spPr/>
        <p:txBody>
          <a:bodyPr/>
          <a:lstStyle/>
          <a:p>
            <a:r>
              <a:rPr lang="en-GB" dirty="0"/>
              <a:t>Python GUI – IDLE</a:t>
            </a:r>
          </a:p>
        </p:txBody>
      </p:sp>
      <p:pic>
        <p:nvPicPr>
          <p:cNvPr id="4099"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030" y="2490937"/>
            <a:ext cx="9338951" cy="1429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01061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Python website has comprehensive documentation from beginner to advanced</a:t>
            </a:r>
          </a:p>
          <a:p>
            <a:pPr lvl="1"/>
            <a:r>
              <a:rPr lang="en-GB" dirty="0"/>
              <a:t>See: </a:t>
            </a:r>
            <a:r>
              <a:rPr lang="en-GB" dirty="0">
                <a:hlinkClick r:id="rId3"/>
              </a:rPr>
              <a:t>https://www.python.org/doc</a:t>
            </a:r>
            <a:r>
              <a:rPr lang="en-GB" dirty="0"/>
              <a:t> </a:t>
            </a:r>
          </a:p>
          <a:p>
            <a:r>
              <a:rPr lang="en-GB" dirty="0"/>
              <a:t>From Start Menu</a:t>
            </a:r>
          </a:p>
          <a:p>
            <a:pPr lvl="1"/>
            <a:r>
              <a:rPr lang="en-GB" dirty="0">
                <a:solidFill>
                  <a:srgbClr val="F08300"/>
                </a:solidFill>
              </a:rPr>
              <a:t>Python x.y / Module Docs</a:t>
            </a:r>
          </a:p>
          <a:p>
            <a:pPr lvl="1"/>
            <a:r>
              <a:rPr lang="en-GB" dirty="0">
                <a:solidFill>
                  <a:srgbClr val="F08300"/>
                </a:solidFill>
              </a:rPr>
              <a:t>Python x.y / Python Manuals</a:t>
            </a:r>
          </a:p>
          <a:p>
            <a:r>
              <a:rPr lang="en-GB" dirty="0"/>
              <a:t>From IDLE GUI</a:t>
            </a:r>
          </a:p>
          <a:p>
            <a:pPr lvl="1"/>
            <a:r>
              <a:rPr lang="en-GB" dirty="0">
                <a:solidFill>
                  <a:srgbClr val="F08300"/>
                </a:solidFill>
              </a:rPr>
              <a:t>Help / Python Docs or F1 or Shift + D</a:t>
            </a:r>
          </a:p>
        </p:txBody>
      </p:sp>
      <p:sp>
        <p:nvSpPr>
          <p:cNvPr id="3" name="Title 2"/>
          <p:cNvSpPr>
            <a:spLocks noGrp="1"/>
          </p:cNvSpPr>
          <p:nvPr>
            <p:ph type="title"/>
          </p:nvPr>
        </p:nvSpPr>
        <p:spPr/>
        <p:txBody>
          <a:bodyPr/>
          <a:lstStyle/>
          <a:p>
            <a:r>
              <a:rPr lang="en-GB" dirty="0"/>
              <a:t>Python Documentation</a:t>
            </a:r>
          </a:p>
        </p:txBody>
      </p:sp>
    </p:spTree>
    <p:extLst>
      <p:ext uri="{BB962C8B-B14F-4D97-AF65-F5344CB8AC3E}">
        <p14:creationId xmlns:p14="http://schemas.microsoft.com/office/powerpoint/2010/main" val="29192765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noAutofit/>
          </a:bodyPr>
          <a:lstStyle/>
          <a:p>
            <a:r>
              <a:rPr lang="en-GB" dirty="0"/>
              <a:t>Possible to type simple commands at &gt;&gt;&gt; prompt</a:t>
            </a:r>
          </a:p>
          <a:p>
            <a:r>
              <a:rPr lang="en-GB" dirty="0"/>
              <a:t>Try typing and pressing Enter:</a:t>
            </a:r>
          </a:p>
          <a:p>
            <a:pPr marL="360000" lvl="1" indent="0">
              <a:lnSpc>
                <a:spcPct val="60000"/>
              </a:lnSpc>
              <a:spcBef>
                <a:spcPts val="300"/>
              </a:spcBef>
              <a:spcAft>
                <a:spcPts val="300"/>
              </a:spcAft>
              <a:buNone/>
            </a:pPr>
            <a:r>
              <a:rPr lang="pt-BR" b="1" dirty="0">
                <a:solidFill>
                  <a:srgbClr val="F08300"/>
                </a:solidFill>
                <a:latin typeface="Courier New" pitchFamily="49" charset="0"/>
                <a:cs typeface="Courier New" pitchFamily="49" charset="0"/>
              </a:rPr>
              <a:t>&gt;&gt;&gt; 2 + 2</a:t>
            </a:r>
          </a:p>
          <a:p>
            <a:pPr marL="360000" lvl="1" indent="0">
              <a:lnSpc>
                <a:spcPct val="60000"/>
              </a:lnSpc>
              <a:spcBef>
                <a:spcPts val="300"/>
              </a:spcBef>
              <a:spcAft>
                <a:spcPts val="300"/>
              </a:spcAft>
              <a:buNone/>
            </a:pPr>
            <a:r>
              <a:rPr lang="pt-BR" b="1" dirty="0">
                <a:solidFill>
                  <a:srgbClr val="F08300"/>
                </a:solidFill>
                <a:latin typeface="Courier New" pitchFamily="49" charset="0"/>
                <a:cs typeface="Courier New" pitchFamily="49" charset="0"/>
              </a:rPr>
              <a:t>4</a:t>
            </a:r>
          </a:p>
          <a:p>
            <a:pPr marL="360000" lvl="1" indent="0">
              <a:lnSpc>
                <a:spcPct val="60000"/>
              </a:lnSpc>
              <a:spcBef>
                <a:spcPts val="300"/>
              </a:spcBef>
              <a:spcAft>
                <a:spcPts val="300"/>
              </a:spcAft>
              <a:buNone/>
            </a:pPr>
            <a:r>
              <a:rPr lang="pt-BR" b="1" dirty="0">
                <a:solidFill>
                  <a:srgbClr val="F08300"/>
                </a:solidFill>
                <a:latin typeface="Courier New" pitchFamily="49" charset="0"/>
                <a:cs typeface="Courier New" pitchFamily="49" charset="0"/>
              </a:rPr>
              <a:t>&gt;&gt;&gt; 10 - 6</a:t>
            </a:r>
          </a:p>
          <a:p>
            <a:pPr marL="360000" lvl="1" indent="0">
              <a:lnSpc>
                <a:spcPct val="60000"/>
              </a:lnSpc>
              <a:spcBef>
                <a:spcPts val="300"/>
              </a:spcBef>
              <a:spcAft>
                <a:spcPts val="300"/>
              </a:spcAft>
              <a:buNone/>
            </a:pPr>
            <a:r>
              <a:rPr lang="pt-BR" b="1" dirty="0">
                <a:solidFill>
                  <a:srgbClr val="F08300"/>
                </a:solidFill>
                <a:latin typeface="Courier New" pitchFamily="49" charset="0"/>
                <a:cs typeface="Courier New" pitchFamily="49" charset="0"/>
              </a:rPr>
              <a:t>4</a:t>
            </a:r>
          </a:p>
          <a:p>
            <a:pPr marL="360000" lvl="1" indent="0">
              <a:lnSpc>
                <a:spcPct val="60000"/>
              </a:lnSpc>
              <a:spcBef>
                <a:spcPts val="300"/>
              </a:spcBef>
              <a:spcAft>
                <a:spcPts val="300"/>
              </a:spcAft>
              <a:buNone/>
            </a:pPr>
            <a:r>
              <a:rPr lang="pt-BR" b="1" dirty="0">
                <a:solidFill>
                  <a:srgbClr val="F08300"/>
                </a:solidFill>
                <a:latin typeface="Courier New" pitchFamily="49" charset="0"/>
                <a:cs typeface="Courier New" pitchFamily="49" charset="0"/>
              </a:rPr>
              <a:t>&gt;&gt;&gt; 4 * 3</a:t>
            </a:r>
          </a:p>
          <a:p>
            <a:pPr marL="360000" lvl="1" indent="0">
              <a:lnSpc>
                <a:spcPct val="60000"/>
              </a:lnSpc>
              <a:spcBef>
                <a:spcPts val="300"/>
              </a:spcBef>
              <a:spcAft>
                <a:spcPts val="300"/>
              </a:spcAft>
              <a:buNone/>
            </a:pPr>
            <a:r>
              <a:rPr lang="pt-BR" b="1" dirty="0">
                <a:solidFill>
                  <a:srgbClr val="F08300"/>
                </a:solidFill>
                <a:latin typeface="Courier New" pitchFamily="49" charset="0"/>
                <a:cs typeface="Courier New" pitchFamily="49" charset="0"/>
              </a:rPr>
              <a:t>12</a:t>
            </a:r>
          </a:p>
          <a:p>
            <a:pPr marL="360000" lvl="1" indent="0">
              <a:lnSpc>
                <a:spcPct val="60000"/>
              </a:lnSpc>
              <a:spcBef>
                <a:spcPts val="300"/>
              </a:spcBef>
              <a:spcAft>
                <a:spcPts val="300"/>
              </a:spcAft>
              <a:buNone/>
            </a:pPr>
            <a:r>
              <a:rPr lang="pt-BR" b="1" dirty="0">
                <a:solidFill>
                  <a:srgbClr val="F08300"/>
                </a:solidFill>
                <a:latin typeface="Courier New" pitchFamily="49" charset="0"/>
                <a:cs typeface="Courier New" pitchFamily="49" charset="0"/>
              </a:rPr>
              <a:t>&gt;&gt;&gt; 14 / 7</a:t>
            </a:r>
          </a:p>
          <a:p>
            <a:pPr marL="360000" lvl="1" indent="0">
              <a:lnSpc>
                <a:spcPct val="60000"/>
              </a:lnSpc>
              <a:spcBef>
                <a:spcPts val="300"/>
              </a:spcBef>
              <a:spcAft>
                <a:spcPts val="300"/>
              </a:spcAft>
              <a:buNone/>
            </a:pPr>
            <a:r>
              <a:rPr lang="pt-BR" b="1" dirty="0">
                <a:solidFill>
                  <a:srgbClr val="F08300"/>
                </a:solidFill>
                <a:latin typeface="Courier New" pitchFamily="49" charset="0"/>
                <a:cs typeface="Courier New" pitchFamily="49" charset="0"/>
              </a:rPr>
              <a:t>2</a:t>
            </a:r>
          </a:p>
          <a:p>
            <a:pPr marL="360000" lvl="1" indent="0">
              <a:lnSpc>
                <a:spcPct val="60000"/>
              </a:lnSpc>
              <a:spcBef>
                <a:spcPts val="300"/>
              </a:spcBef>
              <a:spcAft>
                <a:spcPts val="300"/>
              </a:spcAft>
              <a:buNone/>
            </a:pPr>
            <a:r>
              <a:rPr lang="pt-BR" b="1" dirty="0">
                <a:solidFill>
                  <a:srgbClr val="F08300"/>
                </a:solidFill>
                <a:latin typeface="Courier New" pitchFamily="49" charset="0"/>
                <a:cs typeface="Courier New" pitchFamily="49" charset="0"/>
              </a:rPr>
              <a:t>&gt;&gt;&gt; a = 2</a:t>
            </a:r>
          </a:p>
          <a:p>
            <a:pPr marL="360000" lvl="1" indent="0">
              <a:lnSpc>
                <a:spcPct val="60000"/>
              </a:lnSpc>
              <a:spcBef>
                <a:spcPts val="300"/>
              </a:spcBef>
              <a:spcAft>
                <a:spcPts val="300"/>
              </a:spcAft>
              <a:buNone/>
            </a:pPr>
            <a:r>
              <a:rPr lang="pt-BR" b="1" dirty="0">
                <a:solidFill>
                  <a:srgbClr val="F08300"/>
                </a:solidFill>
                <a:latin typeface="Courier New" pitchFamily="49" charset="0"/>
                <a:cs typeface="Courier New" pitchFamily="49" charset="0"/>
              </a:rPr>
              <a:t>&gt;&gt;&gt; b = 3</a:t>
            </a:r>
          </a:p>
          <a:p>
            <a:pPr marL="360000" lvl="1" indent="0">
              <a:lnSpc>
                <a:spcPct val="60000"/>
              </a:lnSpc>
              <a:spcBef>
                <a:spcPts val="300"/>
              </a:spcBef>
              <a:spcAft>
                <a:spcPts val="300"/>
              </a:spcAft>
              <a:buNone/>
            </a:pPr>
            <a:r>
              <a:rPr lang="pt-BR" b="1" dirty="0">
                <a:solidFill>
                  <a:srgbClr val="F08300"/>
                </a:solidFill>
                <a:latin typeface="Courier New" pitchFamily="49" charset="0"/>
                <a:cs typeface="Courier New" pitchFamily="49" charset="0"/>
              </a:rPr>
              <a:t>&gt;&gt;&gt; a + b</a:t>
            </a:r>
          </a:p>
          <a:p>
            <a:pPr marL="360000" lvl="1" indent="0">
              <a:lnSpc>
                <a:spcPct val="60000"/>
              </a:lnSpc>
              <a:spcBef>
                <a:spcPts val="300"/>
              </a:spcBef>
              <a:spcAft>
                <a:spcPts val="300"/>
              </a:spcAft>
              <a:buNone/>
            </a:pPr>
            <a:r>
              <a:rPr lang="pt-BR" b="1" dirty="0">
                <a:solidFill>
                  <a:srgbClr val="F08300"/>
                </a:solidFill>
                <a:latin typeface="Courier New" pitchFamily="49" charset="0"/>
                <a:cs typeface="Courier New" pitchFamily="49" charset="0"/>
              </a:rPr>
              <a:t>5</a:t>
            </a:r>
          </a:p>
          <a:p>
            <a:pPr marL="360000" lvl="1" indent="0">
              <a:lnSpc>
                <a:spcPct val="60000"/>
              </a:lnSpc>
              <a:spcBef>
                <a:spcPts val="300"/>
              </a:spcBef>
              <a:spcAft>
                <a:spcPts val="300"/>
              </a:spcAft>
              <a:buNone/>
            </a:pPr>
            <a:r>
              <a:rPr lang="pt-BR" b="1" dirty="0">
                <a:solidFill>
                  <a:srgbClr val="F08300"/>
                </a:solidFill>
                <a:latin typeface="Courier New" pitchFamily="49" charset="0"/>
                <a:cs typeface="Courier New" pitchFamily="49" charset="0"/>
              </a:rPr>
              <a:t>&gt;&gt;&gt; c = a + b</a:t>
            </a:r>
          </a:p>
          <a:p>
            <a:pPr marL="360000" lvl="1" indent="0">
              <a:lnSpc>
                <a:spcPct val="60000"/>
              </a:lnSpc>
              <a:spcBef>
                <a:spcPts val="300"/>
              </a:spcBef>
              <a:spcAft>
                <a:spcPts val="300"/>
              </a:spcAft>
              <a:buNone/>
            </a:pPr>
            <a:r>
              <a:rPr lang="pt-BR" b="1" dirty="0">
                <a:solidFill>
                  <a:srgbClr val="F08300"/>
                </a:solidFill>
                <a:latin typeface="Courier New" pitchFamily="49" charset="0"/>
                <a:cs typeface="Courier New" pitchFamily="49" charset="0"/>
              </a:rPr>
              <a:t>&gt;&gt;&gt; c</a:t>
            </a:r>
          </a:p>
          <a:p>
            <a:pPr marL="360000" lvl="1" indent="0">
              <a:lnSpc>
                <a:spcPct val="60000"/>
              </a:lnSpc>
              <a:spcBef>
                <a:spcPts val="300"/>
              </a:spcBef>
              <a:spcAft>
                <a:spcPts val="300"/>
              </a:spcAft>
              <a:buNone/>
            </a:pPr>
            <a:r>
              <a:rPr lang="pt-BR" b="1" dirty="0">
                <a:solidFill>
                  <a:srgbClr val="F08300"/>
                </a:solidFill>
                <a:latin typeface="Courier New" pitchFamily="49" charset="0"/>
                <a:cs typeface="Courier New" pitchFamily="49" charset="0"/>
              </a:rPr>
              <a:t>5</a:t>
            </a:r>
          </a:p>
        </p:txBody>
      </p:sp>
      <p:sp>
        <p:nvSpPr>
          <p:cNvPr id="3" name="Title 2"/>
          <p:cNvSpPr>
            <a:spLocks noGrp="1"/>
          </p:cNvSpPr>
          <p:nvPr>
            <p:ph type="title"/>
          </p:nvPr>
        </p:nvSpPr>
        <p:spPr/>
        <p:txBody>
          <a:bodyPr/>
          <a:lstStyle/>
          <a:p>
            <a:r>
              <a:rPr lang="en-GB" dirty="0"/>
              <a:t>Command Line</a:t>
            </a:r>
          </a:p>
        </p:txBody>
      </p:sp>
    </p:spTree>
    <p:extLst>
      <p:ext uri="{BB962C8B-B14F-4D97-AF65-F5344CB8AC3E}">
        <p14:creationId xmlns:p14="http://schemas.microsoft.com/office/powerpoint/2010/main" val="35639522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sz="quarter" idx="15"/>
          </p:nvPr>
        </p:nvSpPr>
        <p:spPr>
          <a:prstGeom prst="rect">
            <a:avLst/>
          </a:prstGeom>
        </p:spPr>
        <p:txBody>
          <a:bodyPr/>
          <a:lstStyle/>
          <a:p>
            <a:r>
              <a:rPr lang="en-GB" b="0" dirty="0"/>
              <a:t>Objectives</a:t>
            </a:r>
          </a:p>
          <a:p>
            <a:r>
              <a:rPr lang="en-GB" b="0" dirty="0"/>
              <a:t>Getting Started</a:t>
            </a:r>
          </a:p>
          <a:p>
            <a:r>
              <a:rPr lang="en-GB" b="1" dirty="0">
                <a:solidFill>
                  <a:schemeClr val="tx2"/>
                </a:solidFill>
              </a:rPr>
              <a:t>First Program</a:t>
            </a:r>
          </a:p>
          <a:p>
            <a:r>
              <a:rPr lang="en-GB" b="0" dirty="0"/>
              <a:t>Simple Maths</a:t>
            </a:r>
          </a:p>
          <a:p>
            <a:r>
              <a:rPr lang="en-GB" b="0" dirty="0"/>
              <a:t>Comments</a:t>
            </a:r>
          </a:p>
          <a:p>
            <a:r>
              <a:rPr lang="en-GB" b="0" dirty="0"/>
              <a:t>Review</a:t>
            </a:r>
          </a:p>
        </p:txBody>
      </p:sp>
      <p:sp>
        <p:nvSpPr>
          <p:cNvPr id="30723" name="Rectangle 2"/>
          <p:cNvSpPr>
            <a:spLocks noGrp="1" noChangeArrowheads="1"/>
          </p:cNvSpPr>
          <p:nvPr>
            <p:ph type="title"/>
          </p:nvPr>
        </p:nvSpPr>
        <p:spPr/>
        <p:txBody>
          <a:bodyPr>
            <a:normAutofit/>
          </a:bodyPr>
          <a:lstStyle/>
          <a:p>
            <a:r>
              <a:rPr lang="en-GB" dirty="0"/>
              <a:t>Contents</a:t>
            </a:r>
          </a:p>
        </p:txBody>
      </p:sp>
    </p:spTree>
    <p:extLst>
      <p:ext uri="{BB962C8B-B14F-4D97-AF65-F5344CB8AC3E}">
        <p14:creationId xmlns:p14="http://schemas.microsoft.com/office/powerpoint/2010/main" val="13842315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a:ln>
            <a:noFill/>
          </a:ln>
        </p:spPr>
        <p:txBody>
          <a:bodyPr>
            <a:noAutofit/>
          </a:bodyPr>
          <a:lstStyle/>
          <a:p>
            <a:r>
              <a:rPr lang="en-GB" dirty="0"/>
              <a:t>Can input simple instructions at command prompt</a:t>
            </a:r>
          </a:p>
          <a:p>
            <a:r>
              <a:rPr lang="en-GB" dirty="0"/>
              <a:t>But can’t write and save more complex programs</a:t>
            </a:r>
          </a:p>
          <a:p>
            <a:r>
              <a:rPr lang="en-GB" dirty="0"/>
              <a:t>Instead from IDLE GUI</a:t>
            </a:r>
          </a:p>
          <a:p>
            <a:pPr lvl="1"/>
            <a:r>
              <a:rPr lang="en-GB" b="1" dirty="0">
                <a:solidFill>
                  <a:srgbClr val="F08300"/>
                </a:solidFill>
              </a:rPr>
              <a:t>File / New </a:t>
            </a:r>
            <a:r>
              <a:rPr lang="en-GB" dirty="0"/>
              <a:t>– Opens new window to write and save program</a:t>
            </a:r>
          </a:p>
          <a:p>
            <a:pPr lvl="1"/>
            <a:r>
              <a:rPr lang="en-GB" dirty="0"/>
              <a:t>Enter</a:t>
            </a:r>
          </a:p>
          <a:p>
            <a:pPr marL="720000" lvl="2" indent="0">
              <a:buNone/>
            </a:pPr>
            <a:r>
              <a:rPr lang="en-GB" b="1" dirty="0">
                <a:solidFill>
                  <a:schemeClr val="accent6"/>
                </a:solidFill>
                <a:latin typeface="Courier New" pitchFamily="49" charset="0"/>
                <a:cs typeface="Courier New" pitchFamily="49" charset="0"/>
              </a:rPr>
              <a:t>print("Hello </a:t>
            </a:r>
            <a:r>
              <a:rPr lang="en-GB" b="1" dirty="0" smtClean="0">
                <a:solidFill>
                  <a:schemeClr val="accent6"/>
                </a:solidFill>
                <a:latin typeface="Courier New" pitchFamily="49" charset="0"/>
                <a:cs typeface="Courier New" pitchFamily="49" charset="0"/>
              </a:rPr>
              <a:t>World”)</a:t>
            </a:r>
            <a:endParaRPr lang="en-GB" b="1" dirty="0">
              <a:solidFill>
                <a:schemeClr val="accent6"/>
              </a:solidFill>
              <a:latin typeface="Courier New" pitchFamily="49" charset="0"/>
              <a:cs typeface="Courier New" pitchFamily="49" charset="0"/>
            </a:endParaRPr>
          </a:p>
        </p:txBody>
      </p:sp>
      <p:sp>
        <p:nvSpPr>
          <p:cNvPr id="4" name="Content Placeholder 3"/>
          <p:cNvSpPr>
            <a:spLocks noGrp="1"/>
          </p:cNvSpPr>
          <p:nvPr>
            <p:ph sz="quarter" idx="16"/>
          </p:nvPr>
        </p:nvSpPr>
        <p:spPr/>
        <p:txBody>
          <a:bodyPr/>
          <a:lstStyle/>
          <a:p>
            <a:pPr lvl="1"/>
            <a:r>
              <a:rPr lang="en-GB" dirty="0"/>
              <a:t>Save file in appropriate folder</a:t>
            </a:r>
          </a:p>
          <a:p>
            <a:pPr lvl="2"/>
            <a:r>
              <a:rPr lang="en-GB" b="1" dirty="0">
                <a:solidFill>
                  <a:srgbClr val="F08300"/>
                </a:solidFill>
              </a:rPr>
              <a:t>File / Save </a:t>
            </a:r>
            <a:r>
              <a:rPr lang="en-GB" b="1" u="sng" dirty="0">
                <a:solidFill>
                  <a:srgbClr val="F08300"/>
                </a:solidFill>
              </a:rPr>
              <a:t>A</a:t>
            </a:r>
            <a:r>
              <a:rPr lang="en-GB" b="1" dirty="0">
                <a:solidFill>
                  <a:srgbClr val="F08300"/>
                </a:solidFill>
              </a:rPr>
              <a:t>s </a:t>
            </a:r>
            <a:r>
              <a:rPr lang="en-GB" dirty="0"/>
              <a:t>or </a:t>
            </a:r>
            <a:r>
              <a:rPr lang="en-GB" b="1" dirty="0" err="1">
                <a:solidFill>
                  <a:srgbClr val="F08300"/>
                </a:solidFill>
              </a:rPr>
              <a:t>Ctrl+Shift+S</a:t>
            </a:r>
            <a:endParaRPr lang="en-GB" dirty="0">
              <a:solidFill>
                <a:srgbClr val="F08300"/>
              </a:solidFill>
            </a:endParaRPr>
          </a:p>
          <a:p>
            <a:pPr lvl="2"/>
            <a:r>
              <a:rPr lang="en-GB" dirty="0"/>
              <a:t>Create new folder and move to: </a:t>
            </a:r>
            <a:r>
              <a:rPr lang="en-GB" b="1" dirty="0">
                <a:solidFill>
                  <a:srgbClr val="F08300"/>
                </a:solidFill>
              </a:rPr>
              <a:t>02Basics\Example\01GettingStarted</a:t>
            </a:r>
          </a:p>
          <a:p>
            <a:pPr lvl="2"/>
            <a:r>
              <a:rPr lang="en-GB" dirty="0"/>
              <a:t>File name: </a:t>
            </a:r>
            <a:r>
              <a:rPr lang="en-GB" b="1" dirty="0">
                <a:solidFill>
                  <a:srgbClr val="F08300"/>
                </a:solidFill>
              </a:rPr>
              <a:t>01HelloWorld.py</a:t>
            </a:r>
          </a:p>
          <a:p>
            <a:pPr lvl="1"/>
            <a:r>
              <a:rPr lang="en-GB" dirty="0"/>
              <a:t>Run file</a:t>
            </a:r>
          </a:p>
          <a:p>
            <a:pPr lvl="2"/>
            <a:r>
              <a:rPr lang="en-GB" b="1" dirty="0">
                <a:solidFill>
                  <a:srgbClr val="F08300"/>
                </a:solidFill>
              </a:rPr>
              <a:t>Run / Run Module </a:t>
            </a:r>
            <a:r>
              <a:rPr lang="en-GB" dirty="0"/>
              <a:t>or </a:t>
            </a:r>
            <a:r>
              <a:rPr lang="en-GB" b="1" dirty="0">
                <a:solidFill>
                  <a:srgbClr val="F08300"/>
                </a:solidFill>
              </a:rPr>
              <a:t>F5</a:t>
            </a:r>
          </a:p>
          <a:p>
            <a:pPr lvl="1"/>
            <a:r>
              <a:rPr lang="en-GB" dirty="0"/>
              <a:t>Main IDLE window should show your output</a:t>
            </a:r>
          </a:p>
          <a:p>
            <a:pPr marL="720000" lvl="2" indent="0">
              <a:buNone/>
            </a:pPr>
            <a:r>
              <a:rPr lang="en-GB" b="1" dirty="0">
                <a:solidFill>
                  <a:schemeClr val="accent5"/>
                </a:solidFill>
                <a:latin typeface="Courier New" pitchFamily="49" charset="0"/>
                <a:cs typeface="Courier New" pitchFamily="49" charset="0"/>
              </a:rPr>
              <a:t>Hello World</a:t>
            </a:r>
          </a:p>
          <a:p>
            <a:endParaRPr lang="en-US" dirty="0"/>
          </a:p>
        </p:txBody>
      </p:sp>
      <p:sp>
        <p:nvSpPr>
          <p:cNvPr id="3" name="Title 2"/>
          <p:cNvSpPr>
            <a:spLocks noGrp="1"/>
          </p:cNvSpPr>
          <p:nvPr>
            <p:ph type="title"/>
          </p:nvPr>
        </p:nvSpPr>
        <p:spPr/>
        <p:txBody>
          <a:bodyPr/>
          <a:lstStyle/>
          <a:p>
            <a:r>
              <a:rPr lang="en-GB" dirty="0"/>
              <a:t>Hello World Example</a:t>
            </a:r>
          </a:p>
        </p:txBody>
      </p:sp>
    </p:spTree>
    <p:extLst>
      <p:ext uri="{BB962C8B-B14F-4D97-AF65-F5344CB8AC3E}">
        <p14:creationId xmlns:p14="http://schemas.microsoft.com/office/powerpoint/2010/main" val="2001471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noAutofit/>
          </a:bodyPr>
          <a:lstStyle/>
          <a:p>
            <a:r>
              <a:rPr lang="en-GB" dirty="0"/>
              <a:t>Amend your code to the following</a:t>
            </a:r>
          </a:p>
          <a:p>
            <a:pPr marL="360000" lvl="1" indent="0">
              <a:buNone/>
            </a:pPr>
            <a:r>
              <a:rPr lang="en-GB" sz="1600" b="1" dirty="0">
                <a:solidFill>
                  <a:schemeClr val="accent6"/>
                </a:solidFill>
                <a:latin typeface="Courier New" pitchFamily="49" charset="0"/>
                <a:cs typeface="Courier New" pitchFamily="49" charset="0"/>
              </a:rPr>
              <a:t># Name    : 01HelloWorld</a:t>
            </a:r>
          </a:p>
          <a:p>
            <a:pPr marL="360000" lvl="1" indent="0">
              <a:spcBef>
                <a:spcPts val="0"/>
              </a:spcBef>
              <a:buNone/>
            </a:pPr>
            <a:r>
              <a:rPr lang="en-GB" sz="1600" b="1" dirty="0">
                <a:solidFill>
                  <a:schemeClr val="accent6"/>
                </a:solidFill>
                <a:latin typeface="Courier New" pitchFamily="49" charset="0"/>
                <a:cs typeface="Courier New" pitchFamily="49" charset="0"/>
              </a:rPr>
              <a:t># Author  : John Merchant</a:t>
            </a:r>
          </a:p>
          <a:p>
            <a:pPr marL="360000" lvl="1" indent="0">
              <a:spcBef>
                <a:spcPts val="0"/>
              </a:spcBef>
              <a:buNone/>
            </a:pPr>
            <a:r>
              <a:rPr lang="en-GB" sz="1600" b="1" dirty="0">
                <a:solidFill>
                  <a:schemeClr val="accent6"/>
                </a:solidFill>
                <a:latin typeface="Courier New" pitchFamily="49" charset="0"/>
                <a:cs typeface="Courier New" pitchFamily="49" charset="0"/>
              </a:rPr>
              <a:t># Date    : 08 Jul 2016</a:t>
            </a:r>
          </a:p>
          <a:p>
            <a:pPr marL="360000" lvl="1" indent="0">
              <a:spcBef>
                <a:spcPts val="0"/>
              </a:spcBef>
              <a:buNone/>
            </a:pPr>
            <a:r>
              <a:rPr lang="en-GB" sz="1600" b="1" dirty="0">
                <a:solidFill>
                  <a:schemeClr val="accent6"/>
                </a:solidFill>
                <a:latin typeface="Courier New" pitchFamily="49" charset="0"/>
                <a:cs typeface="Courier New" pitchFamily="49" charset="0"/>
              </a:rPr>
              <a:t># Purpose : Example of simple output</a:t>
            </a:r>
          </a:p>
          <a:p>
            <a:pPr marL="360000" lvl="1" indent="0">
              <a:spcBef>
                <a:spcPts val="0"/>
              </a:spcBef>
              <a:buNone/>
            </a:pPr>
            <a:endParaRPr lang="en-GB" sz="1600" b="1" dirty="0">
              <a:solidFill>
                <a:srgbClr val="FF0000"/>
              </a:solidFill>
              <a:latin typeface="Courier New" pitchFamily="49" charset="0"/>
              <a:cs typeface="Courier New" pitchFamily="49" charset="0"/>
            </a:endParaRP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"Hello World"</a:t>
            </a:r>
            <a:r>
              <a:rPr lang="en-GB" sz="1600" b="1" dirty="0">
                <a:latin typeface="Courier New" pitchFamily="49" charset="0"/>
                <a:cs typeface="Courier New" pitchFamily="49" charset="0"/>
              </a:rPr>
              <a:t>)</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'Hello World'</a:t>
            </a:r>
            <a:r>
              <a:rPr lang="en-GB" sz="1600" b="1" dirty="0">
                <a:latin typeface="Courier New" pitchFamily="49" charset="0"/>
                <a:cs typeface="Courier New" pitchFamily="49" charset="0"/>
              </a:rPr>
              <a:t>)</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"Wayne's </a:t>
            </a:r>
            <a:r>
              <a:rPr lang="en-GB" sz="1600" b="1" dirty="0" smtClean="0">
                <a:solidFill>
                  <a:srgbClr val="00B050"/>
                </a:solidFill>
                <a:latin typeface="Courier New" pitchFamily="49" charset="0"/>
                <a:cs typeface="Courier New" pitchFamily="49" charset="0"/>
              </a:rPr>
              <a:t>World”</a:t>
            </a:r>
            <a:r>
              <a:rPr lang="en-GB" sz="1600" b="1" dirty="0" smtClean="0">
                <a:latin typeface="Courier New" pitchFamily="49" charset="0"/>
                <a:cs typeface="Courier New" pitchFamily="49" charset="0"/>
              </a:rPr>
              <a:t>)</a:t>
            </a:r>
            <a:endParaRPr lang="en-GB" sz="1600" b="1" dirty="0">
              <a:latin typeface="Courier New" pitchFamily="49" charset="0"/>
              <a:cs typeface="Courier New" pitchFamily="49" charset="0"/>
            </a:endParaRPr>
          </a:p>
        </p:txBody>
      </p:sp>
      <p:sp>
        <p:nvSpPr>
          <p:cNvPr id="5" name="Content Placeholder 4"/>
          <p:cNvSpPr>
            <a:spLocks noGrp="1"/>
          </p:cNvSpPr>
          <p:nvPr>
            <p:ph sz="quarter" idx="16"/>
          </p:nvPr>
        </p:nvSpPr>
        <p:spPr/>
        <p:txBody>
          <a:bodyPr/>
          <a:lstStyle/>
          <a:p>
            <a:pPr marL="360000" lvl="1"/>
            <a:r>
              <a:rPr lang="en-GB" b="1" dirty="0"/>
              <a:t>Save and run</a:t>
            </a:r>
          </a:p>
          <a:p>
            <a:pPr marL="720000" lvl="2"/>
            <a:r>
              <a:rPr lang="en-GB" dirty="0"/>
              <a:t>What does the program do?</a:t>
            </a:r>
          </a:p>
          <a:p>
            <a:pPr marL="720000" lvl="2"/>
            <a:r>
              <a:rPr lang="en-GB" dirty="0"/>
              <a:t>What are the first four lines an example of?</a:t>
            </a:r>
          </a:p>
          <a:p>
            <a:pPr marL="720000" lvl="2"/>
            <a:r>
              <a:rPr lang="en-GB" dirty="0"/>
              <a:t>What effect do the single and double quotes have? Do we need both?</a:t>
            </a:r>
          </a:p>
          <a:p>
            <a:pPr marL="720000" lvl="2"/>
            <a:r>
              <a:rPr lang="en-GB" dirty="0"/>
              <a:t>What is </a:t>
            </a:r>
            <a:r>
              <a:rPr lang="en-GB" b="1" dirty="0">
                <a:solidFill>
                  <a:srgbClr val="7030A0"/>
                </a:solidFill>
                <a:latin typeface="Courier New" pitchFamily="49" charset="0"/>
                <a:cs typeface="Courier New" pitchFamily="49" charset="0"/>
              </a:rPr>
              <a:t>print</a:t>
            </a:r>
            <a:r>
              <a:rPr lang="en-GB" dirty="0"/>
              <a:t> an example of?</a:t>
            </a:r>
          </a:p>
          <a:p>
            <a:endParaRPr lang="en-US" dirty="0"/>
          </a:p>
        </p:txBody>
      </p:sp>
      <p:sp>
        <p:nvSpPr>
          <p:cNvPr id="3" name="Title 2"/>
          <p:cNvSpPr>
            <a:spLocks noGrp="1"/>
          </p:cNvSpPr>
          <p:nvPr>
            <p:ph type="title"/>
          </p:nvPr>
        </p:nvSpPr>
        <p:spPr/>
        <p:txBody>
          <a:bodyPr/>
          <a:lstStyle/>
          <a:p>
            <a:r>
              <a:rPr lang="en-GB" dirty="0"/>
              <a:t>Hello World Example</a:t>
            </a:r>
          </a:p>
        </p:txBody>
      </p:sp>
    </p:spTree>
    <p:extLst>
      <p:ext uri="{BB962C8B-B14F-4D97-AF65-F5344CB8AC3E}">
        <p14:creationId xmlns:p14="http://schemas.microsoft.com/office/powerpoint/2010/main" val="8068911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normAutofit/>
          </a:bodyPr>
          <a:lstStyle/>
          <a:p>
            <a:r>
              <a:rPr lang="en-GB" dirty="0"/>
              <a:t>Create new file </a:t>
            </a:r>
            <a:r>
              <a:rPr lang="en-GB" dirty="0">
                <a:solidFill>
                  <a:srgbClr val="F08300"/>
                </a:solidFill>
              </a:rPr>
              <a:t>02HelloName.py</a:t>
            </a:r>
            <a:r>
              <a:rPr lang="en-GB" dirty="0"/>
              <a:t> and code the following</a:t>
            </a:r>
          </a:p>
          <a:p>
            <a:pPr marL="360000" lvl="1" indent="0">
              <a:buNone/>
            </a:pPr>
            <a:r>
              <a:rPr lang="en-GB" sz="1600" b="1" dirty="0">
                <a:solidFill>
                  <a:srgbClr val="F08300"/>
                </a:solidFill>
                <a:latin typeface="Courier New" pitchFamily="49" charset="0"/>
                <a:cs typeface="Courier New" pitchFamily="49" charset="0"/>
              </a:rPr>
              <a:t># Name    : 02HelloName</a:t>
            </a:r>
          </a:p>
          <a:p>
            <a:pPr marL="360000" lvl="1" indent="0">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spcBef>
                <a:spcPts val="0"/>
              </a:spcBef>
              <a:buNone/>
            </a:pPr>
            <a:r>
              <a:rPr lang="en-GB" sz="1600" b="1" dirty="0">
                <a:solidFill>
                  <a:srgbClr val="F08300"/>
                </a:solidFill>
                <a:latin typeface="Courier New" pitchFamily="49" charset="0"/>
                <a:cs typeface="Courier New" pitchFamily="49" charset="0"/>
              </a:rPr>
              <a:t># Date    : 08 Jul 2016</a:t>
            </a:r>
          </a:p>
          <a:p>
            <a:pPr marL="360000" lvl="1" indent="0">
              <a:spcBef>
                <a:spcPts val="0"/>
              </a:spcBef>
              <a:buNone/>
            </a:pPr>
            <a:r>
              <a:rPr lang="en-GB" sz="1600" b="1" dirty="0">
                <a:solidFill>
                  <a:srgbClr val="F08300"/>
                </a:solidFill>
                <a:latin typeface="Courier New" pitchFamily="49" charset="0"/>
                <a:cs typeface="Courier New" pitchFamily="49" charset="0"/>
              </a:rPr>
              <a:t># Purpose : Example of simple input and output</a:t>
            </a:r>
          </a:p>
          <a:p>
            <a:pPr marL="360000" lvl="1" indent="0">
              <a:spcBef>
                <a:spcPts val="0"/>
              </a:spcBef>
              <a:buNone/>
            </a:pPr>
            <a:endParaRPr lang="en-GB" sz="1600" b="1" dirty="0">
              <a:solidFill>
                <a:srgbClr val="FF0000"/>
              </a:solidFill>
              <a:latin typeface="Courier New" pitchFamily="49" charset="0"/>
              <a:cs typeface="Courier New" pitchFamily="49" charset="0"/>
            </a:endParaRPr>
          </a:p>
          <a:p>
            <a:pPr marL="360000" lvl="1" indent="0">
              <a:spcBef>
                <a:spcPts val="0"/>
              </a:spcBef>
              <a:buNone/>
            </a:pPr>
            <a:r>
              <a:rPr lang="en-GB" sz="1600" b="1" dirty="0">
                <a:latin typeface="Courier New" pitchFamily="49" charset="0"/>
                <a:cs typeface="Courier New" pitchFamily="49" charset="0"/>
              </a:rPr>
              <a:t>firstname = </a:t>
            </a:r>
            <a:r>
              <a:rPr lang="en-GB" sz="1600" b="1" dirty="0">
                <a:solidFill>
                  <a:srgbClr val="7030A0"/>
                </a:solidFill>
                <a:latin typeface="Courier New" pitchFamily="49" charset="0"/>
                <a:cs typeface="Courier New" pitchFamily="49" charset="0"/>
              </a:rPr>
              <a:t>input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'Please enter your firstname? '</a:t>
            </a:r>
            <a:r>
              <a:rPr lang="en-GB" sz="1600" b="1" dirty="0">
                <a:latin typeface="Courier New" pitchFamily="49" charset="0"/>
                <a:cs typeface="Courier New" pitchFamily="49" charset="0"/>
              </a:rPr>
              <a:t>)</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'Hello '</a:t>
            </a:r>
            <a:r>
              <a:rPr lang="en-GB" sz="1600" b="1" dirty="0">
                <a:latin typeface="Courier New" pitchFamily="49" charset="0"/>
                <a:cs typeface="Courier New" pitchFamily="49" charset="0"/>
              </a:rPr>
              <a:t> + </a:t>
            </a:r>
            <a:r>
              <a:rPr lang="en-GB" sz="1600" b="1" dirty="0" err="1">
                <a:latin typeface="Courier New" pitchFamily="49" charset="0"/>
                <a:cs typeface="Courier New" pitchFamily="49" charset="0"/>
              </a:rPr>
              <a:t>firstname</a:t>
            </a:r>
            <a:r>
              <a:rPr lang="en-GB" sz="1600" b="1" dirty="0" smtClean="0">
                <a:latin typeface="Courier New" pitchFamily="49" charset="0"/>
                <a:cs typeface="Courier New" pitchFamily="49" charset="0"/>
              </a:rPr>
              <a:t>)</a:t>
            </a:r>
            <a:endParaRPr lang="en-GB" sz="1600" b="1" dirty="0">
              <a:latin typeface="Courier New" pitchFamily="49" charset="0"/>
              <a:cs typeface="Courier New" pitchFamily="49" charset="0"/>
            </a:endParaRPr>
          </a:p>
        </p:txBody>
      </p:sp>
      <p:sp>
        <p:nvSpPr>
          <p:cNvPr id="4" name="Content Placeholder 3"/>
          <p:cNvSpPr>
            <a:spLocks noGrp="1"/>
          </p:cNvSpPr>
          <p:nvPr>
            <p:ph sz="quarter" idx="16"/>
          </p:nvPr>
        </p:nvSpPr>
        <p:spPr/>
        <p:txBody>
          <a:bodyPr/>
          <a:lstStyle/>
          <a:p>
            <a:pPr marL="360000" lvl="1"/>
            <a:r>
              <a:rPr lang="en-GB" b="1" dirty="0"/>
              <a:t>Save and run</a:t>
            </a:r>
          </a:p>
          <a:p>
            <a:pPr marL="720000" lvl="2"/>
            <a:r>
              <a:rPr lang="en-GB" dirty="0"/>
              <a:t>What does the program do?</a:t>
            </a:r>
          </a:p>
          <a:p>
            <a:pPr marL="720000" lvl="2"/>
            <a:r>
              <a:rPr lang="en-GB" dirty="0"/>
              <a:t>What is </a:t>
            </a:r>
            <a:r>
              <a:rPr lang="en-GB" b="1" dirty="0">
                <a:solidFill>
                  <a:srgbClr val="7030A0"/>
                </a:solidFill>
                <a:latin typeface="Courier New" pitchFamily="49" charset="0"/>
                <a:cs typeface="Courier New" pitchFamily="49" charset="0"/>
              </a:rPr>
              <a:t>input</a:t>
            </a:r>
            <a:r>
              <a:rPr lang="en-GB" dirty="0"/>
              <a:t> an example of and do?</a:t>
            </a:r>
          </a:p>
          <a:p>
            <a:pPr marL="720000" lvl="2"/>
            <a:r>
              <a:rPr lang="en-GB" dirty="0"/>
              <a:t>What is </a:t>
            </a:r>
            <a:r>
              <a:rPr lang="en-GB" b="1" dirty="0" err="1">
                <a:latin typeface="Courier New" pitchFamily="49" charset="0"/>
                <a:cs typeface="Courier New" pitchFamily="49" charset="0"/>
              </a:rPr>
              <a:t>firstname</a:t>
            </a:r>
            <a:r>
              <a:rPr lang="en-GB" dirty="0"/>
              <a:t> an example of?</a:t>
            </a:r>
          </a:p>
          <a:p>
            <a:pPr marL="720000" lvl="2"/>
            <a:r>
              <a:rPr lang="en-GB" dirty="0"/>
              <a:t>What effect do the brackets have on the </a:t>
            </a:r>
            <a:r>
              <a:rPr lang="en-GB" b="1" dirty="0">
                <a:solidFill>
                  <a:srgbClr val="7030A0"/>
                </a:solidFill>
                <a:latin typeface="Courier New" pitchFamily="49" charset="0"/>
                <a:cs typeface="Courier New" pitchFamily="49" charset="0"/>
              </a:rPr>
              <a:t>print</a:t>
            </a:r>
            <a:r>
              <a:rPr lang="en-GB" dirty="0"/>
              <a:t> function?</a:t>
            </a:r>
          </a:p>
          <a:p>
            <a:endParaRPr lang="en-US" dirty="0"/>
          </a:p>
        </p:txBody>
      </p:sp>
      <p:sp>
        <p:nvSpPr>
          <p:cNvPr id="3" name="Title 2"/>
          <p:cNvSpPr>
            <a:spLocks noGrp="1"/>
          </p:cNvSpPr>
          <p:nvPr>
            <p:ph type="title"/>
          </p:nvPr>
        </p:nvSpPr>
        <p:spPr/>
        <p:txBody>
          <a:bodyPr/>
          <a:lstStyle/>
          <a:p>
            <a:r>
              <a:rPr lang="en-GB" dirty="0"/>
              <a:t>Hello Name Example</a:t>
            </a:r>
          </a:p>
        </p:txBody>
      </p:sp>
    </p:spTree>
    <p:extLst>
      <p:ext uri="{BB962C8B-B14F-4D97-AF65-F5344CB8AC3E}">
        <p14:creationId xmlns:p14="http://schemas.microsoft.com/office/powerpoint/2010/main" val="9478905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normAutofit/>
          </a:bodyPr>
          <a:lstStyle/>
          <a:p>
            <a:pPr>
              <a:lnSpc>
                <a:spcPct val="110000"/>
              </a:lnSpc>
            </a:pPr>
            <a:r>
              <a:rPr lang="en-GB" dirty="0"/>
              <a:t>Your programs will not always work first time</a:t>
            </a:r>
          </a:p>
          <a:p>
            <a:pPr>
              <a:lnSpc>
                <a:spcPct val="110000"/>
              </a:lnSpc>
            </a:pPr>
            <a:r>
              <a:rPr lang="en-GB" dirty="0"/>
              <a:t>Create </a:t>
            </a:r>
            <a:r>
              <a:rPr lang="en-GB" dirty="0">
                <a:solidFill>
                  <a:srgbClr val="F08300"/>
                </a:solidFill>
              </a:rPr>
              <a:t>03HelloWorldError.py </a:t>
            </a:r>
            <a:r>
              <a:rPr lang="en-GB" dirty="0"/>
              <a:t>and code the following</a:t>
            </a:r>
          </a:p>
          <a:p>
            <a:pPr marL="360000" lvl="1" indent="0">
              <a:buNone/>
            </a:pPr>
            <a:r>
              <a:rPr lang="en-GB" sz="1600" b="1" dirty="0">
                <a:solidFill>
                  <a:srgbClr val="F08300"/>
                </a:solidFill>
                <a:latin typeface="Courier New" pitchFamily="49" charset="0"/>
                <a:cs typeface="Courier New" pitchFamily="49" charset="0"/>
              </a:rPr>
              <a:t># Name    : 03HelloWorldError</a:t>
            </a:r>
          </a:p>
          <a:p>
            <a:pPr marL="360000" lvl="1" indent="0">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spcBef>
                <a:spcPts val="0"/>
              </a:spcBef>
              <a:buNone/>
            </a:pPr>
            <a:r>
              <a:rPr lang="en-GB" sz="1600" b="1" dirty="0">
                <a:solidFill>
                  <a:srgbClr val="F08300"/>
                </a:solidFill>
                <a:latin typeface="Courier New" pitchFamily="49" charset="0"/>
                <a:cs typeface="Courier New" pitchFamily="49" charset="0"/>
              </a:rPr>
              <a:t># Date    : 08 Jul 2016</a:t>
            </a:r>
          </a:p>
          <a:p>
            <a:pPr marL="360000" lvl="1" indent="0">
              <a:spcBef>
                <a:spcPts val="0"/>
              </a:spcBef>
              <a:buNone/>
            </a:pPr>
            <a:r>
              <a:rPr lang="en-GB" sz="1600" b="1" dirty="0">
                <a:solidFill>
                  <a:srgbClr val="F08300"/>
                </a:solidFill>
                <a:latin typeface="Courier New" pitchFamily="49" charset="0"/>
                <a:cs typeface="Courier New" pitchFamily="49" charset="0"/>
              </a:rPr>
              <a:t># Purpose : Example of syntax error</a:t>
            </a:r>
          </a:p>
          <a:p>
            <a:pPr marL="360000" lvl="1" indent="0">
              <a:spcBef>
                <a:spcPts val="0"/>
              </a:spcBef>
              <a:buNone/>
            </a:pPr>
            <a:endParaRPr lang="en-GB" sz="1600" b="1" dirty="0">
              <a:solidFill>
                <a:srgbClr val="FF0000"/>
              </a:solidFill>
              <a:latin typeface="Courier New" pitchFamily="49" charset="0"/>
              <a:cs typeface="Courier New" pitchFamily="49" charset="0"/>
            </a:endParaRPr>
          </a:p>
          <a:p>
            <a:pPr marL="360000" lvl="1" indent="0">
              <a:spcBef>
                <a:spcPts val="0"/>
              </a:spcBef>
              <a:buNone/>
            </a:pPr>
            <a:r>
              <a:rPr lang="en-GB" sz="1600" b="1" dirty="0">
                <a:latin typeface="Courier New" pitchFamily="49" charset="0"/>
                <a:cs typeface="Courier New" pitchFamily="49" charset="0"/>
              </a:rPr>
              <a:t>pront(</a:t>
            </a:r>
            <a:r>
              <a:rPr lang="en-GB" sz="1600" b="1" dirty="0">
                <a:solidFill>
                  <a:srgbClr val="00B050"/>
                </a:solidFill>
                <a:latin typeface="Courier New" pitchFamily="49" charset="0"/>
                <a:cs typeface="Courier New" pitchFamily="49" charset="0"/>
              </a:rPr>
              <a:t>"Hello </a:t>
            </a:r>
            <a:r>
              <a:rPr lang="en-GB" sz="1600" b="1" dirty="0" smtClean="0">
                <a:solidFill>
                  <a:srgbClr val="00B050"/>
                </a:solidFill>
                <a:latin typeface="Courier New" pitchFamily="49" charset="0"/>
                <a:cs typeface="Courier New" pitchFamily="49" charset="0"/>
              </a:rPr>
              <a:t>World”</a:t>
            </a:r>
            <a:r>
              <a:rPr lang="en-GB" sz="1600" b="1" dirty="0" smtClean="0">
                <a:latin typeface="Courier New" pitchFamily="49" charset="0"/>
                <a:cs typeface="Courier New" pitchFamily="49" charset="0"/>
              </a:rPr>
              <a:t>)</a:t>
            </a:r>
            <a:endParaRPr lang="en-GB" sz="1600" b="1" dirty="0">
              <a:latin typeface="Courier New" pitchFamily="49" charset="0"/>
              <a:cs typeface="Courier New" pitchFamily="49" charset="0"/>
            </a:endParaRPr>
          </a:p>
        </p:txBody>
      </p:sp>
      <p:sp>
        <p:nvSpPr>
          <p:cNvPr id="4" name="Content Placeholder 3"/>
          <p:cNvSpPr>
            <a:spLocks noGrp="1"/>
          </p:cNvSpPr>
          <p:nvPr>
            <p:ph sz="quarter" idx="16"/>
          </p:nvPr>
        </p:nvSpPr>
        <p:spPr/>
        <p:txBody>
          <a:bodyPr/>
          <a:lstStyle/>
          <a:p>
            <a:pPr>
              <a:lnSpc>
                <a:spcPct val="110000"/>
              </a:lnSpc>
            </a:pPr>
            <a:r>
              <a:rPr lang="en-GB" dirty="0"/>
              <a:t>Save and run</a:t>
            </a:r>
          </a:p>
          <a:p>
            <a:pPr marL="360000" lvl="1" indent="0">
              <a:buNone/>
            </a:pPr>
            <a:r>
              <a:rPr lang="en-GB" sz="1600" b="1" dirty="0" err="1">
                <a:solidFill>
                  <a:srgbClr val="F08300"/>
                </a:solidFill>
                <a:latin typeface="Courier New" pitchFamily="49" charset="0"/>
                <a:cs typeface="Courier New" pitchFamily="49" charset="0"/>
              </a:rPr>
              <a:t>Traceback</a:t>
            </a:r>
            <a:r>
              <a:rPr lang="en-GB" sz="1600" b="1" dirty="0">
                <a:solidFill>
                  <a:srgbClr val="F08300"/>
                </a:solidFill>
                <a:latin typeface="Courier New" pitchFamily="49" charset="0"/>
                <a:cs typeface="Courier New" pitchFamily="49" charset="0"/>
              </a:rPr>
              <a:t> (most recent call last):</a:t>
            </a:r>
          </a:p>
          <a:p>
            <a:pPr marL="360000" lvl="1" indent="0">
              <a:spcBef>
                <a:spcPts val="0"/>
              </a:spcBef>
              <a:buNone/>
            </a:pPr>
            <a:r>
              <a:rPr lang="en-GB" sz="1600" b="1" dirty="0">
                <a:solidFill>
                  <a:srgbClr val="F08300"/>
                </a:solidFill>
                <a:latin typeface="Courier New" pitchFamily="49" charset="0"/>
                <a:cs typeface="Courier New" pitchFamily="49" charset="0"/>
              </a:rPr>
              <a:t>  File E:\</a:t>
            </a:r>
            <a:r>
              <a:rPr lang="en-GB" sz="1600" b="1" dirty="0" err="1">
                <a:solidFill>
                  <a:srgbClr val="F08300"/>
                </a:solidFill>
                <a:latin typeface="Courier New" pitchFamily="49" charset="0"/>
                <a:cs typeface="Courier New" pitchFamily="49" charset="0"/>
              </a:rPr>
              <a:t>ProgrammingFoundations</a:t>
            </a:r>
            <a:r>
              <a:rPr lang="en-GB" sz="1600" b="1" dirty="0">
                <a:solidFill>
                  <a:srgbClr val="F08300"/>
                </a:solidFill>
                <a:latin typeface="Courier New" pitchFamily="49" charset="0"/>
                <a:cs typeface="Courier New" pitchFamily="49" charset="0"/>
              </a:rPr>
              <a:t>\Code\CD_03_PythonBasics\Example</a:t>
            </a:r>
          </a:p>
          <a:p>
            <a:pPr marL="360000" lvl="1" indent="0">
              <a:spcBef>
                <a:spcPts val="0"/>
              </a:spcBef>
              <a:buNone/>
            </a:pPr>
            <a:r>
              <a:rPr lang="en-GB" sz="1600" b="1" dirty="0">
                <a:solidFill>
                  <a:srgbClr val="F08300"/>
                </a:solidFill>
                <a:latin typeface="Courier New" pitchFamily="49" charset="0"/>
                <a:cs typeface="Courier New" pitchFamily="49" charset="0"/>
              </a:rPr>
              <a:t>\01GetingStarted\03HelloWorldError.py", line 6, in &lt;module&gt;</a:t>
            </a:r>
          </a:p>
          <a:p>
            <a:pPr marL="360000" lvl="1" indent="0">
              <a:spcBef>
                <a:spcPts val="0"/>
              </a:spcBef>
              <a:buNone/>
            </a:pPr>
            <a:r>
              <a:rPr lang="en-GB" sz="1600" b="1" dirty="0">
                <a:solidFill>
                  <a:srgbClr val="F08300"/>
                </a:solidFill>
                <a:latin typeface="Courier New" pitchFamily="49" charset="0"/>
                <a:cs typeface="Courier New" pitchFamily="49" charset="0"/>
              </a:rPr>
              <a:t>    </a:t>
            </a:r>
            <a:r>
              <a:rPr lang="en-GB" sz="1600" b="1" dirty="0" err="1">
                <a:solidFill>
                  <a:srgbClr val="F08300"/>
                </a:solidFill>
                <a:latin typeface="Courier New" pitchFamily="49" charset="0"/>
                <a:cs typeface="Courier New" pitchFamily="49" charset="0"/>
              </a:rPr>
              <a:t>pront</a:t>
            </a:r>
            <a:r>
              <a:rPr lang="en-GB" sz="1600" b="1" dirty="0">
                <a:solidFill>
                  <a:srgbClr val="F08300"/>
                </a:solidFill>
                <a:latin typeface="Courier New" pitchFamily="49" charset="0"/>
                <a:cs typeface="Courier New" pitchFamily="49" charset="0"/>
              </a:rPr>
              <a:t>("Hello World")</a:t>
            </a:r>
          </a:p>
          <a:p>
            <a:pPr marL="360000" lvl="1" indent="0">
              <a:spcBef>
                <a:spcPts val="0"/>
              </a:spcBef>
              <a:buNone/>
            </a:pPr>
            <a:r>
              <a:rPr lang="en-GB" sz="1600" b="1" dirty="0" err="1">
                <a:solidFill>
                  <a:srgbClr val="F08300"/>
                </a:solidFill>
                <a:latin typeface="Courier New" pitchFamily="49" charset="0"/>
                <a:cs typeface="Courier New" pitchFamily="49" charset="0"/>
              </a:rPr>
              <a:t>NameError</a:t>
            </a:r>
            <a:r>
              <a:rPr lang="en-GB" sz="1600" b="1" dirty="0">
                <a:solidFill>
                  <a:srgbClr val="F08300"/>
                </a:solidFill>
                <a:latin typeface="Courier New" pitchFamily="49" charset="0"/>
                <a:cs typeface="Courier New" pitchFamily="49" charset="0"/>
              </a:rPr>
              <a:t>: name '</a:t>
            </a:r>
            <a:r>
              <a:rPr lang="en-GB" sz="1600" b="1" dirty="0" err="1">
                <a:solidFill>
                  <a:srgbClr val="F08300"/>
                </a:solidFill>
                <a:latin typeface="Courier New" pitchFamily="49" charset="0"/>
                <a:cs typeface="Courier New" pitchFamily="49" charset="0"/>
              </a:rPr>
              <a:t>pront</a:t>
            </a:r>
            <a:r>
              <a:rPr lang="en-GB" sz="1600" b="1" dirty="0">
                <a:solidFill>
                  <a:srgbClr val="F08300"/>
                </a:solidFill>
                <a:latin typeface="Courier New" pitchFamily="49" charset="0"/>
                <a:cs typeface="Courier New" pitchFamily="49" charset="0"/>
              </a:rPr>
              <a:t>' is not defined</a:t>
            </a:r>
          </a:p>
          <a:p>
            <a:pPr>
              <a:lnSpc>
                <a:spcPct val="110000"/>
              </a:lnSpc>
            </a:pPr>
            <a:r>
              <a:rPr lang="en-GB" dirty="0"/>
              <a:t>What is the error message telling you?</a:t>
            </a:r>
          </a:p>
          <a:p>
            <a:pPr>
              <a:lnSpc>
                <a:spcPct val="110000"/>
              </a:lnSpc>
            </a:pPr>
            <a:r>
              <a:rPr lang="en-GB" dirty="0"/>
              <a:t>Need to spot error, correct and rerun</a:t>
            </a:r>
          </a:p>
          <a:p>
            <a:pPr>
              <a:lnSpc>
                <a:spcPct val="110000"/>
              </a:lnSpc>
            </a:pPr>
            <a:r>
              <a:rPr lang="en-GB" dirty="0"/>
              <a:t>Not always obvious…</a:t>
            </a:r>
          </a:p>
          <a:p>
            <a:endParaRPr lang="en-US" dirty="0"/>
          </a:p>
        </p:txBody>
      </p:sp>
      <p:sp>
        <p:nvSpPr>
          <p:cNvPr id="3" name="Title 2"/>
          <p:cNvSpPr>
            <a:spLocks noGrp="1"/>
          </p:cNvSpPr>
          <p:nvPr>
            <p:ph type="title"/>
          </p:nvPr>
        </p:nvSpPr>
        <p:spPr/>
        <p:txBody>
          <a:bodyPr/>
          <a:lstStyle/>
          <a:p>
            <a:r>
              <a:rPr lang="en-GB" dirty="0"/>
              <a:t>Syntax Errors Example</a:t>
            </a:r>
          </a:p>
        </p:txBody>
      </p:sp>
    </p:spTree>
    <p:extLst>
      <p:ext uri="{BB962C8B-B14F-4D97-AF65-F5344CB8AC3E}">
        <p14:creationId xmlns:p14="http://schemas.microsoft.com/office/powerpoint/2010/main" val="7883205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Possible to spot error by colour of text in IDLE</a:t>
            </a:r>
          </a:p>
          <a:p>
            <a:r>
              <a:rPr lang="en-GB" dirty="0"/>
              <a:t>Often highlighted error is because of a previous error</a:t>
            </a:r>
          </a:p>
          <a:p>
            <a:pPr lvl="1"/>
            <a:r>
              <a:rPr lang="en-GB" dirty="0"/>
              <a:t>Especially missing or incorrect punctuation</a:t>
            </a:r>
          </a:p>
          <a:p>
            <a:r>
              <a:rPr lang="en-GB" dirty="0"/>
              <a:t>Also logic errors</a:t>
            </a:r>
          </a:p>
          <a:p>
            <a:pPr lvl="1"/>
            <a:r>
              <a:rPr lang="en-GB" dirty="0"/>
              <a:t>Program syntactically correct but produces an incorrect result</a:t>
            </a:r>
          </a:p>
          <a:p>
            <a:pPr lvl="1"/>
            <a:r>
              <a:rPr lang="en-GB" dirty="0"/>
              <a:t>Need to test thoroughly to confirm all functionally works as specified</a:t>
            </a:r>
          </a:p>
          <a:p>
            <a:pPr lvl="1"/>
            <a:r>
              <a:rPr lang="en-GB" dirty="0"/>
              <a:t>Again need to debug, spot error, correct and rerun</a:t>
            </a:r>
          </a:p>
          <a:p>
            <a:endParaRPr lang="en-GB" dirty="0"/>
          </a:p>
        </p:txBody>
      </p:sp>
      <p:sp>
        <p:nvSpPr>
          <p:cNvPr id="3" name="Title 2"/>
          <p:cNvSpPr>
            <a:spLocks noGrp="1"/>
          </p:cNvSpPr>
          <p:nvPr>
            <p:ph type="title"/>
          </p:nvPr>
        </p:nvSpPr>
        <p:spPr/>
        <p:txBody>
          <a:bodyPr/>
          <a:lstStyle/>
          <a:p>
            <a:r>
              <a:rPr lang="en-GB" dirty="0"/>
              <a:t>Syntax Errors Comments</a:t>
            </a:r>
          </a:p>
        </p:txBody>
      </p:sp>
    </p:spTree>
    <p:extLst>
      <p:ext uri="{BB962C8B-B14F-4D97-AF65-F5344CB8AC3E}">
        <p14:creationId xmlns:p14="http://schemas.microsoft.com/office/powerpoint/2010/main" val="225560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US" b="1" dirty="0">
                <a:solidFill>
                  <a:srgbClr val="0E3C58"/>
                </a:solidFill>
              </a:rPr>
              <a:t>The aim of this course is to enable learners:</a:t>
            </a:r>
          </a:p>
          <a:p>
            <a:pPr lvl="1"/>
            <a:r>
              <a:rPr lang="en-US" dirty="0"/>
              <a:t>To gain a basic understanding of programming and its application through use of the Python programming language</a:t>
            </a:r>
          </a:p>
          <a:p>
            <a:r>
              <a:rPr lang="en-US" b="1" dirty="0">
                <a:solidFill>
                  <a:schemeClr val="tx2"/>
                </a:solidFill>
              </a:rPr>
              <a:t>At the end of the course the learner will be able to</a:t>
            </a:r>
            <a:r>
              <a:rPr lang="en-US" b="1" dirty="0" smtClean="0">
                <a:solidFill>
                  <a:schemeClr val="tx2"/>
                </a:solidFill>
              </a:rPr>
              <a:t>:</a:t>
            </a:r>
          </a:p>
          <a:p>
            <a:pPr lvl="1">
              <a:buFont typeface="+mj-lt"/>
              <a:buAutoNum type="arabicPeriod"/>
            </a:pPr>
            <a:r>
              <a:rPr lang="en-US" dirty="0" smtClean="0"/>
              <a:t>Describe </a:t>
            </a:r>
            <a:r>
              <a:rPr lang="en-US" dirty="0"/>
              <a:t>and apply generic programming approaches and concepts</a:t>
            </a:r>
          </a:p>
          <a:p>
            <a:pPr lvl="1">
              <a:buFont typeface="+mj-lt"/>
              <a:buAutoNum type="arabicPeriod"/>
            </a:pPr>
            <a:r>
              <a:rPr lang="en-US" dirty="0" smtClean="0"/>
              <a:t>Code </a:t>
            </a:r>
            <a:r>
              <a:rPr lang="en-US" dirty="0"/>
              <a:t>and run simple Python programs that include basic input / output, mathematical operators and comments</a:t>
            </a:r>
          </a:p>
          <a:p>
            <a:pPr lvl="1">
              <a:buFont typeface="+mj-lt"/>
              <a:buAutoNum type="arabicPeriod"/>
            </a:pPr>
            <a:r>
              <a:rPr lang="en-US" dirty="0" smtClean="0"/>
              <a:t>Code </a:t>
            </a:r>
            <a:r>
              <a:rPr lang="en-US" dirty="0"/>
              <a:t>and run simple Python programs that make use of common data types </a:t>
            </a:r>
          </a:p>
          <a:p>
            <a:pPr lvl="1">
              <a:buFont typeface="+mj-lt"/>
              <a:buAutoNum type="arabicPeriod"/>
            </a:pPr>
            <a:r>
              <a:rPr lang="en-US" dirty="0" smtClean="0"/>
              <a:t>Code </a:t>
            </a:r>
            <a:r>
              <a:rPr lang="en-US" dirty="0"/>
              <a:t>and run simple Python programs that include decisions, loops and procedures </a:t>
            </a:r>
          </a:p>
          <a:p>
            <a:pPr lvl="1">
              <a:buFont typeface="+mj-lt"/>
              <a:buAutoNum type="arabicPeriod"/>
            </a:pPr>
            <a:r>
              <a:rPr lang="en-US" dirty="0" smtClean="0"/>
              <a:t>Code </a:t>
            </a:r>
            <a:r>
              <a:rPr lang="en-US" dirty="0"/>
              <a:t>and run simple Python programs that read and write to </a:t>
            </a:r>
            <a:r>
              <a:rPr lang="en-US" dirty="0" smtClean="0"/>
              <a:t>files</a:t>
            </a:r>
            <a:endParaRPr lang="en-US" dirty="0"/>
          </a:p>
        </p:txBody>
      </p:sp>
      <p:sp>
        <p:nvSpPr>
          <p:cNvPr id="7" name="Title 6"/>
          <p:cNvSpPr>
            <a:spLocks noGrp="1"/>
          </p:cNvSpPr>
          <p:nvPr>
            <p:ph type="title"/>
          </p:nvPr>
        </p:nvSpPr>
        <p:spPr>
          <a:xfrm>
            <a:off x="414000" y="124742"/>
            <a:ext cx="10804874" cy="1153618"/>
          </a:xfrm>
        </p:spPr>
        <p:txBody>
          <a:bodyPr>
            <a:normAutofit/>
          </a:bodyPr>
          <a:lstStyle/>
          <a:p>
            <a:r>
              <a:rPr lang="en-GB" dirty="0"/>
              <a:t>Course Aims and Leaning Outcomes (Objectives)</a:t>
            </a:r>
            <a:endParaRPr lang="en-US" dirty="0"/>
          </a:p>
        </p:txBody>
      </p:sp>
    </p:spTree>
    <p:extLst>
      <p:ext uri="{BB962C8B-B14F-4D97-AF65-F5344CB8AC3E}">
        <p14:creationId xmlns:p14="http://schemas.microsoft.com/office/powerpoint/2010/main" val="20695135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ct val="70000"/>
              </a:lnSpc>
            </a:pPr>
            <a:r>
              <a:rPr lang="en-US" dirty="0"/>
              <a:t>Please see your Exercise Guide</a:t>
            </a:r>
          </a:p>
          <a:p>
            <a:pPr lvl="1">
              <a:lnSpc>
                <a:spcPct val="70000"/>
              </a:lnSpc>
            </a:pPr>
            <a:r>
              <a:rPr lang="en-US" dirty="0"/>
              <a:t>Work as an individual but help each other</a:t>
            </a:r>
          </a:p>
          <a:p>
            <a:pPr lvl="1">
              <a:lnSpc>
                <a:spcPct val="70000"/>
              </a:lnSpc>
            </a:pPr>
            <a:r>
              <a:rPr lang="en-US" dirty="0"/>
              <a:t>10 minutes</a:t>
            </a:r>
          </a:p>
          <a:p>
            <a:pPr>
              <a:lnSpc>
                <a:spcPct val="70000"/>
              </a:lnSpc>
            </a:pPr>
            <a:r>
              <a:rPr lang="en-US" dirty="0"/>
              <a:t>Instructions</a:t>
            </a:r>
          </a:p>
          <a:p>
            <a:pPr lvl="1">
              <a:lnSpc>
                <a:spcPct val="70000"/>
              </a:lnSpc>
            </a:pPr>
            <a:r>
              <a:rPr lang="en-US" dirty="0"/>
              <a:t>Create new folder and move to: 02Basics\Exercise</a:t>
            </a:r>
          </a:p>
          <a:p>
            <a:pPr lvl="1">
              <a:lnSpc>
                <a:spcPct val="70000"/>
              </a:lnSpc>
            </a:pPr>
            <a:r>
              <a:rPr lang="en-US" dirty="0"/>
              <a:t>Create new file: 01HelloFullName.py</a:t>
            </a:r>
          </a:p>
          <a:p>
            <a:pPr lvl="1">
              <a:lnSpc>
                <a:spcPct val="70000"/>
              </a:lnSpc>
            </a:pPr>
            <a:r>
              <a:rPr lang="en-US" dirty="0"/>
              <a:t>Code a program that</a:t>
            </a:r>
          </a:p>
          <a:p>
            <a:pPr lvl="2">
              <a:lnSpc>
                <a:spcPct val="70000"/>
              </a:lnSpc>
            </a:pPr>
            <a:r>
              <a:rPr lang="en-US" dirty="0"/>
              <a:t>Inputs your first name</a:t>
            </a:r>
          </a:p>
          <a:p>
            <a:pPr lvl="2">
              <a:lnSpc>
                <a:spcPct val="70000"/>
              </a:lnSpc>
            </a:pPr>
            <a:r>
              <a:rPr lang="en-US" dirty="0"/>
              <a:t>Inputs your second name</a:t>
            </a:r>
          </a:p>
          <a:p>
            <a:pPr lvl="2">
              <a:lnSpc>
                <a:spcPct val="70000"/>
              </a:lnSpc>
            </a:pPr>
            <a:r>
              <a:rPr lang="en-US" dirty="0"/>
              <a:t>Outputs “Hello first-name second-name”</a:t>
            </a:r>
          </a:p>
          <a:p>
            <a:pPr lvl="2">
              <a:lnSpc>
                <a:spcPct val="70000"/>
              </a:lnSpc>
            </a:pPr>
            <a:r>
              <a:rPr lang="en-US" dirty="0"/>
              <a:t>Save and run</a:t>
            </a:r>
          </a:p>
          <a:p>
            <a:pPr>
              <a:lnSpc>
                <a:spcPct val="70000"/>
              </a:lnSpc>
            </a:pPr>
            <a:endParaRPr lang="en-US" dirty="0"/>
          </a:p>
        </p:txBody>
      </p:sp>
      <p:sp>
        <p:nvSpPr>
          <p:cNvPr id="665602" name="Rectangle 2"/>
          <p:cNvSpPr>
            <a:spLocks noGrp="1" noChangeArrowheads="1"/>
          </p:cNvSpPr>
          <p:nvPr>
            <p:ph type="title"/>
          </p:nvPr>
        </p:nvSpPr>
        <p:spPr/>
        <p:txBody>
          <a:bodyPr>
            <a:normAutofit/>
          </a:bodyPr>
          <a:lstStyle/>
          <a:p>
            <a:r>
              <a:rPr lang="en-GB" dirty="0"/>
              <a:t>Exercise 2.1 – Hello Full Name </a:t>
            </a:r>
          </a:p>
        </p:txBody>
      </p:sp>
      <p:sp>
        <p:nvSpPr>
          <p:cNvPr id="665603" name="Rectangle 3"/>
          <p:cNvSpPr>
            <a:spLocks noChangeArrowheads="1"/>
          </p:cNvSpPr>
          <p:nvPr/>
        </p:nvSpPr>
        <p:spPr bwMode="auto">
          <a:xfrm>
            <a:off x="3360000" y="900000"/>
            <a:ext cx="7680000" cy="5220000"/>
          </a:xfrm>
          <a:prstGeom prst="rect">
            <a:avLst/>
          </a:prstGeom>
          <a:noFill/>
          <a:ln w="9525">
            <a:noFill/>
            <a:miter lim="800000"/>
            <a:headEnd/>
            <a:tailEnd/>
          </a:ln>
          <a:effectLst/>
        </p:spPr>
        <p:txBody>
          <a:bodyPr/>
          <a:lstStyle/>
          <a:p>
            <a:pPr marL="360000" indent="-360000">
              <a:spcBef>
                <a:spcPts val="600"/>
              </a:spcBef>
              <a:buClr>
                <a:schemeClr val="accent1"/>
              </a:buClr>
              <a:buFont typeface="Wingdings" pitchFamily="2" charset="2"/>
              <a:buChar char="§"/>
            </a:pPr>
            <a:endParaRPr lang="en-GB" sz="2400" b="1" dirty="0">
              <a:latin typeface="Arial" pitchFamily="34" charset="0"/>
              <a:cs typeface="Arial" pitchFamily="34" charset="0"/>
            </a:endParaRPr>
          </a:p>
        </p:txBody>
      </p:sp>
    </p:spTree>
    <p:extLst>
      <p:ext uri="{BB962C8B-B14F-4D97-AF65-F5344CB8AC3E}">
        <p14:creationId xmlns:p14="http://schemas.microsoft.com/office/powerpoint/2010/main" val="7659107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sz="quarter" idx="15"/>
          </p:nvPr>
        </p:nvSpPr>
        <p:spPr>
          <a:prstGeom prst="rect">
            <a:avLst/>
          </a:prstGeom>
        </p:spPr>
        <p:txBody>
          <a:bodyPr/>
          <a:lstStyle/>
          <a:p>
            <a:r>
              <a:rPr lang="en-GB" b="0" dirty="0"/>
              <a:t>Objectives</a:t>
            </a:r>
          </a:p>
          <a:p>
            <a:r>
              <a:rPr lang="en-GB" b="0" dirty="0"/>
              <a:t>Getting Started</a:t>
            </a:r>
          </a:p>
          <a:p>
            <a:r>
              <a:rPr lang="en-GB" b="0" dirty="0"/>
              <a:t>First Program</a:t>
            </a:r>
          </a:p>
          <a:p>
            <a:r>
              <a:rPr lang="en-GB" b="1" dirty="0">
                <a:solidFill>
                  <a:schemeClr val="tx2"/>
                </a:solidFill>
              </a:rPr>
              <a:t>Simple Maths</a:t>
            </a:r>
          </a:p>
          <a:p>
            <a:r>
              <a:rPr lang="en-GB" b="0" dirty="0"/>
              <a:t>Comments</a:t>
            </a:r>
          </a:p>
          <a:p>
            <a:r>
              <a:rPr lang="en-GB" b="0" dirty="0"/>
              <a:t>Review</a:t>
            </a:r>
          </a:p>
        </p:txBody>
      </p:sp>
      <p:sp>
        <p:nvSpPr>
          <p:cNvPr id="30723" name="Rectangle 2"/>
          <p:cNvSpPr>
            <a:spLocks noGrp="1" noChangeArrowheads="1"/>
          </p:cNvSpPr>
          <p:nvPr>
            <p:ph type="title"/>
          </p:nvPr>
        </p:nvSpPr>
        <p:spPr/>
        <p:txBody>
          <a:bodyPr>
            <a:normAutofit/>
          </a:bodyPr>
          <a:lstStyle/>
          <a:p>
            <a:r>
              <a:rPr lang="en-GB" dirty="0"/>
              <a:t>Contents</a:t>
            </a:r>
          </a:p>
        </p:txBody>
      </p:sp>
    </p:spTree>
    <p:extLst>
      <p:ext uri="{BB962C8B-B14F-4D97-AF65-F5344CB8AC3E}">
        <p14:creationId xmlns:p14="http://schemas.microsoft.com/office/powerpoint/2010/main" val="3756280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Python provides for the basic mathematical operators</a:t>
            </a:r>
          </a:p>
          <a:p>
            <a:pPr lvl="1"/>
            <a:r>
              <a:rPr lang="en-GB" dirty="0"/>
              <a:t>Addition</a:t>
            </a:r>
          </a:p>
          <a:p>
            <a:pPr lvl="1"/>
            <a:r>
              <a:rPr lang="en-GB" dirty="0"/>
              <a:t>Subtraction</a:t>
            </a:r>
          </a:p>
          <a:p>
            <a:pPr lvl="1"/>
            <a:r>
              <a:rPr lang="en-GB" dirty="0"/>
              <a:t>Multiplication</a:t>
            </a:r>
          </a:p>
          <a:p>
            <a:pPr lvl="1"/>
            <a:r>
              <a:rPr lang="en-GB" dirty="0"/>
              <a:t>Division</a:t>
            </a:r>
          </a:p>
          <a:p>
            <a:pPr lvl="1"/>
            <a:r>
              <a:rPr lang="en-GB" dirty="0"/>
              <a:t>Powers</a:t>
            </a:r>
          </a:p>
          <a:p>
            <a:pPr lvl="1"/>
            <a:r>
              <a:rPr lang="en-GB" dirty="0" smtClean="0"/>
              <a:t>Modulus</a:t>
            </a:r>
            <a:endParaRPr lang="en-GB" dirty="0"/>
          </a:p>
        </p:txBody>
      </p:sp>
      <p:sp>
        <p:nvSpPr>
          <p:cNvPr id="4" name="Content Placeholder 3"/>
          <p:cNvSpPr>
            <a:spLocks noGrp="1"/>
          </p:cNvSpPr>
          <p:nvPr>
            <p:ph sz="quarter" idx="16"/>
          </p:nvPr>
        </p:nvSpPr>
        <p:spPr/>
        <p:txBody>
          <a:bodyPr/>
          <a:lstStyle/>
          <a:p>
            <a:r>
              <a:rPr lang="en-GB" dirty="0"/>
              <a:t>Also numerous built in mathematical functions</a:t>
            </a:r>
          </a:p>
          <a:p>
            <a:pPr lvl="1"/>
            <a:r>
              <a:rPr lang="en-GB" dirty="0"/>
              <a:t>Included in maths module</a:t>
            </a:r>
          </a:p>
          <a:p>
            <a:pPr lvl="2"/>
            <a:r>
              <a:rPr lang="en-GB" dirty="0"/>
              <a:t>Logarithmic</a:t>
            </a:r>
          </a:p>
          <a:p>
            <a:pPr lvl="2"/>
            <a:r>
              <a:rPr lang="en-GB" dirty="0"/>
              <a:t>Trigonometric</a:t>
            </a:r>
          </a:p>
          <a:p>
            <a:pPr lvl="2"/>
            <a:r>
              <a:rPr lang="en-GB" dirty="0"/>
              <a:t>Angular conversion</a:t>
            </a:r>
          </a:p>
          <a:p>
            <a:pPr lvl="1"/>
            <a:r>
              <a:rPr lang="en-GB" dirty="0"/>
              <a:t>See: </a:t>
            </a:r>
            <a:r>
              <a:rPr lang="en-GB" dirty="0">
                <a:hlinkClick r:id="rId3"/>
              </a:rPr>
              <a:t>https://docs.python.org/2/library/</a:t>
            </a:r>
            <a:r>
              <a:rPr lang="en-GB" dirty="0" smtClean="0">
                <a:hlinkClick r:id="rId3"/>
              </a:rPr>
              <a:t>math.html</a:t>
            </a:r>
            <a:endParaRPr lang="en-GB" dirty="0"/>
          </a:p>
        </p:txBody>
      </p:sp>
      <p:sp>
        <p:nvSpPr>
          <p:cNvPr id="3" name="Title 2"/>
          <p:cNvSpPr>
            <a:spLocks noGrp="1"/>
          </p:cNvSpPr>
          <p:nvPr>
            <p:ph type="title"/>
          </p:nvPr>
        </p:nvSpPr>
        <p:spPr/>
        <p:txBody>
          <a:bodyPr/>
          <a:lstStyle/>
          <a:p>
            <a:r>
              <a:rPr lang="en-GB" dirty="0"/>
              <a:t>Simple Maths</a:t>
            </a:r>
          </a:p>
        </p:txBody>
      </p:sp>
    </p:spTree>
    <p:extLst>
      <p:ext uri="{BB962C8B-B14F-4D97-AF65-F5344CB8AC3E}">
        <p14:creationId xmlns:p14="http://schemas.microsoft.com/office/powerpoint/2010/main" val="35167475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normAutofit fontScale="85000" lnSpcReduction="20000"/>
          </a:bodyPr>
          <a:lstStyle/>
          <a:p>
            <a:pPr marL="360000" lvl="2"/>
            <a:r>
              <a:rPr lang="en-GB" b="1" dirty="0"/>
              <a:t>Create new folder and move to: </a:t>
            </a:r>
            <a:r>
              <a:rPr lang="en-GB" b="1" dirty="0">
                <a:solidFill>
                  <a:srgbClr val="F08300"/>
                </a:solidFill>
              </a:rPr>
              <a:t>02Basics\Example\02SimpleMaths</a:t>
            </a:r>
          </a:p>
          <a:p>
            <a:r>
              <a:rPr lang="en-GB" dirty="0"/>
              <a:t>Create</a:t>
            </a:r>
            <a:r>
              <a:rPr lang="en-GB" dirty="0">
                <a:solidFill>
                  <a:srgbClr val="F08300"/>
                </a:solidFill>
              </a:rPr>
              <a:t> 01Addition.py </a:t>
            </a:r>
            <a:r>
              <a:rPr lang="en-GB" dirty="0"/>
              <a:t>and code the following</a:t>
            </a:r>
          </a:p>
          <a:p>
            <a:pPr marL="360000" lvl="1" indent="0">
              <a:buNone/>
            </a:pPr>
            <a:r>
              <a:rPr lang="en-GB" sz="1600" b="1" dirty="0">
                <a:solidFill>
                  <a:schemeClr val="accent6"/>
                </a:solidFill>
                <a:latin typeface="Courier New" pitchFamily="49" charset="0"/>
                <a:cs typeface="Courier New" pitchFamily="49" charset="0"/>
              </a:rPr>
              <a:t># Name    : 01Addition</a:t>
            </a:r>
          </a:p>
          <a:p>
            <a:pPr marL="360000" lvl="1" indent="0">
              <a:spcBef>
                <a:spcPts val="0"/>
              </a:spcBef>
              <a:buNone/>
            </a:pPr>
            <a:r>
              <a:rPr lang="en-GB" sz="1600" b="1" dirty="0">
                <a:solidFill>
                  <a:schemeClr val="accent6"/>
                </a:solidFill>
                <a:latin typeface="Courier New" pitchFamily="49" charset="0"/>
                <a:cs typeface="Courier New" pitchFamily="49" charset="0"/>
              </a:rPr>
              <a:t># Author  : John Merchant</a:t>
            </a:r>
          </a:p>
          <a:p>
            <a:pPr marL="360000" lvl="1" indent="0">
              <a:spcBef>
                <a:spcPts val="0"/>
              </a:spcBef>
              <a:buNone/>
            </a:pPr>
            <a:r>
              <a:rPr lang="en-GB" sz="1600" b="1" dirty="0">
                <a:solidFill>
                  <a:schemeClr val="accent6"/>
                </a:solidFill>
                <a:latin typeface="Courier New" pitchFamily="49" charset="0"/>
                <a:cs typeface="Courier New" pitchFamily="49" charset="0"/>
              </a:rPr>
              <a:t># Date    : 08 Jul 2016</a:t>
            </a:r>
          </a:p>
          <a:p>
            <a:pPr marL="360000" lvl="1" indent="0">
              <a:spcBef>
                <a:spcPts val="0"/>
              </a:spcBef>
              <a:buNone/>
            </a:pPr>
            <a:r>
              <a:rPr lang="en-GB" sz="1600" b="1" dirty="0">
                <a:solidFill>
                  <a:schemeClr val="accent6"/>
                </a:solidFill>
                <a:latin typeface="Courier New" pitchFamily="49" charset="0"/>
                <a:cs typeface="Courier New" pitchFamily="49" charset="0"/>
              </a:rPr>
              <a:t># Purpose : Example of addition</a:t>
            </a:r>
          </a:p>
          <a:p>
            <a:pPr marL="360000" lvl="1" indent="0">
              <a:spcBef>
                <a:spcPts val="0"/>
              </a:spcBef>
              <a:buNone/>
            </a:pPr>
            <a:endParaRPr lang="en-GB" sz="1600" b="1" dirty="0">
              <a:solidFill>
                <a:srgbClr val="FF0000"/>
              </a:solidFill>
              <a:latin typeface="Courier New" pitchFamily="49" charset="0"/>
              <a:cs typeface="Courier New" pitchFamily="49" charset="0"/>
            </a:endParaRPr>
          </a:p>
          <a:p>
            <a:pPr marL="360000" lvl="1" indent="0">
              <a:spcBef>
                <a:spcPts val="0"/>
              </a:spcBef>
              <a:buNone/>
            </a:pPr>
            <a:r>
              <a:rPr lang="en-GB" sz="1600" b="1" dirty="0">
                <a:latin typeface="Courier New" pitchFamily="49" charset="0"/>
                <a:cs typeface="Courier New" pitchFamily="49" charset="0"/>
              </a:rPr>
              <a:t>number1 = </a:t>
            </a:r>
            <a:r>
              <a:rPr lang="en-GB" sz="1600" b="1" dirty="0">
                <a:solidFill>
                  <a:srgbClr val="7030A0"/>
                </a:solidFill>
                <a:latin typeface="Courier New" pitchFamily="49" charset="0"/>
                <a:cs typeface="Courier New" pitchFamily="49" charset="0"/>
              </a:rPr>
              <a:t>float</a:t>
            </a:r>
            <a:r>
              <a:rPr lang="en-GB" sz="1600" b="1" dirty="0">
                <a:latin typeface="Courier New" pitchFamily="49" charset="0"/>
                <a:cs typeface="Courier New" pitchFamily="49" charset="0"/>
              </a:rPr>
              <a:t>(</a:t>
            </a:r>
            <a:r>
              <a:rPr lang="en-GB" sz="1600" b="1" dirty="0">
                <a:solidFill>
                  <a:srgbClr val="7030A0"/>
                </a:solidFill>
                <a:latin typeface="Courier New" pitchFamily="49" charset="0"/>
                <a:cs typeface="Courier New" pitchFamily="49" charset="0"/>
              </a:rPr>
              <a:t>input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'Please enter first number : '</a:t>
            </a:r>
            <a:r>
              <a:rPr lang="en-GB" sz="1600" b="1" dirty="0">
                <a:latin typeface="Courier New" pitchFamily="49" charset="0"/>
                <a:cs typeface="Courier New" pitchFamily="49" charset="0"/>
              </a:rPr>
              <a:t>))</a:t>
            </a:r>
          </a:p>
          <a:p>
            <a:pPr marL="360000" lvl="1" indent="0">
              <a:spcBef>
                <a:spcPts val="0"/>
              </a:spcBef>
              <a:buNone/>
            </a:pPr>
            <a:r>
              <a:rPr lang="en-GB" sz="1600" b="1" dirty="0">
                <a:latin typeface="Courier New" pitchFamily="49" charset="0"/>
                <a:cs typeface="Courier New" pitchFamily="49" charset="0"/>
              </a:rPr>
              <a:t>number2 = </a:t>
            </a:r>
            <a:r>
              <a:rPr lang="en-GB" sz="1600" b="1" dirty="0">
                <a:solidFill>
                  <a:srgbClr val="7030A0"/>
                </a:solidFill>
                <a:latin typeface="Courier New" pitchFamily="49" charset="0"/>
                <a:cs typeface="Courier New" pitchFamily="49" charset="0"/>
              </a:rPr>
              <a:t>float</a:t>
            </a:r>
            <a:r>
              <a:rPr lang="en-GB" sz="1600" b="1" dirty="0">
                <a:latin typeface="Courier New" pitchFamily="49" charset="0"/>
                <a:cs typeface="Courier New" pitchFamily="49" charset="0"/>
              </a:rPr>
              <a:t>(</a:t>
            </a:r>
            <a:r>
              <a:rPr lang="en-GB" sz="1600" b="1" dirty="0">
                <a:solidFill>
                  <a:srgbClr val="7030A0"/>
                </a:solidFill>
                <a:latin typeface="Courier New" pitchFamily="49" charset="0"/>
                <a:cs typeface="Courier New" pitchFamily="49" charset="0"/>
              </a:rPr>
              <a:t>input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'Please enter second number: '</a:t>
            </a:r>
            <a:r>
              <a:rPr lang="en-GB" sz="1600" b="1" dirty="0">
                <a:latin typeface="Courier New" pitchFamily="49" charset="0"/>
                <a:cs typeface="Courier New" pitchFamily="49" charset="0"/>
              </a:rPr>
              <a:t>))</a:t>
            </a:r>
          </a:p>
          <a:p>
            <a:pPr marL="360000" lvl="1" indent="0">
              <a:spcBef>
                <a:spcPts val="0"/>
              </a:spcBef>
              <a:buNone/>
            </a:pPr>
            <a:r>
              <a:rPr lang="en-GB" sz="1600" b="1" dirty="0">
                <a:latin typeface="Courier New" pitchFamily="49" charset="0"/>
                <a:cs typeface="Courier New" pitchFamily="49" charset="0"/>
              </a:rPr>
              <a:t>answer = number1 + number2</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(number1,</a:t>
            </a:r>
            <a:r>
              <a:rPr lang="en-GB" sz="1600" b="1" dirty="0">
                <a:solidFill>
                  <a:srgbClr val="00B050"/>
                </a:solidFill>
                <a:latin typeface="Courier New" pitchFamily="49" charset="0"/>
                <a:cs typeface="Courier New" pitchFamily="49" charset="0"/>
              </a:rPr>
              <a:t>' + '</a:t>
            </a:r>
            <a:r>
              <a:rPr lang="en-GB" sz="1600" b="1" dirty="0">
                <a:latin typeface="Courier New" pitchFamily="49" charset="0"/>
                <a:cs typeface="Courier New" pitchFamily="49" charset="0"/>
              </a:rPr>
              <a:t>,number2,</a:t>
            </a:r>
            <a:r>
              <a:rPr lang="en-GB" sz="1600" b="1" dirty="0">
                <a:solidFill>
                  <a:srgbClr val="00B050"/>
                </a:solidFill>
                <a:latin typeface="Courier New" pitchFamily="49" charset="0"/>
                <a:cs typeface="Courier New" pitchFamily="49" charset="0"/>
              </a:rPr>
              <a:t>' = </a:t>
            </a:r>
            <a:r>
              <a:rPr lang="en-GB" sz="1600" b="1" dirty="0">
                <a:latin typeface="Courier New" pitchFamily="49" charset="0"/>
                <a:cs typeface="Courier New" pitchFamily="49" charset="0"/>
              </a:rPr>
              <a:t>',answer)</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(number1,</a:t>
            </a:r>
            <a:r>
              <a:rPr lang="en-GB" sz="1600" b="1" dirty="0">
                <a:solidFill>
                  <a:srgbClr val="00B050"/>
                </a:solidFill>
                <a:latin typeface="Courier New" pitchFamily="49" charset="0"/>
                <a:cs typeface="Courier New" pitchFamily="49" charset="0"/>
              </a:rPr>
              <a:t>' + '</a:t>
            </a:r>
            <a:r>
              <a:rPr lang="en-GB" sz="1600" b="1" dirty="0">
                <a:latin typeface="Courier New" pitchFamily="49" charset="0"/>
                <a:cs typeface="Courier New" pitchFamily="49" charset="0"/>
              </a:rPr>
              <a:t>,number2,</a:t>
            </a:r>
            <a:r>
              <a:rPr lang="en-GB" sz="1600" b="1" dirty="0">
                <a:solidFill>
                  <a:srgbClr val="00B050"/>
                </a:solidFill>
                <a:latin typeface="Courier New" pitchFamily="49" charset="0"/>
                <a:cs typeface="Courier New" pitchFamily="49" charset="0"/>
              </a:rPr>
              <a:t>' = '</a:t>
            </a:r>
            <a:r>
              <a:rPr lang="en-GB" sz="1600" b="1" dirty="0">
                <a:latin typeface="Courier New" pitchFamily="49" charset="0"/>
                <a:cs typeface="Courier New" pitchFamily="49" charset="0"/>
              </a:rPr>
              <a:t>,number1 + number2)</a:t>
            </a:r>
          </a:p>
          <a:p>
            <a:pPr marL="720000" lvl="2"/>
            <a:endParaRPr lang="en-GB" dirty="0"/>
          </a:p>
          <a:p>
            <a:pPr marL="360000" lvl="1" indent="0">
              <a:lnSpc>
                <a:spcPct val="110000"/>
              </a:lnSpc>
              <a:spcBef>
                <a:spcPts val="0"/>
              </a:spcBef>
              <a:buNone/>
            </a:pPr>
            <a:endParaRPr lang="en-GB" sz="1600" b="1" dirty="0">
              <a:solidFill>
                <a:srgbClr val="FF0000"/>
              </a:solidFill>
              <a:latin typeface="Courier New" pitchFamily="49" charset="0"/>
              <a:cs typeface="Courier New" pitchFamily="49" charset="0"/>
            </a:endParaRPr>
          </a:p>
        </p:txBody>
      </p:sp>
      <p:sp>
        <p:nvSpPr>
          <p:cNvPr id="4" name="Content Placeholder 3"/>
          <p:cNvSpPr>
            <a:spLocks noGrp="1"/>
          </p:cNvSpPr>
          <p:nvPr>
            <p:ph sz="quarter" idx="16"/>
          </p:nvPr>
        </p:nvSpPr>
        <p:spPr/>
        <p:txBody>
          <a:bodyPr/>
          <a:lstStyle/>
          <a:p>
            <a:pPr marL="360000" lvl="1"/>
            <a:r>
              <a:rPr lang="en-GB" b="1" dirty="0"/>
              <a:t>Save and run</a:t>
            </a:r>
          </a:p>
          <a:p>
            <a:pPr marL="720000" lvl="2"/>
            <a:r>
              <a:rPr lang="en-GB" dirty="0"/>
              <a:t>What does the program do?</a:t>
            </a:r>
          </a:p>
          <a:p>
            <a:pPr marL="720000" lvl="2"/>
            <a:r>
              <a:rPr lang="en-GB" dirty="0"/>
              <a:t>What does the </a:t>
            </a:r>
            <a:r>
              <a:rPr lang="en-GB" b="1" dirty="0">
                <a:solidFill>
                  <a:srgbClr val="7030A0"/>
                </a:solidFill>
                <a:latin typeface="Courier New" pitchFamily="49" charset="0"/>
                <a:cs typeface="Courier New" pitchFamily="49" charset="0"/>
              </a:rPr>
              <a:t>float</a:t>
            </a:r>
            <a:r>
              <a:rPr lang="en-GB" dirty="0">
                <a:solidFill>
                  <a:srgbClr val="7030A0"/>
                </a:solidFill>
              </a:rPr>
              <a:t> </a:t>
            </a:r>
            <a:r>
              <a:rPr lang="en-GB" dirty="0"/>
              <a:t>outside the </a:t>
            </a:r>
            <a:r>
              <a:rPr lang="en-GB" b="1" dirty="0">
                <a:solidFill>
                  <a:srgbClr val="7030A0"/>
                </a:solidFill>
                <a:latin typeface="Courier New" pitchFamily="49" charset="0"/>
                <a:cs typeface="Courier New" pitchFamily="49" charset="0"/>
              </a:rPr>
              <a:t>input</a:t>
            </a:r>
            <a:r>
              <a:rPr lang="en-GB" dirty="0">
                <a:solidFill>
                  <a:srgbClr val="7030A0"/>
                </a:solidFill>
              </a:rPr>
              <a:t> </a:t>
            </a:r>
            <a:r>
              <a:rPr lang="en-GB" dirty="0"/>
              <a:t>bracket do?</a:t>
            </a:r>
          </a:p>
          <a:p>
            <a:pPr marL="720000" lvl="2"/>
            <a:r>
              <a:rPr lang="en-GB" dirty="0"/>
              <a:t>What does the last line avoid the need for?</a:t>
            </a:r>
          </a:p>
          <a:p>
            <a:endParaRPr lang="en-US" dirty="0"/>
          </a:p>
        </p:txBody>
      </p:sp>
      <p:sp>
        <p:nvSpPr>
          <p:cNvPr id="3" name="Title 2"/>
          <p:cNvSpPr>
            <a:spLocks noGrp="1"/>
          </p:cNvSpPr>
          <p:nvPr>
            <p:ph type="title"/>
          </p:nvPr>
        </p:nvSpPr>
        <p:spPr/>
        <p:txBody>
          <a:bodyPr/>
          <a:lstStyle/>
          <a:p>
            <a:r>
              <a:rPr lang="en-GB" dirty="0"/>
              <a:t>Addition Example</a:t>
            </a:r>
          </a:p>
        </p:txBody>
      </p:sp>
    </p:spTree>
    <p:extLst>
      <p:ext uri="{BB962C8B-B14F-4D97-AF65-F5344CB8AC3E}">
        <p14:creationId xmlns:p14="http://schemas.microsoft.com/office/powerpoint/2010/main" val="3589306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normAutofit fontScale="92500" lnSpcReduction="20000"/>
          </a:bodyPr>
          <a:lstStyle/>
          <a:p>
            <a:r>
              <a:rPr lang="en-GB" dirty="0"/>
              <a:t>Create </a:t>
            </a:r>
            <a:r>
              <a:rPr lang="en-GB" dirty="0">
                <a:solidFill>
                  <a:srgbClr val="F08300"/>
                </a:solidFill>
              </a:rPr>
              <a:t>02Subtraction.py</a:t>
            </a:r>
            <a:r>
              <a:rPr lang="en-GB" dirty="0"/>
              <a:t> and code the following</a:t>
            </a:r>
          </a:p>
          <a:p>
            <a:pPr marL="360000" lvl="1" indent="0">
              <a:buNone/>
            </a:pPr>
            <a:r>
              <a:rPr lang="en-GB" sz="1600" b="1" dirty="0">
                <a:solidFill>
                  <a:srgbClr val="F08300"/>
                </a:solidFill>
                <a:latin typeface="Courier New" pitchFamily="49" charset="0"/>
                <a:cs typeface="Courier New" pitchFamily="49" charset="0"/>
              </a:rPr>
              <a:t># Name    : 02Subtraction</a:t>
            </a:r>
          </a:p>
          <a:p>
            <a:pPr marL="360000" lvl="1" indent="0">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spcBef>
                <a:spcPts val="0"/>
              </a:spcBef>
              <a:buNone/>
            </a:pPr>
            <a:r>
              <a:rPr lang="en-GB" sz="1600" b="1" dirty="0">
                <a:solidFill>
                  <a:srgbClr val="F08300"/>
                </a:solidFill>
                <a:latin typeface="Courier New" pitchFamily="49" charset="0"/>
                <a:cs typeface="Courier New" pitchFamily="49" charset="0"/>
              </a:rPr>
              <a:t># Date    : 08 Jul 2016</a:t>
            </a:r>
          </a:p>
          <a:p>
            <a:pPr marL="360000" lvl="1" indent="0">
              <a:spcBef>
                <a:spcPts val="0"/>
              </a:spcBef>
              <a:buNone/>
            </a:pPr>
            <a:r>
              <a:rPr lang="en-GB" sz="1600" b="1" dirty="0">
                <a:solidFill>
                  <a:srgbClr val="F08300"/>
                </a:solidFill>
                <a:latin typeface="Courier New" pitchFamily="49" charset="0"/>
                <a:cs typeface="Courier New" pitchFamily="49" charset="0"/>
              </a:rPr>
              <a:t># Purpose : Example of subtraction</a:t>
            </a:r>
          </a:p>
          <a:p>
            <a:pPr marL="360000" lvl="1" indent="0">
              <a:spcBef>
                <a:spcPts val="0"/>
              </a:spcBef>
              <a:buNone/>
            </a:pPr>
            <a:endParaRPr lang="en-GB" sz="1600" b="1" dirty="0">
              <a:solidFill>
                <a:srgbClr val="FF0000"/>
              </a:solidFill>
              <a:latin typeface="Courier New" pitchFamily="49" charset="0"/>
              <a:cs typeface="Courier New" pitchFamily="49" charset="0"/>
            </a:endParaRPr>
          </a:p>
          <a:p>
            <a:pPr marL="360000" lvl="1" indent="0">
              <a:spcBef>
                <a:spcPts val="0"/>
              </a:spcBef>
              <a:buNone/>
            </a:pPr>
            <a:r>
              <a:rPr lang="en-GB" sz="1600" b="1" dirty="0">
                <a:latin typeface="Courier New" pitchFamily="49" charset="0"/>
                <a:cs typeface="Courier New" pitchFamily="49" charset="0"/>
              </a:rPr>
              <a:t>number1 = </a:t>
            </a:r>
            <a:r>
              <a:rPr lang="en-GB" sz="1600" b="1" dirty="0">
                <a:solidFill>
                  <a:srgbClr val="7030A0"/>
                </a:solidFill>
                <a:latin typeface="Courier New" pitchFamily="49" charset="0"/>
                <a:cs typeface="Courier New" pitchFamily="49" charset="0"/>
              </a:rPr>
              <a:t>float</a:t>
            </a:r>
            <a:r>
              <a:rPr lang="en-GB" sz="1600" b="1" dirty="0">
                <a:latin typeface="Courier New" pitchFamily="49" charset="0"/>
                <a:cs typeface="Courier New" pitchFamily="49" charset="0"/>
              </a:rPr>
              <a:t>(</a:t>
            </a:r>
            <a:r>
              <a:rPr lang="en-GB" sz="1600" b="1" dirty="0">
                <a:solidFill>
                  <a:srgbClr val="7030A0"/>
                </a:solidFill>
                <a:latin typeface="Courier New" pitchFamily="49" charset="0"/>
                <a:cs typeface="Courier New" pitchFamily="49" charset="0"/>
              </a:rPr>
              <a:t>input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'Please enter first number : '</a:t>
            </a:r>
            <a:r>
              <a:rPr lang="en-GB" sz="1600" b="1" dirty="0">
                <a:latin typeface="Courier New" pitchFamily="49" charset="0"/>
                <a:cs typeface="Courier New" pitchFamily="49" charset="0"/>
              </a:rPr>
              <a:t>))</a:t>
            </a:r>
          </a:p>
          <a:p>
            <a:pPr marL="360000" lvl="1" indent="0">
              <a:spcBef>
                <a:spcPts val="0"/>
              </a:spcBef>
              <a:buNone/>
            </a:pPr>
            <a:r>
              <a:rPr lang="en-GB" sz="1600" b="1" dirty="0">
                <a:latin typeface="Courier New" pitchFamily="49" charset="0"/>
                <a:cs typeface="Courier New" pitchFamily="49" charset="0"/>
              </a:rPr>
              <a:t>number2 = </a:t>
            </a:r>
            <a:r>
              <a:rPr lang="en-GB" sz="1600" b="1" dirty="0">
                <a:solidFill>
                  <a:srgbClr val="7030A0"/>
                </a:solidFill>
                <a:latin typeface="Courier New" pitchFamily="49" charset="0"/>
                <a:cs typeface="Courier New" pitchFamily="49" charset="0"/>
              </a:rPr>
              <a:t>float</a:t>
            </a:r>
            <a:r>
              <a:rPr lang="en-GB" sz="1600" b="1" dirty="0">
                <a:latin typeface="Courier New" pitchFamily="49" charset="0"/>
                <a:cs typeface="Courier New" pitchFamily="49" charset="0"/>
              </a:rPr>
              <a:t>(</a:t>
            </a:r>
            <a:r>
              <a:rPr lang="en-GB" sz="1600" b="1" dirty="0">
                <a:solidFill>
                  <a:srgbClr val="7030A0"/>
                </a:solidFill>
                <a:latin typeface="Courier New" pitchFamily="49" charset="0"/>
                <a:cs typeface="Courier New" pitchFamily="49" charset="0"/>
              </a:rPr>
              <a:t>input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'Please enter second number: '</a:t>
            </a:r>
            <a:r>
              <a:rPr lang="en-GB" sz="1600" b="1" dirty="0">
                <a:latin typeface="Courier New" pitchFamily="49" charset="0"/>
                <a:cs typeface="Courier New" pitchFamily="49" charset="0"/>
              </a:rPr>
              <a:t>))</a:t>
            </a:r>
          </a:p>
          <a:p>
            <a:pPr marL="360000" lvl="1" indent="0">
              <a:spcBef>
                <a:spcPts val="0"/>
              </a:spcBef>
              <a:buNone/>
            </a:pPr>
            <a:r>
              <a:rPr lang="en-GB" sz="1600" b="1" dirty="0">
                <a:latin typeface="Courier New" pitchFamily="49" charset="0"/>
                <a:cs typeface="Courier New" pitchFamily="49" charset="0"/>
              </a:rPr>
              <a:t>answer = number1 - number2</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(number1,</a:t>
            </a:r>
            <a:r>
              <a:rPr lang="en-GB" sz="1600" b="1" dirty="0">
                <a:solidFill>
                  <a:srgbClr val="00B050"/>
                </a:solidFill>
                <a:latin typeface="Courier New" pitchFamily="49" charset="0"/>
                <a:cs typeface="Courier New" pitchFamily="49" charset="0"/>
              </a:rPr>
              <a:t>' - '</a:t>
            </a:r>
            <a:r>
              <a:rPr lang="en-GB" sz="1600" b="1" dirty="0">
                <a:latin typeface="Courier New" pitchFamily="49" charset="0"/>
                <a:cs typeface="Courier New" pitchFamily="49" charset="0"/>
              </a:rPr>
              <a:t>,number2,</a:t>
            </a:r>
            <a:r>
              <a:rPr lang="en-GB" sz="1600" b="1" dirty="0">
                <a:solidFill>
                  <a:srgbClr val="00B050"/>
                </a:solidFill>
                <a:latin typeface="Courier New" pitchFamily="49" charset="0"/>
                <a:cs typeface="Courier New" pitchFamily="49" charset="0"/>
              </a:rPr>
              <a:t>' = '</a:t>
            </a:r>
            <a:r>
              <a:rPr lang="en-GB" sz="1600" b="1" dirty="0">
                <a:latin typeface="Courier New" pitchFamily="49" charset="0"/>
                <a:cs typeface="Courier New" pitchFamily="49" charset="0"/>
              </a:rPr>
              <a:t>,answer)</a:t>
            </a:r>
          </a:p>
          <a:p>
            <a:pPr marL="360000" lvl="1"/>
            <a:r>
              <a:rPr lang="en-GB" b="1" dirty="0"/>
              <a:t>Save and run</a:t>
            </a:r>
          </a:p>
          <a:p>
            <a:pPr marL="720000" lvl="2"/>
            <a:r>
              <a:rPr lang="en-GB" dirty="0"/>
              <a:t>What does the program do?</a:t>
            </a:r>
          </a:p>
          <a:p>
            <a:endParaRPr lang="en-GB" dirty="0"/>
          </a:p>
        </p:txBody>
      </p:sp>
      <p:sp>
        <p:nvSpPr>
          <p:cNvPr id="3" name="Title 2"/>
          <p:cNvSpPr>
            <a:spLocks noGrp="1"/>
          </p:cNvSpPr>
          <p:nvPr>
            <p:ph type="title"/>
          </p:nvPr>
        </p:nvSpPr>
        <p:spPr/>
        <p:txBody>
          <a:bodyPr/>
          <a:lstStyle/>
          <a:p>
            <a:r>
              <a:rPr lang="en-GB" dirty="0"/>
              <a:t>Subtraction Example</a:t>
            </a:r>
          </a:p>
        </p:txBody>
      </p:sp>
    </p:spTree>
    <p:extLst>
      <p:ext uri="{BB962C8B-B14F-4D97-AF65-F5344CB8AC3E}">
        <p14:creationId xmlns:p14="http://schemas.microsoft.com/office/powerpoint/2010/main" val="3018550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normAutofit fontScale="92500" lnSpcReduction="20000"/>
          </a:bodyPr>
          <a:lstStyle/>
          <a:p>
            <a:r>
              <a:rPr lang="en-GB" dirty="0"/>
              <a:t>Create </a:t>
            </a:r>
            <a:r>
              <a:rPr lang="en-GB" dirty="0">
                <a:solidFill>
                  <a:srgbClr val="F08300"/>
                </a:solidFill>
              </a:rPr>
              <a:t>03Multiplication.py</a:t>
            </a:r>
            <a:r>
              <a:rPr lang="en-GB" dirty="0"/>
              <a:t> and code the following</a:t>
            </a:r>
          </a:p>
          <a:p>
            <a:pPr marL="360000" lvl="1" indent="0">
              <a:buNone/>
            </a:pPr>
            <a:r>
              <a:rPr lang="en-GB" sz="1600" b="1" dirty="0">
                <a:solidFill>
                  <a:srgbClr val="F08300"/>
                </a:solidFill>
                <a:latin typeface="Courier New" pitchFamily="49" charset="0"/>
                <a:cs typeface="Courier New" pitchFamily="49" charset="0"/>
              </a:rPr>
              <a:t># Name    : 03Multiplication</a:t>
            </a:r>
          </a:p>
          <a:p>
            <a:pPr marL="360000" lvl="1" indent="0">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spcBef>
                <a:spcPts val="0"/>
              </a:spcBef>
              <a:buNone/>
            </a:pPr>
            <a:r>
              <a:rPr lang="en-GB" sz="1600" b="1" dirty="0">
                <a:solidFill>
                  <a:srgbClr val="F08300"/>
                </a:solidFill>
                <a:latin typeface="Courier New" pitchFamily="49" charset="0"/>
                <a:cs typeface="Courier New" pitchFamily="49" charset="0"/>
              </a:rPr>
              <a:t># Date    : 08 Jul 2016</a:t>
            </a:r>
          </a:p>
          <a:p>
            <a:pPr marL="360000" lvl="1" indent="0">
              <a:spcBef>
                <a:spcPts val="0"/>
              </a:spcBef>
              <a:buNone/>
            </a:pPr>
            <a:r>
              <a:rPr lang="en-GB" sz="1600" b="1" dirty="0">
                <a:solidFill>
                  <a:srgbClr val="F08300"/>
                </a:solidFill>
                <a:latin typeface="Courier New" pitchFamily="49" charset="0"/>
                <a:cs typeface="Courier New" pitchFamily="49" charset="0"/>
              </a:rPr>
              <a:t># Purpose : Example of multiplication</a:t>
            </a:r>
          </a:p>
          <a:p>
            <a:pPr marL="360000" lvl="1" indent="0">
              <a:spcBef>
                <a:spcPts val="0"/>
              </a:spcBef>
              <a:buNone/>
            </a:pPr>
            <a:endParaRPr lang="en-GB" sz="1600" b="1" dirty="0">
              <a:solidFill>
                <a:srgbClr val="F08300"/>
              </a:solidFill>
              <a:latin typeface="Courier New" pitchFamily="49" charset="0"/>
              <a:cs typeface="Courier New" pitchFamily="49" charset="0"/>
            </a:endParaRPr>
          </a:p>
          <a:p>
            <a:pPr marL="360000" lvl="1" indent="0">
              <a:spcBef>
                <a:spcPts val="0"/>
              </a:spcBef>
              <a:buNone/>
            </a:pPr>
            <a:r>
              <a:rPr lang="en-GB" sz="1600" b="1" dirty="0">
                <a:latin typeface="Courier New" pitchFamily="49" charset="0"/>
                <a:cs typeface="Courier New" pitchFamily="49" charset="0"/>
              </a:rPr>
              <a:t>number1 = </a:t>
            </a:r>
            <a:r>
              <a:rPr lang="en-GB" sz="1600" b="1" dirty="0">
                <a:solidFill>
                  <a:srgbClr val="7030A0"/>
                </a:solidFill>
                <a:latin typeface="Courier New" pitchFamily="49" charset="0"/>
                <a:cs typeface="Courier New" pitchFamily="49" charset="0"/>
              </a:rPr>
              <a:t>float</a:t>
            </a:r>
            <a:r>
              <a:rPr lang="en-GB" sz="1600" b="1" dirty="0">
                <a:latin typeface="Courier New" pitchFamily="49" charset="0"/>
                <a:cs typeface="Courier New" pitchFamily="49" charset="0"/>
              </a:rPr>
              <a:t>(</a:t>
            </a:r>
            <a:r>
              <a:rPr lang="en-GB" sz="1600" b="1" dirty="0">
                <a:solidFill>
                  <a:srgbClr val="7030A0"/>
                </a:solidFill>
                <a:latin typeface="Courier New" pitchFamily="49" charset="0"/>
                <a:cs typeface="Courier New" pitchFamily="49" charset="0"/>
              </a:rPr>
              <a:t>input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'Please enter first number : '</a:t>
            </a:r>
            <a:r>
              <a:rPr lang="en-GB" sz="1600" b="1" dirty="0">
                <a:latin typeface="Courier New" pitchFamily="49" charset="0"/>
                <a:cs typeface="Courier New" pitchFamily="49" charset="0"/>
              </a:rPr>
              <a:t>))</a:t>
            </a:r>
          </a:p>
          <a:p>
            <a:pPr marL="360000" lvl="1" indent="0">
              <a:spcBef>
                <a:spcPts val="0"/>
              </a:spcBef>
              <a:buNone/>
            </a:pPr>
            <a:r>
              <a:rPr lang="en-GB" sz="1600" b="1" dirty="0">
                <a:latin typeface="Courier New" pitchFamily="49" charset="0"/>
                <a:cs typeface="Courier New" pitchFamily="49" charset="0"/>
              </a:rPr>
              <a:t>number2 = </a:t>
            </a:r>
            <a:r>
              <a:rPr lang="en-GB" sz="1600" b="1" dirty="0">
                <a:solidFill>
                  <a:srgbClr val="7030A0"/>
                </a:solidFill>
                <a:latin typeface="Courier New" pitchFamily="49" charset="0"/>
                <a:cs typeface="Courier New" pitchFamily="49" charset="0"/>
              </a:rPr>
              <a:t>float</a:t>
            </a:r>
            <a:r>
              <a:rPr lang="en-GB" sz="1600" b="1" dirty="0">
                <a:latin typeface="Courier New" pitchFamily="49" charset="0"/>
                <a:cs typeface="Courier New" pitchFamily="49" charset="0"/>
              </a:rPr>
              <a:t>(</a:t>
            </a:r>
            <a:r>
              <a:rPr lang="en-GB" sz="1600" b="1" dirty="0">
                <a:solidFill>
                  <a:srgbClr val="7030A0"/>
                </a:solidFill>
                <a:latin typeface="Courier New" pitchFamily="49" charset="0"/>
                <a:cs typeface="Courier New" pitchFamily="49" charset="0"/>
              </a:rPr>
              <a:t>input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'Please enter second number: '</a:t>
            </a:r>
            <a:r>
              <a:rPr lang="en-GB" sz="1600" b="1" dirty="0">
                <a:latin typeface="Courier New" pitchFamily="49" charset="0"/>
                <a:cs typeface="Courier New" pitchFamily="49" charset="0"/>
              </a:rPr>
              <a:t>))</a:t>
            </a:r>
          </a:p>
          <a:p>
            <a:pPr marL="360000" lvl="1" indent="0">
              <a:spcBef>
                <a:spcPts val="0"/>
              </a:spcBef>
              <a:buNone/>
            </a:pPr>
            <a:r>
              <a:rPr lang="en-GB" sz="1600" b="1" dirty="0">
                <a:latin typeface="Courier New" pitchFamily="49" charset="0"/>
                <a:cs typeface="Courier New" pitchFamily="49" charset="0"/>
              </a:rPr>
              <a:t>answer = number1 * number2</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(number1,</a:t>
            </a:r>
            <a:r>
              <a:rPr lang="en-GB" sz="1600" b="1" dirty="0">
                <a:solidFill>
                  <a:srgbClr val="00B050"/>
                </a:solidFill>
                <a:latin typeface="Courier New" pitchFamily="49" charset="0"/>
                <a:cs typeface="Courier New" pitchFamily="49" charset="0"/>
              </a:rPr>
              <a:t>' * '</a:t>
            </a:r>
            <a:r>
              <a:rPr lang="en-GB" sz="1600" b="1" dirty="0">
                <a:latin typeface="Courier New" pitchFamily="49" charset="0"/>
                <a:cs typeface="Courier New" pitchFamily="49" charset="0"/>
              </a:rPr>
              <a:t>,number2,</a:t>
            </a:r>
            <a:r>
              <a:rPr lang="en-GB" sz="1600" b="1" dirty="0">
                <a:solidFill>
                  <a:srgbClr val="00B050"/>
                </a:solidFill>
                <a:latin typeface="Courier New" pitchFamily="49" charset="0"/>
                <a:cs typeface="Courier New" pitchFamily="49" charset="0"/>
              </a:rPr>
              <a:t>' = '</a:t>
            </a:r>
            <a:r>
              <a:rPr lang="en-GB" sz="1600" b="1" dirty="0">
                <a:latin typeface="Courier New" pitchFamily="49" charset="0"/>
                <a:cs typeface="Courier New" pitchFamily="49" charset="0"/>
              </a:rPr>
              <a:t>,answer)</a:t>
            </a:r>
          </a:p>
          <a:p>
            <a:pPr marL="360000" lvl="1"/>
            <a:r>
              <a:rPr lang="en-GB" b="1" dirty="0"/>
              <a:t>Save and run</a:t>
            </a:r>
          </a:p>
          <a:p>
            <a:pPr marL="720000" lvl="2"/>
            <a:r>
              <a:rPr lang="en-GB" dirty="0"/>
              <a:t>What does the program do?</a:t>
            </a:r>
          </a:p>
          <a:p>
            <a:endParaRPr lang="en-GB" dirty="0"/>
          </a:p>
        </p:txBody>
      </p:sp>
      <p:sp>
        <p:nvSpPr>
          <p:cNvPr id="3" name="Title 2"/>
          <p:cNvSpPr>
            <a:spLocks noGrp="1"/>
          </p:cNvSpPr>
          <p:nvPr>
            <p:ph type="title"/>
          </p:nvPr>
        </p:nvSpPr>
        <p:spPr/>
        <p:txBody>
          <a:bodyPr/>
          <a:lstStyle/>
          <a:p>
            <a:r>
              <a:rPr lang="en-GB" dirty="0"/>
              <a:t>Multiplication Example</a:t>
            </a:r>
          </a:p>
        </p:txBody>
      </p:sp>
    </p:spTree>
    <p:extLst>
      <p:ext uri="{BB962C8B-B14F-4D97-AF65-F5344CB8AC3E}">
        <p14:creationId xmlns:p14="http://schemas.microsoft.com/office/powerpoint/2010/main" val="27389295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normAutofit fontScale="92500" lnSpcReduction="10000"/>
          </a:bodyPr>
          <a:lstStyle/>
          <a:p>
            <a:r>
              <a:rPr lang="en-GB" dirty="0"/>
              <a:t>Create </a:t>
            </a:r>
            <a:r>
              <a:rPr lang="en-GB" dirty="0">
                <a:solidFill>
                  <a:srgbClr val="F08300"/>
                </a:solidFill>
              </a:rPr>
              <a:t>04Division.py</a:t>
            </a:r>
            <a:r>
              <a:rPr lang="en-GB" dirty="0"/>
              <a:t> and code the following</a:t>
            </a:r>
          </a:p>
          <a:p>
            <a:pPr marL="360000" lvl="1" indent="0">
              <a:buNone/>
            </a:pPr>
            <a:r>
              <a:rPr lang="en-GB" sz="1600" b="1" dirty="0">
                <a:solidFill>
                  <a:srgbClr val="F08300"/>
                </a:solidFill>
                <a:latin typeface="Courier New" pitchFamily="49" charset="0"/>
                <a:cs typeface="Courier New" pitchFamily="49" charset="0"/>
              </a:rPr>
              <a:t># Name    : 04Division</a:t>
            </a:r>
          </a:p>
          <a:p>
            <a:pPr marL="360000" lvl="1" indent="0">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spcBef>
                <a:spcPts val="0"/>
              </a:spcBef>
              <a:buNone/>
            </a:pPr>
            <a:r>
              <a:rPr lang="en-GB" sz="1600" b="1" dirty="0">
                <a:solidFill>
                  <a:srgbClr val="F08300"/>
                </a:solidFill>
                <a:latin typeface="Courier New" pitchFamily="49" charset="0"/>
                <a:cs typeface="Courier New" pitchFamily="49" charset="0"/>
              </a:rPr>
              <a:t># Date    : 08 Jul 2016</a:t>
            </a:r>
          </a:p>
          <a:p>
            <a:pPr marL="360000" lvl="1" indent="0">
              <a:spcBef>
                <a:spcPts val="0"/>
              </a:spcBef>
              <a:buNone/>
            </a:pPr>
            <a:r>
              <a:rPr lang="en-GB" sz="1600" b="1" dirty="0">
                <a:solidFill>
                  <a:srgbClr val="F08300"/>
                </a:solidFill>
                <a:latin typeface="Courier New" pitchFamily="49" charset="0"/>
                <a:cs typeface="Courier New" pitchFamily="49" charset="0"/>
              </a:rPr>
              <a:t># Purpose : Example of division</a:t>
            </a:r>
          </a:p>
          <a:p>
            <a:pPr marL="360000" lvl="1" indent="0">
              <a:spcBef>
                <a:spcPts val="0"/>
              </a:spcBef>
              <a:buNone/>
            </a:pPr>
            <a:endParaRPr lang="en-GB" sz="1600" b="1" dirty="0">
              <a:solidFill>
                <a:srgbClr val="FF0000"/>
              </a:solidFill>
              <a:latin typeface="Courier New" pitchFamily="49" charset="0"/>
              <a:cs typeface="Courier New" pitchFamily="49" charset="0"/>
            </a:endParaRPr>
          </a:p>
          <a:p>
            <a:pPr marL="360000" lvl="1" indent="0">
              <a:spcBef>
                <a:spcPts val="0"/>
              </a:spcBef>
              <a:buNone/>
            </a:pPr>
            <a:r>
              <a:rPr lang="en-GB" sz="1600" b="1" dirty="0">
                <a:latin typeface="Courier New" pitchFamily="49" charset="0"/>
                <a:cs typeface="Courier New" pitchFamily="49" charset="0"/>
              </a:rPr>
              <a:t>number1 = </a:t>
            </a:r>
            <a:r>
              <a:rPr lang="en-GB" sz="1600" b="1" dirty="0">
                <a:solidFill>
                  <a:srgbClr val="7030A0"/>
                </a:solidFill>
                <a:latin typeface="Courier New" pitchFamily="49" charset="0"/>
                <a:cs typeface="Courier New" pitchFamily="49" charset="0"/>
              </a:rPr>
              <a:t>float</a:t>
            </a:r>
            <a:r>
              <a:rPr lang="en-GB" sz="1600" b="1" dirty="0">
                <a:latin typeface="Courier New" pitchFamily="49" charset="0"/>
                <a:cs typeface="Courier New" pitchFamily="49" charset="0"/>
              </a:rPr>
              <a:t>(</a:t>
            </a:r>
            <a:r>
              <a:rPr lang="en-GB" sz="1600" b="1" dirty="0">
                <a:solidFill>
                  <a:srgbClr val="7030A0"/>
                </a:solidFill>
                <a:latin typeface="Courier New" pitchFamily="49" charset="0"/>
                <a:cs typeface="Courier New" pitchFamily="49" charset="0"/>
              </a:rPr>
              <a:t>input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'Please enter first number : '</a:t>
            </a:r>
            <a:r>
              <a:rPr lang="en-GB" sz="1600" b="1" dirty="0">
                <a:latin typeface="Courier New" pitchFamily="49" charset="0"/>
                <a:cs typeface="Courier New" pitchFamily="49" charset="0"/>
              </a:rPr>
              <a:t>))</a:t>
            </a:r>
          </a:p>
          <a:p>
            <a:pPr marL="360000" lvl="1" indent="0">
              <a:spcBef>
                <a:spcPts val="0"/>
              </a:spcBef>
              <a:buNone/>
            </a:pPr>
            <a:r>
              <a:rPr lang="en-GB" sz="1600" b="1" dirty="0">
                <a:latin typeface="Courier New" pitchFamily="49" charset="0"/>
                <a:cs typeface="Courier New" pitchFamily="49" charset="0"/>
              </a:rPr>
              <a:t>number2 = </a:t>
            </a:r>
            <a:r>
              <a:rPr lang="en-GB" sz="1600" b="1" dirty="0">
                <a:solidFill>
                  <a:srgbClr val="7030A0"/>
                </a:solidFill>
                <a:latin typeface="Courier New" pitchFamily="49" charset="0"/>
                <a:cs typeface="Courier New" pitchFamily="49" charset="0"/>
              </a:rPr>
              <a:t>float</a:t>
            </a:r>
            <a:r>
              <a:rPr lang="en-GB" sz="1600" b="1" dirty="0">
                <a:latin typeface="Courier New" pitchFamily="49" charset="0"/>
                <a:cs typeface="Courier New" pitchFamily="49" charset="0"/>
              </a:rPr>
              <a:t>(</a:t>
            </a:r>
            <a:r>
              <a:rPr lang="en-GB" sz="1600" b="1" dirty="0">
                <a:solidFill>
                  <a:srgbClr val="7030A0"/>
                </a:solidFill>
                <a:latin typeface="Courier New" pitchFamily="49" charset="0"/>
                <a:cs typeface="Courier New" pitchFamily="49" charset="0"/>
              </a:rPr>
              <a:t>input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'Please enter second number: '</a:t>
            </a:r>
            <a:r>
              <a:rPr lang="en-GB" sz="1600" b="1" dirty="0">
                <a:latin typeface="Courier New" pitchFamily="49" charset="0"/>
                <a:cs typeface="Courier New" pitchFamily="49" charset="0"/>
              </a:rPr>
              <a:t>))</a:t>
            </a:r>
          </a:p>
          <a:p>
            <a:pPr marL="360000" lvl="1" indent="0">
              <a:spcBef>
                <a:spcPts val="0"/>
              </a:spcBef>
              <a:buNone/>
            </a:pPr>
            <a:r>
              <a:rPr lang="en-GB" sz="1600" b="1" dirty="0">
                <a:latin typeface="Courier New" pitchFamily="49" charset="0"/>
                <a:cs typeface="Courier New" pitchFamily="49" charset="0"/>
              </a:rPr>
              <a:t>answer = number1 / number2</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(number1,</a:t>
            </a:r>
            <a:r>
              <a:rPr lang="en-GB" sz="1600" b="1" dirty="0">
                <a:solidFill>
                  <a:srgbClr val="00B050"/>
                </a:solidFill>
                <a:latin typeface="Courier New" pitchFamily="49" charset="0"/>
                <a:cs typeface="Courier New" pitchFamily="49" charset="0"/>
              </a:rPr>
              <a:t>' / '</a:t>
            </a:r>
            <a:r>
              <a:rPr lang="en-GB" sz="1600" b="1" dirty="0">
                <a:latin typeface="Courier New" pitchFamily="49" charset="0"/>
                <a:cs typeface="Courier New" pitchFamily="49" charset="0"/>
              </a:rPr>
              <a:t>,number2,</a:t>
            </a:r>
            <a:r>
              <a:rPr lang="en-GB" sz="1600" b="1" dirty="0">
                <a:solidFill>
                  <a:srgbClr val="00B050"/>
                </a:solidFill>
                <a:latin typeface="Courier New" pitchFamily="49" charset="0"/>
                <a:cs typeface="Courier New" pitchFamily="49" charset="0"/>
              </a:rPr>
              <a:t>' = '</a:t>
            </a:r>
            <a:r>
              <a:rPr lang="en-GB" sz="1600" b="1" dirty="0">
                <a:latin typeface="Courier New" pitchFamily="49" charset="0"/>
                <a:cs typeface="Courier New" pitchFamily="49" charset="0"/>
              </a:rPr>
              <a:t>,answer)</a:t>
            </a:r>
          </a:p>
          <a:p>
            <a:pPr marL="360000" lvl="1"/>
            <a:r>
              <a:rPr lang="en-GB" b="1" dirty="0"/>
              <a:t>Save and run</a:t>
            </a:r>
          </a:p>
          <a:p>
            <a:pPr marL="720000" lvl="2"/>
            <a:r>
              <a:rPr lang="en-GB" dirty="0"/>
              <a:t>What does the program do?</a:t>
            </a:r>
          </a:p>
        </p:txBody>
      </p:sp>
      <p:sp>
        <p:nvSpPr>
          <p:cNvPr id="3" name="Title 2"/>
          <p:cNvSpPr>
            <a:spLocks noGrp="1"/>
          </p:cNvSpPr>
          <p:nvPr>
            <p:ph type="title"/>
          </p:nvPr>
        </p:nvSpPr>
        <p:spPr/>
        <p:txBody>
          <a:bodyPr/>
          <a:lstStyle/>
          <a:p>
            <a:r>
              <a:rPr lang="en-GB" dirty="0"/>
              <a:t>Division Example</a:t>
            </a:r>
          </a:p>
        </p:txBody>
      </p:sp>
    </p:spTree>
    <p:extLst>
      <p:ext uri="{BB962C8B-B14F-4D97-AF65-F5344CB8AC3E}">
        <p14:creationId xmlns:p14="http://schemas.microsoft.com/office/powerpoint/2010/main" val="29804465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normAutofit/>
          </a:bodyPr>
          <a:lstStyle/>
          <a:p>
            <a:r>
              <a:rPr lang="en-GB" dirty="0"/>
              <a:t>Create </a:t>
            </a:r>
            <a:r>
              <a:rPr lang="en-GB" dirty="0">
                <a:solidFill>
                  <a:srgbClr val="F08300"/>
                </a:solidFill>
              </a:rPr>
              <a:t>05Square.py</a:t>
            </a:r>
            <a:r>
              <a:rPr lang="en-GB" dirty="0"/>
              <a:t> and code the following</a:t>
            </a:r>
          </a:p>
          <a:p>
            <a:pPr marL="360000" lvl="1" indent="0">
              <a:buNone/>
            </a:pPr>
            <a:r>
              <a:rPr lang="en-GB" sz="1600" b="1" dirty="0">
                <a:solidFill>
                  <a:srgbClr val="F08300"/>
                </a:solidFill>
                <a:latin typeface="Courier New" pitchFamily="49" charset="0"/>
                <a:cs typeface="Courier New" pitchFamily="49" charset="0"/>
              </a:rPr>
              <a:t># Name    : 05Square</a:t>
            </a:r>
          </a:p>
          <a:p>
            <a:pPr marL="360000" lvl="1" indent="0">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spcBef>
                <a:spcPts val="0"/>
              </a:spcBef>
              <a:buNone/>
            </a:pPr>
            <a:r>
              <a:rPr lang="en-GB" sz="1600" b="1" dirty="0">
                <a:solidFill>
                  <a:srgbClr val="F08300"/>
                </a:solidFill>
                <a:latin typeface="Courier New" pitchFamily="49" charset="0"/>
                <a:cs typeface="Courier New" pitchFamily="49" charset="0"/>
              </a:rPr>
              <a:t># Date    : 08 Jul 2016</a:t>
            </a:r>
          </a:p>
          <a:p>
            <a:pPr marL="360000" lvl="1" indent="0">
              <a:spcBef>
                <a:spcPts val="0"/>
              </a:spcBef>
              <a:buNone/>
            </a:pPr>
            <a:r>
              <a:rPr lang="en-GB" sz="1600" b="1" dirty="0">
                <a:solidFill>
                  <a:srgbClr val="F08300"/>
                </a:solidFill>
                <a:latin typeface="Courier New" pitchFamily="49" charset="0"/>
                <a:cs typeface="Courier New" pitchFamily="49" charset="0"/>
              </a:rPr>
              <a:t># Purpose : Example of square</a:t>
            </a:r>
          </a:p>
          <a:p>
            <a:pPr marL="360000" lvl="1" indent="0">
              <a:spcBef>
                <a:spcPts val="0"/>
              </a:spcBef>
              <a:buNone/>
            </a:pPr>
            <a:endParaRPr lang="en-GB" sz="1600" b="1" dirty="0">
              <a:solidFill>
                <a:srgbClr val="FF0000"/>
              </a:solidFill>
              <a:latin typeface="Courier New" pitchFamily="49" charset="0"/>
              <a:cs typeface="Courier New" pitchFamily="49" charset="0"/>
            </a:endParaRPr>
          </a:p>
          <a:p>
            <a:pPr marL="360000" lvl="1" indent="0">
              <a:spcBef>
                <a:spcPts val="0"/>
              </a:spcBef>
              <a:buNone/>
            </a:pPr>
            <a:r>
              <a:rPr lang="en-GB" sz="1600" b="1" dirty="0">
                <a:latin typeface="Courier New" pitchFamily="49" charset="0"/>
                <a:cs typeface="Courier New" pitchFamily="49" charset="0"/>
              </a:rPr>
              <a:t>number1 = </a:t>
            </a:r>
            <a:r>
              <a:rPr lang="en-GB" sz="1600" b="1" dirty="0">
                <a:solidFill>
                  <a:srgbClr val="7030A0"/>
                </a:solidFill>
                <a:latin typeface="Courier New" pitchFamily="49" charset="0"/>
                <a:cs typeface="Courier New" pitchFamily="49" charset="0"/>
              </a:rPr>
              <a:t>float</a:t>
            </a:r>
            <a:r>
              <a:rPr lang="en-GB" sz="1600" b="1" dirty="0">
                <a:latin typeface="Courier New" pitchFamily="49" charset="0"/>
                <a:cs typeface="Courier New" pitchFamily="49" charset="0"/>
              </a:rPr>
              <a:t>(</a:t>
            </a:r>
            <a:r>
              <a:rPr lang="en-GB" sz="1600" b="1" dirty="0">
                <a:solidFill>
                  <a:srgbClr val="7030A0"/>
                </a:solidFill>
                <a:latin typeface="Courier New" pitchFamily="49" charset="0"/>
                <a:cs typeface="Courier New" pitchFamily="49" charset="0"/>
              </a:rPr>
              <a:t>input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'Please enter first number : '</a:t>
            </a:r>
            <a:r>
              <a:rPr lang="en-GB" sz="1600" b="1" dirty="0">
                <a:latin typeface="Courier New" pitchFamily="49" charset="0"/>
                <a:cs typeface="Courier New" pitchFamily="49" charset="0"/>
              </a:rPr>
              <a:t>))</a:t>
            </a:r>
          </a:p>
          <a:p>
            <a:pPr marL="360000" lvl="1" indent="0">
              <a:spcBef>
                <a:spcPts val="0"/>
              </a:spcBef>
              <a:buNone/>
            </a:pPr>
            <a:r>
              <a:rPr lang="en-GB" sz="1600" b="1" dirty="0">
                <a:latin typeface="Courier New" pitchFamily="49" charset="0"/>
                <a:cs typeface="Courier New" pitchFamily="49" charset="0"/>
              </a:rPr>
              <a:t>answer = number1 * number1</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(number1,</a:t>
            </a:r>
            <a:r>
              <a:rPr lang="en-GB" sz="1600" b="1" dirty="0">
                <a:solidFill>
                  <a:srgbClr val="00B050"/>
                </a:solidFill>
                <a:latin typeface="Courier New" pitchFamily="49" charset="0"/>
                <a:cs typeface="Courier New" pitchFamily="49" charset="0"/>
              </a:rPr>
              <a:t>' * '</a:t>
            </a:r>
            <a:r>
              <a:rPr lang="en-GB" sz="1600" b="1" dirty="0">
                <a:latin typeface="Courier New" pitchFamily="49" charset="0"/>
                <a:cs typeface="Courier New" pitchFamily="49" charset="0"/>
              </a:rPr>
              <a:t>,number1,</a:t>
            </a:r>
            <a:r>
              <a:rPr lang="en-GB" sz="1600" b="1" dirty="0">
                <a:solidFill>
                  <a:srgbClr val="00B050"/>
                </a:solidFill>
                <a:latin typeface="Courier New" pitchFamily="49" charset="0"/>
                <a:cs typeface="Courier New" pitchFamily="49" charset="0"/>
              </a:rPr>
              <a:t>' = '</a:t>
            </a:r>
            <a:r>
              <a:rPr lang="en-GB" sz="1600" b="1" dirty="0">
                <a:latin typeface="Courier New" pitchFamily="49" charset="0"/>
                <a:cs typeface="Courier New" pitchFamily="49" charset="0"/>
              </a:rPr>
              <a:t>,answer)</a:t>
            </a:r>
          </a:p>
          <a:p>
            <a:pPr marL="360000" lvl="1" indent="0">
              <a:spcBef>
                <a:spcPts val="0"/>
              </a:spcBef>
              <a:buNone/>
            </a:pPr>
            <a:endParaRPr lang="en-GB" sz="1600" b="1" dirty="0">
              <a:latin typeface="Courier New" pitchFamily="49" charset="0"/>
              <a:cs typeface="Courier New" pitchFamily="49" charset="0"/>
            </a:endParaRPr>
          </a:p>
          <a:p>
            <a:pPr marL="360000" lvl="1" indent="0">
              <a:spcBef>
                <a:spcPts val="0"/>
              </a:spcBef>
              <a:buNone/>
            </a:pPr>
            <a:r>
              <a:rPr lang="en-GB" sz="1600" b="1" dirty="0">
                <a:latin typeface="Courier New" pitchFamily="49" charset="0"/>
                <a:cs typeface="Courier New" pitchFamily="49" charset="0"/>
              </a:rPr>
              <a:t>answer = number1 ** 2</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(number1,</a:t>
            </a:r>
            <a:r>
              <a:rPr lang="en-GB" sz="1600" b="1" dirty="0">
                <a:solidFill>
                  <a:srgbClr val="00B050"/>
                </a:solidFill>
                <a:latin typeface="Courier New" pitchFamily="49" charset="0"/>
                <a:cs typeface="Courier New" pitchFamily="49" charset="0"/>
              </a:rPr>
              <a:t>' ** '</a:t>
            </a:r>
            <a:r>
              <a:rPr lang="en-GB" sz="1600" b="1" dirty="0">
                <a:latin typeface="Courier New" pitchFamily="49" charset="0"/>
                <a:cs typeface="Courier New" pitchFamily="49" charset="0"/>
              </a:rPr>
              <a:t>,2,</a:t>
            </a:r>
            <a:r>
              <a:rPr lang="en-GB" sz="1600" b="1" dirty="0">
                <a:solidFill>
                  <a:srgbClr val="00B050"/>
                </a:solidFill>
                <a:latin typeface="Courier New" pitchFamily="49" charset="0"/>
                <a:cs typeface="Courier New" pitchFamily="49" charset="0"/>
              </a:rPr>
              <a:t>' = '</a:t>
            </a:r>
            <a:r>
              <a:rPr lang="en-GB" sz="1600" b="1" dirty="0">
                <a:latin typeface="Courier New" pitchFamily="49" charset="0"/>
                <a:cs typeface="Courier New" pitchFamily="49" charset="0"/>
              </a:rPr>
              <a:t>,answer</a:t>
            </a:r>
            <a:r>
              <a:rPr lang="en-GB" sz="1600" b="1" dirty="0" smtClean="0">
                <a:latin typeface="Courier New" pitchFamily="49" charset="0"/>
                <a:cs typeface="Courier New" pitchFamily="49" charset="0"/>
              </a:rPr>
              <a:t>)</a:t>
            </a:r>
            <a:endParaRPr lang="en-GB" sz="1600" b="1" dirty="0">
              <a:latin typeface="Courier New" pitchFamily="49" charset="0"/>
              <a:cs typeface="Courier New" pitchFamily="49" charset="0"/>
            </a:endParaRPr>
          </a:p>
        </p:txBody>
      </p:sp>
      <p:sp>
        <p:nvSpPr>
          <p:cNvPr id="4" name="Content Placeholder 3"/>
          <p:cNvSpPr>
            <a:spLocks noGrp="1"/>
          </p:cNvSpPr>
          <p:nvPr>
            <p:ph sz="quarter" idx="16"/>
          </p:nvPr>
        </p:nvSpPr>
        <p:spPr/>
        <p:txBody>
          <a:bodyPr/>
          <a:lstStyle/>
          <a:p>
            <a:pPr marL="360000" lvl="1"/>
            <a:r>
              <a:rPr lang="en-GB" b="1" dirty="0"/>
              <a:t>Save and run</a:t>
            </a:r>
          </a:p>
          <a:p>
            <a:pPr marL="720000" lvl="2"/>
            <a:r>
              <a:rPr lang="en-GB" dirty="0"/>
              <a:t>What does the program do?</a:t>
            </a:r>
          </a:p>
          <a:p>
            <a:pPr marL="720000" lvl="2"/>
            <a:r>
              <a:rPr lang="en-GB" dirty="0"/>
              <a:t>What is the purpose of </a:t>
            </a:r>
            <a:r>
              <a:rPr lang="en-GB" b="1" dirty="0">
                <a:latin typeface="Courier New" pitchFamily="49" charset="0"/>
                <a:cs typeface="Courier New" pitchFamily="49" charset="0"/>
              </a:rPr>
              <a:t>**</a:t>
            </a:r>
            <a:r>
              <a:rPr lang="en-GB" dirty="0"/>
              <a:t> in the second last line?</a:t>
            </a:r>
          </a:p>
          <a:p>
            <a:pPr marL="0" indent="0">
              <a:buNone/>
            </a:pPr>
            <a:endParaRPr lang="en-GB" dirty="0"/>
          </a:p>
          <a:p>
            <a:endParaRPr lang="en-US" dirty="0"/>
          </a:p>
        </p:txBody>
      </p:sp>
      <p:sp>
        <p:nvSpPr>
          <p:cNvPr id="3" name="Title 2"/>
          <p:cNvSpPr>
            <a:spLocks noGrp="1"/>
          </p:cNvSpPr>
          <p:nvPr>
            <p:ph type="title"/>
          </p:nvPr>
        </p:nvSpPr>
        <p:spPr/>
        <p:txBody>
          <a:bodyPr/>
          <a:lstStyle/>
          <a:p>
            <a:r>
              <a:rPr lang="en-GB" dirty="0"/>
              <a:t>Square Example</a:t>
            </a:r>
          </a:p>
        </p:txBody>
      </p:sp>
    </p:spTree>
    <p:extLst>
      <p:ext uri="{BB962C8B-B14F-4D97-AF65-F5344CB8AC3E}">
        <p14:creationId xmlns:p14="http://schemas.microsoft.com/office/powerpoint/2010/main" val="33892346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normAutofit fontScale="92500" lnSpcReduction="20000"/>
          </a:bodyPr>
          <a:lstStyle/>
          <a:p>
            <a:r>
              <a:rPr lang="en-GB" dirty="0"/>
              <a:t>Create </a:t>
            </a:r>
            <a:r>
              <a:rPr lang="en-GB" dirty="0">
                <a:solidFill>
                  <a:srgbClr val="F08300"/>
                </a:solidFill>
              </a:rPr>
              <a:t>06Power.py</a:t>
            </a:r>
            <a:r>
              <a:rPr lang="en-GB" dirty="0"/>
              <a:t> and code the following</a:t>
            </a:r>
          </a:p>
          <a:p>
            <a:pPr marL="360000" lvl="1" indent="0">
              <a:buNone/>
            </a:pPr>
            <a:r>
              <a:rPr lang="en-GB" sz="1600" b="1" dirty="0">
                <a:solidFill>
                  <a:srgbClr val="F08300"/>
                </a:solidFill>
                <a:latin typeface="Courier New" pitchFamily="49" charset="0"/>
                <a:cs typeface="Courier New" pitchFamily="49" charset="0"/>
              </a:rPr>
              <a:t># Name    : 06Power</a:t>
            </a:r>
          </a:p>
          <a:p>
            <a:pPr marL="360000" lvl="1" indent="0">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spcBef>
                <a:spcPts val="0"/>
              </a:spcBef>
              <a:buNone/>
            </a:pPr>
            <a:r>
              <a:rPr lang="en-GB" sz="1600" b="1" dirty="0">
                <a:solidFill>
                  <a:srgbClr val="F08300"/>
                </a:solidFill>
                <a:latin typeface="Courier New" pitchFamily="49" charset="0"/>
                <a:cs typeface="Courier New" pitchFamily="49" charset="0"/>
              </a:rPr>
              <a:t># Date    : 08 Jul 2016</a:t>
            </a:r>
          </a:p>
          <a:p>
            <a:pPr marL="360000" lvl="1" indent="0">
              <a:spcBef>
                <a:spcPts val="0"/>
              </a:spcBef>
              <a:buNone/>
            </a:pPr>
            <a:r>
              <a:rPr lang="en-GB" sz="1600" b="1" dirty="0">
                <a:solidFill>
                  <a:srgbClr val="F08300"/>
                </a:solidFill>
                <a:latin typeface="Courier New" pitchFamily="49" charset="0"/>
                <a:cs typeface="Courier New" pitchFamily="49" charset="0"/>
              </a:rPr>
              <a:t># Purpose : Example of power</a:t>
            </a:r>
          </a:p>
          <a:p>
            <a:pPr marL="360000" lvl="1" indent="0">
              <a:spcBef>
                <a:spcPts val="0"/>
              </a:spcBef>
              <a:buNone/>
            </a:pPr>
            <a:endParaRPr lang="en-GB" sz="1600" b="1" dirty="0">
              <a:solidFill>
                <a:srgbClr val="FF0000"/>
              </a:solidFill>
              <a:latin typeface="Courier New" pitchFamily="49" charset="0"/>
              <a:cs typeface="Courier New" pitchFamily="49" charset="0"/>
            </a:endParaRPr>
          </a:p>
          <a:p>
            <a:pPr marL="360000" lvl="1" indent="0">
              <a:spcBef>
                <a:spcPts val="0"/>
              </a:spcBef>
              <a:buNone/>
            </a:pPr>
            <a:r>
              <a:rPr lang="en-GB" sz="1600" b="1" dirty="0">
                <a:latin typeface="Courier New" pitchFamily="49" charset="0"/>
                <a:cs typeface="Courier New" pitchFamily="49" charset="0"/>
              </a:rPr>
              <a:t>number1 = </a:t>
            </a:r>
            <a:r>
              <a:rPr lang="en-GB" sz="1600" b="1" dirty="0">
                <a:solidFill>
                  <a:srgbClr val="7030A0"/>
                </a:solidFill>
                <a:latin typeface="Courier New" pitchFamily="49" charset="0"/>
                <a:cs typeface="Courier New" pitchFamily="49" charset="0"/>
              </a:rPr>
              <a:t>float</a:t>
            </a:r>
            <a:r>
              <a:rPr lang="en-GB" sz="1600" b="1" dirty="0">
                <a:latin typeface="Courier New" pitchFamily="49" charset="0"/>
                <a:cs typeface="Courier New" pitchFamily="49" charset="0"/>
              </a:rPr>
              <a:t>(</a:t>
            </a:r>
            <a:r>
              <a:rPr lang="en-GB" sz="1600" b="1" dirty="0">
                <a:solidFill>
                  <a:srgbClr val="7030A0"/>
                </a:solidFill>
                <a:latin typeface="Courier New" pitchFamily="49" charset="0"/>
                <a:cs typeface="Courier New" pitchFamily="49" charset="0"/>
              </a:rPr>
              <a:t>input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'Please enter first number : '</a:t>
            </a:r>
            <a:r>
              <a:rPr lang="en-GB" sz="1600" b="1" dirty="0">
                <a:latin typeface="Courier New" pitchFamily="49" charset="0"/>
                <a:cs typeface="Courier New" pitchFamily="49" charset="0"/>
              </a:rPr>
              <a:t>))</a:t>
            </a:r>
          </a:p>
          <a:p>
            <a:pPr marL="360000" lvl="1" indent="0">
              <a:spcBef>
                <a:spcPts val="0"/>
              </a:spcBef>
              <a:buNone/>
            </a:pPr>
            <a:r>
              <a:rPr lang="en-GB" sz="1600" b="1" dirty="0">
                <a:latin typeface="Courier New" pitchFamily="49" charset="0"/>
                <a:cs typeface="Courier New" pitchFamily="49" charset="0"/>
              </a:rPr>
              <a:t>number2 = </a:t>
            </a:r>
            <a:r>
              <a:rPr lang="en-GB" sz="1600" b="1" dirty="0">
                <a:solidFill>
                  <a:srgbClr val="7030A0"/>
                </a:solidFill>
                <a:latin typeface="Courier New" pitchFamily="49" charset="0"/>
                <a:cs typeface="Courier New" pitchFamily="49" charset="0"/>
              </a:rPr>
              <a:t>float</a:t>
            </a:r>
            <a:r>
              <a:rPr lang="en-GB" sz="1600" b="1" dirty="0">
                <a:latin typeface="Courier New" pitchFamily="49" charset="0"/>
                <a:cs typeface="Courier New" pitchFamily="49" charset="0"/>
              </a:rPr>
              <a:t>(</a:t>
            </a:r>
            <a:r>
              <a:rPr lang="en-GB" sz="1600" b="1" dirty="0">
                <a:solidFill>
                  <a:srgbClr val="7030A0"/>
                </a:solidFill>
                <a:latin typeface="Courier New" pitchFamily="49" charset="0"/>
                <a:cs typeface="Courier New" pitchFamily="49" charset="0"/>
              </a:rPr>
              <a:t>input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'Please enter second number:</a:t>
            </a:r>
            <a:r>
              <a:rPr lang="en-GB" sz="1600" b="1" dirty="0">
                <a:latin typeface="Courier New" pitchFamily="49" charset="0"/>
                <a:cs typeface="Courier New" pitchFamily="49" charset="0"/>
              </a:rPr>
              <a:t> </a:t>
            </a:r>
            <a:r>
              <a:rPr lang="en-GB" sz="1600" b="1" dirty="0">
                <a:solidFill>
                  <a:srgbClr val="00B050"/>
                </a:solidFill>
                <a:latin typeface="Courier New" pitchFamily="49" charset="0"/>
                <a:cs typeface="Courier New" pitchFamily="49" charset="0"/>
              </a:rPr>
              <a:t>'</a:t>
            </a:r>
            <a:r>
              <a:rPr lang="en-GB" sz="1600" b="1" dirty="0">
                <a:latin typeface="Courier New" pitchFamily="49" charset="0"/>
                <a:cs typeface="Courier New" pitchFamily="49" charset="0"/>
              </a:rPr>
              <a:t>))</a:t>
            </a:r>
          </a:p>
          <a:p>
            <a:pPr marL="360000" lvl="1" indent="0">
              <a:spcBef>
                <a:spcPts val="0"/>
              </a:spcBef>
              <a:buNone/>
            </a:pPr>
            <a:r>
              <a:rPr lang="en-GB" sz="1600" b="1" dirty="0">
                <a:latin typeface="Courier New" pitchFamily="49" charset="0"/>
                <a:cs typeface="Courier New" pitchFamily="49" charset="0"/>
              </a:rPr>
              <a:t>answer = number1 ** number2</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(number1,</a:t>
            </a:r>
            <a:r>
              <a:rPr lang="en-GB" sz="1600" b="1" dirty="0">
                <a:solidFill>
                  <a:srgbClr val="00B050"/>
                </a:solidFill>
                <a:latin typeface="Courier New" pitchFamily="49" charset="0"/>
                <a:cs typeface="Courier New" pitchFamily="49" charset="0"/>
              </a:rPr>
              <a:t>' ** '</a:t>
            </a:r>
            <a:r>
              <a:rPr lang="en-GB" sz="1600" b="1" dirty="0">
                <a:latin typeface="Courier New" pitchFamily="49" charset="0"/>
                <a:cs typeface="Courier New" pitchFamily="49" charset="0"/>
              </a:rPr>
              <a:t>,number2,</a:t>
            </a:r>
            <a:r>
              <a:rPr lang="en-GB" sz="1600" b="1" dirty="0">
                <a:solidFill>
                  <a:srgbClr val="00B050"/>
                </a:solidFill>
                <a:latin typeface="Courier New" pitchFamily="49" charset="0"/>
                <a:cs typeface="Courier New" pitchFamily="49" charset="0"/>
              </a:rPr>
              <a:t>' = '</a:t>
            </a:r>
            <a:r>
              <a:rPr lang="en-GB" sz="1600" b="1" dirty="0">
                <a:latin typeface="Courier New" pitchFamily="49" charset="0"/>
                <a:cs typeface="Courier New" pitchFamily="49" charset="0"/>
              </a:rPr>
              <a:t>,answer)</a:t>
            </a:r>
          </a:p>
          <a:p>
            <a:pPr marL="360000" lvl="1"/>
            <a:r>
              <a:rPr lang="en-GB" b="1" dirty="0"/>
              <a:t>Save and run</a:t>
            </a:r>
          </a:p>
          <a:p>
            <a:pPr marL="720000" lvl="2"/>
            <a:r>
              <a:rPr lang="en-GB" dirty="0"/>
              <a:t>What does the program do?</a:t>
            </a:r>
          </a:p>
          <a:p>
            <a:pPr marL="0" indent="0">
              <a:buNone/>
            </a:pPr>
            <a:endParaRPr lang="en-GB" dirty="0"/>
          </a:p>
        </p:txBody>
      </p:sp>
      <p:sp>
        <p:nvSpPr>
          <p:cNvPr id="3" name="Title 2"/>
          <p:cNvSpPr>
            <a:spLocks noGrp="1"/>
          </p:cNvSpPr>
          <p:nvPr>
            <p:ph type="title"/>
          </p:nvPr>
        </p:nvSpPr>
        <p:spPr/>
        <p:txBody>
          <a:bodyPr/>
          <a:lstStyle/>
          <a:p>
            <a:r>
              <a:rPr lang="en-GB" dirty="0"/>
              <a:t>Power Example</a:t>
            </a:r>
          </a:p>
        </p:txBody>
      </p:sp>
    </p:spTree>
    <p:extLst>
      <p:ext uri="{BB962C8B-B14F-4D97-AF65-F5344CB8AC3E}">
        <p14:creationId xmlns:p14="http://schemas.microsoft.com/office/powerpoint/2010/main" val="29804465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normAutofit fontScale="92500" lnSpcReduction="20000"/>
          </a:bodyPr>
          <a:lstStyle/>
          <a:p>
            <a:r>
              <a:rPr lang="en-GB" dirty="0"/>
              <a:t>Create </a:t>
            </a:r>
            <a:r>
              <a:rPr lang="en-GB" dirty="0">
                <a:solidFill>
                  <a:srgbClr val="F08300"/>
                </a:solidFill>
              </a:rPr>
              <a:t>07Modulus.py</a:t>
            </a:r>
            <a:r>
              <a:rPr lang="en-GB" dirty="0"/>
              <a:t> and code the following</a:t>
            </a:r>
          </a:p>
          <a:p>
            <a:pPr marL="360000" lvl="1" indent="0">
              <a:buNone/>
            </a:pPr>
            <a:r>
              <a:rPr lang="en-GB" sz="1600" b="1" dirty="0">
                <a:solidFill>
                  <a:srgbClr val="F08300"/>
                </a:solidFill>
                <a:latin typeface="Courier New" pitchFamily="49" charset="0"/>
                <a:cs typeface="Courier New" pitchFamily="49" charset="0"/>
              </a:rPr>
              <a:t># Name    : 07Modulus</a:t>
            </a:r>
          </a:p>
          <a:p>
            <a:pPr marL="360000" lvl="1" indent="0">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spcBef>
                <a:spcPts val="0"/>
              </a:spcBef>
              <a:buNone/>
            </a:pPr>
            <a:r>
              <a:rPr lang="en-GB" sz="1600" b="1" dirty="0">
                <a:solidFill>
                  <a:srgbClr val="F08300"/>
                </a:solidFill>
                <a:latin typeface="Courier New" pitchFamily="49" charset="0"/>
                <a:cs typeface="Courier New" pitchFamily="49" charset="0"/>
              </a:rPr>
              <a:t># Date    : 08 Jul 2016</a:t>
            </a:r>
          </a:p>
          <a:p>
            <a:pPr marL="360000" lvl="1" indent="0">
              <a:spcBef>
                <a:spcPts val="0"/>
              </a:spcBef>
              <a:buNone/>
            </a:pPr>
            <a:r>
              <a:rPr lang="en-GB" sz="1600" b="1" dirty="0">
                <a:solidFill>
                  <a:srgbClr val="F08300"/>
                </a:solidFill>
                <a:latin typeface="Courier New" pitchFamily="49" charset="0"/>
                <a:cs typeface="Courier New" pitchFamily="49" charset="0"/>
              </a:rPr>
              <a:t># Purpose : Example of modulus</a:t>
            </a:r>
          </a:p>
          <a:p>
            <a:pPr marL="360000" lvl="1" indent="0">
              <a:spcBef>
                <a:spcPts val="0"/>
              </a:spcBef>
              <a:buNone/>
            </a:pPr>
            <a:endParaRPr lang="en-GB" sz="1600" b="1" dirty="0">
              <a:solidFill>
                <a:srgbClr val="FF0000"/>
              </a:solidFill>
              <a:latin typeface="Courier New" pitchFamily="49" charset="0"/>
              <a:cs typeface="Courier New" pitchFamily="49" charset="0"/>
            </a:endParaRPr>
          </a:p>
          <a:p>
            <a:pPr marL="360000" lvl="1" indent="0">
              <a:spcBef>
                <a:spcPts val="0"/>
              </a:spcBef>
              <a:buNone/>
            </a:pPr>
            <a:r>
              <a:rPr lang="en-GB" sz="1600" b="1" dirty="0">
                <a:latin typeface="Courier New" pitchFamily="49" charset="0"/>
                <a:cs typeface="Courier New" pitchFamily="49" charset="0"/>
              </a:rPr>
              <a:t>number1 = </a:t>
            </a:r>
            <a:r>
              <a:rPr lang="en-GB" sz="1600" b="1" dirty="0">
                <a:solidFill>
                  <a:srgbClr val="7030A0"/>
                </a:solidFill>
                <a:latin typeface="Courier New" pitchFamily="49" charset="0"/>
                <a:cs typeface="Courier New" pitchFamily="49" charset="0"/>
              </a:rPr>
              <a:t>float</a:t>
            </a:r>
            <a:r>
              <a:rPr lang="en-GB" sz="1600" b="1" dirty="0">
                <a:latin typeface="Courier New" pitchFamily="49" charset="0"/>
                <a:cs typeface="Courier New" pitchFamily="49" charset="0"/>
              </a:rPr>
              <a:t>(</a:t>
            </a:r>
            <a:r>
              <a:rPr lang="en-GB" sz="1600" b="1" dirty="0">
                <a:solidFill>
                  <a:srgbClr val="7030A0"/>
                </a:solidFill>
                <a:latin typeface="Courier New" pitchFamily="49" charset="0"/>
                <a:cs typeface="Courier New" pitchFamily="49" charset="0"/>
              </a:rPr>
              <a:t>input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'Please enter first number : '</a:t>
            </a:r>
            <a:r>
              <a:rPr lang="en-GB" sz="1600" b="1" dirty="0">
                <a:latin typeface="Courier New" pitchFamily="49" charset="0"/>
                <a:cs typeface="Courier New" pitchFamily="49" charset="0"/>
              </a:rPr>
              <a:t>))</a:t>
            </a:r>
          </a:p>
          <a:p>
            <a:pPr marL="360000" lvl="1" indent="0">
              <a:spcBef>
                <a:spcPts val="0"/>
              </a:spcBef>
              <a:buNone/>
            </a:pPr>
            <a:r>
              <a:rPr lang="en-GB" sz="1600" b="1" dirty="0">
                <a:latin typeface="Courier New" pitchFamily="49" charset="0"/>
                <a:cs typeface="Courier New" pitchFamily="49" charset="0"/>
              </a:rPr>
              <a:t>number2 = </a:t>
            </a:r>
            <a:r>
              <a:rPr lang="en-GB" sz="1600" b="1" dirty="0">
                <a:solidFill>
                  <a:srgbClr val="7030A0"/>
                </a:solidFill>
                <a:latin typeface="Courier New" pitchFamily="49" charset="0"/>
                <a:cs typeface="Courier New" pitchFamily="49" charset="0"/>
              </a:rPr>
              <a:t>float</a:t>
            </a:r>
            <a:r>
              <a:rPr lang="en-GB" sz="1600" b="1" dirty="0">
                <a:latin typeface="Courier New" pitchFamily="49" charset="0"/>
                <a:cs typeface="Courier New" pitchFamily="49" charset="0"/>
              </a:rPr>
              <a:t>(</a:t>
            </a:r>
            <a:r>
              <a:rPr lang="en-GB" sz="1600" b="1" dirty="0">
                <a:solidFill>
                  <a:srgbClr val="7030A0"/>
                </a:solidFill>
                <a:latin typeface="Courier New" pitchFamily="49" charset="0"/>
                <a:cs typeface="Courier New" pitchFamily="49" charset="0"/>
              </a:rPr>
              <a:t>input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'Please enter second number:</a:t>
            </a:r>
            <a:r>
              <a:rPr lang="en-GB" sz="1600" b="1" dirty="0">
                <a:latin typeface="Courier New" pitchFamily="49" charset="0"/>
                <a:cs typeface="Courier New" pitchFamily="49" charset="0"/>
              </a:rPr>
              <a:t> </a:t>
            </a:r>
            <a:r>
              <a:rPr lang="en-GB" sz="1600" b="1" dirty="0">
                <a:solidFill>
                  <a:srgbClr val="00B050"/>
                </a:solidFill>
                <a:latin typeface="Courier New" pitchFamily="49" charset="0"/>
                <a:cs typeface="Courier New" pitchFamily="49" charset="0"/>
              </a:rPr>
              <a:t>'</a:t>
            </a:r>
            <a:r>
              <a:rPr lang="en-GB" sz="1600" b="1" dirty="0">
                <a:latin typeface="Courier New" pitchFamily="49" charset="0"/>
                <a:cs typeface="Courier New" pitchFamily="49" charset="0"/>
              </a:rPr>
              <a:t>))</a:t>
            </a:r>
          </a:p>
          <a:p>
            <a:pPr marL="360000" lvl="1" indent="0">
              <a:spcBef>
                <a:spcPts val="0"/>
              </a:spcBef>
              <a:buNone/>
            </a:pPr>
            <a:r>
              <a:rPr lang="en-GB" sz="1600" b="1" dirty="0">
                <a:latin typeface="Courier New" pitchFamily="49" charset="0"/>
                <a:cs typeface="Courier New" pitchFamily="49" charset="0"/>
              </a:rPr>
              <a:t>answer = number1 % number2</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(number1</a:t>
            </a:r>
            <a:r>
              <a:rPr lang="en-GB" sz="1600" b="1" dirty="0">
                <a:solidFill>
                  <a:srgbClr val="00B050"/>
                </a:solidFill>
                <a:latin typeface="Courier New" pitchFamily="49" charset="0"/>
                <a:cs typeface="Courier New" pitchFamily="49" charset="0"/>
              </a:rPr>
              <a:t>,' % '</a:t>
            </a:r>
            <a:r>
              <a:rPr lang="en-GB" sz="1600" b="1" dirty="0">
                <a:latin typeface="Courier New" pitchFamily="49" charset="0"/>
                <a:cs typeface="Courier New" pitchFamily="49" charset="0"/>
              </a:rPr>
              <a:t>,number2,</a:t>
            </a:r>
            <a:r>
              <a:rPr lang="en-GB" sz="1600" b="1" dirty="0">
                <a:solidFill>
                  <a:srgbClr val="00B050"/>
                </a:solidFill>
                <a:latin typeface="Courier New" pitchFamily="49" charset="0"/>
                <a:cs typeface="Courier New" pitchFamily="49" charset="0"/>
              </a:rPr>
              <a:t>' = '</a:t>
            </a:r>
            <a:r>
              <a:rPr lang="en-GB" sz="1600" b="1" dirty="0">
                <a:latin typeface="Courier New" pitchFamily="49" charset="0"/>
                <a:cs typeface="Courier New" pitchFamily="49" charset="0"/>
              </a:rPr>
              <a:t>,answer)</a:t>
            </a:r>
          </a:p>
          <a:p>
            <a:pPr marL="360000" lvl="1"/>
            <a:r>
              <a:rPr lang="en-GB" b="1" dirty="0"/>
              <a:t>Save and run</a:t>
            </a:r>
          </a:p>
          <a:p>
            <a:pPr marL="720000" lvl="2"/>
            <a:r>
              <a:rPr lang="en-GB" dirty="0"/>
              <a:t>What does the program do?</a:t>
            </a:r>
          </a:p>
          <a:p>
            <a:pPr marL="0" indent="0">
              <a:buNone/>
            </a:pPr>
            <a:endParaRPr lang="en-GB" dirty="0"/>
          </a:p>
        </p:txBody>
      </p:sp>
      <p:sp>
        <p:nvSpPr>
          <p:cNvPr id="3" name="Title 2"/>
          <p:cNvSpPr>
            <a:spLocks noGrp="1"/>
          </p:cNvSpPr>
          <p:nvPr>
            <p:ph type="title"/>
          </p:nvPr>
        </p:nvSpPr>
        <p:spPr/>
        <p:txBody>
          <a:bodyPr/>
          <a:lstStyle/>
          <a:p>
            <a:r>
              <a:rPr lang="en-GB" dirty="0"/>
              <a:t>Modulus Example</a:t>
            </a:r>
          </a:p>
        </p:txBody>
      </p:sp>
    </p:spTree>
    <p:extLst>
      <p:ext uri="{BB962C8B-B14F-4D97-AF65-F5344CB8AC3E}">
        <p14:creationId xmlns:p14="http://schemas.microsoft.com/office/powerpoint/2010/main" val="2980446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3d men exam"/>
          <p:cNvSpPr>
            <a:spLocks noChangeAspect="1" noChangeArrowheads="1"/>
          </p:cNvSpPr>
          <p:nvPr/>
        </p:nvSpPr>
        <p:spPr bwMode="auto">
          <a:xfrm>
            <a:off x="207433" y="-144463"/>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 name="AutoShape 4" descr="Image result for 3d men exam"/>
          <p:cNvSpPr>
            <a:spLocks noChangeAspect="1" noChangeArrowheads="1"/>
          </p:cNvSpPr>
          <p:nvPr/>
        </p:nvSpPr>
        <p:spPr bwMode="auto">
          <a:xfrm>
            <a:off x="410633" y="7938"/>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8" name="Content Placeholder 7"/>
          <p:cNvSpPr>
            <a:spLocks noGrp="1"/>
          </p:cNvSpPr>
          <p:nvPr>
            <p:ph sz="quarter" idx="15"/>
          </p:nvPr>
        </p:nvSpPr>
        <p:spPr/>
        <p:txBody>
          <a:bodyPr/>
          <a:lstStyle/>
          <a:p>
            <a:r>
              <a:rPr lang="en-US" b="1" dirty="0">
                <a:solidFill>
                  <a:srgbClr val="0E3C58"/>
                </a:solidFill>
              </a:rPr>
              <a:t>In-house course assignment</a:t>
            </a:r>
          </a:p>
          <a:p>
            <a:pPr lvl="1"/>
            <a:r>
              <a:rPr lang="en-US" dirty="0"/>
              <a:t>3 hours</a:t>
            </a:r>
          </a:p>
          <a:p>
            <a:pPr lvl="1"/>
            <a:r>
              <a:rPr lang="en-US" dirty="0"/>
              <a:t>Five programming tasks</a:t>
            </a:r>
          </a:p>
          <a:p>
            <a:pPr lvl="1"/>
            <a:r>
              <a:rPr lang="en-US" dirty="0"/>
              <a:t>Reference notes, examples and exercises as </a:t>
            </a:r>
            <a:r>
              <a:rPr lang="en-US" dirty="0" smtClean="0"/>
              <a:t>needed</a:t>
            </a:r>
            <a:endParaRPr lang="en-US" dirty="0"/>
          </a:p>
        </p:txBody>
      </p:sp>
      <p:sp>
        <p:nvSpPr>
          <p:cNvPr id="9" name="Content Placeholder 8"/>
          <p:cNvSpPr>
            <a:spLocks noGrp="1"/>
          </p:cNvSpPr>
          <p:nvPr>
            <p:ph sz="quarter" idx="16"/>
          </p:nvPr>
        </p:nvSpPr>
        <p:spPr/>
        <p:txBody>
          <a:bodyPr/>
          <a:lstStyle/>
          <a:p>
            <a:pPr>
              <a:lnSpc>
                <a:spcPct val="90000"/>
              </a:lnSpc>
            </a:pPr>
            <a:r>
              <a:rPr lang="en-US" b="1" dirty="0">
                <a:solidFill>
                  <a:srgbClr val="0E3C58"/>
                </a:solidFill>
              </a:rPr>
              <a:t>Assessed using the following criteria:</a:t>
            </a:r>
          </a:p>
          <a:p>
            <a:pPr lvl="1">
              <a:lnSpc>
                <a:spcPct val="90000"/>
              </a:lnSpc>
            </a:pPr>
            <a:r>
              <a:rPr lang="en-US" dirty="0"/>
              <a:t>Functionality – Does it do what is specified?</a:t>
            </a:r>
          </a:p>
          <a:p>
            <a:pPr lvl="1">
              <a:lnSpc>
                <a:spcPct val="90000"/>
              </a:lnSpc>
            </a:pPr>
            <a:r>
              <a:rPr lang="en-US" dirty="0"/>
              <a:t>Quality – How well does it do it?:</a:t>
            </a:r>
          </a:p>
          <a:p>
            <a:pPr lvl="2">
              <a:lnSpc>
                <a:spcPct val="90000"/>
              </a:lnSpc>
            </a:pPr>
            <a:r>
              <a:rPr lang="en-US" dirty="0"/>
              <a:t>Internal:</a:t>
            </a:r>
          </a:p>
          <a:p>
            <a:pPr lvl="3">
              <a:lnSpc>
                <a:spcPct val="90000"/>
              </a:lnSpc>
            </a:pPr>
            <a:r>
              <a:rPr lang="en-US" dirty="0"/>
              <a:t>Code layout / structure, comments, variable names</a:t>
            </a:r>
          </a:p>
          <a:p>
            <a:pPr lvl="3">
              <a:lnSpc>
                <a:spcPct val="90000"/>
              </a:lnSpc>
            </a:pPr>
            <a:r>
              <a:rPr lang="en-US" dirty="0"/>
              <a:t>Procedures and functions where appropriate</a:t>
            </a:r>
          </a:p>
          <a:p>
            <a:pPr lvl="2">
              <a:lnSpc>
                <a:spcPct val="90000"/>
              </a:lnSpc>
            </a:pPr>
            <a:r>
              <a:rPr lang="en-US" dirty="0"/>
              <a:t>External:</a:t>
            </a:r>
          </a:p>
          <a:p>
            <a:pPr lvl="3">
              <a:lnSpc>
                <a:spcPct val="90000"/>
              </a:lnSpc>
            </a:pPr>
            <a:r>
              <a:rPr lang="en-US" dirty="0"/>
              <a:t>User interface</a:t>
            </a:r>
          </a:p>
          <a:p>
            <a:pPr lvl="3">
              <a:lnSpc>
                <a:spcPct val="90000"/>
              </a:lnSpc>
            </a:pPr>
            <a:r>
              <a:rPr lang="en-US" dirty="0"/>
              <a:t>Presentation of output</a:t>
            </a:r>
          </a:p>
          <a:p>
            <a:pPr>
              <a:lnSpc>
                <a:spcPct val="90000"/>
              </a:lnSpc>
            </a:pPr>
            <a:endParaRPr lang="en-US" dirty="0"/>
          </a:p>
        </p:txBody>
      </p:sp>
      <p:sp>
        <p:nvSpPr>
          <p:cNvPr id="6" name="Title 5"/>
          <p:cNvSpPr>
            <a:spLocks noGrp="1"/>
          </p:cNvSpPr>
          <p:nvPr>
            <p:ph type="title"/>
          </p:nvPr>
        </p:nvSpPr>
        <p:spPr/>
        <p:txBody>
          <a:bodyPr/>
          <a:lstStyle/>
          <a:p>
            <a:r>
              <a:rPr lang="en-GB" dirty="0"/>
              <a:t>Course Assignment</a:t>
            </a:r>
            <a:endParaRPr lang="en-US" dirty="0"/>
          </a:p>
        </p:txBody>
      </p:sp>
    </p:spTree>
    <p:extLst>
      <p:ext uri="{BB962C8B-B14F-4D97-AF65-F5344CB8AC3E}">
        <p14:creationId xmlns:p14="http://schemas.microsoft.com/office/powerpoint/2010/main" val="100649684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normAutofit fontScale="92500" lnSpcReduction="10000"/>
          </a:bodyPr>
          <a:lstStyle/>
          <a:p>
            <a:r>
              <a:rPr lang="en-GB" dirty="0"/>
              <a:t>Create </a:t>
            </a:r>
            <a:r>
              <a:rPr lang="en-GB" dirty="0">
                <a:solidFill>
                  <a:srgbClr val="F08300"/>
                </a:solidFill>
              </a:rPr>
              <a:t>08BODMAS.py</a:t>
            </a:r>
            <a:r>
              <a:rPr lang="en-GB" dirty="0"/>
              <a:t> and code the following</a:t>
            </a:r>
          </a:p>
          <a:p>
            <a:pPr marL="360000" lvl="1" indent="0">
              <a:buNone/>
            </a:pPr>
            <a:r>
              <a:rPr lang="en-GB" sz="1600" b="1" dirty="0">
                <a:solidFill>
                  <a:srgbClr val="F08300"/>
                </a:solidFill>
                <a:latin typeface="Courier New" pitchFamily="49" charset="0"/>
                <a:cs typeface="Courier New" pitchFamily="49" charset="0"/>
              </a:rPr>
              <a:t># Name    : 08BODMAS</a:t>
            </a:r>
          </a:p>
          <a:p>
            <a:pPr marL="360000" lvl="1" indent="0">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spcBef>
                <a:spcPts val="0"/>
              </a:spcBef>
              <a:buNone/>
            </a:pPr>
            <a:r>
              <a:rPr lang="en-GB" sz="1600" b="1" dirty="0">
                <a:solidFill>
                  <a:srgbClr val="F08300"/>
                </a:solidFill>
                <a:latin typeface="Courier New" pitchFamily="49" charset="0"/>
                <a:cs typeface="Courier New" pitchFamily="49" charset="0"/>
              </a:rPr>
              <a:t># Date    : 03 May 2016</a:t>
            </a:r>
          </a:p>
          <a:p>
            <a:pPr marL="360000" lvl="1" indent="0">
              <a:spcBef>
                <a:spcPts val="0"/>
              </a:spcBef>
              <a:buNone/>
            </a:pPr>
            <a:r>
              <a:rPr lang="en-GB" sz="1600" b="1" dirty="0">
                <a:solidFill>
                  <a:srgbClr val="F08300"/>
                </a:solidFill>
                <a:latin typeface="Courier New" pitchFamily="49" charset="0"/>
                <a:cs typeface="Courier New" pitchFamily="49" charset="0"/>
              </a:rPr>
              <a:t># Purpose : Example of BODMAS</a:t>
            </a:r>
          </a:p>
          <a:p>
            <a:pPr marL="360000" lvl="1" indent="0">
              <a:spcBef>
                <a:spcPts val="0"/>
              </a:spcBef>
              <a:buNone/>
            </a:pPr>
            <a:endParaRPr lang="en-GB" sz="1600" b="1" dirty="0">
              <a:solidFill>
                <a:srgbClr val="FF0000"/>
              </a:solidFill>
              <a:latin typeface="Courier New" pitchFamily="49" charset="0"/>
              <a:cs typeface="Courier New" pitchFamily="49" charset="0"/>
            </a:endParaRPr>
          </a:p>
          <a:p>
            <a:pPr marL="360000" lvl="1" indent="0">
              <a:spcBef>
                <a:spcPts val="0"/>
              </a:spcBef>
              <a:buNone/>
            </a:pPr>
            <a:r>
              <a:rPr lang="en-GB" sz="1600" b="1" dirty="0">
                <a:latin typeface="Courier New" pitchFamily="49" charset="0"/>
                <a:cs typeface="Courier New" pitchFamily="49" charset="0"/>
              </a:rPr>
              <a:t>number1 = </a:t>
            </a:r>
            <a:r>
              <a:rPr lang="en-GB" sz="1600" b="1" dirty="0">
                <a:solidFill>
                  <a:srgbClr val="7030A0"/>
                </a:solidFill>
                <a:latin typeface="Courier New" pitchFamily="49" charset="0"/>
                <a:cs typeface="Courier New" pitchFamily="49" charset="0"/>
              </a:rPr>
              <a:t>float</a:t>
            </a:r>
            <a:r>
              <a:rPr lang="en-GB" sz="1600" b="1" dirty="0">
                <a:latin typeface="Courier New" pitchFamily="49" charset="0"/>
                <a:cs typeface="Courier New" pitchFamily="49" charset="0"/>
              </a:rPr>
              <a:t>(</a:t>
            </a:r>
            <a:r>
              <a:rPr lang="en-GB" sz="1600" b="1" dirty="0">
                <a:solidFill>
                  <a:srgbClr val="7030A0"/>
                </a:solidFill>
                <a:latin typeface="Courier New" pitchFamily="49" charset="0"/>
                <a:cs typeface="Courier New" pitchFamily="49" charset="0"/>
              </a:rPr>
              <a:t>input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'Please enter first number : '</a:t>
            </a:r>
            <a:r>
              <a:rPr lang="en-GB" sz="1600" b="1" dirty="0">
                <a:latin typeface="Courier New" pitchFamily="49" charset="0"/>
                <a:cs typeface="Courier New" pitchFamily="49" charset="0"/>
              </a:rPr>
              <a:t>))</a:t>
            </a:r>
          </a:p>
          <a:p>
            <a:pPr marL="360000" lvl="1" indent="0">
              <a:spcBef>
                <a:spcPts val="0"/>
              </a:spcBef>
              <a:buNone/>
            </a:pPr>
            <a:r>
              <a:rPr lang="en-GB" sz="1600" b="1" dirty="0">
                <a:latin typeface="Courier New" pitchFamily="49" charset="0"/>
                <a:cs typeface="Courier New" pitchFamily="49" charset="0"/>
              </a:rPr>
              <a:t>answer = number1 * 3 + 4</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(number1,</a:t>
            </a:r>
            <a:r>
              <a:rPr lang="en-GB" sz="1600" b="1" dirty="0">
                <a:solidFill>
                  <a:srgbClr val="00B050"/>
                </a:solidFill>
                <a:latin typeface="Courier New" pitchFamily="49" charset="0"/>
                <a:cs typeface="Courier New" pitchFamily="49" charset="0"/>
              </a:rPr>
              <a:t>'* 3 + 4 ='</a:t>
            </a:r>
            <a:r>
              <a:rPr lang="en-GB" sz="1600" b="1" dirty="0">
                <a:latin typeface="Courier New" pitchFamily="49" charset="0"/>
                <a:cs typeface="Courier New" pitchFamily="49" charset="0"/>
              </a:rPr>
              <a:t>,answer)</a:t>
            </a:r>
          </a:p>
          <a:p>
            <a:pPr marL="360000" lvl="1" indent="0">
              <a:spcBef>
                <a:spcPts val="0"/>
              </a:spcBef>
              <a:buNone/>
            </a:pPr>
            <a:r>
              <a:rPr lang="en-GB" sz="1600" b="1" dirty="0">
                <a:latin typeface="Courier New" pitchFamily="49" charset="0"/>
                <a:cs typeface="Courier New" pitchFamily="49" charset="0"/>
              </a:rPr>
              <a:t>answer = 3 + 4 * number1</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'3 + 4 *'</a:t>
            </a:r>
            <a:r>
              <a:rPr lang="en-GB" sz="1600" b="1" dirty="0">
                <a:latin typeface="Courier New" pitchFamily="49" charset="0"/>
                <a:cs typeface="Courier New" pitchFamily="49" charset="0"/>
              </a:rPr>
              <a:t>,number1,</a:t>
            </a:r>
            <a:r>
              <a:rPr lang="en-GB" sz="1600" b="1" dirty="0">
                <a:solidFill>
                  <a:srgbClr val="00B050"/>
                </a:solidFill>
                <a:latin typeface="Courier New" pitchFamily="49" charset="0"/>
                <a:cs typeface="Courier New" pitchFamily="49" charset="0"/>
              </a:rPr>
              <a:t>'='</a:t>
            </a:r>
            <a:r>
              <a:rPr lang="en-GB" sz="1600" b="1" dirty="0">
                <a:latin typeface="Courier New" pitchFamily="49" charset="0"/>
                <a:cs typeface="Courier New" pitchFamily="49" charset="0"/>
              </a:rPr>
              <a:t>,answer)</a:t>
            </a:r>
          </a:p>
          <a:p>
            <a:pPr marL="360000" lvl="1" indent="0">
              <a:spcBef>
                <a:spcPts val="0"/>
              </a:spcBef>
              <a:buNone/>
            </a:pPr>
            <a:r>
              <a:rPr lang="en-GB" sz="1600" b="1" dirty="0">
                <a:latin typeface="Courier New" pitchFamily="49" charset="0"/>
                <a:cs typeface="Courier New" pitchFamily="49" charset="0"/>
              </a:rPr>
              <a:t>answer = number1 * (3 + 4)</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(number1,</a:t>
            </a:r>
            <a:r>
              <a:rPr lang="en-GB" sz="1600" b="1" dirty="0">
                <a:solidFill>
                  <a:srgbClr val="00B050"/>
                </a:solidFill>
                <a:latin typeface="Courier New" pitchFamily="49" charset="0"/>
                <a:cs typeface="Courier New" pitchFamily="49" charset="0"/>
              </a:rPr>
              <a:t>'* (3 + 4) ='</a:t>
            </a:r>
            <a:r>
              <a:rPr lang="en-GB" sz="1600" b="1" dirty="0">
                <a:latin typeface="Courier New" pitchFamily="49" charset="0"/>
                <a:cs typeface="Courier New" pitchFamily="49" charset="0"/>
              </a:rPr>
              <a:t>,answer</a:t>
            </a:r>
            <a:r>
              <a:rPr lang="en-GB" sz="1600" b="1" dirty="0" smtClean="0">
                <a:latin typeface="Courier New" pitchFamily="49" charset="0"/>
                <a:cs typeface="Courier New" pitchFamily="49" charset="0"/>
              </a:rPr>
              <a:t>)</a:t>
            </a:r>
            <a:endParaRPr lang="en-GB" sz="1600" b="1" dirty="0">
              <a:latin typeface="Courier New" pitchFamily="49" charset="0"/>
              <a:cs typeface="Courier New" pitchFamily="49" charset="0"/>
            </a:endParaRPr>
          </a:p>
        </p:txBody>
      </p:sp>
      <p:sp>
        <p:nvSpPr>
          <p:cNvPr id="4" name="Content Placeholder 3"/>
          <p:cNvSpPr>
            <a:spLocks noGrp="1"/>
          </p:cNvSpPr>
          <p:nvPr>
            <p:ph sz="quarter" idx="16"/>
          </p:nvPr>
        </p:nvSpPr>
        <p:spPr/>
        <p:txBody>
          <a:bodyPr/>
          <a:lstStyle/>
          <a:p>
            <a:pPr marL="360000" lvl="1"/>
            <a:r>
              <a:rPr lang="en-GB" b="1" dirty="0"/>
              <a:t>Save and run</a:t>
            </a:r>
          </a:p>
          <a:p>
            <a:pPr marL="720000" lvl="2"/>
            <a:r>
              <a:rPr lang="en-GB" dirty="0"/>
              <a:t>What does the program do?</a:t>
            </a:r>
          </a:p>
          <a:p>
            <a:pPr marL="720000" lvl="2"/>
            <a:r>
              <a:rPr lang="en-GB" dirty="0"/>
              <a:t>In what order are the calculations completed?</a:t>
            </a:r>
          </a:p>
          <a:p>
            <a:pPr marL="720000" lvl="2"/>
            <a:r>
              <a:rPr lang="en-GB" dirty="0"/>
              <a:t>What does BODMAS mean? - Best to use brackets</a:t>
            </a:r>
          </a:p>
          <a:p>
            <a:endParaRPr lang="en-US" dirty="0"/>
          </a:p>
        </p:txBody>
      </p:sp>
      <p:sp>
        <p:nvSpPr>
          <p:cNvPr id="3" name="Title 2"/>
          <p:cNvSpPr>
            <a:spLocks noGrp="1"/>
          </p:cNvSpPr>
          <p:nvPr>
            <p:ph type="title"/>
          </p:nvPr>
        </p:nvSpPr>
        <p:spPr/>
        <p:txBody>
          <a:bodyPr>
            <a:normAutofit/>
          </a:bodyPr>
          <a:lstStyle/>
          <a:p>
            <a:r>
              <a:rPr lang="en-GB" dirty="0"/>
              <a:t>BODMAS / Order of Operations Example</a:t>
            </a:r>
          </a:p>
        </p:txBody>
      </p:sp>
    </p:spTree>
    <p:extLst>
      <p:ext uri="{BB962C8B-B14F-4D97-AF65-F5344CB8AC3E}">
        <p14:creationId xmlns:p14="http://schemas.microsoft.com/office/powerpoint/2010/main" val="298044651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ct val="60000"/>
              </a:lnSpc>
            </a:pPr>
            <a:r>
              <a:rPr lang="en-US" dirty="0"/>
              <a:t>Please see your Exercise Guide</a:t>
            </a:r>
          </a:p>
          <a:p>
            <a:pPr lvl="1">
              <a:lnSpc>
                <a:spcPct val="60000"/>
              </a:lnSpc>
            </a:pPr>
            <a:r>
              <a:rPr lang="en-US" dirty="0"/>
              <a:t>Work as an individual but help each other</a:t>
            </a:r>
          </a:p>
          <a:p>
            <a:pPr lvl="1">
              <a:lnSpc>
                <a:spcPct val="60000"/>
              </a:lnSpc>
            </a:pPr>
            <a:r>
              <a:rPr lang="en-US" dirty="0"/>
              <a:t>10 minutes</a:t>
            </a:r>
          </a:p>
          <a:p>
            <a:pPr>
              <a:lnSpc>
                <a:spcPct val="60000"/>
              </a:lnSpc>
            </a:pPr>
            <a:r>
              <a:rPr lang="en-US" dirty="0"/>
              <a:t>Instructions</a:t>
            </a:r>
          </a:p>
          <a:p>
            <a:pPr lvl="1">
              <a:lnSpc>
                <a:spcPct val="60000"/>
              </a:lnSpc>
            </a:pPr>
            <a:r>
              <a:rPr lang="en-US" dirty="0"/>
              <a:t>In folder </a:t>
            </a:r>
            <a:r>
              <a:rPr lang="en-US" dirty="0">
                <a:solidFill>
                  <a:srgbClr val="F08300"/>
                </a:solidFill>
              </a:rPr>
              <a:t>02Basics\Exercise</a:t>
            </a:r>
          </a:p>
          <a:p>
            <a:pPr lvl="1">
              <a:lnSpc>
                <a:spcPct val="60000"/>
              </a:lnSpc>
            </a:pPr>
            <a:r>
              <a:rPr lang="en-US" dirty="0"/>
              <a:t>Create </a:t>
            </a:r>
            <a:r>
              <a:rPr lang="en-US" dirty="0">
                <a:solidFill>
                  <a:srgbClr val="F08300"/>
                </a:solidFill>
              </a:rPr>
              <a:t>02Rectangle.py</a:t>
            </a:r>
          </a:p>
          <a:p>
            <a:pPr>
              <a:lnSpc>
                <a:spcPct val="60000"/>
              </a:lnSpc>
            </a:pPr>
            <a:r>
              <a:rPr lang="en-US" dirty="0"/>
              <a:t>Code a program that</a:t>
            </a:r>
          </a:p>
          <a:p>
            <a:pPr lvl="1">
              <a:lnSpc>
                <a:spcPct val="60000"/>
              </a:lnSpc>
            </a:pPr>
            <a:r>
              <a:rPr lang="en-US" dirty="0"/>
              <a:t>Inputs the length of the short side of a rectangle</a:t>
            </a:r>
          </a:p>
          <a:p>
            <a:pPr lvl="1">
              <a:lnSpc>
                <a:spcPct val="60000"/>
              </a:lnSpc>
            </a:pPr>
            <a:r>
              <a:rPr lang="en-US" dirty="0"/>
              <a:t>Inputs the length of the long side of a rectangle</a:t>
            </a:r>
          </a:p>
          <a:p>
            <a:pPr lvl="1">
              <a:lnSpc>
                <a:spcPct val="60000"/>
              </a:lnSpc>
            </a:pPr>
            <a:r>
              <a:rPr lang="en-US" dirty="0"/>
              <a:t>Calculates and outputs the length of the perimeter of the rectangle</a:t>
            </a:r>
          </a:p>
          <a:p>
            <a:pPr lvl="1">
              <a:lnSpc>
                <a:spcPct val="60000"/>
              </a:lnSpc>
            </a:pPr>
            <a:r>
              <a:rPr lang="en-US" dirty="0"/>
              <a:t>Calculates and outputs the area of the rectangle</a:t>
            </a:r>
          </a:p>
          <a:p>
            <a:pPr>
              <a:lnSpc>
                <a:spcPct val="60000"/>
              </a:lnSpc>
            </a:pPr>
            <a:r>
              <a:rPr lang="en-US" dirty="0"/>
              <a:t>Save and run</a:t>
            </a:r>
          </a:p>
          <a:p>
            <a:pPr>
              <a:lnSpc>
                <a:spcPct val="60000"/>
              </a:lnSpc>
            </a:pPr>
            <a:endParaRPr lang="en-US" dirty="0"/>
          </a:p>
        </p:txBody>
      </p:sp>
      <p:sp>
        <p:nvSpPr>
          <p:cNvPr id="665602" name="Rectangle 2"/>
          <p:cNvSpPr>
            <a:spLocks noGrp="1" noChangeArrowheads="1"/>
          </p:cNvSpPr>
          <p:nvPr>
            <p:ph type="title"/>
          </p:nvPr>
        </p:nvSpPr>
        <p:spPr/>
        <p:txBody>
          <a:bodyPr>
            <a:normAutofit/>
          </a:bodyPr>
          <a:lstStyle/>
          <a:p>
            <a:r>
              <a:rPr lang="en-GB" dirty="0"/>
              <a:t>Exercise 2.2 – Rectangle</a:t>
            </a:r>
          </a:p>
        </p:txBody>
      </p:sp>
      <p:sp>
        <p:nvSpPr>
          <p:cNvPr id="665603" name="Rectangle 3"/>
          <p:cNvSpPr>
            <a:spLocks noChangeArrowheads="1"/>
          </p:cNvSpPr>
          <p:nvPr/>
        </p:nvSpPr>
        <p:spPr bwMode="auto">
          <a:xfrm>
            <a:off x="3360000" y="900000"/>
            <a:ext cx="7680000" cy="5220000"/>
          </a:xfrm>
          <a:prstGeom prst="rect">
            <a:avLst/>
          </a:prstGeom>
          <a:noFill/>
          <a:ln w="9525">
            <a:noFill/>
            <a:miter lim="800000"/>
            <a:headEnd/>
            <a:tailEnd/>
          </a:ln>
          <a:effectLst/>
        </p:spPr>
        <p:txBody>
          <a:bodyPr/>
          <a:lstStyle/>
          <a:p>
            <a:pPr marL="360000" indent="-360000">
              <a:spcBef>
                <a:spcPts val="600"/>
              </a:spcBef>
              <a:buClr>
                <a:schemeClr val="accent1"/>
              </a:buClr>
              <a:buFont typeface="Wingdings" pitchFamily="2" charset="2"/>
              <a:buChar char="§"/>
            </a:pPr>
            <a:endParaRPr lang="en-GB" sz="2400" b="1" dirty="0">
              <a:latin typeface="Arial" pitchFamily="34" charset="0"/>
              <a:cs typeface="Arial" pitchFamily="34" charset="0"/>
            </a:endParaRPr>
          </a:p>
        </p:txBody>
      </p:sp>
    </p:spTree>
    <p:extLst>
      <p:ext uri="{BB962C8B-B14F-4D97-AF65-F5344CB8AC3E}">
        <p14:creationId xmlns:p14="http://schemas.microsoft.com/office/powerpoint/2010/main" val="12597684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sz="quarter" idx="15"/>
          </p:nvPr>
        </p:nvSpPr>
        <p:spPr>
          <a:prstGeom prst="rect">
            <a:avLst/>
          </a:prstGeom>
        </p:spPr>
        <p:txBody>
          <a:bodyPr/>
          <a:lstStyle/>
          <a:p>
            <a:r>
              <a:rPr lang="en-GB" b="0" dirty="0"/>
              <a:t>Objectives</a:t>
            </a:r>
          </a:p>
          <a:p>
            <a:r>
              <a:rPr lang="en-GB" b="0" dirty="0"/>
              <a:t>Getting Started</a:t>
            </a:r>
          </a:p>
          <a:p>
            <a:r>
              <a:rPr lang="en-GB" b="0" dirty="0"/>
              <a:t>First Program</a:t>
            </a:r>
          </a:p>
          <a:p>
            <a:r>
              <a:rPr lang="en-GB" b="0" dirty="0"/>
              <a:t>Simple Maths</a:t>
            </a:r>
          </a:p>
          <a:p>
            <a:r>
              <a:rPr lang="en-GB" b="1" dirty="0"/>
              <a:t>Comments</a:t>
            </a:r>
          </a:p>
          <a:p>
            <a:r>
              <a:rPr lang="en-GB" b="0" dirty="0"/>
              <a:t>Review</a:t>
            </a:r>
          </a:p>
        </p:txBody>
      </p:sp>
      <p:sp>
        <p:nvSpPr>
          <p:cNvPr id="30723" name="Rectangle 2"/>
          <p:cNvSpPr>
            <a:spLocks noGrp="1" noChangeArrowheads="1"/>
          </p:cNvSpPr>
          <p:nvPr>
            <p:ph type="title"/>
          </p:nvPr>
        </p:nvSpPr>
        <p:spPr/>
        <p:txBody>
          <a:bodyPr>
            <a:normAutofit/>
          </a:bodyPr>
          <a:lstStyle/>
          <a:p>
            <a:r>
              <a:rPr lang="en-GB" dirty="0"/>
              <a:t>Contents</a:t>
            </a:r>
          </a:p>
        </p:txBody>
      </p:sp>
    </p:spTree>
    <p:extLst>
      <p:ext uri="{BB962C8B-B14F-4D97-AF65-F5344CB8AC3E}">
        <p14:creationId xmlns:p14="http://schemas.microsoft.com/office/powerpoint/2010/main" val="30857205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Good layout, structure, variable and function names help make code readable and self documenting</a:t>
            </a:r>
          </a:p>
          <a:p>
            <a:r>
              <a:rPr lang="en-GB" dirty="0"/>
              <a:t>May need additional comments to explain complex code</a:t>
            </a:r>
          </a:p>
          <a:p>
            <a:r>
              <a:rPr lang="en-GB" dirty="0"/>
              <a:t>Definitely need ‘standard’ comments at start for basic information   </a:t>
            </a:r>
          </a:p>
          <a:p>
            <a:r>
              <a:rPr lang="en-GB" dirty="0"/>
              <a:t>Three ways the comment code</a:t>
            </a:r>
          </a:p>
          <a:p>
            <a:pPr lvl="1"/>
            <a:r>
              <a:rPr lang="en-GB" dirty="0"/>
              <a:t>Simple comment</a:t>
            </a:r>
          </a:p>
          <a:p>
            <a:pPr lvl="1"/>
            <a:r>
              <a:rPr lang="en-GB" dirty="0"/>
              <a:t>Inline comment</a:t>
            </a:r>
          </a:p>
          <a:p>
            <a:pPr lvl="1"/>
            <a:r>
              <a:rPr lang="en-GB" dirty="0"/>
              <a:t>Block</a:t>
            </a:r>
          </a:p>
        </p:txBody>
      </p:sp>
      <p:sp>
        <p:nvSpPr>
          <p:cNvPr id="3" name="Title 2"/>
          <p:cNvSpPr>
            <a:spLocks noGrp="1"/>
          </p:cNvSpPr>
          <p:nvPr>
            <p:ph type="title"/>
          </p:nvPr>
        </p:nvSpPr>
        <p:spPr/>
        <p:txBody>
          <a:bodyPr/>
          <a:lstStyle/>
          <a:p>
            <a:r>
              <a:rPr lang="en-GB" dirty="0"/>
              <a:t>Comments</a:t>
            </a:r>
          </a:p>
        </p:txBody>
      </p:sp>
    </p:spTree>
    <p:extLst>
      <p:ext uri="{BB962C8B-B14F-4D97-AF65-F5344CB8AC3E}">
        <p14:creationId xmlns:p14="http://schemas.microsoft.com/office/powerpoint/2010/main" val="9171413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360000" lvl="2"/>
            <a:r>
              <a:rPr lang="en-GB" b="1" dirty="0"/>
              <a:t>Create new folder and move to: </a:t>
            </a:r>
            <a:r>
              <a:rPr lang="en-GB" b="1" dirty="0">
                <a:solidFill>
                  <a:srgbClr val="F08300"/>
                </a:solidFill>
              </a:rPr>
              <a:t>02Basics\Example\03Comments</a:t>
            </a:r>
          </a:p>
          <a:p>
            <a:r>
              <a:rPr lang="en-GB" dirty="0"/>
              <a:t>Create </a:t>
            </a:r>
            <a:r>
              <a:rPr lang="en-GB" dirty="0">
                <a:solidFill>
                  <a:srgbClr val="F08300"/>
                </a:solidFill>
              </a:rPr>
              <a:t>01SimpleComment.py</a:t>
            </a:r>
            <a:r>
              <a:rPr lang="en-GB" dirty="0"/>
              <a:t> and code the following</a:t>
            </a:r>
          </a:p>
          <a:p>
            <a:pPr marL="360000" lvl="1" indent="0">
              <a:buNone/>
            </a:pPr>
            <a:r>
              <a:rPr lang="en-GB" sz="1600" b="1" dirty="0">
                <a:solidFill>
                  <a:srgbClr val="F08300"/>
                </a:solidFill>
                <a:latin typeface="Courier New" pitchFamily="49" charset="0"/>
                <a:cs typeface="Courier New" pitchFamily="49" charset="0"/>
              </a:rPr>
              <a:t># Name    : 01SimpleComment</a:t>
            </a:r>
          </a:p>
          <a:p>
            <a:pPr marL="360000" lvl="1" indent="0">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spcBef>
                <a:spcPts val="0"/>
              </a:spcBef>
              <a:buNone/>
            </a:pPr>
            <a:r>
              <a:rPr lang="en-GB" sz="1600" b="1" dirty="0">
                <a:solidFill>
                  <a:srgbClr val="F08300"/>
                </a:solidFill>
                <a:latin typeface="Courier New" pitchFamily="49" charset="0"/>
                <a:cs typeface="Courier New" pitchFamily="49" charset="0"/>
              </a:rPr>
              <a:t># Date    : 08 Jul 2016</a:t>
            </a:r>
          </a:p>
          <a:p>
            <a:pPr marL="360000" lvl="1" indent="0">
              <a:spcBef>
                <a:spcPts val="0"/>
              </a:spcBef>
              <a:buNone/>
            </a:pPr>
            <a:r>
              <a:rPr lang="en-GB" sz="1600" b="1" dirty="0">
                <a:solidFill>
                  <a:srgbClr val="F08300"/>
                </a:solidFill>
                <a:latin typeface="Courier New" pitchFamily="49" charset="0"/>
                <a:cs typeface="Courier New" pitchFamily="49" charset="0"/>
              </a:rPr>
              <a:t># Purpose : Example of simple comment</a:t>
            </a:r>
          </a:p>
          <a:p>
            <a:pPr marL="360000" lvl="1" indent="0">
              <a:spcBef>
                <a:spcPts val="0"/>
              </a:spcBef>
              <a:buNone/>
            </a:pPr>
            <a:endParaRPr lang="en-GB" sz="1600" b="1" dirty="0">
              <a:solidFill>
                <a:srgbClr val="F08300"/>
              </a:solidFill>
              <a:latin typeface="Courier New" pitchFamily="49" charset="0"/>
              <a:cs typeface="Courier New" pitchFamily="49" charset="0"/>
            </a:endParaRPr>
          </a:p>
          <a:p>
            <a:pPr marL="360000" lvl="1" indent="0">
              <a:spcBef>
                <a:spcPts val="0"/>
              </a:spcBef>
              <a:buNone/>
            </a:pPr>
            <a:r>
              <a:rPr lang="en-GB" sz="1600" b="1" dirty="0">
                <a:solidFill>
                  <a:srgbClr val="F08300"/>
                </a:solidFill>
                <a:latin typeface="Courier New" pitchFamily="49" charset="0"/>
                <a:cs typeface="Courier New" pitchFamily="49" charset="0"/>
              </a:rPr>
              <a:t># This is a simple comment</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"This is not a comment."</a:t>
            </a:r>
            <a:r>
              <a:rPr lang="en-GB" sz="1600" b="1" dirty="0">
                <a:latin typeface="Courier New" pitchFamily="49" charset="0"/>
                <a:cs typeface="Courier New" pitchFamily="49" charset="0"/>
              </a:rPr>
              <a:t>)</a:t>
            </a:r>
          </a:p>
          <a:p>
            <a:pPr marL="360000" lvl="1"/>
            <a:r>
              <a:rPr lang="en-GB" b="1" dirty="0"/>
              <a:t>Save and run</a:t>
            </a:r>
          </a:p>
          <a:p>
            <a:pPr marL="720000" lvl="2"/>
            <a:r>
              <a:rPr lang="en-GB" dirty="0"/>
              <a:t>What does the program do?</a:t>
            </a:r>
          </a:p>
        </p:txBody>
      </p:sp>
      <p:sp>
        <p:nvSpPr>
          <p:cNvPr id="3" name="Title 2"/>
          <p:cNvSpPr>
            <a:spLocks noGrp="1"/>
          </p:cNvSpPr>
          <p:nvPr>
            <p:ph type="title"/>
          </p:nvPr>
        </p:nvSpPr>
        <p:spPr/>
        <p:txBody>
          <a:bodyPr/>
          <a:lstStyle/>
          <a:p>
            <a:r>
              <a:rPr lang="en-GB" dirty="0"/>
              <a:t>Simple Comment Example</a:t>
            </a:r>
          </a:p>
        </p:txBody>
      </p:sp>
    </p:spTree>
    <p:extLst>
      <p:ext uri="{BB962C8B-B14F-4D97-AF65-F5344CB8AC3E}">
        <p14:creationId xmlns:p14="http://schemas.microsoft.com/office/powerpoint/2010/main" val="30687464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Create </a:t>
            </a:r>
            <a:r>
              <a:rPr lang="en-GB" dirty="0">
                <a:solidFill>
                  <a:srgbClr val="F08300"/>
                </a:solidFill>
              </a:rPr>
              <a:t>02InlineComment.py</a:t>
            </a:r>
            <a:r>
              <a:rPr lang="en-GB" dirty="0">
                <a:solidFill>
                  <a:srgbClr val="FF0000"/>
                </a:solidFill>
              </a:rPr>
              <a:t> </a:t>
            </a:r>
            <a:r>
              <a:rPr lang="en-GB" dirty="0"/>
              <a:t>and code the following</a:t>
            </a:r>
          </a:p>
          <a:p>
            <a:pPr marL="360000" lvl="1" indent="0">
              <a:buNone/>
            </a:pPr>
            <a:r>
              <a:rPr lang="en-GB" sz="1600" b="1" dirty="0">
                <a:solidFill>
                  <a:srgbClr val="F08300"/>
                </a:solidFill>
                <a:latin typeface="Courier New" pitchFamily="49" charset="0"/>
                <a:cs typeface="Courier New" pitchFamily="49" charset="0"/>
              </a:rPr>
              <a:t># Name    : 02InlineComment</a:t>
            </a:r>
          </a:p>
          <a:p>
            <a:pPr marL="360000" lvl="1" indent="0">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spcBef>
                <a:spcPts val="0"/>
              </a:spcBef>
              <a:buNone/>
            </a:pPr>
            <a:r>
              <a:rPr lang="en-GB" sz="1600" b="1" dirty="0">
                <a:solidFill>
                  <a:srgbClr val="F08300"/>
                </a:solidFill>
                <a:latin typeface="Courier New" pitchFamily="49" charset="0"/>
                <a:cs typeface="Courier New" pitchFamily="49" charset="0"/>
              </a:rPr>
              <a:t># Date    : 08 Jul 2016</a:t>
            </a:r>
          </a:p>
          <a:p>
            <a:pPr marL="360000" lvl="1" indent="0">
              <a:spcBef>
                <a:spcPts val="0"/>
              </a:spcBef>
              <a:buNone/>
            </a:pPr>
            <a:r>
              <a:rPr lang="en-GB" sz="1600" b="1" dirty="0">
                <a:solidFill>
                  <a:srgbClr val="F08300"/>
                </a:solidFill>
                <a:latin typeface="Courier New" pitchFamily="49" charset="0"/>
                <a:cs typeface="Courier New" pitchFamily="49" charset="0"/>
              </a:rPr>
              <a:t># Purpose : Example of inline comment</a:t>
            </a:r>
          </a:p>
          <a:p>
            <a:pPr marL="360000" lvl="1" indent="0">
              <a:spcBef>
                <a:spcPts val="0"/>
              </a:spcBef>
              <a:buNone/>
            </a:pPr>
            <a:endParaRPr lang="en-GB" sz="1600" b="1" dirty="0">
              <a:solidFill>
                <a:srgbClr val="F08300"/>
              </a:solidFill>
              <a:latin typeface="Courier New" pitchFamily="49" charset="0"/>
              <a:cs typeface="Courier New" pitchFamily="49" charset="0"/>
            </a:endParaRPr>
          </a:p>
          <a:p>
            <a:pPr marL="360000" lvl="1" indent="0">
              <a:spcBef>
                <a:spcPts val="0"/>
              </a:spcBef>
              <a:buNone/>
            </a:pPr>
            <a:r>
              <a:rPr lang="en-GB" sz="1600" b="1" dirty="0">
                <a:solidFill>
                  <a:srgbClr val="F08300"/>
                </a:solidFill>
                <a:latin typeface="Courier New" pitchFamily="49" charset="0"/>
                <a:cs typeface="Courier New" pitchFamily="49" charset="0"/>
              </a:rPr>
              <a:t># This is a simple comment</a:t>
            </a: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"This is not a comment."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 </a:t>
            </a:r>
            <a:r>
              <a:rPr lang="en-GB" sz="1600" b="1" dirty="0">
                <a:solidFill>
                  <a:srgbClr val="F08300"/>
                </a:solidFill>
                <a:latin typeface="Courier New" pitchFamily="49" charset="0"/>
                <a:cs typeface="Courier New" pitchFamily="49" charset="0"/>
              </a:rPr>
              <a:t># This is an inline comment</a:t>
            </a:r>
          </a:p>
          <a:p>
            <a:pPr marL="360000" lvl="1"/>
            <a:r>
              <a:rPr lang="en-GB" b="1" dirty="0"/>
              <a:t>Save and run</a:t>
            </a:r>
          </a:p>
          <a:p>
            <a:pPr marL="720000" lvl="2"/>
            <a:r>
              <a:rPr lang="en-GB" dirty="0"/>
              <a:t>What does the program do?</a:t>
            </a:r>
          </a:p>
        </p:txBody>
      </p:sp>
      <p:sp>
        <p:nvSpPr>
          <p:cNvPr id="3" name="Title 2"/>
          <p:cNvSpPr>
            <a:spLocks noGrp="1"/>
          </p:cNvSpPr>
          <p:nvPr>
            <p:ph type="title"/>
          </p:nvPr>
        </p:nvSpPr>
        <p:spPr/>
        <p:txBody>
          <a:bodyPr/>
          <a:lstStyle/>
          <a:p>
            <a:r>
              <a:rPr lang="en-GB" dirty="0"/>
              <a:t>Inline Comment Example</a:t>
            </a:r>
          </a:p>
        </p:txBody>
      </p:sp>
    </p:spTree>
    <p:extLst>
      <p:ext uri="{BB962C8B-B14F-4D97-AF65-F5344CB8AC3E}">
        <p14:creationId xmlns:p14="http://schemas.microsoft.com/office/powerpoint/2010/main" val="14730612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normAutofit/>
          </a:bodyPr>
          <a:lstStyle/>
          <a:p>
            <a:r>
              <a:rPr lang="en-GB" dirty="0"/>
              <a:t>Create </a:t>
            </a:r>
            <a:r>
              <a:rPr lang="en-GB" dirty="0">
                <a:solidFill>
                  <a:srgbClr val="F08300"/>
                </a:solidFill>
              </a:rPr>
              <a:t>03BlockComment.py </a:t>
            </a:r>
            <a:r>
              <a:rPr lang="en-GB" dirty="0"/>
              <a:t>and code the following</a:t>
            </a:r>
          </a:p>
          <a:p>
            <a:pPr marL="360000" lvl="1" indent="0">
              <a:buNone/>
            </a:pPr>
            <a:r>
              <a:rPr lang="en-GB" sz="1600" b="1" dirty="0">
                <a:solidFill>
                  <a:srgbClr val="F08300"/>
                </a:solidFill>
                <a:latin typeface="Courier New" pitchFamily="49" charset="0"/>
                <a:cs typeface="Courier New" pitchFamily="49" charset="0"/>
              </a:rPr>
              <a:t># Name    : 03BlockComment</a:t>
            </a:r>
          </a:p>
          <a:p>
            <a:pPr marL="360000" lvl="1" indent="0">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spcBef>
                <a:spcPts val="0"/>
              </a:spcBef>
              <a:buNone/>
            </a:pPr>
            <a:r>
              <a:rPr lang="en-GB" sz="1600" b="1" dirty="0">
                <a:solidFill>
                  <a:srgbClr val="F08300"/>
                </a:solidFill>
                <a:latin typeface="Courier New" pitchFamily="49" charset="0"/>
                <a:cs typeface="Courier New" pitchFamily="49" charset="0"/>
              </a:rPr>
              <a:t># Date    : 08 Jul 2016</a:t>
            </a:r>
          </a:p>
          <a:p>
            <a:pPr marL="360000" lvl="1" indent="0">
              <a:spcBef>
                <a:spcPts val="0"/>
              </a:spcBef>
              <a:buNone/>
            </a:pPr>
            <a:r>
              <a:rPr lang="en-GB" sz="1600" b="1" dirty="0">
                <a:solidFill>
                  <a:srgbClr val="F08300"/>
                </a:solidFill>
                <a:latin typeface="Courier New" pitchFamily="49" charset="0"/>
                <a:cs typeface="Courier New" pitchFamily="49" charset="0"/>
              </a:rPr>
              <a:t># Purpose : Example of block comment</a:t>
            </a:r>
          </a:p>
          <a:p>
            <a:pPr marL="360000" lvl="1" indent="0">
              <a:spcBef>
                <a:spcPts val="0"/>
              </a:spcBef>
              <a:buNone/>
            </a:pPr>
            <a:endParaRPr lang="en-GB" sz="1600" b="1" dirty="0">
              <a:solidFill>
                <a:srgbClr val="F08300"/>
              </a:solidFill>
              <a:latin typeface="Courier New" pitchFamily="49" charset="0"/>
              <a:cs typeface="Courier New" pitchFamily="49" charset="0"/>
            </a:endParaRPr>
          </a:p>
          <a:p>
            <a:pPr marL="360000" lvl="1" indent="0">
              <a:spcBef>
                <a:spcPts val="0"/>
              </a:spcBef>
              <a:buNone/>
            </a:pPr>
            <a:r>
              <a:rPr lang="en-GB" sz="1600" b="1" dirty="0">
                <a:solidFill>
                  <a:srgbClr val="F08300"/>
                </a:solidFill>
                <a:latin typeface="Courier New" pitchFamily="49" charset="0"/>
                <a:cs typeface="Courier New" pitchFamily="49" charset="0"/>
              </a:rPr>
              <a:t># This is a simple </a:t>
            </a:r>
            <a:r>
              <a:rPr lang="en-GB" sz="1600" b="1" dirty="0" smtClean="0">
                <a:solidFill>
                  <a:srgbClr val="F08300"/>
                </a:solidFill>
                <a:latin typeface="Courier New" pitchFamily="49" charset="0"/>
                <a:cs typeface="Courier New" pitchFamily="49" charset="0"/>
              </a:rPr>
              <a:t>comment</a:t>
            </a:r>
            <a:endParaRPr lang="en-GB" sz="1600" b="1" dirty="0">
              <a:solidFill>
                <a:srgbClr val="F08300"/>
              </a:solidFill>
              <a:latin typeface="Courier New" pitchFamily="49" charset="0"/>
              <a:cs typeface="Courier New" pitchFamily="49" charset="0"/>
            </a:endParaRPr>
          </a:p>
        </p:txBody>
      </p:sp>
      <p:sp>
        <p:nvSpPr>
          <p:cNvPr id="4" name="Content Placeholder 3"/>
          <p:cNvSpPr>
            <a:spLocks noGrp="1"/>
          </p:cNvSpPr>
          <p:nvPr>
            <p:ph sz="quarter" idx="16"/>
          </p:nvPr>
        </p:nvSpPr>
        <p:spPr/>
        <p:txBody>
          <a:bodyPr/>
          <a:lstStyle/>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"This is not a comment."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 </a:t>
            </a:r>
            <a:r>
              <a:rPr lang="en-GB" sz="1600" b="1" dirty="0">
                <a:solidFill>
                  <a:srgbClr val="F08300"/>
                </a:solidFill>
                <a:latin typeface="Courier New" pitchFamily="49" charset="0"/>
                <a:cs typeface="Courier New" pitchFamily="49" charset="0"/>
              </a:rPr>
              <a:t># This is an inline comment</a:t>
            </a:r>
          </a:p>
          <a:p>
            <a:pPr marL="360000" lvl="1" indent="0">
              <a:spcBef>
                <a:spcPts val="0"/>
              </a:spcBef>
              <a:buNone/>
            </a:pPr>
            <a:r>
              <a:rPr lang="en-GB" sz="1600" b="1" dirty="0">
                <a:solidFill>
                  <a:srgbClr val="00B050"/>
                </a:solidFill>
                <a:latin typeface="Courier New" pitchFamily="49" charset="0"/>
                <a:cs typeface="Courier New" pitchFamily="49" charset="0"/>
              </a:rPr>
              <a:t>"""</a:t>
            </a:r>
          </a:p>
          <a:p>
            <a:pPr marL="360000" lvl="1" indent="0">
              <a:spcBef>
                <a:spcPts val="0"/>
              </a:spcBef>
              <a:buNone/>
            </a:pPr>
            <a:r>
              <a:rPr lang="en-GB" sz="1600" b="1" dirty="0">
                <a:solidFill>
                  <a:srgbClr val="00B050"/>
                </a:solidFill>
                <a:latin typeface="Courier New" pitchFamily="49" charset="0"/>
                <a:cs typeface="Courier New" pitchFamily="49" charset="0"/>
              </a:rPr>
              <a:t>This</a:t>
            </a:r>
          </a:p>
          <a:p>
            <a:pPr marL="360000" lvl="1" indent="0">
              <a:spcBef>
                <a:spcPts val="0"/>
              </a:spcBef>
              <a:buNone/>
            </a:pPr>
            <a:r>
              <a:rPr lang="en-GB" sz="1600" b="1" dirty="0">
                <a:solidFill>
                  <a:srgbClr val="00B050"/>
                </a:solidFill>
                <a:latin typeface="Courier New" pitchFamily="49" charset="0"/>
                <a:cs typeface="Courier New" pitchFamily="49" charset="0"/>
              </a:rPr>
              <a:t>is</a:t>
            </a:r>
          </a:p>
          <a:p>
            <a:pPr marL="360000" lvl="1" indent="0">
              <a:spcBef>
                <a:spcPts val="0"/>
              </a:spcBef>
              <a:buNone/>
            </a:pPr>
            <a:r>
              <a:rPr lang="en-GB" sz="1600" b="1" dirty="0">
                <a:solidFill>
                  <a:srgbClr val="00B050"/>
                </a:solidFill>
                <a:latin typeface="Courier New" pitchFamily="49" charset="0"/>
                <a:cs typeface="Courier New" pitchFamily="49" charset="0"/>
              </a:rPr>
              <a:t>a</a:t>
            </a:r>
          </a:p>
          <a:p>
            <a:pPr marL="360000" lvl="1" indent="0">
              <a:spcBef>
                <a:spcPts val="0"/>
              </a:spcBef>
              <a:buNone/>
            </a:pPr>
            <a:r>
              <a:rPr lang="en-GB" sz="1600" b="1" dirty="0">
                <a:solidFill>
                  <a:srgbClr val="00B050"/>
                </a:solidFill>
                <a:latin typeface="Courier New" pitchFamily="49" charset="0"/>
                <a:cs typeface="Courier New" pitchFamily="49" charset="0"/>
              </a:rPr>
              <a:t>block</a:t>
            </a:r>
          </a:p>
          <a:p>
            <a:pPr marL="360000" lvl="1" indent="0">
              <a:spcBef>
                <a:spcPts val="0"/>
              </a:spcBef>
              <a:buNone/>
            </a:pPr>
            <a:r>
              <a:rPr lang="en-GB" sz="1600" b="1" dirty="0">
                <a:solidFill>
                  <a:srgbClr val="00B050"/>
                </a:solidFill>
                <a:latin typeface="Courier New" pitchFamily="49" charset="0"/>
                <a:cs typeface="Courier New" pitchFamily="49" charset="0"/>
              </a:rPr>
              <a:t>comment</a:t>
            </a:r>
          </a:p>
          <a:p>
            <a:pPr marL="360000" lvl="1" indent="0">
              <a:spcBef>
                <a:spcPts val="0"/>
              </a:spcBef>
              <a:buNone/>
            </a:pPr>
            <a:r>
              <a:rPr lang="en-GB" sz="1600" b="1" dirty="0">
                <a:solidFill>
                  <a:srgbClr val="00B050"/>
                </a:solidFill>
                <a:latin typeface="Courier New" pitchFamily="49" charset="0"/>
                <a:cs typeface="Courier New" pitchFamily="49" charset="0"/>
              </a:rPr>
              <a:t>"""</a:t>
            </a:r>
          </a:p>
          <a:p>
            <a:pPr marL="360000" lvl="1"/>
            <a:r>
              <a:rPr lang="en-GB" b="1" dirty="0"/>
              <a:t>Save and run file</a:t>
            </a:r>
          </a:p>
          <a:p>
            <a:pPr marL="720000" lvl="2"/>
            <a:r>
              <a:rPr lang="en-GB" dirty="0"/>
              <a:t>What does the program do?</a:t>
            </a:r>
          </a:p>
          <a:p>
            <a:endParaRPr lang="en-US" dirty="0"/>
          </a:p>
        </p:txBody>
      </p:sp>
      <p:sp>
        <p:nvSpPr>
          <p:cNvPr id="3" name="Title 2"/>
          <p:cNvSpPr>
            <a:spLocks noGrp="1"/>
          </p:cNvSpPr>
          <p:nvPr>
            <p:ph type="title"/>
          </p:nvPr>
        </p:nvSpPr>
        <p:spPr/>
        <p:txBody>
          <a:bodyPr/>
          <a:lstStyle/>
          <a:p>
            <a:r>
              <a:rPr lang="en-GB" dirty="0"/>
              <a:t>Block Comment Example</a:t>
            </a:r>
          </a:p>
        </p:txBody>
      </p:sp>
    </p:spTree>
    <p:extLst>
      <p:ext uri="{BB962C8B-B14F-4D97-AF65-F5344CB8AC3E}">
        <p14:creationId xmlns:p14="http://schemas.microsoft.com/office/powerpoint/2010/main" val="14730612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sz="quarter" idx="15"/>
          </p:nvPr>
        </p:nvSpPr>
        <p:spPr>
          <a:prstGeom prst="rect">
            <a:avLst/>
          </a:prstGeom>
        </p:spPr>
        <p:txBody>
          <a:bodyPr/>
          <a:lstStyle/>
          <a:p>
            <a:r>
              <a:rPr lang="en-GB" b="0" dirty="0"/>
              <a:t>Objectives</a:t>
            </a:r>
          </a:p>
          <a:p>
            <a:r>
              <a:rPr lang="en-GB" b="0" dirty="0"/>
              <a:t>Getting Started</a:t>
            </a:r>
          </a:p>
          <a:p>
            <a:r>
              <a:rPr lang="en-GB" b="0" dirty="0"/>
              <a:t>First Program</a:t>
            </a:r>
          </a:p>
          <a:p>
            <a:r>
              <a:rPr lang="en-GB" b="0" dirty="0"/>
              <a:t>Simple Maths</a:t>
            </a:r>
          </a:p>
          <a:p>
            <a:r>
              <a:rPr lang="en-GB" b="0" dirty="0"/>
              <a:t>Comments</a:t>
            </a:r>
          </a:p>
          <a:p>
            <a:r>
              <a:rPr lang="en-GB" b="1" dirty="0"/>
              <a:t>Review</a:t>
            </a:r>
          </a:p>
        </p:txBody>
      </p:sp>
      <p:sp>
        <p:nvSpPr>
          <p:cNvPr id="30723" name="Rectangle 2"/>
          <p:cNvSpPr>
            <a:spLocks noGrp="1" noChangeArrowheads="1"/>
          </p:cNvSpPr>
          <p:nvPr>
            <p:ph type="title"/>
          </p:nvPr>
        </p:nvSpPr>
        <p:spPr/>
        <p:txBody>
          <a:bodyPr>
            <a:normAutofit/>
          </a:bodyPr>
          <a:lstStyle/>
          <a:p>
            <a:r>
              <a:rPr lang="en-GB" dirty="0"/>
              <a:t>Contents</a:t>
            </a:r>
          </a:p>
        </p:txBody>
      </p:sp>
    </p:spTree>
    <p:extLst>
      <p:ext uri="{BB962C8B-B14F-4D97-AF65-F5344CB8AC3E}">
        <p14:creationId xmlns:p14="http://schemas.microsoft.com/office/powerpoint/2010/main" val="264567929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Review – 03 Basics Quiz</a:t>
            </a:r>
          </a:p>
        </p:txBody>
      </p:sp>
      <p:sp>
        <p:nvSpPr>
          <p:cNvPr id="4" name="Text Placeholder 3"/>
          <p:cNvSpPr>
            <a:spLocks noGrp="1"/>
          </p:cNvSpPr>
          <p:nvPr>
            <p:ph type="body" sz="quarter" idx="15"/>
          </p:nvPr>
        </p:nvSpPr>
        <p:spPr/>
        <p:txBody>
          <a:bodyPr/>
          <a:lstStyle/>
          <a:p>
            <a:r>
              <a:rPr lang="en-US" dirty="0"/>
              <a:t>Please follow the instructions</a:t>
            </a:r>
          </a:p>
          <a:p>
            <a:pPr lvl="1"/>
            <a:r>
              <a:rPr lang="en-US" dirty="0" err="1"/>
              <a:t>Kahoot</a:t>
            </a:r>
            <a:r>
              <a:rPr lang="en-US" dirty="0"/>
              <a:t> quiz – QAA Programming (Python) Foundations – 2 Basics</a:t>
            </a:r>
          </a:p>
          <a:p>
            <a:pPr lvl="1"/>
            <a:r>
              <a:rPr lang="en-US" dirty="0"/>
              <a:t>See: </a:t>
            </a:r>
            <a:r>
              <a:rPr lang="en-US" dirty="0">
                <a:solidFill>
                  <a:srgbClr val="F08300"/>
                </a:solidFill>
              </a:rPr>
              <a:t>https://</a:t>
            </a:r>
            <a:r>
              <a:rPr lang="en-US" dirty="0" err="1">
                <a:solidFill>
                  <a:srgbClr val="F08300"/>
                </a:solidFill>
              </a:rPr>
              <a:t>kahoot.it</a:t>
            </a:r>
            <a:r>
              <a:rPr lang="en-US" dirty="0">
                <a:solidFill>
                  <a:srgbClr val="F08300"/>
                </a:solidFill>
              </a:rPr>
              <a:t>/#/ </a:t>
            </a:r>
          </a:p>
          <a:p>
            <a:pPr lvl="1"/>
            <a:r>
              <a:rPr lang="en-US" dirty="0"/>
              <a:t>Enter Game PIN and nickname</a:t>
            </a:r>
          </a:p>
          <a:p>
            <a:pPr lvl="1"/>
            <a:r>
              <a:rPr lang="en-US" dirty="0"/>
              <a:t>10 multi-choice questions</a:t>
            </a:r>
          </a:p>
          <a:p>
            <a:pPr lvl="1"/>
            <a:r>
              <a:rPr lang="en-US" dirty="0"/>
              <a:t>More points for quicker answer</a:t>
            </a:r>
          </a:p>
          <a:p>
            <a:endParaRPr lang="en-US" dirty="0"/>
          </a:p>
        </p:txBody>
      </p:sp>
    </p:spTree>
    <p:extLst>
      <p:ext uri="{BB962C8B-B14F-4D97-AF65-F5344CB8AC3E}">
        <p14:creationId xmlns:p14="http://schemas.microsoft.com/office/powerpoint/2010/main" val="264968614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sz="quarter" idx="15"/>
          </p:nvPr>
        </p:nvSpPr>
        <p:spPr/>
        <p:txBody>
          <a:bodyPr>
            <a:normAutofit/>
          </a:bodyPr>
          <a:lstStyle/>
          <a:p>
            <a:r>
              <a:rPr lang="en-GB" dirty="0"/>
              <a:t>Learning Outcomes – The learner will:</a:t>
            </a:r>
          </a:p>
          <a:p>
            <a:pPr lvl="1"/>
            <a:r>
              <a:rPr lang="en-GB" dirty="0"/>
              <a:t>2. Code and run a simple Python program</a:t>
            </a:r>
            <a:endParaRPr lang="en-GB" dirty="0">
              <a:solidFill>
                <a:schemeClr val="bg2"/>
              </a:solidFill>
            </a:endParaRPr>
          </a:p>
          <a:p>
            <a:r>
              <a:rPr lang="en-GB" dirty="0"/>
              <a:t>Assessment Criteria – The learner can:</a:t>
            </a:r>
          </a:p>
          <a:p>
            <a:pPr marL="720000" lvl="2"/>
            <a:r>
              <a:rPr lang="en-GB" dirty="0"/>
              <a:t>2.1 Code simple input and output commands</a:t>
            </a:r>
          </a:p>
          <a:p>
            <a:pPr marL="720000" lvl="2"/>
            <a:r>
              <a:rPr lang="en-GB" dirty="0"/>
              <a:t>2.2 Code basic mathematical commands</a:t>
            </a:r>
          </a:p>
          <a:p>
            <a:pPr marL="720000" lvl="2"/>
            <a:r>
              <a:rPr lang="en-GB" dirty="0"/>
              <a:t>2.3 Comment their code</a:t>
            </a:r>
          </a:p>
          <a:p>
            <a:r>
              <a:rPr lang="en-GB" altLang="en-US" dirty="0"/>
              <a:t>Questions</a:t>
            </a:r>
          </a:p>
          <a:p>
            <a:r>
              <a:rPr lang="en-GB" altLang="en-US" dirty="0"/>
              <a:t>Feedback</a:t>
            </a:r>
            <a:endParaRPr lang="en-GB" dirty="0"/>
          </a:p>
        </p:txBody>
      </p:sp>
      <p:sp>
        <p:nvSpPr>
          <p:cNvPr id="17410" name="Rectangle 2"/>
          <p:cNvSpPr>
            <a:spLocks noGrp="1" noChangeArrowheads="1"/>
          </p:cNvSpPr>
          <p:nvPr>
            <p:ph type="title"/>
          </p:nvPr>
        </p:nvSpPr>
        <p:spPr>
          <a:ln/>
        </p:spPr>
        <p:txBody>
          <a:bodyPr>
            <a:normAutofit fontScale="90000"/>
          </a:bodyPr>
          <a:lstStyle/>
          <a:p>
            <a:r>
              <a:rPr lang="en-GB" altLang="en-US" dirty="0"/>
              <a:t>Review Objectives, Questions and Feedback</a:t>
            </a:r>
          </a:p>
        </p:txBody>
      </p:sp>
    </p:spTree>
    <p:extLst>
      <p:ext uri="{BB962C8B-B14F-4D97-AF65-F5344CB8AC3E}">
        <p14:creationId xmlns:p14="http://schemas.microsoft.com/office/powerpoint/2010/main" val="517183851"/>
      </p:ext>
    </p:extLst>
  </p:cSld>
  <p:clrMapOvr>
    <a:masterClrMapping/>
  </p:clrMapOvr>
  <p:transition xmlns:p14="http://schemas.microsoft.com/office/powerpoint/2010/mai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normAutofit/>
          </a:bodyPr>
          <a:lstStyle/>
          <a:p>
            <a:r>
              <a:rPr lang="en-GB" b="1" dirty="0">
                <a:solidFill>
                  <a:srgbClr val="0E3C58"/>
                </a:solidFill>
              </a:rPr>
              <a:t>Delegate Guide</a:t>
            </a:r>
          </a:p>
          <a:p>
            <a:pPr lvl="1"/>
            <a:r>
              <a:rPr lang="en-GB" dirty="0"/>
              <a:t>Each module has a set of slides, notes and examples</a:t>
            </a:r>
          </a:p>
          <a:p>
            <a:pPr lvl="1"/>
            <a:r>
              <a:rPr lang="en-GB" dirty="0"/>
              <a:t>Structure course and provide key reference material</a:t>
            </a:r>
          </a:p>
          <a:p>
            <a:r>
              <a:rPr lang="en-GB" b="1" dirty="0">
                <a:solidFill>
                  <a:srgbClr val="0E3C58"/>
                </a:solidFill>
              </a:rPr>
              <a:t>Exercise Guide</a:t>
            </a:r>
          </a:p>
          <a:p>
            <a:pPr lvl="1"/>
            <a:r>
              <a:rPr lang="en-GB" dirty="0"/>
              <a:t>Each module has a number of supporting activities</a:t>
            </a:r>
          </a:p>
          <a:p>
            <a:pPr lvl="1"/>
            <a:r>
              <a:rPr lang="en-GB" dirty="0"/>
              <a:t>Includes model answers and further explanation</a:t>
            </a:r>
          </a:p>
          <a:p>
            <a:r>
              <a:rPr lang="en-GB" b="1" dirty="0">
                <a:solidFill>
                  <a:srgbClr val="0E3C58"/>
                </a:solidFill>
              </a:rPr>
              <a:t>All resources available on Canvas / shared folder</a:t>
            </a:r>
          </a:p>
          <a:p>
            <a:pPr lvl="1"/>
            <a:r>
              <a:rPr lang="en-GB" dirty="0"/>
              <a:t>Tutor to provide access details</a:t>
            </a:r>
          </a:p>
        </p:txBody>
      </p:sp>
      <p:sp>
        <p:nvSpPr>
          <p:cNvPr id="3" name="Title 2"/>
          <p:cNvSpPr>
            <a:spLocks noGrp="1"/>
          </p:cNvSpPr>
          <p:nvPr>
            <p:ph type="title"/>
          </p:nvPr>
        </p:nvSpPr>
        <p:spPr/>
        <p:txBody>
          <a:bodyPr/>
          <a:lstStyle/>
          <a:p>
            <a:r>
              <a:rPr lang="en-GB" dirty="0"/>
              <a:t>Resources</a:t>
            </a:r>
          </a:p>
        </p:txBody>
      </p:sp>
    </p:spTree>
    <p:extLst>
      <p:ext uri="{BB962C8B-B14F-4D97-AF65-F5344CB8AC3E}">
        <p14:creationId xmlns:p14="http://schemas.microsoft.com/office/powerpoint/2010/main" val="520080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0000" y="2160000"/>
            <a:ext cx="11040000" cy="1440000"/>
          </a:xfrm>
        </p:spPr>
        <p:txBody>
          <a:bodyPr/>
          <a:lstStyle/>
          <a:p>
            <a:r>
              <a:rPr lang="en-GB" dirty="0" smtClean="0"/>
              <a:t>Data </a:t>
            </a:r>
            <a:r>
              <a:rPr lang="en-GB" dirty="0"/>
              <a:t>Types</a:t>
            </a:r>
          </a:p>
        </p:txBody>
      </p:sp>
      <p:sp>
        <p:nvSpPr>
          <p:cNvPr id="4" name="Subtitle 3"/>
          <p:cNvSpPr>
            <a:spLocks noGrp="1"/>
          </p:cNvSpPr>
          <p:nvPr>
            <p:ph type="subTitle" idx="1"/>
          </p:nvPr>
        </p:nvSpPr>
        <p:spPr/>
        <p:txBody>
          <a:bodyPr/>
          <a:lstStyle/>
          <a:p>
            <a:r>
              <a:rPr lang="en-US" dirty="0" smtClean="0"/>
              <a:t>Module 3</a:t>
            </a:r>
            <a:endParaRPr lang="en-US" dirty="0"/>
          </a:p>
        </p:txBody>
      </p:sp>
    </p:spTree>
    <p:extLst>
      <p:ext uri="{BB962C8B-B14F-4D97-AF65-F5344CB8AC3E}">
        <p14:creationId xmlns:p14="http://schemas.microsoft.com/office/powerpoint/2010/main" val="19962627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normAutofit/>
          </a:bodyPr>
          <a:lstStyle/>
          <a:p>
            <a:r>
              <a:rPr lang="en-GB" dirty="0"/>
              <a:t>Day 1:</a:t>
            </a:r>
          </a:p>
          <a:p>
            <a:pPr lvl="1"/>
            <a:r>
              <a:rPr lang="en-GB" dirty="0"/>
              <a:t>Introduction</a:t>
            </a:r>
          </a:p>
          <a:p>
            <a:pPr lvl="1"/>
            <a:r>
              <a:rPr lang="en-GB" dirty="0"/>
              <a:t>What is Programming?</a:t>
            </a:r>
          </a:p>
          <a:p>
            <a:pPr lvl="1"/>
            <a:r>
              <a:rPr lang="en-GB" dirty="0"/>
              <a:t>Basics</a:t>
            </a:r>
          </a:p>
          <a:p>
            <a:r>
              <a:rPr lang="en-GB" dirty="0"/>
              <a:t>Day 2:</a:t>
            </a:r>
          </a:p>
          <a:p>
            <a:pPr lvl="1"/>
            <a:r>
              <a:rPr lang="en-GB" b="1" dirty="0"/>
              <a:t>Data Types</a:t>
            </a:r>
          </a:p>
          <a:p>
            <a:pPr lvl="1"/>
            <a:r>
              <a:rPr lang="en-GB" dirty="0"/>
              <a:t>Control Flow</a:t>
            </a:r>
          </a:p>
          <a:p>
            <a:r>
              <a:rPr lang="en-GB" dirty="0"/>
              <a:t>Day 3:</a:t>
            </a:r>
          </a:p>
          <a:p>
            <a:pPr lvl="1"/>
            <a:r>
              <a:rPr lang="en-GB" dirty="0" smtClean="0"/>
              <a:t>Files</a:t>
            </a:r>
            <a:endParaRPr lang="en-GB" dirty="0"/>
          </a:p>
        </p:txBody>
      </p:sp>
      <p:sp>
        <p:nvSpPr>
          <p:cNvPr id="5" name="Content Placeholder 4"/>
          <p:cNvSpPr>
            <a:spLocks noGrp="1"/>
          </p:cNvSpPr>
          <p:nvPr>
            <p:ph sz="quarter" idx="16"/>
          </p:nvPr>
        </p:nvSpPr>
        <p:spPr/>
        <p:txBody>
          <a:bodyPr/>
          <a:lstStyle/>
          <a:p>
            <a:r>
              <a:rPr lang="en-GB" dirty="0"/>
              <a:t>Day 4:</a:t>
            </a:r>
          </a:p>
          <a:p>
            <a:pPr lvl="1"/>
            <a:r>
              <a:rPr lang="en-GB" dirty="0"/>
              <a:t>Exercises</a:t>
            </a:r>
          </a:p>
          <a:p>
            <a:r>
              <a:rPr lang="en-GB" dirty="0"/>
              <a:t>Day 5:</a:t>
            </a:r>
          </a:p>
          <a:p>
            <a:pPr lvl="1"/>
            <a:r>
              <a:rPr lang="en-GB" dirty="0"/>
              <a:t>Assignment</a:t>
            </a:r>
          </a:p>
          <a:p>
            <a:endParaRPr lang="en-US" dirty="0"/>
          </a:p>
        </p:txBody>
      </p:sp>
      <p:sp>
        <p:nvSpPr>
          <p:cNvPr id="3" name="Title 2"/>
          <p:cNvSpPr>
            <a:spLocks noGrp="1"/>
          </p:cNvSpPr>
          <p:nvPr>
            <p:ph type="title"/>
          </p:nvPr>
        </p:nvSpPr>
        <p:spPr/>
        <p:txBody>
          <a:bodyPr/>
          <a:lstStyle/>
          <a:p>
            <a:r>
              <a:rPr lang="en-GB" dirty="0"/>
              <a:t>Course Plan</a:t>
            </a:r>
          </a:p>
        </p:txBody>
      </p:sp>
    </p:spTree>
    <p:extLst>
      <p:ext uri="{BB962C8B-B14F-4D97-AF65-F5344CB8AC3E}">
        <p14:creationId xmlns:p14="http://schemas.microsoft.com/office/powerpoint/2010/main" val="341918937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Please take 10 minutes to make a quick summary of the topics / points covered on Day 1</a:t>
            </a:r>
          </a:p>
          <a:p>
            <a:pPr lvl="1"/>
            <a:r>
              <a:rPr lang="en-GB" dirty="0"/>
              <a:t>What is Programming?</a:t>
            </a:r>
          </a:p>
          <a:p>
            <a:pPr lvl="1"/>
            <a:r>
              <a:rPr lang="en-GB" dirty="0"/>
              <a:t>Basics</a:t>
            </a:r>
          </a:p>
          <a:p>
            <a:r>
              <a:rPr lang="en-GB" dirty="0"/>
              <a:t>Notes:</a:t>
            </a:r>
          </a:p>
          <a:p>
            <a:pPr lvl="1"/>
            <a:r>
              <a:rPr lang="en-GB" dirty="0"/>
              <a:t>Single side of A4</a:t>
            </a:r>
          </a:p>
          <a:p>
            <a:pPr lvl="1"/>
            <a:r>
              <a:rPr lang="en-GB" dirty="0"/>
              <a:t>Mind map, bullets or other format of your choice</a:t>
            </a:r>
          </a:p>
        </p:txBody>
      </p:sp>
      <p:sp>
        <p:nvSpPr>
          <p:cNvPr id="3" name="Title 2"/>
          <p:cNvSpPr>
            <a:spLocks noGrp="1"/>
          </p:cNvSpPr>
          <p:nvPr>
            <p:ph type="title"/>
          </p:nvPr>
        </p:nvSpPr>
        <p:spPr/>
        <p:txBody>
          <a:bodyPr/>
          <a:lstStyle/>
          <a:p>
            <a:r>
              <a:rPr lang="en-GB" dirty="0"/>
              <a:t>Day 1 Review</a:t>
            </a:r>
          </a:p>
        </p:txBody>
      </p:sp>
      <p:pic>
        <p:nvPicPr>
          <p:cNvPr id="1027"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0000" y="2225849"/>
            <a:ext cx="2400000" cy="18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5411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sz="quarter" idx="15"/>
          </p:nvPr>
        </p:nvSpPr>
        <p:spPr>
          <a:prstGeom prst="rect">
            <a:avLst/>
          </a:prstGeom>
        </p:spPr>
        <p:txBody>
          <a:bodyPr/>
          <a:lstStyle/>
          <a:p>
            <a:r>
              <a:rPr lang="en-GB" b="1" dirty="0"/>
              <a:t>Objectives</a:t>
            </a:r>
          </a:p>
          <a:p>
            <a:r>
              <a:rPr lang="en-GB" b="0" dirty="0"/>
              <a:t>String</a:t>
            </a:r>
          </a:p>
          <a:p>
            <a:r>
              <a:rPr lang="en-GB" b="0" dirty="0"/>
              <a:t>Number</a:t>
            </a:r>
          </a:p>
          <a:p>
            <a:r>
              <a:rPr lang="en-GB" b="0" dirty="0"/>
              <a:t>Boolean</a:t>
            </a:r>
          </a:p>
          <a:p>
            <a:r>
              <a:rPr lang="en-GB" b="0" dirty="0"/>
              <a:t>List</a:t>
            </a:r>
          </a:p>
          <a:p>
            <a:r>
              <a:rPr lang="en-GB" b="0" dirty="0"/>
              <a:t>Review</a:t>
            </a:r>
          </a:p>
        </p:txBody>
      </p:sp>
      <p:sp>
        <p:nvSpPr>
          <p:cNvPr id="30723" name="Rectangle 2"/>
          <p:cNvSpPr>
            <a:spLocks noGrp="1" noChangeArrowheads="1"/>
          </p:cNvSpPr>
          <p:nvPr>
            <p:ph type="title"/>
          </p:nvPr>
        </p:nvSpPr>
        <p:spPr/>
        <p:txBody>
          <a:bodyPr>
            <a:normAutofit/>
          </a:bodyPr>
          <a:lstStyle/>
          <a:p>
            <a:r>
              <a:rPr lang="en-GB" dirty="0"/>
              <a:t>Contents</a:t>
            </a:r>
          </a:p>
        </p:txBody>
      </p:sp>
    </p:spTree>
    <p:extLst>
      <p:ext uri="{BB962C8B-B14F-4D97-AF65-F5344CB8AC3E}">
        <p14:creationId xmlns:p14="http://schemas.microsoft.com/office/powerpoint/2010/main" val="234542122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normAutofit/>
          </a:bodyPr>
          <a:lstStyle/>
          <a:p>
            <a:r>
              <a:rPr lang="en-GB" dirty="0"/>
              <a:t>Learning Outcomes – The learner will:</a:t>
            </a:r>
          </a:p>
          <a:p>
            <a:pPr lvl="1"/>
            <a:r>
              <a:rPr lang="en-GB" dirty="0"/>
              <a:t>3. Code and run simple Python programs that make use of common data types</a:t>
            </a:r>
            <a:endParaRPr lang="en-GB" dirty="0">
              <a:solidFill>
                <a:schemeClr val="bg2"/>
              </a:solidFill>
            </a:endParaRPr>
          </a:p>
          <a:p>
            <a:r>
              <a:rPr lang="en-GB" dirty="0"/>
              <a:t>Assessment Criteria – The learner can:</a:t>
            </a:r>
          </a:p>
          <a:p>
            <a:pPr marL="720000" lvl="2"/>
            <a:r>
              <a:rPr lang="en-GB" dirty="0"/>
              <a:t>3.1 Code and process data using string variables</a:t>
            </a:r>
          </a:p>
          <a:p>
            <a:pPr marL="720000" lvl="2"/>
            <a:r>
              <a:rPr lang="en-GB" dirty="0"/>
              <a:t>3.2 Code and process data using various forms of number variables</a:t>
            </a:r>
          </a:p>
          <a:p>
            <a:pPr marL="720000" lvl="2"/>
            <a:r>
              <a:rPr lang="en-GB" dirty="0"/>
              <a:t>3.3 Code and process data using Boolean variables</a:t>
            </a:r>
          </a:p>
          <a:p>
            <a:pPr marL="720000" lvl="2"/>
            <a:r>
              <a:rPr lang="en-GB" dirty="0"/>
              <a:t>3.4 Code and process data using lists</a:t>
            </a:r>
          </a:p>
        </p:txBody>
      </p:sp>
      <p:sp>
        <p:nvSpPr>
          <p:cNvPr id="2" name="Title 1"/>
          <p:cNvSpPr>
            <a:spLocks noGrp="1"/>
          </p:cNvSpPr>
          <p:nvPr>
            <p:ph type="title"/>
          </p:nvPr>
        </p:nvSpPr>
        <p:spPr/>
        <p:txBody>
          <a:bodyPr>
            <a:noAutofit/>
          </a:bodyPr>
          <a:lstStyle/>
          <a:p>
            <a:r>
              <a:rPr lang="en-GB" dirty="0"/>
              <a:t>Course Objectives</a:t>
            </a:r>
            <a:r>
              <a:rPr lang="en-GB" sz="3200" dirty="0"/>
              <a:t>	</a:t>
            </a:r>
          </a:p>
        </p:txBody>
      </p:sp>
    </p:spTree>
    <p:extLst>
      <p:ext uri="{BB962C8B-B14F-4D97-AF65-F5344CB8AC3E}">
        <p14:creationId xmlns:p14="http://schemas.microsoft.com/office/powerpoint/2010/main" val="3100017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normAutofit/>
          </a:bodyPr>
          <a:lstStyle/>
          <a:p>
            <a:r>
              <a:rPr lang="en-GB" dirty="0"/>
              <a:t>Please spend five minutes finding out about variable and data types in Python programs</a:t>
            </a:r>
          </a:p>
          <a:p>
            <a:pPr lvl="1"/>
            <a:r>
              <a:rPr lang="en-GB" dirty="0"/>
              <a:t>Create a quick list of basic facts / information</a:t>
            </a:r>
          </a:p>
          <a:p>
            <a:pPr lvl="1"/>
            <a:r>
              <a:rPr lang="en-GB" dirty="0"/>
              <a:t>Be prepared to share with the group</a:t>
            </a:r>
          </a:p>
          <a:p>
            <a:endParaRPr lang="en-GB" dirty="0"/>
          </a:p>
        </p:txBody>
      </p:sp>
      <p:sp>
        <p:nvSpPr>
          <p:cNvPr id="3" name="Title 2"/>
          <p:cNvSpPr>
            <a:spLocks noGrp="1"/>
          </p:cNvSpPr>
          <p:nvPr>
            <p:ph type="title"/>
          </p:nvPr>
        </p:nvSpPr>
        <p:spPr/>
        <p:txBody>
          <a:bodyPr/>
          <a:lstStyle/>
          <a:p>
            <a:r>
              <a:rPr lang="en-GB" dirty="0"/>
              <a:t>What are Variable and Data Types?</a:t>
            </a:r>
          </a:p>
        </p:txBody>
      </p:sp>
    </p:spTree>
    <p:extLst>
      <p:ext uri="{BB962C8B-B14F-4D97-AF65-F5344CB8AC3E}">
        <p14:creationId xmlns:p14="http://schemas.microsoft.com/office/powerpoint/2010/main" val="289484157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normAutofit/>
          </a:bodyPr>
          <a:lstStyle/>
          <a:p>
            <a:r>
              <a:rPr lang="en-GB" dirty="0"/>
              <a:t>A variable is something that holds a value that may change.</a:t>
            </a:r>
          </a:p>
          <a:p>
            <a:pPr lvl="1"/>
            <a:r>
              <a:rPr lang="en-GB" dirty="0"/>
              <a:t>In simplest terms, a variable is just a box that you can put stuff in.</a:t>
            </a:r>
          </a:p>
          <a:p>
            <a:pPr lvl="1"/>
            <a:r>
              <a:rPr lang="en-GB" dirty="0"/>
              <a:t>You can use variables to store all kinds of stuff</a:t>
            </a:r>
          </a:p>
          <a:p>
            <a:r>
              <a:rPr lang="en-GB" dirty="0"/>
              <a:t>Variable types</a:t>
            </a:r>
          </a:p>
          <a:p>
            <a:pPr lvl="1"/>
            <a:r>
              <a:rPr lang="en-GB" dirty="0"/>
              <a:t>Character / String</a:t>
            </a:r>
          </a:p>
          <a:p>
            <a:pPr lvl="1"/>
            <a:r>
              <a:rPr lang="en-GB" dirty="0"/>
              <a:t>Number – Integer, Float, Long</a:t>
            </a:r>
          </a:p>
          <a:p>
            <a:pPr lvl="1"/>
            <a:r>
              <a:rPr lang="en-GB" dirty="0" smtClean="0"/>
              <a:t>Boolean</a:t>
            </a:r>
            <a:endParaRPr lang="en-GB" dirty="0"/>
          </a:p>
        </p:txBody>
      </p:sp>
      <p:sp>
        <p:nvSpPr>
          <p:cNvPr id="4" name="Content Placeholder 3"/>
          <p:cNvSpPr>
            <a:spLocks noGrp="1"/>
          </p:cNvSpPr>
          <p:nvPr>
            <p:ph sz="quarter" idx="16"/>
          </p:nvPr>
        </p:nvSpPr>
        <p:spPr/>
        <p:txBody>
          <a:bodyPr/>
          <a:lstStyle/>
          <a:p>
            <a:r>
              <a:rPr lang="en-GB" dirty="0"/>
              <a:t>Variables have</a:t>
            </a:r>
          </a:p>
          <a:p>
            <a:pPr lvl="1"/>
            <a:r>
              <a:rPr lang="en-GB" dirty="0"/>
              <a:t>Name – Must follow naming rules of language</a:t>
            </a:r>
          </a:p>
          <a:p>
            <a:pPr lvl="1"/>
            <a:r>
              <a:rPr lang="en-GB" dirty="0"/>
              <a:t>Type – As specified by language</a:t>
            </a:r>
          </a:p>
          <a:p>
            <a:pPr lvl="1"/>
            <a:r>
              <a:rPr lang="en-GB" dirty="0"/>
              <a:t>Size – Optional</a:t>
            </a:r>
          </a:p>
          <a:p>
            <a:pPr lvl="1"/>
            <a:r>
              <a:rPr lang="en-GB" dirty="0"/>
              <a:t>Value – Optional initial, constant or prescribed values</a:t>
            </a:r>
          </a:p>
          <a:p>
            <a:r>
              <a:rPr lang="en-GB" dirty="0"/>
              <a:t>Some languages, not Python,  explicitly declared before use</a:t>
            </a:r>
          </a:p>
          <a:p>
            <a:endParaRPr lang="en-US" dirty="0"/>
          </a:p>
        </p:txBody>
      </p:sp>
      <p:sp>
        <p:nvSpPr>
          <p:cNvPr id="3" name="Title 2"/>
          <p:cNvSpPr>
            <a:spLocks noGrp="1"/>
          </p:cNvSpPr>
          <p:nvPr>
            <p:ph type="title"/>
          </p:nvPr>
        </p:nvSpPr>
        <p:spPr/>
        <p:txBody>
          <a:bodyPr/>
          <a:lstStyle/>
          <a:p>
            <a:r>
              <a:rPr lang="en-GB" dirty="0"/>
              <a:t>What is a Variable?</a:t>
            </a:r>
          </a:p>
        </p:txBody>
      </p:sp>
    </p:spTree>
    <p:extLst>
      <p:ext uri="{BB962C8B-B14F-4D97-AF65-F5344CB8AC3E}">
        <p14:creationId xmlns:p14="http://schemas.microsoft.com/office/powerpoint/2010/main" val="423017516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sz="quarter" idx="15"/>
          </p:nvPr>
        </p:nvSpPr>
        <p:spPr>
          <a:prstGeom prst="rect">
            <a:avLst/>
          </a:prstGeom>
        </p:spPr>
        <p:txBody>
          <a:bodyPr/>
          <a:lstStyle/>
          <a:p>
            <a:r>
              <a:rPr lang="en-GB" b="0" dirty="0"/>
              <a:t>Objectives</a:t>
            </a:r>
          </a:p>
          <a:p>
            <a:r>
              <a:rPr lang="en-GB" b="1" dirty="0"/>
              <a:t>String</a:t>
            </a:r>
          </a:p>
          <a:p>
            <a:r>
              <a:rPr lang="en-GB" b="0" dirty="0"/>
              <a:t>Number</a:t>
            </a:r>
          </a:p>
          <a:p>
            <a:r>
              <a:rPr lang="en-GB" b="0" dirty="0"/>
              <a:t>Boolean</a:t>
            </a:r>
          </a:p>
          <a:p>
            <a:r>
              <a:rPr lang="en-GB" b="0" dirty="0"/>
              <a:t>List</a:t>
            </a:r>
          </a:p>
          <a:p>
            <a:r>
              <a:rPr lang="en-GB" b="0" dirty="0"/>
              <a:t>Review</a:t>
            </a:r>
          </a:p>
        </p:txBody>
      </p:sp>
      <p:sp>
        <p:nvSpPr>
          <p:cNvPr id="30723" name="Rectangle 2"/>
          <p:cNvSpPr>
            <a:spLocks noGrp="1" noChangeArrowheads="1"/>
          </p:cNvSpPr>
          <p:nvPr>
            <p:ph type="title"/>
          </p:nvPr>
        </p:nvSpPr>
        <p:spPr/>
        <p:txBody>
          <a:bodyPr>
            <a:normAutofit/>
          </a:bodyPr>
          <a:lstStyle/>
          <a:p>
            <a:r>
              <a:rPr lang="en-GB" dirty="0"/>
              <a:t>Contents</a:t>
            </a:r>
          </a:p>
        </p:txBody>
      </p:sp>
    </p:spTree>
    <p:extLst>
      <p:ext uri="{BB962C8B-B14F-4D97-AF65-F5344CB8AC3E}">
        <p14:creationId xmlns:p14="http://schemas.microsoft.com/office/powerpoint/2010/main" val="40663677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normAutofit/>
          </a:bodyPr>
          <a:lstStyle/>
          <a:p>
            <a:pPr>
              <a:lnSpc>
                <a:spcPct val="110000"/>
              </a:lnSpc>
            </a:pPr>
            <a:r>
              <a:rPr lang="en-GB" dirty="0"/>
              <a:t>A string is a block of text – Word, sentence or paragraph</a:t>
            </a:r>
          </a:p>
          <a:p>
            <a:pPr>
              <a:lnSpc>
                <a:spcPct val="110000"/>
              </a:lnSpc>
            </a:pPr>
            <a:r>
              <a:rPr lang="en-GB" dirty="0"/>
              <a:t>Use</a:t>
            </a:r>
            <a:r>
              <a:rPr lang="en-GB" dirty="0">
                <a:solidFill>
                  <a:srgbClr val="F08300"/>
                </a:solidFill>
              </a:rPr>
              <a:t> </a:t>
            </a:r>
            <a:r>
              <a:rPr lang="en-GB" dirty="0">
                <a:solidFill>
                  <a:srgbClr val="F08300"/>
                </a:solidFill>
                <a:latin typeface="Courier New" pitchFamily="49" charset="0"/>
                <a:cs typeface="Courier New" pitchFamily="49" charset="0"/>
              </a:rPr>
              <a:t>str </a:t>
            </a:r>
            <a:r>
              <a:rPr lang="en-GB" dirty="0"/>
              <a:t>to mean string</a:t>
            </a:r>
          </a:p>
          <a:p>
            <a:pPr marL="360000" lvl="2">
              <a:lnSpc>
                <a:spcPct val="110000"/>
              </a:lnSpc>
            </a:pPr>
            <a:r>
              <a:rPr lang="en-GB" b="1" dirty="0"/>
              <a:t>Create new folder / Move to: </a:t>
            </a:r>
            <a:r>
              <a:rPr lang="en-GB" b="1" dirty="0">
                <a:solidFill>
                  <a:srgbClr val="F08300"/>
                </a:solidFill>
              </a:rPr>
              <a:t>03DataTypes\Example\01String</a:t>
            </a:r>
          </a:p>
          <a:p>
            <a:pPr>
              <a:lnSpc>
                <a:spcPct val="110000"/>
              </a:lnSpc>
            </a:pPr>
            <a:r>
              <a:rPr lang="en-GB" dirty="0"/>
              <a:t>Create  </a:t>
            </a:r>
            <a:r>
              <a:rPr lang="en-GB" dirty="0">
                <a:solidFill>
                  <a:srgbClr val="F08300"/>
                </a:solidFill>
              </a:rPr>
              <a:t>01AddingStrings.py</a:t>
            </a:r>
            <a:r>
              <a:rPr lang="en-GB" dirty="0"/>
              <a:t> and code the following</a:t>
            </a:r>
          </a:p>
          <a:p>
            <a:pPr marL="360000" lvl="1" indent="0">
              <a:buNone/>
            </a:pPr>
            <a:r>
              <a:rPr lang="en-GB" sz="1600" b="1" dirty="0">
                <a:solidFill>
                  <a:srgbClr val="F08300"/>
                </a:solidFill>
                <a:latin typeface="Courier New" pitchFamily="49" charset="0"/>
                <a:cs typeface="Courier New" pitchFamily="49" charset="0"/>
              </a:rPr>
              <a:t># Name    : 01AddingStrings</a:t>
            </a:r>
          </a:p>
          <a:p>
            <a:pPr marL="360000" lvl="1" indent="0">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spcBef>
                <a:spcPts val="0"/>
              </a:spcBef>
              <a:buNone/>
            </a:pPr>
            <a:r>
              <a:rPr lang="en-GB" sz="1600" b="1" dirty="0">
                <a:solidFill>
                  <a:srgbClr val="F08300"/>
                </a:solidFill>
                <a:latin typeface="Courier New" pitchFamily="49" charset="0"/>
                <a:cs typeface="Courier New" pitchFamily="49" charset="0"/>
              </a:rPr>
              <a:t># Date    : 11 Jul 2016</a:t>
            </a:r>
          </a:p>
          <a:p>
            <a:pPr marL="360000" lvl="1" indent="0">
              <a:spcBef>
                <a:spcPts val="0"/>
              </a:spcBef>
              <a:buNone/>
            </a:pPr>
            <a:r>
              <a:rPr lang="en-GB" sz="1600" b="1" dirty="0">
                <a:solidFill>
                  <a:srgbClr val="F08300"/>
                </a:solidFill>
                <a:latin typeface="Courier New" pitchFamily="49" charset="0"/>
                <a:cs typeface="Courier New" pitchFamily="49" charset="0"/>
              </a:rPr>
              <a:t># Purpose : Example of adding strings</a:t>
            </a:r>
          </a:p>
          <a:p>
            <a:pPr marL="360000" lvl="1" indent="0">
              <a:spcBef>
                <a:spcPts val="0"/>
              </a:spcBef>
              <a:buNone/>
            </a:pPr>
            <a:endParaRPr lang="en-GB" sz="1600" b="1" dirty="0">
              <a:solidFill>
                <a:srgbClr val="F08300"/>
              </a:solidFill>
              <a:latin typeface="Courier New" pitchFamily="49" charset="0"/>
              <a:cs typeface="Courier New" pitchFamily="49" charset="0"/>
            </a:endParaRPr>
          </a:p>
        </p:txBody>
      </p:sp>
      <p:sp>
        <p:nvSpPr>
          <p:cNvPr id="5" name="Content Placeholder 4"/>
          <p:cNvSpPr>
            <a:spLocks noGrp="1"/>
          </p:cNvSpPr>
          <p:nvPr>
            <p:ph sz="quarter" idx="16"/>
          </p:nvPr>
        </p:nvSpPr>
        <p:spPr/>
        <p:txBody>
          <a:bodyPr/>
          <a:lstStyle/>
          <a:p>
            <a:pPr marL="360000" lvl="1" indent="0">
              <a:spcBef>
                <a:spcPts val="0"/>
              </a:spcBef>
              <a:buNone/>
            </a:pPr>
            <a:endParaRPr lang="en-GB" sz="1600" b="1" dirty="0">
              <a:solidFill>
                <a:srgbClr val="FF0000"/>
              </a:solidFill>
              <a:latin typeface="Courier New" pitchFamily="49" charset="0"/>
              <a:cs typeface="Courier New" pitchFamily="49" charset="0"/>
            </a:endParaRPr>
          </a:p>
          <a:p>
            <a:pPr marL="360000" lvl="1" indent="0">
              <a:spcBef>
                <a:spcPts val="0"/>
              </a:spcBef>
              <a:buNone/>
            </a:pPr>
            <a:r>
              <a:rPr lang="en-GB" sz="1600" b="1" dirty="0">
                <a:latin typeface="Courier New" pitchFamily="49" charset="0"/>
                <a:cs typeface="Courier New" pitchFamily="49" charset="0"/>
              </a:rPr>
              <a:t>greeting = </a:t>
            </a:r>
            <a:r>
              <a:rPr lang="en-GB" sz="1600" b="1" dirty="0">
                <a:solidFill>
                  <a:srgbClr val="00B050"/>
                </a:solidFill>
                <a:latin typeface="Courier New" pitchFamily="49" charset="0"/>
                <a:cs typeface="Courier New" pitchFamily="49" charset="0"/>
              </a:rPr>
              <a:t>"Hello, "</a:t>
            </a:r>
          </a:p>
          <a:p>
            <a:pPr marL="360000" lvl="1" indent="0">
              <a:spcBef>
                <a:spcPts val="0"/>
              </a:spcBef>
              <a:buNone/>
            </a:pPr>
            <a:r>
              <a:rPr lang="en-GB" sz="1600" b="1" dirty="0">
                <a:latin typeface="Courier New" pitchFamily="49" charset="0"/>
                <a:cs typeface="Courier New" pitchFamily="49" charset="0"/>
              </a:rPr>
              <a:t>name = </a:t>
            </a:r>
            <a:r>
              <a:rPr lang="en-GB" sz="1600" b="1" dirty="0">
                <a:solidFill>
                  <a:srgbClr val="7030A0"/>
                </a:solidFill>
                <a:latin typeface="Courier New" pitchFamily="49" charset="0"/>
                <a:cs typeface="Courier New" pitchFamily="49" charset="0"/>
              </a:rPr>
              <a:t>input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"Please enter your name: “</a:t>
            </a:r>
            <a:r>
              <a:rPr lang="en-GB" sz="1600" b="1" dirty="0">
                <a:latin typeface="Courier New" pitchFamily="49" charset="0"/>
                <a:cs typeface="Courier New" pitchFamily="49" charset="0"/>
              </a:rPr>
              <a:t>)</a:t>
            </a:r>
          </a:p>
          <a:p>
            <a:pPr marL="360000" lvl="1" indent="0">
              <a:spcBef>
                <a:spcPts val="0"/>
              </a:spcBef>
              <a:buNone/>
            </a:pPr>
            <a:r>
              <a:rPr lang="en-GB" sz="1600" b="1" dirty="0">
                <a:latin typeface="Courier New" pitchFamily="49" charset="0"/>
                <a:cs typeface="Courier New" pitchFamily="49" charset="0"/>
              </a:rPr>
              <a:t>question = </a:t>
            </a:r>
            <a:r>
              <a:rPr lang="en-GB" sz="1600" b="1" dirty="0">
                <a:solidFill>
                  <a:srgbClr val="00B050"/>
                </a:solidFill>
                <a:latin typeface="Courier New" pitchFamily="49" charset="0"/>
                <a:cs typeface="Courier New" pitchFamily="49" charset="0"/>
              </a:rPr>
              <a:t>", how are you today?"</a:t>
            </a:r>
          </a:p>
          <a:p>
            <a:pPr marL="360000" lvl="1" indent="0">
              <a:spcBef>
                <a:spcPts val="0"/>
              </a:spcBef>
              <a:buNone/>
            </a:pPr>
            <a:endParaRPr lang="en-GB" sz="1600" b="1" dirty="0">
              <a:latin typeface="Courier New" pitchFamily="49" charset="0"/>
              <a:cs typeface="Courier New" pitchFamily="49" charset="0"/>
            </a:endParaRPr>
          </a:p>
          <a:p>
            <a:pPr marL="360000" lvl="1" indent="0">
              <a:spcBef>
                <a:spcPts val="0"/>
              </a:spcBef>
              <a:buNone/>
            </a:pPr>
            <a:r>
              <a:rPr lang="en-GB" sz="1600" b="1" dirty="0">
                <a:latin typeface="Courier New" pitchFamily="49" charset="0"/>
                <a:cs typeface="Courier New" pitchFamily="49" charset="0"/>
              </a:rPr>
              <a:t>sentence = greeting + name + question</a:t>
            </a:r>
          </a:p>
          <a:p>
            <a:pPr marL="360000" lvl="1" indent="0">
              <a:spcBef>
                <a:spcPts val="0"/>
              </a:spcBef>
              <a:buNone/>
            </a:pPr>
            <a:endParaRPr lang="en-GB" sz="1600" b="1" dirty="0">
              <a:latin typeface="Courier New" pitchFamily="49" charset="0"/>
              <a:cs typeface="Courier New" pitchFamily="49" charset="0"/>
            </a:endParaRP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(sentence)</a:t>
            </a:r>
          </a:p>
          <a:p>
            <a:pPr marL="360000" lvl="1">
              <a:lnSpc>
                <a:spcPct val="110000"/>
              </a:lnSpc>
            </a:pPr>
            <a:r>
              <a:rPr lang="en-GB" b="1" dirty="0"/>
              <a:t>Save and run</a:t>
            </a:r>
          </a:p>
          <a:p>
            <a:pPr marL="720000" lvl="2">
              <a:lnSpc>
                <a:spcPct val="110000"/>
              </a:lnSpc>
            </a:pPr>
            <a:r>
              <a:rPr lang="en-GB" dirty="0"/>
              <a:t>What does the program do?</a:t>
            </a:r>
          </a:p>
          <a:p>
            <a:endParaRPr lang="en-US" dirty="0"/>
          </a:p>
        </p:txBody>
      </p:sp>
      <p:sp>
        <p:nvSpPr>
          <p:cNvPr id="3" name="Title 2"/>
          <p:cNvSpPr>
            <a:spLocks noGrp="1"/>
          </p:cNvSpPr>
          <p:nvPr>
            <p:ph type="title"/>
          </p:nvPr>
        </p:nvSpPr>
        <p:spPr/>
        <p:txBody>
          <a:bodyPr/>
          <a:lstStyle/>
          <a:p>
            <a:r>
              <a:rPr lang="en-GB" dirty="0"/>
              <a:t>Adding Strings Example</a:t>
            </a:r>
          </a:p>
        </p:txBody>
      </p:sp>
    </p:spTree>
    <p:extLst>
      <p:ext uri="{BB962C8B-B14F-4D97-AF65-F5344CB8AC3E}">
        <p14:creationId xmlns:p14="http://schemas.microsoft.com/office/powerpoint/2010/main" val="420520926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normAutofit/>
          </a:bodyPr>
          <a:lstStyle/>
          <a:p>
            <a:r>
              <a:rPr lang="en-GB" dirty="0">
                <a:solidFill>
                  <a:srgbClr val="F08300"/>
                </a:solidFill>
                <a:latin typeface="Courier New" panose="02070309020205020404" pitchFamily="49" charset="0"/>
                <a:cs typeface="Courier New" panose="02070309020205020404" pitchFamily="49" charset="0"/>
              </a:rPr>
              <a:t>input</a:t>
            </a:r>
            <a:r>
              <a:rPr lang="en-GB" dirty="0"/>
              <a:t> defaults to a string – Treat as a word not number</a:t>
            </a:r>
          </a:p>
          <a:p>
            <a:r>
              <a:rPr lang="en-GB" dirty="0"/>
              <a:t>Create </a:t>
            </a:r>
            <a:r>
              <a:rPr lang="en-GB" dirty="0">
                <a:solidFill>
                  <a:srgbClr val="F08300"/>
                </a:solidFill>
              </a:rPr>
              <a:t>02AddingStringToNumber.py</a:t>
            </a:r>
            <a:r>
              <a:rPr lang="en-GB" dirty="0"/>
              <a:t> and code the following</a:t>
            </a:r>
          </a:p>
          <a:p>
            <a:pPr marL="360000" lvl="1" indent="0">
              <a:buNone/>
            </a:pPr>
            <a:r>
              <a:rPr lang="en-GB" sz="1600" b="1" dirty="0">
                <a:solidFill>
                  <a:srgbClr val="F08300"/>
                </a:solidFill>
                <a:latin typeface="Courier New" pitchFamily="49" charset="0"/>
                <a:cs typeface="Courier New" pitchFamily="49" charset="0"/>
              </a:rPr>
              <a:t># Name    : 02AddingNumberStrings</a:t>
            </a:r>
          </a:p>
          <a:p>
            <a:pPr marL="360000" lvl="1" indent="0">
              <a:spcBef>
                <a:spcPts val="0"/>
              </a:spcBef>
              <a:buNone/>
            </a:pPr>
            <a:r>
              <a:rPr lang="en-GB" sz="1600" b="1" dirty="0">
                <a:solidFill>
                  <a:srgbClr val="F08300"/>
                </a:solidFill>
                <a:latin typeface="Courier New" pitchFamily="49" charset="0"/>
                <a:cs typeface="Courier New" pitchFamily="49" charset="0"/>
              </a:rPr>
              <a:t># Author  : John Merchant</a:t>
            </a:r>
          </a:p>
          <a:p>
            <a:pPr marL="360000" lvl="1" indent="0">
              <a:spcBef>
                <a:spcPts val="0"/>
              </a:spcBef>
              <a:buNone/>
            </a:pPr>
            <a:r>
              <a:rPr lang="en-GB" sz="1600" b="1" dirty="0">
                <a:solidFill>
                  <a:srgbClr val="F08300"/>
                </a:solidFill>
                <a:latin typeface="Courier New" pitchFamily="49" charset="0"/>
                <a:cs typeface="Courier New" pitchFamily="49" charset="0"/>
              </a:rPr>
              <a:t># Date    : 11 Jul 2016</a:t>
            </a:r>
          </a:p>
          <a:p>
            <a:pPr marL="360000" lvl="1" indent="0">
              <a:spcBef>
                <a:spcPts val="0"/>
              </a:spcBef>
              <a:buNone/>
            </a:pPr>
            <a:r>
              <a:rPr lang="en-GB" sz="1600" b="1" dirty="0">
                <a:solidFill>
                  <a:srgbClr val="F08300"/>
                </a:solidFill>
                <a:latin typeface="Courier New" pitchFamily="49" charset="0"/>
                <a:cs typeface="Courier New" pitchFamily="49" charset="0"/>
              </a:rPr>
              <a:t># Purpose : Example of adding number strings</a:t>
            </a:r>
          </a:p>
          <a:p>
            <a:pPr marL="360000" lvl="1" indent="0">
              <a:spcBef>
                <a:spcPts val="0"/>
              </a:spcBef>
              <a:buNone/>
            </a:pPr>
            <a:endParaRPr lang="en-GB" sz="1600" b="1" dirty="0">
              <a:solidFill>
                <a:srgbClr val="FF0000"/>
              </a:solidFill>
              <a:latin typeface="Courier New" pitchFamily="49" charset="0"/>
              <a:cs typeface="Courier New" pitchFamily="49" charset="0"/>
            </a:endParaRPr>
          </a:p>
          <a:p>
            <a:endParaRPr lang="en-GB" dirty="0"/>
          </a:p>
        </p:txBody>
      </p:sp>
      <p:sp>
        <p:nvSpPr>
          <p:cNvPr id="5" name="Content Placeholder 4"/>
          <p:cNvSpPr>
            <a:spLocks noGrp="1"/>
          </p:cNvSpPr>
          <p:nvPr>
            <p:ph sz="quarter" idx="16"/>
          </p:nvPr>
        </p:nvSpPr>
        <p:spPr/>
        <p:txBody>
          <a:bodyPr/>
          <a:lstStyle/>
          <a:p>
            <a:pPr marL="360000" lvl="1" indent="0">
              <a:spcBef>
                <a:spcPts val="0"/>
              </a:spcBef>
              <a:buNone/>
            </a:pPr>
            <a:r>
              <a:rPr lang="en-GB" sz="1600" b="1" dirty="0">
                <a:latin typeface="Courier New" pitchFamily="49" charset="0"/>
                <a:cs typeface="Courier New" pitchFamily="49" charset="0"/>
              </a:rPr>
              <a:t>number1 = </a:t>
            </a:r>
            <a:r>
              <a:rPr lang="en-GB" sz="1600" b="1" dirty="0">
                <a:solidFill>
                  <a:srgbClr val="7030A0"/>
                </a:solidFill>
                <a:latin typeface="Courier New" pitchFamily="49" charset="0"/>
                <a:cs typeface="Courier New" pitchFamily="49" charset="0"/>
              </a:rPr>
              <a:t>input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"Please enter first number : “</a:t>
            </a:r>
            <a:r>
              <a:rPr lang="en-GB" sz="1600" b="1" dirty="0">
                <a:latin typeface="Courier New" pitchFamily="49" charset="0"/>
                <a:cs typeface="Courier New" pitchFamily="49" charset="0"/>
              </a:rPr>
              <a:t>)</a:t>
            </a:r>
          </a:p>
          <a:p>
            <a:pPr marL="360000" lvl="1" indent="0">
              <a:spcBef>
                <a:spcPts val="0"/>
              </a:spcBef>
              <a:buNone/>
            </a:pPr>
            <a:r>
              <a:rPr lang="en-GB" sz="1600" b="1" dirty="0">
                <a:latin typeface="Courier New" pitchFamily="49" charset="0"/>
                <a:cs typeface="Courier New" pitchFamily="49" charset="0"/>
              </a:rPr>
              <a:t>number2 = </a:t>
            </a:r>
            <a:r>
              <a:rPr lang="en-GB" sz="1600" b="1" dirty="0">
                <a:solidFill>
                  <a:srgbClr val="7030A0"/>
                </a:solidFill>
                <a:latin typeface="Courier New" pitchFamily="49" charset="0"/>
                <a:cs typeface="Courier New" pitchFamily="49" charset="0"/>
              </a:rPr>
              <a:t>input</a:t>
            </a:r>
            <a:r>
              <a:rPr lang="en-GB" sz="1600" b="1" dirty="0">
                <a:latin typeface="Courier New" pitchFamily="49" charset="0"/>
                <a:cs typeface="Courier New" pitchFamily="49" charset="0"/>
              </a:rPr>
              <a:t>(</a:t>
            </a:r>
            <a:r>
              <a:rPr lang="en-GB" sz="1600" b="1" dirty="0">
                <a:solidFill>
                  <a:srgbClr val="00B050"/>
                </a:solidFill>
                <a:latin typeface="Courier New" pitchFamily="49" charset="0"/>
                <a:cs typeface="Courier New" pitchFamily="49" charset="0"/>
              </a:rPr>
              <a:t>"Please enter second number: “</a:t>
            </a:r>
            <a:r>
              <a:rPr lang="en-GB" sz="1600" b="1" dirty="0">
                <a:latin typeface="Courier New" pitchFamily="49" charset="0"/>
                <a:cs typeface="Courier New" pitchFamily="49" charset="0"/>
              </a:rPr>
              <a:t>)</a:t>
            </a:r>
          </a:p>
          <a:p>
            <a:pPr marL="360000" lvl="1" indent="0">
              <a:spcBef>
                <a:spcPts val="0"/>
              </a:spcBef>
              <a:buNone/>
            </a:pPr>
            <a:endParaRPr lang="en-GB" sz="1600" b="1" dirty="0">
              <a:latin typeface="Courier New" pitchFamily="49" charset="0"/>
              <a:cs typeface="Courier New" pitchFamily="49" charset="0"/>
            </a:endParaRPr>
          </a:p>
          <a:p>
            <a:pPr marL="360000" lvl="1" indent="0">
              <a:spcBef>
                <a:spcPts val="0"/>
              </a:spcBef>
              <a:buNone/>
            </a:pPr>
            <a:r>
              <a:rPr lang="en-GB" sz="1600" b="1" dirty="0">
                <a:latin typeface="Courier New" pitchFamily="49" charset="0"/>
                <a:cs typeface="Courier New" pitchFamily="49" charset="0"/>
              </a:rPr>
              <a:t>answer = number1 + number2</a:t>
            </a:r>
          </a:p>
          <a:p>
            <a:pPr marL="360000" lvl="1" indent="0">
              <a:spcBef>
                <a:spcPts val="0"/>
              </a:spcBef>
              <a:buNone/>
            </a:pPr>
            <a:endParaRPr lang="en-GB" sz="1600" b="1" dirty="0">
              <a:latin typeface="Courier New" pitchFamily="49" charset="0"/>
              <a:cs typeface="Courier New" pitchFamily="49" charset="0"/>
            </a:endParaRPr>
          </a:p>
          <a:p>
            <a:pPr marL="360000" lvl="1" indent="0">
              <a:spcBef>
                <a:spcPts val="0"/>
              </a:spcBef>
              <a:buNone/>
            </a:pPr>
            <a:r>
              <a:rPr lang="en-GB" sz="1600" b="1" dirty="0">
                <a:solidFill>
                  <a:srgbClr val="7030A0"/>
                </a:solidFill>
                <a:latin typeface="Courier New" pitchFamily="49" charset="0"/>
                <a:cs typeface="Courier New" pitchFamily="49" charset="0"/>
              </a:rPr>
              <a:t>print</a:t>
            </a:r>
            <a:r>
              <a:rPr lang="en-GB" sz="1600" b="1" dirty="0">
                <a:latin typeface="Courier New" pitchFamily="49" charset="0"/>
                <a:cs typeface="Courier New" pitchFamily="49" charset="0"/>
              </a:rPr>
              <a:t>(answer)</a:t>
            </a:r>
          </a:p>
          <a:p>
            <a:pPr marL="360000" lvl="1"/>
            <a:r>
              <a:rPr lang="en-GB" b="1" dirty="0"/>
              <a:t>Save and run</a:t>
            </a:r>
          </a:p>
          <a:p>
            <a:pPr marL="720000" lvl="2"/>
            <a:r>
              <a:rPr lang="en-GB" dirty="0"/>
              <a:t>What does the program do?</a:t>
            </a:r>
          </a:p>
          <a:p>
            <a:endParaRPr lang="en-US" dirty="0"/>
          </a:p>
        </p:txBody>
      </p:sp>
      <p:sp>
        <p:nvSpPr>
          <p:cNvPr id="3" name="Title 2"/>
          <p:cNvSpPr>
            <a:spLocks noGrp="1"/>
          </p:cNvSpPr>
          <p:nvPr>
            <p:ph type="title"/>
          </p:nvPr>
        </p:nvSpPr>
        <p:spPr/>
        <p:txBody>
          <a:bodyPr/>
          <a:lstStyle/>
          <a:p>
            <a:r>
              <a:rPr lang="en-GB" dirty="0"/>
              <a:t>Adding String To Number Example</a:t>
            </a:r>
          </a:p>
        </p:txBody>
      </p:sp>
    </p:spTree>
    <p:extLst>
      <p:ext uri="{BB962C8B-B14F-4D97-AF65-F5344CB8AC3E}">
        <p14:creationId xmlns:p14="http://schemas.microsoft.com/office/powerpoint/2010/main" val="245738476"/>
      </p:ext>
    </p:extLst>
  </p:cSld>
  <p:clrMapOvr>
    <a:masterClrMapping/>
  </p:clrMapOvr>
</p:sld>
</file>

<file path=ppt/theme/theme1.xml><?xml version="1.0" encoding="utf-8"?>
<a:theme xmlns:a="http://schemas.openxmlformats.org/drawingml/2006/main" name="QAC_Powerpoint_Template">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xmlns="" name="IK_Slides_2017" id="{0FF5ED07-C465-4523-AB9D-FA287080245B}" vid="{94E2E97D-F037-489C-9712-C2442CCB3707}"/>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QAC_Powerpoint_Template.potx</Template>
  <TotalTime>306</TotalTime>
  <Words>24467</Words>
  <Application>Microsoft Macintosh PowerPoint</Application>
  <PresentationFormat>Custom</PresentationFormat>
  <Paragraphs>3010</Paragraphs>
  <Slides>214</Slides>
  <Notes>213</Notes>
  <HiddenSlides>0</HiddenSlides>
  <MMClips>0</MMClips>
  <ScaleCrop>false</ScaleCrop>
  <HeadingPairs>
    <vt:vector size="4" baseType="variant">
      <vt:variant>
        <vt:lpstr>Theme</vt:lpstr>
      </vt:variant>
      <vt:variant>
        <vt:i4>1</vt:i4>
      </vt:variant>
      <vt:variant>
        <vt:lpstr>Slide Titles</vt:lpstr>
      </vt:variant>
      <vt:variant>
        <vt:i4>214</vt:i4>
      </vt:variant>
    </vt:vector>
  </HeadingPairs>
  <TitlesOfParts>
    <vt:vector size="215" baseType="lpstr">
      <vt:lpstr>QAC_Powerpoint_Template</vt:lpstr>
      <vt:lpstr>Programming (Python) Foundations</vt:lpstr>
      <vt:lpstr>Introduction</vt:lpstr>
      <vt:lpstr>Logistics</vt:lpstr>
      <vt:lpstr>Course Times</vt:lpstr>
      <vt:lpstr>Introductions  </vt:lpstr>
      <vt:lpstr>Course Plan</vt:lpstr>
      <vt:lpstr>Course Aims and Leaning Outcomes (Objectives)</vt:lpstr>
      <vt:lpstr>Course Assignment</vt:lpstr>
      <vt:lpstr>Resources</vt:lpstr>
      <vt:lpstr>Additional Resources</vt:lpstr>
      <vt:lpstr>We Like Feedback!</vt:lpstr>
      <vt:lpstr>QAA Objectives</vt:lpstr>
      <vt:lpstr>Any Questions before we Start?</vt:lpstr>
      <vt:lpstr>What is Programming?</vt:lpstr>
      <vt:lpstr>Course Plan</vt:lpstr>
      <vt:lpstr>Contents</vt:lpstr>
      <vt:lpstr>Module Objectives</vt:lpstr>
      <vt:lpstr>Contents</vt:lpstr>
      <vt:lpstr>Computers are Simple</vt:lpstr>
      <vt:lpstr>IT Joke…</vt:lpstr>
      <vt:lpstr>Computers the Awful Truth</vt:lpstr>
      <vt:lpstr>Components of a Computer System</vt:lpstr>
      <vt:lpstr>Types of Software</vt:lpstr>
      <vt:lpstr>What is Computer Programming?</vt:lpstr>
      <vt:lpstr>What is a Program?</vt:lpstr>
      <vt:lpstr>Definition of a Program</vt:lpstr>
      <vt:lpstr>Definition of a Program</vt:lpstr>
      <vt:lpstr>Definition of a Program</vt:lpstr>
      <vt:lpstr>Contents</vt:lpstr>
      <vt:lpstr>Exercise 1.1 – Program Development Lifecycle </vt:lpstr>
      <vt:lpstr>Program Development Lifecycle</vt:lpstr>
      <vt:lpstr>Analyse the Problem</vt:lpstr>
      <vt:lpstr>Design the Program</vt:lpstr>
      <vt:lpstr>Code the Program</vt:lpstr>
      <vt:lpstr>Code the Program – Compilation</vt:lpstr>
      <vt:lpstr>Test and Debug Program</vt:lpstr>
      <vt:lpstr>Test and Debug Program</vt:lpstr>
      <vt:lpstr>Test and Debug Program</vt:lpstr>
      <vt:lpstr>Formalise the Solution</vt:lpstr>
      <vt:lpstr>Maintain the Program</vt:lpstr>
      <vt:lpstr>Other Stages</vt:lpstr>
      <vt:lpstr>Contents</vt:lpstr>
      <vt:lpstr>Exercise 1.2 – Simple Sequence</vt:lpstr>
      <vt:lpstr>Exercise 1.3 – Simple If</vt:lpstr>
      <vt:lpstr>Exercise 1.4 – If…Else</vt:lpstr>
      <vt:lpstr>Exercise 1.5 – Case</vt:lpstr>
      <vt:lpstr>Exercise 1.6 – Simple Loop </vt:lpstr>
      <vt:lpstr>Exercise 1.7 – Loop with Exit </vt:lpstr>
      <vt:lpstr>Exercise 1.8 – Loop with Exit and Case </vt:lpstr>
      <vt:lpstr>Contents</vt:lpstr>
      <vt:lpstr>Review – 1 What is Programming? Quiz</vt:lpstr>
      <vt:lpstr>Review Objectives, Questions and Feedback</vt:lpstr>
      <vt:lpstr>Basics</vt:lpstr>
      <vt:lpstr>Course Plan</vt:lpstr>
      <vt:lpstr>Contents</vt:lpstr>
      <vt:lpstr>Module Objectives</vt:lpstr>
      <vt:lpstr>Contents</vt:lpstr>
      <vt:lpstr>What is Python?</vt:lpstr>
      <vt:lpstr>What is Python?</vt:lpstr>
      <vt:lpstr>Installing Python</vt:lpstr>
      <vt:lpstr>Python GUI – IDLE</vt:lpstr>
      <vt:lpstr>Python Documentation</vt:lpstr>
      <vt:lpstr>Command Line</vt:lpstr>
      <vt:lpstr>Contents</vt:lpstr>
      <vt:lpstr>Hello World Example</vt:lpstr>
      <vt:lpstr>Hello World Example</vt:lpstr>
      <vt:lpstr>Hello Name Example</vt:lpstr>
      <vt:lpstr>Syntax Errors Example</vt:lpstr>
      <vt:lpstr>Syntax Errors Comments</vt:lpstr>
      <vt:lpstr>Exercise 2.1 – Hello Full Name </vt:lpstr>
      <vt:lpstr>Contents</vt:lpstr>
      <vt:lpstr>Simple Maths</vt:lpstr>
      <vt:lpstr>Addition Example</vt:lpstr>
      <vt:lpstr>Subtraction Example</vt:lpstr>
      <vt:lpstr>Multiplication Example</vt:lpstr>
      <vt:lpstr>Division Example</vt:lpstr>
      <vt:lpstr>Square Example</vt:lpstr>
      <vt:lpstr>Power Example</vt:lpstr>
      <vt:lpstr>Modulus Example</vt:lpstr>
      <vt:lpstr>BODMAS / Order of Operations Example</vt:lpstr>
      <vt:lpstr>Exercise 2.2 – Rectangle</vt:lpstr>
      <vt:lpstr>Contents</vt:lpstr>
      <vt:lpstr>Comments</vt:lpstr>
      <vt:lpstr>Simple Comment Example</vt:lpstr>
      <vt:lpstr>Inline Comment Example</vt:lpstr>
      <vt:lpstr>Block Comment Example</vt:lpstr>
      <vt:lpstr>Contents</vt:lpstr>
      <vt:lpstr>Review – 03 Basics Quiz</vt:lpstr>
      <vt:lpstr>Review Objectives, Questions and Feedback</vt:lpstr>
      <vt:lpstr>Data Types</vt:lpstr>
      <vt:lpstr>Course Plan</vt:lpstr>
      <vt:lpstr>Day 1 Review</vt:lpstr>
      <vt:lpstr>Contents</vt:lpstr>
      <vt:lpstr>Course Objectives </vt:lpstr>
      <vt:lpstr>What are Variable and Data Types?</vt:lpstr>
      <vt:lpstr>What is a Variable?</vt:lpstr>
      <vt:lpstr>Contents</vt:lpstr>
      <vt:lpstr>Adding Strings Example</vt:lpstr>
      <vt:lpstr>Adding String To Number Example</vt:lpstr>
      <vt:lpstr>Line Breaks Example</vt:lpstr>
      <vt:lpstr>Combining Strings and Numbers Example</vt:lpstr>
      <vt:lpstr>Exercise 3.1 – String</vt:lpstr>
      <vt:lpstr>Contents</vt:lpstr>
      <vt:lpstr>Convert To Integer Example</vt:lpstr>
      <vt:lpstr>Convert To Float Example</vt:lpstr>
      <vt:lpstr>Casting Example</vt:lpstr>
      <vt:lpstr>Decimal Example</vt:lpstr>
      <vt:lpstr>Exercise 3.2 – Number</vt:lpstr>
      <vt:lpstr>Contents</vt:lpstr>
      <vt:lpstr>Boolean Example</vt:lpstr>
      <vt:lpstr>Boolean Example</vt:lpstr>
      <vt:lpstr>Boolean Example</vt:lpstr>
      <vt:lpstr>Exercise 3.3 – Boolean</vt:lpstr>
      <vt:lpstr>Contents</vt:lpstr>
      <vt:lpstr>Array Example</vt:lpstr>
      <vt:lpstr>Edit Array Example</vt:lpstr>
      <vt:lpstr>List Example</vt:lpstr>
      <vt:lpstr>Set Example</vt:lpstr>
      <vt:lpstr>Dictionary Example</vt:lpstr>
      <vt:lpstr>Exercise 3.4 – List</vt:lpstr>
      <vt:lpstr>Contents</vt:lpstr>
      <vt:lpstr>Review – 3 Data Types Quiz</vt:lpstr>
      <vt:lpstr>Review Objectives, Questions and Feedback</vt:lpstr>
      <vt:lpstr>Control Flow</vt:lpstr>
      <vt:lpstr>Course Plan</vt:lpstr>
      <vt:lpstr>Contents</vt:lpstr>
      <vt:lpstr>Module Objectives</vt:lpstr>
      <vt:lpstr>What is Control Flow?</vt:lpstr>
      <vt:lpstr>Contents</vt:lpstr>
      <vt:lpstr>What is Selection?</vt:lpstr>
      <vt:lpstr>If Example</vt:lpstr>
      <vt:lpstr>If…Else Example</vt:lpstr>
      <vt:lpstr>If…Elif…Else Example</vt:lpstr>
      <vt:lpstr>If…Elif…Elif…Else Example</vt:lpstr>
      <vt:lpstr>If Menu Example</vt:lpstr>
      <vt:lpstr>If Menu Example</vt:lpstr>
      <vt:lpstr>Inequalities</vt:lpstr>
      <vt:lpstr>Nested If Example</vt:lpstr>
      <vt:lpstr>Nested If Example</vt:lpstr>
      <vt:lpstr>If with Multiple Conditions Example </vt:lpstr>
      <vt:lpstr>If with Multiple Conditions Example </vt:lpstr>
      <vt:lpstr>Exercise 4.1 – Calculator</vt:lpstr>
      <vt:lpstr>Contents</vt:lpstr>
      <vt:lpstr>What is Iteration?</vt:lpstr>
      <vt:lpstr>For Example</vt:lpstr>
      <vt:lpstr>For Start End Example</vt:lpstr>
      <vt:lpstr>For Start End Step Example</vt:lpstr>
      <vt:lpstr>Nested Loop Example</vt:lpstr>
      <vt:lpstr>Exercise 4.2 – Times Table</vt:lpstr>
      <vt:lpstr>Break Example</vt:lpstr>
      <vt:lpstr>Exercise 4.3 – Squares</vt:lpstr>
      <vt:lpstr>Exercise 4.4 – Factorial</vt:lpstr>
      <vt:lpstr>For Array Example</vt:lpstr>
      <vt:lpstr>For String Example</vt:lpstr>
      <vt:lpstr>Exercise 4.5 – Count Vowels</vt:lpstr>
      <vt:lpstr>While Example</vt:lpstr>
      <vt:lpstr>While Value Example</vt:lpstr>
      <vt:lpstr>Exercise 4.6 – Investment</vt:lpstr>
      <vt:lpstr>Contents</vt:lpstr>
      <vt:lpstr>What is a Procedure?</vt:lpstr>
      <vt:lpstr>Simple Procedure Example</vt:lpstr>
      <vt:lpstr>Multiple Parameters Procedure Example</vt:lpstr>
      <vt:lpstr>Optional Parameters Procedure Example</vt:lpstr>
      <vt:lpstr>Exercise 4.7 – Exam Grade</vt:lpstr>
      <vt:lpstr>Function Example</vt:lpstr>
      <vt:lpstr>Function Example</vt:lpstr>
      <vt:lpstr>Module Example</vt:lpstr>
      <vt:lpstr>Module Example</vt:lpstr>
      <vt:lpstr>Exercise 4.8 – Exam Average</vt:lpstr>
      <vt:lpstr>Exercise 4.9 – Volume</vt:lpstr>
      <vt:lpstr>Exercise 5.10  to 5.15– Additional Exercises</vt:lpstr>
      <vt:lpstr>Contents</vt:lpstr>
      <vt:lpstr>Review – 4 Control Flow Quiz</vt:lpstr>
      <vt:lpstr>Review Objectives, Questions and Feedback</vt:lpstr>
      <vt:lpstr>Files</vt:lpstr>
      <vt:lpstr>Course Plan</vt:lpstr>
      <vt:lpstr>Day 2 Review</vt:lpstr>
      <vt:lpstr>Contents</vt:lpstr>
      <vt:lpstr>Module Objectives</vt:lpstr>
      <vt:lpstr>What are Files?</vt:lpstr>
      <vt:lpstr>Contents</vt:lpstr>
      <vt:lpstr>Basics</vt:lpstr>
      <vt:lpstr>Opening  / Closing File</vt:lpstr>
      <vt:lpstr>Contents</vt:lpstr>
      <vt:lpstr>Write File</vt:lpstr>
      <vt:lpstr>Exercise 5.1 – Write Teams</vt:lpstr>
      <vt:lpstr>Contents</vt:lpstr>
      <vt:lpstr>Read File Example</vt:lpstr>
      <vt:lpstr>Exercise 5.2 – Read Teams</vt:lpstr>
      <vt:lpstr>Read File By Line Example</vt:lpstr>
      <vt:lpstr>Exercise 5.3 – Read By Line Teams</vt:lpstr>
      <vt:lpstr>Read File By Character Example</vt:lpstr>
      <vt:lpstr>Exercise 5.4 – Read By Character Teams</vt:lpstr>
      <vt:lpstr>Contents</vt:lpstr>
      <vt:lpstr>Edit File Example</vt:lpstr>
      <vt:lpstr>Exercise 5.5 – Edit Teams</vt:lpstr>
      <vt:lpstr>Day 3 Review</vt:lpstr>
      <vt:lpstr>Exercise 5.6 – Additional Exercises</vt:lpstr>
      <vt:lpstr>Contents</vt:lpstr>
      <vt:lpstr>Review – 5 Files Quiz</vt:lpstr>
      <vt:lpstr>Review Objectives, Questions and Feedback</vt:lpstr>
      <vt:lpstr>Assignment</vt:lpstr>
      <vt:lpstr>Course Plan</vt:lpstr>
      <vt:lpstr>Day 4 Review</vt:lpstr>
      <vt:lpstr>Contents</vt:lpstr>
      <vt:lpstr>Course Aims and Leaning Outcomes (Objectives)</vt:lpstr>
      <vt:lpstr>QAC Objectives</vt:lpstr>
      <vt:lpstr>Thank you for your Feedback!</vt:lpstr>
      <vt:lpstr>Contents</vt:lpstr>
      <vt:lpstr>Course Assignment</vt:lpstr>
      <vt:lpstr>Course Assignment</vt:lpstr>
      <vt:lpstr>Course Assignment</vt:lpstr>
      <vt:lpstr>Any Questions Before we Start the Assignment?</vt:lpstr>
      <vt:lpstr>Thank you</vt:lpstr>
    </vt:vector>
  </TitlesOfParts>
  <Company>QA Ltd</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Priestley, Wendy</dc:creator>
  <cp:lastModifiedBy>Hugo Rente</cp:lastModifiedBy>
  <cp:revision>156</cp:revision>
  <dcterms:created xsi:type="dcterms:W3CDTF">2016-09-15T10:26:31Z</dcterms:created>
  <dcterms:modified xsi:type="dcterms:W3CDTF">2017-03-07T17:11:48Z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