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80"/>
  </p:notesMasterIdLst>
  <p:handoutMasterIdLst>
    <p:handoutMasterId r:id="rId81"/>
  </p:handoutMasterIdLst>
  <p:sldIdLst>
    <p:sldId id="269" r:id="rId2"/>
    <p:sldId id="270" r:id="rId3"/>
    <p:sldId id="271" r:id="rId4"/>
    <p:sldId id="272" r:id="rId5"/>
    <p:sldId id="417" r:id="rId6"/>
    <p:sldId id="275" r:id="rId7"/>
    <p:sldId id="422" r:id="rId8"/>
    <p:sldId id="418"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346" r:id="rId67"/>
    <p:sldId id="347" r:id="rId68"/>
    <p:sldId id="348" r:id="rId69"/>
    <p:sldId id="349" r:id="rId70"/>
    <p:sldId id="350" r:id="rId71"/>
    <p:sldId id="351" r:id="rId72"/>
    <p:sldId id="352" r:id="rId73"/>
    <p:sldId id="353" r:id="rId74"/>
    <p:sldId id="354" r:id="rId75"/>
    <p:sldId id="355" r:id="rId76"/>
    <p:sldId id="356" r:id="rId77"/>
    <p:sldId id="357" r:id="rId78"/>
    <p:sldId id="264" r:id="rId79"/>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6241" autoAdjust="0"/>
  </p:normalViewPr>
  <p:slideViewPr>
    <p:cSldViewPr snapToGrid="0">
      <p:cViewPr varScale="1">
        <p:scale>
          <a:sx n="48" d="100"/>
          <a:sy n="48" d="100"/>
        </p:scale>
        <p:origin x="1542" y="54"/>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15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Holding" userId="703bd5260b983c0a" providerId="LiveId" clId="{6A828C44-9646-4E3A-8A4D-B80694B1B369}"/>
    <pc:docChg chg="delSld">
      <pc:chgData name="Jacob Holding" userId="703bd5260b983c0a" providerId="LiveId" clId="{6A828C44-9646-4E3A-8A4D-B80694B1B369}" dt="2017-12-07T16:43:41.042" v="1" actId="2696"/>
      <pc:docMkLst>
        <pc:docMk/>
      </pc:docMkLst>
      <pc:sldChg chg="del">
        <pc:chgData name="Jacob Holding" userId="703bd5260b983c0a" providerId="LiveId" clId="{6A828C44-9646-4E3A-8A4D-B80694B1B369}" dt="2017-12-07T16:43:39.317" v="0" actId="2696"/>
        <pc:sldMkLst>
          <pc:docMk/>
          <pc:sldMk cId="1249448621" sldId="423"/>
        </pc:sldMkLst>
      </pc:sldChg>
      <pc:sldChg chg="del">
        <pc:chgData name="Jacob Holding" userId="703bd5260b983c0a" providerId="LiveId" clId="{6A828C44-9646-4E3A-8A4D-B80694B1B369}" dt="2017-12-07T16:43:41.042" v="1" actId="2696"/>
        <pc:sldMkLst>
          <pc:docMk/>
          <pc:sldMk cId="1228527777" sldId="42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10</a:t>
            </a:fld>
            <a:endParaRPr lang="en-US"/>
          </a:p>
        </p:txBody>
      </p:sp>
    </p:spTree>
    <p:extLst>
      <p:ext uri="{BB962C8B-B14F-4D97-AF65-F5344CB8AC3E}">
        <p14:creationId xmlns:p14="http://schemas.microsoft.com/office/powerpoint/2010/main" val="1018168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Note auto-increment</a:t>
            </a:r>
          </a:p>
          <a:p>
            <a:r>
              <a:rPr lang="en-GB" dirty="0"/>
              <a:t>This means the value will automatically increment each time and so we don’t need</a:t>
            </a:r>
            <a:r>
              <a:rPr lang="en-GB" baseline="0" dirty="0"/>
              <a:t> to insert a value when creating a new row</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24</a:t>
            </a:fld>
            <a:endParaRPr lang="en-US"/>
          </a:p>
        </p:txBody>
      </p:sp>
    </p:spTree>
    <p:extLst>
      <p:ext uri="{BB962C8B-B14F-4D97-AF65-F5344CB8AC3E}">
        <p14:creationId xmlns:p14="http://schemas.microsoft.com/office/powerpoint/2010/main" val="3779536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25</a:t>
            </a:fld>
            <a:endParaRPr lang="en-US"/>
          </a:p>
        </p:txBody>
      </p:sp>
    </p:spTree>
    <p:extLst>
      <p:ext uri="{BB962C8B-B14F-4D97-AF65-F5344CB8AC3E}">
        <p14:creationId xmlns:p14="http://schemas.microsoft.com/office/powerpoint/2010/main" val="470584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If you delete a parent record then the child record</a:t>
            </a:r>
            <a:r>
              <a:rPr lang="en-GB" baseline="0" dirty="0" smtClean="0"/>
              <a:t> associated with it will be deleted as well.</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26</a:t>
            </a:fld>
            <a:endParaRPr lang="en-US"/>
          </a:p>
        </p:txBody>
      </p:sp>
    </p:spTree>
    <p:extLst>
      <p:ext uri="{BB962C8B-B14F-4D97-AF65-F5344CB8AC3E}">
        <p14:creationId xmlns:p14="http://schemas.microsoft.com/office/powerpoint/2010/main" val="3795311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If</a:t>
            </a:r>
            <a:r>
              <a:rPr lang="en-GB" baseline="0" dirty="0" smtClean="0"/>
              <a:t> a parent record is deleted then for the column that the child is using as the foreign key a null value will be inserted instead of the current </a:t>
            </a:r>
            <a:r>
              <a:rPr lang="en-GB" baseline="0" dirty="0" err="1" smtClean="0"/>
              <a:t>parent_id</a:t>
            </a:r>
            <a:r>
              <a:rPr lang="en-GB" baseline="0" dirty="0" smtClean="0"/>
              <a:t> value.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27</a:t>
            </a:fld>
            <a:endParaRPr lang="en-US"/>
          </a:p>
        </p:txBody>
      </p:sp>
    </p:spTree>
    <p:extLst>
      <p:ext uri="{BB962C8B-B14F-4D97-AF65-F5344CB8AC3E}">
        <p14:creationId xmlns:p14="http://schemas.microsoft.com/office/powerpoint/2010/main" val="3908655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When</a:t>
            </a:r>
            <a:r>
              <a:rPr lang="en-GB" baseline="0" dirty="0" smtClean="0"/>
              <a:t> trying to delete or update the ID value of the parent, it will be not allowed due to the restriction we placed.</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28</a:t>
            </a:fld>
            <a:endParaRPr lang="en-US"/>
          </a:p>
        </p:txBody>
      </p:sp>
    </p:spTree>
    <p:extLst>
      <p:ext uri="{BB962C8B-B14F-4D97-AF65-F5344CB8AC3E}">
        <p14:creationId xmlns:p14="http://schemas.microsoft.com/office/powerpoint/2010/main" val="269491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29</a:t>
            </a:fld>
            <a:endParaRPr lang="en-US"/>
          </a:p>
        </p:txBody>
      </p:sp>
    </p:spTree>
    <p:extLst>
      <p:ext uri="{BB962C8B-B14F-4D97-AF65-F5344CB8AC3E}">
        <p14:creationId xmlns:p14="http://schemas.microsoft.com/office/powerpoint/2010/main" val="1345828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38</a:t>
            </a:fld>
            <a:endParaRPr lang="en-US"/>
          </a:p>
        </p:txBody>
      </p:sp>
    </p:spTree>
    <p:extLst>
      <p:ext uri="{BB962C8B-B14F-4D97-AF65-F5344CB8AC3E}">
        <p14:creationId xmlns:p14="http://schemas.microsoft.com/office/powerpoint/2010/main" val="1101759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39</a:t>
            </a:fld>
            <a:endParaRPr lang="en-US"/>
          </a:p>
        </p:txBody>
      </p:sp>
    </p:spTree>
    <p:extLst>
      <p:ext uri="{BB962C8B-B14F-4D97-AF65-F5344CB8AC3E}">
        <p14:creationId xmlns:p14="http://schemas.microsoft.com/office/powerpoint/2010/main" val="780777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40</a:t>
            </a:fld>
            <a:endParaRPr lang="en-US"/>
          </a:p>
        </p:txBody>
      </p:sp>
    </p:spTree>
    <p:extLst>
      <p:ext uri="{BB962C8B-B14F-4D97-AF65-F5344CB8AC3E}">
        <p14:creationId xmlns:p14="http://schemas.microsoft.com/office/powerpoint/2010/main" val="1153448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41</a:t>
            </a:fld>
            <a:endParaRPr lang="en-US"/>
          </a:p>
        </p:txBody>
      </p:sp>
    </p:spTree>
    <p:extLst>
      <p:ext uri="{BB962C8B-B14F-4D97-AF65-F5344CB8AC3E}">
        <p14:creationId xmlns:p14="http://schemas.microsoft.com/office/powerpoint/2010/main" val="1632715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Specify M for max no. of digits</a:t>
            </a:r>
            <a:r>
              <a:rPr lang="en-GB" baseline="0" dirty="0"/>
              <a:t> and D for digits after decimal point</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12</a:t>
            </a:fld>
            <a:endParaRPr lang="en-US"/>
          </a:p>
        </p:txBody>
      </p:sp>
    </p:spTree>
    <p:extLst>
      <p:ext uri="{BB962C8B-B14F-4D97-AF65-F5344CB8AC3E}">
        <p14:creationId xmlns:p14="http://schemas.microsoft.com/office/powerpoint/2010/main" val="1845470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sz="1000" b="0" i="0" kern="1200" spc="-20" baseline="0" dirty="0" smtClean="0">
                <a:solidFill>
                  <a:srgbClr val="555454"/>
                </a:solidFill>
                <a:effectLst/>
                <a:latin typeface="Segoe UI" panose="020B0502040204020203" pitchFamily="34" charset="0"/>
                <a:ea typeface="+mn-ea"/>
                <a:cs typeface="Segoe UI" panose="020B0502040204020203" pitchFamily="34" charset="0"/>
              </a:rPr>
              <a:t>show full tables from </a:t>
            </a:r>
            <a:r>
              <a:rPr lang="en-US" sz="1000" b="0" i="0" kern="1200" spc="-20" baseline="0" dirty="0" err="1" smtClean="0">
                <a:solidFill>
                  <a:srgbClr val="555454"/>
                </a:solidFill>
                <a:effectLst/>
                <a:latin typeface="Segoe UI" panose="020B0502040204020203" pitchFamily="34" charset="0"/>
                <a:ea typeface="+mn-ea"/>
                <a:cs typeface="Segoe UI" panose="020B0502040204020203" pitchFamily="34" charset="0"/>
              </a:rPr>
              <a:t>mysql</a:t>
            </a:r>
            <a:r>
              <a:rPr lang="en-US" sz="1000" b="0" i="0" kern="1200" spc="-20" baseline="0" dirty="0" smtClean="0">
                <a:solidFill>
                  <a:srgbClr val="555454"/>
                </a:solidFill>
                <a:effectLst/>
                <a:latin typeface="Segoe UI" panose="020B0502040204020203" pitchFamily="34" charset="0"/>
                <a:ea typeface="+mn-ea"/>
                <a:cs typeface="Segoe UI" panose="020B0502040204020203" pitchFamily="34" charset="0"/>
              </a:rPr>
              <a:t>;</a:t>
            </a:r>
          </a:p>
          <a:p>
            <a:endParaRPr lang="en-US" sz="1000" b="0" i="0" kern="1200" spc="-20" baseline="0" dirty="0" smtClean="0">
              <a:solidFill>
                <a:srgbClr val="555454"/>
              </a:solidFill>
              <a:effectLst/>
              <a:latin typeface="Segoe UI" panose="020B0502040204020203" pitchFamily="34" charset="0"/>
              <a:ea typeface="+mn-ea"/>
              <a:cs typeface="Segoe UI" panose="020B0502040204020203" pitchFamily="34" charset="0"/>
            </a:endParaRPr>
          </a:p>
          <a:p>
            <a:r>
              <a:rPr lang="en-US" sz="1000" b="0" i="0" kern="1200" spc="-20" baseline="0" dirty="0" smtClean="0">
                <a:solidFill>
                  <a:srgbClr val="555454"/>
                </a:solidFill>
                <a:effectLst/>
                <a:latin typeface="Segoe UI" panose="020B0502040204020203" pitchFamily="34" charset="0"/>
                <a:ea typeface="+mn-ea"/>
                <a:cs typeface="Segoe UI" panose="020B0502040204020203" pitchFamily="34" charset="0"/>
              </a:rPr>
              <a:t>show full tables in </a:t>
            </a:r>
            <a:r>
              <a:rPr lang="en-US" sz="1000" b="0" i="0" kern="1200" spc="-20" baseline="0" dirty="0" err="1" smtClean="0">
                <a:solidFill>
                  <a:srgbClr val="555454"/>
                </a:solidFill>
                <a:effectLst/>
                <a:latin typeface="Segoe UI" panose="020B0502040204020203" pitchFamily="34" charset="0"/>
                <a:ea typeface="+mn-ea"/>
                <a:cs typeface="Segoe UI" panose="020B0502040204020203" pitchFamily="34" charset="0"/>
              </a:rPr>
              <a:t>mysql</a:t>
            </a:r>
            <a:r>
              <a:rPr lang="en-US" sz="1000" b="0" i="0" kern="1200" spc="-20" baseline="0" dirty="0" smtClean="0">
                <a:solidFill>
                  <a:srgbClr val="555454"/>
                </a:solidFill>
                <a:effectLst/>
                <a:latin typeface="Segoe UI" panose="020B0502040204020203" pitchFamily="34" charset="0"/>
                <a:ea typeface="+mn-ea"/>
                <a:cs typeface="Segoe UI" panose="020B0502040204020203" pitchFamily="34" charset="0"/>
              </a:rPr>
              <a:t>;</a:t>
            </a:r>
          </a:p>
          <a:p>
            <a:endParaRPr lang="en-US" sz="1000" b="0" i="0" kern="1200" spc="-20" baseline="0" dirty="0" smtClean="0">
              <a:solidFill>
                <a:srgbClr val="555454"/>
              </a:solidFill>
              <a:effectLst/>
              <a:latin typeface="Segoe UI" panose="020B0502040204020203" pitchFamily="34" charset="0"/>
              <a:ea typeface="+mn-ea"/>
              <a:cs typeface="Segoe UI" panose="020B0502040204020203" pitchFamily="34" charset="0"/>
            </a:endParaRPr>
          </a:p>
          <a:p>
            <a:r>
              <a:rPr lang="en-US" sz="1000" b="0" i="0" kern="1200" spc="-20" baseline="0" dirty="0" smtClean="0">
                <a:solidFill>
                  <a:srgbClr val="555454"/>
                </a:solidFill>
                <a:effectLst/>
                <a:latin typeface="Segoe UI" panose="020B0502040204020203" pitchFamily="34" charset="0"/>
                <a:ea typeface="+mn-ea"/>
                <a:cs typeface="Segoe UI" panose="020B0502040204020203" pitchFamily="34" charset="0"/>
              </a:rPr>
              <a:t>SHOW databases LIKE 'm%';</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42</a:t>
            </a:fld>
            <a:endParaRPr lang="en-US"/>
          </a:p>
        </p:txBody>
      </p:sp>
    </p:spTree>
    <p:extLst>
      <p:ext uri="{BB962C8B-B14F-4D97-AF65-F5344CB8AC3E}">
        <p14:creationId xmlns:p14="http://schemas.microsoft.com/office/powerpoint/2010/main" val="986825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43</a:t>
            </a:fld>
            <a:endParaRPr lang="en-US"/>
          </a:p>
        </p:txBody>
      </p:sp>
    </p:spTree>
    <p:extLst>
      <p:ext uri="{BB962C8B-B14F-4D97-AF65-F5344CB8AC3E}">
        <p14:creationId xmlns:p14="http://schemas.microsoft.com/office/powerpoint/2010/main" val="516007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select distinct </a:t>
            </a:r>
            <a:r>
              <a:rPr lang="en-US" dirty="0" err="1" smtClean="0"/>
              <a:t>F_Name</a:t>
            </a:r>
            <a:r>
              <a:rPr lang="en-US" dirty="0" smtClean="0"/>
              <a:t> from world.people2;</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45</a:t>
            </a:fld>
            <a:endParaRPr dirty="0"/>
          </a:p>
        </p:txBody>
      </p:sp>
    </p:spTree>
    <p:extLst>
      <p:ext uri="{BB962C8B-B14F-4D97-AF65-F5344CB8AC3E}">
        <p14:creationId xmlns:p14="http://schemas.microsoft.com/office/powerpoint/2010/main" val="4159030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46</a:t>
            </a:fld>
            <a:endParaRPr lang="en-US"/>
          </a:p>
        </p:txBody>
      </p:sp>
    </p:spTree>
    <p:extLst>
      <p:ext uri="{BB962C8B-B14F-4D97-AF65-F5344CB8AC3E}">
        <p14:creationId xmlns:p14="http://schemas.microsoft.com/office/powerpoint/2010/main" val="1284225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An example with IS</a:t>
            </a:r>
            <a:r>
              <a:rPr lang="en-GB" baseline="0" dirty="0" smtClean="0"/>
              <a:t> NULL</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47</a:t>
            </a:fld>
            <a:endParaRPr dirty="0"/>
          </a:p>
        </p:txBody>
      </p:sp>
    </p:spTree>
    <p:extLst>
      <p:ext uri="{BB962C8B-B14F-4D97-AF65-F5344CB8AC3E}">
        <p14:creationId xmlns:p14="http://schemas.microsoft.com/office/powerpoint/2010/main" val="579399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Get all names for</a:t>
            </a:r>
            <a:r>
              <a:rPr lang="en-GB" baseline="0" dirty="0"/>
              <a:t> customers between 18 and 25</a:t>
            </a:r>
          </a:p>
          <a:p>
            <a:r>
              <a:rPr lang="en-GB" baseline="0" dirty="0"/>
              <a:t>Get all names for customers whose name begins with ‘a’</a:t>
            </a:r>
          </a:p>
          <a:p>
            <a:r>
              <a:rPr lang="en-GB" baseline="0" dirty="0"/>
              <a:t>Get all names where the </a:t>
            </a:r>
            <a:r>
              <a:rPr lang="en-GB" baseline="0" dirty="0" err="1"/>
              <a:t>full_name</a:t>
            </a:r>
            <a:r>
              <a:rPr lang="en-GB" baseline="0" dirty="0"/>
              <a:t>  ends with ‘smith’</a:t>
            </a:r>
          </a:p>
          <a:p>
            <a:r>
              <a:rPr lang="en-GB" baseline="0" dirty="0"/>
              <a:t>Get all names with exactly 8 characters</a:t>
            </a:r>
          </a:p>
          <a:p>
            <a:r>
              <a:rPr lang="en-GB" baseline="0" dirty="0"/>
              <a:t>Get all names whose city is either London, Manchester, or Birmingham</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48</a:t>
            </a:fld>
            <a:endParaRPr lang="en-US"/>
          </a:p>
        </p:txBody>
      </p:sp>
    </p:spTree>
    <p:extLst>
      <p:ext uri="{BB962C8B-B14F-4D97-AF65-F5344CB8AC3E}">
        <p14:creationId xmlns:p14="http://schemas.microsoft.com/office/powerpoint/2010/main" val="166745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49</a:t>
            </a:fld>
            <a:endParaRPr lang="en-US"/>
          </a:p>
        </p:txBody>
      </p:sp>
    </p:spTree>
    <p:extLst>
      <p:ext uri="{BB962C8B-B14F-4D97-AF65-F5344CB8AC3E}">
        <p14:creationId xmlns:p14="http://schemas.microsoft.com/office/powerpoint/2010/main" val="893667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select </a:t>
            </a:r>
            <a:r>
              <a:rPr lang="en-US" dirty="0" err="1" smtClean="0"/>
              <a:t>F_Name</a:t>
            </a:r>
            <a:r>
              <a:rPr lang="en-US" dirty="0" smtClean="0"/>
              <a:t> + </a:t>
            </a:r>
            <a:r>
              <a:rPr lang="en-US" dirty="0" err="1" smtClean="0"/>
              <a:t>L_Name</a:t>
            </a:r>
            <a:r>
              <a:rPr lang="en-US" dirty="0" smtClean="0"/>
              <a:t> from world.people2;</a:t>
            </a:r>
          </a:p>
          <a:p>
            <a:r>
              <a:rPr lang="en-US" dirty="0" smtClean="0"/>
              <a:t>select </a:t>
            </a:r>
            <a:r>
              <a:rPr lang="en-US" dirty="0" err="1" smtClean="0"/>
              <a:t>F_Name</a:t>
            </a:r>
            <a:r>
              <a:rPr lang="en-US" dirty="0" smtClean="0"/>
              <a:t> + </a:t>
            </a:r>
            <a:r>
              <a:rPr lang="en-US" dirty="0" err="1" smtClean="0"/>
              <a:t>L_Name</a:t>
            </a:r>
            <a:r>
              <a:rPr lang="en-US" dirty="0" smtClean="0"/>
              <a:t> </a:t>
            </a:r>
            <a:r>
              <a:rPr lang="en-US" dirty="0" err="1" smtClean="0"/>
              <a:t>full_name</a:t>
            </a:r>
            <a:r>
              <a:rPr lang="en-US" dirty="0" smtClean="0"/>
              <a:t> from world.people2;</a:t>
            </a:r>
          </a:p>
          <a:p>
            <a:r>
              <a:rPr lang="en-US" dirty="0" smtClean="0"/>
              <a:t>select </a:t>
            </a:r>
            <a:r>
              <a:rPr lang="en-US" dirty="0" err="1" smtClean="0"/>
              <a:t>F_Name</a:t>
            </a:r>
            <a:r>
              <a:rPr lang="en-US" dirty="0" smtClean="0"/>
              <a:t>, </a:t>
            </a:r>
            <a:r>
              <a:rPr lang="en-US" dirty="0" err="1" smtClean="0"/>
              <a:t>L_Name</a:t>
            </a:r>
            <a:r>
              <a:rPr lang="en-US" dirty="0" smtClean="0"/>
              <a:t> from world.people2;</a:t>
            </a:r>
          </a:p>
          <a:p>
            <a:r>
              <a:rPr lang="en-US" dirty="0" smtClean="0"/>
              <a:t>select </a:t>
            </a:r>
            <a:r>
              <a:rPr lang="en-US" dirty="0" err="1" smtClean="0"/>
              <a:t>concat_ws</a:t>
            </a:r>
            <a:r>
              <a:rPr lang="en-US" dirty="0" smtClean="0"/>
              <a:t>(' ', </a:t>
            </a:r>
            <a:r>
              <a:rPr lang="en-US" dirty="0" err="1" smtClean="0"/>
              <a:t>F_Name</a:t>
            </a:r>
            <a:r>
              <a:rPr lang="en-US" dirty="0" smtClean="0"/>
              <a:t>, </a:t>
            </a:r>
            <a:r>
              <a:rPr lang="en-US" dirty="0" err="1" smtClean="0"/>
              <a:t>L_Name</a:t>
            </a:r>
            <a:r>
              <a:rPr lang="en-US" dirty="0" smtClean="0"/>
              <a:t>) </a:t>
            </a:r>
            <a:r>
              <a:rPr lang="en-US" dirty="0" err="1" smtClean="0"/>
              <a:t>full_name</a:t>
            </a:r>
            <a:r>
              <a:rPr lang="en-US" dirty="0" smtClean="0"/>
              <a:t> from world.people2;</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50</a:t>
            </a:fld>
            <a:endParaRPr lang="en-US"/>
          </a:p>
        </p:txBody>
      </p:sp>
    </p:spTree>
    <p:extLst>
      <p:ext uri="{BB962C8B-B14F-4D97-AF65-F5344CB8AC3E}">
        <p14:creationId xmlns:p14="http://schemas.microsoft.com/office/powerpoint/2010/main" val="3866282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51</a:t>
            </a:fld>
            <a:endParaRPr lang="en-US"/>
          </a:p>
        </p:txBody>
      </p:sp>
    </p:spTree>
    <p:extLst>
      <p:ext uri="{BB962C8B-B14F-4D97-AF65-F5344CB8AC3E}">
        <p14:creationId xmlns:p14="http://schemas.microsoft.com/office/powerpoint/2010/main" val="3139868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52</a:t>
            </a:fld>
            <a:endParaRPr lang="en-US"/>
          </a:p>
        </p:txBody>
      </p:sp>
    </p:spTree>
    <p:extLst>
      <p:ext uri="{BB962C8B-B14F-4D97-AF65-F5344CB8AC3E}">
        <p14:creationId xmlns:p14="http://schemas.microsoft.com/office/powerpoint/2010/main" val="11122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Specify M for max no. of digits</a:t>
            </a:r>
            <a:r>
              <a:rPr lang="en-GB" baseline="0" dirty="0"/>
              <a:t> and D for digits after decimal point</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13</a:t>
            </a:fld>
            <a:endParaRPr lang="en-US"/>
          </a:p>
        </p:txBody>
      </p:sp>
    </p:spTree>
    <p:extLst>
      <p:ext uri="{BB962C8B-B14F-4D97-AF65-F5344CB8AC3E}">
        <p14:creationId xmlns:p14="http://schemas.microsoft.com/office/powerpoint/2010/main" val="2252042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53</a:t>
            </a:fld>
            <a:endParaRPr lang="en-US"/>
          </a:p>
        </p:txBody>
      </p:sp>
    </p:spTree>
    <p:extLst>
      <p:ext uri="{BB962C8B-B14F-4D97-AF65-F5344CB8AC3E}">
        <p14:creationId xmlns:p14="http://schemas.microsoft.com/office/powerpoint/2010/main" val="30748561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Find the top 5 most expensive products</a:t>
            </a:r>
          </a:p>
        </p:txBody>
      </p:sp>
      <p:sp>
        <p:nvSpPr>
          <p:cNvPr id="4" name="Slide Number Placeholder 3"/>
          <p:cNvSpPr>
            <a:spLocks noGrp="1"/>
          </p:cNvSpPr>
          <p:nvPr>
            <p:ph type="sldNum" sz="quarter" idx="10"/>
          </p:nvPr>
        </p:nvSpPr>
        <p:spPr/>
        <p:txBody>
          <a:bodyPr/>
          <a:lstStyle/>
          <a:p>
            <a:fld id="{D93A088C-FD48-DE44-8C58-A2A57F27FF37}" type="slidenum">
              <a:rPr lang="en-US" smtClean="0"/>
              <a:t>54</a:t>
            </a:fld>
            <a:endParaRPr lang="en-US"/>
          </a:p>
        </p:txBody>
      </p:sp>
    </p:spTree>
    <p:extLst>
      <p:ext uri="{BB962C8B-B14F-4D97-AF65-F5344CB8AC3E}">
        <p14:creationId xmlns:p14="http://schemas.microsoft.com/office/powerpoint/2010/main" val="683831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SELECT SUBSTRING(</a:t>
            </a:r>
            <a:r>
              <a:rPr lang="en-US" dirty="0" err="1" smtClean="0"/>
              <a:t>F_Name</a:t>
            </a:r>
            <a:r>
              <a:rPr lang="en-US" dirty="0" smtClean="0"/>
              <a:t>, 1, 4) FROM world.people2;</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55</a:t>
            </a:fld>
            <a:endParaRPr lang="en-US"/>
          </a:p>
        </p:txBody>
      </p:sp>
    </p:spTree>
    <p:extLst>
      <p:ext uri="{BB962C8B-B14F-4D97-AF65-F5344CB8AC3E}">
        <p14:creationId xmlns:p14="http://schemas.microsoft.com/office/powerpoint/2010/main" val="18434324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Note – MySQL takes the first character</a:t>
            </a:r>
            <a:r>
              <a:rPr lang="en-GB" baseline="0" dirty="0"/>
              <a:t> in a substring to be 1 (not 0</a:t>
            </a:r>
            <a:r>
              <a:rPr lang="en-GB" baseline="0" dirty="0" smtClean="0"/>
              <a:t>)</a:t>
            </a:r>
          </a:p>
          <a:p>
            <a:endParaRPr lang="en-GB" baseline="0" dirty="0" smtClean="0"/>
          </a:p>
          <a:p>
            <a:r>
              <a:rPr lang="en-GB" baseline="0" dirty="0" err="1" smtClean="0"/>
              <a:t>Angharad</a:t>
            </a:r>
            <a:r>
              <a:rPr lang="en-GB" baseline="0" dirty="0" smtClean="0"/>
              <a:t> is a welsh name.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56</a:t>
            </a:fld>
            <a:endParaRPr lang="en-US"/>
          </a:p>
        </p:txBody>
      </p:sp>
    </p:spTree>
    <p:extLst>
      <p:ext uri="{BB962C8B-B14F-4D97-AF65-F5344CB8AC3E}">
        <p14:creationId xmlns:p14="http://schemas.microsoft.com/office/powerpoint/2010/main" val="2164835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57</a:t>
            </a:fld>
            <a:endParaRPr lang="en-US"/>
          </a:p>
        </p:txBody>
      </p:sp>
    </p:spTree>
    <p:extLst>
      <p:ext uri="{BB962C8B-B14F-4D97-AF65-F5344CB8AC3E}">
        <p14:creationId xmlns:p14="http://schemas.microsoft.com/office/powerpoint/2010/main" val="1584903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These will produce</a:t>
            </a:r>
            <a:r>
              <a:rPr lang="en-GB" baseline="0" dirty="0"/>
              <a:t> the same </a:t>
            </a:r>
            <a:r>
              <a:rPr lang="en-GB" baseline="0" dirty="0" smtClean="0"/>
              <a:t>thing</a:t>
            </a:r>
          </a:p>
          <a:p>
            <a:endParaRPr lang="en-GB" baseline="0" dirty="0" smtClean="0"/>
          </a:p>
          <a:p>
            <a:r>
              <a:rPr lang="en-US" dirty="0" smtClean="0"/>
              <a:t>select </a:t>
            </a:r>
            <a:r>
              <a:rPr lang="en-US" dirty="0" err="1" smtClean="0"/>
              <a:t>concat_ws</a:t>
            </a:r>
            <a:r>
              <a:rPr lang="en-US" dirty="0" smtClean="0"/>
              <a:t>(' ', </a:t>
            </a:r>
            <a:r>
              <a:rPr lang="en-US" dirty="0" err="1" smtClean="0"/>
              <a:t>F_Name</a:t>
            </a:r>
            <a:r>
              <a:rPr lang="en-US" dirty="0" smtClean="0"/>
              <a:t>, '@', </a:t>
            </a:r>
            <a:r>
              <a:rPr lang="en-US" dirty="0" err="1" smtClean="0"/>
              <a:t>L_Name</a:t>
            </a:r>
            <a:r>
              <a:rPr lang="en-US" dirty="0" smtClean="0"/>
              <a:t>) </a:t>
            </a:r>
            <a:r>
              <a:rPr lang="en-US" dirty="0" err="1" smtClean="0"/>
              <a:t>full_name</a:t>
            </a:r>
            <a:r>
              <a:rPr lang="en-US" dirty="0" smtClean="0"/>
              <a:t> from world.people2;</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58</a:t>
            </a:fld>
            <a:endParaRPr lang="en-US"/>
          </a:p>
        </p:txBody>
      </p:sp>
    </p:spTree>
    <p:extLst>
      <p:ext uri="{BB962C8B-B14F-4D97-AF65-F5344CB8AC3E}">
        <p14:creationId xmlns:p14="http://schemas.microsoft.com/office/powerpoint/2010/main" val="38078974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LENGTH vs CHAR_LENGTH</a:t>
            </a:r>
            <a:r>
              <a:rPr lang="en-GB" baseline="0" dirty="0"/>
              <a:t> depends on bit </a:t>
            </a:r>
            <a:r>
              <a:rPr lang="en-GB" baseline="0" dirty="0" smtClean="0"/>
              <a:t>type</a:t>
            </a:r>
          </a:p>
          <a:p>
            <a:r>
              <a:rPr lang="en-US" sz="1000" kern="1200" spc="-20" baseline="0" dirty="0" smtClean="0">
                <a:solidFill>
                  <a:srgbClr val="555454"/>
                </a:solidFill>
                <a:effectLst/>
                <a:latin typeface="Segoe UI" panose="020B0502040204020203" pitchFamily="34" charset="0"/>
                <a:ea typeface="+mn-ea"/>
                <a:cs typeface="Segoe UI" panose="020B0502040204020203" pitchFamily="34" charset="0"/>
              </a:rPr>
              <a:t>select length(_utf8 '€'), </a:t>
            </a:r>
            <a:r>
              <a:rPr lang="en-US" sz="1000" kern="1200" spc="-20" baseline="0" dirty="0" err="1" smtClean="0">
                <a:solidFill>
                  <a:srgbClr val="555454"/>
                </a:solidFill>
                <a:effectLst/>
                <a:latin typeface="Segoe UI" panose="020B0502040204020203" pitchFamily="34" charset="0"/>
                <a:ea typeface="+mn-ea"/>
                <a:cs typeface="Segoe UI" panose="020B0502040204020203" pitchFamily="34" charset="0"/>
              </a:rPr>
              <a:t>char_length</a:t>
            </a:r>
            <a:r>
              <a:rPr lang="en-US" sz="1000" kern="1200" spc="-20" baseline="0" dirty="0" smtClean="0">
                <a:solidFill>
                  <a:srgbClr val="555454"/>
                </a:solidFill>
                <a:effectLst/>
                <a:latin typeface="Segoe UI" panose="020B0502040204020203" pitchFamily="34" charset="0"/>
                <a:ea typeface="+mn-ea"/>
                <a:cs typeface="Segoe UI" panose="020B0502040204020203" pitchFamily="34" charset="0"/>
              </a:rPr>
              <a:t>(_utf8 '€');</a:t>
            </a:r>
          </a:p>
          <a:p>
            <a:endParaRPr lang="en-US" sz="1000" kern="1200" spc="-20" baseline="0" dirty="0" smtClean="0">
              <a:solidFill>
                <a:srgbClr val="555454"/>
              </a:solidFill>
              <a:effectLst/>
              <a:latin typeface="Segoe UI" panose="020B0502040204020203" pitchFamily="34" charset="0"/>
              <a:ea typeface="+mn-ea"/>
              <a:cs typeface="Segoe UI" panose="020B0502040204020203" pitchFamily="34" charset="0"/>
            </a:endParaRPr>
          </a:p>
          <a:p>
            <a:r>
              <a:rPr lang="en-US" dirty="0" smtClean="0"/>
              <a:t>LENGTH()</a:t>
            </a:r>
            <a:r>
              <a:rPr lang="en-US" sz="1000" b="0" i="0" kern="1200" spc="-20" baseline="0" dirty="0" smtClean="0">
                <a:solidFill>
                  <a:srgbClr val="555454"/>
                </a:solidFill>
                <a:effectLst/>
                <a:latin typeface="Segoe UI" panose="020B0502040204020203" pitchFamily="34" charset="0"/>
                <a:ea typeface="+mn-ea"/>
                <a:cs typeface="Segoe UI" panose="020B0502040204020203" pitchFamily="34" charset="0"/>
              </a:rPr>
              <a:t> returns the length of the </a:t>
            </a:r>
            <a:r>
              <a:rPr lang="en-US" sz="1000" b="1" i="0" kern="1200" spc="-20" baseline="0" dirty="0" smtClean="0">
                <a:solidFill>
                  <a:srgbClr val="555454"/>
                </a:solidFill>
                <a:effectLst/>
                <a:latin typeface="Segoe UI" panose="020B0502040204020203" pitchFamily="34" charset="0"/>
                <a:ea typeface="+mn-ea"/>
                <a:cs typeface="Segoe UI" panose="020B0502040204020203" pitchFamily="34" charset="0"/>
              </a:rPr>
              <a:t>string measured in bytes</a:t>
            </a:r>
            <a:r>
              <a:rPr lang="en-US" sz="1000" b="0" i="0" kern="1200" spc="-20" baseline="0" dirty="0" smtClean="0">
                <a:solidFill>
                  <a:srgbClr val="555454"/>
                </a:solidFill>
                <a:effectLst/>
                <a:latin typeface="Segoe UI" panose="020B0502040204020203" pitchFamily="34" charset="0"/>
                <a:ea typeface="+mn-ea"/>
                <a:cs typeface="Segoe UI" panose="020B0502040204020203" pitchFamily="34" charset="0"/>
              </a:rPr>
              <a:t>. </a:t>
            </a:r>
            <a:r>
              <a:rPr lang="en-US" dirty="0" smtClean="0"/>
              <a:t/>
            </a:r>
            <a:br>
              <a:rPr lang="en-US" dirty="0" smtClean="0"/>
            </a:br>
            <a:r>
              <a:rPr lang="en-US" dirty="0" smtClean="0"/>
              <a:t>CHAR_LENGTH()</a:t>
            </a:r>
            <a:r>
              <a:rPr lang="en-US" sz="1000" b="0" i="0" kern="1200" spc="-20" baseline="0" dirty="0" smtClean="0">
                <a:solidFill>
                  <a:srgbClr val="555454"/>
                </a:solidFill>
                <a:effectLst/>
                <a:latin typeface="Segoe UI" panose="020B0502040204020203" pitchFamily="34" charset="0"/>
                <a:ea typeface="+mn-ea"/>
                <a:cs typeface="Segoe UI" panose="020B0502040204020203" pitchFamily="34" charset="0"/>
              </a:rPr>
              <a:t> returns the length of the </a:t>
            </a:r>
            <a:r>
              <a:rPr lang="en-US" sz="1000" b="1" i="0" kern="1200" spc="-20" baseline="0" dirty="0" smtClean="0">
                <a:solidFill>
                  <a:srgbClr val="555454"/>
                </a:solidFill>
                <a:effectLst/>
                <a:latin typeface="Segoe UI" panose="020B0502040204020203" pitchFamily="34" charset="0"/>
                <a:ea typeface="+mn-ea"/>
                <a:cs typeface="Segoe UI" panose="020B0502040204020203" pitchFamily="34" charset="0"/>
              </a:rPr>
              <a:t>string measured in characters</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59</a:t>
            </a:fld>
            <a:endParaRPr lang="en-US"/>
          </a:p>
        </p:txBody>
      </p:sp>
    </p:spTree>
    <p:extLst>
      <p:ext uri="{BB962C8B-B14F-4D97-AF65-F5344CB8AC3E}">
        <p14:creationId xmlns:p14="http://schemas.microsoft.com/office/powerpoint/2010/main" val="26426956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60</a:t>
            </a:fld>
            <a:endParaRPr lang="en-US"/>
          </a:p>
        </p:txBody>
      </p:sp>
    </p:spTree>
    <p:extLst>
      <p:ext uri="{BB962C8B-B14F-4D97-AF65-F5344CB8AC3E}">
        <p14:creationId xmlns:p14="http://schemas.microsoft.com/office/powerpoint/2010/main" val="3144311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61</a:t>
            </a:fld>
            <a:endParaRPr lang="en-US"/>
          </a:p>
        </p:txBody>
      </p:sp>
    </p:spTree>
    <p:extLst>
      <p:ext uri="{BB962C8B-B14F-4D97-AF65-F5344CB8AC3E}">
        <p14:creationId xmlns:p14="http://schemas.microsoft.com/office/powerpoint/2010/main" val="1258755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baseline="0" dirty="0" smtClean="0"/>
          </a:p>
          <a:p>
            <a:r>
              <a:rPr lang="en-GB" baseline="0" dirty="0" smtClean="0"/>
              <a:t>2 privates, the first one has a task to count all the vegetables in the box but before he can do it he needs to get those vegetables so he sends the second private to go and bring back some veggies and then he’s able to count them now as the requirement has been fulfilled for him to start counting</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62</a:t>
            </a:fld>
            <a:endParaRPr lang="en-US"/>
          </a:p>
        </p:txBody>
      </p:sp>
    </p:spTree>
    <p:extLst>
      <p:ext uri="{BB962C8B-B14F-4D97-AF65-F5344CB8AC3E}">
        <p14:creationId xmlns:p14="http://schemas.microsoft.com/office/powerpoint/2010/main" val="2055089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Varchar</a:t>
            </a:r>
            <a:r>
              <a:rPr lang="en-GB" baseline="0" dirty="0"/>
              <a:t> has some overhead as it also needs to store the length of the value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14</a:t>
            </a:fld>
            <a:endParaRPr lang="en-US"/>
          </a:p>
        </p:txBody>
      </p:sp>
    </p:spTree>
    <p:extLst>
      <p:ext uri="{BB962C8B-B14F-4D97-AF65-F5344CB8AC3E}">
        <p14:creationId xmlns:p14="http://schemas.microsoft.com/office/powerpoint/2010/main" val="6796415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63</a:t>
            </a:fld>
            <a:endParaRPr lang="en-US"/>
          </a:p>
        </p:txBody>
      </p:sp>
    </p:spTree>
    <p:extLst>
      <p:ext uri="{BB962C8B-B14F-4D97-AF65-F5344CB8AC3E}">
        <p14:creationId xmlns:p14="http://schemas.microsoft.com/office/powerpoint/2010/main" val="24927898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See normalisation later in the</a:t>
            </a:r>
            <a:r>
              <a:rPr lang="en-GB" baseline="0" dirty="0"/>
              <a:t> modelling section of the course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64</a:t>
            </a:fld>
            <a:endParaRPr lang="en-US"/>
          </a:p>
        </p:txBody>
      </p:sp>
    </p:spTree>
    <p:extLst>
      <p:ext uri="{BB962C8B-B14F-4D97-AF65-F5344CB8AC3E}">
        <p14:creationId xmlns:p14="http://schemas.microsoft.com/office/powerpoint/2010/main" val="289245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Key point here you’ll note is that we start to use aliases for our tables</a:t>
            </a:r>
          </a:p>
          <a:p>
            <a:r>
              <a:rPr lang="en-GB" dirty="0"/>
              <a:t>This makes it shorter to refer</a:t>
            </a:r>
            <a:r>
              <a:rPr lang="en-GB" baseline="0" dirty="0"/>
              <a:t> to table fields later in the query</a:t>
            </a:r>
          </a:p>
          <a:p>
            <a:r>
              <a:rPr lang="en-GB" baseline="0" dirty="0"/>
              <a:t>In fact, it is very necessary here since we are referring to 2 fields with the same name in different tables, so we have to specify which table it is coming from</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66</a:t>
            </a:fld>
            <a:endParaRPr lang="en-US"/>
          </a:p>
        </p:txBody>
      </p:sp>
    </p:spTree>
    <p:extLst>
      <p:ext uri="{BB962C8B-B14F-4D97-AF65-F5344CB8AC3E}">
        <p14:creationId xmlns:p14="http://schemas.microsoft.com/office/powerpoint/2010/main" val="26391077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67</a:t>
            </a:fld>
            <a:endParaRPr lang="en-US"/>
          </a:p>
        </p:txBody>
      </p:sp>
    </p:spTree>
    <p:extLst>
      <p:ext uri="{BB962C8B-B14F-4D97-AF65-F5344CB8AC3E}">
        <p14:creationId xmlns:p14="http://schemas.microsoft.com/office/powerpoint/2010/main" val="39784668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first query wouldn’t return anything</a:t>
            </a:r>
          </a:p>
          <a:p>
            <a:r>
              <a:rPr lang="en-GB" dirty="0"/>
              <a:t>But the second query would find a match on the second entry for both!</a:t>
            </a:r>
          </a:p>
        </p:txBody>
      </p:sp>
      <p:sp>
        <p:nvSpPr>
          <p:cNvPr id="4" name="Slide Number Placeholder 3"/>
          <p:cNvSpPr>
            <a:spLocks noGrp="1"/>
          </p:cNvSpPr>
          <p:nvPr>
            <p:ph type="sldNum" sz="quarter" idx="10"/>
          </p:nvPr>
        </p:nvSpPr>
        <p:spPr/>
        <p:txBody>
          <a:bodyPr/>
          <a:lstStyle/>
          <a:p>
            <a:fld id="{D93A088C-FD48-DE44-8C58-A2A57F27FF37}" type="slidenum">
              <a:rPr lang="en-US" smtClean="0"/>
              <a:t>68</a:t>
            </a:fld>
            <a:endParaRPr lang="en-US"/>
          </a:p>
        </p:txBody>
      </p:sp>
    </p:spTree>
    <p:extLst>
      <p:ext uri="{BB962C8B-B14F-4D97-AF65-F5344CB8AC3E}">
        <p14:creationId xmlns:p14="http://schemas.microsoft.com/office/powerpoint/2010/main" val="41009017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Here we would just join</a:t>
            </a:r>
            <a:r>
              <a:rPr lang="en-GB" baseline="0" dirty="0"/>
              <a:t> on</a:t>
            </a:r>
            <a:r>
              <a:rPr lang="en-GB" dirty="0"/>
              <a:t> Address if we wanted to find out what district a crime occurred in</a:t>
            </a:r>
          </a:p>
        </p:txBody>
      </p:sp>
      <p:sp>
        <p:nvSpPr>
          <p:cNvPr id="4" name="Slide Number Placeholder 3"/>
          <p:cNvSpPr>
            <a:spLocks noGrp="1"/>
          </p:cNvSpPr>
          <p:nvPr>
            <p:ph type="sldNum" sz="quarter" idx="10"/>
          </p:nvPr>
        </p:nvSpPr>
        <p:spPr/>
        <p:txBody>
          <a:bodyPr/>
          <a:lstStyle/>
          <a:p>
            <a:fld id="{D93A088C-FD48-DE44-8C58-A2A57F27FF37}" type="slidenum">
              <a:rPr lang="en-US" smtClean="0"/>
              <a:t>69</a:t>
            </a:fld>
            <a:endParaRPr lang="en-US"/>
          </a:p>
        </p:txBody>
      </p:sp>
    </p:spTree>
    <p:extLst>
      <p:ext uri="{BB962C8B-B14F-4D97-AF65-F5344CB8AC3E}">
        <p14:creationId xmlns:p14="http://schemas.microsoft.com/office/powerpoint/2010/main" val="5163589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Notice </a:t>
            </a:r>
            <a:r>
              <a:rPr lang="en-GB" dirty="0" err="1"/>
              <a:t>c.cust_id</a:t>
            </a:r>
            <a:r>
              <a:rPr lang="en-GB" dirty="0"/>
              <a:t> – this means we are taking the </a:t>
            </a:r>
            <a:r>
              <a:rPr lang="en-GB" dirty="0" err="1"/>
              <a:t>cust_id</a:t>
            </a:r>
            <a:r>
              <a:rPr lang="en-GB" baseline="0" dirty="0"/>
              <a:t> field from the customers table, so if it doesn’t appear there it will be NULL in the output!</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72</a:t>
            </a:fld>
            <a:endParaRPr lang="en-US"/>
          </a:p>
        </p:txBody>
      </p:sp>
    </p:spTree>
    <p:extLst>
      <p:ext uri="{BB962C8B-B14F-4D97-AF65-F5344CB8AC3E}">
        <p14:creationId xmlns:p14="http://schemas.microsoft.com/office/powerpoint/2010/main" val="27026452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73</a:t>
            </a:fld>
            <a:endParaRPr lang="en-US"/>
          </a:p>
        </p:txBody>
      </p:sp>
    </p:spTree>
    <p:extLst>
      <p:ext uri="{BB962C8B-B14F-4D97-AF65-F5344CB8AC3E}">
        <p14:creationId xmlns:p14="http://schemas.microsoft.com/office/powerpoint/2010/main" val="853524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Notice </a:t>
            </a:r>
            <a:r>
              <a:rPr lang="en-GB" dirty="0" err="1"/>
              <a:t>c.cust_id</a:t>
            </a:r>
            <a:r>
              <a:rPr lang="en-GB" dirty="0"/>
              <a:t> – this means we are taking the </a:t>
            </a:r>
            <a:r>
              <a:rPr lang="en-GB" dirty="0" err="1"/>
              <a:t>cust_id</a:t>
            </a:r>
            <a:r>
              <a:rPr lang="en-GB" baseline="0" dirty="0"/>
              <a:t> field from the customers table, so if it doesn’t appear there it will be NULL in the output!</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74</a:t>
            </a:fld>
            <a:endParaRPr lang="en-US"/>
          </a:p>
        </p:txBody>
      </p:sp>
    </p:spTree>
    <p:extLst>
      <p:ext uri="{BB962C8B-B14F-4D97-AF65-F5344CB8AC3E}">
        <p14:creationId xmlns:p14="http://schemas.microsoft.com/office/powerpoint/2010/main" val="28924689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IS NULL example</a:t>
            </a:r>
          </a:p>
        </p:txBody>
      </p:sp>
      <p:sp>
        <p:nvSpPr>
          <p:cNvPr id="4" name="Slide Number Placeholder 3"/>
          <p:cNvSpPr>
            <a:spLocks noGrp="1"/>
          </p:cNvSpPr>
          <p:nvPr>
            <p:ph type="sldNum" sz="quarter" idx="10"/>
          </p:nvPr>
        </p:nvSpPr>
        <p:spPr/>
        <p:txBody>
          <a:bodyPr/>
          <a:lstStyle/>
          <a:p>
            <a:fld id="{D93A088C-FD48-DE44-8C58-A2A57F27FF37}" type="slidenum">
              <a:rPr lang="en-US" smtClean="0"/>
              <a:t>75</a:t>
            </a:fld>
            <a:endParaRPr lang="en-US"/>
          </a:p>
        </p:txBody>
      </p:sp>
    </p:spTree>
    <p:extLst>
      <p:ext uri="{BB962C8B-B14F-4D97-AF65-F5344CB8AC3E}">
        <p14:creationId xmlns:p14="http://schemas.microsoft.com/office/powerpoint/2010/main" val="3498747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smtClean="0"/>
              <a:t>create database test;</a:t>
            </a:r>
          </a:p>
          <a:p>
            <a:endParaRPr lang="en-US" dirty="0" smtClean="0"/>
          </a:p>
          <a:p>
            <a:r>
              <a:rPr lang="en-US" dirty="0" smtClean="0"/>
              <a:t>create database if not exists test;</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16</a:t>
            </a:fld>
            <a:endParaRPr dirty="0"/>
          </a:p>
        </p:txBody>
      </p:sp>
    </p:spTree>
    <p:extLst>
      <p:ext uri="{BB962C8B-B14F-4D97-AF65-F5344CB8AC3E}">
        <p14:creationId xmlns:p14="http://schemas.microsoft.com/office/powerpoint/2010/main" val="4935321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result will usually</a:t>
            </a:r>
            <a:r>
              <a:rPr lang="en-GB" baseline="0" dirty="0"/>
              <a:t> have the same column names as the ones specified in the first select statement</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77</a:t>
            </a:fld>
            <a:endParaRPr lang="en-US"/>
          </a:p>
        </p:txBody>
      </p:sp>
    </p:spTree>
    <p:extLst>
      <p:ext uri="{BB962C8B-B14F-4D97-AF65-F5344CB8AC3E}">
        <p14:creationId xmlns:p14="http://schemas.microsoft.com/office/powerpoint/2010/main" val="25602748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20</a:t>
            </a:fld>
            <a:endParaRPr dirty="0"/>
          </a:p>
        </p:txBody>
      </p:sp>
    </p:spTree>
    <p:extLst>
      <p:ext uri="{BB962C8B-B14F-4D97-AF65-F5344CB8AC3E}">
        <p14:creationId xmlns:p14="http://schemas.microsoft.com/office/powerpoint/2010/main" val="4030343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21</a:t>
            </a:fld>
            <a:endParaRPr dirty="0"/>
          </a:p>
        </p:txBody>
      </p:sp>
    </p:spTree>
    <p:extLst>
      <p:ext uri="{BB962C8B-B14F-4D97-AF65-F5344CB8AC3E}">
        <p14:creationId xmlns:p14="http://schemas.microsoft.com/office/powerpoint/2010/main" val="757467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insert into example4(</a:t>
            </a:r>
            <a:r>
              <a:rPr lang="en-US" dirty="0" err="1" smtClean="0"/>
              <a:t>my_id</a:t>
            </a:r>
            <a:r>
              <a:rPr lang="en-US" dirty="0" smtClean="0"/>
              <a:t>) values (0); </a:t>
            </a:r>
            <a:r>
              <a:rPr lang="en-US" dirty="0" smtClean="0">
                <a:sym typeface="Wingdings" panose="05000000000000000000" pitchFamily="2" charset="2"/>
              </a:rPr>
              <a:t> to insert a</a:t>
            </a:r>
            <a:r>
              <a:rPr lang="en-US" baseline="0" dirty="0" smtClean="0">
                <a:sym typeface="Wingdings" panose="05000000000000000000" pitchFamily="2" charset="2"/>
              </a:rPr>
              <a:t> value into the table</a:t>
            </a:r>
            <a:endParaRPr lang="en-US" dirty="0" smtClean="0"/>
          </a:p>
          <a:p>
            <a:endParaRPr lang="en-US" dirty="0" smtClean="0"/>
          </a:p>
          <a:p>
            <a:r>
              <a:rPr lang="en-US" dirty="0" smtClean="0"/>
              <a:t>select * from example4; </a:t>
            </a:r>
            <a:r>
              <a:rPr lang="en-US" dirty="0" smtClean="0">
                <a:sym typeface="Wingdings" panose="05000000000000000000" pitchFamily="2" charset="2"/>
              </a:rPr>
              <a:t> to get all the values from the table</a:t>
            </a:r>
            <a:r>
              <a:rPr lang="en-US" baseline="0" dirty="0" smtClean="0">
                <a:sym typeface="Wingdings" panose="05000000000000000000" pitchFamily="2" charset="2"/>
              </a:rPr>
              <a:t> back</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22</a:t>
            </a:fld>
            <a:endParaRPr dirty="0"/>
          </a:p>
        </p:txBody>
      </p:sp>
    </p:spTree>
    <p:extLst>
      <p:ext uri="{BB962C8B-B14F-4D97-AF65-F5344CB8AC3E}">
        <p14:creationId xmlns:p14="http://schemas.microsoft.com/office/powerpoint/2010/main" val="3151010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23</a:t>
            </a:fld>
            <a:endParaRPr dirty="0"/>
          </a:p>
        </p:txBody>
      </p:sp>
    </p:spTree>
    <p:extLst>
      <p:ext uri="{BB962C8B-B14F-4D97-AF65-F5344CB8AC3E}">
        <p14:creationId xmlns:p14="http://schemas.microsoft.com/office/powerpoint/2010/main" val="2089965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5" name="Picture 4" descr="AmazonWebservices_Logo.sv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94062" y="5279783"/>
            <a:ext cx="2004604" cy="753730"/>
          </a:xfrm>
          <a:prstGeom prst="rect">
            <a:avLst/>
          </a:prstGeom>
        </p:spPr>
      </p:pic>
      <p:pic>
        <p:nvPicPr>
          <p:cNvPr id="2" name="Picture 1" descr="QA Consulting - Tall Blue-0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30166" y="5003340"/>
            <a:ext cx="2115994" cy="1257026"/>
          </a:xfrm>
          <a:prstGeom prst="rect">
            <a:avLst/>
          </a:prstGeom>
        </p:spPr>
      </p:pic>
      <p:cxnSp>
        <p:nvCxnSpPr>
          <p:cNvPr id="8" name="Straight Connector 7"/>
          <p:cNvCxnSpPr/>
          <p:nvPr userDrawn="1"/>
        </p:nvCxnSpPr>
        <p:spPr>
          <a:xfrm>
            <a:off x="6096000" y="5144310"/>
            <a:ext cx="0" cy="1088469"/>
          </a:xfrm>
          <a:prstGeom prst="line">
            <a:avLst/>
          </a:prstGeom>
          <a:ln w="3175" cmpd="sng">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hapter_title_2_A">
    <p:spTree>
      <p:nvGrpSpPr>
        <p:cNvPr id="1" name=""/>
        <p:cNvGrpSpPr/>
        <p:nvPr/>
      </p:nvGrpSpPr>
      <p:grpSpPr>
        <a:xfrm>
          <a:off x="0" y="0"/>
          <a:ext cx="0" cy="0"/>
          <a:chOff x="0" y="0"/>
          <a:chExt cx="0" cy="0"/>
        </a:xfrm>
      </p:grpSpPr>
      <p:sp>
        <p:nvSpPr>
          <p:cNvPr id="8" name="Parallelogram 1"/>
          <p:cNvSpPr/>
          <p:nvPr userDrawn="1"/>
        </p:nvSpPr>
        <p:spPr>
          <a:xfrm>
            <a:off x="-50731" y="1"/>
            <a:ext cx="12269545" cy="6993054"/>
          </a:xfrm>
          <a:custGeom>
            <a:avLst/>
            <a:gdLst>
              <a:gd name="connsiteX0" fmla="*/ 0 w 3664361"/>
              <a:gd name="connsiteY0" fmla="*/ 4475230 h 4475230"/>
              <a:gd name="connsiteX1" fmla="*/ 1410156 w 3664361"/>
              <a:gd name="connsiteY1" fmla="*/ 0 h 4475230"/>
              <a:gd name="connsiteX2" fmla="*/ 3664361 w 3664361"/>
              <a:gd name="connsiteY2" fmla="*/ 0 h 4475230"/>
              <a:gd name="connsiteX3" fmla="*/ 2254205 w 3664361"/>
              <a:gd name="connsiteY3" fmla="*/ 4475230 h 4475230"/>
              <a:gd name="connsiteX4" fmla="*/ 0 w 3664361"/>
              <a:gd name="connsiteY4" fmla="*/ 4475230 h 4475230"/>
              <a:gd name="connsiteX0" fmla="*/ 0 w 3677030"/>
              <a:gd name="connsiteY0" fmla="*/ 4475230 h 5498286"/>
              <a:gd name="connsiteX1" fmla="*/ 1410156 w 3677030"/>
              <a:gd name="connsiteY1" fmla="*/ 0 h 5498286"/>
              <a:gd name="connsiteX2" fmla="*/ 3664361 w 3677030"/>
              <a:gd name="connsiteY2" fmla="*/ 0 h 5498286"/>
              <a:gd name="connsiteX3" fmla="*/ 3677030 w 3677030"/>
              <a:gd name="connsiteY3" fmla="*/ 5498286 h 5498286"/>
              <a:gd name="connsiteX4" fmla="*/ 0 w 3677030"/>
              <a:gd name="connsiteY4" fmla="*/ 4475230 h 5498286"/>
              <a:gd name="connsiteX0" fmla="*/ 0 w 3699638"/>
              <a:gd name="connsiteY0" fmla="*/ 4804489 h 5827545"/>
              <a:gd name="connsiteX1" fmla="*/ 1410156 w 3699638"/>
              <a:gd name="connsiteY1" fmla="*/ 329259 h 5827545"/>
              <a:gd name="connsiteX2" fmla="*/ 3699638 w 3699638"/>
              <a:gd name="connsiteY2" fmla="*/ 0 h 5827545"/>
              <a:gd name="connsiteX3" fmla="*/ 3677030 w 3699638"/>
              <a:gd name="connsiteY3" fmla="*/ 5827545 h 5827545"/>
              <a:gd name="connsiteX4" fmla="*/ 0 w 3699638"/>
              <a:gd name="connsiteY4" fmla="*/ 4804489 h 5827545"/>
              <a:gd name="connsiteX0" fmla="*/ 0 w 3699638"/>
              <a:gd name="connsiteY0" fmla="*/ 4804489 h 5827545"/>
              <a:gd name="connsiteX1" fmla="*/ 457687 w 3699638"/>
              <a:gd name="connsiteY1" fmla="*/ 23518 h 5827545"/>
              <a:gd name="connsiteX2" fmla="*/ 3699638 w 3699638"/>
              <a:gd name="connsiteY2" fmla="*/ 0 h 5827545"/>
              <a:gd name="connsiteX3" fmla="*/ 3677030 w 3699638"/>
              <a:gd name="connsiteY3" fmla="*/ 5827545 h 5827545"/>
              <a:gd name="connsiteX4" fmla="*/ 0 w 3699638"/>
              <a:gd name="connsiteY4" fmla="*/ 4804489 h 5827545"/>
              <a:gd name="connsiteX0" fmla="*/ 0 w 5639854"/>
              <a:gd name="connsiteY0" fmla="*/ 5804026 h 5827545"/>
              <a:gd name="connsiteX1" fmla="*/ 2397903 w 5639854"/>
              <a:gd name="connsiteY1" fmla="*/ 23518 h 5827545"/>
              <a:gd name="connsiteX2" fmla="*/ 5639854 w 5639854"/>
              <a:gd name="connsiteY2" fmla="*/ 0 h 5827545"/>
              <a:gd name="connsiteX3" fmla="*/ 5617246 w 5639854"/>
              <a:gd name="connsiteY3" fmla="*/ 5827545 h 5827545"/>
              <a:gd name="connsiteX4" fmla="*/ 0 w 5639854"/>
              <a:gd name="connsiteY4" fmla="*/ 5804026 h 5827545"/>
              <a:gd name="connsiteX0" fmla="*/ 0 w 5639854"/>
              <a:gd name="connsiteY0" fmla="*/ 5804026 h 5827545"/>
              <a:gd name="connsiteX1" fmla="*/ 2703634 w 5639854"/>
              <a:gd name="connsiteY1" fmla="*/ 0 h 5827545"/>
              <a:gd name="connsiteX2" fmla="*/ 5639854 w 5639854"/>
              <a:gd name="connsiteY2" fmla="*/ 0 h 5827545"/>
              <a:gd name="connsiteX3" fmla="*/ 5617246 w 5639854"/>
              <a:gd name="connsiteY3" fmla="*/ 5827545 h 5827545"/>
              <a:gd name="connsiteX4" fmla="*/ 0 w 5639854"/>
              <a:gd name="connsiteY4" fmla="*/ 5804026 h 5827545"/>
              <a:gd name="connsiteX0" fmla="*/ 0 w 4993115"/>
              <a:gd name="connsiteY0" fmla="*/ 5815785 h 5827545"/>
              <a:gd name="connsiteX1" fmla="*/ 2056895 w 4993115"/>
              <a:gd name="connsiteY1" fmla="*/ 0 h 5827545"/>
              <a:gd name="connsiteX2" fmla="*/ 4993115 w 4993115"/>
              <a:gd name="connsiteY2" fmla="*/ 0 h 5827545"/>
              <a:gd name="connsiteX3" fmla="*/ 4970507 w 4993115"/>
              <a:gd name="connsiteY3" fmla="*/ 5827545 h 5827545"/>
              <a:gd name="connsiteX4" fmla="*/ 0 w 4993115"/>
              <a:gd name="connsiteY4" fmla="*/ 5815785 h 5827545"/>
              <a:gd name="connsiteX0" fmla="*/ 0 w 7822055"/>
              <a:gd name="connsiteY0" fmla="*/ 5838464 h 5838464"/>
              <a:gd name="connsiteX1" fmla="*/ 4885835 w 7822055"/>
              <a:gd name="connsiteY1" fmla="*/ 0 h 5838464"/>
              <a:gd name="connsiteX2" fmla="*/ 7822055 w 7822055"/>
              <a:gd name="connsiteY2" fmla="*/ 0 h 5838464"/>
              <a:gd name="connsiteX3" fmla="*/ 7799447 w 7822055"/>
              <a:gd name="connsiteY3" fmla="*/ 5827545 h 5838464"/>
              <a:gd name="connsiteX4" fmla="*/ 0 w 7822055"/>
              <a:gd name="connsiteY4" fmla="*/ 5838464 h 5838464"/>
              <a:gd name="connsiteX0" fmla="*/ 0 w 7822055"/>
              <a:gd name="connsiteY0" fmla="*/ 5940518 h 5940518"/>
              <a:gd name="connsiteX1" fmla="*/ 67207 w 7822055"/>
              <a:gd name="connsiteY1" fmla="*/ 0 h 5940518"/>
              <a:gd name="connsiteX2" fmla="*/ 7822055 w 7822055"/>
              <a:gd name="connsiteY2" fmla="*/ 102054 h 5940518"/>
              <a:gd name="connsiteX3" fmla="*/ 7799447 w 7822055"/>
              <a:gd name="connsiteY3" fmla="*/ 5929599 h 5940518"/>
              <a:gd name="connsiteX4" fmla="*/ 0 w 7822055"/>
              <a:gd name="connsiteY4" fmla="*/ 5940518 h 5940518"/>
              <a:gd name="connsiteX0" fmla="*/ 0 w 7822055"/>
              <a:gd name="connsiteY0" fmla="*/ 5838464 h 5838464"/>
              <a:gd name="connsiteX1" fmla="*/ 284092 w 7822055"/>
              <a:gd name="connsiteY1" fmla="*/ 68036 h 5838464"/>
              <a:gd name="connsiteX2" fmla="*/ 7822055 w 7822055"/>
              <a:gd name="connsiteY2" fmla="*/ 0 h 5838464"/>
              <a:gd name="connsiteX3" fmla="*/ 7799447 w 7822055"/>
              <a:gd name="connsiteY3" fmla="*/ 5827545 h 5838464"/>
              <a:gd name="connsiteX4" fmla="*/ 0 w 7822055"/>
              <a:gd name="connsiteY4" fmla="*/ 5838464 h 5838464"/>
              <a:gd name="connsiteX0" fmla="*/ 0 w 7822055"/>
              <a:gd name="connsiteY0" fmla="*/ 5838464 h 5838464"/>
              <a:gd name="connsiteX1" fmla="*/ 180364 w 7822055"/>
              <a:gd name="connsiteY1" fmla="*/ 11340 h 5838464"/>
              <a:gd name="connsiteX2" fmla="*/ 7822055 w 7822055"/>
              <a:gd name="connsiteY2" fmla="*/ 0 h 5838464"/>
              <a:gd name="connsiteX3" fmla="*/ 7799447 w 7822055"/>
              <a:gd name="connsiteY3" fmla="*/ 5827545 h 5838464"/>
              <a:gd name="connsiteX4" fmla="*/ 0 w 7822055"/>
              <a:gd name="connsiteY4" fmla="*/ 5838464 h 5838464"/>
              <a:gd name="connsiteX0" fmla="*/ 102530 w 7641691"/>
              <a:gd name="connsiteY0" fmla="*/ 5895160 h 5895160"/>
              <a:gd name="connsiteX1" fmla="*/ 0 w 7641691"/>
              <a:gd name="connsiteY1" fmla="*/ 11340 h 5895160"/>
              <a:gd name="connsiteX2" fmla="*/ 7641691 w 7641691"/>
              <a:gd name="connsiteY2" fmla="*/ 0 h 5895160"/>
              <a:gd name="connsiteX3" fmla="*/ 7619083 w 7641691"/>
              <a:gd name="connsiteY3" fmla="*/ 5827545 h 5895160"/>
              <a:gd name="connsiteX4" fmla="*/ 102530 w 7641691"/>
              <a:gd name="connsiteY4" fmla="*/ 5895160 h 5895160"/>
              <a:gd name="connsiteX0" fmla="*/ 0 w 7661749"/>
              <a:gd name="connsiteY0" fmla="*/ 5770427 h 5827545"/>
              <a:gd name="connsiteX1" fmla="*/ 20058 w 7661749"/>
              <a:gd name="connsiteY1" fmla="*/ 11340 h 5827545"/>
              <a:gd name="connsiteX2" fmla="*/ 7661749 w 7661749"/>
              <a:gd name="connsiteY2" fmla="*/ 0 h 5827545"/>
              <a:gd name="connsiteX3" fmla="*/ 7639141 w 7661749"/>
              <a:gd name="connsiteY3" fmla="*/ 5827545 h 5827545"/>
              <a:gd name="connsiteX4" fmla="*/ 0 w 7661749"/>
              <a:gd name="connsiteY4" fmla="*/ 5770427 h 5827545"/>
              <a:gd name="connsiteX0" fmla="*/ 0 w 7639141"/>
              <a:gd name="connsiteY0" fmla="*/ 5759087 h 5816205"/>
              <a:gd name="connsiteX1" fmla="*/ 20058 w 7639141"/>
              <a:gd name="connsiteY1" fmla="*/ 0 h 5816205"/>
              <a:gd name="connsiteX2" fmla="*/ 7331706 w 7639141"/>
              <a:gd name="connsiteY2" fmla="*/ 22678 h 5816205"/>
              <a:gd name="connsiteX3" fmla="*/ 7639141 w 7639141"/>
              <a:gd name="connsiteY3" fmla="*/ 5816205 h 5816205"/>
              <a:gd name="connsiteX4" fmla="*/ 0 w 7639141"/>
              <a:gd name="connsiteY4" fmla="*/ 5759087 h 5816205"/>
              <a:gd name="connsiteX0" fmla="*/ 0 w 7652320"/>
              <a:gd name="connsiteY0" fmla="*/ 5759087 h 5816205"/>
              <a:gd name="connsiteX1" fmla="*/ 20058 w 7652320"/>
              <a:gd name="connsiteY1" fmla="*/ 0 h 5816205"/>
              <a:gd name="connsiteX2" fmla="*/ 7652320 w 7652320"/>
              <a:gd name="connsiteY2" fmla="*/ 0 h 5816205"/>
              <a:gd name="connsiteX3" fmla="*/ 7639141 w 7652320"/>
              <a:gd name="connsiteY3" fmla="*/ 5816205 h 5816205"/>
              <a:gd name="connsiteX4" fmla="*/ 0 w 7652320"/>
              <a:gd name="connsiteY4" fmla="*/ 5759087 h 58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2320" h="5816205">
                <a:moveTo>
                  <a:pt x="0" y="5759087"/>
                </a:moveTo>
                <a:lnTo>
                  <a:pt x="20058" y="0"/>
                </a:lnTo>
                <a:lnTo>
                  <a:pt x="7652320" y="0"/>
                </a:lnTo>
                <a:lnTo>
                  <a:pt x="7639141" y="5816205"/>
                </a:lnTo>
                <a:lnTo>
                  <a:pt x="0" y="5759087"/>
                </a:lnTo>
                <a:close/>
              </a:path>
            </a:pathLst>
          </a:custGeom>
          <a:solidFill>
            <a:srgbClr val="141E23"/>
          </a:solidFill>
          <a:ln w="9525" cap="flat" cmpd="sng" algn="ctr">
            <a:noFill/>
            <a:prstDash val="solid"/>
          </a:ln>
          <a:effectLst/>
        </p:spPr>
        <p:txBody>
          <a:bodyPr lIns="117226" tIns="58613" rIns="117226" bIns="58613" rtlCol="0" anchor="ctr"/>
          <a:lstStyle/>
          <a:p>
            <a:pPr marL="0" marR="0" lvl="0" indent="0" algn="ctr" defTabSz="1172261"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uLnTx/>
              <a:uFillTx/>
              <a:latin typeface="Calibri"/>
              <a:ea typeface="+mn-ea"/>
              <a:cs typeface="+mn-cs"/>
            </a:endParaRPr>
          </a:p>
        </p:txBody>
      </p:sp>
      <p:sp>
        <p:nvSpPr>
          <p:cNvPr id="11" name="Text Placeholder 7"/>
          <p:cNvSpPr>
            <a:spLocks noGrp="1"/>
          </p:cNvSpPr>
          <p:nvPr>
            <p:ph type="body" sz="quarter" idx="13" hasCustomPrompt="1"/>
          </p:nvPr>
        </p:nvSpPr>
        <p:spPr>
          <a:xfrm>
            <a:off x="698303" y="1164180"/>
            <a:ext cx="10724348" cy="786176"/>
          </a:xfrm>
          <a:prstGeom prst="rect">
            <a:avLst/>
          </a:prstGeom>
        </p:spPr>
        <p:txBody>
          <a:bodyPr vert="horz"/>
          <a:lstStyle>
            <a:lvl1pPr marL="0" indent="0">
              <a:lnSpc>
                <a:spcPct val="130000"/>
              </a:lnSpc>
              <a:buNone/>
              <a:defRPr sz="2600" b="0" i="0" baseline="0">
                <a:solidFill>
                  <a:schemeClr val="accent1"/>
                </a:solidFill>
                <a:latin typeface="+mj-lt"/>
                <a:cs typeface="Lucida Sans"/>
              </a:defRPr>
            </a:lvl1pPr>
            <a:lvl2pPr>
              <a:defRPr sz="3100" b="0" i="0">
                <a:latin typeface="Lucida Sans"/>
                <a:cs typeface="Lucida Sans"/>
              </a:defRPr>
            </a:lvl2pPr>
            <a:lvl3pPr>
              <a:defRPr sz="3100" b="0" i="0">
                <a:latin typeface="Lucida Sans"/>
                <a:cs typeface="Lucida Sans"/>
              </a:defRPr>
            </a:lvl3pPr>
            <a:lvl4pPr>
              <a:defRPr sz="3100" b="0" i="0">
                <a:latin typeface="Lucida Sans"/>
                <a:cs typeface="Lucida Sans"/>
              </a:defRPr>
            </a:lvl4pPr>
            <a:lvl5pPr>
              <a:defRPr sz="3100" b="0" i="0">
                <a:latin typeface="Lucida Sans"/>
                <a:cs typeface="Lucida Sans"/>
              </a:defRPr>
            </a:lvl5pPr>
          </a:lstStyle>
          <a:p>
            <a:pPr marL="0" marR="0" lvl="0" indent="0" defTabSz="1172261" eaLnBrk="1" fontAlgn="auto" latinLnBrk="0" hangingPunct="1">
              <a:lnSpc>
                <a:spcPct val="130000"/>
              </a:lnSpc>
              <a:spcBef>
                <a:spcPts val="0"/>
              </a:spcBef>
              <a:spcAft>
                <a:spcPts val="0"/>
              </a:spcAft>
              <a:buClrTx/>
              <a:buSzTx/>
              <a:buFontTx/>
              <a:buNone/>
              <a:tabLst/>
              <a:defRPr/>
            </a:pPr>
            <a:r>
              <a:rPr kumimoji="0" lang="en-US" sz="2600" b="0" i="0" u="none" strike="noStrike" kern="0" cap="none" spc="0" normalizeH="0" baseline="0" noProof="0" dirty="0">
                <a:ln>
                  <a:noFill/>
                </a:ln>
                <a:solidFill>
                  <a:srgbClr val="079ACF"/>
                </a:solidFill>
                <a:effectLst/>
                <a:uLnTx/>
                <a:uFillTx/>
                <a:latin typeface="Lucida Sans"/>
                <a:cs typeface="Lucida Sans"/>
              </a:rPr>
              <a:t>Enter chapter title here.</a:t>
            </a:r>
          </a:p>
        </p:txBody>
      </p:sp>
      <p:sp>
        <p:nvSpPr>
          <p:cNvPr id="12" name="Text Placeholder 11"/>
          <p:cNvSpPr>
            <a:spLocks noGrp="1"/>
          </p:cNvSpPr>
          <p:nvPr>
            <p:ph type="body" sz="quarter" idx="14" hasCustomPrompt="1"/>
          </p:nvPr>
        </p:nvSpPr>
        <p:spPr>
          <a:xfrm>
            <a:off x="7423683" y="2333389"/>
            <a:ext cx="3998968" cy="3544896"/>
          </a:xfrm>
          <a:prstGeom prst="rect">
            <a:avLst/>
          </a:prstGeom>
        </p:spPr>
        <p:txBody>
          <a:bodyPr vert="horz"/>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300" smtClean="0">
                <a:solidFill>
                  <a:schemeClr val="bg1"/>
                </a:solidFill>
                <a:latin typeface="+mn-lt"/>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kumimoji="0" lang="en-US" sz="1500" b="0" i="0" u="none" strike="noStrike" kern="0" cap="none" spc="0" normalizeH="0" baseline="0" noProof="0" dirty="0">
                <a:ln>
                  <a:noFill/>
                </a:ln>
                <a:solidFill>
                  <a:srgbClr val="FFFFFF"/>
                </a:solidFill>
                <a:effectLst/>
                <a:uLnTx/>
                <a:uFillTx/>
                <a:latin typeface="Lucida Sans"/>
                <a:cs typeface="Lucida Sans"/>
              </a:rPr>
              <a:t>Write a chapter overview here. </a:t>
            </a:r>
            <a:r>
              <a:rPr kumimoji="0" lang="en-US" sz="1500" b="0" i="0" u="none" strike="noStrike" kern="0" cap="none" spc="0" normalizeH="0" baseline="0" noProof="0" dirty="0" err="1">
                <a:ln>
                  <a:noFill/>
                </a:ln>
                <a:solidFill>
                  <a:srgbClr val="FFFFFF"/>
                </a:solidFill>
                <a:effectLst/>
                <a:uLnTx/>
                <a:uFillTx/>
                <a:latin typeface="Lucida Sans"/>
                <a:cs typeface="Lucida Sans"/>
              </a:rPr>
              <a:t>Nulla</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luctus</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enim</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velit</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eget</a:t>
            </a:r>
            <a:r>
              <a:rPr kumimoji="0" lang="en-US" sz="1500" b="0" i="0" u="none" strike="noStrike" kern="0" cap="none" spc="0" normalizeH="0" baseline="0" noProof="0" dirty="0">
                <a:ln>
                  <a:noFill/>
                </a:ln>
                <a:solidFill>
                  <a:srgbClr val="FFFFFF"/>
                </a:solidFill>
                <a:effectLst/>
                <a:uLnTx/>
                <a:uFillTx/>
                <a:latin typeface="Lucida Sans"/>
                <a:cs typeface="Lucida Sans"/>
              </a:rPr>
              <a:t> dictum ante </a:t>
            </a:r>
            <a:r>
              <a:rPr kumimoji="0" lang="en-US" sz="1500" b="0" i="0" u="none" strike="noStrike" kern="0" cap="none" spc="0" normalizeH="0" baseline="0" noProof="0" dirty="0" err="1">
                <a:ln>
                  <a:noFill/>
                </a:ln>
                <a:solidFill>
                  <a:srgbClr val="FFFFFF"/>
                </a:solidFill>
                <a:effectLst/>
                <a:uLnTx/>
                <a:uFillTx/>
                <a:latin typeface="Lucida Sans"/>
                <a:cs typeface="Lucida Sans"/>
              </a:rPr>
              <a:t>placerat</a:t>
            </a:r>
            <a:r>
              <a:rPr kumimoji="0" lang="en-US" sz="1500" b="0" i="0" u="none" strike="noStrike" kern="0" cap="none" spc="0" normalizeH="0" baseline="0" noProof="0" dirty="0">
                <a:ln>
                  <a:noFill/>
                </a:ln>
                <a:solidFill>
                  <a:srgbClr val="FFFFFF"/>
                </a:solidFill>
                <a:effectLst/>
                <a:uLnTx/>
                <a:uFillTx/>
                <a:latin typeface="Lucida Sans"/>
                <a:cs typeface="Lucida Sans"/>
              </a:rPr>
              <a:t> non. </a:t>
            </a:r>
            <a:r>
              <a:rPr kumimoji="0" lang="en-US" sz="1500" b="0" i="0" u="none" strike="noStrike" kern="0" cap="none" spc="0" normalizeH="0" baseline="0" noProof="0" dirty="0" err="1">
                <a:ln>
                  <a:noFill/>
                </a:ln>
                <a:solidFill>
                  <a:srgbClr val="FFFFFF"/>
                </a:solidFill>
                <a:effectLst/>
                <a:uLnTx/>
                <a:uFillTx/>
                <a:latin typeface="Lucida Sans"/>
                <a:cs typeface="Lucida Sans"/>
              </a:rPr>
              <a:t>Mauris</a:t>
            </a:r>
            <a:r>
              <a:rPr kumimoji="0" lang="en-US" sz="1500" b="0" i="0" u="none" strike="noStrike" kern="0" cap="none" spc="0" normalizeH="0" baseline="0" noProof="0" dirty="0">
                <a:ln>
                  <a:noFill/>
                </a:ln>
                <a:solidFill>
                  <a:srgbClr val="FFFFFF"/>
                </a:solidFill>
                <a:effectLst/>
                <a:uLnTx/>
                <a:uFillTx/>
                <a:latin typeface="Lucida Sans"/>
                <a:cs typeface="Lucida Sans"/>
              </a:rPr>
              <a:t> vitae </a:t>
            </a:r>
            <a:r>
              <a:rPr kumimoji="0" lang="en-US" sz="1500" b="0" i="0" u="none" strike="noStrike" kern="0" cap="none" spc="0" normalizeH="0" baseline="0" noProof="0" dirty="0" err="1">
                <a:ln>
                  <a:noFill/>
                </a:ln>
                <a:solidFill>
                  <a:srgbClr val="FFFFFF"/>
                </a:solidFill>
                <a:effectLst/>
                <a:uLnTx/>
                <a:uFillTx/>
                <a:latin typeface="Lucida Sans"/>
                <a:cs typeface="Lucida Sans"/>
              </a:rPr>
              <a:t>gravida</a:t>
            </a:r>
            <a:r>
              <a:rPr kumimoji="0" lang="en-US" sz="1500" b="0" i="0" u="none" strike="noStrike" kern="0" cap="none" spc="0" normalizeH="0" baseline="0" noProof="0" dirty="0">
                <a:ln>
                  <a:noFill/>
                </a:ln>
                <a:solidFill>
                  <a:srgbClr val="FFFFFF"/>
                </a:solidFill>
                <a:effectLst/>
                <a:uLnTx/>
                <a:uFillTx/>
                <a:latin typeface="Lucida Sans"/>
                <a:cs typeface="Lucida Sans"/>
              </a:rPr>
              <a:t> lacus, in </a:t>
            </a:r>
            <a:r>
              <a:rPr kumimoji="0" lang="en-US" sz="1500" b="0" i="0" u="none" strike="noStrike" kern="0" cap="none" spc="0" normalizeH="0" baseline="0" noProof="0" dirty="0" err="1">
                <a:ln>
                  <a:noFill/>
                </a:ln>
                <a:solidFill>
                  <a:srgbClr val="FFFFFF"/>
                </a:solidFill>
                <a:effectLst/>
                <a:uLnTx/>
                <a:uFillTx/>
                <a:latin typeface="Lucida Sans"/>
                <a:cs typeface="Lucida Sans"/>
              </a:rPr>
              <a:t>auctor</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risus</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Etiam</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massa</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purus</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viverra</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quis</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vehicula</a:t>
            </a:r>
            <a:r>
              <a:rPr kumimoji="0" lang="en-US" sz="1500" b="0" i="0" u="none" strike="noStrike" kern="0" cap="none" spc="0" normalizeH="0" baseline="0" noProof="0" dirty="0">
                <a:ln>
                  <a:noFill/>
                </a:ln>
                <a:solidFill>
                  <a:srgbClr val="FFFFFF"/>
                </a:solidFill>
                <a:effectLst/>
                <a:uLnTx/>
                <a:uFillTx/>
                <a:latin typeface="Lucida Sans"/>
                <a:cs typeface="Lucida Sans"/>
              </a:rPr>
              <a:t> in, </a:t>
            </a:r>
            <a:r>
              <a:rPr kumimoji="0" lang="en-US" sz="1500" b="0" i="0" u="none" strike="noStrike" kern="0" cap="none" spc="0" normalizeH="0" baseline="0" noProof="0" dirty="0" err="1">
                <a:ln>
                  <a:noFill/>
                </a:ln>
                <a:solidFill>
                  <a:srgbClr val="FFFFFF"/>
                </a:solidFill>
                <a:effectLst/>
                <a:uLnTx/>
                <a:uFillTx/>
                <a:latin typeface="Lucida Sans"/>
                <a:cs typeface="Lucida Sans"/>
              </a:rPr>
              <a:t>euismod</a:t>
            </a:r>
            <a:r>
              <a:rPr kumimoji="0" lang="en-US" sz="1500" b="0" i="0" u="none" strike="noStrike" kern="0" cap="none" spc="0" normalizeH="0" baseline="0" noProof="0" dirty="0">
                <a:ln>
                  <a:noFill/>
                </a:ln>
                <a:solidFill>
                  <a:srgbClr val="FFFFFF"/>
                </a:solidFill>
                <a:effectLst/>
                <a:uLnTx/>
                <a:uFillTx/>
                <a:latin typeface="Lucida Sans"/>
                <a:cs typeface="Lucida Sans"/>
              </a:rPr>
              <a:t> id </a:t>
            </a:r>
            <a:r>
              <a:rPr kumimoji="0" lang="en-US" sz="1500" b="0" i="0" u="none" strike="noStrike" kern="0" cap="none" spc="0" normalizeH="0" baseline="0" noProof="0" dirty="0" err="1">
                <a:ln>
                  <a:noFill/>
                </a:ln>
                <a:solidFill>
                  <a:srgbClr val="FFFFFF"/>
                </a:solidFill>
                <a:effectLst/>
                <a:uLnTx/>
                <a:uFillTx/>
                <a:latin typeface="Lucida Sans"/>
                <a:cs typeface="Lucida Sans"/>
              </a:rPr>
              <a:t>massa</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Nunc</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dapibus</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massa</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pharetra</a:t>
            </a:r>
            <a:r>
              <a:rPr kumimoji="0" lang="en-US" sz="1500" b="0" i="0" u="none" strike="noStrike" kern="0" cap="none" spc="0" normalizeH="0" baseline="0" noProof="0" dirty="0">
                <a:ln>
                  <a:noFill/>
                </a:ln>
                <a:solidFill>
                  <a:srgbClr val="FFFFFF"/>
                </a:solidFill>
                <a:effectLst/>
                <a:uLnTx/>
                <a:uFillTx/>
                <a:latin typeface="Lucida Sans"/>
                <a:cs typeface="Lucida Sans"/>
              </a:rPr>
              <a:t> dui </a:t>
            </a:r>
            <a:r>
              <a:rPr kumimoji="0" lang="en-US" sz="1500" b="0" i="0" u="none" strike="noStrike" kern="0" cap="none" spc="0" normalizeH="0" baseline="0" noProof="0" dirty="0" err="1">
                <a:ln>
                  <a:noFill/>
                </a:ln>
                <a:solidFill>
                  <a:srgbClr val="FFFFFF"/>
                </a:solidFill>
                <a:effectLst/>
                <a:uLnTx/>
                <a:uFillTx/>
                <a:latin typeface="Lucida Sans"/>
                <a:cs typeface="Lucida Sans"/>
              </a:rPr>
              <a:t>viverra</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aliquam</a:t>
            </a:r>
            <a:r>
              <a:rPr kumimoji="0" lang="en-US" sz="1500" b="0" i="0" u="none" strike="noStrike" kern="0" cap="none" spc="0" normalizeH="0" baseline="0" noProof="0" dirty="0">
                <a:ln>
                  <a:noFill/>
                </a:ln>
                <a:solidFill>
                  <a:srgbClr val="FFFFFF"/>
                </a:solidFill>
                <a:effectLst/>
                <a:uLnTx/>
                <a:uFillTx/>
                <a:latin typeface="Lucida Sans"/>
                <a:cs typeface="Lucida Sans"/>
              </a:rPr>
              <a:t>. Integer </a:t>
            </a:r>
            <a:r>
              <a:rPr kumimoji="0" lang="en-US" sz="1500" b="0" i="0" u="none" strike="noStrike" kern="0" cap="none" spc="0" normalizeH="0" baseline="0" noProof="0" dirty="0" err="1">
                <a:ln>
                  <a:noFill/>
                </a:ln>
                <a:solidFill>
                  <a:srgbClr val="FFFFFF"/>
                </a:solidFill>
                <a:effectLst/>
                <a:uLnTx/>
                <a:uFillTx/>
                <a:latin typeface="Lucida Sans"/>
                <a:cs typeface="Lucida Sans"/>
              </a:rPr>
              <a:t>dapibus</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sagittis</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volutpat</a:t>
            </a:r>
            <a:r>
              <a:rPr kumimoji="0" lang="en-US" sz="1500" b="0" i="0" u="none" strike="noStrike" kern="0" cap="none" spc="0" normalizeH="0" baseline="0" noProof="0" dirty="0">
                <a:ln>
                  <a:noFill/>
                </a:ln>
                <a:solidFill>
                  <a:srgbClr val="FFFFFF"/>
                </a:solidFill>
                <a:effectLst/>
                <a:uLnTx/>
                <a:uFillTx/>
                <a:latin typeface="Lucida Sans"/>
                <a:cs typeface="Lucida Sans"/>
              </a:rPr>
              <a:t>. </a:t>
            </a:r>
          </a:p>
        </p:txBody>
      </p:sp>
      <p:sp>
        <p:nvSpPr>
          <p:cNvPr id="13" name="Text Placeholder 11"/>
          <p:cNvSpPr>
            <a:spLocks noGrp="1"/>
          </p:cNvSpPr>
          <p:nvPr>
            <p:ph type="body" sz="quarter" idx="15" hasCustomPrompt="1"/>
          </p:nvPr>
        </p:nvSpPr>
        <p:spPr>
          <a:xfrm>
            <a:off x="698302" y="3077614"/>
            <a:ext cx="6150839" cy="3236101"/>
          </a:xfrm>
          <a:prstGeom prst="rect">
            <a:avLst/>
          </a:prstGeom>
        </p:spPr>
        <p:txBody>
          <a:bodyPr vert="horz"/>
          <a:lstStyle>
            <a:lvl1pPr marL="293065" marR="0" indent="-293065" algn="l" defTabSz="586130" rtl="0" eaLnBrk="1" fontAlgn="auto" latinLnBrk="0" hangingPunct="1">
              <a:lnSpc>
                <a:spcPct val="140000"/>
              </a:lnSpc>
              <a:spcBef>
                <a:spcPct val="20000"/>
              </a:spcBef>
              <a:spcAft>
                <a:spcPts val="0"/>
              </a:spcAft>
              <a:buClr>
                <a:schemeClr val="accent1"/>
              </a:buClr>
              <a:buSzTx/>
              <a:buFont typeface="+mj-lt"/>
              <a:buAutoNum type="arabicPeriod"/>
              <a:tabLst/>
              <a:defRPr lang="en-US" sz="1500">
                <a:solidFill>
                  <a:srgbClr val="FFFFFF"/>
                </a:solidFill>
                <a:latin typeface="+mn-lt"/>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kumimoji="0" lang="en-US" sz="1300" b="0" i="0" u="none" strike="noStrike" kern="0" cap="none" spc="0" normalizeH="0" baseline="0" noProof="0" dirty="0">
                <a:ln>
                  <a:noFill/>
                </a:ln>
                <a:solidFill>
                  <a:srgbClr val="FFFFFF"/>
                </a:solidFill>
                <a:effectLst/>
                <a:uLnTx/>
                <a:uFillTx/>
                <a:latin typeface="Lucida Sans"/>
                <a:cs typeface="Lucida Sans"/>
              </a:rPr>
              <a:t>Write chapter contents here. </a:t>
            </a:r>
          </a:p>
          <a:p>
            <a:pPr marL="0" marR="0" lvl="0" indent="0" algn="l" defTabSz="586130" rtl="0" eaLnBrk="1" fontAlgn="auto" latinLnBrk="0" hangingPunct="1">
              <a:lnSpc>
                <a:spcPct val="140000"/>
              </a:lnSpc>
              <a:spcBef>
                <a:spcPct val="20000"/>
              </a:spcBef>
              <a:spcAft>
                <a:spcPts val="0"/>
              </a:spcAft>
              <a:buClrTx/>
              <a:buSzTx/>
              <a:buFont typeface="Wingdings" charset="2"/>
              <a:buChar char="§"/>
              <a:tabLst/>
              <a:defRPr/>
            </a:pPr>
            <a:r>
              <a:rPr kumimoji="0" lang="en-US" sz="1300" b="0" i="0" u="none" strike="noStrike" kern="0" cap="none" spc="0" normalizeH="0" baseline="0" noProof="0" dirty="0" err="1">
                <a:ln>
                  <a:noFill/>
                </a:ln>
                <a:solidFill>
                  <a:srgbClr val="FFFFFF"/>
                </a:solidFill>
                <a:effectLst/>
                <a:uLnTx/>
                <a:uFillTx/>
                <a:latin typeface="Lucida Sans"/>
                <a:cs typeface="Lucida Sans"/>
              </a:rPr>
              <a:t>Nulvelit</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eget</a:t>
            </a:r>
            <a:r>
              <a:rPr kumimoji="0" lang="en-US" sz="1300" b="0" i="0" u="none" strike="noStrike" kern="0" cap="none" spc="0" normalizeH="0" baseline="0" noProof="0" dirty="0">
                <a:ln>
                  <a:noFill/>
                </a:ln>
                <a:solidFill>
                  <a:srgbClr val="FFFFFF"/>
                </a:solidFill>
                <a:effectLst/>
                <a:uLnTx/>
                <a:uFillTx/>
                <a:latin typeface="Lucida Sans"/>
                <a:cs typeface="Lucida Sans"/>
              </a:rPr>
              <a:t> dictum ante </a:t>
            </a:r>
            <a:r>
              <a:rPr kumimoji="0" lang="en-US" sz="1300" b="0" i="0" u="none" strike="noStrike" kern="0" cap="none" spc="0" normalizeH="0" baseline="0" noProof="0" dirty="0" err="1">
                <a:ln>
                  <a:noFill/>
                </a:ln>
                <a:solidFill>
                  <a:srgbClr val="FFFFFF"/>
                </a:solidFill>
                <a:effectLst/>
                <a:uLnTx/>
                <a:uFillTx/>
                <a:latin typeface="Lucida Sans"/>
                <a:cs typeface="Lucida Sans"/>
              </a:rPr>
              <a:t>placerat</a:t>
            </a:r>
            <a:r>
              <a:rPr kumimoji="0" lang="en-US" sz="1300" b="0" i="0" u="none" strike="noStrike" kern="0" cap="none" spc="0" normalizeH="0" baseline="0" noProof="0" dirty="0">
                <a:ln>
                  <a:noFill/>
                </a:ln>
                <a:solidFill>
                  <a:srgbClr val="FFFFFF"/>
                </a:solidFill>
                <a:effectLst/>
                <a:uLnTx/>
                <a:uFillTx/>
                <a:latin typeface="Lucida Sans"/>
                <a:cs typeface="Lucida Sans"/>
              </a:rPr>
              <a:t> non. </a:t>
            </a:r>
          </a:p>
          <a:p>
            <a:pPr marL="0" marR="0" lvl="0" indent="0" algn="l" defTabSz="586130" rtl="0" eaLnBrk="1" fontAlgn="auto" latinLnBrk="0" hangingPunct="1">
              <a:lnSpc>
                <a:spcPct val="140000"/>
              </a:lnSpc>
              <a:spcBef>
                <a:spcPct val="20000"/>
              </a:spcBef>
              <a:spcAft>
                <a:spcPts val="0"/>
              </a:spcAft>
              <a:buClrTx/>
              <a:buSzTx/>
              <a:buFont typeface="Wingdings" charset="2"/>
              <a:buChar char="§"/>
              <a:tabLst/>
              <a:defRPr/>
            </a:pPr>
            <a:r>
              <a:rPr kumimoji="0" lang="en-US" sz="1300" b="0" i="0" u="none" strike="noStrike" kern="0" cap="none" spc="0" normalizeH="0" baseline="0" noProof="0" dirty="0" err="1">
                <a:ln>
                  <a:noFill/>
                </a:ln>
                <a:solidFill>
                  <a:srgbClr val="FFFFFF"/>
                </a:solidFill>
                <a:effectLst/>
                <a:uLnTx/>
                <a:uFillTx/>
                <a:latin typeface="Lucida Sans"/>
                <a:cs typeface="Lucida Sans"/>
              </a:rPr>
              <a:t>Mauris</a:t>
            </a:r>
            <a:r>
              <a:rPr kumimoji="0" lang="en-US" sz="1300" b="0" i="0" u="none" strike="noStrike" kern="0" cap="none" spc="0" normalizeH="0" baseline="0" noProof="0" dirty="0">
                <a:ln>
                  <a:noFill/>
                </a:ln>
                <a:solidFill>
                  <a:srgbClr val="FFFFFF"/>
                </a:solidFill>
                <a:effectLst/>
                <a:uLnTx/>
                <a:uFillTx/>
                <a:latin typeface="Lucida Sans"/>
                <a:cs typeface="Lucida Sans"/>
              </a:rPr>
              <a:t> vitae </a:t>
            </a:r>
            <a:r>
              <a:rPr kumimoji="0" lang="en-US" sz="1300" b="0" i="0" u="none" strike="noStrike" kern="0" cap="none" spc="0" normalizeH="0" baseline="0" noProof="0" dirty="0" err="1">
                <a:ln>
                  <a:noFill/>
                </a:ln>
                <a:solidFill>
                  <a:srgbClr val="FFFFFF"/>
                </a:solidFill>
                <a:effectLst/>
                <a:uLnTx/>
                <a:uFillTx/>
                <a:latin typeface="Lucida Sans"/>
                <a:cs typeface="Lucida Sans"/>
              </a:rPr>
              <a:t>gravida</a:t>
            </a:r>
            <a:r>
              <a:rPr kumimoji="0" lang="en-US" sz="1300" b="0" i="0" u="none" strike="noStrike" kern="0" cap="none" spc="0" normalizeH="0" baseline="0" noProof="0" dirty="0">
                <a:ln>
                  <a:noFill/>
                </a:ln>
                <a:solidFill>
                  <a:srgbClr val="FFFFFF"/>
                </a:solidFill>
                <a:effectLst/>
                <a:uLnTx/>
                <a:uFillTx/>
                <a:latin typeface="Lucida Sans"/>
                <a:cs typeface="Lucida Sans"/>
              </a:rPr>
              <a:t> lacus, in </a:t>
            </a:r>
            <a:r>
              <a:rPr kumimoji="0" lang="en-US" sz="1300" b="0" i="0" u="none" strike="noStrike" kern="0" cap="none" spc="0" normalizeH="0" baseline="0" noProof="0" dirty="0" err="1">
                <a:ln>
                  <a:noFill/>
                </a:ln>
                <a:solidFill>
                  <a:srgbClr val="FFFFFF"/>
                </a:solidFill>
                <a:effectLst/>
                <a:uLnTx/>
                <a:uFillTx/>
                <a:latin typeface="Lucida Sans"/>
                <a:cs typeface="Lucida Sans"/>
              </a:rPr>
              <a:t>auctor</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risus</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Etiam</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massa</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purus</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viverra</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quis</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vehicula</a:t>
            </a:r>
            <a:r>
              <a:rPr kumimoji="0" lang="en-US" sz="1300" b="0" i="0" u="none" strike="noStrike" kern="0" cap="none" spc="0" normalizeH="0" baseline="0" noProof="0" dirty="0">
                <a:ln>
                  <a:noFill/>
                </a:ln>
                <a:solidFill>
                  <a:srgbClr val="FFFFFF"/>
                </a:solidFill>
                <a:effectLst/>
                <a:uLnTx/>
                <a:uFillTx/>
                <a:latin typeface="Lucida Sans"/>
                <a:cs typeface="Lucida Sans"/>
              </a:rPr>
              <a:t> in. </a:t>
            </a:r>
          </a:p>
          <a:p>
            <a:pPr marL="0" marR="0" lvl="0" indent="0" algn="l" defTabSz="586130" rtl="0" eaLnBrk="1" fontAlgn="auto" latinLnBrk="0" hangingPunct="1">
              <a:lnSpc>
                <a:spcPct val="140000"/>
              </a:lnSpc>
              <a:spcBef>
                <a:spcPct val="20000"/>
              </a:spcBef>
              <a:spcAft>
                <a:spcPts val="0"/>
              </a:spcAft>
              <a:buClrTx/>
              <a:buSzTx/>
              <a:buFont typeface="Wingdings" charset="2"/>
              <a:buChar char="§"/>
              <a:tabLst/>
              <a:defRPr/>
            </a:pPr>
            <a:r>
              <a:rPr kumimoji="0" lang="en-US" sz="1300" b="0" i="0" u="none" strike="noStrike" kern="0" cap="none" spc="0" normalizeH="0" baseline="0" noProof="0" dirty="0" err="1">
                <a:ln>
                  <a:noFill/>
                </a:ln>
                <a:solidFill>
                  <a:srgbClr val="FFFFFF"/>
                </a:solidFill>
                <a:effectLst/>
                <a:uLnTx/>
                <a:uFillTx/>
                <a:latin typeface="Lucida Sans"/>
                <a:cs typeface="Lucida Sans"/>
              </a:rPr>
              <a:t>Euismod</a:t>
            </a:r>
            <a:r>
              <a:rPr kumimoji="0" lang="en-US" sz="1300" b="0" i="0" u="none" strike="noStrike" kern="0" cap="none" spc="0" normalizeH="0" baseline="0" noProof="0" dirty="0">
                <a:ln>
                  <a:noFill/>
                </a:ln>
                <a:solidFill>
                  <a:srgbClr val="FFFFFF"/>
                </a:solidFill>
                <a:effectLst/>
                <a:uLnTx/>
                <a:uFillTx/>
                <a:latin typeface="Lucida Sans"/>
                <a:cs typeface="Lucida Sans"/>
              </a:rPr>
              <a:t> id </a:t>
            </a:r>
            <a:r>
              <a:rPr kumimoji="0" lang="en-US" sz="1300" b="0" i="0" u="none" strike="noStrike" kern="0" cap="none" spc="0" normalizeH="0" baseline="0" noProof="0" dirty="0" err="1">
                <a:ln>
                  <a:noFill/>
                </a:ln>
                <a:solidFill>
                  <a:srgbClr val="FFFFFF"/>
                </a:solidFill>
                <a:effectLst/>
                <a:uLnTx/>
                <a:uFillTx/>
                <a:latin typeface="Lucida Sans"/>
                <a:cs typeface="Lucida Sans"/>
              </a:rPr>
              <a:t>massa</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Nunc</a:t>
            </a:r>
            <a:endParaRPr kumimoji="0" lang="en-US" sz="1300" b="0" i="0" u="none" strike="noStrike" kern="0" cap="none" spc="0" normalizeH="0" baseline="0" noProof="0" dirty="0">
              <a:ln>
                <a:noFill/>
              </a:ln>
              <a:solidFill>
                <a:srgbClr val="FFFFFF"/>
              </a:solidFill>
              <a:effectLst/>
              <a:uLnTx/>
              <a:uFillTx/>
              <a:latin typeface="Lucida Sans"/>
              <a:cs typeface="Lucida Sans"/>
            </a:endParaRPr>
          </a:p>
          <a:p>
            <a:pPr marL="0" marR="0" lvl="0" indent="0" algn="l" defTabSz="586130" rtl="0" eaLnBrk="1" fontAlgn="auto" latinLnBrk="0" hangingPunct="1">
              <a:lnSpc>
                <a:spcPct val="140000"/>
              </a:lnSpc>
              <a:spcBef>
                <a:spcPct val="20000"/>
              </a:spcBef>
              <a:spcAft>
                <a:spcPts val="0"/>
              </a:spcAft>
              <a:buClrTx/>
              <a:buSzTx/>
              <a:buFont typeface="Wingdings" charset="2"/>
              <a:buChar char="§"/>
              <a:tabLst/>
              <a:defRPr/>
            </a:pPr>
            <a:r>
              <a:rPr kumimoji="0" lang="en-US" sz="1300" b="0" i="0" u="none" strike="noStrike" kern="0" cap="none" spc="0" normalizeH="0" baseline="0" noProof="0" dirty="0" err="1">
                <a:ln>
                  <a:noFill/>
                </a:ln>
                <a:solidFill>
                  <a:srgbClr val="FFFFFF"/>
                </a:solidFill>
                <a:effectLst/>
                <a:uLnTx/>
                <a:uFillTx/>
                <a:latin typeface="Lucida Sans"/>
                <a:cs typeface="Lucida Sans"/>
              </a:rPr>
              <a:t>Phasellus</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convallis</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sapien</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porttitor</a:t>
            </a:r>
            <a:endParaRPr kumimoji="0" lang="en-US" sz="1300" b="0" i="0" u="none" strike="noStrike" kern="0" cap="none" spc="0" normalizeH="0" baseline="0" noProof="0" dirty="0">
              <a:ln>
                <a:noFill/>
              </a:ln>
              <a:solidFill>
                <a:srgbClr val="FFFFFF"/>
              </a:solidFill>
              <a:effectLst/>
              <a:uLnTx/>
              <a:uFillTx/>
              <a:latin typeface="Lucida Sans"/>
              <a:cs typeface="Lucida Sans"/>
            </a:endParaRPr>
          </a:p>
          <a:p>
            <a:pPr marL="0" marR="0" lvl="0" indent="0" algn="l" defTabSz="586130" rtl="0" eaLnBrk="1" fontAlgn="auto" latinLnBrk="0" hangingPunct="1">
              <a:lnSpc>
                <a:spcPct val="140000"/>
              </a:lnSpc>
              <a:spcBef>
                <a:spcPct val="20000"/>
              </a:spcBef>
              <a:spcAft>
                <a:spcPts val="0"/>
              </a:spcAft>
              <a:buClrTx/>
              <a:buSzTx/>
              <a:buFont typeface="Wingdings" charset="2"/>
              <a:buChar char="§"/>
              <a:tabLst/>
              <a:defRPr/>
            </a:pPr>
            <a:r>
              <a:rPr kumimoji="0" lang="en-US" sz="1300" b="0" i="0" u="none" strike="noStrike" kern="0" cap="none" spc="0" normalizeH="0" baseline="0" noProof="0" dirty="0" err="1">
                <a:ln>
                  <a:noFill/>
                </a:ln>
                <a:solidFill>
                  <a:srgbClr val="FFFFFF"/>
                </a:solidFill>
                <a:effectLst/>
                <a:uLnTx/>
                <a:uFillTx/>
                <a:latin typeface="Lucida Sans"/>
                <a:cs typeface="Lucida Sans"/>
              </a:rPr>
              <a:t>Donec</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urna</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tortor</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elementum</a:t>
            </a:r>
            <a:r>
              <a:rPr kumimoji="0" lang="en-US" sz="1300" b="0" i="0" u="none" strike="noStrike" kern="0" cap="none" spc="0" normalizeH="0" baseline="0" noProof="0" dirty="0">
                <a:ln>
                  <a:noFill/>
                </a:ln>
                <a:solidFill>
                  <a:srgbClr val="FFFFFF"/>
                </a:solidFill>
                <a:effectLst/>
                <a:uLnTx/>
                <a:uFillTx/>
                <a:latin typeface="Lucida Sans"/>
                <a:cs typeface="Lucida Sans"/>
              </a:rPr>
              <a:t> ac </a:t>
            </a:r>
            <a:r>
              <a:rPr kumimoji="0" lang="en-US" sz="1300" b="0" i="0" u="none" strike="noStrike" kern="0" cap="none" spc="0" normalizeH="0" baseline="0" noProof="0" dirty="0" err="1">
                <a:ln>
                  <a:noFill/>
                </a:ln>
                <a:solidFill>
                  <a:srgbClr val="FFFFFF"/>
                </a:solidFill>
                <a:effectLst/>
                <a:uLnTx/>
                <a:uFillTx/>
                <a:latin typeface="Lucida Sans"/>
                <a:cs typeface="Lucida Sans"/>
              </a:rPr>
              <a:t>sodales</a:t>
            </a:r>
            <a:r>
              <a:rPr kumimoji="0" lang="en-US" sz="1300" b="0" i="0" u="none" strike="noStrike" kern="0" cap="none" spc="0" normalizeH="0" baseline="0" noProof="0" dirty="0">
                <a:ln>
                  <a:noFill/>
                </a:ln>
                <a:solidFill>
                  <a:srgbClr val="FFFFFF"/>
                </a:solidFill>
                <a:effectLst/>
                <a:uLnTx/>
                <a:uFillTx/>
                <a:latin typeface="Lucida Sans"/>
                <a:cs typeface="Lucida Sans"/>
              </a:rPr>
              <a:t> id, </a:t>
            </a:r>
            <a:r>
              <a:rPr kumimoji="0" lang="en-US" sz="1300" b="0" i="0" u="none" strike="noStrike" kern="0" cap="none" spc="0" normalizeH="0" baseline="0" noProof="0" dirty="0" err="1">
                <a:ln>
                  <a:noFill/>
                </a:ln>
                <a:solidFill>
                  <a:srgbClr val="FFFFFF"/>
                </a:solidFill>
                <a:effectLst/>
                <a:uLnTx/>
                <a:uFillTx/>
                <a:latin typeface="Lucida Sans"/>
                <a:cs typeface="Lucida Sans"/>
              </a:rPr>
              <a:t>eleifend</a:t>
            </a:r>
            <a:r>
              <a:rPr kumimoji="0" lang="en-US" sz="1300" b="0" i="0" u="none" strike="noStrike" kern="0" cap="none" spc="0" normalizeH="0" baseline="0" noProof="0" dirty="0">
                <a:ln>
                  <a:noFill/>
                </a:ln>
                <a:solidFill>
                  <a:srgbClr val="FFFFFF"/>
                </a:solidFill>
                <a:effectLst/>
                <a:uLnTx/>
                <a:uFillTx/>
                <a:latin typeface="Lucida Sans"/>
                <a:cs typeface="Lucida Sans"/>
              </a:rPr>
              <a:t> a magna.</a:t>
            </a:r>
          </a:p>
        </p:txBody>
      </p:sp>
      <p:sp>
        <p:nvSpPr>
          <p:cNvPr id="14" name="Text Placeholder 11"/>
          <p:cNvSpPr>
            <a:spLocks noGrp="1"/>
          </p:cNvSpPr>
          <p:nvPr>
            <p:ph type="body" sz="quarter" idx="16" hasCustomPrompt="1"/>
          </p:nvPr>
        </p:nvSpPr>
        <p:spPr>
          <a:xfrm>
            <a:off x="698303" y="2333390"/>
            <a:ext cx="6150837" cy="592148"/>
          </a:xfrm>
          <a:prstGeom prst="rect">
            <a:avLst/>
          </a:prstGeom>
        </p:spPr>
        <p:txBody>
          <a:bodyPr vert="horz"/>
          <a:lstStyle>
            <a:lvl1pPr marL="0" marR="0" indent="0" algn="l" defTabSz="586130" rtl="0" eaLnBrk="1" fontAlgn="auto" latinLnBrk="0" hangingPunct="1">
              <a:lnSpc>
                <a:spcPct val="140000"/>
              </a:lnSpc>
              <a:spcBef>
                <a:spcPct val="20000"/>
              </a:spcBef>
              <a:spcAft>
                <a:spcPts val="0"/>
              </a:spcAft>
              <a:buClrTx/>
              <a:buSzTx/>
              <a:buFont typeface="Arial"/>
              <a:buNone/>
              <a:tabLst/>
              <a:defRPr lang="en-US" sz="1800" smtClean="0">
                <a:solidFill>
                  <a:srgbClr val="079ACF"/>
                </a:solidFill>
                <a:latin typeface="+mj-lt"/>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kumimoji="0" lang="en-US" sz="1400" b="0" i="0" u="none" strike="noStrike" kern="0" cap="none" spc="0" normalizeH="0" baseline="0" noProof="0" dirty="0">
                <a:ln>
                  <a:noFill/>
                </a:ln>
                <a:solidFill>
                  <a:srgbClr val="079ACF"/>
                </a:solidFill>
                <a:effectLst/>
                <a:uLnTx/>
                <a:uFillTx/>
              </a:rPr>
              <a:t>Chapter contents</a:t>
            </a:r>
          </a:p>
        </p:txBody>
      </p:sp>
    </p:spTree>
    <p:extLst>
      <p:ext uri="{BB962C8B-B14F-4D97-AF65-F5344CB8AC3E}">
        <p14:creationId xmlns:p14="http://schemas.microsoft.com/office/powerpoint/2010/main" val="779313616"/>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one column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5484772" cy="567395"/>
          </a:xfrm>
        </p:spPr>
        <p:txBody>
          <a:bodyPr>
            <a:normAutofit/>
          </a:bodyPr>
          <a:lstStyle>
            <a:lvl1pPr marL="0" indent="0" algn="l">
              <a:buNone/>
              <a:defRPr sz="2100" baseline="0">
                <a:solidFill>
                  <a:schemeClr val="bg2">
                    <a:lumMod val="50000"/>
                  </a:schemeClr>
                </a:solidFill>
                <a:latin typeface="+mj-lt"/>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US" dirty="0"/>
              <a:t>Write</a:t>
            </a:r>
            <a:r>
              <a:rPr lang="en-GB" dirty="0"/>
              <a:t> subtitle here.</a:t>
            </a:r>
            <a:endParaRPr lang="en-US" dirty="0"/>
          </a:p>
        </p:txBody>
      </p:sp>
      <p:sp>
        <p:nvSpPr>
          <p:cNvPr id="10" name="Text Placeholder 9"/>
          <p:cNvSpPr>
            <a:spLocks noGrp="1"/>
          </p:cNvSpPr>
          <p:nvPr>
            <p:ph type="body" sz="quarter" idx="13" hasCustomPrompt="1"/>
          </p:nvPr>
        </p:nvSpPr>
        <p:spPr>
          <a:xfrm>
            <a:off x="507026" y="427090"/>
            <a:ext cx="5484772" cy="655187"/>
          </a:xfrm>
        </p:spPr>
        <p:txBody>
          <a:bodyPr>
            <a:normAutofit/>
          </a:bodyPr>
          <a:lstStyle>
            <a:lvl1pPr marL="0" indent="0" algn="l">
              <a:lnSpc>
                <a:spcPct val="140000"/>
              </a:lnSpc>
              <a:buNone/>
              <a:defRPr sz="2600" b="1" baseline="0">
                <a:solidFill>
                  <a:srgbClr val="0C3C8A"/>
                </a:solidFill>
                <a:latin typeface="+mj-lt"/>
              </a:defRPr>
            </a:lvl1pPr>
          </a:lstStyle>
          <a:p>
            <a:pPr lvl="0"/>
            <a:r>
              <a:rPr lang="en-GB" dirty="0"/>
              <a:t>One column content</a:t>
            </a:r>
          </a:p>
        </p:txBody>
      </p:sp>
      <p:sp>
        <p:nvSpPr>
          <p:cNvPr id="5" name="Content Placeholder 4"/>
          <p:cNvSpPr>
            <a:spLocks noGrp="1"/>
          </p:cNvSpPr>
          <p:nvPr>
            <p:ph sz="quarter" idx="14" hasCustomPrompt="1"/>
          </p:nvPr>
        </p:nvSpPr>
        <p:spPr>
          <a:xfrm>
            <a:off x="493184" y="1867282"/>
            <a:ext cx="11099800" cy="3646170"/>
          </a:xfrm>
        </p:spPr>
        <p:txBody>
          <a:bodyPr>
            <a:noAutofit/>
          </a:bodyPr>
          <a:lstStyle>
            <a:lvl1pPr marL="0" marR="0" indent="0" algn="l" defTabSz="58613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800" smtClean="0">
                <a:solidFill>
                  <a:schemeClr val="bg2">
                    <a:lumMod val="25000"/>
                  </a:schemeClr>
                </a:solidFill>
                <a:latin typeface="+mn-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p:txBody>
      </p:sp>
      <p:sp>
        <p:nvSpPr>
          <p:cNvPr id="4" name="Slide Number Placeholder 3"/>
          <p:cNvSpPr>
            <a:spLocks noGrp="1"/>
          </p:cNvSpPr>
          <p:nvPr>
            <p:ph type="sldNum" sz="quarter" idx="16"/>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Tree>
    <p:extLst>
      <p:ext uri="{BB962C8B-B14F-4D97-AF65-F5344CB8AC3E}">
        <p14:creationId xmlns:p14="http://schemas.microsoft.com/office/powerpoint/2010/main" val="3353264914"/>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s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11085799" cy="567395"/>
          </a:xfrm>
        </p:spPr>
        <p:txBody>
          <a:bodyPr>
            <a:normAutofit/>
          </a:bodyPr>
          <a:lstStyle>
            <a:lvl1pPr marL="0" indent="0" algn="l">
              <a:buNone/>
              <a:defRPr sz="2100">
                <a:solidFill>
                  <a:schemeClr val="bg2">
                    <a:lumMod val="50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GB" dirty="0"/>
              <a:t>Enter subheading here</a:t>
            </a:r>
            <a:endParaRPr lang="en-US" dirty="0"/>
          </a:p>
        </p:txBody>
      </p:sp>
      <p:sp>
        <p:nvSpPr>
          <p:cNvPr id="10" name="Text Placeholder 9"/>
          <p:cNvSpPr>
            <a:spLocks noGrp="1"/>
          </p:cNvSpPr>
          <p:nvPr>
            <p:ph type="body" sz="quarter" idx="13" hasCustomPrompt="1"/>
          </p:nvPr>
        </p:nvSpPr>
        <p:spPr>
          <a:xfrm>
            <a:off x="507026" y="427090"/>
            <a:ext cx="11085799" cy="655187"/>
          </a:xfrm>
        </p:spPr>
        <p:txBody>
          <a:bodyPr>
            <a:normAutofit/>
          </a:bodyPr>
          <a:lstStyle>
            <a:lvl1pPr marL="0" indent="0" algn="l">
              <a:lnSpc>
                <a:spcPct val="140000"/>
              </a:lnSpc>
              <a:buNone/>
              <a:defRPr sz="2600" b="1" baseline="0">
                <a:solidFill>
                  <a:srgbClr val="0C3C8A"/>
                </a:solidFill>
                <a:latin typeface="+mj-lt"/>
              </a:defRPr>
            </a:lvl1pPr>
          </a:lstStyle>
          <a:p>
            <a:pPr lvl="0"/>
            <a:r>
              <a:rPr lang="en-GB" dirty="0"/>
              <a:t>Two columns content</a:t>
            </a:r>
          </a:p>
        </p:txBody>
      </p:sp>
      <p:sp>
        <p:nvSpPr>
          <p:cNvPr id="5" name="Content Placeholder 4"/>
          <p:cNvSpPr>
            <a:spLocks noGrp="1"/>
          </p:cNvSpPr>
          <p:nvPr>
            <p:ph sz="quarter" idx="14" hasCustomPrompt="1"/>
          </p:nvPr>
        </p:nvSpPr>
        <p:spPr>
          <a:xfrm>
            <a:off x="493184" y="1867282"/>
            <a:ext cx="5290200" cy="3646170"/>
          </a:xfrm>
        </p:spPr>
        <p:txBody>
          <a:bodyPr>
            <a:normAutofit/>
          </a:bodyPr>
          <a:lstStyle>
            <a:lvl1pPr marL="0" marR="0" indent="0" algn="l" defTabSz="58613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800" smtClean="0">
                <a:solidFill>
                  <a:schemeClr val="bg2">
                    <a:lumMod val="25000"/>
                  </a:schemeClr>
                </a:solidFill>
                <a:latin typeface="+mn-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p:txBody>
      </p:sp>
      <p:sp>
        <p:nvSpPr>
          <p:cNvPr id="9" name="Content Placeholder 4"/>
          <p:cNvSpPr>
            <a:spLocks noGrp="1"/>
          </p:cNvSpPr>
          <p:nvPr>
            <p:ph sz="quarter" idx="15" hasCustomPrompt="1"/>
          </p:nvPr>
        </p:nvSpPr>
        <p:spPr>
          <a:xfrm>
            <a:off x="5991797" y="1867282"/>
            <a:ext cx="5601027" cy="3646170"/>
          </a:xfrm>
        </p:spPr>
        <p:txBody>
          <a:bodyPr>
            <a:normAutofit/>
          </a:bodyPr>
          <a:lstStyle>
            <a:lvl1pPr marL="0" marR="0" indent="0" algn="l" defTabSz="58613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800" smtClean="0">
                <a:solidFill>
                  <a:schemeClr val="bg2">
                    <a:lumMod val="25000"/>
                  </a:schemeClr>
                </a:solidFill>
                <a:latin typeface="+mn-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p:txBody>
      </p:sp>
      <p:sp>
        <p:nvSpPr>
          <p:cNvPr id="4" name="Slide Number Placeholder 3"/>
          <p:cNvSpPr>
            <a:spLocks noGrp="1"/>
          </p:cNvSpPr>
          <p:nvPr>
            <p:ph type="sldNum" sz="quarter" idx="17"/>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Tree>
    <p:extLst>
      <p:ext uri="{BB962C8B-B14F-4D97-AF65-F5344CB8AC3E}">
        <p14:creationId xmlns:p14="http://schemas.microsoft.com/office/powerpoint/2010/main" val="2741095342"/>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ist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11085799" cy="567395"/>
          </a:xfrm>
        </p:spPr>
        <p:txBody>
          <a:bodyPr>
            <a:normAutofit/>
          </a:bodyPr>
          <a:lstStyle>
            <a:lvl1pPr marL="0" indent="0" algn="l">
              <a:buNone/>
              <a:defRPr sz="2100" baseline="0">
                <a:solidFill>
                  <a:schemeClr val="bg2">
                    <a:lumMod val="50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GB" dirty="0"/>
              <a:t>Enter subheading here.</a:t>
            </a:r>
            <a:endParaRPr lang="en-US" dirty="0"/>
          </a:p>
        </p:txBody>
      </p:sp>
      <p:sp>
        <p:nvSpPr>
          <p:cNvPr id="10" name="Text Placeholder 9"/>
          <p:cNvSpPr>
            <a:spLocks noGrp="1"/>
          </p:cNvSpPr>
          <p:nvPr>
            <p:ph type="body" sz="quarter" idx="13" hasCustomPrompt="1"/>
          </p:nvPr>
        </p:nvSpPr>
        <p:spPr>
          <a:xfrm>
            <a:off x="507026" y="427090"/>
            <a:ext cx="11085799" cy="655187"/>
          </a:xfrm>
        </p:spPr>
        <p:txBody>
          <a:bodyPr>
            <a:normAutofit/>
          </a:bodyPr>
          <a:lstStyle>
            <a:lvl1pPr marL="0" indent="0" algn="l">
              <a:lnSpc>
                <a:spcPct val="140000"/>
              </a:lnSpc>
              <a:buNone/>
              <a:defRPr sz="2600" b="1">
                <a:solidFill>
                  <a:srgbClr val="0C3C8A"/>
                </a:solidFill>
                <a:latin typeface="+mj-lt"/>
              </a:defRPr>
            </a:lvl1pPr>
          </a:lstStyle>
          <a:p>
            <a:pPr lvl="0"/>
            <a:r>
              <a:rPr lang="en-GB" dirty="0"/>
              <a:t>Bullet list content</a:t>
            </a:r>
          </a:p>
        </p:txBody>
      </p:sp>
      <p:sp>
        <p:nvSpPr>
          <p:cNvPr id="5" name="Content Placeholder 4"/>
          <p:cNvSpPr>
            <a:spLocks noGrp="1"/>
          </p:cNvSpPr>
          <p:nvPr>
            <p:ph sz="quarter" idx="14" hasCustomPrompt="1"/>
          </p:nvPr>
        </p:nvSpPr>
        <p:spPr>
          <a:xfrm>
            <a:off x="493184" y="1867282"/>
            <a:ext cx="5290200" cy="3646170"/>
          </a:xfrm>
        </p:spPr>
        <p:txBody>
          <a:bodyPr>
            <a:normAutofit/>
          </a:bodyPr>
          <a:lstStyle>
            <a:lvl1pPr marL="219799" marR="0" indent="-219799" algn="l" defTabSz="586130" rtl="0" eaLnBrk="1" fontAlgn="auto" latinLnBrk="0" hangingPunct="1">
              <a:lnSpc>
                <a:spcPct val="140000"/>
              </a:lnSpc>
              <a:spcBef>
                <a:spcPts val="0"/>
              </a:spcBef>
              <a:spcAft>
                <a:spcPts val="0"/>
              </a:spcAft>
              <a:buClr>
                <a:schemeClr val="accent1"/>
              </a:buClr>
              <a:buSzTx/>
              <a:buFont typeface="Wingdings" charset="2"/>
              <a:buChar char="§"/>
              <a:tabLst/>
              <a:defRPr lang="en-US" sz="1800" smtClean="0">
                <a:solidFill>
                  <a:schemeClr val="bg2">
                    <a:lumMod val="25000"/>
                  </a:schemeClr>
                </a:solidFill>
                <a:latin typeface="+mn-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Click the “Line Spacing” icon to set the space between paragraphs. Choose “Line Spacing Options.” A dialog box will appear.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The Line Spacing choices are: “Single,” which makes the line space slightly taller than the biggest font in that line; “1.5 lines,” which is 50 percent larger than Single; “Double,”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p:txBody>
      </p:sp>
      <p:sp>
        <p:nvSpPr>
          <p:cNvPr id="9" name="Content Placeholder 4"/>
          <p:cNvSpPr>
            <a:spLocks noGrp="1"/>
          </p:cNvSpPr>
          <p:nvPr>
            <p:ph sz="quarter" idx="15" hasCustomPrompt="1"/>
          </p:nvPr>
        </p:nvSpPr>
        <p:spPr>
          <a:xfrm>
            <a:off x="5991797" y="1867282"/>
            <a:ext cx="5601027" cy="3646170"/>
          </a:xfrm>
        </p:spPr>
        <p:txBody>
          <a:bodyPr>
            <a:normAutofit/>
          </a:bodyPr>
          <a:lstStyle>
            <a:lvl1pPr marL="219799" marR="0" indent="-219799" algn="l" defTabSz="586130" rtl="0" eaLnBrk="1" fontAlgn="auto" latinLnBrk="0" hangingPunct="1">
              <a:lnSpc>
                <a:spcPct val="140000"/>
              </a:lnSpc>
              <a:spcBef>
                <a:spcPts val="0"/>
              </a:spcBef>
              <a:spcAft>
                <a:spcPts val="0"/>
              </a:spcAft>
              <a:buClr>
                <a:schemeClr val="accent1"/>
              </a:buClr>
              <a:buSzTx/>
              <a:buFont typeface="Wingdings" charset="2"/>
              <a:buChar char="§"/>
              <a:tabLst/>
              <a:defRPr lang="en-US" sz="1800" smtClean="0">
                <a:solidFill>
                  <a:schemeClr val="bg2">
                    <a:lumMod val="25000"/>
                  </a:schemeClr>
                </a:solidFill>
                <a:latin typeface="+mn-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A dialog box will appear. The Line Spacing choices are: “Single,” which makes the line space slightly taller than the biggest font in that line; “1.5 lines,”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which is 50 percent larger than Single; “Double,”</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which is twice that of Single; “Exactly,” which adjusts line space using font points; and “Multiple,” which</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p:txBody>
      </p:sp>
      <p:sp>
        <p:nvSpPr>
          <p:cNvPr id="4" name="Slide Number Placeholder 3"/>
          <p:cNvSpPr>
            <a:spLocks noGrp="1"/>
          </p:cNvSpPr>
          <p:nvPr>
            <p:ph type="sldNum" sz="quarter" idx="17"/>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Tree>
    <p:extLst>
      <p:ext uri="{BB962C8B-B14F-4D97-AF65-F5344CB8AC3E}">
        <p14:creationId xmlns:p14="http://schemas.microsoft.com/office/powerpoint/2010/main" val="2708224119"/>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blank">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5484772" cy="567395"/>
          </a:xfrm>
        </p:spPr>
        <p:txBody>
          <a:bodyPr>
            <a:normAutofit/>
          </a:bodyPr>
          <a:lstStyle>
            <a:lvl1pPr marL="0" indent="0" algn="l">
              <a:buNone/>
              <a:defRPr sz="2100" baseline="0">
                <a:solidFill>
                  <a:schemeClr val="bg2">
                    <a:lumMod val="50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US" dirty="0"/>
              <a:t>Write</a:t>
            </a:r>
            <a:r>
              <a:rPr lang="en-GB" dirty="0"/>
              <a:t> subtitle here.</a:t>
            </a:r>
            <a:endParaRPr lang="en-US" dirty="0"/>
          </a:p>
        </p:txBody>
      </p:sp>
      <p:sp>
        <p:nvSpPr>
          <p:cNvPr id="10" name="Text Placeholder 9"/>
          <p:cNvSpPr>
            <a:spLocks noGrp="1"/>
          </p:cNvSpPr>
          <p:nvPr>
            <p:ph type="body" sz="quarter" idx="13" hasCustomPrompt="1"/>
          </p:nvPr>
        </p:nvSpPr>
        <p:spPr>
          <a:xfrm>
            <a:off x="507026" y="427090"/>
            <a:ext cx="5484772" cy="655187"/>
          </a:xfrm>
        </p:spPr>
        <p:txBody>
          <a:bodyPr>
            <a:normAutofit/>
          </a:bodyPr>
          <a:lstStyle>
            <a:lvl1pPr marL="0" indent="0" algn="l">
              <a:lnSpc>
                <a:spcPct val="140000"/>
              </a:lnSpc>
              <a:buNone/>
              <a:defRPr sz="2600" b="1" baseline="0">
                <a:solidFill>
                  <a:srgbClr val="0C3C8A"/>
                </a:solidFill>
                <a:latin typeface="+mj-lt"/>
              </a:defRPr>
            </a:lvl1pPr>
          </a:lstStyle>
          <a:p>
            <a:pPr lvl="0"/>
            <a:r>
              <a:rPr lang="en-US" dirty="0"/>
              <a:t>Write</a:t>
            </a:r>
            <a:r>
              <a:rPr lang="en-GB" dirty="0"/>
              <a:t> slide title here</a:t>
            </a:r>
          </a:p>
        </p:txBody>
      </p:sp>
      <p:sp>
        <p:nvSpPr>
          <p:cNvPr id="9" name="Slide Number Placeholder 5"/>
          <p:cNvSpPr>
            <a:spLocks noGrp="1"/>
          </p:cNvSpPr>
          <p:nvPr>
            <p:ph type="sldNum" sz="quarter" idx="4"/>
          </p:nvPr>
        </p:nvSpPr>
        <p:spPr>
          <a:xfrm>
            <a:off x="10967587" y="6289413"/>
            <a:ext cx="719016" cy="519464"/>
          </a:xfrm>
          <a:prstGeom prst="rect">
            <a:avLst/>
          </a:prstGeom>
        </p:spPr>
        <p:txBody>
          <a:bodyPr vert="horz" lIns="117226" tIns="58613" rIns="117226" bIns="58613" rtlCol="0" anchor="ctr"/>
          <a:lstStyle>
            <a:lvl1pPr algn="r">
              <a:defRPr sz="1200" b="0" i="1">
                <a:solidFill>
                  <a:srgbClr val="0C3C8A"/>
                </a:solidFill>
                <a:latin typeface="+mj-lt"/>
                <a:cs typeface="Georgia"/>
              </a:defRPr>
            </a:lvl1pPr>
          </a:lstStyle>
          <a:p>
            <a:fld id="{FE60092B-F609-4746-8AC6-39A52A222C5F}" type="slidenum">
              <a:rPr lang="en-US" smtClean="0"/>
              <a:pPr/>
              <a:t>‹#›</a:t>
            </a:fld>
            <a:endParaRPr lang="en-US" dirty="0"/>
          </a:p>
        </p:txBody>
      </p:sp>
    </p:spTree>
    <p:extLst>
      <p:ext uri="{BB962C8B-B14F-4D97-AF65-F5344CB8AC3E}">
        <p14:creationId xmlns:p14="http://schemas.microsoft.com/office/powerpoint/2010/main" val="3949219323"/>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Numbered list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05255"/>
            <a:ext cx="11085799" cy="567395"/>
          </a:xfrm>
        </p:spPr>
        <p:txBody>
          <a:bodyPr>
            <a:normAutofit/>
          </a:bodyPr>
          <a:lstStyle>
            <a:lvl1pPr marL="0" indent="0" algn="l">
              <a:buNone/>
              <a:defRPr sz="2100" baseline="0">
                <a:solidFill>
                  <a:schemeClr val="bg2">
                    <a:lumMod val="50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US" dirty="0"/>
              <a:t>Write</a:t>
            </a:r>
            <a:r>
              <a:rPr lang="en-GB" dirty="0"/>
              <a:t> subheading here.</a:t>
            </a:r>
            <a:endParaRPr lang="en-US" dirty="0"/>
          </a:p>
        </p:txBody>
      </p:sp>
      <p:sp>
        <p:nvSpPr>
          <p:cNvPr id="10" name="Text Placeholder 9"/>
          <p:cNvSpPr>
            <a:spLocks noGrp="1"/>
          </p:cNvSpPr>
          <p:nvPr>
            <p:ph type="body" sz="quarter" idx="13" hasCustomPrompt="1"/>
          </p:nvPr>
        </p:nvSpPr>
        <p:spPr>
          <a:xfrm>
            <a:off x="507026" y="414898"/>
            <a:ext cx="11085799" cy="655187"/>
          </a:xfrm>
        </p:spPr>
        <p:txBody>
          <a:bodyPr>
            <a:normAutofit/>
          </a:bodyPr>
          <a:lstStyle>
            <a:lvl1pPr marL="0" indent="0" algn="l">
              <a:lnSpc>
                <a:spcPct val="140000"/>
              </a:lnSpc>
              <a:buNone/>
              <a:defRPr sz="2600" b="1">
                <a:solidFill>
                  <a:srgbClr val="0C3C8A"/>
                </a:solidFill>
                <a:latin typeface="+mj-lt"/>
              </a:defRPr>
            </a:lvl1pPr>
          </a:lstStyle>
          <a:p>
            <a:pPr lvl="0"/>
            <a:r>
              <a:rPr lang="en-GB" dirty="0"/>
              <a:t>Numbered list content</a:t>
            </a:r>
          </a:p>
        </p:txBody>
      </p:sp>
      <p:sp>
        <p:nvSpPr>
          <p:cNvPr id="5" name="Content Placeholder 4"/>
          <p:cNvSpPr>
            <a:spLocks noGrp="1"/>
          </p:cNvSpPr>
          <p:nvPr>
            <p:ph sz="quarter" idx="14" hasCustomPrompt="1"/>
          </p:nvPr>
        </p:nvSpPr>
        <p:spPr>
          <a:xfrm>
            <a:off x="493184" y="1855090"/>
            <a:ext cx="5290200" cy="3646170"/>
          </a:xfrm>
        </p:spPr>
        <p:txBody>
          <a:bodyPr>
            <a:normAutofit/>
          </a:bodyPr>
          <a:lstStyle>
            <a:lvl1pPr marL="293065" marR="0" indent="-293065" algn="l" defTabSz="586130" rtl="0" eaLnBrk="1" fontAlgn="auto" latinLnBrk="0" hangingPunct="1">
              <a:lnSpc>
                <a:spcPct val="140000"/>
              </a:lnSpc>
              <a:spcBef>
                <a:spcPts val="0"/>
              </a:spcBef>
              <a:spcAft>
                <a:spcPts val="0"/>
              </a:spcAft>
              <a:buClr>
                <a:schemeClr val="accent1"/>
              </a:buClr>
              <a:buSzTx/>
              <a:buFont typeface="+mj-lt"/>
              <a:buAutoNum type="arabicPeriod"/>
              <a:tabLst/>
              <a:defRPr lang="en-US" sz="1800" smtClean="0">
                <a:solidFill>
                  <a:schemeClr val="bg2">
                    <a:lumMod val="25000"/>
                  </a:schemeClr>
                </a:solidFill>
                <a:latin typeface="+mn-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Click the “Line Spacing” icon to set the space between paragraphs. Choose “Line Spacing Options.” A dialog box will appear.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The Line Spacing choices are: “Single,” which makes the line space slightly taller than the biggest font in that line; “1.5 lines,” which is 50 percent larger than Single; “Double,”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p:txBody>
      </p:sp>
      <p:sp>
        <p:nvSpPr>
          <p:cNvPr id="9" name="Content Placeholder 4"/>
          <p:cNvSpPr>
            <a:spLocks noGrp="1"/>
          </p:cNvSpPr>
          <p:nvPr>
            <p:ph sz="quarter" idx="15" hasCustomPrompt="1"/>
          </p:nvPr>
        </p:nvSpPr>
        <p:spPr>
          <a:xfrm>
            <a:off x="5991797" y="1855090"/>
            <a:ext cx="5601027" cy="3646170"/>
          </a:xfrm>
        </p:spPr>
        <p:txBody>
          <a:bodyPr>
            <a:normAutofit/>
          </a:bodyPr>
          <a:lstStyle>
            <a:lvl1pPr marL="293065" marR="0" indent="-293065" algn="l" defTabSz="586130" rtl="0" eaLnBrk="1" fontAlgn="auto" latinLnBrk="0" hangingPunct="1">
              <a:lnSpc>
                <a:spcPct val="140000"/>
              </a:lnSpc>
              <a:spcBef>
                <a:spcPts val="0"/>
              </a:spcBef>
              <a:spcAft>
                <a:spcPts val="0"/>
              </a:spcAft>
              <a:buClr>
                <a:schemeClr val="accent1"/>
              </a:buClr>
              <a:buSzTx/>
              <a:buFont typeface="+mj-lt"/>
              <a:buAutoNum type="arabicPeriod"/>
              <a:tabLst/>
              <a:defRPr lang="en-US" sz="1800" smtClean="0">
                <a:solidFill>
                  <a:schemeClr val="bg2">
                    <a:lumMod val="25000"/>
                  </a:schemeClr>
                </a:solidFill>
                <a:latin typeface="+mn-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A dialog box will appear. The Line Spacing choices are: “Single,” which makes the line space slightly taller than the biggest font in that line; “1.5 lines,”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which is 50 percent larger than Single; “Double,”</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which is twice that of Single; “Exactly,” which adjusts line space using font points; and “Multiple,” which</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p:txBody>
      </p:sp>
      <p:sp>
        <p:nvSpPr>
          <p:cNvPr id="4" name="Slide Number Placeholder 3"/>
          <p:cNvSpPr>
            <a:spLocks noGrp="1"/>
          </p:cNvSpPr>
          <p:nvPr>
            <p:ph type="sldNum" sz="quarter" idx="17"/>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Tree>
    <p:extLst>
      <p:ext uri="{BB962C8B-B14F-4D97-AF65-F5344CB8AC3E}">
        <p14:creationId xmlns:p14="http://schemas.microsoft.com/office/powerpoint/2010/main" val="2167489997"/>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s overview">
    <p:spTree>
      <p:nvGrpSpPr>
        <p:cNvPr id="1" name=""/>
        <p:cNvGrpSpPr/>
        <p:nvPr/>
      </p:nvGrpSpPr>
      <p:grpSpPr>
        <a:xfrm>
          <a:off x="0" y="0"/>
          <a:ext cx="0" cy="0"/>
          <a:chOff x="0" y="0"/>
          <a:chExt cx="0" cy="0"/>
        </a:xfrm>
      </p:grpSpPr>
      <p:sp>
        <p:nvSpPr>
          <p:cNvPr id="10" name="Text Placeholder 9"/>
          <p:cNvSpPr>
            <a:spLocks noGrp="1"/>
          </p:cNvSpPr>
          <p:nvPr>
            <p:ph type="body" sz="quarter" idx="13" hasCustomPrompt="1"/>
          </p:nvPr>
        </p:nvSpPr>
        <p:spPr>
          <a:xfrm>
            <a:off x="507026" y="427090"/>
            <a:ext cx="5484772" cy="655187"/>
          </a:xfrm>
        </p:spPr>
        <p:txBody>
          <a:bodyPr>
            <a:normAutofit/>
          </a:bodyPr>
          <a:lstStyle>
            <a:lvl1pPr marL="0" indent="0" algn="l">
              <a:lnSpc>
                <a:spcPct val="140000"/>
              </a:lnSpc>
              <a:buNone/>
              <a:defRPr sz="2600" b="1">
                <a:solidFill>
                  <a:srgbClr val="0C3C8A"/>
                </a:solidFill>
                <a:latin typeface="+mj-lt"/>
              </a:defRPr>
            </a:lvl1pPr>
          </a:lstStyle>
          <a:p>
            <a:pPr lvl="0"/>
            <a:r>
              <a:rPr lang="en-GB" dirty="0"/>
              <a:t>Contents overview</a:t>
            </a:r>
          </a:p>
        </p:txBody>
      </p:sp>
      <p:sp>
        <p:nvSpPr>
          <p:cNvPr id="8" name="Slide Number Placeholder 5"/>
          <p:cNvSpPr>
            <a:spLocks noGrp="1"/>
          </p:cNvSpPr>
          <p:nvPr>
            <p:ph type="sldNum" sz="quarter" idx="4"/>
          </p:nvPr>
        </p:nvSpPr>
        <p:spPr>
          <a:xfrm>
            <a:off x="10967587" y="6289413"/>
            <a:ext cx="719016" cy="519464"/>
          </a:xfrm>
          <a:prstGeom prst="rect">
            <a:avLst/>
          </a:prstGeom>
        </p:spPr>
        <p:txBody>
          <a:bodyPr vert="horz" lIns="117226" tIns="58613" rIns="117226" bIns="58613" rtlCol="0" anchor="ctr"/>
          <a:lstStyle>
            <a:lvl1pPr algn="r">
              <a:defRPr sz="1200" b="0" i="1">
                <a:solidFill>
                  <a:srgbClr val="0C3C8A"/>
                </a:solidFill>
                <a:latin typeface="+mj-lt"/>
                <a:cs typeface="Georgia"/>
              </a:defRPr>
            </a:lvl1pPr>
          </a:lstStyle>
          <a:p>
            <a:fld id="{FE60092B-F609-4746-8AC6-39A52A222C5F}" type="slidenum">
              <a:rPr lang="en-US" smtClean="0"/>
              <a:pPr/>
              <a:t>‹#›</a:t>
            </a:fld>
            <a:endParaRPr lang="en-US" dirty="0"/>
          </a:p>
        </p:txBody>
      </p:sp>
    </p:spTree>
    <p:extLst>
      <p:ext uri="{BB962C8B-B14F-4D97-AF65-F5344CB8AC3E}">
        <p14:creationId xmlns:p14="http://schemas.microsoft.com/office/powerpoint/2010/main" val="78564315"/>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Final_slide_A">
    <p:spTree>
      <p:nvGrpSpPr>
        <p:cNvPr id="1" name=""/>
        <p:cNvGrpSpPr/>
        <p:nvPr/>
      </p:nvGrpSpPr>
      <p:grpSpPr>
        <a:xfrm>
          <a:off x="0" y="0"/>
          <a:ext cx="0" cy="0"/>
          <a:chOff x="0" y="0"/>
          <a:chExt cx="0" cy="0"/>
        </a:xfrm>
      </p:grpSpPr>
      <p:sp>
        <p:nvSpPr>
          <p:cNvPr id="10" name="Parallelogram 1"/>
          <p:cNvSpPr/>
          <p:nvPr userDrawn="1"/>
        </p:nvSpPr>
        <p:spPr>
          <a:xfrm>
            <a:off x="-50731" y="1"/>
            <a:ext cx="12269545" cy="6993054"/>
          </a:xfrm>
          <a:custGeom>
            <a:avLst/>
            <a:gdLst>
              <a:gd name="connsiteX0" fmla="*/ 0 w 3664361"/>
              <a:gd name="connsiteY0" fmla="*/ 4475230 h 4475230"/>
              <a:gd name="connsiteX1" fmla="*/ 1410156 w 3664361"/>
              <a:gd name="connsiteY1" fmla="*/ 0 h 4475230"/>
              <a:gd name="connsiteX2" fmla="*/ 3664361 w 3664361"/>
              <a:gd name="connsiteY2" fmla="*/ 0 h 4475230"/>
              <a:gd name="connsiteX3" fmla="*/ 2254205 w 3664361"/>
              <a:gd name="connsiteY3" fmla="*/ 4475230 h 4475230"/>
              <a:gd name="connsiteX4" fmla="*/ 0 w 3664361"/>
              <a:gd name="connsiteY4" fmla="*/ 4475230 h 4475230"/>
              <a:gd name="connsiteX0" fmla="*/ 0 w 3677030"/>
              <a:gd name="connsiteY0" fmla="*/ 4475230 h 5498286"/>
              <a:gd name="connsiteX1" fmla="*/ 1410156 w 3677030"/>
              <a:gd name="connsiteY1" fmla="*/ 0 h 5498286"/>
              <a:gd name="connsiteX2" fmla="*/ 3664361 w 3677030"/>
              <a:gd name="connsiteY2" fmla="*/ 0 h 5498286"/>
              <a:gd name="connsiteX3" fmla="*/ 3677030 w 3677030"/>
              <a:gd name="connsiteY3" fmla="*/ 5498286 h 5498286"/>
              <a:gd name="connsiteX4" fmla="*/ 0 w 3677030"/>
              <a:gd name="connsiteY4" fmla="*/ 4475230 h 5498286"/>
              <a:gd name="connsiteX0" fmla="*/ 0 w 3699638"/>
              <a:gd name="connsiteY0" fmla="*/ 4804489 h 5827545"/>
              <a:gd name="connsiteX1" fmla="*/ 1410156 w 3699638"/>
              <a:gd name="connsiteY1" fmla="*/ 329259 h 5827545"/>
              <a:gd name="connsiteX2" fmla="*/ 3699638 w 3699638"/>
              <a:gd name="connsiteY2" fmla="*/ 0 h 5827545"/>
              <a:gd name="connsiteX3" fmla="*/ 3677030 w 3699638"/>
              <a:gd name="connsiteY3" fmla="*/ 5827545 h 5827545"/>
              <a:gd name="connsiteX4" fmla="*/ 0 w 3699638"/>
              <a:gd name="connsiteY4" fmla="*/ 4804489 h 5827545"/>
              <a:gd name="connsiteX0" fmla="*/ 0 w 3699638"/>
              <a:gd name="connsiteY0" fmla="*/ 4804489 h 5827545"/>
              <a:gd name="connsiteX1" fmla="*/ 457687 w 3699638"/>
              <a:gd name="connsiteY1" fmla="*/ 23518 h 5827545"/>
              <a:gd name="connsiteX2" fmla="*/ 3699638 w 3699638"/>
              <a:gd name="connsiteY2" fmla="*/ 0 h 5827545"/>
              <a:gd name="connsiteX3" fmla="*/ 3677030 w 3699638"/>
              <a:gd name="connsiteY3" fmla="*/ 5827545 h 5827545"/>
              <a:gd name="connsiteX4" fmla="*/ 0 w 3699638"/>
              <a:gd name="connsiteY4" fmla="*/ 4804489 h 5827545"/>
              <a:gd name="connsiteX0" fmla="*/ 0 w 5639854"/>
              <a:gd name="connsiteY0" fmla="*/ 5804026 h 5827545"/>
              <a:gd name="connsiteX1" fmla="*/ 2397903 w 5639854"/>
              <a:gd name="connsiteY1" fmla="*/ 23518 h 5827545"/>
              <a:gd name="connsiteX2" fmla="*/ 5639854 w 5639854"/>
              <a:gd name="connsiteY2" fmla="*/ 0 h 5827545"/>
              <a:gd name="connsiteX3" fmla="*/ 5617246 w 5639854"/>
              <a:gd name="connsiteY3" fmla="*/ 5827545 h 5827545"/>
              <a:gd name="connsiteX4" fmla="*/ 0 w 5639854"/>
              <a:gd name="connsiteY4" fmla="*/ 5804026 h 5827545"/>
              <a:gd name="connsiteX0" fmla="*/ 0 w 5639854"/>
              <a:gd name="connsiteY0" fmla="*/ 5804026 h 5827545"/>
              <a:gd name="connsiteX1" fmla="*/ 2703634 w 5639854"/>
              <a:gd name="connsiteY1" fmla="*/ 0 h 5827545"/>
              <a:gd name="connsiteX2" fmla="*/ 5639854 w 5639854"/>
              <a:gd name="connsiteY2" fmla="*/ 0 h 5827545"/>
              <a:gd name="connsiteX3" fmla="*/ 5617246 w 5639854"/>
              <a:gd name="connsiteY3" fmla="*/ 5827545 h 5827545"/>
              <a:gd name="connsiteX4" fmla="*/ 0 w 5639854"/>
              <a:gd name="connsiteY4" fmla="*/ 5804026 h 5827545"/>
              <a:gd name="connsiteX0" fmla="*/ 0 w 4993115"/>
              <a:gd name="connsiteY0" fmla="*/ 5815785 h 5827545"/>
              <a:gd name="connsiteX1" fmla="*/ 2056895 w 4993115"/>
              <a:gd name="connsiteY1" fmla="*/ 0 h 5827545"/>
              <a:gd name="connsiteX2" fmla="*/ 4993115 w 4993115"/>
              <a:gd name="connsiteY2" fmla="*/ 0 h 5827545"/>
              <a:gd name="connsiteX3" fmla="*/ 4970507 w 4993115"/>
              <a:gd name="connsiteY3" fmla="*/ 5827545 h 5827545"/>
              <a:gd name="connsiteX4" fmla="*/ 0 w 4993115"/>
              <a:gd name="connsiteY4" fmla="*/ 5815785 h 5827545"/>
              <a:gd name="connsiteX0" fmla="*/ 0 w 7822055"/>
              <a:gd name="connsiteY0" fmla="*/ 5838464 h 5838464"/>
              <a:gd name="connsiteX1" fmla="*/ 4885835 w 7822055"/>
              <a:gd name="connsiteY1" fmla="*/ 0 h 5838464"/>
              <a:gd name="connsiteX2" fmla="*/ 7822055 w 7822055"/>
              <a:gd name="connsiteY2" fmla="*/ 0 h 5838464"/>
              <a:gd name="connsiteX3" fmla="*/ 7799447 w 7822055"/>
              <a:gd name="connsiteY3" fmla="*/ 5827545 h 5838464"/>
              <a:gd name="connsiteX4" fmla="*/ 0 w 7822055"/>
              <a:gd name="connsiteY4" fmla="*/ 5838464 h 5838464"/>
              <a:gd name="connsiteX0" fmla="*/ 0 w 7822055"/>
              <a:gd name="connsiteY0" fmla="*/ 5940518 h 5940518"/>
              <a:gd name="connsiteX1" fmla="*/ 67207 w 7822055"/>
              <a:gd name="connsiteY1" fmla="*/ 0 h 5940518"/>
              <a:gd name="connsiteX2" fmla="*/ 7822055 w 7822055"/>
              <a:gd name="connsiteY2" fmla="*/ 102054 h 5940518"/>
              <a:gd name="connsiteX3" fmla="*/ 7799447 w 7822055"/>
              <a:gd name="connsiteY3" fmla="*/ 5929599 h 5940518"/>
              <a:gd name="connsiteX4" fmla="*/ 0 w 7822055"/>
              <a:gd name="connsiteY4" fmla="*/ 5940518 h 5940518"/>
              <a:gd name="connsiteX0" fmla="*/ 0 w 7822055"/>
              <a:gd name="connsiteY0" fmla="*/ 5838464 h 5838464"/>
              <a:gd name="connsiteX1" fmla="*/ 284092 w 7822055"/>
              <a:gd name="connsiteY1" fmla="*/ 68036 h 5838464"/>
              <a:gd name="connsiteX2" fmla="*/ 7822055 w 7822055"/>
              <a:gd name="connsiteY2" fmla="*/ 0 h 5838464"/>
              <a:gd name="connsiteX3" fmla="*/ 7799447 w 7822055"/>
              <a:gd name="connsiteY3" fmla="*/ 5827545 h 5838464"/>
              <a:gd name="connsiteX4" fmla="*/ 0 w 7822055"/>
              <a:gd name="connsiteY4" fmla="*/ 5838464 h 5838464"/>
              <a:gd name="connsiteX0" fmla="*/ 0 w 7822055"/>
              <a:gd name="connsiteY0" fmla="*/ 5838464 h 5838464"/>
              <a:gd name="connsiteX1" fmla="*/ 180364 w 7822055"/>
              <a:gd name="connsiteY1" fmla="*/ 11340 h 5838464"/>
              <a:gd name="connsiteX2" fmla="*/ 7822055 w 7822055"/>
              <a:gd name="connsiteY2" fmla="*/ 0 h 5838464"/>
              <a:gd name="connsiteX3" fmla="*/ 7799447 w 7822055"/>
              <a:gd name="connsiteY3" fmla="*/ 5827545 h 5838464"/>
              <a:gd name="connsiteX4" fmla="*/ 0 w 7822055"/>
              <a:gd name="connsiteY4" fmla="*/ 5838464 h 5838464"/>
              <a:gd name="connsiteX0" fmla="*/ 102530 w 7641691"/>
              <a:gd name="connsiteY0" fmla="*/ 5895160 h 5895160"/>
              <a:gd name="connsiteX1" fmla="*/ 0 w 7641691"/>
              <a:gd name="connsiteY1" fmla="*/ 11340 h 5895160"/>
              <a:gd name="connsiteX2" fmla="*/ 7641691 w 7641691"/>
              <a:gd name="connsiteY2" fmla="*/ 0 h 5895160"/>
              <a:gd name="connsiteX3" fmla="*/ 7619083 w 7641691"/>
              <a:gd name="connsiteY3" fmla="*/ 5827545 h 5895160"/>
              <a:gd name="connsiteX4" fmla="*/ 102530 w 7641691"/>
              <a:gd name="connsiteY4" fmla="*/ 5895160 h 5895160"/>
              <a:gd name="connsiteX0" fmla="*/ 0 w 7661749"/>
              <a:gd name="connsiteY0" fmla="*/ 5770427 h 5827545"/>
              <a:gd name="connsiteX1" fmla="*/ 20058 w 7661749"/>
              <a:gd name="connsiteY1" fmla="*/ 11340 h 5827545"/>
              <a:gd name="connsiteX2" fmla="*/ 7661749 w 7661749"/>
              <a:gd name="connsiteY2" fmla="*/ 0 h 5827545"/>
              <a:gd name="connsiteX3" fmla="*/ 7639141 w 7661749"/>
              <a:gd name="connsiteY3" fmla="*/ 5827545 h 5827545"/>
              <a:gd name="connsiteX4" fmla="*/ 0 w 7661749"/>
              <a:gd name="connsiteY4" fmla="*/ 5770427 h 5827545"/>
              <a:gd name="connsiteX0" fmla="*/ 0 w 7639141"/>
              <a:gd name="connsiteY0" fmla="*/ 5759087 h 5816205"/>
              <a:gd name="connsiteX1" fmla="*/ 20058 w 7639141"/>
              <a:gd name="connsiteY1" fmla="*/ 0 h 5816205"/>
              <a:gd name="connsiteX2" fmla="*/ 7331706 w 7639141"/>
              <a:gd name="connsiteY2" fmla="*/ 22678 h 5816205"/>
              <a:gd name="connsiteX3" fmla="*/ 7639141 w 7639141"/>
              <a:gd name="connsiteY3" fmla="*/ 5816205 h 5816205"/>
              <a:gd name="connsiteX4" fmla="*/ 0 w 7639141"/>
              <a:gd name="connsiteY4" fmla="*/ 5759087 h 5816205"/>
              <a:gd name="connsiteX0" fmla="*/ 0 w 7652320"/>
              <a:gd name="connsiteY0" fmla="*/ 5759087 h 5816205"/>
              <a:gd name="connsiteX1" fmla="*/ 20058 w 7652320"/>
              <a:gd name="connsiteY1" fmla="*/ 0 h 5816205"/>
              <a:gd name="connsiteX2" fmla="*/ 7652320 w 7652320"/>
              <a:gd name="connsiteY2" fmla="*/ 0 h 5816205"/>
              <a:gd name="connsiteX3" fmla="*/ 7639141 w 7652320"/>
              <a:gd name="connsiteY3" fmla="*/ 5816205 h 5816205"/>
              <a:gd name="connsiteX4" fmla="*/ 0 w 7652320"/>
              <a:gd name="connsiteY4" fmla="*/ 5759087 h 58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2320" h="5816205">
                <a:moveTo>
                  <a:pt x="0" y="5759087"/>
                </a:moveTo>
                <a:lnTo>
                  <a:pt x="20058" y="0"/>
                </a:lnTo>
                <a:lnTo>
                  <a:pt x="7652320" y="0"/>
                </a:lnTo>
                <a:lnTo>
                  <a:pt x="7639141" y="5816205"/>
                </a:lnTo>
                <a:lnTo>
                  <a:pt x="0" y="5759087"/>
                </a:lnTo>
                <a:close/>
              </a:path>
            </a:pathLst>
          </a:custGeom>
          <a:solidFill>
            <a:srgbClr val="141E23"/>
          </a:solidFill>
          <a:ln w="9525" cap="flat" cmpd="sng" algn="ctr">
            <a:noFill/>
            <a:prstDash val="solid"/>
          </a:ln>
          <a:effectLst/>
        </p:spPr>
        <p:txBody>
          <a:bodyPr lIns="117226" tIns="58613" rIns="117226" bIns="58613" rtlCol="0" anchor="ctr"/>
          <a:lstStyle/>
          <a:p>
            <a:pPr marL="0" marR="0" lvl="0" indent="0" algn="ctr" defTabSz="1172261"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uLnTx/>
              <a:uFillTx/>
              <a:latin typeface="Lucida Sans"/>
              <a:ea typeface="+mn-ea"/>
              <a:cs typeface="Lucida Sans"/>
            </a:endParaRPr>
          </a:p>
        </p:txBody>
      </p:sp>
      <p:sp>
        <p:nvSpPr>
          <p:cNvPr id="13" name="Text Placeholder 3"/>
          <p:cNvSpPr>
            <a:spLocks noGrp="1"/>
          </p:cNvSpPr>
          <p:nvPr>
            <p:ph type="body" sz="quarter" idx="13" hasCustomPrompt="1"/>
          </p:nvPr>
        </p:nvSpPr>
        <p:spPr>
          <a:xfrm>
            <a:off x="1422096" y="1479097"/>
            <a:ext cx="8299449" cy="1202054"/>
          </a:xfrm>
          <a:prstGeom prst="rect">
            <a:avLst/>
          </a:prstGeom>
        </p:spPr>
        <p:txBody>
          <a:bodyPr vert="horz"/>
          <a:lstStyle>
            <a:lvl1pPr marL="0" indent="0">
              <a:buNone/>
              <a:defRPr baseline="0">
                <a:solidFill>
                  <a:srgbClr val="079ACF"/>
                </a:solidFill>
                <a:latin typeface="Lucida Sans"/>
                <a:cs typeface="Lucida Sans"/>
              </a:defRPr>
            </a:lvl1pPr>
          </a:lstStyle>
          <a:p>
            <a:pPr lvl="0"/>
            <a:r>
              <a:rPr lang="en-US" dirty="0"/>
              <a:t>Thank you for your attention.</a:t>
            </a:r>
          </a:p>
        </p:txBody>
      </p:sp>
      <p:sp>
        <p:nvSpPr>
          <p:cNvPr id="14" name="Text Placeholder 11"/>
          <p:cNvSpPr>
            <a:spLocks noGrp="1"/>
          </p:cNvSpPr>
          <p:nvPr>
            <p:ph type="body" sz="quarter" idx="14" hasCustomPrompt="1"/>
          </p:nvPr>
        </p:nvSpPr>
        <p:spPr>
          <a:xfrm>
            <a:off x="1422096" y="4122965"/>
            <a:ext cx="4719229" cy="296330"/>
          </a:xfrm>
          <a:prstGeom prst="rect">
            <a:avLst/>
          </a:prstGeom>
        </p:spPr>
        <p:txBody>
          <a:bodyPr vert="horz"/>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300" b="1" i="0" baseline="0" smtClean="0">
                <a:solidFill>
                  <a:schemeClr val="bg1"/>
                </a:solidFill>
                <a:latin typeface="Lucida Sans"/>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Write speaker’s name here.</a:t>
            </a:r>
          </a:p>
        </p:txBody>
      </p:sp>
      <p:sp>
        <p:nvSpPr>
          <p:cNvPr id="15" name="Text Placeholder 11"/>
          <p:cNvSpPr>
            <a:spLocks noGrp="1"/>
          </p:cNvSpPr>
          <p:nvPr>
            <p:ph type="body" sz="quarter" idx="15" hasCustomPrompt="1"/>
          </p:nvPr>
        </p:nvSpPr>
        <p:spPr>
          <a:xfrm>
            <a:off x="1422095" y="4860764"/>
            <a:ext cx="4719231" cy="262055"/>
          </a:xfrm>
          <a:prstGeom prst="rect">
            <a:avLst/>
          </a:prstGeom>
        </p:spPr>
        <p:txBody>
          <a:bodyPr vert="horz" anchor="b"/>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000" b="0" i="0" baseline="0" smtClean="0">
                <a:solidFill>
                  <a:schemeClr val="bg1">
                    <a:lumMod val="75000"/>
                  </a:schemeClr>
                </a:solidFill>
                <a:latin typeface="Georgia"/>
                <a:cs typeface="Georgia"/>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err="1"/>
              <a:t>firstname.surname@netbuilder.co.uk</a:t>
            </a:r>
            <a:endParaRPr lang="en-US" dirty="0"/>
          </a:p>
        </p:txBody>
      </p:sp>
      <p:sp>
        <p:nvSpPr>
          <p:cNvPr id="16" name="Text Placeholder 11"/>
          <p:cNvSpPr>
            <a:spLocks noGrp="1"/>
          </p:cNvSpPr>
          <p:nvPr>
            <p:ph type="body" sz="quarter" idx="16" hasCustomPrompt="1"/>
          </p:nvPr>
        </p:nvSpPr>
        <p:spPr>
          <a:xfrm>
            <a:off x="1422095" y="5167186"/>
            <a:ext cx="4719231" cy="167304"/>
          </a:xfrm>
          <a:prstGeom prst="rect">
            <a:avLst/>
          </a:prstGeom>
        </p:spPr>
        <p:txBody>
          <a:bodyPr vert="horz" anchor="b"/>
          <a:lstStyle>
            <a:lvl1pPr marL="0" marR="0" indent="0" algn="l" defTabSz="586130" rtl="0" eaLnBrk="1" fontAlgn="auto" latinLnBrk="0" hangingPunct="1">
              <a:lnSpc>
                <a:spcPct val="140000"/>
              </a:lnSpc>
              <a:spcBef>
                <a:spcPct val="20000"/>
              </a:spcBef>
              <a:spcAft>
                <a:spcPts val="0"/>
              </a:spcAft>
              <a:buClrTx/>
              <a:buSzTx/>
              <a:buFont typeface="Arial"/>
              <a:buNone/>
              <a:tabLst/>
              <a:defRPr lang="en-US" sz="1000" spc="154">
                <a:solidFill>
                  <a:srgbClr val="B9B9B9"/>
                </a:solidFill>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+44 (0)7xxx xxx xxx</a:t>
            </a:r>
          </a:p>
        </p:txBody>
      </p:sp>
      <p:sp>
        <p:nvSpPr>
          <p:cNvPr id="17" name="Text Placeholder 11"/>
          <p:cNvSpPr>
            <a:spLocks noGrp="1"/>
          </p:cNvSpPr>
          <p:nvPr>
            <p:ph type="body" sz="quarter" idx="17" hasCustomPrompt="1"/>
          </p:nvPr>
        </p:nvSpPr>
        <p:spPr>
          <a:xfrm>
            <a:off x="1422095" y="4376970"/>
            <a:ext cx="4719231" cy="296323"/>
          </a:xfrm>
          <a:prstGeom prst="rect">
            <a:avLst/>
          </a:prstGeom>
        </p:spPr>
        <p:txBody>
          <a:bodyPr vert="horz"/>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300" b="0" i="0" baseline="0" smtClean="0">
                <a:solidFill>
                  <a:schemeClr val="bg1">
                    <a:lumMod val="75000"/>
                  </a:schemeClr>
                </a:solidFill>
                <a:latin typeface="Lucida Sans"/>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Write speaker’s job title here.</a:t>
            </a:r>
          </a:p>
        </p:txBody>
      </p:sp>
      <p:sp>
        <p:nvSpPr>
          <p:cNvPr id="7" name="Date Placeholder 6"/>
          <p:cNvSpPr>
            <a:spLocks noGrp="1"/>
          </p:cNvSpPr>
          <p:nvPr>
            <p:ph type="dt" sz="half" idx="10"/>
          </p:nvPr>
        </p:nvSpPr>
        <p:spPr>
          <a:xfrm>
            <a:off x="1422096" y="3635555"/>
            <a:ext cx="3658061" cy="363854"/>
          </a:xfrm>
          <a:prstGeom prst="rect">
            <a:avLst/>
          </a:prstGeom>
        </p:spPr>
        <p:txBody>
          <a:bodyPr lIns="117226" tIns="58613" rIns="117226" bIns="58613"/>
          <a:lstStyle>
            <a:lvl1pPr>
              <a:defRPr>
                <a:solidFill>
                  <a:srgbClr val="05749B"/>
                </a:solidFill>
                <a:latin typeface="Lucida Sans"/>
                <a:cs typeface="Lucida Sans"/>
              </a:defRPr>
            </a:lvl1pPr>
          </a:lstStyle>
          <a:p>
            <a:fld id="{CD85DA61-C0EB-9D45-BC29-6770B4B1954F}" type="datetime3">
              <a:rPr lang="en-GB" smtClean="0"/>
              <a:pPr/>
              <a:t>6 April, 2018</a:t>
            </a:fld>
            <a:endParaRPr lang="en-US" dirty="0"/>
          </a:p>
        </p:txBody>
      </p:sp>
    </p:spTree>
    <p:extLst>
      <p:ext uri="{BB962C8B-B14F-4D97-AF65-F5344CB8AC3E}">
        <p14:creationId xmlns:p14="http://schemas.microsoft.com/office/powerpoint/2010/main" val="1920462415"/>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5" name="Title Placeholder 3"/>
          <p:cNvSpPr>
            <a:spLocks noGrp="1"/>
          </p:cNvSpPr>
          <p:nvPr>
            <p:ph type="title"/>
          </p:nvPr>
        </p:nvSpPr>
        <p:spPr>
          <a:xfrm>
            <a:off x="414000" y="65196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GB"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cxnSp>
        <p:nvCxnSpPr>
          <p:cNvPr id="8" name="Straight Connector 7"/>
          <p:cNvCxnSpPr/>
          <p:nvPr userDrawn="1"/>
        </p:nvCxnSpPr>
        <p:spPr>
          <a:xfrm>
            <a:off x="436173" y="6336874"/>
            <a:ext cx="11378986" cy="0"/>
          </a:xfrm>
          <a:prstGeom prst="line">
            <a:avLst/>
          </a:prstGeom>
          <a:ln w="3175" cmpd="sng">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mazonWebservices_Logo.sv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3076" y="6430826"/>
            <a:ext cx="829052" cy="311723"/>
          </a:xfrm>
          <a:prstGeom prst="rect">
            <a:avLst/>
          </a:prstGeom>
        </p:spPr>
      </p:pic>
      <p:pic>
        <p:nvPicPr>
          <p:cNvPr id="11" name="Picture 10" descr="QA Consulting Logo_solo-01.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8078" y="6388066"/>
            <a:ext cx="1385282" cy="444017"/>
          </a:xfrm>
          <a:prstGeom prst="rect">
            <a:avLst/>
          </a:prstGeom>
        </p:spPr>
      </p:pic>
      <p:cxnSp>
        <p:nvCxnSpPr>
          <p:cNvPr id="12" name="Straight Connector 11"/>
          <p:cNvCxnSpPr/>
          <p:nvPr userDrawn="1"/>
        </p:nvCxnSpPr>
        <p:spPr>
          <a:xfrm>
            <a:off x="1762543" y="6440106"/>
            <a:ext cx="0" cy="298033"/>
          </a:xfrm>
          <a:prstGeom prst="line">
            <a:avLst/>
          </a:prstGeom>
          <a:ln w="3175" cmpd="sng">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5" name="Title Placeholder 3"/>
          <p:cNvSpPr>
            <a:spLocks noGrp="1"/>
          </p:cNvSpPr>
          <p:nvPr>
            <p:ph type="title"/>
          </p:nvPr>
        </p:nvSpPr>
        <p:spPr>
          <a:xfrm>
            <a:off x="414000" y="651960"/>
            <a:ext cx="9126000" cy="62640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cxnSp>
        <p:nvCxnSpPr>
          <p:cNvPr id="9" name="Straight Connector 8"/>
          <p:cNvCxnSpPr/>
          <p:nvPr userDrawn="1"/>
        </p:nvCxnSpPr>
        <p:spPr>
          <a:xfrm>
            <a:off x="436173" y="6336874"/>
            <a:ext cx="11378986" cy="0"/>
          </a:xfrm>
          <a:prstGeom prst="line">
            <a:avLst/>
          </a:prstGeom>
          <a:ln w="3175" cmpd="sng">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mazonWebservices_Logo.sv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3076" y="6430826"/>
            <a:ext cx="829052" cy="311723"/>
          </a:xfrm>
          <a:prstGeom prst="rect">
            <a:avLst/>
          </a:prstGeom>
        </p:spPr>
      </p:pic>
      <p:pic>
        <p:nvPicPr>
          <p:cNvPr id="11" name="Picture 10" descr="QA Consulting Logo_solo-01.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8078" y="6388066"/>
            <a:ext cx="1385282" cy="444017"/>
          </a:xfrm>
          <a:prstGeom prst="rect">
            <a:avLst/>
          </a:prstGeom>
        </p:spPr>
      </p:pic>
      <p:cxnSp>
        <p:nvCxnSpPr>
          <p:cNvPr id="12" name="Straight Connector 11"/>
          <p:cNvCxnSpPr/>
          <p:nvPr userDrawn="1"/>
        </p:nvCxnSpPr>
        <p:spPr>
          <a:xfrm>
            <a:off x="1762543" y="6440106"/>
            <a:ext cx="0" cy="298033"/>
          </a:xfrm>
          <a:prstGeom prst="line">
            <a:avLst/>
          </a:prstGeom>
          <a:ln w="3175" cmpd="sng">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651960"/>
            <a:ext cx="9126000" cy="62640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cxnSp>
        <p:nvCxnSpPr>
          <p:cNvPr id="3" name="Straight Connector 2"/>
          <p:cNvCxnSpPr/>
          <p:nvPr userDrawn="1"/>
        </p:nvCxnSpPr>
        <p:spPr>
          <a:xfrm>
            <a:off x="436173" y="6336874"/>
            <a:ext cx="11378986" cy="0"/>
          </a:xfrm>
          <a:prstGeom prst="line">
            <a:avLst/>
          </a:prstGeom>
          <a:ln w="3175" cmpd="sng">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mazonWebservices_Logo.sv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3076" y="6430826"/>
            <a:ext cx="829052" cy="311723"/>
          </a:xfrm>
          <a:prstGeom prst="rect">
            <a:avLst/>
          </a:prstGeom>
        </p:spPr>
      </p:pic>
      <p:pic>
        <p:nvPicPr>
          <p:cNvPr id="4" name="Picture 3" descr="QA Consulting Logo_solo-01.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8078" y="6388066"/>
            <a:ext cx="1385282" cy="444017"/>
          </a:xfrm>
          <a:prstGeom prst="rect">
            <a:avLst/>
          </a:prstGeom>
        </p:spPr>
      </p:pic>
      <p:cxnSp>
        <p:nvCxnSpPr>
          <p:cNvPr id="11" name="Straight Connector 10"/>
          <p:cNvCxnSpPr/>
          <p:nvPr userDrawn="1"/>
        </p:nvCxnSpPr>
        <p:spPr>
          <a:xfrm>
            <a:off x="1762543" y="6440106"/>
            <a:ext cx="0" cy="298033"/>
          </a:xfrm>
          <a:prstGeom prst="line">
            <a:avLst/>
          </a:prstGeom>
          <a:ln w="3175" cmpd="sng">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Title Placeholder 3"/>
          <p:cNvSpPr>
            <a:spLocks noGrp="1"/>
          </p:cNvSpPr>
          <p:nvPr>
            <p:ph type="title"/>
          </p:nvPr>
        </p:nvSpPr>
        <p:spPr>
          <a:xfrm>
            <a:off x="414000" y="664788"/>
            <a:ext cx="9126000" cy="62640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cxnSp>
        <p:nvCxnSpPr>
          <p:cNvPr id="10" name="Straight Connector 9"/>
          <p:cNvCxnSpPr/>
          <p:nvPr userDrawn="1"/>
        </p:nvCxnSpPr>
        <p:spPr>
          <a:xfrm>
            <a:off x="436173" y="6336874"/>
            <a:ext cx="11378986" cy="0"/>
          </a:xfrm>
          <a:prstGeom prst="line">
            <a:avLst/>
          </a:prstGeom>
          <a:ln w="3175" cmpd="sng">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mazonWebservices_Logo.sv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3076" y="6430826"/>
            <a:ext cx="829052" cy="311723"/>
          </a:xfrm>
          <a:prstGeom prst="rect">
            <a:avLst/>
          </a:prstGeom>
        </p:spPr>
      </p:pic>
      <p:pic>
        <p:nvPicPr>
          <p:cNvPr id="12" name="Picture 11" descr="QA Consulting Logo_solo-01.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8078" y="6388066"/>
            <a:ext cx="1385282" cy="444017"/>
          </a:xfrm>
          <a:prstGeom prst="rect">
            <a:avLst/>
          </a:prstGeom>
        </p:spPr>
      </p:pic>
      <p:cxnSp>
        <p:nvCxnSpPr>
          <p:cNvPr id="14" name="Straight Connector 13"/>
          <p:cNvCxnSpPr/>
          <p:nvPr userDrawn="1"/>
        </p:nvCxnSpPr>
        <p:spPr>
          <a:xfrm>
            <a:off x="1762543" y="6440106"/>
            <a:ext cx="0" cy="298033"/>
          </a:xfrm>
          <a:prstGeom prst="line">
            <a:avLst/>
          </a:prstGeom>
          <a:ln w="3175" cmpd="sng">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Presentation_front_cover_A">
    <p:spTree>
      <p:nvGrpSpPr>
        <p:cNvPr id="1" name=""/>
        <p:cNvGrpSpPr/>
        <p:nvPr/>
      </p:nvGrpSpPr>
      <p:grpSpPr>
        <a:xfrm>
          <a:off x="0" y="0"/>
          <a:ext cx="0" cy="0"/>
          <a:chOff x="0" y="0"/>
          <a:chExt cx="0" cy="0"/>
        </a:xfrm>
      </p:grpSpPr>
      <p:pic>
        <p:nvPicPr>
          <p:cNvPr id="2" name="Picture 1" descr="QA Consulting Logo_solo-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59712" y="2178101"/>
            <a:ext cx="8672576" cy="2501798"/>
          </a:xfrm>
          <a:prstGeom prst="rect">
            <a:avLst/>
          </a:prstGeom>
        </p:spPr>
      </p:pic>
    </p:spTree>
    <p:extLst>
      <p:ext uri="{BB962C8B-B14F-4D97-AF65-F5344CB8AC3E}">
        <p14:creationId xmlns:p14="http://schemas.microsoft.com/office/powerpoint/2010/main" val="3834992366"/>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resentation_title_A">
    <p:spTree>
      <p:nvGrpSpPr>
        <p:cNvPr id="1" name=""/>
        <p:cNvGrpSpPr/>
        <p:nvPr/>
      </p:nvGrpSpPr>
      <p:grpSpPr>
        <a:xfrm>
          <a:off x="0" y="0"/>
          <a:ext cx="0" cy="0"/>
          <a:chOff x="0" y="0"/>
          <a:chExt cx="0" cy="0"/>
        </a:xfrm>
      </p:grpSpPr>
      <p:pic>
        <p:nvPicPr>
          <p:cNvPr id="2" name="Picture 1" descr="manchester_academy_pp_presentation.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7549" y="0"/>
            <a:ext cx="11421077" cy="6858000"/>
          </a:xfrm>
          <a:prstGeom prst="rect">
            <a:avLst/>
          </a:prstGeom>
        </p:spPr>
      </p:pic>
      <p:sp>
        <p:nvSpPr>
          <p:cNvPr id="8" name="Parallelogram 1"/>
          <p:cNvSpPr/>
          <p:nvPr userDrawn="1"/>
        </p:nvSpPr>
        <p:spPr>
          <a:xfrm>
            <a:off x="3167060" y="-14111"/>
            <a:ext cx="8648659" cy="7007166"/>
          </a:xfrm>
          <a:custGeom>
            <a:avLst/>
            <a:gdLst>
              <a:gd name="connsiteX0" fmla="*/ 0 w 3664361"/>
              <a:gd name="connsiteY0" fmla="*/ 4475230 h 4475230"/>
              <a:gd name="connsiteX1" fmla="*/ 1410156 w 3664361"/>
              <a:gd name="connsiteY1" fmla="*/ 0 h 4475230"/>
              <a:gd name="connsiteX2" fmla="*/ 3664361 w 3664361"/>
              <a:gd name="connsiteY2" fmla="*/ 0 h 4475230"/>
              <a:gd name="connsiteX3" fmla="*/ 2254205 w 3664361"/>
              <a:gd name="connsiteY3" fmla="*/ 4475230 h 4475230"/>
              <a:gd name="connsiteX4" fmla="*/ 0 w 3664361"/>
              <a:gd name="connsiteY4" fmla="*/ 4475230 h 4475230"/>
              <a:gd name="connsiteX0" fmla="*/ 0 w 3677030"/>
              <a:gd name="connsiteY0" fmla="*/ 4475230 h 5498286"/>
              <a:gd name="connsiteX1" fmla="*/ 1410156 w 3677030"/>
              <a:gd name="connsiteY1" fmla="*/ 0 h 5498286"/>
              <a:gd name="connsiteX2" fmla="*/ 3664361 w 3677030"/>
              <a:gd name="connsiteY2" fmla="*/ 0 h 5498286"/>
              <a:gd name="connsiteX3" fmla="*/ 3677030 w 3677030"/>
              <a:gd name="connsiteY3" fmla="*/ 5498286 h 5498286"/>
              <a:gd name="connsiteX4" fmla="*/ 0 w 3677030"/>
              <a:gd name="connsiteY4" fmla="*/ 4475230 h 5498286"/>
              <a:gd name="connsiteX0" fmla="*/ 0 w 3699638"/>
              <a:gd name="connsiteY0" fmla="*/ 4804489 h 5827545"/>
              <a:gd name="connsiteX1" fmla="*/ 1410156 w 3699638"/>
              <a:gd name="connsiteY1" fmla="*/ 329259 h 5827545"/>
              <a:gd name="connsiteX2" fmla="*/ 3699638 w 3699638"/>
              <a:gd name="connsiteY2" fmla="*/ 0 h 5827545"/>
              <a:gd name="connsiteX3" fmla="*/ 3677030 w 3699638"/>
              <a:gd name="connsiteY3" fmla="*/ 5827545 h 5827545"/>
              <a:gd name="connsiteX4" fmla="*/ 0 w 3699638"/>
              <a:gd name="connsiteY4" fmla="*/ 4804489 h 5827545"/>
              <a:gd name="connsiteX0" fmla="*/ 0 w 3699638"/>
              <a:gd name="connsiteY0" fmla="*/ 4804489 h 5827545"/>
              <a:gd name="connsiteX1" fmla="*/ 457687 w 3699638"/>
              <a:gd name="connsiteY1" fmla="*/ 23518 h 5827545"/>
              <a:gd name="connsiteX2" fmla="*/ 3699638 w 3699638"/>
              <a:gd name="connsiteY2" fmla="*/ 0 h 5827545"/>
              <a:gd name="connsiteX3" fmla="*/ 3677030 w 3699638"/>
              <a:gd name="connsiteY3" fmla="*/ 5827545 h 5827545"/>
              <a:gd name="connsiteX4" fmla="*/ 0 w 3699638"/>
              <a:gd name="connsiteY4" fmla="*/ 4804489 h 5827545"/>
              <a:gd name="connsiteX0" fmla="*/ 0 w 5639854"/>
              <a:gd name="connsiteY0" fmla="*/ 5804026 h 5827545"/>
              <a:gd name="connsiteX1" fmla="*/ 2397903 w 5639854"/>
              <a:gd name="connsiteY1" fmla="*/ 23518 h 5827545"/>
              <a:gd name="connsiteX2" fmla="*/ 5639854 w 5639854"/>
              <a:gd name="connsiteY2" fmla="*/ 0 h 5827545"/>
              <a:gd name="connsiteX3" fmla="*/ 5617246 w 5639854"/>
              <a:gd name="connsiteY3" fmla="*/ 5827545 h 5827545"/>
              <a:gd name="connsiteX4" fmla="*/ 0 w 5639854"/>
              <a:gd name="connsiteY4" fmla="*/ 5804026 h 5827545"/>
              <a:gd name="connsiteX0" fmla="*/ 0 w 5639854"/>
              <a:gd name="connsiteY0" fmla="*/ 5804026 h 5827545"/>
              <a:gd name="connsiteX1" fmla="*/ 2703634 w 5639854"/>
              <a:gd name="connsiteY1" fmla="*/ 0 h 5827545"/>
              <a:gd name="connsiteX2" fmla="*/ 5639854 w 5639854"/>
              <a:gd name="connsiteY2" fmla="*/ 0 h 5827545"/>
              <a:gd name="connsiteX3" fmla="*/ 5617246 w 5639854"/>
              <a:gd name="connsiteY3" fmla="*/ 5827545 h 5827545"/>
              <a:gd name="connsiteX4" fmla="*/ 0 w 5639854"/>
              <a:gd name="connsiteY4" fmla="*/ 5804026 h 5827545"/>
              <a:gd name="connsiteX0" fmla="*/ 0 w 4993115"/>
              <a:gd name="connsiteY0" fmla="*/ 5815785 h 5827545"/>
              <a:gd name="connsiteX1" fmla="*/ 2056895 w 4993115"/>
              <a:gd name="connsiteY1" fmla="*/ 0 h 5827545"/>
              <a:gd name="connsiteX2" fmla="*/ 4993115 w 4993115"/>
              <a:gd name="connsiteY2" fmla="*/ 0 h 5827545"/>
              <a:gd name="connsiteX3" fmla="*/ 4970507 w 4993115"/>
              <a:gd name="connsiteY3" fmla="*/ 5827545 h 5827545"/>
              <a:gd name="connsiteX4" fmla="*/ 0 w 4993115"/>
              <a:gd name="connsiteY4" fmla="*/ 5815785 h 5827545"/>
              <a:gd name="connsiteX0" fmla="*/ 0 w 4993115"/>
              <a:gd name="connsiteY0" fmla="*/ 5827545 h 5839305"/>
              <a:gd name="connsiteX1" fmla="*/ 2330692 w 4993115"/>
              <a:gd name="connsiteY1" fmla="*/ 0 h 5839305"/>
              <a:gd name="connsiteX2" fmla="*/ 4993115 w 4993115"/>
              <a:gd name="connsiteY2" fmla="*/ 11760 h 5839305"/>
              <a:gd name="connsiteX3" fmla="*/ 4970507 w 4993115"/>
              <a:gd name="connsiteY3" fmla="*/ 5839305 h 5839305"/>
              <a:gd name="connsiteX4" fmla="*/ 0 w 4993115"/>
              <a:gd name="connsiteY4" fmla="*/ 5827545 h 5839305"/>
              <a:gd name="connsiteX0" fmla="*/ 0 w 5394031"/>
              <a:gd name="connsiteY0" fmla="*/ 5792267 h 5839305"/>
              <a:gd name="connsiteX1" fmla="*/ 2731608 w 5394031"/>
              <a:gd name="connsiteY1" fmla="*/ 0 h 5839305"/>
              <a:gd name="connsiteX2" fmla="*/ 5394031 w 5394031"/>
              <a:gd name="connsiteY2" fmla="*/ 11760 h 5839305"/>
              <a:gd name="connsiteX3" fmla="*/ 5371423 w 5394031"/>
              <a:gd name="connsiteY3" fmla="*/ 5839305 h 5839305"/>
              <a:gd name="connsiteX4" fmla="*/ 0 w 5394031"/>
              <a:gd name="connsiteY4" fmla="*/ 5792267 h 5839305"/>
              <a:gd name="connsiteX0" fmla="*/ 0 w 5394031"/>
              <a:gd name="connsiteY0" fmla="*/ 5792267 h 5839305"/>
              <a:gd name="connsiteX1" fmla="*/ 2614267 w 5394031"/>
              <a:gd name="connsiteY1" fmla="*/ 0 h 5839305"/>
              <a:gd name="connsiteX2" fmla="*/ 5394031 w 5394031"/>
              <a:gd name="connsiteY2" fmla="*/ 11760 h 5839305"/>
              <a:gd name="connsiteX3" fmla="*/ 5371423 w 5394031"/>
              <a:gd name="connsiteY3" fmla="*/ 5839305 h 5839305"/>
              <a:gd name="connsiteX4" fmla="*/ 0 w 5394031"/>
              <a:gd name="connsiteY4" fmla="*/ 5792267 h 583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4031" h="5839305">
                <a:moveTo>
                  <a:pt x="0" y="5792267"/>
                </a:moveTo>
                <a:lnTo>
                  <a:pt x="2614267" y="0"/>
                </a:lnTo>
                <a:lnTo>
                  <a:pt x="5394031" y="11760"/>
                </a:lnTo>
                <a:lnTo>
                  <a:pt x="5371423" y="5839305"/>
                </a:lnTo>
                <a:lnTo>
                  <a:pt x="0" y="5792267"/>
                </a:lnTo>
                <a:close/>
              </a:path>
            </a:pathLst>
          </a:custGeom>
          <a:solidFill>
            <a:schemeClr val="tx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lIns="117226" tIns="58613" rIns="117226" bIns="58613" rtlCol="0" anchor="ctr"/>
          <a:lstStyle/>
          <a:p>
            <a:pPr algn="ctr"/>
            <a:endParaRPr lang="en-US"/>
          </a:p>
        </p:txBody>
      </p:sp>
      <p:sp>
        <p:nvSpPr>
          <p:cNvPr id="9" name="Parallelogram 1"/>
          <p:cNvSpPr/>
          <p:nvPr userDrawn="1"/>
        </p:nvSpPr>
        <p:spPr>
          <a:xfrm>
            <a:off x="4233199" y="1"/>
            <a:ext cx="8005840" cy="6993054"/>
          </a:xfrm>
          <a:custGeom>
            <a:avLst/>
            <a:gdLst>
              <a:gd name="connsiteX0" fmla="*/ 0 w 3664361"/>
              <a:gd name="connsiteY0" fmla="*/ 4475230 h 4475230"/>
              <a:gd name="connsiteX1" fmla="*/ 1410156 w 3664361"/>
              <a:gd name="connsiteY1" fmla="*/ 0 h 4475230"/>
              <a:gd name="connsiteX2" fmla="*/ 3664361 w 3664361"/>
              <a:gd name="connsiteY2" fmla="*/ 0 h 4475230"/>
              <a:gd name="connsiteX3" fmla="*/ 2254205 w 3664361"/>
              <a:gd name="connsiteY3" fmla="*/ 4475230 h 4475230"/>
              <a:gd name="connsiteX4" fmla="*/ 0 w 3664361"/>
              <a:gd name="connsiteY4" fmla="*/ 4475230 h 4475230"/>
              <a:gd name="connsiteX0" fmla="*/ 0 w 3677030"/>
              <a:gd name="connsiteY0" fmla="*/ 4475230 h 5498286"/>
              <a:gd name="connsiteX1" fmla="*/ 1410156 w 3677030"/>
              <a:gd name="connsiteY1" fmla="*/ 0 h 5498286"/>
              <a:gd name="connsiteX2" fmla="*/ 3664361 w 3677030"/>
              <a:gd name="connsiteY2" fmla="*/ 0 h 5498286"/>
              <a:gd name="connsiteX3" fmla="*/ 3677030 w 3677030"/>
              <a:gd name="connsiteY3" fmla="*/ 5498286 h 5498286"/>
              <a:gd name="connsiteX4" fmla="*/ 0 w 3677030"/>
              <a:gd name="connsiteY4" fmla="*/ 4475230 h 5498286"/>
              <a:gd name="connsiteX0" fmla="*/ 0 w 3699638"/>
              <a:gd name="connsiteY0" fmla="*/ 4804489 h 5827545"/>
              <a:gd name="connsiteX1" fmla="*/ 1410156 w 3699638"/>
              <a:gd name="connsiteY1" fmla="*/ 329259 h 5827545"/>
              <a:gd name="connsiteX2" fmla="*/ 3699638 w 3699638"/>
              <a:gd name="connsiteY2" fmla="*/ 0 h 5827545"/>
              <a:gd name="connsiteX3" fmla="*/ 3677030 w 3699638"/>
              <a:gd name="connsiteY3" fmla="*/ 5827545 h 5827545"/>
              <a:gd name="connsiteX4" fmla="*/ 0 w 3699638"/>
              <a:gd name="connsiteY4" fmla="*/ 4804489 h 5827545"/>
              <a:gd name="connsiteX0" fmla="*/ 0 w 3699638"/>
              <a:gd name="connsiteY0" fmla="*/ 4804489 h 5827545"/>
              <a:gd name="connsiteX1" fmla="*/ 457687 w 3699638"/>
              <a:gd name="connsiteY1" fmla="*/ 23518 h 5827545"/>
              <a:gd name="connsiteX2" fmla="*/ 3699638 w 3699638"/>
              <a:gd name="connsiteY2" fmla="*/ 0 h 5827545"/>
              <a:gd name="connsiteX3" fmla="*/ 3677030 w 3699638"/>
              <a:gd name="connsiteY3" fmla="*/ 5827545 h 5827545"/>
              <a:gd name="connsiteX4" fmla="*/ 0 w 3699638"/>
              <a:gd name="connsiteY4" fmla="*/ 4804489 h 5827545"/>
              <a:gd name="connsiteX0" fmla="*/ 0 w 5639854"/>
              <a:gd name="connsiteY0" fmla="*/ 5804026 h 5827545"/>
              <a:gd name="connsiteX1" fmla="*/ 2397903 w 5639854"/>
              <a:gd name="connsiteY1" fmla="*/ 23518 h 5827545"/>
              <a:gd name="connsiteX2" fmla="*/ 5639854 w 5639854"/>
              <a:gd name="connsiteY2" fmla="*/ 0 h 5827545"/>
              <a:gd name="connsiteX3" fmla="*/ 5617246 w 5639854"/>
              <a:gd name="connsiteY3" fmla="*/ 5827545 h 5827545"/>
              <a:gd name="connsiteX4" fmla="*/ 0 w 5639854"/>
              <a:gd name="connsiteY4" fmla="*/ 5804026 h 5827545"/>
              <a:gd name="connsiteX0" fmla="*/ 0 w 5639854"/>
              <a:gd name="connsiteY0" fmla="*/ 5804026 h 5827545"/>
              <a:gd name="connsiteX1" fmla="*/ 2703634 w 5639854"/>
              <a:gd name="connsiteY1" fmla="*/ 0 h 5827545"/>
              <a:gd name="connsiteX2" fmla="*/ 5639854 w 5639854"/>
              <a:gd name="connsiteY2" fmla="*/ 0 h 5827545"/>
              <a:gd name="connsiteX3" fmla="*/ 5617246 w 5639854"/>
              <a:gd name="connsiteY3" fmla="*/ 5827545 h 5827545"/>
              <a:gd name="connsiteX4" fmla="*/ 0 w 5639854"/>
              <a:gd name="connsiteY4" fmla="*/ 5804026 h 5827545"/>
              <a:gd name="connsiteX0" fmla="*/ 0 w 4993115"/>
              <a:gd name="connsiteY0" fmla="*/ 5815785 h 5827545"/>
              <a:gd name="connsiteX1" fmla="*/ 2056895 w 4993115"/>
              <a:gd name="connsiteY1" fmla="*/ 0 h 5827545"/>
              <a:gd name="connsiteX2" fmla="*/ 4993115 w 4993115"/>
              <a:gd name="connsiteY2" fmla="*/ 0 h 5827545"/>
              <a:gd name="connsiteX3" fmla="*/ 4970507 w 4993115"/>
              <a:gd name="connsiteY3" fmla="*/ 5827545 h 5827545"/>
              <a:gd name="connsiteX4" fmla="*/ 0 w 4993115"/>
              <a:gd name="connsiteY4" fmla="*/ 5815785 h 5827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15" h="5827545">
                <a:moveTo>
                  <a:pt x="0" y="5815785"/>
                </a:moveTo>
                <a:lnTo>
                  <a:pt x="2056895" y="0"/>
                </a:lnTo>
                <a:lnTo>
                  <a:pt x="4993115" y="0"/>
                </a:lnTo>
                <a:lnTo>
                  <a:pt x="4970507" y="5827545"/>
                </a:lnTo>
                <a:lnTo>
                  <a:pt x="0" y="5815785"/>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117226" tIns="58613" rIns="117226" bIns="58613" rtlCol="0" anchor="ctr"/>
          <a:lstStyle/>
          <a:p>
            <a:pPr algn="ctr"/>
            <a:endParaRPr lang="en-US"/>
          </a:p>
        </p:txBody>
      </p:sp>
      <p:sp>
        <p:nvSpPr>
          <p:cNvPr id="10" name="Text Placeholder 7"/>
          <p:cNvSpPr>
            <a:spLocks noGrp="1"/>
          </p:cNvSpPr>
          <p:nvPr>
            <p:ph type="body" sz="quarter" idx="13" hasCustomPrompt="1"/>
          </p:nvPr>
        </p:nvSpPr>
        <p:spPr>
          <a:xfrm>
            <a:off x="6898545" y="3596162"/>
            <a:ext cx="4719231" cy="551420"/>
          </a:xfrm>
          <a:prstGeom prst="rect">
            <a:avLst/>
          </a:prstGeom>
        </p:spPr>
        <p:txBody>
          <a:bodyPr vert="horz"/>
          <a:lstStyle>
            <a:lvl1pPr marL="0" indent="0" algn="l">
              <a:lnSpc>
                <a:spcPct val="130000"/>
              </a:lnSpc>
              <a:buNone/>
              <a:defRPr sz="2300" b="1" i="0" baseline="0">
                <a:solidFill>
                  <a:schemeClr val="bg1"/>
                </a:solidFill>
                <a:latin typeface="Arial"/>
                <a:cs typeface="Arial"/>
              </a:defRPr>
            </a:lvl1pPr>
            <a:lvl2pPr>
              <a:defRPr sz="3100" b="0" i="0">
                <a:latin typeface="Lucida Sans"/>
                <a:cs typeface="Lucida Sans"/>
              </a:defRPr>
            </a:lvl2pPr>
            <a:lvl3pPr>
              <a:defRPr sz="3100" b="0" i="0">
                <a:latin typeface="Lucida Sans"/>
                <a:cs typeface="Lucida Sans"/>
              </a:defRPr>
            </a:lvl3pPr>
            <a:lvl4pPr>
              <a:defRPr sz="3100" b="0" i="0">
                <a:latin typeface="Lucida Sans"/>
                <a:cs typeface="Lucida Sans"/>
              </a:defRPr>
            </a:lvl4pPr>
            <a:lvl5pPr>
              <a:defRPr sz="3100" b="0" i="0">
                <a:latin typeface="Lucida Sans"/>
                <a:cs typeface="Lucida Sans"/>
              </a:defRPr>
            </a:lvl5pPr>
          </a:lstStyle>
          <a:p>
            <a:pPr lvl="0"/>
            <a:r>
              <a:rPr lang="en-US" dirty="0"/>
              <a:t>Type Presentation title here. </a:t>
            </a:r>
          </a:p>
        </p:txBody>
      </p:sp>
      <p:sp>
        <p:nvSpPr>
          <p:cNvPr id="11" name="Text Placeholder 11"/>
          <p:cNvSpPr>
            <a:spLocks noGrp="1"/>
          </p:cNvSpPr>
          <p:nvPr>
            <p:ph type="body" sz="quarter" idx="14" hasCustomPrompt="1"/>
          </p:nvPr>
        </p:nvSpPr>
        <p:spPr>
          <a:xfrm>
            <a:off x="6898544" y="4896559"/>
            <a:ext cx="4719229" cy="296330"/>
          </a:xfrm>
          <a:prstGeom prst="rect">
            <a:avLst/>
          </a:prstGeom>
        </p:spPr>
        <p:txBody>
          <a:bodyPr vert="horz"/>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300" b="1" i="0" baseline="0" smtClean="0">
                <a:solidFill>
                  <a:schemeClr val="bg1"/>
                </a:solidFill>
                <a:latin typeface="+mj-lt"/>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Write speaker’s name here.</a:t>
            </a:r>
          </a:p>
        </p:txBody>
      </p:sp>
      <p:sp>
        <p:nvSpPr>
          <p:cNvPr id="12" name="Text Placeholder 7"/>
          <p:cNvSpPr>
            <a:spLocks noGrp="1"/>
          </p:cNvSpPr>
          <p:nvPr>
            <p:ph type="body" sz="quarter" idx="15" hasCustomPrompt="1"/>
          </p:nvPr>
        </p:nvSpPr>
        <p:spPr>
          <a:xfrm>
            <a:off x="6898546" y="4106336"/>
            <a:ext cx="4719229" cy="437447"/>
          </a:xfrm>
          <a:prstGeom prst="rect">
            <a:avLst/>
          </a:prstGeom>
        </p:spPr>
        <p:txBody>
          <a:bodyPr vert="horz"/>
          <a:lstStyle>
            <a:lvl1pPr marL="0" indent="0" algn="l">
              <a:lnSpc>
                <a:spcPct val="130000"/>
              </a:lnSpc>
              <a:buNone/>
              <a:defRPr sz="1500" b="0" i="0" baseline="0">
                <a:solidFill>
                  <a:schemeClr val="bg1">
                    <a:lumMod val="75000"/>
                  </a:schemeClr>
                </a:solidFill>
                <a:latin typeface="+mj-lt"/>
                <a:cs typeface="Lucida Sans"/>
              </a:defRPr>
            </a:lvl1pPr>
            <a:lvl2pPr>
              <a:defRPr sz="3100" b="0" i="0">
                <a:latin typeface="Lucida Sans"/>
                <a:cs typeface="Lucida Sans"/>
              </a:defRPr>
            </a:lvl2pPr>
            <a:lvl3pPr>
              <a:defRPr sz="3100" b="0" i="0">
                <a:latin typeface="Lucida Sans"/>
                <a:cs typeface="Lucida Sans"/>
              </a:defRPr>
            </a:lvl3pPr>
            <a:lvl4pPr>
              <a:defRPr sz="3100" b="0" i="0">
                <a:latin typeface="Lucida Sans"/>
                <a:cs typeface="Lucida Sans"/>
              </a:defRPr>
            </a:lvl4pPr>
            <a:lvl5pPr>
              <a:defRPr sz="3100" b="0" i="0">
                <a:latin typeface="Lucida Sans"/>
                <a:cs typeface="Lucida Sans"/>
              </a:defRPr>
            </a:lvl5pPr>
          </a:lstStyle>
          <a:p>
            <a:pPr lvl="0"/>
            <a:r>
              <a:rPr lang="en-US" dirty="0"/>
              <a:t>Type Presentation subtitle here. </a:t>
            </a:r>
          </a:p>
        </p:txBody>
      </p:sp>
      <p:sp>
        <p:nvSpPr>
          <p:cNvPr id="13" name="Text Placeholder 11"/>
          <p:cNvSpPr>
            <a:spLocks noGrp="1"/>
          </p:cNvSpPr>
          <p:nvPr>
            <p:ph type="body" sz="quarter" idx="16" hasCustomPrompt="1"/>
          </p:nvPr>
        </p:nvSpPr>
        <p:spPr>
          <a:xfrm>
            <a:off x="6898543" y="5634358"/>
            <a:ext cx="4719231" cy="262055"/>
          </a:xfrm>
          <a:prstGeom prst="rect">
            <a:avLst/>
          </a:prstGeom>
        </p:spPr>
        <p:txBody>
          <a:bodyPr vert="horz" anchor="b"/>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000" b="0" i="0" baseline="0" smtClean="0">
                <a:solidFill>
                  <a:schemeClr val="bg1">
                    <a:lumMod val="75000"/>
                  </a:schemeClr>
                </a:solidFill>
                <a:latin typeface="+mj-lt"/>
                <a:cs typeface="Georgia"/>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err="1"/>
              <a:t>firstname.surname@netbuilder.co.uk</a:t>
            </a:r>
            <a:endParaRPr lang="en-US" dirty="0"/>
          </a:p>
        </p:txBody>
      </p:sp>
      <p:sp>
        <p:nvSpPr>
          <p:cNvPr id="14" name="Text Placeholder 11"/>
          <p:cNvSpPr>
            <a:spLocks noGrp="1"/>
          </p:cNvSpPr>
          <p:nvPr>
            <p:ph type="body" sz="quarter" idx="17" hasCustomPrompt="1"/>
          </p:nvPr>
        </p:nvSpPr>
        <p:spPr>
          <a:xfrm>
            <a:off x="6898543" y="5940780"/>
            <a:ext cx="4719231" cy="167304"/>
          </a:xfrm>
          <a:prstGeom prst="rect">
            <a:avLst/>
          </a:prstGeom>
        </p:spPr>
        <p:txBody>
          <a:bodyPr vert="horz" anchor="b"/>
          <a:lstStyle>
            <a:lvl1pPr marL="0" marR="0" indent="0" algn="l" defTabSz="586130" rtl="0" eaLnBrk="1" fontAlgn="auto" latinLnBrk="0" hangingPunct="1">
              <a:lnSpc>
                <a:spcPct val="140000"/>
              </a:lnSpc>
              <a:spcBef>
                <a:spcPct val="20000"/>
              </a:spcBef>
              <a:spcAft>
                <a:spcPts val="0"/>
              </a:spcAft>
              <a:buClrTx/>
              <a:buSzTx/>
              <a:buFont typeface="Arial"/>
              <a:buNone/>
              <a:tabLst/>
              <a:defRPr lang="en-US" sz="1000" spc="154">
                <a:solidFill>
                  <a:schemeClr val="bg2">
                    <a:lumMod val="75000"/>
                  </a:schemeClr>
                </a:solidFill>
                <a:latin typeface="+mj-lt"/>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+44 (0)7xxx xxx xxx</a:t>
            </a:r>
          </a:p>
        </p:txBody>
      </p:sp>
      <p:sp>
        <p:nvSpPr>
          <p:cNvPr id="15" name="Text Placeholder 11"/>
          <p:cNvSpPr>
            <a:spLocks noGrp="1"/>
          </p:cNvSpPr>
          <p:nvPr>
            <p:ph type="body" sz="quarter" idx="18" hasCustomPrompt="1"/>
          </p:nvPr>
        </p:nvSpPr>
        <p:spPr>
          <a:xfrm>
            <a:off x="6898543" y="5150565"/>
            <a:ext cx="4719231" cy="296323"/>
          </a:xfrm>
          <a:prstGeom prst="rect">
            <a:avLst/>
          </a:prstGeom>
        </p:spPr>
        <p:txBody>
          <a:bodyPr vert="horz"/>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300" b="0" i="0" baseline="0" smtClean="0">
                <a:solidFill>
                  <a:schemeClr val="bg1">
                    <a:lumMod val="75000"/>
                  </a:schemeClr>
                </a:solidFill>
                <a:latin typeface="+mj-lt"/>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Write speaker’s job title here.</a:t>
            </a:r>
          </a:p>
        </p:txBody>
      </p:sp>
      <p:sp>
        <p:nvSpPr>
          <p:cNvPr id="4" name="Date Placeholder 3"/>
          <p:cNvSpPr>
            <a:spLocks noGrp="1"/>
          </p:cNvSpPr>
          <p:nvPr>
            <p:ph type="dt" sz="half" idx="10"/>
          </p:nvPr>
        </p:nvSpPr>
        <p:spPr>
          <a:xfrm>
            <a:off x="6898545" y="3050380"/>
            <a:ext cx="4214299" cy="363854"/>
          </a:xfrm>
          <a:prstGeom prst="rect">
            <a:avLst/>
          </a:prstGeom>
        </p:spPr>
        <p:txBody>
          <a:bodyPr lIns="117226" tIns="58613" rIns="117226" bIns="58613"/>
          <a:lstStyle>
            <a:lvl1pPr>
              <a:defRPr>
                <a:solidFill>
                  <a:schemeClr val="accent1"/>
                </a:solidFill>
                <a:latin typeface="+mj-lt"/>
                <a:cs typeface="Lucida Sans"/>
              </a:defRPr>
            </a:lvl1pPr>
          </a:lstStyle>
          <a:p>
            <a:fld id="{CC266BEB-92DF-F34C-91AF-CD6E4118BEBC}" type="datetime3">
              <a:rPr lang="en-GB" smtClean="0"/>
              <a:pPr/>
              <a:t>6 April, 2018</a:t>
            </a:fld>
            <a:endParaRPr lang="en-US" dirty="0"/>
          </a:p>
        </p:txBody>
      </p:sp>
    </p:spTree>
    <p:extLst>
      <p:ext uri="{BB962C8B-B14F-4D97-AF65-F5344CB8AC3E}">
        <p14:creationId xmlns:p14="http://schemas.microsoft.com/office/powerpoint/2010/main" val="6712797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4" name="Title Placeholder 3"/>
          <p:cNvSpPr>
            <a:spLocks noGrp="1"/>
          </p:cNvSpPr>
          <p:nvPr>
            <p:ph type="title"/>
          </p:nvPr>
        </p:nvSpPr>
        <p:spPr>
          <a:xfrm>
            <a:off x="414000" y="664788"/>
            <a:ext cx="9126000" cy="62640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GB" dirty="0"/>
              <a:t>Databases SQL</a:t>
            </a:r>
            <a:endParaRPr lang="en-US" dirty="0"/>
          </a:p>
        </p:txBody>
      </p:sp>
      <p:sp>
        <p:nvSpPr>
          <p:cNvPr id="2" name="Text Placeholder 1"/>
          <p:cNvSpPr>
            <a:spLocks noGrp="1"/>
          </p:cNvSpPr>
          <p:nvPr>
            <p:ph type="subTitle" idx="1"/>
          </p:nvPr>
        </p:nvSpPr>
        <p:spPr/>
        <p:txBody>
          <a:bodyPr/>
          <a:lstStyle/>
          <a:p>
            <a:r>
              <a:rPr lang="en-GB" dirty="0"/>
              <a:t>Introduction </a:t>
            </a:r>
            <a:r>
              <a:rPr lang="en-GB"/>
              <a:t>to SQL</a:t>
            </a:r>
            <a:endParaRPr lang="en-GB" dirty="0"/>
          </a:p>
        </p:txBody>
      </p:sp>
    </p:spTree>
    <p:extLst>
      <p:ext uri="{BB962C8B-B14F-4D97-AF65-F5344CB8AC3E}">
        <p14:creationId xmlns:p14="http://schemas.microsoft.com/office/powerpoint/2010/main" val="3178624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7335726" cy="4546800"/>
          </a:xfrm>
        </p:spPr>
        <p:txBody>
          <a:bodyPr/>
          <a:lstStyle/>
          <a:p>
            <a:r>
              <a:rPr lang="en-GB" dirty="0"/>
              <a:t>Essentially there are 3 key types and how you use the sub-types within this will determine your efficiency</a:t>
            </a:r>
            <a:endParaRPr lang="en-GB" dirty="0">
              <a:cs typeface="Consolas" panose="020B0609020204030204" pitchFamily="49" charset="0"/>
            </a:endParaRPr>
          </a:p>
          <a:p>
            <a:pPr lvl="1"/>
            <a:r>
              <a:rPr lang="en-GB" dirty="0">
                <a:cs typeface="Consolas" panose="020B0609020204030204" pitchFamily="49" charset="0"/>
              </a:rPr>
              <a:t>Numeric</a:t>
            </a:r>
          </a:p>
          <a:p>
            <a:pPr lvl="1"/>
            <a:r>
              <a:rPr lang="en-GB" dirty="0">
                <a:cs typeface="Consolas" panose="020B0609020204030204" pitchFamily="49" charset="0"/>
              </a:rPr>
              <a:t>Text</a:t>
            </a:r>
          </a:p>
          <a:p>
            <a:pPr lvl="1"/>
            <a:r>
              <a:rPr lang="en-GB" dirty="0">
                <a:cs typeface="Consolas" panose="020B0609020204030204" pitchFamily="49" charset="0"/>
              </a:rPr>
              <a:t>Date/Time</a:t>
            </a:r>
          </a:p>
        </p:txBody>
      </p:sp>
      <p:sp>
        <p:nvSpPr>
          <p:cNvPr id="6" name="Title 5"/>
          <p:cNvSpPr>
            <a:spLocks noGrp="1"/>
          </p:cNvSpPr>
          <p:nvPr>
            <p:ph type="title"/>
          </p:nvPr>
        </p:nvSpPr>
        <p:spPr/>
        <p:txBody>
          <a:bodyPr>
            <a:normAutofit fontScale="90000"/>
          </a:bodyPr>
          <a:lstStyle/>
          <a:p>
            <a:r>
              <a:rPr lang="en-GB" dirty="0"/>
              <a:t>Data types</a:t>
            </a:r>
          </a:p>
        </p:txBody>
      </p:sp>
    </p:spTree>
    <p:extLst>
      <p:ext uri="{BB962C8B-B14F-4D97-AF65-F5344CB8AC3E}">
        <p14:creationId xmlns:p14="http://schemas.microsoft.com/office/powerpoint/2010/main" val="3641212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1" y="1544760"/>
            <a:ext cx="8499947" cy="4546800"/>
          </a:xfrm>
        </p:spPr>
        <p:txBody>
          <a:bodyPr/>
          <a:lstStyle/>
          <a:p>
            <a:r>
              <a:rPr lang="en-GB" dirty="0"/>
              <a:t>Before we can begin querying we should understand what type of data we can work with</a:t>
            </a:r>
          </a:p>
          <a:p>
            <a:endParaRPr lang="en-GB" dirty="0">
              <a:cs typeface="Consolas" panose="020B0609020204030204" pitchFamily="49" charset="0"/>
            </a:endParaRPr>
          </a:p>
          <a:p>
            <a:r>
              <a:rPr lang="en-GB" dirty="0">
                <a:cs typeface="Consolas" panose="020B0609020204030204" pitchFamily="49" charset="0"/>
              </a:rPr>
              <a:t>And before we begin with numeric types we need to know what the difference between </a:t>
            </a:r>
            <a:r>
              <a:rPr lang="en-GB" i="1" dirty="0">
                <a:cs typeface="Consolas" panose="020B0609020204030204" pitchFamily="49" charset="0"/>
              </a:rPr>
              <a:t>signed </a:t>
            </a:r>
            <a:r>
              <a:rPr lang="en-GB" dirty="0">
                <a:cs typeface="Consolas" panose="020B0609020204030204" pitchFamily="49" charset="0"/>
              </a:rPr>
              <a:t>and </a:t>
            </a:r>
            <a:r>
              <a:rPr lang="en-GB" i="1" dirty="0">
                <a:cs typeface="Consolas" panose="020B0609020204030204" pitchFamily="49" charset="0"/>
              </a:rPr>
              <a:t>unsigned </a:t>
            </a:r>
            <a:r>
              <a:rPr lang="en-GB" dirty="0">
                <a:cs typeface="Consolas" panose="020B0609020204030204" pitchFamily="49" charset="0"/>
              </a:rPr>
              <a:t>is</a:t>
            </a:r>
          </a:p>
          <a:p>
            <a:endParaRPr lang="en-GB" dirty="0">
              <a:cs typeface="Consolas" panose="020B0609020204030204" pitchFamily="49" charset="0"/>
            </a:endParaRPr>
          </a:p>
          <a:p>
            <a:r>
              <a:rPr lang="en-GB" dirty="0">
                <a:cs typeface="Consolas" panose="020B0609020204030204" pitchFamily="49" charset="0"/>
              </a:rPr>
              <a:t>Every numerical type has a range of values it can be as we will see and this usually ranges from a negative number to a positive number e.g. -128 to 127</a:t>
            </a:r>
          </a:p>
          <a:p>
            <a:endParaRPr lang="en-GB" dirty="0">
              <a:cs typeface="Consolas" panose="020B0609020204030204" pitchFamily="49" charset="0"/>
            </a:endParaRPr>
          </a:p>
          <a:p>
            <a:r>
              <a:rPr lang="en-GB" dirty="0">
                <a:cs typeface="Consolas" panose="020B0609020204030204" pitchFamily="49" charset="0"/>
              </a:rPr>
              <a:t>If we create a data type as UNSIGNED it will have that size range still but will start at 0, so -127 to 128 changes to 0 to 255</a:t>
            </a:r>
          </a:p>
        </p:txBody>
      </p:sp>
      <p:sp>
        <p:nvSpPr>
          <p:cNvPr id="6" name="Title 5"/>
          <p:cNvSpPr>
            <a:spLocks noGrp="1"/>
          </p:cNvSpPr>
          <p:nvPr>
            <p:ph type="title"/>
          </p:nvPr>
        </p:nvSpPr>
        <p:spPr/>
        <p:txBody>
          <a:bodyPr>
            <a:normAutofit fontScale="90000"/>
          </a:bodyPr>
          <a:lstStyle/>
          <a:p>
            <a:r>
              <a:rPr lang="en-GB" dirty="0"/>
              <a:t>Data types - numeric</a:t>
            </a:r>
          </a:p>
        </p:txBody>
      </p:sp>
    </p:spTree>
    <p:extLst>
      <p:ext uri="{BB962C8B-B14F-4D97-AF65-F5344CB8AC3E}">
        <p14:creationId xmlns:p14="http://schemas.microsoft.com/office/powerpoint/2010/main" val="2306230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380148"/>
            <a:ext cx="11404800" cy="4546800"/>
          </a:xfrm>
        </p:spPr>
        <p:txBody>
          <a:bodyPr/>
          <a:lstStyle/>
          <a:p>
            <a:r>
              <a:rPr lang="en-GB" b="1" dirty="0"/>
              <a:t>BIT</a:t>
            </a:r>
            <a:r>
              <a:rPr lang="en-GB" dirty="0"/>
              <a:t>: ranges from 1 to 64</a:t>
            </a:r>
          </a:p>
          <a:p>
            <a:r>
              <a:rPr lang="en-GB" b="1" dirty="0">
                <a:cs typeface="Consolas" panose="020B0609020204030204" pitchFamily="49" charset="0"/>
              </a:rPr>
              <a:t>TINYINT</a:t>
            </a:r>
            <a:r>
              <a:rPr lang="en-GB" dirty="0">
                <a:cs typeface="Consolas" panose="020B0609020204030204" pitchFamily="49" charset="0"/>
              </a:rPr>
              <a:t>: ranges from -128 to 127</a:t>
            </a:r>
          </a:p>
          <a:p>
            <a:r>
              <a:rPr lang="en-GB" b="1" dirty="0">
                <a:cs typeface="Consolas" panose="020B0609020204030204" pitchFamily="49" charset="0"/>
              </a:rPr>
              <a:t>BOOL</a:t>
            </a:r>
            <a:r>
              <a:rPr lang="en-GB" dirty="0">
                <a:cs typeface="Consolas" panose="020B0609020204030204" pitchFamily="49" charset="0"/>
              </a:rPr>
              <a:t>, </a:t>
            </a:r>
            <a:r>
              <a:rPr lang="en-GB" b="1" dirty="0">
                <a:cs typeface="Consolas" panose="020B0609020204030204" pitchFamily="49" charset="0"/>
              </a:rPr>
              <a:t>BOOLEAN</a:t>
            </a:r>
            <a:r>
              <a:rPr lang="en-GB" dirty="0">
                <a:cs typeface="Consolas" panose="020B0609020204030204" pitchFamily="49" charset="0"/>
              </a:rPr>
              <a:t>: Essentially just </a:t>
            </a:r>
            <a:r>
              <a:rPr lang="en-GB" b="1" dirty="0">
                <a:cs typeface="Consolas" panose="020B0609020204030204" pitchFamily="49" charset="0"/>
              </a:rPr>
              <a:t>TINYINT(1)</a:t>
            </a:r>
            <a:r>
              <a:rPr lang="en-GB" dirty="0">
                <a:cs typeface="Consolas" panose="020B0609020204030204" pitchFamily="49" charset="0"/>
              </a:rPr>
              <a:t>. 0 is false, true is nonzero</a:t>
            </a:r>
          </a:p>
          <a:p>
            <a:r>
              <a:rPr lang="en-GB" b="1" dirty="0" smtClean="0">
                <a:cs typeface="Consolas" panose="020B0609020204030204" pitchFamily="49" charset="0"/>
              </a:rPr>
              <a:t>SMALLINT</a:t>
            </a:r>
            <a:r>
              <a:rPr lang="en-GB" dirty="0" smtClean="0">
                <a:cs typeface="Consolas" panose="020B0609020204030204" pitchFamily="49" charset="0"/>
              </a:rPr>
              <a:t>: </a:t>
            </a:r>
            <a:r>
              <a:rPr lang="en-GB" dirty="0">
                <a:cs typeface="Consolas" panose="020B0609020204030204" pitchFamily="49" charset="0"/>
              </a:rPr>
              <a:t>-32768 to 32767</a:t>
            </a:r>
          </a:p>
          <a:p>
            <a:r>
              <a:rPr lang="en-GB" b="1" dirty="0" smtClean="0">
                <a:cs typeface="Consolas" panose="020B0609020204030204" pitchFamily="49" charset="0"/>
              </a:rPr>
              <a:t>MEDIUMINT</a:t>
            </a:r>
            <a:r>
              <a:rPr lang="en-GB" dirty="0">
                <a:cs typeface="Consolas" panose="020B0609020204030204" pitchFamily="49" charset="0"/>
              </a:rPr>
              <a:t>: -8388608 to 8388607</a:t>
            </a:r>
          </a:p>
          <a:p>
            <a:r>
              <a:rPr lang="en-GB" b="1" dirty="0">
                <a:cs typeface="Consolas" panose="020B0609020204030204" pitchFamily="49" charset="0"/>
              </a:rPr>
              <a:t>INT</a:t>
            </a:r>
            <a:r>
              <a:rPr lang="en-GB" dirty="0">
                <a:cs typeface="Consolas" panose="020B0609020204030204" pitchFamily="49" charset="0"/>
              </a:rPr>
              <a:t>, </a:t>
            </a:r>
            <a:r>
              <a:rPr lang="en-GB" b="1" dirty="0">
                <a:cs typeface="Consolas" panose="020B0609020204030204" pitchFamily="49" charset="0"/>
              </a:rPr>
              <a:t>INTEGER</a:t>
            </a:r>
            <a:r>
              <a:rPr lang="en-GB" dirty="0">
                <a:cs typeface="Consolas" panose="020B0609020204030204" pitchFamily="49" charset="0"/>
              </a:rPr>
              <a:t>: -2147483748 to 2147483647</a:t>
            </a:r>
          </a:p>
          <a:p>
            <a:r>
              <a:rPr lang="en-GB" b="1" dirty="0">
                <a:cs typeface="Consolas" panose="020B0609020204030204" pitchFamily="49" charset="0"/>
              </a:rPr>
              <a:t>BIGINT</a:t>
            </a:r>
            <a:r>
              <a:rPr lang="en-GB" dirty="0">
                <a:cs typeface="Consolas" panose="020B0609020204030204" pitchFamily="49" charset="0"/>
              </a:rPr>
              <a:t>: -</a:t>
            </a:r>
            <a:r>
              <a:rPr lang="en-GB" dirty="0"/>
              <a:t>9223372036854775808 to 9223372036854775807</a:t>
            </a:r>
            <a:endParaRPr lang="en-GB" dirty="0">
              <a:cs typeface="Consolas" panose="020B0609020204030204" pitchFamily="49" charset="0"/>
            </a:endParaRPr>
          </a:p>
          <a:p>
            <a:r>
              <a:rPr lang="en-GB" b="1" dirty="0">
                <a:cs typeface="Consolas" panose="020B0609020204030204" pitchFamily="49" charset="0"/>
              </a:rPr>
              <a:t>DECIMAL</a:t>
            </a:r>
            <a:r>
              <a:rPr lang="en-GB" dirty="0">
                <a:cs typeface="Consolas" panose="020B0609020204030204" pitchFamily="49" charset="0"/>
              </a:rPr>
              <a:t>, </a:t>
            </a:r>
            <a:r>
              <a:rPr lang="en-GB" b="1" dirty="0">
                <a:cs typeface="Consolas" panose="020B0609020204030204" pitchFamily="49" charset="0"/>
              </a:rPr>
              <a:t>DEC</a:t>
            </a:r>
            <a:r>
              <a:rPr lang="en-GB" dirty="0">
                <a:cs typeface="Consolas" panose="020B0609020204030204" pitchFamily="49" charset="0"/>
              </a:rPr>
              <a:t>, </a:t>
            </a:r>
            <a:r>
              <a:rPr lang="en-GB" b="1" dirty="0">
                <a:cs typeface="Consolas" panose="020B0609020204030204" pitchFamily="49" charset="0"/>
              </a:rPr>
              <a:t>NUMERIC</a:t>
            </a:r>
            <a:r>
              <a:rPr lang="en-GB" dirty="0">
                <a:cs typeface="Consolas" panose="020B0609020204030204" pitchFamily="49" charset="0"/>
              </a:rPr>
              <a:t>, </a:t>
            </a:r>
            <a:r>
              <a:rPr lang="en-GB" b="1" dirty="0">
                <a:cs typeface="Consolas" panose="020B0609020204030204" pitchFamily="49" charset="0"/>
              </a:rPr>
              <a:t>FIXED</a:t>
            </a:r>
            <a:r>
              <a:rPr lang="en-GB" dirty="0">
                <a:cs typeface="Consolas" panose="020B0609020204030204" pitchFamily="49" charset="0"/>
              </a:rPr>
              <a:t>: includes precision, maximum number of digits is 65, only 30 maximum of these can come after the decimal point.</a:t>
            </a:r>
          </a:p>
          <a:p>
            <a:r>
              <a:rPr lang="en-GB" b="1" dirty="0">
                <a:cs typeface="Consolas" panose="020B0609020204030204" pitchFamily="49" charset="0"/>
              </a:rPr>
              <a:t>FLOAT</a:t>
            </a:r>
            <a:r>
              <a:rPr lang="en-GB" dirty="0">
                <a:cs typeface="Consolas" panose="020B0609020204030204" pitchFamily="49" charset="0"/>
              </a:rPr>
              <a:t>: limit mostly depends on hardware, ranges between approx. 10</a:t>
            </a:r>
            <a:r>
              <a:rPr lang="en-GB" baseline="30000" dirty="0">
                <a:cs typeface="Consolas" panose="020B0609020204030204" pitchFamily="49" charset="0"/>
              </a:rPr>
              <a:t>-38</a:t>
            </a:r>
            <a:r>
              <a:rPr lang="en-GB" dirty="0">
                <a:cs typeface="Consolas" panose="020B0609020204030204" pitchFamily="49" charset="0"/>
              </a:rPr>
              <a:t> to10</a:t>
            </a:r>
            <a:r>
              <a:rPr lang="en-GB" baseline="30000" dirty="0">
                <a:cs typeface="Consolas" panose="020B0609020204030204" pitchFamily="49" charset="0"/>
              </a:rPr>
              <a:t>38</a:t>
            </a:r>
          </a:p>
          <a:p>
            <a:r>
              <a:rPr lang="en-GB" b="1" dirty="0">
                <a:cs typeface="Consolas" panose="020B0609020204030204" pitchFamily="49" charset="0"/>
              </a:rPr>
              <a:t>DOUBLE</a:t>
            </a:r>
            <a:r>
              <a:rPr lang="en-GB" dirty="0">
                <a:cs typeface="Consolas" panose="020B0609020204030204" pitchFamily="49" charset="0"/>
              </a:rPr>
              <a:t>: limit mostly depends on hardware, ranges between approx. 10</a:t>
            </a:r>
            <a:r>
              <a:rPr lang="en-GB" baseline="30000" dirty="0">
                <a:cs typeface="Consolas" panose="020B0609020204030204" pitchFamily="49" charset="0"/>
              </a:rPr>
              <a:t>308 </a:t>
            </a:r>
            <a:r>
              <a:rPr lang="en-GB" dirty="0">
                <a:cs typeface="Consolas" panose="020B0609020204030204" pitchFamily="49" charset="0"/>
              </a:rPr>
              <a:t>to 10</a:t>
            </a:r>
            <a:r>
              <a:rPr lang="en-GB" baseline="30000" dirty="0">
                <a:cs typeface="Consolas" panose="020B0609020204030204" pitchFamily="49" charset="0"/>
              </a:rPr>
              <a:t>-308</a:t>
            </a:r>
            <a:endParaRPr lang="en-GB" dirty="0">
              <a:cs typeface="Consolas" panose="020B0609020204030204" pitchFamily="49" charset="0"/>
            </a:endParaRPr>
          </a:p>
        </p:txBody>
      </p:sp>
      <p:sp>
        <p:nvSpPr>
          <p:cNvPr id="6" name="Title 5"/>
          <p:cNvSpPr>
            <a:spLocks noGrp="1"/>
          </p:cNvSpPr>
          <p:nvPr>
            <p:ph type="title"/>
          </p:nvPr>
        </p:nvSpPr>
        <p:spPr/>
        <p:txBody>
          <a:bodyPr>
            <a:normAutofit fontScale="90000"/>
          </a:bodyPr>
          <a:lstStyle/>
          <a:p>
            <a:r>
              <a:rPr lang="en-GB" dirty="0"/>
              <a:t>Data types - numeric</a:t>
            </a:r>
            <a:endParaRPr lang="en-US" dirty="0"/>
          </a:p>
        </p:txBody>
      </p:sp>
    </p:spTree>
    <p:extLst>
      <p:ext uri="{BB962C8B-B14F-4D97-AF65-F5344CB8AC3E}">
        <p14:creationId xmlns:p14="http://schemas.microsoft.com/office/powerpoint/2010/main" val="1477413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11404800" cy="4052168"/>
          </a:xfrm>
        </p:spPr>
        <p:txBody>
          <a:bodyPr/>
          <a:lstStyle/>
          <a:p>
            <a:r>
              <a:rPr lang="en-GB" b="1" dirty="0"/>
              <a:t>DATE</a:t>
            </a:r>
            <a:r>
              <a:rPr lang="en-GB" dirty="0"/>
              <a:t>: ranges between ‘1000-01-01’ to ‘9999-12-31’. Displayed in ‘YYYY-MM-DD’ format but permits assignment of values either through numbers or strings</a:t>
            </a:r>
          </a:p>
          <a:p>
            <a:pPr lvl="1"/>
            <a:endParaRPr lang="en-GB" dirty="0">
              <a:cs typeface="Consolas" panose="020B0609020204030204" pitchFamily="49" charset="0"/>
            </a:endParaRPr>
          </a:p>
          <a:p>
            <a:r>
              <a:rPr lang="en-GB" b="1" dirty="0">
                <a:cs typeface="Consolas" panose="020B0609020204030204" pitchFamily="49" charset="0"/>
              </a:rPr>
              <a:t>DATETIME</a:t>
            </a:r>
            <a:r>
              <a:rPr lang="en-GB" dirty="0">
                <a:cs typeface="Consolas" panose="020B0609020204030204" pitchFamily="49" charset="0"/>
              </a:rPr>
              <a:t>: ranges between ‘1000-01-01 00:00:00.000000’ to ‘9999-12-31 23:59:59.999999’ shown as ‘YYYY-MM-DD HH:MM:SS[.fraction]’ assigned as numbers or string</a:t>
            </a:r>
          </a:p>
          <a:p>
            <a:endParaRPr lang="en-GB" dirty="0">
              <a:cs typeface="Consolas" panose="020B0609020204030204" pitchFamily="49" charset="0"/>
            </a:endParaRPr>
          </a:p>
          <a:p>
            <a:r>
              <a:rPr lang="en-GB" b="1" dirty="0">
                <a:cs typeface="Consolas" panose="020B0609020204030204" pitchFamily="49" charset="0"/>
              </a:rPr>
              <a:t>TIMESTAMP</a:t>
            </a:r>
            <a:r>
              <a:rPr lang="en-GB" dirty="0">
                <a:cs typeface="Consolas" panose="020B0609020204030204" pitchFamily="49" charset="0"/>
              </a:rPr>
              <a:t>: stored as the number of seconds since the epoch of 1970-01-01 00:00:00. This can range up to 2038-01-19 03:14:07.999999</a:t>
            </a:r>
          </a:p>
          <a:p>
            <a:endParaRPr lang="en-GB" dirty="0">
              <a:cs typeface="Consolas" panose="020B0609020204030204" pitchFamily="49" charset="0"/>
            </a:endParaRPr>
          </a:p>
          <a:p>
            <a:r>
              <a:rPr lang="en-GB" b="1" dirty="0">
                <a:cs typeface="Consolas" panose="020B0609020204030204" pitchFamily="49" charset="0"/>
              </a:rPr>
              <a:t>TIME</a:t>
            </a:r>
            <a:r>
              <a:rPr lang="en-GB" dirty="0">
                <a:cs typeface="Consolas" panose="020B0609020204030204" pitchFamily="49" charset="0"/>
              </a:rPr>
              <a:t>: ranges between ‘-838:59:59.000000’ to ‘838:59:59.000000’</a:t>
            </a:r>
          </a:p>
          <a:p>
            <a:endParaRPr lang="en-GB" dirty="0">
              <a:cs typeface="Consolas" panose="020B0609020204030204" pitchFamily="49" charset="0"/>
            </a:endParaRPr>
          </a:p>
          <a:p>
            <a:r>
              <a:rPr lang="en-GB" b="1" dirty="0">
                <a:cs typeface="Consolas" panose="020B0609020204030204" pitchFamily="49" charset="0"/>
              </a:rPr>
              <a:t>YEAR</a:t>
            </a:r>
            <a:r>
              <a:rPr lang="en-GB" dirty="0">
                <a:cs typeface="Consolas" panose="020B0609020204030204" pitchFamily="49" charset="0"/>
              </a:rPr>
              <a:t>: four digit format as either a string or number as YYYY between 1901 to 2155 or 0000</a:t>
            </a:r>
          </a:p>
          <a:p>
            <a:endParaRPr lang="en-GB" dirty="0">
              <a:cs typeface="Consolas" panose="020B0609020204030204" pitchFamily="49" charset="0"/>
            </a:endParaRPr>
          </a:p>
        </p:txBody>
      </p:sp>
      <p:sp>
        <p:nvSpPr>
          <p:cNvPr id="6" name="Title 5"/>
          <p:cNvSpPr>
            <a:spLocks noGrp="1"/>
          </p:cNvSpPr>
          <p:nvPr>
            <p:ph type="title"/>
          </p:nvPr>
        </p:nvSpPr>
        <p:spPr/>
        <p:txBody>
          <a:bodyPr>
            <a:normAutofit fontScale="90000"/>
          </a:bodyPr>
          <a:lstStyle/>
          <a:p>
            <a:r>
              <a:rPr lang="en-GB" dirty="0"/>
              <a:t>SQL</a:t>
            </a:r>
            <a:endParaRPr lang="en-US" dirty="0"/>
          </a:p>
        </p:txBody>
      </p:sp>
    </p:spTree>
    <p:extLst>
      <p:ext uri="{BB962C8B-B14F-4D97-AF65-F5344CB8AC3E}">
        <p14:creationId xmlns:p14="http://schemas.microsoft.com/office/powerpoint/2010/main" val="1148164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pPr marL="457200" lvl="1" indent="0">
              <a:buNone/>
            </a:pPr>
            <a:endParaRPr lang="en-GB" dirty="0"/>
          </a:p>
          <a:p>
            <a:pPr lvl="1"/>
            <a:r>
              <a:rPr lang="en-GB" b="1" dirty="0"/>
              <a:t>CHAR</a:t>
            </a:r>
            <a:r>
              <a:rPr lang="en-GB" dirty="0"/>
              <a:t>: fixed length string, right-padded with spaces, ranges from 0 to 255 characters</a:t>
            </a:r>
          </a:p>
          <a:p>
            <a:endParaRPr lang="en-GB" dirty="0"/>
          </a:p>
          <a:p>
            <a:pPr lvl="1"/>
            <a:r>
              <a:rPr lang="en-GB" b="1" dirty="0">
                <a:cs typeface="Consolas" panose="020B0609020204030204" pitchFamily="49" charset="0"/>
              </a:rPr>
              <a:t>VARCHAR</a:t>
            </a:r>
            <a:r>
              <a:rPr lang="en-GB" dirty="0">
                <a:cs typeface="Consolas" panose="020B0609020204030204" pitchFamily="49" charset="0"/>
              </a:rPr>
              <a:t>: variable length string of 0 to 65,535 characters depending on row size and character set</a:t>
            </a:r>
          </a:p>
          <a:p>
            <a:endParaRPr lang="en-GB" dirty="0">
              <a:cs typeface="Consolas" panose="020B0609020204030204" pitchFamily="49" charset="0"/>
            </a:endParaRPr>
          </a:p>
          <a:p>
            <a:pPr lvl="1"/>
            <a:r>
              <a:rPr lang="en-GB" dirty="0">
                <a:cs typeface="Consolas" panose="020B0609020204030204" pitchFamily="49" charset="0"/>
              </a:rPr>
              <a:t>There are a number of other string types that are stored in a binary format instead of characters like CHAR and VARCHAR. These are more efficient as they have less overhead as they do not need to store data on the character set.</a:t>
            </a:r>
          </a:p>
        </p:txBody>
      </p:sp>
      <p:sp>
        <p:nvSpPr>
          <p:cNvPr id="6" name="Title 5"/>
          <p:cNvSpPr>
            <a:spLocks noGrp="1"/>
          </p:cNvSpPr>
          <p:nvPr>
            <p:ph type="title"/>
          </p:nvPr>
        </p:nvSpPr>
        <p:spPr/>
        <p:txBody>
          <a:bodyPr>
            <a:normAutofit fontScale="90000"/>
          </a:bodyPr>
          <a:lstStyle/>
          <a:p>
            <a:r>
              <a:rPr lang="en-GB" dirty="0"/>
              <a:t>Data types – text</a:t>
            </a:r>
          </a:p>
        </p:txBody>
      </p:sp>
    </p:spTree>
    <p:extLst>
      <p:ext uri="{BB962C8B-B14F-4D97-AF65-F5344CB8AC3E}">
        <p14:creationId xmlns:p14="http://schemas.microsoft.com/office/powerpoint/2010/main" val="1187887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fontScale="92500" lnSpcReduction="10000"/>
          </a:bodyPr>
          <a:lstStyle/>
          <a:p>
            <a:r>
              <a:rPr lang="en-GB" dirty="0"/>
              <a:t>CRUD stands for:</a:t>
            </a:r>
          </a:p>
          <a:p>
            <a:endParaRPr lang="en-GB" dirty="0"/>
          </a:p>
          <a:p>
            <a:r>
              <a:rPr lang="en-GB" dirty="0"/>
              <a:t>Create</a:t>
            </a:r>
          </a:p>
          <a:p>
            <a:r>
              <a:rPr lang="en-GB" dirty="0"/>
              <a:t>Read</a:t>
            </a:r>
          </a:p>
          <a:p>
            <a:r>
              <a:rPr lang="en-GB" dirty="0"/>
              <a:t>Update</a:t>
            </a:r>
          </a:p>
          <a:p>
            <a:r>
              <a:rPr lang="en-GB" dirty="0"/>
              <a:t>Delete</a:t>
            </a:r>
          </a:p>
          <a:p>
            <a:endParaRPr lang="en-GB" dirty="0"/>
          </a:p>
          <a:p>
            <a:r>
              <a:rPr lang="en-GB" dirty="0"/>
              <a:t>And we can perform CRUD operations on a number of things within our database:</a:t>
            </a:r>
          </a:p>
          <a:p>
            <a:pPr marL="366332" indent="-366332">
              <a:buFont typeface="Arial" panose="020B0604020202020204" pitchFamily="34" charset="0"/>
              <a:buChar char="•"/>
            </a:pPr>
            <a:r>
              <a:rPr lang="en-GB" dirty="0"/>
              <a:t>Tables</a:t>
            </a:r>
          </a:p>
          <a:p>
            <a:pPr marL="366332" indent="-366332">
              <a:buFont typeface="Arial" panose="020B0604020202020204" pitchFamily="34" charset="0"/>
              <a:buChar char="•"/>
            </a:pPr>
            <a:r>
              <a:rPr lang="en-GB" dirty="0"/>
              <a:t>Rows</a:t>
            </a:r>
          </a:p>
          <a:p>
            <a:pPr marL="366332" indent="-366332">
              <a:buFont typeface="Arial" panose="020B0604020202020204" pitchFamily="34" charset="0"/>
              <a:buChar char="•"/>
            </a:pPr>
            <a:r>
              <a:rPr lang="en-GB" dirty="0"/>
              <a:t>Databases</a:t>
            </a:r>
          </a:p>
          <a:p>
            <a:pPr marL="366332" indent="-366332">
              <a:buFont typeface="Arial" panose="020B0604020202020204" pitchFamily="34" charset="0"/>
              <a:buChar char="•"/>
            </a:pPr>
            <a:r>
              <a:rPr lang="en-GB" dirty="0" err="1"/>
              <a:t>Etc</a:t>
            </a:r>
            <a:r>
              <a:rPr lang="en-GB" dirty="0"/>
              <a:t>…</a:t>
            </a:r>
          </a:p>
        </p:txBody>
      </p:sp>
      <p:sp>
        <p:nvSpPr>
          <p:cNvPr id="2" name="Title 1"/>
          <p:cNvSpPr>
            <a:spLocks noGrp="1"/>
          </p:cNvSpPr>
          <p:nvPr>
            <p:ph type="title"/>
          </p:nvPr>
        </p:nvSpPr>
        <p:spPr/>
        <p:txBody>
          <a:bodyPr>
            <a:normAutofit fontScale="90000"/>
          </a:bodyPr>
          <a:lstStyle/>
          <a:p>
            <a:r>
              <a:rPr lang="en-US" dirty="0"/>
              <a:t>CRUD</a:t>
            </a:r>
          </a:p>
        </p:txBody>
      </p:sp>
    </p:spTree>
    <p:extLst>
      <p:ext uri="{BB962C8B-B14F-4D97-AF65-F5344CB8AC3E}">
        <p14:creationId xmlns:p14="http://schemas.microsoft.com/office/powerpoint/2010/main" val="1361737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pPr marL="0" indent="0">
              <a:buNone/>
            </a:pPr>
            <a:endParaRPr lang="en-GB" sz="1800" dirty="0"/>
          </a:p>
          <a:p>
            <a:pPr marL="0" indent="0">
              <a:buNone/>
            </a:pPr>
            <a:endParaRPr lang="en-GB" sz="1800" dirty="0"/>
          </a:p>
          <a:p>
            <a:pPr marL="0" indent="0">
              <a:buNone/>
            </a:pPr>
            <a:endParaRPr lang="en-GB" sz="1800" dirty="0"/>
          </a:p>
          <a:p>
            <a:pPr marL="0" indent="0">
              <a:buNone/>
            </a:pPr>
            <a:r>
              <a:rPr lang="en-GB" sz="2000" dirty="0"/>
              <a:t>CREATE DATABASE [IF NOT EXISTS] </a:t>
            </a:r>
            <a:r>
              <a:rPr lang="en-GB" sz="2000" dirty="0" err="1" smtClean="0"/>
              <a:t>db_name</a:t>
            </a:r>
            <a:r>
              <a:rPr lang="en-GB" sz="2000" dirty="0" smtClean="0"/>
              <a:t>;</a:t>
            </a:r>
            <a:endParaRPr lang="en-GB" sz="2000" dirty="0"/>
          </a:p>
          <a:p>
            <a:pPr marL="0" indent="0">
              <a:buNone/>
            </a:pPr>
            <a:endParaRPr lang="en-GB" sz="1800" dirty="0"/>
          </a:p>
          <a:p>
            <a:pPr marL="0" indent="0" algn="ctr">
              <a:buNone/>
            </a:pPr>
            <a:endParaRPr lang="en-GB" sz="1800" dirty="0"/>
          </a:p>
          <a:p>
            <a:pPr marL="0" indent="0">
              <a:buNone/>
            </a:pPr>
            <a:r>
              <a:rPr lang="en-GB" sz="2000" dirty="0"/>
              <a:t>CREATE DATABASE IF NOT EXISTS </a:t>
            </a:r>
            <a:r>
              <a:rPr lang="en-GB" sz="2000" dirty="0" err="1" smtClean="0"/>
              <a:t>movies_db</a:t>
            </a:r>
            <a:r>
              <a:rPr lang="en-GB" sz="2000" dirty="0" smtClean="0"/>
              <a:t>;</a:t>
            </a:r>
            <a:endParaRPr lang="en-GB" sz="2000" dirty="0"/>
          </a:p>
          <a:p>
            <a:endParaRPr lang="en-GB" sz="1800" dirty="0"/>
          </a:p>
        </p:txBody>
      </p:sp>
      <p:sp>
        <p:nvSpPr>
          <p:cNvPr id="3" name="Content Placeholder 2">
            <a:extLst>
              <a:ext uri="{FF2B5EF4-FFF2-40B4-BE49-F238E27FC236}">
                <a16:creationId xmlns:a16="http://schemas.microsoft.com/office/drawing/2014/main" id="{4E164C6A-17F1-493D-B955-EE3127A775AE}"/>
              </a:ext>
            </a:extLst>
          </p:cNvPr>
          <p:cNvSpPr>
            <a:spLocks noGrp="1"/>
          </p:cNvSpPr>
          <p:nvPr>
            <p:ph sz="quarter" idx="16"/>
          </p:nvPr>
        </p:nvSpPr>
        <p:spPr/>
        <p:txBody>
          <a:bodyPr/>
          <a:lstStyle/>
          <a:p>
            <a:pPr marL="0" indent="0">
              <a:buNone/>
            </a:pPr>
            <a:r>
              <a:rPr lang="en-GB" sz="2000" dirty="0"/>
              <a:t>DATABASE – gives the instruction to the create command to build a database</a:t>
            </a:r>
          </a:p>
          <a:p>
            <a:pPr marL="0" indent="0">
              <a:buNone/>
            </a:pPr>
            <a:endParaRPr lang="en-GB" sz="2000" dirty="0"/>
          </a:p>
          <a:p>
            <a:pPr marL="0" indent="0">
              <a:buNone/>
            </a:pPr>
            <a:r>
              <a:rPr lang="en-GB" sz="2000" dirty="0"/>
              <a:t>[IF NOT EXISTS] – (optional) if the database db1 already exists and you try to make another database called db1 it will throw an error, it will not throw this error if you specify this section. This can also be used with any other create command.</a:t>
            </a:r>
          </a:p>
          <a:p>
            <a:endParaRPr lang="en-GB" sz="2000" dirty="0"/>
          </a:p>
          <a:p>
            <a:pPr marL="0" indent="0">
              <a:buNone/>
            </a:pPr>
            <a:r>
              <a:rPr lang="en-GB" sz="2000" dirty="0" err="1"/>
              <a:t>db_name</a:t>
            </a:r>
            <a:r>
              <a:rPr lang="en-GB" sz="2000" dirty="0"/>
              <a:t> – replace this with whatever you want to call your database</a:t>
            </a:r>
          </a:p>
          <a:p>
            <a:endParaRPr lang="en-GB" dirty="0"/>
          </a:p>
        </p:txBody>
      </p:sp>
      <p:sp>
        <p:nvSpPr>
          <p:cNvPr id="2" name="Title 1"/>
          <p:cNvSpPr>
            <a:spLocks noGrp="1"/>
          </p:cNvSpPr>
          <p:nvPr>
            <p:ph type="title"/>
          </p:nvPr>
        </p:nvSpPr>
        <p:spPr/>
        <p:txBody>
          <a:bodyPr>
            <a:normAutofit fontScale="90000"/>
          </a:bodyPr>
          <a:lstStyle/>
          <a:p>
            <a:r>
              <a:rPr lang="en-GB" dirty="0"/>
              <a:t>Create</a:t>
            </a:r>
          </a:p>
        </p:txBody>
      </p:sp>
    </p:spTree>
    <p:extLst>
      <p:ext uri="{BB962C8B-B14F-4D97-AF65-F5344CB8AC3E}">
        <p14:creationId xmlns:p14="http://schemas.microsoft.com/office/powerpoint/2010/main" val="3209627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fontScale="92500" lnSpcReduction="20000"/>
          </a:bodyPr>
          <a:lstStyle/>
          <a:p>
            <a:pPr marL="0" indent="0">
              <a:buNone/>
            </a:pPr>
            <a:r>
              <a:rPr lang="en-GB" sz="2000" dirty="0"/>
              <a:t>CREATE TABLE </a:t>
            </a:r>
            <a:r>
              <a:rPr lang="en-GB" sz="2000" dirty="0" err="1"/>
              <a:t>tbl_name</a:t>
            </a:r>
            <a:r>
              <a:rPr lang="en-GB" sz="2000" dirty="0"/>
              <a:t> (</a:t>
            </a:r>
          </a:p>
          <a:p>
            <a:pPr marL="0" indent="0">
              <a:buNone/>
            </a:pPr>
            <a:r>
              <a:rPr lang="en-GB" sz="2000" dirty="0" smtClean="0"/>
              <a:t>   Col_name1 </a:t>
            </a:r>
            <a:r>
              <a:rPr lang="en-GB" sz="2000" dirty="0" err="1"/>
              <a:t>data_type</a:t>
            </a:r>
            <a:r>
              <a:rPr lang="en-GB" sz="2000" dirty="0"/>
              <a:t>(size) </a:t>
            </a:r>
            <a:r>
              <a:rPr lang="en-GB" sz="2000" dirty="0" err="1"/>
              <a:t>constraint_name</a:t>
            </a:r>
            <a:r>
              <a:rPr lang="en-GB" sz="2000" dirty="0"/>
              <a:t>,</a:t>
            </a:r>
          </a:p>
          <a:p>
            <a:pPr marL="0" indent="0">
              <a:buNone/>
            </a:pPr>
            <a:r>
              <a:rPr lang="en-GB" sz="2000" dirty="0" smtClean="0"/>
              <a:t>   Col_name2 </a:t>
            </a:r>
            <a:r>
              <a:rPr lang="en-GB" sz="2000" dirty="0" err="1"/>
              <a:t>data_type</a:t>
            </a:r>
            <a:r>
              <a:rPr lang="en-GB" sz="2000" dirty="0"/>
              <a:t>(size) </a:t>
            </a:r>
            <a:r>
              <a:rPr lang="en-GB" sz="2000" dirty="0" err="1"/>
              <a:t>constraint_name</a:t>
            </a:r>
            <a:r>
              <a:rPr lang="en-GB" sz="2000" dirty="0" smtClean="0"/>
              <a:t>,</a:t>
            </a:r>
          </a:p>
          <a:p>
            <a:pPr marL="0" indent="0">
              <a:buNone/>
            </a:pPr>
            <a:r>
              <a:rPr lang="en-GB" sz="2000" dirty="0" smtClean="0"/>
              <a:t>   …</a:t>
            </a:r>
            <a:endParaRPr lang="en-GB" sz="2000" dirty="0"/>
          </a:p>
          <a:p>
            <a:pPr marL="0" indent="0">
              <a:buNone/>
            </a:pPr>
            <a:r>
              <a:rPr lang="en-GB" sz="2000" dirty="0" smtClean="0"/>
              <a:t>);</a:t>
            </a:r>
            <a:endParaRPr lang="en-GB" sz="2000" dirty="0"/>
          </a:p>
          <a:p>
            <a:pPr marL="0" indent="0">
              <a:buNone/>
            </a:pPr>
            <a:endParaRPr lang="en-GB" sz="2000" dirty="0"/>
          </a:p>
          <a:p>
            <a:pPr marL="0" indent="0">
              <a:buNone/>
            </a:pPr>
            <a:endParaRPr lang="en-GB" sz="2000" dirty="0"/>
          </a:p>
          <a:p>
            <a:pPr marL="0" indent="0">
              <a:buNone/>
            </a:pPr>
            <a:r>
              <a:rPr lang="en-GB" sz="2000" dirty="0"/>
              <a:t>Create table films (</a:t>
            </a:r>
          </a:p>
          <a:p>
            <a:pPr marL="0" indent="0">
              <a:buNone/>
            </a:pPr>
            <a:r>
              <a:rPr lang="en-GB" sz="2000" dirty="0" smtClean="0"/>
              <a:t>   </a:t>
            </a:r>
            <a:r>
              <a:rPr lang="en-GB" sz="2000" dirty="0" err="1" smtClean="0"/>
              <a:t>filmID</a:t>
            </a:r>
            <a:r>
              <a:rPr lang="en-GB" sz="2000" dirty="0" smtClean="0"/>
              <a:t> </a:t>
            </a:r>
            <a:r>
              <a:rPr lang="en-GB" sz="2000" dirty="0"/>
              <a:t>INT NOT NULL AUTO_INCREMENT,</a:t>
            </a:r>
          </a:p>
          <a:p>
            <a:pPr marL="0" indent="0">
              <a:buNone/>
            </a:pPr>
            <a:r>
              <a:rPr lang="en-GB" sz="2000" dirty="0" smtClean="0"/>
              <a:t>   </a:t>
            </a:r>
            <a:r>
              <a:rPr lang="en-GB" sz="2000" dirty="0" err="1" smtClean="0"/>
              <a:t>filmName</a:t>
            </a:r>
            <a:r>
              <a:rPr lang="en-GB" sz="2000" dirty="0" smtClean="0"/>
              <a:t> </a:t>
            </a:r>
            <a:r>
              <a:rPr lang="en-GB" sz="2000" dirty="0"/>
              <a:t>varchar(100</a:t>
            </a:r>
            <a:r>
              <a:rPr lang="en-GB" sz="2000" dirty="0" smtClean="0"/>
              <a:t>),</a:t>
            </a:r>
          </a:p>
          <a:p>
            <a:pPr marL="0" indent="0">
              <a:buNone/>
            </a:pPr>
            <a:r>
              <a:rPr lang="en-GB" sz="2000" dirty="0" smtClean="0"/>
              <a:t>   …</a:t>
            </a:r>
          </a:p>
          <a:p>
            <a:pPr marL="0" indent="0">
              <a:buNone/>
            </a:pPr>
            <a:r>
              <a:rPr lang="en-GB" sz="2000" dirty="0" smtClean="0"/>
              <a:t>);</a:t>
            </a:r>
            <a:endParaRPr lang="en-GB" sz="2000" dirty="0"/>
          </a:p>
          <a:p>
            <a:pPr marL="0" indent="0">
              <a:buNone/>
            </a:pPr>
            <a:endParaRPr lang="en-GB" sz="2000" dirty="0"/>
          </a:p>
          <a:p>
            <a:pPr marL="0" indent="0">
              <a:buNone/>
            </a:pPr>
            <a:endParaRPr lang="en-GB" sz="2000" dirty="0"/>
          </a:p>
        </p:txBody>
      </p:sp>
      <p:sp>
        <p:nvSpPr>
          <p:cNvPr id="3" name="Content Placeholder 2">
            <a:extLst>
              <a:ext uri="{FF2B5EF4-FFF2-40B4-BE49-F238E27FC236}">
                <a16:creationId xmlns:a16="http://schemas.microsoft.com/office/drawing/2014/main" id="{BC53408E-5C30-4000-B9BC-3B0230E3EE01}"/>
              </a:ext>
            </a:extLst>
          </p:cNvPr>
          <p:cNvSpPr>
            <a:spLocks noGrp="1"/>
          </p:cNvSpPr>
          <p:nvPr>
            <p:ph sz="quarter" idx="16"/>
          </p:nvPr>
        </p:nvSpPr>
        <p:spPr/>
        <p:txBody>
          <a:bodyPr/>
          <a:lstStyle/>
          <a:p>
            <a:r>
              <a:rPr lang="en-GB" dirty="0"/>
              <a:t>Create a table with a given name</a:t>
            </a:r>
          </a:p>
          <a:p>
            <a:r>
              <a:rPr lang="en-GB" dirty="0"/>
              <a:t>You must specify at least one column when you create the table</a:t>
            </a:r>
          </a:p>
          <a:p>
            <a:r>
              <a:rPr lang="en-GB" dirty="0"/>
              <a:t>Column names are normally written in camelCase: </a:t>
            </a:r>
            <a:r>
              <a:rPr lang="en-GB" b="1" dirty="0" err="1"/>
              <a:t>thisIsCamelCase</a:t>
            </a:r>
            <a:endParaRPr lang="en-GB" b="1" dirty="0"/>
          </a:p>
          <a:p>
            <a:r>
              <a:rPr lang="en-GB" dirty="0"/>
              <a:t>Constraints are explained on the next slide</a:t>
            </a:r>
          </a:p>
        </p:txBody>
      </p:sp>
      <p:sp>
        <p:nvSpPr>
          <p:cNvPr id="2" name="Title 1"/>
          <p:cNvSpPr>
            <a:spLocks noGrp="1"/>
          </p:cNvSpPr>
          <p:nvPr>
            <p:ph type="title"/>
          </p:nvPr>
        </p:nvSpPr>
        <p:spPr/>
        <p:txBody>
          <a:bodyPr>
            <a:normAutofit fontScale="90000"/>
          </a:bodyPr>
          <a:lstStyle/>
          <a:p>
            <a:r>
              <a:rPr lang="en-US" dirty="0"/>
              <a:t>Create</a:t>
            </a:r>
          </a:p>
        </p:txBody>
      </p:sp>
    </p:spTree>
    <p:extLst>
      <p:ext uri="{BB962C8B-B14F-4D97-AF65-F5344CB8AC3E}">
        <p14:creationId xmlns:p14="http://schemas.microsoft.com/office/powerpoint/2010/main" val="1661526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endParaRPr lang="en-GB" sz="2000" dirty="0"/>
          </a:p>
          <a:p>
            <a:pPr marL="0" indent="0">
              <a:buNone/>
            </a:pPr>
            <a:r>
              <a:rPr lang="en-GB" sz="2000" dirty="0"/>
              <a:t>Create table films (</a:t>
            </a:r>
          </a:p>
          <a:p>
            <a:pPr marL="0" indent="0">
              <a:buNone/>
            </a:pPr>
            <a:r>
              <a:rPr lang="en-GB" sz="2000" dirty="0" smtClean="0"/>
              <a:t>   </a:t>
            </a:r>
            <a:r>
              <a:rPr lang="en-GB" sz="2000" dirty="0" err="1" smtClean="0"/>
              <a:t>filmID</a:t>
            </a:r>
            <a:r>
              <a:rPr lang="en-GB" sz="2000" dirty="0" smtClean="0"/>
              <a:t> </a:t>
            </a:r>
            <a:r>
              <a:rPr lang="en-GB" sz="2000" dirty="0"/>
              <a:t>INT NOT NULL AUTO_INCREMENT,</a:t>
            </a:r>
          </a:p>
          <a:p>
            <a:pPr marL="0" indent="0">
              <a:buNone/>
            </a:pPr>
            <a:r>
              <a:rPr lang="en-GB" sz="2000" dirty="0" smtClean="0"/>
              <a:t>   </a:t>
            </a:r>
            <a:r>
              <a:rPr lang="en-GB" sz="2000" dirty="0" err="1" smtClean="0"/>
              <a:t>filmName</a:t>
            </a:r>
            <a:r>
              <a:rPr lang="en-GB" sz="2000" dirty="0" smtClean="0"/>
              <a:t> </a:t>
            </a:r>
            <a:r>
              <a:rPr lang="en-GB" sz="2000" dirty="0"/>
              <a:t>varchar(100),</a:t>
            </a:r>
          </a:p>
          <a:p>
            <a:pPr marL="0" indent="0">
              <a:buNone/>
            </a:pPr>
            <a:r>
              <a:rPr lang="en-GB" sz="2000" dirty="0" smtClean="0"/>
              <a:t>   …</a:t>
            </a:r>
          </a:p>
          <a:p>
            <a:pPr marL="0" indent="0">
              <a:buNone/>
            </a:pPr>
            <a:r>
              <a:rPr lang="en-GB" sz="2000" dirty="0" smtClean="0"/>
              <a:t>);</a:t>
            </a:r>
            <a:endParaRPr lang="en-GB" sz="2000" dirty="0"/>
          </a:p>
        </p:txBody>
      </p:sp>
      <p:sp>
        <p:nvSpPr>
          <p:cNvPr id="3" name="Content Placeholder 2">
            <a:extLst>
              <a:ext uri="{FF2B5EF4-FFF2-40B4-BE49-F238E27FC236}">
                <a16:creationId xmlns:a16="http://schemas.microsoft.com/office/drawing/2014/main" id="{65F71B92-8567-49D0-A1B7-0B60F2AC1BCD}"/>
              </a:ext>
            </a:extLst>
          </p:cNvPr>
          <p:cNvSpPr>
            <a:spLocks noGrp="1"/>
          </p:cNvSpPr>
          <p:nvPr>
            <p:ph sz="quarter" idx="16"/>
          </p:nvPr>
        </p:nvSpPr>
        <p:spPr/>
        <p:txBody>
          <a:bodyPr/>
          <a:lstStyle/>
          <a:p>
            <a:r>
              <a:rPr lang="en-GB" sz="2000" b="1" dirty="0"/>
              <a:t>NOT NULL </a:t>
            </a:r>
            <a:r>
              <a:rPr lang="en-GB" sz="2000" dirty="0"/>
              <a:t>– the column cannot have NULL values, this column’s fields must always contain a value</a:t>
            </a:r>
          </a:p>
          <a:p>
            <a:r>
              <a:rPr lang="en-GB" sz="2000" b="1" dirty="0"/>
              <a:t>AUTO_INCREMENT</a:t>
            </a:r>
            <a:r>
              <a:rPr lang="en-GB" sz="2000" dirty="0"/>
              <a:t> – the numeric value in this field will automatically increment for each row added</a:t>
            </a:r>
          </a:p>
          <a:p>
            <a:endParaRPr lang="en-GB" dirty="0"/>
          </a:p>
        </p:txBody>
      </p:sp>
      <p:sp>
        <p:nvSpPr>
          <p:cNvPr id="2" name="Title 1"/>
          <p:cNvSpPr>
            <a:spLocks noGrp="1"/>
          </p:cNvSpPr>
          <p:nvPr>
            <p:ph type="title"/>
          </p:nvPr>
        </p:nvSpPr>
        <p:spPr/>
        <p:txBody>
          <a:bodyPr>
            <a:normAutofit fontScale="90000"/>
          </a:bodyPr>
          <a:lstStyle/>
          <a:p>
            <a:r>
              <a:rPr lang="en-GB" dirty="0"/>
              <a:t>Table constraints</a:t>
            </a:r>
          </a:p>
        </p:txBody>
      </p:sp>
    </p:spTree>
    <p:extLst>
      <p:ext uri="{BB962C8B-B14F-4D97-AF65-F5344CB8AC3E}">
        <p14:creationId xmlns:p14="http://schemas.microsoft.com/office/powerpoint/2010/main" val="1815452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Autofit/>
          </a:bodyPr>
          <a:lstStyle/>
          <a:p>
            <a:pPr marL="0" indent="0">
              <a:buNone/>
            </a:pPr>
            <a:r>
              <a:rPr lang="en-GB" sz="1400" dirty="0"/>
              <a:t>UNIQUE – each row for this column must have a unique value</a:t>
            </a:r>
          </a:p>
          <a:p>
            <a:pPr marL="0" indent="0">
              <a:buNone/>
            </a:pPr>
            <a:endParaRPr lang="en-GB" sz="1400" dirty="0"/>
          </a:p>
          <a:p>
            <a:pPr marL="0" indent="0">
              <a:buNone/>
            </a:pPr>
            <a:r>
              <a:rPr lang="en-GB" sz="1400" dirty="0"/>
              <a:t>CREATE TABLE example (</a:t>
            </a:r>
          </a:p>
          <a:p>
            <a:pPr marL="0" indent="0">
              <a:buNone/>
            </a:pPr>
            <a:r>
              <a:rPr lang="en-GB" sz="1400" dirty="0" smtClean="0"/>
              <a:t>   </a:t>
            </a:r>
            <a:r>
              <a:rPr lang="en-GB" sz="1400" dirty="0" err="1" smtClean="0"/>
              <a:t>my_id</a:t>
            </a:r>
            <a:r>
              <a:rPr lang="en-GB" sz="1400" dirty="0" smtClean="0"/>
              <a:t> </a:t>
            </a:r>
            <a:r>
              <a:rPr lang="en-GB" sz="1400" dirty="0" err="1"/>
              <a:t>int</a:t>
            </a:r>
            <a:r>
              <a:rPr lang="en-GB" sz="1400" dirty="0"/>
              <a:t> NOT NULL,</a:t>
            </a:r>
          </a:p>
          <a:p>
            <a:pPr marL="0" indent="0">
              <a:buNone/>
            </a:pPr>
            <a:r>
              <a:rPr lang="en-GB" sz="1400" dirty="0" smtClean="0"/>
              <a:t>   {</a:t>
            </a:r>
            <a:r>
              <a:rPr lang="en-GB" sz="1400" dirty="0"/>
              <a:t>constraint </a:t>
            </a:r>
            <a:r>
              <a:rPr lang="en-GB" sz="1400" dirty="0" err="1"/>
              <a:t>constraintName</a:t>
            </a:r>
            <a:r>
              <a:rPr lang="en-GB" sz="1400" dirty="0"/>
              <a:t>} UNIQUE </a:t>
            </a:r>
            <a:r>
              <a:rPr lang="en-GB" sz="1400" dirty="0" smtClean="0"/>
              <a:t>(</a:t>
            </a:r>
            <a:r>
              <a:rPr lang="en-GB" sz="1400" dirty="0" err="1"/>
              <a:t>m</a:t>
            </a:r>
            <a:r>
              <a:rPr lang="en-GB" sz="1400" dirty="0" err="1" smtClean="0"/>
              <a:t>y_id</a:t>
            </a:r>
            <a:r>
              <a:rPr lang="en-GB" sz="1400" dirty="0"/>
              <a:t>)</a:t>
            </a:r>
          </a:p>
          <a:p>
            <a:pPr marL="0" indent="0">
              <a:buNone/>
            </a:pPr>
            <a:r>
              <a:rPr lang="en-GB" sz="1400" dirty="0" smtClean="0"/>
              <a:t>);</a:t>
            </a:r>
            <a:endParaRPr lang="en-GB" sz="1400" dirty="0"/>
          </a:p>
          <a:p>
            <a:pPr marL="0" indent="0">
              <a:buNone/>
            </a:pPr>
            <a:endParaRPr lang="en-GB" sz="1400" dirty="0"/>
          </a:p>
          <a:p>
            <a:pPr marL="0" indent="0">
              <a:lnSpc>
                <a:spcPct val="140000"/>
              </a:lnSpc>
              <a:buNone/>
            </a:pPr>
            <a:r>
              <a:rPr lang="en-GB" sz="1400" dirty="0"/>
              <a:t>CREATE TABLE albums (</a:t>
            </a:r>
          </a:p>
          <a:p>
            <a:pPr marL="0" indent="0">
              <a:lnSpc>
                <a:spcPct val="140000"/>
              </a:lnSpc>
              <a:buNone/>
            </a:pPr>
            <a:r>
              <a:rPr lang="en-GB" sz="1400" dirty="0" smtClean="0"/>
              <a:t>   </a:t>
            </a:r>
            <a:r>
              <a:rPr lang="en-GB" sz="1400" dirty="0" err="1" smtClean="0"/>
              <a:t>albumID</a:t>
            </a:r>
            <a:r>
              <a:rPr lang="en-GB" sz="1400" dirty="0" smtClean="0"/>
              <a:t> </a:t>
            </a:r>
            <a:r>
              <a:rPr lang="en-GB" sz="1400" dirty="0"/>
              <a:t>int NOT NULL,</a:t>
            </a:r>
          </a:p>
          <a:p>
            <a:pPr marL="0" indent="0">
              <a:lnSpc>
                <a:spcPct val="140000"/>
              </a:lnSpc>
              <a:buNone/>
            </a:pPr>
            <a:r>
              <a:rPr lang="en-GB" sz="1400" dirty="0" smtClean="0"/>
              <a:t>   </a:t>
            </a:r>
            <a:r>
              <a:rPr lang="en-GB" sz="1400" dirty="0" err="1" smtClean="0"/>
              <a:t>FirstName</a:t>
            </a:r>
            <a:r>
              <a:rPr lang="en-GB" sz="1400" dirty="0" smtClean="0"/>
              <a:t> </a:t>
            </a:r>
            <a:r>
              <a:rPr lang="en-GB" sz="1400" dirty="0"/>
              <a:t>varchar(255),</a:t>
            </a:r>
          </a:p>
          <a:p>
            <a:pPr marL="0" indent="0">
              <a:lnSpc>
                <a:spcPct val="140000"/>
              </a:lnSpc>
              <a:buNone/>
            </a:pPr>
            <a:r>
              <a:rPr lang="en-GB" sz="1400" dirty="0" smtClean="0"/>
              <a:t>   UNIQUE </a:t>
            </a:r>
            <a:r>
              <a:rPr lang="en-GB" sz="1400" dirty="0"/>
              <a:t>(</a:t>
            </a:r>
            <a:r>
              <a:rPr lang="en-GB" sz="1400" dirty="0" err="1"/>
              <a:t>albumID</a:t>
            </a:r>
            <a:r>
              <a:rPr lang="en-GB" sz="1400" dirty="0"/>
              <a:t>)</a:t>
            </a:r>
          </a:p>
          <a:p>
            <a:pPr marL="0" indent="0">
              <a:lnSpc>
                <a:spcPct val="140000"/>
              </a:lnSpc>
              <a:buNone/>
            </a:pPr>
            <a:r>
              <a:rPr lang="en-GB" sz="1400" dirty="0" smtClean="0"/>
              <a:t>);</a:t>
            </a:r>
            <a:endParaRPr lang="en-GB" sz="1400" dirty="0"/>
          </a:p>
          <a:p>
            <a:pPr marL="0" indent="0">
              <a:buNone/>
            </a:pPr>
            <a:endParaRPr lang="en-GB" sz="1050" dirty="0"/>
          </a:p>
          <a:p>
            <a:endParaRPr lang="en-GB" sz="1050" dirty="0"/>
          </a:p>
          <a:p>
            <a:endParaRPr lang="en-GB" sz="1050" dirty="0"/>
          </a:p>
        </p:txBody>
      </p:sp>
      <p:sp>
        <p:nvSpPr>
          <p:cNvPr id="2" name="Content Placeholder 1">
            <a:extLst>
              <a:ext uri="{FF2B5EF4-FFF2-40B4-BE49-F238E27FC236}">
                <a16:creationId xmlns:a16="http://schemas.microsoft.com/office/drawing/2014/main" id="{D487F45D-BCE6-4D7F-8DF4-4755CD4123F9}"/>
              </a:ext>
            </a:extLst>
          </p:cNvPr>
          <p:cNvSpPr>
            <a:spLocks noGrp="1"/>
          </p:cNvSpPr>
          <p:nvPr>
            <p:ph sz="quarter" idx="16"/>
          </p:nvPr>
        </p:nvSpPr>
        <p:spPr/>
        <p:txBody>
          <a:bodyPr/>
          <a:lstStyle/>
          <a:p>
            <a:r>
              <a:rPr lang="en-GB" dirty="0"/>
              <a:t>We can specify a constraint and a constraint name. This makes it easier to identify the issue if an error is thrown.</a:t>
            </a:r>
          </a:p>
          <a:p>
            <a:r>
              <a:rPr lang="en-GB" dirty="0"/>
              <a:t>E.g. constraint </a:t>
            </a:r>
            <a:r>
              <a:rPr lang="en-GB" dirty="0" err="1"/>
              <a:t>uc_albumID</a:t>
            </a:r>
            <a:r>
              <a:rPr lang="en-GB" dirty="0"/>
              <a:t> UNIQUE (</a:t>
            </a:r>
            <a:r>
              <a:rPr lang="en-GB" dirty="0" err="1"/>
              <a:t>albumID</a:t>
            </a:r>
            <a:r>
              <a:rPr lang="en-GB" dirty="0"/>
              <a:t>)</a:t>
            </a:r>
          </a:p>
          <a:p>
            <a:endParaRPr lang="en-GB" dirty="0"/>
          </a:p>
        </p:txBody>
      </p:sp>
      <p:sp>
        <p:nvSpPr>
          <p:cNvPr id="7" name="Title 6"/>
          <p:cNvSpPr>
            <a:spLocks noGrp="1"/>
          </p:cNvSpPr>
          <p:nvPr>
            <p:ph type="title"/>
          </p:nvPr>
        </p:nvSpPr>
        <p:spPr/>
        <p:txBody>
          <a:bodyPr>
            <a:normAutofit fontScale="90000"/>
          </a:bodyPr>
          <a:lstStyle/>
          <a:p>
            <a:r>
              <a:rPr lang="en-GB" dirty="0"/>
              <a:t>Table constraints</a:t>
            </a:r>
          </a:p>
        </p:txBody>
      </p:sp>
      <p:pic>
        <p:nvPicPr>
          <p:cNvPr id="5" name="Picture 4">
            <a:extLst>
              <a:ext uri="{FF2B5EF4-FFF2-40B4-BE49-F238E27FC236}">
                <a16:creationId xmlns:a16="http://schemas.microsoft.com/office/drawing/2014/main" id="{8D4E1182-A608-40AA-92C8-626ACFA82FC3}"/>
              </a:ext>
            </a:extLst>
          </p:cNvPr>
          <p:cNvPicPr>
            <a:picLocks noChangeAspect="1"/>
          </p:cNvPicPr>
          <p:nvPr/>
        </p:nvPicPr>
        <p:blipFill>
          <a:blip r:embed="rId2"/>
          <a:stretch>
            <a:fillRect/>
          </a:stretch>
        </p:blipFill>
        <p:spPr>
          <a:xfrm>
            <a:off x="6206400" y="4149969"/>
            <a:ext cx="5580000" cy="1122235"/>
          </a:xfrm>
          <a:prstGeom prst="rect">
            <a:avLst/>
          </a:prstGeom>
        </p:spPr>
      </p:pic>
    </p:spTree>
    <p:extLst>
      <p:ext uri="{BB962C8B-B14F-4D97-AF65-F5344CB8AC3E}">
        <p14:creationId xmlns:p14="http://schemas.microsoft.com/office/powerpoint/2010/main" val="1583340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a:xfrm>
            <a:off x="414000" y="1544760"/>
            <a:ext cx="7394525" cy="4546800"/>
          </a:xfrm>
        </p:spPr>
        <p:txBody>
          <a:bodyPr/>
          <a:lstStyle/>
          <a:p>
            <a:r>
              <a:rPr lang="en-GB" dirty="0"/>
              <a:t>SQL</a:t>
            </a:r>
          </a:p>
          <a:p>
            <a:r>
              <a:rPr lang="en-GB" dirty="0"/>
              <a:t>Modelling Relational Databases</a:t>
            </a:r>
          </a:p>
          <a:p>
            <a:r>
              <a:rPr lang="en-GB" dirty="0" err="1"/>
              <a:t>NoSQL</a:t>
            </a:r>
            <a:r>
              <a:rPr lang="en-GB" dirty="0"/>
              <a:t> Databases</a:t>
            </a:r>
          </a:p>
          <a:p>
            <a:endParaRPr lang="en-GB" dirty="0"/>
          </a:p>
          <a:p>
            <a:pPr lvl="1"/>
            <a:r>
              <a:rPr lang="en-GB" dirty="0"/>
              <a:t>There are many different kinds of databases.</a:t>
            </a:r>
          </a:p>
          <a:p>
            <a:endParaRPr lang="en-GB" dirty="0"/>
          </a:p>
          <a:p>
            <a:pPr lvl="1"/>
            <a:r>
              <a:rPr lang="en-GB" dirty="0"/>
              <a:t>Each one has advantages and disadvantages meaning that they should be used for different situations.</a:t>
            </a:r>
          </a:p>
          <a:p>
            <a:endParaRPr lang="en-GB" dirty="0"/>
          </a:p>
          <a:p>
            <a:pPr lvl="1"/>
            <a:r>
              <a:rPr lang="en-GB" dirty="0"/>
              <a:t>We will explore several  different types of database over this course but be aware there are many more!</a:t>
            </a:r>
          </a:p>
          <a:p>
            <a:endParaRPr lang="en-GB" dirty="0"/>
          </a:p>
        </p:txBody>
      </p:sp>
      <p:sp>
        <p:nvSpPr>
          <p:cNvPr id="6" name="Title 5"/>
          <p:cNvSpPr>
            <a:spLocks noGrp="1"/>
          </p:cNvSpPr>
          <p:nvPr>
            <p:ph type="title"/>
          </p:nvPr>
        </p:nvSpPr>
        <p:spPr/>
        <p:txBody>
          <a:bodyPr>
            <a:normAutofit fontScale="90000"/>
          </a:bodyPr>
          <a:lstStyle/>
          <a:p>
            <a:r>
              <a:rPr lang="en-GB" dirty="0"/>
              <a:t>Introduction To Databases</a:t>
            </a:r>
          </a:p>
        </p:txBody>
      </p:sp>
    </p:spTree>
    <p:extLst>
      <p:ext uri="{BB962C8B-B14F-4D97-AF65-F5344CB8AC3E}">
        <p14:creationId xmlns:p14="http://schemas.microsoft.com/office/powerpoint/2010/main" val="1860019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Autofit/>
          </a:bodyPr>
          <a:lstStyle/>
          <a:p>
            <a:pPr marL="0" indent="0">
              <a:buNone/>
            </a:pPr>
            <a:r>
              <a:rPr lang="en-GB" sz="1600" b="1" dirty="0"/>
              <a:t>PRIMARY KEY </a:t>
            </a:r>
            <a:r>
              <a:rPr lang="en-GB" sz="1600" dirty="0"/>
              <a:t>– combination of NOT NULL and UNIQUE. This column, or a collection of columns (composite key) must have a unique identity for identifying the row quickly and easily. A table can only have ONE primary key, and most tables should have one.</a:t>
            </a:r>
          </a:p>
          <a:p>
            <a:pPr marL="0" indent="0">
              <a:buNone/>
            </a:pPr>
            <a:endParaRPr lang="en-GB" sz="1600" dirty="0"/>
          </a:p>
          <a:p>
            <a:pPr marL="0" indent="0">
              <a:lnSpc>
                <a:spcPct val="60000"/>
              </a:lnSpc>
              <a:buNone/>
            </a:pPr>
            <a:r>
              <a:rPr lang="en-GB" sz="2000" dirty="0"/>
              <a:t>CREATE TABLE example (</a:t>
            </a:r>
          </a:p>
          <a:p>
            <a:pPr marL="0" indent="0">
              <a:lnSpc>
                <a:spcPct val="60000"/>
              </a:lnSpc>
              <a:buNone/>
            </a:pPr>
            <a:r>
              <a:rPr lang="en-GB" sz="2000" dirty="0" smtClean="0"/>
              <a:t>   </a:t>
            </a:r>
            <a:r>
              <a:rPr lang="en-GB" sz="2000" dirty="0" err="1" smtClean="0"/>
              <a:t>My_id</a:t>
            </a:r>
            <a:r>
              <a:rPr lang="en-GB" sz="2000" dirty="0" smtClean="0"/>
              <a:t> </a:t>
            </a:r>
            <a:r>
              <a:rPr lang="en-GB" sz="2000" dirty="0" err="1"/>
              <a:t>int</a:t>
            </a:r>
            <a:r>
              <a:rPr lang="en-GB" sz="2000" dirty="0"/>
              <a:t> NOT NULL,</a:t>
            </a:r>
          </a:p>
          <a:p>
            <a:pPr marL="0" indent="0">
              <a:lnSpc>
                <a:spcPct val="60000"/>
              </a:lnSpc>
              <a:buNone/>
            </a:pPr>
            <a:r>
              <a:rPr lang="en-GB" sz="2000" dirty="0" smtClean="0"/>
              <a:t>   PRIMARY </a:t>
            </a:r>
            <a:r>
              <a:rPr lang="en-GB" sz="2000" dirty="0"/>
              <a:t>KEY (</a:t>
            </a:r>
            <a:r>
              <a:rPr lang="en-GB" sz="2000" dirty="0" err="1"/>
              <a:t>My_id</a:t>
            </a:r>
            <a:r>
              <a:rPr lang="en-GB" sz="2000" dirty="0"/>
              <a:t>)</a:t>
            </a:r>
          </a:p>
          <a:p>
            <a:pPr marL="0" indent="0">
              <a:lnSpc>
                <a:spcPct val="60000"/>
              </a:lnSpc>
              <a:buNone/>
            </a:pPr>
            <a:r>
              <a:rPr lang="en-GB" sz="2000" dirty="0" smtClean="0"/>
              <a:t>);</a:t>
            </a:r>
            <a:endParaRPr lang="en-GB" sz="2000" dirty="0"/>
          </a:p>
          <a:p>
            <a:pPr marL="0" indent="0">
              <a:lnSpc>
                <a:spcPct val="60000"/>
              </a:lnSpc>
              <a:buNone/>
            </a:pPr>
            <a:endParaRPr lang="en-GB" sz="2000" dirty="0"/>
          </a:p>
          <a:p>
            <a:pPr marL="0" indent="0">
              <a:lnSpc>
                <a:spcPct val="60000"/>
              </a:lnSpc>
              <a:buNone/>
            </a:pPr>
            <a:r>
              <a:rPr lang="en-GB" sz="2000" dirty="0"/>
              <a:t>CREATE TABLE example (</a:t>
            </a:r>
          </a:p>
          <a:p>
            <a:pPr marL="0" indent="0">
              <a:lnSpc>
                <a:spcPct val="60000"/>
              </a:lnSpc>
              <a:buNone/>
            </a:pPr>
            <a:r>
              <a:rPr lang="en-GB" sz="2000" dirty="0" smtClean="0"/>
              <a:t>   </a:t>
            </a:r>
            <a:r>
              <a:rPr lang="en-GB" sz="2000" dirty="0" err="1" smtClean="0"/>
              <a:t>My_id</a:t>
            </a:r>
            <a:r>
              <a:rPr lang="en-GB" sz="2000" dirty="0" smtClean="0"/>
              <a:t> </a:t>
            </a:r>
            <a:r>
              <a:rPr lang="en-GB" sz="2000" dirty="0" err="1"/>
              <a:t>int</a:t>
            </a:r>
            <a:r>
              <a:rPr lang="en-GB" sz="2000" dirty="0"/>
              <a:t> NOT NULL,</a:t>
            </a:r>
          </a:p>
          <a:p>
            <a:pPr marL="0" indent="0">
              <a:lnSpc>
                <a:spcPct val="60000"/>
              </a:lnSpc>
              <a:buNone/>
            </a:pPr>
            <a:r>
              <a:rPr lang="en-GB" sz="2000" dirty="0" smtClean="0"/>
              <a:t>   </a:t>
            </a:r>
            <a:r>
              <a:rPr lang="en-GB" sz="2000" dirty="0" err="1" smtClean="0"/>
              <a:t>FirstName</a:t>
            </a:r>
            <a:r>
              <a:rPr lang="en-GB" sz="2000" dirty="0" smtClean="0"/>
              <a:t> </a:t>
            </a:r>
            <a:r>
              <a:rPr lang="en-GB" sz="2000" dirty="0"/>
              <a:t>varchar(255),</a:t>
            </a:r>
          </a:p>
          <a:p>
            <a:pPr marL="0" indent="0">
              <a:lnSpc>
                <a:spcPct val="60000"/>
              </a:lnSpc>
              <a:buNone/>
            </a:pPr>
            <a:r>
              <a:rPr lang="en-GB" sz="2000" dirty="0" smtClean="0"/>
              <a:t>   CONSTRAINT </a:t>
            </a:r>
            <a:r>
              <a:rPr lang="en-GB" sz="2000" dirty="0" err="1"/>
              <a:t>pk_PersonID</a:t>
            </a:r>
            <a:r>
              <a:rPr lang="en-GB" sz="2000" dirty="0"/>
              <a:t> PRIMARY KEY (</a:t>
            </a:r>
            <a:r>
              <a:rPr lang="en-GB" sz="2000" dirty="0" err="1"/>
              <a:t>My_id</a:t>
            </a:r>
            <a:r>
              <a:rPr lang="en-GB" sz="2000" dirty="0"/>
              <a:t>, </a:t>
            </a:r>
            <a:r>
              <a:rPr lang="en-GB" sz="2000" dirty="0" err="1"/>
              <a:t>FirstName</a:t>
            </a:r>
            <a:r>
              <a:rPr lang="en-GB" sz="2000" dirty="0"/>
              <a:t>)</a:t>
            </a:r>
          </a:p>
          <a:p>
            <a:pPr marL="0" indent="0">
              <a:lnSpc>
                <a:spcPct val="60000"/>
              </a:lnSpc>
              <a:buNone/>
            </a:pPr>
            <a:r>
              <a:rPr lang="en-GB" sz="2000" dirty="0" smtClean="0"/>
              <a:t>);</a:t>
            </a:r>
            <a:endParaRPr lang="en-GB" sz="2000" dirty="0"/>
          </a:p>
          <a:p>
            <a:pPr marL="0" indent="0">
              <a:buNone/>
            </a:pPr>
            <a:endParaRPr lang="en-GB" sz="1600" dirty="0"/>
          </a:p>
          <a:p>
            <a:pPr marL="0" indent="0">
              <a:buNone/>
            </a:pPr>
            <a:endParaRPr lang="en-GB" sz="1600" dirty="0"/>
          </a:p>
          <a:p>
            <a:pPr marL="0" indent="0">
              <a:buNone/>
            </a:pPr>
            <a:endParaRPr lang="en-GB" sz="1600" dirty="0"/>
          </a:p>
        </p:txBody>
      </p:sp>
      <p:sp>
        <p:nvSpPr>
          <p:cNvPr id="7" name="Title 6"/>
          <p:cNvSpPr>
            <a:spLocks noGrp="1"/>
          </p:cNvSpPr>
          <p:nvPr>
            <p:ph type="title"/>
          </p:nvPr>
        </p:nvSpPr>
        <p:spPr/>
        <p:txBody>
          <a:bodyPr>
            <a:normAutofit fontScale="90000"/>
          </a:bodyPr>
          <a:lstStyle/>
          <a:p>
            <a:r>
              <a:rPr lang="en-GB" dirty="0"/>
              <a:t>Table constraints</a:t>
            </a:r>
          </a:p>
        </p:txBody>
      </p:sp>
    </p:spTree>
    <p:extLst>
      <p:ext uri="{BB962C8B-B14F-4D97-AF65-F5344CB8AC3E}">
        <p14:creationId xmlns:p14="http://schemas.microsoft.com/office/powerpoint/2010/main" val="2765551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828809" cy="4546800"/>
          </a:xfrm>
        </p:spPr>
        <p:txBody>
          <a:bodyPr>
            <a:noAutofit/>
          </a:bodyPr>
          <a:lstStyle/>
          <a:p>
            <a:pPr marL="0" indent="0">
              <a:lnSpc>
                <a:spcPct val="90000"/>
              </a:lnSpc>
              <a:buNone/>
            </a:pPr>
            <a:r>
              <a:rPr lang="en-GB" sz="1600" b="1" dirty="0"/>
              <a:t>FOREIGN KEY </a:t>
            </a:r>
            <a:r>
              <a:rPr lang="en-GB" sz="1600" dirty="0"/>
              <a:t>– ensures data for this column matches data in another. A foreign key in a table will point to the primary key in another table. Prevents invalid data as it must match the data in the table it is pointing to and prevents destroying links between tables.</a:t>
            </a:r>
          </a:p>
          <a:p>
            <a:pPr marL="0" indent="0">
              <a:lnSpc>
                <a:spcPct val="80000"/>
              </a:lnSpc>
              <a:buNone/>
            </a:pPr>
            <a:endParaRPr lang="en-GB" sz="1600" dirty="0"/>
          </a:p>
          <a:p>
            <a:pPr marL="0" indent="0">
              <a:lnSpc>
                <a:spcPct val="60000"/>
              </a:lnSpc>
              <a:buNone/>
            </a:pPr>
            <a:r>
              <a:rPr lang="en-GB" sz="1800" dirty="0"/>
              <a:t>CREATE TABLE example (</a:t>
            </a:r>
          </a:p>
          <a:p>
            <a:pPr marL="0" indent="0">
              <a:lnSpc>
                <a:spcPct val="60000"/>
              </a:lnSpc>
              <a:buNone/>
            </a:pPr>
            <a:r>
              <a:rPr lang="en-GB" sz="1800" dirty="0" err="1"/>
              <a:t>My_id</a:t>
            </a:r>
            <a:r>
              <a:rPr lang="en-GB" sz="1800" dirty="0"/>
              <a:t> </a:t>
            </a:r>
            <a:r>
              <a:rPr lang="en-GB" sz="1800" dirty="0" err="1"/>
              <a:t>int</a:t>
            </a:r>
            <a:r>
              <a:rPr lang="en-GB" sz="1800" dirty="0"/>
              <a:t> NOT NULL,</a:t>
            </a:r>
          </a:p>
          <a:p>
            <a:pPr marL="0" indent="0">
              <a:lnSpc>
                <a:spcPct val="60000"/>
              </a:lnSpc>
              <a:buNone/>
            </a:pPr>
            <a:r>
              <a:rPr lang="en-GB" sz="1800" dirty="0" err="1"/>
              <a:t>FirstName</a:t>
            </a:r>
            <a:r>
              <a:rPr lang="en-GB" sz="1800" dirty="0"/>
              <a:t> varchar(255),</a:t>
            </a:r>
          </a:p>
          <a:p>
            <a:pPr marL="0" indent="0">
              <a:lnSpc>
                <a:spcPct val="60000"/>
              </a:lnSpc>
              <a:buNone/>
            </a:pPr>
            <a:r>
              <a:rPr lang="en-GB" sz="1800" dirty="0"/>
              <a:t>PRIMARY KEY (</a:t>
            </a:r>
            <a:r>
              <a:rPr lang="en-GB" sz="1800" dirty="0" err="1"/>
              <a:t>My_id</a:t>
            </a:r>
            <a:r>
              <a:rPr lang="en-GB" sz="1800" dirty="0"/>
              <a:t>)</a:t>
            </a:r>
          </a:p>
          <a:p>
            <a:pPr marL="0" indent="0">
              <a:lnSpc>
                <a:spcPct val="60000"/>
              </a:lnSpc>
              <a:buNone/>
            </a:pPr>
            <a:r>
              <a:rPr lang="en-GB" sz="1800" dirty="0" smtClean="0"/>
              <a:t>);</a:t>
            </a:r>
            <a:endParaRPr lang="en-GB" sz="1800" dirty="0"/>
          </a:p>
          <a:p>
            <a:pPr>
              <a:lnSpc>
                <a:spcPct val="60000"/>
              </a:lnSpc>
            </a:pPr>
            <a:endParaRPr lang="en-GB" sz="1800" dirty="0"/>
          </a:p>
          <a:p>
            <a:pPr marL="0" indent="0">
              <a:lnSpc>
                <a:spcPct val="60000"/>
              </a:lnSpc>
              <a:buNone/>
            </a:pPr>
            <a:r>
              <a:rPr lang="en-GB" sz="1800" dirty="0"/>
              <a:t>CREATE TABLE example2 (</a:t>
            </a:r>
          </a:p>
          <a:p>
            <a:pPr marL="0" indent="0">
              <a:lnSpc>
                <a:spcPct val="60000"/>
              </a:lnSpc>
              <a:buNone/>
            </a:pPr>
            <a:r>
              <a:rPr lang="en-GB" sz="1800" dirty="0" err="1"/>
              <a:t>This_id</a:t>
            </a:r>
            <a:r>
              <a:rPr lang="en-GB" sz="1800" dirty="0"/>
              <a:t> </a:t>
            </a:r>
            <a:r>
              <a:rPr lang="en-GB" sz="1800" dirty="0" err="1"/>
              <a:t>int</a:t>
            </a:r>
            <a:r>
              <a:rPr lang="en-GB" sz="1800" dirty="0"/>
              <a:t> NOT NULL,</a:t>
            </a:r>
          </a:p>
          <a:p>
            <a:pPr marL="0" indent="0">
              <a:lnSpc>
                <a:spcPct val="60000"/>
              </a:lnSpc>
              <a:buNone/>
            </a:pPr>
            <a:r>
              <a:rPr lang="en-GB" sz="1800" dirty="0"/>
              <a:t>info </a:t>
            </a:r>
            <a:r>
              <a:rPr lang="en-GB" sz="1800" dirty="0" err="1"/>
              <a:t>varchar</a:t>
            </a:r>
            <a:r>
              <a:rPr lang="en-GB" sz="1800" dirty="0"/>
              <a:t>(255),</a:t>
            </a:r>
          </a:p>
          <a:p>
            <a:pPr marL="0" indent="0">
              <a:lnSpc>
                <a:spcPct val="60000"/>
              </a:lnSpc>
              <a:buNone/>
            </a:pPr>
            <a:r>
              <a:rPr lang="en-GB" sz="1800" dirty="0" err="1"/>
              <a:t>My_id</a:t>
            </a:r>
            <a:r>
              <a:rPr lang="en-GB" sz="1800" dirty="0"/>
              <a:t> </a:t>
            </a:r>
            <a:r>
              <a:rPr lang="en-GB" sz="1800" dirty="0" err="1"/>
              <a:t>int</a:t>
            </a:r>
            <a:r>
              <a:rPr lang="en-GB" sz="1800" dirty="0"/>
              <a:t>,</a:t>
            </a:r>
          </a:p>
          <a:p>
            <a:pPr marL="0" indent="0">
              <a:lnSpc>
                <a:spcPct val="60000"/>
              </a:lnSpc>
              <a:buNone/>
            </a:pPr>
            <a:r>
              <a:rPr lang="en-GB" sz="1800" dirty="0"/>
              <a:t>PRIMARY KEY (</a:t>
            </a:r>
            <a:r>
              <a:rPr lang="en-GB" sz="1800" dirty="0" err="1"/>
              <a:t>This_id</a:t>
            </a:r>
            <a:r>
              <a:rPr lang="en-GB" sz="1800" dirty="0"/>
              <a:t>),</a:t>
            </a:r>
          </a:p>
          <a:p>
            <a:pPr marL="0" indent="0">
              <a:lnSpc>
                <a:spcPct val="60000"/>
              </a:lnSpc>
              <a:buNone/>
            </a:pPr>
            <a:r>
              <a:rPr lang="en-GB" sz="1800" dirty="0"/>
              <a:t>FOREIGN KEY (</a:t>
            </a:r>
            <a:r>
              <a:rPr lang="en-GB" sz="1800" dirty="0" err="1"/>
              <a:t>My_id</a:t>
            </a:r>
            <a:r>
              <a:rPr lang="en-GB" sz="1800" dirty="0"/>
              <a:t>) REFERENCES example(</a:t>
            </a:r>
            <a:r>
              <a:rPr lang="en-GB" sz="1800" dirty="0" err="1"/>
              <a:t>My_id</a:t>
            </a:r>
            <a:r>
              <a:rPr lang="en-GB" sz="1800" dirty="0"/>
              <a:t>)</a:t>
            </a:r>
          </a:p>
          <a:p>
            <a:pPr marL="0" indent="0">
              <a:lnSpc>
                <a:spcPct val="60000"/>
              </a:lnSpc>
              <a:buNone/>
            </a:pPr>
            <a:r>
              <a:rPr lang="en-GB" sz="1600" dirty="0" smtClean="0"/>
              <a:t>);</a:t>
            </a:r>
            <a:endParaRPr lang="en-GB" sz="1600" dirty="0"/>
          </a:p>
          <a:p>
            <a:pPr>
              <a:lnSpc>
                <a:spcPct val="80000"/>
              </a:lnSpc>
            </a:pPr>
            <a:endParaRPr lang="en-GB" sz="1600" dirty="0"/>
          </a:p>
        </p:txBody>
      </p:sp>
      <p:sp>
        <p:nvSpPr>
          <p:cNvPr id="7" name="Title 6"/>
          <p:cNvSpPr>
            <a:spLocks noGrp="1"/>
          </p:cNvSpPr>
          <p:nvPr>
            <p:ph type="title"/>
          </p:nvPr>
        </p:nvSpPr>
        <p:spPr/>
        <p:txBody>
          <a:bodyPr>
            <a:normAutofit fontScale="90000"/>
          </a:bodyPr>
          <a:lstStyle/>
          <a:p>
            <a:r>
              <a:rPr lang="en-GB" dirty="0"/>
              <a:t>Table constraints</a:t>
            </a:r>
          </a:p>
        </p:txBody>
      </p:sp>
    </p:spTree>
    <p:extLst>
      <p:ext uri="{BB962C8B-B14F-4D97-AF65-F5344CB8AC3E}">
        <p14:creationId xmlns:p14="http://schemas.microsoft.com/office/powerpoint/2010/main" val="1544750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fontScale="77500" lnSpcReduction="20000"/>
          </a:bodyPr>
          <a:lstStyle/>
          <a:p>
            <a:pPr marL="0" indent="0">
              <a:buNone/>
            </a:pPr>
            <a:r>
              <a:rPr lang="en-GB" sz="2300" b="1" dirty="0"/>
              <a:t>DEFAULT</a:t>
            </a:r>
            <a:r>
              <a:rPr lang="en-GB" sz="2300" dirty="0"/>
              <a:t> – gives a default value for a field. This is used if no value is specified when entering data</a:t>
            </a:r>
          </a:p>
          <a:p>
            <a:endParaRPr lang="en-GB" sz="2300" dirty="0"/>
          </a:p>
          <a:p>
            <a:pPr marL="0" indent="0">
              <a:buNone/>
            </a:pPr>
            <a:r>
              <a:rPr lang="en-GB" sz="2300" dirty="0"/>
              <a:t>CREATE TABLE example (</a:t>
            </a:r>
          </a:p>
          <a:p>
            <a:pPr marL="0" indent="0">
              <a:buNone/>
            </a:pPr>
            <a:r>
              <a:rPr lang="en-GB" sz="2300" dirty="0" err="1"/>
              <a:t>My_id</a:t>
            </a:r>
            <a:r>
              <a:rPr lang="en-GB" sz="2300" dirty="0"/>
              <a:t> </a:t>
            </a:r>
            <a:r>
              <a:rPr lang="en-GB" sz="2300" dirty="0" err="1"/>
              <a:t>int</a:t>
            </a:r>
            <a:r>
              <a:rPr lang="en-GB" sz="2300" dirty="0"/>
              <a:t> NOT NULL,</a:t>
            </a:r>
          </a:p>
          <a:p>
            <a:pPr marL="0" indent="0">
              <a:buNone/>
            </a:pPr>
            <a:r>
              <a:rPr lang="en-GB" sz="2300" dirty="0"/>
              <a:t>Status varchar(255) DEFAULT ‘ON-HOLD’</a:t>
            </a:r>
          </a:p>
          <a:p>
            <a:pPr marL="0" indent="0">
              <a:buNone/>
            </a:pPr>
            <a:r>
              <a:rPr lang="en-GB" sz="2300" dirty="0" smtClean="0"/>
              <a:t>);</a:t>
            </a:r>
            <a:endParaRPr lang="en-GB" sz="2300" dirty="0"/>
          </a:p>
          <a:p>
            <a:pPr marL="0" indent="0">
              <a:buNone/>
            </a:pPr>
            <a:endParaRPr lang="en-GB" sz="2300" dirty="0"/>
          </a:p>
          <a:p>
            <a:pPr marL="0" indent="0">
              <a:lnSpc>
                <a:spcPct val="140000"/>
              </a:lnSpc>
              <a:buNone/>
            </a:pPr>
            <a:r>
              <a:rPr lang="en-GB" sz="2300" dirty="0"/>
              <a:t>CREATE TABLE example (</a:t>
            </a:r>
          </a:p>
          <a:p>
            <a:pPr marL="0" indent="0">
              <a:lnSpc>
                <a:spcPct val="140000"/>
              </a:lnSpc>
              <a:buNone/>
            </a:pPr>
            <a:r>
              <a:rPr lang="en-GB" sz="2300" dirty="0" err="1"/>
              <a:t>My_id</a:t>
            </a:r>
            <a:r>
              <a:rPr lang="en-GB" sz="2300" dirty="0"/>
              <a:t> </a:t>
            </a:r>
            <a:r>
              <a:rPr lang="en-GB" sz="2300" dirty="0" err="1"/>
              <a:t>int</a:t>
            </a:r>
            <a:r>
              <a:rPr lang="en-GB" sz="2300" dirty="0"/>
              <a:t> NOT NULL,</a:t>
            </a:r>
          </a:p>
          <a:p>
            <a:pPr marL="0" indent="0">
              <a:lnSpc>
                <a:spcPct val="140000"/>
              </a:lnSpc>
              <a:buNone/>
            </a:pPr>
            <a:r>
              <a:rPr lang="en-GB" sz="2300" dirty="0" err="1"/>
              <a:t>OrderDate</a:t>
            </a:r>
            <a:r>
              <a:rPr lang="en-GB" sz="2300" dirty="0"/>
              <a:t> date DEFAULT GETDATE()</a:t>
            </a:r>
          </a:p>
          <a:p>
            <a:pPr marL="0" indent="0">
              <a:lnSpc>
                <a:spcPct val="140000"/>
              </a:lnSpc>
              <a:buNone/>
            </a:pPr>
            <a:r>
              <a:rPr lang="en-GB" sz="2300" dirty="0" smtClean="0"/>
              <a:t>);</a:t>
            </a:r>
            <a:endParaRPr lang="en-GB" sz="2300" dirty="0"/>
          </a:p>
          <a:p>
            <a:pPr marL="0" indent="0">
              <a:buNone/>
            </a:pPr>
            <a:endParaRPr lang="en-GB" sz="2300" dirty="0"/>
          </a:p>
        </p:txBody>
      </p:sp>
      <p:sp>
        <p:nvSpPr>
          <p:cNvPr id="7" name="Title 6"/>
          <p:cNvSpPr>
            <a:spLocks noGrp="1"/>
          </p:cNvSpPr>
          <p:nvPr>
            <p:ph type="title"/>
          </p:nvPr>
        </p:nvSpPr>
        <p:spPr/>
        <p:txBody>
          <a:bodyPr>
            <a:normAutofit fontScale="90000"/>
          </a:bodyPr>
          <a:lstStyle/>
          <a:p>
            <a:r>
              <a:rPr lang="en-GB" dirty="0"/>
              <a:t>Table constraints</a:t>
            </a:r>
          </a:p>
        </p:txBody>
      </p:sp>
    </p:spTree>
    <p:extLst>
      <p:ext uri="{BB962C8B-B14F-4D97-AF65-F5344CB8AC3E}">
        <p14:creationId xmlns:p14="http://schemas.microsoft.com/office/powerpoint/2010/main" val="703262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To ‘create’ a new row, we use the </a:t>
            </a:r>
            <a:r>
              <a:rPr lang="en-GB" sz="1800" b="1" dirty="0"/>
              <a:t>INSERT INTO</a:t>
            </a:r>
            <a:r>
              <a:rPr lang="en-GB" sz="1800" dirty="0"/>
              <a:t> statement to ‘insert’ new data.</a:t>
            </a:r>
          </a:p>
          <a:p>
            <a:endParaRPr lang="en-GB" sz="1800" dirty="0"/>
          </a:p>
          <a:p>
            <a:r>
              <a:rPr lang="en-GB" sz="1800" dirty="0"/>
              <a:t>INSERT INTO </a:t>
            </a:r>
            <a:r>
              <a:rPr lang="en-GB" sz="1800" dirty="0" err="1"/>
              <a:t>table_name</a:t>
            </a:r>
            <a:r>
              <a:rPr lang="en-GB" sz="1800" dirty="0"/>
              <a:t> (column1, column2…) VALUES (value1, value2….)</a:t>
            </a:r>
          </a:p>
          <a:p>
            <a:endParaRPr lang="en-GB" sz="1800" dirty="0"/>
          </a:p>
          <a:p>
            <a:r>
              <a:rPr lang="en-GB" sz="1800" dirty="0"/>
              <a:t>Say we have the following </a:t>
            </a:r>
            <a:r>
              <a:rPr lang="en-GB" sz="1800" dirty="0" smtClean="0"/>
              <a:t>table </a:t>
            </a:r>
            <a:r>
              <a:rPr lang="en-GB" sz="1800" b="1" dirty="0" smtClean="0"/>
              <a:t>people</a:t>
            </a:r>
            <a:r>
              <a:rPr lang="en-GB" sz="1800" dirty="0" smtClean="0"/>
              <a:t>…</a:t>
            </a:r>
            <a:endParaRPr lang="en-GB" sz="1800" dirty="0"/>
          </a:p>
        </p:txBody>
      </p:sp>
      <p:sp>
        <p:nvSpPr>
          <p:cNvPr id="2" name="Title 1"/>
          <p:cNvSpPr>
            <a:spLocks noGrp="1"/>
          </p:cNvSpPr>
          <p:nvPr>
            <p:ph type="title"/>
          </p:nvPr>
        </p:nvSpPr>
        <p:spPr/>
        <p:txBody>
          <a:bodyPr>
            <a:normAutofit fontScale="90000"/>
          </a:bodyPr>
          <a:lstStyle/>
          <a:p>
            <a:r>
              <a:rPr lang="en-GB" dirty="0"/>
              <a:t>Create</a:t>
            </a:r>
          </a:p>
        </p:txBody>
      </p:sp>
      <p:graphicFrame>
        <p:nvGraphicFramePr>
          <p:cNvPr id="7" name="Table 6"/>
          <p:cNvGraphicFramePr>
            <a:graphicFrameLocks noGrp="1"/>
          </p:cNvGraphicFramePr>
          <p:nvPr>
            <p:extLst>
              <p:ext uri="{D42A27DB-BD31-4B8C-83A1-F6EECF244321}">
                <p14:modId xmlns:p14="http://schemas.microsoft.com/office/powerpoint/2010/main" val="3998960973"/>
              </p:ext>
            </p:extLst>
          </p:nvPr>
        </p:nvGraphicFramePr>
        <p:xfrm>
          <a:off x="774662" y="3864667"/>
          <a:ext cx="8128000" cy="1335024"/>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477032463"/>
                    </a:ext>
                  </a:extLst>
                </a:gridCol>
                <a:gridCol w="1625600">
                  <a:extLst>
                    <a:ext uri="{9D8B030D-6E8A-4147-A177-3AD203B41FA5}">
                      <a16:colId xmlns:a16="http://schemas.microsoft.com/office/drawing/2014/main" val="3751431596"/>
                    </a:ext>
                  </a:extLst>
                </a:gridCol>
                <a:gridCol w="1625600">
                  <a:extLst>
                    <a:ext uri="{9D8B030D-6E8A-4147-A177-3AD203B41FA5}">
                      <a16:colId xmlns:a16="http://schemas.microsoft.com/office/drawing/2014/main" val="1841947631"/>
                    </a:ext>
                  </a:extLst>
                </a:gridCol>
                <a:gridCol w="1625600">
                  <a:extLst>
                    <a:ext uri="{9D8B030D-6E8A-4147-A177-3AD203B41FA5}">
                      <a16:colId xmlns:a16="http://schemas.microsoft.com/office/drawing/2014/main" val="1287220301"/>
                    </a:ext>
                  </a:extLst>
                </a:gridCol>
                <a:gridCol w="1625600">
                  <a:extLst>
                    <a:ext uri="{9D8B030D-6E8A-4147-A177-3AD203B41FA5}">
                      <a16:colId xmlns:a16="http://schemas.microsoft.com/office/drawing/2014/main" val="467824689"/>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extLst>
                  <a:ext uri="{0D108BD9-81ED-4DB2-BD59-A6C34878D82A}">
                    <a16:rowId xmlns:a16="http://schemas.microsoft.com/office/drawing/2014/main" val="3291154930"/>
                  </a:ext>
                </a:extLst>
              </a:tr>
            </a:tbl>
          </a:graphicData>
        </a:graphic>
      </p:graphicFrame>
    </p:spTree>
    <p:extLst>
      <p:ext uri="{BB962C8B-B14F-4D97-AF65-F5344CB8AC3E}">
        <p14:creationId xmlns:p14="http://schemas.microsoft.com/office/powerpoint/2010/main" val="11320914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5042559" cy="4546800"/>
          </a:xfrm>
        </p:spPr>
        <p:txBody>
          <a:bodyPr>
            <a:normAutofit/>
          </a:bodyPr>
          <a:lstStyle/>
          <a:p>
            <a:r>
              <a:rPr lang="en-GB" sz="1800" dirty="0"/>
              <a:t>We create the table like so…</a:t>
            </a:r>
          </a:p>
          <a:p>
            <a:endParaRPr lang="en-GB" sz="1800" dirty="0"/>
          </a:p>
          <a:p>
            <a:pPr marL="0" indent="0">
              <a:buNone/>
            </a:pPr>
            <a:r>
              <a:rPr lang="en-GB" sz="1800" dirty="0"/>
              <a:t>	CREATE TABLE people (</a:t>
            </a:r>
          </a:p>
          <a:p>
            <a:pPr marL="0" indent="0">
              <a:buNone/>
            </a:pPr>
            <a:r>
              <a:rPr lang="en-GB" sz="1800" dirty="0"/>
              <a:t>	</a:t>
            </a:r>
            <a:r>
              <a:rPr lang="en-GB" sz="1800" dirty="0" err="1"/>
              <a:t>My_ID</a:t>
            </a:r>
            <a:r>
              <a:rPr lang="en-GB" sz="1800" dirty="0"/>
              <a:t> </a:t>
            </a:r>
            <a:r>
              <a:rPr lang="en-GB" sz="1800" dirty="0" err="1"/>
              <a:t>int</a:t>
            </a:r>
            <a:r>
              <a:rPr lang="en-GB" sz="1800" dirty="0"/>
              <a:t> NOT NULL 	AUTO_INCREMENT,</a:t>
            </a:r>
          </a:p>
          <a:p>
            <a:pPr marL="0" indent="0">
              <a:buNone/>
            </a:pPr>
            <a:r>
              <a:rPr lang="en-GB" sz="1800" dirty="0"/>
              <a:t>	</a:t>
            </a:r>
            <a:r>
              <a:rPr lang="en-GB" sz="1800" dirty="0" err="1"/>
              <a:t>F_Name</a:t>
            </a:r>
            <a:r>
              <a:rPr lang="en-GB" sz="1800" dirty="0"/>
              <a:t> varchar(255),</a:t>
            </a:r>
          </a:p>
          <a:p>
            <a:pPr marL="0" indent="0">
              <a:buNone/>
            </a:pPr>
            <a:r>
              <a:rPr lang="en-GB" sz="1800" dirty="0"/>
              <a:t>	</a:t>
            </a:r>
            <a:r>
              <a:rPr lang="en-GB" sz="1800" dirty="0" err="1"/>
              <a:t>L_Name</a:t>
            </a:r>
            <a:r>
              <a:rPr lang="en-GB" sz="1800" dirty="0"/>
              <a:t> varchar(255),</a:t>
            </a:r>
          </a:p>
          <a:p>
            <a:pPr marL="0" indent="0">
              <a:buNone/>
            </a:pPr>
            <a:r>
              <a:rPr lang="en-GB" sz="1800" dirty="0"/>
              <a:t>	Age </a:t>
            </a:r>
            <a:r>
              <a:rPr lang="en-GB" sz="1800" dirty="0" err="1"/>
              <a:t>int</a:t>
            </a:r>
            <a:r>
              <a:rPr lang="en-GB" sz="1800" dirty="0"/>
              <a:t>,</a:t>
            </a:r>
          </a:p>
          <a:p>
            <a:pPr marL="0" indent="0">
              <a:buNone/>
            </a:pPr>
            <a:r>
              <a:rPr lang="en-GB" sz="1800" dirty="0"/>
              <a:t>	Country varchar(255),</a:t>
            </a:r>
          </a:p>
          <a:p>
            <a:pPr marL="0" indent="0">
              <a:buNone/>
            </a:pPr>
            <a:r>
              <a:rPr lang="en-GB" sz="1800" dirty="0"/>
              <a:t>	PRIMARY KEY (</a:t>
            </a:r>
            <a:r>
              <a:rPr lang="en-GB" sz="1800" dirty="0" err="1"/>
              <a:t>My_ID</a:t>
            </a:r>
            <a:r>
              <a:rPr lang="en-GB" sz="1800" dirty="0"/>
              <a:t>)</a:t>
            </a:r>
          </a:p>
          <a:p>
            <a:pPr marL="0" indent="0">
              <a:buNone/>
            </a:pPr>
            <a:r>
              <a:rPr lang="en-GB" sz="1800" dirty="0"/>
              <a:t>	);</a:t>
            </a:r>
          </a:p>
        </p:txBody>
      </p:sp>
      <p:sp>
        <p:nvSpPr>
          <p:cNvPr id="2" name="Title 1"/>
          <p:cNvSpPr>
            <a:spLocks noGrp="1"/>
          </p:cNvSpPr>
          <p:nvPr>
            <p:ph type="title"/>
          </p:nvPr>
        </p:nvSpPr>
        <p:spPr/>
        <p:txBody>
          <a:bodyPr>
            <a:normAutofit fontScale="90000"/>
          </a:bodyPr>
          <a:lstStyle/>
          <a:p>
            <a:r>
              <a:rPr lang="en-GB" dirty="0"/>
              <a:t>Create</a:t>
            </a:r>
            <a:endParaRPr lang="en-US" dirty="0"/>
          </a:p>
        </p:txBody>
      </p:sp>
      <p:sp>
        <p:nvSpPr>
          <p:cNvPr id="8" name="Content Placeholder 3"/>
          <p:cNvSpPr>
            <a:spLocks noGrp="1"/>
          </p:cNvSpPr>
          <p:nvPr>
            <p:ph sz="quarter" idx="4294967295"/>
          </p:nvPr>
        </p:nvSpPr>
        <p:spPr>
          <a:xfrm>
            <a:off x="5404374" y="1537669"/>
            <a:ext cx="5470525" cy="4422775"/>
          </a:xfrm>
        </p:spPr>
        <p:txBody>
          <a:bodyPr>
            <a:normAutofit/>
          </a:bodyPr>
          <a:lstStyle/>
          <a:p>
            <a:r>
              <a:rPr lang="en-GB" sz="1800" dirty="0"/>
              <a:t>We can insert more data like so…</a:t>
            </a:r>
          </a:p>
          <a:p>
            <a:endParaRPr lang="en-GB" sz="1800" dirty="0"/>
          </a:p>
          <a:p>
            <a:pPr marL="0" indent="0">
              <a:buNone/>
            </a:pPr>
            <a:r>
              <a:rPr lang="en-GB" sz="1800" dirty="0"/>
              <a:t>	INSERT INTO people (</a:t>
            </a:r>
          </a:p>
          <a:p>
            <a:pPr marL="0" indent="0">
              <a:buNone/>
            </a:pPr>
            <a:r>
              <a:rPr lang="en-GB" sz="1800" dirty="0"/>
              <a:t>	</a:t>
            </a:r>
            <a:r>
              <a:rPr lang="en-GB" sz="1800" dirty="0" err="1"/>
              <a:t>F_Name</a:t>
            </a:r>
            <a:r>
              <a:rPr lang="en-GB" sz="1800" dirty="0"/>
              <a:t>, </a:t>
            </a:r>
            <a:r>
              <a:rPr lang="en-GB" sz="1800" dirty="0" err="1"/>
              <a:t>L_Name</a:t>
            </a:r>
            <a:r>
              <a:rPr lang="en-GB" sz="1800" dirty="0"/>
              <a:t>, Age, Country)</a:t>
            </a:r>
          </a:p>
          <a:p>
            <a:pPr marL="0" indent="0">
              <a:buNone/>
            </a:pPr>
            <a:r>
              <a:rPr lang="en-GB" sz="1800" dirty="0"/>
              <a:t>	VALUES (‘Alice’, ‘</a:t>
            </a:r>
            <a:r>
              <a:rPr lang="en-GB" sz="1800" dirty="0" err="1"/>
              <a:t>Beacher</a:t>
            </a:r>
            <a:r>
              <a:rPr lang="en-GB" sz="1800" dirty="0"/>
              <a:t>’, 26, ‘America’);</a:t>
            </a:r>
          </a:p>
        </p:txBody>
      </p:sp>
    </p:spTree>
    <p:extLst>
      <p:ext uri="{BB962C8B-B14F-4D97-AF65-F5344CB8AC3E}">
        <p14:creationId xmlns:p14="http://schemas.microsoft.com/office/powerpoint/2010/main" val="2418813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7617961" cy="4546800"/>
          </a:xfrm>
        </p:spPr>
        <p:txBody>
          <a:bodyPr>
            <a:normAutofit/>
          </a:bodyPr>
          <a:lstStyle/>
          <a:p>
            <a:r>
              <a:rPr lang="en-GB" sz="1800" dirty="0"/>
              <a:t>Before we start changing the tables we’ve made you need to understand referential actions</a:t>
            </a:r>
          </a:p>
          <a:p>
            <a:endParaRPr lang="en-GB" sz="1800" dirty="0"/>
          </a:p>
          <a:p>
            <a:r>
              <a:rPr lang="en-GB" sz="1800" dirty="0"/>
              <a:t>This basically means if we want to update or delete something that would affect a key value in a parent table that has matching rows in a child table you need to consider what you want to do about that</a:t>
            </a:r>
          </a:p>
          <a:p>
            <a:endParaRPr lang="en-GB" sz="1800" dirty="0"/>
          </a:p>
          <a:p>
            <a:r>
              <a:rPr lang="en-GB" sz="1800" dirty="0"/>
              <a:t>For example, if we deleted a customer row, would we want to delete all orders associated with that customer, assuming the order contains a foreign key that is the customer’s primary key</a:t>
            </a:r>
          </a:p>
        </p:txBody>
      </p:sp>
      <p:sp>
        <p:nvSpPr>
          <p:cNvPr id="2" name="Title 1"/>
          <p:cNvSpPr>
            <a:spLocks noGrp="1"/>
          </p:cNvSpPr>
          <p:nvPr>
            <p:ph type="title"/>
          </p:nvPr>
        </p:nvSpPr>
        <p:spPr/>
        <p:txBody>
          <a:bodyPr>
            <a:normAutofit fontScale="90000"/>
          </a:bodyPr>
          <a:lstStyle/>
          <a:p>
            <a:r>
              <a:rPr lang="en-GB" dirty="0"/>
              <a:t>Referential actions</a:t>
            </a:r>
            <a:endParaRPr lang="en-US" dirty="0"/>
          </a:p>
        </p:txBody>
      </p:sp>
    </p:spTree>
    <p:extLst>
      <p:ext uri="{BB962C8B-B14F-4D97-AF65-F5344CB8AC3E}">
        <p14:creationId xmlns:p14="http://schemas.microsoft.com/office/powerpoint/2010/main" val="1889022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8064835" cy="4546800"/>
          </a:xfrm>
        </p:spPr>
        <p:txBody>
          <a:bodyPr>
            <a:noAutofit/>
          </a:bodyPr>
          <a:lstStyle/>
          <a:p>
            <a:pPr marL="0" indent="0">
              <a:buNone/>
            </a:pPr>
            <a:r>
              <a:rPr lang="en-GB" sz="1600" b="1" dirty="0"/>
              <a:t>CASCADE</a:t>
            </a:r>
            <a:r>
              <a:rPr lang="en-GB" sz="1600" dirty="0"/>
              <a:t> – if you delete or update a record in a parent table it will automatically delete or update the matching row in the child </a:t>
            </a:r>
            <a:r>
              <a:rPr lang="en-GB" sz="1600" dirty="0" smtClean="0"/>
              <a:t>table</a:t>
            </a:r>
            <a:endParaRPr lang="en-GB" sz="1600" dirty="0"/>
          </a:p>
          <a:p>
            <a:pPr marL="0" indent="0">
              <a:buNone/>
            </a:pPr>
            <a:r>
              <a:rPr lang="en-GB" sz="1800" dirty="0"/>
              <a:t>CREATE TABLE parent (</a:t>
            </a:r>
          </a:p>
          <a:p>
            <a:pPr marL="0" indent="0">
              <a:buNone/>
            </a:pPr>
            <a:r>
              <a:rPr lang="en-GB" sz="1800" dirty="0"/>
              <a:t>ID </a:t>
            </a:r>
            <a:r>
              <a:rPr lang="en-GB" sz="1800" dirty="0" err="1"/>
              <a:t>int</a:t>
            </a:r>
            <a:r>
              <a:rPr lang="en-GB" sz="1800" dirty="0"/>
              <a:t> NOT NULL,</a:t>
            </a:r>
          </a:p>
          <a:p>
            <a:pPr marL="0" indent="0">
              <a:buNone/>
            </a:pPr>
            <a:r>
              <a:rPr lang="en-GB" sz="1800" dirty="0"/>
              <a:t>PRIMARY KEY (ID)</a:t>
            </a:r>
          </a:p>
          <a:p>
            <a:pPr marL="0" indent="0">
              <a:buNone/>
            </a:pPr>
            <a:r>
              <a:rPr lang="en-GB" sz="1800" dirty="0" smtClean="0"/>
              <a:t>);</a:t>
            </a:r>
          </a:p>
          <a:p>
            <a:pPr marL="0" indent="0">
              <a:buNone/>
            </a:pPr>
            <a:endParaRPr lang="en-GB" sz="1800" dirty="0"/>
          </a:p>
          <a:p>
            <a:pPr marL="0" indent="0">
              <a:buNone/>
            </a:pPr>
            <a:r>
              <a:rPr lang="en-GB" sz="1800" dirty="0"/>
              <a:t>CREATE TABLE child (</a:t>
            </a:r>
          </a:p>
          <a:p>
            <a:pPr marL="0" indent="0">
              <a:buNone/>
            </a:pPr>
            <a:r>
              <a:rPr lang="en-GB" sz="1800" dirty="0"/>
              <a:t>ID </a:t>
            </a:r>
            <a:r>
              <a:rPr lang="en-GB" sz="1800" dirty="0" err="1"/>
              <a:t>int</a:t>
            </a:r>
            <a:r>
              <a:rPr lang="en-GB" sz="1800" dirty="0"/>
              <a:t>,</a:t>
            </a:r>
          </a:p>
          <a:p>
            <a:pPr marL="0" indent="0">
              <a:buNone/>
            </a:pPr>
            <a:r>
              <a:rPr lang="en-GB" sz="1800" dirty="0" err="1"/>
              <a:t>parent_id</a:t>
            </a:r>
            <a:r>
              <a:rPr lang="en-GB" sz="1800" dirty="0"/>
              <a:t> </a:t>
            </a:r>
            <a:r>
              <a:rPr lang="en-GB" sz="1800" dirty="0" err="1"/>
              <a:t>int</a:t>
            </a:r>
            <a:r>
              <a:rPr lang="en-GB" sz="1800" dirty="0"/>
              <a:t>,</a:t>
            </a:r>
          </a:p>
          <a:p>
            <a:pPr marL="0" indent="0">
              <a:buNone/>
            </a:pPr>
            <a:r>
              <a:rPr lang="en-GB" sz="1800" dirty="0"/>
              <a:t>FOREIGN KEY (</a:t>
            </a:r>
            <a:r>
              <a:rPr lang="en-GB" sz="1800" dirty="0" err="1"/>
              <a:t>parent_id</a:t>
            </a:r>
            <a:r>
              <a:rPr lang="en-GB" sz="1800" dirty="0"/>
              <a:t>) REFERENCES parent(ID) ON DELETE CASCADE</a:t>
            </a:r>
          </a:p>
          <a:p>
            <a:pPr marL="0" indent="0">
              <a:buNone/>
            </a:pPr>
            <a:r>
              <a:rPr lang="en-GB" sz="1800" dirty="0"/>
              <a:t>);</a:t>
            </a:r>
          </a:p>
          <a:p>
            <a:pPr>
              <a:lnSpc>
                <a:spcPct val="140000"/>
              </a:lnSpc>
            </a:pPr>
            <a:endParaRPr lang="en-GB" sz="1600" dirty="0"/>
          </a:p>
          <a:p>
            <a:endParaRPr lang="en-GB" sz="1600" dirty="0"/>
          </a:p>
          <a:p>
            <a:endParaRPr lang="en-GB" sz="1600" dirty="0"/>
          </a:p>
          <a:p>
            <a:endParaRPr lang="en-GB" sz="1600" dirty="0"/>
          </a:p>
        </p:txBody>
      </p:sp>
      <p:sp>
        <p:nvSpPr>
          <p:cNvPr id="8" name="Title 7"/>
          <p:cNvSpPr>
            <a:spLocks noGrp="1"/>
          </p:cNvSpPr>
          <p:nvPr>
            <p:ph type="title"/>
          </p:nvPr>
        </p:nvSpPr>
        <p:spPr/>
        <p:txBody>
          <a:bodyPr>
            <a:normAutofit fontScale="90000"/>
          </a:bodyPr>
          <a:lstStyle/>
          <a:p>
            <a:r>
              <a:rPr lang="en-GB" dirty="0"/>
              <a:t>Referential actions</a:t>
            </a:r>
          </a:p>
        </p:txBody>
      </p:sp>
    </p:spTree>
    <p:extLst>
      <p:ext uri="{BB962C8B-B14F-4D97-AF65-F5344CB8AC3E}">
        <p14:creationId xmlns:p14="http://schemas.microsoft.com/office/powerpoint/2010/main" val="34332770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Autofit/>
          </a:bodyPr>
          <a:lstStyle/>
          <a:p>
            <a:pPr marL="0" indent="0">
              <a:buNone/>
            </a:pPr>
            <a:r>
              <a:rPr lang="en-GB" sz="1600" b="1" dirty="0"/>
              <a:t>SET NULL </a:t>
            </a:r>
            <a:r>
              <a:rPr lang="en-GB" sz="1600" dirty="0"/>
              <a:t>– if you delete or update a row from the parent table, set the foreign key column(s) in the child table to NULL. Make sure you have not set columns as NOT NULL if you use this referential action.</a:t>
            </a:r>
          </a:p>
          <a:p>
            <a:pPr marL="0" indent="0">
              <a:buNone/>
            </a:pPr>
            <a:endParaRPr lang="en-GB" sz="1600" dirty="0"/>
          </a:p>
          <a:p>
            <a:pPr marL="0" indent="0">
              <a:buNone/>
            </a:pPr>
            <a:r>
              <a:rPr lang="en-GB" sz="1600" dirty="0"/>
              <a:t>CREATE TABLE parent (</a:t>
            </a:r>
          </a:p>
          <a:p>
            <a:pPr marL="0" indent="0">
              <a:buNone/>
            </a:pPr>
            <a:r>
              <a:rPr lang="en-GB" sz="1600" dirty="0"/>
              <a:t>ID </a:t>
            </a:r>
            <a:r>
              <a:rPr lang="en-GB" sz="1600" dirty="0" err="1"/>
              <a:t>int</a:t>
            </a:r>
            <a:r>
              <a:rPr lang="en-GB" sz="1600" dirty="0"/>
              <a:t> NOT NULL,</a:t>
            </a:r>
          </a:p>
          <a:p>
            <a:pPr marL="0" indent="0">
              <a:buNone/>
            </a:pPr>
            <a:r>
              <a:rPr lang="en-GB" sz="1600" dirty="0"/>
              <a:t>PRIMARY KEY (ID)</a:t>
            </a:r>
          </a:p>
          <a:p>
            <a:pPr marL="0" indent="0">
              <a:buNone/>
            </a:pPr>
            <a:r>
              <a:rPr lang="en-GB" sz="1600" dirty="0"/>
              <a:t>);</a:t>
            </a:r>
          </a:p>
          <a:p>
            <a:endParaRPr lang="en-GB" sz="1600" dirty="0"/>
          </a:p>
          <a:p>
            <a:pPr marL="0" indent="0">
              <a:buNone/>
            </a:pPr>
            <a:r>
              <a:rPr lang="en-GB" sz="1600" dirty="0"/>
              <a:t>CREATE TABLE child (</a:t>
            </a:r>
          </a:p>
          <a:p>
            <a:pPr marL="0" indent="0">
              <a:buNone/>
            </a:pPr>
            <a:r>
              <a:rPr lang="en-GB" sz="1600" dirty="0"/>
              <a:t>ID </a:t>
            </a:r>
            <a:r>
              <a:rPr lang="en-GB" sz="1600" dirty="0" err="1"/>
              <a:t>int</a:t>
            </a:r>
            <a:r>
              <a:rPr lang="en-GB" sz="1600" dirty="0"/>
              <a:t>,</a:t>
            </a:r>
          </a:p>
          <a:p>
            <a:pPr marL="0" indent="0">
              <a:buNone/>
            </a:pPr>
            <a:r>
              <a:rPr lang="en-GB" sz="1600" dirty="0" err="1"/>
              <a:t>parent_id</a:t>
            </a:r>
            <a:r>
              <a:rPr lang="en-GB" sz="1600" dirty="0"/>
              <a:t> </a:t>
            </a:r>
            <a:r>
              <a:rPr lang="en-GB" sz="1600" dirty="0" err="1"/>
              <a:t>int</a:t>
            </a:r>
            <a:r>
              <a:rPr lang="en-GB" sz="1600" dirty="0"/>
              <a:t>,</a:t>
            </a:r>
          </a:p>
          <a:p>
            <a:pPr marL="0" indent="0">
              <a:buNone/>
            </a:pPr>
            <a:r>
              <a:rPr lang="en-GB" sz="1600" dirty="0"/>
              <a:t>FOREIGN KEY (</a:t>
            </a:r>
            <a:r>
              <a:rPr lang="en-GB" sz="1600" dirty="0" err="1"/>
              <a:t>parent_id</a:t>
            </a:r>
            <a:r>
              <a:rPr lang="en-GB" sz="1600" dirty="0"/>
              <a:t>) REFERENCES parent(ID) ON DELETE SET NULL</a:t>
            </a:r>
          </a:p>
          <a:p>
            <a:pPr marL="0" indent="0">
              <a:buNone/>
            </a:pPr>
            <a:r>
              <a:rPr lang="en-GB" sz="1600" dirty="0"/>
              <a:t>);</a:t>
            </a:r>
          </a:p>
          <a:p>
            <a:endParaRPr lang="en-GB" sz="1600" dirty="0"/>
          </a:p>
          <a:p>
            <a:endParaRPr lang="en-GB" sz="1600" dirty="0"/>
          </a:p>
          <a:p>
            <a:endParaRPr lang="en-GB" sz="1600" dirty="0"/>
          </a:p>
          <a:p>
            <a:endParaRPr lang="en-GB" sz="1600" dirty="0"/>
          </a:p>
        </p:txBody>
      </p:sp>
      <p:sp>
        <p:nvSpPr>
          <p:cNvPr id="8" name="Title 7"/>
          <p:cNvSpPr>
            <a:spLocks noGrp="1"/>
          </p:cNvSpPr>
          <p:nvPr>
            <p:ph type="title"/>
          </p:nvPr>
        </p:nvSpPr>
        <p:spPr/>
        <p:txBody>
          <a:bodyPr>
            <a:normAutofit fontScale="90000"/>
          </a:bodyPr>
          <a:lstStyle/>
          <a:p>
            <a:r>
              <a:rPr lang="en-GB" dirty="0"/>
              <a:t>Referential actions</a:t>
            </a:r>
          </a:p>
        </p:txBody>
      </p:sp>
    </p:spTree>
    <p:extLst>
      <p:ext uri="{BB962C8B-B14F-4D97-AF65-F5344CB8AC3E}">
        <p14:creationId xmlns:p14="http://schemas.microsoft.com/office/powerpoint/2010/main" val="7273072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fontScale="70000" lnSpcReduction="20000"/>
          </a:bodyPr>
          <a:lstStyle/>
          <a:p>
            <a:pPr marL="0" indent="0">
              <a:lnSpc>
                <a:spcPct val="110000"/>
              </a:lnSpc>
              <a:buNone/>
            </a:pPr>
            <a:r>
              <a:rPr lang="en-GB" sz="2300" b="1" dirty="0"/>
              <a:t>RESTRICT</a:t>
            </a:r>
            <a:r>
              <a:rPr lang="en-GB" sz="2300" dirty="0"/>
              <a:t>, </a:t>
            </a:r>
            <a:r>
              <a:rPr lang="en-GB" sz="2300" b="1" dirty="0"/>
              <a:t>NO ACTION </a:t>
            </a:r>
            <a:r>
              <a:rPr lang="en-GB" sz="2300" dirty="0"/>
              <a:t>– these are both the same in MySQL, it will simply reject the delete or update operation for the parent table. This is the default action if ON DELETE or ON UPDATE is not specified.</a:t>
            </a:r>
          </a:p>
          <a:p>
            <a:pPr>
              <a:lnSpc>
                <a:spcPct val="110000"/>
              </a:lnSpc>
            </a:pPr>
            <a:endParaRPr lang="en-GB" sz="2300" dirty="0"/>
          </a:p>
          <a:p>
            <a:pPr marL="0" indent="0">
              <a:lnSpc>
                <a:spcPct val="110000"/>
              </a:lnSpc>
              <a:buNone/>
            </a:pPr>
            <a:r>
              <a:rPr lang="en-GB" sz="2300" dirty="0"/>
              <a:t>CREATE TABLE parent (</a:t>
            </a:r>
          </a:p>
          <a:p>
            <a:pPr marL="0" indent="0">
              <a:lnSpc>
                <a:spcPct val="110000"/>
              </a:lnSpc>
              <a:buNone/>
            </a:pPr>
            <a:r>
              <a:rPr lang="en-GB" sz="2300" dirty="0"/>
              <a:t>ID </a:t>
            </a:r>
            <a:r>
              <a:rPr lang="en-GB" sz="2300" dirty="0" err="1"/>
              <a:t>int</a:t>
            </a:r>
            <a:r>
              <a:rPr lang="en-GB" sz="2300" dirty="0"/>
              <a:t> NOT NULL,</a:t>
            </a:r>
          </a:p>
          <a:p>
            <a:pPr marL="0" indent="0">
              <a:lnSpc>
                <a:spcPct val="110000"/>
              </a:lnSpc>
              <a:buNone/>
            </a:pPr>
            <a:r>
              <a:rPr lang="en-GB" sz="2300" dirty="0"/>
              <a:t>PRIMARY KEY (ID)</a:t>
            </a:r>
          </a:p>
          <a:p>
            <a:pPr marL="0" indent="0">
              <a:lnSpc>
                <a:spcPct val="110000"/>
              </a:lnSpc>
              <a:buNone/>
            </a:pPr>
            <a:r>
              <a:rPr lang="en-GB" sz="2300" dirty="0"/>
              <a:t>);</a:t>
            </a:r>
          </a:p>
          <a:p>
            <a:pPr marL="0" indent="0">
              <a:lnSpc>
                <a:spcPct val="110000"/>
              </a:lnSpc>
              <a:buNone/>
            </a:pPr>
            <a:endParaRPr lang="en-GB" sz="2300" dirty="0"/>
          </a:p>
          <a:p>
            <a:pPr marL="0" indent="0">
              <a:lnSpc>
                <a:spcPct val="110000"/>
              </a:lnSpc>
              <a:buNone/>
            </a:pPr>
            <a:r>
              <a:rPr lang="en-GB" sz="2300" dirty="0"/>
              <a:t>CREATE TABLE child (</a:t>
            </a:r>
          </a:p>
          <a:p>
            <a:pPr marL="0" indent="0">
              <a:lnSpc>
                <a:spcPct val="110000"/>
              </a:lnSpc>
              <a:buNone/>
            </a:pPr>
            <a:r>
              <a:rPr lang="en-GB" sz="2300" dirty="0"/>
              <a:t>ID </a:t>
            </a:r>
            <a:r>
              <a:rPr lang="en-GB" sz="2300" dirty="0" err="1"/>
              <a:t>int</a:t>
            </a:r>
            <a:r>
              <a:rPr lang="en-GB" sz="2300" dirty="0"/>
              <a:t>,</a:t>
            </a:r>
          </a:p>
          <a:p>
            <a:pPr marL="0" indent="0">
              <a:lnSpc>
                <a:spcPct val="110000"/>
              </a:lnSpc>
              <a:buNone/>
            </a:pPr>
            <a:r>
              <a:rPr lang="en-GB" sz="2300" dirty="0" err="1"/>
              <a:t>parent_id</a:t>
            </a:r>
            <a:r>
              <a:rPr lang="en-GB" sz="2300" dirty="0"/>
              <a:t> </a:t>
            </a:r>
            <a:r>
              <a:rPr lang="en-GB" sz="2300" dirty="0" err="1"/>
              <a:t>int</a:t>
            </a:r>
            <a:r>
              <a:rPr lang="en-GB" sz="2300" dirty="0"/>
              <a:t>,</a:t>
            </a:r>
          </a:p>
          <a:p>
            <a:pPr marL="0" indent="0">
              <a:lnSpc>
                <a:spcPct val="110000"/>
              </a:lnSpc>
              <a:buNone/>
            </a:pPr>
            <a:r>
              <a:rPr lang="en-GB" sz="2300" dirty="0"/>
              <a:t>FOREIGN KEY (</a:t>
            </a:r>
            <a:r>
              <a:rPr lang="en-GB" sz="2300" dirty="0" err="1"/>
              <a:t>parent_id</a:t>
            </a:r>
            <a:r>
              <a:rPr lang="en-GB" sz="2300" dirty="0"/>
              <a:t>) REFERENCES parent(ID) ON UPDATE RESTRICT ON DELETE RESTRICT</a:t>
            </a:r>
          </a:p>
          <a:p>
            <a:pPr marL="0" indent="0">
              <a:lnSpc>
                <a:spcPct val="110000"/>
              </a:lnSpc>
              <a:buNone/>
            </a:pPr>
            <a:r>
              <a:rPr lang="en-GB" sz="2300" dirty="0"/>
              <a:t>);</a:t>
            </a:r>
          </a:p>
          <a:p>
            <a:pPr marL="0" indent="0">
              <a:lnSpc>
                <a:spcPct val="140000"/>
              </a:lnSpc>
              <a:buNone/>
            </a:pPr>
            <a:endParaRPr lang="en-GB" sz="2400" dirty="0"/>
          </a:p>
          <a:p>
            <a:endParaRPr lang="en-GB" sz="2100" dirty="0"/>
          </a:p>
          <a:p>
            <a:endParaRPr lang="en-GB" sz="2100" dirty="0"/>
          </a:p>
          <a:p>
            <a:endParaRPr lang="en-GB" sz="2100" dirty="0"/>
          </a:p>
        </p:txBody>
      </p:sp>
      <p:sp>
        <p:nvSpPr>
          <p:cNvPr id="8" name="Title 7"/>
          <p:cNvSpPr>
            <a:spLocks noGrp="1"/>
          </p:cNvSpPr>
          <p:nvPr>
            <p:ph type="title"/>
          </p:nvPr>
        </p:nvSpPr>
        <p:spPr/>
        <p:txBody>
          <a:bodyPr>
            <a:normAutofit fontScale="90000"/>
          </a:bodyPr>
          <a:lstStyle/>
          <a:p>
            <a:r>
              <a:rPr lang="en-GB" dirty="0"/>
              <a:t>Referential actions</a:t>
            </a:r>
            <a:endParaRPr lang="en-US" dirty="0"/>
          </a:p>
        </p:txBody>
      </p:sp>
    </p:spTree>
    <p:extLst>
      <p:ext uri="{BB962C8B-B14F-4D97-AF65-F5344CB8AC3E}">
        <p14:creationId xmlns:p14="http://schemas.microsoft.com/office/powerpoint/2010/main" val="354707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Therefore, referential integrity is about relating tables via their content in order to maintain business rules.</a:t>
            </a:r>
          </a:p>
          <a:p>
            <a:endParaRPr lang="en-GB" sz="1800" dirty="0"/>
          </a:p>
          <a:p>
            <a:r>
              <a:rPr lang="en-GB" sz="1800" dirty="0"/>
              <a:t>This means preventing people from violating business rules via data manipulations.</a:t>
            </a:r>
          </a:p>
          <a:p>
            <a:endParaRPr lang="en-GB" sz="1800" dirty="0"/>
          </a:p>
          <a:p>
            <a:r>
              <a:rPr lang="en-GB" sz="1800" dirty="0"/>
              <a:t>What if we had a department table that was linked to our employees table and then deleted one of the entries?</a:t>
            </a:r>
          </a:p>
          <a:p>
            <a:endParaRPr lang="en-GB" sz="1800" dirty="0"/>
          </a:p>
          <a:p>
            <a:r>
              <a:rPr lang="en-GB" sz="1800" dirty="0"/>
              <a:t>Would all employees in the employee table with that department also be deleted?</a:t>
            </a:r>
          </a:p>
          <a:p>
            <a:endParaRPr lang="en-GB" sz="1800" dirty="0"/>
          </a:p>
          <a:p>
            <a:r>
              <a:rPr lang="en-GB" sz="1800" dirty="0"/>
              <a:t>We can enforce this! </a:t>
            </a:r>
          </a:p>
          <a:p>
            <a:endParaRPr lang="en-GB" sz="1800" dirty="0"/>
          </a:p>
          <a:p>
            <a:endParaRPr lang="en-GB" sz="1800" dirty="0"/>
          </a:p>
        </p:txBody>
      </p:sp>
      <p:sp>
        <p:nvSpPr>
          <p:cNvPr id="2" name="Title 1"/>
          <p:cNvSpPr>
            <a:spLocks noGrp="1"/>
          </p:cNvSpPr>
          <p:nvPr>
            <p:ph type="title"/>
          </p:nvPr>
        </p:nvSpPr>
        <p:spPr/>
        <p:txBody>
          <a:bodyPr>
            <a:normAutofit fontScale="90000"/>
          </a:bodyPr>
          <a:lstStyle/>
          <a:p>
            <a:r>
              <a:rPr lang="en-GB" dirty="0"/>
              <a:t>Referential integrity</a:t>
            </a:r>
            <a:endParaRPr lang="en-US" dirty="0"/>
          </a:p>
        </p:txBody>
      </p:sp>
    </p:spTree>
    <p:extLst>
      <p:ext uri="{BB962C8B-B14F-4D97-AF65-F5344CB8AC3E}">
        <p14:creationId xmlns:p14="http://schemas.microsoft.com/office/powerpoint/2010/main" val="1917800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What is a Database?</a:t>
            </a:r>
            <a:endParaRPr lang="en-US" dirty="0"/>
          </a:p>
        </p:txBody>
      </p:sp>
    </p:spTree>
    <p:extLst>
      <p:ext uri="{BB962C8B-B14F-4D97-AF65-F5344CB8AC3E}">
        <p14:creationId xmlns:p14="http://schemas.microsoft.com/office/powerpoint/2010/main" val="1251183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pPr marL="0" indent="0">
              <a:buNone/>
            </a:pPr>
            <a:r>
              <a:rPr lang="en-GB" sz="1800" dirty="0"/>
              <a:t>DROP {DATABASE | SCHEMA} [IF EXISTS] </a:t>
            </a:r>
            <a:r>
              <a:rPr lang="en-GB" sz="1800" dirty="0" err="1" smtClean="0"/>
              <a:t>db_name</a:t>
            </a:r>
            <a:r>
              <a:rPr lang="en-GB" sz="1800" dirty="0" smtClean="0"/>
              <a:t>;</a:t>
            </a:r>
            <a:endParaRPr lang="en-GB" sz="1800" dirty="0"/>
          </a:p>
          <a:p>
            <a:pPr algn="ctr"/>
            <a:endParaRPr lang="en-GB" sz="1800" dirty="0"/>
          </a:p>
          <a:p>
            <a:pPr marL="0" indent="0">
              <a:buNone/>
            </a:pPr>
            <a:r>
              <a:rPr lang="en-GB" sz="1800" dirty="0"/>
              <a:t>{DATABASE | SCHEMA} – specify either of these words, it will drop the database</a:t>
            </a:r>
          </a:p>
          <a:p>
            <a:endParaRPr lang="en-GB" sz="1800" dirty="0"/>
          </a:p>
          <a:p>
            <a:pPr marL="0" indent="0">
              <a:buNone/>
            </a:pPr>
            <a:r>
              <a:rPr lang="en-GB" sz="1800" dirty="0"/>
              <a:t>[IF EXISTS] – prevents an error occurring if the database doesn’t exist</a:t>
            </a:r>
          </a:p>
          <a:p>
            <a:endParaRPr lang="en-GB" sz="1800" dirty="0"/>
          </a:p>
          <a:p>
            <a:pPr marL="0" indent="0">
              <a:buNone/>
            </a:pPr>
            <a:r>
              <a:rPr lang="en-GB" sz="1800" dirty="0" err="1"/>
              <a:t>db_name</a:t>
            </a:r>
            <a:r>
              <a:rPr lang="en-GB" sz="1800" dirty="0"/>
              <a:t> – name of the </a:t>
            </a:r>
            <a:r>
              <a:rPr lang="en-GB" sz="1800" dirty="0" smtClean="0"/>
              <a:t>database/schema </a:t>
            </a:r>
            <a:r>
              <a:rPr lang="en-GB" sz="1800" dirty="0"/>
              <a:t>you want to delete</a:t>
            </a:r>
          </a:p>
          <a:p>
            <a:endParaRPr lang="en-GB" sz="1800" dirty="0"/>
          </a:p>
          <a:p>
            <a:pPr marL="0" indent="0">
              <a:buNone/>
            </a:pPr>
            <a:r>
              <a:rPr lang="en-GB" sz="1800" dirty="0"/>
              <a:t>This will delete all tables within the database as well so use carefully!</a:t>
            </a:r>
          </a:p>
          <a:p>
            <a:endParaRPr lang="en-GB" sz="1800" dirty="0"/>
          </a:p>
          <a:p>
            <a:pPr marL="0" indent="0">
              <a:buNone/>
            </a:pPr>
            <a:r>
              <a:rPr lang="en-GB" sz="1800" dirty="0"/>
              <a:t>DROP DATABASE IF EXISTS </a:t>
            </a:r>
            <a:r>
              <a:rPr lang="en-GB" sz="1800" dirty="0" err="1" smtClean="0"/>
              <a:t>test_db</a:t>
            </a:r>
            <a:r>
              <a:rPr lang="en-GB" sz="1800" dirty="0" smtClean="0"/>
              <a:t>;</a:t>
            </a:r>
            <a:endParaRPr lang="en-GB" sz="1800" dirty="0"/>
          </a:p>
          <a:p>
            <a:endParaRPr lang="en-GB" sz="1800" dirty="0"/>
          </a:p>
        </p:txBody>
      </p:sp>
      <p:sp>
        <p:nvSpPr>
          <p:cNvPr id="2" name="Title 1"/>
          <p:cNvSpPr>
            <a:spLocks noGrp="1"/>
          </p:cNvSpPr>
          <p:nvPr>
            <p:ph type="title"/>
          </p:nvPr>
        </p:nvSpPr>
        <p:spPr/>
        <p:txBody>
          <a:bodyPr>
            <a:normAutofit fontScale="90000"/>
          </a:bodyPr>
          <a:lstStyle/>
          <a:p>
            <a:r>
              <a:rPr lang="en-GB" dirty="0"/>
              <a:t>Delete</a:t>
            </a:r>
            <a:endParaRPr lang="en-US" dirty="0"/>
          </a:p>
        </p:txBody>
      </p:sp>
    </p:spTree>
    <p:extLst>
      <p:ext uri="{BB962C8B-B14F-4D97-AF65-F5344CB8AC3E}">
        <p14:creationId xmlns:p14="http://schemas.microsoft.com/office/powerpoint/2010/main" val="6789053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pPr marL="0" indent="0">
              <a:buNone/>
            </a:pPr>
            <a:r>
              <a:rPr lang="en-GB" sz="1800" dirty="0"/>
              <a:t>DROP TABLE [IF EXISTS] </a:t>
            </a:r>
            <a:r>
              <a:rPr lang="en-GB" sz="1800" dirty="0" err="1" smtClean="0"/>
              <a:t>table_name</a:t>
            </a:r>
            <a:r>
              <a:rPr lang="en-GB" sz="1800" dirty="0" smtClean="0"/>
              <a:t>;</a:t>
            </a:r>
            <a:endParaRPr lang="en-GB" sz="1800" dirty="0"/>
          </a:p>
          <a:p>
            <a:pPr algn="ctr"/>
            <a:endParaRPr lang="en-GB" sz="1800" dirty="0"/>
          </a:p>
          <a:p>
            <a:pPr marL="0" indent="0">
              <a:buNone/>
            </a:pPr>
            <a:r>
              <a:rPr lang="en-GB" sz="1800" dirty="0"/>
              <a:t>You can list multiple tables if you want to drop more than one</a:t>
            </a:r>
          </a:p>
          <a:p>
            <a:pPr marL="0" indent="0">
              <a:buNone/>
            </a:pPr>
            <a:r>
              <a:rPr lang="en-GB" sz="1800" dirty="0"/>
              <a:t>Table data and definitions are all removed so use carefully</a:t>
            </a:r>
          </a:p>
          <a:p>
            <a:pPr marL="0" indent="0">
              <a:buNone/>
            </a:pPr>
            <a:r>
              <a:rPr lang="en-GB" sz="1800" dirty="0"/>
              <a:t>If not all tables listed exist MySQL will still drop all tables that do exist</a:t>
            </a:r>
          </a:p>
          <a:p>
            <a:pPr marL="0" indent="0">
              <a:buNone/>
            </a:pPr>
            <a:endParaRPr lang="en-GB" sz="1800" dirty="0"/>
          </a:p>
          <a:p>
            <a:pPr marL="0" indent="0">
              <a:buNone/>
            </a:pPr>
            <a:r>
              <a:rPr lang="en-GB" sz="1800" dirty="0"/>
              <a:t>DROP TABLE </a:t>
            </a:r>
            <a:r>
              <a:rPr lang="en-GB" sz="1800" dirty="0" err="1" smtClean="0"/>
              <a:t>test_table</a:t>
            </a:r>
            <a:r>
              <a:rPr lang="en-GB" sz="1800" dirty="0" smtClean="0"/>
              <a:t>;</a:t>
            </a:r>
            <a:endParaRPr lang="en-GB" sz="1800" dirty="0"/>
          </a:p>
        </p:txBody>
      </p:sp>
      <p:sp>
        <p:nvSpPr>
          <p:cNvPr id="2" name="Title 1"/>
          <p:cNvSpPr>
            <a:spLocks noGrp="1"/>
          </p:cNvSpPr>
          <p:nvPr>
            <p:ph type="title"/>
          </p:nvPr>
        </p:nvSpPr>
        <p:spPr/>
        <p:txBody>
          <a:bodyPr>
            <a:normAutofit fontScale="90000"/>
          </a:bodyPr>
          <a:lstStyle/>
          <a:p>
            <a:r>
              <a:rPr lang="en-GB" dirty="0"/>
              <a:t>Delete</a:t>
            </a:r>
            <a:endParaRPr lang="en-US" dirty="0"/>
          </a:p>
        </p:txBody>
      </p:sp>
    </p:spTree>
    <p:extLst>
      <p:ext uri="{BB962C8B-B14F-4D97-AF65-F5344CB8AC3E}">
        <p14:creationId xmlns:p14="http://schemas.microsoft.com/office/powerpoint/2010/main" val="28336376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2100" dirty="0"/>
              <a:t>Deleting rows from a table uses the </a:t>
            </a:r>
            <a:r>
              <a:rPr lang="en-GB" sz="2100" b="1" dirty="0"/>
              <a:t>DELETE</a:t>
            </a:r>
            <a:r>
              <a:rPr lang="en-GB" sz="2100" dirty="0"/>
              <a:t> keyword</a:t>
            </a:r>
          </a:p>
          <a:p>
            <a:endParaRPr lang="en-GB" sz="2100" dirty="0"/>
          </a:p>
          <a:p>
            <a:r>
              <a:rPr lang="en-GB" sz="2100" dirty="0"/>
              <a:t>To delete rows you should specify a </a:t>
            </a:r>
            <a:r>
              <a:rPr lang="en-GB" sz="2100" b="1" dirty="0"/>
              <a:t>WHERE</a:t>
            </a:r>
            <a:r>
              <a:rPr lang="en-GB" sz="2100" dirty="0"/>
              <a:t> clause in order to specify what data you want to delete else it will delete everything!</a:t>
            </a:r>
            <a:endParaRPr lang="en-GB" sz="1400" dirty="0"/>
          </a:p>
          <a:p>
            <a:pPr lvl="1"/>
            <a:r>
              <a:rPr lang="en-GB" sz="2200" dirty="0"/>
              <a:t>DELETE FROM </a:t>
            </a:r>
            <a:r>
              <a:rPr lang="en-GB" sz="2200" dirty="0" err="1"/>
              <a:t>my_table</a:t>
            </a:r>
            <a:r>
              <a:rPr lang="en-GB" sz="2200" dirty="0"/>
              <a:t> WHERE status=‘inactive’;</a:t>
            </a:r>
          </a:p>
          <a:p>
            <a:pPr algn="ctr"/>
            <a:endParaRPr lang="en-GB" sz="2300" dirty="0"/>
          </a:p>
          <a:p>
            <a:r>
              <a:rPr lang="en-GB" sz="2100" dirty="0"/>
              <a:t>These DELETE commands can become much more complex by using some additional keywords that we will look at later</a:t>
            </a:r>
            <a:endParaRPr lang="en-GB" sz="3100" dirty="0"/>
          </a:p>
        </p:txBody>
      </p:sp>
      <p:sp>
        <p:nvSpPr>
          <p:cNvPr id="2" name="Title 1"/>
          <p:cNvSpPr>
            <a:spLocks noGrp="1"/>
          </p:cNvSpPr>
          <p:nvPr>
            <p:ph type="title"/>
          </p:nvPr>
        </p:nvSpPr>
        <p:spPr/>
        <p:txBody>
          <a:bodyPr>
            <a:normAutofit fontScale="90000"/>
          </a:bodyPr>
          <a:lstStyle/>
          <a:p>
            <a:r>
              <a:rPr lang="en-GB" dirty="0"/>
              <a:t>Delete</a:t>
            </a:r>
          </a:p>
        </p:txBody>
      </p:sp>
    </p:spTree>
    <p:extLst>
      <p:ext uri="{BB962C8B-B14F-4D97-AF65-F5344CB8AC3E}">
        <p14:creationId xmlns:p14="http://schemas.microsoft.com/office/powerpoint/2010/main" val="32313189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pPr algn="ctr"/>
            <a:endParaRPr lang="en-GB" sz="2300" dirty="0"/>
          </a:p>
          <a:p>
            <a:pPr algn="ctr"/>
            <a:endParaRPr lang="en-GB" sz="2300" dirty="0"/>
          </a:p>
          <a:p>
            <a:pPr algn="ctr"/>
            <a:endParaRPr lang="en-GB" sz="2300" dirty="0"/>
          </a:p>
          <a:p>
            <a:pPr algn="ctr"/>
            <a:endParaRPr lang="en-GB" sz="2300" dirty="0"/>
          </a:p>
          <a:p>
            <a:pPr lvl="1"/>
            <a:r>
              <a:rPr lang="en-GB" sz="2200" dirty="0"/>
              <a:t>DELETE FROM </a:t>
            </a:r>
            <a:r>
              <a:rPr lang="en-GB" sz="2200" dirty="0" err="1"/>
              <a:t>my_table</a:t>
            </a:r>
            <a:r>
              <a:rPr lang="en-GB" sz="2200" dirty="0"/>
              <a:t> WHERE status=‘inactive’;</a:t>
            </a:r>
          </a:p>
          <a:p>
            <a:pPr algn="ctr"/>
            <a:endParaRPr lang="en-GB" sz="2300" dirty="0"/>
          </a:p>
        </p:txBody>
      </p:sp>
      <p:sp>
        <p:nvSpPr>
          <p:cNvPr id="2" name="Title 1"/>
          <p:cNvSpPr>
            <a:spLocks noGrp="1"/>
          </p:cNvSpPr>
          <p:nvPr>
            <p:ph type="title"/>
          </p:nvPr>
        </p:nvSpPr>
        <p:spPr/>
        <p:txBody>
          <a:bodyPr>
            <a:normAutofit fontScale="90000"/>
          </a:bodyPr>
          <a:lstStyle/>
          <a:p>
            <a:r>
              <a:rPr lang="en-GB" dirty="0"/>
              <a:t>Delete</a:t>
            </a:r>
          </a:p>
        </p:txBody>
      </p:sp>
      <p:graphicFrame>
        <p:nvGraphicFramePr>
          <p:cNvPr id="7" name="Table 6"/>
          <p:cNvGraphicFramePr>
            <a:graphicFrameLocks noGrp="1"/>
          </p:cNvGraphicFramePr>
          <p:nvPr>
            <p:extLst>
              <p:ext uri="{D42A27DB-BD31-4B8C-83A1-F6EECF244321}">
                <p14:modId xmlns:p14="http://schemas.microsoft.com/office/powerpoint/2010/main" val="2824586908"/>
              </p:ext>
            </p:extLst>
          </p:nvPr>
        </p:nvGraphicFramePr>
        <p:xfrm>
          <a:off x="581035" y="1706414"/>
          <a:ext cx="9418680" cy="1335024"/>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gridCol w="1569780">
                  <a:extLst>
                    <a:ext uri="{9D8B030D-6E8A-4147-A177-3AD203B41FA5}">
                      <a16:colId xmlns:a16="http://schemas.microsoft.com/office/drawing/2014/main" val="3699067301"/>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tc>
                  <a:txBody>
                    <a:bodyPr/>
                    <a:lstStyle/>
                    <a:p>
                      <a:r>
                        <a:rPr lang="en-GB" sz="2200" dirty="0"/>
                        <a:t>Status</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tc>
                  <a:txBody>
                    <a:bodyPr/>
                    <a:lstStyle/>
                    <a:p>
                      <a:r>
                        <a:rPr lang="en-GB" sz="2200" dirty="0"/>
                        <a:t>active</a:t>
                      </a:r>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tc>
                  <a:txBody>
                    <a:bodyPr/>
                    <a:lstStyle/>
                    <a:p>
                      <a:r>
                        <a:rPr lang="en-GB" sz="2200" dirty="0"/>
                        <a:t>inactive</a:t>
                      </a:r>
                    </a:p>
                  </a:txBody>
                  <a:tcPr marL="121920" marR="121920" marT="54864" marB="54864"/>
                </a:tc>
                <a:extLst>
                  <a:ext uri="{0D108BD9-81ED-4DB2-BD59-A6C34878D82A}">
                    <a16:rowId xmlns:a16="http://schemas.microsoft.com/office/drawing/2014/main" val="329115493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72076164"/>
              </p:ext>
            </p:extLst>
          </p:nvPr>
        </p:nvGraphicFramePr>
        <p:xfrm>
          <a:off x="651594" y="4480381"/>
          <a:ext cx="9418680" cy="890016"/>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gridCol w="1569780">
                  <a:extLst>
                    <a:ext uri="{9D8B030D-6E8A-4147-A177-3AD203B41FA5}">
                      <a16:colId xmlns:a16="http://schemas.microsoft.com/office/drawing/2014/main" val="3699067301"/>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tc>
                  <a:txBody>
                    <a:bodyPr/>
                    <a:lstStyle/>
                    <a:p>
                      <a:r>
                        <a:rPr lang="en-GB" sz="2200" dirty="0"/>
                        <a:t>Status</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tc>
                  <a:txBody>
                    <a:bodyPr/>
                    <a:lstStyle/>
                    <a:p>
                      <a:r>
                        <a:rPr lang="en-GB" sz="2200" dirty="0"/>
                        <a:t>active</a:t>
                      </a:r>
                    </a:p>
                  </a:txBody>
                  <a:tcPr marL="121920" marR="121920" marT="54864" marB="54864"/>
                </a:tc>
                <a:extLst>
                  <a:ext uri="{0D108BD9-81ED-4DB2-BD59-A6C34878D82A}">
                    <a16:rowId xmlns:a16="http://schemas.microsoft.com/office/drawing/2014/main" val="973346709"/>
                  </a:ext>
                </a:extLst>
              </a:tr>
            </a:tbl>
          </a:graphicData>
        </a:graphic>
      </p:graphicFrame>
    </p:spTree>
    <p:extLst>
      <p:ext uri="{BB962C8B-B14F-4D97-AF65-F5344CB8AC3E}">
        <p14:creationId xmlns:p14="http://schemas.microsoft.com/office/powerpoint/2010/main" val="3352840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2100" dirty="0"/>
              <a:t>We can update tables using the </a:t>
            </a:r>
            <a:r>
              <a:rPr lang="en-GB" sz="2100" b="1" dirty="0"/>
              <a:t>ALTER</a:t>
            </a:r>
            <a:r>
              <a:rPr lang="en-GB" sz="2100" dirty="0"/>
              <a:t> keyword</a:t>
            </a:r>
          </a:p>
          <a:p>
            <a:endParaRPr lang="en-GB" sz="2100" dirty="0"/>
          </a:p>
          <a:p>
            <a:r>
              <a:rPr lang="en-GB" sz="2100" dirty="0"/>
              <a:t>The ALTER keyword is quite flexible and can be used for a number of things.</a:t>
            </a:r>
          </a:p>
          <a:p>
            <a:endParaRPr lang="en-GB" sz="2100" dirty="0"/>
          </a:p>
          <a:p>
            <a:r>
              <a:rPr lang="en-GB" sz="2100" dirty="0"/>
              <a:t>Consider the table below…</a:t>
            </a:r>
            <a:endParaRPr lang="en-GB" sz="1400" dirty="0"/>
          </a:p>
        </p:txBody>
      </p:sp>
      <p:sp>
        <p:nvSpPr>
          <p:cNvPr id="2" name="Title 1"/>
          <p:cNvSpPr>
            <a:spLocks noGrp="1"/>
          </p:cNvSpPr>
          <p:nvPr>
            <p:ph type="title"/>
          </p:nvPr>
        </p:nvSpPr>
        <p:spPr/>
        <p:txBody>
          <a:bodyPr>
            <a:normAutofit fontScale="90000"/>
          </a:bodyPr>
          <a:lstStyle/>
          <a:p>
            <a:r>
              <a:rPr lang="en-GB" dirty="0"/>
              <a:t>Update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9448326"/>
              </p:ext>
            </p:extLst>
          </p:nvPr>
        </p:nvGraphicFramePr>
        <p:xfrm>
          <a:off x="856981" y="4135107"/>
          <a:ext cx="8128000" cy="1335024"/>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477032463"/>
                    </a:ext>
                  </a:extLst>
                </a:gridCol>
                <a:gridCol w="1625600">
                  <a:extLst>
                    <a:ext uri="{9D8B030D-6E8A-4147-A177-3AD203B41FA5}">
                      <a16:colId xmlns:a16="http://schemas.microsoft.com/office/drawing/2014/main" val="3751431596"/>
                    </a:ext>
                  </a:extLst>
                </a:gridCol>
                <a:gridCol w="1625600">
                  <a:extLst>
                    <a:ext uri="{9D8B030D-6E8A-4147-A177-3AD203B41FA5}">
                      <a16:colId xmlns:a16="http://schemas.microsoft.com/office/drawing/2014/main" val="1841947631"/>
                    </a:ext>
                  </a:extLst>
                </a:gridCol>
                <a:gridCol w="1625600">
                  <a:extLst>
                    <a:ext uri="{9D8B030D-6E8A-4147-A177-3AD203B41FA5}">
                      <a16:colId xmlns:a16="http://schemas.microsoft.com/office/drawing/2014/main" val="1287220301"/>
                    </a:ext>
                  </a:extLst>
                </a:gridCol>
                <a:gridCol w="1625600">
                  <a:extLst>
                    <a:ext uri="{9D8B030D-6E8A-4147-A177-3AD203B41FA5}">
                      <a16:colId xmlns:a16="http://schemas.microsoft.com/office/drawing/2014/main" val="467824689"/>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extLst>
                  <a:ext uri="{0D108BD9-81ED-4DB2-BD59-A6C34878D82A}">
                    <a16:rowId xmlns:a16="http://schemas.microsoft.com/office/drawing/2014/main" val="3291154930"/>
                  </a:ext>
                </a:extLst>
              </a:tr>
            </a:tbl>
          </a:graphicData>
        </a:graphic>
      </p:graphicFrame>
    </p:spTree>
    <p:extLst>
      <p:ext uri="{BB962C8B-B14F-4D97-AF65-F5344CB8AC3E}">
        <p14:creationId xmlns:p14="http://schemas.microsoft.com/office/powerpoint/2010/main" val="275003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2100" dirty="0"/>
              <a:t>To add the ‘Status’ column…</a:t>
            </a:r>
          </a:p>
          <a:p>
            <a:endParaRPr lang="en-GB" sz="2100" dirty="0"/>
          </a:p>
          <a:p>
            <a:endParaRPr lang="en-GB" sz="2100" dirty="0"/>
          </a:p>
          <a:p>
            <a:endParaRPr lang="en-GB" sz="2100" dirty="0"/>
          </a:p>
          <a:p>
            <a:endParaRPr lang="en-GB" sz="2100" dirty="0"/>
          </a:p>
          <a:p>
            <a:pPr lvl="1"/>
            <a:r>
              <a:rPr lang="en-GB" sz="2000" dirty="0"/>
              <a:t>ALTER TABLE </a:t>
            </a:r>
            <a:r>
              <a:rPr lang="en-GB" sz="2000" dirty="0" err="1"/>
              <a:t>my_table</a:t>
            </a:r>
            <a:r>
              <a:rPr lang="en-GB" sz="2000" dirty="0"/>
              <a:t> ADD Status </a:t>
            </a:r>
            <a:r>
              <a:rPr lang="en-GB" sz="2000" dirty="0" err="1" smtClean="0"/>
              <a:t>int</a:t>
            </a:r>
            <a:r>
              <a:rPr lang="en-GB" sz="2000" dirty="0" smtClean="0"/>
              <a:t>;</a:t>
            </a:r>
            <a:endParaRPr lang="en-GB" sz="2000" dirty="0"/>
          </a:p>
        </p:txBody>
      </p:sp>
      <p:sp>
        <p:nvSpPr>
          <p:cNvPr id="2" name="Title 1"/>
          <p:cNvSpPr>
            <a:spLocks noGrp="1"/>
          </p:cNvSpPr>
          <p:nvPr>
            <p:ph type="title"/>
          </p:nvPr>
        </p:nvSpPr>
        <p:spPr/>
        <p:txBody>
          <a:bodyPr>
            <a:normAutofit fontScale="90000"/>
          </a:bodyPr>
          <a:lstStyle/>
          <a:p>
            <a:r>
              <a:rPr lang="en-GB" dirty="0"/>
              <a:t>Update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4127561"/>
              </p:ext>
            </p:extLst>
          </p:nvPr>
        </p:nvGraphicFramePr>
        <p:xfrm>
          <a:off x="908860" y="2132795"/>
          <a:ext cx="8128000" cy="1335024"/>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477032463"/>
                    </a:ext>
                  </a:extLst>
                </a:gridCol>
                <a:gridCol w="1625600">
                  <a:extLst>
                    <a:ext uri="{9D8B030D-6E8A-4147-A177-3AD203B41FA5}">
                      <a16:colId xmlns:a16="http://schemas.microsoft.com/office/drawing/2014/main" val="3751431596"/>
                    </a:ext>
                  </a:extLst>
                </a:gridCol>
                <a:gridCol w="1625600">
                  <a:extLst>
                    <a:ext uri="{9D8B030D-6E8A-4147-A177-3AD203B41FA5}">
                      <a16:colId xmlns:a16="http://schemas.microsoft.com/office/drawing/2014/main" val="1841947631"/>
                    </a:ext>
                  </a:extLst>
                </a:gridCol>
                <a:gridCol w="1625600">
                  <a:extLst>
                    <a:ext uri="{9D8B030D-6E8A-4147-A177-3AD203B41FA5}">
                      <a16:colId xmlns:a16="http://schemas.microsoft.com/office/drawing/2014/main" val="1287220301"/>
                    </a:ext>
                  </a:extLst>
                </a:gridCol>
                <a:gridCol w="1625600">
                  <a:extLst>
                    <a:ext uri="{9D8B030D-6E8A-4147-A177-3AD203B41FA5}">
                      <a16:colId xmlns:a16="http://schemas.microsoft.com/office/drawing/2014/main" val="467824689"/>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extLst>
                  <a:ext uri="{0D108BD9-81ED-4DB2-BD59-A6C34878D82A}">
                    <a16:rowId xmlns:a16="http://schemas.microsoft.com/office/drawing/2014/main" val="329115493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03700669"/>
              </p:ext>
            </p:extLst>
          </p:nvPr>
        </p:nvGraphicFramePr>
        <p:xfrm>
          <a:off x="933830" y="4465253"/>
          <a:ext cx="9418680" cy="1335024"/>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gridCol w="1569780">
                  <a:extLst>
                    <a:ext uri="{9D8B030D-6E8A-4147-A177-3AD203B41FA5}">
                      <a16:colId xmlns:a16="http://schemas.microsoft.com/office/drawing/2014/main" val="3699067301"/>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tc>
                  <a:txBody>
                    <a:bodyPr/>
                    <a:lstStyle/>
                    <a:p>
                      <a:r>
                        <a:rPr lang="en-GB" sz="2200" dirty="0"/>
                        <a:t>Status</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tc>
                  <a:txBody>
                    <a:bodyPr/>
                    <a:lstStyle/>
                    <a:p>
                      <a:endParaRPr lang="en-GB" sz="2200" dirty="0"/>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tc>
                  <a:txBody>
                    <a:bodyPr/>
                    <a:lstStyle/>
                    <a:p>
                      <a:endParaRPr lang="en-GB" sz="2200" dirty="0"/>
                    </a:p>
                  </a:txBody>
                  <a:tcPr marL="121920" marR="121920" marT="54864" marB="54864"/>
                </a:tc>
                <a:extLst>
                  <a:ext uri="{0D108BD9-81ED-4DB2-BD59-A6C34878D82A}">
                    <a16:rowId xmlns:a16="http://schemas.microsoft.com/office/drawing/2014/main" val="3291154930"/>
                  </a:ext>
                </a:extLst>
              </a:tr>
            </a:tbl>
          </a:graphicData>
        </a:graphic>
      </p:graphicFrame>
    </p:spTree>
    <p:extLst>
      <p:ext uri="{BB962C8B-B14F-4D97-AF65-F5344CB8AC3E}">
        <p14:creationId xmlns:p14="http://schemas.microsoft.com/office/powerpoint/2010/main" val="1050226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We then decide that we don’t want to store Status as a number, a varchar seems more suitable. Of course this won’t change what the table currently looks like, just how it stores the data. MySQL will attempt to convert data where is can.</a:t>
            </a:r>
          </a:p>
          <a:p>
            <a:endParaRPr lang="en-GB" sz="2100" dirty="0"/>
          </a:p>
          <a:p>
            <a:pPr lvl="1"/>
            <a:r>
              <a:rPr lang="en-GB" sz="2000" dirty="0"/>
              <a:t>ALTER TABLE </a:t>
            </a:r>
            <a:r>
              <a:rPr lang="en-GB" sz="2000" dirty="0" err="1"/>
              <a:t>my_table</a:t>
            </a:r>
            <a:r>
              <a:rPr lang="en-GB" sz="2000" dirty="0"/>
              <a:t> MODIFY Status varchar(255</a:t>
            </a:r>
            <a:r>
              <a:rPr lang="en-GB" sz="2000" dirty="0" smtClean="0"/>
              <a:t>);</a:t>
            </a:r>
            <a:endParaRPr lang="en-GB" sz="2000" dirty="0"/>
          </a:p>
        </p:txBody>
      </p:sp>
      <p:sp>
        <p:nvSpPr>
          <p:cNvPr id="2" name="Title 1"/>
          <p:cNvSpPr>
            <a:spLocks noGrp="1"/>
          </p:cNvSpPr>
          <p:nvPr>
            <p:ph type="title"/>
          </p:nvPr>
        </p:nvSpPr>
        <p:spPr/>
        <p:txBody>
          <a:bodyPr>
            <a:normAutofit fontScale="90000"/>
          </a:bodyPr>
          <a:lstStyle/>
          <a:p>
            <a:r>
              <a:rPr lang="en-GB" dirty="0"/>
              <a:t>Update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156965473"/>
              </p:ext>
            </p:extLst>
          </p:nvPr>
        </p:nvGraphicFramePr>
        <p:xfrm>
          <a:off x="1216066" y="3583383"/>
          <a:ext cx="9418680" cy="1335024"/>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gridCol w="1569780">
                  <a:extLst>
                    <a:ext uri="{9D8B030D-6E8A-4147-A177-3AD203B41FA5}">
                      <a16:colId xmlns:a16="http://schemas.microsoft.com/office/drawing/2014/main" val="3699067301"/>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tc>
                  <a:txBody>
                    <a:bodyPr/>
                    <a:lstStyle/>
                    <a:p>
                      <a:r>
                        <a:rPr lang="en-GB" sz="2200" dirty="0"/>
                        <a:t>Status</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tc>
                  <a:txBody>
                    <a:bodyPr/>
                    <a:lstStyle/>
                    <a:p>
                      <a:endParaRPr lang="en-GB" sz="2200" dirty="0"/>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tc>
                  <a:txBody>
                    <a:bodyPr/>
                    <a:lstStyle/>
                    <a:p>
                      <a:endParaRPr lang="en-GB" sz="2200" dirty="0"/>
                    </a:p>
                  </a:txBody>
                  <a:tcPr marL="121920" marR="121920" marT="54864" marB="54864"/>
                </a:tc>
                <a:extLst>
                  <a:ext uri="{0D108BD9-81ED-4DB2-BD59-A6C34878D82A}">
                    <a16:rowId xmlns:a16="http://schemas.microsoft.com/office/drawing/2014/main" val="3291154930"/>
                  </a:ext>
                </a:extLst>
              </a:tr>
            </a:tbl>
          </a:graphicData>
        </a:graphic>
      </p:graphicFrame>
    </p:spTree>
    <p:extLst>
      <p:ext uri="{BB962C8B-B14F-4D97-AF65-F5344CB8AC3E}">
        <p14:creationId xmlns:p14="http://schemas.microsoft.com/office/powerpoint/2010/main" val="40689696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Finally, we decide we don’t want that column at all so we delete it…</a:t>
            </a:r>
          </a:p>
          <a:p>
            <a:endParaRPr lang="en-GB" sz="2100" dirty="0"/>
          </a:p>
          <a:p>
            <a:endParaRPr lang="en-GB" sz="2100" dirty="0"/>
          </a:p>
          <a:p>
            <a:endParaRPr lang="en-GB" sz="2100" dirty="0"/>
          </a:p>
          <a:p>
            <a:endParaRPr lang="en-GB" sz="2100" dirty="0"/>
          </a:p>
          <a:p>
            <a:pPr lvl="1"/>
            <a:r>
              <a:rPr lang="en-GB" sz="2000" dirty="0"/>
              <a:t>ALTER TABLE </a:t>
            </a:r>
            <a:r>
              <a:rPr lang="en-GB" sz="2000" dirty="0" err="1"/>
              <a:t>my_table</a:t>
            </a:r>
            <a:r>
              <a:rPr lang="en-GB" sz="2000" dirty="0"/>
              <a:t> DROP COLUMN </a:t>
            </a:r>
            <a:r>
              <a:rPr lang="en-GB" sz="2000" dirty="0" smtClean="0"/>
              <a:t>Status;</a:t>
            </a:r>
            <a:endParaRPr lang="en-GB" sz="2000" dirty="0"/>
          </a:p>
          <a:p>
            <a:endParaRPr lang="en-GB" sz="2100" dirty="0"/>
          </a:p>
        </p:txBody>
      </p:sp>
      <p:sp>
        <p:nvSpPr>
          <p:cNvPr id="2" name="Title 1"/>
          <p:cNvSpPr>
            <a:spLocks noGrp="1"/>
          </p:cNvSpPr>
          <p:nvPr>
            <p:ph type="title"/>
          </p:nvPr>
        </p:nvSpPr>
        <p:spPr/>
        <p:txBody>
          <a:bodyPr>
            <a:normAutofit fontScale="90000"/>
          </a:bodyPr>
          <a:lstStyle/>
          <a:p>
            <a:r>
              <a:rPr lang="en-GB" dirty="0"/>
              <a:t>Update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505890953"/>
              </p:ext>
            </p:extLst>
          </p:nvPr>
        </p:nvGraphicFramePr>
        <p:xfrm>
          <a:off x="1224807" y="4390793"/>
          <a:ext cx="7848900" cy="1335024"/>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extLst>
                  <a:ext uri="{0D108BD9-81ED-4DB2-BD59-A6C34878D82A}">
                    <a16:rowId xmlns:a16="http://schemas.microsoft.com/office/drawing/2014/main" val="329115493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17878811"/>
              </p:ext>
            </p:extLst>
          </p:nvPr>
        </p:nvGraphicFramePr>
        <p:xfrm>
          <a:off x="851511" y="2153179"/>
          <a:ext cx="9418680" cy="1335024"/>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gridCol w="1569780">
                  <a:extLst>
                    <a:ext uri="{9D8B030D-6E8A-4147-A177-3AD203B41FA5}">
                      <a16:colId xmlns:a16="http://schemas.microsoft.com/office/drawing/2014/main" val="3699067301"/>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tc>
                  <a:txBody>
                    <a:bodyPr/>
                    <a:lstStyle/>
                    <a:p>
                      <a:r>
                        <a:rPr lang="en-GB" sz="2200" dirty="0"/>
                        <a:t>Status</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tc>
                  <a:txBody>
                    <a:bodyPr/>
                    <a:lstStyle/>
                    <a:p>
                      <a:endParaRPr lang="en-GB" sz="2200" dirty="0"/>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tc>
                  <a:txBody>
                    <a:bodyPr/>
                    <a:lstStyle/>
                    <a:p>
                      <a:endParaRPr lang="en-GB" sz="2200" dirty="0"/>
                    </a:p>
                  </a:txBody>
                  <a:tcPr marL="121920" marR="121920" marT="54864" marB="54864"/>
                </a:tc>
                <a:extLst>
                  <a:ext uri="{0D108BD9-81ED-4DB2-BD59-A6C34878D82A}">
                    <a16:rowId xmlns:a16="http://schemas.microsoft.com/office/drawing/2014/main" val="3291154930"/>
                  </a:ext>
                </a:extLst>
              </a:tr>
            </a:tbl>
          </a:graphicData>
        </a:graphic>
      </p:graphicFrame>
    </p:spTree>
    <p:extLst>
      <p:ext uri="{BB962C8B-B14F-4D97-AF65-F5344CB8AC3E}">
        <p14:creationId xmlns:p14="http://schemas.microsoft.com/office/powerpoint/2010/main" val="194579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299617" cy="4546800"/>
          </a:xfrm>
        </p:spPr>
        <p:txBody>
          <a:bodyPr>
            <a:normAutofit/>
          </a:bodyPr>
          <a:lstStyle/>
          <a:p>
            <a:r>
              <a:rPr lang="en-GB" sz="1800" dirty="0"/>
              <a:t>We then decide that we don’t want to store Status as a number, a varchar seems more suitable. Of course this won’t change what the table currently looks like, just how it stores the data. MySQL will attempt to convert data where is can.</a:t>
            </a:r>
          </a:p>
          <a:p>
            <a:endParaRPr lang="en-GB" sz="2100" dirty="0"/>
          </a:p>
          <a:p>
            <a:pPr lvl="1"/>
            <a:r>
              <a:rPr lang="en-GB" sz="2000" dirty="0"/>
              <a:t>ALTER TABLE </a:t>
            </a:r>
            <a:r>
              <a:rPr lang="en-GB" sz="2000" dirty="0" err="1"/>
              <a:t>my_table</a:t>
            </a:r>
            <a:r>
              <a:rPr lang="en-GB" sz="2000" dirty="0"/>
              <a:t> ALTER COLUMN Status varchar(255</a:t>
            </a:r>
            <a:r>
              <a:rPr lang="en-GB" sz="2000" dirty="0" smtClean="0"/>
              <a:t>);</a:t>
            </a:r>
            <a:endParaRPr lang="en-GB" sz="2000" dirty="0"/>
          </a:p>
        </p:txBody>
      </p:sp>
      <p:sp>
        <p:nvSpPr>
          <p:cNvPr id="2" name="Title 1"/>
          <p:cNvSpPr>
            <a:spLocks noGrp="1"/>
          </p:cNvSpPr>
          <p:nvPr>
            <p:ph type="title"/>
          </p:nvPr>
        </p:nvSpPr>
        <p:spPr/>
        <p:txBody>
          <a:bodyPr>
            <a:normAutofit fontScale="90000"/>
          </a:bodyPr>
          <a:lstStyle/>
          <a:p>
            <a:r>
              <a:rPr lang="en-GB" dirty="0"/>
              <a:t>Update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06847322"/>
              </p:ext>
            </p:extLst>
          </p:nvPr>
        </p:nvGraphicFramePr>
        <p:xfrm>
          <a:off x="1227826" y="3712724"/>
          <a:ext cx="9418680" cy="1335024"/>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gridCol w="1569780">
                  <a:extLst>
                    <a:ext uri="{9D8B030D-6E8A-4147-A177-3AD203B41FA5}">
                      <a16:colId xmlns:a16="http://schemas.microsoft.com/office/drawing/2014/main" val="3699067301"/>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tc>
                  <a:txBody>
                    <a:bodyPr/>
                    <a:lstStyle/>
                    <a:p>
                      <a:r>
                        <a:rPr lang="en-GB" sz="2200" dirty="0"/>
                        <a:t>Status</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tc>
                  <a:txBody>
                    <a:bodyPr/>
                    <a:lstStyle/>
                    <a:p>
                      <a:endParaRPr lang="en-GB" sz="2200" dirty="0"/>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tc>
                  <a:txBody>
                    <a:bodyPr/>
                    <a:lstStyle/>
                    <a:p>
                      <a:endParaRPr lang="en-GB" sz="2200" dirty="0"/>
                    </a:p>
                  </a:txBody>
                  <a:tcPr marL="121920" marR="121920" marT="54864" marB="54864"/>
                </a:tc>
                <a:extLst>
                  <a:ext uri="{0D108BD9-81ED-4DB2-BD59-A6C34878D82A}">
                    <a16:rowId xmlns:a16="http://schemas.microsoft.com/office/drawing/2014/main" val="3291154930"/>
                  </a:ext>
                </a:extLst>
              </a:tr>
            </a:tbl>
          </a:graphicData>
        </a:graphic>
      </p:graphicFrame>
    </p:spTree>
    <p:extLst>
      <p:ext uri="{BB962C8B-B14F-4D97-AF65-F5344CB8AC3E}">
        <p14:creationId xmlns:p14="http://schemas.microsoft.com/office/powerpoint/2010/main" val="40744413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Of course we can update specific rows as well…</a:t>
            </a:r>
          </a:p>
          <a:p>
            <a:endParaRPr lang="en-GB" sz="1800" dirty="0"/>
          </a:p>
          <a:p>
            <a:r>
              <a:rPr lang="en-GB" sz="1800" dirty="0"/>
              <a:t>UPDATE </a:t>
            </a:r>
            <a:r>
              <a:rPr lang="en-GB" sz="1800" dirty="0" err="1"/>
              <a:t>table_name</a:t>
            </a:r>
            <a:r>
              <a:rPr lang="en-GB" sz="1800" dirty="0"/>
              <a:t> SET column1=val1, column2=val2 WHERE </a:t>
            </a:r>
            <a:r>
              <a:rPr lang="en-GB" sz="1800" dirty="0" err="1"/>
              <a:t>columnX</a:t>
            </a:r>
            <a:r>
              <a:rPr lang="en-GB" sz="1800" dirty="0"/>
              <a:t> = Y;</a:t>
            </a:r>
          </a:p>
          <a:p>
            <a:endParaRPr lang="en-GB" sz="1800" dirty="0"/>
          </a:p>
          <a:p>
            <a:r>
              <a:rPr lang="en-GB" sz="1800" dirty="0"/>
              <a:t>Don’t forget the WHERE clause else it will update everything in that table!</a:t>
            </a:r>
          </a:p>
        </p:txBody>
      </p:sp>
      <p:sp>
        <p:nvSpPr>
          <p:cNvPr id="2" name="Title 1"/>
          <p:cNvSpPr>
            <a:spLocks noGrp="1"/>
          </p:cNvSpPr>
          <p:nvPr>
            <p:ph type="title"/>
          </p:nvPr>
        </p:nvSpPr>
        <p:spPr/>
        <p:txBody>
          <a:bodyPr>
            <a:normAutofit fontScale="90000"/>
          </a:bodyPr>
          <a:lstStyle/>
          <a:p>
            <a:r>
              <a:rPr lang="en-GB" dirty="0"/>
              <a:t>Update</a:t>
            </a:r>
            <a:endParaRPr lang="en-US" dirty="0"/>
          </a:p>
        </p:txBody>
      </p:sp>
    </p:spTree>
    <p:extLst>
      <p:ext uri="{BB962C8B-B14F-4D97-AF65-F5344CB8AC3E}">
        <p14:creationId xmlns:p14="http://schemas.microsoft.com/office/powerpoint/2010/main" val="4115247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Autofit/>
          </a:bodyPr>
          <a:lstStyle/>
          <a:p>
            <a:pPr marL="366332" indent="-366332">
              <a:buFont typeface="Arial" panose="020B0604020202020204" pitchFamily="34" charset="0"/>
              <a:buChar char="•"/>
            </a:pPr>
            <a:r>
              <a:rPr lang="en-GB" dirty="0"/>
              <a:t>Organised collection of data</a:t>
            </a:r>
          </a:p>
          <a:p>
            <a:pPr marL="366332" indent="-366332">
              <a:buFont typeface="Arial" panose="020B0604020202020204" pitchFamily="34" charset="0"/>
              <a:buChar char="•"/>
            </a:pPr>
            <a:r>
              <a:rPr lang="en-GB" dirty="0"/>
              <a:t>Many different kinds</a:t>
            </a:r>
          </a:p>
          <a:p>
            <a:pPr marL="366332" indent="-366332">
              <a:buFont typeface="Arial" panose="020B0604020202020204" pitchFamily="34" charset="0"/>
              <a:buChar char="•"/>
            </a:pPr>
            <a:endParaRPr lang="en-GB" dirty="0"/>
          </a:p>
          <a:p>
            <a:pPr marL="366332" indent="-366332">
              <a:buFont typeface="Arial" panose="020B0604020202020204" pitchFamily="34" charset="0"/>
              <a:buChar char="•"/>
            </a:pPr>
            <a:r>
              <a:rPr lang="en-GB" dirty="0"/>
              <a:t>Contains a number of different objects</a:t>
            </a:r>
          </a:p>
          <a:p>
            <a:pPr marL="938616" lvl="1" indent="-366332"/>
            <a:r>
              <a:rPr lang="en-GB" dirty="0">
                <a:latin typeface="+mn-lt"/>
              </a:rPr>
              <a:t>Tables – columns and rows of data</a:t>
            </a:r>
          </a:p>
          <a:p>
            <a:pPr marL="938616" lvl="1" indent="-366332"/>
            <a:r>
              <a:rPr lang="en-GB" dirty="0"/>
              <a:t>Schemas – structure of the data</a:t>
            </a:r>
          </a:p>
          <a:p>
            <a:pPr marL="938616" lvl="1" indent="-366332"/>
            <a:r>
              <a:rPr lang="en-GB" dirty="0">
                <a:latin typeface="+mn-lt"/>
              </a:rPr>
              <a:t>Queries – getting data we want from the database</a:t>
            </a:r>
          </a:p>
          <a:p>
            <a:pPr marL="938616" lvl="1" indent="-366332"/>
            <a:r>
              <a:rPr lang="en-GB" dirty="0"/>
              <a:t>Views – results from a stored query</a:t>
            </a:r>
          </a:p>
          <a:p>
            <a:pPr marL="938616" lvl="1" indent="-366332"/>
            <a:endParaRPr lang="en-GB" dirty="0">
              <a:latin typeface="+mn-lt"/>
            </a:endParaRPr>
          </a:p>
          <a:p>
            <a:pPr marL="366332" indent="-366332">
              <a:buFont typeface="Arial" panose="020B0604020202020204" pitchFamily="34" charset="0"/>
              <a:buChar char="•"/>
            </a:pPr>
            <a:r>
              <a:rPr lang="en-GB" dirty="0"/>
              <a:t>Typically based on information we would want from the physical world</a:t>
            </a:r>
          </a:p>
          <a:p>
            <a:pPr marL="366332" indent="-366332">
              <a:buFont typeface="Arial" panose="020B0604020202020204" pitchFamily="34" charset="0"/>
              <a:buChar char="•"/>
            </a:pPr>
            <a:r>
              <a:rPr lang="en-GB" dirty="0">
                <a:latin typeface="+mn-lt"/>
              </a:rPr>
              <a:t>Generally model in a way to answer some sort of question with information</a:t>
            </a:r>
          </a:p>
        </p:txBody>
      </p:sp>
      <p:sp>
        <p:nvSpPr>
          <p:cNvPr id="6" name="Title 5"/>
          <p:cNvSpPr>
            <a:spLocks noGrp="1"/>
          </p:cNvSpPr>
          <p:nvPr>
            <p:ph type="title"/>
          </p:nvPr>
        </p:nvSpPr>
        <p:spPr/>
        <p:txBody>
          <a:bodyPr>
            <a:normAutofit fontScale="90000"/>
          </a:bodyPr>
          <a:lstStyle/>
          <a:p>
            <a:r>
              <a:rPr lang="en-GB" dirty="0"/>
              <a:t>Databases</a:t>
            </a:r>
            <a:endParaRPr lang="en-US" dirty="0"/>
          </a:p>
        </p:txBody>
      </p:sp>
    </p:spTree>
    <p:extLst>
      <p:ext uri="{BB962C8B-B14F-4D97-AF65-F5344CB8AC3E}">
        <p14:creationId xmlns:p14="http://schemas.microsoft.com/office/powerpoint/2010/main" val="40316047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Imagine John has gotten married and changed his surname. Funnily enough it’s also been over a year since he updated his record and he’s older now.</a:t>
            </a:r>
          </a:p>
          <a:p>
            <a:endParaRPr lang="en-GB" sz="1800" dirty="0"/>
          </a:p>
          <a:p>
            <a:endParaRPr lang="en-GB" sz="1800" dirty="0"/>
          </a:p>
          <a:p>
            <a:endParaRPr lang="en-GB" sz="1800" dirty="0"/>
          </a:p>
          <a:p>
            <a:endParaRPr lang="en-GB" sz="1800" dirty="0"/>
          </a:p>
          <a:p>
            <a:pPr lvl="1"/>
            <a:r>
              <a:rPr lang="en-GB" sz="2000" dirty="0"/>
              <a:t>UPDATE </a:t>
            </a:r>
            <a:r>
              <a:rPr lang="en-GB" sz="2000" dirty="0" err="1"/>
              <a:t>my_table</a:t>
            </a:r>
            <a:r>
              <a:rPr lang="en-GB" sz="2000" dirty="0"/>
              <a:t> SET </a:t>
            </a:r>
            <a:r>
              <a:rPr lang="en-GB" sz="2000" dirty="0" err="1"/>
              <a:t>L_Name</a:t>
            </a:r>
            <a:r>
              <a:rPr lang="en-GB" sz="2000" dirty="0"/>
              <a:t>=‘Day’, Age=25 WHERE </a:t>
            </a:r>
            <a:r>
              <a:rPr lang="en-GB" sz="2000" dirty="0" err="1"/>
              <a:t>My_ID</a:t>
            </a:r>
            <a:r>
              <a:rPr lang="en-GB" sz="2000" dirty="0"/>
              <a:t>=8;</a:t>
            </a:r>
          </a:p>
          <a:p>
            <a:pPr algn="ctr"/>
            <a:endParaRPr lang="en-GB" sz="1800" dirty="0"/>
          </a:p>
        </p:txBody>
      </p:sp>
      <p:sp>
        <p:nvSpPr>
          <p:cNvPr id="2" name="Title 1"/>
          <p:cNvSpPr>
            <a:spLocks noGrp="1"/>
          </p:cNvSpPr>
          <p:nvPr>
            <p:ph type="title"/>
          </p:nvPr>
        </p:nvSpPr>
        <p:spPr/>
        <p:txBody>
          <a:bodyPr>
            <a:normAutofit fontScale="90000"/>
          </a:bodyPr>
          <a:lstStyle/>
          <a:p>
            <a:r>
              <a:rPr lang="en-GB" dirty="0"/>
              <a:t>Update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514201974"/>
              </p:ext>
            </p:extLst>
          </p:nvPr>
        </p:nvGraphicFramePr>
        <p:xfrm>
          <a:off x="842612" y="2326678"/>
          <a:ext cx="7848900" cy="1335024"/>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extLst>
                  <a:ext uri="{0D108BD9-81ED-4DB2-BD59-A6C34878D82A}">
                    <a16:rowId xmlns:a16="http://schemas.microsoft.com/office/drawing/2014/main" val="329115493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41274179"/>
              </p:ext>
            </p:extLst>
          </p:nvPr>
        </p:nvGraphicFramePr>
        <p:xfrm>
          <a:off x="1265964" y="4344752"/>
          <a:ext cx="7848900" cy="1335024"/>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Day</a:t>
                      </a:r>
                    </a:p>
                  </a:txBody>
                  <a:tcPr marL="121920" marR="121920" marT="54864" marB="54864"/>
                </a:tc>
                <a:tc>
                  <a:txBody>
                    <a:bodyPr/>
                    <a:lstStyle/>
                    <a:p>
                      <a:r>
                        <a:rPr lang="en-GB" sz="2200" dirty="0"/>
                        <a:t>25</a:t>
                      </a:r>
                    </a:p>
                  </a:txBody>
                  <a:tcPr marL="121920" marR="121920" marT="54864" marB="54864"/>
                </a:tc>
                <a:tc>
                  <a:txBody>
                    <a:bodyPr/>
                    <a:lstStyle/>
                    <a:p>
                      <a:r>
                        <a:rPr lang="en-GB" sz="2200" dirty="0"/>
                        <a:t>Norway</a:t>
                      </a:r>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extLst>
                  <a:ext uri="{0D108BD9-81ED-4DB2-BD59-A6C34878D82A}">
                    <a16:rowId xmlns:a16="http://schemas.microsoft.com/office/drawing/2014/main" val="3291154930"/>
                  </a:ext>
                </a:extLst>
              </a:tr>
            </a:tbl>
          </a:graphicData>
        </a:graphic>
      </p:graphicFrame>
    </p:spTree>
    <p:extLst>
      <p:ext uri="{BB962C8B-B14F-4D97-AF65-F5344CB8AC3E}">
        <p14:creationId xmlns:p14="http://schemas.microsoft.com/office/powerpoint/2010/main" val="756956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Accessing data in our database is obviously important!</a:t>
            </a:r>
          </a:p>
          <a:p>
            <a:endParaRPr lang="en-GB" sz="1800" dirty="0"/>
          </a:p>
          <a:p>
            <a:r>
              <a:rPr lang="en-GB" sz="1800" dirty="0"/>
              <a:t>So first, how do we see what databases are stored on our server?</a:t>
            </a:r>
          </a:p>
          <a:p>
            <a:pPr algn="ctr"/>
            <a:endParaRPr lang="en-GB" sz="1800" dirty="0"/>
          </a:p>
          <a:p>
            <a:pPr lvl="1"/>
            <a:r>
              <a:rPr lang="en-GB" sz="2000" dirty="0"/>
              <a:t>SHOW {DATABASES | SCHEMA} [LIKE ‘pattern’ | WHERE expression]</a:t>
            </a:r>
          </a:p>
          <a:p>
            <a:pPr algn="ctr"/>
            <a:endParaRPr lang="en-GB" sz="1800" dirty="0"/>
          </a:p>
          <a:p>
            <a:r>
              <a:rPr lang="en-GB" sz="1800" b="1" dirty="0"/>
              <a:t>SHOW DATABASES</a:t>
            </a:r>
            <a:r>
              <a:rPr lang="en-GB" sz="1800" dirty="0"/>
              <a:t> or </a:t>
            </a:r>
            <a:r>
              <a:rPr lang="en-GB" sz="1800" b="1" dirty="0"/>
              <a:t>SHOW SCHEMAS</a:t>
            </a:r>
            <a:r>
              <a:rPr lang="en-GB" sz="1800" dirty="0"/>
              <a:t> will just show all databases</a:t>
            </a:r>
          </a:p>
          <a:p>
            <a:r>
              <a:rPr lang="en-GB" sz="1800" b="1" dirty="0"/>
              <a:t>LIKE</a:t>
            </a:r>
            <a:r>
              <a:rPr lang="en-GB" sz="1800" dirty="0"/>
              <a:t> indicates database names to match</a:t>
            </a:r>
          </a:p>
          <a:p>
            <a:r>
              <a:rPr lang="en-GB" sz="1800" b="1" dirty="0"/>
              <a:t>WHERE</a:t>
            </a:r>
            <a:r>
              <a:rPr lang="en-GB" sz="1800" dirty="0"/>
              <a:t> can be added to select rows using more general conditions</a:t>
            </a:r>
          </a:p>
          <a:p>
            <a:pPr algn="ctr"/>
            <a:endParaRPr lang="en-GB" sz="1800" dirty="0"/>
          </a:p>
        </p:txBody>
      </p:sp>
      <p:sp>
        <p:nvSpPr>
          <p:cNvPr id="2" name="Title 1"/>
          <p:cNvSpPr>
            <a:spLocks noGrp="1"/>
          </p:cNvSpPr>
          <p:nvPr>
            <p:ph type="title"/>
          </p:nvPr>
        </p:nvSpPr>
        <p:spPr/>
        <p:txBody>
          <a:bodyPr>
            <a:normAutofit fontScale="90000"/>
          </a:bodyPr>
          <a:lstStyle/>
          <a:p>
            <a:r>
              <a:rPr lang="en-GB" dirty="0"/>
              <a:t>Read</a:t>
            </a:r>
            <a:endParaRPr lang="en-US" dirty="0"/>
          </a:p>
        </p:txBody>
      </p:sp>
    </p:spTree>
    <p:extLst>
      <p:ext uri="{BB962C8B-B14F-4D97-AF65-F5344CB8AC3E}">
        <p14:creationId xmlns:p14="http://schemas.microsoft.com/office/powerpoint/2010/main" val="35099017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10087525" cy="4546800"/>
          </a:xfrm>
        </p:spPr>
        <p:txBody>
          <a:bodyPr>
            <a:normAutofit/>
          </a:bodyPr>
          <a:lstStyle/>
          <a:p>
            <a:r>
              <a:rPr lang="en-GB" sz="1800" dirty="0"/>
              <a:t>We can list tables either by selecting a database to work with and showing the tables within it, or specifying the database in the FROM clause</a:t>
            </a:r>
          </a:p>
          <a:p>
            <a:endParaRPr lang="en-GB" sz="1800" dirty="0"/>
          </a:p>
          <a:p>
            <a:pPr algn="ctr"/>
            <a:r>
              <a:rPr lang="en-GB" sz="2000" dirty="0"/>
              <a:t>SHOW [FULL] TABLES [{FROM | IN} </a:t>
            </a:r>
            <a:r>
              <a:rPr lang="en-GB" sz="2000" dirty="0" err="1"/>
              <a:t>db_name</a:t>
            </a:r>
            <a:r>
              <a:rPr lang="en-GB" sz="2000" dirty="0"/>
              <a:t>] [LIKE ‘pattern’ | WHERE expression]</a:t>
            </a:r>
          </a:p>
          <a:p>
            <a:pPr algn="ctr"/>
            <a:endParaRPr lang="en-GB" sz="1800" dirty="0"/>
          </a:p>
          <a:p>
            <a:r>
              <a:rPr lang="en-GB" sz="1800" b="1" dirty="0" smtClean="0"/>
              <a:t>FULL</a:t>
            </a:r>
            <a:r>
              <a:rPr lang="en-GB" sz="1800" dirty="0" smtClean="0"/>
              <a:t> – </a:t>
            </a:r>
            <a:r>
              <a:rPr lang="en-GB" sz="1800" dirty="0"/>
              <a:t>displays additional information on whether it is a table or a view that is returned</a:t>
            </a:r>
          </a:p>
          <a:p>
            <a:r>
              <a:rPr lang="en-GB" sz="1800" b="1" dirty="0" smtClean="0"/>
              <a:t>FROM</a:t>
            </a:r>
            <a:r>
              <a:rPr lang="en-GB" sz="1800" dirty="0"/>
              <a:t>, </a:t>
            </a:r>
            <a:r>
              <a:rPr lang="en-GB" sz="1800" b="1" dirty="0"/>
              <a:t>IN</a:t>
            </a:r>
            <a:r>
              <a:rPr lang="en-GB" sz="1800" dirty="0"/>
              <a:t> – specifies the database you want to see the tables from</a:t>
            </a:r>
          </a:p>
          <a:p>
            <a:r>
              <a:rPr lang="en-GB" sz="1800" b="1" dirty="0"/>
              <a:t>LIKE</a:t>
            </a:r>
            <a:r>
              <a:rPr lang="en-GB" sz="1800" dirty="0"/>
              <a:t> and </a:t>
            </a:r>
            <a:r>
              <a:rPr lang="en-GB" sz="1800" b="1" dirty="0"/>
              <a:t>WHERE</a:t>
            </a:r>
            <a:r>
              <a:rPr lang="en-GB" sz="1800" dirty="0"/>
              <a:t> act the same as with databases</a:t>
            </a:r>
          </a:p>
          <a:p>
            <a:r>
              <a:rPr lang="en-GB" sz="1800" dirty="0"/>
              <a:t>SHOW TABLES FROM </a:t>
            </a:r>
            <a:r>
              <a:rPr lang="en-GB" sz="1800" dirty="0" err="1"/>
              <a:t>my_database</a:t>
            </a:r>
            <a:r>
              <a:rPr lang="en-GB" sz="1800" dirty="0"/>
              <a:t>;</a:t>
            </a:r>
          </a:p>
          <a:p>
            <a:r>
              <a:rPr lang="en-GB" sz="1800" dirty="0"/>
              <a:t>USE </a:t>
            </a:r>
            <a:r>
              <a:rPr lang="en-GB" sz="1800" dirty="0" err="1"/>
              <a:t>my_database</a:t>
            </a:r>
            <a:r>
              <a:rPr lang="en-GB" sz="1800" dirty="0"/>
              <a:t>;</a:t>
            </a:r>
          </a:p>
          <a:p>
            <a:r>
              <a:rPr lang="en-GB" sz="1800" dirty="0"/>
              <a:t>SHOW TABLES;</a:t>
            </a:r>
          </a:p>
          <a:p>
            <a:endParaRPr lang="en-GB" sz="1800" dirty="0"/>
          </a:p>
          <a:p>
            <a:endParaRPr lang="en-GB" sz="1800" dirty="0"/>
          </a:p>
          <a:p>
            <a:endParaRPr lang="en-GB" sz="1800" dirty="0"/>
          </a:p>
          <a:p>
            <a:pPr algn="ctr"/>
            <a:endParaRPr lang="en-GB" sz="1800" dirty="0"/>
          </a:p>
        </p:txBody>
      </p:sp>
      <p:sp>
        <p:nvSpPr>
          <p:cNvPr id="8" name="Title 7"/>
          <p:cNvSpPr>
            <a:spLocks noGrp="1"/>
          </p:cNvSpPr>
          <p:nvPr>
            <p:ph type="title"/>
          </p:nvPr>
        </p:nvSpPr>
        <p:spPr/>
        <p:txBody>
          <a:bodyPr>
            <a:normAutofit fontScale="90000"/>
          </a:bodyPr>
          <a:lstStyle/>
          <a:p>
            <a:r>
              <a:rPr lang="en-GB" dirty="0"/>
              <a:t>Read</a:t>
            </a:r>
            <a:endParaRPr lang="en-US" dirty="0"/>
          </a:p>
        </p:txBody>
      </p:sp>
    </p:spTree>
    <p:extLst>
      <p:ext uri="{BB962C8B-B14F-4D97-AF65-F5344CB8AC3E}">
        <p14:creationId xmlns:p14="http://schemas.microsoft.com/office/powerpoint/2010/main" val="20421965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699451" cy="4546800"/>
          </a:xfrm>
        </p:spPr>
        <p:txBody>
          <a:bodyPr>
            <a:normAutofit/>
          </a:bodyPr>
          <a:lstStyle/>
          <a:p>
            <a:pPr>
              <a:lnSpc>
                <a:spcPct val="130000"/>
              </a:lnSpc>
            </a:pPr>
            <a:r>
              <a:rPr lang="en-GB" sz="1800" dirty="0"/>
              <a:t>We can see what columns, and information on the columns using the </a:t>
            </a:r>
            <a:r>
              <a:rPr lang="en-GB" sz="1800" b="1" dirty="0"/>
              <a:t>DESCRIBE</a:t>
            </a:r>
            <a:r>
              <a:rPr lang="en-GB" sz="1800" dirty="0"/>
              <a:t> keyword</a:t>
            </a:r>
          </a:p>
          <a:p>
            <a:pPr>
              <a:lnSpc>
                <a:spcPct val="130000"/>
              </a:lnSpc>
            </a:pPr>
            <a:endParaRPr lang="en-GB" sz="1800" dirty="0"/>
          </a:p>
          <a:p>
            <a:pPr lvl="1">
              <a:lnSpc>
                <a:spcPct val="130000"/>
              </a:lnSpc>
            </a:pPr>
            <a:r>
              <a:rPr lang="en-GB" sz="2000" dirty="0"/>
              <a:t>DESCRIBE </a:t>
            </a:r>
            <a:r>
              <a:rPr lang="en-GB" sz="2000" dirty="0" err="1" smtClean="0"/>
              <a:t>table_name</a:t>
            </a:r>
            <a:r>
              <a:rPr lang="en-GB" sz="2000" dirty="0" smtClean="0"/>
              <a:t>;</a:t>
            </a:r>
            <a:endParaRPr lang="en-GB" sz="2000" dirty="0"/>
          </a:p>
          <a:p>
            <a:pPr algn="ctr">
              <a:lnSpc>
                <a:spcPct val="130000"/>
              </a:lnSpc>
            </a:pPr>
            <a:endParaRPr lang="en-GB" sz="1800" dirty="0"/>
          </a:p>
          <a:p>
            <a:pPr>
              <a:lnSpc>
                <a:spcPct val="130000"/>
              </a:lnSpc>
            </a:pPr>
            <a:r>
              <a:rPr lang="en-GB" sz="1800" dirty="0"/>
              <a:t>This includes information on it’s name, type, whether is can be null, if it’s a key, if it has a default value, and anything additional (e.g. does it auto increment?)</a:t>
            </a:r>
          </a:p>
          <a:p>
            <a:pPr>
              <a:lnSpc>
                <a:spcPct val="130000"/>
              </a:lnSpc>
            </a:pPr>
            <a:endParaRPr lang="en-GB" sz="1800" dirty="0"/>
          </a:p>
          <a:p>
            <a:pPr algn="ctr">
              <a:lnSpc>
                <a:spcPct val="130000"/>
              </a:lnSpc>
            </a:pPr>
            <a:endParaRPr lang="en-GB" sz="1800" dirty="0"/>
          </a:p>
        </p:txBody>
      </p:sp>
      <p:sp>
        <p:nvSpPr>
          <p:cNvPr id="2" name="Title 1"/>
          <p:cNvSpPr>
            <a:spLocks noGrp="1"/>
          </p:cNvSpPr>
          <p:nvPr>
            <p:ph type="title"/>
          </p:nvPr>
        </p:nvSpPr>
        <p:spPr/>
        <p:txBody>
          <a:bodyPr>
            <a:normAutofit fontScale="90000"/>
          </a:bodyPr>
          <a:lstStyle/>
          <a:p>
            <a:r>
              <a:rPr lang="en-GB" dirty="0"/>
              <a:t>Read</a:t>
            </a:r>
            <a:endParaRPr lang="en-US" dirty="0"/>
          </a:p>
        </p:txBody>
      </p:sp>
    </p:spTree>
    <p:extLst>
      <p:ext uri="{BB962C8B-B14F-4D97-AF65-F5344CB8AC3E}">
        <p14:creationId xmlns:p14="http://schemas.microsoft.com/office/powerpoint/2010/main" val="9479620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The SELECT statement is used to select data from the database.</a:t>
            </a:r>
          </a:p>
          <a:p>
            <a:endParaRPr lang="en-GB" sz="1800" dirty="0"/>
          </a:p>
          <a:p>
            <a:r>
              <a:rPr lang="en-GB" sz="1800" dirty="0"/>
              <a:t>You specify the table you want to select from using the FROM keyword:</a:t>
            </a:r>
          </a:p>
          <a:p>
            <a:endParaRPr lang="en-GB" sz="1800" dirty="0"/>
          </a:p>
          <a:p>
            <a:pPr lvl="1"/>
            <a:r>
              <a:rPr lang="en-GB" sz="2000" dirty="0"/>
              <a:t>SELECT * FROM </a:t>
            </a:r>
            <a:r>
              <a:rPr lang="en-GB" sz="2000" dirty="0" err="1"/>
              <a:t>my_table</a:t>
            </a:r>
            <a:r>
              <a:rPr lang="en-GB" sz="2000" dirty="0"/>
              <a:t>;</a:t>
            </a:r>
          </a:p>
          <a:p>
            <a:endParaRPr lang="en-GB" sz="1800" dirty="0"/>
          </a:p>
          <a:p>
            <a:r>
              <a:rPr lang="en-GB" sz="1800" dirty="0"/>
              <a:t>* is a wildcard that will select everything.</a:t>
            </a:r>
          </a:p>
          <a:p>
            <a:r>
              <a:rPr lang="en-GB" sz="1800" dirty="0"/>
              <a:t>You can select specific columns by listing them instead</a:t>
            </a:r>
          </a:p>
          <a:p>
            <a:endParaRPr lang="en-GB" sz="1800" dirty="0"/>
          </a:p>
          <a:p>
            <a:pPr lvl="1"/>
            <a:r>
              <a:rPr lang="en-GB" sz="2000" dirty="0"/>
              <a:t>SELECT </a:t>
            </a:r>
            <a:r>
              <a:rPr lang="en-GB" sz="2000" dirty="0" err="1"/>
              <a:t>full_name</a:t>
            </a:r>
            <a:r>
              <a:rPr lang="en-GB" sz="2000" dirty="0"/>
              <a:t>, age FROM </a:t>
            </a:r>
            <a:r>
              <a:rPr lang="en-GB" sz="2000" dirty="0" err="1" smtClean="0"/>
              <a:t>my_table</a:t>
            </a:r>
            <a:r>
              <a:rPr lang="en-GB" sz="2000" dirty="0" smtClean="0"/>
              <a:t>;</a:t>
            </a:r>
            <a:endParaRPr lang="en-GB" sz="2000" dirty="0"/>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15451276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1" y="1544760"/>
            <a:ext cx="9993446" cy="4546800"/>
          </a:xfrm>
        </p:spPr>
        <p:txBody>
          <a:bodyPr/>
          <a:lstStyle/>
          <a:p>
            <a:r>
              <a:rPr lang="en-GB" sz="1800" dirty="0"/>
              <a:t>We can add many more keywords to a SELECT clause to make the data returned more specific</a:t>
            </a:r>
          </a:p>
          <a:p>
            <a:endParaRPr lang="en-GB" sz="1800" dirty="0"/>
          </a:p>
          <a:p>
            <a:r>
              <a:rPr lang="en-GB" sz="1800" dirty="0"/>
              <a:t>One way of doing this is using the </a:t>
            </a:r>
            <a:r>
              <a:rPr lang="en-GB" sz="1800" b="1" dirty="0"/>
              <a:t>DISTINCT</a:t>
            </a:r>
            <a:r>
              <a:rPr lang="en-GB" sz="1800" dirty="0"/>
              <a:t> keyword. This will only return unique values of a particular column. </a:t>
            </a:r>
          </a:p>
          <a:p>
            <a:endParaRPr lang="en-GB" sz="1800" dirty="0"/>
          </a:p>
          <a:p>
            <a:r>
              <a:rPr lang="en-GB" sz="1800" dirty="0"/>
              <a:t>For example, perhaps we want to see all of the cities our customers live at</a:t>
            </a:r>
          </a:p>
          <a:p>
            <a:endParaRPr lang="en-GB" sz="1800" dirty="0"/>
          </a:p>
          <a:p>
            <a:pPr lvl="1"/>
            <a:r>
              <a:rPr lang="en-GB" sz="2000" dirty="0"/>
              <a:t>SELECT DISTINCT city FROM customers</a:t>
            </a:r>
            <a:r>
              <a:rPr lang="en-GB" sz="2000" dirty="0" smtClean="0"/>
              <a:t>;</a:t>
            </a:r>
            <a:endParaRPr lang="en-GB" sz="2000" dirty="0"/>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31664538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8723385" cy="4546800"/>
          </a:xfrm>
        </p:spPr>
        <p:txBody>
          <a:bodyPr/>
          <a:lstStyle/>
          <a:p>
            <a:r>
              <a:rPr lang="en-GB" sz="1800" dirty="0"/>
              <a:t>We can also use the </a:t>
            </a:r>
            <a:r>
              <a:rPr lang="en-GB" sz="1800" b="1" dirty="0"/>
              <a:t>WHERE</a:t>
            </a:r>
            <a:r>
              <a:rPr lang="en-GB" sz="1800" dirty="0"/>
              <a:t> keyword we have seen used earlier to only return data that matches a specified criteria</a:t>
            </a:r>
          </a:p>
          <a:p>
            <a:endParaRPr lang="en-GB" sz="1800" dirty="0"/>
          </a:p>
          <a:p>
            <a:pPr lvl="1"/>
            <a:r>
              <a:rPr lang="en-GB" sz="2000" dirty="0"/>
              <a:t>SELECT </a:t>
            </a:r>
            <a:r>
              <a:rPr lang="en-GB" sz="2000" dirty="0" err="1"/>
              <a:t>column_names</a:t>
            </a:r>
            <a:r>
              <a:rPr lang="en-GB" sz="2000" dirty="0"/>
              <a:t> FROM </a:t>
            </a:r>
            <a:r>
              <a:rPr lang="en-GB" sz="2000" dirty="0" err="1"/>
              <a:t>table_name</a:t>
            </a:r>
            <a:r>
              <a:rPr lang="en-GB" sz="2000" dirty="0"/>
              <a:t> WHERE expression;</a:t>
            </a:r>
          </a:p>
          <a:p>
            <a:pPr algn="ctr"/>
            <a:endParaRPr lang="en-GB" sz="1800" dirty="0"/>
          </a:p>
          <a:p>
            <a:r>
              <a:rPr lang="en-GB" sz="1800" dirty="0"/>
              <a:t>This could range from matching strings to testing numerical values</a:t>
            </a:r>
          </a:p>
          <a:p>
            <a:endParaRPr lang="en-GB" sz="1800" dirty="0"/>
          </a:p>
          <a:p>
            <a:pPr lvl="1"/>
            <a:r>
              <a:rPr lang="en-GB" sz="2000" dirty="0"/>
              <a:t>SELECT </a:t>
            </a:r>
            <a:r>
              <a:rPr lang="en-GB" sz="2000" dirty="0" err="1"/>
              <a:t>full_name</a:t>
            </a:r>
            <a:r>
              <a:rPr lang="en-GB" sz="2000" dirty="0"/>
              <a:t> FROM customers WHERE gender=‘m’;</a:t>
            </a:r>
          </a:p>
          <a:p>
            <a:pPr lvl="1"/>
            <a:r>
              <a:rPr lang="en-GB" sz="2000" dirty="0"/>
              <a:t>SELECT </a:t>
            </a:r>
            <a:r>
              <a:rPr lang="en-GB" sz="2000" dirty="0" err="1"/>
              <a:t>full_name</a:t>
            </a:r>
            <a:r>
              <a:rPr lang="en-GB" sz="2000" dirty="0"/>
              <a:t>, address FROM customers WHERE age&gt;=65;</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30804147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052660" cy="4546800"/>
          </a:xfrm>
        </p:spPr>
        <p:txBody>
          <a:bodyPr numCol="2"/>
          <a:lstStyle/>
          <a:p>
            <a:r>
              <a:rPr lang="en-GB" sz="2400" dirty="0"/>
              <a:t>The </a:t>
            </a:r>
            <a:r>
              <a:rPr lang="en-GB" sz="2400" b="1" dirty="0"/>
              <a:t>WHERE</a:t>
            </a:r>
            <a:r>
              <a:rPr lang="en-GB" sz="2400" dirty="0"/>
              <a:t> clause can use a number of different operators for comparisons</a:t>
            </a:r>
          </a:p>
          <a:p>
            <a:pPr lvl="1"/>
            <a:r>
              <a:rPr lang="en-GB" sz="2000" dirty="0"/>
              <a:t>= equal</a:t>
            </a:r>
          </a:p>
          <a:p>
            <a:pPr lvl="1"/>
            <a:r>
              <a:rPr lang="en-GB" sz="2000" dirty="0"/>
              <a:t>&lt;&gt; or != Not equal </a:t>
            </a:r>
          </a:p>
          <a:p>
            <a:pPr lvl="1"/>
            <a:r>
              <a:rPr lang="en-GB" sz="2000" dirty="0"/>
              <a:t>&gt; Greater than		</a:t>
            </a:r>
          </a:p>
          <a:p>
            <a:pPr lvl="1"/>
            <a:r>
              <a:rPr lang="en-GB" sz="2000" dirty="0"/>
              <a:t>&gt;= Greater than or equal to</a:t>
            </a:r>
          </a:p>
          <a:p>
            <a:pPr lvl="1"/>
            <a:r>
              <a:rPr lang="en-GB" sz="2000" dirty="0"/>
              <a:t>&lt; Less than	</a:t>
            </a:r>
          </a:p>
          <a:p>
            <a:pPr lvl="1"/>
            <a:r>
              <a:rPr lang="en-GB" sz="2000" dirty="0"/>
              <a:t>&lt;= Less than or equal to</a:t>
            </a:r>
          </a:p>
          <a:p>
            <a:r>
              <a:rPr lang="en-GB" sz="2400" b="1" dirty="0"/>
              <a:t>BETWEEN</a:t>
            </a:r>
            <a:r>
              <a:rPr lang="en-GB" sz="2400" dirty="0"/>
              <a:t> – within an inclusive range, essentially a combination of great than or equal AND less than or equal</a:t>
            </a:r>
          </a:p>
          <a:p>
            <a:r>
              <a:rPr lang="en-GB" sz="2400" b="1" dirty="0"/>
              <a:t>LIKE</a:t>
            </a:r>
            <a:r>
              <a:rPr lang="en-GB" sz="2400" dirty="0"/>
              <a:t> – search for a pattern</a:t>
            </a:r>
          </a:p>
          <a:p>
            <a:r>
              <a:rPr lang="en-GB" sz="2400" b="1" dirty="0"/>
              <a:t>IN</a:t>
            </a:r>
            <a:r>
              <a:rPr lang="en-GB" sz="2400" dirty="0"/>
              <a:t> – specify multiple possible values for a column (use NOT IN as the opposite)</a:t>
            </a:r>
          </a:p>
          <a:p>
            <a:r>
              <a:rPr lang="en-GB" sz="2400" b="1" dirty="0"/>
              <a:t>IS NULL </a:t>
            </a:r>
            <a:r>
              <a:rPr lang="en-GB" sz="2400" dirty="0"/>
              <a:t>– select everything where this field is null (IS NOT NULL for the opposite)</a:t>
            </a:r>
          </a:p>
          <a:p>
            <a:r>
              <a:rPr lang="en-GB" sz="2400" dirty="0" smtClean="0"/>
              <a:t>Examples on next slide</a:t>
            </a:r>
            <a:endParaRPr lang="en-GB" sz="2400" dirty="0"/>
          </a:p>
          <a:p>
            <a:endParaRPr lang="en-GB" sz="2400" dirty="0"/>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6044753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pPr>
              <a:lnSpc>
                <a:spcPct val="130000"/>
              </a:lnSpc>
              <a:spcAft>
                <a:spcPts val="1538"/>
              </a:spcAft>
            </a:pPr>
            <a:r>
              <a:rPr lang="en-GB" sz="2400" dirty="0"/>
              <a:t>SELECT </a:t>
            </a:r>
            <a:r>
              <a:rPr lang="en-GB" sz="2400" dirty="0" err="1"/>
              <a:t>full_name</a:t>
            </a:r>
            <a:r>
              <a:rPr lang="en-GB" sz="2400" dirty="0"/>
              <a:t> WHERE age BETWEEN 18 AND 25;</a:t>
            </a:r>
          </a:p>
          <a:p>
            <a:pPr>
              <a:lnSpc>
                <a:spcPct val="130000"/>
              </a:lnSpc>
              <a:spcAft>
                <a:spcPts val="1538"/>
              </a:spcAft>
            </a:pPr>
            <a:r>
              <a:rPr lang="en-GB" sz="2400" dirty="0"/>
              <a:t>SELECT </a:t>
            </a:r>
            <a:r>
              <a:rPr lang="en-GB" sz="2400" dirty="0" err="1"/>
              <a:t>full_name</a:t>
            </a:r>
            <a:r>
              <a:rPr lang="en-GB" sz="2400" dirty="0"/>
              <a:t> WHERE </a:t>
            </a:r>
            <a:r>
              <a:rPr lang="en-GB" sz="2400" dirty="0" err="1"/>
              <a:t>full_name</a:t>
            </a:r>
            <a:r>
              <a:rPr lang="en-GB" sz="2400" dirty="0"/>
              <a:t> LIKE ‘a%’;</a:t>
            </a:r>
          </a:p>
          <a:p>
            <a:pPr>
              <a:lnSpc>
                <a:spcPct val="130000"/>
              </a:lnSpc>
              <a:spcAft>
                <a:spcPts val="1538"/>
              </a:spcAft>
            </a:pPr>
            <a:r>
              <a:rPr lang="en-GB" sz="2400" dirty="0"/>
              <a:t>SELECT </a:t>
            </a:r>
            <a:r>
              <a:rPr lang="en-GB" sz="2400" dirty="0" err="1"/>
              <a:t>full_name</a:t>
            </a:r>
            <a:r>
              <a:rPr lang="en-GB" sz="2400" dirty="0"/>
              <a:t> WHERE </a:t>
            </a:r>
            <a:r>
              <a:rPr lang="en-GB" sz="2400" dirty="0" err="1"/>
              <a:t>full_name</a:t>
            </a:r>
            <a:r>
              <a:rPr lang="en-GB" sz="2400" dirty="0"/>
              <a:t> LIKE ‘%smith’;</a:t>
            </a:r>
          </a:p>
          <a:p>
            <a:pPr>
              <a:lnSpc>
                <a:spcPct val="130000"/>
              </a:lnSpc>
              <a:spcAft>
                <a:spcPts val="1538"/>
              </a:spcAft>
            </a:pPr>
            <a:r>
              <a:rPr lang="en-GB" sz="2400" dirty="0"/>
              <a:t>SELECT </a:t>
            </a:r>
            <a:r>
              <a:rPr lang="en-GB" sz="2400" dirty="0" err="1"/>
              <a:t>full_name</a:t>
            </a:r>
            <a:r>
              <a:rPr lang="en-GB" sz="2400" dirty="0"/>
              <a:t> WHERE </a:t>
            </a:r>
            <a:r>
              <a:rPr lang="en-GB" sz="2400" dirty="0" err="1"/>
              <a:t>full_name</a:t>
            </a:r>
            <a:r>
              <a:rPr lang="en-GB" sz="2400" dirty="0"/>
              <a:t> LIKE ‘________’;</a:t>
            </a:r>
          </a:p>
          <a:p>
            <a:pPr>
              <a:lnSpc>
                <a:spcPct val="130000"/>
              </a:lnSpc>
              <a:spcAft>
                <a:spcPts val="1538"/>
              </a:spcAft>
            </a:pPr>
            <a:r>
              <a:rPr lang="en-GB" sz="2400" dirty="0"/>
              <a:t>SELECT </a:t>
            </a:r>
            <a:r>
              <a:rPr lang="en-GB" sz="2400" dirty="0" err="1"/>
              <a:t>full_name</a:t>
            </a:r>
            <a:r>
              <a:rPr lang="en-GB" sz="2400" dirty="0"/>
              <a:t> WHERE city IN (‘</a:t>
            </a:r>
            <a:r>
              <a:rPr lang="en-GB" sz="2400" dirty="0" err="1"/>
              <a:t>London’,’Manchester’,’Birmingham</a:t>
            </a:r>
            <a:r>
              <a:rPr lang="en-GB" sz="2400" dirty="0"/>
              <a:t>’);</a:t>
            </a:r>
          </a:p>
          <a:p>
            <a:pPr>
              <a:lnSpc>
                <a:spcPct val="130000"/>
              </a:lnSpc>
              <a:spcAft>
                <a:spcPts val="1538"/>
              </a:spcAft>
            </a:pPr>
            <a:r>
              <a:rPr lang="en-GB" sz="2400" dirty="0"/>
              <a:t>SELECT </a:t>
            </a:r>
            <a:r>
              <a:rPr lang="en-GB" sz="2400" dirty="0" err="1"/>
              <a:t>full_name</a:t>
            </a:r>
            <a:r>
              <a:rPr lang="en-GB" sz="2400" dirty="0"/>
              <a:t> WHERE complaints IS NULL</a:t>
            </a:r>
            <a:r>
              <a:rPr lang="en-GB" sz="2400" dirty="0" smtClean="0"/>
              <a:t>;</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383687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There are lots of ways we can edit the way our data is output to the screen</a:t>
            </a:r>
          </a:p>
          <a:p>
            <a:endParaRPr lang="en-GB" sz="1800" dirty="0"/>
          </a:p>
          <a:p>
            <a:r>
              <a:rPr lang="en-GB" sz="1800" dirty="0"/>
              <a:t>If we output data normally we will see the field listed as the name it is given in the table</a:t>
            </a:r>
          </a:p>
          <a:p>
            <a:endParaRPr lang="en-GB" sz="1800" dirty="0"/>
          </a:p>
          <a:p>
            <a:pPr lvl="1"/>
            <a:r>
              <a:rPr lang="en-GB" sz="2000" dirty="0"/>
              <a:t>SELECT </a:t>
            </a:r>
            <a:r>
              <a:rPr lang="en-GB" sz="2000" dirty="0" err="1"/>
              <a:t>full_name</a:t>
            </a:r>
            <a:r>
              <a:rPr lang="en-GB" sz="2000" dirty="0"/>
              <a:t> from Customer;</a:t>
            </a:r>
          </a:p>
          <a:p>
            <a:endParaRPr lang="en-GB" sz="1800" dirty="0"/>
          </a:p>
          <a:p>
            <a:r>
              <a:rPr lang="en-GB" sz="1800" dirty="0"/>
              <a:t>Would return a list with the field name of </a:t>
            </a:r>
            <a:r>
              <a:rPr lang="en-GB" sz="1800" dirty="0" err="1"/>
              <a:t>full_name</a:t>
            </a:r>
            <a:endParaRPr lang="en-GB" sz="1800" dirty="0"/>
          </a:p>
          <a:p>
            <a:endParaRPr lang="en-GB" sz="1800" dirty="0" smtClean="0"/>
          </a:p>
          <a:p>
            <a:pPr lvl="1"/>
            <a:r>
              <a:rPr lang="en-GB" dirty="0"/>
              <a:t>SELECT </a:t>
            </a:r>
            <a:r>
              <a:rPr lang="en-GB" dirty="0" err="1"/>
              <a:t>full_name</a:t>
            </a:r>
            <a:r>
              <a:rPr lang="en-GB" dirty="0"/>
              <a:t> AS name from Customer;</a:t>
            </a:r>
          </a:p>
          <a:p>
            <a:endParaRPr lang="en-GB" sz="1800" dirty="0"/>
          </a:p>
          <a:p>
            <a:r>
              <a:rPr lang="en-GB" sz="1800" dirty="0"/>
              <a:t>Would return a list with the field name of name</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2075636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Task 1: Installing MySQL</a:t>
            </a:r>
          </a:p>
        </p:txBody>
      </p:sp>
    </p:spTree>
    <p:extLst>
      <p:ext uri="{BB962C8B-B14F-4D97-AF65-F5344CB8AC3E}">
        <p14:creationId xmlns:p14="http://schemas.microsoft.com/office/powerpoint/2010/main" val="31557550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146739" cy="4546800"/>
          </a:xfrm>
        </p:spPr>
        <p:txBody>
          <a:bodyPr/>
          <a:lstStyle/>
          <a:p>
            <a:r>
              <a:rPr lang="en-GB" sz="1800" dirty="0"/>
              <a:t>The AS keyword is particular useful when we start to look at creating new fields from the ones we currently have e.g. using aggregate functions</a:t>
            </a:r>
          </a:p>
          <a:p>
            <a:endParaRPr lang="en-GB" sz="1800" dirty="0"/>
          </a:p>
          <a:p>
            <a:pPr lvl="1"/>
            <a:r>
              <a:rPr lang="en-GB" sz="1700" dirty="0"/>
              <a:t>SELECT </a:t>
            </a:r>
            <a:r>
              <a:rPr lang="en-GB" sz="1700" dirty="0" err="1"/>
              <a:t>price+tax</a:t>
            </a:r>
            <a:r>
              <a:rPr lang="en-GB" sz="1700" dirty="0"/>
              <a:t> FROM products;</a:t>
            </a:r>
          </a:p>
          <a:p>
            <a:endParaRPr lang="en-GB" sz="1800" dirty="0"/>
          </a:p>
          <a:p>
            <a:r>
              <a:rPr lang="en-GB" sz="1800" dirty="0"/>
              <a:t>Would return a list titled ‘</a:t>
            </a:r>
            <a:r>
              <a:rPr lang="en-GB" sz="1800" dirty="0" err="1"/>
              <a:t>price+tax</a:t>
            </a:r>
            <a:r>
              <a:rPr lang="en-GB" sz="1800" dirty="0"/>
              <a:t>’</a:t>
            </a:r>
          </a:p>
          <a:p>
            <a:endParaRPr lang="en-GB" sz="1800" dirty="0"/>
          </a:p>
          <a:p>
            <a:pPr lvl="1"/>
            <a:r>
              <a:rPr lang="en-GB" sz="1700" dirty="0"/>
              <a:t>SELECT </a:t>
            </a:r>
            <a:r>
              <a:rPr lang="en-GB" sz="1700" dirty="0" err="1"/>
              <a:t>price+tax</a:t>
            </a:r>
            <a:r>
              <a:rPr lang="en-GB" sz="1700" dirty="0"/>
              <a:t> AS </a:t>
            </a:r>
            <a:r>
              <a:rPr lang="en-GB" sz="1700" dirty="0" err="1"/>
              <a:t>full_price</a:t>
            </a:r>
            <a:r>
              <a:rPr lang="en-GB" sz="1700" dirty="0"/>
              <a:t> FROM products;</a:t>
            </a:r>
          </a:p>
          <a:p>
            <a:endParaRPr lang="en-GB" sz="1800" dirty="0"/>
          </a:p>
          <a:p>
            <a:r>
              <a:rPr lang="en-GB" sz="1800" dirty="0"/>
              <a:t>Would return a list titled ‘</a:t>
            </a:r>
            <a:r>
              <a:rPr lang="en-GB" sz="1800" dirty="0" err="1"/>
              <a:t>full_price</a:t>
            </a:r>
            <a:r>
              <a:rPr lang="en-GB" sz="1800" dirty="0"/>
              <a:t>’</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42458256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017381" cy="4546800"/>
          </a:xfrm>
        </p:spPr>
        <p:txBody>
          <a:bodyPr/>
          <a:lstStyle/>
          <a:p>
            <a:r>
              <a:rPr lang="en-GB" sz="1800" dirty="0"/>
              <a:t>The AS alias is also very useful when your queries start to become more complex or if you just have very long field or table names</a:t>
            </a:r>
          </a:p>
          <a:p>
            <a:endParaRPr lang="en-GB" sz="1800" dirty="0"/>
          </a:p>
          <a:p>
            <a:r>
              <a:rPr lang="en-GB" sz="1800" dirty="0"/>
              <a:t>This means we can just give them an alias so it’s quicker and easier to refer to them</a:t>
            </a:r>
          </a:p>
          <a:p>
            <a:endParaRPr lang="en-GB" sz="1800" dirty="0"/>
          </a:p>
          <a:p>
            <a:pPr lvl="1"/>
            <a:r>
              <a:rPr lang="en-GB" sz="1700" dirty="0"/>
              <a:t>SELECT test FROM </a:t>
            </a:r>
            <a:r>
              <a:rPr lang="en-GB" sz="1700" dirty="0" err="1"/>
              <a:t>very_long_table_name_that_we_do_not_want_to_write_out_a_lot</a:t>
            </a:r>
            <a:r>
              <a:rPr lang="en-GB" sz="1700" dirty="0"/>
              <a:t> AS </a:t>
            </a:r>
            <a:r>
              <a:rPr lang="en-GB" sz="1700" dirty="0" err="1"/>
              <a:t>mytable</a:t>
            </a:r>
            <a:r>
              <a:rPr lang="en-GB" sz="1700" dirty="0"/>
              <a:t> [complex query details];</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28424528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3999" y="1544760"/>
            <a:ext cx="8100115" cy="4546800"/>
          </a:xfrm>
        </p:spPr>
        <p:txBody>
          <a:bodyPr/>
          <a:lstStyle/>
          <a:p>
            <a:r>
              <a:rPr lang="en-GB" sz="1800" dirty="0"/>
              <a:t>We can even skip out the AS keyword and simply give a table a name by just listing it afterwards</a:t>
            </a:r>
          </a:p>
          <a:p>
            <a:endParaRPr lang="en-GB" sz="1800" dirty="0"/>
          </a:p>
          <a:p>
            <a:r>
              <a:rPr lang="en-GB" sz="1800" dirty="0"/>
              <a:t>By setting an alias for a table we can use this alias later to refer to which table we want to refer to, this is especially useful once we start using complex queries that contain many tables</a:t>
            </a:r>
          </a:p>
          <a:p>
            <a:endParaRPr lang="en-GB" sz="1800" dirty="0"/>
          </a:p>
          <a:p>
            <a:pPr lvl="1"/>
            <a:r>
              <a:rPr lang="en-GB" sz="1700" dirty="0"/>
              <a:t>SELECT test FROM </a:t>
            </a:r>
            <a:r>
              <a:rPr lang="en-GB" sz="1700" dirty="0" err="1"/>
              <a:t>very_long_table_name_that_we_do_not_want_to_write_out_a_lot</a:t>
            </a:r>
            <a:r>
              <a:rPr lang="en-GB" sz="1700" dirty="0"/>
              <a:t> </a:t>
            </a:r>
            <a:r>
              <a:rPr lang="en-GB" sz="1700" dirty="0" err="1"/>
              <a:t>mytable</a:t>
            </a:r>
            <a:r>
              <a:rPr lang="en-GB" sz="1700" dirty="0"/>
              <a:t> WHERE mytable.column2=50;</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12465566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911128" cy="4546800"/>
          </a:xfrm>
        </p:spPr>
        <p:txBody>
          <a:bodyPr/>
          <a:lstStyle/>
          <a:p>
            <a:r>
              <a:rPr lang="en-GB" sz="1800" dirty="0"/>
              <a:t>The ORDER BY keyword allows us to order output in orders such as lowest to highest</a:t>
            </a:r>
          </a:p>
          <a:p>
            <a:endParaRPr lang="en-GB" sz="1800" dirty="0"/>
          </a:p>
          <a:p>
            <a:r>
              <a:rPr lang="en-GB" sz="1800" dirty="0"/>
              <a:t>SELECT name, price FROM products ORDER BY price;</a:t>
            </a:r>
          </a:p>
          <a:p>
            <a:endParaRPr lang="en-GB" sz="1800" dirty="0"/>
          </a:p>
          <a:p>
            <a:r>
              <a:rPr lang="en-GB" sz="1800" dirty="0"/>
              <a:t>This will sort orders by ascending order, so prices at the top will be lowest and prices at the bottom will be the highest. Add the DESC keyword for the opposite way. You can add ASC for ascending order but this is the default option.</a:t>
            </a:r>
          </a:p>
          <a:p>
            <a:endParaRPr lang="en-GB" sz="1800" dirty="0"/>
          </a:p>
          <a:p>
            <a:r>
              <a:rPr lang="en-GB" sz="1800" dirty="0"/>
              <a:t>SELECT name, price FROM products ORDER BY price DESC;</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3639332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10510879" cy="4546800"/>
          </a:xfrm>
        </p:spPr>
        <p:txBody>
          <a:bodyPr/>
          <a:lstStyle/>
          <a:p>
            <a:r>
              <a:rPr lang="en-GB" sz="1800" dirty="0"/>
              <a:t>A keyword that goes very well with ORDER BY is the LIMIT keyword</a:t>
            </a:r>
          </a:p>
          <a:p>
            <a:endParaRPr lang="en-GB" sz="1800" dirty="0"/>
          </a:p>
          <a:p>
            <a:r>
              <a:rPr lang="en-GB" sz="1800" dirty="0"/>
              <a:t>You can use LIMIT whenever you want just to only see a few fields of output rather than the whole set but it is very useful for answering questions like ‘what is the top 5 x?’ It is also useful for just getting an idea of what the data looks like without having to wait for it all to print…</a:t>
            </a:r>
          </a:p>
          <a:p>
            <a:endParaRPr lang="en-GB" sz="1800" dirty="0"/>
          </a:p>
          <a:p>
            <a:pPr lvl="1"/>
            <a:r>
              <a:rPr lang="en-GB" sz="1700" dirty="0"/>
              <a:t>SELECT name, age FROM customers LIMIT 5;</a:t>
            </a:r>
          </a:p>
          <a:p>
            <a:endParaRPr lang="en-GB" sz="1800" dirty="0"/>
          </a:p>
          <a:p>
            <a:pPr lvl="1"/>
            <a:r>
              <a:rPr lang="en-GB" sz="1700" dirty="0"/>
              <a:t>SELECT name, price FROM products ORDER BY price DESC LIMIT 5;</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19838183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SUBSTRING allows us to only take part of a string as a result</a:t>
            </a:r>
          </a:p>
          <a:p>
            <a:endParaRPr lang="en-GB" sz="1800" dirty="0"/>
          </a:p>
          <a:p>
            <a:pPr lvl="1"/>
            <a:r>
              <a:rPr lang="en-GB" sz="1700" dirty="0"/>
              <a:t>SUBSTRING(string, position, [length</a:t>
            </a:r>
            <a:r>
              <a:rPr lang="en-GB" sz="1700" dirty="0" smtClean="0"/>
              <a:t>]);</a:t>
            </a:r>
            <a:endParaRPr lang="en-GB" sz="1700" dirty="0"/>
          </a:p>
          <a:p>
            <a:pPr lvl="1"/>
            <a:r>
              <a:rPr lang="en-GB" sz="1700" dirty="0"/>
              <a:t>SUBSTRING(string FROM position FOR length</a:t>
            </a:r>
            <a:r>
              <a:rPr lang="en-GB" sz="1700" dirty="0" smtClean="0"/>
              <a:t>);</a:t>
            </a:r>
            <a:endParaRPr lang="en-GB" sz="1700" dirty="0"/>
          </a:p>
          <a:p>
            <a:endParaRPr lang="en-GB" sz="1800" dirty="0"/>
          </a:p>
          <a:p>
            <a:pPr lvl="1"/>
            <a:r>
              <a:rPr lang="en-GB" sz="1700" dirty="0"/>
              <a:t>SELECT SUBSTRING(full_name,5,2) FROM customers;</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36165193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297838"/>
            <a:ext cx="11404800" cy="4546800"/>
          </a:xfrm>
        </p:spPr>
        <p:txBody>
          <a:bodyPr/>
          <a:lstStyle/>
          <a:p>
            <a:pPr marL="0" indent="0">
              <a:lnSpc>
                <a:spcPct val="200000"/>
              </a:lnSpc>
              <a:buNone/>
            </a:pPr>
            <a:r>
              <a:rPr lang="en-GB" sz="1800" dirty="0"/>
              <a:t>SELECT SUBSTRING(‘Angharad’,5); ‘</a:t>
            </a:r>
            <a:r>
              <a:rPr lang="en-GB" sz="1800" dirty="0" err="1"/>
              <a:t>arad</a:t>
            </a:r>
            <a:r>
              <a:rPr lang="en-GB" sz="1800" dirty="0"/>
              <a:t>’</a:t>
            </a:r>
          </a:p>
          <a:p>
            <a:pPr marL="0" indent="0">
              <a:lnSpc>
                <a:spcPct val="200000"/>
              </a:lnSpc>
              <a:buNone/>
            </a:pPr>
            <a:r>
              <a:rPr lang="en-GB" sz="1800" dirty="0"/>
              <a:t>SELECT SUBSTRING(‘</a:t>
            </a:r>
            <a:r>
              <a:rPr lang="en-GB" sz="1800" dirty="0" err="1" smtClean="0"/>
              <a:t>Angharad</a:t>
            </a:r>
            <a:r>
              <a:rPr lang="en-GB" sz="1800" dirty="0" smtClean="0"/>
              <a:t>’ </a:t>
            </a:r>
            <a:r>
              <a:rPr lang="en-GB" sz="1800" dirty="0"/>
              <a:t>FROM 5); ‘</a:t>
            </a:r>
            <a:r>
              <a:rPr lang="en-GB" sz="1800" dirty="0" err="1"/>
              <a:t>arad</a:t>
            </a:r>
            <a:r>
              <a:rPr lang="en-GB" sz="1800" dirty="0"/>
              <a:t>’</a:t>
            </a:r>
          </a:p>
          <a:p>
            <a:pPr marL="0" indent="0">
              <a:lnSpc>
                <a:spcPct val="200000"/>
              </a:lnSpc>
              <a:buNone/>
            </a:pPr>
            <a:r>
              <a:rPr lang="en-GB" sz="1800" dirty="0"/>
              <a:t>SELECT SUBSTRING(‘</a:t>
            </a:r>
            <a:r>
              <a:rPr lang="en-GB" sz="1800" dirty="0" err="1"/>
              <a:t>Angharad</a:t>
            </a:r>
            <a:r>
              <a:rPr lang="en-GB" sz="1800" dirty="0" smtClean="0"/>
              <a:t>’, </a:t>
            </a:r>
            <a:r>
              <a:rPr lang="en-GB" sz="1800" dirty="0"/>
              <a:t>3,5); ‘</a:t>
            </a:r>
            <a:r>
              <a:rPr lang="en-GB" sz="1800" dirty="0" err="1"/>
              <a:t>ghara</a:t>
            </a:r>
            <a:r>
              <a:rPr lang="en-GB" sz="1800" dirty="0"/>
              <a:t>’</a:t>
            </a:r>
          </a:p>
          <a:p>
            <a:pPr marL="0" indent="0">
              <a:lnSpc>
                <a:spcPct val="200000"/>
              </a:lnSpc>
              <a:buNone/>
            </a:pPr>
            <a:r>
              <a:rPr lang="en-GB" sz="1800" dirty="0"/>
              <a:t>SELECT SUBSTRING(‘Angharad’, -3); ‘rad’</a:t>
            </a:r>
          </a:p>
          <a:p>
            <a:pPr marL="0" indent="0">
              <a:lnSpc>
                <a:spcPct val="200000"/>
              </a:lnSpc>
              <a:buNone/>
            </a:pPr>
            <a:r>
              <a:rPr lang="en-GB" sz="1800" dirty="0"/>
              <a:t>SELECT SUBSTRING(‘</a:t>
            </a:r>
            <a:r>
              <a:rPr lang="en-GB" sz="1800" dirty="0" err="1"/>
              <a:t>Angharad</a:t>
            </a:r>
            <a:r>
              <a:rPr lang="en-GB" sz="1800" dirty="0" smtClean="0"/>
              <a:t>’, </a:t>
            </a:r>
            <a:r>
              <a:rPr lang="en-GB" sz="1800" dirty="0"/>
              <a:t>-6, 3); ‘</a:t>
            </a:r>
            <a:r>
              <a:rPr lang="en-GB" sz="1800" dirty="0" err="1"/>
              <a:t>gha</a:t>
            </a:r>
            <a:r>
              <a:rPr lang="en-GB" sz="1800" dirty="0"/>
              <a:t>’</a:t>
            </a:r>
          </a:p>
          <a:p>
            <a:pPr marL="0" indent="0">
              <a:lnSpc>
                <a:spcPct val="200000"/>
              </a:lnSpc>
              <a:buNone/>
            </a:pPr>
            <a:r>
              <a:rPr lang="en-GB" sz="1800" dirty="0"/>
              <a:t>SELECT SUBSTRING(‘</a:t>
            </a:r>
            <a:r>
              <a:rPr lang="en-GB" sz="1800" dirty="0" err="1"/>
              <a:t>Angharad</a:t>
            </a:r>
            <a:r>
              <a:rPr lang="en-GB" sz="1800" dirty="0"/>
              <a:t>’ FROM -6 FOR 4); ‘</a:t>
            </a:r>
            <a:r>
              <a:rPr lang="en-GB" sz="1800" dirty="0" err="1"/>
              <a:t>ghar</a:t>
            </a:r>
            <a:r>
              <a:rPr lang="en-GB" sz="1800" dirty="0"/>
              <a:t>’</a:t>
            </a:r>
          </a:p>
          <a:p>
            <a:pPr>
              <a:lnSpc>
                <a:spcPct val="200000"/>
              </a:lnSpc>
            </a:pPr>
            <a:endParaRPr lang="en-GB" sz="1800" dirty="0"/>
          </a:p>
          <a:p>
            <a:pPr>
              <a:lnSpc>
                <a:spcPct val="200000"/>
              </a:lnSpc>
            </a:pPr>
            <a:endParaRPr lang="en-GB" sz="1800" dirty="0"/>
          </a:p>
          <a:p>
            <a:pPr>
              <a:lnSpc>
                <a:spcPct val="200000"/>
              </a:lnSpc>
            </a:pPr>
            <a:endParaRPr lang="en-GB" sz="1800" dirty="0"/>
          </a:p>
          <a:p>
            <a:pPr>
              <a:lnSpc>
                <a:spcPct val="200000"/>
              </a:lnSpc>
            </a:pPr>
            <a:endParaRPr lang="en-GB" sz="1800" dirty="0"/>
          </a:p>
        </p:txBody>
      </p:sp>
      <p:sp>
        <p:nvSpPr>
          <p:cNvPr id="8" name="Title 7"/>
          <p:cNvSpPr>
            <a:spLocks noGrp="1"/>
          </p:cNvSpPr>
          <p:nvPr>
            <p:ph type="title"/>
          </p:nvPr>
        </p:nvSpPr>
        <p:spPr/>
        <p:txBody>
          <a:bodyPr>
            <a:normAutofit fontScale="90000"/>
          </a:bodyPr>
          <a:lstStyle/>
          <a:p>
            <a:r>
              <a:rPr lang="en-US" dirty="0"/>
              <a:t/>
            </a:r>
            <a:br>
              <a:rPr lang="en-US" dirty="0"/>
            </a:br>
            <a:r>
              <a:rPr lang="en-US" dirty="0"/>
              <a:t>Select</a:t>
            </a:r>
          </a:p>
        </p:txBody>
      </p:sp>
    </p:spTree>
    <p:extLst>
      <p:ext uri="{BB962C8B-B14F-4D97-AF65-F5344CB8AC3E}">
        <p14:creationId xmlns:p14="http://schemas.microsoft.com/office/powerpoint/2010/main" val="1560624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CONCAT lets us combine the output of multiple strings</a:t>
            </a:r>
          </a:p>
          <a:p>
            <a:r>
              <a:rPr lang="en-GB" sz="1800" dirty="0"/>
              <a:t>CONCAT_WS lets us combine the output of multiple strings with a specified separator</a:t>
            </a:r>
          </a:p>
          <a:p>
            <a:endParaRPr lang="en-GB" sz="1800" dirty="0"/>
          </a:p>
          <a:p>
            <a:pPr lvl="1"/>
            <a:r>
              <a:rPr lang="en-GB" dirty="0"/>
              <a:t>CONCAT(column1, column 2)</a:t>
            </a:r>
          </a:p>
          <a:p>
            <a:pPr lvl="1"/>
            <a:r>
              <a:rPr lang="en-GB" dirty="0"/>
              <a:t>CONCAT_WS(separator, column1, column2)</a:t>
            </a:r>
          </a:p>
          <a:p>
            <a:endParaRPr lang="en-GB" sz="1800" dirty="0"/>
          </a:p>
          <a:p>
            <a:r>
              <a:rPr lang="en-GB" sz="1800" dirty="0"/>
              <a:t>CONCAT will return NULL if any value is NULL</a:t>
            </a:r>
          </a:p>
          <a:p>
            <a:r>
              <a:rPr lang="en-GB" sz="1800" dirty="0"/>
              <a:t>CONCAT_WS will skip NULL values</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36344878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SELECT CONCAT_WS(‘ ‘,</a:t>
            </a:r>
            <a:r>
              <a:rPr lang="en-GB" sz="1800" dirty="0" err="1"/>
              <a:t>first_name</a:t>
            </a:r>
            <a:r>
              <a:rPr lang="en-GB" sz="1800" dirty="0"/>
              <a:t>, </a:t>
            </a:r>
            <a:r>
              <a:rPr lang="en-GB" sz="1800" dirty="0" err="1"/>
              <a:t>last_name</a:t>
            </a:r>
            <a:r>
              <a:rPr lang="en-GB" sz="1800" dirty="0"/>
              <a:t>) AS </a:t>
            </a:r>
            <a:r>
              <a:rPr lang="en-GB" sz="1800" dirty="0" err="1"/>
              <a:t>full_name</a:t>
            </a:r>
            <a:r>
              <a:rPr lang="en-GB" sz="1800" dirty="0"/>
              <a:t> FROM customers;</a:t>
            </a:r>
          </a:p>
          <a:p>
            <a:endParaRPr lang="en-GB" sz="1800" dirty="0"/>
          </a:p>
          <a:p>
            <a:r>
              <a:rPr lang="en-GB" sz="1800" dirty="0"/>
              <a:t>SELECT CONCAT(</a:t>
            </a:r>
            <a:r>
              <a:rPr lang="en-GB" sz="1800" dirty="0" err="1"/>
              <a:t>first_name</a:t>
            </a:r>
            <a:r>
              <a:rPr lang="en-GB" sz="1800" dirty="0"/>
              <a:t>, ‘ ‘, </a:t>
            </a:r>
            <a:r>
              <a:rPr lang="en-GB" sz="1800" dirty="0" err="1"/>
              <a:t>last_name</a:t>
            </a:r>
            <a:r>
              <a:rPr lang="en-GB" sz="1800" dirty="0"/>
              <a:t>) AS </a:t>
            </a:r>
            <a:r>
              <a:rPr lang="en-GB" sz="1800" dirty="0" err="1"/>
              <a:t>full_name</a:t>
            </a:r>
            <a:r>
              <a:rPr lang="en-GB" sz="1800" dirty="0"/>
              <a:t> FROM customers;</a:t>
            </a:r>
          </a:p>
          <a:p>
            <a:endParaRPr lang="en-GB" sz="1800" dirty="0"/>
          </a:p>
          <a:p>
            <a:endParaRPr lang="en-GB" sz="1800" dirty="0"/>
          </a:p>
          <a:p>
            <a:endParaRPr lang="en-GB" sz="1800" dirty="0"/>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3039383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pPr>
              <a:lnSpc>
                <a:spcPct val="130000"/>
              </a:lnSpc>
            </a:pPr>
            <a:r>
              <a:rPr lang="en-GB" dirty="0"/>
              <a:t>There are a number of String functions built in to MySQL</a:t>
            </a:r>
          </a:p>
          <a:p>
            <a:pPr lvl="1">
              <a:lnSpc>
                <a:spcPct val="130000"/>
              </a:lnSpc>
            </a:pPr>
            <a:r>
              <a:rPr lang="en-GB" dirty="0"/>
              <a:t>LENGTH(string) – returns the length of the String</a:t>
            </a:r>
          </a:p>
          <a:p>
            <a:pPr lvl="1">
              <a:lnSpc>
                <a:spcPct val="130000"/>
              </a:lnSpc>
            </a:pPr>
            <a:r>
              <a:rPr lang="en-GB" dirty="0"/>
              <a:t>CHAR_LENGTH(string) – returns the length in chars</a:t>
            </a:r>
          </a:p>
          <a:p>
            <a:pPr lvl="1">
              <a:lnSpc>
                <a:spcPct val="130000"/>
              </a:lnSpc>
            </a:pPr>
            <a:r>
              <a:rPr lang="en-GB" dirty="0"/>
              <a:t>LOWER(string) – returns the string all in lowercase</a:t>
            </a:r>
          </a:p>
          <a:p>
            <a:pPr lvl="1">
              <a:lnSpc>
                <a:spcPct val="130000"/>
              </a:lnSpc>
            </a:pPr>
            <a:r>
              <a:rPr lang="en-GB" dirty="0"/>
              <a:t>UPPER(string) – returns the string all in uppercase</a:t>
            </a:r>
          </a:p>
          <a:p>
            <a:pPr lvl="1">
              <a:lnSpc>
                <a:spcPct val="130000"/>
              </a:lnSpc>
            </a:pPr>
            <a:r>
              <a:rPr lang="en-GB" dirty="0"/>
              <a:t>TRIM(string) – removes all trailing and leading whitespace</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3316110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Autofit/>
          </a:bodyPr>
          <a:lstStyle/>
          <a:p>
            <a:pPr>
              <a:spcAft>
                <a:spcPts val="3077"/>
              </a:spcAft>
            </a:pPr>
            <a:r>
              <a:rPr lang="en-GB" dirty="0">
                <a:latin typeface="+mn-lt"/>
              </a:rPr>
              <a:t>To make things a bit simpler we are going to create an environment variable for MySQL</a:t>
            </a:r>
          </a:p>
          <a:p>
            <a:pPr>
              <a:spcAft>
                <a:spcPts val="3077"/>
              </a:spcAft>
            </a:pPr>
            <a:r>
              <a:rPr lang="en-GB" dirty="0"/>
              <a:t>This means we will be able to run MySQL straight from the command prompt</a:t>
            </a:r>
          </a:p>
          <a:p>
            <a:pPr>
              <a:spcAft>
                <a:spcPts val="3077"/>
              </a:spcAft>
            </a:pPr>
            <a:r>
              <a:rPr lang="en-GB" dirty="0"/>
              <a:t>The environment variable will basically tell the computer where MySQL is installed</a:t>
            </a:r>
          </a:p>
          <a:p>
            <a:pPr>
              <a:spcAft>
                <a:spcPts val="3077"/>
              </a:spcAft>
            </a:pPr>
            <a:r>
              <a:rPr lang="en-GB" dirty="0"/>
              <a:t>Check to see where you installed MySQL so you know the path</a:t>
            </a:r>
          </a:p>
          <a:p>
            <a:pPr>
              <a:spcAft>
                <a:spcPts val="3077"/>
              </a:spcAft>
            </a:pPr>
            <a:r>
              <a:rPr lang="en-GB" dirty="0"/>
              <a:t>It will likely be something like C:\Program Files\MySQL\MySQL Server 5.7\bin</a:t>
            </a:r>
          </a:p>
        </p:txBody>
      </p:sp>
      <p:sp>
        <p:nvSpPr>
          <p:cNvPr id="6" name="Title 5"/>
          <p:cNvSpPr>
            <a:spLocks noGrp="1"/>
          </p:cNvSpPr>
          <p:nvPr>
            <p:ph type="title"/>
          </p:nvPr>
        </p:nvSpPr>
        <p:spPr/>
        <p:txBody>
          <a:bodyPr>
            <a:normAutofit fontScale="90000"/>
          </a:bodyPr>
          <a:lstStyle/>
          <a:p>
            <a:pPr>
              <a:spcAft>
                <a:spcPts val="3077"/>
              </a:spcAft>
            </a:pPr>
            <a:r>
              <a:rPr lang="en-GB" dirty="0"/>
              <a:t>Environment variables</a:t>
            </a:r>
            <a:endParaRPr lang="en-GB" sz="5400" dirty="0"/>
          </a:p>
        </p:txBody>
      </p:sp>
    </p:spTree>
    <p:extLst>
      <p:ext uri="{BB962C8B-B14F-4D97-AF65-F5344CB8AC3E}">
        <p14:creationId xmlns:p14="http://schemas.microsoft.com/office/powerpoint/2010/main" val="20862922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There are a number of aggregate functions and they aim to get a single result from a number of rows</a:t>
            </a:r>
          </a:p>
          <a:p>
            <a:pPr lvl="1"/>
            <a:endParaRPr lang="en-GB" sz="1700" dirty="0"/>
          </a:p>
          <a:p>
            <a:pPr lvl="1">
              <a:lnSpc>
                <a:spcPct val="150000"/>
              </a:lnSpc>
            </a:pPr>
            <a:r>
              <a:rPr lang="en-GB" sz="1700" dirty="0"/>
              <a:t>COUNT – counts the number of fields  </a:t>
            </a:r>
            <a:r>
              <a:rPr lang="en-GB" sz="1700" dirty="0">
                <a:sym typeface="Wingdings"/>
              </a:rPr>
              <a:t> </a:t>
            </a:r>
            <a:r>
              <a:rPr lang="en-GB" sz="1700" dirty="0"/>
              <a:t>SELECT COUNT(name) FROM customer;</a:t>
            </a:r>
            <a:endParaRPr lang="en-GB" sz="1800" dirty="0"/>
          </a:p>
          <a:p>
            <a:pPr lvl="1">
              <a:lnSpc>
                <a:spcPct val="150000"/>
              </a:lnSpc>
            </a:pPr>
            <a:r>
              <a:rPr lang="en-GB" sz="1700" dirty="0"/>
              <a:t>SUM – get the sum total of a field </a:t>
            </a:r>
            <a:r>
              <a:rPr lang="en-GB" sz="1700" dirty="0">
                <a:sym typeface="Wingdings"/>
              </a:rPr>
              <a:t> </a:t>
            </a:r>
            <a:r>
              <a:rPr lang="en-GB" sz="1700" dirty="0"/>
              <a:t>SELECT SUM(total) FROM orders;</a:t>
            </a:r>
          </a:p>
          <a:p>
            <a:pPr lvl="1">
              <a:lnSpc>
                <a:spcPct val="150000"/>
              </a:lnSpc>
            </a:pPr>
            <a:r>
              <a:rPr lang="en-GB" sz="1700" dirty="0"/>
              <a:t>MIN – gets the minimum value from a field </a:t>
            </a:r>
            <a:r>
              <a:rPr lang="en-GB" sz="1700" dirty="0">
                <a:sym typeface="Wingdings"/>
              </a:rPr>
              <a:t> </a:t>
            </a:r>
            <a:r>
              <a:rPr lang="en-GB" sz="1700" dirty="0"/>
              <a:t>SELECT MIN(total) FROM orders;</a:t>
            </a:r>
          </a:p>
          <a:p>
            <a:pPr lvl="1">
              <a:lnSpc>
                <a:spcPct val="150000"/>
              </a:lnSpc>
            </a:pPr>
            <a:r>
              <a:rPr lang="en-GB" sz="1700" dirty="0"/>
              <a:t>MAX – gets the maximum value from a field </a:t>
            </a:r>
            <a:r>
              <a:rPr lang="en-GB" sz="1700" dirty="0">
                <a:sym typeface="Wingdings"/>
              </a:rPr>
              <a:t> </a:t>
            </a:r>
            <a:r>
              <a:rPr lang="en-GB" sz="1700" dirty="0"/>
              <a:t>SELECT MAX(total) FROM orders;</a:t>
            </a:r>
            <a:endParaRPr lang="en-GB" sz="1800" dirty="0"/>
          </a:p>
          <a:p>
            <a:pPr lvl="1">
              <a:lnSpc>
                <a:spcPct val="150000"/>
              </a:lnSpc>
            </a:pPr>
            <a:r>
              <a:rPr lang="en-GB" sz="1700" dirty="0"/>
              <a:t>AVG – gets the average value for a field </a:t>
            </a:r>
            <a:r>
              <a:rPr lang="en-GB" sz="1700" dirty="0">
                <a:sym typeface="Wingdings"/>
              </a:rPr>
              <a:t> </a:t>
            </a:r>
            <a:r>
              <a:rPr lang="en-GB" sz="1700" dirty="0"/>
              <a:t>SELECT AVG(total) FROM orders;</a:t>
            </a:r>
          </a:p>
        </p:txBody>
      </p:sp>
      <p:sp>
        <p:nvSpPr>
          <p:cNvPr id="6" name="Title 5"/>
          <p:cNvSpPr>
            <a:spLocks noGrp="1"/>
          </p:cNvSpPr>
          <p:nvPr>
            <p:ph type="title"/>
          </p:nvPr>
        </p:nvSpPr>
        <p:spPr/>
        <p:txBody>
          <a:bodyPr>
            <a:normAutofit fontScale="90000"/>
          </a:bodyPr>
          <a:lstStyle/>
          <a:p>
            <a:r>
              <a:rPr lang="en-GB" dirty="0"/>
              <a:t>Aggregate Functions</a:t>
            </a:r>
            <a:endParaRPr lang="en-US" dirty="0"/>
          </a:p>
        </p:txBody>
      </p:sp>
    </p:spTree>
    <p:extLst>
      <p:ext uri="{BB962C8B-B14F-4D97-AF65-F5344CB8AC3E}">
        <p14:creationId xmlns:p14="http://schemas.microsoft.com/office/powerpoint/2010/main" val="31804862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697617"/>
            <a:ext cx="11404800" cy="4546800"/>
          </a:xfrm>
        </p:spPr>
        <p:txBody>
          <a:bodyPr/>
          <a:lstStyle/>
          <a:p>
            <a:r>
              <a:rPr lang="en-GB" sz="1800" dirty="0"/>
              <a:t>The GROUP BY function is often used in conjunction with aggregate functions</a:t>
            </a:r>
          </a:p>
          <a:p>
            <a:endParaRPr lang="en-GB" sz="1800" dirty="0"/>
          </a:p>
          <a:p>
            <a:r>
              <a:rPr lang="en-GB" sz="1800" dirty="0"/>
              <a:t>For example, what if you wanted to find the most expensive order made</a:t>
            </a:r>
            <a:r>
              <a:rPr lang="en-GB" sz="1800" i="1" dirty="0"/>
              <a:t> by each customer</a:t>
            </a:r>
          </a:p>
          <a:p>
            <a:endParaRPr lang="en-GB" sz="1800" i="1" dirty="0"/>
          </a:p>
          <a:p>
            <a:r>
              <a:rPr lang="en-GB" sz="1800" dirty="0"/>
              <a:t>GROUP BY brings together sections of our data so we can answer these types of questions</a:t>
            </a:r>
          </a:p>
          <a:p>
            <a:endParaRPr lang="en-GB" sz="1800" dirty="0"/>
          </a:p>
          <a:p>
            <a:r>
              <a:rPr lang="en-GB" sz="1800" dirty="0"/>
              <a:t>SELECT </a:t>
            </a:r>
            <a:r>
              <a:rPr lang="en-GB" sz="1800" dirty="0" err="1"/>
              <a:t>customer_id</a:t>
            </a:r>
            <a:r>
              <a:rPr lang="en-GB" sz="1800" dirty="0"/>
              <a:t>, MAX(price) as </a:t>
            </a:r>
            <a:r>
              <a:rPr lang="en-GB" sz="1800" dirty="0" err="1"/>
              <a:t>maxP</a:t>
            </a:r>
            <a:r>
              <a:rPr lang="en-GB" sz="1800" dirty="0"/>
              <a:t> FROM orders GROUP BY </a:t>
            </a:r>
            <a:r>
              <a:rPr lang="en-GB" sz="1800" dirty="0" err="1"/>
              <a:t>customer_id</a:t>
            </a:r>
            <a:r>
              <a:rPr lang="en-GB" sz="1800" dirty="0"/>
              <a:t> WHERE rating=5;</a:t>
            </a:r>
          </a:p>
          <a:p>
            <a:endParaRPr lang="en-GB" sz="1800" dirty="0"/>
          </a:p>
          <a:p>
            <a:r>
              <a:rPr lang="en-GB" sz="1800" dirty="0"/>
              <a:t>You can group by multiple fields and use WHERE clauses</a:t>
            </a:r>
          </a:p>
        </p:txBody>
      </p:sp>
      <p:sp>
        <p:nvSpPr>
          <p:cNvPr id="6" name="Title 5"/>
          <p:cNvSpPr>
            <a:spLocks noGrp="1"/>
          </p:cNvSpPr>
          <p:nvPr>
            <p:ph type="title"/>
          </p:nvPr>
        </p:nvSpPr>
        <p:spPr/>
        <p:txBody>
          <a:bodyPr>
            <a:normAutofit fontScale="90000"/>
          </a:bodyPr>
          <a:lstStyle/>
          <a:p>
            <a:r>
              <a:rPr lang="en-GB" dirty="0"/>
              <a:t>Aggregates &amp; Grouping</a:t>
            </a:r>
            <a:endParaRPr lang="en-US" dirty="0"/>
          </a:p>
        </p:txBody>
      </p:sp>
    </p:spTree>
    <p:extLst>
      <p:ext uri="{BB962C8B-B14F-4D97-AF65-F5344CB8AC3E}">
        <p14:creationId xmlns:p14="http://schemas.microsoft.com/office/powerpoint/2010/main" val="2985508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Sometimes you may need to perform a query on some data that has been returned by another query</a:t>
            </a:r>
          </a:p>
          <a:p>
            <a:endParaRPr lang="en-GB" sz="1800" dirty="0"/>
          </a:p>
          <a:p>
            <a:r>
              <a:rPr lang="en-GB" sz="1800" dirty="0"/>
              <a:t>We can do this using nested queries, where essentially you run a query using information from another query</a:t>
            </a:r>
          </a:p>
          <a:p>
            <a:endParaRPr lang="en-GB" sz="1800" dirty="0"/>
          </a:p>
          <a:p>
            <a:pPr lvl="1"/>
            <a:r>
              <a:rPr lang="en-GB" sz="1700" dirty="0"/>
              <a:t>SELECT product, price FROM products WHERE </a:t>
            </a:r>
            <a:r>
              <a:rPr lang="en-GB" sz="1700" dirty="0" err="1"/>
              <a:t>customer_id</a:t>
            </a:r>
            <a:r>
              <a:rPr lang="en-GB" sz="1700" dirty="0"/>
              <a:t> IN (SELECT </a:t>
            </a:r>
            <a:r>
              <a:rPr lang="en-GB" sz="1700" dirty="0" err="1"/>
              <a:t>customer_id</a:t>
            </a:r>
            <a:r>
              <a:rPr lang="en-GB" sz="1700" dirty="0"/>
              <a:t> FROM customer WHERE age &gt; 50) </a:t>
            </a:r>
            <a:r>
              <a:rPr lang="en-GB" sz="1700" dirty="0" smtClean="0"/>
              <a:t>;</a:t>
            </a:r>
            <a:endParaRPr lang="en-GB" sz="1700" dirty="0"/>
          </a:p>
          <a:p>
            <a:endParaRPr lang="en-GB" sz="1800" dirty="0"/>
          </a:p>
          <a:p>
            <a:pPr lvl="1"/>
            <a:r>
              <a:rPr lang="en-GB" sz="1700" dirty="0"/>
              <a:t>SELECT </a:t>
            </a:r>
            <a:r>
              <a:rPr lang="en-GB" sz="1700" dirty="0" err="1"/>
              <a:t>customer_id</a:t>
            </a:r>
            <a:r>
              <a:rPr lang="en-GB" sz="1700" dirty="0"/>
              <a:t>, amount FROM orders WHERE amount = (SELECT MAX(amount) FROM orders</a:t>
            </a:r>
            <a:r>
              <a:rPr lang="en-GB" sz="1700" dirty="0" smtClean="0"/>
              <a:t>);</a:t>
            </a:r>
            <a:endParaRPr lang="en-GB" sz="1700" dirty="0"/>
          </a:p>
        </p:txBody>
      </p:sp>
      <p:sp>
        <p:nvSpPr>
          <p:cNvPr id="6" name="Title 5"/>
          <p:cNvSpPr>
            <a:spLocks noGrp="1"/>
          </p:cNvSpPr>
          <p:nvPr>
            <p:ph type="title"/>
          </p:nvPr>
        </p:nvSpPr>
        <p:spPr/>
        <p:txBody>
          <a:bodyPr>
            <a:normAutofit fontScale="90000"/>
          </a:bodyPr>
          <a:lstStyle/>
          <a:p>
            <a:r>
              <a:rPr lang="en-GB" dirty="0"/>
              <a:t>Nested queries</a:t>
            </a:r>
          </a:p>
        </p:txBody>
      </p:sp>
    </p:spTree>
    <p:extLst>
      <p:ext uri="{BB962C8B-B14F-4D97-AF65-F5344CB8AC3E}">
        <p14:creationId xmlns:p14="http://schemas.microsoft.com/office/powerpoint/2010/main" val="25692165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8511708" cy="4546800"/>
          </a:xfrm>
        </p:spPr>
        <p:txBody>
          <a:bodyPr/>
          <a:lstStyle/>
          <a:p>
            <a:r>
              <a:rPr lang="en-GB" sz="1800" dirty="0"/>
              <a:t>In the previous examples you will have noticed you could always run the subquery as a single query on its own</a:t>
            </a:r>
          </a:p>
          <a:p>
            <a:endParaRPr lang="en-GB" sz="1800" dirty="0"/>
          </a:p>
          <a:p>
            <a:r>
              <a:rPr lang="en-GB" sz="1800" dirty="0"/>
              <a:t>A correlated subquery is a subquery that uses information from the outer query – so the inner query depends on the outer query</a:t>
            </a:r>
          </a:p>
          <a:p>
            <a:endParaRPr lang="en-GB" sz="1800" dirty="0"/>
          </a:p>
          <a:p>
            <a:r>
              <a:rPr lang="en-GB" sz="1800" dirty="0"/>
              <a:t>It is evaluated once for each row in the outer query</a:t>
            </a:r>
          </a:p>
          <a:p>
            <a:endParaRPr lang="en-GB" sz="1800" dirty="0"/>
          </a:p>
          <a:p>
            <a:pPr lvl="1"/>
            <a:r>
              <a:rPr lang="en-GB" sz="1700" dirty="0"/>
              <a:t>SELECT name, price FROM products p1 WHERE price &gt; ( SELECT AVG(price) FROM products WHERE </a:t>
            </a:r>
            <a:r>
              <a:rPr lang="en-GB" sz="1700" dirty="0" err="1"/>
              <a:t>pLine</a:t>
            </a:r>
            <a:r>
              <a:rPr lang="en-GB" sz="1700" dirty="0"/>
              <a:t> = p1.pLine );</a:t>
            </a:r>
          </a:p>
          <a:p>
            <a:endParaRPr lang="en-GB" sz="1800" dirty="0"/>
          </a:p>
        </p:txBody>
      </p:sp>
      <p:sp>
        <p:nvSpPr>
          <p:cNvPr id="6" name="Title 5"/>
          <p:cNvSpPr>
            <a:spLocks noGrp="1"/>
          </p:cNvSpPr>
          <p:nvPr>
            <p:ph type="title"/>
          </p:nvPr>
        </p:nvSpPr>
        <p:spPr/>
        <p:txBody>
          <a:bodyPr>
            <a:normAutofit fontScale="90000"/>
          </a:bodyPr>
          <a:lstStyle/>
          <a:p>
            <a:r>
              <a:rPr lang="en-GB" dirty="0"/>
              <a:t>Correlated </a:t>
            </a:r>
            <a:r>
              <a:rPr lang="en-GB" dirty="0" smtClean="0"/>
              <a:t>sub-queries</a:t>
            </a:r>
            <a:endParaRPr lang="en-US" dirty="0"/>
          </a:p>
        </p:txBody>
      </p:sp>
    </p:spTree>
    <p:extLst>
      <p:ext uri="{BB962C8B-B14F-4D97-AF65-F5344CB8AC3E}">
        <p14:creationId xmlns:p14="http://schemas.microsoft.com/office/powerpoint/2010/main" val="35803750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Normalisation makes the use of joins necessary, joins are used to combine different tables together</a:t>
            </a:r>
          </a:p>
          <a:p>
            <a:endParaRPr lang="en-GB" sz="1800" dirty="0"/>
          </a:p>
          <a:p>
            <a:endParaRPr lang="en-GB" sz="1800" dirty="0"/>
          </a:p>
          <a:p>
            <a:endParaRPr lang="en-GB" sz="1800" dirty="0"/>
          </a:p>
          <a:p>
            <a:endParaRPr lang="en-GB" sz="1800" dirty="0"/>
          </a:p>
          <a:p>
            <a:endParaRPr lang="en-GB" sz="1800" dirty="0"/>
          </a:p>
          <a:p>
            <a:endParaRPr lang="en-GB" sz="1800" dirty="0"/>
          </a:p>
          <a:p>
            <a:r>
              <a:rPr lang="en-GB" sz="1800" dirty="0"/>
              <a:t>Here you can see we have the </a:t>
            </a:r>
            <a:r>
              <a:rPr lang="en-GB" sz="1800" dirty="0" err="1"/>
              <a:t>Cust_id</a:t>
            </a:r>
            <a:r>
              <a:rPr lang="en-GB" sz="1800" dirty="0"/>
              <a:t> value in both tables, but imagine if we wanted to know the answer to what is the name of the person who made the order with the </a:t>
            </a:r>
            <a:r>
              <a:rPr lang="en-GB" sz="1800" dirty="0" err="1"/>
              <a:t>Order_id</a:t>
            </a:r>
            <a:r>
              <a:rPr lang="en-GB" sz="1800" dirty="0"/>
              <a:t> 4</a:t>
            </a:r>
          </a:p>
          <a:p>
            <a:endParaRPr lang="en-GB" sz="1800" dirty="0"/>
          </a:p>
          <a:p>
            <a:r>
              <a:rPr lang="en-GB" sz="1800" dirty="0"/>
              <a:t>We could answer this with two separate queries…</a:t>
            </a:r>
          </a:p>
          <a:p>
            <a:endParaRPr lang="en-GB" sz="1800" dirty="0"/>
          </a:p>
          <a:p>
            <a:endParaRPr lang="en-GB" sz="1800" dirty="0"/>
          </a:p>
        </p:txBody>
      </p:sp>
      <p:sp>
        <p:nvSpPr>
          <p:cNvPr id="2" name="Title 1"/>
          <p:cNvSpPr>
            <a:spLocks noGrp="1"/>
          </p:cNvSpPr>
          <p:nvPr>
            <p:ph type="title"/>
          </p:nvPr>
        </p:nvSpPr>
        <p:spPr/>
        <p:txBody>
          <a:bodyPr>
            <a:normAutofit fontScale="90000"/>
          </a:bodyPr>
          <a:lstStyle/>
          <a:p>
            <a:r>
              <a:rPr lang="en-GB" dirty="0"/>
              <a:t>Joins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02716569"/>
              </p:ext>
            </p:extLst>
          </p:nvPr>
        </p:nvGraphicFramePr>
        <p:xfrm>
          <a:off x="842421" y="2211165"/>
          <a:ext cx="3345604" cy="1844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955040">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365760">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9125259"/>
              </p:ext>
            </p:extLst>
          </p:nvPr>
        </p:nvGraphicFramePr>
        <p:xfrm>
          <a:off x="4675097" y="2211165"/>
          <a:ext cx="3325877" cy="1844040"/>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365760">
                <a:tc>
                  <a:txBody>
                    <a:bodyPr/>
                    <a:lstStyle/>
                    <a:p>
                      <a:r>
                        <a:rPr lang="en-GB" sz="1700" dirty="0" err="1"/>
                        <a:t>Order_id</a:t>
                      </a:r>
                      <a:endParaRPr lang="en-GB" sz="1700" dirty="0"/>
                    </a:p>
                  </a:txBody>
                  <a:tcPr marL="121920" marR="121920" marT="54864" marB="54864"/>
                </a:tc>
                <a:tc>
                  <a:txBody>
                    <a:bodyPr/>
                    <a:lstStyle/>
                    <a:p>
                      <a:r>
                        <a:rPr lang="en-GB" sz="1700" dirty="0" err="1"/>
                        <a:t>Cust_id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1</a:t>
                      </a:r>
                    </a:p>
                  </a:txBody>
                  <a:tcPr marL="121920" marR="121920" marT="54864" marB="54864"/>
                </a:tc>
                <a:tc>
                  <a:txBody>
                    <a:bodyPr/>
                    <a:lstStyle/>
                    <a:p>
                      <a:r>
                        <a:rPr lang="en-GB" sz="1700" dirty="0"/>
                        <a:t>A</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3</a:t>
                      </a:r>
                    </a:p>
                  </a:txBody>
                  <a:tcPr marL="121920" marR="121920" marT="54864" marB="54864"/>
                </a:tc>
                <a:tc>
                  <a:txBody>
                    <a:bodyPr/>
                    <a:lstStyle/>
                    <a:p>
                      <a:r>
                        <a:rPr lang="en-GB" sz="1700" dirty="0"/>
                        <a:t>A</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4</a:t>
                      </a:r>
                    </a:p>
                  </a:txBody>
                  <a:tcPr marL="121920" marR="121920" marT="54864" marB="54864"/>
                </a:tc>
                <a:tc>
                  <a:txBody>
                    <a:bodyPr/>
                    <a:lstStyle/>
                    <a:p>
                      <a:r>
                        <a:rPr lang="en-GB" sz="1700" dirty="0"/>
                        <a:t>B</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5</a:t>
                      </a:r>
                    </a:p>
                  </a:txBody>
                  <a:tcPr marL="121920" marR="121920" marT="54864" marB="54864"/>
                </a:tc>
                <a:tc>
                  <a:txBody>
                    <a:bodyPr/>
                    <a:lstStyle/>
                    <a:p>
                      <a:r>
                        <a:rPr lang="en-GB" sz="1700"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114207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endParaRPr lang="en-GB" sz="1800" dirty="0"/>
          </a:p>
          <a:p>
            <a:endParaRPr lang="en-GB" sz="1800" dirty="0"/>
          </a:p>
          <a:p>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r>
              <a:rPr lang="en-GB" sz="1800" dirty="0"/>
              <a:t>SELECT </a:t>
            </a:r>
            <a:r>
              <a:rPr lang="en-GB" sz="1800" dirty="0" err="1"/>
              <a:t>cust_id</a:t>
            </a:r>
            <a:r>
              <a:rPr lang="en-GB" sz="1800" dirty="0"/>
              <a:t> FROM orders WHERE </a:t>
            </a:r>
            <a:r>
              <a:rPr lang="en-GB" sz="1800" dirty="0" err="1"/>
              <a:t>order_id</a:t>
            </a:r>
            <a:r>
              <a:rPr lang="en-GB" sz="1800" dirty="0"/>
              <a:t>=4;</a:t>
            </a:r>
          </a:p>
          <a:p>
            <a:pPr marL="0" indent="0">
              <a:buNone/>
            </a:pPr>
            <a:r>
              <a:rPr lang="en-GB" sz="1800" dirty="0"/>
              <a:t>B</a:t>
            </a:r>
          </a:p>
          <a:p>
            <a:endParaRPr lang="en-GB" sz="1800" dirty="0"/>
          </a:p>
          <a:p>
            <a:pPr marL="0" indent="0">
              <a:buNone/>
            </a:pPr>
            <a:r>
              <a:rPr lang="en-GB" sz="1800" dirty="0"/>
              <a:t>SELECT Name FROM customers WHERE </a:t>
            </a:r>
            <a:r>
              <a:rPr lang="en-GB" sz="1800" dirty="0" err="1"/>
              <a:t>cust_id</a:t>
            </a:r>
            <a:r>
              <a:rPr lang="en-GB" sz="1800" dirty="0"/>
              <a:t>=B;</a:t>
            </a:r>
          </a:p>
          <a:p>
            <a:pPr marL="0" indent="0">
              <a:buNone/>
            </a:pPr>
            <a:r>
              <a:rPr lang="en-GB" sz="1800" dirty="0"/>
              <a:t>Brian</a:t>
            </a:r>
          </a:p>
          <a:p>
            <a:endParaRPr lang="en-GB" sz="1800" dirty="0"/>
          </a:p>
          <a:p>
            <a:endParaRPr lang="en-GB" sz="1800" dirty="0"/>
          </a:p>
        </p:txBody>
      </p:sp>
      <p:sp>
        <p:nvSpPr>
          <p:cNvPr id="2" name="Title 1"/>
          <p:cNvSpPr>
            <a:spLocks noGrp="1"/>
          </p:cNvSpPr>
          <p:nvPr>
            <p:ph type="title"/>
          </p:nvPr>
        </p:nvSpPr>
        <p:spPr/>
        <p:txBody>
          <a:bodyPr>
            <a:normAutofit fontScale="90000"/>
          </a:bodyPr>
          <a:lstStyle/>
          <a:p>
            <a:r>
              <a:rPr lang="en-GB" dirty="0"/>
              <a:t>Joins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548064910"/>
              </p:ext>
            </p:extLst>
          </p:nvPr>
        </p:nvGraphicFramePr>
        <p:xfrm>
          <a:off x="501386" y="1585578"/>
          <a:ext cx="3345604" cy="1844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955040">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365760">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16395692"/>
              </p:ext>
            </p:extLst>
          </p:nvPr>
        </p:nvGraphicFramePr>
        <p:xfrm>
          <a:off x="4204854" y="1585578"/>
          <a:ext cx="3325877" cy="1844040"/>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365760">
                <a:tc>
                  <a:txBody>
                    <a:bodyPr/>
                    <a:lstStyle/>
                    <a:p>
                      <a:r>
                        <a:rPr lang="en-GB" sz="1700" dirty="0" err="1"/>
                        <a:t>Order_id</a:t>
                      </a:r>
                      <a:endParaRPr lang="en-GB" sz="1700" dirty="0"/>
                    </a:p>
                  </a:txBody>
                  <a:tcPr marL="121920" marR="121920" marT="54864" marB="54864"/>
                </a:tc>
                <a:tc>
                  <a:txBody>
                    <a:bodyPr/>
                    <a:lstStyle/>
                    <a:p>
                      <a:r>
                        <a:rPr lang="en-GB" sz="1700" dirty="0" err="1"/>
                        <a:t>Cust_id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1</a:t>
                      </a:r>
                    </a:p>
                  </a:txBody>
                  <a:tcPr marL="121920" marR="121920" marT="54864" marB="54864"/>
                </a:tc>
                <a:tc>
                  <a:txBody>
                    <a:bodyPr/>
                    <a:lstStyle/>
                    <a:p>
                      <a:r>
                        <a:rPr lang="en-GB" sz="1700" dirty="0"/>
                        <a:t>A</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3</a:t>
                      </a:r>
                    </a:p>
                  </a:txBody>
                  <a:tcPr marL="121920" marR="121920" marT="54864" marB="54864"/>
                </a:tc>
                <a:tc>
                  <a:txBody>
                    <a:bodyPr/>
                    <a:lstStyle/>
                    <a:p>
                      <a:r>
                        <a:rPr lang="en-GB" sz="1700" dirty="0"/>
                        <a:t>A</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4</a:t>
                      </a:r>
                    </a:p>
                  </a:txBody>
                  <a:tcPr marL="121920" marR="121920" marT="54864" marB="54864"/>
                </a:tc>
                <a:tc>
                  <a:txBody>
                    <a:bodyPr/>
                    <a:lstStyle/>
                    <a:p>
                      <a:r>
                        <a:rPr lang="en-GB" sz="1700" dirty="0"/>
                        <a:t>B</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5</a:t>
                      </a:r>
                    </a:p>
                  </a:txBody>
                  <a:tcPr marL="121920" marR="121920" marT="54864" marB="54864"/>
                </a:tc>
                <a:tc>
                  <a:txBody>
                    <a:bodyPr/>
                    <a:lstStyle/>
                    <a:p>
                      <a:r>
                        <a:rPr lang="en-GB" sz="1700"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140620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endParaRPr lang="en-GB" sz="1800" dirty="0"/>
          </a:p>
          <a:p>
            <a:endParaRPr lang="en-GB" sz="1800" dirty="0"/>
          </a:p>
          <a:p>
            <a:endParaRPr lang="en-GB" sz="1800" dirty="0"/>
          </a:p>
          <a:p>
            <a:endParaRPr lang="en-GB" sz="1800" dirty="0"/>
          </a:p>
          <a:p>
            <a:pPr marL="0" indent="0">
              <a:buNone/>
            </a:pPr>
            <a:endParaRPr lang="en-GB" sz="1800" dirty="0"/>
          </a:p>
          <a:p>
            <a:r>
              <a:rPr lang="en-GB" sz="1800" dirty="0"/>
              <a:t>SELECT * FROM customers c JOIN orders o ON </a:t>
            </a:r>
            <a:r>
              <a:rPr lang="en-GB" sz="1800" dirty="0" err="1"/>
              <a:t>c.cust_id</a:t>
            </a:r>
            <a:r>
              <a:rPr lang="en-GB" sz="1800" dirty="0"/>
              <a:t> = </a:t>
            </a:r>
            <a:r>
              <a:rPr lang="en-GB" sz="1800" dirty="0" err="1"/>
              <a:t>o.cust_id</a:t>
            </a:r>
            <a:r>
              <a:rPr lang="en-GB" sz="1800" dirty="0"/>
              <a:t>; </a:t>
            </a:r>
          </a:p>
          <a:p>
            <a:endParaRPr lang="en-GB" sz="1800" dirty="0"/>
          </a:p>
          <a:p>
            <a:endParaRPr lang="en-GB" sz="1800" dirty="0"/>
          </a:p>
        </p:txBody>
      </p:sp>
      <p:sp>
        <p:nvSpPr>
          <p:cNvPr id="2" name="Title 1"/>
          <p:cNvSpPr>
            <a:spLocks noGrp="1"/>
          </p:cNvSpPr>
          <p:nvPr>
            <p:ph type="title"/>
          </p:nvPr>
        </p:nvSpPr>
        <p:spPr/>
        <p:txBody>
          <a:bodyPr>
            <a:normAutofit fontScale="90000"/>
          </a:bodyPr>
          <a:lstStyle/>
          <a:p>
            <a:r>
              <a:rPr lang="en-GB" dirty="0"/>
              <a:t>Joins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02509944"/>
              </p:ext>
            </p:extLst>
          </p:nvPr>
        </p:nvGraphicFramePr>
        <p:xfrm>
          <a:off x="513146" y="1597337"/>
          <a:ext cx="3345604" cy="1844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955040">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365760">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53692071"/>
              </p:ext>
            </p:extLst>
          </p:nvPr>
        </p:nvGraphicFramePr>
        <p:xfrm>
          <a:off x="4251893" y="1597337"/>
          <a:ext cx="3325877" cy="1844040"/>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365760">
                <a:tc>
                  <a:txBody>
                    <a:bodyPr/>
                    <a:lstStyle/>
                    <a:p>
                      <a:r>
                        <a:rPr lang="en-GB" sz="1700" dirty="0" err="1"/>
                        <a:t>Order_id</a:t>
                      </a:r>
                      <a:endParaRPr lang="en-GB" sz="1700" dirty="0"/>
                    </a:p>
                  </a:txBody>
                  <a:tcPr marL="121920" marR="121920" marT="54864" marB="54864"/>
                </a:tc>
                <a:tc>
                  <a:txBody>
                    <a:bodyPr/>
                    <a:lstStyle/>
                    <a:p>
                      <a:r>
                        <a:rPr lang="en-GB" sz="1700" dirty="0" err="1"/>
                        <a:t>Cust_id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1</a:t>
                      </a:r>
                    </a:p>
                  </a:txBody>
                  <a:tcPr marL="121920" marR="121920" marT="54864" marB="54864"/>
                </a:tc>
                <a:tc>
                  <a:txBody>
                    <a:bodyPr/>
                    <a:lstStyle/>
                    <a:p>
                      <a:r>
                        <a:rPr lang="en-GB" sz="1700" dirty="0"/>
                        <a:t>A</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3</a:t>
                      </a:r>
                    </a:p>
                  </a:txBody>
                  <a:tcPr marL="121920" marR="121920" marT="54864" marB="54864"/>
                </a:tc>
                <a:tc>
                  <a:txBody>
                    <a:bodyPr/>
                    <a:lstStyle/>
                    <a:p>
                      <a:r>
                        <a:rPr lang="en-GB" sz="1700" dirty="0"/>
                        <a:t>A</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4</a:t>
                      </a:r>
                    </a:p>
                  </a:txBody>
                  <a:tcPr marL="121920" marR="121920" marT="54864" marB="54864"/>
                </a:tc>
                <a:tc>
                  <a:txBody>
                    <a:bodyPr/>
                    <a:lstStyle/>
                    <a:p>
                      <a:r>
                        <a:rPr lang="en-GB" sz="1700" dirty="0"/>
                        <a:t>B</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5</a:t>
                      </a:r>
                    </a:p>
                  </a:txBody>
                  <a:tcPr marL="121920" marR="121920" marT="54864" marB="54864"/>
                </a:tc>
                <a:tc>
                  <a:txBody>
                    <a:bodyPr/>
                    <a:lstStyle/>
                    <a:p>
                      <a:r>
                        <a:rPr lang="en-GB" sz="1700"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177371419"/>
              </p:ext>
            </p:extLst>
          </p:nvPr>
        </p:nvGraphicFramePr>
        <p:xfrm>
          <a:off x="521624" y="4116126"/>
          <a:ext cx="9540754" cy="1475232"/>
        </p:xfrm>
        <a:graphic>
          <a:graphicData uri="http://schemas.openxmlformats.org/drawingml/2006/table">
            <a:tbl>
              <a:tblPr firstRow="1" bandRow="1">
                <a:tableStyleId>{5C22544A-7EE6-4342-B048-85BDC9FD1C3A}</a:tableStyleId>
              </a:tblPr>
              <a:tblGrid>
                <a:gridCol w="1941011">
                  <a:extLst>
                    <a:ext uri="{9D8B030D-6E8A-4147-A177-3AD203B41FA5}">
                      <a16:colId xmlns:a16="http://schemas.microsoft.com/office/drawing/2014/main" val="20000"/>
                    </a:ext>
                  </a:extLst>
                </a:gridCol>
                <a:gridCol w="1577420">
                  <a:extLst>
                    <a:ext uri="{9D8B030D-6E8A-4147-A177-3AD203B41FA5}">
                      <a16:colId xmlns:a16="http://schemas.microsoft.com/office/drawing/2014/main" val="20001"/>
                    </a:ext>
                  </a:extLst>
                </a:gridCol>
                <a:gridCol w="2007441">
                  <a:extLst>
                    <a:ext uri="{9D8B030D-6E8A-4147-A177-3AD203B41FA5}">
                      <a16:colId xmlns:a16="http://schemas.microsoft.com/office/drawing/2014/main" val="20002"/>
                    </a:ext>
                  </a:extLst>
                </a:gridCol>
                <a:gridCol w="2007441">
                  <a:extLst>
                    <a:ext uri="{9D8B030D-6E8A-4147-A177-3AD203B41FA5}">
                      <a16:colId xmlns:a16="http://schemas.microsoft.com/office/drawing/2014/main" val="458275961"/>
                    </a:ext>
                  </a:extLst>
                </a:gridCol>
                <a:gridCol w="2007441">
                  <a:extLst>
                    <a:ext uri="{9D8B030D-6E8A-4147-A177-3AD203B41FA5}">
                      <a16:colId xmlns:a16="http://schemas.microsoft.com/office/drawing/2014/main" val="3605145542"/>
                    </a:ext>
                  </a:extLst>
                </a:gridCol>
              </a:tblGrid>
              <a:tr h="365760">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Country</a:t>
                      </a:r>
                    </a:p>
                  </a:txBody>
                  <a:tcPr marL="121920" marR="121920" marT="54864" marB="54864"/>
                </a:tc>
                <a:tc>
                  <a:txBody>
                    <a:bodyPr/>
                    <a:lstStyle/>
                    <a:p>
                      <a:r>
                        <a:rPr lang="en-GB" sz="1700" dirty="0" err="1"/>
                        <a:t>Order_id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tc>
                  <a:txBody>
                    <a:bodyPr/>
                    <a:lstStyle/>
                    <a:p>
                      <a:r>
                        <a:rPr lang="en-GB" sz="1700" dirty="0"/>
                        <a:t>1</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tc>
                  <a:txBody>
                    <a:bodyPr/>
                    <a:lstStyle/>
                    <a:p>
                      <a:r>
                        <a:rPr lang="en-GB" sz="1700" dirty="0"/>
                        <a:t>3</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tc>
                  <a:txBody>
                    <a:bodyPr/>
                    <a:lstStyle/>
                    <a:p>
                      <a:r>
                        <a:rPr lang="en-GB" sz="1700" dirty="0"/>
                        <a:t>4</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734891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In a join you must always specify what you are joining on. By that, we mean what is the field that the tables will match up on – what is the same. That way we can ‘match’ information on a particular column.</a:t>
            </a:r>
          </a:p>
          <a:p>
            <a:endParaRPr lang="en-GB" sz="1800" dirty="0"/>
          </a:p>
          <a:p>
            <a:r>
              <a:rPr lang="en-GB" sz="1800" dirty="0"/>
              <a:t>SELECT * FROM customers c JOIN orders o </a:t>
            </a:r>
            <a:r>
              <a:rPr lang="en-GB" sz="1800" b="1" dirty="0"/>
              <a:t>ON </a:t>
            </a:r>
            <a:r>
              <a:rPr lang="en-GB" sz="1800" b="1" dirty="0" err="1"/>
              <a:t>c.cust_id</a:t>
            </a:r>
            <a:r>
              <a:rPr lang="en-GB" sz="1800" b="1" dirty="0"/>
              <a:t> = </a:t>
            </a:r>
            <a:r>
              <a:rPr lang="en-GB" sz="1800" b="1" dirty="0" err="1"/>
              <a:t>o.cust_id</a:t>
            </a:r>
            <a:r>
              <a:rPr lang="en-GB" sz="1800" dirty="0"/>
              <a:t>; </a:t>
            </a:r>
          </a:p>
          <a:p>
            <a:endParaRPr lang="en-GB" sz="1800" dirty="0"/>
          </a:p>
        </p:txBody>
      </p:sp>
      <p:sp>
        <p:nvSpPr>
          <p:cNvPr id="2" name="Title 1"/>
          <p:cNvSpPr>
            <a:spLocks noGrp="1"/>
          </p:cNvSpPr>
          <p:nvPr>
            <p:ph type="title"/>
          </p:nvPr>
        </p:nvSpPr>
        <p:spPr/>
        <p:txBody>
          <a:bodyPr>
            <a:normAutofit fontScale="90000"/>
          </a:bodyPr>
          <a:lstStyle/>
          <a:p>
            <a:r>
              <a:rPr lang="en-GB" dirty="0"/>
              <a:t>Joins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78248754"/>
              </p:ext>
            </p:extLst>
          </p:nvPr>
        </p:nvGraphicFramePr>
        <p:xfrm>
          <a:off x="842422" y="3237715"/>
          <a:ext cx="3345604" cy="1844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955040">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365760">
                <a:tc>
                  <a:txBody>
                    <a:bodyPr/>
                    <a:lstStyle/>
                    <a:p>
                      <a:r>
                        <a:rPr lang="en-GB" sz="1700" b="1" dirty="0" err="1"/>
                        <a:t>Cust_id</a:t>
                      </a:r>
                      <a:endParaRPr lang="en-GB" sz="1700" b="1" dirty="0"/>
                    </a:p>
                  </a:txBody>
                  <a:tcPr marL="121920" marR="121920" marT="54864" marB="54864"/>
                </a:tc>
                <a:tc>
                  <a:txBody>
                    <a:bodyPr/>
                    <a:lstStyle/>
                    <a:p>
                      <a:r>
                        <a:rPr lang="en-GB" sz="1700" dirty="0"/>
                        <a:t>Name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365760">
                <a:tc>
                  <a:txBody>
                    <a:bodyPr/>
                    <a:lstStyle/>
                    <a:p>
                      <a:r>
                        <a:rPr lang="en-GB" sz="1700" b="1" dirty="0">
                          <a:solidFill>
                            <a:schemeClr val="tx1"/>
                          </a:solidFill>
                        </a:rPr>
                        <a:t>A</a:t>
                      </a:r>
                    </a:p>
                  </a:txBody>
                  <a:tcPr marL="121920" marR="121920" marT="54864" marB="54864"/>
                </a:tc>
                <a:tc>
                  <a:txBody>
                    <a:bodyPr/>
                    <a:lstStyle/>
                    <a:p>
                      <a:r>
                        <a:rPr lang="en-GB" sz="1700" dirty="0">
                          <a:solidFill>
                            <a:schemeClr val="tx1"/>
                          </a:solidFill>
                        </a:rPr>
                        <a:t>Aidan</a:t>
                      </a:r>
                    </a:p>
                  </a:txBody>
                  <a:tcPr marL="121920" marR="121920" marT="54864" marB="54864"/>
                </a:tc>
                <a:tc>
                  <a:txBody>
                    <a:bodyPr/>
                    <a:lstStyle/>
                    <a:p>
                      <a:r>
                        <a:rPr lang="en-GB" sz="1700" dirty="0">
                          <a:solidFill>
                            <a:schemeClr val="tx1"/>
                          </a:solidFill>
                        </a:rPr>
                        <a:t>US</a:t>
                      </a:r>
                    </a:p>
                  </a:txBody>
                  <a:tcPr marL="121920" marR="121920" marT="54864" marB="54864"/>
                </a:tc>
                <a:extLst>
                  <a:ext uri="{0D108BD9-81ED-4DB2-BD59-A6C34878D82A}">
                    <a16:rowId xmlns:a16="http://schemas.microsoft.com/office/drawing/2014/main" val="10001"/>
                  </a:ext>
                </a:extLst>
              </a:tr>
              <a:tr h="365760">
                <a:tc>
                  <a:txBody>
                    <a:bodyPr/>
                    <a:lstStyle/>
                    <a:p>
                      <a:r>
                        <a:rPr lang="en-GB" sz="1700" b="1" dirty="0">
                          <a:solidFill>
                            <a:schemeClr val="tx1"/>
                          </a:solidFill>
                        </a:rPr>
                        <a:t>B</a:t>
                      </a:r>
                    </a:p>
                  </a:txBody>
                  <a:tcPr marL="121920" marR="121920" marT="54864" marB="54864"/>
                </a:tc>
                <a:tc>
                  <a:txBody>
                    <a:bodyPr/>
                    <a:lstStyle/>
                    <a:p>
                      <a:r>
                        <a:rPr lang="en-GB" sz="1700" dirty="0">
                          <a:solidFill>
                            <a:schemeClr val="tx1"/>
                          </a:solidFill>
                        </a:rPr>
                        <a:t>Brian</a:t>
                      </a:r>
                    </a:p>
                  </a:txBody>
                  <a:tcPr marL="121920" marR="121920" marT="54864" marB="54864"/>
                </a:tc>
                <a:tc>
                  <a:txBody>
                    <a:bodyPr/>
                    <a:lstStyle/>
                    <a:p>
                      <a:r>
                        <a:rPr lang="en-GB" sz="1700" dirty="0">
                          <a:solidFill>
                            <a:schemeClr val="tx1"/>
                          </a:solidFill>
                        </a:rPr>
                        <a:t>CA</a:t>
                      </a:r>
                    </a:p>
                  </a:txBody>
                  <a:tcPr marL="121920" marR="121920" marT="54864" marB="54864"/>
                </a:tc>
                <a:extLst>
                  <a:ext uri="{0D108BD9-81ED-4DB2-BD59-A6C34878D82A}">
                    <a16:rowId xmlns:a16="http://schemas.microsoft.com/office/drawing/2014/main" val="10002"/>
                  </a:ext>
                </a:extLst>
              </a:tr>
              <a:tr h="365760">
                <a:tc>
                  <a:txBody>
                    <a:bodyPr/>
                    <a:lstStyle/>
                    <a:p>
                      <a:r>
                        <a:rPr lang="en-GB" sz="1700" b="1"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365760">
                <a:tc>
                  <a:txBody>
                    <a:bodyPr/>
                    <a:lstStyle/>
                    <a:p>
                      <a:r>
                        <a:rPr lang="en-GB" sz="1700" b="1"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87720376"/>
              </p:ext>
            </p:extLst>
          </p:nvPr>
        </p:nvGraphicFramePr>
        <p:xfrm>
          <a:off x="4639968" y="3225512"/>
          <a:ext cx="3325877" cy="1844040"/>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365760">
                <a:tc>
                  <a:txBody>
                    <a:bodyPr/>
                    <a:lstStyle/>
                    <a:p>
                      <a:r>
                        <a:rPr lang="en-GB" sz="1700" dirty="0" err="1"/>
                        <a:t>Order_id</a:t>
                      </a:r>
                      <a:endParaRPr lang="en-GB" sz="1700" dirty="0"/>
                    </a:p>
                  </a:txBody>
                  <a:tcPr marL="121920" marR="121920" marT="54864" marB="54864"/>
                </a:tc>
                <a:tc>
                  <a:txBody>
                    <a:bodyPr/>
                    <a:lstStyle/>
                    <a:p>
                      <a:r>
                        <a:rPr lang="en-GB" sz="1700" b="1" dirty="0" err="1"/>
                        <a:t>Cust_id</a:t>
                      </a:r>
                      <a:endParaRPr lang="en-GB" sz="1700" b="1"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solidFill>
                            <a:schemeClr val="tx1"/>
                          </a:solidFill>
                        </a:rPr>
                        <a:t>1</a:t>
                      </a:r>
                    </a:p>
                  </a:txBody>
                  <a:tcPr marL="121920" marR="121920" marT="54864" marB="54864"/>
                </a:tc>
                <a:tc>
                  <a:txBody>
                    <a:bodyPr/>
                    <a:lstStyle/>
                    <a:p>
                      <a:r>
                        <a:rPr lang="en-GB" sz="1700" b="1" dirty="0">
                          <a:solidFill>
                            <a:schemeClr val="tx1"/>
                          </a:solidFill>
                        </a:rPr>
                        <a:t>A</a:t>
                      </a:r>
                    </a:p>
                  </a:txBody>
                  <a:tcPr marL="121920" marR="121920" marT="54864" marB="54864"/>
                </a:tc>
                <a:tc>
                  <a:txBody>
                    <a:bodyPr/>
                    <a:lstStyle/>
                    <a:p>
                      <a:r>
                        <a:rPr lang="en-GB" sz="1700" dirty="0">
                          <a:solidFill>
                            <a:schemeClr val="tx1"/>
                          </a:solidFill>
                        </a:rPr>
                        <a:t>1539</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solidFill>
                            <a:schemeClr val="tx1"/>
                          </a:solidFill>
                        </a:rPr>
                        <a:t>3</a:t>
                      </a:r>
                    </a:p>
                  </a:txBody>
                  <a:tcPr marL="121920" marR="121920" marT="54864" marB="54864"/>
                </a:tc>
                <a:tc>
                  <a:txBody>
                    <a:bodyPr/>
                    <a:lstStyle/>
                    <a:p>
                      <a:r>
                        <a:rPr lang="en-GB" sz="1700" b="1" dirty="0">
                          <a:solidFill>
                            <a:schemeClr val="tx1"/>
                          </a:solidFill>
                        </a:rPr>
                        <a:t>A</a:t>
                      </a:r>
                    </a:p>
                  </a:txBody>
                  <a:tcPr marL="121920" marR="121920" marT="54864" marB="54864"/>
                </a:tc>
                <a:tc>
                  <a:txBody>
                    <a:bodyPr/>
                    <a:lstStyle/>
                    <a:p>
                      <a:r>
                        <a:rPr lang="en-GB" sz="1700" dirty="0">
                          <a:solidFill>
                            <a:schemeClr val="tx1"/>
                          </a:solidFill>
                        </a:rPr>
                        <a:t>6352</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solidFill>
                            <a:schemeClr val="tx1"/>
                          </a:solidFill>
                        </a:rPr>
                        <a:t>4</a:t>
                      </a:r>
                    </a:p>
                  </a:txBody>
                  <a:tcPr marL="121920" marR="121920" marT="54864" marB="54864"/>
                </a:tc>
                <a:tc>
                  <a:txBody>
                    <a:bodyPr/>
                    <a:lstStyle/>
                    <a:p>
                      <a:r>
                        <a:rPr lang="en-GB" sz="1700" b="1" dirty="0">
                          <a:solidFill>
                            <a:schemeClr val="tx1"/>
                          </a:solidFill>
                        </a:rPr>
                        <a:t>B</a:t>
                      </a:r>
                    </a:p>
                  </a:txBody>
                  <a:tcPr marL="121920" marR="121920" marT="54864" marB="54864"/>
                </a:tc>
                <a:tc>
                  <a:txBody>
                    <a:bodyPr/>
                    <a:lstStyle/>
                    <a:p>
                      <a:r>
                        <a:rPr lang="en-GB" sz="1700" dirty="0">
                          <a:solidFill>
                            <a:schemeClr val="tx1"/>
                          </a:solidFill>
                        </a:rPr>
                        <a:t>1456</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5</a:t>
                      </a:r>
                    </a:p>
                  </a:txBody>
                  <a:tcPr marL="121920" marR="121920" marT="54864" marB="54864"/>
                </a:tc>
                <a:tc>
                  <a:txBody>
                    <a:bodyPr/>
                    <a:lstStyle/>
                    <a:p>
                      <a:r>
                        <a:rPr lang="en-GB" sz="1700" b="1"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413904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Theoretically we can join any two tables together</a:t>
            </a:r>
          </a:p>
          <a:p>
            <a:endParaRPr lang="en-GB" sz="1800" dirty="0"/>
          </a:p>
          <a:p>
            <a:endParaRPr lang="en-GB" sz="1800" dirty="0"/>
          </a:p>
          <a:p>
            <a:endParaRPr lang="en-GB" sz="1800" dirty="0"/>
          </a:p>
          <a:p>
            <a:endParaRPr lang="en-GB" sz="1800" dirty="0"/>
          </a:p>
          <a:p>
            <a:endParaRPr lang="en-GB" sz="1800" dirty="0"/>
          </a:p>
          <a:p>
            <a:r>
              <a:rPr lang="en-GB" sz="1800" dirty="0"/>
              <a:t>SELECT * FROM table1 JOIN table2 ON table1.Letter=table2.City;</a:t>
            </a:r>
          </a:p>
          <a:p>
            <a:endParaRPr lang="en-GB" sz="1800" dirty="0"/>
          </a:p>
          <a:p>
            <a:r>
              <a:rPr lang="en-GB" sz="1800" dirty="0"/>
              <a:t>SELECT * FROM table1 JOIN table2 ON table1.Number=table2.isTrue;</a:t>
            </a:r>
          </a:p>
          <a:p>
            <a:endParaRPr lang="en-GB" sz="1800" dirty="0"/>
          </a:p>
          <a:p>
            <a:endParaRPr lang="en-GB" sz="1800" dirty="0"/>
          </a:p>
        </p:txBody>
      </p:sp>
      <p:sp>
        <p:nvSpPr>
          <p:cNvPr id="2" name="Title 1"/>
          <p:cNvSpPr>
            <a:spLocks noGrp="1"/>
          </p:cNvSpPr>
          <p:nvPr>
            <p:ph type="title"/>
          </p:nvPr>
        </p:nvSpPr>
        <p:spPr/>
        <p:txBody>
          <a:bodyPr>
            <a:normAutofit fontScale="90000"/>
          </a:bodyPr>
          <a:lstStyle/>
          <a:p>
            <a:r>
              <a:rPr lang="en-GB" dirty="0"/>
              <a:t>Joins</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807559438"/>
              </p:ext>
            </p:extLst>
          </p:nvPr>
        </p:nvGraphicFramePr>
        <p:xfrm>
          <a:off x="869378" y="2279569"/>
          <a:ext cx="3345604" cy="1106424"/>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955040">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365760">
                <a:tc>
                  <a:txBody>
                    <a:bodyPr/>
                    <a:lstStyle/>
                    <a:p>
                      <a:r>
                        <a:rPr lang="en-GB" sz="1700" dirty="0"/>
                        <a:t>Number</a:t>
                      </a:r>
                    </a:p>
                  </a:txBody>
                  <a:tcPr marL="121920" marR="121920" marT="54864" marB="54864"/>
                </a:tc>
                <a:tc>
                  <a:txBody>
                    <a:bodyPr/>
                    <a:lstStyle/>
                    <a:p>
                      <a:r>
                        <a:rPr lang="en-GB" sz="1700" dirty="0"/>
                        <a:t>Letter</a:t>
                      </a:r>
                    </a:p>
                  </a:txBody>
                  <a:tcPr marL="121920" marR="121920" marT="54864" marB="54864"/>
                </a:tc>
                <a:tc>
                  <a:txBody>
                    <a:bodyPr/>
                    <a:lstStyle/>
                    <a:p>
                      <a:r>
                        <a:rPr lang="en-GB" sz="1700" dirty="0"/>
                        <a:t>Other</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7</a:t>
                      </a:r>
                    </a:p>
                  </a:txBody>
                  <a:tcPr marL="121920" marR="121920" marT="54864" marB="54864"/>
                </a:tc>
                <a:tc>
                  <a:txBody>
                    <a:bodyPr/>
                    <a:lstStyle/>
                    <a:p>
                      <a:r>
                        <a:rPr lang="en-GB" sz="1700" dirty="0"/>
                        <a:t>B</a:t>
                      </a:r>
                    </a:p>
                  </a:txBody>
                  <a:tcPr marL="121920" marR="121920" marT="54864" marB="54864"/>
                </a:tc>
                <a:tc>
                  <a:txBody>
                    <a:bodyPr/>
                    <a:lstStyle/>
                    <a:p>
                      <a:r>
                        <a:rPr lang="en-GB" sz="1700" dirty="0"/>
                        <a:t>N31E</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1</a:t>
                      </a:r>
                    </a:p>
                  </a:txBody>
                  <a:tcPr marL="121920" marR="121920" marT="54864" marB="54864"/>
                </a:tc>
                <a:tc>
                  <a:txBody>
                    <a:bodyPr/>
                    <a:lstStyle/>
                    <a:p>
                      <a:r>
                        <a:rPr lang="en-GB" sz="1700" dirty="0"/>
                        <a:t>M</a:t>
                      </a:r>
                    </a:p>
                  </a:txBody>
                  <a:tcPr marL="121920" marR="121920" marT="54864" marB="54864"/>
                </a:tc>
                <a:tc>
                  <a:txBody>
                    <a:bodyPr/>
                    <a:lstStyle/>
                    <a:p>
                      <a:r>
                        <a:rPr lang="en-GB" sz="1700" dirty="0"/>
                        <a:t>L8HNS</a:t>
                      </a:r>
                    </a:p>
                  </a:txBody>
                  <a:tcPr marL="121920" marR="121920" marT="54864" marB="54864"/>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33706642"/>
              </p:ext>
            </p:extLst>
          </p:nvPr>
        </p:nvGraphicFramePr>
        <p:xfrm>
          <a:off x="4702384" y="2299001"/>
          <a:ext cx="3622842" cy="1106424"/>
        </p:xfrm>
        <a:graphic>
          <a:graphicData uri="http://schemas.openxmlformats.org/drawingml/2006/table">
            <a:tbl>
              <a:tblPr firstRow="1" bandRow="1">
                <a:tableStyleId>{5C22544A-7EE6-4342-B048-85BDC9FD1C3A}</a:tableStyleId>
              </a:tblPr>
              <a:tblGrid>
                <a:gridCol w="1272556">
                  <a:extLst>
                    <a:ext uri="{9D8B030D-6E8A-4147-A177-3AD203B41FA5}">
                      <a16:colId xmlns:a16="http://schemas.microsoft.com/office/drawing/2014/main" val="20000"/>
                    </a:ext>
                  </a:extLst>
                </a:gridCol>
                <a:gridCol w="1034181">
                  <a:extLst>
                    <a:ext uri="{9D8B030D-6E8A-4147-A177-3AD203B41FA5}">
                      <a16:colId xmlns:a16="http://schemas.microsoft.com/office/drawing/2014/main" val="20001"/>
                    </a:ext>
                  </a:extLst>
                </a:gridCol>
                <a:gridCol w="1316105">
                  <a:extLst>
                    <a:ext uri="{9D8B030D-6E8A-4147-A177-3AD203B41FA5}">
                      <a16:colId xmlns:a16="http://schemas.microsoft.com/office/drawing/2014/main" val="20002"/>
                    </a:ext>
                  </a:extLst>
                </a:gridCol>
              </a:tblGrid>
              <a:tr h="365760">
                <a:tc>
                  <a:txBody>
                    <a:bodyPr/>
                    <a:lstStyle/>
                    <a:p>
                      <a:r>
                        <a:rPr lang="en-GB" sz="1700" dirty="0" err="1"/>
                        <a:t>isTrue</a:t>
                      </a:r>
                      <a:endParaRPr lang="en-GB" sz="1700" dirty="0"/>
                    </a:p>
                  </a:txBody>
                  <a:tcPr marL="121920" marR="121920" marT="54864" marB="54864"/>
                </a:tc>
                <a:tc>
                  <a:txBody>
                    <a:bodyPr/>
                    <a:lstStyle/>
                    <a:p>
                      <a:r>
                        <a:rPr lang="en-GB" sz="1700" dirty="0"/>
                        <a:t>City</a:t>
                      </a:r>
                    </a:p>
                  </a:txBody>
                  <a:tcPr marL="121920" marR="121920" marT="54864" marB="54864"/>
                </a:tc>
                <a:tc>
                  <a:txBody>
                    <a:bodyPr/>
                    <a:lstStyle/>
                    <a:p>
                      <a:r>
                        <a:rPr lang="en-GB" sz="1700" dirty="0" err="1"/>
                        <a:t>SeaLevel</a:t>
                      </a:r>
                      <a:endParaRPr lang="en-GB" sz="1700" dirty="0"/>
                    </a:p>
                  </a:txBody>
                  <a:tcPr marL="121920" marR="121920" marT="54864" marB="54864"/>
                </a:tc>
                <a:extLst>
                  <a:ext uri="{0D108BD9-81ED-4DB2-BD59-A6C34878D82A}">
                    <a16:rowId xmlns:a16="http://schemas.microsoft.com/office/drawing/2014/main" val="10000"/>
                  </a:ext>
                </a:extLst>
              </a:tr>
              <a:tr h="365760">
                <a:tc>
                  <a:txBody>
                    <a:bodyPr/>
                    <a:lstStyle/>
                    <a:p>
                      <a:r>
                        <a:rPr lang="en-GB" sz="1700" dirty="0"/>
                        <a:t>0</a:t>
                      </a:r>
                    </a:p>
                  </a:txBody>
                  <a:tcPr marL="121920" marR="121920" marT="54864" marB="54864"/>
                </a:tc>
                <a:tc>
                  <a:txBody>
                    <a:bodyPr/>
                    <a:lstStyle/>
                    <a:p>
                      <a:r>
                        <a:rPr lang="en-GB" sz="1700" dirty="0"/>
                        <a:t>London</a:t>
                      </a:r>
                    </a:p>
                  </a:txBody>
                  <a:tcPr marL="121920" marR="121920" marT="54864" marB="54864"/>
                </a:tc>
                <a:tc>
                  <a:txBody>
                    <a:bodyPr/>
                    <a:lstStyle/>
                    <a:p>
                      <a:r>
                        <a:rPr lang="en-GB" sz="1700" dirty="0"/>
                        <a:t>1.6</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1</a:t>
                      </a:r>
                    </a:p>
                  </a:txBody>
                  <a:tcPr marL="121920" marR="121920" marT="54864" marB="54864"/>
                </a:tc>
                <a:tc>
                  <a:txBody>
                    <a:bodyPr/>
                    <a:lstStyle/>
                    <a:p>
                      <a:r>
                        <a:rPr lang="en-GB" sz="1700" dirty="0"/>
                        <a:t>Paris</a:t>
                      </a:r>
                    </a:p>
                  </a:txBody>
                  <a:tcPr marL="121920" marR="121920" marT="54864" marB="54864"/>
                </a:tc>
                <a:tc>
                  <a:txBody>
                    <a:bodyPr/>
                    <a:lstStyle/>
                    <a:p>
                      <a:r>
                        <a:rPr lang="en-GB" sz="1700" dirty="0"/>
                        <a:t>5.1</a:t>
                      </a:r>
                    </a:p>
                  </a:txBody>
                  <a:tcPr marL="121920" marR="121920" marT="54864" marB="54864"/>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856923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dirty="0"/>
              <a:t>Usually logic will dictate whether or not you should be joining tables as to what information you need</a:t>
            </a:r>
          </a:p>
        </p:txBody>
      </p:sp>
      <p:sp>
        <p:nvSpPr>
          <p:cNvPr id="2" name="Title 1"/>
          <p:cNvSpPr>
            <a:spLocks noGrp="1"/>
          </p:cNvSpPr>
          <p:nvPr>
            <p:ph type="title"/>
          </p:nvPr>
        </p:nvSpPr>
        <p:spPr/>
        <p:txBody>
          <a:bodyPr>
            <a:normAutofit fontScale="90000"/>
          </a:bodyPr>
          <a:lstStyle/>
          <a:p>
            <a:r>
              <a:rPr lang="en-GB" dirty="0"/>
              <a:t>Joins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819198352"/>
              </p:ext>
            </p:extLst>
          </p:nvPr>
        </p:nvGraphicFramePr>
        <p:xfrm>
          <a:off x="457279" y="2294850"/>
          <a:ext cx="4928721" cy="2855976"/>
        </p:xfrm>
        <a:graphic>
          <a:graphicData uri="http://schemas.openxmlformats.org/drawingml/2006/table">
            <a:tbl>
              <a:tblPr firstRow="1" bandRow="1">
                <a:tableStyleId>{5C22544A-7EE6-4342-B048-85BDC9FD1C3A}</a:tableStyleId>
              </a:tblPr>
              <a:tblGrid>
                <a:gridCol w="1718840">
                  <a:extLst>
                    <a:ext uri="{9D8B030D-6E8A-4147-A177-3AD203B41FA5}">
                      <a16:colId xmlns:a16="http://schemas.microsoft.com/office/drawing/2014/main" val="20000"/>
                    </a:ext>
                  </a:extLst>
                </a:gridCol>
                <a:gridCol w="3209881">
                  <a:extLst>
                    <a:ext uri="{9D8B030D-6E8A-4147-A177-3AD203B41FA5}">
                      <a16:colId xmlns:a16="http://schemas.microsoft.com/office/drawing/2014/main" val="20001"/>
                    </a:ext>
                  </a:extLst>
                </a:gridCol>
              </a:tblGrid>
              <a:tr h="365760">
                <a:tc>
                  <a:txBody>
                    <a:bodyPr/>
                    <a:lstStyle/>
                    <a:p>
                      <a:r>
                        <a:rPr lang="en-GB" sz="1700" dirty="0"/>
                        <a:t>District</a:t>
                      </a:r>
                    </a:p>
                  </a:txBody>
                  <a:tcPr marL="121920" marR="121920" marT="54864" marB="54864"/>
                </a:tc>
                <a:tc>
                  <a:txBody>
                    <a:bodyPr/>
                    <a:lstStyle/>
                    <a:p>
                      <a:r>
                        <a:rPr lang="en-GB" sz="1700" dirty="0"/>
                        <a:t>Address</a:t>
                      </a:r>
                    </a:p>
                  </a:txBody>
                  <a:tcPr marL="121920" marR="121920" marT="54864" marB="54864"/>
                </a:tc>
                <a:extLst>
                  <a:ext uri="{0D108BD9-81ED-4DB2-BD59-A6C34878D82A}">
                    <a16:rowId xmlns:a16="http://schemas.microsoft.com/office/drawing/2014/main" val="10000"/>
                  </a:ext>
                </a:extLst>
              </a:tr>
              <a:tr h="621792">
                <a:tc>
                  <a:txBody>
                    <a:bodyPr/>
                    <a:lstStyle/>
                    <a:p>
                      <a:r>
                        <a:rPr lang="en-GB" sz="1700" dirty="0"/>
                        <a:t>SOUTHERN</a:t>
                      </a:r>
                    </a:p>
                  </a:txBody>
                  <a:tcPr marL="121920" marR="121920" marT="54864" marB="54864"/>
                </a:tc>
                <a:tc>
                  <a:txBody>
                    <a:bodyPr/>
                    <a:lstStyle/>
                    <a:p>
                      <a:r>
                        <a:rPr lang="en-GB" sz="1700" dirty="0"/>
                        <a:t>0_Block_of_SOUTHPARK_AV</a:t>
                      </a:r>
                    </a:p>
                  </a:txBody>
                  <a:tcPr marL="121920" marR="121920" marT="54864" marB="54864"/>
                </a:tc>
                <a:extLst>
                  <a:ext uri="{0D108BD9-81ED-4DB2-BD59-A6C34878D82A}">
                    <a16:rowId xmlns:a16="http://schemas.microsoft.com/office/drawing/2014/main" val="10001"/>
                  </a:ext>
                </a:extLst>
              </a:tr>
              <a:tr h="621792">
                <a:tc>
                  <a:txBody>
                    <a:bodyPr/>
                    <a:lstStyle/>
                    <a:p>
                      <a:r>
                        <a:rPr lang="en-GB" sz="1700" dirty="0"/>
                        <a:t>RICHMOND</a:t>
                      </a:r>
                    </a:p>
                  </a:txBody>
                  <a:tcPr marL="121920" marR="121920" marT="54864" marB="54864"/>
                </a:tc>
                <a:tc>
                  <a:txBody>
                    <a:bodyPr/>
                    <a:lstStyle/>
                    <a:p>
                      <a:r>
                        <a:rPr lang="en-GB" sz="1700" dirty="0"/>
                        <a:t>1400_Block_of_CLEMENT_ST</a:t>
                      </a:r>
                    </a:p>
                  </a:txBody>
                  <a:tcPr marL="121920" marR="121920" marT="54864" marB="54864"/>
                </a:tc>
                <a:extLst>
                  <a:ext uri="{0D108BD9-81ED-4DB2-BD59-A6C34878D82A}">
                    <a16:rowId xmlns:a16="http://schemas.microsoft.com/office/drawing/2014/main" val="10002"/>
                  </a:ext>
                </a:extLst>
              </a:tr>
              <a:tr h="621792">
                <a:tc>
                  <a:txBody>
                    <a:bodyPr/>
                    <a:lstStyle/>
                    <a:p>
                      <a:r>
                        <a:rPr lang="en-GB" sz="1700" dirty="0"/>
                        <a:t>BAYVIEW</a:t>
                      </a:r>
                    </a:p>
                  </a:txBody>
                  <a:tcPr marL="121920" marR="121920" marT="54864" marB="54864"/>
                </a:tc>
                <a:tc>
                  <a:txBody>
                    <a:bodyPr/>
                    <a:lstStyle/>
                    <a:p>
                      <a:r>
                        <a:rPr lang="en-GB" sz="1700" dirty="0"/>
                        <a:t>1400_Block_of_VANDYKE_AV</a:t>
                      </a:r>
                    </a:p>
                  </a:txBody>
                  <a:tcPr marL="121920" marR="121920" marT="54864" marB="54864"/>
                </a:tc>
                <a:extLst>
                  <a:ext uri="{0D108BD9-81ED-4DB2-BD59-A6C34878D82A}">
                    <a16:rowId xmlns:a16="http://schemas.microsoft.com/office/drawing/2014/main" val="1241832144"/>
                  </a:ext>
                </a:extLst>
              </a:tr>
              <a:tr h="621792">
                <a:tc>
                  <a:txBody>
                    <a:bodyPr/>
                    <a:lstStyle/>
                    <a:p>
                      <a:r>
                        <a:rPr lang="en-GB" sz="1700" dirty="0"/>
                        <a:t>SOUTHERN</a:t>
                      </a:r>
                    </a:p>
                  </a:txBody>
                  <a:tcPr marL="121920" marR="121920" marT="54864" marB="54864"/>
                </a:tc>
                <a:tc>
                  <a:txBody>
                    <a:bodyPr/>
                    <a:lstStyle/>
                    <a:p>
                      <a:r>
                        <a:rPr lang="en-GB" sz="1700" dirty="0"/>
                        <a:t>1100_Block_of_MISSION_ST</a:t>
                      </a:r>
                    </a:p>
                  </a:txBody>
                  <a:tcPr marL="121920" marR="121920" marT="54864" marB="54864"/>
                </a:tc>
                <a:extLst>
                  <a:ext uri="{0D108BD9-81ED-4DB2-BD59-A6C34878D82A}">
                    <a16:rowId xmlns:a16="http://schemas.microsoft.com/office/drawing/2014/main" val="315208375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01068967"/>
              </p:ext>
            </p:extLst>
          </p:nvPr>
        </p:nvGraphicFramePr>
        <p:xfrm>
          <a:off x="5664290" y="2291532"/>
          <a:ext cx="6224895" cy="2855976"/>
        </p:xfrm>
        <a:graphic>
          <a:graphicData uri="http://schemas.openxmlformats.org/drawingml/2006/table">
            <a:tbl>
              <a:tblPr firstRow="1" bandRow="1">
                <a:tableStyleId>{5C22544A-7EE6-4342-B048-85BDC9FD1C3A}</a:tableStyleId>
              </a:tblPr>
              <a:tblGrid>
                <a:gridCol w="2050157">
                  <a:extLst>
                    <a:ext uri="{9D8B030D-6E8A-4147-A177-3AD203B41FA5}">
                      <a16:colId xmlns:a16="http://schemas.microsoft.com/office/drawing/2014/main" val="20000"/>
                    </a:ext>
                  </a:extLst>
                </a:gridCol>
                <a:gridCol w="1213272">
                  <a:extLst>
                    <a:ext uri="{9D8B030D-6E8A-4147-A177-3AD203B41FA5}">
                      <a16:colId xmlns:a16="http://schemas.microsoft.com/office/drawing/2014/main" val="20001"/>
                    </a:ext>
                  </a:extLst>
                </a:gridCol>
                <a:gridCol w="2961466">
                  <a:extLst>
                    <a:ext uri="{9D8B030D-6E8A-4147-A177-3AD203B41FA5}">
                      <a16:colId xmlns:a16="http://schemas.microsoft.com/office/drawing/2014/main" val="20002"/>
                    </a:ext>
                  </a:extLst>
                </a:gridCol>
              </a:tblGrid>
              <a:tr h="365760">
                <a:tc>
                  <a:txBody>
                    <a:bodyPr/>
                    <a:lstStyle/>
                    <a:p>
                      <a:r>
                        <a:rPr lang="en-GB" sz="1700" dirty="0"/>
                        <a:t>Category</a:t>
                      </a:r>
                    </a:p>
                  </a:txBody>
                  <a:tcPr marL="121920" marR="121920" marT="54864" marB="54864"/>
                </a:tc>
                <a:tc>
                  <a:txBody>
                    <a:bodyPr/>
                    <a:lstStyle/>
                    <a:p>
                      <a:r>
                        <a:rPr lang="en-GB" sz="1700" dirty="0"/>
                        <a:t>Date</a:t>
                      </a:r>
                    </a:p>
                  </a:txBody>
                  <a:tcPr marL="121920" marR="121920" marT="54864" marB="54864"/>
                </a:tc>
                <a:tc>
                  <a:txBody>
                    <a:bodyPr/>
                    <a:lstStyle/>
                    <a:p>
                      <a:r>
                        <a:rPr lang="en-GB" sz="1700" dirty="0"/>
                        <a:t>Address</a:t>
                      </a:r>
                    </a:p>
                  </a:txBody>
                  <a:tcPr marL="121920" marR="121920" marT="54864" marB="54864"/>
                </a:tc>
                <a:extLst>
                  <a:ext uri="{0D108BD9-81ED-4DB2-BD59-A6C34878D82A}">
                    <a16:rowId xmlns:a16="http://schemas.microsoft.com/office/drawing/2014/main" val="10000"/>
                  </a:ext>
                </a:extLst>
              </a:tr>
              <a:tr h="621792">
                <a:tc>
                  <a:txBody>
                    <a:bodyPr/>
                    <a:lstStyle/>
                    <a:p>
                      <a:r>
                        <a:rPr lang="en-GB" sz="1700" dirty="0"/>
                        <a:t>EMBEZZLEMENT</a:t>
                      </a:r>
                    </a:p>
                  </a:txBody>
                  <a:tcPr marL="121920" marR="121920" marT="54864" marB="54864"/>
                </a:tc>
                <a:tc>
                  <a:txBody>
                    <a:bodyPr/>
                    <a:lstStyle/>
                    <a:p>
                      <a:r>
                        <a:rPr lang="en-GB" sz="1700" dirty="0"/>
                        <a:t>17/11/14</a:t>
                      </a:r>
                    </a:p>
                  </a:txBody>
                  <a:tcPr marL="121920" marR="121920" marT="54864" marB="5486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a:t>1400_Block_of_CLEMENT_ST</a:t>
                      </a:r>
                    </a:p>
                  </a:txBody>
                  <a:tcPr marL="121920" marR="121920" marT="54864" marB="54864"/>
                </a:tc>
                <a:extLst>
                  <a:ext uri="{0D108BD9-81ED-4DB2-BD59-A6C34878D82A}">
                    <a16:rowId xmlns:a16="http://schemas.microsoft.com/office/drawing/2014/main" val="10001"/>
                  </a:ext>
                </a:extLst>
              </a:tr>
              <a:tr h="621792">
                <a:tc>
                  <a:txBody>
                    <a:bodyPr/>
                    <a:lstStyle/>
                    <a:p>
                      <a:r>
                        <a:rPr lang="en-GB" sz="1700" dirty="0"/>
                        <a:t>BRIBERY</a:t>
                      </a:r>
                    </a:p>
                  </a:txBody>
                  <a:tcPr marL="121920" marR="121920" marT="54864" marB="54864"/>
                </a:tc>
                <a:tc>
                  <a:txBody>
                    <a:bodyPr/>
                    <a:lstStyle/>
                    <a:p>
                      <a:r>
                        <a:rPr lang="en-GB" sz="1700" dirty="0"/>
                        <a:t>12/08/12</a:t>
                      </a:r>
                    </a:p>
                  </a:txBody>
                  <a:tcPr marL="121920" marR="121920" marT="54864" marB="54864"/>
                </a:tc>
                <a:tc>
                  <a:txBody>
                    <a:bodyPr/>
                    <a:lstStyle/>
                    <a:p>
                      <a:r>
                        <a:rPr lang="en-GB" sz="1700" dirty="0"/>
                        <a:t>1500_Block_of_15TH_ST</a:t>
                      </a:r>
                    </a:p>
                  </a:txBody>
                  <a:tcPr marL="121920" marR="121920" marT="54864" marB="54864"/>
                </a:tc>
                <a:extLst>
                  <a:ext uri="{0D108BD9-81ED-4DB2-BD59-A6C34878D82A}">
                    <a16:rowId xmlns:a16="http://schemas.microsoft.com/office/drawing/2014/main" val="10002"/>
                  </a:ext>
                </a:extLst>
              </a:tr>
              <a:tr h="621792">
                <a:tc>
                  <a:txBody>
                    <a:bodyPr/>
                    <a:lstStyle/>
                    <a:p>
                      <a:r>
                        <a:rPr lang="en-GB" sz="1700" dirty="0"/>
                        <a:t>BRIBERY</a:t>
                      </a:r>
                    </a:p>
                  </a:txBody>
                  <a:tcPr marL="121920" marR="121920" marT="54864" marB="54864"/>
                </a:tc>
                <a:tc>
                  <a:txBody>
                    <a:bodyPr/>
                    <a:lstStyle/>
                    <a:p>
                      <a:r>
                        <a:rPr lang="en-GB" sz="1700" dirty="0"/>
                        <a:t>23/10/08</a:t>
                      </a:r>
                    </a:p>
                  </a:txBody>
                  <a:tcPr marL="121920" marR="121920" marT="54864" marB="5486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a:t>1100_Block_of_MISSION_ST</a:t>
                      </a:r>
                    </a:p>
                  </a:txBody>
                  <a:tcPr marL="121920" marR="121920" marT="54864" marB="54864"/>
                </a:tc>
                <a:extLst>
                  <a:ext uri="{0D108BD9-81ED-4DB2-BD59-A6C34878D82A}">
                    <a16:rowId xmlns:a16="http://schemas.microsoft.com/office/drawing/2014/main" val="3049262335"/>
                  </a:ext>
                </a:extLst>
              </a:tr>
              <a:tr h="621792">
                <a:tc>
                  <a:txBody>
                    <a:bodyPr/>
                    <a:lstStyle/>
                    <a:p>
                      <a:r>
                        <a:rPr lang="en-GB" sz="1700" dirty="0"/>
                        <a:t>BRIBERY</a:t>
                      </a:r>
                    </a:p>
                  </a:txBody>
                  <a:tcPr marL="121920" marR="121920" marT="54864" marB="54864"/>
                </a:tc>
                <a:tc>
                  <a:txBody>
                    <a:bodyPr/>
                    <a:lstStyle/>
                    <a:p>
                      <a:r>
                        <a:rPr lang="en-GB" sz="1700" dirty="0"/>
                        <a:t>01/08/13</a:t>
                      </a:r>
                    </a:p>
                  </a:txBody>
                  <a:tcPr marL="121920" marR="121920" marT="54864" marB="54864"/>
                </a:tc>
                <a:tc>
                  <a:txBody>
                    <a:bodyPr/>
                    <a:lstStyle/>
                    <a:p>
                      <a:r>
                        <a:rPr lang="en-GB" sz="1700" dirty="0"/>
                        <a:t>800_Block_of_MARKET_ST</a:t>
                      </a:r>
                    </a:p>
                  </a:txBody>
                  <a:tcPr marL="121920" marR="121920" marT="54864" marB="54864"/>
                </a:tc>
                <a:extLst>
                  <a:ext uri="{0D108BD9-81ED-4DB2-BD59-A6C34878D82A}">
                    <a16:rowId xmlns:a16="http://schemas.microsoft.com/office/drawing/2014/main" val="1363776051"/>
                  </a:ext>
                </a:extLst>
              </a:tr>
            </a:tbl>
          </a:graphicData>
        </a:graphic>
      </p:graphicFrame>
    </p:spTree>
    <p:extLst>
      <p:ext uri="{BB962C8B-B14F-4D97-AF65-F5344CB8AC3E}">
        <p14:creationId xmlns:p14="http://schemas.microsoft.com/office/powerpoint/2010/main" val="3811722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GB" dirty="0"/>
              <a:t>Task 2: Adding Environment Variable &amp; Interacting with MySQL</a:t>
            </a:r>
          </a:p>
        </p:txBody>
      </p:sp>
    </p:spTree>
    <p:extLst>
      <p:ext uri="{BB962C8B-B14F-4D97-AF65-F5344CB8AC3E}">
        <p14:creationId xmlns:p14="http://schemas.microsoft.com/office/powerpoint/2010/main" val="683470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dirty="0"/>
              <a:t>The example covered earlier is called an Inner Join</a:t>
            </a:r>
          </a:p>
          <a:p>
            <a:r>
              <a:rPr lang="en-GB" dirty="0"/>
              <a:t>It will only connect rows where there is a match on whatever you are joining in BOTH tables</a:t>
            </a:r>
          </a:p>
        </p:txBody>
      </p:sp>
      <p:sp>
        <p:nvSpPr>
          <p:cNvPr id="2" name="Title 1"/>
          <p:cNvSpPr>
            <a:spLocks noGrp="1"/>
          </p:cNvSpPr>
          <p:nvPr>
            <p:ph type="title"/>
          </p:nvPr>
        </p:nvSpPr>
        <p:spPr/>
        <p:txBody>
          <a:bodyPr>
            <a:normAutofit fontScale="90000"/>
          </a:bodyPr>
          <a:lstStyle/>
          <a:p>
            <a:r>
              <a:rPr lang="en-US" dirty="0"/>
              <a:t>Inner Joins</a:t>
            </a:r>
          </a:p>
        </p:txBody>
      </p:sp>
      <p:graphicFrame>
        <p:nvGraphicFramePr>
          <p:cNvPr id="10" name="Table 9"/>
          <p:cNvGraphicFramePr>
            <a:graphicFrameLocks noGrp="1"/>
          </p:cNvGraphicFramePr>
          <p:nvPr>
            <p:extLst>
              <p:ext uri="{D42A27DB-BD31-4B8C-83A1-F6EECF244321}">
                <p14:modId xmlns:p14="http://schemas.microsoft.com/office/powerpoint/2010/main" val="3086476067"/>
              </p:ext>
            </p:extLst>
          </p:nvPr>
        </p:nvGraphicFramePr>
        <p:xfrm>
          <a:off x="854173" y="2515939"/>
          <a:ext cx="3345604" cy="1844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955040">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365760">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solidFill>
                            <a:srgbClr val="FF0000"/>
                          </a:solidFill>
                        </a:rPr>
                        <a:t>A</a:t>
                      </a:r>
                    </a:p>
                  </a:txBody>
                  <a:tcPr marL="121920" marR="121920" marT="54864" marB="54864"/>
                </a:tc>
                <a:tc>
                  <a:txBody>
                    <a:bodyPr/>
                    <a:lstStyle/>
                    <a:p>
                      <a:r>
                        <a:rPr lang="en-GB" sz="1700" dirty="0">
                          <a:solidFill>
                            <a:srgbClr val="FF0000"/>
                          </a:solidFill>
                        </a:rPr>
                        <a:t>Aidan</a:t>
                      </a:r>
                    </a:p>
                  </a:txBody>
                  <a:tcPr marL="121920" marR="121920" marT="54864" marB="54864"/>
                </a:tc>
                <a:tc>
                  <a:txBody>
                    <a:bodyPr/>
                    <a:lstStyle/>
                    <a:p>
                      <a:r>
                        <a:rPr lang="en-GB" sz="1700" dirty="0">
                          <a:solidFill>
                            <a:srgbClr val="FF0000"/>
                          </a:solidFill>
                        </a:rPr>
                        <a:t>US</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solidFill>
                            <a:srgbClr val="FF0000"/>
                          </a:solidFill>
                        </a:rPr>
                        <a:t>B</a:t>
                      </a:r>
                    </a:p>
                  </a:txBody>
                  <a:tcPr marL="121920" marR="121920" marT="54864" marB="54864"/>
                </a:tc>
                <a:tc>
                  <a:txBody>
                    <a:bodyPr/>
                    <a:lstStyle/>
                    <a:p>
                      <a:r>
                        <a:rPr lang="en-GB" sz="1700" dirty="0">
                          <a:solidFill>
                            <a:srgbClr val="FF0000"/>
                          </a:solidFill>
                        </a:rPr>
                        <a:t>Brian</a:t>
                      </a:r>
                    </a:p>
                  </a:txBody>
                  <a:tcPr marL="121920" marR="121920" marT="54864" marB="54864"/>
                </a:tc>
                <a:tc>
                  <a:txBody>
                    <a:bodyPr/>
                    <a:lstStyle/>
                    <a:p>
                      <a:r>
                        <a:rPr lang="en-GB" sz="1700" dirty="0">
                          <a:solidFill>
                            <a:srgbClr val="FF0000"/>
                          </a:solidFill>
                        </a:rPr>
                        <a:t>CA</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40244153"/>
              </p:ext>
            </p:extLst>
          </p:nvPr>
        </p:nvGraphicFramePr>
        <p:xfrm>
          <a:off x="4463562" y="2503736"/>
          <a:ext cx="3325877" cy="1844040"/>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365760">
                <a:tc>
                  <a:txBody>
                    <a:bodyPr/>
                    <a:lstStyle/>
                    <a:p>
                      <a:r>
                        <a:rPr lang="en-GB" sz="1700" dirty="0" err="1"/>
                        <a:t>Order_id</a:t>
                      </a:r>
                      <a:endParaRPr lang="en-GB" sz="1700" dirty="0"/>
                    </a:p>
                  </a:txBody>
                  <a:tcPr marL="121920" marR="121920" marT="54864" marB="54864"/>
                </a:tc>
                <a:tc>
                  <a:txBody>
                    <a:bodyPr/>
                    <a:lstStyle/>
                    <a:p>
                      <a:r>
                        <a:rPr lang="en-GB" sz="1700" dirty="0" err="1"/>
                        <a:t>Cust_id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solidFill>
                            <a:srgbClr val="FF0000"/>
                          </a:solidFill>
                        </a:rPr>
                        <a:t>1</a:t>
                      </a:r>
                    </a:p>
                  </a:txBody>
                  <a:tcPr marL="121920" marR="121920" marT="54864" marB="54864"/>
                </a:tc>
                <a:tc>
                  <a:txBody>
                    <a:bodyPr/>
                    <a:lstStyle/>
                    <a:p>
                      <a:r>
                        <a:rPr lang="en-GB" sz="1700" dirty="0">
                          <a:solidFill>
                            <a:srgbClr val="FF0000"/>
                          </a:solidFill>
                        </a:rPr>
                        <a:t>A</a:t>
                      </a:r>
                    </a:p>
                  </a:txBody>
                  <a:tcPr marL="121920" marR="121920" marT="54864" marB="54864"/>
                </a:tc>
                <a:tc>
                  <a:txBody>
                    <a:bodyPr/>
                    <a:lstStyle/>
                    <a:p>
                      <a:r>
                        <a:rPr lang="en-GB" sz="1700" dirty="0">
                          <a:solidFill>
                            <a:srgbClr val="FF0000"/>
                          </a:solidFill>
                        </a:rPr>
                        <a:t>1539</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solidFill>
                            <a:srgbClr val="FF0000"/>
                          </a:solidFill>
                        </a:rPr>
                        <a:t>3</a:t>
                      </a:r>
                    </a:p>
                  </a:txBody>
                  <a:tcPr marL="121920" marR="121920" marT="54864" marB="54864"/>
                </a:tc>
                <a:tc>
                  <a:txBody>
                    <a:bodyPr/>
                    <a:lstStyle/>
                    <a:p>
                      <a:r>
                        <a:rPr lang="en-GB" sz="1700" dirty="0">
                          <a:solidFill>
                            <a:srgbClr val="FF0000"/>
                          </a:solidFill>
                        </a:rPr>
                        <a:t>A</a:t>
                      </a:r>
                    </a:p>
                  </a:txBody>
                  <a:tcPr marL="121920" marR="121920" marT="54864" marB="54864"/>
                </a:tc>
                <a:tc>
                  <a:txBody>
                    <a:bodyPr/>
                    <a:lstStyle/>
                    <a:p>
                      <a:r>
                        <a:rPr lang="en-GB" sz="1700" dirty="0">
                          <a:solidFill>
                            <a:srgbClr val="FF0000"/>
                          </a:solidFill>
                        </a:rPr>
                        <a:t>6352</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solidFill>
                            <a:srgbClr val="FF0000"/>
                          </a:solidFill>
                        </a:rPr>
                        <a:t>4</a:t>
                      </a:r>
                    </a:p>
                  </a:txBody>
                  <a:tcPr marL="121920" marR="121920" marT="54864" marB="54864"/>
                </a:tc>
                <a:tc>
                  <a:txBody>
                    <a:bodyPr/>
                    <a:lstStyle/>
                    <a:p>
                      <a:r>
                        <a:rPr lang="en-GB" sz="1700" dirty="0">
                          <a:solidFill>
                            <a:srgbClr val="FF0000"/>
                          </a:solidFill>
                        </a:rPr>
                        <a:t>B</a:t>
                      </a:r>
                    </a:p>
                  </a:txBody>
                  <a:tcPr marL="121920" marR="121920" marT="54864" marB="54864"/>
                </a:tc>
                <a:tc>
                  <a:txBody>
                    <a:bodyPr/>
                    <a:lstStyle/>
                    <a:p>
                      <a:r>
                        <a:rPr lang="en-GB" sz="1700" dirty="0">
                          <a:solidFill>
                            <a:srgbClr val="FF0000"/>
                          </a:solidFill>
                        </a:rPr>
                        <a:t>1456</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5</a:t>
                      </a:r>
                    </a:p>
                  </a:txBody>
                  <a:tcPr marL="121920" marR="121920" marT="54864" marB="54864"/>
                </a:tc>
                <a:tc>
                  <a:txBody>
                    <a:bodyPr/>
                    <a:lstStyle/>
                    <a:p>
                      <a:r>
                        <a:rPr lang="en-GB" sz="1700"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69584828"/>
              </p:ext>
            </p:extLst>
          </p:nvPr>
        </p:nvGraphicFramePr>
        <p:xfrm>
          <a:off x="862652" y="4594646"/>
          <a:ext cx="9540754" cy="1475232"/>
        </p:xfrm>
        <a:graphic>
          <a:graphicData uri="http://schemas.openxmlformats.org/drawingml/2006/table">
            <a:tbl>
              <a:tblPr firstRow="1" bandRow="1">
                <a:tableStyleId>{5C22544A-7EE6-4342-B048-85BDC9FD1C3A}</a:tableStyleId>
              </a:tblPr>
              <a:tblGrid>
                <a:gridCol w="1941011">
                  <a:extLst>
                    <a:ext uri="{9D8B030D-6E8A-4147-A177-3AD203B41FA5}">
                      <a16:colId xmlns:a16="http://schemas.microsoft.com/office/drawing/2014/main" val="20000"/>
                    </a:ext>
                  </a:extLst>
                </a:gridCol>
                <a:gridCol w="1577420">
                  <a:extLst>
                    <a:ext uri="{9D8B030D-6E8A-4147-A177-3AD203B41FA5}">
                      <a16:colId xmlns:a16="http://schemas.microsoft.com/office/drawing/2014/main" val="20001"/>
                    </a:ext>
                  </a:extLst>
                </a:gridCol>
                <a:gridCol w="2007441">
                  <a:extLst>
                    <a:ext uri="{9D8B030D-6E8A-4147-A177-3AD203B41FA5}">
                      <a16:colId xmlns:a16="http://schemas.microsoft.com/office/drawing/2014/main" val="20002"/>
                    </a:ext>
                  </a:extLst>
                </a:gridCol>
                <a:gridCol w="2007441">
                  <a:extLst>
                    <a:ext uri="{9D8B030D-6E8A-4147-A177-3AD203B41FA5}">
                      <a16:colId xmlns:a16="http://schemas.microsoft.com/office/drawing/2014/main" val="458275961"/>
                    </a:ext>
                  </a:extLst>
                </a:gridCol>
                <a:gridCol w="2007441">
                  <a:extLst>
                    <a:ext uri="{9D8B030D-6E8A-4147-A177-3AD203B41FA5}">
                      <a16:colId xmlns:a16="http://schemas.microsoft.com/office/drawing/2014/main" val="3605145542"/>
                    </a:ext>
                  </a:extLst>
                </a:gridCol>
              </a:tblGrid>
              <a:tr h="365760">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Country</a:t>
                      </a:r>
                    </a:p>
                  </a:txBody>
                  <a:tcPr marL="121920" marR="121920" marT="54864" marB="54864"/>
                </a:tc>
                <a:tc>
                  <a:txBody>
                    <a:bodyPr/>
                    <a:lstStyle/>
                    <a:p>
                      <a:r>
                        <a:rPr lang="en-GB" sz="1700" dirty="0" err="1"/>
                        <a:t>Order_id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tc>
                  <a:txBody>
                    <a:bodyPr/>
                    <a:lstStyle/>
                    <a:p>
                      <a:r>
                        <a:rPr lang="en-GB" sz="1700" dirty="0"/>
                        <a:t>1</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tc>
                  <a:txBody>
                    <a:bodyPr/>
                    <a:lstStyle/>
                    <a:p>
                      <a:r>
                        <a:rPr lang="en-GB" sz="1700" dirty="0"/>
                        <a:t>3</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tc>
                  <a:txBody>
                    <a:bodyPr/>
                    <a:lstStyle/>
                    <a:p>
                      <a:r>
                        <a:rPr lang="en-GB" sz="1700" dirty="0"/>
                        <a:t>4</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185742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417215" cy="4546800"/>
          </a:xfrm>
        </p:spPr>
        <p:txBody>
          <a:bodyPr>
            <a:normAutofit/>
          </a:bodyPr>
          <a:lstStyle/>
          <a:p>
            <a:r>
              <a:rPr lang="en-GB" sz="1800" dirty="0"/>
              <a:t>There are a number of other types of join called ‘Outer’ joins</a:t>
            </a:r>
          </a:p>
          <a:p>
            <a:endParaRPr lang="en-GB" sz="1800" dirty="0"/>
          </a:p>
          <a:p>
            <a:r>
              <a:rPr lang="en-GB" sz="1800" dirty="0"/>
              <a:t>The ‘Left Outer Join’ will produce a result that has a row for every row in the ‘left’ table (the one you write first in the query) regardless of whether there is a match in the ‘right’ table, and fill any other field with NULL values</a:t>
            </a:r>
          </a:p>
          <a:p>
            <a:endParaRPr lang="en-GB" sz="1800" dirty="0"/>
          </a:p>
          <a:p>
            <a:r>
              <a:rPr lang="en-GB" sz="1800" dirty="0"/>
              <a:t>The ‘Right Outer Join’ will produce a result that has a row for every row in the ‘right’ table (the one you write first in the query) regardless of whether there is a match in the ‘left’ table, and fill any other field with NULL values</a:t>
            </a:r>
          </a:p>
          <a:p>
            <a:endParaRPr lang="en-GB" sz="1800" dirty="0"/>
          </a:p>
        </p:txBody>
      </p:sp>
      <p:sp>
        <p:nvSpPr>
          <p:cNvPr id="2" name="Title 1"/>
          <p:cNvSpPr>
            <a:spLocks noGrp="1"/>
          </p:cNvSpPr>
          <p:nvPr>
            <p:ph type="title"/>
          </p:nvPr>
        </p:nvSpPr>
        <p:spPr/>
        <p:txBody>
          <a:bodyPr>
            <a:normAutofit fontScale="90000"/>
          </a:bodyPr>
          <a:lstStyle/>
          <a:p>
            <a:r>
              <a:rPr lang="en-US" dirty="0"/>
              <a:t>Outer Joins</a:t>
            </a:r>
          </a:p>
        </p:txBody>
      </p:sp>
    </p:spTree>
    <p:extLst>
      <p:ext uri="{BB962C8B-B14F-4D97-AF65-F5344CB8AC3E}">
        <p14:creationId xmlns:p14="http://schemas.microsoft.com/office/powerpoint/2010/main" val="4660787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Inner Joins</a:t>
            </a:r>
          </a:p>
        </p:txBody>
      </p:sp>
      <p:graphicFrame>
        <p:nvGraphicFramePr>
          <p:cNvPr id="5" name="Table 4"/>
          <p:cNvGraphicFramePr>
            <a:graphicFrameLocks noGrp="1"/>
          </p:cNvGraphicFramePr>
          <p:nvPr>
            <p:extLst>
              <p:ext uri="{D42A27DB-BD31-4B8C-83A1-F6EECF244321}">
                <p14:modId xmlns:p14="http://schemas.microsoft.com/office/powerpoint/2010/main" val="1276946269"/>
              </p:ext>
            </p:extLst>
          </p:nvPr>
        </p:nvGraphicFramePr>
        <p:xfrm>
          <a:off x="4584678" y="438841"/>
          <a:ext cx="3476837" cy="2225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1086273">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baseline="0" dirty="0"/>
                        <a:t>N</a:t>
                      </a:r>
                      <a:r>
                        <a:rPr lang="en-GB" sz="1700" dirty="0"/>
                        <a:t>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nvPr>
        </p:nvGraphicFramePr>
        <p:xfrm>
          <a:off x="8299459" y="426626"/>
          <a:ext cx="3325877" cy="2670048"/>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445008">
                <a:tc>
                  <a:txBody>
                    <a:bodyPr/>
                    <a:lstStyle/>
                    <a:p>
                      <a:r>
                        <a:rPr lang="en-GB" sz="1700" dirty="0" err="1"/>
                        <a:t>Order_id</a:t>
                      </a:r>
                      <a:endParaRPr lang="en-GB" sz="1700" dirty="0"/>
                    </a:p>
                  </a:txBody>
                  <a:tcPr marL="121920" marR="121920" marT="54864" marB="54864"/>
                </a:tc>
                <a:tc>
                  <a:txBody>
                    <a:bodyPr/>
                    <a:lstStyle/>
                    <a:p>
                      <a:r>
                        <a:rPr lang="en-GB" sz="1700" dirty="0" err="1"/>
                        <a:t>Cust_id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1</a:t>
                      </a:r>
                    </a:p>
                  </a:txBody>
                  <a:tcPr marL="121920" marR="121920" marT="54864" marB="54864"/>
                </a:tc>
                <a:tc>
                  <a:txBody>
                    <a:bodyPr/>
                    <a:lstStyle/>
                    <a:p>
                      <a:r>
                        <a:rPr lang="en-GB" sz="1700" dirty="0"/>
                        <a:t>A</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2</a:t>
                      </a:r>
                    </a:p>
                  </a:txBody>
                  <a:tcPr marL="121920" marR="121920" marT="54864" marB="54864"/>
                </a:tc>
                <a:tc>
                  <a:txBody>
                    <a:bodyPr/>
                    <a:lstStyle/>
                    <a:p>
                      <a:r>
                        <a:rPr lang="en-GB" sz="1700" dirty="0"/>
                        <a:t>C</a:t>
                      </a:r>
                    </a:p>
                  </a:txBody>
                  <a:tcPr marL="121920" marR="121920" marT="54864" marB="54864"/>
                </a:tc>
                <a:tc>
                  <a:txBody>
                    <a:bodyPr/>
                    <a:lstStyle/>
                    <a:p>
                      <a:r>
                        <a:rPr lang="en-GB" sz="1700" dirty="0"/>
                        <a:t>1871</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3</a:t>
                      </a:r>
                    </a:p>
                  </a:txBody>
                  <a:tcPr marL="121920" marR="121920" marT="54864" marB="54864"/>
                </a:tc>
                <a:tc>
                  <a:txBody>
                    <a:bodyPr/>
                    <a:lstStyle/>
                    <a:p>
                      <a:r>
                        <a:rPr lang="en-GB" sz="1700" dirty="0"/>
                        <a:t>A</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4</a:t>
                      </a:r>
                    </a:p>
                  </a:txBody>
                  <a:tcPr marL="121920" marR="121920" marT="54864" marB="54864"/>
                </a:tc>
                <a:tc>
                  <a:txBody>
                    <a:bodyPr/>
                    <a:lstStyle/>
                    <a:p>
                      <a:r>
                        <a:rPr lang="en-GB" sz="1700" dirty="0"/>
                        <a:t>B</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4"/>
                  </a:ext>
                </a:extLst>
              </a:tr>
              <a:tr h="445008">
                <a:tc>
                  <a:txBody>
                    <a:bodyPr/>
                    <a:lstStyle/>
                    <a:p>
                      <a:r>
                        <a:rPr lang="en-GB" sz="1700" dirty="0"/>
                        <a:t>5</a:t>
                      </a:r>
                    </a:p>
                  </a:txBody>
                  <a:tcPr marL="121920" marR="121920" marT="54864" marB="54864"/>
                </a:tc>
                <a:tc>
                  <a:txBody>
                    <a:bodyPr/>
                    <a:lstStyle/>
                    <a:p>
                      <a:r>
                        <a:rPr lang="en-GB" sz="1700"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5"/>
                  </a:ext>
                </a:extLst>
              </a:tr>
            </a:tbl>
          </a:graphicData>
        </a:graphic>
      </p:graphicFrame>
      <p:cxnSp>
        <p:nvCxnSpPr>
          <p:cNvPr id="10" name="Elbow Connector 9"/>
          <p:cNvCxnSpPr>
            <a:stCxn id="5" idx="2"/>
          </p:cNvCxnSpPr>
          <p:nvPr/>
        </p:nvCxnSpPr>
        <p:spPr>
          <a:xfrm rot="16200000" flipH="1">
            <a:off x="6936105" y="2050872"/>
            <a:ext cx="955483" cy="218150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p:cNvCxnSpPr>
          <p:nvPr/>
        </p:nvCxnSpPr>
        <p:spPr>
          <a:xfrm rot="5400000">
            <a:off x="8972154" y="2629119"/>
            <a:ext cx="522690" cy="14578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2633411178"/>
              </p:ext>
            </p:extLst>
          </p:nvPr>
        </p:nvGraphicFramePr>
        <p:xfrm>
          <a:off x="6766179" y="3665536"/>
          <a:ext cx="3476837" cy="2225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1086273">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1871</a:t>
                      </a:r>
                    </a:p>
                  </a:txBody>
                  <a:tcPr marL="121920" marR="121920" marT="54864" marB="54864"/>
                </a:tc>
                <a:extLst>
                  <a:ext uri="{0D108BD9-81ED-4DB2-BD59-A6C34878D82A}">
                    <a16:rowId xmlns:a16="http://schemas.microsoft.com/office/drawing/2014/main" val="1440498071"/>
                  </a:ext>
                </a:extLst>
              </a:tr>
            </a:tbl>
          </a:graphicData>
        </a:graphic>
      </p:graphicFrame>
      <p:sp>
        <p:nvSpPr>
          <p:cNvPr id="8" name="Content Placeholder 7"/>
          <p:cNvSpPr>
            <a:spLocks noGrp="1"/>
          </p:cNvSpPr>
          <p:nvPr>
            <p:ph sz="quarter" idx="15"/>
          </p:nvPr>
        </p:nvSpPr>
        <p:spPr>
          <a:xfrm>
            <a:off x="414000" y="1544760"/>
            <a:ext cx="3513782" cy="3276123"/>
          </a:xfrm>
        </p:spPr>
        <p:txBody>
          <a:bodyPr/>
          <a:lstStyle/>
          <a:p>
            <a:pPr marL="0" indent="0">
              <a:buNone/>
            </a:pPr>
            <a:r>
              <a:rPr lang="en-US" dirty="0"/>
              <a:t>SELECT </a:t>
            </a:r>
            <a:r>
              <a:rPr lang="en-US" dirty="0" err="1"/>
              <a:t>c.Cust_id</a:t>
            </a:r>
            <a:r>
              <a:rPr lang="en-US" dirty="0"/>
              <a:t>, Name, </a:t>
            </a:r>
          </a:p>
          <a:p>
            <a:pPr marL="0" indent="0">
              <a:buNone/>
            </a:pPr>
            <a:r>
              <a:rPr lang="en-US" dirty="0"/>
              <a:t>Total FROM customers c </a:t>
            </a:r>
          </a:p>
          <a:p>
            <a:pPr marL="0" indent="0">
              <a:buNone/>
            </a:pPr>
            <a:r>
              <a:rPr lang="en-US" dirty="0"/>
              <a:t>JOIN orders o </a:t>
            </a:r>
          </a:p>
          <a:p>
            <a:pPr marL="0" indent="0">
              <a:buNone/>
            </a:pPr>
            <a:r>
              <a:rPr lang="en-US" dirty="0"/>
              <a:t>ON </a:t>
            </a:r>
            <a:r>
              <a:rPr lang="en-US" dirty="0" err="1"/>
              <a:t>c.Cust_id</a:t>
            </a:r>
            <a:r>
              <a:rPr lang="en-US" dirty="0"/>
              <a:t> = </a:t>
            </a:r>
            <a:r>
              <a:rPr lang="en-US" dirty="0" err="1"/>
              <a:t>o.Cust_id</a:t>
            </a:r>
            <a:r>
              <a:rPr lang="en-US" dirty="0"/>
              <a:t>;</a:t>
            </a:r>
          </a:p>
          <a:p>
            <a:endParaRPr lang="en-US" dirty="0"/>
          </a:p>
        </p:txBody>
      </p:sp>
    </p:spTree>
    <p:extLst>
      <p:ext uri="{BB962C8B-B14F-4D97-AF65-F5344CB8AC3E}">
        <p14:creationId xmlns:p14="http://schemas.microsoft.com/office/powerpoint/2010/main" val="15208692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sz="quarter" idx="15"/>
          </p:nvPr>
        </p:nvSpPr>
        <p:spPr>
          <a:xfrm>
            <a:off x="414000" y="1544760"/>
            <a:ext cx="3937136" cy="4546800"/>
          </a:xfrm>
        </p:spPr>
        <p:txBody>
          <a:bodyPr/>
          <a:lstStyle/>
          <a:p>
            <a:pPr marL="0" indent="0">
              <a:buNone/>
            </a:pPr>
            <a:r>
              <a:rPr lang="en-GB" dirty="0"/>
              <a:t>SELECT </a:t>
            </a:r>
            <a:r>
              <a:rPr lang="en-GB" dirty="0" err="1"/>
              <a:t>c.Cust_id</a:t>
            </a:r>
            <a:r>
              <a:rPr lang="en-GB" dirty="0"/>
              <a:t>, Name, </a:t>
            </a:r>
          </a:p>
          <a:p>
            <a:pPr marL="0" indent="0">
              <a:buNone/>
            </a:pPr>
            <a:r>
              <a:rPr lang="en-GB" dirty="0"/>
              <a:t>Total FROM customers c </a:t>
            </a:r>
          </a:p>
          <a:p>
            <a:pPr marL="0" indent="0">
              <a:buNone/>
            </a:pPr>
            <a:r>
              <a:rPr lang="en-GB" dirty="0"/>
              <a:t>LEFT OUTER JOIN orders o </a:t>
            </a:r>
          </a:p>
          <a:p>
            <a:pPr marL="0" indent="0">
              <a:buNone/>
            </a:pPr>
            <a:r>
              <a:rPr lang="en-GB" dirty="0"/>
              <a:t>ON </a:t>
            </a:r>
            <a:r>
              <a:rPr lang="en-GB" dirty="0" err="1"/>
              <a:t>c.Cust_id</a:t>
            </a:r>
            <a:r>
              <a:rPr lang="en-GB" dirty="0"/>
              <a:t> = </a:t>
            </a:r>
            <a:r>
              <a:rPr lang="en-GB" dirty="0" err="1"/>
              <a:t>o.Cust_id</a:t>
            </a:r>
            <a:r>
              <a:rPr lang="en-GB" dirty="0"/>
              <a:t>;</a:t>
            </a:r>
          </a:p>
        </p:txBody>
      </p:sp>
      <p:sp>
        <p:nvSpPr>
          <p:cNvPr id="4" name="Title 3"/>
          <p:cNvSpPr>
            <a:spLocks noGrp="1"/>
          </p:cNvSpPr>
          <p:nvPr>
            <p:ph type="title"/>
          </p:nvPr>
        </p:nvSpPr>
        <p:spPr/>
        <p:txBody>
          <a:bodyPr>
            <a:normAutofit fontScale="90000"/>
          </a:bodyPr>
          <a:lstStyle/>
          <a:p>
            <a:r>
              <a:rPr lang="en-GB" dirty="0"/>
              <a:t>Left Outer</a:t>
            </a:r>
            <a:endParaRPr lang="en-US" dirty="0"/>
          </a:p>
        </p:txBody>
      </p:sp>
      <p:graphicFrame>
        <p:nvGraphicFramePr>
          <p:cNvPr id="5" name="Table 4"/>
          <p:cNvGraphicFramePr>
            <a:graphicFrameLocks noGrp="1"/>
          </p:cNvGraphicFramePr>
          <p:nvPr>
            <p:extLst/>
          </p:nvPr>
        </p:nvGraphicFramePr>
        <p:xfrm>
          <a:off x="4584678" y="438841"/>
          <a:ext cx="3476837" cy="2225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1086273">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baseline="0" dirty="0"/>
                        <a:t>N</a:t>
                      </a:r>
                      <a:r>
                        <a:rPr lang="en-GB" sz="1700" dirty="0"/>
                        <a:t>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nvPr>
        </p:nvGraphicFramePr>
        <p:xfrm>
          <a:off x="8299459" y="426626"/>
          <a:ext cx="3325877" cy="2670048"/>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445008">
                <a:tc>
                  <a:txBody>
                    <a:bodyPr/>
                    <a:lstStyle/>
                    <a:p>
                      <a:r>
                        <a:rPr lang="en-GB" sz="1700" dirty="0" err="1"/>
                        <a:t>Order_id</a:t>
                      </a:r>
                      <a:endParaRPr lang="en-GB" sz="1700" dirty="0"/>
                    </a:p>
                  </a:txBody>
                  <a:tcPr marL="121920" marR="121920" marT="54864" marB="54864"/>
                </a:tc>
                <a:tc>
                  <a:txBody>
                    <a:bodyPr/>
                    <a:lstStyle/>
                    <a:p>
                      <a:r>
                        <a:rPr lang="en-GB" sz="1700" dirty="0" err="1"/>
                        <a:t>Cust_id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1</a:t>
                      </a:r>
                    </a:p>
                  </a:txBody>
                  <a:tcPr marL="121920" marR="121920" marT="54864" marB="54864"/>
                </a:tc>
                <a:tc>
                  <a:txBody>
                    <a:bodyPr/>
                    <a:lstStyle/>
                    <a:p>
                      <a:r>
                        <a:rPr lang="en-GB" sz="1700" dirty="0"/>
                        <a:t>A</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2</a:t>
                      </a:r>
                    </a:p>
                  </a:txBody>
                  <a:tcPr marL="121920" marR="121920" marT="54864" marB="54864"/>
                </a:tc>
                <a:tc>
                  <a:txBody>
                    <a:bodyPr/>
                    <a:lstStyle/>
                    <a:p>
                      <a:r>
                        <a:rPr lang="en-GB" sz="1700" dirty="0"/>
                        <a:t>C</a:t>
                      </a:r>
                    </a:p>
                  </a:txBody>
                  <a:tcPr marL="121920" marR="121920" marT="54864" marB="54864"/>
                </a:tc>
                <a:tc>
                  <a:txBody>
                    <a:bodyPr/>
                    <a:lstStyle/>
                    <a:p>
                      <a:r>
                        <a:rPr lang="en-GB" sz="1700" dirty="0"/>
                        <a:t>1871</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3</a:t>
                      </a:r>
                    </a:p>
                  </a:txBody>
                  <a:tcPr marL="121920" marR="121920" marT="54864" marB="54864"/>
                </a:tc>
                <a:tc>
                  <a:txBody>
                    <a:bodyPr/>
                    <a:lstStyle/>
                    <a:p>
                      <a:r>
                        <a:rPr lang="en-GB" sz="1700" dirty="0"/>
                        <a:t>A</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4</a:t>
                      </a:r>
                    </a:p>
                  </a:txBody>
                  <a:tcPr marL="121920" marR="121920" marT="54864" marB="54864"/>
                </a:tc>
                <a:tc>
                  <a:txBody>
                    <a:bodyPr/>
                    <a:lstStyle/>
                    <a:p>
                      <a:r>
                        <a:rPr lang="en-GB" sz="1700" dirty="0"/>
                        <a:t>B</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4"/>
                  </a:ext>
                </a:extLst>
              </a:tr>
              <a:tr h="445008">
                <a:tc>
                  <a:txBody>
                    <a:bodyPr/>
                    <a:lstStyle/>
                    <a:p>
                      <a:r>
                        <a:rPr lang="en-GB" sz="1700" dirty="0"/>
                        <a:t>5</a:t>
                      </a:r>
                    </a:p>
                  </a:txBody>
                  <a:tcPr marL="121920" marR="121920" marT="54864" marB="54864"/>
                </a:tc>
                <a:tc>
                  <a:txBody>
                    <a:bodyPr/>
                    <a:lstStyle/>
                    <a:p>
                      <a:r>
                        <a:rPr lang="en-GB" sz="1700"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5"/>
                  </a:ext>
                </a:extLst>
              </a:tr>
            </a:tbl>
          </a:graphicData>
        </a:graphic>
      </p:graphicFrame>
      <p:cxnSp>
        <p:nvCxnSpPr>
          <p:cNvPr id="10" name="Elbow Connector 9"/>
          <p:cNvCxnSpPr>
            <a:stCxn id="5" idx="2"/>
          </p:cNvCxnSpPr>
          <p:nvPr/>
        </p:nvCxnSpPr>
        <p:spPr>
          <a:xfrm rot="16200000" flipH="1">
            <a:off x="6936105" y="2050872"/>
            <a:ext cx="955483" cy="218150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p:cNvCxnSpPr>
          <p:nvPr/>
        </p:nvCxnSpPr>
        <p:spPr>
          <a:xfrm rot="5400000">
            <a:off x="8972154" y="2629119"/>
            <a:ext cx="522690" cy="14578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3019030909"/>
              </p:ext>
            </p:extLst>
          </p:nvPr>
        </p:nvGraphicFramePr>
        <p:xfrm>
          <a:off x="6766179" y="3665536"/>
          <a:ext cx="3476837" cy="2670048"/>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1086273">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1871</a:t>
                      </a:r>
                    </a:p>
                  </a:txBody>
                  <a:tcPr marL="121920" marR="121920" marT="54864" marB="54864"/>
                </a:tc>
                <a:extLst>
                  <a:ext uri="{0D108BD9-81ED-4DB2-BD59-A6C34878D82A}">
                    <a16:rowId xmlns:a16="http://schemas.microsoft.com/office/drawing/2014/main" val="1440498071"/>
                  </a:ext>
                </a:extLst>
              </a:tr>
              <a:tr h="445008">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NULL</a:t>
                      </a:r>
                    </a:p>
                  </a:txBody>
                  <a:tcPr marL="121920" marR="121920" marT="54864" marB="54864"/>
                </a:tc>
                <a:extLst>
                  <a:ext uri="{0D108BD9-81ED-4DB2-BD59-A6C34878D82A}">
                    <a16:rowId xmlns:a16="http://schemas.microsoft.com/office/drawing/2014/main" val="2623156854"/>
                  </a:ext>
                </a:extLst>
              </a:tr>
            </a:tbl>
          </a:graphicData>
        </a:graphic>
      </p:graphicFrame>
    </p:spTree>
    <p:extLst>
      <p:ext uri="{BB962C8B-B14F-4D97-AF65-F5344CB8AC3E}">
        <p14:creationId xmlns:p14="http://schemas.microsoft.com/office/powerpoint/2010/main" val="74065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sz="quarter" idx="15"/>
          </p:nvPr>
        </p:nvSpPr>
        <p:spPr>
          <a:xfrm>
            <a:off x="414000" y="1544760"/>
            <a:ext cx="3760738" cy="4546800"/>
          </a:xfrm>
        </p:spPr>
        <p:txBody>
          <a:bodyPr/>
          <a:lstStyle/>
          <a:p>
            <a:pPr marL="0" indent="0">
              <a:buNone/>
            </a:pPr>
            <a:r>
              <a:rPr lang="en-GB" dirty="0"/>
              <a:t>SELECT </a:t>
            </a:r>
            <a:r>
              <a:rPr lang="en-GB" dirty="0" err="1"/>
              <a:t>c.Cust_id</a:t>
            </a:r>
            <a:r>
              <a:rPr lang="en-GB" dirty="0"/>
              <a:t>, Name,</a:t>
            </a:r>
          </a:p>
          <a:p>
            <a:pPr marL="0" indent="0">
              <a:buNone/>
            </a:pPr>
            <a:r>
              <a:rPr lang="en-GB" dirty="0"/>
              <a:t>Total FROM customers c </a:t>
            </a:r>
          </a:p>
          <a:p>
            <a:pPr marL="0" indent="0">
              <a:buNone/>
            </a:pPr>
            <a:r>
              <a:rPr lang="en-GB" dirty="0"/>
              <a:t>RIGHT OUTER JOIN orders o </a:t>
            </a:r>
          </a:p>
          <a:p>
            <a:pPr marL="0" indent="0">
              <a:buNone/>
            </a:pPr>
            <a:r>
              <a:rPr lang="en-GB" dirty="0"/>
              <a:t>ON </a:t>
            </a:r>
            <a:r>
              <a:rPr lang="en-GB" dirty="0" err="1"/>
              <a:t>c.Cust_id</a:t>
            </a:r>
            <a:r>
              <a:rPr lang="en-GB" dirty="0"/>
              <a:t> = </a:t>
            </a:r>
            <a:r>
              <a:rPr lang="en-GB" dirty="0" err="1"/>
              <a:t>o.Cust_id</a:t>
            </a:r>
            <a:r>
              <a:rPr lang="en-GB" dirty="0"/>
              <a:t>;</a:t>
            </a:r>
          </a:p>
        </p:txBody>
      </p:sp>
      <p:sp>
        <p:nvSpPr>
          <p:cNvPr id="4" name="Title 3"/>
          <p:cNvSpPr>
            <a:spLocks noGrp="1"/>
          </p:cNvSpPr>
          <p:nvPr>
            <p:ph type="title"/>
          </p:nvPr>
        </p:nvSpPr>
        <p:spPr/>
        <p:txBody>
          <a:bodyPr>
            <a:normAutofit fontScale="90000"/>
          </a:bodyPr>
          <a:lstStyle/>
          <a:p>
            <a:r>
              <a:rPr lang="en-GB" dirty="0"/>
              <a:t>Right Outer</a:t>
            </a:r>
            <a:endParaRPr lang="en-US" dirty="0"/>
          </a:p>
        </p:txBody>
      </p:sp>
      <p:graphicFrame>
        <p:nvGraphicFramePr>
          <p:cNvPr id="5" name="Table 4"/>
          <p:cNvGraphicFramePr>
            <a:graphicFrameLocks noGrp="1"/>
          </p:cNvGraphicFramePr>
          <p:nvPr>
            <p:extLst/>
          </p:nvPr>
        </p:nvGraphicFramePr>
        <p:xfrm>
          <a:off x="4584678" y="438841"/>
          <a:ext cx="3476837" cy="2225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1086273">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baseline="0" dirty="0"/>
                        <a:t>N</a:t>
                      </a:r>
                      <a:r>
                        <a:rPr lang="en-GB" sz="1700" dirty="0"/>
                        <a:t>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nvPr>
        </p:nvGraphicFramePr>
        <p:xfrm>
          <a:off x="8299459" y="426626"/>
          <a:ext cx="3325877" cy="2670048"/>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445008">
                <a:tc>
                  <a:txBody>
                    <a:bodyPr/>
                    <a:lstStyle/>
                    <a:p>
                      <a:r>
                        <a:rPr lang="en-GB" sz="1700" dirty="0" err="1"/>
                        <a:t>Order_id</a:t>
                      </a:r>
                      <a:endParaRPr lang="en-GB" sz="1700" dirty="0"/>
                    </a:p>
                  </a:txBody>
                  <a:tcPr marL="121920" marR="121920" marT="54864" marB="54864"/>
                </a:tc>
                <a:tc>
                  <a:txBody>
                    <a:bodyPr/>
                    <a:lstStyle/>
                    <a:p>
                      <a:r>
                        <a:rPr lang="en-GB" sz="1700" dirty="0" err="1"/>
                        <a:t>Cust_id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1</a:t>
                      </a:r>
                    </a:p>
                  </a:txBody>
                  <a:tcPr marL="121920" marR="121920" marT="54864" marB="54864"/>
                </a:tc>
                <a:tc>
                  <a:txBody>
                    <a:bodyPr/>
                    <a:lstStyle/>
                    <a:p>
                      <a:r>
                        <a:rPr lang="en-GB" sz="1700" dirty="0"/>
                        <a:t>A</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2</a:t>
                      </a:r>
                    </a:p>
                  </a:txBody>
                  <a:tcPr marL="121920" marR="121920" marT="54864" marB="54864"/>
                </a:tc>
                <a:tc>
                  <a:txBody>
                    <a:bodyPr/>
                    <a:lstStyle/>
                    <a:p>
                      <a:r>
                        <a:rPr lang="en-GB" sz="1700" dirty="0"/>
                        <a:t>C</a:t>
                      </a:r>
                    </a:p>
                  </a:txBody>
                  <a:tcPr marL="121920" marR="121920" marT="54864" marB="54864"/>
                </a:tc>
                <a:tc>
                  <a:txBody>
                    <a:bodyPr/>
                    <a:lstStyle/>
                    <a:p>
                      <a:r>
                        <a:rPr lang="en-GB" sz="1700" dirty="0"/>
                        <a:t>1871</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3</a:t>
                      </a:r>
                    </a:p>
                  </a:txBody>
                  <a:tcPr marL="121920" marR="121920" marT="54864" marB="54864"/>
                </a:tc>
                <a:tc>
                  <a:txBody>
                    <a:bodyPr/>
                    <a:lstStyle/>
                    <a:p>
                      <a:r>
                        <a:rPr lang="en-GB" sz="1700" dirty="0"/>
                        <a:t>A</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4</a:t>
                      </a:r>
                    </a:p>
                  </a:txBody>
                  <a:tcPr marL="121920" marR="121920" marT="54864" marB="54864"/>
                </a:tc>
                <a:tc>
                  <a:txBody>
                    <a:bodyPr/>
                    <a:lstStyle/>
                    <a:p>
                      <a:r>
                        <a:rPr lang="en-GB" sz="1700" dirty="0"/>
                        <a:t>B</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4"/>
                  </a:ext>
                </a:extLst>
              </a:tr>
              <a:tr h="445008">
                <a:tc>
                  <a:txBody>
                    <a:bodyPr/>
                    <a:lstStyle/>
                    <a:p>
                      <a:r>
                        <a:rPr lang="en-GB" sz="1700" dirty="0"/>
                        <a:t>5</a:t>
                      </a:r>
                    </a:p>
                  </a:txBody>
                  <a:tcPr marL="121920" marR="121920" marT="54864" marB="54864"/>
                </a:tc>
                <a:tc>
                  <a:txBody>
                    <a:bodyPr/>
                    <a:lstStyle/>
                    <a:p>
                      <a:r>
                        <a:rPr lang="en-GB" sz="1700"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5"/>
                  </a:ext>
                </a:extLst>
              </a:tr>
            </a:tbl>
          </a:graphicData>
        </a:graphic>
      </p:graphicFrame>
      <p:cxnSp>
        <p:nvCxnSpPr>
          <p:cNvPr id="10" name="Elbow Connector 9"/>
          <p:cNvCxnSpPr>
            <a:stCxn id="5" idx="2"/>
          </p:cNvCxnSpPr>
          <p:nvPr/>
        </p:nvCxnSpPr>
        <p:spPr>
          <a:xfrm rot="16200000" flipH="1">
            <a:off x="6936105" y="2050872"/>
            <a:ext cx="955483" cy="218150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p:cNvCxnSpPr>
          <p:nvPr/>
        </p:nvCxnSpPr>
        <p:spPr>
          <a:xfrm rot="5400000">
            <a:off x="8972154" y="2629119"/>
            <a:ext cx="522690" cy="14578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931903763"/>
              </p:ext>
            </p:extLst>
          </p:nvPr>
        </p:nvGraphicFramePr>
        <p:xfrm>
          <a:off x="6766179" y="3665536"/>
          <a:ext cx="3476837" cy="2670048"/>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1086273">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1871</a:t>
                      </a:r>
                    </a:p>
                  </a:txBody>
                  <a:tcPr marL="121920" marR="121920" marT="54864" marB="54864"/>
                </a:tc>
                <a:extLst>
                  <a:ext uri="{0D108BD9-81ED-4DB2-BD59-A6C34878D82A}">
                    <a16:rowId xmlns:a16="http://schemas.microsoft.com/office/drawing/2014/main" val="1440498071"/>
                  </a:ext>
                </a:extLst>
              </a:tr>
              <a:tr h="445008">
                <a:tc>
                  <a:txBody>
                    <a:bodyPr/>
                    <a:lstStyle/>
                    <a:p>
                      <a:r>
                        <a:rPr lang="en-GB" sz="1700" dirty="0"/>
                        <a:t>NULL</a:t>
                      </a:r>
                    </a:p>
                  </a:txBody>
                  <a:tcPr marL="121920" marR="121920" marT="54864" marB="54864"/>
                </a:tc>
                <a:tc>
                  <a:txBody>
                    <a:bodyPr/>
                    <a:lstStyle/>
                    <a:p>
                      <a:r>
                        <a:rPr lang="en-GB" sz="1700" dirty="0"/>
                        <a:t>NULL</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2623156854"/>
                  </a:ext>
                </a:extLst>
              </a:tr>
            </a:tbl>
          </a:graphicData>
        </a:graphic>
      </p:graphicFrame>
    </p:spTree>
    <p:extLst>
      <p:ext uri="{BB962C8B-B14F-4D97-AF65-F5344CB8AC3E}">
        <p14:creationId xmlns:p14="http://schemas.microsoft.com/office/powerpoint/2010/main" val="16399580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sz="quarter" idx="15"/>
          </p:nvPr>
        </p:nvSpPr>
        <p:spPr/>
        <p:txBody>
          <a:bodyPr/>
          <a:lstStyle/>
          <a:p>
            <a:pPr marL="0" indent="0">
              <a:buNone/>
            </a:pPr>
            <a:r>
              <a:rPr lang="en-GB" dirty="0"/>
              <a:t>SELECT </a:t>
            </a:r>
            <a:r>
              <a:rPr lang="en-GB" dirty="0" err="1"/>
              <a:t>c.Cust_id</a:t>
            </a:r>
            <a:r>
              <a:rPr lang="en-GB" dirty="0"/>
              <a:t>, Name, </a:t>
            </a:r>
          </a:p>
          <a:p>
            <a:pPr marL="0" indent="0">
              <a:buNone/>
            </a:pPr>
            <a:r>
              <a:rPr lang="en-GB" dirty="0"/>
              <a:t>Total FROM customers c </a:t>
            </a:r>
          </a:p>
          <a:p>
            <a:pPr marL="0" indent="0">
              <a:buNone/>
            </a:pPr>
            <a:r>
              <a:rPr lang="en-GB" dirty="0"/>
              <a:t>LEFT OUTER JOIN orders o </a:t>
            </a:r>
          </a:p>
          <a:p>
            <a:pPr marL="0" indent="0">
              <a:buNone/>
            </a:pPr>
            <a:r>
              <a:rPr lang="en-GB" dirty="0"/>
              <a:t>ON </a:t>
            </a:r>
            <a:r>
              <a:rPr lang="en-GB" dirty="0" err="1"/>
              <a:t>c.Cust_id</a:t>
            </a:r>
            <a:r>
              <a:rPr lang="en-GB" dirty="0"/>
              <a:t> = </a:t>
            </a:r>
            <a:r>
              <a:rPr lang="en-GB" dirty="0" err="1"/>
              <a:t>o.Cust_id</a:t>
            </a:r>
            <a:r>
              <a:rPr lang="en-GB" dirty="0"/>
              <a:t> WHERE </a:t>
            </a:r>
            <a:r>
              <a:rPr lang="en-GB" dirty="0" err="1"/>
              <a:t>o.Total</a:t>
            </a:r>
            <a:r>
              <a:rPr lang="en-GB" dirty="0"/>
              <a:t> IS NULL;</a:t>
            </a:r>
          </a:p>
        </p:txBody>
      </p:sp>
      <p:sp>
        <p:nvSpPr>
          <p:cNvPr id="4" name="Title 3"/>
          <p:cNvSpPr>
            <a:spLocks noGrp="1"/>
          </p:cNvSpPr>
          <p:nvPr>
            <p:ph type="title"/>
          </p:nvPr>
        </p:nvSpPr>
        <p:spPr/>
        <p:txBody>
          <a:bodyPr>
            <a:normAutofit fontScale="90000"/>
          </a:bodyPr>
          <a:lstStyle/>
          <a:p>
            <a:r>
              <a:rPr lang="en-GB" dirty="0"/>
              <a:t>Left Outer</a:t>
            </a:r>
            <a:endParaRPr lang="en-US" dirty="0"/>
          </a:p>
        </p:txBody>
      </p:sp>
      <p:graphicFrame>
        <p:nvGraphicFramePr>
          <p:cNvPr id="5" name="Table 4"/>
          <p:cNvGraphicFramePr>
            <a:graphicFrameLocks noGrp="1"/>
          </p:cNvGraphicFramePr>
          <p:nvPr>
            <p:extLst/>
          </p:nvPr>
        </p:nvGraphicFramePr>
        <p:xfrm>
          <a:off x="4584678" y="438841"/>
          <a:ext cx="3476837" cy="2225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1086273">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baseline="0" dirty="0"/>
                        <a:t>N</a:t>
                      </a:r>
                      <a:r>
                        <a:rPr lang="en-GB" sz="1700" dirty="0"/>
                        <a:t>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nvPr>
        </p:nvGraphicFramePr>
        <p:xfrm>
          <a:off x="8299459" y="426626"/>
          <a:ext cx="3325877" cy="2670048"/>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445008">
                <a:tc>
                  <a:txBody>
                    <a:bodyPr/>
                    <a:lstStyle/>
                    <a:p>
                      <a:r>
                        <a:rPr lang="en-GB" sz="1700" dirty="0" err="1"/>
                        <a:t>Order_id</a:t>
                      </a:r>
                      <a:endParaRPr lang="en-GB" sz="1700" dirty="0"/>
                    </a:p>
                  </a:txBody>
                  <a:tcPr marL="121920" marR="121920" marT="54864" marB="54864"/>
                </a:tc>
                <a:tc>
                  <a:txBody>
                    <a:bodyPr/>
                    <a:lstStyle/>
                    <a:p>
                      <a:r>
                        <a:rPr lang="en-GB" sz="1700" dirty="0" err="1"/>
                        <a:t>Cust_id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1</a:t>
                      </a:r>
                    </a:p>
                  </a:txBody>
                  <a:tcPr marL="121920" marR="121920" marT="54864" marB="54864"/>
                </a:tc>
                <a:tc>
                  <a:txBody>
                    <a:bodyPr/>
                    <a:lstStyle/>
                    <a:p>
                      <a:r>
                        <a:rPr lang="en-GB" sz="1700" dirty="0"/>
                        <a:t>A</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2</a:t>
                      </a:r>
                    </a:p>
                  </a:txBody>
                  <a:tcPr marL="121920" marR="121920" marT="54864" marB="54864"/>
                </a:tc>
                <a:tc>
                  <a:txBody>
                    <a:bodyPr/>
                    <a:lstStyle/>
                    <a:p>
                      <a:r>
                        <a:rPr lang="en-GB" sz="1700" dirty="0"/>
                        <a:t>C</a:t>
                      </a:r>
                    </a:p>
                  </a:txBody>
                  <a:tcPr marL="121920" marR="121920" marT="54864" marB="54864"/>
                </a:tc>
                <a:tc>
                  <a:txBody>
                    <a:bodyPr/>
                    <a:lstStyle/>
                    <a:p>
                      <a:r>
                        <a:rPr lang="en-GB" sz="1700" dirty="0"/>
                        <a:t>1871</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3</a:t>
                      </a:r>
                    </a:p>
                  </a:txBody>
                  <a:tcPr marL="121920" marR="121920" marT="54864" marB="54864"/>
                </a:tc>
                <a:tc>
                  <a:txBody>
                    <a:bodyPr/>
                    <a:lstStyle/>
                    <a:p>
                      <a:r>
                        <a:rPr lang="en-GB" sz="1700" dirty="0"/>
                        <a:t>A</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4</a:t>
                      </a:r>
                    </a:p>
                  </a:txBody>
                  <a:tcPr marL="121920" marR="121920" marT="54864" marB="54864"/>
                </a:tc>
                <a:tc>
                  <a:txBody>
                    <a:bodyPr/>
                    <a:lstStyle/>
                    <a:p>
                      <a:r>
                        <a:rPr lang="en-GB" sz="1700" dirty="0"/>
                        <a:t>B</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4"/>
                  </a:ext>
                </a:extLst>
              </a:tr>
              <a:tr h="445008">
                <a:tc>
                  <a:txBody>
                    <a:bodyPr/>
                    <a:lstStyle/>
                    <a:p>
                      <a:r>
                        <a:rPr lang="en-GB" sz="1700" dirty="0"/>
                        <a:t>5</a:t>
                      </a:r>
                    </a:p>
                  </a:txBody>
                  <a:tcPr marL="121920" marR="121920" marT="54864" marB="54864"/>
                </a:tc>
                <a:tc>
                  <a:txBody>
                    <a:bodyPr/>
                    <a:lstStyle/>
                    <a:p>
                      <a:r>
                        <a:rPr lang="en-GB" sz="1700"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5"/>
                  </a:ext>
                </a:extLst>
              </a:tr>
            </a:tbl>
          </a:graphicData>
        </a:graphic>
      </p:graphicFrame>
      <p:cxnSp>
        <p:nvCxnSpPr>
          <p:cNvPr id="10" name="Elbow Connector 9"/>
          <p:cNvCxnSpPr>
            <a:stCxn id="5" idx="2"/>
          </p:cNvCxnSpPr>
          <p:nvPr/>
        </p:nvCxnSpPr>
        <p:spPr>
          <a:xfrm rot="16200000" flipH="1">
            <a:off x="6936105" y="2050872"/>
            <a:ext cx="955483" cy="218150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p:cNvCxnSpPr>
          <p:nvPr/>
        </p:nvCxnSpPr>
        <p:spPr>
          <a:xfrm rot="5400000">
            <a:off x="8972154" y="2629119"/>
            <a:ext cx="522690" cy="14578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3330238785"/>
              </p:ext>
            </p:extLst>
          </p:nvPr>
        </p:nvGraphicFramePr>
        <p:xfrm>
          <a:off x="6766179" y="3665536"/>
          <a:ext cx="3476837" cy="890016"/>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1086273">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NULL</a:t>
                      </a:r>
                    </a:p>
                  </a:txBody>
                  <a:tcPr marL="121920" marR="121920" marT="54864" marB="54864"/>
                </a:tc>
                <a:extLst>
                  <a:ext uri="{0D108BD9-81ED-4DB2-BD59-A6C34878D82A}">
                    <a16:rowId xmlns:a16="http://schemas.microsoft.com/office/drawing/2014/main" val="2623156854"/>
                  </a:ext>
                </a:extLst>
              </a:tr>
            </a:tbl>
          </a:graphicData>
        </a:graphic>
      </p:graphicFrame>
    </p:spTree>
    <p:extLst>
      <p:ext uri="{BB962C8B-B14F-4D97-AF65-F5344CB8AC3E}">
        <p14:creationId xmlns:p14="http://schemas.microsoft.com/office/powerpoint/2010/main" val="5577292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3999" y="1544760"/>
            <a:ext cx="11439905" cy="4546800"/>
          </a:xfrm>
        </p:spPr>
        <p:txBody>
          <a:bodyPr>
            <a:normAutofit/>
          </a:bodyPr>
          <a:lstStyle/>
          <a:p>
            <a:r>
              <a:rPr lang="en-GB" sz="1800" dirty="0"/>
              <a:t>UNION is used to join the outputs from SELECT statements into a single result set provided they have the same number and order of columns with similar data types</a:t>
            </a:r>
          </a:p>
          <a:p>
            <a:endParaRPr lang="en-GB" sz="1800" dirty="0"/>
          </a:p>
          <a:p>
            <a:r>
              <a:rPr lang="en-GB" sz="1800" dirty="0"/>
              <a:t>Think of it as similar to a JOIN, where a JOIN connects data across rows, UNION connects data down through columns</a:t>
            </a:r>
          </a:p>
          <a:p>
            <a:endParaRPr lang="en-GB" sz="1800" dirty="0"/>
          </a:p>
          <a:p>
            <a:r>
              <a:rPr lang="en-GB" sz="1800" dirty="0"/>
              <a:t>SELECT columns FROM table1 UNION [ALL] SELECT columns FROM table2;</a:t>
            </a:r>
          </a:p>
          <a:p>
            <a:endParaRPr lang="en-GB" sz="1800" dirty="0"/>
          </a:p>
          <a:p>
            <a:r>
              <a:rPr lang="en-GB" sz="1800" dirty="0"/>
              <a:t>By default, UNION only returns distinct values, adding the ALL keyword will keep any duplicates</a:t>
            </a:r>
          </a:p>
          <a:p>
            <a:endParaRPr lang="en-GB" sz="1800" dirty="0"/>
          </a:p>
        </p:txBody>
      </p:sp>
      <p:sp>
        <p:nvSpPr>
          <p:cNvPr id="5" name="Title 4"/>
          <p:cNvSpPr>
            <a:spLocks noGrp="1"/>
          </p:cNvSpPr>
          <p:nvPr>
            <p:ph type="title"/>
          </p:nvPr>
        </p:nvSpPr>
        <p:spPr/>
        <p:txBody>
          <a:bodyPr>
            <a:normAutofit fontScale="90000"/>
          </a:bodyPr>
          <a:lstStyle/>
          <a:p>
            <a:r>
              <a:rPr lang="en-GB" dirty="0"/>
              <a:t>Union</a:t>
            </a:r>
            <a:endParaRPr lang="en-US" dirty="0"/>
          </a:p>
        </p:txBody>
      </p:sp>
    </p:spTree>
    <p:extLst>
      <p:ext uri="{BB962C8B-B14F-4D97-AF65-F5344CB8AC3E}">
        <p14:creationId xmlns:p14="http://schemas.microsoft.com/office/powerpoint/2010/main" val="24928960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8852743" cy="4546800"/>
          </a:xfrm>
        </p:spPr>
        <p:txBody>
          <a:bodyPr>
            <a:normAutofit/>
          </a:bodyPr>
          <a:lstStyle/>
          <a:p>
            <a:endParaRPr lang="en-GB" sz="1800" dirty="0"/>
          </a:p>
          <a:p>
            <a:endParaRPr lang="en-GB" sz="1800" dirty="0"/>
          </a:p>
          <a:p>
            <a:endParaRPr lang="en-GB" sz="1800" dirty="0"/>
          </a:p>
          <a:p>
            <a:endParaRPr lang="en-GB" sz="1800" dirty="0"/>
          </a:p>
          <a:p>
            <a:endParaRPr lang="en-GB" sz="1800" dirty="0"/>
          </a:p>
          <a:p>
            <a:endParaRPr lang="en-GB" sz="1800" dirty="0"/>
          </a:p>
          <a:p>
            <a:r>
              <a:rPr lang="en-GB" sz="1800" dirty="0"/>
              <a:t>SELECT City, Country FROM Customers WHERE Country=‘UK’ UNION [ALL] SELECT City, Country FROM Suppliers WHERE Country=‘UK’;</a:t>
            </a:r>
          </a:p>
          <a:p>
            <a:endParaRPr lang="en-GB" sz="1800" dirty="0"/>
          </a:p>
          <a:p>
            <a:endParaRPr lang="en-GB" sz="1800" dirty="0"/>
          </a:p>
          <a:p>
            <a:endParaRPr lang="en-GB" sz="1800" dirty="0"/>
          </a:p>
        </p:txBody>
      </p:sp>
      <p:sp>
        <p:nvSpPr>
          <p:cNvPr id="5" name="Title 4"/>
          <p:cNvSpPr>
            <a:spLocks noGrp="1"/>
          </p:cNvSpPr>
          <p:nvPr>
            <p:ph type="title"/>
          </p:nvPr>
        </p:nvSpPr>
        <p:spPr/>
        <p:txBody>
          <a:bodyPr>
            <a:normAutofit fontScale="90000"/>
          </a:bodyPr>
          <a:lstStyle/>
          <a:p>
            <a:r>
              <a:rPr lang="en-US" dirty="0"/>
              <a:t>Union</a:t>
            </a:r>
          </a:p>
        </p:txBody>
      </p:sp>
      <p:graphicFrame>
        <p:nvGraphicFramePr>
          <p:cNvPr id="8" name="Table 7"/>
          <p:cNvGraphicFramePr>
            <a:graphicFrameLocks noGrp="1"/>
          </p:cNvGraphicFramePr>
          <p:nvPr>
            <p:extLst>
              <p:ext uri="{D42A27DB-BD31-4B8C-83A1-F6EECF244321}">
                <p14:modId xmlns:p14="http://schemas.microsoft.com/office/powerpoint/2010/main" val="732548204"/>
              </p:ext>
            </p:extLst>
          </p:nvPr>
        </p:nvGraphicFramePr>
        <p:xfrm>
          <a:off x="511522" y="1716516"/>
          <a:ext cx="3950052" cy="1780032"/>
        </p:xfrm>
        <a:graphic>
          <a:graphicData uri="http://schemas.openxmlformats.org/drawingml/2006/table">
            <a:tbl>
              <a:tblPr firstRow="1" bandRow="1">
                <a:tableStyleId>{5C22544A-7EE6-4342-B048-85BDC9FD1C3A}</a:tableStyleId>
              </a:tblPr>
              <a:tblGrid>
                <a:gridCol w="1275781">
                  <a:extLst>
                    <a:ext uri="{9D8B030D-6E8A-4147-A177-3AD203B41FA5}">
                      <a16:colId xmlns:a16="http://schemas.microsoft.com/office/drawing/2014/main" val="20000"/>
                    </a:ext>
                  </a:extLst>
                </a:gridCol>
                <a:gridCol w="1476199">
                  <a:extLst>
                    <a:ext uri="{9D8B030D-6E8A-4147-A177-3AD203B41FA5}">
                      <a16:colId xmlns:a16="http://schemas.microsoft.com/office/drawing/2014/main" val="20001"/>
                    </a:ext>
                  </a:extLst>
                </a:gridCol>
                <a:gridCol w="1198072">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dirty="0"/>
                        <a:t>City</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62817</a:t>
                      </a:r>
                    </a:p>
                  </a:txBody>
                  <a:tcPr marL="121920" marR="121920" marT="54864" marB="54864"/>
                </a:tc>
                <a:tc>
                  <a:txBody>
                    <a:bodyPr/>
                    <a:lstStyle/>
                    <a:p>
                      <a:r>
                        <a:rPr lang="en-GB" sz="1700" dirty="0"/>
                        <a:t>London</a:t>
                      </a:r>
                    </a:p>
                  </a:txBody>
                  <a:tcPr marL="121920" marR="121920" marT="54864" marB="54864"/>
                </a:tc>
                <a:tc>
                  <a:txBody>
                    <a:bodyPr/>
                    <a:lstStyle/>
                    <a:p>
                      <a:r>
                        <a:rPr lang="en-GB" sz="1700" dirty="0"/>
                        <a:t>UK</a:t>
                      </a:r>
                    </a:p>
                  </a:txBody>
                  <a:tcPr marL="121920" marR="121920" marT="54864" marB="54864"/>
                </a:tc>
                <a:extLst>
                  <a:ext uri="{0D108BD9-81ED-4DB2-BD59-A6C34878D82A}">
                    <a16:rowId xmlns:a16="http://schemas.microsoft.com/office/drawing/2014/main" val="2623156854"/>
                  </a:ext>
                </a:extLst>
              </a:tr>
              <a:tr h="445008">
                <a:tc>
                  <a:txBody>
                    <a:bodyPr/>
                    <a:lstStyle/>
                    <a:p>
                      <a:r>
                        <a:rPr lang="en-GB" sz="1700" dirty="0"/>
                        <a:t>62818</a:t>
                      </a:r>
                    </a:p>
                  </a:txBody>
                  <a:tcPr marL="121920" marR="121920" marT="54864" marB="54864"/>
                </a:tc>
                <a:tc>
                  <a:txBody>
                    <a:bodyPr/>
                    <a:lstStyle/>
                    <a:p>
                      <a:r>
                        <a:rPr lang="en-GB" sz="1700" dirty="0"/>
                        <a:t>Newcastle</a:t>
                      </a:r>
                    </a:p>
                  </a:txBody>
                  <a:tcPr marL="121920" marR="121920" marT="54864" marB="54864"/>
                </a:tc>
                <a:tc>
                  <a:txBody>
                    <a:bodyPr/>
                    <a:lstStyle/>
                    <a:p>
                      <a:r>
                        <a:rPr lang="en-GB" sz="1700" dirty="0"/>
                        <a:t>UK</a:t>
                      </a:r>
                    </a:p>
                  </a:txBody>
                  <a:tcPr marL="121920" marR="121920" marT="54864" marB="54864"/>
                </a:tc>
                <a:extLst>
                  <a:ext uri="{0D108BD9-81ED-4DB2-BD59-A6C34878D82A}">
                    <a16:rowId xmlns:a16="http://schemas.microsoft.com/office/drawing/2014/main" val="1272029362"/>
                  </a:ext>
                </a:extLst>
              </a:tr>
              <a:tr h="445008">
                <a:tc>
                  <a:txBody>
                    <a:bodyPr/>
                    <a:lstStyle/>
                    <a:p>
                      <a:r>
                        <a:rPr lang="en-GB" sz="1700" dirty="0"/>
                        <a:t>62819</a:t>
                      </a:r>
                    </a:p>
                  </a:txBody>
                  <a:tcPr marL="121920" marR="121920" marT="54864" marB="54864"/>
                </a:tc>
                <a:tc>
                  <a:txBody>
                    <a:bodyPr/>
                    <a:lstStyle/>
                    <a:p>
                      <a:r>
                        <a:rPr lang="en-GB" sz="1700" dirty="0"/>
                        <a:t>Paris</a:t>
                      </a:r>
                    </a:p>
                  </a:txBody>
                  <a:tcPr marL="121920" marR="121920" marT="54864" marB="54864"/>
                </a:tc>
                <a:tc>
                  <a:txBody>
                    <a:bodyPr/>
                    <a:lstStyle/>
                    <a:p>
                      <a:r>
                        <a:rPr lang="en-GB" sz="1700" dirty="0"/>
                        <a:t>France</a:t>
                      </a:r>
                    </a:p>
                  </a:txBody>
                  <a:tcPr marL="121920" marR="121920" marT="54864" marB="54864"/>
                </a:tc>
                <a:extLst>
                  <a:ext uri="{0D108BD9-81ED-4DB2-BD59-A6C34878D82A}">
                    <a16:rowId xmlns:a16="http://schemas.microsoft.com/office/drawing/2014/main" val="60653106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62628221"/>
              </p:ext>
            </p:extLst>
          </p:nvPr>
        </p:nvGraphicFramePr>
        <p:xfrm>
          <a:off x="4788320" y="1716516"/>
          <a:ext cx="4186564" cy="1780032"/>
        </p:xfrm>
        <a:graphic>
          <a:graphicData uri="http://schemas.openxmlformats.org/drawingml/2006/table">
            <a:tbl>
              <a:tblPr firstRow="1" bandRow="1">
                <a:tableStyleId>{5C22544A-7EE6-4342-B048-85BDC9FD1C3A}</a:tableStyleId>
              </a:tblPr>
              <a:tblGrid>
                <a:gridCol w="1352169">
                  <a:extLst>
                    <a:ext uri="{9D8B030D-6E8A-4147-A177-3AD203B41FA5}">
                      <a16:colId xmlns:a16="http://schemas.microsoft.com/office/drawing/2014/main" val="20000"/>
                    </a:ext>
                  </a:extLst>
                </a:gridCol>
                <a:gridCol w="1602215">
                  <a:extLst>
                    <a:ext uri="{9D8B030D-6E8A-4147-A177-3AD203B41FA5}">
                      <a16:colId xmlns:a16="http://schemas.microsoft.com/office/drawing/2014/main" val="20001"/>
                    </a:ext>
                  </a:extLst>
                </a:gridCol>
                <a:gridCol w="1232180">
                  <a:extLst>
                    <a:ext uri="{9D8B030D-6E8A-4147-A177-3AD203B41FA5}">
                      <a16:colId xmlns:a16="http://schemas.microsoft.com/office/drawing/2014/main" val="20002"/>
                    </a:ext>
                  </a:extLst>
                </a:gridCol>
              </a:tblGrid>
              <a:tr h="445008">
                <a:tc>
                  <a:txBody>
                    <a:bodyPr/>
                    <a:lstStyle/>
                    <a:p>
                      <a:r>
                        <a:rPr lang="en-GB" sz="1700" dirty="0" err="1"/>
                        <a:t>Supp_id</a:t>
                      </a:r>
                      <a:endParaRPr lang="en-GB" sz="1700" dirty="0"/>
                    </a:p>
                  </a:txBody>
                  <a:tcPr marL="121920" marR="121920" marT="54864" marB="54864"/>
                </a:tc>
                <a:tc>
                  <a:txBody>
                    <a:bodyPr/>
                    <a:lstStyle/>
                    <a:p>
                      <a:r>
                        <a:rPr lang="en-GB" sz="1700" dirty="0"/>
                        <a:t>City</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152</a:t>
                      </a:r>
                    </a:p>
                  </a:txBody>
                  <a:tcPr marL="121920" marR="121920" marT="54864" marB="54864"/>
                </a:tc>
                <a:tc>
                  <a:txBody>
                    <a:bodyPr/>
                    <a:lstStyle/>
                    <a:p>
                      <a:r>
                        <a:rPr lang="en-GB" sz="1700" dirty="0"/>
                        <a:t>Manchester</a:t>
                      </a:r>
                    </a:p>
                  </a:txBody>
                  <a:tcPr marL="121920" marR="121920" marT="54864" marB="54864"/>
                </a:tc>
                <a:tc>
                  <a:txBody>
                    <a:bodyPr/>
                    <a:lstStyle/>
                    <a:p>
                      <a:r>
                        <a:rPr lang="en-GB" sz="1700" dirty="0"/>
                        <a:t>UK</a:t>
                      </a:r>
                    </a:p>
                  </a:txBody>
                  <a:tcPr marL="121920" marR="121920" marT="54864" marB="54864"/>
                </a:tc>
                <a:extLst>
                  <a:ext uri="{0D108BD9-81ED-4DB2-BD59-A6C34878D82A}">
                    <a16:rowId xmlns:a16="http://schemas.microsoft.com/office/drawing/2014/main" val="2623156854"/>
                  </a:ext>
                </a:extLst>
              </a:tr>
              <a:tr h="445008">
                <a:tc>
                  <a:txBody>
                    <a:bodyPr/>
                    <a:lstStyle/>
                    <a:p>
                      <a:r>
                        <a:rPr lang="en-GB" sz="1700" dirty="0"/>
                        <a:t>153</a:t>
                      </a:r>
                    </a:p>
                  </a:txBody>
                  <a:tcPr marL="121920" marR="121920" marT="54864" marB="54864"/>
                </a:tc>
                <a:tc>
                  <a:txBody>
                    <a:bodyPr/>
                    <a:lstStyle/>
                    <a:p>
                      <a:r>
                        <a:rPr lang="en-GB" sz="1700" dirty="0"/>
                        <a:t>Concord</a:t>
                      </a:r>
                    </a:p>
                  </a:txBody>
                  <a:tcPr marL="121920" marR="121920" marT="54864" marB="54864"/>
                </a:tc>
                <a:tc>
                  <a:txBody>
                    <a:bodyPr/>
                    <a:lstStyle/>
                    <a:p>
                      <a:r>
                        <a:rPr lang="en-GB" sz="1700" dirty="0"/>
                        <a:t>US</a:t>
                      </a:r>
                    </a:p>
                  </a:txBody>
                  <a:tcPr marL="121920" marR="121920" marT="54864" marB="54864"/>
                </a:tc>
                <a:extLst>
                  <a:ext uri="{0D108BD9-81ED-4DB2-BD59-A6C34878D82A}">
                    <a16:rowId xmlns:a16="http://schemas.microsoft.com/office/drawing/2014/main" val="1272029362"/>
                  </a:ext>
                </a:extLst>
              </a:tr>
              <a:tr h="445008">
                <a:tc>
                  <a:txBody>
                    <a:bodyPr/>
                    <a:lstStyle/>
                    <a:p>
                      <a:r>
                        <a:rPr lang="en-GB" sz="1700" dirty="0"/>
                        <a:t>154</a:t>
                      </a:r>
                    </a:p>
                  </a:txBody>
                  <a:tcPr marL="121920" marR="121920" marT="54864" marB="54864"/>
                </a:tc>
                <a:tc>
                  <a:txBody>
                    <a:bodyPr/>
                    <a:lstStyle/>
                    <a:p>
                      <a:r>
                        <a:rPr lang="en-GB" sz="1700" dirty="0"/>
                        <a:t>Berlin</a:t>
                      </a:r>
                    </a:p>
                  </a:txBody>
                  <a:tcPr marL="121920" marR="121920" marT="54864" marB="54864"/>
                </a:tc>
                <a:tc>
                  <a:txBody>
                    <a:bodyPr/>
                    <a:lstStyle/>
                    <a:p>
                      <a:r>
                        <a:rPr lang="en-GB" sz="1700" dirty="0"/>
                        <a:t>Germany</a:t>
                      </a:r>
                    </a:p>
                  </a:txBody>
                  <a:tcPr marL="121920" marR="121920" marT="54864" marB="54864"/>
                </a:tc>
                <a:extLst>
                  <a:ext uri="{0D108BD9-81ED-4DB2-BD59-A6C34878D82A}">
                    <a16:rowId xmlns:a16="http://schemas.microsoft.com/office/drawing/2014/main" val="606531068"/>
                  </a:ext>
                </a:extLst>
              </a:tr>
            </a:tbl>
          </a:graphicData>
        </a:graphic>
      </p:graphicFrame>
    </p:spTree>
    <p:extLst>
      <p:ext uri="{BB962C8B-B14F-4D97-AF65-F5344CB8AC3E}">
        <p14:creationId xmlns:p14="http://schemas.microsoft.com/office/powerpoint/2010/main" val="818201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Thank you</a:t>
            </a:r>
          </a:p>
        </p:txBody>
      </p:sp>
      <p:sp>
        <p:nvSpPr>
          <p:cNvPr id="3" name="Subtitle 2"/>
          <p:cNvSpPr>
            <a:spLocks noGrp="1"/>
          </p:cNvSpPr>
          <p:nvPr>
            <p:ph type="subTitle" idx="1"/>
          </p:nvPr>
        </p:nvSpPr>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Querying</a:t>
            </a:r>
          </a:p>
        </p:txBody>
      </p:sp>
    </p:spTree>
    <p:extLst>
      <p:ext uri="{BB962C8B-B14F-4D97-AF65-F5344CB8AC3E}">
        <p14:creationId xmlns:p14="http://schemas.microsoft.com/office/powerpoint/2010/main" val="3072180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1" y="1544760"/>
            <a:ext cx="5842228" cy="4546800"/>
          </a:xfrm>
        </p:spPr>
        <p:txBody>
          <a:bodyPr>
            <a:normAutofit/>
          </a:bodyPr>
          <a:lstStyle/>
          <a:p>
            <a:r>
              <a:rPr lang="en-GB" dirty="0"/>
              <a:t>SQL is actually separated into 3 different sections called languages and a programming interface to tie them all together.</a:t>
            </a:r>
          </a:p>
          <a:p>
            <a:endParaRPr lang="en-GB" dirty="0"/>
          </a:p>
          <a:p>
            <a:pPr lvl="1"/>
            <a:r>
              <a:rPr lang="en-GB" dirty="0"/>
              <a:t>Data Definition Language – DDL</a:t>
            </a:r>
          </a:p>
          <a:p>
            <a:pPr lvl="2"/>
            <a:r>
              <a:rPr lang="en-GB" dirty="0"/>
              <a:t>Used to Manipulate the Database Schema</a:t>
            </a:r>
          </a:p>
          <a:p>
            <a:pPr lvl="2"/>
            <a:r>
              <a:rPr lang="en-GB" dirty="0"/>
              <a:t>CREATE, ALTER, DROP</a:t>
            </a:r>
            <a:br>
              <a:rPr lang="en-GB" dirty="0"/>
            </a:br>
            <a:endParaRPr lang="en-GB" dirty="0"/>
          </a:p>
        </p:txBody>
      </p:sp>
      <p:sp>
        <p:nvSpPr>
          <p:cNvPr id="2" name="Title 1"/>
          <p:cNvSpPr>
            <a:spLocks noGrp="1"/>
          </p:cNvSpPr>
          <p:nvPr>
            <p:ph type="title"/>
          </p:nvPr>
        </p:nvSpPr>
        <p:spPr/>
        <p:txBody>
          <a:bodyPr>
            <a:normAutofit fontScale="90000"/>
          </a:bodyPr>
          <a:lstStyle/>
          <a:p>
            <a:r>
              <a:rPr lang="en-GB" dirty="0"/>
              <a:t>SQL</a:t>
            </a:r>
            <a:endParaRPr lang="en-US" dirty="0"/>
          </a:p>
        </p:txBody>
      </p:sp>
      <p:sp>
        <p:nvSpPr>
          <p:cNvPr id="7" name="Content Placeholder 6"/>
          <p:cNvSpPr>
            <a:spLocks noGrp="1"/>
          </p:cNvSpPr>
          <p:nvPr>
            <p:ph sz="quarter" idx="4294967295"/>
          </p:nvPr>
        </p:nvSpPr>
        <p:spPr>
          <a:xfrm>
            <a:off x="6354517" y="1490636"/>
            <a:ext cx="5602287" cy="4422775"/>
          </a:xfrm>
        </p:spPr>
        <p:txBody>
          <a:bodyPr/>
          <a:lstStyle/>
          <a:p>
            <a:pPr lvl="1"/>
            <a:r>
              <a:rPr lang="en-GB" dirty="0"/>
              <a:t>Data Manipulation Language – DML</a:t>
            </a:r>
          </a:p>
          <a:p>
            <a:pPr lvl="2"/>
            <a:r>
              <a:rPr lang="en-GB" dirty="0"/>
              <a:t>Used to Manipulate the table rows</a:t>
            </a:r>
          </a:p>
          <a:p>
            <a:pPr lvl="2"/>
            <a:r>
              <a:rPr lang="en-GB" dirty="0"/>
              <a:t>SELECT, INSERT, UPDATE, DELETE</a:t>
            </a:r>
          </a:p>
          <a:p>
            <a:pPr marL="309218" lvl="1" indent="0">
              <a:buNone/>
            </a:pPr>
            <a:endParaRPr lang="en-GB" dirty="0"/>
          </a:p>
          <a:p>
            <a:pPr lvl="1"/>
            <a:r>
              <a:rPr lang="en-GB" dirty="0"/>
              <a:t>Data Control Language – DCL</a:t>
            </a:r>
          </a:p>
          <a:p>
            <a:pPr lvl="2"/>
            <a:r>
              <a:rPr lang="en-GB" dirty="0"/>
              <a:t>Used to control access to tables</a:t>
            </a:r>
          </a:p>
          <a:p>
            <a:pPr lvl="2"/>
            <a:r>
              <a:rPr lang="en-GB" dirty="0"/>
              <a:t>GRANT, REVOKE</a:t>
            </a:r>
            <a:br>
              <a:rPr lang="en-GB" dirty="0"/>
            </a:br>
            <a:endParaRPr lang="en-GB" dirty="0"/>
          </a:p>
          <a:p>
            <a:pPr lvl="1"/>
            <a:r>
              <a:rPr lang="en-GB" dirty="0"/>
              <a:t>Programming Interface</a:t>
            </a:r>
          </a:p>
        </p:txBody>
      </p:sp>
    </p:spTree>
    <p:extLst>
      <p:ext uri="{BB962C8B-B14F-4D97-AF65-F5344CB8AC3E}">
        <p14:creationId xmlns:p14="http://schemas.microsoft.com/office/powerpoint/2010/main" val="3696180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QAC_&amp;_AW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QAC_&amp;_AWS.potx</Template>
  <TotalTime>7162</TotalTime>
  <Words>5580</Words>
  <Application>Microsoft Office PowerPoint</Application>
  <PresentationFormat>Widescreen</PresentationFormat>
  <Paragraphs>1383</Paragraphs>
  <Slides>78</Slides>
  <Notes>51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78</vt:i4>
      </vt:variant>
    </vt:vector>
  </HeadingPairs>
  <TitlesOfParts>
    <vt:vector size="87" baseType="lpstr">
      <vt:lpstr>Arial</vt:lpstr>
      <vt:lpstr>Calibri</vt:lpstr>
      <vt:lpstr>Consolas</vt:lpstr>
      <vt:lpstr>Georgia</vt:lpstr>
      <vt:lpstr>Lucida Sans</vt:lpstr>
      <vt:lpstr>Segoe UI</vt:lpstr>
      <vt:lpstr>Segoe UI Light</vt:lpstr>
      <vt:lpstr>Wingdings</vt:lpstr>
      <vt:lpstr>QAC_&amp;_AWS</vt:lpstr>
      <vt:lpstr>Databases SQL</vt:lpstr>
      <vt:lpstr>Introduction To Databases</vt:lpstr>
      <vt:lpstr>What is a Database?</vt:lpstr>
      <vt:lpstr>Databases</vt:lpstr>
      <vt:lpstr>Task 1: Installing MySQL</vt:lpstr>
      <vt:lpstr>Environment variables</vt:lpstr>
      <vt:lpstr>Task 2: Adding Environment Variable &amp; Interacting with MySQL</vt:lpstr>
      <vt:lpstr>Querying</vt:lpstr>
      <vt:lpstr>SQL</vt:lpstr>
      <vt:lpstr>Data types</vt:lpstr>
      <vt:lpstr>Data types - numeric</vt:lpstr>
      <vt:lpstr>Data types - numeric</vt:lpstr>
      <vt:lpstr>SQL</vt:lpstr>
      <vt:lpstr>Data types – text</vt:lpstr>
      <vt:lpstr>CRUD</vt:lpstr>
      <vt:lpstr>Create</vt:lpstr>
      <vt:lpstr>Create</vt:lpstr>
      <vt:lpstr>Table constraints</vt:lpstr>
      <vt:lpstr>Table constraints</vt:lpstr>
      <vt:lpstr>Table constraints</vt:lpstr>
      <vt:lpstr>Table constraints</vt:lpstr>
      <vt:lpstr>Table constraints</vt:lpstr>
      <vt:lpstr>Create</vt:lpstr>
      <vt:lpstr>Create</vt:lpstr>
      <vt:lpstr>Referential actions</vt:lpstr>
      <vt:lpstr>Referential actions</vt:lpstr>
      <vt:lpstr>Referential actions</vt:lpstr>
      <vt:lpstr>Referential actions</vt:lpstr>
      <vt:lpstr>Referential integrity</vt:lpstr>
      <vt:lpstr>Delete</vt:lpstr>
      <vt:lpstr>Delete</vt:lpstr>
      <vt:lpstr>Delete</vt:lpstr>
      <vt:lpstr>Delete</vt:lpstr>
      <vt:lpstr>Update</vt:lpstr>
      <vt:lpstr>Update</vt:lpstr>
      <vt:lpstr>Update</vt:lpstr>
      <vt:lpstr>Update</vt:lpstr>
      <vt:lpstr>Update</vt:lpstr>
      <vt:lpstr>Update</vt:lpstr>
      <vt:lpstr>Update</vt:lpstr>
      <vt:lpstr>Read</vt:lpstr>
      <vt:lpstr>Read</vt:lpstr>
      <vt:lpstr>Read</vt:lpstr>
      <vt:lpstr>Select</vt:lpstr>
      <vt:lpstr>Select</vt:lpstr>
      <vt:lpstr>Select</vt:lpstr>
      <vt:lpstr>Select</vt:lpstr>
      <vt:lpstr>Select</vt:lpstr>
      <vt:lpstr>Select</vt:lpstr>
      <vt:lpstr>Select</vt:lpstr>
      <vt:lpstr>Select</vt:lpstr>
      <vt:lpstr>Select</vt:lpstr>
      <vt:lpstr>Select</vt:lpstr>
      <vt:lpstr>Select</vt:lpstr>
      <vt:lpstr>Select</vt:lpstr>
      <vt:lpstr> Select</vt:lpstr>
      <vt:lpstr>Select</vt:lpstr>
      <vt:lpstr>Select</vt:lpstr>
      <vt:lpstr>Select</vt:lpstr>
      <vt:lpstr>Aggregate Functions</vt:lpstr>
      <vt:lpstr>Aggregates &amp; Grouping</vt:lpstr>
      <vt:lpstr>Nested queries</vt:lpstr>
      <vt:lpstr>Correlated sub-queries</vt:lpstr>
      <vt:lpstr>Joins</vt:lpstr>
      <vt:lpstr>Joins</vt:lpstr>
      <vt:lpstr>Joins</vt:lpstr>
      <vt:lpstr>Joins</vt:lpstr>
      <vt:lpstr>Joins</vt:lpstr>
      <vt:lpstr>Joins</vt:lpstr>
      <vt:lpstr>Inner Joins</vt:lpstr>
      <vt:lpstr>Outer Joins</vt:lpstr>
      <vt:lpstr>Inner Joins</vt:lpstr>
      <vt:lpstr>Left Outer</vt:lpstr>
      <vt:lpstr>Right Outer</vt:lpstr>
      <vt:lpstr>Left Outer</vt:lpstr>
      <vt:lpstr>Union</vt:lpstr>
      <vt:lpstr>Union</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Admin</cp:lastModifiedBy>
  <cp:revision>314</cp:revision>
  <dcterms:created xsi:type="dcterms:W3CDTF">2016-09-15T10:26:31Z</dcterms:created>
  <dcterms:modified xsi:type="dcterms:W3CDTF">2018-04-06T13:52:03Z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