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1"/>
  </p:sldMasterIdLst>
  <p:notesMasterIdLst>
    <p:notesMasterId r:id="rId54"/>
  </p:notesMasterIdLst>
  <p:handoutMasterIdLst>
    <p:handoutMasterId r:id="rId55"/>
  </p:handoutMasterIdLst>
  <p:sldIdLst>
    <p:sldId id="269" r:id="rId2"/>
    <p:sldId id="419" r:id="rId3"/>
    <p:sldId id="369" r:id="rId4"/>
    <p:sldId id="370" r:id="rId5"/>
    <p:sldId id="371" r:id="rId6"/>
    <p:sldId id="372" r:id="rId7"/>
    <p:sldId id="373" r:id="rId8"/>
    <p:sldId id="374" r:id="rId9"/>
    <p:sldId id="375" r:id="rId10"/>
    <p:sldId id="376" r:id="rId11"/>
    <p:sldId id="377" r:id="rId12"/>
    <p:sldId id="378" r:id="rId13"/>
    <p:sldId id="379" r:id="rId14"/>
    <p:sldId id="380" r:id="rId15"/>
    <p:sldId id="381" r:id="rId16"/>
    <p:sldId id="382" r:id="rId17"/>
    <p:sldId id="383" r:id="rId18"/>
    <p:sldId id="384" r:id="rId19"/>
    <p:sldId id="385" r:id="rId20"/>
    <p:sldId id="386" r:id="rId21"/>
    <p:sldId id="387" r:id="rId22"/>
    <p:sldId id="388" r:id="rId23"/>
    <p:sldId id="420" r:id="rId24"/>
    <p:sldId id="389" r:id="rId25"/>
    <p:sldId id="390" r:id="rId26"/>
    <p:sldId id="391" r:id="rId27"/>
    <p:sldId id="392" r:id="rId28"/>
    <p:sldId id="393" r:id="rId29"/>
    <p:sldId id="394" r:id="rId30"/>
    <p:sldId id="395" r:id="rId31"/>
    <p:sldId id="396" r:id="rId32"/>
    <p:sldId id="397" r:id="rId33"/>
    <p:sldId id="398" r:id="rId34"/>
    <p:sldId id="399" r:id="rId35"/>
    <p:sldId id="400" r:id="rId36"/>
    <p:sldId id="401" r:id="rId37"/>
    <p:sldId id="402" r:id="rId38"/>
    <p:sldId id="403" r:id="rId39"/>
    <p:sldId id="404" r:id="rId40"/>
    <p:sldId id="405" r:id="rId41"/>
    <p:sldId id="406" r:id="rId42"/>
    <p:sldId id="407" r:id="rId43"/>
    <p:sldId id="408" r:id="rId44"/>
    <p:sldId id="409" r:id="rId45"/>
    <p:sldId id="410" r:id="rId46"/>
    <p:sldId id="411" r:id="rId47"/>
    <p:sldId id="412" r:id="rId48"/>
    <p:sldId id="413" r:id="rId49"/>
    <p:sldId id="414" r:id="rId50"/>
    <p:sldId id="415" r:id="rId51"/>
    <p:sldId id="421" r:id="rId52"/>
    <p:sldId id="264" r:id="rId53"/>
  </p:sldIdLst>
  <p:sldSz cx="12192000" cy="6858000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5454"/>
    <a:srgbClr val="000000"/>
    <a:srgbClr val="B9CDE5"/>
    <a:srgbClr val="00519C"/>
    <a:srgbClr val="004F9F"/>
    <a:srgbClr val="0070C0"/>
    <a:srgbClr val="0070AB"/>
    <a:srgbClr val="FF70C0"/>
    <a:srgbClr val="005AAB"/>
    <a:srgbClr val="DFF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6241" autoAdjust="0"/>
  </p:normalViewPr>
  <p:slideViewPr>
    <p:cSldViewPr snapToGrid="0">
      <p:cViewPr varScale="1">
        <p:scale>
          <a:sx n="48" d="100"/>
          <a:sy n="48" d="100"/>
        </p:scale>
        <p:origin x="1542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6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972" y="90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155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b Holding" userId="703bd5260b983c0a" providerId="LiveId" clId="{6A828C44-9646-4E3A-8A4D-B80694B1B369}"/>
    <pc:docChg chg="delSld">
      <pc:chgData name="Jacob Holding" userId="703bd5260b983c0a" providerId="LiveId" clId="{6A828C44-9646-4E3A-8A4D-B80694B1B369}" dt="2017-12-07T16:43:41.042" v="1" actId="2696"/>
      <pc:docMkLst>
        <pc:docMk/>
      </pc:docMkLst>
      <pc:sldChg chg="del">
        <pc:chgData name="Jacob Holding" userId="703bd5260b983c0a" providerId="LiveId" clId="{6A828C44-9646-4E3A-8A4D-B80694B1B369}" dt="2017-12-07T16:43:39.317" v="0" actId="2696"/>
        <pc:sldMkLst>
          <pc:docMk/>
          <pc:sldMk cId="1249448621" sldId="423"/>
        </pc:sldMkLst>
      </pc:sldChg>
      <pc:sldChg chg="del">
        <pc:chgData name="Jacob Holding" userId="703bd5260b983c0a" providerId="LiveId" clId="{6A828C44-9646-4E3A-8A4D-B80694B1B369}" dt="2017-12-07T16:43:41.042" v="1" actId="2696"/>
        <pc:sldMkLst>
          <pc:docMk/>
          <pc:sldMk cId="1228527777" sldId="42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971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3463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119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0998" y="581025"/>
            <a:ext cx="5716003" cy="3216039"/>
          </a:xfrm>
          <a:prstGeom prst="rect">
            <a:avLst/>
          </a:prstGeom>
          <a:noFill/>
          <a:ln w="3175">
            <a:solidFill>
              <a:srgbClr val="555454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3" name="TextBox 12"/>
          <p:cNvSpPr txBox="1"/>
          <p:nvPr/>
        </p:nvSpPr>
        <p:spPr>
          <a:xfrm>
            <a:off x="576264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</a:t>
            </a: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2785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70999" y="3952480"/>
            <a:ext cx="5716002" cy="54611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3440999" y="9570802"/>
            <a:ext cx="2944813" cy="26527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/>
          <a:lstStyle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793163" algn="r"/>
              </a:tabLst>
              <a:defRPr lang="en-GB" sz="1000" kern="12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GB" dirty="0"/>
              <a:t>CONTINUED </a:t>
            </a:r>
            <a:fld id="{993982D2-741D-4BC6-8F8E-84F7C8891268}" type="slidenum">
              <a:rPr smtClean="0"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44313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1pPr>
    <a:lvl2pPr marL="447675" indent="9525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2pPr>
    <a:lvl3pPr marL="914400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3pPr>
    <a:lvl4pPr marL="1343025" indent="28575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4pPr>
    <a:lvl5pPr marL="1828800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Catalog</a:t>
            </a:r>
            <a:r>
              <a:rPr lang="en-GB" dirty="0"/>
              <a:t> tree – can open up each of these areas to see</a:t>
            </a:r>
            <a:r>
              <a:rPr lang="en-GB" baseline="0" dirty="0"/>
              <a:t> things in a tree diagram</a:t>
            </a:r>
          </a:p>
          <a:p>
            <a:r>
              <a:rPr lang="en-GB" baseline="0" dirty="0"/>
              <a:t>Canvas to add tables </a:t>
            </a:r>
            <a:r>
              <a:rPr lang="en-GB" baseline="0" dirty="0" err="1"/>
              <a:t>etc</a:t>
            </a:r>
            <a:r>
              <a:rPr lang="en-GB" baseline="0" dirty="0"/>
              <a:t> to</a:t>
            </a:r>
          </a:p>
          <a:p>
            <a:r>
              <a:rPr lang="en-GB" baseline="0" dirty="0"/>
              <a:t>Use the buttons down the side of the canvas to click and place things on the canvas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A088C-FD48-DE44-8C58-A2A57F27FF3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A088C-FD48-DE44-8C58-A2A57F27FF3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91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A088C-FD48-DE44-8C58-A2A57F27FF3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233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A088C-FD48-DE44-8C58-A2A57F27FF3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545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A088C-FD48-DE44-8C58-A2A57F27FF3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66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A088C-FD48-DE44-8C58-A2A57F27FF3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304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A088C-FD48-DE44-8C58-A2A57F27FF3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421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A088C-FD48-DE44-8C58-A2A57F27FF3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005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A088C-FD48-DE44-8C58-A2A57F27FF3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9769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A088C-FD48-DE44-8C58-A2A57F27FF3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552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Sales = fact</a:t>
            </a:r>
          </a:p>
          <a:p>
            <a:r>
              <a:rPr lang="en-GB" dirty="0"/>
              <a:t>Date = dimension</a:t>
            </a:r>
          </a:p>
          <a:p>
            <a:r>
              <a:rPr lang="en-GB" dirty="0"/>
              <a:t>Store</a:t>
            </a:r>
            <a:r>
              <a:rPr lang="en-GB" baseline="0" dirty="0"/>
              <a:t> = dimension</a:t>
            </a:r>
          </a:p>
          <a:p>
            <a:r>
              <a:rPr lang="en-GB" baseline="0" dirty="0"/>
              <a:t>Product = dimension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A088C-FD48-DE44-8C58-A2A57F27FF3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70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Give</a:t>
            </a:r>
            <a:r>
              <a:rPr lang="en-GB" baseline="0" dirty="0"/>
              <a:t> it a name</a:t>
            </a:r>
          </a:p>
          <a:p>
            <a:r>
              <a:rPr lang="en-GB" baseline="0" dirty="0"/>
              <a:t>Add columns and specify constraints, data types </a:t>
            </a:r>
            <a:r>
              <a:rPr lang="en-GB" baseline="0" dirty="0" err="1"/>
              <a:t>etc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A088C-FD48-DE44-8C58-A2A57F27FF3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960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Snowflake schema means that the</a:t>
            </a:r>
            <a:r>
              <a:rPr lang="en-GB" baseline="0" dirty="0"/>
              <a:t> dimension tables may end up with some degree of normalisation, the fact table remains the same, but we now add more of the benefits of normalisation to improve data redundancy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A088C-FD48-DE44-8C58-A2A57F27FF3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637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7334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889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Give</a:t>
            </a:r>
            <a:r>
              <a:rPr lang="en-GB" baseline="0" dirty="0"/>
              <a:t> it a name</a:t>
            </a:r>
          </a:p>
          <a:p>
            <a:r>
              <a:rPr lang="en-GB" baseline="0" dirty="0"/>
              <a:t>Add columns and specify constraints, data types </a:t>
            </a:r>
            <a:r>
              <a:rPr lang="en-GB" baseline="0" dirty="0" err="1"/>
              <a:t>etc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A088C-FD48-DE44-8C58-A2A57F27FF3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34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A088C-FD48-DE44-8C58-A2A57F27FF3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41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Essentially a foreign</a:t>
            </a:r>
            <a:r>
              <a:rPr lang="en-GB" baseline="0" dirty="0"/>
              <a:t> key will be part of the primary key if it is an identifying relationship, it will just be a foreign key if it is not identifying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A088C-FD48-DE44-8C58-A2A57F27FF3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56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A088C-FD48-DE44-8C58-A2A57F27FF3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97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A088C-FD48-DE44-8C58-A2A57F27FF3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16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A088C-FD48-DE44-8C58-A2A57F27FF3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A088C-FD48-DE44-8C58-A2A57F27FF3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27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rgbClr val="555454"/>
                </a:solidFill>
                <a:latin typeface="+mj-lt"/>
              </a:defRPr>
            </a:lvl1pPr>
          </a:lstStyle>
          <a:p>
            <a:r>
              <a:rPr lang="en-GB" noProof="0" dirty="0"/>
              <a:t>Insert module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2E2D2C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MODULE X</a:t>
            </a:r>
          </a:p>
        </p:txBody>
      </p:sp>
      <p:pic>
        <p:nvPicPr>
          <p:cNvPr id="5" name="Picture 4" descr="AmazonWebservices_Logo.sv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062" y="5279783"/>
            <a:ext cx="2004604" cy="753730"/>
          </a:xfrm>
          <a:prstGeom prst="rect">
            <a:avLst/>
          </a:prstGeom>
        </p:spPr>
      </p:pic>
      <p:pic>
        <p:nvPicPr>
          <p:cNvPr id="2" name="Picture 1" descr="QA Consulting - Tall Blue-01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166" y="5003340"/>
            <a:ext cx="2115994" cy="1257026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6096000" y="5144310"/>
            <a:ext cx="0" cy="1088469"/>
          </a:xfrm>
          <a:prstGeom prst="line">
            <a:avLst/>
          </a:prstGeom>
          <a:ln w="3175" cmpd="sng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_title_2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1"/>
          <p:cNvSpPr/>
          <p:nvPr userDrawn="1"/>
        </p:nvSpPr>
        <p:spPr>
          <a:xfrm>
            <a:off x="-50731" y="1"/>
            <a:ext cx="12269545" cy="6993054"/>
          </a:xfrm>
          <a:custGeom>
            <a:avLst/>
            <a:gdLst>
              <a:gd name="connsiteX0" fmla="*/ 0 w 3664361"/>
              <a:gd name="connsiteY0" fmla="*/ 4475230 h 4475230"/>
              <a:gd name="connsiteX1" fmla="*/ 1410156 w 3664361"/>
              <a:gd name="connsiteY1" fmla="*/ 0 h 4475230"/>
              <a:gd name="connsiteX2" fmla="*/ 3664361 w 3664361"/>
              <a:gd name="connsiteY2" fmla="*/ 0 h 4475230"/>
              <a:gd name="connsiteX3" fmla="*/ 2254205 w 3664361"/>
              <a:gd name="connsiteY3" fmla="*/ 4475230 h 4475230"/>
              <a:gd name="connsiteX4" fmla="*/ 0 w 3664361"/>
              <a:gd name="connsiteY4" fmla="*/ 4475230 h 4475230"/>
              <a:gd name="connsiteX0" fmla="*/ 0 w 3677030"/>
              <a:gd name="connsiteY0" fmla="*/ 4475230 h 5498286"/>
              <a:gd name="connsiteX1" fmla="*/ 1410156 w 3677030"/>
              <a:gd name="connsiteY1" fmla="*/ 0 h 5498286"/>
              <a:gd name="connsiteX2" fmla="*/ 3664361 w 3677030"/>
              <a:gd name="connsiteY2" fmla="*/ 0 h 5498286"/>
              <a:gd name="connsiteX3" fmla="*/ 3677030 w 3677030"/>
              <a:gd name="connsiteY3" fmla="*/ 5498286 h 5498286"/>
              <a:gd name="connsiteX4" fmla="*/ 0 w 3677030"/>
              <a:gd name="connsiteY4" fmla="*/ 4475230 h 5498286"/>
              <a:gd name="connsiteX0" fmla="*/ 0 w 3699638"/>
              <a:gd name="connsiteY0" fmla="*/ 4804489 h 5827545"/>
              <a:gd name="connsiteX1" fmla="*/ 1410156 w 3699638"/>
              <a:gd name="connsiteY1" fmla="*/ 329259 h 5827545"/>
              <a:gd name="connsiteX2" fmla="*/ 3699638 w 3699638"/>
              <a:gd name="connsiteY2" fmla="*/ 0 h 5827545"/>
              <a:gd name="connsiteX3" fmla="*/ 3677030 w 3699638"/>
              <a:gd name="connsiteY3" fmla="*/ 5827545 h 5827545"/>
              <a:gd name="connsiteX4" fmla="*/ 0 w 3699638"/>
              <a:gd name="connsiteY4" fmla="*/ 4804489 h 5827545"/>
              <a:gd name="connsiteX0" fmla="*/ 0 w 3699638"/>
              <a:gd name="connsiteY0" fmla="*/ 4804489 h 5827545"/>
              <a:gd name="connsiteX1" fmla="*/ 457687 w 3699638"/>
              <a:gd name="connsiteY1" fmla="*/ 23518 h 5827545"/>
              <a:gd name="connsiteX2" fmla="*/ 3699638 w 3699638"/>
              <a:gd name="connsiteY2" fmla="*/ 0 h 5827545"/>
              <a:gd name="connsiteX3" fmla="*/ 3677030 w 3699638"/>
              <a:gd name="connsiteY3" fmla="*/ 5827545 h 5827545"/>
              <a:gd name="connsiteX4" fmla="*/ 0 w 3699638"/>
              <a:gd name="connsiteY4" fmla="*/ 4804489 h 5827545"/>
              <a:gd name="connsiteX0" fmla="*/ 0 w 5639854"/>
              <a:gd name="connsiteY0" fmla="*/ 5804026 h 5827545"/>
              <a:gd name="connsiteX1" fmla="*/ 2397903 w 5639854"/>
              <a:gd name="connsiteY1" fmla="*/ 23518 h 5827545"/>
              <a:gd name="connsiteX2" fmla="*/ 5639854 w 5639854"/>
              <a:gd name="connsiteY2" fmla="*/ 0 h 5827545"/>
              <a:gd name="connsiteX3" fmla="*/ 5617246 w 5639854"/>
              <a:gd name="connsiteY3" fmla="*/ 5827545 h 5827545"/>
              <a:gd name="connsiteX4" fmla="*/ 0 w 5639854"/>
              <a:gd name="connsiteY4" fmla="*/ 5804026 h 5827545"/>
              <a:gd name="connsiteX0" fmla="*/ 0 w 5639854"/>
              <a:gd name="connsiteY0" fmla="*/ 5804026 h 5827545"/>
              <a:gd name="connsiteX1" fmla="*/ 2703634 w 5639854"/>
              <a:gd name="connsiteY1" fmla="*/ 0 h 5827545"/>
              <a:gd name="connsiteX2" fmla="*/ 5639854 w 5639854"/>
              <a:gd name="connsiteY2" fmla="*/ 0 h 5827545"/>
              <a:gd name="connsiteX3" fmla="*/ 5617246 w 5639854"/>
              <a:gd name="connsiteY3" fmla="*/ 5827545 h 5827545"/>
              <a:gd name="connsiteX4" fmla="*/ 0 w 5639854"/>
              <a:gd name="connsiteY4" fmla="*/ 5804026 h 5827545"/>
              <a:gd name="connsiteX0" fmla="*/ 0 w 4993115"/>
              <a:gd name="connsiteY0" fmla="*/ 5815785 h 5827545"/>
              <a:gd name="connsiteX1" fmla="*/ 2056895 w 4993115"/>
              <a:gd name="connsiteY1" fmla="*/ 0 h 5827545"/>
              <a:gd name="connsiteX2" fmla="*/ 4993115 w 4993115"/>
              <a:gd name="connsiteY2" fmla="*/ 0 h 5827545"/>
              <a:gd name="connsiteX3" fmla="*/ 4970507 w 4993115"/>
              <a:gd name="connsiteY3" fmla="*/ 5827545 h 5827545"/>
              <a:gd name="connsiteX4" fmla="*/ 0 w 4993115"/>
              <a:gd name="connsiteY4" fmla="*/ 5815785 h 5827545"/>
              <a:gd name="connsiteX0" fmla="*/ 0 w 7822055"/>
              <a:gd name="connsiteY0" fmla="*/ 5838464 h 5838464"/>
              <a:gd name="connsiteX1" fmla="*/ 4885835 w 7822055"/>
              <a:gd name="connsiteY1" fmla="*/ 0 h 5838464"/>
              <a:gd name="connsiteX2" fmla="*/ 7822055 w 7822055"/>
              <a:gd name="connsiteY2" fmla="*/ 0 h 5838464"/>
              <a:gd name="connsiteX3" fmla="*/ 7799447 w 7822055"/>
              <a:gd name="connsiteY3" fmla="*/ 5827545 h 5838464"/>
              <a:gd name="connsiteX4" fmla="*/ 0 w 7822055"/>
              <a:gd name="connsiteY4" fmla="*/ 5838464 h 5838464"/>
              <a:gd name="connsiteX0" fmla="*/ 0 w 7822055"/>
              <a:gd name="connsiteY0" fmla="*/ 5940518 h 5940518"/>
              <a:gd name="connsiteX1" fmla="*/ 67207 w 7822055"/>
              <a:gd name="connsiteY1" fmla="*/ 0 h 5940518"/>
              <a:gd name="connsiteX2" fmla="*/ 7822055 w 7822055"/>
              <a:gd name="connsiteY2" fmla="*/ 102054 h 5940518"/>
              <a:gd name="connsiteX3" fmla="*/ 7799447 w 7822055"/>
              <a:gd name="connsiteY3" fmla="*/ 5929599 h 5940518"/>
              <a:gd name="connsiteX4" fmla="*/ 0 w 7822055"/>
              <a:gd name="connsiteY4" fmla="*/ 5940518 h 5940518"/>
              <a:gd name="connsiteX0" fmla="*/ 0 w 7822055"/>
              <a:gd name="connsiteY0" fmla="*/ 5838464 h 5838464"/>
              <a:gd name="connsiteX1" fmla="*/ 284092 w 7822055"/>
              <a:gd name="connsiteY1" fmla="*/ 68036 h 5838464"/>
              <a:gd name="connsiteX2" fmla="*/ 7822055 w 7822055"/>
              <a:gd name="connsiteY2" fmla="*/ 0 h 5838464"/>
              <a:gd name="connsiteX3" fmla="*/ 7799447 w 7822055"/>
              <a:gd name="connsiteY3" fmla="*/ 5827545 h 5838464"/>
              <a:gd name="connsiteX4" fmla="*/ 0 w 7822055"/>
              <a:gd name="connsiteY4" fmla="*/ 5838464 h 5838464"/>
              <a:gd name="connsiteX0" fmla="*/ 0 w 7822055"/>
              <a:gd name="connsiteY0" fmla="*/ 5838464 h 5838464"/>
              <a:gd name="connsiteX1" fmla="*/ 180364 w 7822055"/>
              <a:gd name="connsiteY1" fmla="*/ 11340 h 5838464"/>
              <a:gd name="connsiteX2" fmla="*/ 7822055 w 7822055"/>
              <a:gd name="connsiteY2" fmla="*/ 0 h 5838464"/>
              <a:gd name="connsiteX3" fmla="*/ 7799447 w 7822055"/>
              <a:gd name="connsiteY3" fmla="*/ 5827545 h 5838464"/>
              <a:gd name="connsiteX4" fmla="*/ 0 w 7822055"/>
              <a:gd name="connsiteY4" fmla="*/ 5838464 h 5838464"/>
              <a:gd name="connsiteX0" fmla="*/ 102530 w 7641691"/>
              <a:gd name="connsiteY0" fmla="*/ 5895160 h 5895160"/>
              <a:gd name="connsiteX1" fmla="*/ 0 w 7641691"/>
              <a:gd name="connsiteY1" fmla="*/ 11340 h 5895160"/>
              <a:gd name="connsiteX2" fmla="*/ 7641691 w 7641691"/>
              <a:gd name="connsiteY2" fmla="*/ 0 h 5895160"/>
              <a:gd name="connsiteX3" fmla="*/ 7619083 w 7641691"/>
              <a:gd name="connsiteY3" fmla="*/ 5827545 h 5895160"/>
              <a:gd name="connsiteX4" fmla="*/ 102530 w 7641691"/>
              <a:gd name="connsiteY4" fmla="*/ 5895160 h 5895160"/>
              <a:gd name="connsiteX0" fmla="*/ 0 w 7661749"/>
              <a:gd name="connsiteY0" fmla="*/ 5770427 h 5827545"/>
              <a:gd name="connsiteX1" fmla="*/ 20058 w 7661749"/>
              <a:gd name="connsiteY1" fmla="*/ 11340 h 5827545"/>
              <a:gd name="connsiteX2" fmla="*/ 7661749 w 7661749"/>
              <a:gd name="connsiteY2" fmla="*/ 0 h 5827545"/>
              <a:gd name="connsiteX3" fmla="*/ 7639141 w 7661749"/>
              <a:gd name="connsiteY3" fmla="*/ 5827545 h 5827545"/>
              <a:gd name="connsiteX4" fmla="*/ 0 w 7661749"/>
              <a:gd name="connsiteY4" fmla="*/ 5770427 h 5827545"/>
              <a:gd name="connsiteX0" fmla="*/ 0 w 7639141"/>
              <a:gd name="connsiteY0" fmla="*/ 5759087 h 5816205"/>
              <a:gd name="connsiteX1" fmla="*/ 20058 w 7639141"/>
              <a:gd name="connsiteY1" fmla="*/ 0 h 5816205"/>
              <a:gd name="connsiteX2" fmla="*/ 7331706 w 7639141"/>
              <a:gd name="connsiteY2" fmla="*/ 22678 h 5816205"/>
              <a:gd name="connsiteX3" fmla="*/ 7639141 w 7639141"/>
              <a:gd name="connsiteY3" fmla="*/ 5816205 h 5816205"/>
              <a:gd name="connsiteX4" fmla="*/ 0 w 7639141"/>
              <a:gd name="connsiteY4" fmla="*/ 5759087 h 5816205"/>
              <a:gd name="connsiteX0" fmla="*/ 0 w 7652320"/>
              <a:gd name="connsiteY0" fmla="*/ 5759087 h 5816205"/>
              <a:gd name="connsiteX1" fmla="*/ 20058 w 7652320"/>
              <a:gd name="connsiteY1" fmla="*/ 0 h 5816205"/>
              <a:gd name="connsiteX2" fmla="*/ 7652320 w 7652320"/>
              <a:gd name="connsiteY2" fmla="*/ 0 h 5816205"/>
              <a:gd name="connsiteX3" fmla="*/ 7639141 w 7652320"/>
              <a:gd name="connsiteY3" fmla="*/ 5816205 h 5816205"/>
              <a:gd name="connsiteX4" fmla="*/ 0 w 7652320"/>
              <a:gd name="connsiteY4" fmla="*/ 5759087 h 5816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52320" h="5816205">
                <a:moveTo>
                  <a:pt x="0" y="5759087"/>
                </a:moveTo>
                <a:lnTo>
                  <a:pt x="20058" y="0"/>
                </a:lnTo>
                <a:lnTo>
                  <a:pt x="7652320" y="0"/>
                </a:lnTo>
                <a:lnTo>
                  <a:pt x="7639141" y="5816205"/>
                </a:lnTo>
                <a:lnTo>
                  <a:pt x="0" y="5759087"/>
                </a:lnTo>
                <a:close/>
              </a:path>
            </a:pathLst>
          </a:custGeom>
          <a:solidFill>
            <a:srgbClr val="141E23"/>
          </a:solidFill>
          <a:ln w="9525" cap="flat" cmpd="sng" algn="ctr">
            <a:noFill/>
            <a:prstDash val="solid"/>
          </a:ln>
          <a:effectLst/>
        </p:spPr>
        <p:txBody>
          <a:bodyPr lIns="117226" tIns="58613" rIns="117226" bIns="58613" rtlCol="0" anchor="ctr"/>
          <a:lstStyle/>
          <a:p>
            <a:pPr marL="0" marR="0" lvl="0" indent="0" algn="ctr" defTabSz="117226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98303" y="1164180"/>
            <a:ext cx="10724348" cy="78617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30000"/>
              </a:lnSpc>
              <a:buNone/>
              <a:defRPr sz="2600" b="0" i="0" baseline="0">
                <a:solidFill>
                  <a:schemeClr val="accent1"/>
                </a:solidFill>
                <a:latin typeface="+mj-lt"/>
                <a:cs typeface="Lucida Sans"/>
              </a:defRPr>
            </a:lvl1pPr>
            <a:lvl2pPr>
              <a:defRPr sz="3100" b="0" i="0">
                <a:latin typeface="Lucida Sans"/>
                <a:cs typeface="Lucida Sans"/>
              </a:defRPr>
            </a:lvl2pPr>
            <a:lvl3pPr>
              <a:defRPr sz="3100" b="0" i="0">
                <a:latin typeface="Lucida Sans"/>
                <a:cs typeface="Lucida Sans"/>
              </a:defRPr>
            </a:lvl3pPr>
            <a:lvl4pPr>
              <a:defRPr sz="3100" b="0" i="0">
                <a:latin typeface="Lucida Sans"/>
                <a:cs typeface="Lucida Sans"/>
              </a:defRPr>
            </a:lvl4pPr>
            <a:lvl5pPr>
              <a:defRPr sz="3100" b="0" i="0">
                <a:latin typeface="Lucida Sans"/>
                <a:cs typeface="Lucida Sans"/>
              </a:defRPr>
            </a:lvl5pPr>
          </a:lstStyle>
          <a:p>
            <a:pPr marL="0" marR="0" lvl="0" indent="0" defTabSz="1172261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79ACF"/>
                </a:solidFill>
                <a:effectLst/>
                <a:uLnTx/>
                <a:uFillTx/>
                <a:latin typeface="Lucida Sans"/>
                <a:cs typeface="Lucida Sans"/>
              </a:rPr>
              <a:t>Enter chapter title here.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423683" y="2333389"/>
            <a:ext cx="3998968" cy="3544896"/>
          </a:xfrm>
          <a:prstGeom prst="rect">
            <a:avLst/>
          </a:prstGeom>
        </p:spPr>
        <p:txBody>
          <a:bodyPr vert="horz"/>
          <a:lstStyle>
            <a:lvl1pPr marL="0" marR="0" indent="0" algn="l" defTabSz="58613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300" smtClean="0">
                <a:solidFill>
                  <a:schemeClr val="bg1"/>
                </a:solidFill>
                <a:latin typeface="+mn-lt"/>
                <a:cs typeface="Lucida Sans"/>
              </a:defRPr>
            </a:lvl1pPr>
            <a:lvl2pPr>
              <a:lnSpc>
                <a:spcPct val="140000"/>
              </a:lnSpc>
              <a:defRPr sz="1500">
                <a:solidFill>
                  <a:srgbClr val="FFFFFF"/>
                </a:solidFill>
                <a:latin typeface="Georgia"/>
                <a:cs typeface="Georgia"/>
              </a:defRPr>
            </a:lvl2pPr>
            <a:lvl3pPr>
              <a:lnSpc>
                <a:spcPct val="140000"/>
              </a:lnSpc>
              <a:defRPr sz="1500">
                <a:solidFill>
                  <a:srgbClr val="FFFFFF"/>
                </a:solidFill>
                <a:latin typeface="Georgia"/>
                <a:cs typeface="Georgia"/>
              </a:defRPr>
            </a:lvl3pPr>
            <a:lvl4pPr>
              <a:lnSpc>
                <a:spcPct val="140000"/>
              </a:lnSpc>
              <a:defRPr sz="1500">
                <a:solidFill>
                  <a:srgbClr val="FFFFFF"/>
                </a:solidFill>
                <a:latin typeface="Georgia"/>
                <a:cs typeface="Georgia"/>
              </a:defRPr>
            </a:lvl4pPr>
            <a:lvl5pPr>
              <a:lnSpc>
                <a:spcPct val="140000"/>
              </a:lnSpc>
              <a:defRPr sz="1500">
                <a:solidFill>
                  <a:srgbClr val="FFFFFF"/>
                </a:solidFill>
                <a:latin typeface="Georgia"/>
                <a:cs typeface="Georgia"/>
              </a:defRPr>
            </a:lvl5pPr>
          </a:lstStyle>
          <a:p>
            <a:pPr marL="0" marR="0" lvl="0" indent="0" algn="l" defTabSz="58613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Write a chapter overview here.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Nulla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luctus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enim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velit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,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eget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dictum ante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placerat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non.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Mauris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vitae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gravida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lacus, in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auctor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risus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.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Etiam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massa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purus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,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viverra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quis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vehicula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in,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euismod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id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massa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.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Nunc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dapibus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massa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pharetra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dui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viverra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aliquam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. Integer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dapibus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sagittis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volutpat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. 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698302" y="3077614"/>
            <a:ext cx="6150839" cy="3236101"/>
          </a:xfrm>
          <a:prstGeom prst="rect">
            <a:avLst/>
          </a:prstGeom>
        </p:spPr>
        <p:txBody>
          <a:bodyPr vert="horz"/>
          <a:lstStyle>
            <a:lvl1pPr marL="293065" marR="0" indent="-293065" algn="l" defTabSz="58613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  <a:defRPr lang="en-US" sz="1500">
                <a:solidFill>
                  <a:srgbClr val="FFFFFF"/>
                </a:solidFill>
                <a:latin typeface="+mn-lt"/>
                <a:cs typeface="Lucida Sans"/>
              </a:defRPr>
            </a:lvl1pPr>
            <a:lvl2pPr>
              <a:lnSpc>
                <a:spcPct val="140000"/>
              </a:lnSpc>
              <a:defRPr sz="1500">
                <a:solidFill>
                  <a:srgbClr val="FFFFFF"/>
                </a:solidFill>
                <a:latin typeface="Georgia"/>
                <a:cs typeface="Georgia"/>
              </a:defRPr>
            </a:lvl2pPr>
            <a:lvl3pPr>
              <a:lnSpc>
                <a:spcPct val="140000"/>
              </a:lnSpc>
              <a:defRPr sz="1500">
                <a:solidFill>
                  <a:srgbClr val="FFFFFF"/>
                </a:solidFill>
                <a:latin typeface="Georgia"/>
                <a:cs typeface="Georgia"/>
              </a:defRPr>
            </a:lvl3pPr>
            <a:lvl4pPr>
              <a:lnSpc>
                <a:spcPct val="140000"/>
              </a:lnSpc>
              <a:defRPr sz="1500">
                <a:solidFill>
                  <a:srgbClr val="FFFFFF"/>
                </a:solidFill>
                <a:latin typeface="Georgia"/>
                <a:cs typeface="Georgia"/>
              </a:defRPr>
            </a:lvl4pPr>
            <a:lvl5pPr>
              <a:lnSpc>
                <a:spcPct val="140000"/>
              </a:lnSpc>
              <a:defRPr sz="1500">
                <a:solidFill>
                  <a:srgbClr val="FFFFFF"/>
                </a:solidFill>
                <a:latin typeface="Georgia"/>
                <a:cs typeface="Georgia"/>
              </a:defRPr>
            </a:lvl5pPr>
          </a:lstStyle>
          <a:p>
            <a:pPr marL="0" marR="0" lvl="0" indent="0" algn="l" defTabSz="58613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Write chapter contents here. </a:t>
            </a:r>
          </a:p>
          <a:p>
            <a:pPr marL="0" marR="0" lvl="0" indent="0" algn="l" defTabSz="58613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13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Nulvelit</a:t>
            </a:r>
            <a:r>
              <a: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, </a:t>
            </a:r>
            <a:r>
              <a:rPr kumimoji="0" lang="en-US" sz="13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eget</a:t>
            </a:r>
            <a:r>
              <a: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dictum ante </a:t>
            </a:r>
            <a:r>
              <a:rPr kumimoji="0" lang="en-US" sz="13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placerat</a:t>
            </a:r>
            <a:r>
              <a: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non. </a:t>
            </a:r>
          </a:p>
          <a:p>
            <a:pPr marL="0" marR="0" lvl="0" indent="0" algn="l" defTabSz="58613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13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Mauris</a:t>
            </a:r>
            <a:r>
              <a: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vitae </a:t>
            </a:r>
            <a:r>
              <a:rPr kumimoji="0" lang="en-US" sz="13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gravida</a:t>
            </a:r>
            <a:r>
              <a: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lacus, in </a:t>
            </a:r>
            <a:r>
              <a:rPr kumimoji="0" lang="en-US" sz="13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auctor</a:t>
            </a:r>
            <a:r>
              <a: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</a:t>
            </a:r>
            <a:r>
              <a:rPr kumimoji="0" lang="en-US" sz="13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risus</a:t>
            </a:r>
            <a:r>
              <a: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. </a:t>
            </a:r>
            <a:r>
              <a:rPr kumimoji="0" lang="en-US" sz="13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Etiam</a:t>
            </a:r>
            <a:r>
              <a: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</a:t>
            </a:r>
            <a:r>
              <a:rPr kumimoji="0" lang="en-US" sz="13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massa</a:t>
            </a:r>
            <a:r>
              <a: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</a:t>
            </a:r>
            <a:r>
              <a:rPr kumimoji="0" lang="en-US" sz="13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purus</a:t>
            </a:r>
            <a:r>
              <a: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, </a:t>
            </a:r>
            <a:r>
              <a:rPr kumimoji="0" lang="en-US" sz="13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viverra</a:t>
            </a:r>
            <a:r>
              <a: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</a:t>
            </a:r>
            <a:r>
              <a:rPr kumimoji="0" lang="en-US" sz="13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quis</a:t>
            </a:r>
            <a:r>
              <a: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</a:t>
            </a:r>
            <a:r>
              <a:rPr kumimoji="0" lang="en-US" sz="13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vehicula</a:t>
            </a:r>
            <a:r>
              <a: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in. </a:t>
            </a:r>
          </a:p>
          <a:p>
            <a:pPr marL="0" marR="0" lvl="0" indent="0" algn="l" defTabSz="58613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13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Euismod</a:t>
            </a:r>
            <a:r>
              <a: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id </a:t>
            </a:r>
            <a:r>
              <a:rPr kumimoji="0" lang="en-US" sz="13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massa</a:t>
            </a:r>
            <a:r>
              <a: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. </a:t>
            </a:r>
            <a:r>
              <a:rPr kumimoji="0" lang="en-US" sz="13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Nunc</a:t>
            </a:r>
            <a:endParaRPr kumimoji="0" lang="en-US" sz="13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ucida Sans"/>
              <a:cs typeface="Lucida Sans"/>
            </a:endParaRPr>
          </a:p>
          <a:p>
            <a:pPr marL="0" marR="0" lvl="0" indent="0" algn="l" defTabSz="58613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13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Phasellus</a:t>
            </a:r>
            <a:r>
              <a: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</a:t>
            </a:r>
            <a:r>
              <a:rPr kumimoji="0" lang="en-US" sz="13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convallis</a:t>
            </a:r>
            <a:r>
              <a: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</a:t>
            </a:r>
            <a:r>
              <a:rPr kumimoji="0" lang="en-US" sz="13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sapien</a:t>
            </a:r>
            <a:r>
              <a: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</a:t>
            </a:r>
            <a:r>
              <a:rPr kumimoji="0" lang="en-US" sz="13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porttitor</a:t>
            </a:r>
            <a:endParaRPr kumimoji="0" lang="en-US" sz="13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ucida Sans"/>
              <a:cs typeface="Lucida Sans"/>
            </a:endParaRPr>
          </a:p>
          <a:p>
            <a:pPr marL="0" marR="0" lvl="0" indent="0" algn="l" defTabSz="58613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13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Donec</a:t>
            </a:r>
            <a:r>
              <a: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</a:t>
            </a:r>
            <a:r>
              <a:rPr kumimoji="0" lang="en-US" sz="13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urna</a:t>
            </a:r>
            <a:r>
              <a: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</a:t>
            </a:r>
            <a:r>
              <a:rPr kumimoji="0" lang="en-US" sz="13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tortor</a:t>
            </a:r>
            <a:r>
              <a: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, </a:t>
            </a:r>
            <a:r>
              <a:rPr kumimoji="0" lang="en-US" sz="13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elementum</a:t>
            </a:r>
            <a:r>
              <a: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ac </a:t>
            </a:r>
            <a:r>
              <a:rPr kumimoji="0" lang="en-US" sz="13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sodales</a:t>
            </a:r>
            <a:r>
              <a: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id, </a:t>
            </a:r>
            <a:r>
              <a:rPr kumimoji="0" lang="en-US" sz="13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eleifend</a:t>
            </a:r>
            <a:r>
              <a: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a magna.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698303" y="2333390"/>
            <a:ext cx="6150837" cy="592148"/>
          </a:xfrm>
          <a:prstGeom prst="rect">
            <a:avLst/>
          </a:prstGeom>
        </p:spPr>
        <p:txBody>
          <a:bodyPr vert="horz"/>
          <a:lstStyle>
            <a:lvl1pPr marL="0" marR="0" indent="0" algn="l" defTabSz="58613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800" smtClean="0">
                <a:solidFill>
                  <a:srgbClr val="079ACF"/>
                </a:solidFill>
                <a:latin typeface="+mj-lt"/>
                <a:cs typeface="Lucida Sans"/>
              </a:defRPr>
            </a:lvl1pPr>
            <a:lvl2pPr>
              <a:lnSpc>
                <a:spcPct val="140000"/>
              </a:lnSpc>
              <a:defRPr sz="1500">
                <a:solidFill>
                  <a:srgbClr val="FFFFFF"/>
                </a:solidFill>
                <a:latin typeface="Georgia"/>
                <a:cs typeface="Georgia"/>
              </a:defRPr>
            </a:lvl2pPr>
            <a:lvl3pPr>
              <a:lnSpc>
                <a:spcPct val="140000"/>
              </a:lnSpc>
              <a:defRPr sz="1500">
                <a:solidFill>
                  <a:srgbClr val="FFFFFF"/>
                </a:solidFill>
                <a:latin typeface="Georgia"/>
                <a:cs typeface="Georgia"/>
              </a:defRPr>
            </a:lvl3pPr>
            <a:lvl4pPr>
              <a:lnSpc>
                <a:spcPct val="140000"/>
              </a:lnSpc>
              <a:defRPr sz="1500">
                <a:solidFill>
                  <a:srgbClr val="FFFFFF"/>
                </a:solidFill>
                <a:latin typeface="Georgia"/>
                <a:cs typeface="Georgia"/>
              </a:defRPr>
            </a:lvl4pPr>
            <a:lvl5pPr>
              <a:lnSpc>
                <a:spcPct val="140000"/>
              </a:lnSpc>
              <a:defRPr sz="1500">
                <a:solidFill>
                  <a:srgbClr val="FFFFFF"/>
                </a:solidFill>
                <a:latin typeface="Georgia"/>
                <a:cs typeface="Georgia"/>
              </a:defRPr>
            </a:lvl5pPr>
          </a:lstStyle>
          <a:p>
            <a:pPr marL="0" marR="0" lvl="0" indent="0" algn="l" defTabSz="58613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79ACF"/>
                </a:solidFill>
                <a:effectLst/>
                <a:uLnTx/>
                <a:uFillTx/>
              </a:rPr>
              <a:t>Chapter contents</a:t>
            </a:r>
          </a:p>
        </p:txBody>
      </p:sp>
    </p:spTree>
    <p:extLst>
      <p:ext uri="{BB962C8B-B14F-4D97-AF65-F5344CB8AC3E}">
        <p14:creationId xmlns:p14="http://schemas.microsoft.com/office/powerpoint/2010/main" val="779313616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7026" y="1117447"/>
            <a:ext cx="5484772" cy="567395"/>
          </a:xfrm>
        </p:spPr>
        <p:txBody>
          <a:bodyPr>
            <a:normAutofit/>
          </a:bodyPr>
          <a:lstStyle>
            <a:lvl1pPr marL="0" indent="0" algn="l">
              <a:buNone/>
              <a:defRPr sz="2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  <a:lvl2pPr marL="586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2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58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44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30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16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02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89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Write</a:t>
            </a:r>
            <a:r>
              <a:rPr lang="en-GB" dirty="0"/>
              <a:t> subtitle here.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07026" y="427090"/>
            <a:ext cx="5484772" cy="655187"/>
          </a:xfrm>
        </p:spPr>
        <p:txBody>
          <a:bodyPr>
            <a:normAutofit/>
          </a:bodyPr>
          <a:lstStyle>
            <a:lvl1pPr marL="0" indent="0" algn="l">
              <a:lnSpc>
                <a:spcPct val="140000"/>
              </a:lnSpc>
              <a:buNone/>
              <a:defRPr sz="2600" b="1" baseline="0">
                <a:solidFill>
                  <a:srgbClr val="0C3C8A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One column 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493184" y="1867282"/>
            <a:ext cx="11099800" cy="3646170"/>
          </a:xfrm>
        </p:spPr>
        <p:txBody>
          <a:bodyPr>
            <a:noAutofit/>
          </a:bodyPr>
          <a:lstStyle>
            <a:lvl1pPr marL="0" marR="0" indent="0" algn="l" defTabSz="58613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buFont typeface="Wingdings" charset="2"/>
              <a:buNone/>
              <a:tabLst/>
              <a:defRPr lang="en-US" sz="1800" smtClean="0">
                <a:solidFill>
                  <a:schemeClr val="bg2">
                    <a:lumMod val="25000"/>
                  </a:schemeClr>
                </a:solidFill>
                <a:latin typeface="+mn-lt"/>
                <a:cs typeface="Lucida Sans"/>
              </a:defRPr>
            </a:lvl1pPr>
          </a:lstStyle>
          <a:p>
            <a:pPr marL="0" marR="0" lvl="0" indent="0" algn="l" defTabSz="586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buFont typeface="Wingdings" charset="2"/>
              <a:buNone/>
              <a:tabLst/>
              <a:defRPr/>
            </a:pPr>
            <a:r>
              <a:rPr lang="en-US" dirty="0"/>
              <a:t>Click the “Line Spacing” icon to set the space between paragraphs. Choose “Line Spacing Options.” A dialog box will appear. The Line Spacing choices are: “Single,” which makes the line space slightly taller than the biggest font in that line; “1.5 lines,” which is 50 percent larger than Single; “Double,” which is twice that of Single; “Exactly,” which adjusts line space using font points; and “Multiple,” which allows you to set your own line space number to two decimal points.</a:t>
            </a:r>
          </a:p>
          <a:p>
            <a:pPr marL="0" marR="0" lvl="0" indent="0" algn="l" defTabSz="586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buFont typeface="Wingdings" charset="2"/>
              <a:buNone/>
              <a:tabLst/>
              <a:defRPr/>
            </a:pPr>
            <a:endParaRPr lang="en-US" dirty="0"/>
          </a:p>
          <a:p>
            <a:pPr marL="0" marR="0" lvl="0" indent="0" algn="l" defTabSz="586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buFont typeface="Wingdings" charset="2"/>
              <a:buNone/>
              <a:tabLst/>
              <a:defRPr/>
            </a:pPr>
            <a:r>
              <a:rPr lang="en-US" dirty="0"/>
              <a:t>Click the “Line Spacing” icon to set the space between paragraphs. Choose “Line Spacing Options.” A dialog box will appear. The Line Spacing choices are: “Single,” which makes the line space slightly taller than the biggest font in that line; “1.5 lines,” which is 50 percent larger than Single; “Double,” which is twice that of Single; “Exactly,” which adjusts line space using font points; and “Multiple,” which allows you to set your own line space number to two decimal points.</a:t>
            </a:r>
          </a:p>
          <a:p>
            <a:pPr marL="0" marR="0" lvl="0" indent="0" algn="l" defTabSz="586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buFont typeface="Wingdings" charset="2"/>
              <a:buNone/>
              <a:tabLst/>
              <a:defRPr/>
            </a:pPr>
            <a:endParaRPr lang="en-US" dirty="0"/>
          </a:p>
          <a:p>
            <a:pPr marL="0" marR="0" lvl="0" indent="0" algn="l" defTabSz="586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buFont typeface="Wingdings" charset="2"/>
              <a:buNone/>
              <a:tabLst/>
              <a:defRPr/>
            </a:pPr>
            <a:endParaRPr lang="en-US" dirty="0"/>
          </a:p>
          <a:p>
            <a:pPr marL="0" marR="0" lvl="0" indent="0" algn="l" defTabSz="586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buFont typeface="Wingdings" charset="2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0967587" y="6289413"/>
            <a:ext cx="719016" cy="519464"/>
          </a:xfrm>
          <a:prstGeom prst="rect">
            <a:avLst/>
          </a:prstGeom>
        </p:spPr>
        <p:txBody>
          <a:bodyPr lIns="117226" tIns="58613" rIns="117226" bIns="58613"/>
          <a:lstStyle/>
          <a:p>
            <a:fld id="{FE60092B-F609-4746-8AC6-39A52A222C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64914"/>
      </p:ext>
    </p:extLst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7026" y="1117447"/>
            <a:ext cx="11085799" cy="567395"/>
          </a:xfrm>
        </p:spPr>
        <p:txBody>
          <a:bodyPr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586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2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58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44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30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16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02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89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Enter subheading here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07026" y="427090"/>
            <a:ext cx="11085799" cy="655187"/>
          </a:xfrm>
        </p:spPr>
        <p:txBody>
          <a:bodyPr>
            <a:normAutofit/>
          </a:bodyPr>
          <a:lstStyle>
            <a:lvl1pPr marL="0" indent="0" algn="l">
              <a:lnSpc>
                <a:spcPct val="140000"/>
              </a:lnSpc>
              <a:buNone/>
              <a:defRPr sz="2600" b="1" baseline="0">
                <a:solidFill>
                  <a:srgbClr val="0C3C8A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Two columns 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493184" y="1867282"/>
            <a:ext cx="5290200" cy="3646170"/>
          </a:xfrm>
        </p:spPr>
        <p:txBody>
          <a:bodyPr>
            <a:normAutofit/>
          </a:bodyPr>
          <a:lstStyle>
            <a:lvl1pPr marL="0" marR="0" indent="0" algn="l" defTabSz="58613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buFont typeface="Wingdings" charset="2"/>
              <a:buNone/>
              <a:tabLst/>
              <a:defRPr lang="en-US" sz="1800" smtClean="0">
                <a:solidFill>
                  <a:schemeClr val="bg2">
                    <a:lumMod val="25000"/>
                  </a:schemeClr>
                </a:solidFill>
                <a:latin typeface="+mn-lt"/>
                <a:cs typeface="Lucida Sans"/>
              </a:defRPr>
            </a:lvl1pPr>
          </a:lstStyle>
          <a:p>
            <a:pPr marL="0" marR="0" lvl="0" indent="0" algn="l" defTabSz="586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buFont typeface="Wingdings" charset="2"/>
              <a:buNone/>
              <a:tabLst/>
              <a:defRPr/>
            </a:pPr>
            <a:r>
              <a:rPr lang="en-US" dirty="0"/>
              <a:t>Click the “Line Spacing” icon to set the space between paragraphs. Choose “Line Spacing Options.” A dialog box will appear. The Line Spacing choices are: “Single,” which makes the line space slightly taller than the biggest font in that line; “1.5 lines,” which is 50 percent larger than Single; “Double,” which is twice that of Single; “Exactly,” which adjusts line space using font points; and “Multiple,” which allows you to set your own line space number to two decimal points.</a:t>
            </a:r>
          </a:p>
          <a:p>
            <a:pPr marL="0" marR="0" lvl="0" indent="0" algn="l" defTabSz="586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buFont typeface="Wingdings" charset="2"/>
              <a:buNone/>
              <a:tabLst/>
              <a:defRPr/>
            </a:pPr>
            <a:endParaRPr 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5991797" y="1867282"/>
            <a:ext cx="5601027" cy="3646170"/>
          </a:xfrm>
        </p:spPr>
        <p:txBody>
          <a:bodyPr>
            <a:normAutofit/>
          </a:bodyPr>
          <a:lstStyle>
            <a:lvl1pPr marL="0" marR="0" indent="0" algn="l" defTabSz="58613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buFont typeface="Wingdings" charset="2"/>
              <a:buNone/>
              <a:tabLst/>
              <a:defRPr lang="en-US" sz="1800" smtClean="0">
                <a:solidFill>
                  <a:schemeClr val="bg2">
                    <a:lumMod val="25000"/>
                  </a:schemeClr>
                </a:solidFill>
                <a:latin typeface="+mn-lt"/>
                <a:cs typeface="Lucida Sans"/>
              </a:defRPr>
            </a:lvl1pPr>
          </a:lstStyle>
          <a:p>
            <a:pPr marL="0" marR="0" lvl="0" indent="0" algn="l" defTabSz="586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buFont typeface="Wingdings" charset="2"/>
              <a:buNone/>
              <a:tabLst/>
              <a:defRPr/>
            </a:pPr>
            <a:r>
              <a:rPr lang="en-US" dirty="0"/>
              <a:t>Click the “Line Spacing” icon to set the space between paragraphs. Choose “Line Spacing Options.” A dialog box will appear. The Line Spacing choices are: “Single,” which makes the line space slightly taller than the biggest font in that line; “1.5 lines,” which is 50 percent larger than Single; “Double,” which is twice that of Single; “Exactly,” which adjusts line space using font points; and “Multiple,” which allows you to set your own line space number to two decimal points.</a:t>
            </a:r>
          </a:p>
          <a:p>
            <a:pPr marL="0" marR="0" lvl="0" indent="0" algn="l" defTabSz="586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buFont typeface="Wingdings" charset="2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>
          <a:xfrm>
            <a:off x="10967587" y="6289413"/>
            <a:ext cx="719016" cy="519464"/>
          </a:xfrm>
          <a:prstGeom prst="rect">
            <a:avLst/>
          </a:prstGeom>
        </p:spPr>
        <p:txBody>
          <a:bodyPr lIns="117226" tIns="58613" rIns="117226" bIns="58613"/>
          <a:lstStyle/>
          <a:p>
            <a:fld id="{FE60092B-F609-4746-8AC6-39A52A222C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095342"/>
      </p:ext>
    </p:extLst>
  </p:cSld>
  <p:clrMapOvr>
    <a:masterClrMapping/>
  </p:clrMapOvr>
  <p:transition spd="slow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 lis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7026" y="1117447"/>
            <a:ext cx="11085799" cy="567395"/>
          </a:xfrm>
        </p:spPr>
        <p:txBody>
          <a:bodyPr>
            <a:normAutofit/>
          </a:bodyPr>
          <a:lstStyle>
            <a:lvl1pPr marL="0" indent="0" algn="l">
              <a:buNone/>
              <a:defRPr sz="2100" baseline="0">
                <a:solidFill>
                  <a:schemeClr val="bg2">
                    <a:lumMod val="50000"/>
                  </a:schemeClr>
                </a:solidFill>
              </a:defRPr>
            </a:lvl1pPr>
            <a:lvl2pPr marL="586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2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58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44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30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16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02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89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Enter subheading here.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07026" y="427090"/>
            <a:ext cx="11085799" cy="655187"/>
          </a:xfrm>
        </p:spPr>
        <p:txBody>
          <a:bodyPr>
            <a:normAutofit/>
          </a:bodyPr>
          <a:lstStyle>
            <a:lvl1pPr marL="0" indent="0" algn="l">
              <a:lnSpc>
                <a:spcPct val="140000"/>
              </a:lnSpc>
              <a:buNone/>
              <a:defRPr sz="2600" b="1">
                <a:solidFill>
                  <a:srgbClr val="0C3C8A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Bullet list 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493184" y="1867282"/>
            <a:ext cx="5290200" cy="3646170"/>
          </a:xfrm>
        </p:spPr>
        <p:txBody>
          <a:bodyPr>
            <a:normAutofit/>
          </a:bodyPr>
          <a:lstStyle>
            <a:lvl1pPr marL="219799" marR="0" indent="-219799" algn="l" defTabSz="58613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charset="2"/>
              <a:buChar char="§"/>
              <a:tabLst/>
              <a:defRPr lang="en-US" sz="1800" smtClean="0">
                <a:solidFill>
                  <a:schemeClr val="bg2">
                    <a:lumMod val="25000"/>
                  </a:schemeClr>
                </a:solidFill>
                <a:latin typeface="+mn-lt"/>
                <a:cs typeface="Lucida Sans"/>
              </a:defRPr>
            </a:lvl1pPr>
          </a:lstStyle>
          <a:p>
            <a:pPr marL="0" marR="0" lvl="0" indent="0" algn="l" defTabSz="586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tabLst/>
              <a:defRPr/>
            </a:pPr>
            <a:r>
              <a:rPr lang="en-US" dirty="0"/>
              <a:t>Click the “Line Spacing” icon to set the space between paragraphs. Choose “Line Spacing Options.” A dialog box will appear. </a:t>
            </a:r>
          </a:p>
          <a:p>
            <a:pPr marL="0" marR="0" lvl="0" indent="0" algn="l" defTabSz="586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tabLst/>
              <a:defRPr/>
            </a:pPr>
            <a:endParaRPr lang="en-US" dirty="0"/>
          </a:p>
          <a:p>
            <a:pPr marL="0" marR="0" lvl="0" indent="0" algn="l" defTabSz="586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tabLst/>
              <a:defRPr/>
            </a:pPr>
            <a:r>
              <a:rPr lang="en-US" dirty="0"/>
              <a:t>The Line Spacing choices are: “Single,” which makes the line space slightly taller than the biggest font in that line; “1.5 lines,” which is 50 percent larger than Single; “Double,” </a:t>
            </a:r>
          </a:p>
          <a:p>
            <a:pPr marL="0" marR="0" lvl="0" indent="0" algn="l" defTabSz="586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tabLst/>
              <a:defRPr/>
            </a:pPr>
            <a:endParaRPr lang="en-US" dirty="0"/>
          </a:p>
          <a:p>
            <a:pPr marL="0" marR="0" lvl="0" indent="0" algn="l" defTabSz="586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tabLst/>
              <a:defRPr/>
            </a:pPr>
            <a:r>
              <a:rPr lang="en-US" dirty="0"/>
              <a:t>which is twice that of Single; “Exactly,” which adjusts line space using font points; and “Multiple,” which allows you to set your own line space number to two decimal points.</a:t>
            </a:r>
          </a:p>
          <a:p>
            <a:pPr marL="0" marR="0" lvl="0" indent="0" algn="l" defTabSz="586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tabLst/>
              <a:defRPr/>
            </a:pPr>
            <a:endParaRPr 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5991797" y="1867282"/>
            <a:ext cx="5601027" cy="3646170"/>
          </a:xfrm>
        </p:spPr>
        <p:txBody>
          <a:bodyPr>
            <a:normAutofit/>
          </a:bodyPr>
          <a:lstStyle>
            <a:lvl1pPr marL="219799" marR="0" indent="-219799" algn="l" defTabSz="58613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charset="2"/>
              <a:buChar char="§"/>
              <a:tabLst/>
              <a:defRPr lang="en-US" sz="1800" smtClean="0">
                <a:solidFill>
                  <a:schemeClr val="bg2">
                    <a:lumMod val="25000"/>
                  </a:schemeClr>
                </a:solidFill>
                <a:latin typeface="+mn-lt"/>
                <a:cs typeface="Lucida Sans"/>
              </a:defRPr>
            </a:lvl1pPr>
          </a:lstStyle>
          <a:p>
            <a:pPr marL="0" marR="0" lvl="0" indent="0" algn="l" defTabSz="586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buFont typeface="Wingdings" charset="2"/>
              <a:buNone/>
              <a:tabLst/>
              <a:defRPr/>
            </a:pPr>
            <a:r>
              <a:rPr lang="en-US" dirty="0"/>
              <a:t>Click the “Line Spacing” icon to set the space between paragraphs. Choose “Line Spacing Options.” </a:t>
            </a:r>
          </a:p>
          <a:p>
            <a:pPr marL="0" marR="0" lvl="0" indent="0" algn="l" defTabSz="586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tabLst/>
              <a:defRPr/>
            </a:pPr>
            <a:endParaRPr lang="en-US" dirty="0"/>
          </a:p>
          <a:p>
            <a:pPr marL="0" marR="0" lvl="0" indent="0" algn="l" defTabSz="586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tabLst/>
              <a:defRPr/>
            </a:pPr>
            <a:r>
              <a:rPr lang="en-US" dirty="0"/>
              <a:t>A dialog box will appear. The Line Spacing choices are: “Single,” which makes the line space slightly taller than the biggest font in that line; “1.5 lines,” </a:t>
            </a:r>
          </a:p>
          <a:p>
            <a:pPr marL="0" marR="0" lvl="0" indent="0" algn="l" defTabSz="586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tabLst/>
              <a:defRPr/>
            </a:pPr>
            <a:endParaRPr lang="en-US" dirty="0"/>
          </a:p>
          <a:p>
            <a:pPr marL="0" marR="0" lvl="0" indent="0" algn="l" defTabSz="586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tabLst/>
              <a:defRPr/>
            </a:pPr>
            <a:r>
              <a:rPr lang="en-US" dirty="0"/>
              <a:t>which is 50 percent larger than Single; “Double,”</a:t>
            </a:r>
          </a:p>
          <a:p>
            <a:pPr marL="0" marR="0" lvl="0" indent="0" algn="l" defTabSz="586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tabLst/>
              <a:defRPr/>
            </a:pPr>
            <a:endParaRPr lang="en-US" dirty="0"/>
          </a:p>
          <a:p>
            <a:pPr marL="0" marR="0" lvl="0" indent="0" algn="l" defTabSz="586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tabLst/>
              <a:defRPr/>
            </a:pPr>
            <a:r>
              <a:rPr lang="en-US" dirty="0"/>
              <a:t>which is twice that of Single; “Exactly,” which adjusts line space using font points; and “Multiple,” which</a:t>
            </a:r>
          </a:p>
          <a:p>
            <a:pPr marL="0" marR="0" lvl="0" indent="0" algn="l" defTabSz="586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tabLst/>
              <a:defRPr/>
            </a:pPr>
            <a:endParaRPr lang="en-US" dirty="0"/>
          </a:p>
          <a:p>
            <a:pPr marL="0" marR="0" lvl="0" indent="0" algn="l" defTabSz="586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tabLst/>
              <a:defRPr/>
            </a:pPr>
            <a:r>
              <a:rPr lang="en-US" dirty="0"/>
              <a:t>allows you to set your own line space number to two decimal points.</a:t>
            </a:r>
          </a:p>
          <a:p>
            <a:pPr marL="0" marR="0" lvl="0" indent="0" algn="l" defTabSz="586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buFont typeface="Wingdings" charset="2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>
          <a:xfrm>
            <a:off x="10967587" y="6289413"/>
            <a:ext cx="719016" cy="519464"/>
          </a:xfrm>
          <a:prstGeom prst="rect">
            <a:avLst/>
          </a:prstGeom>
        </p:spPr>
        <p:txBody>
          <a:bodyPr lIns="117226" tIns="58613" rIns="117226" bIns="58613"/>
          <a:lstStyle/>
          <a:p>
            <a:fld id="{FE60092B-F609-4746-8AC6-39A52A222C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224119"/>
      </p:ext>
    </p:extLst>
  </p:cSld>
  <p:clrMapOvr>
    <a:masterClrMapping/>
  </p:clrMapOvr>
  <p:transition spd="slow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7026" y="1117447"/>
            <a:ext cx="5484772" cy="567395"/>
          </a:xfrm>
        </p:spPr>
        <p:txBody>
          <a:bodyPr>
            <a:normAutofit/>
          </a:bodyPr>
          <a:lstStyle>
            <a:lvl1pPr marL="0" indent="0" algn="l">
              <a:buNone/>
              <a:defRPr sz="2100" baseline="0">
                <a:solidFill>
                  <a:schemeClr val="bg2">
                    <a:lumMod val="50000"/>
                  </a:schemeClr>
                </a:solidFill>
              </a:defRPr>
            </a:lvl1pPr>
            <a:lvl2pPr marL="586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2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58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44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30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16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02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89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Write</a:t>
            </a:r>
            <a:r>
              <a:rPr lang="en-GB" dirty="0"/>
              <a:t> subtitle here.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07026" y="427090"/>
            <a:ext cx="5484772" cy="655187"/>
          </a:xfrm>
        </p:spPr>
        <p:txBody>
          <a:bodyPr>
            <a:normAutofit/>
          </a:bodyPr>
          <a:lstStyle>
            <a:lvl1pPr marL="0" indent="0" algn="l">
              <a:lnSpc>
                <a:spcPct val="140000"/>
              </a:lnSpc>
              <a:buNone/>
              <a:defRPr sz="2600" b="1" baseline="0">
                <a:solidFill>
                  <a:srgbClr val="0C3C8A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Write</a:t>
            </a:r>
            <a:r>
              <a:rPr lang="en-GB" dirty="0"/>
              <a:t> slide title here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7587" y="6289413"/>
            <a:ext cx="719016" cy="519464"/>
          </a:xfrm>
          <a:prstGeom prst="rect">
            <a:avLst/>
          </a:prstGeom>
        </p:spPr>
        <p:txBody>
          <a:bodyPr vert="horz" lIns="117226" tIns="58613" rIns="117226" bIns="58613" rtlCol="0" anchor="ctr"/>
          <a:lstStyle>
            <a:lvl1pPr algn="r">
              <a:defRPr sz="1200" b="0" i="1">
                <a:solidFill>
                  <a:srgbClr val="0C3C8A"/>
                </a:solidFill>
                <a:latin typeface="+mj-lt"/>
                <a:cs typeface="Georgia"/>
              </a:defRPr>
            </a:lvl1pPr>
          </a:lstStyle>
          <a:p>
            <a:fld id="{FE60092B-F609-4746-8AC6-39A52A222C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219323"/>
      </p:ext>
    </p:extLst>
  </p:cSld>
  <p:clrMapOvr>
    <a:masterClrMapping/>
  </p:clrMapOvr>
  <p:transition spd="slow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mbered lis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7026" y="1105255"/>
            <a:ext cx="11085799" cy="567395"/>
          </a:xfrm>
        </p:spPr>
        <p:txBody>
          <a:bodyPr>
            <a:normAutofit/>
          </a:bodyPr>
          <a:lstStyle>
            <a:lvl1pPr marL="0" indent="0" algn="l">
              <a:buNone/>
              <a:defRPr sz="2100" baseline="0">
                <a:solidFill>
                  <a:schemeClr val="bg2">
                    <a:lumMod val="50000"/>
                  </a:schemeClr>
                </a:solidFill>
              </a:defRPr>
            </a:lvl1pPr>
            <a:lvl2pPr marL="586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2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58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44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30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16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02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89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Write</a:t>
            </a:r>
            <a:r>
              <a:rPr lang="en-GB" dirty="0"/>
              <a:t> subheading here.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07026" y="414898"/>
            <a:ext cx="11085799" cy="655187"/>
          </a:xfrm>
        </p:spPr>
        <p:txBody>
          <a:bodyPr>
            <a:normAutofit/>
          </a:bodyPr>
          <a:lstStyle>
            <a:lvl1pPr marL="0" indent="0" algn="l">
              <a:lnSpc>
                <a:spcPct val="140000"/>
              </a:lnSpc>
              <a:buNone/>
              <a:defRPr sz="2600" b="1">
                <a:solidFill>
                  <a:srgbClr val="0C3C8A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Numbered list 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493184" y="1855090"/>
            <a:ext cx="5290200" cy="3646170"/>
          </a:xfrm>
        </p:spPr>
        <p:txBody>
          <a:bodyPr>
            <a:normAutofit/>
          </a:bodyPr>
          <a:lstStyle>
            <a:lvl1pPr marL="293065" marR="0" indent="-293065" algn="l" defTabSz="58613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  <a:defRPr lang="en-US" sz="1800" smtClean="0">
                <a:solidFill>
                  <a:schemeClr val="bg2">
                    <a:lumMod val="25000"/>
                  </a:schemeClr>
                </a:solidFill>
                <a:latin typeface="+mn-lt"/>
                <a:cs typeface="Lucida Sans"/>
              </a:defRPr>
            </a:lvl1pPr>
          </a:lstStyle>
          <a:p>
            <a:pPr marL="0" marR="0" lvl="0" indent="0" algn="l" defTabSz="586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tabLst/>
              <a:defRPr/>
            </a:pPr>
            <a:r>
              <a:rPr lang="en-US" dirty="0"/>
              <a:t>Click the “Line Spacing” icon to set the space between paragraphs. Choose “Line Spacing Options.” A dialog box will appear. </a:t>
            </a:r>
          </a:p>
          <a:p>
            <a:pPr marL="0" marR="0" lvl="0" indent="0" algn="l" defTabSz="586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tabLst/>
              <a:defRPr/>
            </a:pPr>
            <a:endParaRPr lang="en-US" dirty="0"/>
          </a:p>
          <a:p>
            <a:pPr marL="0" marR="0" lvl="0" indent="0" algn="l" defTabSz="586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tabLst/>
              <a:defRPr/>
            </a:pPr>
            <a:r>
              <a:rPr lang="en-US" dirty="0"/>
              <a:t>The Line Spacing choices are: “Single,” which makes the line space slightly taller than the biggest font in that line; “1.5 lines,” which is 50 percent larger than Single; “Double,” </a:t>
            </a:r>
          </a:p>
          <a:p>
            <a:pPr marL="0" marR="0" lvl="0" indent="0" algn="l" defTabSz="586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tabLst/>
              <a:defRPr/>
            </a:pPr>
            <a:endParaRPr lang="en-US" dirty="0"/>
          </a:p>
          <a:p>
            <a:pPr marL="0" marR="0" lvl="0" indent="0" algn="l" defTabSz="586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tabLst/>
              <a:defRPr/>
            </a:pPr>
            <a:r>
              <a:rPr lang="en-US" dirty="0"/>
              <a:t>which is twice that of Single; “Exactly,” which adjusts line space using font points; and “Multiple,” which allows you to set your own line space number to two decimal points.</a:t>
            </a:r>
          </a:p>
          <a:p>
            <a:pPr marL="0" marR="0" lvl="0" indent="0" algn="l" defTabSz="586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tabLst/>
              <a:defRPr/>
            </a:pPr>
            <a:endParaRPr 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5991797" y="1855090"/>
            <a:ext cx="5601027" cy="3646170"/>
          </a:xfrm>
        </p:spPr>
        <p:txBody>
          <a:bodyPr>
            <a:normAutofit/>
          </a:bodyPr>
          <a:lstStyle>
            <a:lvl1pPr marL="293065" marR="0" indent="-293065" algn="l" defTabSz="58613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  <a:defRPr lang="en-US" sz="1800" smtClean="0">
                <a:solidFill>
                  <a:schemeClr val="bg2">
                    <a:lumMod val="25000"/>
                  </a:schemeClr>
                </a:solidFill>
                <a:latin typeface="+mn-lt"/>
                <a:cs typeface="Lucida Sans"/>
              </a:defRPr>
            </a:lvl1pPr>
          </a:lstStyle>
          <a:p>
            <a:pPr marL="0" marR="0" lvl="0" indent="0" algn="l" defTabSz="586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buFont typeface="Wingdings" charset="2"/>
              <a:buNone/>
              <a:tabLst/>
              <a:defRPr/>
            </a:pPr>
            <a:r>
              <a:rPr lang="en-US" dirty="0"/>
              <a:t>Click the “Line Spacing” icon to set the space between paragraphs. Choose “Line Spacing Options.” </a:t>
            </a:r>
          </a:p>
          <a:p>
            <a:pPr marL="0" marR="0" lvl="0" indent="0" algn="l" defTabSz="586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tabLst/>
              <a:defRPr/>
            </a:pPr>
            <a:endParaRPr lang="en-US" dirty="0"/>
          </a:p>
          <a:p>
            <a:pPr marL="0" marR="0" lvl="0" indent="0" algn="l" defTabSz="586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tabLst/>
              <a:defRPr/>
            </a:pPr>
            <a:r>
              <a:rPr lang="en-US" dirty="0"/>
              <a:t>A dialog box will appear. The Line Spacing choices are: “Single,” which makes the line space slightly taller than the biggest font in that line; “1.5 lines,” </a:t>
            </a:r>
          </a:p>
          <a:p>
            <a:pPr marL="0" marR="0" lvl="0" indent="0" algn="l" defTabSz="586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tabLst/>
              <a:defRPr/>
            </a:pPr>
            <a:endParaRPr lang="en-US" dirty="0"/>
          </a:p>
          <a:p>
            <a:pPr marL="0" marR="0" lvl="0" indent="0" algn="l" defTabSz="586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tabLst/>
              <a:defRPr/>
            </a:pPr>
            <a:r>
              <a:rPr lang="en-US" dirty="0"/>
              <a:t>which is 50 percent larger than Single; “Double,”</a:t>
            </a:r>
          </a:p>
          <a:p>
            <a:pPr marL="0" marR="0" lvl="0" indent="0" algn="l" defTabSz="586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tabLst/>
              <a:defRPr/>
            </a:pPr>
            <a:endParaRPr lang="en-US" dirty="0"/>
          </a:p>
          <a:p>
            <a:pPr marL="0" marR="0" lvl="0" indent="0" algn="l" defTabSz="586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tabLst/>
              <a:defRPr/>
            </a:pPr>
            <a:r>
              <a:rPr lang="en-US" dirty="0"/>
              <a:t>which is twice that of Single; “Exactly,” which adjusts line space using font points; and “Multiple,” which</a:t>
            </a:r>
          </a:p>
          <a:p>
            <a:pPr marL="0" marR="0" lvl="0" indent="0" algn="l" defTabSz="586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tabLst/>
              <a:defRPr/>
            </a:pPr>
            <a:endParaRPr lang="en-US" dirty="0"/>
          </a:p>
          <a:p>
            <a:pPr marL="0" marR="0" lvl="0" indent="0" algn="l" defTabSz="586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tabLst/>
              <a:defRPr/>
            </a:pPr>
            <a:r>
              <a:rPr lang="en-US" dirty="0"/>
              <a:t>allows you to set your own line space number to two decimal points.</a:t>
            </a:r>
          </a:p>
          <a:p>
            <a:pPr marL="0" marR="0" lvl="0" indent="0" algn="l" defTabSz="586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>
          <a:xfrm>
            <a:off x="10967587" y="6289413"/>
            <a:ext cx="719016" cy="519464"/>
          </a:xfrm>
          <a:prstGeom prst="rect">
            <a:avLst/>
          </a:prstGeom>
        </p:spPr>
        <p:txBody>
          <a:bodyPr lIns="117226" tIns="58613" rIns="117226" bIns="58613"/>
          <a:lstStyle/>
          <a:p>
            <a:fld id="{FE60092B-F609-4746-8AC6-39A52A222C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489997"/>
      </p:ext>
    </p:extLst>
  </p:cSld>
  <p:clrMapOvr>
    <a:masterClrMapping/>
  </p:clrMapOvr>
  <p:transition spd="slow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07026" y="427090"/>
            <a:ext cx="5484772" cy="655187"/>
          </a:xfrm>
        </p:spPr>
        <p:txBody>
          <a:bodyPr>
            <a:normAutofit/>
          </a:bodyPr>
          <a:lstStyle>
            <a:lvl1pPr marL="0" indent="0" algn="l">
              <a:lnSpc>
                <a:spcPct val="140000"/>
              </a:lnSpc>
              <a:buNone/>
              <a:defRPr sz="2600" b="1">
                <a:solidFill>
                  <a:srgbClr val="0C3C8A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Contents overview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7587" y="6289413"/>
            <a:ext cx="719016" cy="519464"/>
          </a:xfrm>
          <a:prstGeom prst="rect">
            <a:avLst/>
          </a:prstGeom>
        </p:spPr>
        <p:txBody>
          <a:bodyPr vert="horz" lIns="117226" tIns="58613" rIns="117226" bIns="58613" rtlCol="0" anchor="ctr"/>
          <a:lstStyle>
            <a:lvl1pPr algn="r">
              <a:defRPr sz="1200" b="0" i="1">
                <a:solidFill>
                  <a:srgbClr val="0C3C8A"/>
                </a:solidFill>
                <a:latin typeface="+mj-lt"/>
                <a:cs typeface="Georgia"/>
              </a:defRPr>
            </a:lvl1pPr>
          </a:lstStyle>
          <a:p>
            <a:fld id="{FE60092B-F609-4746-8AC6-39A52A222C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64315"/>
      </p:ext>
    </p:extLst>
  </p:cSld>
  <p:clrMapOvr>
    <a:masterClrMapping/>
  </p:clrMapOvr>
  <p:transition spd="slow"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nal_slide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1"/>
          <p:cNvSpPr/>
          <p:nvPr userDrawn="1"/>
        </p:nvSpPr>
        <p:spPr>
          <a:xfrm>
            <a:off x="-50731" y="1"/>
            <a:ext cx="12269545" cy="6993054"/>
          </a:xfrm>
          <a:custGeom>
            <a:avLst/>
            <a:gdLst>
              <a:gd name="connsiteX0" fmla="*/ 0 w 3664361"/>
              <a:gd name="connsiteY0" fmla="*/ 4475230 h 4475230"/>
              <a:gd name="connsiteX1" fmla="*/ 1410156 w 3664361"/>
              <a:gd name="connsiteY1" fmla="*/ 0 h 4475230"/>
              <a:gd name="connsiteX2" fmla="*/ 3664361 w 3664361"/>
              <a:gd name="connsiteY2" fmla="*/ 0 h 4475230"/>
              <a:gd name="connsiteX3" fmla="*/ 2254205 w 3664361"/>
              <a:gd name="connsiteY3" fmla="*/ 4475230 h 4475230"/>
              <a:gd name="connsiteX4" fmla="*/ 0 w 3664361"/>
              <a:gd name="connsiteY4" fmla="*/ 4475230 h 4475230"/>
              <a:gd name="connsiteX0" fmla="*/ 0 w 3677030"/>
              <a:gd name="connsiteY0" fmla="*/ 4475230 h 5498286"/>
              <a:gd name="connsiteX1" fmla="*/ 1410156 w 3677030"/>
              <a:gd name="connsiteY1" fmla="*/ 0 h 5498286"/>
              <a:gd name="connsiteX2" fmla="*/ 3664361 w 3677030"/>
              <a:gd name="connsiteY2" fmla="*/ 0 h 5498286"/>
              <a:gd name="connsiteX3" fmla="*/ 3677030 w 3677030"/>
              <a:gd name="connsiteY3" fmla="*/ 5498286 h 5498286"/>
              <a:gd name="connsiteX4" fmla="*/ 0 w 3677030"/>
              <a:gd name="connsiteY4" fmla="*/ 4475230 h 5498286"/>
              <a:gd name="connsiteX0" fmla="*/ 0 w 3699638"/>
              <a:gd name="connsiteY0" fmla="*/ 4804489 h 5827545"/>
              <a:gd name="connsiteX1" fmla="*/ 1410156 w 3699638"/>
              <a:gd name="connsiteY1" fmla="*/ 329259 h 5827545"/>
              <a:gd name="connsiteX2" fmla="*/ 3699638 w 3699638"/>
              <a:gd name="connsiteY2" fmla="*/ 0 h 5827545"/>
              <a:gd name="connsiteX3" fmla="*/ 3677030 w 3699638"/>
              <a:gd name="connsiteY3" fmla="*/ 5827545 h 5827545"/>
              <a:gd name="connsiteX4" fmla="*/ 0 w 3699638"/>
              <a:gd name="connsiteY4" fmla="*/ 4804489 h 5827545"/>
              <a:gd name="connsiteX0" fmla="*/ 0 w 3699638"/>
              <a:gd name="connsiteY0" fmla="*/ 4804489 h 5827545"/>
              <a:gd name="connsiteX1" fmla="*/ 457687 w 3699638"/>
              <a:gd name="connsiteY1" fmla="*/ 23518 h 5827545"/>
              <a:gd name="connsiteX2" fmla="*/ 3699638 w 3699638"/>
              <a:gd name="connsiteY2" fmla="*/ 0 h 5827545"/>
              <a:gd name="connsiteX3" fmla="*/ 3677030 w 3699638"/>
              <a:gd name="connsiteY3" fmla="*/ 5827545 h 5827545"/>
              <a:gd name="connsiteX4" fmla="*/ 0 w 3699638"/>
              <a:gd name="connsiteY4" fmla="*/ 4804489 h 5827545"/>
              <a:gd name="connsiteX0" fmla="*/ 0 w 5639854"/>
              <a:gd name="connsiteY0" fmla="*/ 5804026 h 5827545"/>
              <a:gd name="connsiteX1" fmla="*/ 2397903 w 5639854"/>
              <a:gd name="connsiteY1" fmla="*/ 23518 h 5827545"/>
              <a:gd name="connsiteX2" fmla="*/ 5639854 w 5639854"/>
              <a:gd name="connsiteY2" fmla="*/ 0 h 5827545"/>
              <a:gd name="connsiteX3" fmla="*/ 5617246 w 5639854"/>
              <a:gd name="connsiteY3" fmla="*/ 5827545 h 5827545"/>
              <a:gd name="connsiteX4" fmla="*/ 0 w 5639854"/>
              <a:gd name="connsiteY4" fmla="*/ 5804026 h 5827545"/>
              <a:gd name="connsiteX0" fmla="*/ 0 w 5639854"/>
              <a:gd name="connsiteY0" fmla="*/ 5804026 h 5827545"/>
              <a:gd name="connsiteX1" fmla="*/ 2703634 w 5639854"/>
              <a:gd name="connsiteY1" fmla="*/ 0 h 5827545"/>
              <a:gd name="connsiteX2" fmla="*/ 5639854 w 5639854"/>
              <a:gd name="connsiteY2" fmla="*/ 0 h 5827545"/>
              <a:gd name="connsiteX3" fmla="*/ 5617246 w 5639854"/>
              <a:gd name="connsiteY3" fmla="*/ 5827545 h 5827545"/>
              <a:gd name="connsiteX4" fmla="*/ 0 w 5639854"/>
              <a:gd name="connsiteY4" fmla="*/ 5804026 h 5827545"/>
              <a:gd name="connsiteX0" fmla="*/ 0 w 4993115"/>
              <a:gd name="connsiteY0" fmla="*/ 5815785 h 5827545"/>
              <a:gd name="connsiteX1" fmla="*/ 2056895 w 4993115"/>
              <a:gd name="connsiteY1" fmla="*/ 0 h 5827545"/>
              <a:gd name="connsiteX2" fmla="*/ 4993115 w 4993115"/>
              <a:gd name="connsiteY2" fmla="*/ 0 h 5827545"/>
              <a:gd name="connsiteX3" fmla="*/ 4970507 w 4993115"/>
              <a:gd name="connsiteY3" fmla="*/ 5827545 h 5827545"/>
              <a:gd name="connsiteX4" fmla="*/ 0 w 4993115"/>
              <a:gd name="connsiteY4" fmla="*/ 5815785 h 5827545"/>
              <a:gd name="connsiteX0" fmla="*/ 0 w 7822055"/>
              <a:gd name="connsiteY0" fmla="*/ 5838464 h 5838464"/>
              <a:gd name="connsiteX1" fmla="*/ 4885835 w 7822055"/>
              <a:gd name="connsiteY1" fmla="*/ 0 h 5838464"/>
              <a:gd name="connsiteX2" fmla="*/ 7822055 w 7822055"/>
              <a:gd name="connsiteY2" fmla="*/ 0 h 5838464"/>
              <a:gd name="connsiteX3" fmla="*/ 7799447 w 7822055"/>
              <a:gd name="connsiteY3" fmla="*/ 5827545 h 5838464"/>
              <a:gd name="connsiteX4" fmla="*/ 0 w 7822055"/>
              <a:gd name="connsiteY4" fmla="*/ 5838464 h 5838464"/>
              <a:gd name="connsiteX0" fmla="*/ 0 w 7822055"/>
              <a:gd name="connsiteY0" fmla="*/ 5940518 h 5940518"/>
              <a:gd name="connsiteX1" fmla="*/ 67207 w 7822055"/>
              <a:gd name="connsiteY1" fmla="*/ 0 h 5940518"/>
              <a:gd name="connsiteX2" fmla="*/ 7822055 w 7822055"/>
              <a:gd name="connsiteY2" fmla="*/ 102054 h 5940518"/>
              <a:gd name="connsiteX3" fmla="*/ 7799447 w 7822055"/>
              <a:gd name="connsiteY3" fmla="*/ 5929599 h 5940518"/>
              <a:gd name="connsiteX4" fmla="*/ 0 w 7822055"/>
              <a:gd name="connsiteY4" fmla="*/ 5940518 h 5940518"/>
              <a:gd name="connsiteX0" fmla="*/ 0 w 7822055"/>
              <a:gd name="connsiteY0" fmla="*/ 5838464 h 5838464"/>
              <a:gd name="connsiteX1" fmla="*/ 284092 w 7822055"/>
              <a:gd name="connsiteY1" fmla="*/ 68036 h 5838464"/>
              <a:gd name="connsiteX2" fmla="*/ 7822055 w 7822055"/>
              <a:gd name="connsiteY2" fmla="*/ 0 h 5838464"/>
              <a:gd name="connsiteX3" fmla="*/ 7799447 w 7822055"/>
              <a:gd name="connsiteY3" fmla="*/ 5827545 h 5838464"/>
              <a:gd name="connsiteX4" fmla="*/ 0 w 7822055"/>
              <a:gd name="connsiteY4" fmla="*/ 5838464 h 5838464"/>
              <a:gd name="connsiteX0" fmla="*/ 0 w 7822055"/>
              <a:gd name="connsiteY0" fmla="*/ 5838464 h 5838464"/>
              <a:gd name="connsiteX1" fmla="*/ 180364 w 7822055"/>
              <a:gd name="connsiteY1" fmla="*/ 11340 h 5838464"/>
              <a:gd name="connsiteX2" fmla="*/ 7822055 w 7822055"/>
              <a:gd name="connsiteY2" fmla="*/ 0 h 5838464"/>
              <a:gd name="connsiteX3" fmla="*/ 7799447 w 7822055"/>
              <a:gd name="connsiteY3" fmla="*/ 5827545 h 5838464"/>
              <a:gd name="connsiteX4" fmla="*/ 0 w 7822055"/>
              <a:gd name="connsiteY4" fmla="*/ 5838464 h 5838464"/>
              <a:gd name="connsiteX0" fmla="*/ 102530 w 7641691"/>
              <a:gd name="connsiteY0" fmla="*/ 5895160 h 5895160"/>
              <a:gd name="connsiteX1" fmla="*/ 0 w 7641691"/>
              <a:gd name="connsiteY1" fmla="*/ 11340 h 5895160"/>
              <a:gd name="connsiteX2" fmla="*/ 7641691 w 7641691"/>
              <a:gd name="connsiteY2" fmla="*/ 0 h 5895160"/>
              <a:gd name="connsiteX3" fmla="*/ 7619083 w 7641691"/>
              <a:gd name="connsiteY3" fmla="*/ 5827545 h 5895160"/>
              <a:gd name="connsiteX4" fmla="*/ 102530 w 7641691"/>
              <a:gd name="connsiteY4" fmla="*/ 5895160 h 5895160"/>
              <a:gd name="connsiteX0" fmla="*/ 0 w 7661749"/>
              <a:gd name="connsiteY0" fmla="*/ 5770427 h 5827545"/>
              <a:gd name="connsiteX1" fmla="*/ 20058 w 7661749"/>
              <a:gd name="connsiteY1" fmla="*/ 11340 h 5827545"/>
              <a:gd name="connsiteX2" fmla="*/ 7661749 w 7661749"/>
              <a:gd name="connsiteY2" fmla="*/ 0 h 5827545"/>
              <a:gd name="connsiteX3" fmla="*/ 7639141 w 7661749"/>
              <a:gd name="connsiteY3" fmla="*/ 5827545 h 5827545"/>
              <a:gd name="connsiteX4" fmla="*/ 0 w 7661749"/>
              <a:gd name="connsiteY4" fmla="*/ 5770427 h 5827545"/>
              <a:gd name="connsiteX0" fmla="*/ 0 w 7639141"/>
              <a:gd name="connsiteY0" fmla="*/ 5759087 h 5816205"/>
              <a:gd name="connsiteX1" fmla="*/ 20058 w 7639141"/>
              <a:gd name="connsiteY1" fmla="*/ 0 h 5816205"/>
              <a:gd name="connsiteX2" fmla="*/ 7331706 w 7639141"/>
              <a:gd name="connsiteY2" fmla="*/ 22678 h 5816205"/>
              <a:gd name="connsiteX3" fmla="*/ 7639141 w 7639141"/>
              <a:gd name="connsiteY3" fmla="*/ 5816205 h 5816205"/>
              <a:gd name="connsiteX4" fmla="*/ 0 w 7639141"/>
              <a:gd name="connsiteY4" fmla="*/ 5759087 h 5816205"/>
              <a:gd name="connsiteX0" fmla="*/ 0 w 7652320"/>
              <a:gd name="connsiteY0" fmla="*/ 5759087 h 5816205"/>
              <a:gd name="connsiteX1" fmla="*/ 20058 w 7652320"/>
              <a:gd name="connsiteY1" fmla="*/ 0 h 5816205"/>
              <a:gd name="connsiteX2" fmla="*/ 7652320 w 7652320"/>
              <a:gd name="connsiteY2" fmla="*/ 0 h 5816205"/>
              <a:gd name="connsiteX3" fmla="*/ 7639141 w 7652320"/>
              <a:gd name="connsiteY3" fmla="*/ 5816205 h 5816205"/>
              <a:gd name="connsiteX4" fmla="*/ 0 w 7652320"/>
              <a:gd name="connsiteY4" fmla="*/ 5759087 h 5816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52320" h="5816205">
                <a:moveTo>
                  <a:pt x="0" y="5759087"/>
                </a:moveTo>
                <a:lnTo>
                  <a:pt x="20058" y="0"/>
                </a:lnTo>
                <a:lnTo>
                  <a:pt x="7652320" y="0"/>
                </a:lnTo>
                <a:lnTo>
                  <a:pt x="7639141" y="5816205"/>
                </a:lnTo>
                <a:lnTo>
                  <a:pt x="0" y="5759087"/>
                </a:lnTo>
                <a:close/>
              </a:path>
            </a:pathLst>
          </a:custGeom>
          <a:solidFill>
            <a:srgbClr val="141E23"/>
          </a:solidFill>
          <a:ln w="9525" cap="flat" cmpd="sng" algn="ctr">
            <a:noFill/>
            <a:prstDash val="solid"/>
          </a:ln>
          <a:effectLst/>
        </p:spPr>
        <p:txBody>
          <a:bodyPr lIns="117226" tIns="58613" rIns="117226" bIns="58613" rtlCol="0" anchor="ctr"/>
          <a:lstStyle/>
          <a:p>
            <a:pPr marL="0" marR="0" lvl="0" indent="0" algn="ctr" defTabSz="117226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ucida Sans"/>
              <a:ea typeface="+mn-ea"/>
              <a:cs typeface="Lucida Sans"/>
            </a:endParaRP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422096" y="1479097"/>
            <a:ext cx="8299449" cy="120205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baseline="0">
                <a:solidFill>
                  <a:srgbClr val="079ACF"/>
                </a:solidFill>
                <a:latin typeface="Lucida Sans"/>
                <a:cs typeface="Lucida Sans"/>
              </a:defRPr>
            </a:lvl1pPr>
          </a:lstStyle>
          <a:p>
            <a:pPr lvl="0"/>
            <a:r>
              <a:rPr lang="en-US" dirty="0"/>
              <a:t>Thank you for your attention.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422096" y="4122965"/>
            <a:ext cx="4719229" cy="296330"/>
          </a:xfrm>
          <a:prstGeom prst="rect">
            <a:avLst/>
          </a:prstGeom>
        </p:spPr>
        <p:txBody>
          <a:bodyPr vert="horz"/>
          <a:lstStyle>
            <a:lvl1pPr marL="0" marR="0" indent="0" algn="l" defTabSz="58613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300" b="1" i="0" baseline="0" smtClean="0">
                <a:solidFill>
                  <a:schemeClr val="bg1"/>
                </a:solidFill>
                <a:latin typeface="Lucida Sans"/>
                <a:cs typeface="Lucida Sans"/>
              </a:defRPr>
            </a:lvl1pPr>
            <a:lvl2pPr>
              <a:lnSpc>
                <a:spcPct val="140000"/>
              </a:lnSpc>
              <a:defRPr sz="1500">
                <a:solidFill>
                  <a:srgbClr val="FFFFFF"/>
                </a:solidFill>
                <a:latin typeface="Georgia"/>
                <a:cs typeface="Georgia"/>
              </a:defRPr>
            </a:lvl2pPr>
            <a:lvl3pPr>
              <a:lnSpc>
                <a:spcPct val="140000"/>
              </a:lnSpc>
              <a:defRPr sz="1500">
                <a:solidFill>
                  <a:srgbClr val="FFFFFF"/>
                </a:solidFill>
                <a:latin typeface="Georgia"/>
                <a:cs typeface="Georgia"/>
              </a:defRPr>
            </a:lvl3pPr>
            <a:lvl4pPr>
              <a:lnSpc>
                <a:spcPct val="140000"/>
              </a:lnSpc>
              <a:defRPr sz="1500">
                <a:solidFill>
                  <a:srgbClr val="FFFFFF"/>
                </a:solidFill>
                <a:latin typeface="Georgia"/>
                <a:cs typeface="Georgia"/>
              </a:defRPr>
            </a:lvl4pPr>
            <a:lvl5pPr>
              <a:lnSpc>
                <a:spcPct val="140000"/>
              </a:lnSpc>
              <a:defRPr sz="1500">
                <a:solidFill>
                  <a:srgbClr val="FFFFFF"/>
                </a:solidFill>
                <a:latin typeface="Georgia"/>
                <a:cs typeface="Georgia"/>
              </a:defRPr>
            </a:lvl5pPr>
          </a:lstStyle>
          <a:p>
            <a:pPr marL="0" marR="0" lvl="0" indent="0" algn="l" defTabSz="58613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Write speaker’s name here.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1422095" y="4860764"/>
            <a:ext cx="4719231" cy="262055"/>
          </a:xfrm>
          <a:prstGeom prst="rect">
            <a:avLst/>
          </a:prstGeom>
        </p:spPr>
        <p:txBody>
          <a:bodyPr vert="horz" anchor="b"/>
          <a:lstStyle>
            <a:lvl1pPr marL="0" marR="0" indent="0" algn="l" defTabSz="58613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000" b="0" i="0" baseline="0" smtClean="0">
                <a:solidFill>
                  <a:schemeClr val="bg1">
                    <a:lumMod val="75000"/>
                  </a:schemeClr>
                </a:solidFill>
                <a:latin typeface="Georgia"/>
                <a:cs typeface="Georgia"/>
              </a:defRPr>
            </a:lvl1pPr>
            <a:lvl2pPr>
              <a:lnSpc>
                <a:spcPct val="140000"/>
              </a:lnSpc>
              <a:defRPr sz="1500">
                <a:solidFill>
                  <a:srgbClr val="FFFFFF"/>
                </a:solidFill>
                <a:latin typeface="Georgia"/>
                <a:cs typeface="Georgia"/>
              </a:defRPr>
            </a:lvl2pPr>
            <a:lvl3pPr>
              <a:lnSpc>
                <a:spcPct val="140000"/>
              </a:lnSpc>
              <a:defRPr sz="1500">
                <a:solidFill>
                  <a:srgbClr val="FFFFFF"/>
                </a:solidFill>
                <a:latin typeface="Georgia"/>
                <a:cs typeface="Georgia"/>
              </a:defRPr>
            </a:lvl3pPr>
            <a:lvl4pPr>
              <a:lnSpc>
                <a:spcPct val="140000"/>
              </a:lnSpc>
              <a:defRPr sz="1500">
                <a:solidFill>
                  <a:srgbClr val="FFFFFF"/>
                </a:solidFill>
                <a:latin typeface="Georgia"/>
                <a:cs typeface="Georgia"/>
              </a:defRPr>
            </a:lvl4pPr>
            <a:lvl5pPr>
              <a:lnSpc>
                <a:spcPct val="140000"/>
              </a:lnSpc>
              <a:defRPr sz="1500">
                <a:solidFill>
                  <a:srgbClr val="FFFFFF"/>
                </a:solidFill>
                <a:latin typeface="Georgia"/>
                <a:cs typeface="Georgia"/>
              </a:defRPr>
            </a:lvl5pPr>
          </a:lstStyle>
          <a:p>
            <a:pPr marL="0" marR="0" lvl="0" indent="0" algn="l" defTabSz="58613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firstname.surname@netbuilder.co.uk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1422095" y="5167186"/>
            <a:ext cx="4719231" cy="167304"/>
          </a:xfrm>
          <a:prstGeom prst="rect">
            <a:avLst/>
          </a:prstGeom>
        </p:spPr>
        <p:txBody>
          <a:bodyPr vert="horz" anchor="b"/>
          <a:lstStyle>
            <a:lvl1pPr marL="0" marR="0" indent="0" algn="l" defTabSz="58613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000" spc="154">
                <a:solidFill>
                  <a:srgbClr val="B9B9B9"/>
                </a:solidFill>
              </a:defRPr>
            </a:lvl1pPr>
            <a:lvl2pPr>
              <a:lnSpc>
                <a:spcPct val="140000"/>
              </a:lnSpc>
              <a:defRPr sz="1500">
                <a:solidFill>
                  <a:srgbClr val="FFFFFF"/>
                </a:solidFill>
                <a:latin typeface="Georgia"/>
                <a:cs typeface="Georgia"/>
              </a:defRPr>
            </a:lvl2pPr>
            <a:lvl3pPr>
              <a:lnSpc>
                <a:spcPct val="140000"/>
              </a:lnSpc>
              <a:defRPr sz="1500">
                <a:solidFill>
                  <a:srgbClr val="FFFFFF"/>
                </a:solidFill>
                <a:latin typeface="Georgia"/>
                <a:cs typeface="Georgia"/>
              </a:defRPr>
            </a:lvl3pPr>
            <a:lvl4pPr>
              <a:lnSpc>
                <a:spcPct val="140000"/>
              </a:lnSpc>
              <a:defRPr sz="1500">
                <a:solidFill>
                  <a:srgbClr val="FFFFFF"/>
                </a:solidFill>
                <a:latin typeface="Georgia"/>
                <a:cs typeface="Georgia"/>
              </a:defRPr>
            </a:lvl4pPr>
            <a:lvl5pPr>
              <a:lnSpc>
                <a:spcPct val="140000"/>
              </a:lnSpc>
              <a:defRPr sz="1500">
                <a:solidFill>
                  <a:srgbClr val="FFFFFF"/>
                </a:solidFill>
                <a:latin typeface="Georgia"/>
                <a:cs typeface="Georgia"/>
              </a:defRPr>
            </a:lvl5pPr>
          </a:lstStyle>
          <a:p>
            <a:pPr marL="0" marR="0" lvl="0" indent="0" algn="l" defTabSz="58613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+44 (0)7xxx xxx xxx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1422095" y="4376970"/>
            <a:ext cx="4719231" cy="296323"/>
          </a:xfrm>
          <a:prstGeom prst="rect">
            <a:avLst/>
          </a:prstGeom>
        </p:spPr>
        <p:txBody>
          <a:bodyPr vert="horz"/>
          <a:lstStyle>
            <a:lvl1pPr marL="0" marR="0" indent="0" algn="l" defTabSz="58613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300" b="0" i="0" baseline="0" smtClean="0">
                <a:solidFill>
                  <a:schemeClr val="bg1">
                    <a:lumMod val="75000"/>
                  </a:schemeClr>
                </a:solidFill>
                <a:latin typeface="Lucida Sans"/>
                <a:cs typeface="Lucida Sans"/>
              </a:defRPr>
            </a:lvl1pPr>
            <a:lvl2pPr>
              <a:lnSpc>
                <a:spcPct val="140000"/>
              </a:lnSpc>
              <a:defRPr sz="1500">
                <a:solidFill>
                  <a:srgbClr val="FFFFFF"/>
                </a:solidFill>
                <a:latin typeface="Georgia"/>
                <a:cs typeface="Georgia"/>
              </a:defRPr>
            </a:lvl2pPr>
            <a:lvl3pPr>
              <a:lnSpc>
                <a:spcPct val="140000"/>
              </a:lnSpc>
              <a:defRPr sz="1500">
                <a:solidFill>
                  <a:srgbClr val="FFFFFF"/>
                </a:solidFill>
                <a:latin typeface="Georgia"/>
                <a:cs typeface="Georgia"/>
              </a:defRPr>
            </a:lvl3pPr>
            <a:lvl4pPr>
              <a:lnSpc>
                <a:spcPct val="140000"/>
              </a:lnSpc>
              <a:defRPr sz="1500">
                <a:solidFill>
                  <a:srgbClr val="FFFFFF"/>
                </a:solidFill>
                <a:latin typeface="Georgia"/>
                <a:cs typeface="Georgia"/>
              </a:defRPr>
            </a:lvl4pPr>
            <a:lvl5pPr>
              <a:lnSpc>
                <a:spcPct val="140000"/>
              </a:lnSpc>
              <a:defRPr sz="1500">
                <a:solidFill>
                  <a:srgbClr val="FFFFFF"/>
                </a:solidFill>
                <a:latin typeface="Georgia"/>
                <a:cs typeface="Georgia"/>
              </a:defRPr>
            </a:lvl5pPr>
          </a:lstStyle>
          <a:p>
            <a:pPr marL="0" marR="0" lvl="0" indent="0" algn="l" defTabSz="58613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Write speaker’s job title here.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422096" y="3635555"/>
            <a:ext cx="3658061" cy="363854"/>
          </a:xfrm>
          <a:prstGeom prst="rect">
            <a:avLst/>
          </a:prstGeom>
        </p:spPr>
        <p:txBody>
          <a:bodyPr lIns="117226" tIns="58613" rIns="117226" bIns="58613"/>
          <a:lstStyle>
            <a:lvl1pPr>
              <a:defRPr>
                <a:solidFill>
                  <a:srgbClr val="05749B"/>
                </a:solidFill>
                <a:latin typeface="Lucida Sans"/>
                <a:cs typeface="Lucida Sans"/>
              </a:defRPr>
            </a:lvl1pPr>
          </a:lstStyle>
          <a:p>
            <a:fld id="{CD85DA61-C0EB-9D45-BC29-6770B4B1954F}" type="datetime3">
              <a:rPr lang="en-GB" smtClean="0"/>
              <a:pPr/>
              <a:t>27 March,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462415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544760"/>
            <a:ext cx="114048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651960"/>
            <a:ext cx="9126000" cy="626400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rgbClr val="00519C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36173" y="6336874"/>
            <a:ext cx="11378986" cy="0"/>
          </a:xfrm>
          <a:prstGeom prst="line">
            <a:avLst/>
          </a:prstGeom>
          <a:ln w="3175" cmpd="sng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mazonWebservices_Logo.sv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076" y="6430826"/>
            <a:ext cx="829052" cy="311723"/>
          </a:xfrm>
          <a:prstGeom prst="rect">
            <a:avLst/>
          </a:prstGeom>
        </p:spPr>
      </p:pic>
      <p:pic>
        <p:nvPicPr>
          <p:cNvPr id="11" name="Picture 10" descr="QA Consulting Logo_solo-01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78" y="6388066"/>
            <a:ext cx="1385282" cy="444017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762543" y="6440106"/>
            <a:ext cx="0" cy="298033"/>
          </a:xfrm>
          <a:prstGeom prst="line">
            <a:avLst/>
          </a:prstGeom>
          <a:ln w="3175" cmpd="sng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544760"/>
            <a:ext cx="114048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  <a:cs typeface="Arial" panose="020B060402020202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65196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36173" y="6336874"/>
            <a:ext cx="11378986" cy="0"/>
          </a:xfrm>
          <a:prstGeom prst="line">
            <a:avLst/>
          </a:prstGeom>
          <a:ln w="3175" cmpd="sng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mazonWebservices_Logo.sv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076" y="6430826"/>
            <a:ext cx="829052" cy="311723"/>
          </a:xfrm>
          <a:prstGeom prst="rect">
            <a:avLst/>
          </a:prstGeom>
        </p:spPr>
      </p:pic>
      <p:pic>
        <p:nvPicPr>
          <p:cNvPr id="11" name="Picture 10" descr="QA Consulting Logo_solo-01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78" y="6388066"/>
            <a:ext cx="1385282" cy="444017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762543" y="6440106"/>
            <a:ext cx="0" cy="298033"/>
          </a:xfrm>
          <a:prstGeom prst="line">
            <a:avLst/>
          </a:prstGeom>
          <a:ln w="3175" cmpd="sng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54476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54476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078034" y="1545562"/>
            <a:ext cx="45719" cy="4545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65196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36173" y="6336874"/>
            <a:ext cx="11378986" cy="0"/>
          </a:xfrm>
          <a:prstGeom prst="line">
            <a:avLst/>
          </a:prstGeom>
          <a:ln w="3175" cmpd="sng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mazonWebservices_Logo.sv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076" y="6430826"/>
            <a:ext cx="829052" cy="311723"/>
          </a:xfrm>
          <a:prstGeom prst="rect">
            <a:avLst/>
          </a:prstGeom>
        </p:spPr>
      </p:pic>
      <p:pic>
        <p:nvPicPr>
          <p:cNvPr id="4" name="Picture 3" descr="QA Consulting Logo_solo-01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78" y="6388066"/>
            <a:ext cx="1385282" cy="444017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1762543" y="6440106"/>
            <a:ext cx="0" cy="298033"/>
          </a:xfrm>
          <a:prstGeom prst="line">
            <a:avLst/>
          </a:prstGeom>
          <a:ln w="3175" cmpd="sng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557588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557588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664788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36173" y="6336874"/>
            <a:ext cx="11378986" cy="0"/>
          </a:xfrm>
          <a:prstGeom prst="line">
            <a:avLst/>
          </a:prstGeom>
          <a:ln w="3175" cmpd="sng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mazonWebservices_Logo.sv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076" y="6430826"/>
            <a:ext cx="829052" cy="311723"/>
          </a:xfrm>
          <a:prstGeom prst="rect">
            <a:avLst/>
          </a:prstGeom>
        </p:spPr>
      </p:pic>
      <p:pic>
        <p:nvPicPr>
          <p:cNvPr id="12" name="Picture 11" descr="QA Consulting Logo_solo-01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78" y="6388066"/>
            <a:ext cx="1385282" cy="444017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1762543" y="6440106"/>
            <a:ext cx="0" cy="298033"/>
          </a:xfrm>
          <a:prstGeom prst="line">
            <a:avLst/>
          </a:prstGeom>
          <a:ln w="3175" cmpd="sng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05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4699322" cy="6858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baseline="0"/>
            </a:lvl1pPr>
          </a:lstStyle>
          <a:p>
            <a:r>
              <a:rPr lang="en-GB" dirty="0"/>
              <a:t>Use images from the photography folder from the Central Repository&gt;image library on CWS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4694821" y="0"/>
            <a:ext cx="7497179" cy="6858000"/>
          </a:xfrm>
          <a:prstGeom prst="rect">
            <a:avLst/>
          </a:prstGeom>
          <a:solidFill>
            <a:srgbClr val="00519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067093" y="0"/>
            <a:ext cx="7124907" cy="6858000"/>
          </a:xfrm>
          <a:prstGeom prst="rect">
            <a:avLst/>
          </a:prstGeom>
          <a:solidFill>
            <a:srgbClr val="00519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5447921" y="0"/>
            <a:ext cx="6744079" cy="6858000"/>
          </a:xfrm>
          <a:prstGeom prst="rect">
            <a:avLst/>
          </a:prstGeom>
          <a:solidFill>
            <a:srgbClr val="00519C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5834270" y="2733260"/>
            <a:ext cx="5963478" cy="3743139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b="0" baseline="0">
                <a:solidFill>
                  <a:schemeClr val="bg1"/>
                </a:solidFill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5834270" y="1921382"/>
            <a:ext cx="5973417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Course times/ objectives/summary</a:t>
            </a:r>
          </a:p>
        </p:txBody>
      </p:sp>
    </p:spTree>
    <p:extLst>
      <p:ext uri="{BB962C8B-B14F-4D97-AF65-F5344CB8AC3E}">
        <p14:creationId xmlns:p14="http://schemas.microsoft.com/office/powerpoint/2010/main" val="303919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" y="2"/>
            <a:ext cx="786063" cy="6880821"/>
          </a:xfrm>
          <a:prstGeom prst="rect">
            <a:avLst/>
          </a:prstGeom>
          <a:solidFill>
            <a:srgbClr val="005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 hasCustomPrompt="1"/>
          </p:nvPr>
        </p:nvSpPr>
        <p:spPr>
          <a:xfrm>
            <a:off x="1141200" y="349200"/>
            <a:ext cx="8215200" cy="61236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  <a:cs typeface="Arial" panose="020B060402020202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diagram, smart art, table, video etc.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title" hasCustomPrompt="1"/>
          </p:nvPr>
        </p:nvSpPr>
        <p:spPr>
          <a:xfrm rot="16200000">
            <a:off x="-3117600" y="3283200"/>
            <a:ext cx="7020000" cy="295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defRPr sz="1800" b="1" cap="all" spc="300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Diagram title goes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9571383" y="1753200"/>
            <a:ext cx="2387817" cy="4719600"/>
          </a:xfrm>
        </p:spPr>
        <p:txBody>
          <a:bodyPr anchor="b" anchorCtr="0">
            <a:noAutofit/>
          </a:bodyPr>
          <a:lstStyle>
            <a:lvl1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="0" baseline="0">
                <a:latin typeface="+mn-lt"/>
              </a:defRPr>
            </a:lvl1pPr>
            <a:lvl2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2pPr>
            <a:lvl3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3pPr>
            <a:lvl4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4pPr>
            <a:lvl5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5pPr>
          </a:lstStyle>
          <a:p>
            <a:pPr lvl="0"/>
            <a:r>
              <a:rPr lang="en-GB" noProof="0" dirty="0"/>
              <a:t>Information for the main diagram, smart art, table or video to be added here if needed. 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15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_front_cover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QA Consulting Logo_solo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712" y="2178101"/>
            <a:ext cx="8672576" cy="250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92366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_title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nchester_academy_pp_presentation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549" y="0"/>
            <a:ext cx="11421077" cy="6858000"/>
          </a:xfrm>
          <a:prstGeom prst="rect">
            <a:avLst/>
          </a:prstGeom>
        </p:spPr>
      </p:pic>
      <p:sp>
        <p:nvSpPr>
          <p:cNvPr id="8" name="Parallelogram 1"/>
          <p:cNvSpPr/>
          <p:nvPr userDrawn="1"/>
        </p:nvSpPr>
        <p:spPr>
          <a:xfrm>
            <a:off x="3167060" y="-14111"/>
            <a:ext cx="8648659" cy="7007166"/>
          </a:xfrm>
          <a:custGeom>
            <a:avLst/>
            <a:gdLst>
              <a:gd name="connsiteX0" fmla="*/ 0 w 3664361"/>
              <a:gd name="connsiteY0" fmla="*/ 4475230 h 4475230"/>
              <a:gd name="connsiteX1" fmla="*/ 1410156 w 3664361"/>
              <a:gd name="connsiteY1" fmla="*/ 0 h 4475230"/>
              <a:gd name="connsiteX2" fmla="*/ 3664361 w 3664361"/>
              <a:gd name="connsiteY2" fmla="*/ 0 h 4475230"/>
              <a:gd name="connsiteX3" fmla="*/ 2254205 w 3664361"/>
              <a:gd name="connsiteY3" fmla="*/ 4475230 h 4475230"/>
              <a:gd name="connsiteX4" fmla="*/ 0 w 3664361"/>
              <a:gd name="connsiteY4" fmla="*/ 4475230 h 4475230"/>
              <a:gd name="connsiteX0" fmla="*/ 0 w 3677030"/>
              <a:gd name="connsiteY0" fmla="*/ 4475230 h 5498286"/>
              <a:gd name="connsiteX1" fmla="*/ 1410156 w 3677030"/>
              <a:gd name="connsiteY1" fmla="*/ 0 h 5498286"/>
              <a:gd name="connsiteX2" fmla="*/ 3664361 w 3677030"/>
              <a:gd name="connsiteY2" fmla="*/ 0 h 5498286"/>
              <a:gd name="connsiteX3" fmla="*/ 3677030 w 3677030"/>
              <a:gd name="connsiteY3" fmla="*/ 5498286 h 5498286"/>
              <a:gd name="connsiteX4" fmla="*/ 0 w 3677030"/>
              <a:gd name="connsiteY4" fmla="*/ 4475230 h 5498286"/>
              <a:gd name="connsiteX0" fmla="*/ 0 w 3699638"/>
              <a:gd name="connsiteY0" fmla="*/ 4804489 h 5827545"/>
              <a:gd name="connsiteX1" fmla="*/ 1410156 w 3699638"/>
              <a:gd name="connsiteY1" fmla="*/ 329259 h 5827545"/>
              <a:gd name="connsiteX2" fmla="*/ 3699638 w 3699638"/>
              <a:gd name="connsiteY2" fmla="*/ 0 h 5827545"/>
              <a:gd name="connsiteX3" fmla="*/ 3677030 w 3699638"/>
              <a:gd name="connsiteY3" fmla="*/ 5827545 h 5827545"/>
              <a:gd name="connsiteX4" fmla="*/ 0 w 3699638"/>
              <a:gd name="connsiteY4" fmla="*/ 4804489 h 5827545"/>
              <a:gd name="connsiteX0" fmla="*/ 0 w 3699638"/>
              <a:gd name="connsiteY0" fmla="*/ 4804489 h 5827545"/>
              <a:gd name="connsiteX1" fmla="*/ 457687 w 3699638"/>
              <a:gd name="connsiteY1" fmla="*/ 23518 h 5827545"/>
              <a:gd name="connsiteX2" fmla="*/ 3699638 w 3699638"/>
              <a:gd name="connsiteY2" fmla="*/ 0 h 5827545"/>
              <a:gd name="connsiteX3" fmla="*/ 3677030 w 3699638"/>
              <a:gd name="connsiteY3" fmla="*/ 5827545 h 5827545"/>
              <a:gd name="connsiteX4" fmla="*/ 0 w 3699638"/>
              <a:gd name="connsiteY4" fmla="*/ 4804489 h 5827545"/>
              <a:gd name="connsiteX0" fmla="*/ 0 w 5639854"/>
              <a:gd name="connsiteY0" fmla="*/ 5804026 h 5827545"/>
              <a:gd name="connsiteX1" fmla="*/ 2397903 w 5639854"/>
              <a:gd name="connsiteY1" fmla="*/ 23518 h 5827545"/>
              <a:gd name="connsiteX2" fmla="*/ 5639854 w 5639854"/>
              <a:gd name="connsiteY2" fmla="*/ 0 h 5827545"/>
              <a:gd name="connsiteX3" fmla="*/ 5617246 w 5639854"/>
              <a:gd name="connsiteY3" fmla="*/ 5827545 h 5827545"/>
              <a:gd name="connsiteX4" fmla="*/ 0 w 5639854"/>
              <a:gd name="connsiteY4" fmla="*/ 5804026 h 5827545"/>
              <a:gd name="connsiteX0" fmla="*/ 0 w 5639854"/>
              <a:gd name="connsiteY0" fmla="*/ 5804026 h 5827545"/>
              <a:gd name="connsiteX1" fmla="*/ 2703634 w 5639854"/>
              <a:gd name="connsiteY1" fmla="*/ 0 h 5827545"/>
              <a:gd name="connsiteX2" fmla="*/ 5639854 w 5639854"/>
              <a:gd name="connsiteY2" fmla="*/ 0 h 5827545"/>
              <a:gd name="connsiteX3" fmla="*/ 5617246 w 5639854"/>
              <a:gd name="connsiteY3" fmla="*/ 5827545 h 5827545"/>
              <a:gd name="connsiteX4" fmla="*/ 0 w 5639854"/>
              <a:gd name="connsiteY4" fmla="*/ 5804026 h 5827545"/>
              <a:gd name="connsiteX0" fmla="*/ 0 w 4993115"/>
              <a:gd name="connsiteY0" fmla="*/ 5815785 h 5827545"/>
              <a:gd name="connsiteX1" fmla="*/ 2056895 w 4993115"/>
              <a:gd name="connsiteY1" fmla="*/ 0 h 5827545"/>
              <a:gd name="connsiteX2" fmla="*/ 4993115 w 4993115"/>
              <a:gd name="connsiteY2" fmla="*/ 0 h 5827545"/>
              <a:gd name="connsiteX3" fmla="*/ 4970507 w 4993115"/>
              <a:gd name="connsiteY3" fmla="*/ 5827545 h 5827545"/>
              <a:gd name="connsiteX4" fmla="*/ 0 w 4993115"/>
              <a:gd name="connsiteY4" fmla="*/ 5815785 h 5827545"/>
              <a:gd name="connsiteX0" fmla="*/ 0 w 4993115"/>
              <a:gd name="connsiteY0" fmla="*/ 5827545 h 5839305"/>
              <a:gd name="connsiteX1" fmla="*/ 2330692 w 4993115"/>
              <a:gd name="connsiteY1" fmla="*/ 0 h 5839305"/>
              <a:gd name="connsiteX2" fmla="*/ 4993115 w 4993115"/>
              <a:gd name="connsiteY2" fmla="*/ 11760 h 5839305"/>
              <a:gd name="connsiteX3" fmla="*/ 4970507 w 4993115"/>
              <a:gd name="connsiteY3" fmla="*/ 5839305 h 5839305"/>
              <a:gd name="connsiteX4" fmla="*/ 0 w 4993115"/>
              <a:gd name="connsiteY4" fmla="*/ 5827545 h 5839305"/>
              <a:gd name="connsiteX0" fmla="*/ 0 w 5394031"/>
              <a:gd name="connsiteY0" fmla="*/ 5792267 h 5839305"/>
              <a:gd name="connsiteX1" fmla="*/ 2731608 w 5394031"/>
              <a:gd name="connsiteY1" fmla="*/ 0 h 5839305"/>
              <a:gd name="connsiteX2" fmla="*/ 5394031 w 5394031"/>
              <a:gd name="connsiteY2" fmla="*/ 11760 h 5839305"/>
              <a:gd name="connsiteX3" fmla="*/ 5371423 w 5394031"/>
              <a:gd name="connsiteY3" fmla="*/ 5839305 h 5839305"/>
              <a:gd name="connsiteX4" fmla="*/ 0 w 5394031"/>
              <a:gd name="connsiteY4" fmla="*/ 5792267 h 5839305"/>
              <a:gd name="connsiteX0" fmla="*/ 0 w 5394031"/>
              <a:gd name="connsiteY0" fmla="*/ 5792267 h 5839305"/>
              <a:gd name="connsiteX1" fmla="*/ 2614267 w 5394031"/>
              <a:gd name="connsiteY1" fmla="*/ 0 h 5839305"/>
              <a:gd name="connsiteX2" fmla="*/ 5394031 w 5394031"/>
              <a:gd name="connsiteY2" fmla="*/ 11760 h 5839305"/>
              <a:gd name="connsiteX3" fmla="*/ 5371423 w 5394031"/>
              <a:gd name="connsiteY3" fmla="*/ 5839305 h 5839305"/>
              <a:gd name="connsiteX4" fmla="*/ 0 w 5394031"/>
              <a:gd name="connsiteY4" fmla="*/ 5792267 h 5839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4031" h="5839305">
                <a:moveTo>
                  <a:pt x="0" y="5792267"/>
                </a:moveTo>
                <a:lnTo>
                  <a:pt x="2614267" y="0"/>
                </a:lnTo>
                <a:lnTo>
                  <a:pt x="5394031" y="11760"/>
                </a:lnTo>
                <a:lnTo>
                  <a:pt x="5371423" y="5839305"/>
                </a:lnTo>
                <a:lnTo>
                  <a:pt x="0" y="5792267"/>
                </a:lnTo>
                <a:close/>
              </a:path>
            </a:pathLst>
          </a:custGeom>
          <a:solidFill>
            <a:schemeClr val="tx1"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en-US"/>
          </a:p>
        </p:txBody>
      </p:sp>
      <p:sp>
        <p:nvSpPr>
          <p:cNvPr id="9" name="Parallelogram 1"/>
          <p:cNvSpPr/>
          <p:nvPr userDrawn="1"/>
        </p:nvSpPr>
        <p:spPr>
          <a:xfrm>
            <a:off x="4233199" y="1"/>
            <a:ext cx="8005840" cy="6993054"/>
          </a:xfrm>
          <a:custGeom>
            <a:avLst/>
            <a:gdLst>
              <a:gd name="connsiteX0" fmla="*/ 0 w 3664361"/>
              <a:gd name="connsiteY0" fmla="*/ 4475230 h 4475230"/>
              <a:gd name="connsiteX1" fmla="*/ 1410156 w 3664361"/>
              <a:gd name="connsiteY1" fmla="*/ 0 h 4475230"/>
              <a:gd name="connsiteX2" fmla="*/ 3664361 w 3664361"/>
              <a:gd name="connsiteY2" fmla="*/ 0 h 4475230"/>
              <a:gd name="connsiteX3" fmla="*/ 2254205 w 3664361"/>
              <a:gd name="connsiteY3" fmla="*/ 4475230 h 4475230"/>
              <a:gd name="connsiteX4" fmla="*/ 0 w 3664361"/>
              <a:gd name="connsiteY4" fmla="*/ 4475230 h 4475230"/>
              <a:gd name="connsiteX0" fmla="*/ 0 w 3677030"/>
              <a:gd name="connsiteY0" fmla="*/ 4475230 h 5498286"/>
              <a:gd name="connsiteX1" fmla="*/ 1410156 w 3677030"/>
              <a:gd name="connsiteY1" fmla="*/ 0 h 5498286"/>
              <a:gd name="connsiteX2" fmla="*/ 3664361 w 3677030"/>
              <a:gd name="connsiteY2" fmla="*/ 0 h 5498286"/>
              <a:gd name="connsiteX3" fmla="*/ 3677030 w 3677030"/>
              <a:gd name="connsiteY3" fmla="*/ 5498286 h 5498286"/>
              <a:gd name="connsiteX4" fmla="*/ 0 w 3677030"/>
              <a:gd name="connsiteY4" fmla="*/ 4475230 h 5498286"/>
              <a:gd name="connsiteX0" fmla="*/ 0 w 3699638"/>
              <a:gd name="connsiteY0" fmla="*/ 4804489 h 5827545"/>
              <a:gd name="connsiteX1" fmla="*/ 1410156 w 3699638"/>
              <a:gd name="connsiteY1" fmla="*/ 329259 h 5827545"/>
              <a:gd name="connsiteX2" fmla="*/ 3699638 w 3699638"/>
              <a:gd name="connsiteY2" fmla="*/ 0 h 5827545"/>
              <a:gd name="connsiteX3" fmla="*/ 3677030 w 3699638"/>
              <a:gd name="connsiteY3" fmla="*/ 5827545 h 5827545"/>
              <a:gd name="connsiteX4" fmla="*/ 0 w 3699638"/>
              <a:gd name="connsiteY4" fmla="*/ 4804489 h 5827545"/>
              <a:gd name="connsiteX0" fmla="*/ 0 w 3699638"/>
              <a:gd name="connsiteY0" fmla="*/ 4804489 h 5827545"/>
              <a:gd name="connsiteX1" fmla="*/ 457687 w 3699638"/>
              <a:gd name="connsiteY1" fmla="*/ 23518 h 5827545"/>
              <a:gd name="connsiteX2" fmla="*/ 3699638 w 3699638"/>
              <a:gd name="connsiteY2" fmla="*/ 0 h 5827545"/>
              <a:gd name="connsiteX3" fmla="*/ 3677030 w 3699638"/>
              <a:gd name="connsiteY3" fmla="*/ 5827545 h 5827545"/>
              <a:gd name="connsiteX4" fmla="*/ 0 w 3699638"/>
              <a:gd name="connsiteY4" fmla="*/ 4804489 h 5827545"/>
              <a:gd name="connsiteX0" fmla="*/ 0 w 5639854"/>
              <a:gd name="connsiteY0" fmla="*/ 5804026 h 5827545"/>
              <a:gd name="connsiteX1" fmla="*/ 2397903 w 5639854"/>
              <a:gd name="connsiteY1" fmla="*/ 23518 h 5827545"/>
              <a:gd name="connsiteX2" fmla="*/ 5639854 w 5639854"/>
              <a:gd name="connsiteY2" fmla="*/ 0 h 5827545"/>
              <a:gd name="connsiteX3" fmla="*/ 5617246 w 5639854"/>
              <a:gd name="connsiteY3" fmla="*/ 5827545 h 5827545"/>
              <a:gd name="connsiteX4" fmla="*/ 0 w 5639854"/>
              <a:gd name="connsiteY4" fmla="*/ 5804026 h 5827545"/>
              <a:gd name="connsiteX0" fmla="*/ 0 w 5639854"/>
              <a:gd name="connsiteY0" fmla="*/ 5804026 h 5827545"/>
              <a:gd name="connsiteX1" fmla="*/ 2703634 w 5639854"/>
              <a:gd name="connsiteY1" fmla="*/ 0 h 5827545"/>
              <a:gd name="connsiteX2" fmla="*/ 5639854 w 5639854"/>
              <a:gd name="connsiteY2" fmla="*/ 0 h 5827545"/>
              <a:gd name="connsiteX3" fmla="*/ 5617246 w 5639854"/>
              <a:gd name="connsiteY3" fmla="*/ 5827545 h 5827545"/>
              <a:gd name="connsiteX4" fmla="*/ 0 w 5639854"/>
              <a:gd name="connsiteY4" fmla="*/ 5804026 h 5827545"/>
              <a:gd name="connsiteX0" fmla="*/ 0 w 4993115"/>
              <a:gd name="connsiteY0" fmla="*/ 5815785 h 5827545"/>
              <a:gd name="connsiteX1" fmla="*/ 2056895 w 4993115"/>
              <a:gd name="connsiteY1" fmla="*/ 0 h 5827545"/>
              <a:gd name="connsiteX2" fmla="*/ 4993115 w 4993115"/>
              <a:gd name="connsiteY2" fmla="*/ 0 h 5827545"/>
              <a:gd name="connsiteX3" fmla="*/ 4970507 w 4993115"/>
              <a:gd name="connsiteY3" fmla="*/ 5827545 h 5827545"/>
              <a:gd name="connsiteX4" fmla="*/ 0 w 4993115"/>
              <a:gd name="connsiteY4" fmla="*/ 5815785 h 582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3115" h="5827545">
                <a:moveTo>
                  <a:pt x="0" y="5815785"/>
                </a:moveTo>
                <a:lnTo>
                  <a:pt x="2056895" y="0"/>
                </a:lnTo>
                <a:lnTo>
                  <a:pt x="4993115" y="0"/>
                </a:lnTo>
                <a:lnTo>
                  <a:pt x="4970507" y="5827545"/>
                </a:lnTo>
                <a:lnTo>
                  <a:pt x="0" y="581578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en-US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98545" y="3596162"/>
            <a:ext cx="4719231" cy="551420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30000"/>
              </a:lnSpc>
              <a:buNone/>
              <a:defRPr sz="2300" b="1" i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3100" b="0" i="0">
                <a:latin typeface="Lucida Sans"/>
                <a:cs typeface="Lucida Sans"/>
              </a:defRPr>
            </a:lvl2pPr>
            <a:lvl3pPr>
              <a:defRPr sz="3100" b="0" i="0">
                <a:latin typeface="Lucida Sans"/>
                <a:cs typeface="Lucida Sans"/>
              </a:defRPr>
            </a:lvl3pPr>
            <a:lvl4pPr>
              <a:defRPr sz="3100" b="0" i="0">
                <a:latin typeface="Lucida Sans"/>
                <a:cs typeface="Lucida Sans"/>
              </a:defRPr>
            </a:lvl4pPr>
            <a:lvl5pPr>
              <a:defRPr sz="3100" b="0" i="0">
                <a:latin typeface="Lucida Sans"/>
                <a:cs typeface="Lucida Sans"/>
              </a:defRPr>
            </a:lvl5pPr>
          </a:lstStyle>
          <a:p>
            <a:pPr lvl="0"/>
            <a:r>
              <a:rPr lang="en-US" dirty="0"/>
              <a:t>Type Presentation title here. 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898544" y="4896559"/>
            <a:ext cx="4719229" cy="296330"/>
          </a:xfrm>
          <a:prstGeom prst="rect">
            <a:avLst/>
          </a:prstGeom>
        </p:spPr>
        <p:txBody>
          <a:bodyPr vert="horz"/>
          <a:lstStyle>
            <a:lvl1pPr marL="0" marR="0" indent="0" algn="l" defTabSz="58613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300" b="1" i="0" baseline="0" smtClean="0">
                <a:solidFill>
                  <a:schemeClr val="bg1"/>
                </a:solidFill>
                <a:latin typeface="+mj-lt"/>
                <a:cs typeface="Lucida Sans"/>
              </a:defRPr>
            </a:lvl1pPr>
            <a:lvl2pPr>
              <a:lnSpc>
                <a:spcPct val="140000"/>
              </a:lnSpc>
              <a:defRPr sz="1500">
                <a:solidFill>
                  <a:srgbClr val="FFFFFF"/>
                </a:solidFill>
                <a:latin typeface="Georgia"/>
                <a:cs typeface="Georgia"/>
              </a:defRPr>
            </a:lvl2pPr>
            <a:lvl3pPr>
              <a:lnSpc>
                <a:spcPct val="140000"/>
              </a:lnSpc>
              <a:defRPr sz="1500">
                <a:solidFill>
                  <a:srgbClr val="FFFFFF"/>
                </a:solidFill>
                <a:latin typeface="Georgia"/>
                <a:cs typeface="Georgia"/>
              </a:defRPr>
            </a:lvl3pPr>
            <a:lvl4pPr>
              <a:lnSpc>
                <a:spcPct val="140000"/>
              </a:lnSpc>
              <a:defRPr sz="1500">
                <a:solidFill>
                  <a:srgbClr val="FFFFFF"/>
                </a:solidFill>
                <a:latin typeface="Georgia"/>
                <a:cs typeface="Georgia"/>
              </a:defRPr>
            </a:lvl4pPr>
            <a:lvl5pPr>
              <a:lnSpc>
                <a:spcPct val="140000"/>
              </a:lnSpc>
              <a:defRPr sz="1500">
                <a:solidFill>
                  <a:srgbClr val="FFFFFF"/>
                </a:solidFill>
                <a:latin typeface="Georgia"/>
                <a:cs typeface="Georgia"/>
              </a:defRPr>
            </a:lvl5pPr>
          </a:lstStyle>
          <a:p>
            <a:pPr marL="0" marR="0" lvl="0" indent="0" algn="l" defTabSz="58613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Write speaker’s name here.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898546" y="4106336"/>
            <a:ext cx="4719229" cy="437447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30000"/>
              </a:lnSpc>
              <a:buNone/>
              <a:defRPr sz="1500" b="0" i="0" baseline="0">
                <a:solidFill>
                  <a:schemeClr val="bg1">
                    <a:lumMod val="75000"/>
                  </a:schemeClr>
                </a:solidFill>
                <a:latin typeface="+mj-lt"/>
                <a:cs typeface="Lucida Sans"/>
              </a:defRPr>
            </a:lvl1pPr>
            <a:lvl2pPr>
              <a:defRPr sz="3100" b="0" i="0">
                <a:latin typeface="Lucida Sans"/>
                <a:cs typeface="Lucida Sans"/>
              </a:defRPr>
            </a:lvl2pPr>
            <a:lvl3pPr>
              <a:defRPr sz="3100" b="0" i="0">
                <a:latin typeface="Lucida Sans"/>
                <a:cs typeface="Lucida Sans"/>
              </a:defRPr>
            </a:lvl3pPr>
            <a:lvl4pPr>
              <a:defRPr sz="3100" b="0" i="0">
                <a:latin typeface="Lucida Sans"/>
                <a:cs typeface="Lucida Sans"/>
              </a:defRPr>
            </a:lvl4pPr>
            <a:lvl5pPr>
              <a:defRPr sz="3100" b="0" i="0">
                <a:latin typeface="Lucida Sans"/>
                <a:cs typeface="Lucida Sans"/>
              </a:defRPr>
            </a:lvl5pPr>
          </a:lstStyle>
          <a:p>
            <a:pPr lvl="0"/>
            <a:r>
              <a:rPr lang="en-US" dirty="0"/>
              <a:t>Type Presentation subtitle here. 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6898543" y="5634358"/>
            <a:ext cx="4719231" cy="262055"/>
          </a:xfrm>
          <a:prstGeom prst="rect">
            <a:avLst/>
          </a:prstGeom>
        </p:spPr>
        <p:txBody>
          <a:bodyPr vert="horz" anchor="b"/>
          <a:lstStyle>
            <a:lvl1pPr marL="0" marR="0" indent="0" algn="l" defTabSz="58613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000" b="0" i="0" baseline="0" smtClean="0">
                <a:solidFill>
                  <a:schemeClr val="bg1">
                    <a:lumMod val="75000"/>
                  </a:schemeClr>
                </a:solidFill>
                <a:latin typeface="+mj-lt"/>
                <a:cs typeface="Georgia"/>
              </a:defRPr>
            </a:lvl1pPr>
            <a:lvl2pPr>
              <a:lnSpc>
                <a:spcPct val="140000"/>
              </a:lnSpc>
              <a:defRPr sz="1500">
                <a:solidFill>
                  <a:srgbClr val="FFFFFF"/>
                </a:solidFill>
                <a:latin typeface="Georgia"/>
                <a:cs typeface="Georgia"/>
              </a:defRPr>
            </a:lvl2pPr>
            <a:lvl3pPr>
              <a:lnSpc>
                <a:spcPct val="140000"/>
              </a:lnSpc>
              <a:defRPr sz="1500">
                <a:solidFill>
                  <a:srgbClr val="FFFFFF"/>
                </a:solidFill>
                <a:latin typeface="Georgia"/>
                <a:cs typeface="Georgia"/>
              </a:defRPr>
            </a:lvl3pPr>
            <a:lvl4pPr>
              <a:lnSpc>
                <a:spcPct val="140000"/>
              </a:lnSpc>
              <a:defRPr sz="1500">
                <a:solidFill>
                  <a:srgbClr val="FFFFFF"/>
                </a:solidFill>
                <a:latin typeface="Georgia"/>
                <a:cs typeface="Georgia"/>
              </a:defRPr>
            </a:lvl4pPr>
            <a:lvl5pPr>
              <a:lnSpc>
                <a:spcPct val="140000"/>
              </a:lnSpc>
              <a:defRPr sz="1500">
                <a:solidFill>
                  <a:srgbClr val="FFFFFF"/>
                </a:solidFill>
                <a:latin typeface="Georgia"/>
                <a:cs typeface="Georgia"/>
              </a:defRPr>
            </a:lvl5pPr>
          </a:lstStyle>
          <a:p>
            <a:pPr marL="0" marR="0" lvl="0" indent="0" algn="l" defTabSz="58613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firstname.surname@netbuilder.co.uk</a:t>
            </a:r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898543" y="5940780"/>
            <a:ext cx="4719231" cy="167304"/>
          </a:xfrm>
          <a:prstGeom prst="rect">
            <a:avLst/>
          </a:prstGeom>
        </p:spPr>
        <p:txBody>
          <a:bodyPr vert="horz" anchor="b"/>
          <a:lstStyle>
            <a:lvl1pPr marL="0" marR="0" indent="0" algn="l" defTabSz="58613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000" spc="154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  <a:lvl2pPr>
              <a:lnSpc>
                <a:spcPct val="140000"/>
              </a:lnSpc>
              <a:defRPr sz="1500">
                <a:solidFill>
                  <a:srgbClr val="FFFFFF"/>
                </a:solidFill>
                <a:latin typeface="Georgia"/>
                <a:cs typeface="Georgia"/>
              </a:defRPr>
            </a:lvl2pPr>
            <a:lvl3pPr>
              <a:lnSpc>
                <a:spcPct val="140000"/>
              </a:lnSpc>
              <a:defRPr sz="1500">
                <a:solidFill>
                  <a:srgbClr val="FFFFFF"/>
                </a:solidFill>
                <a:latin typeface="Georgia"/>
                <a:cs typeface="Georgia"/>
              </a:defRPr>
            </a:lvl3pPr>
            <a:lvl4pPr>
              <a:lnSpc>
                <a:spcPct val="140000"/>
              </a:lnSpc>
              <a:defRPr sz="1500">
                <a:solidFill>
                  <a:srgbClr val="FFFFFF"/>
                </a:solidFill>
                <a:latin typeface="Georgia"/>
                <a:cs typeface="Georgia"/>
              </a:defRPr>
            </a:lvl4pPr>
            <a:lvl5pPr>
              <a:lnSpc>
                <a:spcPct val="140000"/>
              </a:lnSpc>
              <a:defRPr sz="1500">
                <a:solidFill>
                  <a:srgbClr val="FFFFFF"/>
                </a:solidFill>
                <a:latin typeface="Georgia"/>
                <a:cs typeface="Georgia"/>
              </a:defRPr>
            </a:lvl5pPr>
          </a:lstStyle>
          <a:p>
            <a:pPr marL="0" marR="0" lvl="0" indent="0" algn="l" defTabSz="58613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+44 (0)7xxx xxx xxx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6898543" y="5150565"/>
            <a:ext cx="4719231" cy="296323"/>
          </a:xfrm>
          <a:prstGeom prst="rect">
            <a:avLst/>
          </a:prstGeom>
        </p:spPr>
        <p:txBody>
          <a:bodyPr vert="horz"/>
          <a:lstStyle>
            <a:lvl1pPr marL="0" marR="0" indent="0" algn="l" defTabSz="58613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300" b="0" i="0" baseline="0" smtClean="0">
                <a:solidFill>
                  <a:schemeClr val="bg1">
                    <a:lumMod val="75000"/>
                  </a:schemeClr>
                </a:solidFill>
                <a:latin typeface="+mj-lt"/>
                <a:cs typeface="Lucida Sans"/>
              </a:defRPr>
            </a:lvl1pPr>
            <a:lvl2pPr>
              <a:lnSpc>
                <a:spcPct val="140000"/>
              </a:lnSpc>
              <a:defRPr sz="1500">
                <a:solidFill>
                  <a:srgbClr val="FFFFFF"/>
                </a:solidFill>
                <a:latin typeface="Georgia"/>
                <a:cs typeface="Georgia"/>
              </a:defRPr>
            </a:lvl2pPr>
            <a:lvl3pPr>
              <a:lnSpc>
                <a:spcPct val="140000"/>
              </a:lnSpc>
              <a:defRPr sz="1500">
                <a:solidFill>
                  <a:srgbClr val="FFFFFF"/>
                </a:solidFill>
                <a:latin typeface="Georgia"/>
                <a:cs typeface="Georgia"/>
              </a:defRPr>
            </a:lvl3pPr>
            <a:lvl4pPr>
              <a:lnSpc>
                <a:spcPct val="140000"/>
              </a:lnSpc>
              <a:defRPr sz="1500">
                <a:solidFill>
                  <a:srgbClr val="FFFFFF"/>
                </a:solidFill>
                <a:latin typeface="Georgia"/>
                <a:cs typeface="Georgia"/>
              </a:defRPr>
            </a:lvl4pPr>
            <a:lvl5pPr>
              <a:lnSpc>
                <a:spcPct val="140000"/>
              </a:lnSpc>
              <a:defRPr sz="1500">
                <a:solidFill>
                  <a:srgbClr val="FFFFFF"/>
                </a:solidFill>
                <a:latin typeface="Georgia"/>
                <a:cs typeface="Georgia"/>
              </a:defRPr>
            </a:lvl5pPr>
          </a:lstStyle>
          <a:p>
            <a:pPr marL="0" marR="0" lvl="0" indent="0" algn="l" defTabSz="58613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Write speaker’s job title here.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98545" y="3050380"/>
            <a:ext cx="4214299" cy="363854"/>
          </a:xfrm>
          <a:prstGeom prst="rect">
            <a:avLst/>
          </a:prstGeom>
        </p:spPr>
        <p:txBody>
          <a:bodyPr lIns="117226" tIns="58613" rIns="117226" bIns="58613"/>
          <a:lstStyle>
            <a:lvl1pPr>
              <a:defRPr>
                <a:solidFill>
                  <a:schemeClr val="accent1"/>
                </a:solidFill>
                <a:latin typeface="+mj-lt"/>
                <a:cs typeface="Lucida Sans"/>
              </a:defRPr>
            </a:lvl1pPr>
          </a:lstStyle>
          <a:p>
            <a:fld id="{CC266BEB-92DF-F34C-91AF-CD6E4118BEBC}" type="datetime3">
              <a:rPr lang="en-GB" smtClean="0"/>
              <a:pPr/>
              <a:t>27 March,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279758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00" y="1570416"/>
            <a:ext cx="11404800" cy="454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14000" y="664788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14" r:id="rId2"/>
    <p:sldLayoutId id="2147483715" r:id="rId3"/>
    <p:sldLayoutId id="2147483698" r:id="rId4"/>
    <p:sldLayoutId id="2147483718" r:id="rId5"/>
    <p:sldLayoutId id="2147483716" r:id="rId6"/>
    <p:sldLayoutId id="2147483717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</p:sldLayoutIdLst>
  <p:hf hdr="0" ft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kumimoji="0" lang="en-GB" sz="36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20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1900" b="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ts val="20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ts val="20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ts val="20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ts val="20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Databases SQL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Introduction </a:t>
            </a:r>
            <a:r>
              <a:rPr lang="en-GB"/>
              <a:t>to SQL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862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414001" y="1544760"/>
            <a:ext cx="8100114" cy="4546800"/>
          </a:xfrm>
        </p:spPr>
        <p:txBody>
          <a:bodyPr/>
          <a:lstStyle/>
          <a:p>
            <a:pPr marL="0" indent="0">
              <a:buNone/>
            </a:pPr>
            <a:r>
              <a:rPr lang="en-GB" i="1" dirty="0"/>
              <a:t>“As a customer I want to find books </a:t>
            </a:r>
            <a:r>
              <a:rPr lang="en-GB" b="1" i="1" dirty="0"/>
              <a:t>by a specific author</a:t>
            </a:r>
            <a:r>
              <a:rPr lang="en-GB" i="1" dirty="0"/>
              <a:t> to find other works by that author I may be interested in.”</a:t>
            </a:r>
          </a:p>
          <a:p>
            <a:pPr marL="0" indent="0">
              <a:buNone/>
            </a:pPr>
            <a:endParaRPr lang="en-GB" i="1" dirty="0"/>
          </a:p>
          <a:p>
            <a:pPr lvl="1"/>
            <a:r>
              <a:rPr lang="en-GB" dirty="0"/>
              <a:t>Here we can identify that for book we have an attribute of author.</a:t>
            </a:r>
          </a:p>
          <a:p>
            <a:endParaRPr lang="en-GB" dirty="0"/>
          </a:p>
          <a:p>
            <a:pPr lvl="1"/>
            <a:r>
              <a:rPr lang="en-GB" dirty="0"/>
              <a:t>Because we are looking at both entities we can also see that author has an implied attribute of name.</a:t>
            </a:r>
          </a:p>
          <a:p>
            <a:endParaRPr lang="en-GB" dirty="0"/>
          </a:p>
          <a:p>
            <a:pPr lvl="1"/>
            <a:r>
              <a:rPr lang="en-GB" dirty="0"/>
              <a:t>We don’t have to identify an attribute in every user story, this will be one of several stories so we aren’t expecting to find everything.</a:t>
            </a:r>
          </a:p>
          <a:p>
            <a:pPr marL="0" indent="0">
              <a:buNone/>
            </a:pPr>
            <a:endParaRPr lang="en-GB" i="1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2. Identify the Attributes</a:t>
            </a:r>
          </a:p>
        </p:txBody>
      </p:sp>
    </p:spTree>
    <p:extLst>
      <p:ext uri="{BB962C8B-B14F-4D97-AF65-F5344CB8AC3E}">
        <p14:creationId xmlns:p14="http://schemas.microsoft.com/office/powerpoint/2010/main" val="333681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i="1" dirty="0"/>
              <a:t>“As a customer I want to find books by a specific author to find other works by that author I may be interested in.”</a:t>
            </a:r>
          </a:p>
          <a:p>
            <a:pPr marL="0" indent="0">
              <a:buNone/>
            </a:pPr>
            <a:endParaRPr lang="en-GB" sz="1800" i="1" dirty="0"/>
          </a:p>
          <a:p>
            <a:r>
              <a:rPr lang="en-GB" sz="1800" dirty="0"/>
              <a:t>Some entities may not have a single attribute that is always unique. </a:t>
            </a:r>
          </a:p>
          <a:p>
            <a:r>
              <a:rPr lang="en-GB" sz="1800" dirty="0"/>
              <a:t>In these cases we can think about whether or not we could use multiple attributes as a composite key.</a:t>
            </a:r>
          </a:p>
          <a:p>
            <a:endParaRPr lang="en-GB" sz="1800" dirty="0"/>
          </a:p>
          <a:p>
            <a:r>
              <a:rPr lang="en-GB" sz="1800" dirty="0"/>
              <a:t>Here we can identify that for book we don’t actually have a primary key that we can identify in this story.</a:t>
            </a:r>
          </a:p>
          <a:p>
            <a:r>
              <a:rPr lang="en-GB" sz="1800" dirty="0"/>
              <a:t>We could make the assumption here that author’s identified attribute of name could be a primary key.</a:t>
            </a:r>
          </a:p>
          <a:p>
            <a:r>
              <a:rPr lang="en-GB" sz="1800" dirty="0"/>
              <a:t>We don’t have to identify a primary key in every user story, this will be one of several stories so we aren’t expecting to find everything.</a:t>
            </a:r>
          </a:p>
          <a:p>
            <a:endParaRPr lang="en-GB" sz="18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3. Identify the Primary 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58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414000" y="1544760"/>
            <a:ext cx="9158499" cy="4546800"/>
          </a:xfrm>
        </p:spPr>
        <p:txBody>
          <a:bodyPr/>
          <a:lstStyle/>
          <a:p>
            <a:pPr marL="0" indent="0">
              <a:buNone/>
            </a:pPr>
            <a:r>
              <a:rPr lang="en-GB" sz="1800" i="1" dirty="0"/>
              <a:t>“As a customer I want to find books by a specific author to find other works by that author I may be interested in.”</a:t>
            </a:r>
          </a:p>
          <a:p>
            <a:r>
              <a:rPr lang="en-GB" sz="1800" dirty="0"/>
              <a:t>Here we can identify that there is a relationship between book and author.</a:t>
            </a:r>
          </a:p>
          <a:p>
            <a:r>
              <a:rPr lang="en-GB" sz="1800" dirty="0"/>
              <a:t>Again, we aren’t expecting to find everything in one story.</a:t>
            </a:r>
          </a:p>
          <a:p>
            <a:pPr lvl="1"/>
            <a:r>
              <a:rPr lang="en-GB" dirty="0"/>
              <a:t>We can create a </a:t>
            </a:r>
            <a:r>
              <a:rPr lang="en-GB" b="1" dirty="0" smtClean="0"/>
              <a:t>Relationship Matrix</a:t>
            </a:r>
            <a:r>
              <a:rPr lang="en-GB" dirty="0" smtClean="0"/>
              <a:t> to </a:t>
            </a:r>
            <a:r>
              <a:rPr lang="en-GB" dirty="0"/>
              <a:t>help us see the relationships.</a:t>
            </a:r>
          </a:p>
          <a:p>
            <a:pPr lvl="1"/>
            <a:r>
              <a:rPr lang="en-GB" dirty="0"/>
              <a:t>Not every entity will have </a:t>
            </a:r>
            <a:r>
              <a:rPr lang="en-GB" dirty="0" smtClean="0"/>
              <a:t>a </a:t>
            </a:r>
            <a:r>
              <a:rPr lang="en-GB" dirty="0"/>
              <a:t>relationship with every other entity.</a:t>
            </a:r>
          </a:p>
          <a:p>
            <a:endParaRPr lang="en-GB" sz="1800" i="1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4. Identify the Relationships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102677"/>
              </p:ext>
            </p:extLst>
          </p:nvPr>
        </p:nvGraphicFramePr>
        <p:xfrm>
          <a:off x="493184" y="4238940"/>
          <a:ext cx="6203318" cy="17800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3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5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8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5008">
                <a:tc>
                  <a:txBody>
                    <a:bodyPr/>
                    <a:lstStyle/>
                    <a:p>
                      <a:endParaRPr lang="en-GB" sz="1700" dirty="0"/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Book</a:t>
                      </a:r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Author</a:t>
                      </a:r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Publisher</a:t>
                      </a:r>
                    </a:p>
                  </a:txBody>
                  <a:tcPr marL="121920" marR="121920" marT="54864" marB="5486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008">
                <a:tc>
                  <a:txBody>
                    <a:bodyPr/>
                    <a:lstStyle/>
                    <a:p>
                      <a:r>
                        <a:rPr lang="en-GB" sz="1700" dirty="0"/>
                        <a:t>Book</a:t>
                      </a:r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endParaRPr lang="en-GB" sz="1700" dirty="0"/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Is Written</a:t>
                      </a:r>
                      <a:r>
                        <a:rPr lang="en-GB" sz="1700" baseline="0" dirty="0"/>
                        <a:t> By</a:t>
                      </a:r>
                      <a:endParaRPr lang="en-GB" sz="1700" dirty="0"/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Is Published</a:t>
                      </a:r>
                      <a:r>
                        <a:rPr lang="en-GB" sz="1700" baseline="0" dirty="0"/>
                        <a:t> By</a:t>
                      </a:r>
                      <a:endParaRPr lang="en-GB" sz="1700" dirty="0"/>
                    </a:p>
                  </a:txBody>
                  <a:tcPr marL="121920" marR="121920" marT="54864" marB="5486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008">
                <a:tc>
                  <a:txBody>
                    <a:bodyPr/>
                    <a:lstStyle/>
                    <a:p>
                      <a:r>
                        <a:rPr lang="en-GB" sz="1700" dirty="0"/>
                        <a:t>Author</a:t>
                      </a:r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Writes</a:t>
                      </a:r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endParaRPr lang="en-GB" sz="1700" dirty="0"/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endParaRPr lang="en-GB" sz="1700" dirty="0"/>
                    </a:p>
                  </a:txBody>
                  <a:tcPr marL="121920" marR="121920" marT="54864" marB="5486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008">
                <a:tc>
                  <a:txBody>
                    <a:bodyPr/>
                    <a:lstStyle/>
                    <a:p>
                      <a:r>
                        <a:rPr lang="en-GB" sz="1700" dirty="0"/>
                        <a:t>Publisher</a:t>
                      </a:r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Publishes</a:t>
                      </a:r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endParaRPr lang="en-GB" sz="1700" dirty="0"/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endParaRPr lang="en-GB" sz="1700" dirty="0"/>
                    </a:p>
                  </a:txBody>
                  <a:tcPr marL="121920" marR="121920" marT="54864" marB="5486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152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414000" y="1544760"/>
            <a:ext cx="8699865" cy="4546800"/>
          </a:xfrm>
        </p:spPr>
        <p:txBody>
          <a:bodyPr/>
          <a:lstStyle/>
          <a:p>
            <a:pPr marL="0" indent="0">
              <a:buNone/>
            </a:pPr>
            <a:r>
              <a:rPr lang="en-GB" sz="1800" i="1" dirty="0"/>
              <a:t>“As a customer I want to find books by a specific author to find other works by that author I may be interested in.”</a:t>
            </a:r>
          </a:p>
          <a:p>
            <a:pPr marL="0" indent="0">
              <a:buNone/>
            </a:pPr>
            <a:r>
              <a:rPr lang="en-GB" sz="1800" dirty="0"/>
              <a:t>A Book is written by </a:t>
            </a:r>
            <a:r>
              <a:rPr lang="en-GB" sz="1800" b="1" dirty="0"/>
              <a:t>One and Only One </a:t>
            </a:r>
            <a:r>
              <a:rPr lang="en-GB" sz="1800" dirty="0"/>
              <a:t>Author.</a:t>
            </a:r>
          </a:p>
          <a:p>
            <a:pPr marL="0" indent="0">
              <a:buNone/>
            </a:pPr>
            <a:r>
              <a:rPr lang="en-GB" sz="1800" dirty="0"/>
              <a:t>An Author writes </a:t>
            </a:r>
            <a:r>
              <a:rPr lang="en-GB" sz="1800" b="1" dirty="0"/>
              <a:t>One Or More </a:t>
            </a:r>
            <a:r>
              <a:rPr lang="en-GB" sz="1800" dirty="0"/>
              <a:t>Books.</a:t>
            </a:r>
          </a:p>
          <a:p>
            <a:pPr marL="0" indent="0">
              <a:buNone/>
            </a:pPr>
            <a:endParaRPr lang="en-GB" sz="1800" dirty="0"/>
          </a:p>
          <a:p>
            <a:r>
              <a:rPr lang="en-GB" sz="1800" dirty="0"/>
              <a:t>Here we can identify that an author can write many books.</a:t>
            </a:r>
          </a:p>
          <a:p>
            <a:r>
              <a:rPr lang="en-GB" sz="1800" dirty="0"/>
              <a:t>Because we can say that an author isn’t an author until they have written a book we can say that the relationship is One to Many.</a:t>
            </a:r>
          </a:p>
          <a:p>
            <a:r>
              <a:rPr lang="en-GB" sz="1800" dirty="0"/>
              <a:t>We can write these out so that they are easy to see.</a:t>
            </a:r>
          </a:p>
          <a:p>
            <a:r>
              <a:rPr lang="en-GB" sz="1800" dirty="0"/>
              <a:t>Later user stories may change the cardinality.</a:t>
            </a:r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5. Identify the Cardinality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86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6. Draw the Draft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83356" y="3115938"/>
            <a:ext cx="10153214" cy="643328"/>
            <a:chOff x="2063552" y="3203389"/>
            <a:chExt cx="7392821" cy="468425"/>
          </a:xfrm>
        </p:grpSpPr>
        <p:sp>
          <p:nvSpPr>
            <p:cNvPr id="7" name="TextBox 6"/>
            <p:cNvSpPr txBox="1"/>
            <p:nvPr/>
          </p:nvSpPr>
          <p:spPr>
            <a:xfrm>
              <a:off x="2063552" y="3228612"/>
              <a:ext cx="2304256" cy="3999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17226" tIns="58613" rIns="117226" bIns="58613" rtlCol="0">
              <a:spAutoFit/>
            </a:bodyPr>
            <a:lstStyle/>
            <a:p>
              <a:pPr algn="ctr"/>
              <a:r>
                <a:rPr lang="en-GB" sz="2800" dirty="0"/>
                <a:t>Book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52117" y="3228612"/>
              <a:ext cx="2304256" cy="3999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17226" tIns="58613" rIns="117226" bIns="58613" rtlCol="0">
              <a:spAutoFit/>
            </a:bodyPr>
            <a:lstStyle/>
            <a:p>
              <a:pPr algn="ctr"/>
              <a:r>
                <a:rPr lang="en-GB" sz="2800" dirty="0"/>
                <a:t>Author</a:t>
              </a:r>
            </a:p>
          </p:txBody>
        </p:sp>
        <p:cxnSp>
          <p:nvCxnSpPr>
            <p:cNvPr id="9" name="Straight Connector 8"/>
            <p:cNvCxnSpPr>
              <a:stCxn id="7" idx="3"/>
              <a:endCxn id="8" idx="1"/>
            </p:cNvCxnSpPr>
            <p:nvPr/>
          </p:nvCxnSpPr>
          <p:spPr>
            <a:xfrm>
              <a:off x="4367808" y="3428577"/>
              <a:ext cx="278430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960096" y="3228614"/>
              <a:ext cx="0" cy="4432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768075" y="3228614"/>
              <a:ext cx="0" cy="4432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751851" y="3228614"/>
              <a:ext cx="0" cy="4432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367808" y="3203389"/>
              <a:ext cx="288032" cy="22159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4367815" y="3424988"/>
              <a:ext cx="288031" cy="2468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114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7. Map the Attributes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58" y="1716705"/>
            <a:ext cx="11689268" cy="380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95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8. Refining the ERD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233007"/>
              </p:ext>
            </p:extLst>
          </p:nvPr>
        </p:nvGraphicFramePr>
        <p:xfrm>
          <a:off x="940204" y="3049731"/>
          <a:ext cx="3639868" cy="1391931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972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2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54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3">
                <a:tc gridSpan="3"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author</a:t>
                      </a:r>
                    </a:p>
                  </a:txBody>
                  <a:tcPr marL="101601" marR="101601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3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aid</a:t>
                      </a:r>
                    </a:p>
                  </a:txBody>
                  <a:tcPr marL="101601" marR="101601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BIGINT</a:t>
                      </a:r>
                    </a:p>
                  </a:txBody>
                  <a:tcPr marL="101601" marR="101601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20</a:t>
                      </a:r>
                    </a:p>
                  </a:txBody>
                  <a:tcPr marL="101601" marR="101601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245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name</a:t>
                      </a:r>
                    </a:p>
                  </a:txBody>
                  <a:tcPr marL="101601" marR="101601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VARCHAR</a:t>
                      </a:r>
                    </a:p>
                  </a:txBody>
                  <a:tcPr marL="101601" marR="101601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225</a:t>
                      </a:r>
                    </a:p>
                  </a:txBody>
                  <a:tcPr marL="101601" marR="101601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901128"/>
              </p:ext>
            </p:extLst>
          </p:nvPr>
        </p:nvGraphicFramePr>
        <p:xfrm>
          <a:off x="7553042" y="3021871"/>
          <a:ext cx="3559996" cy="1419791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950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9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96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703">
                <a:tc gridSpan="3"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book</a:t>
                      </a:r>
                    </a:p>
                  </a:txBody>
                  <a:tcPr marL="101601" marR="101601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3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isbn</a:t>
                      </a:r>
                    </a:p>
                  </a:txBody>
                  <a:tcPr marL="101601" marR="101601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BIGINT</a:t>
                      </a:r>
                    </a:p>
                  </a:txBody>
                  <a:tcPr marL="101601" marR="101601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13</a:t>
                      </a:r>
                    </a:p>
                  </a:txBody>
                  <a:tcPr marL="101601" marR="101601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245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title</a:t>
                      </a:r>
                    </a:p>
                  </a:txBody>
                  <a:tcPr marL="101601" marR="101601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VARCHAR</a:t>
                      </a:r>
                    </a:p>
                  </a:txBody>
                  <a:tcPr marL="101601" marR="101601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300</a:t>
                      </a:r>
                    </a:p>
                  </a:txBody>
                  <a:tcPr marL="101601" marR="101601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4580073" y="3466187"/>
            <a:ext cx="2972970" cy="576070"/>
            <a:chOff x="2937240" y="2840486"/>
            <a:chExt cx="3265764" cy="576064"/>
          </a:xfrm>
        </p:grpSpPr>
        <p:cxnSp>
          <p:nvCxnSpPr>
            <p:cNvPr id="9" name="Straight Connector 8"/>
            <p:cNvCxnSpPr>
              <a:stCxn id="5" idx="3"/>
              <a:endCxn id="8" idx="1"/>
            </p:cNvCxnSpPr>
            <p:nvPr/>
          </p:nvCxnSpPr>
          <p:spPr>
            <a:xfrm flipV="1">
              <a:off x="2937240" y="3106062"/>
              <a:ext cx="3265764" cy="1393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580112" y="2840486"/>
              <a:ext cx="0" cy="57606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436096" y="2840486"/>
              <a:ext cx="0" cy="57606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35896" y="2878587"/>
              <a:ext cx="0" cy="51334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275856" y="2889456"/>
              <a:ext cx="360040" cy="22636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3275857" y="3116862"/>
              <a:ext cx="360041" cy="2869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61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414000" y="1544760"/>
            <a:ext cx="9205538" cy="4546800"/>
          </a:xfrm>
        </p:spPr>
        <p:txBody>
          <a:bodyPr/>
          <a:lstStyle/>
          <a:p>
            <a:r>
              <a:rPr lang="en-GB" sz="1800" dirty="0"/>
              <a:t>Normalization does a number of things for our database including:</a:t>
            </a:r>
          </a:p>
          <a:p>
            <a:pPr lvl="1"/>
            <a:r>
              <a:rPr lang="en-GB" dirty="0"/>
              <a:t>Eliminating non-atomic values that impact performance or require complex code.</a:t>
            </a:r>
          </a:p>
          <a:p>
            <a:pPr lvl="1"/>
            <a:r>
              <a:rPr lang="en-GB" dirty="0"/>
              <a:t>Eliminating redundant data.</a:t>
            </a:r>
          </a:p>
          <a:p>
            <a:pPr lvl="1"/>
            <a:r>
              <a:rPr lang="en-GB" dirty="0"/>
              <a:t>Removes modification anomalies.</a:t>
            </a:r>
          </a:p>
          <a:p>
            <a:pPr lvl="1"/>
            <a:endParaRPr lang="en-GB" dirty="0"/>
          </a:p>
          <a:p>
            <a:pPr indent="-263066"/>
            <a:r>
              <a:rPr lang="en-GB" sz="1800" dirty="0"/>
              <a:t>The aim is to organise our database to minimise data redundancy.</a:t>
            </a:r>
          </a:p>
          <a:p>
            <a:pPr indent="-263066"/>
            <a:endParaRPr lang="en-GB" sz="1800" dirty="0"/>
          </a:p>
          <a:p>
            <a:pPr indent="-263066"/>
            <a:r>
              <a:rPr lang="en-GB" sz="1800" dirty="0"/>
              <a:t>Tables should generally be normalised to the third normal form and the normal form of a database is the lowest normal form of all its tables.</a:t>
            </a:r>
          </a:p>
          <a:p>
            <a:pPr indent="-263066"/>
            <a:endParaRPr lang="en-GB" sz="1800" dirty="0"/>
          </a:p>
          <a:p>
            <a:pPr indent="-263066"/>
            <a:r>
              <a:rPr lang="en-GB" sz="1800" dirty="0"/>
              <a:t>Normalization should be done when we are still creating our ERD.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Normalization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3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sz="1800" dirty="0"/>
              <a:t>Tables MUST have a key that all attributes depend on.</a:t>
            </a:r>
          </a:p>
          <a:p>
            <a:r>
              <a:rPr lang="en-GB" sz="1800" dirty="0"/>
              <a:t>Every column stores ONLY atomic values.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First Normal Form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294967295"/>
          </p:nvPr>
        </p:nvSpPr>
        <p:spPr>
          <a:xfrm>
            <a:off x="6283957" y="2548878"/>
            <a:ext cx="5602287" cy="3646488"/>
          </a:xfrm>
        </p:spPr>
        <p:txBody>
          <a:bodyPr>
            <a:normAutofit/>
          </a:bodyPr>
          <a:lstStyle/>
          <a:p>
            <a:r>
              <a:rPr lang="en-GB" sz="1800" dirty="0"/>
              <a:t>If we are recording telephone numbers and a customer has two numbers we need a way of storing this.</a:t>
            </a:r>
          </a:p>
          <a:p>
            <a:r>
              <a:rPr lang="en-GB" sz="1800" dirty="0"/>
              <a:t>We cant allow </a:t>
            </a:r>
            <a:r>
              <a:rPr lang="en-GB" sz="1800" dirty="0" err="1"/>
              <a:t>phoneNumber</a:t>
            </a:r>
            <a:r>
              <a:rPr lang="en-GB" sz="1800" dirty="0"/>
              <a:t> to contain more than one value as this would not conform to 1NF!</a:t>
            </a:r>
          </a:p>
          <a:p>
            <a:r>
              <a:rPr lang="en-GB" sz="1800" dirty="0"/>
              <a:t>To Conform with 1NF we must add a new row to allow for multiple phone numbers</a:t>
            </a:r>
          </a:p>
        </p:txBody>
      </p:sp>
      <p:graphicFrame>
        <p:nvGraphicFramePr>
          <p:cNvPr id="12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7896910"/>
              </p:ext>
            </p:extLst>
          </p:nvPr>
        </p:nvGraphicFramePr>
        <p:xfrm>
          <a:off x="479685" y="2662618"/>
          <a:ext cx="567826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7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9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5008">
                <a:tc>
                  <a:txBody>
                    <a:bodyPr/>
                    <a:lstStyle/>
                    <a:p>
                      <a:r>
                        <a:rPr lang="en-GB" sz="1700" dirty="0" err="1"/>
                        <a:t>cust_ID</a:t>
                      </a:r>
                      <a:endParaRPr lang="en-GB" sz="1700" dirty="0"/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r>
                        <a:rPr lang="en-GB" sz="1700" dirty="0" err="1"/>
                        <a:t>fName</a:t>
                      </a:r>
                      <a:endParaRPr lang="en-GB" sz="1700" dirty="0"/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r>
                        <a:rPr lang="en-GB" sz="1700" dirty="0" err="1"/>
                        <a:t>lName</a:t>
                      </a:r>
                      <a:endParaRPr lang="en-GB" sz="1700" dirty="0"/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r>
                        <a:rPr lang="en-GB" sz="1700" dirty="0" err="1"/>
                        <a:t>phoneNumber</a:t>
                      </a:r>
                      <a:endParaRPr lang="en-GB" sz="1700" dirty="0"/>
                    </a:p>
                  </a:txBody>
                  <a:tcPr marL="121920" marR="121920" marT="54864" marB="5486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008">
                <a:tc>
                  <a:txBody>
                    <a:bodyPr/>
                    <a:lstStyle/>
                    <a:p>
                      <a:r>
                        <a:rPr lang="en-GB" sz="1700" dirty="0"/>
                        <a:t>123</a:t>
                      </a:r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Robert</a:t>
                      </a:r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Ingram</a:t>
                      </a:r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012767128282</a:t>
                      </a:r>
                    </a:p>
                  </a:txBody>
                  <a:tcPr marL="121920" marR="121920" marT="54864" marB="5486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008">
                <a:tc>
                  <a:txBody>
                    <a:bodyPr/>
                    <a:lstStyle/>
                    <a:p>
                      <a:r>
                        <a:rPr lang="en-GB" sz="1700" dirty="0"/>
                        <a:t>546</a:t>
                      </a:r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Jane</a:t>
                      </a:r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Wright</a:t>
                      </a:r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037197118422</a:t>
                      </a:r>
                    </a:p>
                  </a:txBody>
                  <a:tcPr marL="121920" marR="121920" marT="54864" marB="5486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008">
                <a:tc>
                  <a:txBody>
                    <a:bodyPr/>
                    <a:lstStyle/>
                    <a:p>
                      <a:r>
                        <a:rPr lang="en-GB" sz="1700" dirty="0"/>
                        <a:t>546</a:t>
                      </a:r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Jane</a:t>
                      </a:r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Wright</a:t>
                      </a:r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dirty="0"/>
                        <a:t>0781551627</a:t>
                      </a:r>
                    </a:p>
                  </a:txBody>
                  <a:tcPr marL="121920" marR="121920" marT="54864" marB="5486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008">
                <a:tc>
                  <a:txBody>
                    <a:bodyPr/>
                    <a:lstStyle/>
                    <a:p>
                      <a:r>
                        <a:rPr lang="en-GB" sz="1700" dirty="0"/>
                        <a:t>756</a:t>
                      </a:r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Maria</a:t>
                      </a:r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Fernandez</a:t>
                      </a:r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091641247291</a:t>
                      </a:r>
                    </a:p>
                  </a:txBody>
                  <a:tcPr marL="121920" marR="121920" marT="54864" marB="5486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732036"/>
              </p:ext>
            </p:extLst>
          </p:nvPr>
        </p:nvGraphicFramePr>
        <p:xfrm>
          <a:off x="479685" y="2642564"/>
          <a:ext cx="5678266" cy="2177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7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9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5119">
                <a:tc>
                  <a:txBody>
                    <a:bodyPr/>
                    <a:lstStyle/>
                    <a:p>
                      <a:r>
                        <a:rPr lang="en-GB" sz="1700" u="sng" dirty="0" err="1"/>
                        <a:t>cust_ID</a:t>
                      </a:r>
                      <a:endParaRPr lang="en-GB" sz="1700" u="sng" dirty="0"/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r>
                        <a:rPr lang="en-GB" sz="1700" dirty="0" err="1"/>
                        <a:t>fName</a:t>
                      </a:r>
                      <a:endParaRPr lang="en-GB" sz="1700" dirty="0"/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r>
                        <a:rPr lang="en-GB" sz="1700" dirty="0" err="1"/>
                        <a:t>lName</a:t>
                      </a:r>
                      <a:endParaRPr lang="en-GB" sz="1700" dirty="0"/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r>
                        <a:rPr lang="en-GB" sz="1700" dirty="0" err="1"/>
                        <a:t>phoneNumber</a:t>
                      </a:r>
                      <a:endParaRPr lang="en-GB" sz="1700" dirty="0"/>
                    </a:p>
                  </a:txBody>
                  <a:tcPr marL="121920" marR="121920" marT="54864" marB="5486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119">
                <a:tc>
                  <a:txBody>
                    <a:bodyPr/>
                    <a:lstStyle/>
                    <a:p>
                      <a:r>
                        <a:rPr lang="en-GB" sz="1700" dirty="0"/>
                        <a:t>123</a:t>
                      </a:r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Robert</a:t>
                      </a:r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Ingram</a:t>
                      </a:r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012767128282</a:t>
                      </a:r>
                    </a:p>
                  </a:txBody>
                  <a:tcPr marL="121920" marR="121920" marT="54864" marB="5486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1810">
                <a:tc>
                  <a:txBody>
                    <a:bodyPr/>
                    <a:lstStyle/>
                    <a:p>
                      <a:r>
                        <a:rPr lang="en-GB" sz="1700" dirty="0"/>
                        <a:t>546</a:t>
                      </a:r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Jane</a:t>
                      </a:r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Wright</a:t>
                      </a:r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dirty="0"/>
                        <a:t>037197118422 0781551627</a:t>
                      </a:r>
                    </a:p>
                  </a:txBody>
                  <a:tcPr marL="121920" marR="121920" marT="54864" marB="5486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119">
                <a:tc>
                  <a:txBody>
                    <a:bodyPr/>
                    <a:lstStyle/>
                    <a:p>
                      <a:r>
                        <a:rPr lang="en-GB" sz="1700" dirty="0"/>
                        <a:t>756</a:t>
                      </a:r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Maria</a:t>
                      </a:r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Fernandez</a:t>
                      </a:r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091641247291</a:t>
                      </a:r>
                    </a:p>
                  </a:txBody>
                  <a:tcPr marL="121920" marR="121920" marT="54864" marB="5486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49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14000" y="1309595"/>
            <a:ext cx="11404800" cy="4546800"/>
          </a:xfrm>
        </p:spPr>
        <p:txBody>
          <a:bodyPr/>
          <a:lstStyle/>
          <a:p>
            <a:r>
              <a:rPr lang="en-GB" sz="1800" dirty="0"/>
              <a:t>The Whole Key,</a:t>
            </a:r>
          </a:p>
          <a:p>
            <a:pPr lvl="1"/>
            <a:r>
              <a:rPr lang="en-GB" dirty="0"/>
              <a:t>Must meet all requirements of First Normal Form</a:t>
            </a:r>
          </a:p>
          <a:p>
            <a:pPr lvl="1"/>
            <a:r>
              <a:rPr lang="en-GB" dirty="0"/>
              <a:t>Non-prime attributes must not depend on a subset of any candidate key. No partial dependency</a:t>
            </a:r>
          </a:p>
          <a:p>
            <a:pPr lvl="1"/>
            <a:r>
              <a:rPr lang="en-GB" dirty="0"/>
              <a:t>If we were to take our phone number table </a:t>
            </a:r>
            <a:r>
              <a:rPr lang="en-GB" dirty="0" err="1"/>
              <a:t>phoneNumber</a:t>
            </a:r>
            <a:r>
              <a:rPr lang="en-GB" dirty="0"/>
              <a:t> is dependent on a subset of the primary key: </a:t>
            </a:r>
            <a:r>
              <a:rPr lang="en-GB" dirty="0" err="1"/>
              <a:t>fName</a:t>
            </a:r>
            <a:r>
              <a:rPr lang="en-GB" dirty="0"/>
              <a:t> and </a:t>
            </a:r>
            <a:r>
              <a:rPr lang="en-GB" dirty="0" err="1"/>
              <a:t>lName</a:t>
            </a:r>
            <a:endParaRPr lang="en-GB" dirty="0"/>
          </a:p>
          <a:p>
            <a:pPr lvl="1"/>
            <a:r>
              <a:rPr lang="en-GB" dirty="0"/>
              <a:t>By separating these into separate tables we now conform to 2NF and 1NF</a:t>
            </a:r>
          </a:p>
          <a:p>
            <a:endParaRPr lang="en-GB" sz="1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Second Normal Form</a:t>
            </a:r>
            <a:endParaRPr lang="en-US" dirty="0"/>
          </a:p>
        </p:txBody>
      </p:sp>
      <p:graphicFrame>
        <p:nvGraphicFramePr>
          <p:cNvPr id="7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0535622"/>
              </p:ext>
            </p:extLst>
          </p:nvPr>
        </p:nvGraphicFramePr>
        <p:xfrm>
          <a:off x="796093" y="4461767"/>
          <a:ext cx="3579194" cy="1671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7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9954">
                <a:tc>
                  <a:txBody>
                    <a:bodyPr/>
                    <a:lstStyle/>
                    <a:p>
                      <a:r>
                        <a:rPr lang="en-GB" sz="1700" u="sng" dirty="0" err="1"/>
                        <a:t>cust_ID</a:t>
                      </a:r>
                      <a:endParaRPr lang="en-GB" sz="1700" u="sng" dirty="0"/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r>
                        <a:rPr lang="en-GB" sz="1700" dirty="0" err="1"/>
                        <a:t>fName</a:t>
                      </a:r>
                      <a:endParaRPr lang="en-GB" sz="1700" dirty="0"/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r>
                        <a:rPr lang="en-GB" sz="1700" dirty="0" err="1"/>
                        <a:t>lName</a:t>
                      </a:r>
                      <a:endParaRPr lang="en-GB" sz="1700" dirty="0"/>
                    </a:p>
                  </a:txBody>
                  <a:tcPr marL="121920" marR="121920" marT="54864" marB="5486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899">
                <a:tc>
                  <a:txBody>
                    <a:bodyPr/>
                    <a:lstStyle/>
                    <a:p>
                      <a:r>
                        <a:rPr lang="en-GB" sz="1700" dirty="0"/>
                        <a:t>123</a:t>
                      </a:r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Robert</a:t>
                      </a:r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Ingram</a:t>
                      </a:r>
                    </a:p>
                  </a:txBody>
                  <a:tcPr marL="121920" marR="121920" marT="54864" marB="5486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899">
                <a:tc>
                  <a:txBody>
                    <a:bodyPr/>
                    <a:lstStyle/>
                    <a:p>
                      <a:r>
                        <a:rPr lang="en-GB" sz="1700" dirty="0"/>
                        <a:t>546</a:t>
                      </a:r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Jane</a:t>
                      </a:r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Wright</a:t>
                      </a:r>
                    </a:p>
                  </a:txBody>
                  <a:tcPr marL="121920" marR="121920" marT="54864" marB="5486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899">
                <a:tc>
                  <a:txBody>
                    <a:bodyPr/>
                    <a:lstStyle/>
                    <a:p>
                      <a:r>
                        <a:rPr lang="en-GB" sz="1700" dirty="0"/>
                        <a:t>756</a:t>
                      </a:r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Maria</a:t>
                      </a:r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Fernandez</a:t>
                      </a:r>
                    </a:p>
                  </a:txBody>
                  <a:tcPr marL="121920" marR="121920" marT="54864" marB="5486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0746959"/>
              </p:ext>
            </p:extLst>
          </p:nvPr>
        </p:nvGraphicFramePr>
        <p:xfrm>
          <a:off x="5291034" y="4064372"/>
          <a:ext cx="320726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9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5008">
                <a:tc>
                  <a:txBody>
                    <a:bodyPr/>
                    <a:lstStyle/>
                    <a:p>
                      <a:r>
                        <a:rPr lang="en-GB" sz="1700" dirty="0" err="1"/>
                        <a:t>cust_ID</a:t>
                      </a:r>
                      <a:endParaRPr lang="en-GB" sz="1700" dirty="0"/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r>
                        <a:rPr lang="en-GB" sz="1700" u="sng" dirty="0" err="1"/>
                        <a:t>phoneNumber</a:t>
                      </a:r>
                      <a:endParaRPr lang="en-GB" sz="1700" u="sng" dirty="0"/>
                    </a:p>
                  </a:txBody>
                  <a:tcPr marL="121920" marR="121920" marT="54864" marB="5486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008">
                <a:tc>
                  <a:txBody>
                    <a:bodyPr/>
                    <a:lstStyle/>
                    <a:p>
                      <a:r>
                        <a:rPr lang="en-GB" sz="1700" dirty="0"/>
                        <a:t>123</a:t>
                      </a:r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012767128282</a:t>
                      </a:r>
                    </a:p>
                  </a:txBody>
                  <a:tcPr marL="121920" marR="121920" marT="54864" marB="5486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008">
                <a:tc>
                  <a:txBody>
                    <a:bodyPr/>
                    <a:lstStyle/>
                    <a:p>
                      <a:r>
                        <a:rPr lang="en-GB" sz="1700" dirty="0"/>
                        <a:t>546</a:t>
                      </a:r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037197118422</a:t>
                      </a:r>
                    </a:p>
                  </a:txBody>
                  <a:tcPr marL="121920" marR="121920" marT="54864" marB="5486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008">
                <a:tc>
                  <a:txBody>
                    <a:bodyPr/>
                    <a:lstStyle/>
                    <a:p>
                      <a:r>
                        <a:rPr lang="en-GB" sz="1700" dirty="0"/>
                        <a:t>546</a:t>
                      </a:r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dirty="0"/>
                        <a:t>0781551627</a:t>
                      </a:r>
                    </a:p>
                  </a:txBody>
                  <a:tcPr marL="121920" marR="121920" marT="54864" marB="5486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008">
                <a:tc>
                  <a:txBody>
                    <a:bodyPr/>
                    <a:lstStyle/>
                    <a:p>
                      <a:r>
                        <a:rPr lang="en-GB" sz="1700" dirty="0"/>
                        <a:t>756</a:t>
                      </a:r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091641247291</a:t>
                      </a:r>
                    </a:p>
                  </a:txBody>
                  <a:tcPr marL="121920" marR="121920" marT="54864" marB="5486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1491065"/>
              </p:ext>
            </p:extLst>
          </p:nvPr>
        </p:nvGraphicFramePr>
        <p:xfrm>
          <a:off x="1536155" y="3908378"/>
          <a:ext cx="567826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7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9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5008">
                <a:tc>
                  <a:txBody>
                    <a:bodyPr/>
                    <a:lstStyle/>
                    <a:p>
                      <a:r>
                        <a:rPr lang="en-GB" sz="1700" dirty="0" err="1"/>
                        <a:t>cust_ID</a:t>
                      </a:r>
                      <a:endParaRPr lang="en-GB" sz="1700" dirty="0"/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r>
                        <a:rPr lang="en-GB" sz="1700" dirty="0" err="1"/>
                        <a:t>fName</a:t>
                      </a:r>
                      <a:endParaRPr lang="en-GB" sz="1700" dirty="0"/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r>
                        <a:rPr lang="en-GB" sz="1700" dirty="0" err="1"/>
                        <a:t>lName</a:t>
                      </a:r>
                      <a:endParaRPr lang="en-GB" sz="1700" dirty="0"/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r>
                        <a:rPr lang="en-GB" sz="1700" dirty="0" err="1"/>
                        <a:t>phoneNumber</a:t>
                      </a:r>
                      <a:endParaRPr lang="en-GB" sz="1700" dirty="0"/>
                    </a:p>
                  </a:txBody>
                  <a:tcPr marL="121920" marR="121920" marT="54864" marB="5486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008">
                <a:tc>
                  <a:txBody>
                    <a:bodyPr/>
                    <a:lstStyle/>
                    <a:p>
                      <a:r>
                        <a:rPr lang="en-GB" sz="1700" dirty="0"/>
                        <a:t>123</a:t>
                      </a:r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Robert</a:t>
                      </a:r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Ingram</a:t>
                      </a:r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012767128282</a:t>
                      </a:r>
                    </a:p>
                  </a:txBody>
                  <a:tcPr marL="121920" marR="121920" marT="54864" marB="5486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008">
                <a:tc>
                  <a:txBody>
                    <a:bodyPr/>
                    <a:lstStyle/>
                    <a:p>
                      <a:r>
                        <a:rPr lang="en-GB" sz="1700" dirty="0"/>
                        <a:t>546</a:t>
                      </a:r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Jane</a:t>
                      </a:r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Wright</a:t>
                      </a:r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037197118422</a:t>
                      </a:r>
                    </a:p>
                  </a:txBody>
                  <a:tcPr marL="121920" marR="121920" marT="54864" marB="5486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008">
                <a:tc>
                  <a:txBody>
                    <a:bodyPr/>
                    <a:lstStyle/>
                    <a:p>
                      <a:r>
                        <a:rPr lang="en-GB" sz="1700" dirty="0"/>
                        <a:t>546</a:t>
                      </a:r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Jane</a:t>
                      </a:r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Wright</a:t>
                      </a:r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dirty="0"/>
                        <a:t>0781551627</a:t>
                      </a:r>
                    </a:p>
                  </a:txBody>
                  <a:tcPr marL="121920" marR="121920" marT="54864" marB="5486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008">
                <a:tc>
                  <a:txBody>
                    <a:bodyPr/>
                    <a:lstStyle/>
                    <a:p>
                      <a:r>
                        <a:rPr lang="en-GB" sz="1700" dirty="0"/>
                        <a:t>756</a:t>
                      </a:r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Maria</a:t>
                      </a:r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Fernandez</a:t>
                      </a:r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091641247291</a:t>
                      </a:r>
                    </a:p>
                  </a:txBody>
                  <a:tcPr marL="121920" marR="121920" marT="54864" marB="5486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148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Modelling</a:t>
            </a:r>
          </a:p>
        </p:txBody>
      </p:sp>
    </p:spTree>
    <p:extLst>
      <p:ext uri="{BB962C8B-B14F-4D97-AF65-F5344CB8AC3E}">
        <p14:creationId xmlns:p14="http://schemas.microsoft.com/office/powerpoint/2010/main" val="130274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414000" y="1544760"/>
            <a:ext cx="5853987" cy="454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sz="1800" dirty="0"/>
              <a:t>And Nothing but the Key.</a:t>
            </a:r>
          </a:p>
          <a:p>
            <a:pPr lvl="1">
              <a:lnSpc>
                <a:spcPct val="80000"/>
              </a:lnSpc>
            </a:pPr>
            <a:r>
              <a:rPr lang="en-GB" dirty="0"/>
              <a:t>Must conform to 1 &amp; 2NF</a:t>
            </a:r>
          </a:p>
          <a:p>
            <a:pPr lvl="1">
              <a:lnSpc>
                <a:spcPct val="80000"/>
              </a:lnSpc>
            </a:pPr>
            <a:r>
              <a:rPr lang="en-GB" dirty="0"/>
              <a:t>All non-prime attributes must not be transitively dependent on every key of R</a:t>
            </a:r>
          </a:p>
          <a:p>
            <a:pPr lvl="1">
              <a:lnSpc>
                <a:spcPct val="80000"/>
              </a:lnSpc>
            </a:pPr>
            <a:r>
              <a:rPr lang="en-GB" dirty="0"/>
              <a:t>Transitive dependency is where </a:t>
            </a:r>
            <a:br>
              <a:rPr lang="en-GB" dirty="0"/>
            </a:br>
            <a:r>
              <a:rPr lang="en-GB" b="1" dirty="0"/>
              <a:t>X determines Z</a:t>
            </a:r>
            <a:r>
              <a:rPr lang="en-GB" dirty="0"/>
              <a:t> </a:t>
            </a:r>
            <a:r>
              <a:rPr lang="en-GB" i="1" dirty="0"/>
              <a:t>indirectly </a:t>
            </a:r>
            <a:r>
              <a:rPr lang="en-GB" dirty="0"/>
              <a:t>because </a:t>
            </a:r>
            <a:br>
              <a:rPr lang="en-GB" dirty="0"/>
            </a:br>
            <a:r>
              <a:rPr lang="en-GB" b="1" dirty="0"/>
              <a:t>X determines Y </a:t>
            </a:r>
            <a:r>
              <a:rPr lang="en-GB" dirty="0"/>
              <a:t>and </a:t>
            </a:r>
            <a:r>
              <a:rPr lang="en-GB" b="1" dirty="0"/>
              <a:t>Y determines Z</a:t>
            </a:r>
            <a:br>
              <a:rPr lang="en-GB" b="1" dirty="0"/>
            </a:br>
            <a:r>
              <a:rPr lang="en-GB" dirty="0"/>
              <a:t>(X -&gt; Z because X -&gt; Y -&gt; Z)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Third Normal Form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294967295"/>
          </p:nvPr>
        </p:nvSpPr>
        <p:spPr>
          <a:xfrm>
            <a:off x="6354517" y="1525911"/>
            <a:ext cx="5602287" cy="3646488"/>
          </a:xfrm>
        </p:spPr>
        <p:txBody>
          <a:bodyPr/>
          <a:lstStyle/>
          <a:p>
            <a:r>
              <a:rPr lang="en-GB" dirty="0"/>
              <a:t>In this example Tournament and year determines winner DOB indirectly through winner.</a:t>
            </a:r>
          </a:p>
        </p:txBody>
      </p:sp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8398433"/>
              </p:ext>
            </p:extLst>
          </p:nvPr>
        </p:nvGraphicFramePr>
        <p:xfrm>
          <a:off x="3945728" y="4064372"/>
          <a:ext cx="764709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4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3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4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37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5008">
                <a:tc>
                  <a:txBody>
                    <a:bodyPr/>
                    <a:lstStyle/>
                    <a:p>
                      <a:r>
                        <a:rPr lang="en-GB" sz="1700" u="sng" dirty="0"/>
                        <a:t>Tournament</a:t>
                      </a:r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r>
                        <a:rPr lang="en-GB" sz="1700" u="sng" dirty="0"/>
                        <a:t>Year</a:t>
                      </a:r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Winner</a:t>
                      </a:r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Winner DOB</a:t>
                      </a:r>
                    </a:p>
                  </a:txBody>
                  <a:tcPr marL="121920" marR="121920" marT="54864" marB="5486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008">
                <a:tc>
                  <a:txBody>
                    <a:bodyPr/>
                    <a:lstStyle/>
                    <a:p>
                      <a:r>
                        <a:rPr lang="en-GB" sz="1700" dirty="0"/>
                        <a:t>Indiana Invitational</a:t>
                      </a:r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1998</a:t>
                      </a:r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Al Fredrickson</a:t>
                      </a:r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21 July 1975</a:t>
                      </a:r>
                    </a:p>
                  </a:txBody>
                  <a:tcPr marL="121920" marR="121920" marT="54864" marB="5486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008">
                <a:tc>
                  <a:txBody>
                    <a:bodyPr/>
                    <a:lstStyle/>
                    <a:p>
                      <a:r>
                        <a:rPr lang="en-GB" sz="1700" dirty="0"/>
                        <a:t>Cleveland Open</a:t>
                      </a:r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1999</a:t>
                      </a:r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Bob Albertson</a:t>
                      </a:r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28 September 1968</a:t>
                      </a:r>
                    </a:p>
                  </a:txBody>
                  <a:tcPr marL="121920" marR="121920" marT="54864" marB="5486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008">
                <a:tc>
                  <a:txBody>
                    <a:bodyPr/>
                    <a:lstStyle/>
                    <a:p>
                      <a:r>
                        <a:rPr lang="en-GB" sz="1700" dirty="0"/>
                        <a:t>Des Moines Masters</a:t>
                      </a:r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1999</a:t>
                      </a:r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Al Fredrickson</a:t>
                      </a:r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21 July 1975</a:t>
                      </a:r>
                    </a:p>
                  </a:txBody>
                  <a:tcPr marL="121920" marR="121920" marT="54864" marB="5486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008">
                <a:tc>
                  <a:txBody>
                    <a:bodyPr/>
                    <a:lstStyle/>
                    <a:p>
                      <a:r>
                        <a:rPr lang="en-GB" sz="1700" dirty="0"/>
                        <a:t>Indiana Invitational</a:t>
                      </a:r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1999</a:t>
                      </a:r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Chip Masterson</a:t>
                      </a:r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28 September 1968</a:t>
                      </a:r>
                    </a:p>
                  </a:txBody>
                  <a:tcPr marL="121920" marR="121920" marT="54864" marB="5486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5111129"/>
              </p:ext>
            </p:extLst>
          </p:nvPr>
        </p:nvGraphicFramePr>
        <p:xfrm>
          <a:off x="6423298" y="2799100"/>
          <a:ext cx="526330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4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3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4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5008">
                <a:tc>
                  <a:txBody>
                    <a:bodyPr/>
                    <a:lstStyle/>
                    <a:p>
                      <a:r>
                        <a:rPr lang="en-GB" sz="1700" u="sng" dirty="0"/>
                        <a:t>Tournament</a:t>
                      </a:r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r>
                        <a:rPr lang="en-GB" sz="1700" u="sng" dirty="0"/>
                        <a:t>Year</a:t>
                      </a:r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Winner</a:t>
                      </a:r>
                    </a:p>
                  </a:txBody>
                  <a:tcPr marL="121920" marR="121920" marT="54864" marB="5486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008">
                <a:tc>
                  <a:txBody>
                    <a:bodyPr/>
                    <a:lstStyle/>
                    <a:p>
                      <a:r>
                        <a:rPr lang="en-GB" sz="1700" dirty="0"/>
                        <a:t>Indiana Invitational</a:t>
                      </a:r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1998</a:t>
                      </a:r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Al Fredrickson</a:t>
                      </a:r>
                    </a:p>
                  </a:txBody>
                  <a:tcPr marL="121920" marR="121920" marT="54864" marB="5486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008">
                <a:tc>
                  <a:txBody>
                    <a:bodyPr/>
                    <a:lstStyle/>
                    <a:p>
                      <a:r>
                        <a:rPr lang="en-GB" sz="1700" dirty="0"/>
                        <a:t>Cleveland Open</a:t>
                      </a:r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1999</a:t>
                      </a:r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Bob Albertson</a:t>
                      </a:r>
                    </a:p>
                  </a:txBody>
                  <a:tcPr marL="121920" marR="121920" marT="54864" marB="5486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008">
                <a:tc>
                  <a:txBody>
                    <a:bodyPr/>
                    <a:lstStyle/>
                    <a:p>
                      <a:r>
                        <a:rPr lang="en-GB" sz="1700" dirty="0"/>
                        <a:t>Des Moines Masters</a:t>
                      </a:r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1999</a:t>
                      </a:r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Al Fredrickson</a:t>
                      </a:r>
                    </a:p>
                  </a:txBody>
                  <a:tcPr marL="121920" marR="121920" marT="54864" marB="5486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008">
                <a:tc>
                  <a:txBody>
                    <a:bodyPr/>
                    <a:lstStyle/>
                    <a:p>
                      <a:r>
                        <a:rPr lang="en-GB" sz="1700" dirty="0"/>
                        <a:t>Indiana Invitational</a:t>
                      </a:r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1999</a:t>
                      </a:r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Chip Masterson</a:t>
                      </a:r>
                    </a:p>
                  </a:txBody>
                  <a:tcPr marL="121920" marR="121920" marT="54864" marB="5486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3434381"/>
              </p:ext>
            </p:extLst>
          </p:nvPr>
        </p:nvGraphicFramePr>
        <p:xfrm>
          <a:off x="2074817" y="4509380"/>
          <a:ext cx="4348482" cy="1780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4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3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5008">
                <a:tc>
                  <a:txBody>
                    <a:bodyPr/>
                    <a:lstStyle/>
                    <a:p>
                      <a:r>
                        <a:rPr lang="en-GB" sz="1700" u="sng" dirty="0"/>
                        <a:t>Winner</a:t>
                      </a:r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Winner DOB</a:t>
                      </a:r>
                    </a:p>
                  </a:txBody>
                  <a:tcPr marL="121920" marR="121920" marT="54864" marB="5486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008">
                <a:tc>
                  <a:txBody>
                    <a:bodyPr/>
                    <a:lstStyle/>
                    <a:p>
                      <a:r>
                        <a:rPr lang="en-GB" sz="1700" dirty="0"/>
                        <a:t>Al Fredrickson</a:t>
                      </a:r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21 July 1975</a:t>
                      </a:r>
                    </a:p>
                  </a:txBody>
                  <a:tcPr marL="121920" marR="121920" marT="54864" marB="5486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008">
                <a:tc>
                  <a:txBody>
                    <a:bodyPr/>
                    <a:lstStyle/>
                    <a:p>
                      <a:r>
                        <a:rPr lang="en-GB" sz="1700" dirty="0"/>
                        <a:t>Bob Albertson</a:t>
                      </a:r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28 September 1968</a:t>
                      </a:r>
                    </a:p>
                  </a:txBody>
                  <a:tcPr marL="121920" marR="121920" marT="54864" marB="5486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008">
                <a:tc>
                  <a:txBody>
                    <a:bodyPr/>
                    <a:lstStyle/>
                    <a:p>
                      <a:r>
                        <a:rPr lang="en-GB" sz="1700" dirty="0"/>
                        <a:t>Chip Masterson</a:t>
                      </a:r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28 September 1968</a:t>
                      </a:r>
                    </a:p>
                  </a:txBody>
                  <a:tcPr marL="121920" marR="121920" marT="54864" marB="5486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705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dirty="0"/>
              <a:t>Boyce-</a:t>
            </a:r>
            <a:r>
              <a:rPr lang="en-GB" dirty="0" err="1"/>
              <a:t>Codd</a:t>
            </a:r>
            <a:r>
              <a:rPr lang="en-GB" dirty="0"/>
              <a:t> Normal Form (BCNF)</a:t>
            </a:r>
            <a:br>
              <a:rPr lang="en-GB" dirty="0"/>
            </a:br>
            <a:endParaRPr lang="en-GB" dirty="0"/>
          </a:p>
          <a:p>
            <a:r>
              <a:rPr lang="en-GB" dirty="0"/>
              <a:t>Fourth Normal Form</a:t>
            </a:r>
            <a:br>
              <a:rPr lang="en-GB" dirty="0"/>
            </a:br>
            <a:endParaRPr lang="en-GB" dirty="0"/>
          </a:p>
          <a:p>
            <a:r>
              <a:rPr lang="en-GB" dirty="0"/>
              <a:t>Fifth Normal Form</a:t>
            </a:r>
            <a:br>
              <a:rPr lang="en-GB" dirty="0"/>
            </a:br>
            <a:endParaRPr lang="en-GB" dirty="0"/>
          </a:p>
          <a:p>
            <a:r>
              <a:rPr lang="en-GB" dirty="0"/>
              <a:t>Domain-Key Normal Form</a:t>
            </a:r>
            <a:br>
              <a:rPr lang="en-GB" dirty="0"/>
            </a:br>
            <a:endParaRPr lang="en-GB" dirty="0"/>
          </a:p>
          <a:p>
            <a:r>
              <a:rPr lang="en-GB" dirty="0"/>
              <a:t>Sixth Normal Form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Higher Normal 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08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414000" y="1544760"/>
            <a:ext cx="8264752" cy="4546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GB" sz="1800" dirty="0" err="1"/>
              <a:t>Denormalization</a:t>
            </a:r>
            <a:r>
              <a:rPr lang="en-GB" sz="1800" dirty="0"/>
              <a:t> is done after the database has been normalised.</a:t>
            </a:r>
          </a:p>
          <a:p>
            <a:pPr>
              <a:lnSpc>
                <a:spcPct val="120000"/>
              </a:lnSpc>
            </a:pPr>
            <a:endParaRPr lang="en-GB" sz="1800" dirty="0"/>
          </a:p>
          <a:p>
            <a:pPr>
              <a:lnSpc>
                <a:spcPct val="120000"/>
              </a:lnSpc>
            </a:pPr>
            <a:r>
              <a:rPr lang="en-GB" sz="1800" dirty="0"/>
              <a:t>It can improve read performance of a database if you have created many separate tables causing multiple joins to slow down operations.</a:t>
            </a:r>
          </a:p>
          <a:p>
            <a:pPr>
              <a:lnSpc>
                <a:spcPct val="120000"/>
              </a:lnSpc>
            </a:pPr>
            <a:endParaRPr lang="en-GB" sz="1800" dirty="0"/>
          </a:p>
          <a:p>
            <a:pPr>
              <a:lnSpc>
                <a:spcPct val="120000"/>
              </a:lnSpc>
            </a:pPr>
            <a:r>
              <a:rPr lang="en-GB" sz="1800" dirty="0"/>
              <a:t>It can also be useful if you are migrating some data to another type of database such as MongoDB.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Denormalization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70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Workbench Modelling</a:t>
            </a:r>
          </a:p>
        </p:txBody>
      </p:sp>
    </p:spTree>
    <p:extLst>
      <p:ext uri="{BB962C8B-B14F-4D97-AF65-F5344CB8AC3E}">
        <p14:creationId xmlns:p14="http://schemas.microsoft.com/office/powerpoint/2010/main" val="389640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dirty="0"/>
              <a:t>Workbench is a user interface you can use to interact with your MySQL server</a:t>
            </a:r>
          </a:p>
          <a:p>
            <a:endParaRPr lang="en-GB" dirty="0"/>
          </a:p>
          <a:p>
            <a:r>
              <a:rPr lang="en-GB" dirty="0"/>
              <a:t>You can set up MySQL to run as a Windows service in the background</a:t>
            </a:r>
          </a:p>
          <a:p>
            <a:endParaRPr lang="en-GB" dirty="0"/>
          </a:p>
          <a:p>
            <a:r>
              <a:rPr lang="en-GB" dirty="0"/>
              <a:t>The first page you will see allows you to create many different things:</a:t>
            </a:r>
          </a:p>
          <a:p>
            <a:pPr marL="0" indent="0">
              <a:buNone/>
            </a:pPr>
            <a:r>
              <a:rPr lang="en-GB" dirty="0"/>
              <a:t>	Connections – these are connections to a MySQL server that will hold your information</a:t>
            </a:r>
          </a:p>
          <a:p>
            <a:pPr marL="0" indent="0">
              <a:buNone/>
            </a:pPr>
            <a:r>
              <a:rPr lang="en-GB" dirty="0"/>
              <a:t>	Models – these are the ERDs we discussed earlier</a:t>
            </a:r>
          </a:p>
          <a:p>
            <a:pPr marL="0" indent="0">
              <a:buNone/>
            </a:pPr>
            <a:r>
              <a:rPr lang="en-GB" dirty="0"/>
              <a:t>	Scripts – these can be collections of SQL queries in order to get information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MySQL Workbench Modelling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08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dirty="0"/>
              <a:t>MySQL Workbench Modelling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22" y="340989"/>
            <a:ext cx="11373051" cy="5859115"/>
          </a:xfrm>
          <a:prstGeom prst="rect">
            <a:avLst/>
          </a:prstGeom>
          <a:ln w="38100" cmpd="sng">
            <a:solidFill>
              <a:srgbClr val="C4C4C4"/>
            </a:solidFill>
          </a:ln>
        </p:spPr>
      </p:pic>
    </p:spTree>
    <p:extLst>
      <p:ext uri="{BB962C8B-B14F-4D97-AF65-F5344CB8AC3E}">
        <p14:creationId xmlns:p14="http://schemas.microsoft.com/office/powerpoint/2010/main" val="348988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414000" y="1544760"/>
            <a:ext cx="9428975" cy="4546800"/>
          </a:xfrm>
        </p:spPr>
        <p:txBody>
          <a:bodyPr/>
          <a:lstStyle/>
          <a:p>
            <a:r>
              <a:rPr lang="en-GB" sz="1800" dirty="0"/>
              <a:t>To create a new model you can just click on the plus button near the Models section or open up a model to see its current state</a:t>
            </a:r>
          </a:p>
          <a:p>
            <a:endParaRPr lang="en-GB" sz="1800" dirty="0"/>
          </a:p>
          <a:p>
            <a:r>
              <a:rPr lang="en-GB" sz="1800" dirty="0"/>
              <a:t>You can then click on New Model to create your new ERD or EER diagram (extended entity relationship diagram)</a:t>
            </a:r>
          </a:p>
          <a:p>
            <a:endParaRPr lang="en-GB" sz="1800" dirty="0"/>
          </a:p>
          <a:p>
            <a:r>
              <a:rPr lang="en-GB" sz="1800" dirty="0"/>
              <a:t>From here you will be presented with a grid on which to place your tables and make your database model</a:t>
            </a:r>
          </a:p>
          <a:p>
            <a:endParaRPr lang="en-GB" sz="1800" dirty="0"/>
          </a:p>
          <a:p>
            <a:r>
              <a:rPr lang="en-GB" sz="1800" dirty="0"/>
              <a:t>You can then forward engineer these models which will then generate SQL scripts in order to create the database in MySQL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MySQL Workbench Modelling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97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558" y="435430"/>
            <a:ext cx="11326707" cy="5701764"/>
          </a:xfrm>
          <a:prstGeom prst="rect">
            <a:avLst/>
          </a:prstGeom>
          <a:ln w="38100" cmpd="sng">
            <a:solidFill>
              <a:srgbClr val="C4C4C4"/>
            </a:solidFill>
          </a:ln>
        </p:spPr>
      </p:pic>
    </p:spTree>
    <p:extLst>
      <p:ext uri="{BB962C8B-B14F-4D97-AF65-F5344CB8AC3E}">
        <p14:creationId xmlns:p14="http://schemas.microsoft.com/office/powerpoint/2010/main" val="272711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5"/>
          </p:nvPr>
        </p:nvSpPr>
        <p:spPr>
          <a:xfrm>
            <a:off x="414000" y="651132"/>
            <a:ext cx="11404800" cy="442385"/>
          </a:xfrm>
        </p:spPr>
        <p:txBody>
          <a:bodyPr/>
          <a:lstStyle/>
          <a:p>
            <a:r>
              <a:rPr lang="en-GB" dirty="0"/>
              <a:t>Double-click on a table to bring up an editing tab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56" y="1355592"/>
            <a:ext cx="11390570" cy="4150209"/>
          </a:xfrm>
          <a:prstGeom prst="rect">
            <a:avLst/>
          </a:prstGeom>
          <a:ln w="38100" cmpd="sng">
            <a:solidFill>
              <a:srgbClr val="C4C4C4"/>
            </a:solidFill>
          </a:ln>
        </p:spPr>
      </p:pic>
    </p:spTree>
    <p:extLst>
      <p:ext uri="{BB962C8B-B14F-4D97-AF65-F5344CB8AC3E}">
        <p14:creationId xmlns:p14="http://schemas.microsoft.com/office/powerpoint/2010/main" val="426400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5"/>
          </p:nvPr>
        </p:nvSpPr>
        <p:spPr>
          <a:xfrm>
            <a:off x="414000" y="667366"/>
            <a:ext cx="11404800" cy="4546800"/>
          </a:xfrm>
        </p:spPr>
        <p:txBody>
          <a:bodyPr/>
          <a:lstStyle/>
          <a:p>
            <a:r>
              <a:rPr lang="en-GB" dirty="0"/>
              <a:t>Double-click on a relationship to bring up an editing tab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65" y="1410988"/>
            <a:ext cx="11394765" cy="405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86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414000" y="1544760"/>
            <a:ext cx="6724215" cy="4546800"/>
          </a:xfrm>
        </p:spPr>
        <p:txBody>
          <a:bodyPr>
            <a:noAutofit/>
          </a:bodyPr>
          <a:lstStyle/>
          <a:p>
            <a:r>
              <a:rPr lang="en-GB" sz="1800" dirty="0"/>
              <a:t>Before we start creating a database, we should model it first and test it against any requirements we may already have.</a:t>
            </a:r>
          </a:p>
          <a:p>
            <a:endParaRPr lang="en-GB" sz="1800" dirty="0"/>
          </a:p>
          <a:p>
            <a:r>
              <a:rPr lang="en-GB" sz="1800" dirty="0"/>
              <a:t>For this we will be using an entity relationship </a:t>
            </a:r>
            <a:r>
              <a:rPr lang="en-GB" sz="1800" dirty="0" smtClean="0"/>
              <a:t>diagram(ERD)</a:t>
            </a:r>
            <a:endParaRPr lang="en-GB" sz="1800" dirty="0"/>
          </a:p>
          <a:p>
            <a:endParaRPr lang="en-GB" sz="1800" dirty="0"/>
          </a:p>
          <a:p>
            <a:r>
              <a:rPr lang="en-GB" sz="1800" dirty="0"/>
              <a:t>Consider:</a:t>
            </a:r>
          </a:p>
          <a:p>
            <a:pPr marL="766382" lvl="1" indent="-366332"/>
            <a:r>
              <a:rPr lang="en-GB" sz="1700" dirty="0"/>
              <a:t>What data it will be storing</a:t>
            </a:r>
          </a:p>
          <a:p>
            <a:pPr marL="766382" lvl="1" indent="-366332"/>
            <a:r>
              <a:rPr lang="en-GB" sz="1700" dirty="0"/>
              <a:t>Who will be using it</a:t>
            </a:r>
          </a:p>
          <a:p>
            <a:pPr marL="766382" lvl="1" indent="-366332"/>
            <a:r>
              <a:rPr lang="en-GB" sz="1700" dirty="0"/>
              <a:t>What the data will be used for</a:t>
            </a:r>
          </a:p>
          <a:p>
            <a:endParaRPr lang="en-GB" sz="1800" dirty="0"/>
          </a:p>
          <a:p>
            <a:r>
              <a:rPr lang="en-GB" sz="1800" dirty="0"/>
              <a:t>Do you have any documentation to work with already?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Designing the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3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414000" y="1544760"/>
            <a:ext cx="5101359" cy="4546800"/>
          </a:xfrm>
        </p:spPr>
        <p:txBody>
          <a:bodyPr/>
          <a:lstStyle/>
          <a:p>
            <a:r>
              <a:rPr lang="en-GB" dirty="0"/>
              <a:t>MySQL ships with a good example of a database model – the </a:t>
            </a:r>
            <a:r>
              <a:rPr lang="en-GB" dirty="0" err="1"/>
              <a:t>sakila</a:t>
            </a:r>
            <a:r>
              <a:rPr lang="en-GB" dirty="0"/>
              <a:t> data</a:t>
            </a:r>
          </a:p>
          <a:p>
            <a:endParaRPr lang="en-GB" dirty="0"/>
          </a:p>
          <a:p>
            <a:r>
              <a:rPr lang="en-GB" dirty="0"/>
              <a:t>First thing you will notice is the different coloured sections – these are </a:t>
            </a:r>
            <a:r>
              <a:rPr lang="en-GB" u="sng" dirty="0"/>
              <a:t>layers</a:t>
            </a:r>
            <a:r>
              <a:rPr lang="en-GB" dirty="0"/>
              <a:t> and are a way of organising our data</a:t>
            </a:r>
          </a:p>
          <a:p>
            <a:endParaRPr lang="en-GB" dirty="0"/>
          </a:p>
          <a:p>
            <a:r>
              <a:rPr lang="en-GB" dirty="0"/>
              <a:t>Here we have Views, Customer data, Inventory (movie) data, and Business data</a:t>
            </a:r>
          </a:p>
          <a:p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511" y="1599122"/>
            <a:ext cx="6055670" cy="410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10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414000" y="1544760"/>
            <a:ext cx="4948481" cy="4546800"/>
          </a:xfrm>
        </p:spPr>
        <p:txBody>
          <a:bodyPr/>
          <a:lstStyle/>
          <a:p>
            <a:r>
              <a:rPr lang="en-GB" dirty="0"/>
              <a:t>Let’s look in detail at the movie layer but be aware it has connections to other layers too</a:t>
            </a:r>
          </a:p>
          <a:p>
            <a:endParaRPr lang="en-GB" dirty="0"/>
          </a:p>
          <a:p>
            <a:r>
              <a:rPr lang="en-GB" dirty="0"/>
              <a:t>Solid black lines represent </a:t>
            </a:r>
            <a:r>
              <a:rPr lang="en-GB" i="1" dirty="0"/>
              <a:t>identifying </a:t>
            </a:r>
            <a:r>
              <a:rPr lang="en-GB" dirty="0"/>
              <a:t>relationships, dashed lines represent </a:t>
            </a:r>
            <a:r>
              <a:rPr lang="en-GB" i="1" dirty="0"/>
              <a:t>non-identifying</a:t>
            </a:r>
            <a:r>
              <a:rPr lang="en-GB" dirty="0"/>
              <a:t> relationships</a:t>
            </a:r>
          </a:p>
          <a:p>
            <a:endParaRPr lang="en-GB" dirty="0"/>
          </a:p>
          <a:p>
            <a:r>
              <a:rPr lang="en-GB" dirty="0"/>
              <a:t>The difference is identifying relationships mean that the </a:t>
            </a:r>
            <a:r>
              <a:rPr lang="en-GB" i="1" dirty="0"/>
              <a:t>primary key</a:t>
            </a:r>
            <a:r>
              <a:rPr lang="en-GB" dirty="0"/>
              <a:t> of the parent is also part of the </a:t>
            </a:r>
            <a:r>
              <a:rPr lang="en-GB" i="1" dirty="0"/>
              <a:t>primary key</a:t>
            </a:r>
            <a:r>
              <a:rPr lang="en-GB" dirty="0"/>
              <a:t> of the child</a:t>
            </a:r>
          </a:p>
          <a:p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275" y="762384"/>
            <a:ext cx="6117232" cy="517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6237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414000" y="1544760"/>
            <a:ext cx="4913201" cy="4546800"/>
          </a:xfrm>
        </p:spPr>
        <p:txBody>
          <a:bodyPr/>
          <a:lstStyle/>
          <a:p>
            <a:r>
              <a:rPr lang="en-GB" dirty="0"/>
              <a:t>Look specifically at the </a:t>
            </a:r>
            <a:r>
              <a:rPr lang="en-GB" dirty="0" err="1"/>
              <a:t>film_actor</a:t>
            </a:r>
            <a:r>
              <a:rPr lang="en-GB" dirty="0"/>
              <a:t> table – it’s primary key will be a composite key of the </a:t>
            </a:r>
            <a:r>
              <a:rPr lang="en-GB" dirty="0" err="1"/>
              <a:t>actor_id</a:t>
            </a:r>
            <a:r>
              <a:rPr lang="en-GB" dirty="0"/>
              <a:t> and </a:t>
            </a:r>
            <a:r>
              <a:rPr lang="en-GB" dirty="0" err="1"/>
              <a:t>film_id</a:t>
            </a:r>
            <a:r>
              <a:rPr lang="en-GB" dirty="0"/>
              <a:t> – the primary keys from the parent tables</a:t>
            </a:r>
          </a:p>
          <a:p>
            <a:endParaRPr lang="en-GB" dirty="0"/>
          </a:p>
          <a:p>
            <a:r>
              <a:rPr lang="en-GB" dirty="0"/>
              <a:t>This essentially means that the </a:t>
            </a:r>
            <a:r>
              <a:rPr lang="en-GB" dirty="0" err="1"/>
              <a:t>film_actor</a:t>
            </a:r>
            <a:r>
              <a:rPr lang="en-GB" dirty="0"/>
              <a:t> cannot have an instance that does not include a valid key that matches up with the film and actor tables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551" y="776045"/>
            <a:ext cx="6050235" cy="512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3382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414000" y="1544760"/>
            <a:ext cx="5383594" cy="4546800"/>
          </a:xfrm>
        </p:spPr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film_actor</a:t>
            </a:r>
            <a:r>
              <a:rPr lang="en-GB" dirty="0"/>
              <a:t> table is essentially acting as a bridge between films and actors since this would be a many-to-many relationship </a:t>
            </a:r>
          </a:p>
          <a:p>
            <a:endParaRPr lang="en-GB" dirty="0"/>
          </a:p>
          <a:p>
            <a:r>
              <a:rPr lang="en-GB" dirty="0"/>
              <a:t>MySQL would put these here automatically if you tried to create a m:m relationship</a:t>
            </a:r>
          </a:p>
          <a:p>
            <a:endParaRPr lang="en-GB" dirty="0"/>
          </a:p>
          <a:p>
            <a:r>
              <a:rPr lang="en-GB" dirty="0"/>
              <a:t>However we’ve also given it a unique piece of information called </a:t>
            </a:r>
            <a:r>
              <a:rPr lang="en-GB" dirty="0" err="1"/>
              <a:t>last_update</a:t>
            </a:r>
            <a:r>
              <a:rPr lang="en-GB" dirty="0"/>
              <a:t> so we know when it’s been updated for that record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629" y="958075"/>
            <a:ext cx="5678179" cy="480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4827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414001" y="1544760"/>
            <a:ext cx="4466328" cy="4546800"/>
          </a:xfrm>
        </p:spPr>
        <p:txBody>
          <a:bodyPr/>
          <a:lstStyle/>
          <a:p>
            <a:r>
              <a:rPr lang="en-GB" dirty="0"/>
              <a:t>You can change the relationships to have 0 – 1 or 0 – many relationships as well</a:t>
            </a:r>
          </a:p>
          <a:p>
            <a:endParaRPr lang="en-GB" dirty="0"/>
          </a:p>
          <a:p>
            <a:r>
              <a:rPr lang="en-GB" dirty="0"/>
              <a:t>You can change this in the relationship editing table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651" y="546277"/>
            <a:ext cx="6578092" cy="55847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840" y="4724129"/>
            <a:ext cx="6542451" cy="148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3525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dirty="0"/>
              <a:t>Each column in a table has a symbol next to it so you can easily identify what sort of field it is</a:t>
            </a:r>
          </a:p>
          <a:p>
            <a:endParaRPr lang="en-GB" dirty="0"/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Primary key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Primary key that is also a Foreign Key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NOT NULL Attribute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NOT NULL Foreign Key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Attribute which can be NULL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Foreign Key which can be NULL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981" y="2494521"/>
            <a:ext cx="268841" cy="4193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010" y="3038966"/>
            <a:ext cx="331401" cy="3767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573" y="3632303"/>
            <a:ext cx="308272" cy="3236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/>
          <a:srcRect l="11942" t="18824"/>
          <a:stretch/>
        </p:blipFill>
        <p:spPr>
          <a:xfrm>
            <a:off x="960611" y="4223903"/>
            <a:ext cx="305995" cy="3173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9271" y="4712992"/>
            <a:ext cx="331852" cy="4040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9271" y="5321786"/>
            <a:ext cx="357156" cy="44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46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15" y="653997"/>
            <a:ext cx="11316094" cy="5077331"/>
          </a:xfrm>
          <a:prstGeom prst="rect">
            <a:avLst/>
          </a:prstGeom>
          <a:ln>
            <a:solidFill>
              <a:srgbClr val="C4C4C4"/>
            </a:solidFill>
          </a:ln>
        </p:spPr>
      </p:pic>
    </p:spTree>
    <p:extLst>
      <p:ext uri="{BB962C8B-B14F-4D97-AF65-F5344CB8AC3E}">
        <p14:creationId xmlns:p14="http://schemas.microsoft.com/office/powerpoint/2010/main" val="35812805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414000" y="1544760"/>
            <a:ext cx="5901027" cy="4546800"/>
          </a:xfrm>
        </p:spPr>
        <p:txBody>
          <a:bodyPr/>
          <a:lstStyle/>
          <a:p>
            <a:r>
              <a:rPr lang="en-GB" sz="1800" dirty="0"/>
              <a:t>You’ll notice in schemas you can expand each of the sections of your databases, all the way down to the columns</a:t>
            </a:r>
          </a:p>
          <a:p>
            <a:endParaRPr lang="en-GB" sz="1800" dirty="0"/>
          </a:p>
          <a:p>
            <a:r>
              <a:rPr lang="en-GB" sz="1800" dirty="0"/>
              <a:t>If you right click on it you can get a number of additional options such as returning the first 1000 rows – a quick and easy way of getting an idea of what’s in your table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784" y="1514915"/>
            <a:ext cx="4927600" cy="413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961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65" y="566723"/>
            <a:ext cx="11348801" cy="517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5601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sz="1800" dirty="0"/>
              <a:t>Generally a business will have an ‘operational’ database – this is where all the ‘current’ data is stored that the business processes require to function</a:t>
            </a:r>
          </a:p>
          <a:p>
            <a:endParaRPr lang="en-GB" sz="1800" dirty="0"/>
          </a:p>
          <a:p>
            <a:r>
              <a:rPr lang="en-GB" sz="1800" dirty="0"/>
              <a:t>This would be an OLTP (On-Line Transaction Processing) database</a:t>
            </a:r>
          </a:p>
          <a:p>
            <a:endParaRPr lang="en-GB" sz="1800" dirty="0"/>
          </a:p>
          <a:p>
            <a:r>
              <a:rPr lang="en-GB" sz="1800" dirty="0"/>
              <a:t>Main aim is to have quick query processing where many different people may be accessing the data</a:t>
            </a:r>
          </a:p>
          <a:p>
            <a:endParaRPr lang="en-GB" sz="1800" dirty="0"/>
          </a:p>
          <a:p>
            <a:r>
              <a:rPr lang="en-GB" sz="1800" dirty="0"/>
              <a:t>Characterised by a large number of short INSERT, UPDATE, or DELETE commands</a:t>
            </a:r>
          </a:p>
          <a:p>
            <a:endParaRPr lang="en-GB" sz="1800" dirty="0"/>
          </a:p>
          <a:p>
            <a:r>
              <a:rPr lang="en-GB" sz="1800" dirty="0"/>
              <a:t>Effectiveness measured by number of transaction per second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Operational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191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100" b="1" dirty="0"/>
              <a:t>Entity Type</a:t>
            </a:r>
          </a:p>
          <a:p>
            <a:pPr marL="366332" indent="-366332"/>
            <a:r>
              <a:rPr lang="en-GB" dirty="0"/>
              <a:t>An entity type is a class of objects.</a:t>
            </a:r>
          </a:p>
          <a:p>
            <a:pPr marL="366332" indent="-366332"/>
            <a:r>
              <a:rPr lang="en-GB" dirty="0"/>
              <a:t>Entities represented within an entity type have the same characteristics.</a:t>
            </a:r>
          </a:p>
          <a:p>
            <a:pPr marL="0" indent="0">
              <a:buNone/>
            </a:pPr>
            <a:endParaRPr lang="en-GB" sz="2100" b="1" dirty="0"/>
          </a:p>
          <a:p>
            <a:pPr marL="0" indent="0">
              <a:buNone/>
            </a:pPr>
            <a:r>
              <a:rPr lang="en-GB" sz="2100" b="1" dirty="0" smtClean="0"/>
              <a:t>Entity</a:t>
            </a:r>
            <a:endParaRPr lang="en-GB" sz="2100" b="1" dirty="0"/>
          </a:p>
          <a:p>
            <a:pPr marL="366332" indent="-366332">
              <a:buFont typeface="Arial" panose="020B0604020202020204" pitchFamily="34" charset="0"/>
              <a:buChar char="•"/>
            </a:pPr>
            <a:r>
              <a:rPr lang="en-GB" dirty="0"/>
              <a:t>An entity could be an object, person, event or abstraction.</a:t>
            </a:r>
          </a:p>
          <a:p>
            <a:pPr marL="366332" indent="-366332">
              <a:buFont typeface="Arial" panose="020B0604020202020204" pitchFamily="34" charset="0"/>
              <a:buChar char="•"/>
            </a:pPr>
            <a:r>
              <a:rPr lang="en-GB" dirty="0"/>
              <a:t>An entity must be relevant.</a:t>
            </a:r>
          </a:p>
          <a:p>
            <a:pPr marL="366332" indent="-366332">
              <a:buFont typeface="Arial" panose="020B0604020202020204" pitchFamily="34" charset="0"/>
              <a:buChar char="•"/>
            </a:pPr>
            <a:r>
              <a:rPr lang="en-GB" dirty="0"/>
              <a:t>Could be referred to as an ‘instance’ of an entity type</a:t>
            </a:r>
            <a:r>
              <a:rPr lang="en-GB" dirty="0" smtClean="0"/>
              <a:t>.</a:t>
            </a:r>
            <a:endParaRPr lang="en-GB" dirty="0"/>
          </a:p>
          <a:p>
            <a:pPr marL="366332" indent="-366332"/>
            <a:endParaRPr lang="en-GB" dirty="0"/>
          </a:p>
          <a:p>
            <a:pPr marL="0" indent="0">
              <a:buNone/>
            </a:pPr>
            <a:r>
              <a:rPr lang="en-GB" sz="2000" dirty="0"/>
              <a:t>The Entity Type ‘Person’ has the entities ‘James’ and ‘Jo’</a:t>
            </a:r>
          </a:p>
          <a:p>
            <a:pPr marL="366332" indent="-366332"/>
            <a:endParaRPr lang="en-GB" dirty="0"/>
          </a:p>
          <a:p>
            <a:pPr marL="366332" indent="-366332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Designing the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16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dirty="0"/>
              <a:t>Operational databases are used for current transactions and undergo frequent changes</a:t>
            </a:r>
          </a:p>
          <a:p>
            <a:endParaRPr lang="en-GB" dirty="0"/>
          </a:p>
          <a:p>
            <a:r>
              <a:rPr lang="en-GB" dirty="0"/>
              <a:t>Data warehouses provide us with historical, consolidated data</a:t>
            </a:r>
          </a:p>
          <a:p>
            <a:endParaRPr lang="en-GB" dirty="0"/>
          </a:p>
          <a:p>
            <a:r>
              <a:rPr lang="en-GB" dirty="0"/>
              <a:t>The data warehouse often contains data from many sources which can be OLTP databases</a:t>
            </a:r>
          </a:p>
          <a:p>
            <a:endParaRPr lang="en-GB" dirty="0"/>
          </a:p>
          <a:p>
            <a:r>
              <a:rPr lang="en-GB" dirty="0"/>
              <a:t>A data warehouse equips us with OLAP (On-Line Analytical Processing) capabilities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Data Warehouse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9972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Key features</a:t>
            </a:r>
          </a:p>
          <a:p>
            <a:pPr marL="366332" indent="-366332">
              <a:buFont typeface="Arial" panose="020B0604020202020204" pitchFamily="34" charset="0"/>
              <a:buChar char="•"/>
            </a:pPr>
            <a:r>
              <a:rPr lang="en-GB" dirty="0"/>
              <a:t>Subject oriented</a:t>
            </a:r>
          </a:p>
          <a:p>
            <a:pPr marL="938616" lvl="1" indent="-366332"/>
            <a:r>
              <a:rPr lang="en-GB" dirty="0"/>
              <a:t>Not focussed on ongoing business operations but more a ‘subject’ of it e.g. products, sales…</a:t>
            </a:r>
          </a:p>
          <a:p>
            <a:pPr marL="366332" indent="-366332">
              <a:buFont typeface="Arial" panose="020B0604020202020204" pitchFamily="34" charset="0"/>
              <a:buChar char="•"/>
            </a:pPr>
            <a:r>
              <a:rPr lang="en-GB" dirty="0"/>
              <a:t>Integrated</a:t>
            </a:r>
          </a:p>
          <a:p>
            <a:pPr marL="938616" lvl="1" indent="-366332"/>
            <a:r>
              <a:rPr lang="en-GB" dirty="0"/>
              <a:t>Integrates data from a range of other sources for effective analysis</a:t>
            </a:r>
          </a:p>
          <a:p>
            <a:pPr marL="366332" indent="-366332">
              <a:buFont typeface="Arial" panose="020B0604020202020204" pitchFamily="34" charset="0"/>
              <a:buChar char="•"/>
            </a:pPr>
            <a:r>
              <a:rPr lang="en-GB" dirty="0"/>
              <a:t>Time Variant</a:t>
            </a:r>
          </a:p>
          <a:p>
            <a:pPr marL="938616" lvl="1" indent="-366332"/>
            <a:r>
              <a:rPr lang="en-GB" dirty="0"/>
              <a:t>Historical data from different times</a:t>
            </a:r>
          </a:p>
          <a:p>
            <a:pPr marL="366332" indent="-366332">
              <a:buFont typeface="Arial" panose="020B0604020202020204" pitchFamily="34" charset="0"/>
              <a:buChar char="•"/>
            </a:pPr>
            <a:r>
              <a:rPr lang="en-GB" dirty="0"/>
              <a:t>Non-volatile</a:t>
            </a:r>
          </a:p>
          <a:p>
            <a:pPr marL="938616" lvl="1" indent="-366332"/>
            <a:r>
              <a:rPr lang="en-GB" dirty="0"/>
              <a:t>Previous data is not erased when new data is added</a:t>
            </a:r>
          </a:p>
          <a:p>
            <a:pPr marL="938616" lvl="1" indent="-366332"/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Data Warehouse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786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sz="1800" dirty="0"/>
              <a:t>Generally a business will have an ‘operational’ database – this is where all the ‘current’ data is stored that the business processes require to function</a:t>
            </a:r>
          </a:p>
          <a:p>
            <a:endParaRPr lang="en-GB" sz="1800" dirty="0"/>
          </a:p>
          <a:p>
            <a:r>
              <a:rPr lang="en-GB" sz="1800" dirty="0"/>
              <a:t>This would be an OLTP (On-Line Transaction Processing) database</a:t>
            </a:r>
          </a:p>
          <a:p>
            <a:endParaRPr lang="en-GB" sz="1800" dirty="0"/>
          </a:p>
          <a:p>
            <a:r>
              <a:rPr lang="en-GB" sz="1800" dirty="0"/>
              <a:t>Main aim is to have quick query processing where many different people may be accessing the data</a:t>
            </a:r>
          </a:p>
          <a:p>
            <a:endParaRPr lang="en-GB" sz="1800" dirty="0"/>
          </a:p>
          <a:p>
            <a:r>
              <a:rPr lang="en-GB" sz="1800" dirty="0"/>
              <a:t>Characterised by a large number of short INSERT, UPDATE, or DELETE commands</a:t>
            </a:r>
          </a:p>
          <a:p>
            <a:endParaRPr lang="en-GB" sz="1800" dirty="0"/>
          </a:p>
          <a:p>
            <a:r>
              <a:rPr lang="en-GB" sz="1800" dirty="0"/>
              <a:t>Effectiveness measured by number of transaction per second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Operational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6767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2709654"/>
            <a:ext cx="9126000" cy="626400"/>
          </a:xfrm>
        </p:spPr>
        <p:txBody>
          <a:bodyPr>
            <a:normAutofit/>
          </a:bodyPr>
          <a:lstStyle/>
          <a:p>
            <a:r>
              <a:rPr lang="en-GB" sz="1800" dirty="0"/>
              <a:t>OLTP</a:t>
            </a:r>
            <a:endParaRPr lang="en-US" sz="18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07026" y="3377688"/>
            <a:ext cx="11179577" cy="3990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653150" y="1082277"/>
            <a:ext cx="4677295" cy="10125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r>
              <a:rPr lang="en-GB" sz="2800" dirty="0"/>
              <a:t>Business Processes</a:t>
            </a:r>
          </a:p>
        </p:txBody>
      </p:sp>
      <p:sp>
        <p:nvSpPr>
          <p:cNvPr id="10" name="Flowchart: Magnetic Disk 9"/>
          <p:cNvSpPr/>
          <p:nvPr/>
        </p:nvSpPr>
        <p:spPr>
          <a:xfrm>
            <a:off x="3653150" y="4608575"/>
            <a:ext cx="4677295" cy="1196320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r>
              <a:rPr lang="en-GB" sz="2800" dirty="0"/>
              <a:t>Data Warehouse</a:t>
            </a:r>
          </a:p>
        </p:txBody>
      </p:sp>
      <p:cxnSp>
        <p:nvCxnSpPr>
          <p:cNvPr id="12" name="Connector: Elbow 11"/>
          <p:cNvCxnSpPr>
            <a:stCxn id="9" idx="3"/>
            <a:endCxn id="10" idx="4"/>
          </p:cNvCxnSpPr>
          <p:nvPr/>
        </p:nvCxnSpPr>
        <p:spPr>
          <a:xfrm>
            <a:off x="8330444" y="1588543"/>
            <a:ext cx="16933" cy="3618193"/>
          </a:xfrm>
          <a:prstGeom prst="bentConnector3">
            <a:avLst>
              <a:gd name="adj1" fmla="val 8214543"/>
            </a:avLst>
          </a:prstGeom>
          <a:ln w="57150" cmpd="sng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Connector: Elbow 14"/>
          <p:cNvCxnSpPr>
            <a:stCxn id="10" idx="2"/>
            <a:endCxn id="9" idx="1"/>
          </p:cNvCxnSpPr>
          <p:nvPr/>
        </p:nvCxnSpPr>
        <p:spPr>
          <a:xfrm rot="10800000">
            <a:off x="3653149" y="1588544"/>
            <a:ext cx="16933" cy="3618193"/>
          </a:xfrm>
          <a:prstGeom prst="bentConnector3">
            <a:avLst>
              <a:gd name="adj1" fmla="val 8607268"/>
            </a:avLst>
          </a:prstGeom>
          <a:ln w="57150" cmpd="sng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800407" y="706927"/>
            <a:ext cx="2526688" cy="272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117226" tIns="58613" rIns="117226" bIns="58613" rtlCol="0">
            <a:spAutoFit/>
          </a:bodyPr>
          <a:lstStyle/>
          <a:p>
            <a:pPr algn="ctr"/>
            <a:r>
              <a:rPr lang="en-GB" dirty="0"/>
              <a:t>Master data transactions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89120" y="2832978"/>
            <a:ext cx="3568931" cy="272259"/>
          </a:xfrm>
          <a:prstGeom prst="rect">
            <a:avLst/>
          </a:prstGeom>
          <a:noFill/>
        </p:spPr>
        <p:txBody>
          <a:bodyPr wrap="square" lIns="117226" tIns="58613" rIns="117226" bIns="58613" rtlCol="0">
            <a:spAutoFit/>
          </a:bodyPr>
          <a:lstStyle/>
          <a:p>
            <a:pPr algn="ctr"/>
            <a:r>
              <a:rPr lang="en-GB" b="1" dirty="0"/>
              <a:t>Operations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89120" y="3519099"/>
            <a:ext cx="3568931" cy="272259"/>
          </a:xfrm>
          <a:prstGeom prst="rect">
            <a:avLst/>
          </a:prstGeom>
          <a:noFill/>
        </p:spPr>
        <p:txBody>
          <a:bodyPr wrap="square" lIns="117226" tIns="58613" rIns="117226" bIns="58613" rtlCol="0">
            <a:spAutoFit/>
          </a:bodyPr>
          <a:lstStyle/>
          <a:p>
            <a:pPr algn="ctr"/>
            <a:r>
              <a:rPr lang="en-GB" b="1" dirty="0"/>
              <a:t>Information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58357" y="4451762"/>
            <a:ext cx="1921729" cy="6233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117226" tIns="58613" rIns="117226" bIns="58613" rtlCol="0">
            <a:spAutoFit/>
          </a:bodyPr>
          <a:lstStyle/>
          <a:p>
            <a:pPr algn="ctr">
              <a:spcAft>
                <a:spcPts val="1538"/>
              </a:spcAft>
            </a:pPr>
            <a:r>
              <a:rPr lang="en-GB" dirty="0"/>
              <a:t>Data mining</a:t>
            </a:r>
          </a:p>
          <a:p>
            <a:pPr algn="ctr">
              <a:spcAft>
                <a:spcPts val="1538"/>
              </a:spcAft>
            </a:pPr>
            <a:r>
              <a:rPr lang="en-GB" dirty="0"/>
              <a:t>Analytics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81194" y="3581604"/>
            <a:ext cx="1921729" cy="272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117226" tIns="58613" rIns="117226" bIns="58613" rtlCol="0">
            <a:spAutoFit/>
          </a:bodyPr>
          <a:lstStyle/>
          <a:p>
            <a:pPr algn="ctr">
              <a:spcAft>
                <a:spcPts val="1538"/>
              </a:spcAft>
            </a:pPr>
            <a:r>
              <a:rPr lang="en-GB" dirty="0"/>
              <a:t>Decision making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70116" y="2132039"/>
            <a:ext cx="1921729" cy="272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117226" tIns="58613" rIns="117226" bIns="58613" rtlCol="0">
            <a:spAutoFit/>
          </a:bodyPr>
          <a:lstStyle/>
          <a:p>
            <a:pPr algn="ctr">
              <a:spcAft>
                <a:spcPts val="1538"/>
              </a:spcAft>
            </a:pPr>
            <a:r>
              <a:rPr lang="en-GB" dirty="0"/>
              <a:t>Business Strategy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14000" y="3391632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75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GB" sz="1800" dirty="0"/>
              <a:t>OLAP</a:t>
            </a:r>
          </a:p>
        </p:txBody>
      </p:sp>
    </p:spTree>
    <p:extLst>
      <p:ext uri="{BB962C8B-B14F-4D97-AF65-F5344CB8AC3E}">
        <p14:creationId xmlns:p14="http://schemas.microsoft.com/office/powerpoint/2010/main" val="14906532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dirty="0"/>
              <a:t>OLTP &amp; OLAP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489945"/>
              </p:ext>
            </p:extLst>
          </p:nvPr>
        </p:nvGraphicFramePr>
        <p:xfrm>
          <a:off x="470392" y="329233"/>
          <a:ext cx="11336474" cy="5847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8237">
                  <a:extLst>
                    <a:ext uri="{9D8B030D-6E8A-4147-A177-3AD203B41FA5}">
                      <a16:colId xmlns:a16="http://schemas.microsoft.com/office/drawing/2014/main" val="3387936209"/>
                    </a:ext>
                  </a:extLst>
                </a:gridCol>
                <a:gridCol w="5668237">
                  <a:extLst>
                    <a:ext uri="{9D8B030D-6E8A-4147-A177-3AD203B41FA5}">
                      <a16:colId xmlns:a16="http://schemas.microsoft.com/office/drawing/2014/main" val="3972604823"/>
                    </a:ext>
                  </a:extLst>
                </a:gridCol>
              </a:tblGrid>
              <a:tr h="483925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OLTP</a:t>
                      </a:r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OLAP</a:t>
                      </a:r>
                    </a:p>
                  </a:txBody>
                  <a:tcPr marL="121920" marR="121920" marT="54864" marB="54864"/>
                </a:tc>
                <a:extLst>
                  <a:ext uri="{0D108BD9-81ED-4DB2-BD59-A6C34878D82A}">
                    <a16:rowId xmlns:a16="http://schemas.microsoft.com/office/drawing/2014/main" val="2036145252"/>
                  </a:ext>
                </a:extLst>
              </a:tr>
              <a:tr h="766214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Operational data (day to day)</a:t>
                      </a:r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Consolidated data from various sources (historical)</a:t>
                      </a:r>
                    </a:p>
                  </a:txBody>
                  <a:tcPr marL="121920" marR="121920" marT="54864" marB="54864"/>
                </a:tc>
                <a:extLst>
                  <a:ext uri="{0D108BD9-81ED-4DB2-BD59-A6C34878D82A}">
                    <a16:rowId xmlns:a16="http://schemas.microsoft.com/office/drawing/2014/main" val="3536935003"/>
                  </a:ext>
                </a:extLst>
              </a:tr>
              <a:tr h="766214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Controls and runs fundamental business activities</a:t>
                      </a:r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Planning, problem solving, decision making</a:t>
                      </a:r>
                    </a:p>
                  </a:txBody>
                  <a:tcPr marL="121920" marR="121920" marT="54864" marB="54864"/>
                </a:tc>
                <a:extLst>
                  <a:ext uri="{0D108BD9-81ED-4DB2-BD59-A6C34878D82A}">
                    <a16:rowId xmlns:a16="http://schemas.microsoft.com/office/drawing/2014/main" val="1208585225"/>
                  </a:ext>
                </a:extLst>
              </a:tr>
              <a:tr h="108883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Short and fast inserts,</a:t>
                      </a:r>
                      <a:r>
                        <a:rPr lang="en-GB" sz="1800" baseline="0" dirty="0"/>
                        <a:t> updates, and standard, simple queries from users in order to return small amount of data (data in)</a:t>
                      </a:r>
                      <a:endParaRPr lang="en-GB" sz="1800" dirty="0"/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Periodic, long-running</a:t>
                      </a:r>
                      <a:r>
                        <a:rPr lang="en-GB" sz="1800" baseline="0" dirty="0"/>
                        <a:t> batch jobs, complex queries involving aggregation</a:t>
                      </a:r>
                      <a:endParaRPr lang="en-GB" sz="1800" dirty="0"/>
                    </a:p>
                  </a:txBody>
                  <a:tcPr marL="121920" marR="121920" marT="54864" marB="54864"/>
                </a:tc>
                <a:extLst>
                  <a:ext uri="{0D108BD9-81ED-4DB2-BD59-A6C34878D82A}">
                    <a16:rowId xmlns:a16="http://schemas.microsoft.com/office/drawing/2014/main" val="2546487265"/>
                  </a:ext>
                </a:extLst>
              </a:tr>
              <a:tr h="443598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Typically fast</a:t>
                      </a:r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May take many</a:t>
                      </a:r>
                      <a:r>
                        <a:rPr lang="en-GB" sz="1800" baseline="0" dirty="0"/>
                        <a:t> hours</a:t>
                      </a:r>
                      <a:endParaRPr lang="en-GB" sz="1800" dirty="0"/>
                    </a:p>
                  </a:txBody>
                  <a:tcPr marL="121920" marR="121920" marT="54864" marB="54864"/>
                </a:tc>
                <a:extLst>
                  <a:ext uri="{0D108BD9-81ED-4DB2-BD59-A6C34878D82A}">
                    <a16:rowId xmlns:a16="http://schemas.microsoft.com/office/drawing/2014/main" val="2603168197"/>
                  </a:ext>
                </a:extLst>
              </a:tr>
              <a:tr h="766214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Space required can be quite small if</a:t>
                      </a:r>
                      <a:r>
                        <a:rPr lang="en-GB" sz="1800" baseline="0" dirty="0"/>
                        <a:t> regularly archived</a:t>
                      </a:r>
                      <a:endParaRPr lang="en-GB" sz="1800" dirty="0"/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Larger</a:t>
                      </a:r>
                      <a:r>
                        <a:rPr lang="en-GB" sz="1800" baseline="0" dirty="0"/>
                        <a:t> amount of space required</a:t>
                      </a:r>
                      <a:endParaRPr lang="en-GB" sz="1800" dirty="0"/>
                    </a:p>
                  </a:txBody>
                  <a:tcPr marL="121920" marR="121920" marT="54864" marB="54864"/>
                </a:tc>
                <a:extLst>
                  <a:ext uri="{0D108BD9-81ED-4DB2-BD59-A6C34878D82A}">
                    <a16:rowId xmlns:a16="http://schemas.microsoft.com/office/drawing/2014/main" val="180770289"/>
                  </a:ext>
                </a:extLst>
              </a:tr>
              <a:tr h="766214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Highly</a:t>
                      </a:r>
                      <a:r>
                        <a:rPr lang="en-GB" sz="1800" baseline="0" dirty="0"/>
                        <a:t> normalised</a:t>
                      </a:r>
                      <a:endParaRPr lang="en-GB" sz="1800" dirty="0"/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Typically </a:t>
                      </a:r>
                      <a:r>
                        <a:rPr lang="en-GB" sz="1800" dirty="0" err="1"/>
                        <a:t>denormalised</a:t>
                      </a:r>
                      <a:r>
                        <a:rPr lang="en-GB" sz="1800" baseline="0" dirty="0"/>
                        <a:t> with fewer tables, may use schemas such as star or snowflake</a:t>
                      </a:r>
                      <a:endParaRPr lang="en-GB" sz="1800" dirty="0"/>
                    </a:p>
                  </a:txBody>
                  <a:tcPr marL="121920" marR="121920" marT="54864" marB="54864"/>
                </a:tc>
                <a:extLst>
                  <a:ext uri="{0D108BD9-81ED-4DB2-BD59-A6C34878D82A}">
                    <a16:rowId xmlns:a16="http://schemas.microsoft.com/office/drawing/2014/main" val="1812269946"/>
                  </a:ext>
                </a:extLst>
              </a:tr>
              <a:tr h="766214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Back</a:t>
                      </a:r>
                      <a:r>
                        <a:rPr lang="en-GB" sz="1800" baseline="0" dirty="0"/>
                        <a:t> up frequently as the data is vital for business operations</a:t>
                      </a:r>
                      <a:endParaRPr lang="en-GB" sz="1800" dirty="0"/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May</a:t>
                      </a:r>
                      <a:r>
                        <a:rPr lang="en-GB" sz="1800" baseline="0" dirty="0"/>
                        <a:t> simply reload data from OLTP as a recovery method, less frequently back up</a:t>
                      </a:r>
                      <a:endParaRPr lang="en-GB" sz="1800" dirty="0"/>
                    </a:p>
                  </a:txBody>
                  <a:tcPr marL="121920" marR="121920" marT="54864" marB="54864"/>
                </a:tc>
                <a:extLst>
                  <a:ext uri="{0D108BD9-81ED-4DB2-BD59-A6C34878D82A}">
                    <a16:rowId xmlns:a16="http://schemas.microsoft.com/office/drawing/2014/main" val="2522170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2178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414000" y="1544760"/>
            <a:ext cx="8982101" cy="4546800"/>
          </a:xfrm>
        </p:spPr>
        <p:txBody>
          <a:bodyPr/>
          <a:lstStyle/>
          <a:p>
            <a:r>
              <a:rPr lang="en-GB" sz="1800" dirty="0"/>
              <a:t>Data warehouses tend to lean towards dimensional modelling rather than relational modelling, which is a step towards OLAP cubes</a:t>
            </a:r>
          </a:p>
          <a:p>
            <a:endParaRPr lang="en-GB" sz="1800" dirty="0"/>
          </a:p>
          <a:p>
            <a:r>
              <a:rPr lang="en-GB" sz="1800" dirty="0"/>
              <a:t>We will explore a few of these schema types and we can create these within MySQL the same as others, it is simply a useful structure and a different way of thinking through the data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Data Warehouse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2095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414000" y="1544760"/>
            <a:ext cx="9299617" cy="4546800"/>
          </a:xfrm>
        </p:spPr>
        <p:txBody>
          <a:bodyPr/>
          <a:lstStyle/>
          <a:p>
            <a:r>
              <a:rPr lang="en-GB" sz="1800" dirty="0"/>
              <a:t>Fact table</a:t>
            </a:r>
          </a:p>
          <a:p>
            <a:pPr marL="366332" indent="-366332">
              <a:buFont typeface="Arial" panose="020B0604020202020204" pitchFamily="34" charset="0"/>
              <a:buChar char="•"/>
            </a:pPr>
            <a:r>
              <a:rPr lang="en-GB" sz="1800" dirty="0"/>
              <a:t>Measurements, metrics, or facts of a business process</a:t>
            </a:r>
          </a:p>
          <a:p>
            <a:pPr marL="366332" indent="-366332">
              <a:buFont typeface="Arial" panose="020B0604020202020204" pitchFamily="34" charset="0"/>
              <a:buChar char="•"/>
            </a:pPr>
            <a:r>
              <a:rPr lang="en-GB" sz="1800" dirty="0"/>
              <a:t>Usually consists of a few foreign keys and a few additional fact attributes</a:t>
            </a:r>
          </a:p>
          <a:p>
            <a:pPr marL="366332" indent="-366332">
              <a:buFont typeface="Arial" panose="020B0604020202020204" pitchFamily="34" charset="0"/>
              <a:buChar char="•"/>
            </a:pPr>
            <a:r>
              <a:rPr lang="en-GB" sz="1800" dirty="0"/>
              <a:t>Primary key is usually a composite made up of all of its foreign keys</a:t>
            </a:r>
          </a:p>
          <a:p>
            <a:pPr marL="366332" indent="-366332">
              <a:buFont typeface="Arial" panose="020B0604020202020204" pitchFamily="34" charset="0"/>
              <a:buChar char="•"/>
            </a:pPr>
            <a:r>
              <a:rPr lang="en-GB" sz="1800" dirty="0"/>
              <a:t>Often just made of numerical attributes</a:t>
            </a:r>
          </a:p>
          <a:p>
            <a:pPr marL="366332" indent="-366332">
              <a:buFont typeface="Arial" panose="020B0604020202020204" pitchFamily="34" charset="0"/>
              <a:buChar char="•"/>
            </a:pPr>
            <a:r>
              <a:rPr lang="en-GB" sz="1800" dirty="0"/>
              <a:t>Usually very long i.e. there will be lots of records contained within, but quite thin i.e. not very many columns</a:t>
            </a:r>
          </a:p>
          <a:p>
            <a:pPr marL="366332" indent="-366332">
              <a:buFont typeface="Arial" panose="020B0604020202020204" pitchFamily="34" charset="0"/>
              <a:buChar char="•"/>
            </a:pPr>
            <a:endParaRPr lang="en-GB" sz="1800" dirty="0"/>
          </a:p>
          <a:p>
            <a:r>
              <a:rPr lang="en-GB" sz="1800" dirty="0"/>
              <a:t>A fact table is quite similar to the tables created for many-to-many relationships that we’ve seen earlier!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Data warehousing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3408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dirty="0"/>
              <a:t>Dimension table</a:t>
            </a:r>
          </a:p>
          <a:p>
            <a:pPr marL="366332" indent="-366332">
              <a:buFont typeface="Arial" panose="020B0604020202020204" pitchFamily="34" charset="0"/>
              <a:buChar char="•"/>
            </a:pPr>
            <a:r>
              <a:rPr lang="en-GB" dirty="0"/>
              <a:t>Categorises facts, essentially providing labels for the fact table</a:t>
            </a:r>
          </a:p>
          <a:p>
            <a:pPr marL="366332" indent="-366332">
              <a:buFont typeface="Arial" panose="020B0604020202020204" pitchFamily="34" charset="0"/>
              <a:buChar char="•"/>
            </a:pPr>
            <a:r>
              <a:rPr lang="en-GB" dirty="0"/>
              <a:t>Often used for ‘slice and dice’ operations. Slicing filters data, Dicing groups the data</a:t>
            </a:r>
          </a:p>
          <a:p>
            <a:pPr marL="366332" indent="-366332">
              <a:buFont typeface="Arial" panose="020B0604020202020204" pitchFamily="34" charset="0"/>
              <a:buChar char="•"/>
            </a:pPr>
            <a:r>
              <a:rPr lang="en-GB" dirty="0"/>
              <a:t>Usually have more descriptive elements compared to a fact table e.g. text comments</a:t>
            </a:r>
          </a:p>
          <a:p>
            <a:pPr marL="366332" indent="-366332">
              <a:buFont typeface="Arial" panose="020B0604020202020204" pitchFamily="34" charset="0"/>
              <a:buChar char="•"/>
            </a:pPr>
            <a:r>
              <a:rPr lang="en-GB" dirty="0"/>
              <a:t>Will have fewer records than a fact table and will more often have a short and stout structure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Data warehousing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703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414000" y="1544760"/>
            <a:ext cx="10099285" cy="4546800"/>
          </a:xfrm>
        </p:spPr>
        <p:txBody>
          <a:bodyPr/>
          <a:lstStyle/>
          <a:p>
            <a:r>
              <a:rPr lang="en-GB" dirty="0"/>
              <a:t>Usually has a fact table at the centre, surrounded by dimension tables</a:t>
            </a:r>
          </a:p>
          <a:p>
            <a:endParaRPr lang="en-GB" dirty="0"/>
          </a:p>
          <a:p>
            <a:r>
              <a:rPr lang="en-GB" dirty="0"/>
              <a:t>They are </a:t>
            </a:r>
            <a:r>
              <a:rPr lang="en-GB" dirty="0" err="1"/>
              <a:t>denormalised</a:t>
            </a:r>
            <a:r>
              <a:rPr lang="en-GB" dirty="0"/>
              <a:t> which makes a number of different queries much faster or simpler</a:t>
            </a:r>
          </a:p>
          <a:p>
            <a:endParaRPr lang="en-GB" dirty="0"/>
          </a:p>
          <a:p>
            <a:r>
              <a:rPr lang="en-GB" dirty="0"/>
              <a:t>Works well with OLAP cubes</a:t>
            </a:r>
          </a:p>
          <a:p>
            <a:endParaRPr lang="en-GB" dirty="0"/>
          </a:p>
          <a:p>
            <a:r>
              <a:rPr lang="en-GB" dirty="0"/>
              <a:t>May have issues with data integrity so are often loaded in extremely controlled way</a:t>
            </a:r>
          </a:p>
          <a:p>
            <a:endParaRPr lang="en-GB" dirty="0"/>
          </a:p>
          <a:p>
            <a:r>
              <a:rPr lang="en-GB" dirty="0"/>
              <a:t>Tend to be more purpose built for a particular view of the data and therefore less flexible than other schemas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Star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2037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Star schema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13" y="1376524"/>
            <a:ext cx="8965168" cy="471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525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414000" y="1615308"/>
            <a:ext cx="5607031" cy="4546800"/>
          </a:xfrm>
        </p:spPr>
        <p:txBody>
          <a:bodyPr>
            <a:normAutofit/>
          </a:bodyPr>
          <a:lstStyle/>
          <a:p>
            <a:r>
              <a:rPr lang="en-GB" dirty="0"/>
              <a:t>With Objects First you start by creating the code and then engineering the database later.</a:t>
            </a:r>
            <a:br>
              <a:rPr lang="en-GB" dirty="0"/>
            </a:br>
            <a:endParaRPr lang="en-GB" dirty="0"/>
          </a:p>
          <a:p>
            <a:r>
              <a:rPr lang="en-GB" dirty="0"/>
              <a:t>Libraries like Java EE’s JPA API provides a specification for reverse engineering database from code.</a:t>
            </a:r>
            <a:br>
              <a:rPr lang="en-GB" dirty="0"/>
            </a:br>
            <a:endParaRPr lang="en-GB" dirty="0"/>
          </a:p>
          <a:p>
            <a:r>
              <a:rPr lang="en-GB" dirty="0"/>
              <a:t>The advantage of this method is that we can change the database structure on the fly as it does not yet exist.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Objects First vs. Tables First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294967295"/>
          </p:nvPr>
        </p:nvSpPr>
        <p:spPr>
          <a:xfrm>
            <a:off x="6119315" y="1619975"/>
            <a:ext cx="5602287" cy="4422775"/>
          </a:xfrm>
        </p:spPr>
        <p:txBody>
          <a:bodyPr/>
          <a:lstStyle/>
          <a:p>
            <a:r>
              <a:rPr lang="en-GB" dirty="0"/>
              <a:t>With Tables First you start by engineering the database and then creating the code later.</a:t>
            </a:r>
            <a:br>
              <a:rPr lang="en-GB" dirty="0"/>
            </a:br>
            <a:endParaRPr lang="en-GB" dirty="0"/>
          </a:p>
          <a:p>
            <a:r>
              <a:rPr lang="en-GB" dirty="0"/>
              <a:t>Cheaper if there is already an existing database or if there are multiple systems that will rely on the database.</a:t>
            </a:r>
            <a:br>
              <a:rPr lang="en-GB" dirty="0"/>
            </a:br>
            <a:endParaRPr lang="en-GB" dirty="0"/>
          </a:p>
          <a:p>
            <a:r>
              <a:rPr lang="en-GB" dirty="0"/>
              <a:t>The advantage is that we have a rigid structure in place and other developers know exactly what they are working with.</a:t>
            </a:r>
          </a:p>
        </p:txBody>
      </p:sp>
    </p:spTree>
    <p:extLst>
      <p:ext uri="{BB962C8B-B14F-4D97-AF65-F5344CB8AC3E}">
        <p14:creationId xmlns:p14="http://schemas.microsoft.com/office/powerpoint/2010/main" val="120525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Snowflake schema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60" y="1352162"/>
            <a:ext cx="7041590" cy="493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6486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More questions?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Please fill in the evaluation form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http://evaluation.qa.com/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9248955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GB" dirty="0"/>
              <a:t>QA hopes you enjoyed your course, </a:t>
            </a:r>
          </a:p>
          <a:p>
            <a:pPr lvl="0"/>
            <a:r>
              <a:rPr lang="en-GB" dirty="0"/>
              <a:t>as much as we enjoyed teaching you.</a:t>
            </a:r>
          </a:p>
        </p:txBody>
      </p:sp>
    </p:spTree>
    <p:extLst>
      <p:ext uri="{BB962C8B-B14F-4D97-AF65-F5344CB8AC3E}">
        <p14:creationId xmlns:p14="http://schemas.microsoft.com/office/powerpoint/2010/main" val="4012029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14000" y="1544760"/>
            <a:ext cx="8993861" cy="4546800"/>
          </a:xfrm>
        </p:spPr>
        <p:txBody>
          <a:bodyPr/>
          <a:lstStyle/>
          <a:p>
            <a:r>
              <a:rPr lang="en-GB" sz="1800" dirty="0"/>
              <a:t>ERDs are used to show the design of a database schema with names, columns and relationships.</a:t>
            </a:r>
            <a:br>
              <a:rPr lang="en-GB" sz="1800" dirty="0"/>
            </a:br>
            <a:endParaRPr lang="en-GB" sz="1800" dirty="0"/>
          </a:p>
          <a:p>
            <a:r>
              <a:rPr lang="en-GB" sz="1800" dirty="0"/>
              <a:t>The ERD focuses on the DATA not code objects.</a:t>
            </a:r>
            <a:br>
              <a:rPr lang="en-GB" sz="1800" dirty="0"/>
            </a:br>
            <a:endParaRPr lang="en-GB" sz="1800" dirty="0"/>
          </a:p>
          <a:p>
            <a:r>
              <a:rPr lang="en-GB" sz="1800" dirty="0"/>
              <a:t>When creating the ERD, think in terms of the end user, use your user stories to include the relevant data in a logical format.</a:t>
            </a:r>
            <a:br>
              <a:rPr lang="en-GB" sz="1800" dirty="0"/>
            </a:br>
            <a:endParaRPr lang="en-GB" sz="1800" dirty="0"/>
          </a:p>
          <a:p>
            <a:r>
              <a:rPr lang="en-GB" sz="1800" dirty="0"/>
              <a:t>Don’t include unnecessary information.</a:t>
            </a:r>
            <a:br>
              <a:rPr lang="en-GB" sz="1800" dirty="0"/>
            </a:br>
            <a:endParaRPr lang="en-GB" sz="1800" dirty="0"/>
          </a:p>
          <a:p>
            <a:r>
              <a:rPr lang="en-GB" sz="1800" dirty="0"/>
              <a:t>MySQL Workbench has a good ERD modelling tool built in that we will look at later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Entity Relationship 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15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Cardinality – entity relationships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600709"/>
              </p:ext>
            </p:extLst>
          </p:nvPr>
        </p:nvGraphicFramePr>
        <p:xfrm>
          <a:off x="458632" y="1443448"/>
          <a:ext cx="7773246" cy="4579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9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4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5943">
                <a:tc>
                  <a:txBody>
                    <a:bodyPr/>
                    <a:lstStyle/>
                    <a:p>
                      <a:r>
                        <a:rPr lang="en-GB" sz="2200" dirty="0"/>
                        <a:t>Symbol</a:t>
                      </a:r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r>
                        <a:rPr lang="en-GB" sz="2200" dirty="0"/>
                        <a:t>Meaning</a:t>
                      </a:r>
                    </a:p>
                  </a:txBody>
                  <a:tcPr marL="121920" marR="121920" marT="54864" marB="5486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5943">
                <a:tc>
                  <a:txBody>
                    <a:bodyPr/>
                    <a:lstStyle/>
                    <a:p>
                      <a:endParaRPr lang="en-GB" sz="2200" dirty="0"/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r>
                        <a:rPr lang="en-GB" sz="2200" dirty="0"/>
                        <a:t>One and Only One</a:t>
                      </a:r>
                    </a:p>
                  </a:txBody>
                  <a:tcPr marL="121920" marR="121920" marT="54864" marB="5486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5943">
                <a:tc>
                  <a:txBody>
                    <a:bodyPr/>
                    <a:lstStyle/>
                    <a:p>
                      <a:endParaRPr lang="en-GB" sz="2200" dirty="0"/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r>
                        <a:rPr lang="en-GB" sz="2200" dirty="0"/>
                        <a:t>Zero or</a:t>
                      </a:r>
                      <a:r>
                        <a:rPr lang="en-GB" sz="2200" baseline="0" dirty="0"/>
                        <a:t> One</a:t>
                      </a:r>
                      <a:endParaRPr lang="en-GB" sz="2200" dirty="0"/>
                    </a:p>
                  </a:txBody>
                  <a:tcPr marL="121920" marR="121920" marT="54864" marB="5486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5943">
                <a:tc>
                  <a:txBody>
                    <a:bodyPr/>
                    <a:lstStyle/>
                    <a:p>
                      <a:endParaRPr lang="en-GB" sz="2200" dirty="0"/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r>
                        <a:rPr lang="en-GB" sz="2200" dirty="0"/>
                        <a:t>One to Many</a:t>
                      </a:r>
                    </a:p>
                  </a:txBody>
                  <a:tcPr marL="121920" marR="121920" marT="54864" marB="5486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5943">
                <a:tc>
                  <a:txBody>
                    <a:bodyPr/>
                    <a:lstStyle/>
                    <a:p>
                      <a:endParaRPr lang="en-GB" sz="2200" dirty="0"/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r>
                        <a:rPr lang="en-GB" sz="2200" dirty="0"/>
                        <a:t>Zero</a:t>
                      </a:r>
                      <a:r>
                        <a:rPr lang="en-GB" sz="2200" baseline="0" dirty="0"/>
                        <a:t> to Many</a:t>
                      </a:r>
                      <a:endParaRPr lang="en-GB" sz="2200" dirty="0"/>
                    </a:p>
                  </a:txBody>
                  <a:tcPr marL="121920" marR="121920" marT="54864" marB="5486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1007435" y="2986445"/>
            <a:ext cx="25922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311691" y="2824136"/>
            <a:ext cx="0" cy="3456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215680" y="2824136"/>
            <a:ext cx="0" cy="3456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050413" y="3861048"/>
            <a:ext cx="25922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407701" y="3688232"/>
            <a:ext cx="0" cy="3456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927648" y="3688229"/>
            <a:ext cx="404357" cy="3456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7226" tIns="58613" rIns="117226" bIns="58613" rtlCol="0" anchor="ctr"/>
          <a:lstStyle/>
          <a:p>
            <a:pPr algn="ctr"/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07435" y="4811554"/>
            <a:ext cx="25922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217647" y="4638737"/>
            <a:ext cx="0" cy="3456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311691" y="4638738"/>
            <a:ext cx="288032" cy="1728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335699" y="4811556"/>
            <a:ext cx="264031" cy="1728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007435" y="5750599"/>
            <a:ext cx="25922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906756" y="5577782"/>
            <a:ext cx="404357" cy="3456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7226" tIns="58613" rIns="117226" bIns="58613" rtlCol="0" anchor="ctr"/>
          <a:lstStyle/>
          <a:p>
            <a:pPr algn="ctr"/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3311113" y="5584944"/>
            <a:ext cx="288032" cy="1728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11623" y="5757765"/>
            <a:ext cx="264031" cy="1728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9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Identify the Entity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Identify the Attributes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Identify the Primary Keys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Identify the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Identify the cardinality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Draw a Draft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Map the Attributes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Refine the ERD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14000" y="651960"/>
            <a:ext cx="9126000" cy="626400"/>
          </a:xfrm>
        </p:spPr>
        <p:txBody>
          <a:bodyPr>
            <a:normAutofit fontScale="90000"/>
          </a:bodyPr>
          <a:lstStyle/>
          <a:p>
            <a:r>
              <a:rPr lang="en-GB" dirty="0"/>
              <a:t>ERD Creation Steps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294967295"/>
          </p:nvPr>
        </p:nvSpPr>
        <p:spPr>
          <a:xfrm>
            <a:off x="5307892" y="1620623"/>
            <a:ext cx="5602287" cy="4433887"/>
          </a:xfrm>
        </p:spPr>
        <p:txBody>
          <a:bodyPr/>
          <a:lstStyle/>
          <a:p>
            <a:r>
              <a:rPr lang="en-GB" dirty="0"/>
              <a:t>Take your user stories.</a:t>
            </a:r>
          </a:p>
          <a:p>
            <a:r>
              <a:rPr lang="en-GB" dirty="0"/>
              <a:t>Pick one.</a:t>
            </a:r>
          </a:p>
          <a:p>
            <a:r>
              <a:rPr lang="en-GB" dirty="0"/>
              <a:t>Follow these steps using the information in the user story.</a:t>
            </a:r>
          </a:p>
          <a:p>
            <a:r>
              <a:rPr lang="en-GB" dirty="0"/>
              <a:t>When you’ve finished step 8, Pick another one.</a:t>
            </a:r>
          </a:p>
          <a:p>
            <a:r>
              <a:rPr lang="en-GB" dirty="0"/>
              <a:t>Repeat till there are no more user stories.</a:t>
            </a:r>
          </a:p>
          <a:p>
            <a:r>
              <a:rPr lang="en-GB" dirty="0"/>
              <a:t>Most user stories will need to be looked at more than once.</a:t>
            </a:r>
          </a:p>
          <a:p>
            <a:r>
              <a:rPr lang="en-GB" dirty="0"/>
              <a:t>Don’t add anything that isn’t in a user story.</a:t>
            </a:r>
          </a:p>
        </p:txBody>
      </p:sp>
    </p:spTree>
    <p:extLst>
      <p:ext uri="{BB962C8B-B14F-4D97-AF65-F5344CB8AC3E}">
        <p14:creationId xmlns:p14="http://schemas.microsoft.com/office/powerpoint/2010/main" val="376867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414000" y="1544760"/>
            <a:ext cx="6935891" cy="4546800"/>
          </a:xfrm>
        </p:spPr>
        <p:txBody>
          <a:bodyPr/>
          <a:lstStyle/>
          <a:p>
            <a:pPr marL="0" indent="0">
              <a:buNone/>
            </a:pPr>
            <a:r>
              <a:rPr lang="en-GB" i="1" dirty="0"/>
              <a:t>“As a customer I want to find </a:t>
            </a:r>
            <a:r>
              <a:rPr lang="en-GB" b="1" i="1" dirty="0"/>
              <a:t>books</a:t>
            </a:r>
            <a:r>
              <a:rPr lang="en-GB" i="1" dirty="0"/>
              <a:t> by a specific </a:t>
            </a:r>
            <a:r>
              <a:rPr lang="en-GB" b="1" i="1" dirty="0"/>
              <a:t>author</a:t>
            </a:r>
            <a:r>
              <a:rPr lang="en-GB" i="1" dirty="0"/>
              <a:t> to find other works by that author I may be interested in.”</a:t>
            </a:r>
          </a:p>
          <a:p>
            <a:endParaRPr lang="en-GB" i="1" dirty="0"/>
          </a:p>
          <a:p>
            <a:r>
              <a:rPr lang="en-GB" dirty="0"/>
              <a:t>Here we can identify two </a:t>
            </a:r>
            <a:r>
              <a:rPr lang="en-GB" dirty="0" smtClean="0"/>
              <a:t>entity types: </a:t>
            </a:r>
            <a:r>
              <a:rPr lang="en-GB" dirty="0"/>
              <a:t>Book and Author.</a:t>
            </a:r>
          </a:p>
          <a:p>
            <a:endParaRPr lang="en-GB" i="1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1. Identify the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85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AC_&amp;_AWS">
  <a:themeElements>
    <a:clrScheme name="QA">
      <a:dk1>
        <a:srgbClr val="2E2D2C"/>
      </a:dk1>
      <a:lt1>
        <a:srgbClr val="FFFFFF"/>
      </a:lt1>
      <a:dk2>
        <a:srgbClr val="0E3C58"/>
      </a:dk2>
      <a:lt2>
        <a:srgbClr val="DADADA"/>
      </a:lt2>
      <a:accent1>
        <a:srgbClr val="00519C"/>
      </a:accent1>
      <a:accent2>
        <a:srgbClr val="CA1E17"/>
      </a:accent2>
      <a:accent3>
        <a:srgbClr val="18BF2B"/>
      </a:accent3>
      <a:accent4>
        <a:srgbClr val="7713B2"/>
      </a:accent4>
      <a:accent5>
        <a:srgbClr val="4591CE"/>
      </a:accent5>
      <a:accent6>
        <a:srgbClr val="F08300"/>
      </a:accent6>
      <a:hlink>
        <a:srgbClr val="134983"/>
      </a:hlink>
      <a:folHlink>
        <a:srgbClr val="E50049"/>
      </a:folHlink>
    </a:clrScheme>
    <a:fontScheme name="QA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  <a:cs typeface="Arial" pitchFamily="34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rgbClr val="B9CDE5"/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K_Slides_2017" id="{0FF5ED07-C465-4523-AB9D-FA287080245B}" vid="{94E2E97D-F037-489C-9712-C2442CCB3707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QAC_&amp;_AWS.potx</Template>
  <TotalTime>7158</TotalTime>
  <Words>2691</Words>
  <Application>Microsoft Office PowerPoint</Application>
  <PresentationFormat>Widescreen</PresentationFormat>
  <Paragraphs>479</Paragraphs>
  <Slides>52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Arial</vt:lpstr>
      <vt:lpstr>Calibri</vt:lpstr>
      <vt:lpstr>Georgia</vt:lpstr>
      <vt:lpstr>Lucida Sans</vt:lpstr>
      <vt:lpstr>Segoe UI</vt:lpstr>
      <vt:lpstr>Segoe UI Light</vt:lpstr>
      <vt:lpstr>Wingdings</vt:lpstr>
      <vt:lpstr>QAC_&amp;_AWS</vt:lpstr>
      <vt:lpstr>Databases SQL</vt:lpstr>
      <vt:lpstr>Modelling</vt:lpstr>
      <vt:lpstr>Designing the Database</vt:lpstr>
      <vt:lpstr>Designing the Database</vt:lpstr>
      <vt:lpstr>Objects First vs. Tables First</vt:lpstr>
      <vt:lpstr>Entity Relationship Diagrams</vt:lpstr>
      <vt:lpstr>Cardinality – entity relationships</vt:lpstr>
      <vt:lpstr>ERD Creation Steps</vt:lpstr>
      <vt:lpstr>1. Identify the Entity</vt:lpstr>
      <vt:lpstr>2. Identify the Attributes</vt:lpstr>
      <vt:lpstr>3. Identify the Primary Keys</vt:lpstr>
      <vt:lpstr>4. Identify the Relationships</vt:lpstr>
      <vt:lpstr>5. Identify the Cardinality</vt:lpstr>
      <vt:lpstr>6. Draw the Draft</vt:lpstr>
      <vt:lpstr>7. Map the Attributes</vt:lpstr>
      <vt:lpstr>8. Refining the ERD</vt:lpstr>
      <vt:lpstr>Normalization</vt:lpstr>
      <vt:lpstr>First Normal Form</vt:lpstr>
      <vt:lpstr>Second Normal Form</vt:lpstr>
      <vt:lpstr>Third Normal Form</vt:lpstr>
      <vt:lpstr>Higher Normal Forms</vt:lpstr>
      <vt:lpstr>Denormalization</vt:lpstr>
      <vt:lpstr>Workbench Modelling</vt:lpstr>
      <vt:lpstr>MySQL Workbench Modelling</vt:lpstr>
      <vt:lpstr>PowerPoint Presentation</vt:lpstr>
      <vt:lpstr>MySQL Workbench Modelling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Operational Database</vt:lpstr>
      <vt:lpstr>Data Warehouse</vt:lpstr>
      <vt:lpstr>Data Warehouse</vt:lpstr>
      <vt:lpstr>Operational Database</vt:lpstr>
      <vt:lpstr>OLTP</vt:lpstr>
      <vt:lpstr>PowerPoint Presentation</vt:lpstr>
      <vt:lpstr>Data Warehouse</vt:lpstr>
      <vt:lpstr>Data warehousing tables</vt:lpstr>
      <vt:lpstr>Data warehousing tables</vt:lpstr>
      <vt:lpstr>Star schema</vt:lpstr>
      <vt:lpstr>Star schema</vt:lpstr>
      <vt:lpstr>Snowflake schema</vt:lpstr>
      <vt:lpstr>Conclusion</vt:lpstr>
      <vt:lpstr>Thank you</vt:lpstr>
    </vt:vector>
  </TitlesOfParts>
  <Company>QA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Priestley, Wendy</dc:creator>
  <cp:lastModifiedBy>Windows User</cp:lastModifiedBy>
  <cp:revision>313</cp:revision>
  <dcterms:created xsi:type="dcterms:W3CDTF">2016-09-15T10:26:31Z</dcterms:created>
  <dcterms:modified xsi:type="dcterms:W3CDTF">2018-03-27T10:54:29Z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</Properties>
</file>