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6858000" cy="9144000"/>
  <p:embeddedFontLst>
    <p:embeddedFont>
      <p:font typeface="Frank Ruhl Libre"/>
      <p:regular r:id="rId31"/>
    </p:embeddedFont>
    <p:embeddedFont>
      <p:font typeface="Montserrat"/>
      <p:regular r:id="rId32"/>
    </p:embeddedFont>
    <p:embeddedFont>
      <p:font typeface="Montserrat SemiBold"/>
      <p:regular r:id="rId33"/>
    </p:embeddedFont>
    <p:embeddedFont>
      <p:font typeface="Montserrat ExtraBold"/>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AE88A6-9529-4EDF-AE35-1260652750F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31a7c73c183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1a7c73c183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31a7c73c183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a7c73c183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806743487f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06743487f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 classifier is a binary classification model that predicts the probability for an outcome belonging to one of two categories. It minimizes the logistic loss and it can be trained via MLE(Maximum Likelihood) or MAP(maximum a posterior) estimation.</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project, we aimed to evaluate the performance of logistic regression models with L1 and L2 regularization. The hyperparameter C was optimized using cross-validation to ensure effective regularization. </a:t>
            </a:r>
            <a:endPar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31a7c73c183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1a7c73c183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31a7c73c183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1a7c73c183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31a7c73c183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1a7c73c183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31a7c73c183_0_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a7c73c183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g31a7c73c183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1a7c73c183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889d6a6366_1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89d6a6366_1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31a7c73c183_0_1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1a7c73c183_0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806743487f_0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06743487f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889d6a6366_1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89d6a6366_1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1a7c73c183_0_1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1a7c73c183_0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31a7c73c183_0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1a7c73c183_0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31a7c73c183_0_1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1a7c73c183_0_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92c296828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2c296828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31a7c73c18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1a7c73c18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31a7c73c183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1a7c73c183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806743487f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06743487f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1a7c73c183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1a7c73c183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806743487f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06743487f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31a7c73c183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1a7c73c183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806743487f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06743487f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1">
  <p:cSld name="TITLE">
    <p:bg>
      <p:bgPr>
        <a:solidFill>
          <a:srgbClr val="220337"/>
        </a:solidFill>
        <a:effectLst/>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srcRect/>
          <a:stretch>
            <a:fillRect/>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srcRect/>
          <a:stretch>
            <a:fillRect/>
          </a:stretch>
        </p:blipFill>
        <p:spPr>
          <a:xfrm>
            <a:off x="4047363" y="427947"/>
            <a:ext cx="1049175" cy="356100"/>
          </a:xfrm>
          <a:prstGeom prst="rect">
            <a:avLst/>
          </a:prstGeom>
          <a:noFill/>
          <a:ln>
            <a:noFill/>
          </a:ln>
        </p:spPr>
      </p:pic>
      <p:sp>
        <p:nvSpPr>
          <p:cNvPr id="11" name="Google Shape;11;p2"/>
          <p:cNvSpPr txBox="1"/>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p:txBody>
      </p:sp>
      <p:sp>
        <p:nvSpPr>
          <p:cNvPr id="12" name="Google Shape;12;p2"/>
          <p:cNvSpPr txBox="1"/>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marL="914400" lvl="1"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marL="1371600" lvl="2"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marL="1828800" lvl="3"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marL="2286000" lvl="4"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marL="2743200" lvl="5"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marL="3200400" lvl="6"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marL="3657600" lvl="7"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marL="4114800" lvl="8"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3" name="Google Shape;13;p2"/>
          <p:cNvSpPr txBox="1"/>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2" name="Shape 62"/>
        <p:cNvGrpSpPr/>
        <p:nvPr/>
      </p:nvGrpSpPr>
      <p:grpSpPr>
        <a:xfrm>
          <a:off x="0" y="0"/>
          <a:ext cx="0" cy="0"/>
          <a:chOff x="0" y="0"/>
          <a:chExt cx="0" cy="0"/>
        </a:xfrm>
      </p:grpSpPr>
      <p:pic>
        <p:nvPicPr>
          <p:cNvPr id="63" name="Google Shape;63;p11" descr=" "/>
          <p:cNvPicPr preferRelativeResize="0"/>
          <p:nvPr/>
        </p:nvPicPr>
        <p:blipFill>
          <a:blip r:embed="rId2"/>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
        <p:nvSpPr>
          <p:cNvPr id="65" name="Google Shape;65;p11"/>
          <p:cNvSpPr txBox="1"/>
          <p:nvPr>
            <p:ph type="title"/>
          </p:nvPr>
        </p:nvSpPr>
        <p:spPr>
          <a:xfrm>
            <a:off x="311700" y="3619355"/>
            <a:ext cx="4511700" cy="605100"/>
          </a:xfrm>
          <a:prstGeom prst="rect">
            <a:avLst/>
          </a:prstGeom>
        </p:spPr>
        <p:txBody>
          <a:bodyPr spcFirstLastPara="1" wrap="square" lIns="91425" tIns="91425" rIns="91425" bIns="91425" anchor="b" anchorCtr="0">
            <a:noAutofit/>
          </a:bodyPr>
          <a:lstStyle>
            <a:lvl1pPr lvl="0">
              <a:spcBef>
                <a:spcPts val="0"/>
              </a:spcBef>
              <a:spcAft>
                <a:spcPts val="0"/>
              </a:spcAft>
              <a:buClr>
                <a:srgbClr val="333333"/>
              </a:buClr>
              <a:buSzPts val="1800"/>
              <a:buFont typeface="Montserrat"/>
              <a:buNone/>
              <a:defRPr sz="1800" b="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pic>
        <p:nvPicPr>
          <p:cNvPr id="66" name="Google Shape;66;p11"/>
          <p:cNvPicPr preferRelativeResize="0"/>
          <p:nvPr/>
        </p:nvPicPr>
        <p:blipFill rotWithShape="1">
          <a:blip r:embed="rId3"/>
          <a:srcRect t="29770"/>
          <a:stretch>
            <a:fillRect/>
          </a:stretch>
        </p:blipFill>
        <p:spPr>
          <a:xfrm>
            <a:off x="0" y="1"/>
            <a:ext cx="9144003"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2"/>
          <a:srcRect/>
          <a:stretch>
            <a:fillRect/>
          </a:stretch>
        </p:blipFill>
        <p:spPr>
          <a:xfrm>
            <a:off x="3965" y="0"/>
            <a:ext cx="9136072" cy="5143501"/>
          </a:xfrm>
          <a:prstGeom prst="rect">
            <a:avLst/>
          </a:prstGeom>
          <a:noFill/>
          <a:ln>
            <a:noFill/>
          </a:ln>
        </p:spPr>
      </p:pic>
      <p:sp>
        <p:nvSpPr>
          <p:cNvPr id="69" name="Google Shape;69;p12"/>
          <p:cNvSpPr txBox="1"/>
          <p:nvPr>
            <p:ph type="title" hasCustomPrompt="1"/>
          </p:nvPr>
        </p:nvSpPr>
        <p:spPr>
          <a:xfrm>
            <a:off x="311700" y="606575"/>
            <a:ext cx="8520600" cy="16710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p:nvPr>
            <p:ph type="body" idx="1"/>
          </p:nvPr>
        </p:nvSpPr>
        <p:spPr>
          <a:xfrm>
            <a:off x="3007950" y="3094875"/>
            <a:ext cx="3128100" cy="1186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sz="1100"/>
            </a:lvl1pPr>
            <a:lvl2pPr marL="914400" lvl="1" indent="-298450" algn="ctr">
              <a:spcBef>
                <a:spcPts val="0"/>
              </a:spcBef>
              <a:spcAft>
                <a:spcPts val="0"/>
              </a:spcAft>
              <a:buSzPts val="1100"/>
              <a:buChar char="○"/>
              <a:defRPr sz="1100"/>
            </a:lvl2pPr>
            <a:lvl3pPr marL="1371600" lvl="2" indent="-298450" algn="ctr">
              <a:spcBef>
                <a:spcPts val="0"/>
              </a:spcBef>
              <a:spcAft>
                <a:spcPts val="0"/>
              </a:spcAft>
              <a:buSzPts val="1100"/>
              <a:buChar char="■"/>
              <a:defRPr sz="1100"/>
            </a:lvl3pPr>
            <a:lvl4pPr marL="1828800" lvl="3" indent="-298450" algn="ctr">
              <a:spcBef>
                <a:spcPts val="0"/>
              </a:spcBef>
              <a:spcAft>
                <a:spcPts val="0"/>
              </a:spcAft>
              <a:buSzPts val="1100"/>
              <a:buChar char="●"/>
              <a:defRPr sz="1100"/>
            </a:lvl4pPr>
            <a:lvl5pPr marL="2286000" lvl="4" indent="-298450" algn="ctr">
              <a:spcBef>
                <a:spcPts val="0"/>
              </a:spcBef>
              <a:spcAft>
                <a:spcPts val="0"/>
              </a:spcAft>
              <a:buSzPts val="1100"/>
              <a:buChar char="○"/>
              <a:defRPr sz="1100"/>
            </a:lvl5pPr>
            <a:lvl6pPr marL="2743200" lvl="5" indent="-298450" algn="ctr">
              <a:spcBef>
                <a:spcPts val="0"/>
              </a:spcBef>
              <a:spcAft>
                <a:spcPts val="0"/>
              </a:spcAft>
              <a:buSzPts val="1100"/>
              <a:buChar char="■"/>
              <a:defRPr sz="1100"/>
            </a:lvl6pPr>
            <a:lvl7pPr marL="3200400" lvl="6" indent="-298450" algn="ctr">
              <a:spcBef>
                <a:spcPts val="0"/>
              </a:spcBef>
              <a:spcAft>
                <a:spcPts val="0"/>
              </a:spcAft>
              <a:buSzPts val="1100"/>
              <a:buChar char="●"/>
              <a:defRPr sz="1100"/>
            </a:lvl7pPr>
            <a:lvl8pPr marL="3657600" lvl="7" indent="-298450" algn="ctr">
              <a:spcBef>
                <a:spcPts val="0"/>
              </a:spcBef>
              <a:spcAft>
                <a:spcPts val="0"/>
              </a:spcAft>
              <a:buSzPts val="1100"/>
              <a:buChar char="○"/>
              <a:defRPr sz="1100"/>
            </a:lvl8pPr>
            <a:lvl9pPr marL="4114800" lvl="8" indent="-298450" algn="ctr">
              <a:spcBef>
                <a:spcPts val="0"/>
              </a:spcBef>
              <a:spcAft>
                <a:spcPts val="0"/>
              </a:spcAft>
              <a:buSzPts val="1100"/>
              <a:buChar char="■"/>
              <a:defRPr sz="1100"/>
            </a:lvl9pPr>
          </a:lstStyle>
          <a:p/>
        </p:txBody>
      </p:sp>
      <p:pic>
        <p:nvPicPr>
          <p:cNvPr id="71" name="Google Shape;71;p12" descr=" "/>
          <p:cNvPicPr preferRelativeResize="0"/>
          <p:nvPr/>
        </p:nvPicPr>
        <p:blipFill>
          <a:blip r:embed="rId3"/>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
        <p:nvSpPr>
          <p:cNvPr id="73" name="Google Shape;73;p12"/>
          <p:cNvSpPr txBox="1"/>
          <p:nvPr>
            <p:ph type="subTitle" idx="2"/>
          </p:nvPr>
        </p:nvSpPr>
        <p:spPr>
          <a:xfrm>
            <a:off x="1429500" y="2353776"/>
            <a:ext cx="6285000" cy="463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800" b="1">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and Text">
  <p:cSld name="CUSTOM">
    <p:spTree>
      <p:nvGrpSpPr>
        <p:cNvPr id="74" name="Shape 74"/>
        <p:cNvGrpSpPr/>
        <p:nvPr/>
      </p:nvGrpSpPr>
      <p:grpSpPr>
        <a:xfrm>
          <a:off x="0" y="0"/>
          <a:ext cx="0" cy="0"/>
          <a:chOff x="0" y="0"/>
          <a:chExt cx="0" cy="0"/>
        </a:xfrm>
      </p:grpSpPr>
      <p:pic>
        <p:nvPicPr>
          <p:cNvPr id="75" name="Google Shape;75;p13"/>
          <p:cNvPicPr preferRelativeResize="0"/>
          <p:nvPr/>
        </p:nvPicPr>
        <p:blipFill>
          <a:blip r:embed="rId2"/>
          <a:stretch>
            <a:fillRect/>
          </a:stretch>
        </p:blipFill>
        <p:spPr>
          <a:xfrm>
            <a:off x="0" y="0"/>
            <a:ext cx="9143997" cy="5143510"/>
          </a:xfrm>
          <a:prstGeom prst="rect">
            <a:avLst/>
          </a:prstGeom>
          <a:noFill/>
          <a:ln>
            <a:noFill/>
          </a:ln>
        </p:spPr>
      </p:pic>
      <p:pic>
        <p:nvPicPr>
          <p:cNvPr id="76" name="Google Shape;76;p13" descr=" "/>
          <p:cNvPicPr preferRelativeResize="0"/>
          <p:nvPr/>
        </p:nvPicPr>
        <p:blipFill>
          <a:blip r:embed="rId3"/>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
        <p:nvSpPr>
          <p:cNvPr id="78" name="Google Shape;78;p13"/>
          <p:cNvSpPr txBox="1"/>
          <p:nvPr>
            <p:ph type="title"/>
          </p:nvPr>
        </p:nvSpPr>
        <p:spPr>
          <a:xfrm>
            <a:off x="4969800" y="1412750"/>
            <a:ext cx="3766800" cy="1374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3"/>
          <p:cNvSpPr txBox="1"/>
          <p:nvPr>
            <p:ph type="body" idx="1"/>
          </p:nvPr>
        </p:nvSpPr>
        <p:spPr>
          <a:xfrm>
            <a:off x="4969675" y="2901150"/>
            <a:ext cx="3766800" cy="1374600"/>
          </a:xfrm>
          <a:prstGeom prst="rect">
            <a:avLst/>
          </a:prstGeom>
        </p:spPr>
        <p:txBody>
          <a:bodyPr spcFirstLastPara="1" wrap="square" lIns="91425" tIns="91425" rIns="91425" bIns="91425" anchor="t" anchorCtr="0">
            <a:noAutofit/>
          </a:bodyPr>
          <a:lstStyle>
            <a:lvl1pPr marL="457200" lvl="0" indent="-298450" rtl="0">
              <a:lnSpc>
                <a:spcPct val="125000"/>
              </a:lnSpc>
              <a:spcBef>
                <a:spcPts val="0"/>
              </a:spcBef>
              <a:spcAft>
                <a:spcPts val="0"/>
              </a:spcAft>
              <a:buSzPts val="1100"/>
              <a:buChar char="●"/>
              <a:defRPr sz="1100"/>
            </a:lvl1pPr>
            <a:lvl2pPr marL="914400" lvl="1" indent="-298450" rtl="0">
              <a:lnSpc>
                <a:spcPct val="125000"/>
              </a:lnSpc>
              <a:spcBef>
                <a:spcPts val="800"/>
              </a:spcBef>
              <a:spcAft>
                <a:spcPts val="0"/>
              </a:spcAft>
              <a:buSzPts val="1100"/>
              <a:buChar char="○"/>
              <a:defRPr sz="1100"/>
            </a:lvl2pPr>
            <a:lvl3pPr marL="1371600" lvl="2" indent="-298450" rtl="0">
              <a:lnSpc>
                <a:spcPct val="125000"/>
              </a:lnSpc>
              <a:spcBef>
                <a:spcPts val="800"/>
              </a:spcBef>
              <a:spcAft>
                <a:spcPts val="0"/>
              </a:spcAft>
              <a:buSzPts val="1100"/>
              <a:buChar char="■"/>
              <a:defRPr sz="1100"/>
            </a:lvl3pPr>
            <a:lvl4pPr marL="1828800" lvl="3" indent="-298450" rtl="0">
              <a:lnSpc>
                <a:spcPct val="125000"/>
              </a:lnSpc>
              <a:spcBef>
                <a:spcPts val="800"/>
              </a:spcBef>
              <a:spcAft>
                <a:spcPts val="0"/>
              </a:spcAft>
              <a:buSzPts val="1100"/>
              <a:buChar char="●"/>
              <a:defRPr sz="1100"/>
            </a:lvl4pPr>
            <a:lvl5pPr marL="2286000" lvl="4" indent="-298450" rtl="0">
              <a:lnSpc>
                <a:spcPct val="125000"/>
              </a:lnSpc>
              <a:spcBef>
                <a:spcPts val="800"/>
              </a:spcBef>
              <a:spcAft>
                <a:spcPts val="0"/>
              </a:spcAft>
              <a:buSzPts val="1100"/>
              <a:buChar char="○"/>
              <a:defRPr sz="1100"/>
            </a:lvl5pPr>
            <a:lvl6pPr marL="2743200" lvl="5" indent="-298450" rtl="0">
              <a:lnSpc>
                <a:spcPct val="125000"/>
              </a:lnSpc>
              <a:spcBef>
                <a:spcPts val="800"/>
              </a:spcBef>
              <a:spcAft>
                <a:spcPts val="0"/>
              </a:spcAft>
              <a:buSzPts val="1100"/>
              <a:buChar char="■"/>
              <a:defRPr sz="1100"/>
            </a:lvl6pPr>
            <a:lvl7pPr marL="3200400" lvl="6" indent="-298450" rtl="0">
              <a:lnSpc>
                <a:spcPct val="125000"/>
              </a:lnSpc>
              <a:spcBef>
                <a:spcPts val="800"/>
              </a:spcBef>
              <a:spcAft>
                <a:spcPts val="0"/>
              </a:spcAft>
              <a:buSzPts val="1100"/>
              <a:buChar char="●"/>
              <a:defRPr sz="1100"/>
            </a:lvl7pPr>
            <a:lvl8pPr marL="3657600" lvl="7" indent="-298450" rtl="0">
              <a:lnSpc>
                <a:spcPct val="125000"/>
              </a:lnSpc>
              <a:spcBef>
                <a:spcPts val="800"/>
              </a:spcBef>
              <a:spcAft>
                <a:spcPts val="0"/>
              </a:spcAft>
              <a:buSzPts val="1100"/>
              <a:buChar char="○"/>
              <a:defRPr sz="1100"/>
            </a:lvl8pPr>
            <a:lvl9pPr marL="4114800" lvl="8" indent="-298450" rtl="0">
              <a:lnSpc>
                <a:spcPct val="125000"/>
              </a:lnSpc>
              <a:spcBef>
                <a:spcPts val="800"/>
              </a:spcBef>
              <a:spcAft>
                <a:spcPts val="80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ist">
  <p:cSld name="CUSTOM_1">
    <p:spTree>
      <p:nvGrpSpPr>
        <p:cNvPr id="80" name="Shape 80"/>
        <p:cNvGrpSpPr/>
        <p:nvPr/>
      </p:nvGrpSpPr>
      <p:grpSpPr>
        <a:xfrm>
          <a:off x="0" y="0"/>
          <a:ext cx="0" cy="0"/>
          <a:chOff x="0" y="0"/>
          <a:chExt cx="0" cy="0"/>
        </a:xfrm>
      </p:grpSpPr>
      <p:pic>
        <p:nvPicPr>
          <p:cNvPr id="81" name="Google Shape;81;p14" descr=" "/>
          <p:cNvPicPr preferRelativeResize="0"/>
          <p:nvPr/>
        </p:nvPicPr>
        <p:blipFill>
          <a:blip r:embed="rId2"/>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
        <p:nvSpPr>
          <p:cNvPr id="83" name="Google Shape;83;p14"/>
          <p:cNvSpPr txBox="1"/>
          <p:nvPr>
            <p:ph type="title"/>
          </p:nvPr>
        </p:nvSpPr>
        <p:spPr>
          <a:xfrm>
            <a:off x="311700" y="587975"/>
            <a:ext cx="3610800" cy="891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type="body" idx="1"/>
          </p:nvPr>
        </p:nvSpPr>
        <p:spPr>
          <a:xfrm>
            <a:off x="311700" y="1836175"/>
            <a:ext cx="3610800" cy="2439600"/>
          </a:xfrm>
          <a:prstGeom prst="rect">
            <a:avLst/>
          </a:prstGeom>
        </p:spPr>
        <p:txBody>
          <a:bodyPr spcFirstLastPara="1" wrap="square" lIns="91425" tIns="91425" rIns="91425" bIns="91425" anchor="t" anchorCtr="0">
            <a:noAutofit/>
          </a:bodyPr>
          <a:lstStyle>
            <a:lvl1pPr marL="457200" lvl="0" indent="-317500" rtl="0">
              <a:lnSpc>
                <a:spcPct val="125000"/>
              </a:lnSpc>
              <a:spcBef>
                <a:spcPts val="0"/>
              </a:spcBef>
              <a:spcAft>
                <a:spcPts val="0"/>
              </a:spcAft>
              <a:buSzPts val="1400"/>
              <a:buChar char="●"/>
              <a:defRPr sz="1400"/>
            </a:lvl1pPr>
            <a:lvl2pPr marL="914400" lvl="1" indent="-317500" rtl="0">
              <a:lnSpc>
                <a:spcPct val="125000"/>
              </a:lnSpc>
              <a:spcBef>
                <a:spcPts val="800"/>
              </a:spcBef>
              <a:spcAft>
                <a:spcPts val="0"/>
              </a:spcAft>
              <a:buSzPts val="1400"/>
              <a:buChar char="○"/>
              <a:defRPr/>
            </a:lvl2pPr>
            <a:lvl3pPr marL="1371600" lvl="2" indent="-317500" rtl="0">
              <a:lnSpc>
                <a:spcPct val="125000"/>
              </a:lnSpc>
              <a:spcBef>
                <a:spcPts val="800"/>
              </a:spcBef>
              <a:spcAft>
                <a:spcPts val="0"/>
              </a:spcAft>
              <a:buSzPts val="1400"/>
              <a:buChar char="■"/>
              <a:defRPr/>
            </a:lvl3pPr>
            <a:lvl4pPr marL="1828800" lvl="3" indent="-317500" rtl="0">
              <a:lnSpc>
                <a:spcPct val="125000"/>
              </a:lnSpc>
              <a:spcBef>
                <a:spcPts val="800"/>
              </a:spcBef>
              <a:spcAft>
                <a:spcPts val="0"/>
              </a:spcAft>
              <a:buSzPts val="1400"/>
              <a:buChar char="●"/>
              <a:defRPr/>
            </a:lvl4pPr>
            <a:lvl5pPr marL="2286000" lvl="4" indent="-317500" rtl="0">
              <a:lnSpc>
                <a:spcPct val="125000"/>
              </a:lnSpc>
              <a:spcBef>
                <a:spcPts val="800"/>
              </a:spcBef>
              <a:spcAft>
                <a:spcPts val="0"/>
              </a:spcAft>
              <a:buSzPts val="1400"/>
              <a:buChar char="○"/>
              <a:defRPr/>
            </a:lvl5pPr>
            <a:lvl6pPr marL="2743200" lvl="5" indent="-317500" rtl="0">
              <a:lnSpc>
                <a:spcPct val="125000"/>
              </a:lnSpc>
              <a:spcBef>
                <a:spcPts val="800"/>
              </a:spcBef>
              <a:spcAft>
                <a:spcPts val="0"/>
              </a:spcAft>
              <a:buSzPts val="1400"/>
              <a:buChar char="■"/>
              <a:defRPr/>
            </a:lvl6pPr>
            <a:lvl7pPr marL="3200400" lvl="6" indent="-317500" rtl="0">
              <a:lnSpc>
                <a:spcPct val="125000"/>
              </a:lnSpc>
              <a:spcBef>
                <a:spcPts val="800"/>
              </a:spcBef>
              <a:spcAft>
                <a:spcPts val="0"/>
              </a:spcAft>
              <a:buSzPts val="1400"/>
              <a:buChar char="●"/>
              <a:defRPr/>
            </a:lvl7pPr>
            <a:lvl8pPr marL="3657600" lvl="7" indent="-317500" rtl="0">
              <a:lnSpc>
                <a:spcPct val="125000"/>
              </a:lnSpc>
              <a:spcBef>
                <a:spcPts val="800"/>
              </a:spcBef>
              <a:spcAft>
                <a:spcPts val="0"/>
              </a:spcAft>
              <a:buSzPts val="1400"/>
              <a:buChar char="○"/>
              <a:defRPr/>
            </a:lvl8pPr>
            <a:lvl9pPr marL="4114800" lvl="8" indent="-317500" rtl="0">
              <a:lnSpc>
                <a:spcPct val="125000"/>
              </a:lnSpc>
              <a:spcBef>
                <a:spcPts val="800"/>
              </a:spcBef>
              <a:spcAft>
                <a:spcPts val="800"/>
              </a:spcAft>
              <a:buSzPts val="1400"/>
              <a:buChar char="■"/>
              <a:defRPr/>
            </a:lvl9pPr>
          </a:lstStyle>
          <a:p/>
        </p:txBody>
      </p:sp>
      <p:sp>
        <p:nvSpPr>
          <p:cNvPr id="85" name="Google Shape;85;p14"/>
          <p:cNvSpPr txBox="1"/>
          <p:nvPr/>
        </p:nvSpPr>
        <p:spPr>
          <a:xfrm>
            <a:off x="5958050" y="683000"/>
            <a:ext cx="2778600" cy="10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Montserrat"/>
              <a:ea typeface="Montserrat"/>
              <a:cs typeface="Montserrat"/>
              <a:sym typeface="Montserrat"/>
            </a:endParaRPr>
          </a:p>
        </p:txBody>
      </p:sp>
      <p:sp>
        <p:nvSpPr>
          <p:cNvPr id="86" name="Google Shape;86;p14"/>
          <p:cNvSpPr txBox="1"/>
          <p:nvPr>
            <p:ph type="body" idx="2"/>
          </p:nvPr>
        </p:nvSpPr>
        <p:spPr>
          <a:xfrm>
            <a:off x="5824575" y="683050"/>
            <a:ext cx="2911800" cy="10968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SzPts val="1000"/>
              <a:buChar char="●"/>
              <a:defRPr sz="1000"/>
            </a:lvl1pPr>
            <a:lvl2pPr marL="914400" lvl="1" indent="-292100">
              <a:spcBef>
                <a:spcPts val="600"/>
              </a:spcBef>
              <a:spcAft>
                <a:spcPts val="0"/>
              </a:spcAft>
              <a:buSzPts val="1000"/>
              <a:buChar char="○"/>
              <a:defRPr sz="1000"/>
            </a:lvl2pPr>
            <a:lvl3pPr marL="1371600" lvl="2" indent="-292100">
              <a:spcBef>
                <a:spcPts val="600"/>
              </a:spcBef>
              <a:spcAft>
                <a:spcPts val="0"/>
              </a:spcAft>
              <a:buSzPts val="1000"/>
              <a:buChar char="■"/>
              <a:defRPr sz="1000"/>
            </a:lvl3pPr>
            <a:lvl4pPr marL="1828800" lvl="3" indent="-292100">
              <a:spcBef>
                <a:spcPts val="600"/>
              </a:spcBef>
              <a:spcAft>
                <a:spcPts val="0"/>
              </a:spcAft>
              <a:buSzPts val="1000"/>
              <a:buChar char="●"/>
              <a:defRPr sz="1000"/>
            </a:lvl4pPr>
            <a:lvl5pPr marL="2286000" lvl="4" indent="-292100">
              <a:spcBef>
                <a:spcPts val="600"/>
              </a:spcBef>
              <a:spcAft>
                <a:spcPts val="0"/>
              </a:spcAft>
              <a:buSzPts val="1000"/>
              <a:buChar char="○"/>
              <a:defRPr sz="1000"/>
            </a:lvl5pPr>
            <a:lvl6pPr marL="2743200" lvl="5" indent="-292100">
              <a:spcBef>
                <a:spcPts val="600"/>
              </a:spcBef>
              <a:spcAft>
                <a:spcPts val="0"/>
              </a:spcAft>
              <a:buSzPts val="1000"/>
              <a:buChar char="■"/>
              <a:defRPr sz="1000"/>
            </a:lvl6pPr>
            <a:lvl7pPr marL="3200400" lvl="6" indent="-292100">
              <a:spcBef>
                <a:spcPts val="600"/>
              </a:spcBef>
              <a:spcAft>
                <a:spcPts val="0"/>
              </a:spcAft>
              <a:buSzPts val="1000"/>
              <a:buChar char="●"/>
              <a:defRPr sz="1000"/>
            </a:lvl7pPr>
            <a:lvl8pPr marL="3657600" lvl="7" indent="-292100">
              <a:spcBef>
                <a:spcPts val="600"/>
              </a:spcBef>
              <a:spcAft>
                <a:spcPts val="0"/>
              </a:spcAft>
              <a:buSzPts val="1000"/>
              <a:buChar char="○"/>
              <a:defRPr sz="1000"/>
            </a:lvl8pPr>
            <a:lvl9pPr marL="4114800" lvl="8" indent="-292100">
              <a:spcBef>
                <a:spcPts val="600"/>
              </a:spcBef>
              <a:spcAft>
                <a:spcPts val="600"/>
              </a:spcAft>
              <a:buSzPts val="1000"/>
              <a:buChar char="■"/>
              <a:defRPr sz="1000"/>
            </a:lvl9pPr>
          </a:lstStyle>
          <a:p/>
        </p:txBody>
      </p:sp>
      <p:sp>
        <p:nvSpPr>
          <p:cNvPr id="87" name="Google Shape;87;p14"/>
          <p:cNvSpPr txBox="1"/>
          <p:nvPr>
            <p:ph type="body" idx="3"/>
          </p:nvPr>
        </p:nvSpPr>
        <p:spPr>
          <a:xfrm>
            <a:off x="5824575" y="1931875"/>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p:txBody>
      </p:sp>
      <p:sp>
        <p:nvSpPr>
          <p:cNvPr id="88" name="Google Shape;88;p14"/>
          <p:cNvSpPr txBox="1"/>
          <p:nvPr>
            <p:ph type="body" idx="4"/>
          </p:nvPr>
        </p:nvSpPr>
        <p:spPr>
          <a:xfrm>
            <a:off x="5824575" y="3180700"/>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p:txBody>
      </p:sp>
      <p:pic>
        <p:nvPicPr>
          <p:cNvPr id="89" name="Google Shape;89;p14"/>
          <p:cNvPicPr preferRelativeResize="0"/>
          <p:nvPr/>
        </p:nvPicPr>
        <p:blipFill rotWithShape="1">
          <a:blip r:embed="rId3"/>
          <a:srcRect t="29770"/>
          <a:stretch>
            <a:fillRect/>
          </a:stretch>
        </p:blipFill>
        <p:spPr>
          <a:xfrm>
            <a:off x="0" y="1"/>
            <a:ext cx="9144003" cy="263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CUSTOM_2">
    <p:bg>
      <p:bgPr>
        <a:solidFill>
          <a:srgbClr val="220337"/>
        </a:solidFill>
        <a:effectLst/>
      </p:bgPr>
    </p:bg>
    <p:spTree>
      <p:nvGrpSpPr>
        <p:cNvPr id="90" name="Shape 90"/>
        <p:cNvGrpSpPr/>
        <p:nvPr/>
      </p:nvGrpSpPr>
      <p:grpSpPr>
        <a:xfrm>
          <a:off x="0" y="0"/>
          <a:ext cx="0" cy="0"/>
          <a:chOff x="0" y="0"/>
          <a:chExt cx="0" cy="0"/>
        </a:xfrm>
      </p:grpSpPr>
      <p:pic>
        <p:nvPicPr>
          <p:cNvPr id="91" name="Google Shape;91;p15"/>
          <p:cNvPicPr preferRelativeResize="0"/>
          <p:nvPr/>
        </p:nvPicPr>
        <p:blipFill>
          <a:blip r:embed="rId2"/>
          <a:stretch>
            <a:fillRect/>
          </a:stretch>
        </p:blipFill>
        <p:spPr>
          <a:xfrm>
            <a:off x="0" y="0"/>
            <a:ext cx="9144003" cy="5143501"/>
          </a:xfrm>
          <a:prstGeom prst="rect">
            <a:avLst/>
          </a:prstGeom>
          <a:noFill/>
          <a:ln>
            <a:noFill/>
          </a:ln>
        </p:spPr>
      </p:pic>
      <p:pic>
        <p:nvPicPr>
          <p:cNvPr id="92" name="Google Shape;92;p15" descr=" "/>
          <p:cNvPicPr preferRelativeResize="0"/>
          <p:nvPr/>
        </p:nvPicPr>
        <p:blipFill rotWithShape="1">
          <a:blip r:embed="rId3"/>
          <a:srcRect/>
          <a:stretch>
            <a:fillRect/>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rgbClr val="FFFFFF"/>
                </a:solidFill>
                <a:latin typeface="Montserrat"/>
                <a:ea typeface="Montserrat"/>
                <a:cs typeface="Montserrat"/>
                <a:sym typeface="Montserrat"/>
              </a:rPr>
            </a:fld>
            <a:endParaRPr sz="700" b="1">
              <a:solidFill>
                <a:srgbClr val="FFFFFF"/>
              </a:solidFill>
              <a:latin typeface="Montserrat"/>
              <a:ea typeface="Montserrat"/>
              <a:cs typeface="Montserrat"/>
              <a:sym typeface="Montserrat"/>
            </a:endParaRPr>
          </a:p>
        </p:txBody>
      </p:sp>
      <p:sp>
        <p:nvSpPr>
          <p:cNvPr id="94" name="Google Shape;94;p15"/>
          <p:cNvSpPr txBox="1"/>
          <p:nvPr>
            <p:ph type="title"/>
          </p:nvPr>
        </p:nvSpPr>
        <p:spPr>
          <a:xfrm>
            <a:off x="904850" y="1264532"/>
            <a:ext cx="6710700" cy="15951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95" name="Google Shape;95;p15"/>
          <p:cNvSpPr txBox="1"/>
          <p:nvPr>
            <p:ph type="subTitle" idx="1"/>
          </p:nvPr>
        </p:nvSpPr>
        <p:spPr>
          <a:xfrm>
            <a:off x="974919" y="3029082"/>
            <a:ext cx="3715200" cy="50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96" name="Google Shape;96;p15" descr=" "/>
          <p:cNvPicPr preferRelativeResize="0"/>
          <p:nvPr/>
        </p:nvPicPr>
        <p:blipFill>
          <a:blip r:embed="rId4"/>
          <a:stretch>
            <a:fillRect/>
          </a:stretch>
        </p:blipFill>
        <p:spPr>
          <a:xfrm>
            <a:off x="407175" y="4539121"/>
            <a:ext cx="776077"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2">
  <p:cSld name="CUSTOM_3">
    <p:bg>
      <p:bgPr>
        <a:solidFill>
          <a:schemeClr val="lt2"/>
        </a:solidFill>
        <a:effectLst/>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2"/>
          <a:stretch>
            <a:fillRect/>
          </a:stretch>
        </p:blipFill>
        <p:spPr>
          <a:xfrm>
            <a:off x="-62802" y="-34225"/>
            <a:ext cx="9269596" cy="5180999"/>
          </a:xfrm>
          <a:prstGeom prst="rect">
            <a:avLst/>
          </a:prstGeom>
          <a:noFill/>
          <a:ln>
            <a:noFill/>
          </a:ln>
        </p:spPr>
      </p:pic>
      <p:pic>
        <p:nvPicPr>
          <p:cNvPr id="99" name="Google Shape;99;p16" descr=" "/>
          <p:cNvPicPr preferRelativeResize="0"/>
          <p:nvPr/>
        </p:nvPicPr>
        <p:blipFill>
          <a:blip r:embed="rId3"/>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
        <p:nvSpPr>
          <p:cNvPr id="101" name="Google Shape;101;p16"/>
          <p:cNvSpPr txBox="1"/>
          <p:nvPr>
            <p:ph type="title"/>
          </p:nvPr>
        </p:nvSpPr>
        <p:spPr>
          <a:xfrm>
            <a:off x="592275" y="522825"/>
            <a:ext cx="8144400" cy="3753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matchingName="Blank with folio">
  <p:cSld name="BLANK">
    <p:spTree>
      <p:nvGrpSpPr>
        <p:cNvPr id="102" name="Shape 102"/>
        <p:cNvGrpSpPr/>
        <p:nvPr/>
      </p:nvGrpSpPr>
      <p:grpSpPr>
        <a:xfrm>
          <a:off x="0" y="0"/>
          <a:ext cx="0" cy="0"/>
          <a:chOff x="0" y="0"/>
          <a:chExt cx="0" cy="0"/>
        </a:xfrm>
      </p:grpSpPr>
      <p:pic>
        <p:nvPicPr>
          <p:cNvPr id="103" name="Google Shape;103;p17" descr=" "/>
          <p:cNvPicPr preferRelativeResize="0"/>
          <p:nvPr/>
        </p:nvPicPr>
        <p:blipFill>
          <a:blip r:embed="rId2"/>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_1_1_1">
    <p:bg>
      <p:bgPr>
        <a:solidFill>
          <a:srgbClr val="220337"/>
        </a:solidFill>
        <a:effectLst/>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srcRect l="308" t="357" r="327" b="367"/>
          <a:stretch>
            <a:fillRect/>
          </a:stretch>
        </p:blipFill>
        <p:spPr>
          <a:xfrm>
            <a:off x="0" y="250"/>
            <a:ext cx="9143997" cy="5143501"/>
          </a:xfrm>
          <a:prstGeom prst="rect">
            <a:avLst/>
          </a:prstGeom>
          <a:noFill/>
          <a:ln>
            <a:noFill/>
          </a:ln>
        </p:spPr>
      </p:pic>
      <p:pic>
        <p:nvPicPr>
          <p:cNvPr id="16" name="Google Shape;16;p3" descr="New York University logo"/>
          <p:cNvPicPr preferRelativeResize="0"/>
          <p:nvPr/>
        </p:nvPicPr>
        <p:blipFill rotWithShape="1">
          <a:blip r:embed="rId3"/>
          <a:srcRect/>
          <a:stretch>
            <a:fillRect/>
          </a:stretch>
        </p:blipFill>
        <p:spPr>
          <a:xfrm>
            <a:off x="4047363" y="427947"/>
            <a:ext cx="1049175" cy="356100"/>
          </a:xfrm>
          <a:prstGeom prst="rect">
            <a:avLst/>
          </a:prstGeom>
          <a:noFill/>
          <a:ln>
            <a:noFill/>
          </a:ln>
        </p:spPr>
      </p:pic>
      <p:sp>
        <p:nvSpPr>
          <p:cNvPr id="17" name="Google Shape;17;p3"/>
          <p:cNvSpPr txBox="1"/>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8" name="Google Shape;18;p3"/>
          <p:cNvSpPr txBox="1"/>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sp>
        <p:nvSpPr>
          <p:cNvPr id="19" name="Google Shape;19;p3"/>
          <p:cNvSpPr txBox="1"/>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2"/>
        </a:solidFill>
        <a:effectLst/>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srcRect/>
          <a:stretch>
            <a:fillRect/>
          </a:stretch>
        </p:blipFill>
        <p:spPr>
          <a:xfrm>
            <a:off x="0" y="0"/>
            <a:ext cx="9144003" cy="5143501"/>
          </a:xfrm>
          <a:prstGeom prst="rect">
            <a:avLst/>
          </a:prstGeom>
          <a:noFill/>
          <a:ln>
            <a:noFill/>
          </a:ln>
        </p:spPr>
      </p:pic>
      <p:sp>
        <p:nvSpPr>
          <p:cNvPr id="22" name="Google Shape;22;p4"/>
          <p:cNvSpPr txBox="1"/>
          <p:nvPr>
            <p:ph type="title"/>
          </p:nvPr>
        </p:nvSpPr>
        <p:spPr>
          <a:xfrm>
            <a:off x="1506000" y="1385509"/>
            <a:ext cx="6131700" cy="1638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23" name="Google Shape;23;p4"/>
          <p:cNvSpPr txBox="1"/>
          <p:nvPr>
            <p:ph type="subTitle" idx="1"/>
          </p:nvPr>
        </p:nvSpPr>
        <p:spPr>
          <a:xfrm>
            <a:off x="2462575" y="2959018"/>
            <a:ext cx="4218600" cy="73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4"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pic>
        <p:nvPicPr>
          <p:cNvPr id="26" name="Google Shape;26;p5" descr=" "/>
          <p:cNvPicPr preferRelativeResize="0"/>
          <p:nvPr/>
        </p:nvPicPr>
        <p:blipFill>
          <a:blip r:embed="rId2"/>
          <a:stretch>
            <a:fillRect/>
          </a:stretch>
        </p:blipFill>
        <p:spPr>
          <a:xfrm>
            <a:off x="407175" y="4539121"/>
            <a:ext cx="776077" cy="263400"/>
          </a:xfrm>
          <a:prstGeom prst="rect">
            <a:avLst/>
          </a:prstGeom>
          <a:noFill/>
          <a:ln>
            <a:noFill/>
          </a:ln>
        </p:spPr>
      </p:pic>
      <p:sp>
        <p:nvSpPr>
          <p:cNvPr id="27" name="Google Shape;27;p5"/>
          <p:cNvSpPr txBox="1"/>
          <p:nvPr>
            <p:ph type="title"/>
          </p:nvPr>
        </p:nvSpPr>
        <p:spPr>
          <a:xfrm>
            <a:off x="311700" y="587975"/>
            <a:ext cx="6551100" cy="657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lvl1pPr marL="457200" lvl="0" indent="-342900">
              <a:lnSpc>
                <a:spcPct val="125000"/>
              </a:lnSpc>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p:txBody>
      </p:sp>
      <p:pic>
        <p:nvPicPr>
          <p:cNvPr id="29" name="Google Shape;29;p5"/>
          <p:cNvPicPr preferRelativeResize="0"/>
          <p:nvPr/>
        </p:nvPicPr>
        <p:blipFill rotWithShape="1">
          <a:blip r:embed="rId3"/>
          <a:srcRect t="29770"/>
          <a:stretch>
            <a:fillRect/>
          </a:stretch>
        </p:blipFill>
        <p:spPr>
          <a:xfrm>
            <a:off x="0" y="1"/>
            <a:ext cx="9144003" cy="263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587970"/>
            <a:ext cx="4945500" cy="1137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type="body" idx="1"/>
          </p:nvPr>
        </p:nvSpPr>
        <p:spPr>
          <a:xfrm>
            <a:off x="311700"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p:txBody>
      </p:sp>
      <p:sp>
        <p:nvSpPr>
          <p:cNvPr id="33" name="Google Shape;33;p6"/>
          <p:cNvSpPr txBox="1"/>
          <p:nvPr>
            <p:ph type="body" idx="2"/>
          </p:nvPr>
        </p:nvSpPr>
        <p:spPr>
          <a:xfrm>
            <a:off x="4619925"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p:txBody>
      </p:sp>
      <p:pic>
        <p:nvPicPr>
          <p:cNvPr id="34" name="Google Shape;34;p6" descr=" "/>
          <p:cNvPicPr preferRelativeResize="0"/>
          <p:nvPr/>
        </p:nvPicPr>
        <p:blipFill>
          <a:blip r:embed="rId2"/>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
        <p:nvSpPr>
          <p:cNvPr id="36" name="Google Shape;36;p6"/>
          <p:cNvSpPr txBox="1"/>
          <p:nvPr>
            <p:ph type="subTitle" idx="3"/>
          </p:nvPr>
        </p:nvSpPr>
        <p:spPr>
          <a:xfrm>
            <a:off x="311700" y="2054620"/>
            <a:ext cx="3999900" cy="411600"/>
          </a:xfrm>
          <a:prstGeom prst="rect">
            <a:avLst/>
          </a:prstGeom>
        </p:spPr>
        <p:txBody>
          <a:bodyPr spcFirstLastPara="1" wrap="square" lIns="91425" tIns="91425" rIns="91425" bIns="91425" anchor="t" anchorCtr="0">
            <a:noAutofit/>
          </a:bodyPr>
          <a:lstStyle>
            <a:lvl1pPr lvl="0">
              <a:spcBef>
                <a:spcPts val="0"/>
              </a:spcBef>
              <a:spcAft>
                <a:spcPts val="0"/>
              </a:spcAft>
              <a:buNone/>
              <a:defRPr sz="1400" b="1">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7" name="Google Shape;37;p6"/>
          <p:cNvSpPr txBox="1"/>
          <p:nvPr>
            <p:ph type="subTitle" idx="4"/>
          </p:nvPr>
        </p:nvSpPr>
        <p:spPr>
          <a:xfrm>
            <a:off x="4619925"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8" name="Google Shape;38;p6"/>
          <p:cNvPicPr preferRelativeResize="0"/>
          <p:nvPr/>
        </p:nvPicPr>
        <p:blipFill rotWithShape="1">
          <a:blip r:embed="rId3"/>
          <a:srcRect t="29770"/>
          <a:stretch>
            <a:fillRect/>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311700" y="530680"/>
            <a:ext cx="84249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1" name="Google Shape;41;p7" descr=" "/>
          <p:cNvPicPr preferRelativeResize="0"/>
          <p:nvPr/>
        </p:nvPicPr>
        <p:blipFill>
          <a:blip r:embed="rId2"/>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srcRect t="29770"/>
          <a:stretch>
            <a:fillRect/>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 name="Shape 44"/>
        <p:cNvGrpSpPr/>
        <p:nvPr/>
      </p:nvGrpSpPr>
      <p:grpSpPr>
        <a:xfrm>
          <a:off x="0" y="0"/>
          <a:ext cx="0" cy="0"/>
          <a:chOff x="0" y="0"/>
          <a:chExt cx="0" cy="0"/>
        </a:xfrm>
      </p:grpSpPr>
      <p:sp>
        <p:nvSpPr>
          <p:cNvPr id="45" name="Google Shape;45;p8"/>
          <p:cNvSpPr txBox="1"/>
          <p:nvPr>
            <p:ph type="title"/>
          </p:nvPr>
        </p:nvSpPr>
        <p:spPr>
          <a:xfrm>
            <a:off x="311700" y="708000"/>
            <a:ext cx="31323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8"/>
          <p:cNvSpPr txBox="1"/>
          <p:nvPr>
            <p:ph type="body" idx="1"/>
          </p:nvPr>
        </p:nvSpPr>
        <p:spPr>
          <a:xfrm>
            <a:off x="311700" y="1542000"/>
            <a:ext cx="3054600" cy="288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p:txBody>
      </p:sp>
      <p:pic>
        <p:nvPicPr>
          <p:cNvPr id="47" name="Google Shape;47;p8" descr=" "/>
          <p:cNvPicPr preferRelativeResize="0"/>
          <p:nvPr/>
        </p:nvPicPr>
        <p:blipFill>
          <a:blip r:embed="rId2"/>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srcRect t="29770"/>
          <a:stretch>
            <a:fillRect/>
          </a:stretch>
        </p:blipFill>
        <p:spPr>
          <a:xfrm>
            <a:off x="0" y="1"/>
            <a:ext cx="9144003" cy="263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50" name="Shape 50"/>
        <p:cNvGrpSpPr/>
        <p:nvPr/>
      </p:nvGrpSpPr>
      <p:grpSpPr>
        <a:xfrm>
          <a:off x="0" y="0"/>
          <a:ext cx="0" cy="0"/>
          <a:chOff x="0" y="0"/>
          <a:chExt cx="0" cy="0"/>
        </a:xfrm>
      </p:grpSpPr>
      <p:sp>
        <p:nvSpPr>
          <p:cNvPr id="51" name="Google Shape;51;p9"/>
          <p:cNvSpPr txBox="1"/>
          <p:nvPr>
            <p:ph type="title"/>
          </p:nvPr>
        </p:nvSpPr>
        <p:spPr>
          <a:xfrm>
            <a:off x="1772975" y="528144"/>
            <a:ext cx="5597700" cy="2475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pic>
        <p:nvPicPr>
          <p:cNvPr id="52" name="Google Shape;52;p9" descr=" "/>
          <p:cNvPicPr preferRelativeResize="0"/>
          <p:nvPr/>
        </p:nvPicPr>
        <p:blipFill>
          <a:blip r:embed="rId2"/>
          <a:stretch>
            <a:fillRect/>
          </a:stretch>
        </p:blipFill>
        <p:spPr>
          <a:xfrm>
            <a:off x="407175" y="4539121"/>
            <a:ext cx="776077" cy="263400"/>
          </a:xfrm>
          <a:prstGeom prst="rect">
            <a:avLst/>
          </a:prstGeom>
          <a:noFill/>
          <a:ln>
            <a:noFill/>
          </a:ln>
        </p:spPr>
      </p:pic>
      <p:sp>
        <p:nvSpPr>
          <p:cNvPr id="53" name="Google Shape;53;p9"/>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
        <p:nvSpPr>
          <p:cNvPr id="54" name="Google Shape;54;p9"/>
          <p:cNvSpPr txBox="1"/>
          <p:nvPr>
            <p:ph type="body" idx="1"/>
          </p:nvPr>
        </p:nvSpPr>
        <p:spPr>
          <a:xfrm>
            <a:off x="2120250" y="2660325"/>
            <a:ext cx="4903500" cy="1615500"/>
          </a:xfrm>
          <a:prstGeom prst="rect">
            <a:avLst/>
          </a:prstGeom>
        </p:spPr>
        <p:txBody>
          <a:bodyPr spcFirstLastPara="1" wrap="square" lIns="91425" tIns="91425" rIns="91425" bIns="91425" anchor="t" anchorCtr="0">
            <a:noAutofit/>
          </a:bodyPr>
          <a:lstStyle>
            <a:lvl1pPr marL="457200" lvl="0" indent="-330200" algn="ctr">
              <a:lnSpc>
                <a:spcPct val="125000"/>
              </a:lnSpc>
              <a:spcBef>
                <a:spcPts val="0"/>
              </a:spcBef>
              <a:spcAft>
                <a:spcPts val="0"/>
              </a:spcAft>
              <a:buSzPts val="1600"/>
              <a:buChar char="●"/>
              <a:defRPr sz="1600"/>
            </a:lvl1pPr>
            <a:lvl2pPr marL="914400" lvl="1" indent="-330200" algn="ctr">
              <a:lnSpc>
                <a:spcPct val="125000"/>
              </a:lnSpc>
              <a:spcBef>
                <a:spcPts val="0"/>
              </a:spcBef>
              <a:spcAft>
                <a:spcPts val="0"/>
              </a:spcAft>
              <a:buSzPts val="1600"/>
              <a:buChar char="○"/>
              <a:defRPr sz="1600"/>
            </a:lvl2pPr>
            <a:lvl3pPr marL="1371600" lvl="2" indent="-330200" algn="ctr">
              <a:lnSpc>
                <a:spcPct val="125000"/>
              </a:lnSpc>
              <a:spcBef>
                <a:spcPts val="0"/>
              </a:spcBef>
              <a:spcAft>
                <a:spcPts val="0"/>
              </a:spcAft>
              <a:buSzPts val="1600"/>
              <a:buChar char="■"/>
              <a:defRPr sz="1600"/>
            </a:lvl3pPr>
            <a:lvl4pPr marL="1828800" lvl="3" indent="-330200" algn="ctr">
              <a:lnSpc>
                <a:spcPct val="125000"/>
              </a:lnSpc>
              <a:spcBef>
                <a:spcPts val="0"/>
              </a:spcBef>
              <a:spcAft>
                <a:spcPts val="0"/>
              </a:spcAft>
              <a:buSzPts val="1600"/>
              <a:buChar char="●"/>
              <a:defRPr sz="1600"/>
            </a:lvl4pPr>
            <a:lvl5pPr marL="2286000" lvl="4" indent="-330200" algn="ctr">
              <a:lnSpc>
                <a:spcPct val="125000"/>
              </a:lnSpc>
              <a:spcBef>
                <a:spcPts val="0"/>
              </a:spcBef>
              <a:spcAft>
                <a:spcPts val="0"/>
              </a:spcAft>
              <a:buSzPts val="1600"/>
              <a:buChar char="○"/>
              <a:defRPr sz="1600"/>
            </a:lvl5pPr>
            <a:lvl6pPr marL="2743200" lvl="5" indent="-330200" algn="ctr">
              <a:lnSpc>
                <a:spcPct val="125000"/>
              </a:lnSpc>
              <a:spcBef>
                <a:spcPts val="0"/>
              </a:spcBef>
              <a:spcAft>
                <a:spcPts val="0"/>
              </a:spcAft>
              <a:buSzPts val="1600"/>
              <a:buChar char="■"/>
              <a:defRPr sz="1600"/>
            </a:lvl6pPr>
            <a:lvl7pPr marL="3200400" lvl="6" indent="-330200" algn="ctr">
              <a:lnSpc>
                <a:spcPct val="125000"/>
              </a:lnSpc>
              <a:spcBef>
                <a:spcPts val="0"/>
              </a:spcBef>
              <a:spcAft>
                <a:spcPts val="0"/>
              </a:spcAft>
              <a:buSzPts val="1600"/>
              <a:buChar char="●"/>
              <a:defRPr sz="1600"/>
            </a:lvl7pPr>
            <a:lvl8pPr marL="3657600" lvl="7" indent="-330200" algn="ctr">
              <a:lnSpc>
                <a:spcPct val="125000"/>
              </a:lnSpc>
              <a:spcBef>
                <a:spcPts val="0"/>
              </a:spcBef>
              <a:spcAft>
                <a:spcPts val="0"/>
              </a:spcAft>
              <a:buSzPts val="1600"/>
              <a:buChar char="○"/>
              <a:defRPr sz="1600"/>
            </a:lvl8pPr>
            <a:lvl9pPr marL="4114800" lvl="8" indent="-330200" algn="ctr">
              <a:lnSpc>
                <a:spcPct val="125000"/>
              </a:lnSpc>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10"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0"/>
          <p:cNvSpPr txBox="1"/>
          <p:nvPr>
            <p:ph type="title"/>
          </p:nvPr>
        </p:nvSpPr>
        <p:spPr>
          <a:xfrm>
            <a:off x="294375" y="1233175"/>
            <a:ext cx="4079100" cy="148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 name="Google Shape;58;p10"/>
          <p:cNvSpPr txBox="1"/>
          <p:nvPr>
            <p:ph type="subTitle" idx="1"/>
          </p:nvPr>
        </p:nvSpPr>
        <p:spPr>
          <a:xfrm>
            <a:off x="294375" y="2803075"/>
            <a:ext cx="36168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9" name="Google Shape;59;p10"/>
          <p:cNvSpPr txBox="1"/>
          <p:nvPr>
            <p:ph type="body" idx="2"/>
          </p:nvPr>
        </p:nvSpPr>
        <p:spPr>
          <a:xfrm>
            <a:off x="4939500" y="724075"/>
            <a:ext cx="3837000" cy="35517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pic>
        <p:nvPicPr>
          <p:cNvPr id="60" name="Google Shape;60;p10" descr=" "/>
          <p:cNvPicPr preferRelativeResize="0"/>
          <p:nvPr/>
        </p:nvPicPr>
        <p:blipFill>
          <a:blip r:embed="rId2"/>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700" b="1">
                <a:solidFill>
                  <a:schemeClr val="accent2"/>
                </a:solidFill>
                <a:latin typeface="Montserrat"/>
                <a:ea typeface="Montserrat"/>
                <a:cs typeface="Montserrat"/>
                <a:sym typeface="Montserrat"/>
              </a:rPr>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57068C"/>
              </a:buClr>
              <a:buSzPts val="3600"/>
              <a:buFont typeface="Frank Ruhl Libre"/>
              <a:buNone/>
              <a:defRPr sz="3600" b="1">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4.xml"/><Relationship Id="rId2" Type="http://schemas.openxmlformats.org/officeDocument/2006/relationships/hyperlink" Target="https://ieeexplore.ieee.org/document/10284685" TargetMode="External"/><Relationship Id="rId1" Type="http://schemas.openxmlformats.org/officeDocument/2006/relationships/hyperlink" Target="https://jamanetwork.com/journals/jamanetworkopen/article-abstract/2762679"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8.xml"/><Relationship Id="rId3" Type="http://schemas.openxmlformats.org/officeDocument/2006/relationships/hyperlink" Target="https://gsuite.google.com/marketplace/app/grackle_slides/273764076887" TargetMode="External"/><Relationship Id="rId2" Type="http://schemas.openxmlformats.org/officeDocument/2006/relationships/hyperlink" Target="https://drive.google.com/drive/folders/1fqEj3C01dO5TuHCjKlPpOaJd_SK9G-6j?usp=sharing" TargetMode="External"/><Relationship Id="rId1" Type="http://schemas.openxmlformats.org/officeDocument/2006/relationships/hyperlink" Target="https://www.nyu.edu/employees/resources-and-services/media-and-communications/nyu-brand-guidelines/creating-messaging-and-visual-assets/template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hyperlink" Target="https://www.kaggle.com/datasets/fedesoriano/stroke-prediction-datase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04850" y="1253682"/>
            <a:ext cx="7333800" cy="1595100"/>
          </a:xfrm>
          <a:prstGeom prst="rect">
            <a:avLst/>
          </a:prstGeom>
        </p:spPr>
        <p:txBody>
          <a:bodyPr spcFirstLastPara="1" wrap="square" lIns="91425" tIns="91425" rIns="91425" bIns="91425" anchor="ctr" anchorCtr="0">
            <a:noAutofit/>
          </a:bodyPr>
          <a:lstStyle/>
          <a:p>
            <a:pPr marL="0" lvl="0" indent="0" algn="ctr" rtl="0">
              <a:lnSpc>
                <a:spcPct val="122000"/>
              </a:lnSpc>
              <a:spcBef>
                <a:spcPts val="0"/>
              </a:spcBef>
              <a:spcAft>
                <a:spcPts val="1200"/>
              </a:spcAft>
              <a:buNone/>
            </a:pPr>
            <a:r>
              <a:rPr lang="en-GB" sz="2700" b="0">
                <a:solidFill>
                  <a:srgbClr val="000000"/>
                </a:solidFill>
                <a:latin typeface="Times New Roman" panose="02020603050405020304"/>
                <a:ea typeface="Times New Roman" panose="02020603050405020304"/>
                <a:cs typeface="Times New Roman" panose="02020603050405020304"/>
                <a:sym typeface="Times New Roman" panose="02020603050405020304"/>
              </a:rPr>
              <a:t>Stroke Prediction Based on Machine Learning Models</a:t>
            </a:r>
            <a:endParaRPr lang="en-GB" sz="2700" b="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9"/>
          <p:cNvSpPr txBox="1"/>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00.00.00</a:t>
            </a:r>
            <a:endParaRPr lang="en-GB"/>
          </a:p>
        </p:txBody>
      </p:sp>
      <p:sp>
        <p:nvSpPr>
          <p:cNvPr id="112" name="Google Shape;112;p19"/>
          <p:cNvSpPr txBox="1"/>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Tianyue Huang, Ziming Song, Hongdao Meng</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th3113, zs2815, hm3424</a:t>
            </a:r>
            <a:endPar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38975" y="1959150"/>
            <a:ext cx="8293500" cy="3072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r>
              <a:rPr lang="en-GB" sz="1450">
                <a:solidFill>
                  <a:srgbClr val="000000"/>
                </a:solidFill>
                <a:latin typeface="Times New Roman" panose="02020603050405020304"/>
                <a:ea typeface="Times New Roman" panose="02020603050405020304"/>
                <a:cs typeface="Times New Roman" panose="02020603050405020304"/>
                <a:sym typeface="Times New Roman" panose="02020603050405020304"/>
              </a:rPr>
              <a:t>Accuracy</a:t>
            </a:r>
            <a:r>
              <a:rPr lang="en-GB" sz="145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200" b="0">
                <a:solidFill>
                  <a:srgbClr val="000000"/>
                </a:solidFill>
                <a:latin typeface="Times New Roman" panose="02020603050405020304"/>
                <a:ea typeface="Times New Roman" panose="02020603050405020304"/>
                <a:cs typeface="Times New Roman" panose="02020603050405020304"/>
                <a:sym typeface="Times New Roman" panose="02020603050405020304"/>
              </a:rPr>
              <a:t>Accuracy measures the proportion of correctly predicted instances among all instances in the dataset.</a:t>
            </a:r>
            <a:endParaRPr sz="1200" b="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endParaRPr sz="1200" b="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1200"/>
              </a:spcAft>
              <a:buNone/>
            </a:pPr>
            <a:endParaRPr sz="14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8" name="Google Shape;178;p28"/>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4</a:t>
            </a:r>
            <a:endParaRPr sz="700" b="1">
              <a:solidFill>
                <a:srgbClr val="9A6ABA"/>
              </a:solidFill>
              <a:latin typeface="Montserrat"/>
              <a:ea typeface="Montserrat"/>
              <a:cs typeface="Montserrat"/>
              <a:sym typeface="Montserrat"/>
            </a:endParaRPr>
          </a:p>
        </p:txBody>
      </p:sp>
      <p:sp>
        <p:nvSpPr>
          <p:cNvPr id="179" name="Google Shape;179;p28"/>
          <p:cNvSpPr txBox="1"/>
          <p:nvPr/>
        </p:nvSpPr>
        <p:spPr>
          <a:xfrm>
            <a:off x="338975" y="1908750"/>
            <a:ext cx="8707200" cy="62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450" b="1">
                <a:latin typeface="Times New Roman" panose="02020603050405020304"/>
                <a:ea typeface="Times New Roman" panose="02020603050405020304"/>
                <a:cs typeface="Times New Roman" panose="02020603050405020304"/>
                <a:sym typeface="Times New Roman" panose="02020603050405020304"/>
              </a:rPr>
              <a:t>Macro Average</a:t>
            </a:r>
            <a:r>
              <a:rPr lang="en-GB" sz="1450" b="1">
                <a:latin typeface="Times New Roman" panose="02020603050405020304"/>
                <a:ea typeface="Times New Roman" panose="02020603050405020304"/>
                <a:cs typeface="Times New Roman" panose="02020603050405020304"/>
                <a:sym typeface="Times New Roman" panose="02020603050405020304"/>
              </a:rPr>
              <a:t>: </a:t>
            </a:r>
            <a:r>
              <a:rPr lang="en-GB" sz="1200">
                <a:latin typeface="Times New Roman" panose="02020603050405020304"/>
                <a:ea typeface="Times New Roman" panose="02020603050405020304"/>
                <a:cs typeface="Times New Roman" panose="02020603050405020304"/>
                <a:sym typeface="Times New Roman" panose="02020603050405020304"/>
              </a:rPr>
              <a:t>Macro average computes the unweighted mean of precision, recall, and F1 scores across all classes. This metric treats all classes equally, regardless of their support (i.e., class size).</a:t>
            </a:r>
            <a:endParaRPr lang="en-GB" sz="1200">
              <a:latin typeface="Times New Roman" panose="02020603050405020304"/>
              <a:ea typeface="Times New Roman" panose="02020603050405020304"/>
              <a:cs typeface="Times New Roman" panose="02020603050405020304"/>
              <a:sym typeface="Times New Roman" panose="02020603050405020304"/>
            </a:endParaRPr>
          </a:p>
        </p:txBody>
      </p:sp>
      <p:sp>
        <p:nvSpPr>
          <p:cNvPr id="180" name="Google Shape;180;p28"/>
          <p:cNvSpPr txBox="1"/>
          <p:nvPr/>
        </p:nvSpPr>
        <p:spPr>
          <a:xfrm>
            <a:off x="338975" y="3069975"/>
            <a:ext cx="8240700" cy="62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450" b="1">
                <a:latin typeface="Times New Roman" panose="02020603050405020304"/>
                <a:ea typeface="Times New Roman" panose="02020603050405020304"/>
                <a:cs typeface="Times New Roman" panose="02020603050405020304"/>
                <a:sym typeface="Times New Roman" panose="02020603050405020304"/>
              </a:rPr>
              <a:t>Weighted Average</a:t>
            </a:r>
            <a:r>
              <a:rPr lang="en-GB" sz="1450" b="1">
                <a:latin typeface="Times New Roman" panose="02020603050405020304"/>
                <a:ea typeface="Times New Roman" panose="02020603050405020304"/>
                <a:cs typeface="Times New Roman" panose="02020603050405020304"/>
                <a:sym typeface="Times New Roman" panose="02020603050405020304"/>
              </a:rPr>
              <a:t>: </a:t>
            </a:r>
            <a:r>
              <a:rPr lang="en-GB" sz="1200">
                <a:latin typeface="Times New Roman" panose="02020603050405020304"/>
                <a:ea typeface="Times New Roman" panose="02020603050405020304"/>
                <a:cs typeface="Times New Roman" panose="02020603050405020304"/>
                <a:sym typeface="Times New Roman" panose="02020603050405020304"/>
              </a:rPr>
              <a:t>Weighted average calculates the mean of precision, recall, and F1 scores across all classes, weighted by the number of true instances in each class.</a:t>
            </a:r>
            <a:endParaRPr lang="en-GB" sz="1200">
              <a:latin typeface="Times New Roman" panose="02020603050405020304"/>
              <a:ea typeface="Times New Roman" panose="02020603050405020304"/>
              <a:cs typeface="Times New Roman" panose="02020603050405020304"/>
              <a:sym typeface="Times New Roman" panose="02020603050405020304"/>
            </a:endParaRPr>
          </a:p>
        </p:txBody>
      </p:sp>
      <p:pic>
        <p:nvPicPr>
          <p:cNvPr id="181" name="Google Shape;181;p28"/>
          <p:cNvPicPr preferRelativeResize="0"/>
          <p:nvPr/>
        </p:nvPicPr>
        <p:blipFill>
          <a:blip r:embed="rId1"/>
          <a:stretch>
            <a:fillRect/>
          </a:stretch>
        </p:blipFill>
        <p:spPr>
          <a:xfrm>
            <a:off x="2440025" y="1413448"/>
            <a:ext cx="4038600" cy="628650"/>
          </a:xfrm>
          <a:prstGeom prst="rect">
            <a:avLst/>
          </a:prstGeom>
          <a:noFill/>
          <a:ln>
            <a:noFill/>
          </a:ln>
        </p:spPr>
      </p:pic>
      <p:pic>
        <p:nvPicPr>
          <p:cNvPr id="182" name="Google Shape;182;p28"/>
          <p:cNvPicPr preferRelativeResize="0"/>
          <p:nvPr/>
        </p:nvPicPr>
        <p:blipFill>
          <a:blip r:embed="rId2"/>
          <a:stretch>
            <a:fillRect/>
          </a:stretch>
        </p:blipFill>
        <p:spPr>
          <a:xfrm>
            <a:off x="3554450" y="2534850"/>
            <a:ext cx="1809750" cy="619125"/>
          </a:xfrm>
          <a:prstGeom prst="rect">
            <a:avLst/>
          </a:prstGeom>
          <a:noFill/>
          <a:ln>
            <a:noFill/>
          </a:ln>
        </p:spPr>
      </p:pic>
      <p:pic>
        <p:nvPicPr>
          <p:cNvPr id="183" name="Google Shape;183;p28"/>
          <p:cNvPicPr preferRelativeResize="0"/>
          <p:nvPr/>
        </p:nvPicPr>
        <p:blipFill>
          <a:blip r:embed="rId3"/>
          <a:stretch>
            <a:fillRect/>
          </a:stretch>
        </p:blipFill>
        <p:spPr>
          <a:xfrm>
            <a:off x="3347488" y="3850550"/>
            <a:ext cx="2276475" cy="61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506100" y="211725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ML Models </a:t>
            </a:r>
            <a:endParaRPr>
              <a:solidFill>
                <a:schemeClr val="accent2"/>
              </a:solidFill>
            </a:endParaRPr>
          </a:p>
          <a:p>
            <a:pPr marL="0" lvl="0" indent="0" algn="ctr" rtl="0">
              <a:spcBef>
                <a:spcPts val="0"/>
              </a:spcBef>
              <a:spcAft>
                <a:spcPts val="0"/>
              </a:spcAft>
              <a:buNone/>
            </a:pPr>
            <a:r>
              <a:rPr lang="en-GB">
                <a:solidFill>
                  <a:schemeClr val="accent2"/>
                </a:solidFill>
              </a:rPr>
              <a:t>and </a:t>
            </a:r>
            <a:endParaRPr>
              <a:solidFill>
                <a:schemeClr val="accent2"/>
              </a:solidFill>
            </a:endParaRPr>
          </a:p>
          <a:p>
            <a:pPr marL="0" lvl="0" indent="0" algn="ctr" rtl="0">
              <a:spcBef>
                <a:spcPts val="0"/>
              </a:spcBef>
              <a:spcAft>
                <a:spcPts val="0"/>
              </a:spcAft>
              <a:buNone/>
            </a:pPr>
            <a:r>
              <a:rPr lang="en-GB">
                <a:solidFill>
                  <a:schemeClr val="accent2"/>
                </a:solidFill>
              </a:rPr>
              <a:t>Analysis</a:t>
            </a:r>
            <a:endParaRPr>
              <a:solidFill>
                <a:schemeClr val="accent2"/>
              </a:solidFill>
            </a:endParaRPr>
          </a:p>
        </p:txBody>
      </p:sp>
      <p:sp>
        <p:nvSpPr>
          <p:cNvPr id="189" name="Google Shape;189;p29"/>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5</a:t>
            </a:r>
            <a:endParaRPr sz="900">
              <a:solidFill>
                <a:schemeClr val="accent2"/>
              </a:solidFill>
              <a:latin typeface="Montserrat ExtraBold"/>
              <a:ea typeface="Montserrat ExtraBold"/>
              <a:cs typeface="Montserrat ExtraBold"/>
              <a:sym typeface="Montserrat ExtraBold"/>
            </a:endParaRPr>
          </a:p>
        </p:txBody>
      </p:sp>
      <p:cxnSp>
        <p:nvCxnSpPr>
          <p:cNvPr id="190" name="Google Shape;190;p29"/>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rPr>
              <a:t>logistic regression (baseline)</a:t>
            </a:r>
            <a:r>
              <a:rPr lang="en-GB" sz="1200" b="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GB" sz="1200" b="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6" name="Google Shape;196;p3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5</a:t>
            </a:r>
            <a:endParaRPr sz="700" b="1">
              <a:solidFill>
                <a:srgbClr val="9A6ABA"/>
              </a:solidFill>
              <a:latin typeface="Montserrat"/>
              <a:ea typeface="Montserrat"/>
              <a:cs typeface="Montserrat"/>
              <a:sym typeface="Montserrat"/>
            </a:endParaRPr>
          </a:p>
        </p:txBody>
      </p:sp>
      <p:pic>
        <p:nvPicPr>
          <p:cNvPr id="197" name="Google Shape;197;p30"/>
          <p:cNvPicPr preferRelativeResize="0"/>
          <p:nvPr/>
        </p:nvPicPr>
        <p:blipFill>
          <a:blip r:embed="rId1"/>
          <a:stretch>
            <a:fillRect/>
          </a:stretch>
        </p:blipFill>
        <p:spPr>
          <a:xfrm>
            <a:off x="407175" y="1090600"/>
            <a:ext cx="3943350" cy="2962275"/>
          </a:xfrm>
          <a:prstGeom prst="rect">
            <a:avLst/>
          </a:prstGeom>
          <a:noFill/>
          <a:ln>
            <a:noFill/>
          </a:ln>
        </p:spPr>
      </p:pic>
      <p:pic>
        <p:nvPicPr>
          <p:cNvPr id="198" name="Google Shape;198;p30"/>
          <p:cNvPicPr preferRelativeResize="0"/>
          <p:nvPr/>
        </p:nvPicPr>
        <p:blipFill>
          <a:blip r:embed="rId2"/>
          <a:stretch>
            <a:fillRect/>
          </a:stretch>
        </p:blipFill>
        <p:spPr>
          <a:xfrm>
            <a:off x="4462025" y="1023913"/>
            <a:ext cx="3914775" cy="3095625"/>
          </a:xfrm>
          <a:prstGeom prst="rect">
            <a:avLst/>
          </a:prstGeom>
          <a:noFill/>
          <a:ln>
            <a:noFill/>
          </a:ln>
        </p:spPr>
      </p:pic>
      <p:sp>
        <p:nvSpPr>
          <p:cNvPr id="199" name="Google Shape;199;p30"/>
          <p:cNvSpPr txBox="1"/>
          <p:nvPr/>
        </p:nvSpPr>
        <p:spPr>
          <a:xfrm>
            <a:off x="1800125" y="4275725"/>
            <a:ext cx="46689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b="1">
                <a:solidFill>
                  <a:srgbClr val="FF0000"/>
                </a:solidFill>
                <a:latin typeface="Times New Roman" panose="02020603050405020304"/>
                <a:ea typeface="Times New Roman" panose="02020603050405020304"/>
                <a:cs typeface="Times New Roman" panose="02020603050405020304"/>
                <a:sym typeface="Times New Roman" panose="02020603050405020304"/>
              </a:rPr>
              <a:t>T</a:t>
            </a:r>
            <a:r>
              <a:rPr lang="en-GB" sz="1300" b="1">
                <a:solidFill>
                  <a:srgbClr val="FF0000"/>
                </a:solidFill>
                <a:latin typeface="Times New Roman" panose="02020603050405020304"/>
                <a:ea typeface="Times New Roman" panose="02020603050405020304"/>
                <a:cs typeface="Times New Roman" panose="02020603050405020304"/>
                <a:sym typeface="Times New Roman" panose="02020603050405020304"/>
              </a:rPr>
              <a:t>he models struggle to correctly predict the minority class.</a:t>
            </a:r>
            <a:endParaRPr sz="1500" b="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rPr>
              <a:t>SVM</a:t>
            </a:r>
            <a:endPar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5" name="Google Shape;205;p31"/>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5</a:t>
            </a:r>
            <a:endParaRPr sz="700" b="1">
              <a:solidFill>
                <a:srgbClr val="9A6ABA"/>
              </a:solidFill>
              <a:latin typeface="Montserrat"/>
              <a:ea typeface="Montserrat"/>
              <a:cs typeface="Montserrat"/>
              <a:sym typeface="Montserrat"/>
            </a:endParaRPr>
          </a:p>
        </p:txBody>
      </p:sp>
      <p:graphicFrame>
        <p:nvGraphicFramePr>
          <p:cNvPr id="206" name="Google Shape;206;p31"/>
          <p:cNvGraphicFramePr/>
          <p:nvPr/>
        </p:nvGraphicFramePr>
        <p:xfrm>
          <a:off x="4033875" y="135275"/>
          <a:ext cx="3932925" cy="4556475"/>
        </p:xfrm>
        <a:graphic>
          <a:graphicData uri="http://schemas.openxmlformats.org/drawingml/2006/table">
            <a:tbl>
              <a:tblPr>
                <a:noFill/>
                <a:tableStyleId>{61AE88A6-9529-4EDF-AE35-1260652750F0}</a:tableStyleId>
              </a:tblPr>
              <a:tblGrid>
                <a:gridCol w="596275"/>
                <a:gridCol w="551875"/>
                <a:gridCol w="710475"/>
                <a:gridCol w="710475"/>
                <a:gridCol w="691425"/>
                <a:gridCol w="672400"/>
              </a:tblGrid>
              <a:tr h="216975">
                <a:tc gridSpan="2">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h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Precision</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Recall</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F1-Score</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Support</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0.76</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0.67</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0.71</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42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0.76</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0.69</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42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0.79</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0.69</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42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0.60</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0.57</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42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1</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0.70</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0.79</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42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0.79</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42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0.69</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0.83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42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0.50</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42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Accuracy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Macro avg</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Weighted avg</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16975">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bl>
          </a:graphicData>
        </a:graphic>
      </p:graphicFrame>
      <p:sp>
        <p:nvSpPr>
          <p:cNvPr id="207" name="Google Shape;207;p31"/>
          <p:cNvSpPr txBox="1"/>
          <p:nvPr/>
        </p:nvSpPr>
        <p:spPr>
          <a:xfrm>
            <a:off x="311700" y="1350775"/>
            <a:ext cx="3000000" cy="21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a:latin typeface="Times New Roman" panose="02020603050405020304"/>
                <a:ea typeface="Times New Roman" panose="02020603050405020304"/>
                <a:cs typeface="Times New Roman" panose="02020603050405020304"/>
                <a:sym typeface="Times New Roman" panose="02020603050405020304"/>
              </a:rPr>
              <a:t>The SVM model is evaluated using four different kernels respectively: linear, polynomial (poly), radial basis function(rbf), and sigmoid. Among these, the poly and rbf kernels demonstrated the best overall performance, especially on the minority class (Class 1)</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rPr>
              <a:t>Decision tree</a:t>
            </a:r>
            <a:endPar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3" name="Google Shape;213;p3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5</a:t>
            </a:r>
            <a:endParaRPr sz="700" b="1">
              <a:solidFill>
                <a:srgbClr val="9A6ABA"/>
              </a:solidFill>
              <a:latin typeface="Montserrat"/>
              <a:ea typeface="Montserrat"/>
              <a:cs typeface="Montserrat"/>
              <a:sym typeface="Montserrat"/>
            </a:endParaRPr>
          </a:p>
        </p:txBody>
      </p:sp>
      <p:graphicFrame>
        <p:nvGraphicFramePr>
          <p:cNvPr id="214" name="Google Shape;214;p32"/>
          <p:cNvGraphicFramePr/>
          <p:nvPr/>
        </p:nvGraphicFramePr>
        <p:xfrm>
          <a:off x="2294650" y="561150"/>
          <a:ext cx="5943625" cy="3000000"/>
        </p:xfrm>
        <a:graphic>
          <a:graphicData uri="http://schemas.openxmlformats.org/drawingml/2006/table">
            <a:tbl>
              <a:tblPr>
                <a:noFill/>
                <a:tableStyleId>{61AE88A6-9529-4EDF-AE35-1260652750F0}</a:tableStyleId>
              </a:tblPr>
              <a:tblGrid>
                <a:gridCol w="1188725"/>
                <a:gridCol w="1188725"/>
                <a:gridCol w="1188725"/>
                <a:gridCol w="1188725"/>
                <a:gridCol w="1188725"/>
              </a:tblGrid>
              <a:tr h="0">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Precision</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Recall</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F1-Score</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Support</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0</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0.95</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0.94</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0.95</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1444</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1</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0.18</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0.20</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0.19</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89</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Accuracy</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0.90</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1533</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Macro avg</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0.56</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0.57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0.57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1533</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Weighted avg</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0.91</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0.90</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0.90</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1533</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bl>
          </a:graphicData>
        </a:graphic>
      </p:graphicFrame>
      <p:pic>
        <p:nvPicPr>
          <p:cNvPr id="215" name="Google Shape;215;p32"/>
          <p:cNvPicPr preferRelativeResize="0"/>
          <p:nvPr/>
        </p:nvPicPr>
        <p:blipFill>
          <a:blip r:embed="rId1"/>
          <a:stretch>
            <a:fillRect/>
          </a:stretch>
        </p:blipFill>
        <p:spPr>
          <a:xfrm>
            <a:off x="2294663" y="2668925"/>
            <a:ext cx="5943600" cy="2133600"/>
          </a:xfrm>
          <a:prstGeom prst="rect">
            <a:avLst/>
          </a:prstGeom>
          <a:noFill/>
          <a:ln>
            <a:noFill/>
          </a:ln>
        </p:spPr>
      </p:pic>
      <p:sp>
        <p:nvSpPr>
          <p:cNvPr id="216" name="Google Shape;216;p32"/>
          <p:cNvSpPr txBox="1"/>
          <p:nvPr/>
        </p:nvSpPr>
        <p:spPr>
          <a:xfrm>
            <a:off x="177525" y="1566825"/>
            <a:ext cx="1890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The model achieved an overall accuracy of 89.89%. The model performs well on the majority class, with high precision, recall and f1-score, which it still struggles with in the minority class.</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rPr>
              <a:t>Naive Bayesian</a:t>
            </a:r>
            <a:endPar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2" name="Google Shape;222;p3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5</a:t>
            </a:r>
            <a:endParaRPr sz="700" b="1">
              <a:solidFill>
                <a:srgbClr val="9A6ABA"/>
              </a:solidFill>
              <a:latin typeface="Montserrat"/>
              <a:ea typeface="Montserrat"/>
              <a:cs typeface="Montserrat"/>
              <a:sym typeface="Montserrat"/>
            </a:endParaRPr>
          </a:p>
        </p:txBody>
      </p:sp>
      <p:sp>
        <p:nvSpPr>
          <p:cNvPr id="223" name="Google Shape;223;p33"/>
          <p:cNvSpPr txBox="1"/>
          <p:nvPr/>
        </p:nvSpPr>
        <p:spPr>
          <a:xfrm>
            <a:off x="2245525" y="2571750"/>
            <a:ext cx="5943600" cy="199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a:latin typeface="Times New Roman" panose="02020603050405020304"/>
                <a:ea typeface="Times New Roman" panose="02020603050405020304"/>
                <a:cs typeface="Times New Roman" panose="02020603050405020304"/>
                <a:sym typeface="Times New Roman" panose="02020603050405020304"/>
              </a:rPr>
              <a:t>The Gaussian Naive Bayes model shows strong recall for class 1 (stroke cases) at </a:t>
            </a:r>
            <a:r>
              <a:rPr lang="en-GB" sz="1300" b="1">
                <a:latin typeface="Times New Roman" panose="02020603050405020304"/>
                <a:ea typeface="Times New Roman" panose="02020603050405020304"/>
                <a:cs typeface="Times New Roman" panose="02020603050405020304"/>
                <a:sym typeface="Times New Roman" panose="02020603050405020304"/>
              </a:rPr>
              <a:t>95%</a:t>
            </a:r>
            <a:r>
              <a:rPr lang="en-GB" sz="1300">
                <a:latin typeface="Times New Roman" panose="02020603050405020304"/>
                <a:ea typeface="Times New Roman" panose="02020603050405020304"/>
                <a:cs typeface="Times New Roman" panose="02020603050405020304"/>
                <a:sym typeface="Times New Roman" panose="02020603050405020304"/>
              </a:rPr>
              <a:t>, effectively identifying most stroke cases. However, its precision for class 1 is only </a:t>
            </a:r>
            <a:r>
              <a:rPr lang="en-GB" sz="1300" b="1">
                <a:latin typeface="Times New Roman" panose="02020603050405020304"/>
                <a:ea typeface="Times New Roman" panose="02020603050405020304"/>
                <a:cs typeface="Times New Roman" panose="02020603050405020304"/>
                <a:sym typeface="Times New Roman" panose="02020603050405020304"/>
              </a:rPr>
              <a:t>57%</a:t>
            </a:r>
            <a:r>
              <a:rPr lang="en-GB" sz="1300">
                <a:latin typeface="Times New Roman" panose="02020603050405020304"/>
                <a:ea typeface="Times New Roman" panose="02020603050405020304"/>
                <a:cs typeface="Times New Roman" panose="02020603050405020304"/>
                <a:sym typeface="Times New Roman" panose="02020603050405020304"/>
              </a:rPr>
              <a:t>, which indicates many false positives. For class 0 (non-stroke cases), the model achieves high precision (</a:t>
            </a:r>
            <a:r>
              <a:rPr lang="en-GB" sz="1300" b="1">
                <a:latin typeface="Times New Roman" panose="02020603050405020304"/>
                <a:ea typeface="Times New Roman" panose="02020603050405020304"/>
                <a:cs typeface="Times New Roman" panose="02020603050405020304"/>
                <a:sym typeface="Times New Roman" panose="02020603050405020304"/>
              </a:rPr>
              <a:t>86%</a:t>
            </a:r>
            <a:r>
              <a:rPr lang="en-GB" sz="1300">
                <a:latin typeface="Times New Roman" panose="02020603050405020304"/>
                <a:ea typeface="Times New Roman" panose="02020603050405020304"/>
                <a:cs typeface="Times New Roman" panose="02020603050405020304"/>
                <a:sym typeface="Times New Roman" panose="02020603050405020304"/>
              </a:rPr>
              <a:t>) but struggles with recall (</a:t>
            </a:r>
            <a:r>
              <a:rPr lang="en-GB" sz="1300" b="1">
                <a:latin typeface="Times New Roman" panose="02020603050405020304"/>
                <a:ea typeface="Times New Roman" panose="02020603050405020304"/>
                <a:cs typeface="Times New Roman" panose="02020603050405020304"/>
                <a:sym typeface="Times New Roman" panose="02020603050405020304"/>
              </a:rPr>
              <a:t>29%</a:t>
            </a:r>
            <a:r>
              <a:rPr lang="en-GB" sz="1300">
                <a:latin typeface="Times New Roman" panose="02020603050405020304"/>
                <a:ea typeface="Times New Roman" panose="02020603050405020304"/>
                <a:cs typeface="Times New Roman" panose="02020603050405020304"/>
                <a:sym typeface="Times New Roman" panose="02020603050405020304"/>
              </a:rPr>
              <a:t>), which leads to frequent misclassification of non-stroke cases as strokes. With an overall accuracy of </a:t>
            </a:r>
            <a:r>
              <a:rPr lang="en-GB" sz="1300" b="1">
                <a:latin typeface="Times New Roman" panose="02020603050405020304"/>
                <a:ea typeface="Times New Roman" panose="02020603050405020304"/>
                <a:cs typeface="Times New Roman" panose="02020603050405020304"/>
                <a:sym typeface="Times New Roman" panose="02020603050405020304"/>
              </a:rPr>
              <a:t>62%</a:t>
            </a:r>
            <a:r>
              <a:rPr lang="en-GB" sz="1300">
                <a:latin typeface="Times New Roman" panose="02020603050405020304"/>
                <a:ea typeface="Times New Roman" panose="02020603050405020304"/>
                <a:cs typeface="Times New Roman" panose="02020603050405020304"/>
                <a:sym typeface="Times New Roman" panose="02020603050405020304"/>
              </a:rPr>
              <a:t>, the model performs better on the minority class but struggles to balance precision and recall across both classes, as reflected in its low F1-scores for both classes.</a:t>
            </a:r>
            <a:endParaRPr sz="1900"/>
          </a:p>
        </p:txBody>
      </p:sp>
      <p:graphicFrame>
        <p:nvGraphicFramePr>
          <p:cNvPr id="224" name="Google Shape;224;p33"/>
          <p:cNvGraphicFramePr/>
          <p:nvPr/>
        </p:nvGraphicFramePr>
        <p:xfrm>
          <a:off x="2294663" y="561150"/>
          <a:ext cx="5943625" cy="3000000"/>
        </p:xfrm>
        <a:graphic>
          <a:graphicData uri="http://schemas.openxmlformats.org/drawingml/2006/table">
            <a:tbl>
              <a:tblPr>
                <a:noFill/>
                <a:tableStyleId>{61AE88A6-9529-4EDF-AE35-1260652750F0}</a:tableStyleId>
              </a:tblPr>
              <a:tblGrid>
                <a:gridCol w="1188725"/>
                <a:gridCol w="1188725"/>
                <a:gridCol w="1188725"/>
                <a:gridCol w="1188725"/>
                <a:gridCol w="1188725"/>
              </a:tblGrid>
              <a:tr h="0">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Precision</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Recall</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F1-Score</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Support</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0</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0.86</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0.29</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0.43</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42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1</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0.57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0.95</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0.71</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42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Accuracy</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0.62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84</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Macro avg</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0.71</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0.62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0.57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84</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Weighted avg</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0.71</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0.62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0.57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84</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rPr>
              <a:t>Transformer</a:t>
            </a:r>
            <a:endParaRPr lang="en-GB" sz="15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0" name="Google Shape;230;p34"/>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5</a:t>
            </a:r>
            <a:endParaRPr sz="700" b="1">
              <a:solidFill>
                <a:srgbClr val="9A6ABA"/>
              </a:solidFill>
              <a:latin typeface="Montserrat"/>
              <a:ea typeface="Montserrat"/>
              <a:cs typeface="Montserrat"/>
              <a:sym typeface="Montserrat"/>
            </a:endParaRPr>
          </a:p>
        </p:txBody>
      </p:sp>
      <p:sp>
        <p:nvSpPr>
          <p:cNvPr id="231" name="Google Shape;231;p34"/>
          <p:cNvSpPr txBox="1"/>
          <p:nvPr/>
        </p:nvSpPr>
        <p:spPr>
          <a:xfrm>
            <a:off x="2245525" y="2571750"/>
            <a:ext cx="59436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The Transformer-based binary classifier achieved a high accuracy of </a:t>
            </a:r>
            <a:r>
              <a:rPr lang="en-GB" b="1">
                <a:latin typeface="Times New Roman" panose="02020603050405020304"/>
                <a:ea typeface="Times New Roman" panose="02020603050405020304"/>
                <a:cs typeface="Times New Roman" panose="02020603050405020304"/>
                <a:sym typeface="Times New Roman" panose="02020603050405020304"/>
              </a:rPr>
              <a:t>93.84%</a:t>
            </a:r>
            <a:r>
              <a:rPr lang="en-GB">
                <a:latin typeface="Times New Roman" panose="02020603050405020304"/>
                <a:ea typeface="Times New Roman" panose="02020603050405020304"/>
                <a:cs typeface="Times New Roman" panose="02020603050405020304"/>
                <a:sym typeface="Times New Roman" panose="02020603050405020304"/>
              </a:rPr>
              <a:t>, which indicates strong overall performance. However, it struggled with class 1 (stroke cases), achieving a recall of </a:t>
            </a:r>
            <a:r>
              <a:rPr lang="en-GB" b="1">
                <a:latin typeface="Times New Roman" panose="02020603050405020304"/>
                <a:ea typeface="Times New Roman" panose="02020603050405020304"/>
                <a:cs typeface="Times New Roman" panose="02020603050405020304"/>
                <a:sym typeface="Times New Roman" panose="02020603050405020304"/>
              </a:rPr>
              <a:t>65%</a:t>
            </a:r>
            <a:r>
              <a:rPr lang="en-GB">
                <a:latin typeface="Times New Roman" panose="02020603050405020304"/>
                <a:ea typeface="Times New Roman" panose="02020603050405020304"/>
                <a:cs typeface="Times New Roman" panose="02020603050405020304"/>
                <a:sym typeface="Times New Roman" panose="02020603050405020304"/>
              </a:rPr>
              <a:t> but a low precision of </a:t>
            </a:r>
            <a:r>
              <a:rPr lang="en-GB" b="1">
                <a:latin typeface="Times New Roman" panose="02020603050405020304"/>
                <a:ea typeface="Times New Roman" panose="02020603050405020304"/>
                <a:cs typeface="Times New Roman" panose="02020603050405020304"/>
                <a:sym typeface="Times New Roman" panose="02020603050405020304"/>
              </a:rPr>
              <a:t>13%</a:t>
            </a:r>
            <a:r>
              <a:rPr lang="en-GB">
                <a:latin typeface="Times New Roman" panose="02020603050405020304"/>
                <a:ea typeface="Times New Roman" panose="02020603050405020304"/>
                <a:cs typeface="Times New Roman" panose="02020603050405020304"/>
                <a:sym typeface="Times New Roman" panose="02020603050405020304"/>
              </a:rPr>
              <a:t>, resulting in a poor F1-score of </a:t>
            </a:r>
            <a:r>
              <a:rPr lang="en-GB" b="1">
                <a:latin typeface="Times New Roman" panose="02020603050405020304"/>
                <a:ea typeface="Times New Roman" panose="02020603050405020304"/>
                <a:cs typeface="Times New Roman" panose="02020603050405020304"/>
                <a:sym typeface="Times New Roman" panose="02020603050405020304"/>
              </a:rPr>
              <a:t>0.21</a:t>
            </a:r>
            <a:r>
              <a:rPr lang="en-GB">
                <a:latin typeface="Times New Roman" panose="02020603050405020304"/>
                <a:ea typeface="Times New Roman" panose="02020603050405020304"/>
                <a:cs typeface="Times New Roman" panose="02020603050405020304"/>
                <a:sym typeface="Times New Roman" panose="02020603050405020304"/>
              </a:rPr>
              <a:t>. This suggests that while the model identifies many stroke cases, it also generates a high number of false positives.</a:t>
            </a:r>
            <a:endParaRPr sz="2200"/>
          </a:p>
        </p:txBody>
      </p:sp>
      <p:graphicFrame>
        <p:nvGraphicFramePr>
          <p:cNvPr id="232" name="Google Shape;232;p34"/>
          <p:cNvGraphicFramePr/>
          <p:nvPr/>
        </p:nvGraphicFramePr>
        <p:xfrm>
          <a:off x="2326450" y="491750"/>
          <a:ext cx="5943625" cy="3000000"/>
        </p:xfrm>
        <a:graphic>
          <a:graphicData uri="http://schemas.openxmlformats.org/drawingml/2006/table">
            <a:tbl>
              <a:tblPr>
                <a:noFill/>
                <a:tableStyleId>{61AE88A6-9529-4EDF-AE35-1260652750F0}</a:tableStyleId>
              </a:tblPr>
              <a:tblGrid>
                <a:gridCol w="1188725"/>
                <a:gridCol w="1188725"/>
                <a:gridCol w="1188725"/>
                <a:gridCol w="1188725"/>
                <a:gridCol w="1188725"/>
              </a:tblGrid>
              <a:tr h="0">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Precision</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Recall</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F1-Score</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Support</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0</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0.98</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0.78</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0.87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973</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1</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0.13</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0.65</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0.21</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49</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Accuracy</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0.77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1022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Macro avg</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0.55</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0.71</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0.54</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1022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Weighted avg</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0.94</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0.77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0.83</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1022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512275" y="15976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Overall Results</a:t>
            </a:r>
            <a:endParaRPr>
              <a:solidFill>
                <a:schemeClr val="accent2"/>
              </a:solidFill>
            </a:endParaRPr>
          </a:p>
        </p:txBody>
      </p:sp>
      <p:sp>
        <p:nvSpPr>
          <p:cNvPr id="238" name="Google Shape;238;p35"/>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6</a:t>
            </a:r>
            <a:endParaRPr sz="900">
              <a:solidFill>
                <a:schemeClr val="accent2"/>
              </a:solidFill>
              <a:latin typeface="Montserrat ExtraBold"/>
              <a:ea typeface="Montserrat ExtraBold"/>
              <a:cs typeface="Montserrat ExtraBold"/>
              <a:sym typeface="Montserrat ExtraBold"/>
            </a:endParaRPr>
          </a:p>
        </p:txBody>
      </p:sp>
      <p:cxnSp>
        <p:nvCxnSpPr>
          <p:cNvPr id="239" name="Google Shape;239;p35"/>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36"/>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6</a:t>
            </a:r>
            <a:endParaRPr sz="700" b="1">
              <a:solidFill>
                <a:srgbClr val="9A6ABA"/>
              </a:solidFill>
              <a:latin typeface="Montserrat"/>
              <a:ea typeface="Montserrat"/>
              <a:cs typeface="Montserrat"/>
              <a:sym typeface="Montserrat"/>
            </a:endParaRPr>
          </a:p>
        </p:txBody>
      </p:sp>
      <p:graphicFrame>
        <p:nvGraphicFramePr>
          <p:cNvPr id="245" name="Google Shape;245;p36"/>
          <p:cNvGraphicFramePr/>
          <p:nvPr/>
        </p:nvGraphicFramePr>
        <p:xfrm>
          <a:off x="2326450" y="28425"/>
          <a:ext cx="5950725" cy="4922300"/>
        </p:xfrm>
        <a:graphic>
          <a:graphicData uri="http://schemas.openxmlformats.org/drawingml/2006/table">
            <a:tbl>
              <a:tblPr>
                <a:noFill/>
                <a:tableStyleId>{61AE88A6-9529-4EDF-AE35-1260652750F0}</a:tableStyleId>
              </a:tblPr>
              <a:tblGrid>
                <a:gridCol w="543725"/>
                <a:gridCol w="653375"/>
                <a:gridCol w="543725"/>
                <a:gridCol w="543725"/>
                <a:gridCol w="580750"/>
                <a:gridCol w="544450"/>
                <a:gridCol w="617100"/>
                <a:gridCol w="822775"/>
                <a:gridCol w="1101100"/>
              </a:tblGrid>
              <a:tr h="360675">
                <a:tc gridSpan="2">
                  <a:txBody>
                    <a:bodyPr/>
                    <a:lstStyle/>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hMerge="1">
                  <a:tcPr/>
                </a:tc>
                <a:tc gridSpan="2">
                  <a:txBody>
                    <a:bodyPr/>
                    <a:lstStyle/>
                    <a:p>
                      <a:pPr marL="0" lvl="0" indent="0" algn="l" rtl="0">
                        <a:lnSpc>
                          <a:spcPct val="115000"/>
                        </a:lnSpc>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logistic regression</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hMerge="1">
                  <a:tcPr/>
                </a:tc>
                <a:tc grid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SVM</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hMerge="1">
                  <a:tcPr/>
                </a:tc>
                <a:tc>
                  <a:txBody>
                    <a:bodyPr/>
                    <a:lstStyle/>
                    <a:p>
                      <a:pPr marL="0" lvl="0" indent="0" algn="l" rtl="0">
                        <a:lnSpc>
                          <a:spcPct val="115000"/>
                        </a:lnSpc>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Decision tree</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Naive Bayesian</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Transformer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23125">
                <a:tc rowSpan="4" gridSpan="2">
                  <a:txBody>
                    <a:bodyPr/>
                    <a:lstStyle/>
                    <a:p>
                      <a:pPr marL="0" lvl="0" indent="0" algn="l" rtl="0">
                        <a:lnSpc>
                          <a:spcPct val="115000"/>
                        </a:lnSpc>
                        <a:spcBef>
                          <a:spcPts val="1200"/>
                        </a:spcBef>
                        <a:spcAft>
                          <a:spcPts val="120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Average Precision </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hMerge="1">
                  <a:tcPr/>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L1</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0.94</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0.7487</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0.9419</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0.6056</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0.9384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23125">
                <a:tc vMerge="1" gridSpan="2">
                  <a:tcPr/>
                </a:tc>
                <a:tc vMerge="1" h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0.7410</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gridSpan="2">
                  <a:tcPr/>
                </a:tc>
                <a:tc vMerge="1" hMerge="1">
                  <a:tcPr/>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L2</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0.94</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0.7519</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gridSpan="2">
                  <a:tcPr/>
                </a:tc>
                <a:tc vMerge="1" h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0.6003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rowSpan="8">
                  <a:txBody>
                    <a:bodyPr/>
                    <a:lstStyle/>
                    <a:p>
                      <a:pPr marL="0" lvl="0" indent="0" algn="l" rtl="0">
                        <a:lnSpc>
                          <a:spcPct val="115000"/>
                        </a:lnSpc>
                        <a:spcBef>
                          <a:spcPts val="1200"/>
                        </a:spcBef>
                        <a:spcAft>
                          <a:spcPts val="120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Recall</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Macro Avg</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L1</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0.50</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0.57</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0.71</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23125">
                <a:tc vMerge="1">
                  <a:tcPr/>
                </a:tc>
                <a:tc v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vMerge="1">
                  <a:tcPr/>
                </a:tc>
                <a:tc row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0.50</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v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Weighted Avg</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L1</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0.94</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0.90</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0.62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0.77</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23125">
                <a:tc vMerge="1">
                  <a:tcPr/>
                </a:tc>
                <a:tc v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vMerge="1">
                  <a:tcPr/>
                </a:tc>
                <a:tc row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0.94</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v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rowSpan="8">
                  <a:txBody>
                    <a:bodyPr/>
                    <a:lstStyle/>
                    <a:p>
                      <a:pPr marL="0" lvl="0" indent="0" algn="l" rtl="0">
                        <a:lnSpc>
                          <a:spcPct val="115000"/>
                        </a:lnSpc>
                        <a:spcBef>
                          <a:spcPts val="1200"/>
                        </a:spcBef>
                        <a:spcAft>
                          <a:spcPts val="120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F1 Score</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Macro Avg</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L1</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0.49</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0.57</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0.57</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23125">
                <a:tc vMerge="1">
                  <a:tcPr/>
                </a:tc>
                <a:tc v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vMerge="1">
                  <a:tcPr/>
                </a:tc>
                <a:tc row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0.49</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v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Weighted Avg</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L1</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0.91</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Linear</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0.90</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0.57</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4">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0.83</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23125">
                <a:tc vMerge="1">
                  <a:tcPr/>
                </a:tc>
                <a:tc v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Ploy</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0.74</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223125">
                <a:tc vMerge="1">
                  <a:tcPr/>
                </a:tc>
                <a:tc vMerge="1">
                  <a:tcPr/>
                </a:tc>
                <a:tc rowSpan="2">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L2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rowSpan="2">
                  <a:txBody>
                    <a:bodyPr/>
                    <a:lstStyle/>
                    <a:p>
                      <a:pPr marL="0" lvl="0" indent="0" algn="l" rtl="0">
                        <a:spcBef>
                          <a:spcPts val="0"/>
                        </a:spcBef>
                        <a:spcAft>
                          <a:spcPts val="0"/>
                        </a:spcAft>
                        <a:buNone/>
                      </a:pPr>
                      <a:r>
                        <a:rPr lang="en-GB" sz="700" b="1">
                          <a:highlight>
                            <a:srgbClr val="FFFFFF"/>
                          </a:highlight>
                          <a:latin typeface="Times New Roman" panose="02020603050405020304"/>
                          <a:ea typeface="Times New Roman" panose="02020603050405020304"/>
                          <a:cs typeface="Times New Roman" panose="02020603050405020304"/>
                          <a:sym typeface="Times New Roman" panose="02020603050405020304"/>
                        </a:rPr>
                        <a:t>0.91</a:t>
                      </a:r>
                      <a:endParaRPr sz="7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Rbf</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0.72</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r h="322250">
                <a:tc vMerge="1">
                  <a:tcPr/>
                </a:tc>
                <a:tc vMerge="1">
                  <a:tcPr/>
                </a:tc>
                <a:tc vMerge="1">
                  <a:tcPr/>
                </a:tc>
                <a:tc vMerge="1">
                  <a:tcPr/>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Sigmoid</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0.55</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vMerge="1">
                  <a:tcPr/>
                </a:tc>
                <a:tc vMerge="1">
                  <a:tcPr/>
                </a:tc>
                <a:tc vMerge="1">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1512275" y="15976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Conclusion</a:t>
            </a:r>
            <a:endParaRPr>
              <a:solidFill>
                <a:schemeClr val="accent2"/>
              </a:solidFill>
            </a:endParaRPr>
          </a:p>
        </p:txBody>
      </p:sp>
      <p:sp>
        <p:nvSpPr>
          <p:cNvPr id="251" name="Google Shape;251;p37"/>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7</a:t>
            </a:r>
            <a:endParaRPr sz="900">
              <a:solidFill>
                <a:schemeClr val="accent2"/>
              </a:solidFill>
              <a:latin typeface="Montserrat ExtraBold"/>
              <a:ea typeface="Montserrat ExtraBold"/>
              <a:cs typeface="Montserrat ExtraBold"/>
              <a:sym typeface="Montserrat ExtraBold"/>
            </a:endParaRPr>
          </a:p>
        </p:txBody>
      </p:sp>
      <p:cxnSp>
        <p:nvCxnSpPr>
          <p:cNvPr id="252" name="Google Shape;252;p37"/>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Introduction</a:t>
            </a:r>
            <a:endParaRPr>
              <a:solidFill>
                <a:schemeClr val="accent2"/>
              </a:solidFill>
            </a:endParaRPr>
          </a:p>
        </p:txBody>
      </p:sp>
      <p:sp>
        <p:nvSpPr>
          <p:cNvPr id="118" name="Google Shape;118;p20"/>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1</a:t>
            </a:r>
            <a:endParaRPr sz="900">
              <a:solidFill>
                <a:schemeClr val="accent2"/>
              </a:solidFill>
              <a:latin typeface="Montserrat ExtraBold"/>
              <a:ea typeface="Montserrat ExtraBold"/>
              <a:cs typeface="Montserrat ExtraBold"/>
              <a:sym typeface="Montserrat ExtraBold"/>
            </a:endParaRPr>
          </a:p>
        </p:txBody>
      </p:sp>
      <p:cxnSp>
        <p:nvCxnSpPr>
          <p:cNvPr id="119" name="Google Shape;119;p20"/>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38"/>
          <p:cNvSpPr txBox="1"/>
          <p:nvPr/>
        </p:nvSpPr>
        <p:spPr>
          <a:xfrm>
            <a:off x="1309125" y="0"/>
            <a:ext cx="7747800" cy="5089525"/>
          </a:xfrm>
          <a:prstGeom prst="rect">
            <a:avLst/>
          </a:prstGeom>
          <a:noFill/>
          <a:ln>
            <a:noFill/>
          </a:ln>
        </p:spPr>
        <p:txBody>
          <a:bodyPr spcFirstLastPara="1" wrap="square" lIns="91425" tIns="91425" rIns="91425" bIns="91425" anchor="t" anchorCtr="0">
            <a:spAutoFit/>
          </a:bodyPr>
          <a:lstStyle/>
          <a:p>
            <a:pPr marL="139700" lvl="0" indent="0" algn="l" rtl="0">
              <a:lnSpc>
                <a:spcPct val="115000"/>
              </a:lnSpc>
              <a:spcBef>
                <a:spcPts val="1200"/>
              </a:spcBef>
              <a:spcAft>
                <a:spcPts val="0"/>
              </a:spcAft>
              <a:buSzPts val="1400"/>
              <a:buFont typeface="Times New Roman" panose="02020603050405020304"/>
              <a:buNone/>
            </a:pPr>
            <a:r>
              <a:rPr lang="en-US" altLang="en-GB" b="1">
                <a:latin typeface="Times New Roman" panose="02020603050405020304"/>
                <a:ea typeface="Times New Roman" panose="02020603050405020304"/>
                <a:cs typeface="Times New Roman" panose="02020603050405020304"/>
                <a:sym typeface="Times New Roman" panose="02020603050405020304"/>
              </a:rPr>
              <a:t>1. </a:t>
            </a:r>
            <a:r>
              <a:rPr lang="en-GB" b="1">
                <a:latin typeface="Times New Roman" panose="02020603050405020304"/>
                <a:ea typeface="Times New Roman" panose="02020603050405020304"/>
                <a:cs typeface="Times New Roman" panose="02020603050405020304"/>
                <a:sym typeface="Times New Roman" panose="02020603050405020304"/>
              </a:rPr>
              <a:t>Model Performance and Class Imbalance</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Across all models, class imbalance significantly influenced performance, particularly for identifying stroke cases (the minority class). Logistic regression and SVM achieved competitive accuracy (94.19% and 93.84%, respectively), but both struggled with precision and recall for stroke cases. While Naive Bayesian models excelled in recall for stroke cases (95%), they suffered from low precision (57%), leading to frequent false positives. Similarly, decision trees and Transformers displayed strong performance on non-stroke cases but fell short in reliably identifying stroke cases, reflecting the overarching challenge of handling imbalanced datasets effectively.</a:t>
            </a:r>
            <a:endParaRPr sz="1200">
              <a:latin typeface="Times New Roman" panose="02020603050405020304"/>
              <a:ea typeface="Times New Roman" panose="02020603050405020304"/>
              <a:cs typeface="Times New Roman" panose="02020603050405020304"/>
              <a:sym typeface="Times New Roman" panose="02020603050405020304"/>
            </a:endParaRPr>
          </a:p>
          <a:p>
            <a:pPr marL="139700" lvl="0" indent="0" algn="l" rtl="0">
              <a:lnSpc>
                <a:spcPct val="115000"/>
              </a:lnSpc>
              <a:spcBef>
                <a:spcPts val="1200"/>
              </a:spcBef>
              <a:spcAft>
                <a:spcPts val="0"/>
              </a:spcAft>
              <a:buSzPts val="1400"/>
              <a:buFont typeface="Times New Roman" panose="02020603050405020304"/>
              <a:buNone/>
            </a:pPr>
            <a:r>
              <a:rPr lang="en-US" altLang="en-GB" b="1">
                <a:latin typeface="Times New Roman" panose="02020603050405020304"/>
                <a:ea typeface="Times New Roman" panose="02020603050405020304"/>
                <a:cs typeface="Times New Roman" panose="02020603050405020304"/>
                <a:sym typeface="Times New Roman" panose="02020603050405020304"/>
              </a:rPr>
              <a:t>2. </a:t>
            </a:r>
            <a:r>
              <a:rPr lang="en-GB" b="1">
                <a:latin typeface="Times New Roman" panose="02020603050405020304"/>
                <a:ea typeface="Times New Roman" panose="02020603050405020304"/>
                <a:cs typeface="Times New Roman" panose="02020603050405020304"/>
                <a:sym typeface="Times New Roman" panose="02020603050405020304"/>
              </a:rPr>
              <a:t>Transformer Potential</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The Transformer-based model demonstrated its ability to handle complex feature interactions with a high overall accuracy (93.84%) and strong performance for non-stroke cases (precision: 98%, F1-score: 0.87). However, it struggled with the minority class, achieving only 13% precision and an F1-score of 0.21 for stroke cases. This phenomenon emphasizes that while advanced models like Transformers can improve overall predictive power, they still need additional refinement—such as balancing techniques or domain-specific adjustments—to effectively handle predictions for minority classes.</a:t>
            </a:r>
            <a:endParaRPr sz="1200">
              <a:latin typeface="Times New Roman" panose="02020603050405020304"/>
              <a:ea typeface="Times New Roman" panose="02020603050405020304"/>
              <a:cs typeface="Times New Roman" panose="02020603050405020304"/>
              <a:sym typeface="Times New Roman" panose="02020603050405020304"/>
            </a:endParaRPr>
          </a:p>
          <a:p>
            <a:pPr marL="139700" lvl="0" indent="0" algn="l" rtl="0">
              <a:lnSpc>
                <a:spcPct val="115000"/>
              </a:lnSpc>
              <a:spcBef>
                <a:spcPts val="1200"/>
              </a:spcBef>
              <a:spcAft>
                <a:spcPts val="0"/>
              </a:spcAft>
              <a:buSzPts val="1400"/>
              <a:buFont typeface="Times New Roman" panose="02020603050405020304"/>
              <a:buNone/>
            </a:pPr>
            <a:r>
              <a:rPr lang="en-US" altLang="en-GB" b="1">
                <a:latin typeface="Times New Roman" panose="02020603050405020304"/>
                <a:ea typeface="Times New Roman" panose="02020603050405020304"/>
                <a:cs typeface="Times New Roman" panose="02020603050405020304"/>
                <a:sym typeface="Times New Roman" panose="02020603050405020304"/>
              </a:rPr>
              <a:t>3. </a:t>
            </a:r>
            <a:r>
              <a:rPr lang="en-GB" b="1">
                <a:latin typeface="Times New Roman" panose="02020603050405020304"/>
                <a:ea typeface="Times New Roman" panose="02020603050405020304"/>
                <a:cs typeface="Times New Roman" panose="02020603050405020304"/>
                <a:sym typeface="Times New Roman" panose="02020603050405020304"/>
              </a:rPr>
              <a:t>Future Directions</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To improve stroke prediction models, addressing class imbalance is critical. Techniques like oversampling, undersampling, and class-weighted loss functions should be prioritized. Additionally, simpler models like logistic regression remain reliable baselines, but advanced models such as Transformers offer promise if equipped with hyperparameter tuning and tailored feature engineering. Future efforts should focus on optimizing recall and precision for stroke cases, as early and accurate detection of strokes is crucial for implementing timely medical interventions and reducing mortality rates.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512275" y="15976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References</a:t>
            </a:r>
            <a:endParaRPr>
              <a:solidFill>
                <a:schemeClr val="accent2"/>
              </a:solidFill>
            </a:endParaRPr>
          </a:p>
        </p:txBody>
      </p:sp>
      <p:sp>
        <p:nvSpPr>
          <p:cNvPr id="263" name="Google Shape;263;p39"/>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8</a:t>
            </a:r>
            <a:endParaRPr sz="900">
              <a:solidFill>
                <a:schemeClr val="accent2"/>
              </a:solidFill>
              <a:latin typeface="Montserrat ExtraBold"/>
              <a:ea typeface="Montserrat ExtraBold"/>
              <a:cs typeface="Montserrat ExtraBold"/>
              <a:sym typeface="Montserrat ExtraBold"/>
            </a:endParaRPr>
          </a:p>
        </p:txBody>
      </p:sp>
      <p:cxnSp>
        <p:nvCxnSpPr>
          <p:cNvPr id="264" name="Google Shape;264;p39"/>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40"/>
          <p:cNvSpPr txBox="1"/>
          <p:nvPr/>
        </p:nvSpPr>
        <p:spPr>
          <a:xfrm>
            <a:off x="1203325" y="103825"/>
            <a:ext cx="7747800" cy="48300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40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Hosseini, M. S., &amp; Luo, J. (2017). </a:t>
            </a:r>
            <a:r>
              <a:rPr lang="en-GB" sz="1200" b="1" i="1">
                <a:latin typeface="Times New Roman" panose="02020603050405020304"/>
                <a:ea typeface="Times New Roman" panose="02020603050405020304"/>
                <a:cs typeface="Times New Roman" panose="02020603050405020304"/>
                <a:sym typeface="Times New Roman" panose="02020603050405020304"/>
              </a:rPr>
              <a:t>Stroke risk prediction using logistic regression and electronic health records</a:t>
            </a:r>
            <a:r>
              <a:rPr lang="en-GB" sz="1200" b="1">
                <a:latin typeface="Times New Roman" panose="02020603050405020304"/>
                <a:ea typeface="Times New Roman" panose="02020603050405020304"/>
                <a:cs typeface="Times New Roman" panose="02020603050405020304"/>
                <a:sym typeface="Times New Roman" panose="02020603050405020304"/>
              </a:rPr>
              <a:t>. Journal of Medical Systems, 41(10), 170.</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Random Forest for Stroke Prediction (2020):</a:t>
            </a:r>
            <a:r>
              <a:rPr lang="en-GB" sz="1200" b="1" u="sng">
                <a:latin typeface="Times New Roman" panose="02020603050405020304"/>
                <a:ea typeface="Times New Roman" panose="02020603050405020304"/>
                <a:cs typeface="Times New Roman" panose="02020603050405020304"/>
                <a:sym typeface="Times New Roman" panose="02020603050405020304"/>
                <a:hlinkClick r:id="rId1"/>
              </a:rPr>
              <a:t> https://jamanetwork.com/journals/jamanetworkopen/article-abstract/2762679</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Zhang, Y., &amp; Wallace, B. C. (2015). </a:t>
            </a:r>
            <a:r>
              <a:rPr lang="en-GB" sz="1200" b="1" i="1">
                <a:latin typeface="Times New Roman" panose="02020603050405020304"/>
                <a:ea typeface="Times New Roman" panose="02020603050405020304"/>
                <a:cs typeface="Times New Roman" panose="02020603050405020304"/>
                <a:sym typeface="Times New Roman" panose="02020603050405020304"/>
              </a:rPr>
              <a:t>A sensitivity analysis of SVMs in text classification</a:t>
            </a:r>
            <a:r>
              <a:rPr lang="en-GB" sz="1200" b="1">
                <a:latin typeface="Times New Roman" panose="02020603050405020304"/>
                <a:ea typeface="Times New Roman" panose="02020603050405020304"/>
                <a:cs typeface="Times New Roman" panose="02020603050405020304"/>
                <a:sym typeface="Times New Roman" panose="02020603050405020304"/>
              </a:rPr>
              <a:t>. IEEE Transactions on Pattern Analysis and Machine Intelligence, 37(5), 1100-1111.</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Deep Learning for Ischemic Stroke Lesion Prediction (2021):</a:t>
            </a:r>
            <a:r>
              <a:rPr lang="en-GB" sz="1200" b="1" u="sng">
                <a:latin typeface="Times New Roman" panose="02020603050405020304"/>
                <a:ea typeface="Times New Roman" panose="02020603050405020304"/>
                <a:cs typeface="Times New Roman" panose="02020603050405020304"/>
                <a:sym typeface="Times New Roman" panose="02020603050405020304"/>
                <a:hlinkClick r:id="rId2"/>
              </a:rPr>
              <a:t> https://ieeexplore.ieee.org/document/10284685</a:t>
            </a:r>
            <a:endParaRPr sz="1200" b="1" u="sng">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Lipton, Z. C., Kale, D. C., Elkan, C., &amp; Wetzel, R. (2016). </a:t>
            </a:r>
            <a:r>
              <a:rPr lang="en-GB" sz="1200" b="1" i="1">
                <a:latin typeface="Times New Roman" panose="02020603050405020304"/>
                <a:ea typeface="Times New Roman" panose="02020603050405020304"/>
                <a:cs typeface="Times New Roman" panose="02020603050405020304"/>
                <a:sym typeface="Times New Roman" panose="02020603050405020304"/>
              </a:rPr>
              <a:t>Learning to diagnose with LSTM recurrent neural networks</a:t>
            </a:r>
            <a:r>
              <a:rPr lang="en-GB" sz="1200" b="1">
                <a:latin typeface="Times New Roman" panose="02020603050405020304"/>
                <a:ea typeface="Times New Roman" panose="02020603050405020304"/>
                <a:cs typeface="Times New Roman" panose="02020603050405020304"/>
                <a:sym typeface="Times New Roman" panose="02020603050405020304"/>
              </a:rPr>
              <a:t>. arXiv preprint arXiv:1511.03677.</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Song, H., Rajan, D., Thiagarajan, J. J., &amp; Spanias, A. (2018). </a:t>
            </a:r>
            <a:r>
              <a:rPr lang="en-GB" sz="1200" b="1" i="1">
                <a:latin typeface="Times New Roman" panose="02020603050405020304"/>
                <a:ea typeface="Times New Roman" panose="02020603050405020304"/>
                <a:cs typeface="Times New Roman" panose="02020603050405020304"/>
                <a:sym typeface="Times New Roman" panose="02020603050405020304"/>
              </a:rPr>
              <a:t>Attend and diagnose: Clinical time series analysis using attention models</a:t>
            </a:r>
            <a:r>
              <a:rPr lang="en-GB" sz="1200" b="1">
                <a:latin typeface="Times New Roman" panose="02020603050405020304"/>
                <a:ea typeface="Times New Roman" panose="02020603050405020304"/>
                <a:cs typeface="Times New Roman" panose="02020603050405020304"/>
                <a:sym typeface="Times New Roman" panose="02020603050405020304"/>
              </a:rPr>
              <a:t>. AAAI.</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Suk, H. I., Lee, S. W., &amp; Shen, D. (2017). </a:t>
            </a:r>
            <a:r>
              <a:rPr lang="en-GB" sz="1200" b="1" i="1">
                <a:latin typeface="Times New Roman" panose="02020603050405020304"/>
                <a:ea typeface="Times New Roman" panose="02020603050405020304"/>
                <a:cs typeface="Times New Roman" panose="02020603050405020304"/>
                <a:sym typeface="Times New Roman" panose="02020603050405020304"/>
              </a:rPr>
              <a:t>Deep ensemble learning of sparse regression models for brain disease diagnosis</a:t>
            </a:r>
            <a:r>
              <a:rPr lang="en-GB" sz="1200" b="1">
                <a:latin typeface="Times New Roman" panose="02020603050405020304"/>
                <a:ea typeface="Times New Roman" panose="02020603050405020304"/>
                <a:cs typeface="Times New Roman" panose="02020603050405020304"/>
                <a:sym typeface="Times New Roman" panose="02020603050405020304"/>
              </a:rPr>
              <a:t>. Medical Image Analysis, 37, 101-113.</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Chawla, N. V., Bowyer, K. W., Hall, L. O., &amp; Kegelmeyer, W. P. (2002). </a:t>
            </a:r>
            <a:r>
              <a:rPr lang="en-GB" sz="1200" b="1" i="1">
                <a:latin typeface="Times New Roman" panose="02020603050405020304"/>
                <a:ea typeface="Times New Roman" panose="02020603050405020304"/>
                <a:cs typeface="Times New Roman" panose="02020603050405020304"/>
                <a:sym typeface="Times New Roman" panose="02020603050405020304"/>
              </a:rPr>
              <a:t>SMOTE: Synthetic Minority Over-sampling Technique</a:t>
            </a:r>
            <a:r>
              <a:rPr lang="en-GB" sz="1200" b="1">
                <a:latin typeface="Times New Roman" panose="02020603050405020304"/>
                <a:ea typeface="Times New Roman" panose="02020603050405020304"/>
                <a:cs typeface="Times New Roman" panose="02020603050405020304"/>
                <a:sym typeface="Times New Roman" panose="02020603050405020304"/>
              </a:rPr>
              <a:t>. Journal of Artificial Intelligence Research, 16, 321-357.</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Gu, J., Wang, Z., Kuen, J., Ma, L., Shahroudy, A., Shuai, B., ... &amp; Chen, T. (2018). </a:t>
            </a:r>
            <a:r>
              <a:rPr lang="en-GB" sz="1200" b="1" i="1">
                <a:latin typeface="Times New Roman" panose="02020603050405020304"/>
                <a:ea typeface="Times New Roman" panose="02020603050405020304"/>
                <a:cs typeface="Times New Roman" panose="02020603050405020304"/>
                <a:sym typeface="Times New Roman" panose="02020603050405020304"/>
              </a:rPr>
              <a:t>Recent advances in convolutional neural networks</a:t>
            </a:r>
            <a:r>
              <a:rPr lang="en-GB" sz="1200" b="1">
                <a:latin typeface="Times New Roman" panose="02020603050405020304"/>
                <a:ea typeface="Times New Roman" panose="02020603050405020304"/>
                <a:cs typeface="Times New Roman" panose="02020603050405020304"/>
                <a:sym typeface="Times New Roman" panose="02020603050405020304"/>
              </a:rPr>
              <a:t>. Pattern Recognition, 77, 354-377.</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Li, W., Milletarì, F., Xu, D., &amp; et al. (2019). </a:t>
            </a:r>
            <a:r>
              <a:rPr lang="en-GB" sz="1200" b="1" i="1">
                <a:latin typeface="Times New Roman" panose="02020603050405020304"/>
                <a:ea typeface="Times New Roman" panose="02020603050405020304"/>
                <a:cs typeface="Times New Roman" panose="02020603050405020304"/>
                <a:sym typeface="Times New Roman" panose="02020603050405020304"/>
              </a:rPr>
              <a:t>Privacy-preserving federated brain tumour segmentation</a:t>
            </a:r>
            <a:r>
              <a:rPr lang="en-GB" sz="1200" b="1">
                <a:latin typeface="Times New Roman" panose="02020603050405020304"/>
                <a:ea typeface="Times New Roman" panose="02020603050405020304"/>
                <a:cs typeface="Times New Roman" panose="02020603050405020304"/>
                <a:sym typeface="Times New Roman" panose="02020603050405020304"/>
              </a:rPr>
              <a:t>. Medical Image Analysis, 61, 101663.</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Vaswani, A., Shazeer, N., Parmar, N., Uszkoreit, J., Jones, L., Gomez, A. N., ... &amp; Polosukhin, I. (2017). Attention is all you need. Advances in neural information processing systems, 30.</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15000"/>
              </a:lnSpc>
              <a:spcBef>
                <a:spcPts val="0"/>
              </a:spcBef>
              <a:spcAft>
                <a:spcPts val="0"/>
              </a:spcAft>
              <a:buSzPts val="12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Ba, J. L., Kiros, J. R., &amp; Hinton, G. E. (2016). Layer normalization. arXiv preprint arXiv:1607.06450.</a:t>
            </a:r>
            <a:endParaRPr sz="15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1512275" y="15976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Thank you!</a:t>
            </a:r>
            <a:endParaRPr>
              <a:solidFill>
                <a:schemeClr val="accent2"/>
              </a:solidFill>
            </a:endParaRPr>
          </a:p>
        </p:txBody>
      </p:sp>
      <p:sp>
        <p:nvSpPr>
          <p:cNvPr id="275" name="Google Shape;275;p41"/>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8</a:t>
            </a:r>
            <a:endParaRPr sz="900">
              <a:solidFill>
                <a:schemeClr val="accent2"/>
              </a:solidFill>
              <a:latin typeface="Montserrat ExtraBold"/>
              <a:ea typeface="Montserrat ExtraBold"/>
              <a:cs typeface="Montserrat ExtraBold"/>
              <a:sym typeface="Montserrat ExtraBold"/>
            </a:endParaRPr>
          </a:p>
        </p:txBody>
      </p:sp>
      <p:cxnSp>
        <p:nvCxnSpPr>
          <p:cNvPr id="276" name="Google Shape;276;p41"/>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1772975" y="257915"/>
            <a:ext cx="5597700" cy="247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Template Notes</a:t>
            </a:r>
            <a:endParaRPr lang="en-GB"/>
          </a:p>
        </p:txBody>
      </p:sp>
      <p:sp>
        <p:nvSpPr>
          <p:cNvPr id="282" name="Google Shape;282;p42"/>
          <p:cNvSpPr txBox="1"/>
          <p:nvPr>
            <p:ph type="body" idx="1"/>
          </p:nvPr>
        </p:nvSpPr>
        <p:spPr>
          <a:xfrm>
            <a:off x="1443425" y="1994621"/>
            <a:ext cx="6257400" cy="19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This template is part of the </a:t>
            </a:r>
            <a:r>
              <a:rPr lang="en-GB" b="1" u="sng">
                <a:solidFill>
                  <a:schemeClr val="hlink"/>
                </a:solidFill>
                <a:hlinkClick r:id="rId1"/>
              </a:rPr>
              <a:t>NYU Templates collection</a:t>
            </a:r>
            <a:r>
              <a:rPr lang="en-GB"/>
              <a:t>. Refer to our </a:t>
            </a:r>
            <a:r>
              <a:rPr lang="en-GB" b="1" u="sng">
                <a:solidFill>
                  <a:schemeClr val="hlink"/>
                </a:solidFill>
                <a:hlinkClick r:id="rId2"/>
              </a:rPr>
              <a:t>Usage Guidelines</a:t>
            </a:r>
            <a:r>
              <a:rPr lang="en-GB"/>
              <a:t> for help topics and quick tips on how to use this template.</a:t>
            </a:r>
            <a:endParaRPr lang="en-GB"/>
          </a:p>
          <a:p>
            <a:pPr marL="0" lvl="0" indent="0" algn="ctr" rtl="0">
              <a:spcBef>
                <a:spcPts val="1000"/>
              </a:spcBef>
              <a:spcAft>
                <a:spcPts val="0"/>
              </a:spcAft>
              <a:buNone/>
            </a:pPr>
            <a:r>
              <a:rPr lang="en-GB"/>
              <a:t>Download the </a:t>
            </a:r>
            <a:r>
              <a:rPr lang="en-GB" b="1" u="sng">
                <a:solidFill>
                  <a:schemeClr val="hlink"/>
                </a:solidFill>
                <a:hlinkClick r:id="rId3"/>
              </a:rPr>
              <a:t>Grackle Slides</a:t>
            </a:r>
            <a:r>
              <a:rPr lang="en-GB"/>
              <a:t> add-on to automatically run accessibility checks on all aspects of your document and get advice on how to make things better.</a:t>
            </a:r>
            <a:endParaRPr lang="en-GB"/>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21"/>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125" name="Google Shape;125;p21"/>
          <p:cNvSpPr txBox="1"/>
          <p:nvPr>
            <p:ph type="title"/>
          </p:nvPr>
        </p:nvSpPr>
        <p:spPr>
          <a:xfrm>
            <a:off x="255725" y="1165400"/>
            <a:ext cx="8424900" cy="3492900"/>
          </a:xfrm>
          <a:prstGeom prst="rect">
            <a:avLst/>
          </a:prstGeom>
        </p:spPr>
        <p:txBody>
          <a:bodyPr spcFirstLastPara="1" wrap="square" lIns="91425" tIns="91425" rIns="91425" bIns="91425" anchor="b" anchorCtr="0">
            <a:noAutofit/>
          </a:bodyPr>
          <a:lstStyle/>
          <a:p>
            <a:pPr marL="457200" lvl="0" indent="-336550" algn="l" rtl="0">
              <a:lnSpc>
                <a:spcPct val="115000"/>
              </a:lnSpc>
              <a:spcBef>
                <a:spcPts val="0"/>
              </a:spcBef>
              <a:spcAft>
                <a:spcPts val="0"/>
              </a:spcAft>
              <a:buClr>
                <a:srgbClr val="000000"/>
              </a:buClr>
              <a:buSzPts val="1700"/>
              <a:buFont typeface="Times New Roman" panose="02020603050405020304"/>
              <a:buChar char="●"/>
            </a:pP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Stroke is one of the leading causes of death globally, responsible for approximately 11% of total deaths. Early identification of individuals at high risk is essential to enable preventive measures.</a:t>
            </a:r>
            <a:endParaRPr sz="17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15000"/>
              </a:lnSpc>
              <a:spcBef>
                <a:spcPts val="0"/>
              </a:spcBef>
              <a:spcAft>
                <a:spcPts val="0"/>
              </a:spcAft>
              <a:buClr>
                <a:srgbClr val="000000"/>
              </a:buClr>
              <a:buSzPts val="1700"/>
              <a:buFont typeface="Times New Roman" panose="02020603050405020304"/>
              <a:buChar char="●"/>
            </a:pP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Our project aims to use Machine Learning methods that we learned in class and develop predictive models that accurately forecast stroke risk based on key clinical and demographic factors, including age, gender, and health conditions. </a:t>
            </a:r>
            <a:endParaRPr sz="17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15000"/>
              </a:lnSpc>
              <a:spcBef>
                <a:spcPts val="0"/>
              </a:spcBef>
              <a:spcAft>
                <a:spcPts val="0"/>
              </a:spcAft>
              <a:buSzPts val="1700"/>
              <a:buFont typeface="Times New Roman" panose="02020603050405020304"/>
              <a:buChar char="●"/>
            </a:pP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Using a variety of machine learning models, from traditional techniques such as </a:t>
            </a:r>
            <a:r>
              <a:rPr lang="en-GB" sz="1700" b="1">
                <a:solidFill>
                  <a:srgbClr val="FF0000"/>
                </a:solidFill>
                <a:latin typeface="Times New Roman" panose="02020603050405020304"/>
                <a:ea typeface="Times New Roman" panose="02020603050405020304"/>
                <a:cs typeface="Times New Roman" panose="02020603050405020304"/>
                <a:sym typeface="Times New Roman" panose="02020603050405020304"/>
              </a:rPr>
              <a:t>logistic regression</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700" b="1">
                <a:solidFill>
                  <a:srgbClr val="FF0000"/>
                </a:solidFill>
                <a:latin typeface="Times New Roman" panose="02020603050405020304"/>
                <a:ea typeface="Times New Roman" panose="02020603050405020304"/>
                <a:cs typeface="Times New Roman" panose="02020603050405020304"/>
                <a:sym typeface="Times New Roman" panose="02020603050405020304"/>
              </a:rPr>
              <a:t>support vector machines</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700" b="1">
                <a:solidFill>
                  <a:srgbClr val="FF0000"/>
                </a:solidFill>
                <a:latin typeface="Times New Roman" panose="02020603050405020304"/>
                <a:ea typeface="Times New Roman" panose="02020603050405020304"/>
                <a:cs typeface="Times New Roman" panose="02020603050405020304"/>
                <a:sym typeface="Times New Roman" panose="02020603050405020304"/>
              </a:rPr>
              <a:t>decision trees</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GB" sz="1700" b="1">
                <a:solidFill>
                  <a:srgbClr val="FF0000"/>
                </a:solidFill>
                <a:latin typeface="Times New Roman" panose="02020603050405020304"/>
                <a:ea typeface="Times New Roman" panose="02020603050405020304"/>
                <a:cs typeface="Times New Roman" panose="02020603050405020304"/>
                <a:sym typeface="Times New Roman" panose="02020603050405020304"/>
              </a:rPr>
              <a:t>Naive Bayes</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to advanced architectures like </a:t>
            </a:r>
            <a:r>
              <a:rPr lang="en-GB" sz="1700" b="1">
                <a:solidFill>
                  <a:srgbClr val="FF0000"/>
                </a:solidFill>
                <a:latin typeface="Times New Roman" panose="02020603050405020304"/>
                <a:ea typeface="Times New Roman" panose="02020603050405020304"/>
                <a:cs typeface="Times New Roman" panose="02020603050405020304"/>
                <a:sym typeface="Times New Roman" panose="02020603050405020304"/>
              </a:rPr>
              <a:t>Transformers</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we explore different strategies for optimizing stroke prediction accuracy. </a:t>
            </a:r>
            <a:endParaRPr sz="17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15000"/>
              </a:lnSpc>
              <a:spcBef>
                <a:spcPts val="0"/>
              </a:spcBef>
              <a:spcAft>
                <a:spcPts val="0"/>
              </a:spcAft>
              <a:buClr>
                <a:srgbClr val="000000"/>
              </a:buClr>
              <a:buSzPts val="1700"/>
              <a:buFont typeface="Times New Roman" panose="02020603050405020304"/>
              <a:buChar char="●"/>
            </a:pP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Our work evaluates the models across several metrics, including </a:t>
            </a:r>
            <a:r>
              <a:rPr lang="en-GB" sz="1700" b="1">
                <a:solidFill>
                  <a:srgbClr val="000000"/>
                </a:solidFill>
                <a:latin typeface="Times New Roman" panose="02020603050405020304"/>
                <a:ea typeface="Times New Roman" panose="02020603050405020304"/>
                <a:cs typeface="Times New Roman" panose="02020603050405020304"/>
                <a:sym typeface="Times New Roman" panose="02020603050405020304"/>
              </a:rPr>
              <a:t>recall</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700" b="1">
                <a:solidFill>
                  <a:srgbClr val="000000"/>
                </a:solidFill>
                <a:latin typeface="Times New Roman" panose="02020603050405020304"/>
                <a:ea typeface="Times New Roman" panose="02020603050405020304"/>
                <a:cs typeface="Times New Roman" panose="02020603050405020304"/>
                <a:sym typeface="Times New Roman" panose="02020603050405020304"/>
              </a:rPr>
              <a:t>average precision</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700" b="1">
                <a:solidFill>
                  <a:srgbClr val="000000"/>
                </a:solidFill>
                <a:latin typeface="Times New Roman" panose="02020603050405020304"/>
                <a:ea typeface="Times New Roman" panose="02020603050405020304"/>
                <a:cs typeface="Times New Roman" panose="02020603050405020304"/>
                <a:sym typeface="Times New Roman" panose="02020603050405020304"/>
              </a:rPr>
              <a:t>F1 score</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700" b="1">
                <a:solidFill>
                  <a:srgbClr val="000000"/>
                </a:solidFill>
                <a:latin typeface="Times New Roman" panose="02020603050405020304"/>
                <a:ea typeface="Times New Roman" panose="02020603050405020304"/>
                <a:cs typeface="Times New Roman" panose="02020603050405020304"/>
                <a:sym typeface="Times New Roman" panose="02020603050405020304"/>
              </a:rPr>
              <a:t>accuracy</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700" b="1">
                <a:solidFill>
                  <a:srgbClr val="000000"/>
                </a:solidFill>
                <a:latin typeface="Times New Roman" panose="02020603050405020304"/>
                <a:ea typeface="Times New Roman" panose="02020603050405020304"/>
                <a:cs typeface="Times New Roman" panose="02020603050405020304"/>
                <a:sym typeface="Times New Roman" panose="02020603050405020304"/>
              </a:rPr>
              <a:t>macro averages</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GB" sz="1700" b="1">
                <a:solidFill>
                  <a:srgbClr val="000000"/>
                </a:solidFill>
                <a:latin typeface="Times New Roman" panose="02020603050405020304"/>
                <a:ea typeface="Times New Roman" panose="02020603050405020304"/>
                <a:cs typeface="Times New Roman" panose="02020603050405020304"/>
                <a:sym typeface="Times New Roman" panose="02020603050405020304"/>
              </a:rPr>
              <a:t>weighted averages</a:t>
            </a:r>
            <a:r>
              <a:rPr lang="en-GB" sz="1700">
                <a:solidFill>
                  <a:srgbClr val="000000"/>
                </a:solidFill>
                <a:latin typeface="Times New Roman" panose="02020603050405020304"/>
                <a:ea typeface="Times New Roman" panose="02020603050405020304"/>
                <a:cs typeface="Times New Roman" panose="02020603050405020304"/>
                <a:sym typeface="Times New Roman" panose="02020603050405020304"/>
              </a:rPr>
              <a:t>, and highlights the potential of hybrid and deep learning models for risk assessment in healthcare.</a:t>
            </a:r>
            <a:endParaRPr sz="2300"/>
          </a:p>
        </p:txBody>
      </p:sp>
      <p:sp>
        <p:nvSpPr>
          <p:cNvPr id="126" name="Google Shape;126;p21"/>
          <p:cNvSpPr txBox="1"/>
          <p:nvPr/>
        </p:nvSpPr>
        <p:spPr>
          <a:xfrm>
            <a:off x="4296825" y="4000500"/>
            <a:ext cx="4868400" cy="7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3333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Related Work</a:t>
            </a:r>
            <a:endParaRPr>
              <a:solidFill>
                <a:schemeClr val="accent2"/>
              </a:solidFill>
            </a:endParaRPr>
          </a:p>
        </p:txBody>
      </p:sp>
      <p:sp>
        <p:nvSpPr>
          <p:cNvPr id="132" name="Google Shape;132;p22"/>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2</a:t>
            </a:r>
            <a:endParaRPr sz="900">
              <a:solidFill>
                <a:schemeClr val="accent2"/>
              </a:solidFill>
              <a:latin typeface="Montserrat ExtraBold"/>
              <a:ea typeface="Montserrat ExtraBold"/>
              <a:cs typeface="Montserrat ExtraBold"/>
              <a:sym typeface="Montserrat ExtraBold"/>
            </a:endParaRPr>
          </a:p>
        </p:txBody>
      </p:sp>
      <p:cxnSp>
        <p:nvCxnSpPr>
          <p:cNvPr id="133" name="Google Shape;133;p22"/>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139" name="Google Shape;139;p23"/>
          <p:cNvSpPr txBox="1"/>
          <p:nvPr>
            <p:ph type="title"/>
          </p:nvPr>
        </p:nvSpPr>
        <p:spPr>
          <a:xfrm>
            <a:off x="311700" y="731500"/>
            <a:ext cx="3555000" cy="34929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r>
              <a:rPr lang="en-GB" sz="1600" b="1">
                <a:solidFill>
                  <a:srgbClr val="000000"/>
                </a:solidFill>
                <a:latin typeface="Times New Roman" panose="02020603050405020304"/>
                <a:ea typeface="Times New Roman" panose="02020603050405020304"/>
                <a:cs typeface="Times New Roman" panose="02020603050405020304"/>
                <a:sym typeface="Times New Roman" panose="02020603050405020304"/>
              </a:rPr>
              <a:t>Traditional Machine Learning Approaches</a:t>
            </a:r>
            <a:endParaRPr sz="16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logistic regression has been a popular baseline method for stroke prediction. However, its linear nature limits its ability to capture complex interactions between medical features.</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2)researchers applied random forest models to predict strokes using patient health data, achieving an accuracy of 98.98%</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200"/>
              </a:spcAft>
              <a:buNone/>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3)SVM has also been explored for stroke prediction comparing different kernel methods to capture non-linear relationships. SVM is sensitive to hyperparameter selection and probably struggles with high-dimensional datasets or class imbalances</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p23"/>
          <p:cNvSpPr txBox="1"/>
          <p:nvPr/>
        </p:nvSpPr>
        <p:spPr>
          <a:xfrm>
            <a:off x="4349925" y="561150"/>
            <a:ext cx="4676400" cy="425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b="1">
                <a:latin typeface="Times New Roman" panose="02020603050405020304"/>
                <a:ea typeface="Times New Roman" panose="02020603050405020304"/>
                <a:cs typeface="Times New Roman" panose="02020603050405020304"/>
                <a:sym typeface="Times New Roman" panose="02020603050405020304"/>
              </a:rPr>
              <a:t>Deep Learning for Stroke Prediction</a:t>
            </a:r>
            <a:endParaRPr sz="1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1) </a:t>
            </a:r>
            <a:r>
              <a:rPr lang="en-GB" sz="1200">
                <a:latin typeface="Times New Roman" panose="02020603050405020304"/>
                <a:ea typeface="Times New Roman" panose="02020603050405020304"/>
                <a:cs typeface="Times New Roman" panose="02020603050405020304"/>
                <a:sym typeface="Times New Roman" panose="02020603050405020304"/>
              </a:rPr>
              <a:t>CNN leveraging MRI images successfully predicted ischemic stroke lesion size and location with an AUC of 0.92.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2)RNNs have been applied on sequential health data, such as patient vitals and medication history, improving temporal pattern recognition in stroke prediction tasks</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3)Transformer-based architectures, initially designed for natural language processing, are increasingly being applied in medical area due to their good performance on modeling long-range dependencies.</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600" b="1">
                <a:latin typeface="Times New Roman" panose="02020603050405020304"/>
                <a:ea typeface="Times New Roman" panose="02020603050405020304"/>
                <a:cs typeface="Times New Roman" panose="02020603050405020304"/>
                <a:sym typeface="Times New Roman" panose="02020603050405020304"/>
              </a:rPr>
              <a:t>Hybrid Models</a:t>
            </a:r>
            <a:endParaRPr sz="1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Researchers explored integrating CNN features extracted from image data with random forests models to predict stroke risk, achieving superior performance compared to standalone models</a:t>
            </a:r>
            <a:endParaRPr sz="1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200"/>
              </a:spcAft>
              <a:buNone/>
            </a:pPr>
            <a:endParaRPr sz="1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Dataset</a:t>
            </a:r>
            <a:endParaRPr>
              <a:solidFill>
                <a:schemeClr val="accent2"/>
              </a:solidFill>
            </a:endParaRPr>
          </a:p>
        </p:txBody>
      </p:sp>
      <p:sp>
        <p:nvSpPr>
          <p:cNvPr id="146" name="Google Shape;146;p24"/>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3</a:t>
            </a:r>
            <a:endParaRPr sz="900">
              <a:solidFill>
                <a:schemeClr val="accent2"/>
              </a:solidFill>
              <a:latin typeface="Montserrat ExtraBold"/>
              <a:ea typeface="Montserrat ExtraBold"/>
              <a:cs typeface="Montserrat ExtraBold"/>
              <a:sym typeface="Montserrat ExtraBold"/>
            </a:endParaRPr>
          </a:p>
        </p:txBody>
      </p:sp>
      <p:cxnSp>
        <p:nvCxnSpPr>
          <p:cNvPr id="147" name="Google Shape;147;p24"/>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38975" y="1637875"/>
            <a:ext cx="21573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100" b="0">
                <a:solidFill>
                  <a:srgbClr val="000000"/>
                </a:solidFill>
                <a:latin typeface="Times New Roman" panose="02020603050405020304"/>
                <a:ea typeface="Times New Roman" panose="02020603050405020304"/>
                <a:cs typeface="Times New Roman" panose="02020603050405020304"/>
                <a:sym typeface="Times New Roman" panose="02020603050405020304"/>
              </a:rPr>
              <a:t>Stroke Prediction Dataset with </a:t>
            </a:r>
            <a:r>
              <a:rPr lang="en-GB" sz="1200" b="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11 clinical features for predicting stroke events (</a:t>
            </a:r>
            <a:r>
              <a:rPr lang="en-GB" sz="1200" b="0"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https://www.kaggle.com/datasets/fedesoriano/stroke-prediction-dataset</a:t>
            </a:r>
            <a:r>
              <a:rPr lang="en-GB" sz="1200" b="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endParaRPr lang="en-GB" sz="1200" b="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Google Shape;153;p25"/>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3</a:t>
            </a:r>
            <a:endParaRPr sz="700" b="1">
              <a:solidFill>
                <a:srgbClr val="9A6ABA"/>
              </a:solidFill>
              <a:latin typeface="Montserrat"/>
              <a:ea typeface="Montserrat"/>
              <a:cs typeface="Montserrat"/>
              <a:sym typeface="Montserrat"/>
            </a:endParaRPr>
          </a:p>
        </p:txBody>
      </p:sp>
      <p:graphicFrame>
        <p:nvGraphicFramePr>
          <p:cNvPr id="154" name="Google Shape;154;p25"/>
          <p:cNvGraphicFramePr/>
          <p:nvPr/>
        </p:nvGraphicFramePr>
        <p:xfrm>
          <a:off x="2774975" y="253950"/>
          <a:ext cx="5943600" cy="3000000"/>
        </p:xfrm>
        <a:graphic>
          <a:graphicData uri="http://schemas.openxmlformats.org/drawingml/2006/table">
            <a:tbl>
              <a:tblPr>
                <a:noFill/>
                <a:tableStyleId>{61AE88A6-9529-4EDF-AE35-1260652750F0}</a:tableStyleId>
              </a:tblPr>
              <a:tblGrid>
                <a:gridCol w="1381125"/>
                <a:gridCol w="4562475"/>
              </a:tblGrid>
              <a:tr h="0">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Attribute name</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spcBef>
                          <a:spcPts val="0"/>
                        </a:spcBef>
                        <a:spcAft>
                          <a:spcPts val="0"/>
                        </a:spcAft>
                        <a:buNone/>
                      </a:pPr>
                      <a:r>
                        <a:rPr lang="en-GB" sz="1100" b="1">
                          <a:latin typeface="Times New Roman" panose="02020603050405020304"/>
                          <a:ea typeface="Times New Roman" panose="02020603050405020304"/>
                          <a:cs typeface="Times New Roman" panose="02020603050405020304"/>
                          <a:sym typeface="Times New Roman" panose="02020603050405020304"/>
                        </a:rPr>
                        <a:t>Details</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id</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unique identifier</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gender</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"Male", "Female" or "Other"</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age</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age of the patient</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hypertension</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0 if the patient doesn't have hypertension, 1 if the patient has hypertension</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heart_disease</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0 if the patient doesn't have any heart diseases, 1 if the patient has a heart disease</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ever_married</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"No" or "Yes"</a:t>
                      </a:r>
                      <a:endParaRPr sz="11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work_type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"children", "Govt_jov", "Never_worked", "Private" or "Self-employed"</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residence_type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"Rural" or "Urban"</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avg_glucose_level</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average glucose level in blood</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bmi</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body mass index</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smoking_status</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"formerly smoked", "never smoked", "smokes" or "Unknown"</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stroke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1 if the patient had a stroke or 0 if not</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2"/>
                </a:solidFill>
              </a:rPr>
              <a:t>Accuracy/Error Measures</a:t>
            </a:r>
            <a:endParaRPr>
              <a:solidFill>
                <a:schemeClr val="accent2"/>
              </a:solidFill>
            </a:endParaRPr>
          </a:p>
        </p:txBody>
      </p:sp>
      <p:sp>
        <p:nvSpPr>
          <p:cNvPr id="160" name="Google Shape;160;p26"/>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GB" sz="900">
                <a:solidFill>
                  <a:schemeClr val="accent2"/>
                </a:solidFill>
                <a:latin typeface="Montserrat ExtraBold"/>
                <a:ea typeface="Montserrat ExtraBold"/>
                <a:cs typeface="Montserrat ExtraBold"/>
                <a:sym typeface="Montserrat ExtraBold"/>
              </a:rPr>
              <a:t>P A R T   0 4</a:t>
            </a:r>
            <a:endParaRPr sz="900">
              <a:solidFill>
                <a:schemeClr val="accent2"/>
              </a:solidFill>
              <a:latin typeface="Montserrat ExtraBold"/>
              <a:ea typeface="Montserrat ExtraBold"/>
              <a:cs typeface="Montserrat ExtraBold"/>
              <a:sym typeface="Montserrat ExtraBold"/>
            </a:endParaRPr>
          </a:p>
        </p:txBody>
      </p:sp>
      <p:cxnSp>
        <p:nvCxnSpPr>
          <p:cNvPr id="161" name="Google Shape;161;p26"/>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38975" y="1959144"/>
            <a:ext cx="6559500" cy="3072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r>
              <a:rPr lang="en-GB" sz="1450">
                <a:solidFill>
                  <a:srgbClr val="000000"/>
                </a:solidFill>
                <a:latin typeface="Times New Roman" panose="02020603050405020304"/>
                <a:ea typeface="Times New Roman" panose="02020603050405020304"/>
                <a:cs typeface="Times New Roman" panose="02020603050405020304"/>
                <a:sym typeface="Times New Roman" panose="02020603050405020304"/>
              </a:rPr>
              <a:t>Recall: </a:t>
            </a:r>
            <a:r>
              <a:rPr lang="en-GB" sz="1200" b="0">
                <a:solidFill>
                  <a:srgbClr val="000000"/>
                </a:solidFill>
                <a:latin typeface="Times New Roman" panose="02020603050405020304"/>
                <a:ea typeface="Times New Roman" panose="02020603050405020304"/>
                <a:cs typeface="Times New Roman" panose="02020603050405020304"/>
                <a:sym typeface="Times New Roman" panose="02020603050405020304"/>
              </a:rPr>
              <a:t>Recall measures the proportion of relevant labels that are correctly identified by the model</a:t>
            </a:r>
            <a:endParaRPr sz="1200" b="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endParaRPr sz="1200" b="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1200"/>
              </a:spcAft>
              <a:buNone/>
            </a:pPr>
            <a:endParaRPr sz="14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27"/>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9A6ABA"/>
                </a:solidFill>
                <a:latin typeface="Montserrat"/>
                <a:ea typeface="Montserrat"/>
                <a:cs typeface="Montserrat"/>
                <a:sym typeface="Montserrat"/>
              </a:rPr>
              <a:t>P A R T   0 4</a:t>
            </a:r>
            <a:endParaRPr sz="700" b="1">
              <a:solidFill>
                <a:srgbClr val="9A6ABA"/>
              </a:solidFill>
              <a:latin typeface="Montserrat"/>
              <a:ea typeface="Montserrat"/>
              <a:cs typeface="Montserrat"/>
              <a:sym typeface="Montserrat"/>
            </a:endParaRPr>
          </a:p>
        </p:txBody>
      </p:sp>
      <p:pic>
        <p:nvPicPr>
          <p:cNvPr id="168" name="Google Shape;168;p27"/>
          <p:cNvPicPr preferRelativeResize="0"/>
          <p:nvPr/>
        </p:nvPicPr>
        <p:blipFill>
          <a:blip r:embed="rId1"/>
          <a:stretch>
            <a:fillRect/>
          </a:stretch>
        </p:blipFill>
        <p:spPr>
          <a:xfrm>
            <a:off x="2824150" y="1394400"/>
            <a:ext cx="3495675" cy="514350"/>
          </a:xfrm>
          <a:prstGeom prst="rect">
            <a:avLst/>
          </a:prstGeom>
          <a:noFill/>
          <a:ln>
            <a:noFill/>
          </a:ln>
        </p:spPr>
      </p:pic>
      <p:sp>
        <p:nvSpPr>
          <p:cNvPr id="169" name="Google Shape;169;p27"/>
          <p:cNvSpPr txBox="1"/>
          <p:nvPr/>
        </p:nvSpPr>
        <p:spPr>
          <a:xfrm>
            <a:off x="338975" y="1908750"/>
            <a:ext cx="8707200" cy="62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450" b="1">
                <a:latin typeface="Times New Roman" panose="02020603050405020304"/>
                <a:ea typeface="Times New Roman" panose="02020603050405020304"/>
                <a:cs typeface="Times New Roman" panose="02020603050405020304"/>
                <a:sym typeface="Times New Roman" panose="02020603050405020304"/>
              </a:rPr>
              <a:t>Average Precision (AP): </a:t>
            </a:r>
            <a:r>
              <a:rPr lang="en-GB" sz="1200">
                <a:latin typeface="Times New Roman" panose="02020603050405020304"/>
                <a:ea typeface="Times New Roman" panose="02020603050405020304"/>
                <a:cs typeface="Times New Roman" panose="02020603050405020304"/>
                <a:sym typeface="Times New Roman" panose="02020603050405020304"/>
              </a:rPr>
              <a:t>A higher AP indicates that the model can accurately recognize relevant labels in a multi-label context. Specifically, AP is helpful in understanding how well the model identifies positive instances when the data is imbalanced.</a:t>
            </a:r>
            <a:endParaRPr lang="en-GB" sz="1200">
              <a:latin typeface="Times New Roman" panose="02020603050405020304"/>
              <a:ea typeface="Times New Roman" panose="02020603050405020304"/>
              <a:cs typeface="Times New Roman" panose="02020603050405020304"/>
              <a:sym typeface="Times New Roman" panose="02020603050405020304"/>
            </a:endParaRPr>
          </a:p>
        </p:txBody>
      </p:sp>
      <p:pic>
        <p:nvPicPr>
          <p:cNvPr id="170" name="Google Shape;170;p27"/>
          <p:cNvPicPr preferRelativeResize="0"/>
          <p:nvPr/>
        </p:nvPicPr>
        <p:blipFill>
          <a:blip r:embed="rId2"/>
          <a:stretch>
            <a:fillRect/>
          </a:stretch>
        </p:blipFill>
        <p:spPr>
          <a:xfrm>
            <a:off x="3486150" y="2486725"/>
            <a:ext cx="2171700" cy="485775"/>
          </a:xfrm>
          <a:prstGeom prst="rect">
            <a:avLst/>
          </a:prstGeom>
          <a:noFill/>
          <a:ln>
            <a:noFill/>
          </a:ln>
        </p:spPr>
      </p:pic>
      <p:sp>
        <p:nvSpPr>
          <p:cNvPr id="171" name="Google Shape;171;p27"/>
          <p:cNvSpPr txBox="1"/>
          <p:nvPr/>
        </p:nvSpPr>
        <p:spPr>
          <a:xfrm>
            <a:off x="338975" y="3069975"/>
            <a:ext cx="8240700" cy="40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450" b="1">
                <a:latin typeface="Times New Roman" panose="02020603050405020304"/>
                <a:ea typeface="Times New Roman" panose="02020603050405020304"/>
                <a:cs typeface="Times New Roman" panose="02020603050405020304"/>
                <a:sym typeface="Times New Roman" panose="02020603050405020304"/>
              </a:rPr>
              <a:t>F1 Score: </a:t>
            </a:r>
            <a:r>
              <a:rPr lang="en-GB" sz="1200">
                <a:latin typeface="Times New Roman" panose="02020603050405020304"/>
                <a:ea typeface="Times New Roman" panose="02020603050405020304"/>
                <a:cs typeface="Times New Roman" panose="02020603050405020304"/>
                <a:sym typeface="Times New Roman" panose="02020603050405020304"/>
              </a:rPr>
              <a:t>The F1 score is the harmonic mean of precision and recall, which provides a balance between the two metrics.</a:t>
            </a:r>
            <a:endParaRPr lang="en-GB" sz="1200">
              <a:latin typeface="Times New Roman" panose="02020603050405020304"/>
              <a:ea typeface="Times New Roman" panose="02020603050405020304"/>
              <a:cs typeface="Times New Roman" panose="02020603050405020304"/>
              <a:sym typeface="Times New Roman" panose="02020603050405020304"/>
            </a:endParaRPr>
          </a:p>
        </p:txBody>
      </p:sp>
      <p:pic>
        <p:nvPicPr>
          <p:cNvPr id="172" name="Google Shape;172;p27"/>
          <p:cNvPicPr preferRelativeResize="0"/>
          <p:nvPr/>
        </p:nvPicPr>
        <p:blipFill>
          <a:blip r:embed="rId3"/>
          <a:stretch>
            <a:fillRect/>
          </a:stretch>
        </p:blipFill>
        <p:spPr>
          <a:xfrm>
            <a:off x="2959138" y="3575450"/>
            <a:ext cx="3000375" cy="619125"/>
          </a:xfrm>
          <a:prstGeom prst="rect">
            <a:avLst/>
          </a:prstGeom>
          <a:noFill/>
          <a:ln>
            <a:noFill/>
          </a:ln>
        </p:spPr>
      </p:pic>
    </p:spTree>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11995</Words>
  <Application>WPS Writer</Application>
  <PresentationFormat/>
  <Paragraphs>982</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Arial</vt:lpstr>
      <vt:lpstr>Frank Ruhl Libre</vt:lpstr>
      <vt:lpstr>Montserrat</vt:lpstr>
      <vt:lpstr>Montserrat SemiBold</vt:lpstr>
      <vt:lpstr>Times New Roman</vt:lpstr>
      <vt:lpstr>Montserrat ExtraBold</vt:lpstr>
      <vt:lpstr>Microsoft YaHei</vt:lpstr>
      <vt:lpstr>汉仪旗黑</vt:lpstr>
      <vt:lpstr>Arial Unicode MS</vt:lpstr>
      <vt:lpstr>宋体-简</vt:lpstr>
      <vt:lpstr>NYU Elegant</vt:lpstr>
      <vt:lpstr>Stroke Prediction Based on Machine Learning Models</vt:lpstr>
      <vt:lpstr>Introduction</vt:lpstr>
      <vt:lpstr>Our work evaluates the models across several metrics, including recall, average precision, F1 score, accuracy, macro averages, and weighted averages, and highlights the potential of hybrid and deep learning models for risk assessment in healthcare.</vt:lpstr>
      <vt:lpstr>Related Work</vt:lpstr>
      <vt:lpstr>3)SVM has also been explored for stroke prediction comparing different kernel methods to capture non-linear relationships. SVM is sensitive to hyperparameter selection and probably struggles with high-dimensional datasets or class imbalances</vt:lpstr>
      <vt:lpstr>Dataset</vt:lpstr>
      <vt:lpstr>Stroke Prediction Dataset with 11 clinical features for predicting stroke events (https://www.kaggle.com/datasets/fedesoriano/stroke-prediction-dataset)</vt:lpstr>
      <vt:lpstr>Accuracy/Error Measures</vt:lpstr>
      <vt:lpstr>Recall: Recall measures the proportion of relevant labels that are correctly identified by the model</vt:lpstr>
      <vt:lpstr>Accuracy: Accuracy measures the proportion of correctly predicted instances among all instances in the dataset.</vt:lpstr>
      <vt:lpstr>Analysis</vt:lpstr>
      <vt:lpstr>logistic regression (baseline) </vt:lpstr>
      <vt:lpstr>SVM</vt:lpstr>
      <vt:lpstr>Decision tree</vt:lpstr>
      <vt:lpstr>Naive Bayesian</vt:lpstr>
      <vt:lpstr>Transformer</vt:lpstr>
      <vt:lpstr>Overall Results</vt:lpstr>
      <vt:lpstr>PowerPoint 演示文稿</vt:lpstr>
      <vt:lpstr>Conclusion</vt:lpstr>
      <vt:lpstr>PowerPoint 演示文稿</vt:lpstr>
      <vt:lpstr>References</vt:lpstr>
      <vt:lpstr>PowerPoint 演示文稿</vt:lpstr>
      <vt:lpstr>Thank you!</vt:lpstr>
      <vt:lpstr>Template 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Based on Machine Learning Models</dc:title>
  <dc:creator/>
  <cp:lastModifiedBy>rachelhuang</cp:lastModifiedBy>
  <cp:revision>1</cp:revision>
  <dcterms:created xsi:type="dcterms:W3CDTF">2024-12-01T20:42:02Z</dcterms:created>
  <dcterms:modified xsi:type="dcterms:W3CDTF">2024-12-01T20:42:02Z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