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7"/>
  </p:notesMasterIdLst>
  <p:sldIdLst>
    <p:sldId id="256" r:id="rId3"/>
    <p:sldId id="257" r:id="rId4"/>
    <p:sldId id="258" r:id="rId5"/>
    <p:sldId id="260" r:id="rId6"/>
    <p:sldId id="307" r:id="rId7"/>
    <p:sldId id="309" r:id="rId8"/>
    <p:sldId id="310" r:id="rId9"/>
    <p:sldId id="259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10B7D-AB29-3044-2357-9051075CBAC2}" v="131" dt="2024-01-09T16:49:09.854"/>
    <p1510:client id="{901A5EE5-5CD7-4F97-9AC5-FEA65B439505}" v="455" dt="2024-01-09T13:26:05.683"/>
  </p1510:revLst>
</p1510:revInfo>
</file>

<file path=ppt/tableStyles.xml><?xml version="1.0" encoding="utf-8"?>
<a:tblStyleLst xmlns:a="http://schemas.openxmlformats.org/drawingml/2006/main" def="{B021FAC6-F68D-4CF2-8895-C41157382C73}">
  <a:tblStyle styleId="{B021FAC6-F68D-4CF2-8895-C41157382C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37B798C7-0413-7F48-7F4C-7C7DF5650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91B14D2-435F-7E94-FF10-334A087FD5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20C6D43E-6A06-F3DF-DFF4-F49F030C4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609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>
          <a:extLst>
            <a:ext uri="{FF2B5EF4-FFF2-40B4-BE49-F238E27FC236}">
              <a16:creationId xmlns:a16="http://schemas.microsoft.com/office/drawing/2014/main" id="{746F2A67-29FF-674E-32D7-78D1261F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09DEB23D-7E7A-0A20-4624-991AEAA89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>
            <a:extLst>
              <a:ext uri="{FF2B5EF4-FFF2-40B4-BE49-F238E27FC236}">
                <a16:creationId xmlns:a16="http://schemas.microsoft.com/office/drawing/2014/main" id="{B3296374-06DA-589A-E4F9-7E781BF874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80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>
          <a:extLst>
            <a:ext uri="{FF2B5EF4-FFF2-40B4-BE49-F238E27FC236}">
              <a16:creationId xmlns:a16="http://schemas.microsoft.com/office/drawing/2014/main" id="{92B85050-72F9-53C3-A746-8EF500885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>
            <a:extLst>
              <a:ext uri="{FF2B5EF4-FFF2-40B4-BE49-F238E27FC236}">
                <a16:creationId xmlns:a16="http://schemas.microsoft.com/office/drawing/2014/main" id="{0866C3BF-AE7E-CD3E-283E-10D4919B52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>
            <a:extLst>
              <a:ext uri="{FF2B5EF4-FFF2-40B4-BE49-F238E27FC236}">
                <a16:creationId xmlns:a16="http://schemas.microsoft.com/office/drawing/2014/main" id="{703169CA-E6A0-6E36-13FA-AAD568B3D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83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34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3" Type="http://schemas.openxmlformats.org/officeDocument/2006/relationships/hyperlink" Target="https://slidesgo.com/slidesgo-school/presentation-tips/how-to-edit-the-master-slides-in-our-templates?utm_source=slidesgo_template&amp;utm_medium=referral-link&amp;utm_campaign=how-to-edit-the-master-slides-in-our-templates&amp;utm_term=slidesgo-school&amp;utm_content=how-to-edit-the-master-slides-in-our-templates" TargetMode="External"/><Relationship Id="rId7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bit.ly/33VAFh3" TargetMode="External"/><Relationship Id="rId11" Type="http://schemas.openxmlformats.org/officeDocument/2006/relationships/hyperlink" Target="https://www.videvo.net/?utm_source=slidesgo_template&amp;utm_medium=referral-link&amp;utm_campaign=sg_resources&amp;utm_content=videvo" TargetMode="External"/><Relationship Id="rId5" Type="http://schemas.openxmlformats.org/officeDocument/2006/relationships/hyperlink" Target="http://bit.ly/30B07Gq" TargetMode="External"/><Relationship Id="rId10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4" Type="http://schemas.openxmlformats.org/officeDocument/2006/relationships/hyperlink" Target="https://bit.ly/3A1uf1Q" TargetMode="External"/><Relationship Id="rId9" Type="http://schemas.openxmlformats.org/officeDocument/2006/relationships/hyperlink" Target="https://storyset.com/?utm_source=slidesgo_template&amp;utm_medium=referral-link&amp;utm_campaign=promo-slide&amp;utm_term=slidesgo&amp;utm_content=storys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1" y="3972665"/>
            <a:ext cx="4882500" cy="978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Pedro Ponte | 98059</a:t>
            </a:r>
            <a:endParaRPr lang="en-US" dirty="0"/>
          </a:p>
          <a:p>
            <a:pPr marL="0" indent="0">
              <a:lnSpc>
                <a:spcPct val="114999"/>
              </a:lnSpc>
            </a:pPr>
            <a:r>
              <a:rPr lang="en"/>
              <a:t>Bruno Páscoa | 107418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André Cardoso | 108269</a:t>
            </a:r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1091745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/>
              <a:t>CSLP G6</a:t>
            </a:r>
            <a:endParaRPr lang="en-US" dirty="0"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456262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</a:t>
            </a:r>
            <a:r>
              <a:rPr lang="en" b="1"/>
              <a:t>second planet from the Sun. </a:t>
            </a:r>
            <a:r>
              <a:rPr lang="en"/>
              <a:t>It’s hot and has a poisonous atmosphere</a:t>
            </a:r>
            <a:endParaRPr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</a:t>
            </a:r>
            <a:r>
              <a:rPr lang="en" b="1"/>
              <a:t>the smallest one </a:t>
            </a:r>
            <a:r>
              <a:rPr lang="en"/>
              <a:t>in the Solar System—it’s only a bit larger than the Moon</a:t>
            </a:r>
            <a:endParaRPr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grpSp>
        <p:nvGrpSpPr>
          <p:cNvPr id="1640" name="Google Shape;1640;p41"/>
          <p:cNvGrpSpPr/>
          <p:nvPr/>
        </p:nvGrpSpPr>
        <p:grpSpPr>
          <a:xfrm>
            <a:off x="5097753" y="1560284"/>
            <a:ext cx="336779" cy="341145"/>
            <a:chOff x="3906683" y="713190"/>
            <a:chExt cx="470494" cy="476593"/>
          </a:xfrm>
        </p:grpSpPr>
        <p:sp>
          <p:nvSpPr>
            <p:cNvPr id="1641" name="Google Shape;1641;p41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41"/>
          <p:cNvGrpSpPr/>
          <p:nvPr/>
        </p:nvGrpSpPr>
        <p:grpSpPr>
          <a:xfrm>
            <a:off x="1901656" y="1560365"/>
            <a:ext cx="284360" cy="341145"/>
            <a:chOff x="3198385" y="713303"/>
            <a:chExt cx="397262" cy="476593"/>
          </a:xfrm>
        </p:grpSpPr>
        <p:sp>
          <p:nvSpPr>
            <p:cNvPr id="1656" name="Google Shape;1656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topic about?</a:t>
            </a:r>
            <a:endParaRPr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</a:t>
            </a:r>
            <a:r>
              <a:rPr lang="en" b="1"/>
              <a:t>smallest</a:t>
            </a:r>
            <a:r>
              <a:rPr lang="en"/>
              <a:t> in the Solar System</a:t>
            </a:r>
            <a:endParaRPr/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</a:t>
            </a:r>
            <a:r>
              <a:rPr lang="en" b="1"/>
              <a:t>cold place.</a:t>
            </a:r>
            <a:r>
              <a:rPr lang="en"/>
              <a:t> It’s full of iron oxide dust</a:t>
            </a:r>
            <a:endParaRPr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1674" name="Google Shape;1674;p42"/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75" name="Google Shape;1675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42"/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700" name="Google Shape;1700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42"/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713" name="Google Shape;1713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43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</p:txBody>
      </p:sp>
      <p:sp>
        <p:nvSpPr>
          <p:cNvPr id="1734" name="Google Shape;1734;p43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/>
              <a:t>Noteworthy Optimizations</a:t>
            </a:r>
            <a:endParaRPr dirty="0"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Bitstream</a:t>
            </a:r>
            <a:endParaRPr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Golomb</a:t>
            </a:r>
            <a:endParaRPr lang="en-US" dirty="0"/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739" name="Google Shape;1739;p43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</a:t>
            </a:r>
            <a:r>
              <a:rPr lang="en" b="1"/>
              <a:t> gas giant </a:t>
            </a:r>
            <a:r>
              <a:rPr lang="en"/>
              <a:t>and has several rings</a:t>
            </a:r>
            <a:endParaRPr/>
          </a:p>
        </p:txBody>
      </p:sp>
      <p:sp>
        <p:nvSpPr>
          <p:cNvPr id="1740" name="Google Shape;1740;p43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DCTEncoder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E09CA-E5EE-1453-426C-4E87763DF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</a:t>
            </a:r>
            <a:r>
              <a:rPr lang="en" b="1"/>
              <a:t>smallest </a:t>
            </a:r>
            <a:r>
              <a:rPr lang="en"/>
              <a:t>in the Solar System</a:t>
            </a:r>
            <a:endParaRPr/>
          </a:p>
        </p:txBody>
      </p:sp>
      <p:sp>
        <p:nvSpPr>
          <p:cNvPr id="1748" name="Google Shape;1748;p44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749" name="Google Shape;1749;p44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751" name="Google Shape;1751;p44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752" name="Google Shape;1752;p44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</a:t>
            </a:r>
            <a:r>
              <a:rPr lang="en" b="1"/>
              <a:t>cold place.</a:t>
            </a:r>
            <a:r>
              <a:rPr lang="en"/>
              <a:t> It’s full of iron oxide dust</a:t>
            </a:r>
            <a:endParaRPr/>
          </a:p>
        </p:txBody>
      </p:sp>
      <p:pic>
        <p:nvPicPr>
          <p:cNvPr id="1753" name="Google Shape;1753;p44"/>
          <p:cNvPicPr preferRelativeResize="0">
            <a:picLocks noGrp="1"/>
          </p:cNvPicPr>
          <p:nvPr>
            <p:ph type="pic" idx="7"/>
          </p:nvPr>
        </p:nvPicPr>
        <p:blipFill rotWithShape="1">
          <a:blip r:embed="rId3">
            <a:alphaModFix/>
          </a:blip>
          <a:srcRect l="10430" r="10430"/>
          <a:stretch/>
        </p:blipFill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</p:spPr>
      </p:pic>
      <p:pic>
        <p:nvPicPr>
          <p:cNvPr id="1754" name="Google Shape;1754;p44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 l="16469" r="16469"/>
          <a:stretch/>
        </p:blipFill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</p:spPr>
      </p:pic>
      <p:pic>
        <p:nvPicPr>
          <p:cNvPr id="1755" name="Google Shape;1755;p44"/>
          <p:cNvPicPr preferRelativeResize="0">
            <a:picLocks noGrp="1"/>
          </p:cNvPicPr>
          <p:nvPr>
            <p:ph type="pic" idx="9"/>
          </p:nvPr>
        </p:nvPicPr>
        <p:blipFill rotWithShape="1">
          <a:blip r:embed="rId5">
            <a:alphaModFix/>
          </a:blip>
          <a:srcRect l="10888" r="10888"/>
          <a:stretch/>
        </p:blipFill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45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very cold</a:t>
            </a:r>
            <a:endParaRPr/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762" name="Google Shape;1762;p45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65" name="Google Shape;1765;p45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766" name="Google Shape;1766;p45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772" name="Google Shape;1772;p45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grpSp>
        <p:nvGrpSpPr>
          <p:cNvPr id="1773" name="Google Shape;1773;p45"/>
          <p:cNvGrpSpPr/>
          <p:nvPr/>
        </p:nvGrpSpPr>
        <p:grpSpPr>
          <a:xfrm>
            <a:off x="838692" y="3020954"/>
            <a:ext cx="299492" cy="340983"/>
            <a:chOff x="742339" y="1436604"/>
            <a:chExt cx="418402" cy="476366"/>
          </a:xfrm>
        </p:grpSpPr>
        <p:sp>
          <p:nvSpPr>
            <p:cNvPr id="1774" name="Google Shape;1774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6" name="Google Shape;1786;p45"/>
          <p:cNvGrpSpPr/>
          <p:nvPr/>
        </p:nvGrpSpPr>
        <p:grpSpPr>
          <a:xfrm>
            <a:off x="817835" y="1319890"/>
            <a:ext cx="341227" cy="289621"/>
            <a:chOff x="7952725" y="749256"/>
            <a:chExt cx="476707" cy="404612"/>
          </a:xfrm>
        </p:grpSpPr>
        <p:sp>
          <p:nvSpPr>
            <p:cNvPr id="1787" name="Google Shape;1787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2" name="Google Shape;1792;p45"/>
          <p:cNvGrpSpPr/>
          <p:nvPr/>
        </p:nvGrpSpPr>
        <p:grpSpPr>
          <a:xfrm>
            <a:off x="6317588" y="3052879"/>
            <a:ext cx="341362" cy="327858"/>
            <a:chOff x="7163051" y="722585"/>
            <a:chExt cx="476896" cy="458030"/>
          </a:xfrm>
        </p:grpSpPr>
        <p:sp>
          <p:nvSpPr>
            <p:cNvPr id="1793" name="Google Shape;1793;p4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7" name="Google Shape;1797;p45"/>
          <p:cNvGrpSpPr/>
          <p:nvPr/>
        </p:nvGrpSpPr>
        <p:grpSpPr>
          <a:xfrm>
            <a:off x="6317598" y="1313637"/>
            <a:ext cx="341362" cy="302150"/>
            <a:chOff x="6364624" y="740505"/>
            <a:chExt cx="476896" cy="422115"/>
          </a:xfrm>
        </p:grpSpPr>
        <p:sp>
          <p:nvSpPr>
            <p:cNvPr id="1798" name="Google Shape;1798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45"/>
          <p:cNvGrpSpPr/>
          <p:nvPr/>
        </p:nvGrpSpPr>
        <p:grpSpPr>
          <a:xfrm>
            <a:off x="3567729" y="3065739"/>
            <a:ext cx="341254" cy="302123"/>
            <a:chOff x="5553999" y="740543"/>
            <a:chExt cx="476745" cy="422077"/>
          </a:xfrm>
        </p:grpSpPr>
        <p:sp>
          <p:nvSpPr>
            <p:cNvPr id="1813" name="Google Shape;1813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45"/>
          <p:cNvGrpSpPr/>
          <p:nvPr/>
        </p:nvGrpSpPr>
        <p:grpSpPr>
          <a:xfrm>
            <a:off x="3567716" y="1294114"/>
            <a:ext cx="188579" cy="341173"/>
            <a:chOff x="4855778" y="713265"/>
            <a:chExt cx="263452" cy="476631"/>
          </a:xfrm>
        </p:grpSpPr>
        <p:sp>
          <p:nvSpPr>
            <p:cNvPr id="1826" name="Google Shape;1826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delete this slide when you’re done editing the presentation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60" name="Google Shape;1460;p36"/>
          <p:cNvGraphicFramePr/>
          <p:nvPr/>
        </p:nvGraphicFramePr>
        <p:xfrm>
          <a:off x="720000" y="1614825"/>
          <a:ext cx="7704000" cy="2429550"/>
        </p:xfrm>
        <a:graphic>
          <a:graphicData uri="http://schemas.openxmlformats.org/drawingml/2006/table">
            <a:tbl>
              <a:tblPr>
                <a:noFill/>
                <a:tableStyleId>{B021FAC6-F68D-4CF2-8895-C41157382C73}</a:tableStyleId>
              </a:tblPr>
              <a:tblGrid>
                <a:gridCol w="26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 view this template correctly in PowerPoint, download and install the fonts we used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and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 resources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 assortment of graphic resources that are suitable for use in this presentation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You must keep it so that proper credits for our design are given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/>
                        </a:rPr>
                        <a:t>Colors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All the colors used in this presentation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Icons</a:t>
                      </a:r>
                      <a:r>
                        <a:rPr lang="en" sz="1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 and </a:t>
                      </a:r>
                      <a:r>
                        <a:rPr lang="en" sz="1000" b="1" u="sng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1000" b="1" u="sng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These can be used in the template, and their size and color can be edited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Editable presentation theme </a:t>
                      </a:r>
                      <a:endParaRPr sz="1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You can edit the master slides easily. For more info, click </a:t>
                      </a:r>
                      <a:r>
                        <a:rPr lang="en" sz="900" b="1" u="sng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here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61" name="Google Shape;1461;p36"/>
          <p:cNvSpPr txBox="1"/>
          <p:nvPr/>
        </p:nvSpPr>
        <p:spPr>
          <a:xfrm>
            <a:off x="713222" y="4133675"/>
            <a:ext cx="385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more info: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AQs</a:t>
            </a:r>
            <a:endParaRPr sz="1000" b="1" u="sng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2" name="Google Shape;1462;p36"/>
          <p:cNvSpPr txBox="1"/>
          <p:nvPr/>
        </p:nvSpPr>
        <p:spPr>
          <a:xfrm>
            <a:off x="4369000" y="4133675"/>
            <a:ext cx="406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You can visit our sister projects: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1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| </a:t>
            </a:r>
            <a:r>
              <a:rPr lang="en" sz="1000" b="1" u="sng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000" b="1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3200" dirty="0"/>
              <a:t>Table of contents</a:t>
            </a:r>
            <a:endParaRPr lang="en-US"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Results</a:t>
            </a:r>
            <a:endParaRPr lang="en-US" dirty="0" err="1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3939794" y="135166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3939794" y="192556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b="0" dirty="0"/>
              <a:t>Our solution?</a:t>
            </a:r>
            <a:endParaRPr lang="en-US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/>
              <a:t>Optimizations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55AB9-BAE4-B671-B9E6-4396D9C77F3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891597" y="2244725"/>
            <a:ext cx="2661000" cy="6042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dirty="0" err="1"/>
              <a:t>Análise</a:t>
            </a:r>
            <a:r>
              <a:rPr lang="en-US" dirty="0"/>
              <a:t> da </a:t>
            </a:r>
            <a:r>
              <a:rPr lang="en-US" dirty="0" err="1"/>
              <a:t>complexidade</a:t>
            </a:r>
            <a:r>
              <a:rPr lang="en-US" dirty="0"/>
              <a:t> da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, </a:t>
            </a:r>
            <a:r>
              <a:rPr lang="en-US" dirty="0" err="1"/>
              <a:t>não</a:t>
            </a:r>
            <a:r>
              <a:rPr lang="en-US" dirty="0"/>
              <a:t> sei se </a:t>
            </a:r>
            <a:r>
              <a:rPr lang="en-US" dirty="0" err="1"/>
              <a:t>querem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secção</a:t>
            </a:r>
            <a:r>
              <a:rPr lang="en-US" dirty="0"/>
              <a:t> individual </a:t>
            </a:r>
            <a:r>
              <a:rPr lang="en-US" dirty="0" err="1"/>
              <a:t>ou</a:t>
            </a:r>
            <a:r>
              <a:rPr lang="en-US" dirty="0"/>
              <a:t> se </a:t>
            </a:r>
            <a:r>
              <a:rPr lang="en-US" dirty="0" err="1"/>
              <a:t>fica</a:t>
            </a:r>
            <a:r>
              <a:rPr lang="en-US" dirty="0"/>
              <a:t> com as optimizations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E68193-B423-5D2A-4682-33D0A08BB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25450" indent="-285750">
              <a:buFont typeface="Calibri"/>
              <a:buChar char="-"/>
            </a:pPr>
            <a:r>
              <a:rPr lang="en-US" dirty="0"/>
              <a:t>Lossy</a:t>
            </a:r>
          </a:p>
          <a:p>
            <a:pPr marL="425450" indent="-285750">
              <a:lnSpc>
                <a:spcPct val="114999"/>
              </a:lnSpc>
              <a:buFont typeface="Calibri"/>
              <a:buChar char="-"/>
            </a:pPr>
            <a:r>
              <a:rPr lang="en-US" dirty="0"/>
              <a:t>Lossless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C169FA-ABF8-69AE-315F-7101032C363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3947785"/>
            <a:ext cx="2661000" cy="879622"/>
          </a:xfrm>
        </p:spPr>
        <p:txBody>
          <a:bodyPr/>
          <a:lstStyle/>
          <a:p>
            <a:pPr>
              <a:buFont typeface="Calibri"/>
              <a:buChar char="-"/>
            </a:pPr>
            <a:r>
              <a:rPr lang="en-US" dirty="0" err="1"/>
              <a:t>BitStream</a:t>
            </a: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en-US" dirty="0"/>
              <a:t>Golomb</a:t>
            </a:r>
          </a:p>
          <a:p>
            <a:pPr>
              <a:lnSpc>
                <a:spcPct val="114999"/>
              </a:lnSpc>
              <a:buFont typeface="Calibri"/>
              <a:buChar char="-"/>
            </a:pPr>
            <a:r>
              <a:rPr lang="en-US" dirty="0" err="1"/>
              <a:t>DCTEncoder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1884B29-7C1C-AD1C-ED9A-DE57A7990FE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6474104" y="3971989"/>
            <a:ext cx="3233700" cy="4023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B35E16-26CB-5474-A771-73578EBCC081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981310" y="2855234"/>
            <a:ext cx="1057500" cy="6402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8BF72A9-6E19-819C-2B47-6B26A31E933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74106" y="4298087"/>
            <a:ext cx="2661000" cy="6042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lang="en-US"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takes a little more than 58 days to complete its rotation, so try to imagine how long days must be there! </a:t>
            </a:r>
            <a:r>
              <a:rPr lang="en" b="1"/>
              <a:t>Since the temperatures are so extreme, albeit not as extreme</a:t>
            </a:r>
            <a:r>
              <a:rPr lang="en"/>
              <a:t> as on Venus, Mercury has been deemed to be non-habitable for humans</a:t>
            </a:r>
            <a:endParaRPr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entire Solar System. </a:t>
            </a:r>
            <a:r>
              <a:rPr lang="en" b="1"/>
              <a:t>This planet’s name has nothing to do with the liquid metal, </a:t>
            </a:r>
            <a:r>
              <a:rPr lang="en"/>
              <a:t>since Mercury was named after the Roman messenger god. Mercury’s surface is filled with craters</a:t>
            </a:r>
            <a:endParaRPr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884B54C7-BEE9-DA71-53BA-2A60FAA6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C2D3C939-CF75-D9EF-926A-A3DC754EE8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/>
              <a:t>Noteworthy Optimizations</a:t>
            </a:r>
            <a:endParaRPr lang="en-US"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E941CD1B-A049-7C4F-B9A1-CBCD9BAEA4AB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960C1CCB-C6D9-3610-6217-FCF89F4DDB4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926EE5E-494B-919D-1622-09EC663EF260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9D7B46B7-9BA3-618D-3765-89F0A9453067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465A042A-8BF5-D728-97A9-77517EC5623D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6E34CD0F-1145-641F-3D62-AE86D838F9C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19B5935E-076E-E1EF-8EEF-50A02D8B4E8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16AE665E-9122-B841-449B-FB8648E85402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733;p43">
            <a:extLst>
              <a:ext uri="{FF2B5EF4-FFF2-40B4-BE49-F238E27FC236}">
                <a16:creationId xmlns:a16="http://schemas.microsoft.com/office/drawing/2014/main" id="{B2C1AE04-8EE7-A2C3-81D0-C746F417599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65949" y="1554861"/>
            <a:ext cx="701391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Instead of writing to the file every byte, we use a buffer and write them in bulk in the end.</a:t>
            </a:r>
            <a:endParaRPr lang="en-US" dirty="0"/>
          </a:p>
        </p:txBody>
      </p:sp>
      <p:sp>
        <p:nvSpPr>
          <p:cNvPr id="7" name="Google Shape;1737;p43">
            <a:extLst>
              <a:ext uri="{FF2B5EF4-FFF2-40B4-BE49-F238E27FC236}">
                <a16:creationId xmlns:a16="http://schemas.microsoft.com/office/drawing/2014/main" id="{FE006AF0-52A4-6F4D-59E9-13BEDFED32BE}"/>
              </a:ext>
            </a:extLst>
          </p:cNvPr>
          <p:cNvSpPr txBox="1">
            <a:spLocks/>
          </p:cNvSpPr>
          <p:nvPr/>
        </p:nvSpPr>
        <p:spPr>
          <a:xfrm>
            <a:off x="865947" y="121769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" sz="2000" err="1"/>
              <a:t>BitStream</a:t>
            </a:r>
            <a:endParaRPr lang="en-US" sz="1800" err="1"/>
          </a:p>
        </p:txBody>
      </p:sp>
      <p:sp>
        <p:nvSpPr>
          <p:cNvPr id="6" name="Google Shape;1737;p43">
            <a:extLst>
              <a:ext uri="{FF2B5EF4-FFF2-40B4-BE49-F238E27FC236}">
                <a16:creationId xmlns:a16="http://schemas.microsoft.com/office/drawing/2014/main" id="{64954ABF-5232-FEC6-877B-2E04E28841EB}"/>
              </a:ext>
            </a:extLst>
          </p:cNvPr>
          <p:cNvSpPr txBox="1">
            <a:spLocks/>
          </p:cNvSpPr>
          <p:nvPr/>
        </p:nvSpPr>
        <p:spPr>
          <a:xfrm>
            <a:off x="851660" y="2639300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" sz="2000" err="1"/>
              <a:t>DCTEncoder</a:t>
            </a:r>
            <a:endParaRPr lang="en-US" sz="1800" err="1"/>
          </a:p>
        </p:txBody>
      </p:sp>
      <p:sp>
        <p:nvSpPr>
          <p:cNvPr id="9" name="Google Shape;1733;p43">
            <a:extLst>
              <a:ext uri="{FF2B5EF4-FFF2-40B4-BE49-F238E27FC236}">
                <a16:creationId xmlns:a16="http://schemas.microsoft.com/office/drawing/2014/main" id="{6789F424-9B3A-4C46-3CF6-0ADD8FE4FEE6}"/>
              </a:ext>
            </a:extLst>
          </p:cNvPr>
          <p:cNvSpPr txBox="1">
            <a:spLocks/>
          </p:cNvSpPr>
          <p:nvPr/>
        </p:nvSpPr>
        <p:spPr>
          <a:xfrm>
            <a:off x="894524" y="2976467"/>
            <a:ext cx="701391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As the encoded values are mostly 0, we use zigzag scan (pre-defined to simplify) to group the 0s and RLE to write them efficiently.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>
          <a:extLst>
            <a:ext uri="{FF2B5EF4-FFF2-40B4-BE49-F238E27FC236}">
              <a16:creationId xmlns:a16="http://schemas.microsoft.com/office/drawing/2014/main" id="{3BE22B16-EED5-03EE-D25E-EDE78AB4F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A2A72350-5137-6B6D-E50F-8DADC4B5C8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/>
              <a:t>Noteworthy Optimizations</a:t>
            </a:r>
            <a:endParaRPr lang="en-US" dirty="0"/>
          </a:p>
        </p:txBody>
      </p:sp>
      <p:grpSp>
        <p:nvGrpSpPr>
          <p:cNvPr id="1534" name="Google Shape;1534;p39">
            <a:extLst>
              <a:ext uri="{FF2B5EF4-FFF2-40B4-BE49-F238E27FC236}">
                <a16:creationId xmlns:a16="http://schemas.microsoft.com/office/drawing/2014/main" id="{281304D9-4087-9F85-8511-640E5E796A7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>
              <a:extLst>
                <a:ext uri="{FF2B5EF4-FFF2-40B4-BE49-F238E27FC236}">
                  <a16:creationId xmlns:a16="http://schemas.microsoft.com/office/drawing/2014/main" id="{447C00B3-1D22-2531-484D-382DDB1C3B7A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B78C94F-4AE2-95E7-F84D-AF9A2ED80F06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>
                <a:extLst>
                  <a:ext uri="{FF2B5EF4-FFF2-40B4-BE49-F238E27FC236}">
                    <a16:creationId xmlns:a16="http://schemas.microsoft.com/office/drawing/2014/main" id="{38804374-E5FB-FBE9-C967-85166DA6F17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>
              <a:extLst>
                <a:ext uri="{FF2B5EF4-FFF2-40B4-BE49-F238E27FC236}">
                  <a16:creationId xmlns:a16="http://schemas.microsoft.com/office/drawing/2014/main" id="{55590756-2EF6-9EE0-B34A-52A3641515B0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>
                <a:extLst>
                  <a:ext uri="{FF2B5EF4-FFF2-40B4-BE49-F238E27FC236}">
                    <a16:creationId xmlns:a16="http://schemas.microsoft.com/office/drawing/2014/main" id="{EA048FC4-DA0F-C256-9A95-F52058F331E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>
                <a:extLst>
                  <a:ext uri="{FF2B5EF4-FFF2-40B4-BE49-F238E27FC236}">
                    <a16:creationId xmlns:a16="http://schemas.microsoft.com/office/drawing/2014/main" id="{8555D210-D317-85E6-690D-D31027F13D6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>
                <a:extLst>
                  <a:ext uri="{FF2B5EF4-FFF2-40B4-BE49-F238E27FC236}">
                    <a16:creationId xmlns:a16="http://schemas.microsoft.com/office/drawing/2014/main" id="{515F71B3-622A-C63C-7272-F5ED3DC8896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733;p43">
            <a:extLst>
              <a:ext uri="{FF2B5EF4-FFF2-40B4-BE49-F238E27FC236}">
                <a16:creationId xmlns:a16="http://schemas.microsoft.com/office/drawing/2014/main" id="{EB2A9EF1-A5D4-2075-3207-40B0CF7FA73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37374" y="1626298"/>
            <a:ext cx="7013910" cy="2165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sz="1200" dirty="0"/>
              <a:t>Encoding negative numbers has a very high entropy compared to positive numbers, so we instead encode only the absolute value (preceded by a bit for the sign).</a:t>
            </a:r>
          </a:p>
          <a:p>
            <a:pPr marL="0" indent="0">
              <a:lnSpc>
                <a:spcPct val="114999"/>
              </a:lnSpc>
            </a:pPr>
            <a:endParaRPr lang="en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sz="1200" dirty="0"/>
              <a:t>According to the profiler, around 10-20% of encoding time is spent calculating m-based constants (as pow() and log() are expensive operations), so we changed it to calculate only when m is changed, instead of once every encode/decode.</a:t>
            </a:r>
          </a:p>
          <a:p>
            <a:pPr marL="0" indent="0">
              <a:lnSpc>
                <a:spcPct val="114999"/>
              </a:lnSpc>
            </a:pPr>
            <a:endParaRPr lang="en" sz="1200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sz="1200" dirty="0"/>
              <a:t>We have developed a method to estimate the ideal m for a certain reference frame, allowing for more storage efficiency in exchange for time efficiency.</a:t>
            </a:r>
          </a:p>
        </p:txBody>
      </p:sp>
      <p:sp>
        <p:nvSpPr>
          <p:cNvPr id="7" name="Google Shape;1737;p43">
            <a:extLst>
              <a:ext uri="{FF2B5EF4-FFF2-40B4-BE49-F238E27FC236}">
                <a16:creationId xmlns:a16="http://schemas.microsoft.com/office/drawing/2014/main" id="{0DCCB9EF-0F36-86C8-077D-E019EF6E7C31}"/>
              </a:ext>
            </a:extLst>
          </p:cNvPr>
          <p:cNvSpPr txBox="1">
            <a:spLocks/>
          </p:cNvSpPr>
          <p:nvPr/>
        </p:nvSpPr>
        <p:spPr>
          <a:xfrm>
            <a:off x="865947" y="121769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en" sz="2000" dirty="0"/>
              <a:t>Golomb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5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>
          <a:extLst>
            <a:ext uri="{FF2B5EF4-FFF2-40B4-BE49-F238E27FC236}">
              <a16:creationId xmlns:a16="http://schemas.microsoft.com/office/drawing/2014/main" id="{BF9A730A-CF35-BA64-E8E6-E01BAEB25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>
            <a:extLst>
              <a:ext uri="{FF2B5EF4-FFF2-40B4-BE49-F238E27FC236}">
                <a16:creationId xmlns:a16="http://schemas.microsoft.com/office/drawing/2014/main" id="{C804F4D0-140A-3741-8D2C-5C2EA57FEF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6851" y="3972665"/>
            <a:ext cx="4882500" cy="9784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Pedro Ponte | 98059</a:t>
            </a:r>
            <a:endParaRPr lang="en-US" dirty="0"/>
          </a:p>
          <a:p>
            <a:pPr marL="0" indent="0">
              <a:lnSpc>
                <a:spcPct val="114999"/>
              </a:lnSpc>
            </a:pPr>
            <a:r>
              <a:rPr lang="en"/>
              <a:t>Bruno Páscoa | 107418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André Cardoso | 108269</a:t>
            </a:r>
          </a:p>
        </p:txBody>
      </p:sp>
      <p:sp>
        <p:nvSpPr>
          <p:cNvPr id="1432" name="Google Shape;1432;p35">
            <a:extLst>
              <a:ext uri="{FF2B5EF4-FFF2-40B4-BE49-F238E27FC236}">
                <a16:creationId xmlns:a16="http://schemas.microsoft.com/office/drawing/2014/main" id="{B2C6947B-BD40-397B-FC1D-58E01793478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96850" y="1091745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dirty="0"/>
              <a:t>CSLP G6</a:t>
            </a:r>
            <a:endParaRPr lang="en-US" dirty="0"/>
          </a:p>
        </p:txBody>
      </p:sp>
      <p:grpSp>
        <p:nvGrpSpPr>
          <p:cNvPr id="1433" name="Google Shape;1433;p35">
            <a:extLst>
              <a:ext uri="{FF2B5EF4-FFF2-40B4-BE49-F238E27FC236}">
                <a16:creationId xmlns:a16="http://schemas.microsoft.com/office/drawing/2014/main" id="{73DACFE8-2BE7-503F-BC2A-34DE2B986879}"/>
              </a:ext>
            </a:extLst>
          </p:cNvPr>
          <p:cNvGrpSpPr/>
          <p:nvPr/>
        </p:nvGrpSpPr>
        <p:grpSpPr>
          <a:xfrm>
            <a:off x="1096850" y="3456262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>
              <a:extLst>
                <a:ext uri="{FF2B5EF4-FFF2-40B4-BE49-F238E27FC236}">
                  <a16:creationId xmlns:a16="http://schemas.microsoft.com/office/drawing/2014/main" id="{B3052BE3-9F2B-AB32-FA10-7070C72069C8}"/>
                </a:ext>
              </a:extLst>
            </p:cNvPr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>
              <a:extLst>
                <a:ext uri="{FF2B5EF4-FFF2-40B4-BE49-F238E27FC236}">
                  <a16:creationId xmlns:a16="http://schemas.microsoft.com/office/drawing/2014/main" id="{BFA9A2A1-691E-43B9-8859-EB01397969B6}"/>
                </a:ext>
              </a:extLst>
            </p:cNvPr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>
                <a:extLst>
                  <a:ext uri="{FF2B5EF4-FFF2-40B4-BE49-F238E27FC236}">
                    <a16:creationId xmlns:a16="http://schemas.microsoft.com/office/drawing/2014/main" id="{566D8BCA-9A9A-A4CD-FB83-DF7A8F669E48}"/>
                  </a:ext>
                </a:extLst>
              </p:cNvPr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>
                <a:extLst>
                  <a:ext uri="{FF2B5EF4-FFF2-40B4-BE49-F238E27FC236}">
                    <a16:creationId xmlns:a16="http://schemas.microsoft.com/office/drawing/2014/main" id="{796D9529-FB79-C966-0A67-9646A65F3710}"/>
                  </a:ext>
                </a:extLst>
              </p:cNvPr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>
            <a:extLst>
              <a:ext uri="{FF2B5EF4-FFF2-40B4-BE49-F238E27FC236}">
                <a16:creationId xmlns:a16="http://schemas.microsoft.com/office/drawing/2014/main" id="{728E38ED-540D-ACF4-4E92-F70493B5D2C5}"/>
              </a:ext>
            </a:extLst>
          </p:cNvPr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>
              <a:extLst>
                <a:ext uri="{FF2B5EF4-FFF2-40B4-BE49-F238E27FC236}">
                  <a16:creationId xmlns:a16="http://schemas.microsoft.com/office/drawing/2014/main" id="{6CCF2D55-B917-D1AF-D0FD-8B7D77B25578}"/>
                </a:ext>
              </a:extLst>
            </p:cNvPr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>
              <a:extLst>
                <a:ext uri="{FF2B5EF4-FFF2-40B4-BE49-F238E27FC236}">
                  <a16:creationId xmlns:a16="http://schemas.microsoft.com/office/drawing/2014/main" id="{C0E0823A-1CBD-30CB-065F-4FA577695E61}"/>
                </a:ext>
              </a:extLst>
            </p:cNvPr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>
              <a:extLst>
                <a:ext uri="{FF2B5EF4-FFF2-40B4-BE49-F238E27FC236}">
                  <a16:creationId xmlns:a16="http://schemas.microsoft.com/office/drawing/2014/main" id="{5E57EE31-3C82-E259-88D4-43FF5C8A65F7}"/>
                </a:ext>
              </a:extLst>
            </p:cNvPr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>
            <a:extLst>
              <a:ext uri="{FF2B5EF4-FFF2-40B4-BE49-F238E27FC236}">
                <a16:creationId xmlns:a16="http://schemas.microsoft.com/office/drawing/2014/main" id="{A6DD7D7B-AD9C-A091-715C-CA607A2DA7FF}"/>
              </a:ext>
            </a:extLst>
          </p:cNvPr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>
              <a:extLst>
                <a:ext uri="{FF2B5EF4-FFF2-40B4-BE49-F238E27FC236}">
                  <a16:creationId xmlns:a16="http://schemas.microsoft.com/office/drawing/2014/main" id="{DF324706-ACEE-30D8-1E65-062705CAF8B0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>
              <a:extLst>
                <a:ext uri="{FF2B5EF4-FFF2-40B4-BE49-F238E27FC236}">
                  <a16:creationId xmlns:a16="http://schemas.microsoft.com/office/drawing/2014/main" id="{1C9D8015-2ADD-B3AA-D882-0F9553F477E2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>
                <a:extLst>
                  <a:ext uri="{FF2B5EF4-FFF2-40B4-BE49-F238E27FC236}">
                    <a16:creationId xmlns:a16="http://schemas.microsoft.com/office/drawing/2014/main" id="{19339520-5500-9B99-CF50-E6507DE6298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>
                <a:extLst>
                  <a:ext uri="{FF2B5EF4-FFF2-40B4-BE49-F238E27FC236}">
                    <a16:creationId xmlns:a16="http://schemas.microsoft.com/office/drawing/2014/main" id="{8C2D5ED6-E2EC-148F-A46E-A8340672350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>
              <a:extLst>
                <a:ext uri="{FF2B5EF4-FFF2-40B4-BE49-F238E27FC236}">
                  <a16:creationId xmlns:a16="http://schemas.microsoft.com/office/drawing/2014/main" id="{CBB37FD8-5092-4A57-D316-60D1E4FF132D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>
                <a:extLst>
                  <a:ext uri="{FF2B5EF4-FFF2-40B4-BE49-F238E27FC236}">
                    <a16:creationId xmlns:a16="http://schemas.microsoft.com/office/drawing/2014/main" id="{A12D7F17-40EA-F201-F1E5-883B980312C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>
                <a:extLst>
                  <a:ext uri="{FF2B5EF4-FFF2-40B4-BE49-F238E27FC236}">
                    <a16:creationId xmlns:a16="http://schemas.microsoft.com/office/drawing/2014/main" id="{0D346E6A-E196-ADAE-6C0F-0312F07B29C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>
              <a:extLst>
                <a:ext uri="{FF2B5EF4-FFF2-40B4-BE49-F238E27FC236}">
                  <a16:creationId xmlns:a16="http://schemas.microsoft.com/office/drawing/2014/main" id="{242DBEBC-5749-76D8-E731-B32B2F7F2ABD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>
                <a:extLst>
                  <a:ext uri="{FF2B5EF4-FFF2-40B4-BE49-F238E27FC236}">
                    <a16:creationId xmlns:a16="http://schemas.microsoft.com/office/drawing/2014/main" id="{BD730858-0D9B-CA56-3422-9953E9E90C3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>
                <a:extLst>
                  <a:ext uri="{FF2B5EF4-FFF2-40B4-BE49-F238E27FC236}">
                    <a16:creationId xmlns:a16="http://schemas.microsoft.com/office/drawing/2014/main" id="{C2FA8CAF-8A7F-4556-09F0-618B305FB98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>
              <a:extLst>
                <a:ext uri="{FF2B5EF4-FFF2-40B4-BE49-F238E27FC236}">
                  <a16:creationId xmlns:a16="http://schemas.microsoft.com/office/drawing/2014/main" id="{F3DD6B8E-2DA9-4727-17B1-5B7FC7671E79}"/>
                </a:ext>
              </a:extLst>
            </p:cNvPr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710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5" name="Google Shape;1485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lesson</a:t>
            </a:r>
            <a:endParaRPr/>
          </a:p>
        </p:txBody>
      </p:sp>
      <p:grpSp>
        <p:nvGrpSpPr>
          <p:cNvPr id="1493" name="Google Shape;1493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623" name="Google Shape;1623;p40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grpSp>
        <p:nvGrpSpPr>
          <p:cNvPr id="1624" name="Google Shape;1624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Introduction to Coding Workshop by Slidesgo</vt:lpstr>
      <vt:lpstr>Slidesgo Final Pages</vt:lpstr>
      <vt:lpstr>CSLP G6</vt:lpstr>
      <vt:lpstr>Contents of this template</vt:lpstr>
      <vt:lpstr>Table of contents</vt:lpstr>
      <vt:lpstr>Results</vt:lpstr>
      <vt:lpstr>Noteworthy Optimizations</vt:lpstr>
      <vt:lpstr>Noteworthy Optimizations</vt:lpstr>
      <vt:lpstr>CSLP G6</vt:lpstr>
      <vt:lpstr>01</vt:lpstr>
      <vt:lpstr>—Someone Famous</vt:lpstr>
      <vt:lpstr>Concepts</vt:lpstr>
      <vt:lpstr>What is this topic about?</vt:lpstr>
      <vt:lpstr>Noteworthy Optimizations</vt:lpstr>
      <vt:lpstr>Examples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cp:revision>129</cp:revision>
  <dcterms:modified xsi:type="dcterms:W3CDTF">2024-01-09T16:49:17Z</dcterms:modified>
</cp:coreProperties>
</file>