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1" r:id="rId4"/>
    <p:sldId id="260" r:id="rId5"/>
    <p:sldId id="297" r:id="rId6"/>
    <p:sldId id="285" r:id="rId7"/>
    <p:sldId id="268" r:id="rId8"/>
    <p:sldId id="298" r:id="rId9"/>
    <p:sldId id="286" r:id="rId10"/>
    <p:sldId id="295" r:id="rId11"/>
    <p:sldId id="271" r:id="rId12"/>
    <p:sldId id="288" r:id="rId13"/>
    <p:sldId id="299" r:id="rId14"/>
    <p:sldId id="289" r:id="rId15"/>
    <p:sldId id="290" r:id="rId16"/>
    <p:sldId id="291" r:id="rId17"/>
    <p:sldId id="296" r:id="rId18"/>
    <p:sldId id="292" r:id="rId19"/>
    <p:sldId id="300" r:id="rId20"/>
    <p:sldId id="264" r:id="rId21"/>
    <p:sldId id="270" r:id="rId22"/>
    <p:sldId id="269" r:id="rId23"/>
    <p:sldId id="294" r:id="rId24"/>
    <p:sldId id="293" r:id="rId25"/>
    <p:sldId id="262" r:id="rId26"/>
    <p:sldId id="279" r:id="rId27"/>
    <p:sldId id="283" r:id="rId28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BCAD"/>
    <a:srgbClr val="96D6D2"/>
    <a:srgbClr val="9AE5E9"/>
    <a:srgbClr val="EBD4C2"/>
    <a:srgbClr val="F5D2BE"/>
    <a:srgbClr val="C49FA6"/>
    <a:srgbClr val="D6ECE5"/>
    <a:srgbClr val="F4E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8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77" y="2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49A25-EFBC-45AB-A8AF-E3DD1BA01834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2CD74-468B-4C90-9D6C-ED1F93E3CE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403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2CD74-468B-4C90-9D6C-ED1F93E3CEB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693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ADE9D-3568-4C27-8D47-57A7CA452AC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191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2DB85-0C81-4083-B5FA-BF9B07EA726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419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87AAF-E751-4D28-9652-CB887639EB4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4987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87AAF-E751-4D28-9652-CB887639EB47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892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87AAF-E751-4D28-9652-CB887639EB47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1598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87AAF-E751-4D28-9652-CB887639EB47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2879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87AAF-E751-4D28-9652-CB887639EB47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3420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87AAF-E751-4D28-9652-CB887639EB47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6673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87AAF-E751-4D28-9652-CB887639EB47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5106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87AAF-E751-4D28-9652-CB887639EB47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468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2CD74-468B-4C90-9D6C-ED1F93E3CEB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115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2CD74-468B-4C90-9D6C-ED1F93E3CEB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6726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E0A07-2C1C-45C5-985B-D6CD99FDD0F0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7996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A36BFA2-BC31-4FA1-AA7B-7DB2AEA20D84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3607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A36BFA2-BC31-4FA1-AA7B-7DB2AEA20D84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7439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A36BFA2-BC31-4FA1-AA7B-7DB2AEA20D84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7570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2CD74-468B-4C90-9D6C-ED1F93E3CEB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9091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2CD74-468B-4C90-9D6C-ED1F93E3CEB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4922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2CD74-468B-4C90-9D6C-ED1F93E3CEB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802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2CD74-468B-4C90-9D6C-ED1F93E3CEB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00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87AAF-E751-4D28-9652-CB887639EB4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576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87AAF-E751-4D28-9652-CB887639EB4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875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87AAF-E751-4D28-9652-CB887639EB4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166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ADE9D-3568-4C27-8D47-57A7CA452AC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198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ADE9D-3568-4C27-8D47-57A7CA452AC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19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ADE9D-3568-4C27-8D47-57A7CA452AC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201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B170EF-6D3B-44A4-A010-3399811B3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A2D54B-FEB8-4D50-B1AF-E5F63AE07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A7A46E-927B-4F6C-A3C9-FC061AC21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1AAEB9-9A36-4674-907D-8B4804E19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4F1778-AE95-4280-804A-C2E176104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785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77BFB-2BFA-4A7E-B245-964D80FCF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02CF74-430E-4D18-9AA8-2E73AE101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CAB754-1EFF-4D1D-AC0D-E38FC9B51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F0878-1378-43A0-A9E6-A20B52E34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4B507E-1F76-4FC1-A7FF-871683DB0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764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CF84C2-0AFC-4EAD-A18E-A0D3713795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CE1FD6-908A-4687-8567-A93F927C1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4E0C34-C1E0-4484-AEDF-BDE2D7A57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E305EB-2022-43AC-9620-F81A317D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7AB7C0-954E-4C43-932B-B21908511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506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831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A6A7BD-ADD9-48ED-BBD4-A9557FE9A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68AC38-9B90-4441-A0FA-F5B700453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E862B4-75A2-49B4-81CC-9A85035A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0428CD-372B-4DEE-8924-2C0908C49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7239DD-D900-4F28-90FD-068BEBFE0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127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AE833F-4F56-4126-B741-594768B9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6F1EFA-5C95-4FBF-B011-D1C5990A5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CC6173-21D3-4B27-84D9-C2899F5AC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9CA2FA-F696-4B21-BBB1-2A80ECEA4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5D929D-557A-4E72-81B8-B6C5CDAC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67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F562C5-D0B4-419A-B319-3DEC473AB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A412B1-67D3-43FB-966D-6C4C7AE9A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23D32F-503E-4463-B517-1CA515E3E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D249E3-3E43-4D11-B433-377F760EF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AD1A91-6192-491C-82DE-B45E7197C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B60DC7-3DC9-4E0D-848A-9886A9EB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114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CFFC4-C19A-4A40-BC31-83D79BDFD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2E6FAB-C73B-491A-A6BD-2119B9B8A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1EEEA4-0C53-4BA8-87E9-7F7E2887F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2EE56C-F0BC-4EF0-9618-0DAA3D047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CDD7DB5-2B80-48B9-8FBA-6053168C69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889C51-8CD9-465A-91C1-EDA5EF36F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F920686-BD19-4898-A013-39AF37BE7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8977DA-1817-4252-8B47-A97CD0311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20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B10C2E-895D-4DD7-89B4-796D9F2A1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D0FA30-C833-4167-8928-82F6C3E1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C64F5A-6775-4B3C-AA30-3FCD338AF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8179C8-07AF-4C24-8C02-9F24F440A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19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9BDB58-524C-4204-B46F-AD3C79A29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28CC48-5603-4B20-B309-84C04B4F1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56E95D-68F9-4F5B-8AAC-AFD96A7DA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918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A8F79B-F23C-4720-B3CF-60D056CFD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D389F6-4632-4E82-BE15-EF2E220A7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20FF15-87D2-4BA9-8ED9-E85D9085B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301DBA-E9DA-4C23-9BCE-B639427F1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952971-E748-4B66-A105-20763EEC7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D6455B-836D-41C7-BE0F-419928347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40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F3554-090E-4B67-A333-7C06935B6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4D5089-102E-40BA-BBB3-80AD425B62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F951DD-D284-4372-83DC-D1B9762E3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B3FB0E-F1E9-4C7D-998F-B0834F90E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B2B2FC-B3BA-435F-8E7E-9CD843006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2205BB-14C1-452E-9F05-2D0ADA5AE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379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A9F99A-A5ED-4F72-8752-AF20B15EE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774DEC-3659-4505-8E46-55AB38C82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62B6C9-A8FA-4975-966B-3487F49F18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A3FC5-365A-4E15-B4BF-B0C447403491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3EC6DC-ECF0-4D74-8517-8456CDCFB8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E130A-6CC3-4E0B-9099-C8E46A238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767F0-9E3B-4C63-BCA9-65728BFAA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62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7" Type="http://schemas.openxmlformats.org/officeDocument/2006/relationships/image" Target="../media/image2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4" Type="http://schemas.openxmlformats.org/officeDocument/2006/relationships/image" Target="../media/image27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ABEACD7-B3AF-459A-ABF8-6A17B49F91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44" b="35916"/>
          <a:stretch/>
        </p:blipFill>
        <p:spPr>
          <a:xfrm>
            <a:off x="0" y="4458503"/>
            <a:ext cx="4010830" cy="239949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407BF58-3476-4676-9CF4-C7170AE2A6E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44" b="35916"/>
          <a:stretch/>
        </p:blipFill>
        <p:spPr>
          <a:xfrm flipV="1">
            <a:off x="8181170" y="0"/>
            <a:ext cx="4010830" cy="2399497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C5025C7C-0148-4AA5-9715-98819CCD16FC}"/>
              </a:ext>
            </a:extLst>
          </p:cNvPr>
          <p:cNvSpPr txBox="1"/>
          <p:nvPr/>
        </p:nvSpPr>
        <p:spPr>
          <a:xfrm>
            <a:off x="1607179" y="1220369"/>
            <a:ext cx="42236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2019</a:t>
            </a:r>
            <a:endParaRPr lang="zh-CN" altLang="en-US" sz="80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5937FBB-5694-49FA-8B3D-1EE65DEB297E}"/>
              </a:ext>
            </a:extLst>
          </p:cNvPr>
          <p:cNvSpPr txBox="1"/>
          <p:nvPr/>
        </p:nvSpPr>
        <p:spPr>
          <a:xfrm>
            <a:off x="5761347" y="5024246"/>
            <a:ext cx="339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吕程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F874C12-C6AA-42A7-8ACF-6748BC6141C2}"/>
              </a:ext>
            </a:extLst>
          </p:cNvPr>
          <p:cNvSpPr txBox="1"/>
          <p:nvPr/>
        </p:nvSpPr>
        <p:spPr>
          <a:xfrm>
            <a:off x="5761347" y="5581999"/>
            <a:ext cx="339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5">
            <a:extLst>
              <a:ext uri="{FF2B5EF4-FFF2-40B4-BE49-F238E27FC236}">
                <a16:creationId xmlns:a16="http://schemas.microsoft.com/office/drawing/2014/main" id="{DFCFAD9E-0D09-4B92-922B-FBD6F1268D75}"/>
              </a:ext>
            </a:extLst>
          </p:cNvPr>
          <p:cNvSpPr txBox="1"/>
          <p:nvPr/>
        </p:nvSpPr>
        <p:spPr>
          <a:xfrm>
            <a:off x="844061" y="2741661"/>
            <a:ext cx="7006985" cy="10849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itchFamily="34" charset="0"/>
              </a:rPr>
              <a:t>人工智能应用实践中期报告</a:t>
            </a:r>
            <a:endParaRPr lang="id-ID" altLang="zh-CN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655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D9174B27-C608-4956-B11F-5D6445EEF32D}"/>
              </a:ext>
            </a:extLst>
          </p:cNvPr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778A58A-D716-414F-A482-7B36EE6B3158}"/>
              </a:ext>
            </a:extLst>
          </p:cNvPr>
          <p:cNvSpPr txBox="1"/>
          <p:nvPr/>
        </p:nvSpPr>
        <p:spPr>
          <a:xfrm>
            <a:off x="992790" y="305271"/>
            <a:ext cx="10929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Joint Face Detection and Alignment using Multi-task Cascaded Convolutional Networks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80160" y="1172095"/>
            <a:ext cx="7365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最终的目标</a:t>
            </a:r>
            <a:r>
              <a:rPr lang="en-US" altLang="zh-CN" sz="2000" dirty="0" smtClean="0">
                <a:latin typeface="+mn-ea"/>
              </a:rPr>
              <a:t>LOSS</a:t>
            </a:r>
            <a:r>
              <a:rPr lang="zh-CN" altLang="en-US" sz="2000" dirty="0" smtClean="0">
                <a:latin typeface="+mn-ea"/>
              </a:rPr>
              <a:t>为：</a:t>
            </a:r>
            <a:endParaRPr lang="zh-CN" altLang="en-US" sz="2000" dirty="0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724" y="1714559"/>
            <a:ext cx="4721857" cy="103979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46414" y="2980273"/>
            <a:ext cx="7032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其中</a:t>
            </a:r>
            <a:r>
              <a:rPr lang="en-US" altLang="zh-CN" sz="2000" dirty="0" smtClean="0">
                <a:latin typeface="+mn-ea"/>
              </a:rPr>
              <a:t>α</a:t>
            </a:r>
            <a:r>
              <a:rPr lang="zh-CN" altLang="en-US" sz="2000" dirty="0">
                <a:latin typeface="+mn-ea"/>
              </a:rPr>
              <a:t>表示</a:t>
            </a:r>
            <a:r>
              <a:rPr lang="zh-CN" altLang="en-US" sz="2000" dirty="0" smtClean="0">
                <a:latin typeface="+mn-ea"/>
              </a:rPr>
              <a:t>不同</a:t>
            </a:r>
            <a:r>
              <a:rPr lang="zh-CN" altLang="en-US" sz="2000" dirty="0" smtClean="0">
                <a:latin typeface="+mn-ea"/>
              </a:rPr>
              <a:t>任务在不同训练阶段所占的比重</a:t>
            </a:r>
            <a:endParaRPr lang="zh-CN" altLang="en-US" sz="2000" dirty="0"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80160" y="3891776"/>
            <a:ext cx="89544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+mn-ea"/>
              </a:rPr>
              <a:t>P-Net</a:t>
            </a:r>
            <a:r>
              <a:rPr lang="zh-CN" altLang="en-US" sz="2000" dirty="0" smtClean="0">
                <a:latin typeface="+mn-ea"/>
              </a:rPr>
              <a:t>阶段</a:t>
            </a:r>
            <a:r>
              <a:rPr lang="zh-CN" altLang="en-US" sz="2000" dirty="0" smtClean="0">
                <a:latin typeface="+mn-ea"/>
              </a:rPr>
              <a:t>在</a:t>
            </a:r>
            <a:r>
              <a:rPr lang="en-US" altLang="zh-CN" sz="2000" dirty="0" err="1" smtClean="0">
                <a:latin typeface="+mn-ea"/>
              </a:rPr>
              <a:t>det</a:t>
            </a:r>
            <a:r>
              <a:rPr lang="zh-CN" altLang="en-US" sz="2000" dirty="0" smtClean="0">
                <a:latin typeface="+mn-ea"/>
              </a:rPr>
              <a:t>、</a:t>
            </a:r>
            <a:r>
              <a:rPr lang="en-US" altLang="zh-CN" sz="2000" dirty="0" smtClean="0">
                <a:latin typeface="+mn-ea"/>
              </a:rPr>
              <a:t>box</a:t>
            </a:r>
            <a:r>
              <a:rPr lang="zh-CN" altLang="en-US" sz="2000" dirty="0" smtClean="0">
                <a:latin typeface="+mn-ea"/>
              </a:rPr>
              <a:t>、</a:t>
            </a:r>
            <a:r>
              <a:rPr lang="en-US" altLang="zh-CN" sz="2000" dirty="0" smtClean="0">
                <a:latin typeface="+mn-ea"/>
              </a:rPr>
              <a:t>landmark</a:t>
            </a:r>
            <a:r>
              <a:rPr lang="zh-CN" altLang="en-US" sz="2000" dirty="0" smtClean="0">
                <a:latin typeface="+mn-ea"/>
              </a:rPr>
              <a:t>任务上，</a:t>
            </a:r>
            <a:r>
              <a:rPr lang="en-US" altLang="zh-CN" sz="2000" dirty="0" smtClean="0">
                <a:latin typeface="+mn-ea"/>
              </a:rPr>
              <a:t>α</a:t>
            </a:r>
            <a:r>
              <a:rPr lang="zh-CN" altLang="en-US" sz="2000" dirty="0" smtClean="0">
                <a:latin typeface="+mn-ea"/>
              </a:rPr>
              <a:t>的对应取值为</a:t>
            </a:r>
            <a:r>
              <a:rPr lang="en-US" altLang="zh-CN" sz="2000" dirty="0" smtClean="0">
                <a:latin typeface="+mn-ea"/>
              </a:rPr>
              <a:t>{1.0,0.5,0.5}</a:t>
            </a:r>
            <a:endParaRPr lang="en-US" altLang="zh-CN" sz="2000" dirty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R-Net</a:t>
            </a:r>
            <a:r>
              <a:rPr lang="zh-CN" altLang="en-US" sz="2000" dirty="0">
                <a:latin typeface="+mn-ea"/>
              </a:rPr>
              <a:t>阶段</a:t>
            </a:r>
            <a:r>
              <a:rPr lang="zh-CN" altLang="en-US" sz="2000" dirty="0" smtClean="0">
                <a:latin typeface="+mn-ea"/>
              </a:rPr>
              <a:t>在</a:t>
            </a:r>
            <a:r>
              <a:rPr lang="en-US" altLang="zh-CN" sz="2000" dirty="0" err="1" smtClean="0">
                <a:latin typeface="+mn-ea"/>
              </a:rPr>
              <a:t>det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box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landmark</a:t>
            </a:r>
            <a:r>
              <a:rPr lang="zh-CN" altLang="en-US" sz="2000" dirty="0">
                <a:latin typeface="+mn-ea"/>
              </a:rPr>
              <a:t>任务上，</a:t>
            </a:r>
            <a:r>
              <a:rPr lang="en-US" altLang="zh-CN" sz="2000" dirty="0">
                <a:latin typeface="+mn-ea"/>
              </a:rPr>
              <a:t>α</a:t>
            </a:r>
            <a:r>
              <a:rPr lang="zh-CN" altLang="en-US" sz="2000" dirty="0">
                <a:latin typeface="+mn-ea"/>
              </a:rPr>
              <a:t>的对应取值为</a:t>
            </a:r>
            <a:r>
              <a:rPr lang="en-US" altLang="zh-CN" sz="2000" dirty="0">
                <a:latin typeface="+mn-ea"/>
              </a:rPr>
              <a:t>{1.0,0.5,1.0</a:t>
            </a:r>
            <a:r>
              <a:rPr lang="en-US" altLang="zh-CN" sz="2000" dirty="0" smtClean="0">
                <a:latin typeface="+mn-ea"/>
              </a:rPr>
              <a:t>}</a:t>
            </a:r>
          </a:p>
          <a:p>
            <a:endParaRPr lang="zh-CN" altLang="en-US" sz="2000" dirty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O-Net</a:t>
            </a:r>
            <a:r>
              <a:rPr lang="zh-CN" altLang="en-US" sz="2000" dirty="0">
                <a:latin typeface="+mn-ea"/>
              </a:rPr>
              <a:t>阶段</a:t>
            </a:r>
            <a:r>
              <a:rPr lang="zh-CN" altLang="en-US" sz="2000" dirty="0" smtClean="0">
                <a:latin typeface="+mn-ea"/>
              </a:rPr>
              <a:t>在</a:t>
            </a:r>
            <a:r>
              <a:rPr lang="en-US" altLang="zh-CN" sz="2000" dirty="0" err="1" smtClean="0">
                <a:latin typeface="+mn-ea"/>
              </a:rPr>
              <a:t>det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box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landmark</a:t>
            </a:r>
            <a:r>
              <a:rPr lang="zh-CN" altLang="en-US" sz="2000" dirty="0">
                <a:latin typeface="+mn-ea"/>
              </a:rPr>
              <a:t>任务上，</a:t>
            </a:r>
            <a:r>
              <a:rPr lang="en-US" altLang="zh-CN" sz="2000" dirty="0">
                <a:latin typeface="+mn-ea"/>
              </a:rPr>
              <a:t>α</a:t>
            </a:r>
            <a:r>
              <a:rPr lang="zh-CN" altLang="en-US" sz="2000" dirty="0">
                <a:latin typeface="+mn-ea"/>
              </a:rPr>
              <a:t>的对应取值为</a:t>
            </a:r>
            <a:r>
              <a:rPr lang="en-US" altLang="zh-CN" sz="2000" dirty="0">
                <a:latin typeface="+mn-ea"/>
              </a:rPr>
              <a:t>{1.0,0.5,1.0</a:t>
            </a:r>
            <a:r>
              <a:rPr lang="en-US" altLang="zh-CN" sz="2000" dirty="0" smtClean="0">
                <a:latin typeface="+mn-ea"/>
              </a:rPr>
              <a:t>}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750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等腰三角形 42">
            <a:extLst>
              <a:ext uri="{FF2B5EF4-FFF2-40B4-BE49-F238E27FC236}">
                <a16:creationId xmlns:a16="http://schemas.microsoft.com/office/drawing/2014/main" id="{FA5D0F5D-C6CF-4B81-B51B-09ABAF3F42BE}"/>
              </a:ext>
            </a:extLst>
          </p:cNvPr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91107F9-75CE-48DF-B064-8C30E2170B5E}"/>
              </a:ext>
            </a:extLst>
          </p:cNvPr>
          <p:cNvSpPr txBox="1"/>
          <p:nvPr/>
        </p:nvSpPr>
        <p:spPr>
          <a:xfrm>
            <a:off x="1036751" y="305271"/>
            <a:ext cx="10872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Joint Face Detection and Alignment using Multi-task Cascaded Convolutional Networks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1036751" y="1362627"/>
                <a:ext cx="10448692" cy="1040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sz="2000" dirty="0" smtClean="0">
                    <a:latin typeface="+mn-ea"/>
                  </a:rPr>
                  <a:t>多源训练：由于在每个</a:t>
                </a:r>
                <a:r>
                  <a:rPr lang="en-US" altLang="zh-CN" sz="2000" dirty="0" smtClean="0">
                    <a:latin typeface="+mn-ea"/>
                  </a:rPr>
                  <a:t>CNN</a:t>
                </a:r>
                <a:r>
                  <a:rPr lang="zh-CN" altLang="en-US" sz="2000" dirty="0" smtClean="0">
                    <a:latin typeface="+mn-ea"/>
                  </a:rPr>
                  <a:t>中完成不同的任务，所以在学习过程中存在不同类型的</a:t>
                </a:r>
                <a:r>
                  <a:rPr lang="zh-CN" altLang="en-US" sz="2000" dirty="0" smtClean="0">
                    <a:latin typeface="+mn-ea"/>
                  </a:rPr>
                  <a:t>训练，在</a:t>
                </a:r>
                <a:r>
                  <a:rPr lang="zh-CN" altLang="en-US" sz="2000" dirty="0">
                    <a:latin typeface="+mn-ea"/>
                  </a:rPr>
                  <a:t>这种情况下，上面列出的三个损失函数将不会</a:t>
                </a:r>
                <a:r>
                  <a:rPr lang="zh-CN" altLang="en-US" sz="2000" dirty="0" smtClean="0">
                    <a:latin typeface="+mn-ea"/>
                  </a:rPr>
                  <a:t>使用，例如，对于背景区域的样本，只计算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𝑑𝑒𝑡</m:t>
                        </m:r>
                      </m:sup>
                    </m:sSubSup>
                    <m:r>
                      <a:rPr lang="zh-CN" altLang="en-US" sz="2000" b="1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 smtClean="0">
                    <a:latin typeface="+mn-ea"/>
                  </a:rPr>
                  <a:t>另外两个</a:t>
                </a:r>
                <a:r>
                  <a:rPr lang="en-US" altLang="zh-CN" sz="2000" dirty="0" smtClean="0">
                    <a:latin typeface="+mn-ea"/>
                  </a:rPr>
                  <a:t>LOSS</a:t>
                </a:r>
                <a:r>
                  <a:rPr lang="zh-CN" altLang="en-US" sz="2000" dirty="0" smtClean="0">
                    <a:latin typeface="+mn-ea"/>
                  </a:rPr>
                  <a:t>设置为</a:t>
                </a:r>
                <a:r>
                  <a:rPr lang="en-US" altLang="zh-CN" sz="2000" dirty="0" smtClean="0">
                    <a:latin typeface="+mn-ea"/>
                  </a:rPr>
                  <a:t>0</a:t>
                </a:r>
                <a:r>
                  <a:rPr lang="zh-CN" altLang="en-US" sz="2000" dirty="0" smtClean="0">
                    <a:latin typeface="+mn-ea"/>
                  </a:rPr>
                  <a:t>，这可以直接使用样本类型指标实现</a:t>
                </a:r>
                <a:endParaRPr lang="zh-CN" altLang="en-US" sz="2000" dirty="0">
                  <a:latin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751" y="1362627"/>
                <a:ext cx="10448692" cy="1040413"/>
              </a:xfrm>
              <a:prstGeom prst="rect">
                <a:avLst/>
              </a:prstGeom>
              <a:blipFill>
                <a:blip r:embed="rId3"/>
                <a:stretch>
                  <a:fillRect l="-525" t="-3529" r="-642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文本框 46"/>
          <p:cNvSpPr txBox="1"/>
          <p:nvPr/>
        </p:nvSpPr>
        <p:spPr>
          <a:xfrm>
            <a:off x="1036751" y="2817715"/>
            <a:ext cx="104486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sz="2000" dirty="0">
                <a:latin typeface="+mn-ea"/>
              </a:rPr>
              <a:t>在线难样本挖掘</a:t>
            </a:r>
            <a:r>
              <a:rPr lang="zh-CN" altLang="zh-CN" sz="2000" dirty="0" smtClean="0">
                <a:latin typeface="+mn-ea"/>
              </a:rPr>
              <a:t>：在每个</a:t>
            </a:r>
            <a:r>
              <a:rPr lang="en-US" altLang="zh-CN" sz="2000" dirty="0">
                <a:latin typeface="+mn-ea"/>
              </a:rPr>
              <a:t>mini-batch</a:t>
            </a:r>
            <a:r>
              <a:rPr lang="zh-CN" altLang="zh-CN" sz="2000" dirty="0" smtClean="0">
                <a:latin typeface="+mn-ea"/>
              </a:rPr>
              <a:t>中</a:t>
            </a:r>
            <a:r>
              <a:rPr lang="zh-CN" altLang="zh-CN" sz="2000" dirty="0">
                <a:latin typeface="+mn-ea"/>
              </a:rPr>
              <a:t>，</a:t>
            </a:r>
            <a:r>
              <a:rPr lang="zh-CN" altLang="zh-CN" sz="2000" dirty="0" smtClean="0">
                <a:latin typeface="+mn-ea"/>
              </a:rPr>
              <a:t>对向前</a:t>
            </a:r>
            <a:r>
              <a:rPr lang="zh-CN" altLang="zh-CN" sz="2000" dirty="0">
                <a:latin typeface="+mn-ea"/>
              </a:rPr>
              <a:t>传播中计算出的损失进行排序，并</a:t>
            </a:r>
            <a:r>
              <a:rPr lang="zh-CN" altLang="zh-CN" sz="2000" dirty="0" smtClean="0">
                <a:latin typeface="+mn-ea"/>
              </a:rPr>
              <a:t>选择</a:t>
            </a:r>
            <a:r>
              <a:rPr lang="zh-CN" altLang="en-US" sz="2000" dirty="0">
                <a:latin typeface="+mn-ea"/>
              </a:rPr>
              <a:t>前</a:t>
            </a:r>
            <a:r>
              <a:rPr lang="en-US" altLang="zh-CN" sz="2000" dirty="0" smtClean="0">
                <a:latin typeface="+mn-ea"/>
              </a:rPr>
              <a:t>70</a:t>
            </a:r>
            <a:r>
              <a:rPr lang="zh-CN" altLang="zh-CN" sz="2000" dirty="0">
                <a:latin typeface="+mn-ea"/>
              </a:rPr>
              <a:t>％作为难样本。</a:t>
            </a:r>
            <a:r>
              <a:rPr lang="zh-CN" altLang="zh-CN" sz="2000" dirty="0">
                <a:latin typeface="+mn-ea"/>
              </a:rPr>
              <a:t>然后反向传播中只</a:t>
            </a:r>
            <a:r>
              <a:rPr lang="zh-CN" altLang="zh-CN" sz="2000" dirty="0">
                <a:latin typeface="+mn-ea"/>
              </a:rPr>
              <a:t>计算</a:t>
            </a:r>
            <a:r>
              <a:rPr lang="zh-CN" altLang="zh-CN" sz="2000" dirty="0" smtClean="0">
                <a:latin typeface="+mn-ea"/>
              </a:rPr>
              <a:t>这些难</a:t>
            </a:r>
            <a:r>
              <a:rPr lang="zh-CN" altLang="zh-CN" sz="2000" dirty="0">
                <a:latin typeface="+mn-ea"/>
              </a:rPr>
              <a:t>样本的梯度。这</a:t>
            </a:r>
            <a:r>
              <a:rPr lang="zh-CN" altLang="zh-CN" sz="2000" dirty="0">
                <a:latin typeface="+mn-ea"/>
              </a:rPr>
              <a:t>意味着在训练期间忽略</a:t>
            </a:r>
            <a:r>
              <a:rPr lang="zh-CN" altLang="zh-CN" sz="2000" dirty="0" smtClean="0">
                <a:latin typeface="+mn-ea"/>
              </a:rPr>
              <a:t>了</a:t>
            </a:r>
            <a:r>
              <a:rPr lang="zh-CN" altLang="zh-CN" sz="2000" dirty="0" smtClean="0">
                <a:latin typeface="+mn-ea"/>
              </a:rPr>
              <a:t>帮助</a:t>
            </a:r>
            <a:r>
              <a:rPr lang="zh-CN" altLang="zh-CN" sz="2000" dirty="0">
                <a:latin typeface="+mn-ea"/>
              </a:rPr>
              <a:t>不大的简单样本。</a:t>
            </a:r>
            <a:endParaRPr lang="zh-CN" altLang="en-US" sz="2000" dirty="0">
              <a:latin typeface="+mn-ea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751" y="4095375"/>
            <a:ext cx="4873395" cy="27626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473126" y="4616043"/>
            <a:ext cx="44270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训练</a:t>
            </a:r>
            <a:r>
              <a:rPr lang="zh-CN" altLang="en-US" sz="2000" dirty="0">
                <a:latin typeface="+mn-ea"/>
              </a:rPr>
              <a:t>两个</a:t>
            </a:r>
            <a:r>
              <a:rPr lang="en-US" altLang="zh-CN" sz="2000" dirty="0" smtClean="0">
                <a:latin typeface="+mn-ea"/>
              </a:rPr>
              <a:t>P-Net</a:t>
            </a:r>
            <a:r>
              <a:rPr lang="zh-CN" altLang="en-US" sz="2000" dirty="0" smtClean="0">
                <a:latin typeface="+mn-ea"/>
              </a:rPr>
              <a:t>（</a:t>
            </a:r>
            <a:r>
              <a:rPr lang="zh-CN" altLang="en-US" sz="2000" dirty="0">
                <a:latin typeface="+mn-ea"/>
              </a:rPr>
              <a:t>有和没有在线难样本挖掘）并比较它们</a:t>
            </a:r>
            <a:r>
              <a:rPr lang="zh-CN" altLang="en-US" sz="2000" dirty="0" smtClean="0">
                <a:latin typeface="+mn-ea"/>
              </a:rPr>
              <a:t>在数据集</a:t>
            </a:r>
            <a:r>
              <a:rPr lang="en-US" altLang="zh-CN" sz="2000" dirty="0" smtClean="0">
                <a:latin typeface="+mn-ea"/>
              </a:rPr>
              <a:t>FDDB</a:t>
            </a:r>
            <a:r>
              <a:rPr lang="zh-CN" altLang="en-US" sz="2000" dirty="0">
                <a:latin typeface="+mn-ea"/>
              </a:rPr>
              <a:t>上的表现。 </a:t>
            </a:r>
            <a:r>
              <a:rPr lang="zh-CN" altLang="en-US" sz="2000" dirty="0" smtClean="0">
                <a:latin typeface="+mn-ea"/>
              </a:rPr>
              <a:t>在线</a:t>
            </a:r>
            <a:r>
              <a:rPr lang="zh-CN" altLang="en-US" sz="2000" dirty="0">
                <a:latin typeface="+mn-ea"/>
              </a:rPr>
              <a:t>难样本</a:t>
            </a:r>
            <a:r>
              <a:rPr lang="zh-CN" altLang="en-US" sz="2000" dirty="0" smtClean="0">
                <a:latin typeface="+mn-ea"/>
              </a:rPr>
              <a:t>挖掘在</a:t>
            </a:r>
            <a:r>
              <a:rPr lang="en-US" altLang="zh-CN" sz="2000" dirty="0">
                <a:latin typeface="+mn-ea"/>
              </a:rPr>
              <a:t>FDDB</a:t>
            </a:r>
            <a:r>
              <a:rPr lang="zh-CN" altLang="en-US" sz="2000" dirty="0">
                <a:latin typeface="+mn-ea"/>
              </a:rPr>
              <a:t>可以使整体性能提高</a:t>
            </a:r>
            <a:r>
              <a:rPr lang="en-US" altLang="zh-CN" sz="2000" dirty="0">
                <a:latin typeface="+mn-ea"/>
              </a:rPr>
              <a:t>1.5</a:t>
            </a:r>
            <a:r>
              <a:rPr lang="zh-CN" altLang="en-US" sz="2000" dirty="0">
                <a:latin typeface="+mn-ea"/>
              </a:rPr>
              <a:t>％。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243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文本框 119"/>
          <p:cNvSpPr txBox="1"/>
          <p:nvPr/>
        </p:nvSpPr>
        <p:spPr bwMode="auto">
          <a:xfrm>
            <a:off x="6528440" y="5321090"/>
            <a:ext cx="4594970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6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66" name="文本框 118"/>
          <p:cNvSpPr txBox="1"/>
          <p:nvPr/>
        </p:nvSpPr>
        <p:spPr bwMode="auto">
          <a:xfrm>
            <a:off x="881001" y="4151754"/>
            <a:ext cx="4154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点击输入简要文本内容，文字内容需概况精炼的说明该分项内容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licai2011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专业设计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167" name="文本框 119"/>
          <p:cNvSpPr txBox="1"/>
          <p:nvPr/>
        </p:nvSpPr>
        <p:spPr bwMode="auto">
          <a:xfrm>
            <a:off x="881001" y="3886307"/>
            <a:ext cx="4154950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6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68" name="文本框 118"/>
          <p:cNvSpPr txBox="1"/>
          <p:nvPr/>
        </p:nvSpPr>
        <p:spPr bwMode="auto">
          <a:xfrm>
            <a:off x="7836986" y="3183099"/>
            <a:ext cx="34971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点击输入简要文本内容，文字内容需概况精炼的说明该分项内容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licai2011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专业设计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169" name="文本框 119"/>
          <p:cNvSpPr txBox="1"/>
          <p:nvPr/>
        </p:nvSpPr>
        <p:spPr bwMode="auto">
          <a:xfrm>
            <a:off x="7846256" y="2917651"/>
            <a:ext cx="3527789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6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70" name="文本框 118"/>
          <p:cNvSpPr txBox="1"/>
          <p:nvPr/>
        </p:nvSpPr>
        <p:spPr bwMode="auto">
          <a:xfrm>
            <a:off x="2237886" y="1936934"/>
            <a:ext cx="34971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019BBEDA-AA40-42D2-9AC8-911CF83ED4A6}"/>
              </a:ext>
            </a:extLst>
          </p:cNvPr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F38E51-E3EA-4B84-9BEC-1074EE60E373}"/>
              </a:ext>
            </a:extLst>
          </p:cNvPr>
          <p:cNvSpPr txBox="1"/>
          <p:nvPr/>
        </p:nvSpPr>
        <p:spPr>
          <a:xfrm>
            <a:off x="1059252" y="305271"/>
            <a:ext cx="10938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FaceNet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Unified Embedding for Face Recognition and Clustering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3541" y="1683217"/>
            <a:ext cx="961154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本文的主要贡献总结如下：</a:t>
            </a:r>
            <a:endParaRPr lang="en-US" altLang="zh-CN" sz="2000" dirty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 err="1" smtClean="0">
                <a:latin typeface="+mn-ea"/>
              </a:rPr>
              <a:t>FaceNet</a:t>
            </a:r>
            <a:r>
              <a:rPr lang="zh-CN" altLang="en-US" sz="2000" dirty="0">
                <a:latin typeface="+mn-ea"/>
              </a:rPr>
              <a:t>并没有用传统的</a:t>
            </a:r>
            <a:r>
              <a:rPr lang="en-US" altLang="zh-CN" sz="2000" dirty="0" err="1">
                <a:latin typeface="+mn-ea"/>
              </a:rPr>
              <a:t>softmax</a:t>
            </a:r>
            <a:r>
              <a:rPr lang="zh-CN" altLang="en-US" sz="2000" dirty="0">
                <a:latin typeface="+mn-ea"/>
              </a:rPr>
              <a:t>的方式去进行分类</a:t>
            </a:r>
            <a:r>
              <a:rPr lang="zh-CN" altLang="en-US" sz="2000" dirty="0" smtClean="0">
                <a:latin typeface="+mn-ea"/>
              </a:rPr>
              <a:t>学习，</a:t>
            </a:r>
            <a:r>
              <a:rPr lang="zh-CN" altLang="en-US" sz="2000" dirty="0">
                <a:latin typeface="+mn-ea"/>
              </a:rPr>
              <a:t>而是直接进行端对端学习一个从图像到欧式空间的编码方法，然后基于这个编码再做人脸识别、人脸验证和人脸聚类等</a:t>
            </a:r>
            <a:endParaRPr lang="en-US" altLang="zh-CN" sz="2000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 err="1">
                <a:latin typeface="+mn-ea"/>
              </a:rPr>
              <a:t>FaceNet</a:t>
            </a:r>
            <a:r>
              <a:rPr lang="zh-CN" altLang="zh-CN" sz="2000" dirty="0" smtClean="0">
                <a:latin typeface="+mn-ea"/>
              </a:rPr>
              <a:t>使用</a:t>
            </a:r>
            <a:r>
              <a:rPr lang="zh-CN" altLang="en-US" sz="2000" dirty="0" smtClean="0">
                <a:latin typeface="+mn-ea"/>
              </a:rPr>
              <a:t>了</a:t>
            </a:r>
            <a:r>
              <a:rPr lang="zh-CN" altLang="zh-CN" sz="2000" dirty="0" smtClean="0">
                <a:latin typeface="+mn-ea"/>
              </a:rPr>
              <a:t>基于</a:t>
            </a:r>
            <a:r>
              <a:rPr lang="en-US" altLang="zh-CN" sz="2000" dirty="0" smtClean="0">
                <a:latin typeface="+mn-ea"/>
              </a:rPr>
              <a:t>LMNN</a:t>
            </a:r>
            <a:r>
              <a:rPr lang="zh-CN" altLang="en-US" sz="2000" dirty="0" smtClean="0">
                <a:latin typeface="+mn-ea"/>
              </a:rPr>
              <a:t>（最大边界近邻分类）</a:t>
            </a:r>
            <a:r>
              <a:rPr lang="zh-CN" altLang="zh-CN" sz="2000" dirty="0" smtClean="0">
                <a:latin typeface="+mn-ea"/>
              </a:rPr>
              <a:t>的</a:t>
            </a:r>
            <a:r>
              <a:rPr lang="zh-CN" altLang="zh-CN" sz="2000" dirty="0">
                <a:latin typeface="+mn-ea"/>
              </a:rPr>
              <a:t>三重</a:t>
            </a:r>
            <a:r>
              <a:rPr lang="zh-CN" altLang="zh-CN" sz="2000" dirty="0" smtClean="0">
                <a:latin typeface="+mn-ea"/>
              </a:rPr>
              <a:t>损失函数。</a:t>
            </a:r>
            <a:r>
              <a:rPr lang="zh-CN" altLang="zh-CN" sz="2000" dirty="0" smtClean="0">
                <a:latin typeface="+mn-ea"/>
              </a:rPr>
              <a:t>三元组</a:t>
            </a:r>
            <a:r>
              <a:rPr lang="zh-CN" altLang="zh-CN" sz="2000" dirty="0">
                <a:latin typeface="+mn-ea"/>
              </a:rPr>
              <a:t>由两个相匹配的脸部缩略图和一个不匹配的脸部缩略图组成，损失的目标是将正负样本对通过</a:t>
            </a:r>
            <a:r>
              <a:rPr lang="zh-CN" altLang="zh-CN" sz="2000" dirty="0" smtClean="0">
                <a:latin typeface="+mn-ea"/>
              </a:rPr>
              <a:t>边</a:t>
            </a:r>
            <a:r>
              <a:rPr lang="zh-CN" altLang="en-US" sz="2000" dirty="0" smtClean="0">
                <a:latin typeface="+mn-ea"/>
              </a:rPr>
              <a:t>界</a:t>
            </a:r>
            <a:r>
              <a:rPr lang="zh-CN" altLang="zh-CN" sz="2000" dirty="0" smtClean="0">
                <a:latin typeface="+mn-ea"/>
              </a:rPr>
              <a:t>分开</a:t>
            </a:r>
            <a:r>
              <a:rPr lang="zh-CN" altLang="en-US" sz="2000" dirty="0" smtClean="0">
                <a:latin typeface="+mn-ea"/>
              </a:rPr>
              <a:t>，</a:t>
            </a:r>
            <a:r>
              <a:rPr lang="zh-CN" altLang="zh-CN" sz="2000" dirty="0" smtClean="0"/>
              <a:t>该</a:t>
            </a:r>
            <a:r>
              <a:rPr lang="zh-CN" altLang="en-US" sz="2000" dirty="0"/>
              <a:t>三重</a:t>
            </a:r>
            <a:r>
              <a:rPr lang="zh-CN" altLang="zh-CN" sz="2000" dirty="0" smtClean="0"/>
              <a:t>损失</a:t>
            </a:r>
            <a:r>
              <a:rPr lang="zh-CN" altLang="zh-CN" sz="2000" dirty="0"/>
              <a:t>直接反映了</a:t>
            </a:r>
            <a:r>
              <a:rPr lang="zh-CN" altLang="zh-CN" sz="2000" dirty="0" smtClean="0"/>
              <a:t>在</a:t>
            </a:r>
            <a:r>
              <a:rPr lang="zh-CN" altLang="en-US" sz="2000" dirty="0"/>
              <a:t>人</a:t>
            </a:r>
            <a:r>
              <a:rPr lang="zh-CN" altLang="en-US" sz="2000" dirty="0" smtClean="0"/>
              <a:t>脸</a:t>
            </a:r>
            <a:r>
              <a:rPr lang="zh-CN" altLang="en-US" sz="2000" dirty="0"/>
              <a:t>识别</a:t>
            </a:r>
            <a:r>
              <a:rPr lang="zh-CN" altLang="en-US" sz="2000" dirty="0" smtClean="0"/>
              <a:t>、</a:t>
            </a:r>
            <a:r>
              <a:rPr lang="zh-CN" altLang="en-US" sz="2000" dirty="0"/>
              <a:t>验证</a:t>
            </a:r>
            <a:r>
              <a:rPr lang="zh-CN" altLang="zh-CN" sz="2000" dirty="0" smtClean="0"/>
              <a:t>和</a:t>
            </a:r>
            <a:r>
              <a:rPr lang="zh-CN" altLang="zh-CN" sz="2000" dirty="0"/>
              <a:t>聚类中要实现的目标</a:t>
            </a:r>
            <a:endParaRPr lang="zh-CN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721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  <p:bldP spid="166" grpId="0"/>
      <p:bldP spid="167" grpId="0"/>
      <p:bldP spid="168" grpId="0"/>
      <p:bldP spid="169" grpId="0"/>
      <p:bldP spid="17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文本框 118"/>
          <p:cNvSpPr txBox="1"/>
          <p:nvPr/>
        </p:nvSpPr>
        <p:spPr bwMode="auto">
          <a:xfrm>
            <a:off x="881001" y="4151754"/>
            <a:ext cx="4154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点击输入简要文本内容，文字内容需概况精炼的说明该分项内容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licai2011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专业设计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167" name="文本框 119"/>
          <p:cNvSpPr txBox="1"/>
          <p:nvPr/>
        </p:nvSpPr>
        <p:spPr bwMode="auto">
          <a:xfrm>
            <a:off x="881001" y="3886307"/>
            <a:ext cx="4154950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6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68" name="文本框 118"/>
          <p:cNvSpPr txBox="1"/>
          <p:nvPr/>
        </p:nvSpPr>
        <p:spPr bwMode="auto">
          <a:xfrm>
            <a:off x="7836986" y="3183099"/>
            <a:ext cx="34971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点击输入简要文本内容，文字内容需概况精炼的说明该分项内容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licai2011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专业设计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169" name="文本框 119"/>
          <p:cNvSpPr txBox="1"/>
          <p:nvPr/>
        </p:nvSpPr>
        <p:spPr bwMode="auto">
          <a:xfrm>
            <a:off x="7846256" y="2917651"/>
            <a:ext cx="3527789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6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70" name="文本框 118"/>
          <p:cNvSpPr txBox="1"/>
          <p:nvPr/>
        </p:nvSpPr>
        <p:spPr bwMode="auto">
          <a:xfrm>
            <a:off x="2237886" y="1936934"/>
            <a:ext cx="34971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019BBEDA-AA40-42D2-9AC8-911CF83ED4A6}"/>
              </a:ext>
            </a:extLst>
          </p:cNvPr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F38E51-E3EA-4B84-9BEC-1074EE60E373}"/>
              </a:ext>
            </a:extLst>
          </p:cNvPr>
          <p:cNvSpPr txBox="1"/>
          <p:nvPr/>
        </p:nvSpPr>
        <p:spPr>
          <a:xfrm>
            <a:off x="1059252" y="305271"/>
            <a:ext cx="10938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FaceNet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Unified Embedding for Face Recognition and Clustering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252" y="1538868"/>
            <a:ext cx="3706363" cy="415835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81599" y="2648551"/>
            <a:ext cx="46699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 smtClean="0"/>
              <a:t>使用</a:t>
            </a:r>
            <a:r>
              <a:rPr lang="zh-CN" altLang="zh-CN" sz="2000" dirty="0"/>
              <a:t>深度卷积网络学习一</a:t>
            </a:r>
            <a:r>
              <a:rPr lang="zh-CN" altLang="zh-CN" sz="2000" dirty="0" smtClean="0"/>
              <a:t>种</a:t>
            </a:r>
            <a:r>
              <a:rPr lang="zh-CN" altLang="en-US" sz="2000" dirty="0" smtClean="0"/>
              <a:t>将每个图像嵌入到欧几里得空间的方法</a:t>
            </a:r>
            <a:r>
              <a:rPr lang="zh-CN" altLang="zh-CN" sz="2000" dirty="0" smtClean="0"/>
              <a:t>。</a:t>
            </a:r>
            <a:r>
              <a:rPr lang="zh-CN" altLang="zh-CN" sz="2000" dirty="0"/>
              <a:t>对网络进行训练，</a:t>
            </a:r>
            <a:r>
              <a:rPr lang="zh-CN" altLang="zh-CN" sz="2000" dirty="0" smtClean="0"/>
              <a:t>使得空间</a:t>
            </a:r>
            <a:r>
              <a:rPr lang="zh-CN" altLang="zh-CN" sz="2000" dirty="0"/>
              <a:t>中的欧氏距离的平方直接对应于人脸相似度：同一个人的脸距离很小，而不</a:t>
            </a:r>
            <a:r>
              <a:rPr lang="zh-CN" altLang="zh-CN" sz="2000" dirty="0" smtClean="0"/>
              <a:t>同人</a:t>
            </a:r>
            <a:r>
              <a:rPr lang="zh-CN" altLang="zh-CN" sz="2000" dirty="0"/>
              <a:t>的脸距离很大。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5074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/>
      <p:bldP spid="167" grpId="0"/>
      <p:bldP spid="168" grpId="0"/>
      <p:bldP spid="169" grpId="0"/>
      <p:bldP spid="17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文本框 118"/>
          <p:cNvSpPr txBox="1"/>
          <p:nvPr/>
        </p:nvSpPr>
        <p:spPr bwMode="auto">
          <a:xfrm>
            <a:off x="6528439" y="5586538"/>
            <a:ext cx="4555065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点击输入简要文本内容，文字内容需概况精炼的说明该分项内容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licai2011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专业设计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165" name="文本框 119"/>
          <p:cNvSpPr txBox="1"/>
          <p:nvPr/>
        </p:nvSpPr>
        <p:spPr bwMode="auto">
          <a:xfrm>
            <a:off x="6528440" y="5321090"/>
            <a:ext cx="4594970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6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66" name="文本框 118"/>
          <p:cNvSpPr txBox="1"/>
          <p:nvPr/>
        </p:nvSpPr>
        <p:spPr bwMode="auto">
          <a:xfrm>
            <a:off x="881001" y="4151754"/>
            <a:ext cx="4154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点击输入简要文本内容，文字内容需概况精炼的说明该分项内容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licai2011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专业设计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167" name="文本框 119"/>
          <p:cNvSpPr txBox="1"/>
          <p:nvPr/>
        </p:nvSpPr>
        <p:spPr bwMode="auto">
          <a:xfrm>
            <a:off x="881001" y="3886307"/>
            <a:ext cx="4154950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6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68" name="文本框 118"/>
          <p:cNvSpPr txBox="1"/>
          <p:nvPr/>
        </p:nvSpPr>
        <p:spPr bwMode="auto">
          <a:xfrm>
            <a:off x="7836986" y="3183099"/>
            <a:ext cx="34971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点击输入简要文本内容，文字内容需概况精炼的说明该分项内容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licai2011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专业设计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169" name="文本框 119"/>
          <p:cNvSpPr txBox="1"/>
          <p:nvPr/>
        </p:nvSpPr>
        <p:spPr bwMode="auto">
          <a:xfrm>
            <a:off x="7846256" y="2917651"/>
            <a:ext cx="3527789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6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70" name="文本框 118"/>
          <p:cNvSpPr txBox="1"/>
          <p:nvPr/>
        </p:nvSpPr>
        <p:spPr bwMode="auto">
          <a:xfrm>
            <a:off x="2237886" y="1936934"/>
            <a:ext cx="34971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019BBEDA-AA40-42D2-9AC8-911CF83ED4A6}"/>
              </a:ext>
            </a:extLst>
          </p:cNvPr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F38E51-E3EA-4B84-9BEC-1074EE60E373}"/>
              </a:ext>
            </a:extLst>
          </p:cNvPr>
          <p:cNvSpPr txBox="1"/>
          <p:nvPr/>
        </p:nvSpPr>
        <p:spPr>
          <a:xfrm>
            <a:off x="1059252" y="305271"/>
            <a:ext cx="10938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FaceNet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Unified Embedding for Face Recognition and Clustering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9252" y="1044782"/>
            <a:ext cx="9746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论文一共探索了两种特征提取模型</a:t>
            </a:r>
            <a:r>
              <a:rPr lang="zh-CN" altLang="en-US" sz="2000" dirty="0" smtClean="0">
                <a:latin typeface="+mn-ea"/>
              </a:rPr>
              <a:t>：</a:t>
            </a:r>
            <a:endParaRPr lang="en-US" altLang="zh-CN" sz="20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dirty="0" err="1">
                <a:latin typeface="+mn-ea"/>
              </a:rPr>
              <a:t>Zeiler&amp;Fergus</a:t>
            </a:r>
            <a:r>
              <a:rPr lang="zh-CN" altLang="en-US" sz="2000" dirty="0">
                <a:latin typeface="+mn-ea"/>
              </a:rPr>
              <a:t>模型</a:t>
            </a:r>
            <a:endParaRPr lang="en-US" altLang="zh-CN" sz="20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n-ea"/>
              </a:rPr>
              <a:t>基于</a:t>
            </a:r>
            <a:r>
              <a:rPr lang="en-US" altLang="zh-CN" sz="2000" dirty="0" err="1">
                <a:latin typeface="+mn-ea"/>
              </a:rPr>
              <a:t>GoogleNet</a:t>
            </a:r>
            <a:r>
              <a:rPr lang="zh-CN" altLang="en-US" sz="2000" dirty="0">
                <a:latin typeface="+mn-ea"/>
              </a:rPr>
              <a:t>式的</a:t>
            </a:r>
            <a:r>
              <a:rPr lang="en-US" altLang="zh-CN" sz="2000" dirty="0">
                <a:latin typeface="+mn-ea"/>
              </a:rPr>
              <a:t>Inception</a:t>
            </a:r>
            <a:r>
              <a:rPr lang="zh-CN" altLang="en-US" sz="2000" dirty="0" smtClean="0">
                <a:latin typeface="+mn-ea"/>
              </a:rPr>
              <a:t>模型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252" y="2072921"/>
            <a:ext cx="6713802" cy="134123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87944" y="4874410"/>
            <a:ext cx="1086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59252" y="3679605"/>
            <a:ext cx="90324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总体流程：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n-ea"/>
              </a:rPr>
              <a:t>一组图像</a:t>
            </a:r>
            <a:r>
              <a:rPr lang="zh-CN" altLang="en-US" sz="2000" dirty="0" smtClean="0">
                <a:latin typeface="+mn-ea"/>
              </a:rPr>
              <a:t>通过特征提取模型</a:t>
            </a:r>
            <a:r>
              <a:rPr lang="en-US" altLang="zh-CN" sz="2000" dirty="0">
                <a:latin typeface="+mn-ea"/>
              </a:rPr>
              <a:t>(</a:t>
            </a:r>
            <a:r>
              <a:rPr lang="zh-CN" altLang="en-US" sz="2000" dirty="0" smtClean="0">
                <a:latin typeface="+mn-ea"/>
              </a:rPr>
              <a:t>论文</a:t>
            </a:r>
            <a:r>
              <a:rPr lang="zh-CN" altLang="en-US" sz="2000" dirty="0">
                <a:latin typeface="+mn-ea"/>
              </a:rPr>
              <a:t>中提到</a:t>
            </a:r>
            <a:r>
              <a:rPr lang="zh-CN" altLang="en-US" sz="2000" dirty="0" smtClean="0">
                <a:latin typeface="+mn-ea"/>
              </a:rPr>
              <a:t>的</a:t>
            </a:r>
            <a:r>
              <a:rPr lang="en-US" altLang="zh-CN" sz="2000" dirty="0" err="1">
                <a:latin typeface="+mn-ea"/>
              </a:rPr>
              <a:t>Zeiler</a:t>
            </a:r>
            <a:r>
              <a:rPr lang="zh-CN" altLang="zh-CN" sz="2000" dirty="0">
                <a:latin typeface="+mn-ea"/>
              </a:rPr>
              <a:t>＆</a:t>
            </a:r>
            <a:r>
              <a:rPr lang="en-US" altLang="zh-CN" sz="2000" dirty="0">
                <a:latin typeface="+mn-ea"/>
              </a:rPr>
              <a:t>Fergus </a:t>
            </a:r>
            <a:r>
              <a:rPr lang="zh-CN" altLang="en-US" sz="2000" dirty="0" smtClean="0">
                <a:latin typeface="+mn-ea"/>
              </a:rPr>
              <a:t>、</a:t>
            </a:r>
            <a:r>
              <a:rPr lang="en-US" altLang="zh-CN" sz="2000" dirty="0" smtClean="0">
                <a:latin typeface="+mn-ea"/>
              </a:rPr>
              <a:t>Inception</a:t>
            </a:r>
            <a:r>
              <a:rPr lang="en-US" altLang="zh-CN" sz="2000" dirty="0">
                <a:latin typeface="+mn-ea"/>
              </a:rPr>
              <a:t>)</a:t>
            </a:r>
            <a:r>
              <a:rPr lang="zh-CN" altLang="en-US" sz="2000" dirty="0" smtClean="0">
                <a:latin typeface="+mn-ea"/>
              </a:rPr>
              <a:t>提取</a:t>
            </a:r>
            <a:r>
              <a:rPr lang="zh-CN" altLang="en-US" sz="2000" dirty="0">
                <a:latin typeface="+mn-ea"/>
              </a:rPr>
              <a:t>特征</a:t>
            </a:r>
            <a:r>
              <a:rPr lang="zh-CN" altLang="en-US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n-ea"/>
              </a:rPr>
              <a:t>将提取到的特征进行</a:t>
            </a:r>
            <a:r>
              <a:rPr lang="en-US" altLang="zh-CN" sz="2000" dirty="0" smtClean="0">
                <a:latin typeface="+mn-ea"/>
              </a:rPr>
              <a:t>L2</a:t>
            </a:r>
            <a:r>
              <a:rPr lang="zh-CN" altLang="en-US" sz="2000" dirty="0" smtClean="0">
                <a:latin typeface="+mn-ea"/>
              </a:rPr>
              <a:t>归一化，</a:t>
            </a:r>
            <a:r>
              <a:rPr lang="zh-CN" altLang="en-US" sz="2000" dirty="0">
                <a:latin typeface="+mn-ea"/>
              </a:rPr>
              <a:t>得到</a:t>
            </a:r>
            <a:r>
              <a:rPr lang="en-US" altLang="zh-CN" sz="2000" dirty="0">
                <a:latin typeface="+mn-ea"/>
              </a:rPr>
              <a:t>embedding</a:t>
            </a:r>
            <a:r>
              <a:rPr lang="zh-CN" altLang="en-US" sz="2000" dirty="0" smtClean="0">
                <a:latin typeface="+mn-ea"/>
              </a:rPr>
              <a:t>结果</a:t>
            </a:r>
            <a:r>
              <a:rPr lang="en-US" altLang="zh-CN" sz="2000" dirty="0" smtClean="0">
                <a:latin typeface="+mn-ea"/>
              </a:rPr>
              <a:t>(</a:t>
            </a:r>
            <a:r>
              <a:rPr lang="zh-CN" altLang="en-US" sz="2000" dirty="0" smtClean="0">
                <a:latin typeface="+mn-ea"/>
              </a:rPr>
              <a:t>即</a:t>
            </a:r>
            <a:r>
              <a:rPr lang="zh-CN" altLang="en-US" sz="2000" dirty="0">
                <a:latin typeface="+mn-ea"/>
              </a:rPr>
              <a:t>一张图片使用</a:t>
            </a:r>
            <a:r>
              <a:rPr lang="en-US" altLang="zh-CN" sz="2000" dirty="0">
                <a:latin typeface="+mn-ea"/>
              </a:rPr>
              <a:t>128</a:t>
            </a:r>
            <a:r>
              <a:rPr lang="zh-CN" altLang="en-US" sz="2000" dirty="0">
                <a:latin typeface="+mn-ea"/>
              </a:rPr>
              <a:t>维向量表示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n-ea"/>
              </a:rPr>
              <a:t>利用</a:t>
            </a:r>
            <a:r>
              <a:rPr lang="zh-CN" altLang="en-US" sz="2000" dirty="0" smtClean="0">
                <a:latin typeface="+mn-ea"/>
              </a:rPr>
              <a:t>得到</a:t>
            </a:r>
            <a:r>
              <a:rPr lang="zh-CN" altLang="en-US" sz="2000" dirty="0">
                <a:latin typeface="+mn-ea"/>
              </a:rPr>
              <a:t>的</a:t>
            </a:r>
            <a:r>
              <a:rPr lang="en-US" altLang="zh-CN" sz="2000" dirty="0">
                <a:latin typeface="+mn-ea"/>
              </a:rPr>
              <a:t>embedding</a:t>
            </a:r>
            <a:r>
              <a:rPr lang="zh-CN" altLang="en-US" sz="2000" dirty="0" smtClean="0">
                <a:latin typeface="+mn-ea"/>
              </a:rPr>
              <a:t>结果计算</a:t>
            </a:r>
            <a:r>
              <a:rPr lang="zh-CN" altLang="en-US" sz="2000" dirty="0">
                <a:latin typeface="+mn-ea"/>
              </a:rPr>
              <a:t>三</a:t>
            </a:r>
            <a:r>
              <a:rPr lang="zh-CN" altLang="en-US" sz="2000" dirty="0" smtClean="0">
                <a:latin typeface="+mn-ea"/>
              </a:rPr>
              <a:t>重损失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741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/>
      <p:bldP spid="165" grpId="0"/>
      <p:bldP spid="166" grpId="0"/>
      <p:bldP spid="167" grpId="0"/>
      <p:bldP spid="168" grpId="0"/>
      <p:bldP spid="169" grpId="0"/>
      <p:bldP spid="17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文本框 118"/>
          <p:cNvSpPr txBox="1"/>
          <p:nvPr/>
        </p:nvSpPr>
        <p:spPr bwMode="auto">
          <a:xfrm>
            <a:off x="6528439" y="5586538"/>
            <a:ext cx="4555065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点击输入简要文本内容，文字内容需概况精炼的说明该分项内容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licai2011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专业设计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166" name="文本框 118"/>
          <p:cNvSpPr txBox="1"/>
          <p:nvPr/>
        </p:nvSpPr>
        <p:spPr bwMode="auto">
          <a:xfrm>
            <a:off x="881001" y="4151754"/>
            <a:ext cx="4154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点击输入简要文本内容，文字内容需概况精炼的说明该分项内容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licai2011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专业设计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167" name="文本框 119"/>
          <p:cNvSpPr txBox="1"/>
          <p:nvPr/>
        </p:nvSpPr>
        <p:spPr bwMode="auto">
          <a:xfrm>
            <a:off x="881001" y="3886307"/>
            <a:ext cx="4154950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6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68" name="文本框 118"/>
          <p:cNvSpPr txBox="1"/>
          <p:nvPr/>
        </p:nvSpPr>
        <p:spPr bwMode="auto">
          <a:xfrm>
            <a:off x="7836986" y="3183099"/>
            <a:ext cx="34971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点击输入简要文本内容，文字内容需概况精炼的说明该分项内容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licai2011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专业设计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169" name="文本框 119"/>
          <p:cNvSpPr txBox="1"/>
          <p:nvPr/>
        </p:nvSpPr>
        <p:spPr bwMode="auto">
          <a:xfrm>
            <a:off x="7846256" y="2917651"/>
            <a:ext cx="3527789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6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70" name="文本框 118"/>
          <p:cNvSpPr txBox="1"/>
          <p:nvPr/>
        </p:nvSpPr>
        <p:spPr bwMode="auto">
          <a:xfrm>
            <a:off x="2237886" y="1936934"/>
            <a:ext cx="34971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019BBEDA-AA40-42D2-9AC8-911CF83ED4A6}"/>
              </a:ext>
            </a:extLst>
          </p:cNvPr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F38E51-E3EA-4B84-9BEC-1074EE60E373}"/>
              </a:ext>
            </a:extLst>
          </p:cNvPr>
          <p:cNvSpPr txBox="1"/>
          <p:nvPr/>
        </p:nvSpPr>
        <p:spPr>
          <a:xfrm>
            <a:off x="1059252" y="305271"/>
            <a:ext cx="10938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FaceNet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Unified Embedding for Face Recognition and Clustering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252" y="1125019"/>
            <a:ext cx="6751905" cy="163844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59252" y="3389862"/>
            <a:ext cx="100242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三元组</a:t>
            </a:r>
            <a:r>
              <a:rPr lang="zh-CN" altLang="en-US" sz="2000" dirty="0">
                <a:latin typeface="+mn-ea"/>
              </a:rPr>
              <a:t>指的是：</a:t>
            </a:r>
            <a:r>
              <a:rPr lang="en-US" altLang="zh-CN" sz="2000" dirty="0">
                <a:latin typeface="+mn-ea"/>
              </a:rPr>
              <a:t>anchor, negative, positive </a:t>
            </a:r>
            <a:r>
              <a:rPr lang="zh-CN" altLang="en-US" sz="2000" dirty="0">
                <a:latin typeface="+mn-ea"/>
              </a:rPr>
              <a:t>三个部分，每一部分都是一个 </a:t>
            </a:r>
            <a:r>
              <a:rPr lang="en-US" altLang="zh-CN" sz="2000" dirty="0">
                <a:latin typeface="+mn-ea"/>
              </a:rPr>
              <a:t>embedding </a:t>
            </a:r>
            <a:r>
              <a:rPr lang="zh-CN" altLang="en-US" sz="2000" dirty="0" smtClean="0">
                <a:latin typeface="+mn-ea"/>
              </a:rPr>
              <a:t>向量，</a:t>
            </a:r>
            <a:r>
              <a:rPr lang="en-US" altLang="zh-CN" sz="2000" dirty="0" smtClean="0">
                <a:latin typeface="+mn-ea"/>
              </a:rPr>
              <a:t>anchor</a:t>
            </a:r>
            <a:r>
              <a:rPr lang="zh-CN" altLang="en-US" sz="2000" dirty="0">
                <a:latin typeface="+mn-ea"/>
              </a:rPr>
              <a:t>指的是基准图片，</a:t>
            </a:r>
            <a:r>
              <a:rPr lang="en-US" altLang="zh-CN" sz="2000" dirty="0">
                <a:latin typeface="+mn-ea"/>
              </a:rPr>
              <a:t>positive</a:t>
            </a:r>
            <a:r>
              <a:rPr lang="zh-CN" altLang="en-US" sz="2000" dirty="0">
                <a:latin typeface="+mn-ea"/>
              </a:rPr>
              <a:t>指的是与</a:t>
            </a:r>
            <a:r>
              <a:rPr lang="en-US" altLang="zh-CN" sz="2000" dirty="0">
                <a:latin typeface="+mn-ea"/>
              </a:rPr>
              <a:t>anchor</a:t>
            </a:r>
            <a:r>
              <a:rPr lang="zh-CN" altLang="en-US" sz="2000" dirty="0">
                <a:latin typeface="+mn-ea"/>
              </a:rPr>
              <a:t>同一分类下的一张图片，</a:t>
            </a:r>
            <a:r>
              <a:rPr lang="en-US" altLang="zh-CN" sz="2000" dirty="0">
                <a:latin typeface="+mn-ea"/>
              </a:rPr>
              <a:t>negative</a:t>
            </a:r>
            <a:r>
              <a:rPr lang="zh-CN" altLang="en-US" sz="2000" dirty="0">
                <a:latin typeface="+mn-ea"/>
              </a:rPr>
              <a:t>指的是与</a:t>
            </a:r>
            <a:r>
              <a:rPr lang="en-US" altLang="zh-CN" sz="2000" dirty="0">
                <a:latin typeface="+mn-ea"/>
              </a:rPr>
              <a:t>anchor</a:t>
            </a:r>
            <a:r>
              <a:rPr lang="zh-CN" altLang="en-US" sz="2000" dirty="0">
                <a:latin typeface="+mn-ea"/>
              </a:rPr>
              <a:t>不同分类的一张</a:t>
            </a:r>
            <a:r>
              <a:rPr lang="zh-CN" altLang="en-US" sz="2000" dirty="0" smtClean="0">
                <a:latin typeface="+mn-ea"/>
              </a:rPr>
              <a:t>图片，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 smtClean="0">
                <a:latin typeface="+mn-ea"/>
              </a:rPr>
              <a:t>训练目标是使</a:t>
            </a:r>
            <a:r>
              <a:rPr lang="en-US" altLang="zh-CN" sz="2000" dirty="0" smtClean="0">
                <a:latin typeface="+mn-ea"/>
              </a:rPr>
              <a:t>anchor</a:t>
            </a:r>
            <a:r>
              <a:rPr lang="zh-CN" altLang="en-US" sz="2000" dirty="0">
                <a:latin typeface="+mn-ea"/>
              </a:rPr>
              <a:t>与</a:t>
            </a:r>
            <a:r>
              <a:rPr lang="en-US" altLang="zh-CN" sz="2000" dirty="0">
                <a:latin typeface="+mn-ea"/>
              </a:rPr>
              <a:t>positive</a:t>
            </a:r>
            <a:r>
              <a:rPr lang="zh-CN" altLang="en-US" sz="2000" dirty="0">
                <a:latin typeface="+mn-ea"/>
              </a:rPr>
              <a:t>的</a:t>
            </a:r>
            <a:r>
              <a:rPr lang="zh-CN" altLang="en-US" sz="2000" dirty="0" smtClean="0">
                <a:latin typeface="+mn-ea"/>
              </a:rPr>
              <a:t>距离小于</a:t>
            </a:r>
            <a:r>
              <a:rPr lang="en-US" altLang="zh-CN" sz="2000" dirty="0" smtClean="0">
                <a:latin typeface="+mn-ea"/>
              </a:rPr>
              <a:t>anchor</a:t>
            </a:r>
            <a:r>
              <a:rPr lang="zh-CN" altLang="en-US" sz="2000" dirty="0">
                <a:latin typeface="+mn-ea"/>
              </a:rPr>
              <a:t>与</a:t>
            </a:r>
            <a:r>
              <a:rPr lang="en-US" altLang="zh-CN" sz="2000" dirty="0">
                <a:latin typeface="+mn-ea"/>
              </a:rPr>
              <a:t>negative</a:t>
            </a:r>
            <a:r>
              <a:rPr lang="zh-CN" altLang="en-US" sz="2000" dirty="0">
                <a:latin typeface="+mn-ea"/>
              </a:rPr>
              <a:t>的</a:t>
            </a:r>
            <a:r>
              <a:rPr lang="zh-CN" altLang="en-US" sz="2000" dirty="0" smtClean="0">
                <a:latin typeface="+mn-ea"/>
              </a:rPr>
              <a:t>距离（</a:t>
            </a:r>
            <a:r>
              <a:rPr lang="zh-CN" altLang="en-US" sz="2000" dirty="0">
                <a:latin typeface="+mn-ea"/>
              </a:rPr>
              <a:t>相似度高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399" y="4848903"/>
            <a:ext cx="6043184" cy="60203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534897" y="4975731"/>
            <a:ext cx="2955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+mn-ea"/>
              </a:rPr>
              <a:t>α</a:t>
            </a:r>
            <a:r>
              <a:rPr lang="zh-CN" altLang="en-US" sz="2000" dirty="0" smtClean="0">
                <a:latin typeface="+mn-ea"/>
              </a:rPr>
              <a:t>为边界值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566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/>
      <p:bldP spid="166" grpId="0"/>
      <p:bldP spid="167" grpId="0"/>
      <p:bldP spid="168" grpId="0"/>
      <p:bldP spid="169" grpId="0"/>
      <p:bldP spid="17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文本框 118"/>
          <p:cNvSpPr txBox="1"/>
          <p:nvPr/>
        </p:nvSpPr>
        <p:spPr bwMode="auto">
          <a:xfrm>
            <a:off x="6528439" y="5586538"/>
            <a:ext cx="4555065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点击输入简要文本内容，文字内容需概况精炼的说明该分项内容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licai2011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专业设计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165" name="文本框 119"/>
          <p:cNvSpPr txBox="1"/>
          <p:nvPr/>
        </p:nvSpPr>
        <p:spPr bwMode="auto">
          <a:xfrm>
            <a:off x="6528440" y="5321090"/>
            <a:ext cx="4594970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6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66" name="文本框 118"/>
          <p:cNvSpPr txBox="1"/>
          <p:nvPr/>
        </p:nvSpPr>
        <p:spPr bwMode="auto">
          <a:xfrm>
            <a:off x="881001" y="4151754"/>
            <a:ext cx="4154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点击输入简要文本内容，文字内容需概况精炼的说明该分项内容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licai2011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专业设计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167" name="文本框 119"/>
          <p:cNvSpPr txBox="1"/>
          <p:nvPr/>
        </p:nvSpPr>
        <p:spPr bwMode="auto">
          <a:xfrm>
            <a:off x="881001" y="3886307"/>
            <a:ext cx="4154950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6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68" name="文本框 118"/>
          <p:cNvSpPr txBox="1"/>
          <p:nvPr/>
        </p:nvSpPr>
        <p:spPr bwMode="auto">
          <a:xfrm>
            <a:off x="7836986" y="3183099"/>
            <a:ext cx="34971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点击输入简要文本内容，文字内容需概况精炼的说明该分项内容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licai2011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专业设计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169" name="文本框 119"/>
          <p:cNvSpPr txBox="1"/>
          <p:nvPr/>
        </p:nvSpPr>
        <p:spPr bwMode="auto">
          <a:xfrm>
            <a:off x="7846256" y="2917651"/>
            <a:ext cx="3527789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6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70" name="文本框 118"/>
          <p:cNvSpPr txBox="1"/>
          <p:nvPr/>
        </p:nvSpPr>
        <p:spPr bwMode="auto">
          <a:xfrm>
            <a:off x="2237886" y="1936934"/>
            <a:ext cx="34971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019BBEDA-AA40-42D2-9AC8-911CF83ED4A6}"/>
              </a:ext>
            </a:extLst>
          </p:cNvPr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F38E51-E3EA-4B84-9BEC-1074EE60E373}"/>
              </a:ext>
            </a:extLst>
          </p:cNvPr>
          <p:cNvSpPr txBox="1"/>
          <p:nvPr/>
        </p:nvSpPr>
        <p:spPr>
          <a:xfrm>
            <a:off x="1059252" y="305271"/>
            <a:ext cx="10938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FaceNet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Unified Embedding for Face Recognition and Clustering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26635" y="1538275"/>
            <a:ext cx="94227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三元组的</a:t>
            </a:r>
            <a:r>
              <a:rPr lang="zh-CN" altLang="en-US" sz="2000" dirty="0" smtClean="0">
                <a:latin typeface="+mn-ea"/>
              </a:rPr>
              <a:t>选择对于模型收敛非常重要。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最</a:t>
            </a:r>
            <a:r>
              <a:rPr lang="zh-CN" altLang="en-US" sz="2000" dirty="0">
                <a:latin typeface="+mn-ea"/>
              </a:rPr>
              <a:t>暴力的方法就是对于每个样本，从所有样本中找出离他最近的反例和离它最远的正例，然后进行优化。这种方法有两个弊端</a:t>
            </a:r>
            <a:r>
              <a:rPr lang="zh-CN" altLang="en-US" sz="2000" dirty="0" smtClean="0">
                <a:latin typeface="+mn-ea"/>
              </a:rPr>
              <a:t>：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n-ea"/>
              </a:rPr>
              <a:t>耗时，基本上选三元组要比训练还要</a:t>
            </a:r>
            <a:r>
              <a:rPr lang="zh-CN" altLang="en-US" sz="2000" dirty="0" smtClean="0">
                <a:latin typeface="+mn-ea"/>
              </a:rPr>
              <a:t>耗时</a:t>
            </a:r>
            <a:endParaRPr lang="en-US" altLang="zh-CN" sz="20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0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+mn-ea"/>
              </a:rPr>
              <a:t>容易</a:t>
            </a:r>
            <a:r>
              <a:rPr lang="zh-CN" altLang="en-US" sz="2000" dirty="0">
                <a:latin typeface="+mn-ea"/>
              </a:rPr>
              <a:t>受不好的数据</a:t>
            </a:r>
            <a:r>
              <a:rPr lang="zh-CN" altLang="en-US" sz="2000" dirty="0" smtClean="0">
                <a:latin typeface="+mn-ea"/>
              </a:rPr>
              <a:t>的</a:t>
            </a:r>
            <a:r>
              <a:rPr lang="zh-CN" altLang="en-US" sz="2000" dirty="0">
                <a:latin typeface="+mn-ea"/>
              </a:rPr>
              <a:t>影响</a:t>
            </a:r>
            <a:r>
              <a:rPr lang="zh-CN" altLang="en-US" sz="2000" dirty="0" smtClean="0">
                <a:latin typeface="+mn-ea"/>
              </a:rPr>
              <a:t>，导致</a:t>
            </a:r>
            <a:r>
              <a:rPr lang="zh-CN" altLang="en-US" sz="2000" dirty="0" smtClean="0">
                <a:latin typeface="+mn-ea"/>
              </a:rPr>
              <a:t>训练出来的</a:t>
            </a:r>
            <a:r>
              <a:rPr lang="zh-CN" altLang="en-US" sz="2000" dirty="0" smtClean="0">
                <a:latin typeface="+mn-ea"/>
              </a:rPr>
              <a:t>模型效果很</a:t>
            </a:r>
            <a:r>
              <a:rPr lang="zh-CN" altLang="en-US" sz="2000" dirty="0">
                <a:latin typeface="+mn-ea"/>
              </a:rPr>
              <a:t>差</a:t>
            </a:r>
            <a:r>
              <a:rPr lang="zh-CN" altLang="en-US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为了</a:t>
            </a:r>
            <a:r>
              <a:rPr lang="zh-CN" altLang="en-US" sz="2000" dirty="0">
                <a:latin typeface="+mn-ea"/>
              </a:rPr>
              <a:t>解决上述问题，论文中提出了两种</a:t>
            </a:r>
            <a:r>
              <a:rPr lang="zh-CN" altLang="en-US" sz="2000" dirty="0" smtClean="0">
                <a:latin typeface="+mn-ea"/>
              </a:rPr>
              <a:t>策略：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+mn-ea"/>
              </a:rPr>
              <a:t>离线生成：每经过</a:t>
            </a:r>
            <a:r>
              <a:rPr lang="en-US" altLang="zh-CN" sz="2000" dirty="0" smtClean="0">
                <a:latin typeface="+mn-ea"/>
              </a:rPr>
              <a:t>n</a:t>
            </a:r>
            <a:r>
              <a:rPr lang="zh-CN" altLang="en-US" sz="2000" dirty="0" smtClean="0">
                <a:latin typeface="+mn-ea"/>
              </a:rPr>
              <a:t>次训练，计算某个子集中的</a:t>
            </a:r>
            <a:r>
              <a:rPr lang="en-US" altLang="zh-CN" sz="2000" dirty="0" smtClean="0">
                <a:latin typeface="+mn-ea"/>
              </a:rPr>
              <a:t>hard </a:t>
            </a:r>
            <a:r>
              <a:rPr lang="en-US" altLang="zh-CN" sz="2000" dirty="0" smtClean="0">
                <a:latin typeface="+mn-ea"/>
              </a:rPr>
              <a:t>positive/negative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0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+mn-ea"/>
              </a:rPr>
              <a:t>在线生成：在每一个</a:t>
            </a:r>
            <a:r>
              <a:rPr lang="en-US" altLang="zh-CN" sz="2000" dirty="0" smtClean="0">
                <a:latin typeface="+mn-ea"/>
              </a:rPr>
              <a:t>mini-batch</a:t>
            </a:r>
            <a:r>
              <a:rPr lang="zh-CN" altLang="en-US" sz="2000" dirty="0" smtClean="0">
                <a:latin typeface="+mn-ea"/>
              </a:rPr>
              <a:t>中选择</a:t>
            </a:r>
            <a:r>
              <a:rPr lang="en-US" altLang="zh-CN" sz="2000" dirty="0" smtClean="0">
                <a:latin typeface="+mn-ea"/>
              </a:rPr>
              <a:t>hard positive/negative</a:t>
            </a:r>
            <a:r>
              <a:rPr lang="zh-CN" altLang="en-US" sz="2000" dirty="0">
                <a:latin typeface="+mn-ea"/>
              </a:rPr>
              <a:t>样</a:t>
            </a:r>
            <a:r>
              <a:rPr lang="zh-CN" altLang="en-US" sz="2000" dirty="0" smtClean="0">
                <a:latin typeface="+mn-ea"/>
              </a:rPr>
              <a:t>例</a:t>
            </a:r>
            <a:endParaRPr lang="en-US" altLang="zh-CN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6350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/>
      <p:bldP spid="165" grpId="0"/>
      <p:bldP spid="166" grpId="0"/>
      <p:bldP spid="167" grpId="0"/>
      <p:bldP spid="168" grpId="0"/>
      <p:bldP spid="169" grpId="0"/>
      <p:bldP spid="17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文本框 118"/>
          <p:cNvSpPr txBox="1"/>
          <p:nvPr/>
        </p:nvSpPr>
        <p:spPr bwMode="auto">
          <a:xfrm>
            <a:off x="6528439" y="5586538"/>
            <a:ext cx="4555065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点击输入简要文本内容，文字内容需概况精炼的说明该分项内容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licai2011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专业设计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165" name="文本框 119"/>
          <p:cNvSpPr txBox="1"/>
          <p:nvPr/>
        </p:nvSpPr>
        <p:spPr bwMode="auto">
          <a:xfrm>
            <a:off x="6528440" y="5321090"/>
            <a:ext cx="4594970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6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66" name="文本框 118"/>
          <p:cNvSpPr txBox="1"/>
          <p:nvPr/>
        </p:nvSpPr>
        <p:spPr bwMode="auto">
          <a:xfrm>
            <a:off x="881001" y="4151754"/>
            <a:ext cx="4154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点击输入简要文本内容，文字内容需概况精炼的说明该分项内容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licai2011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专业设计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167" name="文本框 119"/>
          <p:cNvSpPr txBox="1"/>
          <p:nvPr/>
        </p:nvSpPr>
        <p:spPr bwMode="auto">
          <a:xfrm>
            <a:off x="881001" y="3886307"/>
            <a:ext cx="4154950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6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68" name="文本框 118"/>
          <p:cNvSpPr txBox="1"/>
          <p:nvPr/>
        </p:nvSpPr>
        <p:spPr bwMode="auto">
          <a:xfrm>
            <a:off x="7836986" y="3183099"/>
            <a:ext cx="34971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点击输入简要文本内容，文字内容需概况精炼的说明该分项内容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licai2011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专业设计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169" name="文本框 119"/>
          <p:cNvSpPr txBox="1"/>
          <p:nvPr/>
        </p:nvSpPr>
        <p:spPr bwMode="auto">
          <a:xfrm>
            <a:off x="7846256" y="2917651"/>
            <a:ext cx="3527789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6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70" name="文本框 118"/>
          <p:cNvSpPr txBox="1"/>
          <p:nvPr/>
        </p:nvSpPr>
        <p:spPr bwMode="auto">
          <a:xfrm>
            <a:off x="2237886" y="1936934"/>
            <a:ext cx="34971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019BBEDA-AA40-42D2-9AC8-911CF83ED4A6}"/>
              </a:ext>
            </a:extLst>
          </p:cNvPr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F38E51-E3EA-4B84-9BEC-1074EE60E373}"/>
              </a:ext>
            </a:extLst>
          </p:cNvPr>
          <p:cNvSpPr txBox="1"/>
          <p:nvPr/>
        </p:nvSpPr>
        <p:spPr>
          <a:xfrm>
            <a:off x="1059252" y="305271"/>
            <a:ext cx="10938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FaceNet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Unified Embedding for Face Recognition and Clustering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48576" y="1293541"/>
            <a:ext cx="94227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       为了使在线生成的三元组合理</a:t>
            </a:r>
            <a:r>
              <a:rPr lang="zh-CN" altLang="en-US" sz="2000" dirty="0">
                <a:latin typeface="+mn-ea"/>
              </a:rPr>
              <a:t>，生成</a:t>
            </a:r>
            <a:r>
              <a:rPr lang="en-US" altLang="zh-CN" sz="2000" dirty="0">
                <a:latin typeface="+mn-ea"/>
              </a:rPr>
              <a:t>mini-batch</a:t>
            </a:r>
            <a:r>
              <a:rPr lang="zh-CN" altLang="en-US" sz="2000" dirty="0">
                <a:latin typeface="+mn-ea"/>
              </a:rPr>
              <a:t>的时候，保证每个</a:t>
            </a:r>
            <a:r>
              <a:rPr lang="en-US" altLang="zh-CN" sz="2000" dirty="0">
                <a:latin typeface="+mn-ea"/>
              </a:rPr>
              <a:t>mini-batch</a:t>
            </a:r>
            <a:r>
              <a:rPr lang="zh-CN" altLang="en-US" sz="2000" dirty="0">
                <a:latin typeface="+mn-ea"/>
              </a:rPr>
              <a:t>中每个人平均有</a:t>
            </a:r>
            <a:r>
              <a:rPr lang="en-US" altLang="zh-CN" sz="2000" dirty="0">
                <a:latin typeface="+mn-ea"/>
              </a:rPr>
              <a:t>40</a:t>
            </a:r>
            <a:r>
              <a:rPr lang="zh-CN" altLang="en-US" sz="2000" dirty="0">
                <a:latin typeface="+mn-ea"/>
              </a:rPr>
              <a:t>张图片。然后随机加一些反例进去。在生成</a:t>
            </a:r>
            <a:r>
              <a:rPr lang="en-US" altLang="zh-CN" sz="2000" dirty="0">
                <a:latin typeface="+mn-ea"/>
              </a:rPr>
              <a:t>triplet</a:t>
            </a:r>
            <a:r>
              <a:rPr lang="zh-CN" altLang="en-US" sz="2000" dirty="0">
                <a:latin typeface="+mn-ea"/>
              </a:rPr>
              <a:t>的时候，找出所有的</a:t>
            </a:r>
            <a:r>
              <a:rPr lang="en-US" altLang="zh-CN" sz="2000" dirty="0" smtClean="0">
                <a:latin typeface="+mn-ea"/>
              </a:rPr>
              <a:t>anchor-positive</a:t>
            </a:r>
            <a:r>
              <a:rPr lang="zh-CN" altLang="en-US" sz="2000" dirty="0" smtClean="0">
                <a:latin typeface="+mn-ea"/>
              </a:rPr>
              <a:t>对</a:t>
            </a:r>
            <a:r>
              <a:rPr lang="zh-CN" altLang="en-US" sz="2000" dirty="0">
                <a:latin typeface="+mn-ea"/>
              </a:rPr>
              <a:t>，然后对每个</a:t>
            </a:r>
            <a:r>
              <a:rPr lang="en-US" altLang="zh-CN" sz="2000" dirty="0" smtClean="0">
                <a:latin typeface="+mn-ea"/>
              </a:rPr>
              <a:t>anchor-positive</a:t>
            </a:r>
            <a:r>
              <a:rPr lang="zh-CN" altLang="en-US" sz="2000" dirty="0" smtClean="0">
                <a:latin typeface="+mn-ea"/>
              </a:rPr>
              <a:t>对</a:t>
            </a:r>
            <a:r>
              <a:rPr lang="zh-CN" altLang="en-US" sz="2000" dirty="0">
                <a:latin typeface="+mn-ea"/>
              </a:rPr>
              <a:t>找出其</a:t>
            </a:r>
            <a:r>
              <a:rPr lang="en-US" altLang="zh-CN" sz="2000" dirty="0">
                <a:latin typeface="+mn-ea"/>
              </a:rPr>
              <a:t>hard </a:t>
            </a:r>
            <a:r>
              <a:rPr lang="en-US" altLang="zh-CN" sz="2000" dirty="0" smtClean="0">
                <a:latin typeface="+mn-ea"/>
              </a:rPr>
              <a:t>negatives</a:t>
            </a:r>
            <a:r>
              <a:rPr lang="zh-CN" altLang="en-US" sz="2000" dirty="0" smtClean="0">
                <a:latin typeface="+mn-ea"/>
              </a:rPr>
              <a:t>样本。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如果全部都用</a:t>
            </a:r>
            <a:r>
              <a:rPr lang="en-US" altLang="zh-CN" sz="2000" dirty="0" smtClean="0">
                <a:latin typeface="+mn-ea"/>
              </a:rPr>
              <a:t>hard negatives</a:t>
            </a:r>
            <a:r>
              <a:rPr lang="zh-CN" altLang="en-US" sz="2000" dirty="0" smtClean="0">
                <a:latin typeface="+mn-ea"/>
              </a:rPr>
              <a:t>可能会导致模型坍塌，</a:t>
            </a:r>
            <a:r>
              <a:rPr lang="en-US" altLang="zh-CN" sz="2000" dirty="0" smtClean="0">
                <a:latin typeface="+mn-ea"/>
              </a:rPr>
              <a:t>f(x)</a:t>
            </a:r>
            <a:r>
              <a:rPr lang="zh-CN" altLang="en-US" sz="2000" dirty="0" smtClean="0">
                <a:latin typeface="+mn-ea"/>
              </a:rPr>
              <a:t>趋于</a:t>
            </a:r>
            <a:r>
              <a:rPr lang="en-US" altLang="zh-CN" sz="2000" dirty="0" smtClean="0">
                <a:latin typeface="+mn-ea"/>
              </a:rPr>
              <a:t>0</a:t>
            </a:r>
            <a:r>
              <a:rPr lang="zh-CN" altLang="en-US" sz="2000" dirty="0" smtClean="0">
                <a:latin typeface="+mn-ea"/>
              </a:rPr>
              <a:t>，也可以选择</a:t>
            </a:r>
            <a:r>
              <a:rPr lang="en-US" altLang="zh-CN" sz="2000" dirty="0" smtClean="0">
                <a:latin typeface="+mn-ea"/>
              </a:rPr>
              <a:t>semi-hard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err="1" smtClean="0">
                <a:latin typeface="+mn-ea"/>
              </a:rPr>
              <a:t>nagatives</a:t>
            </a:r>
            <a:r>
              <a:rPr lang="zh-CN" altLang="en-US" sz="2000" dirty="0" smtClean="0">
                <a:latin typeface="+mn-ea"/>
              </a:rPr>
              <a:t>即</a:t>
            </a:r>
            <a:r>
              <a:rPr lang="zh-CN" altLang="en-US" sz="2000" dirty="0">
                <a:latin typeface="+mn-ea"/>
              </a:rPr>
              <a:t>不</a:t>
            </a:r>
            <a:r>
              <a:rPr lang="zh-CN" altLang="en-US" sz="2000" dirty="0" smtClean="0">
                <a:latin typeface="+mn-ea"/>
              </a:rPr>
              <a:t>考虑</a:t>
            </a:r>
            <a:r>
              <a:rPr lang="en-US" altLang="zh-CN" sz="2000" dirty="0">
                <a:latin typeface="+mn-ea"/>
              </a:rPr>
              <a:t>α</a:t>
            </a:r>
            <a:r>
              <a:rPr lang="zh-CN" altLang="en-US" sz="2000" dirty="0" smtClean="0">
                <a:latin typeface="+mn-ea"/>
              </a:rPr>
              <a:t>因素</a:t>
            </a:r>
            <a:r>
              <a:rPr lang="zh-CN" altLang="en-US" sz="2000" dirty="0">
                <a:latin typeface="+mn-ea"/>
              </a:rPr>
              <a:t>，即：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332" y="3042732"/>
            <a:ext cx="4816257" cy="60203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585" y="3886307"/>
            <a:ext cx="3300761" cy="277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44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/>
      <p:bldP spid="165" grpId="0"/>
      <p:bldP spid="166" grpId="0"/>
      <p:bldP spid="167" grpId="0"/>
      <p:bldP spid="168" grpId="0"/>
      <p:bldP spid="169" grpId="0"/>
      <p:bldP spid="17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文本框 118"/>
          <p:cNvSpPr txBox="1"/>
          <p:nvPr/>
        </p:nvSpPr>
        <p:spPr bwMode="auto">
          <a:xfrm>
            <a:off x="6528439" y="5586538"/>
            <a:ext cx="4555065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点击输入简要文本内容，文字内容需概况精炼的说明该分项内容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licai2011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专业设计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165" name="文本框 119"/>
          <p:cNvSpPr txBox="1"/>
          <p:nvPr/>
        </p:nvSpPr>
        <p:spPr bwMode="auto">
          <a:xfrm>
            <a:off x="6528440" y="5321090"/>
            <a:ext cx="4594970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6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67" name="文本框 119"/>
          <p:cNvSpPr txBox="1"/>
          <p:nvPr/>
        </p:nvSpPr>
        <p:spPr bwMode="auto">
          <a:xfrm>
            <a:off x="881001" y="3886307"/>
            <a:ext cx="4154950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6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68" name="文本框 118"/>
          <p:cNvSpPr txBox="1"/>
          <p:nvPr/>
        </p:nvSpPr>
        <p:spPr bwMode="auto">
          <a:xfrm>
            <a:off x="7836986" y="3183099"/>
            <a:ext cx="34971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点击输入简要文本内容，文字内容需概况精炼的说明该分项内容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licai2011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专业设计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169" name="文本框 119"/>
          <p:cNvSpPr txBox="1"/>
          <p:nvPr/>
        </p:nvSpPr>
        <p:spPr bwMode="auto">
          <a:xfrm>
            <a:off x="7846256" y="2917651"/>
            <a:ext cx="3527789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6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70" name="文本框 118"/>
          <p:cNvSpPr txBox="1"/>
          <p:nvPr/>
        </p:nvSpPr>
        <p:spPr bwMode="auto">
          <a:xfrm>
            <a:off x="2237886" y="1936934"/>
            <a:ext cx="34971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019BBEDA-AA40-42D2-9AC8-911CF83ED4A6}"/>
              </a:ext>
            </a:extLst>
          </p:cNvPr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F38E51-E3EA-4B84-9BEC-1074EE60E373}"/>
              </a:ext>
            </a:extLst>
          </p:cNvPr>
          <p:cNvSpPr txBox="1"/>
          <p:nvPr/>
        </p:nvSpPr>
        <p:spPr>
          <a:xfrm>
            <a:off x="1059252" y="305271"/>
            <a:ext cx="10938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Selective Refinement Network for High Performance Face Detection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59252" y="1596321"/>
            <a:ext cx="101855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本文提出了一种</a:t>
            </a:r>
            <a:r>
              <a:rPr lang="zh-CN" altLang="en-US" sz="2000" dirty="0">
                <a:latin typeface="+mn-ea"/>
              </a:rPr>
              <a:t>人</a:t>
            </a:r>
            <a:r>
              <a:rPr lang="zh-CN" altLang="en-US" sz="2000" dirty="0" smtClean="0">
                <a:latin typeface="+mn-ea"/>
              </a:rPr>
              <a:t>脸检测算法</a:t>
            </a:r>
            <a:r>
              <a:rPr lang="en-US" altLang="zh-CN" sz="2000" dirty="0" smtClean="0">
                <a:latin typeface="+mn-ea"/>
              </a:rPr>
              <a:t>SRN</a:t>
            </a:r>
            <a:r>
              <a:rPr lang="zh-CN" altLang="en-US" sz="2000" dirty="0" smtClean="0">
                <a:latin typeface="+mn-ea"/>
              </a:rPr>
              <a:t>，</a:t>
            </a:r>
            <a:r>
              <a:rPr lang="en-US" altLang="zh-CN" sz="2000" dirty="0" smtClean="0">
                <a:latin typeface="+mn-ea"/>
              </a:rPr>
              <a:t>SRN</a:t>
            </a:r>
            <a:r>
              <a:rPr lang="zh-CN" altLang="en-US" sz="2000" dirty="0" smtClean="0">
                <a:latin typeface="+mn-ea"/>
              </a:rPr>
              <a:t>包括选择性两步分类</a:t>
            </a:r>
            <a:r>
              <a:rPr lang="en-US" altLang="zh-CN" sz="2000" dirty="0" smtClean="0">
                <a:latin typeface="+mn-ea"/>
              </a:rPr>
              <a:t>(STC)</a:t>
            </a:r>
            <a:r>
              <a:rPr lang="zh-CN" altLang="en-US" sz="2000" dirty="0" smtClean="0">
                <a:latin typeface="+mn-ea"/>
              </a:rPr>
              <a:t>、选择性两步回归</a:t>
            </a:r>
            <a:r>
              <a:rPr lang="en-US" altLang="zh-CN" sz="2000" dirty="0" smtClean="0">
                <a:latin typeface="+mn-ea"/>
              </a:rPr>
              <a:t>(STR)</a:t>
            </a:r>
            <a:r>
              <a:rPr lang="zh-CN" altLang="en-US" sz="2000" dirty="0" smtClean="0">
                <a:latin typeface="+mn-ea"/>
              </a:rPr>
              <a:t>和感受野增强</a:t>
            </a:r>
            <a:r>
              <a:rPr lang="en-US" altLang="zh-CN" sz="2000" dirty="0" smtClean="0">
                <a:latin typeface="+mn-ea"/>
              </a:rPr>
              <a:t>(RFE</a:t>
            </a:r>
            <a:r>
              <a:rPr lang="en-US" altLang="zh-CN" sz="2000" dirty="0" smtClean="0">
                <a:latin typeface="+mn-ea"/>
              </a:rPr>
              <a:t>)</a:t>
            </a:r>
            <a:endParaRPr lang="en-US" altLang="zh-CN" sz="2000" dirty="0" smtClean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390" y="2664047"/>
            <a:ext cx="6896273" cy="316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96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/>
      <p:bldP spid="165" grpId="0"/>
      <p:bldP spid="167" grpId="0"/>
      <p:bldP spid="168" grpId="0"/>
      <p:bldP spid="169" grpId="0"/>
      <p:bldP spid="17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文本框 118"/>
          <p:cNvSpPr txBox="1"/>
          <p:nvPr/>
        </p:nvSpPr>
        <p:spPr bwMode="auto">
          <a:xfrm>
            <a:off x="6528439" y="5586538"/>
            <a:ext cx="4555065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点击输入简要文本内容，文字内容需概况精炼的说明该分项内容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licai2011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专业设计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165" name="文本框 119"/>
          <p:cNvSpPr txBox="1"/>
          <p:nvPr/>
        </p:nvSpPr>
        <p:spPr bwMode="auto">
          <a:xfrm>
            <a:off x="6528440" y="5321090"/>
            <a:ext cx="4594970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6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66" name="文本框 118"/>
          <p:cNvSpPr txBox="1"/>
          <p:nvPr/>
        </p:nvSpPr>
        <p:spPr bwMode="auto">
          <a:xfrm>
            <a:off x="881001" y="4151754"/>
            <a:ext cx="4154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点击输入简要文本内容，文字内容需概况精炼的说明该分项内容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licai2011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专业设计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167" name="文本框 119"/>
          <p:cNvSpPr txBox="1"/>
          <p:nvPr/>
        </p:nvSpPr>
        <p:spPr bwMode="auto">
          <a:xfrm>
            <a:off x="881001" y="3886307"/>
            <a:ext cx="4154950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6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68" name="文本框 118"/>
          <p:cNvSpPr txBox="1"/>
          <p:nvPr/>
        </p:nvSpPr>
        <p:spPr bwMode="auto">
          <a:xfrm>
            <a:off x="7836986" y="3183099"/>
            <a:ext cx="34971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点击输入简要文本内容，文字内容需概况精炼的说明该分项内容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licai2011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专业设计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169" name="文本框 119"/>
          <p:cNvSpPr txBox="1"/>
          <p:nvPr/>
        </p:nvSpPr>
        <p:spPr bwMode="auto">
          <a:xfrm>
            <a:off x="7846256" y="2917651"/>
            <a:ext cx="3527789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6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70" name="文本框 118"/>
          <p:cNvSpPr txBox="1"/>
          <p:nvPr/>
        </p:nvSpPr>
        <p:spPr bwMode="auto">
          <a:xfrm>
            <a:off x="2237886" y="1936934"/>
            <a:ext cx="34971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019BBEDA-AA40-42D2-9AC8-911CF83ED4A6}"/>
              </a:ext>
            </a:extLst>
          </p:cNvPr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F38E51-E3EA-4B84-9BEC-1074EE60E373}"/>
              </a:ext>
            </a:extLst>
          </p:cNvPr>
          <p:cNvSpPr txBox="1"/>
          <p:nvPr/>
        </p:nvSpPr>
        <p:spPr>
          <a:xfrm>
            <a:off x="1059252" y="305271"/>
            <a:ext cx="10938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Selective Refinement Network for High Performance Face Detection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59252" y="1668162"/>
            <a:ext cx="101855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+mn-ea"/>
              </a:rPr>
              <a:t>STC</a:t>
            </a:r>
            <a:r>
              <a:rPr lang="zh-CN" altLang="en-US" sz="2000" dirty="0">
                <a:latin typeface="+mn-ea"/>
              </a:rPr>
              <a:t>作用于浅层</a:t>
            </a:r>
            <a:r>
              <a:rPr lang="en-US" altLang="zh-CN" sz="2000" dirty="0">
                <a:latin typeface="+mn-ea"/>
              </a:rPr>
              <a:t>Feature Map</a:t>
            </a:r>
            <a:r>
              <a:rPr lang="zh-CN" altLang="en-US" sz="2000" dirty="0">
                <a:latin typeface="+mn-ea"/>
              </a:rPr>
              <a:t>上，来过滤掉</a:t>
            </a:r>
            <a:r>
              <a:rPr lang="zh-CN" altLang="en-US" sz="2000" dirty="0" smtClean="0">
                <a:latin typeface="+mn-ea"/>
              </a:rPr>
              <a:t>大部分</a:t>
            </a:r>
            <a:r>
              <a:rPr lang="zh-CN" altLang="en-US" sz="2000" dirty="0">
                <a:latin typeface="+mn-ea"/>
              </a:rPr>
              <a:t>比较</a:t>
            </a:r>
            <a:r>
              <a:rPr lang="zh-CN" altLang="en-US" sz="2000" dirty="0" smtClean="0">
                <a:latin typeface="+mn-ea"/>
              </a:rPr>
              <a:t>容易</a:t>
            </a:r>
            <a:r>
              <a:rPr lang="zh-CN" altLang="en-US" sz="2000" dirty="0">
                <a:latin typeface="+mn-ea"/>
              </a:rPr>
              <a:t>区分的负样本，缓解了类不平衡问题</a:t>
            </a:r>
            <a:r>
              <a:rPr lang="zh-CN" altLang="en-US" sz="2000" dirty="0" smtClean="0">
                <a:latin typeface="+mn-ea"/>
              </a:rPr>
              <a:t>，减少了搜索空间</a:t>
            </a:r>
            <a:endParaRPr lang="zh-CN" altLang="en-US" sz="2000" dirty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+mn-ea"/>
              </a:rPr>
              <a:t>STR</a:t>
            </a:r>
            <a:r>
              <a:rPr lang="zh-CN" altLang="en-US" sz="2000" dirty="0">
                <a:latin typeface="+mn-ea"/>
              </a:rPr>
              <a:t>作用于高层</a:t>
            </a:r>
            <a:r>
              <a:rPr lang="en-US" altLang="zh-CN" sz="2000" dirty="0">
                <a:latin typeface="+mn-ea"/>
              </a:rPr>
              <a:t>Feature Map</a:t>
            </a:r>
            <a:r>
              <a:rPr lang="zh-CN" altLang="en-US" sz="2000" dirty="0">
                <a:latin typeface="+mn-ea"/>
              </a:rPr>
              <a:t>上，用来粗略调整</a:t>
            </a:r>
            <a:r>
              <a:rPr lang="en-US" altLang="zh-CN" sz="2000" dirty="0">
                <a:latin typeface="+mn-ea"/>
              </a:rPr>
              <a:t>anchor</a:t>
            </a:r>
            <a:r>
              <a:rPr lang="zh-CN" altLang="en-US" sz="2000" dirty="0" smtClean="0">
                <a:latin typeface="+mn-ea"/>
              </a:rPr>
              <a:t>的</a:t>
            </a:r>
            <a:r>
              <a:rPr lang="zh-CN" altLang="en-US" sz="2000" dirty="0">
                <a:latin typeface="+mn-ea"/>
              </a:rPr>
              <a:t>大小</a:t>
            </a:r>
            <a:r>
              <a:rPr lang="zh-CN" altLang="en-US" sz="2000" dirty="0" smtClean="0">
                <a:latin typeface="+mn-ea"/>
              </a:rPr>
              <a:t>和位置</a:t>
            </a:r>
            <a:r>
              <a:rPr lang="zh-CN" altLang="en-US" sz="2000" dirty="0" smtClean="0">
                <a:latin typeface="+mn-ea"/>
              </a:rPr>
              <a:t>，并</a:t>
            </a:r>
            <a:r>
              <a:rPr lang="zh-CN" altLang="en-US" sz="2000" dirty="0">
                <a:latin typeface="+mn-ea"/>
              </a:rPr>
              <a:t>进一步为高层</a:t>
            </a:r>
            <a:r>
              <a:rPr lang="en-US" altLang="zh-CN" sz="2000" dirty="0">
                <a:latin typeface="+mn-ea"/>
              </a:rPr>
              <a:t>Feature Map</a:t>
            </a:r>
            <a:r>
              <a:rPr lang="zh-CN" altLang="en-US" sz="2000" dirty="0">
                <a:latin typeface="+mn-ea"/>
              </a:rPr>
              <a:t>上的回归器</a:t>
            </a:r>
            <a:r>
              <a:rPr lang="zh-CN" altLang="en-US" sz="2000" dirty="0" smtClean="0">
                <a:latin typeface="+mn-ea"/>
              </a:rPr>
              <a:t>提供</a:t>
            </a:r>
            <a:r>
              <a:rPr lang="zh-CN" altLang="en-US" sz="2000" dirty="0">
                <a:latin typeface="+mn-ea"/>
              </a:rPr>
              <a:t>调整</a:t>
            </a:r>
            <a:r>
              <a:rPr lang="zh-CN" altLang="en-US" sz="2000" dirty="0" smtClean="0">
                <a:latin typeface="+mn-ea"/>
              </a:rPr>
              <a:t>后</a:t>
            </a:r>
            <a:r>
              <a:rPr lang="zh-CN" altLang="en-US" sz="2000" dirty="0">
                <a:latin typeface="+mn-ea"/>
              </a:rPr>
              <a:t>的</a:t>
            </a:r>
            <a:r>
              <a:rPr lang="en-US" altLang="zh-CN" sz="2000" dirty="0">
                <a:latin typeface="+mn-ea"/>
              </a:rPr>
              <a:t>anchor</a:t>
            </a:r>
            <a:r>
              <a:rPr lang="zh-CN" altLang="en-US" sz="2000" dirty="0">
                <a:latin typeface="+mn-ea"/>
              </a:rPr>
              <a:t>位置</a:t>
            </a:r>
            <a:r>
              <a:rPr lang="zh-CN" altLang="en-US" sz="2000" dirty="0" smtClean="0">
                <a:latin typeface="+mn-ea"/>
              </a:rPr>
              <a:t>初始化</a:t>
            </a:r>
            <a:endParaRPr lang="zh-CN" altLang="en-US" sz="2000" dirty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+mn-ea"/>
              </a:rPr>
              <a:t>RFE</a:t>
            </a:r>
            <a:r>
              <a:rPr lang="zh-CN" altLang="en-US" sz="2000" dirty="0" smtClean="0">
                <a:latin typeface="+mn-ea"/>
              </a:rPr>
              <a:t>在</a:t>
            </a:r>
            <a:r>
              <a:rPr lang="zh-CN" altLang="en-US" sz="2000" dirty="0">
                <a:latin typeface="+mn-ea"/>
              </a:rPr>
              <a:t>预测类和位置之前，将特征的感受野多样化，这有助于在某些极端姿势中很好地捕捉到人</a:t>
            </a:r>
            <a:r>
              <a:rPr lang="zh-CN" altLang="en-US" sz="2000" dirty="0" smtClean="0">
                <a:latin typeface="+mn-ea"/>
              </a:rPr>
              <a:t>脸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+mn-ea"/>
              </a:rPr>
              <a:t>Focal Loss</a:t>
            </a:r>
            <a:r>
              <a:rPr lang="zh-CN" altLang="en-US" sz="2000" dirty="0" smtClean="0">
                <a:latin typeface="+mn-ea"/>
              </a:rPr>
              <a:t>是动态缩放的交叉熵损失函数，在难样本的稀疏子集上进行训练。随着对正确分类的置信度增加，缩放因子逐渐缩小为</a:t>
            </a:r>
            <a:r>
              <a:rPr lang="en-US" altLang="zh-CN" sz="2000" dirty="0" smtClean="0">
                <a:latin typeface="+mn-ea"/>
              </a:rPr>
              <a:t>0</a:t>
            </a:r>
            <a:r>
              <a:rPr lang="zh-CN" altLang="en-US" sz="2000" dirty="0" smtClean="0">
                <a:latin typeface="+mn-ea"/>
              </a:rPr>
              <a:t>（</a:t>
            </a:r>
            <a:r>
              <a:rPr lang="zh-CN" altLang="en-US" sz="2000" dirty="0"/>
              <a:t>缩放因子能够动态的调整训练过程中简单样本的权重，并让模型快速关注</a:t>
            </a:r>
            <a:r>
              <a:rPr lang="zh-CN" altLang="en-US" sz="2000" dirty="0" smtClean="0"/>
              <a:t>于难</a:t>
            </a:r>
            <a:r>
              <a:rPr lang="zh-CN" altLang="en-US" sz="2000" dirty="0"/>
              <a:t>样本</a:t>
            </a:r>
            <a:r>
              <a:rPr lang="zh-CN" altLang="en-US" sz="2000" dirty="0" smtClean="0">
                <a:latin typeface="+mn-ea"/>
              </a:rPr>
              <a:t>）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786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/>
      <p:bldP spid="165" grpId="0"/>
      <p:bldP spid="166" grpId="0"/>
      <p:bldP spid="167" grpId="0"/>
      <p:bldP spid="168" grpId="0"/>
      <p:bldP spid="169" grpId="0"/>
      <p:bldP spid="17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AB8973-E78D-400B-9D41-923EF3B9D4AF}"/>
              </a:ext>
            </a:extLst>
          </p:cNvPr>
          <p:cNvSpPr txBox="1"/>
          <p:nvPr/>
        </p:nvSpPr>
        <p:spPr>
          <a:xfrm>
            <a:off x="5101442" y="892683"/>
            <a:ext cx="1916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600" dirty="0">
                <a:cs typeface="+mn-ea"/>
                <a:sym typeface="+mn-lt"/>
              </a:rPr>
              <a:t>目录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FB77651-3FB2-4F19-8E1F-11659A5C918D}"/>
              </a:ext>
            </a:extLst>
          </p:cNvPr>
          <p:cNvSpPr/>
          <p:nvPr/>
        </p:nvSpPr>
        <p:spPr>
          <a:xfrm>
            <a:off x="4741504" y="869504"/>
            <a:ext cx="2635968" cy="75424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箭头: 五边形 3">
            <a:extLst>
              <a:ext uri="{FF2B5EF4-FFF2-40B4-BE49-F238E27FC236}">
                <a16:creationId xmlns:a16="http://schemas.microsoft.com/office/drawing/2014/main" id="{6BB93C26-CDC1-426C-AA99-2705C95F7CF3}"/>
              </a:ext>
            </a:extLst>
          </p:cNvPr>
          <p:cNvSpPr/>
          <p:nvPr/>
        </p:nvSpPr>
        <p:spPr>
          <a:xfrm>
            <a:off x="4741503" y="2264225"/>
            <a:ext cx="1317984" cy="837191"/>
          </a:xfrm>
          <a:prstGeom prst="homePlat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4400" b="1" dirty="0">
                <a:solidFill>
                  <a:prstClr val="white"/>
                </a:solidFill>
              </a:rPr>
              <a:t>01</a:t>
            </a:r>
            <a:endParaRPr lang="zh-CN" altLang="en-US" sz="4400" b="1" dirty="0">
              <a:solidFill>
                <a:prstClr val="white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8931DF-370F-42E2-9B19-B360434164BC}"/>
              </a:ext>
            </a:extLst>
          </p:cNvPr>
          <p:cNvSpPr txBox="1"/>
          <p:nvPr/>
        </p:nvSpPr>
        <p:spPr>
          <a:xfrm>
            <a:off x="6247144" y="2433841"/>
            <a:ext cx="3058933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20000"/>
              </a:lnSpc>
            </a:pP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论文解读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箭头: 五边形 6">
            <a:extLst>
              <a:ext uri="{FF2B5EF4-FFF2-40B4-BE49-F238E27FC236}">
                <a16:creationId xmlns:a16="http://schemas.microsoft.com/office/drawing/2014/main" id="{FAAC0B98-52CF-4800-89E1-7E67CE379F09}"/>
              </a:ext>
            </a:extLst>
          </p:cNvPr>
          <p:cNvSpPr/>
          <p:nvPr/>
        </p:nvSpPr>
        <p:spPr>
          <a:xfrm>
            <a:off x="4741503" y="4313132"/>
            <a:ext cx="1317984" cy="837191"/>
          </a:xfrm>
          <a:prstGeom prst="homePlate">
            <a:avLst/>
          </a:prstGeom>
          <a:solidFill>
            <a:srgbClr val="D6E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4400" b="1" dirty="0">
                <a:solidFill>
                  <a:prstClr val="white"/>
                </a:solidFill>
              </a:rPr>
              <a:t>03</a:t>
            </a:r>
            <a:endParaRPr lang="zh-CN" altLang="en-US" sz="4400" b="1" dirty="0">
              <a:solidFill>
                <a:prstClr val="white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6ECFDBB-4E7B-47FA-B7B7-9D5D749A73AD}"/>
              </a:ext>
            </a:extLst>
          </p:cNvPr>
          <p:cNvSpPr txBox="1"/>
          <p:nvPr/>
        </p:nvSpPr>
        <p:spPr>
          <a:xfrm>
            <a:off x="6247144" y="4482748"/>
            <a:ext cx="3058933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20000"/>
              </a:lnSpc>
            </a:pP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后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期展望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D2D650A-2A97-4629-A0F1-6A0188C9FA56}"/>
              </a:ext>
            </a:extLst>
          </p:cNvPr>
          <p:cNvSpPr txBox="1"/>
          <p:nvPr/>
        </p:nvSpPr>
        <p:spPr>
          <a:xfrm flipH="1">
            <a:off x="6247144" y="3414333"/>
            <a:ext cx="3058933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20000"/>
              </a:lnSpc>
            </a:pP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模型测试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箭头: 五边形 3">
            <a:extLst>
              <a:ext uri="{FF2B5EF4-FFF2-40B4-BE49-F238E27FC236}">
                <a16:creationId xmlns:a16="http://schemas.microsoft.com/office/drawing/2014/main" id="{6BB93C26-CDC1-426C-AA99-2705C95F7CF3}"/>
              </a:ext>
            </a:extLst>
          </p:cNvPr>
          <p:cNvSpPr/>
          <p:nvPr/>
        </p:nvSpPr>
        <p:spPr>
          <a:xfrm>
            <a:off x="4741503" y="3244717"/>
            <a:ext cx="1317984" cy="837191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4400" b="1" dirty="0" smtClean="0">
                <a:solidFill>
                  <a:prstClr val="white"/>
                </a:solidFill>
              </a:rPr>
              <a:t>02</a:t>
            </a:r>
            <a:endParaRPr lang="zh-CN" altLang="en-US" sz="4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61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矩形: 圆角 1">
            <a:extLst>
              <a:ext uri="{FF2B5EF4-FFF2-40B4-BE49-F238E27FC236}">
                <a16:creationId xmlns:a16="http://schemas.microsoft.com/office/drawing/2014/main" id="{325D4C4C-15A1-49DE-A7C5-7B4B5EEE3EAE}"/>
              </a:ext>
            </a:extLst>
          </p:cNvPr>
          <p:cNvSpPr/>
          <p:nvPr/>
        </p:nvSpPr>
        <p:spPr>
          <a:xfrm>
            <a:off x="1611359" y="1058779"/>
            <a:ext cx="1532894" cy="5149516"/>
          </a:xfrm>
          <a:prstGeom prst="roundRect">
            <a:avLst>
              <a:gd name="adj" fmla="val 0"/>
            </a:avLst>
          </a:prstGeom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5" name="文本框 4">
            <a:extLst>
              <a:ext uri="{FF2B5EF4-FFF2-40B4-BE49-F238E27FC236}">
                <a16:creationId xmlns:a16="http://schemas.microsoft.com/office/drawing/2014/main" id="{F945B65D-664E-4F92-A286-1A375D9B376D}"/>
              </a:ext>
            </a:extLst>
          </p:cNvPr>
          <p:cNvSpPr txBox="1"/>
          <p:nvPr/>
        </p:nvSpPr>
        <p:spPr>
          <a:xfrm>
            <a:off x="2377806" y="1371379"/>
            <a:ext cx="1440476" cy="452431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latin typeface="汉仪智楷繁" panose="02010600000101010101" pitchFamily="2" charset="-122"/>
                <a:ea typeface="汉仪智楷繁" panose="02010600000101010101" pitchFamily="2" charset="-122"/>
              </a:rPr>
              <a:t>第二部分</a:t>
            </a:r>
          </a:p>
        </p:txBody>
      </p:sp>
      <p:sp useBgFill="1">
        <p:nvSpPr>
          <p:cNvPr id="7" name="文本框 6">
            <a:extLst>
              <a:ext uri="{FF2B5EF4-FFF2-40B4-BE49-F238E27FC236}">
                <a16:creationId xmlns:a16="http://schemas.microsoft.com/office/drawing/2014/main" id="{15F44436-D4F6-4DDE-B0AF-17901E4EC1BA}"/>
              </a:ext>
            </a:extLst>
          </p:cNvPr>
          <p:cNvSpPr txBox="1"/>
          <p:nvPr/>
        </p:nvSpPr>
        <p:spPr>
          <a:xfrm>
            <a:off x="3910700" y="3060321"/>
            <a:ext cx="4762619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latin typeface="汉仪智楷繁" panose="02010600000101010101" pitchFamily="2" charset="-122"/>
                <a:ea typeface="汉仪智楷繁" panose="02010600000101010101" pitchFamily="2" charset="-122"/>
              </a:rPr>
              <a:t>模型测试</a:t>
            </a:r>
            <a:endParaRPr lang="zh-CN" altLang="en-US" sz="4400" dirty="0">
              <a:latin typeface="汉仪智楷繁" panose="02010600000101010101" pitchFamily="2" charset="-122"/>
              <a:ea typeface="汉仪智楷繁" panose="0201060000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65782C-2C62-46F0-98B2-B8AD27B32D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1742">
            <a:off x="8137810" y="3340540"/>
            <a:ext cx="3359920" cy="309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1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3747073" y="1410915"/>
            <a:ext cx="1005278" cy="338365"/>
          </a:xfrm>
          <a:prstGeom prst="rect">
            <a:avLst/>
          </a:prstGeom>
        </p:spPr>
        <p:txBody>
          <a:bodyPr wrap="none" lIns="91378" tIns="45690" rIns="91378" bIns="45690">
            <a:spAutoFit/>
          </a:bodyPr>
          <a:lstStyle/>
          <a:p>
            <a:r>
              <a:rPr lang="zh-CN" altLang="en-US" sz="15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599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47"/>
          <p:cNvSpPr>
            <a:spLocks noChangeArrowheads="1"/>
          </p:cNvSpPr>
          <p:nvPr/>
        </p:nvSpPr>
        <p:spPr bwMode="auto">
          <a:xfrm>
            <a:off x="3731318" y="2551878"/>
            <a:ext cx="2811063" cy="53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78" tIns="45690" rIns="91378" bIns="4569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bg1"/>
                </a:solidFill>
                <a:sym typeface="微软雅黑" panose="020B0503020204020204" pitchFamily="34" charset="-122"/>
              </a:rPr>
              <a:t>在此录入上述图表的描述说明，在此录入上述图表的描述说明。</a:t>
            </a:r>
          </a:p>
        </p:txBody>
      </p:sp>
      <p:sp>
        <p:nvSpPr>
          <p:cNvPr id="68" name="矩形 67"/>
          <p:cNvSpPr/>
          <p:nvPr/>
        </p:nvSpPr>
        <p:spPr>
          <a:xfrm>
            <a:off x="3747073" y="3574921"/>
            <a:ext cx="1005278" cy="338365"/>
          </a:xfrm>
          <a:prstGeom prst="rect">
            <a:avLst/>
          </a:prstGeom>
        </p:spPr>
        <p:txBody>
          <a:bodyPr wrap="none" lIns="91378" tIns="45690" rIns="91378" bIns="45690">
            <a:spAutoFit/>
          </a:bodyPr>
          <a:lstStyle/>
          <a:p>
            <a:r>
              <a:rPr lang="zh-CN" altLang="en-US" sz="15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599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标题 4"/>
          <p:cNvSpPr txBox="1"/>
          <p:nvPr/>
        </p:nvSpPr>
        <p:spPr>
          <a:xfrm>
            <a:off x="50770" y="2538522"/>
            <a:ext cx="1727210" cy="332829"/>
          </a:xfrm>
          <a:prstGeom prst="rect">
            <a:avLst/>
          </a:prstGeom>
        </p:spPr>
        <p:txBody>
          <a:bodyPr vert="horz" lIns="91388" tIns="45694" rIns="91388" bIns="45694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5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财务与融资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等腰三角形 57">
            <a:extLst>
              <a:ext uri="{FF2B5EF4-FFF2-40B4-BE49-F238E27FC236}">
                <a16:creationId xmlns:a16="http://schemas.microsoft.com/office/drawing/2014/main" id="{3D0B54DA-AEB4-4D70-84BA-6B1681D8D3CC}"/>
              </a:ext>
            </a:extLst>
          </p:cNvPr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DF348D1D-5E8D-4CD9-91E4-71B1368C1DC1}"/>
              </a:ext>
            </a:extLst>
          </p:cNvPr>
          <p:cNvSpPr txBox="1"/>
          <p:nvPr/>
        </p:nvSpPr>
        <p:spPr>
          <a:xfrm>
            <a:off x="1036751" y="305271"/>
            <a:ext cx="4951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Face recognition using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Tensorflow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37423" y="1247898"/>
            <a:ext cx="9888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预训练的两个网络模型是基于</a:t>
            </a:r>
            <a:r>
              <a:rPr lang="en-US" altLang="zh-CN" sz="2000" dirty="0" smtClean="0"/>
              <a:t>Inception </a:t>
            </a:r>
            <a:r>
              <a:rPr lang="en-US" altLang="zh-CN" sz="2000" dirty="0" err="1" smtClean="0"/>
              <a:t>ResNet</a:t>
            </a:r>
            <a:r>
              <a:rPr lang="en-US" altLang="zh-CN" sz="2000" dirty="0" smtClean="0"/>
              <a:t> V1</a:t>
            </a:r>
            <a:r>
              <a:rPr lang="zh-CN" altLang="en-US" sz="2000" dirty="0" smtClean="0"/>
              <a:t>网络架构下利用不同的数据集进行训练的，这里我下载的是</a:t>
            </a:r>
            <a:r>
              <a:rPr lang="en-US" altLang="zh-CN" sz="2000" dirty="0" smtClean="0"/>
              <a:t>VGGFace2</a:t>
            </a:r>
            <a:r>
              <a:rPr lang="zh-CN" altLang="en-US" sz="2000" dirty="0" smtClean="0"/>
              <a:t>数据集的模型</a:t>
            </a:r>
            <a:endParaRPr lang="zh-CN" altLang="en-US" sz="2000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424" y="2056105"/>
            <a:ext cx="5730737" cy="1104996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137423" y="3574921"/>
            <a:ext cx="98881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下载</a:t>
            </a:r>
            <a:r>
              <a:rPr lang="en-US" altLang="zh-CN" sz="2000" dirty="0" smtClean="0">
                <a:latin typeface="+mn-ea"/>
              </a:rPr>
              <a:t>LFW</a:t>
            </a:r>
            <a:r>
              <a:rPr lang="zh-CN" altLang="en-US" sz="2000" dirty="0" smtClean="0">
                <a:latin typeface="+mn-ea"/>
              </a:rPr>
              <a:t>数据集（其中共有</a:t>
            </a:r>
            <a:r>
              <a:rPr lang="en-US" altLang="zh-CN" sz="2000" dirty="0" smtClean="0">
                <a:latin typeface="+mn-ea"/>
              </a:rPr>
              <a:t>13233</a:t>
            </a:r>
            <a:r>
              <a:rPr lang="zh-CN" altLang="en-US" sz="2000" dirty="0" smtClean="0">
                <a:latin typeface="+mn-ea"/>
              </a:rPr>
              <a:t>张图片，属于</a:t>
            </a:r>
            <a:r>
              <a:rPr lang="en-US" altLang="zh-CN" sz="2000" dirty="0" smtClean="0">
                <a:latin typeface="+mn-ea"/>
              </a:rPr>
              <a:t>5749</a:t>
            </a:r>
            <a:r>
              <a:rPr lang="zh-CN" altLang="en-US" sz="2000" dirty="0" smtClean="0">
                <a:latin typeface="+mn-ea"/>
              </a:rPr>
              <a:t>个人，图片的大小为</a:t>
            </a:r>
            <a:r>
              <a:rPr lang="en-US" altLang="zh-CN" sz="2000" dirty="0" smtClean="0">
                <a:latin typeface="+mn-ea"/>
              </a:rPr>
              <a:t>250x250</a:t>
            </a:r>
            <a:r>
              <a:rPr lang="zh-CN" altLang="en-US" sz="2000" dirty="0" smtClean="0">
                <a:latin typeface="+mn-ea"/>
              </a:rPr>
              <a:t>）</a:t>
            </a:r>
            <a:r>
              <a:rPr lang="en-US" altLang="zh-CN" sz="2000" dirty="0" smtClean="0">
                <a:latin typeface="+mn-ea"/>
              </a:rPr>
              <a:t>,</a:t>
            </a:r>
            <a:r>
              <a:rPr lang="zh-CN" altLang="en-US" sz="2000" dirty="0" smtClean="0">
                <a:latin typeface="+mn-ea"/>
              </a:rPr>
              <a:t>并对</a:t>
            </a:r>
            <a:r>
              <a:rPr lang="en-US" altLang="zh-CN" sz="2000" dirty="0" smtClean="0">
                <a:latin typeface="+mn-ea"/>
              </a:rPr>
              <a:t>LFW</a:t>
            </a:r>
            <a:r>
              <a:rPr lang="zh-CN" altLang="en-US" sz="2000" dirty="0" smtClean="0">
                <a:latin typeface="+mn-ea"/>
              </a:rPr>
              <a:t>图片进行预处理，利用</a:t>
            </a:r>
            <a:r>
              <a:rPr lang="en-US" altLang="zh-CN" sz="2000" dirty="0" smtClean="0">
                <a:latin typeface="+mn-ea"/>
              </a:rPr>
              <a:t>MTCNN</a:t>
            </a:r>
            <a:r>
              <a:rPr lang="zh-CN" altLang="en-US" sz="2000" dirty="0" smtClean="0">
                <a:latin typeface="+mn-ea"/>
              </a:rPr>
              <a:t>人脸检测算法对人脸进行检测，</a:t>
            </a:r>
            <a:r>
              <a:rPr lang="zh-CN" altLang="en-US" sz="2000" dirty="0" smtClean="0">
                <a:latin typeface="+mn-ea"/>
              </a:rPr>
              <a:t>并进一步对齐，将</a:t>
            </a:r>
            <a:r>
              <a:rPr lang="zh-CN" altLang="en-US" sz="2000" dirty="0" smtClean="0">
                <a:latin typeface="+mn-ea"/>
              </a:rPr>
              <a:t>尺寸修改为</a:t>
            </a:r>
            <a:r>
              <a:rPr lang="en-US" altLang="zh-CN" sz="2000" dirty="0" smtClean="0">
                <a:latin typeface="+mn-ea"/>
              </a:rPr>
              <a:t>160x160</a:t>
            </a:r>
            <a:r>
              <a:rPr lang="zh-CN" altLang="en-US" sz="2000" dirty="0" smtClean="0">
                <a:latin typeface="+mn-ea"/>
              </a:rPr>
              <a:t>，使用预训练模型在</a:t>
            </a:r>
            <a:r>
              <a:rPr lang="en-US" altLang="zh-CN" sz="2000" dirty="0" smtClean="0">
                <a:latin typeface="+mn-ea"/>
              </a:rPr>
              <a:t>LFW</a:t>
            </a:r>
            <a:r>
              <a:rPr lang="zh-CN" altLang="en-US" sz="2000" dirty="0" smtClean="0">
                <a:latin typeface="+mn-ea"/>
              </a:rPr>
              <a:t>上进行测试</a:t>
            </a:r>
            <a:endParaRPr lang="zh-CN" altLang="en-US" sz="2000" dirty="0">
              <a:latin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035" y="4656388"/>
            <a:ext cx="2459038" cy="146100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4947710" y="5276398"/>
            <a:ext cx="4720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准确度达到了</a:t>
            </a:r>
            <a:r>
              <a:rPr lang="en-US" altLang="zh-CN" sz="2000" dirty="0" smtClean="0">
                <a:latin typeface="+mn-ea"/>
              </a:rPr>
              <a:t>0.98500+-0.00658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831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6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等腰三角形 40">
            <a:extLst>
              <a:ext uri="{FF2B5EF4-FFF2-40B4-BE49-F238E27FC236}">
                <a16:creationId xmlns:a16="http://schemas.microsoft.com/office/drawing/2014/main" id="{FA9132EB-3BA1-4249-A4C5-6BB2A979549F}"/>
              </a:ext>
            </a:extLst>
          </p:cNvPr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27B6D09-841D-459E-A7DC-18A6F0EB159F}"/>
              </a:ext>
            </a:extLst>
          </p:cNvPr>
          <p:cNvSpPr txBox="1"/>
          <p:nvPr/>
        </p:nvSpPr>
        <p:spPr>
          <a:xfrm>
            <a:off x="1036751" y="305271"/>
            <a:ext cx="4573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Face recognition using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Tensorflow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36751" y="1248937"/>
            <a:ext cx="6327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比较两张图片的欧氏距离</a:t>
            </a:r>
            <a:endParaRPr lang="zh-CN" altLang="en-US" sz="20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51" y="2192603"/>
            <a:ext cx="2381250" cy="23812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385" y="2192603"/>
            <a:ext cx="2381250" cy="23812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3238491" y="5398762"/>
                <a:ext cx="1671933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.0000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0.8396</m:t>
                            </m:r>
                          </m:e>
                        </m:mr>
                        <m:m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0.8396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0.0000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491" y="5398762"/>
                <a:ext cx="1671933" cy="4601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3460229" y="5122049"/>
                <a:ext cx="12284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         1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229" y="5122049"/>
                <a:ext cx="1228455" cy="276999"/>
              </a:xfrm>
              <a:prstGeom prst="rect">
                <a:avLst/>
              </a:prstGeom>
              <a:blipFill>
                <a:blip r:embed="rId6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3016751" y="5398762"/>
                <a:ext cx="190758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751" y="5398762"/>
                <a:ext cx="190758" cy="4601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/>
          <p:cNvSpPr txBox="1"/>
          <p:nvPr/>
        </p:nvSpPr>
        <p:spPr>
          <a:xfrm>
            <a:off x="1052243" y="5398762"/>
            <a:ext cx="2075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     距离矩阵为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5331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等腰三角形 40">
            <a:extLst>
              <a:ext uri="{FF2B5EF4-FFF2-40B4-BE49-F238E27FC236}">
                <a16:creationId xmlns:a16="http://schemas.microsoft.com/office/drawing/2014/main" id="{FA9132EB-3BA1-4249-A4C5-6BB2A979549F}"/>
              </a:ext>
            </a:extLst>
          </p:cNvPr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27B6D09-841D-459E-A7DC-18A6F0EB159F}"/>
              </a:ext>
            </a:extLst>
          </p:cNvPr>
          <p:cNvSpPr txBox="1"/>
          <p:nvPr/>
        </p:nvSpPr>
        <p:spPr>
          <a:xfrm>
            <a:off x="1036751" y="305271"/>
            <a:ext cx="4573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Face recognition using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Tensorflow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02266" y="1055783"/>
            <a:ext cx="98721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制作自己的人脸识别库</a:t>
            </a:r>
            <a:endParaRPr lang="en-US" altLang="zh-CN" sz="2000" dirty="0" smtClean="0"/>
          </a:p>
          <a:p>
            <a:r>
              <a:rPr lang="zh-CN" altLang="en-US" sz="2000" dirty="0"/>
              <a:t>在</a:t>
            </a:r>
            <a:r>
              <a:rPr lang="zh-CN" altLang="en-US" sz="2000" dirty="0" smtClean="0"/>
              <a:t>百</a:t>
            </a:r>
            <a:r>
              <a:rPr lang="zh-CN" altLang="en-US" sz="2000" dirty="0" smtClean="0"/>
              <a:t>度图片爬取了一些明星图片，然后上</a:t>
            </a:r>
            <a:r>
              <a:rPr lang="zh-CN" altLang="en-US" sz="2000" dirty="0" smtClean="0"/>
              <a:t>传了自己</a:t>
            </a:r>
            <a:r>
              <a:rPr lang="zh-CN" altLang="en-US" sz="2000" dirty="0" smtClean="0"/>
              <a:t>的几张图片，构成</a:t>
            </a:r>
            <a:r>
              <a:rPr lang="zh-CN" altLang="en-US" sz="2000" dirty="0"/>
              <a:t>了</a:t>
            </a:r>
            <a:r>
              <a:rPr lang="zh-CN" altLang="en-US" sz="2000" dirty="0" smtClean="0"/>
              <a:t>一个小型的数据集，然后进行人脸检测，并将人脸图片</a:t>
            </a:r>
            <a:r>
              <a:rPr lang="zh-CN" altLang="en-US" sz="2000" dirty="0" smtClean="0"/>
              <a:t>尺寸</a:t>
            </a:r>
            <a:r>
              <a:rPr lang="zh-CN" altLang="en-US" sz="2000" dirty="0"/>
              <a:t>修改</a:t>
            </a:r>
            <a:r>
              <a:rPr lang="zh-CN" altLang="en-US" sz="2000" dirty="0" smtClean="0"/>
              <a:t>为</a:t>
            </a:r>
            <a:r>
              <a:rPr lang="en-US" altLang="zh-CN" sz="2000" dirty="0" smtClean="0"/>
              <a:t>160x160</a:t>
            </a:r>
          </a:p>
          <a:p>
            <a:endParaRPr lang="en-US" altLang="zh-CN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266" y="5166377"/>
            <a:ext cx="2048933" cy="13208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106008" y="5626722"/>
            <a:ext cx="4821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准确率为</a:t>
            </a:r>
            <a:r>
              <a:rPr lang="en-US" altLang="zh-CN" sz="2000" dirty="0" smtClean="0">
                <a:latin typeface="+mn-ea"/>
              </a:rPr>
              <a:t>0.978</a:t>
            </a:r>
            <a:r>
              <a:rPr lang="zh-CN" altLang="en-US" sz="2000" dirty="0" smtClean="0">
                <a:latin typeface="+mn-ea"/>
              </a:rPr>
              <a:t>，有两张图片识别错了</a:t>
            </a:r>
            <a:endParaRPr lang="zh-CN" altLang="en-US" sz="2000" dirty="0"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02266" y="4466492"/>
            <a:ext cx="86955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训练一个人脸识别库，生成</a:t>
            </a:r>
            <a:r>
              <a:rPr lang="en-US" altLang="zh-CN" sz="2000" dirty="0" err="1">
                <a:latin typeface="+mn-ea"/>
              </a:rPr>
              <a:t>my_classifier.pkl</a:t>
            </a:r>
            <a:r>
              <a:rPr lang="zh-CN" altLang="en-US" sz="2000" dirty="0">
                <a:latin typeface="+mn-ea"/>
              </a:rPr>
              <a:t>文件，使用</a:t>
            </a:r>
            <a:r>
              <a:rPr lang="en-US" altLang="zh-CN" sz="2000" dirty="0">
                <a:latin typeface="+mn-ea"/>
              </a:rPr>
              <a:t>.</a:t>
            </a:r>
            <a:r>
              <a:rPr lang="en-US" altLang="zh-CN" sz="2000" dirty="0" err="1">
                <a:latin typeface="+mn-ea"/>
              </a:rPr>
              <a:t>pkl</a:t>
            </a:r>
            <a:r>
              <a:rPr lang="zh-CN" altLang="en-US" sz="2000" dirty="0">
                <a:latin typeface="+mn-ea"/>
              </a:rPr>
              <a:t>文件来验证图片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2488" y="2152340"/>
            <a:ext cx="5281118" cy="223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49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等腰三角形 40">
            <a:extLst>
              <a:ext uri="{FF2B5EF4-FFF2-40B4-BE49-F238E27FC236}">
                <a16:creationId xmlns:a16="http://schemas.microsoft.com/office/drawing/2014/main" id="{FA9132EB-3BA1-4249-A4C5-6BB2A979549F}"/>
              </a:ext>
            </a:extLst>
          </p:cNvPr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27B6D09-841D-459E-A7DC-18A6F0EB159F}"/>
              </a:ext>
            </a:extLst>
          </p:cNvPr>
          <p:cNvSpPr txBox="1"/>
          <p:nvPr/>
        </p:nvSpPr>
        <p:spPr>
          <a:xfrm>
            <a:off x="1036751" y="305271"/>
            <a:ext cx="4573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Face recognition using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Tensorflow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70877" y="1237785"/>
            <a:ext cx="8932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验证图片，网上下载一张图片，使用刚刚建立的人脸识别库来测试</a:t>
            </a: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956" y="1823112"/>
            <a:ext cx="1427357" cy="155313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346" y="1823113"/>
            <a:ext cx="3023016" cy="15531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22930" y="2399625"/>
            <a:ext cx="2795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结果显示能够正确识别！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1170877" y="3611709"/>
            <a:ext cx="3401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使用摄像头实时识别</a:t>
            </a:r>
            <a:endParaRPr lang="zh-CN" altLang="en-US" sz="2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956" y="4175788"/>
            <a:ext cx="3564891" cy="234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67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矩形: 圆角 1">
            <a:extLst>
              <a:ext uri="{FF2B5EF4-FFF2-40B4-BE49-F238E27FC236}">
                <a16:creationId xmlns:a16="http://schemas.microsoft.com/office/drawing/2014/main" id="{325D4C4C-15A1-49DE-A7C5-7B4B5EEE3EAE}"/>
              </a:ext>
            </a:extLst>
          </p:cNvPr>
          <p:cNvSpPr/>
          <p:nvPr/>
        </p:nvSpPr>
        <p:spPr>
          <a:xfrm>
            <a:off x="1611359" y="1058779"/>
            <a:ext cx="1532894" cy="5149516"/>
          </a:xfrm>
          <a:prstGeom prst="roundRect">
            <a:avLst>
              <a:gd name="adj" fmla="val 0"/>
            </a:avLst>
          </a:prstGeom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5" name="文本框 4">
            <a:extLst>
              <a:ext uri="{FF2B5EF4-FFF2-40B4-BE49-F238E27FC236}">
                <a16:creationId xmlns:a16="http://schemas.microsoft.com/office/drawing/2014/main" id="{F945B65D-664E-4F92-A286-1A375D9B376D}"/>
              </a:ext>
            </a:extLst>
          </p:cNvPr>
          <p:cNvSpPr txBox="1"/>
          <p:nvPr/>
        </p:nvSpPr>
        <p:spPr>
          <a:xfrm>
            <a:off x="2377806" y="1371379"/>
            <a:ext cx="1440476" cy="452431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latin typeface="汉仪智楷繁" panose="02010600000101010101" pitchFamily="2" charset="-122"/>
                <a:ea typeface="汉仪智楷繁" panose="02010600000101010101" pitchFamily="2" charset="-122"/>
              </a:rPr>
              <a:t>第三部分</a:t>
            </a:r>
          </a:p>
        </p:txBody>
      </p:sp>
      <p:sp useBgFill="1">
        <p:nvSpPr>
          <p:cNvPr id="7" name="文本框 6">
            <a:extLst>
              <a:ext uri="{FF2B5EF4-FFF2-40B4-BE49-F238E27FC236}">
                <a16:creationId xmlns:a16="http://schemas.microsoft.com/office/drawing/2014/main" id="{15F44436-D4F6-4DDE-B0AF-17901E4EC1BA}"/>
              </a:ext>
            </a:extLst>
          </p:cNvPr>
          <p:cNvSpPr txBox="1"/>
          <p:nvPr/>
        </p:nvSpPr>
        <p:spPr>
          <a:xfrm>
            <a:off x="3910700" y="3060321"/>
            <a:ext cx="4762619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latin typeface="汉仪智楷繁" panose="02010600000101010101" pitchFamily="2" charset="-122"/>
                <a:ea typeface="汉仪智楷繁" panose="02010600000101010101" pitchFamily="2" charset="-122"/>
              </a:rPr>
              <a:t>预期进展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65782C-2C62-46F0-98B2-B8AD27B32D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1742">
            <a:off x="8137810" y="3340540"/>
            <a:ext cx="3359920" cy="309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17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5431870" y="5683491"/>
            <a:ext cx="627038" cy="523064"/>
          </a:xfrm>
          <a:prstGeom prst="rect">
            <a:avLst/>
          </a:prstGeom>
          <a:noFill/>
        </p:spPr>
        <p:txBody>
          <a:bodyPr wrap="none" lIns="91412" tIns="45706" rIns="91412" bIns="45706" rtlCol="0">
            <a:spAutoFit/>
          </a:bodyPr>
          <a:lstStyle/>
          <a:p>
            <a:r>
              <a:rPr lang="en-US" sz="279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313845" y="4663282"/>
            <a:ext cx="627038" cy="523064"/>
          </a:xfrm>
          <a:prstGeom prst="rect">
            <a:avLst/>
          </a:prstGeom>
          <a:noFill/>
        </p:spPr>
        <p:txBody>
          <a:bodyPr wrap="none" lIns="91412" tIns="45706" rIns="91412" bIns="45706" rtlCol="0">
            <a:spAutoFit/>
          </a:bodyPr>
          <a:lstStyle/>
          <a:p>
            <a:r>
              <a:rPr lang="en-US" sz="279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431870" y="3717871"/>
            <a:ext cx="627038" cy="523064"/>
          </a:xfrm>
          <a:prstGeom prst="rect">
            <a:avLst/>
          </a:prstGeom>
          <a:noFill/>
        </p:spPr>
        <p:txBody>
          <a:bodyPr wrap="none" lIns="91412" tIns="45706" rIns="91412" bIns="45706" rtlCol="0">
            <a:spAutoFit/>
          </a:bodyPr>
          <a:lstStyle/>
          <a:p>
            <a:r>
              <a:rPr lang="en-US" sz="279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en-US" sz="1999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13845" y="2724128"/>
            <a:ext cx="627038" cy="523064"/>
          </a:xfrm>
          <a:prstGeom prst="rect">
            <a:avLst/>
          </a:prstGeom>
          <a:noFill/>
        </p:spPr>
        <p:txBody>
          <a:bodyPr wrap="none" lIns="91412" tIns="45706" rIns="91412" bIns="45706" rtlCol="0">
            <a:spAutoFit/>
          </a:bodyPr>
          <a:lstStyle/>
          <a:p>
            <a:r>
              <a:rPr lang="en-US" sz="279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26A31424-59BB-45E2-A0F4-8F6FCF0470ED}"/>
              </a:ext>
            </a:extLst>
          </p:cNvPr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9EFF787-CD70-49D3-8F08-5889CA5BED9C}"/>
              </a:ext>
            </a:extLst>
          </p:cNvPr>
          <p:cNvSpPr txBox="1"/>
          <p:nvPr/>
        </p:nvSpPr>
        <p:spPr>
          <a:xfrm>
            <a:off x="1036751" y="305271"/>
            <a:ext cx="2326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预期进展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371214" y="2416513"/>
            <a:ext cx="98357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+mn-ea"/>
              </a:rPr>
              <a:t>应该加深对代码的理解</a:t>
            </a:r>
            <a:r>
              <a:rPr lang="zh-CN" altLang="zh-CN" sz="2000" dirty="0" smtClean="0">
                <a:latin typeface="+mn-ea"/>
              </a:rPr>
              <a:t>，</a:t>
            </a:r>
            <a:r>
              <a:rPr lang="zh-CN" altLang="en-US" sz="2000" dirty="0" smtClean="0">
                <a:latin typeface="+mn-ea"/>
              </a:rPr>
              <a:t>了解其一步步的调用</a:t>
            </a:r>
            <a:r>
              <a:rPr lang="zh-CN" altLang="en-US" sz="2000" dirty="0" smtClean="0">
                <a:latin typeface="+mn-ea"/>
              </a:rPr>
              <a:t>过程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+mn-ea"/>
              </a:rPr>
              <a:t>分析错误的样本，进一步提高识别精度，特别是增加模型在现实场景中的识别精度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+mn-ea"/>
              </a:rPr>
              <a:t>减少模型大小，减少对</a:t>
            </a:r>
            <a:r>
              <a:rPr lang="en-US" altLang="zh-CN" sz="2000" dirty="0" smtClean="0">
                <a:latin typeface="+mn-ea"/>
              </a:rPr>
              <a:t>CPU</a:t>
            </a:r>
            <a:r>
              <a:rPr lang="zh-CN" altLang="en-US" sz="2000" dirty="0" smtClean="0">
                <a:latin typeface="+mn-ea"/>
              </a:rPr>
              <a:t>计算量的消耗，以及减少训练</a:t>
            </a:r>
            <a:r>
              <a:rPr lang="zh-CN" altLang="en-US" sz="2000" dirty="0" smtClean="0">
                <a:latin typeface="+mn-ea"/>
              </a:rPr>
              <a:t>时间</a:t>
            </a:r>
            <a:endParaRPr lang="en-US" altLang="zh-CN" sz="20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0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sz="2000" dirty="0">
                <a:latin typeface="+mn-ea"/>
              </a:rPr>
              <a:t>中期之后</a:t>
            </a:r>
            <a:r>
              <a:rPr lang="zh-CN" altLang="en-US" sz="2000" dirty="0">
                <a:latin typeface="+mn-ea"/>
              </a:rPr>
              <a:t>应该</a:t>
            </a:r>
            <a:r>
              <a:rPr lang="zh-CN" altLang="zh-CN" sz="2000" dirty="0">
                <a:latin typeface="+mn-ea"/>
              </a:rPr>
              <a:t>读更多的相关论文，对模型加深</a:t>
            </a:r>
            <a:r>
              <a:rPr lang="zh-CN" altLang="en-US" sz="2000" dirty="0">
                <a:latin typeface="+mn-ea"/>
              </a:rPr>
              <a:t>理解，</a:t>
            </a:r>
            <a:r>
              <a:rPr lang="zh-CN" altLang="zh-CN" sz="2000" dirty="0">
                <a:latin typeface="+mn-ea"/>
              </a:rPr>
              <a:t>争取能做一些改进</a:t>
            </a:r>
            <a:r>
              <a:rPr lang="zh-CN" altLang="en-US" sz="2000" dirty="0" smtClean="0">
                <a:latin typeface="+mn-ea"/>
              </a:rPr>
              <a:t>。</a:t>
            </a:r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443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矩形: 圆角 5">
            <a:extLst>
              <a:ext uri="{FF2B5EF4-FFF2-40B4-BE49-F238E27FC236}">
                <a16:creationId xmlns:a16="http://schemas.microsoft.com/office/drawing/2014/main" id="{16C44810-A3B4-4FEF-A33B-641A81552BA5}"/>
              </a:ext>
            </a:extLst>
          </p:cNvPr>
          <p:cNvSpPr/>
          <p:nvPr/>
        </p:nvSpPr>
        <p:spPr>
          <a:xfrm>
            <a:off x="1058779" y="2129589"/>
            <a:ext cx="9833810" cy="1905128"/>
          </a:xfrm>
          <a:prstGeom prst="roundRect">
            <a:avLst>
              <a:gd name="adj" fmla="val 0"/>
            </a:avLst>
          </a:prstGeom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5" name="矩形 4">
            <a:extLst>
              <a:ext uri="{FF2B5EF4-FFF2-40B4-BE49-F238E27FC236}">
                <a16:creationId xmlns:a16="http://schemas.microsoft.com/office/drawing/2014/main" id="{BB06BCEF-3B2A-418C-A19B-313DD1DC0E92}"/>
              </a:ext>
            </a:extLst>
          </p:cNvPr>
          <p:cNvSpPr/>
          <p:nvPr/>
        </p:nvSpPr>
        <p:spPr>
          <a:xfrm>
            <a:off x="1832383" y="1654846"/>
            <a:ext cx="44315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>
                <a:latin typeface="方正楷体繁体" panose="03000509000000000000" pitchFamily="65" charset="-122"/>
                <a:ea typeface="方正楷体繁体" panose="03000509000000000000" pitchFamily="65" charset="-122"/>
              </a:rPr>
              <a:t>谢谢聆听</a:t>
            </a:r>
          </a:p>
        </p:txBody>
      </p:sp>
      <p:sp useBgFill="1">
        <p:nvSpPr>
          <p:cNvPr id="8" name="矩形 7">
            <a:extLst>
              <a:ext uri="{FF2B5EF4-FFF2-40B4-BE49-F238E27FC236}">
                <a16:creationId xmlns:a16="http://schemas.microsoft.com/office/drawing/2014/main" id="{FDD93252-8DD9-4964-899E-40BE50DA70CB}"/>
              </a:ext>
            </a:extLst>
          </p:cNvPr>
          <p:cNvSpPr/>
          <p:nvPr/>
        </p:nvSpPr>
        <p:spPr>
          <a:xfrm>
            <a:off x="5269110" y="3342983"/>
            <a:ext cx="44315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>
                <a:latin typeface="方正楷体繁体" panose="03000509000000000000" pitchFamily="65" charset="-122"/>
                <a:ea typeface="方正楷体繁体" panose="03000509000000000000" pitchFamily="65" charset="-122"/>
              </a:rPr>
              <a:t>演讲完毕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0640160-F5D2-4B34-B331-A3203E0E3C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537133">
            <a:off x="8697921" y="219083"/>
            <a:ext cx="3359920" cy="309439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58CA21E-5C10-4F84-AFCD-2EFD270796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59335">
            <a:off x="340423" y="3119223"/>
            <a:ext cx="3359920" cy="309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6806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矩形: 圆角 1">
            <a:extLst>
              <a:ext uri="{FF2B5EF4-FFF2-40B4-BE49-F238E27FC236}">
                <a16:creationId xmlns:a16="http://schemas.microsoft.com/office/drawing/2014/main" id="{325D4C4C-15A1-49DE-A7C5-7B4B5EEE3EAE}"/>
              </a:ext>
            </a:extLst>
          </p:cNvPr>
          <p:cNvSpPr/>
          <p:nvPr/>
        </p:nvSpPr>
        <p:spPr>
          <a:xfrm>
            <a:off x="1611359" y="1058779"/>
            <a:ext cx="1532894" cy="5149516"/>
          </a:xfrm>
          <a:prstGeom prst="roundRect">
            <a:avLst>
              <a:gd name="adj" fmla="val 0"/>
            </a:avLst>
          </a:prstGeom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5" name="文本框 4">
            <a:extLst>
              <a:ext uri="{FF2B5EF4-FFF2-40B4-BE49-F238E27FC236}">
                <a16:creationId xmlns:a16="http://schemas.microsoft.com/office/drawing/2014/main" id="{F945B65D-664E-4F92-A286-1A375D9B376D}"/>
              </a:ext>
            </a:extLst>
          </p:cNvPr>
          <p:cNvSpPr txBox="1"/>
          <p:nvPr/>
        </p:nvSpPr>
        <p:spPr>
          <a:xfrm>
            <a:off x="2377806" y="1371379"/>
            <a:ext cx="1440476" cy="452431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latin typeface="汉仪智楷繁" panose="02010600000101010101" pitchFamily="2" charset="-122"/>
                <a:ea typeface="汉仪智楷繁" panose="02010600000101010101" pitchFamily="2" charset="-122"/>
              </a:rPr>
              <a:t>第一部分</a:t>
            </a:r>
          </a:p>
        </p:txBody>
      </p:sp>
      <p:sp useBgFill="1">
        <p:nvSpPr>
          <p:cNvPr id="7" name="文本框 6">
            <a:extLst>
              <a:ext uri="{FF2B5EF4-FFF2-40B4-BE49-F238E27FC236}">
                <a16:creationId xmlns:a16="http://schemas.microsoft.com/office/drawing/2014/main" id="{15F44436-D4F6-4DDE-B0AF-17901E4EC1BA}"/>
              </a:ext>
            </a:extLst>
          </p:cNvPr>
          <p:cNvSpPr txBox="1"/>
          <p:nvPr/>
        </p:nvSpPr>
        <p:spPr>
          <a:xfrm>
            <a:off x="3910700" y="3060321"/>
            <a:ext cx="4762619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latin typeface="汉仪智楷繁" panose="02010600000101010101" pitchFamily="2" charset="-122"/>
                <a:ea typeface="汉仪智楷繁" panose="02010600000101010101" pitchFamily="2" charset="-122"/>
              </a:rPr>
              <a:t>论文解读</a:t>
            </a:r>
            <a:endParaRPr lang="zh-CN" altLang="en-US" sz="4400" dirty="0">
              <a:latin typeface="汉仪智楷繁" panose="02010600000101010101" pitchFamily="2" charset="-122"/>
              <a:ea typeface="汉仪智楷繁" panose="0201060000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65782C-2C62-46F0-98B2-B8AD27B32D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1742">
            <a:off x="8137810" y="3340540"/>
            <a:ext cx="3359920" cy="309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6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文本框 118"/>
          <p:cNvSpPr txBox="1"/>
          <p:nvPr/>
        </p:nvSpPr>
        <p:spPr bwMode="auto">
          <a:xfrm>
            <a:off x="881001" y="4151754"/>
            <a:ext cx="4154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点击输入简要文本内容，文字内容需概况精炼的说明该分项内容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licai2011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专业设计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167" name="文本框 119"/>
          <p:cNvSpPr txBox="1"/>
          <p:nvPr/>
        </p:nvSpPr>
        <p:spPr bwMode="auto">
          <a:xfrm>
            <a:off x="881001" y="3886307"/>
            <a:ext cx="4154950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6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68" name="文本框 118"/>
          <p:cNvSpPr txBox="1"/>
          <p:nvPr/>
        </p:nvSpPr>
        <p:spPr bwMode="auto">
          <a:xfrm>
            <a:off x="7836986" y="3183099"/>
            <a:ext cx="34971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点击输入简要文本内容，文字内容需概况精炼的说明该分项内容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licai2011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专业设计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169" name="文本框 119"/>
          <p:cNvSpPr txBox="1"/>
          <p:nvPr/>
        </p:nvSpPr>
        <p:spPr bwMode="auto">
          <a:xfrm>
            <a:off x="7846256" y="2917651"/>
            <a:ext cx="3527789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6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70" name="文本框 118"/>
          <p:cNvSpPr txBox="1"/>
          <p:nvPr/>
        </p:nvSpPr>
        <p:spPr bwMode="auto">
          <a:xfrm>
            <a:off x="2237886" y="1936934"/>
            <a:ext cx="34971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019BBEDA-AA40-42D2-9AC8-911CF83ED4A6}"/>
              </a:ext>
            </a:extLst>
          </p:cNvPr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F38E51-E3EA-4B84-9BEC-1074EE60E373}"/>
              </a:ext>
            </a:extLst>
          </p:cNvPr>
          <p:cNvSpPr txBox="1"/>
          <p:nvPr/>
        </p:nvSpPr>
        <p:spPr>
          <a:xfrm>
            <a:off x="1059252" y="321361"/>
            <a:ext cx="10938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Joint Face Detection and Alignment using Multi-task Cascaded Convolutional Networks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20236" y="1982770"/>
            <a:ext cx="931984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本文</a:t>
            </a:r>
            <a:r>
              <a:rPr lang="zh-CN" altLang="en-US" sz="2000" dirty="0">
                <a:latin typeface="+mn-ea"/>
              </a:rPr>
              <a:t>的主要贡献总结如下</a:t>
            </a:r>
            <a:r>
              <a:rPr lang="zh-CN" altLang="en-US" sz="2000" dirty="0" smtClean="0">
                <a:latin typeface="+mn-ea"/>
              </a:rPr>
              <a:t>：</a:t>
            </a:r>
            <a:endParaRPr lang="en-US" altLang="zh-CN" sz="20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+mn-ea"/>
              </a:rPr>
              <a:t>提出</a:t>
            </a:r>
            <a:r>
              <a:rPr lang="zh-CN" altLang="en-US" sz="2000" dirty="0">
                <a:latin typeface="+mn-ea"/>
              </a:rPr>
              <a:t>了一种新的级联</a:t>
            </a:r>
            <a:r>
              <a:rPr lang="en-US" altLang="zh-CN" sz="2000" dirty="0">
                <a:latin typeface="+mn-ea"/>
              </a:rPr>
              <a:t>CNNs</a:t>
            </a:r>
            <a:r>
              <a:rPr lang="zh-CN" altLang="en-US" sz="2000" dirty="0">
                <a:latin typeface="+mn-ea"/>
              </a:rPr>
              <a:t>框架，用于联合人脸检测和对齐，</a:t>
            </a:r>
            <a:r>
              <a:rPr lang="zh-CN" altLang="en-US" sz="2000" dirty="0" smtClean="0">
                <a:latin typeface="+mn-ea"/>
              </a:rPr>
              <a:t>并设计</a:t>
            </a:r>
            <a:r>
              <a:rPr lang="zh-CN" altLang="en-US" sz="2000" dirty="0">
                <a:latin typeface="+mn-ea"/>
              </a:rPr>
              <a:t>了轻量级</a:t>
            </a:r>
            <a:r>
              <a:rPr lang="en-US" altLang="zh-CN" sz="2000" dirty="0">
                <a:latin typeface="+mn-ea"/>
              </a:rPr>
              <a:t>CNN</a:t>
            </a:r>
            <a:r>
              <a:rPr lang="zh-CN" altLang="en-US" sz="2000" dirty="0">
                <a:latin typeface="+mn-ea"/>
              </a:rPr>
              <a:t>架构以实现实时性能</a:t>
            </a:r>
            <a:r>
              <a:rPr lang="zh-CN" altLang="en-US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  <a:p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+mn-ea"/>
              </a:rPr>
              <a:t>提出了一</a:t>
            </a:r>
            <a:r>
              <a:rPr lang="zh-CN" altLang="en-US" sz="2000" dirty="0">
                <a:latin typeface="+mn-ea"/>
              </a:rPr>
              <a:t>种有效的在线难样本挖掘方法来提高性能</a:t>
            </a:r>
            <a:r>
              <a:rPr lang="zh-CN" altLang="en-US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  <a:p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对</a:t>
            </a:r>
            <a:r>
              <a:rPr lang="zh-CN" altLang="en-US" sz="2000" dirty="0"/>
              <a:t>具有挑战性的基准进行了大量的</a:t>
            </a:r>
            <a:r>
              <a:rPr lang="zh-CN" altLang="en-US" sz="2000" dirty="0" smtClean="0"/>
              <a:t>实验，与在人脸检测和对齐任务</a:t>
            </a:r>
            <a:r>
              <a:rPr lang="zh-CN" altLang="en-US" sz="2000" dirty="0"/>
              <a:t>中最先进的技术相比，该方法显示出显著的性能</a:t>
            </a:r>
            <a:r>
              <a:rPr lang="zh-CN" altLang="en-US" sz="2000" dirty="0" smtClean="0"/>
              <a:t>改进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9289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文本框 118"/>
          <p:cNvSpPr txBox="1"/>
          <p:nvPr/>
        </p:nvSpPr>
        <p:spPr bwMode="auto">
          <a:xfrm>
            <a:off x="881001" y="4151754"/>
            <a:ext cx="4154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点击输入简要文本内容，文字内容需概况精炼的说明该分项内容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licai2011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专业设计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167" name="文本框 119"/>
          <p:cNvSpPr txBox="1"/>
          <p:nvPr/>
        </p:nvSpPr>
        <p:spPr bwMode="auto">
          <a:xfrm>
            <a:off x="881001" y="3886307"/>
            <a:ext cx="4154950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6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68" name="文本框 118"/>
          <p:cNvSpPr txBox="1"/>
          <p:nvPr/>
        </p:nvSpPr>
        <p:spPr bwMode="auto">
          <a:xfrm>
            <a:off x="7836986" y="3183099"/>
            <a:ext cx="34971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点击输入简要文本内容，文字内容需概况精炼的说明该分项内容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licai2011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专业设计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169" name="文本框 119"/>
          <p:cNvSpPr txBox="1"/>
          <p:nvPr/>
        </p:nvSpPr>
        <p:spPr bwMode="auto">
          <a:xfrm>
            <a:off x="7846256" y="2917651"/>
            <a:ext cx="3527789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6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70" name="文本框 118"/>
          <p:cNvSpPr txBox="1"/>
          <p:nvPr/>
        </p:nvSpPr>
        <p:spPr bwMode="auto">
          <a:xfrm>
            <a:off x="2237886" y="1936934"/>
            <a:ext cx="34971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019BBEDA-AA40-42D2-9AC8-911CF83ED4A6}"/>
              </a:ext>
            </a:extLst>
          </p:cNvPr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F38E51-E3EA-4B84-9BEC-1074EE60E373}"/>
              </a:ext>
            </a:extLst>
          </p:cNvPr>
          <p:cNvSpPr txBox="1"/>
          <p:nvPr/>
        </p:nvSpPr>
        <p:spPr>
          <a:xfrm>
            <a:off x="1059252" y="321361"/>
            <a:ext cx="10938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Joint Face Detection and Alignment using Multi-task Cascaded Convolutional Networks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9252" y="1018730"/>
            <a:ext cx="82853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+mn-ea"/>
              </a:rPr>
              <a:t>NMS——</a:t>
            </a:r>
            <a:r>
              <a:rPr lang="zh-CN" altLang="en-US" sz="2000" dirty="0" smtClean="0">
                <a:latin typeface="+mn-ea"/>
              </a:rPr>
              <a:t>非极大值抑制</a:t>
            </a:r>
            <a:r>
              <a:rPr lang="zh-CN" altLang="en-US" sz="2000" dirty="0">
                <a:latin typeface="+mn-ea"/>
              </a:rPr>
              <a:t>，</a:t>
            </a:r>
            <a:r>
              <a:rPr lang="zh-CN" altLang="en-US" sz="2000" dirty="0" smtClean="0">
                <a:latin typeface="+mn-ea"/>
              </a:rPr>
              <a:t>抑制的过程是一个迭代</a:t>
            </a:r>
            <a:r>
              <a:rPr lang="en-US" altLang="zh-CN" sz="2000" dirty="0" smtClean="0">
                <a:latin typeface="+mn-ea"/>
              </a:rPr>
              <a:t>-</a:t>
            </a:r>
            <a:r>
              <a:rPr lang="zh-CN" altLang="en-US" sz="2000" dirty="0" smtClean="0">
                <a:latin typeface="+mn-ea"/>
              </a:rPr>
              <a:t>遍历</a:t>
            </a:r>
            <a:r>
              <a:rPr lang="en-US" altLang="zh-CN" sz="2000" dirty="0" smtClean="0">
                <a:latin typeface="+mn-ea"/>
              </a:rPr>
              <a:t>-</a:t>
            </a:r>
            <a:r>
              <a:rPr lang="zh-CN" altLang="en-US" sz="2000" dirty="0" smtClean="0">
                <a:latin typeface="+mn-ea"/>
              </a:rPr>
              <a:t>消除的过程：</a:t>
            </a:r>
            <a:endParaRPr lang="en-US" altLang="zh-CN" sz="20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n-ea"/>
              </a:rPr>
              <a:t>将</a:t>
            </a:r>
            <a:r>
              <a:rPr lang="zh-CN" altLang="en-US" sz="2000" dirty="0" smtClean="0">
                <a:latin typeface="+mn-ea"/>
              </a:rPr>
              <a:t>所有的框的得分排序，选中最高分及其对应框</a:t>
            </a:r>
            <a:endParaRPr lang="en-US" altLang="zh-CN" sz="2000" dirty="0" smtClean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982" y="1740190"/>
            <a:ext cx="2715550" cy="11798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59252" y="2995125"/>
            <a:ext cx="10549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+mn-ea"/>
              </a:rPr>
              <a:t>遍历其余的框，如果和当前最高分框的重叠面积（</a:t>
            </a:r>
            <a:r>
              <a:rPr lang="en-US" altLang="zh-CN" sz="2000" dirty="0" smtClean="0">
                <a:latin typeface="+mn-ea"/>
              </a:rPr>
              <a:t>IOU</a:t>
            </a:r>
            <a:r>
              <a:rPr lang="zh-CN" altLang="en-US" sz="2000" dirty="0" smtClean="0">
                <a:latin typeface="+mn-ea"/>
              </a:rPr>
              <a:t>）大于一定的阈值，就将框删除</a:t>
            </a:r>
            <a:endParaRPr lang="zh-CN" altLang="en-US" sz="2000" dirty="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1982" y="3538368"/>
            <a:ext cx="2715550" cy="11832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59252" y="4895569"/>
            <a:ext cx="8714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/>
              <a:t>从未处理的框中继续选一个得分最高的，重复上述过程</a:t>
            </a:r>
            <a:endParaRPr lang="zh-CN" altLang="en-US" sz="20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1982" y="5373140"/>
            <a:ext cx="2715550" cy="118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48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文本框 118"/>
          <p:cNvSpPr txBox="1"/>
          <p:nvPr/>
        </p:nvSpPr>
        <p:spPr bwMode="auto">
          <a:xfrm>
            <a:off x="6528439" y="5586538"/>
            <a:ext cx="4555065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点击输入简要文本内容，文字内容需概况精炼的说明该分项内容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licai2011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专业设计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165" name="文本框 119"/>
          <p:cNvSpPr txBox="1"/>
          <p:nvPr/>
        </p:nvSpPr>
        <p:spPr bwMode="auto">
          <a:xfrm>
            <a:off x="6528440" y="5321090"/>
            <a:ext cx="4594970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6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66" name="文本框 118"/>
          <p:cNvSpPr txBox="1"/>
          <p:nvPr/>
        </p:nvSpPr>
        <p:spPr bwMode="auto">
          <a:xfrm>
            <a:off x="881001" y="4151754"/>
            <a:ext cx="4154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点击输入简要文本内容，文字内容需概况精炼的说明该分项内容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licai2011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专业设计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167" name="文本框 119"/>
          <p:cNvSpPr txBox="1"/>
          <p:nvPr/>
        </p:nvSpPr>
        <p:spPr bwMode="auto">
          <a:xfrm>
            <a:off x="881001" y="3886307"/>
            <a:ext cx="4154950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6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68" name="文本框 118"/>
          <p:cNvSpPr txBox="1"/>
          <p:nvPr/>
        </p:nvSpPr>
        <p:spPr bwMode="auto">
          <a:xfrm>
            <a:off x="7836986" y="3183099"/>
            <a:ext cx="34971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点击输入简要文本内容，文字内容需概况精炼的说明该分项内容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licai2011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专业设计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169" name="文本框 119"/>
          <p:cNvSpPr txBox="1"/>
          <p:nvPr/>
        </p:nvSpPr>
        <p:spPr bwMode="auto">
          <a:xfrm>
            <a:off x="7846256" y="2917651"/>
            <a:ext cx="3527789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6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70" name="文本框 118"/>
          <p:cNvSpPr txBox="1"/>
          <p:nvPr/>
        </p:nvSpPr>
        <p:spPr bwMode="auto">
          <a:xfrm>
            <a:off x="2237886" y="1936934"/>
            <a:ext cx="34971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019BBEDA-AA40-42D2-9AC8-911CF83ED4A6}"/>
              </a:ext>
            </a:extLst>
          </p:cNvPr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F38E51-E3EA-4B84-9BEC-1074EE60E373}"/>
              </a:ext>
            </a:extLst>
          </p:cNvPr>
          <p:cNvSpPr txBox="1"/>
          <p:nvPr/>
        </p:nvSpPr>
        <p:spPr>
          <a:xfrm>
            <a:off x="1059252" y="321361"/>
            <a:ext cx="10938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Joint Face Detection and Alignment using Multi-task Cascaded Convolutional Networks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23521" y="1208651"/>
            <a:ext cx="9319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 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3" name="图片 12"/>
          <p:cNvPicPr/>
          <p:nvPr/>
        </p:nvPicPr>
        <p:blipFill>
          <a:blip r:embed="rId3"/>
          <a:stretch>
            <a:fillRect/>
          </a:stretch>
        </p:blipFill>
        <p:spPr>
          <a:xfrm>
            <a:off x="1069935" y="1377282"/>
            <a:ext cx="3985969" cy="501804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846885" y="1506104"/>
            <a:ext cx="527652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给定一幅图像</a:t>
            </a:r>
            <a:r>
              <a:rPr lang="zh-CN" altLang="zh-CN" dirty="0" smtClean="0"/>
              <a:t>，首先</a:t>
            </a:r>
            <a:r>
              <a:rPr lang="zh-CN" altLang="zh-CN" dirty="0"/>
              <a:t>调整它的大小以建立一个图像金字塔</a:t>
            </a:r>
            <a:r>
              <a:rPr lang="zh-CN" altLang="zh-CN" dirty="0" smtClean="0"/>
              <a:t>，</a:t>
            </a:r>
            <a:r>
              <a:rPr lang="zh-CN" altLang="en-US" dirty="0"/>
              <a:t>作为</a:t>
            </a:r>
            <a:r>
              <a:rPr lang="zh-CN" altLang="zh-CN" dirty="0" smtClean="0"/>
              <a:t>以下</a:t>
            </a:r>
            <a:r>
              <a:rPr lang="zh-CN" altLang="zh-CN" dirty="0"/>
              <a:t>三级级联框架的</a:t>
            </a:r>
            <a:r>
              <a:rPr lang="zh-CN" altLang="zh-CN" dirty="0" smtClean="0"/>
              <a:t>输入</a:t>
            </a:r>
            <a:endParaRPr lang="en-US" altLang="zh-CN" dirty="0"/>
          </a:p>
          <a:p>
            <a:endParaRPr lang="zh-CN" altLang="zh-CN" dirty="0"/>
          </a:p>
          <a:p>
            <a:r>
              <a:rPr lang="zh-CN" altLang="zh-CN" dirty="0"/>
              <a:t>阶段</a:t>
            </a:r>
            <a:r>
              <a:rPr lang="en-US" altLang="zh-CN" dirty="0"/>
              <a:t>1</a:t>
            </a:r>
            <a:r>
              <a:rPr lang="zh-CN" altLang="zh-CN" dirty="0"/>
              <a:t>：利用完全卷积网络</a:t>
            </a:r>
            <a:r>
              <a:rPr lang="zh-CN" altLang="zh-CN" dirty="0" smtClean="0"/>
              <a:t>（</a:t>
            </a:r>
            <a:r>
              <a:rPr lang="en-US" altLang="zh-CN" dirty="0" smtClean="0"/>
              <a:t>P-Net</a:t>
            </a:r>
            <a:r>
              <a:rPr lang="zh-CN" altLang="zh-CN" dirty="0" smtClean="0"/>
              <a:t>）</a:t>
            </a:r>
            <a:r>
              <a:rPr lang="zh-CN" altLang="zh-CN" dirty="0"/>
              <a:t>获得候选面部窗口及其边界框回归</a:t>
            </a:r>
            <a:r>
              <a:rPr lang="zh-CN" altLang="zh-CN" dirty="0" smtClean="0"/>
              <a:t>向量</a:t>
            </a:r>
            <a:r>
              <a:rPr lang="zh-CN" altLang="en-US" dirty="0" smtClean="0"/>
              <a:t>，</a:t>
            </a:r>
            <a:r>
              <a:rPr lang="zh-CN" altLang="zh-CN" dirty="0" smtClean="0"/>
              <a:t>然后</a:t>
            </a:r>
            <a:r>
              <a:rPr lang="zh-CN" altLang="zh-CN" dirty="0"/>
              <a:t>基于估计的边界框回归向量校准候选</a:t>
            </a:r>
            <a:r>
              <a:rPr lang="zh-CN" altLang="zh-CN" dirty="0" smtClean="0"/>
              <a:t>窗口</a:t>
            </a:r>
            <a:r>
              <a:rPr lang="zh-CN" altLang="en-US" dirty="0" smtClean="0"/>
              <a:t>，</a:t>
            </a:r>
            <a:r>
              <a:rPr lang="zh-CN" altLang="zh-CN" dirty="0" smtClean="0"/>
              <a:t>之后采用</a:t>
            </a:r>
            <a:r>
              <a:rPr lang="en-US" altLang="zh-CN" dirty="0" smtClean="0"/>
              <a:t>NMS</a:t>
            </a:r>
            <a:r>
              <a:rPr lang="zh-CN" altLang="zh-CN" dirty="0" smtClean="0"/>
              <a:t>来</a:t>
            </a:r>
            <a:r>
              <a:rPr lang="zh-CN" altLang="zh-CN" dirty="0"/>
              <a:t>合并高度重叠的候选窗口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zh-CN" altLang="zh-CN" dirty="0"/>
              <a:t>阶段</a:t>
            </a:r>
            <a:r>
              <a:rPr lang="en-US" altLang="zh-CN" dirty="0"/>
              <a:t>2</a:t>
            </a:r>
            <a:r>
              <a:rPr lang="zh-CN" altLang="zh-CN" dirty="0" smtClean="0"/>
              <a:t>：</a:t>
            </a:r>
            <a:r>
              <a:rPr lang="zh-CN" altLang="en-US" dirty="0" smtClean="0"/>
              <a:t>第一阶段输出的</a:t>
            </a:r>
            <a:r>
              <a:rPr lang="zh-CN" altLang="zh-CN" dirty="0" smtClean="0"/>
              <a:t>候选窗口都被送到</a:t>
            </a:r>
            <a:r>
              <a:rPr lang="zh-CN" altLang="en-US" dirty="0" smtClean="0"/>
              <a:t>一个更复杂的</a:t>
            </a:r>
            <a:r>
              <a:rPr lang="en-US" altLang="zh-CN" dirty="0" smtClean="0"/>
              <a:t>CNN(R-Net)</a:t>
            </a:r>
            <a:r>
              <a:rPr lang="zh-CN" altLang="en-US" dirty="0" smtClean="0"/>
              <a:t>，</a:t>
            </a:r>
            <a:r>
              <a:rPr lang="en-US" altLang="zh-CN" dirty="0"/>
              <a:t>R-Net</a:t>
            </a:r>
            <a:r>
              <a:rPr lang="zh-CN" altLang="en-US" dirty="0"/>
              <a:t>能够进一步筛除大量错误的候选窗口，再</a:t>
            </a:r>
            <a:r>
              <a:rPr lang="zh-CN" altLang="en-US" dirty="0" smtClean="0"/>
              <a:t>利用边界框回归</a:t>
            </a:r>
            <a:r>
              <a:rPr lang="zh-CN" altLang="en-US" dirty="0" smtClean="0"/>
              <a:t>向量校准候选窗口，</a:t>
            </a:r>
            <a:r>
              <a:rPr lang="zh-CN" altLang="en-US" dirty="0"/>
              <a:t>并执行</a:t>
            </a:r>
            <a:r>
              <a:rPr lang="en-US" altLang="zh-CN" dirty="0" smtClean="0"/>
              <a:t>NMS</a:t>
            </a:r>
          </a:p>
          <a:p>
            <a:endParaRPr lang="zh-CN" altLang="zh-CN" dirty="0"/>
          </a:p>
          <a:p>
            <a:r>
              <a:rPr lang="zh-CN" altLang="zh-CN" dirty="0"/>
              <a:t>阶段</a:t>
            </a:r>
            <a:r>
              <a:rPr lang="en-US" altLang="zh-CN" dirty="0"/>
              <a:t>3</a:t>
            </a:r>
            <a:r>
              <a:rPr lang="zh-CN" altLang="zh-CN" dirty="0" smtClean="0"/>
              <a:t>：</a:t>
            </a:r>
            <a:r>
              <a:rPr lang="zh-CN" altLang="en-US" dirty="0"/>
              <a:t>使用更复杂的</a:t>
            </a:r>
            <a:r>
              <a:rPr lang="en-US" altLang="zh-CN" dirty="0" smtClean="0"/>
              <a:t>CNN(O-Net)</a:t>
            </a:r>
            <a:r>
              <a:rPr lang="zh-CN" altLang="en-US" dirty="0" smtClean="0"/>
              <a:t>进一步</a:t>
            </a:r>
            <a:r>
              <a:rPr lang="zh-CN" altLang="en-US" dirty="0"/>
              <a:t>精化结果并输出</a:t>
            </a:r>
            <a:r>
              <a:rPr lang="en-US" altLang="zh-CN" dirty="0"/>
              <a:t>5</a:t>
            </a:r>
            <a:r>
              <a:rPr lang="zh-CN" altLang="en-US" dirty="0"/>
              <a:t>个人脸特征</a:t>
            </a:r>
            <a:r>
              <a:rPr lang="zh-CN" altLang="en-US" dirty="0" smtClean="0"/>
              <a:t>点，</a:t>
            </a:r>
            <a:r>
              <a:rPr lang="zh-CN" altLang="zh-CN" dirty="0" smtClean="0"/>
              <a:t>与</a:t>
            </a:r>
            <a:r>
              <a:rPr lang="zh-CN" altLang="zh-CN" dirty="0"/>
              <a:t>第二阶段相似，</a:t>
            </a:r>
            <a:r>
              <a:rPr lang="zh-CN" altLang="zh-CN" dirty="0" smtClean="0"/>
              <a:t>但</a:t>
            </a:r>
            <a:r>
              <a:rPr lang="zh-CN" altLang="en-US" dirty="0"/>
              <a:t>这一阶段</a:t>
            </a:r>
            <a:r>
              <a:rPr lang="zh-CN" altLang="zh-CN" dirty="0" smtClean="0"/>
              <a:t>是</a:t>
            </a:r>
            <a:r>
              <a:rPr lang="zh-CN" altLang="zh-CN" dirty="0"/>
              <a:t>通过更多的监督来识别人脸</a:t>
            </a:r>
            <a:r>
              <a:rPr lang="zh-CN" altLang="zh-CN" dirty="0" smtClean="0"/>
              <a:t>区域</a:t>
            </a:r>
            <a:r>
              <a:rPr lang="zh-CN" altLang="en-US" dirty="0"/>
              <a:t>，</a:t>
            </a:r>
            <a:r>
              <a:rPr lang="zh-CN" altLang="en-US" dirty="0" smtClean="0"/>
              <a:t>而且</a:t>
            </a:r>
            <a:r>
              <a:rPr lang="zh-CN" altLang="en-US" dirty="0"/>
              <a:t>网络能够输出五个人脸特征点位置坐标。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890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/>
      <p:bldP spid="165" grpId="0"/>
      <p:bldP spid="166" grpId="0"/>
      <p:bldP spid="167" grpId="0"/>
      <p:bldP spid="168" grpId="0"/>
      <p:bldP spid="169" grpId="0"/>
      <p:bldP spid="17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D9174B27-C608-4956-B11F-5D6445EEF32D}"/>
              </a:ext>
            </a:extLst>
          </p:cNvPr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778A58A-D716-414F-A482-7B36EE6B3158}"/>
              </a:ext>
            </a:extLst>
          </p:cNvPr>
          <p:cNvSpPr txBox="1"/>
          <p:nvPr/>
        </p:nvSpPr>
        <p:spPr>
          <a:xfrm>
            <a:off x="992790" y="305271"/>
            <a:ext cx="10929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Joint Face Detection and Alignment using Multi-task Cascaded Convolutional Networks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393" y="1129531"/>
            <a:ext cx="5159187" cy="201185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81002" y="3412274"/>
            <a:ext cx="1064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P-Net</a:t>
            </a:r>
            <a:r>
              <a:rPr lang="zh-CN" altLang="en-US" dirty="0" smtClean="0"/>
              <a:t>的输入是一个</a:t>
            </a:r>
            <a:r>
              <a:rPr lang="en-US" altLang="zh-CN" dirty="0" smtClean="0"/>
              <a:t>12x12x3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RGB</a:t>
            </a:r>
            <a:r>
              <a:rPr lang="zh-CN" altLang="en-US" dirty="0" smtClean="0"/>
              <a:t>图像，在训练的时候，该网络要判断这个</a:t>
            </a:r>
            <a:r>
              <a:rPr lang="en-US" altLang="zh-CN" dirty="0" smtClean="0"/>
              <a:t>12x12</a:t>
            </a:r>
            <a:r>
              <a:rPr lang="zh-CN" altLang="en-US" dirty="0" smtClean="0"/>
              <a:t>的图像中是否存在人脸，并且给出边界框的回归和人脸特征点的定位，在测试的时候输出只有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个边界框的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个坐标信息和</a:t>
            </a:r>
            <a:r>
              <a:rPr lang="en-US" altLang="zh-CN" dirty="0" smtClean="0"/>
              <a:t>score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881000" y="4265916"/>
            <a:ext cx="10649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网络的第一部分输出是用来判断该图像是否包含人脸，输出向量的大小为</a:t>
            </a:r>
            <a:r>
              <a:rPr lang="en-US" altLang="zh-CN" sz="2000" dirty="0" smtClean="0">
                <a:latin typeface="+mn-ea"/>
              </a:rPr>
              <a:t>1x1x2</a:t>
            </a:r>
            <a:r>
              <a:rPr lang="zh-CN" altLang="en-US" sz="2000" dirty="0" smtClean="0">
                <a:latin typeface="+mn-ea"/>
              </a:rPr>
              <a:t>，也就是两个值，即图像是人脸的概率和不是人脸的概率，这两个值加起来严格等于</a:t>
            </a:r>
            <a:r>
              <a:rPr lang="en-US" altLang="zh-CN" sz="2000" dirty="0" smtClean="0">
                <a:latin typeface="+mn-ea"/>
              </a:rPr>
              <a:t>1</a:t>
            </a:r>
            <a:endParaRPr lang="zh-CN" altLang="en-US" sz="2000" dirty="0">
              <a:latin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81001" y="5486400"/>
            <a:ext cx="11041369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81001" y="5057097"/>
            <a:ext cx="10649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网络的第二部分给出边界框的精确位置，输出当前框和正确的人脸框位置的偏移，偏移大小为</a:t>
            </a:r>
            <a:r>
              <a:rPr lang="en-US" altLang="zh-CN" sz="2000" dirty="0" smtClean="0">
                <a:latin typeface="+mn-ea"/>
              </a:rPr>
              <a:t>1x1x4</a:t>
            </a:r>
            <a:r>
              <a:rPr lang="zh-CN" altLang="en-US" sz="2000" dirty="0" smtClean="0">
                <a:latin typeface="+mn-ea"/>
              </a:rPr>
              <a:t>，即表示框左上角横纵坐标的相对偏移、框的宽度的误差和框的高度的误差</a:t>
            </a:r>
            <a:endParaRPr lang="zh-CN" altLang="en-US" sz="2000" dirty="0">
              <a:latin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1001" y="5848278"/>
            <a:ext cx="10649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网络的第三部分给出人脸的</a:t>
            </a:r>
            <a:r>
              <a:rPr lang="en-US" altLang="zh-CN" sz="2000" dirty="0" smtClean="0">
                <a:latin typeface="+mn-ea"/>
              </a:rPr>
              <a:t>5</a:t>
            </a:r>
            <a:r>
              <a:rPr lang="zh-CN" altLang="en-US" sz="2000" dirty="0" smtClean="0">
                <a:latin typeface="+mn-ea"/>
              </a:rPr>
              <a:t>个特征点的位置，包括左眼、右眼、鼻子、左嘴角和右嘴角的位置，每个特征点需要两维来表示，因此输出的向量大小是</a:t>
            </a:r>
            <a:r>
              <a:rPr lang="en-US" altLang="zh-CN" sz="2000" dirty="0" smtClean="0">
                <a:latin typeface="+mn-ea"/>
              </a:rPr>
              <a:t>1x1x10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176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D9174B27-C608-4956-B11F-5D6445EEF32D}"/>
              </a:ext>
            </a:extLst>
          </p:cNvPr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778A58A-D716-414F-A482-7B36EE6B3158}"/>
              </a:ext>
            </a:extLst>
          </p:cNvPr>
          <p:cNvSpPr txBox="1"/>
          <p:nvPr/>
        </p:nvSpPr>
        <p:spPr>
          <a:xfrm>
            <a:off x="992790" y="305271"/>
            <a:ext cx="10929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Joint Face Detection and Alignment using Multi-task Cascaded Convolutional Networks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81001" y="5486400"/>
            <a:ext cx="11041369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790" y="1137424"/>
            <a:ext cx="5220152" cy="21735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001" y="3828035"/>
            <a:ext cx="5820605" cy="20183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109622" y="1302643"/>
            <a:ext cx="440473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从</a:t>
            </a:r>
            <a:r>
              <a:rPr lang="en-US" altLang="zh-CN" sz="2000" dirty="0">
                <a:latin typeface="+mn-ea"/>
              </a:rPr>
              <a:t>P-Net</a:t>
            </a:r>
            <a:r>
              <a:rPr lang="zh-CN" altLang="en-US" sz="2000" dirty="0">
                <a:latin typeface="+mn-ea"/>
              </a:rPr>
              <a:t>到</a:t>
            </a:r>
            <a:r>
              <a:rPr lang="en-US" altLang="zh-CN" sz="2000" dirty="0">
                <a:latin typeface="+mn-ea"/>
              </a:rPr>
              <a:t>R-Net</a:t>
            </a:r>
            <a:r>
              <a:rPr lang="zh-CN" altLang="en-US" sz="2000" dirty="0">
                <a:latin typeface="+mn-ea"/>
              </a:rPr>
              <a:t>，再到最后的</a:t>
            </a:r>
            <a:r>
              <a:rPr lang="en-US" altLang="zh-CN" sz="2000" dirty="0">
                <a:latin typeface="+mn-ea"/>
              </a:rPr>
              <a:t>O-Net</a:t>
            </a:r>
            <a:r>
              <a:rPr lang="zh-CN" altLang="en-US" sz="2000" dirty="0">
                <a:latin typeface="+mn-ea"/>
              </a:rPr>
              <a:t>，网络输入的图像越来越大，卷积层的通道数越来越多，网络的深度也越来越深</a:t>
            </a:r>
            <a:r>
              <a:rPr lang="zh-CN" altLang="en-US" sz="2000" dirty="0" smtClean="0">
                <a:latin typeface="+mn-ea"/>
              </a:rPr>
              <a:t>，识别</a:t>
            </a:r>
            <a:r>
              <a:rPr lang="zh-CN" altLang="en-US" sz="2000" dirty="0">
                <a:latin typeface="+mn-ea"/>
              </a:rPr>
              <a:t>人脸的</a:t>
            </a:r>
            <a:r>
              <a:rPr lang="zh-CN" altLang="en-US" sz="2000" dirty="0" smtClean="0">
                <a:latin typeface="+mn-ea"/>
              </a:rPr>
              <a:t>准确率也</a:t>
            </a:r>
            <a:r>
              <a:rPr lang="zh-CN" altLang="en-US" sz="2000" dirty="0">
                <a:latin typeface="+mn-ea"/>
              </a:rPr>
              <a:t>是越来越</a:t>
            </a:r>
            <a:r>
              <a:rPr lang="zh-CN" altLang="en-US" sz="2000" dirty="0" smtClean="0">
                <a:latin typeface="+mn-ea"/>
              </a:rPr>
              <a:t>高。</a:t>
            </a:r>
            <a:r>
              <a:rPr lang="zh-CN" altLang="en-US" sz="2000" dirty="0">
                <a:latin typeface="+mn-ea"/>
              </a:rPr>
              <a:t>同时</a:t>
            </a:r>
            <a:r>
              <a:rPr lang="en-US" altLang="zh-CN" sz="2000" dirty="0">
                <a:latin typeface="+mn-ea"/>
              </a:rPr>
              <a:t>P-Net</a:t>
            </a:r>
            <a:r>
              <a:rPr lang="zh-CN" altLang="en-US" sz="2000" dirty="0">
                <a:latin typeface="+mn-ea"/>
              </a:rPr>
              <a:t>网络的运行速度越快，</a:t>
            </a:r>
            <a:r>
              <a:rPr lang="en-US" altLang="zh-CN" sz="2000" dirty="0">
                <a:latin typeface="+mn-ea"/>
              </a:rPr>
              <a:t>R-Net</a:t>
            </a:r>
            <a:r>
              <a:rPr lang="zh-CN" altLang="en-US" sz="2000" dirty="0">
                <a:latin typeface="+mn-ea"/>
              </a:rPr>
              <a:t>次之、</a:t>
            </a:r>
            <a:r>
              <a:rPr lang="en-US" altLang="zh-CN" sz="2000" dirty="0">
                <a:latin typeface="+mn-ea"/>
              </a:rPr>
              <a:t>O-Net</a:t>
            </a:r>
            <a:r>
              <a:rPr lang="zh-CN" altLang="en-US" sz="2000" dirty="0">
                <a:latin typeface="+mn-ea"/>
              </a:rPr>
              <a:t>运行速度最慢。之所以使用三个网络，是因为一开始如果直接对图像使用</a:t>
            </a:r>
            <a:r>
              <a:rPr lang="en-US" altLang="zh-CN" sz="2000" dirty="0">
                <a:latin typeface="+mn-ea"/>
              </a:rPr>
              <a:t>O-Net</a:t>
            </a:r>
            <a:r>
              <a:rPr lang="zh-CN" altLang="en-US" sz="2000" dirty="0">
                <a:latin typeface="+mn-ea"/>
              </a:rPr>
              <a:t>网络，速度会非常慢。实际上</a:t>
            </a:r>
            <a:r>
              <a:rPr lang="en-US" altLang="zh-CN" sz="2000" dirty="0">
                <a:latin typeface="+mn-ea"/>
              </a:rPr>
              <a:t>P-Net</a:t>
            </a:r>
            <a:r>
              <a:rPr lang="zh-CN" altLang="en-US" sz="2000" dirty="0">
                <a:latin typeface="+mn-ea"/>
              </a:rPr>
              <a:t>先做了一层过滤，将过滤后的结果再交给</a:t>
            </a:r>
            <a:r>
              <a:rPr lang="en-US" altLang="zh-CN" sz="2000" dirty="0">
                <a:latin typeface="+mn-ea"/>
              </a:rPr>
              <a:t>R-Net</a:t>
            </a:r>
            <a:r>
              <a:rPr lang="zh-CN" altLang="en-US" sz="2000" dirty="0">
                <a:latin typeface="+mn-ea"/>
              </a:rPr>
              <a:t>进行过滤，最后将过滤后的结果交给效果最好但是速度最慢的</a:t>
            </a:r>
            <a:r>
              <a:rPr lang="en-US" altLang="zh-CN" sz="2000" dirty="0">
                <a:latin typeface="+mn-ea"/>
              </a:rPr>
              <a:t>O-Net</a:t>
            </a:r>
            <a:r>
              <a:rPr lang="zh-CN" altLang="en-US" sz="2000" dirty="0">
                <a:latin typeface="+mn-ea"/>
              </a:rPr>
              <a:t>进行识别。</a:t>
            </a:r>
            <a:r>
              <a:rPr lang="zh-CN" altLang="en-US" sz="2000" dirty="0" smtClean="0">
                <a:latin typeface="+mn-ea"/>
              </a:rPr>
              <a:t>这样减少了</a:t>
            </a:r>
            <a:r>
              <a:rPr lang="en-US" altLang="zh-CN" sz="2000" dirty="0" smtClean="0">
                <a:latin typeface="+mn-ea"/>
              </a:rPr>
              <a:t>O-Net</a:t>
            </a:r>
            <a:r>
              <a:rPr lang="zh-CN" altLang="en-US" sz="2000" dirty="0" smtClean="0">
                <a:latin typeface="+mn-ea"/>
              </a:rPr>
              <a:t>需要</a:t>
            </a:r>
            <a:r>
              <a:rPr lang="zh-CN" altLang="en-US" sz="2000" dirty="0">
                <a:latin typeface="+mn-ea"/>
              </a:rPr>
              <a:t>判别的数量，有效地降低了计算的时间。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4189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D9174B27-C608-4956-B11F-5D6445EEF32D}"/>
              </a:ext>
            </a:extLst>
          </p:cNvPr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778A58A-D716-414F-A482-7B36EE6B3158}"/>
              </a:ext>
            </a:extLst>
          </p:cNvPr>
          <p:cNvSpPr txBox="1"/>
          <p:nvPr/>
        </p:nvSpPr>
        <p:spPr>
          <a:xfrm>
            <a:off x="992790" y="305271"/>
            <a:ext cx="10929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Joint Face Detection and Alignment using Multi-task Cascaded Convolutional Networks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92790" y="1149048"/>
            <a:ext cx="9968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算法利用三个任务训练</a:t>
            </a:r>
            <a:r>
              <a:rPr lang="en-US" altLang="zh-CN" sz="2000" dirty="0">
                <a:latin typeface="+mn-ea"/>
              </a:rPr>
              <a:t>CNN</a:t>
            </a:r>
            <a:r>
              <a:rPr lang="zh-CN" altLang="en-US" sz="2000" dirty="0">
                <a:latin typeface="+mn-ea"/>
              </a:rPr>
              <a:t>检测器</a:t>
            </a:r>
            <a:r>
              <a:rPr lang="zh-CN" altLang="en-US" sz="2000" dirty="0" smtClean="0">
                <a:latin typeface="+mn-ea"/>
              </a:rPr>
              <a:t>：人脸分类、边界框回归和人脸关键点定位</a:t>
            </a:r>
            <a:endParaRPr lang="zh-CN" altLang="en-US" sz="2000" dirty="0"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81668" y="2029522"/>
            <a:ext cx="9668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992790" y="1795345"/>
                <a:ext cx="10577624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sz="2000" dirty="0" smtClean="0"/>
                  <a:t>人脸分类：学习目标表述为一个二分类问题，对于每个样本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，使用交叉熵损失：</a:t>
                </a:r>
                <a:endParaRPr lang="en-US" altLang="zh-CN" sz="2000" dirty="0" smtClean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790" y="1795345"/>
                <a:ext cx="10577624" cy="677108"/>
              </a:xfrm>
              <a:prstGeom prst="rect">
                <a:avLst/>
              </a:prstGeom>
              <a:blipFill>
                <a:blip r:embed="rId3"/>
                <a:stretch>
                  <a:fillRect l="-519" t="-5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图片 41" descr="https://img-blog.csdn.net/20180524135746962?watermark/2/text/aHR0cHM6Ly9ibG9nLmNzZG4ubmV0L3dlaXhpbl80MTY5NTU2NA==/font/5a6L5L2T/fontsize/400/fill/I0JBQkFCMA==/dissolve/7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982" y="2398854"/>
            <a:ext cx="271116" cy="22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8367" y="2297126"/>
            <a:ext cx="5374710" cy="4875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992790" y="3049745"/>
                <a:ext cx="1057762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sz="2000" dirty="0" smtClean="0"/>
                  <a:t>边界框回归：对于每个候选窗口，预测它与最近的</a:t>
                </a:r>
                <a:r>
                  <a:rPr lang="en-US" altLang="zh-CN" sz="2000" dirty="0" smtClean="0"/>
                  <a:t>ground truth</a:t>
                </a:r>
                <a:r>
                  <a:rPr lang="zh-CN" altLang="en-US" sz="2000" dirty="0" smtClean="0"/>
                  <a:t>之间的偏移，学习目标成为一个回归问题，使用每个样本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的欧氏损失：</a:t>
                </a:r>
                <a:endParaRPr lang="en-US" altLang="zh-CN" sz="2000" dirty="0" smtClean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endParaRPr lang="zh-CN" altLang="en-US" sz="2000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790" y="3049745"/>
                <a:ext cx="10577624" cy="1015663"/>
              </a:xfrm>
              <a:prstGeom prst="rect">
                <a:avLst/>
              </a:prstGeom>
              <a:blipFill>
                <a:blip r:embed="rId6"/>
                <a:stretch>
                  <a:fillRect l="-519" t="-2994" r="-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图片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6534" y="3841659"/>
            <a:ext cx="2231046" cy="571234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992790" y="4603100"/>
            <a:ext cx="10577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人脸</a:t>
            </a:r>
            <a:r>
              <a:rPr lang="zh-CN" altLang="en-US" sz="2000" dirty="0" smtClean="0"/>
              <a:t>关键</a:t>
            </a:r>
            <a:r>
              <a:rPr lang="zh-CN" altLang="en-US" sz="2000" dirty="0"/>
              <a:t>点定位：与边界框回归任务类似，</a:t>
            </a:r>
            <a:r>
              <a:rPr lang="zh-CN" altLang="en-US" sz="2000" dirty="0" smtClean="0"/>
              <a:t>将</a:t>
            </a:r>
            <a:r>
              <a:rPr lang="zh-CN" altLang="en-US" sz="2000" dirty="0"/>
              <a:t>人</a:t>
            </a:r>
            <a:r>
              <a:rPr lang="zh-CN" altLang="en-US" sz="2000" dirty="0" smtClean="0"/>
              <a:t>脸关键点检测表示</a:t>
            </a:r>
            <a:r>
              <a:rPr lang="zh-CN" altLang="en-US" sz="2000" dirty="0"/>
              <a:t>为回归问题</a:t>
            </a:r>
            <a:r>
              <a:rPr lang="zh-CN" altLang="en-US" sz="2000" dirty="0" smtClean="0"/>
              <a:t>，将欧氏损失最小</a:t>
            </a:r>
            <a:r>
              <a:rPr lang="zh-CN" altLang="en-US" sz="2000" dirty="0"/>
              <a:t>化：</a:t>
            </a: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97656" y="5467642"/>
            <a:ext cx="4152442" cy="60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1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23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276AA"/>
      </a:accent1>
      <a:accent2>
        <a:srgbClr val="178AA1"/>
      </a:accent2>
      <a:accent3>
        <a:srgbClr val="40A693"/>
      </a:accent3>
      <a:accent4>
        <a:srgbClr val="5268A5"/>
      </a:accent4>
      <a:accent5>
        <a:srgbClr val="5E5CA2"/>
      </a:accent5>
      <a:accent6>
        <a:srgbClr val="778495"/>
      </a:accent6>
      <a:hlink>
        <a:srgbClr val="4276AA"/>
      </a:hlink>
      <a:folHlink>
        <a:srgbClr val="BFBFB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3082</Words>
  <Application>Microsoft Office PowerPoint</Application>
  <PresentationFormat>宽屏</PresentationFormat>
  <Paragraphs>244</Paragraphs>
  <Slides>27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0" baseType="lpstr">
      <vt:lpstr>Clear Sans Light</vt:lpstr>
      <vt:lpstr>Copperplate Gothic Bold</vt:lpstr>
      <vt:lpstr>等线</vt:lpstr>
      <vt:lpstr>等线 Light</vt:lpstr>
      <vt:lpstr>方正楷体繁体</vt:lpstr>
      <vt:lpstr>汉仪智楷繁</vt:lpstr>
      <vt:lpstr>宋体</vt:lpstr>
      <vt:lpstr>微软雅黑</vt:lpstr>
      <vt:lpstr>Arial</vt:lpstr>
      <vt:lpstr>Calibri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user</cp:lastModifiedBy>
  <cp:revision>107</cp:revision>
  <dcterms:created xsi:type="dcterms:W3CDTF">2017-08-28T05:37:30Z</dcterms:created>
  <dcterms:modified xsi:type="dcterms:W3CDTF">2019-10-23T09:25:55Z</dcterms:modified>
</cp:coreProperties>
</file>