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60" r:id="rId5"/>
    <p:sldId id="285" r:id="rId6"/>
    <p:sldId id="268" r:id="rId7"/>
    <p:sldId id="286" r:id="rId8"/>
    <p:sldId id="271" r:id="rId9"/>
    <p:sldId id="288" r:id="rId10"/>
    <p:sldId id="289" r:id="rId11"/>
    <p:sldId id="290" r:id="rId12"/>
    <p:sldId id="291" r:id="rId13"/>
    <p:sldId id="292" r:id="rId14"/>
    <p:sldId id="264" r:id="rId15"/>
    <p:sldId id="270" r:id="rId16"/>
    <p:sldId id="269" r:id="rId17"/>
    <p:sldId id="294" r:id="rId18"/>
    <p:sldId id="293" r:id="rId19"/>
    <p:sldId id="262" r:id="rId20"/>
    <p:sldId id="279" r:id="rId21"/>
    <p:sldId id="283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CAD"/>
    <a:srgbClr val="96D6D2"/>
    <a:srgbClr val="9AE5E9"/>
    <a:srgbClr val="EBD4C2"/>
    <a:srgbClr val="F5D2BE"/>
    <a:srgbClr val="C49FA6"/>
    <a:srgbClr val="D6ECE5"/>
    <a:srgbClr val="F4E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01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49A25-EFBC-45AB-A8AF-E3DD1BA01834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2CD74-468B-4C90-9D6C-ED1F93E3C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03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693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59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287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342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10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672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99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36BFA2-BC31-4FA1-AA7B-7DB2AEA20D8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360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36BFA2-BC31-4FA1-AA7B-7DB2AEA20D8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743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36BFA2-BC31-4FA1-AA7B-7DB2AEA20D8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57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0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115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492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02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0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576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166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ADE9D-3568-4C27-8D47-57A7CA452AC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198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ADE9D-3568-4C27-8D47-57A7CA452AC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201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DB85-0C81-4083-B5FA-BF9B07EA726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419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498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170EF-6D3B-44A4-A010-3399811B3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A2D54B-FEB8-4D50-B1AF-E5F63AE07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7A46E-927B-4F6C-A3C9-FC061AC2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1AAEB9-9A36-4674-907D-8B4804E1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F1778-AE95-4280-804A-C2E17610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78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77BFB-2BFA-4A7E-B245-964D80FC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02CF74-430E-4D18-9AA8-2E73AE101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AB754-1EFF-4D1D-AC0D-E38FC9B5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F0878-1378-43A0-A9E6-A20B52E3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B507E-1F76-4FC1-A7FF-871683DB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6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CF84C2-0AFC-4EAD-A18E-A0D371379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CE1FD6-908A-4687-8567-A93F927C1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E0C34-C1E0-4484-AEDF-BDE2D7A5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E305EB-2022-43AC-9620-F81A317D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AB7C0-954E-4C43-932B-B2190851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506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31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6A7BD-ADD9-48ED-BBD4-A9557FE9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8AC38-9B90-4441-A0FA-F5B700453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E862B4-75A2-49B4-81CC-9A85035A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428CD-372B-4DEE-8924-2C0908C4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239DD-D900-4F28-90FD-068BEBFE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2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E833F-4F56-4126-B741-594768B9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F1EFA-5C95-4FBF-B011-D1C5990A5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C6173-21D3-4B27-84D9-C2899F5A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9CA2FA-F696-4B21-BBB1-2A80ECEA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D929D-557A-4E72-81B8-B6C5CDAC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562C5-D0B4-419A-B319-3DEC473A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412B1-67D3-43FB-966D-6C4C7AE9A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23D32F-503E-4463-B517-1CA515E3E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249E3-3E43-4D11-B433-377F760E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AD1A91-6192-491C-82DE-B45E7197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B60DC7-3DC9-4E0D-848A-9886A9EB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1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CFFC4-C19A-4A40-BC31-83D79BDF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2E6FAB-C73B-491A-A6BD-2119B9B8A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1EEEA4-0C53-4BA8-87E9-7F7E2887F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2EE56C-F0BC-4EF0-9618-0DAA3D047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DD7DB5-2B80-48B9-8FBA-6053168C6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89C51-8CD9-465A-91C1-EDA5EF36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920686-BD19-4898-A013-39AF37BE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8977DA-1817-4252-8B47-A97CD031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20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10C2E-895D-4DD7-89B4-796D9F2A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D0FA30-C833-4167-8928-82F6C3E1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C64F5A-6775-4B3C-AA30-3FCD338A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8179C8-07AF-4C24-8C02-9F24F440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9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9BDB58-524C-4204-B46F-AD3C79A2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28CC48-5603-4B20-B309-84C04B4F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56E95D-68F9-4F5B-8AAC-AFD96A7D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1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8F79B-F23C-4720-B3CF-60D056CF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389F6-4632-4E82-BE15-EF2E220A7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20FF15-87D2-4BA9-8ED9-E85D9085B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301DBA-E9DA-4C23-9BCE-B639427F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952971-E748-4B66-A105-20763EEC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D6455B-836D-41C7-BE0F-41992834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40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F3554-090E-4B67-A333-7C06935B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4D5089-102E-40BA-BBB3-80AD425B6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F951DD-D284-4372-83DC-D1B9762E3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B3FB0E-F1E9-4C7D-998F-B0834F90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2B2FC-B3BA-435F-8E7E-9CD84300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2205BB-14C1-452E-9F05-2D0ADA5A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37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A9F99A-A5ED-4F72-8752-AF20B15E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74DEC-3659-4505-8E46-55AB38C8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2B6C9-A8FA-4975-966B-3487F49F1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A3FC5-365A-4E15-B4BF-B0C44740349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EC6DC-ECF0-4D74-8517-8456CDCFB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E130A-6CC3-4E0B-9099-C8E46A238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BEACD7-B3AF-459A-ABF8-6A17B49F91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4" b="35916"/>
          <a:stretch/>
        </p:blipFill>
        <p:spPr>
          <a:xfrm>
            <a:off x="0" y="4458503"/>
            <a:ext cx="4010830" cy="23994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407BF58-3476-4676-9CF4-C7170AE2A6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4" b="35916"/>
          <a:stretch/>
        </p:blipFill>
        <p:spPr>
          <a:xfrm flipV="1">
            <a:off x="8181170" y="0"/>
            <a:ext cx="4010830" cy="239949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5025C7C-0148-4AA5-9715-98819CCD16FC}"/>
              </a:ext>
            </a:extLst>
          </p:cNvPr>
          <p:cNvSpPr txBox="1"/>
          <p:nvPr/>
        </p:nvSpPr>
        <p:spPr>
          <a:xfrm>
            <a:off x="1607179" y="1220369"/>
            <a:ext cx="4223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2019</a:t>
            </a:r>
            <a:endParaRPr lang="zh-CN" altLang="en-US" sz="80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5937FBB-5694-49FA-8B3D-1EE65DEB297E}"/>
              </a:ext>
            </a:extLst>
          </p:cNvPr>
          <p:cNvSpPr txBox="1"/>
          <p:nvPr/>
        </p:nvSpPr>
        <p:spPr>
          <a:xfrm>
            <a:off x="5761347" y="5024246"/>
            <a:ext cx="339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吕程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F874C12-C6AA-42A7-8ACF-6748BC6141C2}"/>
              </a:ext>
            </a:extLst>
          </p:cNvPr>
          <p:cNvSpPr txBox="1"/>
          <p:nvPr/>
        </p:nvSpPr>
        <p:spPr>
          <a:xfrm>
            <a:off x="5761347" y="5581999"/>
            <a:ext cx="339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DFCFAD9E-0D09-4B92-922B-FBD6F1268D75}"/>
              </a:ext>
            </a:extLst>
          </p:cNvPr>
          <p:cNvSpPr txBox="1"/>
          <p:nvPr/>
        </p:nvSpPr>
        <p:spPr>
          <a:xfrm>
            <a:off x="844061" y="2741661"/>
            <a:ext cx="7006985" cy="10849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人工智能应用实践中期报告</a:t>
            </a:r>
            <a:endParaRPr lang="id-ID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655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 118"/>
          <p:cNvSpPr txBox="1"/>
          <p:nvPr/>
        </p:nvSpPr>
        <p:spPr bwMode="auto">
          <a:xfrm>
            <a:off x="6528439" y="5586538"/>
            <a:ext cx="455506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6" name="文本框 118"/>
          <p:cNvSpPr txBox="1"/>
          <p:nvPr/>
        </p:nvSpPr>
        <p:spPr bwMode="auto">
          <a:xfrm>
            <a:off x="881001" y="4151754"/>
            <a:ext cx="4154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8" name="文本框 118"/>
          <p:cNvSpPr txBox="1"/>
          <p:nvPr/>
        </p:nvSpPr>
        <p:spPr bwMode="auto">
          <a:xfrm>
            <a:off x="7836986" y="3183099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70" name="文本框 118"/>
          <p:cNvSpPr txBox="1"/>
          <p:nvPr/>
        </p:nvSpPr>
        <p:spPr bwMode="auto">
          <a:xfrm>
            <a:off x="2237886" y="1936934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19BBEDA-AA40-42D2-9AC8-911CF83ED4A6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F38E51-E3EA-4B84-9BEC-1074EE60E373}"/>
              </a:ext>
            </a:extLst>
          </p:cNvPr>
          <p:cNvSpPr txBox="1"/>
          <p:nvPr/>
        </p:nvSpPr>
        <p:spPr>
          <a:xfrm>
            <a:off x="1059252" y="305271"/>
            <a:ext cx="1093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FaceNet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Unified Embedding for Face Recognition and Clustering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9252" y="1044782"/>
            <a:ext cx="974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论文一共探索了两种特征提取模型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+mn-ea"/>
              </a:rPr>
              <a:t>Zeiler&amp;Fergus</a:t>
            </a:r>
            <a:r>
              <a:rPr lang="zh-CN" altLang="en-US" sz="2000" dirty="0">
                <a:latin typeface="+mn-ea"/>
              </a:rPr>
              <a:t>模型</a:t>
            </a:r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基于</a:t>
            </a:r>
            <a:r>
              <a:rPr lang="en-US" altLang="zh-CN" sz="2000" dirty="0" err="1">
                <a:latin typeface="+mn-ea"/>
              </a:rPr>
              <a:t>GoogleNet</a:t>
            </a:r>
            <a:r>
              <a:rPr lang="zh-CN" altLang="en-US" sz="2000" dirty="0">
                <a:latin typeface="+mn-ea"/>
              </a:rPr>
              <a:t>式的</a:t>
            </a:r>
            <a:r>
              <a:rPr lang="en-US" altLang="zh-CN" sz="2000" dirty="0">
                <a:latin typeface="+mn-ea"/>
              </a:rPr>
              <a:t>Inception</a:t>
            </a:r>
            <a:r>
              <a:rPr lang="zh-CN" altLang="en-US" sz="2000" dirty="0" smtClean="0">
                <a:latin typeface="+mn-ea"/>
              </a:rPr>
              <a:t>模型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252" y="2072921"/>
            <a:ext cx="6713802" cy="13412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7944" y="4874410"/>
            <a:ext cx="108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59252" y="3679605"/>
            <a:ext cx="903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总体流程：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一组图像</a:t>
            </a:r>
            <a:r>
              <a:rPr lang="zh-CN" altLang="en-US" sz="2000" dirty="0" smtClean="0">
                <a:latin typeface="+mn-ea"/>
              </a:rPr>
              <a:t>通过特征提取模型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 smtClean="0">
                <a:latin typeface="+mn-ea"/>
              </a:rPr>
              <a:t>论文</a:t>
            </a:r>
            <a:r>
              <a:rPr lang="zh-CN" altLang="en-US" sz="2000" dirty="0">
                <a:latin typeface="+mn-ea"/>
              </a:rPr>
              <a:t>中提到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en-US" altLang="zh-CN" sz="2000" dirty="0" err="1">
                <a:latin typeface="+mn-ea"/>
              </a:rPr>
              <a:t>Zeiler</a:t>
            </a:r>
            <a:r>
              <a:rPr lang="zh-CN" altLang="zh-CN" sz="2000" dirty="0">
                <a:latin typeface="+mn-ea"/>
              </a:rPr>
              <a:t>＆</a:t>
            </a:r>
            <a:r>
              <a:rPr lang="en-US" altLang="zh-CN" sz="2000" dirty="0">
                <a:latin typeface="+mn-ea"/>
              </a:rPr>
              <a:t>Fergus 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Inception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 smtClean="0">
                <a:latin typeface="+mn-ea"/>
              </a:rPr>
              <a:t>提取</a:t>
            </a:r>
            <a:r>
              <a:rPr lang="zh-CN" altLang="en-US" sz="2000" dirty="0">
                <a:latin typeface="+mn-ea"/>
              </a:rPr>
              <a:t>特征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将提取到的特征进行</a:t>
            </a:r>
            <a:r>
              <a:rPr lang="en-US" altLang="zh-CN" sz="2000" dirty="0" smtClean="0">
                <a:latin typeface="+mn-ea"/>
              </a:rPr>
              <a:t>L2</a:t>
            </a:r>
            <a:r>
              <a:rPr lang="zh-CN" altLang="en-US" sz="2000" dirty="0" smtClean="0">
                <a:latin typeface="+mn-ea"/>
              </a:rPr>
              <a:t>归一化，</a:t>
            </a:r>
            <a:r>
              <a:rPr lang="zh-CN" altLang="en-US" sz="2000" dirty="0">
                <a:latin typeface="+mn-ea"/>
              </a:rPr>
              <a:t>得到</a:t>
            </a:r>
            <a:r>
              <a:rPr lang="en-US" altLang="zh-CN" sz="2000" dirty="0">
                <a:latin typeface="+mn-ea"/>
              </a:rPr>
              <a:t>embedding</a:t>
            </a:r>
            <a:r>
              <a:rPr lang="zh-CN" altLang="en-US" sz="2000" dirty="0" smtClean="0">
                <a:latin typeface="+mn-ea"/>
              </a:rPr>
              <a:t>结果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zh-CN" altLang="en-US" sz="2000" dirty="0" smtClean="0">
                <a:latin typeface="+mn-ea"/>
              </a:rPr>
              <a:t>即</a:t>
            </a:r>
            <a:r>
              <a:rPr lang="zh-CN" altLang="en-US" sz="2000" dirty="0">
                <a:latin typeface="+mn-ea"/>
              </a:rPr>
              <a:t>一张图片使用</a:t>
            </a:r>
            <a:r>
              <a:rPr lang="en-US" altLang="zh-CN" sz="2000" dirty="0">
                <a:latin typeface="+mn-ea"/>
              </a:rPr>
              <a:t>128</a:t>
            </a:r>
            <a:r>
              <a:rPr lang="zh-CN" altLang="en-US" sz="2000" dirty="0">
                <a:latin typeface="+mn-ea"/>
              </a:rPr>
              <a:t>维向量表示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将得到的</a:t>
            </a:r>
            <a:r>
              <a:rPr lang="en-US" altLang="zh-CN" sz="2000" dirty="0">
                <a:latin typeface="+mn-ea"/>
              </a:rPr>
              <a:t>embedding</a:t>
            </a:r>
            <a:r>
              <a:rPr lang="zh-CN" altLang="en-US" sz="2000" dirty="0">
                <a:latin typeface="+mn-ea"/>
              </a:rPr>
              <a:t>结果作为输入，</a:t>
            </a:r>
            <a:r>
              <a:rPr lang="zh-CN" altLang="en-US" sz="2000" dirty="0" smtClean="0">
                <a:latin typeface="+mn-ea"/>
              </a:rPr>
              <a:t>计算</a:t>
            </a:r>
            <a:r>
              <a:rPr lang="zh-CN" altLang="en-US" sz="2000" dirty="0">
                <a:latin typeface="+mn-ea"/>
              </a:rPr>
              <a:t>三</a:t>
            </a:r>
            <a:r>
              <a:rPr lang="zh-CN" altLang="en-US" sz="2000" dirty="0" smtClean="0">
                <a:latin typeface="+mn-ea"/>
              </a:rPr>
              <a:t>重损失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7412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5" grpId="0"/>
      <p:bldP spid="166" grpId="0"/>
      <p:bldP spid="167" grpId="0"/>
      <p:bldP spid="168" grpId="0"/>
      <p:bldP spid="169" grpId="0"/>
      <p:bldP spid="1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 118"/>
          <p:cNvSpPr txBox="1"/>
          <p:nvPr/>
        </p:nvSpPr>
        <p:spPr bwMode="auto">
          <a:xfrm>
            <a:off x="6528439" y="5586538"/>
            <a:ext cx="455506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6" name="文本框 118"/>
          <p:cNvSpPr txBox="1"/>
          <p:nvPr/>
        </p:nvSpPr>
        <p:spPr bwMode="auto">
          <a:xfrm>
            <a:off x="881001" y="4151754"/>
            <a:ext cx="4154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8" name="文本框 118"/>
          <p:cNvSpPr txBox="1"/>
          <p:nvPr/>
        </p:nvSpPr>
        <p:spPr bwMode="auto">
          <a:xfrm>
            <a:off x="7836986" y="3183099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70" name="文本框 118"/>
          <p:cNvSpPr txBox="1"/>
          <p:nvPr/>
        </p:nvSpPr>
        <p:spPr bwMode="auto">
          <a:xfrm>
            <a:off x="2237886" y="1936934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19BBEDA-AA40-42D2-9AC8-911CF83ED4A6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F38E51-E3EA-4B84-9BEC-1074EE60E373}"/>
              </a:ext>
            </a:extLst>
          </p:cNvPr>
          <p:cNvSpPr txBox="1"/>
          <p:nvPr/>
        </p:nvSpPr>
        <p:spPr>
          <a:xfrm>
            <a:off x="1059252" y="305271"/>
            <a:ext cx="1093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FaceNet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Unified Embedding for Face Recognition and Clustering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252" y="1125019"/>
            <a:ext cx="6751905" cy="16384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9252" y="3389862"/>
            <a:ext cx="10024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三元组</a:t>
            </a:r>
            <a:r>
              <a:rPr lang="zh-CN" altLang="en-US" sz="2000" dirty="0">
                <a:latin typeface="+mn-ea"/>
              </a:rPr>
              <a:t>指的是：</a:t>
            </a:r>
            <a:r>
              <a:rPr lang="en-US" altLang="zh-CN" sz="2000" dirty="0">
                <a:latin typeface="+mn-ea"/>
              </a:rPr>
              <a:t>anchor, negative, positive </a:t>
            </a:r>
            <a:r>
              <a:rPr lang="zh-CN" altLang="en-US" sz="2000" dirty="0">
                <a:latin typeface="+mn-ea"/>
              </a:rPr>
              <a:t>三个部分，每一部分都是一个 </a:t>
            </a:r>
            <a:r>
              <a:rPr lang="en-US" altLang="zh-CN" sz="2000" dirty="0">
                <a:latin typeface="+mn-ea"/>
              </a:rPr>
              <a:t>embedding </a:t>
            </a:r>
            <a:r>
              <a:rPr lang="zh-CN" altLang="en-US" sz="2000" dirty="0" smtClean="0">
                <a:latin typeface="+mn-ea"/>
              </a:rPr>
              <a:t>向量，</a:t>
            </a:r>
            <a:r>
              <a:rPr lang="en-US" altLang="zh-CN" sz="2000" dirty="0" smtClean="0">
                <a:latin typeface="+mn-ea"/>
              </a:rPr>
              <a:t>anchor</a:t>
            </a:r>
            <a:r>
              <a:rPr lang="zh-CN" altLang="en-US" sz="2000" dirty="0">
                <a:latin typeface="+mn-ea"/>
              </a:rPr>
              <a:t>指的是基准图片，</a:t>
            </a:r>
            <a:r>
              <a:rPr lang="en-US" altLang="zh-CN" sz="2000" dirty="0">
                <a:latin typeface="+mn-ea"/>
              </a:rPr>
              <a:t>positive</a:t>
            </a:r>
            <a:r>
              <a:rPr lang="zh-CN" altLang="en-US" sz="2000" dirty="0">
                <a:latin typeface="+mn-ea"/>
              </a:rPr>
              <a:t>指的是与</a:t>
            </a:r>
            <a:r>
              <a:rPr lang="en-US" altLang="zh-CN" sz="2000" dirty="0">
                <a:latin typeface="+mn-ea"/>
              </a:rPr>
              <a:t>anchor</a:t>
            </a:r>
            <a:r>
              <a:rPr lang="zh-CN" altLang="en-US" sz="2000" dirty="0">
                <a:latin typeface="+mn-ea"/>
              </a:rPr>
              <a:t>同一分类下的一张图片，</a:t>
            </a:r>
            <a:r>
              <a:rPr lang="en-US" altLang="zh-CN" sz="2000" dirty="0">
                <a:latin typeface="+mn-ea"/>
              </a:rPr>
              <a:t>negative</a:t>
            </a:r>
            <a:r>
              <a:rPr lang="zh-CN" altLang="en-US" sz="2000" dirty="0">
                <a:latin typeface="+mn-ea"/>
              </a:rPr>
              <a:t>指的是与</a:t>
            </a:r>
            <a:r>
              <a:rPr lang="en-US" altLang="zh-CN" sz="2000" dirty="0">
                <a:latin typeface="+mn-ea"/>
              </a:rPr>
              <a:t>anchor</a:t>
            </a:r>
            <a:r>
              <a:rPr lang="zh-CN" altLang="en-US" sz="2000" dirty="0">
                <a:latin typeface="+mn-ea"/>
              </a:rPr>
              <a:t>不同分类的一张</a:t>
            </a:r>
            <a:r>
              <a:rPr lang="zh-CN" altLang="en-US" sz="2000" dirty="0" smtClean="0">
                <a:latin typeface="+mn-ea"/>
              </a:rPr>
              <a:t>图片，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训练目标是使</a:t>
            </a:r>
            <a:r>
              <a:rPr lang="en-US" altLang="zh-CN" sz="2000" dirty="0" smtClean="0">
                <a:latin typeface="+mn-ea"/>
              </a:rPr>
              <a:t>anchor</a:t>
            </a:r>
            <a:r>
              <a:rPr lang="zh-CN" altLang="en-US" sz="2000" dirty="0">
                <a:latin typeface="+mn-ea"/>
              </a:rPr>
              <a:t>与</a:t>
            </a:r>
            <a:r>
              <a:rPr lang="en-US" altLang="zh-CN" sz="2000" dirty="0">
                <a:latin typeface="+mn-ea"/>
              </a:rPr>
              <a:t>positive</a:t>
            </a:r>
            <a:r>
              <a:rPr lang="zh-CN" altLang="en-US" sz="2000" dirty="0">
                <a:latin typeface="+mn-ea"/>
              </a:rPr>
              <a:t>的距离比</a:t>
            </a:r>
            <a:r>
              <a:rPr lang="en-US" altLang="zh-CN" sz="2000" dirty="0">
                <a:latin typeface="+mn-ea"/>
              </a:rPr>
              <a:t>anchor</a:t>
            </a:r>
            <a:r>
              <a:rPr lang="zh-CN" altLang="en-US" sz="2000" dirty="0">
                <a:latin typeface="+mn-ea"/>
              </a:rPr>
              <a:t>与</a:t>
            </a:r>
            <a:r>
              <a:rPr lang="en-US" altLang="zh-CN" sz="2000" dirty="0">
                <a:latin typeface="+mn-ea"/>
              </a:rPr>
              <a:t>negative</a:t>
            </a:r>
            <a:r>
              <a:rPr lang="zh-CN" altLang="en-US" sz="2000" dirty="0">
                <a:latin typeface="+mn-ea"/>
              </a:rPr>
              <a:t>的距离小（相似度高</a:t>
            </a:r>
            <a:r>
              <a:rPr lang="zh-CN" altLang="en-US" dirty="0" smtClean="0"/>
              <a:t>），即：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399" y="4848903"/>
            <a:ext cx="6043184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65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6" grpId="0"/>
      <p:bldP spid="167" grpId="0"/>
      <p:bldP spid="168" grpId="0"/>
      <p:bldP spid="169" grpId="0"/>
      <p:bldP spid="1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 118"/>
          <p:cNvSpPr txBox="1"/>
          <p:nvPr/>
        </p:nvSpPr>
        <p:spPr bwMode="auto">
          <a:xfrm>
            <a:off x="6528439" y="5586538"/>
            <a:ext cx="455506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6" name="文本框 118"/>
          <p:cNvSpPr txBox="1"/>
          <p:nvPr/>
        </p:nvSpPr>
        <p:spPr bwMode="auto">
          <a:xfrm>
            <a:off x="881001" y="4151754"/>
            <a:ext cx="4154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8" name="文本框 118"/>
          <p:cNvSpPr txBox="1"/>
          <p:nvPr/>
        </p:nvSpPr>
        <p:spPr bwMode="auto">
          <a:xfrm>
            <a:off x="7836986" y="3183099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70" name="文本框 118"/>
          <p:cNvSpPr txBox="1"/>
          <p:nvPr/>
        </p:nvSpPr>
        <p:spPr bwMode="auto">
          <a:xfrm>
            <a:off x="2237886" y="1936934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19BBEDA-AA40-42D2-9AC8-911CF83ED4A6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F38E51-E3EA-4B84-9BEC-1074EE60E373}"/>
              </a:ext>
            </a:extLst>
          </p:cNvPr>
          <p:cNvSpPr txBox="1"/>
          <p:nvPr/>
        </p:nvSpPr>
        <p:spPr>
          <a:xfrm>
            <a:off x="1059252" y="305271"/>
            <a:ext cx="1093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FaceNet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Unified Embedding for Face Recognition and Clustering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8576" y="1293541"/>
            <a:ext cx="94227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三元组的</a:t>
            </a:r>
            <a:r>
              <a:rPr lang="zh-CN" altLang="en-US" sz="2000" dirty="0" smtClean="0">
                <a:latin typeface="+mn-ea"/>
              </a:rPr>
              <a:t>选择对于模型收敛非常重要。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最</a:t>
            </a:r>
            <a:r>
              <a:rPr lang="zh-CN" altLang="en-US" sz="2000" dirty="0">
                <a:latin typeface="+mn-ea"/>
              </a:rPr>
              <a:t>暴力的方法就是对于每个样本，从所有样本中找出离他最近的反例和离它最远的正例，然后进行优化。这种方法有两个弊端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耗时，基本上选三元组要比训练还要</a:t>
            </a:r>
            <a:r>
              <a:rPr lang="zh-CN" altLang="en-US" sz="2000" dirty="0" smtClean="0">
                <a:latin typeface="+mn-ea"/>
              </a:rPr>
              <a:t>耗时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容易</a:t>
            </a:r>
            <a:r>
              <a:rPr lang="zh-CN" altLang="en-US" sz="2000" dirty="0">
                <a:latin typeface="+mn-ea"/>
              </a:rPr>
              <a:t>受不好的数据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zh-CN" altLang="en-US" sz="2000" dirty="0">
                <a:latin typeface="+mn-ea"/>
              </a:rPr>
              <a:t>影响</a:t>
            </a:r>
            <a:r>
              <a:rPr lang="zh-CN" altLang="en-US" sz="2000" dirty="0" smtClean="0">
                <a:latin typeface="+mn-ea"/>
              </a:rPr>
              <a:t>，导致</a:t>
            </a:r>
            <a:r>
              <a:rPr lang="zh-CN" altLang="en-US" sz="2000" dirty="0">
                <a:latin typeface="+mn-ea"/>
              </a:rPr>
              <a:t>训练</a:t>
            </a:r>
            <a:r>
              <a:rPr lang="zh-CN" altLang="en-US" sz="2000" dirty="0" smtClean="0">
                <a:latin typeface="+mn-ea"/>
              </a:rPr>
              <a:t>的模型效果很</a:t>
            </a:r>
            <a:r>
              <a:rPr lang="zh-CN" altLang="en-US" sz="2000" dirty="0">
                <a:latin typeface="+mn-ea"/>
              </a:rPr>
              <a:t>差。</a:t>
            </a:r>
          </a:p>
          <a:p>
            <a:r>
              <a:rPr lang="zh-CN" altLang="en-US" sz="2000" dirty="0" smtClean="0">
                <a:latin typeface="+mn-ea"/>
              </a:rPr>
              <a:t>为了</a:t>
            </a:r>
            <a:r>
              <a:rPr lang="zh-CN" altLang="en-US" sz="2000" dirty="0">
                <a:latin typeface="+mn-ea"/>
              </a:rPr>
              <a:t>解决上述问题，论文中提出了两种</a:t>
            </a:r>
            <a:r>
              <a:rPr lang="zh-CN" altLang="en-US" sz="2000" dirty="0" smtClean="0">
                <a:latin typeface="+mn-ea"/>
              </a:rPr>
              <a:t>策略</a:t>
            </a:r>
            <a:r>
              <a:rPr lang="zh-CN" altLang="en-US" sz="2000" dirty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离线生成：每经过</a:t>
            </a:r>
            <a:r>
              <a:rPr lang="en-US" altLang="zh-CN" sz="2000" dirty="0" smtClean="0">
                <a:latin typeface="+mn-ea"/>
              </a:rPr>
              <a:t>n</a:t>
            </a:r>
            <a:r>
              <a:rPr lang="zh-CN" altLang="en-US" sz="2000" dirty="0" smtClean="0">
                <a:latin typeface="+mn-ea"/>
              </a:rPr>
              <a:t>次训练，计算某个子集中的</a:t>
            </a:r>
            <a:r>
              <a:rPr lang="en-US" altLang="zh-CN" sz="2000" dirty="0" smtClean="0">
                <a:latin typeface="+mn-ea"/>
              </a:rPr>
              <a:t>hard positive/negative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在线生成：在每一个</a:t>
            </a:r>
            <a:r>
              <a:rPr lang="en-US" altLang="zh-CN" sz="2000" dirty="0" smtClean="0">
                <a:latin typeface="+mn-ea"/>
              </a:rPr>
              <a:t>mini-batch</a:t>
            </a:r>
            <a:r>
              <a:rPr lang="zh-CN" altLang="en-US" sz="2000" dirty="0" smtClean="0">
                <a:latin typeface="+mn-ea"/>
              </a:rPr>
              <a:t>中选择</a:t>
            </a:r>
            <a:r>
              <a:rPr lang="en-US" altLang="zh-CN" sz="2000" dirty="0" smtClean="0">
                <a:latin typeface="+mn-ea"/>
              </a:rPr>
              <a:t>hard positive/negative</a:t>
            </a:r>
            <a:r>
              <a:rPr lang="zh-CN" altLang="en-US" sz="2000" dirty="0">
                <a:latin typeface="+mn-ea"/>
              </a:rPr>
              <a:t>样例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为了使在线生成的三元组合理</a:t>
            </a:r>
            <a:r>
              <a:rPr lang="zh-CN" altLang="en-US" sz="2000" dirty="0">
                <a:latin typeface="+mn-ea"/>
              </a:rPr>
              <a:t>，生成</a:t>
            </a:r>
            <a:r>
              <a:rPr lang="en-US" altLang="zh-CN" sz="2000" dirty="0">
                <a:latin typeface="+mn-ea"/>
              </a:rPr>
              <a:t>mini-batch</a:t>
            </a:r>
            <a:r>
              <a:rPr lang="zh-CN" altLang="en-US" sz="2000" dirty="0">
                <a:latin typeface="+mn-ea"/>
              </a:rPr>
              <a:t>的时候，保证每个</a:t>
            </a:r>
            <a:r>
              <a:rPr lang="en-US" altLang="zh-CN" sz="2000" dirty="0">
                <a:latin typeface="+mn-ea"/>
              </a:rPr>
              <a:t>mini-batch</a:t>
            </a:r>
            <a:r>
              <a:rPr lang="zh-CN" altLang="en-US" sz="2000" dirty="0">
                <a:latin typeface="+mn-ea"/>
              </a:rPr>
              <a:t>中每个人平均有</a:t>
            </a:r>
            <a:r>
              <a:rPr lang="en-US" altLang="zh-CN" sz="2000" dirty="0">
                <a:latin typeface="+mn-ea"/>
              </a:rPr>
              <a:t>40</a:t>
            </a:r>
            <a:r>
              <a:rPr lang="zh-CN" altLang="en-US" sz="2000" dirty="0">
                <a:latin typeface="+mn-ea"/>
              </a:rPr>
              <a:t>张图片。然后随机加一些反例进去。在生成</a:t>
            </a:r>
            <a:r>
              <a:rPr lang="en-US" altLang="zh-CN" sz="2000" dirty="0">
                <a:latin typeface="+mn-ea"/>
              </a:rPr>
              <a:t>triplet</a:t>
            </a:r>
            <a:r>
              <a:rPr lang="zh-CN" altLang="en-US" sz="2000" dirty="0">
                <a:latin typeface="+mn-ea"/>
              </a:rPr>
              <a:t>的时候，找出所有的</a:t>
            </a:r>
            <a:r>
              <a:rPr lang="en-US" altLang="zh-CN" sz="2000" dirty="0" smtClean="0">
                <a:latin typeface="+mn-ea"/>
              </a:rPr>
              <a:t>anchor-positive</a:t>
            </a:r>
            <a:r>
              <a:rPr lang="zh-CN" altLang="en-US" sz="2000" dirty="0" smtClean="0">
                <a:latin typeface="+mn-ea"/>
              </a:rPr>
              <a:t>对</a:t>
            </a:r>
            <a:r>
              <a:rPr lang="zh-CN" altLang="en-US" sz="2000" dirty="0">
                <a:latin typeface="+mn-ea"/>
              </a:rPr>
              <a:t>，然后对每个</a:t>
            </a:r>
            <a:r>
              <a:rPr lang="en-US" altLang="zh-CN" sz="2000" dirty="0" smtClean="0">
                <a:latin typeface="+mn-ea"/>
              </a:rPr>
              <a:t>anchor-positive</a:t>
            </a:r>
            <a:r>
              <a:rPr lang="zh-CN" altLang="en-US" sz="2000" dirty="0" smtClean="0">
                <a:latin typeface="+mn-ea"/>
              </a:rPr>
              <a:t>对</a:t>
            </a:r>
            <a:r>
              <a:rPr lang="zh-CN" altLang="en-US" sz="2000" dirty="0">
                <a:latin typeface="+mn-ea"/>
              </a:rPr>
              <a:t>找出其</a:t>
            </a:r>
            <a:r>
              <a:rPr lang="en-US" altLang="zh-CN" sz="2000" dirty="0">
                <a:latin typeface="+mn-ea"/>
              </a:rPr>
              <a:t>hard </a:t>
            </a:r>
            <a:r>
              <a:rPr lang="en-US" altLang="zh-CN" sz="2000" dirty="0" smtClean="0">
                <a:latin typeface="+mn-ea"/>
              </a:rPr>
              <a:t>negative</a:t>
            </a:r>
            <a:r>
              <a:rPr lang="zh-CN" altLang="en-US" sz="2000" dirty="0" smtClean="0">
                <a:latin typeface="+mn-ea"/>
              </a:rPr>
              <a:t>样本。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如果全部都用</a:t>
            </a:r>
            <a:r>
              <a:rPr lang="en-US" altLang="zh-CN" sz="2000" dirty="0" smtClean="0">
                <a:latin typeface="+mn-ea"/>
              </a:rPr>
              <a:t>hard negative</a:t>
            </a:r>
            <a:r>
              <a:rPr lang="zh-CN" altLang="en-US" sz="2000" dirty="0" smtClean="0">
                <a:latin typeface="+mn-ea"/>
              </a:rPr>
              <a:t>可能会导致模型坍塌，</a:t>
            </a:r>
            <a:r>
              <a:rPr lang="en-US" altLang="zh-CN" sz="2000" dirty="0" smtClean="0">
                <a:latin typeface="+mn-ea"/>
              </a:rPr>
              <a:t>f(x)</a:t>
            </a:r>
            <a:r>
              <a:rPr lang="zh-CN" altLang="en-US" sz="2000" dirty="0" smtClean="0">
                <a:latin typeface="+mn-ea"/>
              </a:rPr>
              <a:t>趋于</a:t>
            </a:r>
            <a:r>
              <a:rPr lang="en-US" altLang="zh-CN" sz="2000" dirty="0" smtClean="0">
                <a:latin typeface="+mn-ea"/>
              </a:rPr>
              <a:t>0</a:t>
            </a:r>
            <a:r>
              <a:rPr lang="zh-CN" altLang="en-US" sz="2000" dirty="0" smtClean="0">
                <a:latin typeface="+mn-ea"/>
              </a:rPr>
              <a:t>，也可以选择</a:t>
            </a:r>
            <a:r>
              <a:rPr lang="en-US" altLang="zh-CN" sz="2000" dirty="0" smtClean="0">
                <a:latin typeface="+mn-ea"/>
              </a:rPr>
              <a:t>semi-hard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nagative</a:t>
            </a:r>
            <a:r>
              <a:rPr lang="zh-CN" altLang="en-US" sz="2000" dirty="0" smtClean="0">
                <a:latin typeface="+mn-ea"/>
              </a:rPr>
              <a:t>即</a:t>
            </a:r>
            <a:r>
              <a:rPr lang="zh-CN" altLang="en-US" sz="2000" dirty="0">
                <a:latin typeface="+mn-ea"/>
              </a:rPr>
              <a:t>不考虑</a:t>
            </a:r>
            <a:r>
              <a:rPr lang="en-US" altLang="zh-CN" sz="2000" dirty="0">
                <a:latin typeface="+mn-ea"/>
              </a:rPr>
              <a:t>alpha</a:t>
            </a:r>
            <a:r>
              <a:rPr lang="zh-CN" altLang="en-US" sz="2000" dirty="0">
                <a:latin typeface="+mn-ea"/>
              </a:rPr>
              <a:t>因素，即：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576" y="5438706"/>
            <a:ext cx="4816257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04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5" grpId="0"/>
      <p:bldP spid="166" grpId="0"/>
      <p:bldP spid="167" grpId="0"/>
      <p:bldP spid="168" grpId="0"/>
      <p:bldP spid="169" grpId="0"/>
      <p:bldP spid="1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 118"/>
          <p:cNvSpPr txBox="1"/>
          <p:nvPr/>
        </p:nvSpPr>
        <p:spPr bwMode="auto">
          <a:xfrm>
            <a:off x="6528439" y="5586538"/>
            <a:ext cx="455506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6" name="文本框 118"/>
          <p:cNvSpPr txBox="1"/>
          <p:nvPr/>
        </p:nvSpPr>
        <p:spPr bwMode="auto">
          <a:xfrm>
            <a:off x="881001" y="4151754"/>
            <a:ext cx="4154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8" name="文本框 118"/>
          <p:cNvSpPr txBox="1"/>
          <p:nvPr/>
        </p:nvSpPr>
        <p:spPr bwMode="auto">
          <a:xfrm>
            <a:off x="7836986" y="3183099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70" name="文本框 118"/>
          <p:cNvSpPr txBox="1"/>
          <p:nvPr/>
        </p:nvSpPr>
        <p:spPr bwMode="auto">
          <a:xfrm>
            <a:off x="2237886" y="1936934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19BBEDA-AA40-42D2-9AC8-911CF83ED4A6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F38E51-E3EA-4B84-9BEC-1074EE60E373}"/>
              </a:ext>
            </a:extLst>
          </p:cNvPr>
          <p:cNvSpPr txBox="1"/>
          <p:nvPr/>
        </p:nvSpPr>
        <p:spPr>
          <a:xfrm>
            <a:off x="1059252" y="305271"/>
            <a:ext cx="1093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Selective Refinement Network for High Performance Face Detection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9252" y="1535438"/>
            <a:ext cx="101855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本文提出了一种</a:t>
            </a:r>
            <a:r>
              <a:rPr lang="zh-CN" altLang="en-US" sz="2000" dirty="0">
                <a:latin typeface="+mn-ea"/>
              </a:rPr>
              <a:t>人</a:t>
            </a:r>
            <a:r>
              <a:rPr lang="zh-CN" altLang="en-US" sz="2000" dirty="0" smtClean="0">
                <a:latin typeface="+mn-ea"/>
              </a:rPr>
              <a:t>脸检测算法</a:t>
            </a:r>
            <a:r>
              <a:rPr lang="en-US" altLang="zh-CN" sz="2000" dirty="0" smtClean="0">
                <a:latin typeface="+mn-ea"/>
              </a:rPr>
              <a:t>SRN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SRN</a:t>
            </a:r>
            <a:r>
              <a:rPr lang="zh-CN" altLang="en-US" sz="2000" dirty="0" smtClean="0">
                <a:latin typeface="+mn-ea"/>
              </a:rPr>
              <a:t>包括选择性两步分类</a:t>
            </a:r>
            <a:r>
              <a:rPr lang="en-US" altLang="zh-CN" sz="2000" dirty="0" smtClean="0">
                <a:latin typeface="+mn-ea"/>
              </a:rPr>
              <a:t>(STC)</a:t>
            </a:r>
            <a:r>
              <a:rPr lang="zh-CN" altLang="en-US" sz="2000" dirty="0" smtClean="0">
                <a:latin typeface="+mn-ea"/>
              </a:rPr>
              <a:t>、选择性两步回归</a:t>
            </a:r>
            <a:r>
              <a:rPr lang="en-US" altLang="zh-CN" sz="2000" dirty="0" smtClean="0">
                <a:latin typeface="+mn-ea"/>
              </a:rPr>
              <a:t>(STR)</a:t>
            </a:r>
            <a:r>
              <a:rPr lang="zh-CN" altLang="en-US" sz="2000" dirty="0" smtClean="0">
                <a:latin typeface="+mn-ea"/>
              </a:rPr>
              <a:t>和感受野增强</a:t>
            </a:r>
            <a:r>
              <a:rPr lang="en-US" altLang="zh-CN" sz="2000" dirty="0" smtClean="0">
                <a:latin typeface="+mn-ea"/>
              </a:rPr>
              <a:t>(RFE)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STC</a:t>
            </a:r>
            <a:r>
              <a:rPr lang="zh-CN" altLang="en-US" sz="2000" dirty="0" smtClean="0">
                <a:latin typeface="+mn-ea"/>
              </a:rPr>
              <a:t>有效</a:t>
            </a:r>
            <a:r>
              <a:rPr lang="zh-CN" altLang="en-US" sz="2000" dirty="0">
                <a:latin typeface="+mn-ea"/>
              </a:rPr>
              <a:t>地拒绝了大量的负样本</a:t>
            </a:r>
            <a:r>
              <a:rPr lang="en-US" altLang="zh-CN" sz="2000" dirty="0">
                <a:latin typeface="+mn-ea"/>
              </a:rPr>
              <a:t>anchor</a:t>
            </a:r>
            <a:r>
              <a:rPr lang="zh-CN" altLang="en-US" sz="2000" dirty="0">
                <a:latin typeface="+mn-ea"/>
              </a:rPr>
              <a:t>，缓解了类不平衡</a:t>
            </a:r>
            <a:r>
              <a:rPr lang="zh-CN" altLang="en-US" sz="2000" dirty="0" smtClean="0">
                <a:latin typeface="+mn-ea"/>
              </a:rPr>
              <a:t>问题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STC</a:t>
            </a:r>
            <a:r>
              <a:rPr lang="zh-CN" altLang="en-US" sz="2000" dirty="0">
                <a:latin typeface="+mn-ea"/>
              </a:rPr>
              <a:t>作用于浅层</a:t>
            </a:r>
            <a:r>
              <a:rPr lang="en-US" altLang="zh-CN" sz="2000" dirty="0">
                <a:latin typeface="+mn-ea"/>
              </a:rPr>
              <a:t>Feature Map</a:t>
            </a:r>
            <a:r>
              <a:rPr lang="zh-CN" altLang="en-US" sz="2000" dirty="0">
                <a:latin typeface="+mn-ea"/>
              </a:rPr>
              <a:t>上，来过滤掉</a:t>
            </a:r>
            <a:r>
              <a:rPr lang="zh-CN" altLang="en-US" sz="2000" dirty="0" smtClean="0">
                <a:latin typeface="+mn-ea"/>
              </a:rPr>
              <a:t>大部分</a:t>
            </a:r>
            <a:r>
              <a:rPr lang="zh-CN" altLang="en-US" sz="2000" dirty="0">
                <a:latin typeface="+mn-ea"/>
              </a:rPr>
              <a:t>比较</a:t>
            </a:r>
            <a:r>
              <a:rPr lang="zh-CN" altLang="en-US" sz="2000" dirty="0" smtClean="0">
                <a:latin typeface="+mn-ea"/>
              </a:rPr>
              <a:t>容易</a:t>
            </a:r>
            <a:r>
              <a:rPr lang="zh-CN" altLang="en-US" sz="2000" dirty="0">
                <a:latin typeface="+mn-ea"/>
              </a:rPr>
              <a:t>区分的负样本，来减少搜索空间。</a:t>
            </a:r>
          </a:p>
          <a:p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STR</a:t>
            </a:r>
            <a:r>
              <a:rPr lang="zh-CN" altLang="en-US" sz="2000" dirty="0">
                <a:latin typeface="+mn-ea"/>
              </a:rPr>
              <a:t>作用于高层</a:t>
            </a:r>
            <a:r>
              <a:rPr lang="en-US" altLang="zh-CN" sz="2000" dirty="0">
                <a:latin typeface="+mn-ea"/>
              </a:rPr>
              <a:t>Feature Map</a:t>
            </a:r>
            <a:r>
              <a:rPr lang="zh-CN" altLang="en-US" sz="2000" dirty="0">
                <a:latin typeface="+mn-ea"/>
              </a:rPr>
              <a:t>上，用来粗略调整</a:t>
            </a:r>
            <a:r>
              <a:rPr lang="en-US" altLang="zh-CN" sz="2000" dirty="0">
                <a:latin typeface="+mn-ea"/>
              </a:rPr>
              <a:t>anchor</a:t>
            </a:r>
            <a:r>
              <a:rPr lang="zh-CN" altLang="en-US" sz="2000" dirty="0">
                <a:latin typeface="+mn-ea"/>
              </a:rPr>
              <a:t>的尺度、</a:t>
            </a:r>
            <a:r>
              <a:rPr lang="zh-CN" altLang="en-US" sz="2000" dirty="0" smtClean="0">
                <a:latin typeface="+mn-ea"/>
              </a:rPr>
              <a:t>位置，并</a:t>
            </a:r>
            <a:r>
              <a:rPr lang="zh-CN" altLang="en-US" sz="2000" dirty="0">
                <a:latin typeface="+mn-ea"/>
              </a:rPr>
              <a:t>进一步为高层</a:t>
            </a:r>
            <a:r>
              <a:rPr lang="en-US" altLang="zh-CN" sz="2000" dirty="0">
                <a:latin typeface="+mn-ea"/>
              </a:rPr>
              <a:t>Feature Map</a:t>
            </a:r>
            <a:r>
              <a:rPr lang="zh-CN" altLang="en-US" sz="2000" dirty="0">
                <a:latin typeface="+mn-ea"/>
              </a:rPr>
              <a:t>上的回归器</a:t>
            </a:r>
            <a:r>
              <a:rPr lang="zh-CN" altLang="en-US" sz="2000" dirty="0" smtClean="0">
                <a:latin typeface="+mn-ea"/>
              </a:rPr>
              <a:t>提供</a:t>
            </a:r>
            <a:r>
              <a:rPr lang="zh-CN" altLang="en-US" sz="2000" dirty="0">
                <a:latin typeface="+mn-ea"/>
              </a:rPr>
              <a:t>调整</a:t>
            </a:r>
            <a:r>
              <a:rPr lang="zh-CN" altLang="en-US" sz="2000" dirty="0" smtClean="0">
                <a:latin typeface="+mn-ea"/>
              </a:rPr>
              <a:t>后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anchor</a:t>
            </a:r>
            <a:r>
              <a:rPr lang="zh-CN" altLang="en-US" sz="2000" dirty="0">
                <a:latin typeface="+mn-ea"/>
              </a:rPr>
              <a:t>位置</a:t>
            </a:r>
            <a:r>
              <a:rPr lang="zh-CN" altLang="en-US" sz="2000" dirty="0" smtClean="0">
                <a:latin typeface="+mn-ea"/>
              </a:rPr>
              <a:t>初始化</a:t>
            </a:r>
            <a:r>
              <a:rPr lang="zh-CN" altLang="en-US" sz="2000" dirty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RFE</a:t>
            </a:r>
            <a:r>
              <a:rPr lang="zh-CN" altLang="en-US" sz="2000" dirty="0" smtClean="0">
                <a:latin typeface="+mn-ea"/>
              </a:rPr>
              <a:t>在</a:t>
            </a:r>
            <a:r>
              <a:rPr lang="zh-CN" altLang="en-US" sz="2000" dirty="0">
                <a:latin typeface="+mn-ea"/>
              </a:rPr>
              <a:t>预测类和位置之前，将特征的感受野多样化，这有助于在某些极端姿势中很好地捕捉到人</a:t>
            </a:r>
            <a:r>
              <a:rPr lang="zh-CN" altLang="en-US" sz="2000" dirty="0" smtClean="0">
                <a:latin typeface="+mn-ea"/>
              </a:rPr>
              <a:t>脸。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8969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5" grpId="0"/>
      <p:bldP spid="166" grpId="0"/>
      <p:bldP spid="167" grpId="0"/>
      <p:bldP spid="168" grpId="0"/>
      <p:bldP spid="169" grpId="0"/>
      <p:bldP spid="1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: 圆角 1">
            <a:extLst>
              <a:ext uri="{FF2B5EF4-FFF2-40B4-BE49-F238E27FC236}">
                <a16:creationId xmlns:a16="http://schemas.microsoft.com/office/drawing/2014/main" id="{325D4C4C-15A1-49DE-A7C5-7B4B5EEE3EAE}"/>
              </a:ext>
            </a:extLst>
          </p:cNvPr>
          <p:cNvSpPr/>
          <p:nvPr/>
        </p:nvSpPr>
        <p:spPr>
          <a:xfrm>
            <a:off x="1611359" y="1058779"/>
            <a:ext cx="1532894" cy="5149516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框 4">
            <a:extLst>
              <a:ext uri="{FF2B5EF4-FFF2-40B4-BE49-F238E27FC236}">
                <a16:creationId xmlns:a16="http://schemas.microsoft.com/office/drawing/2014/main" id="{F945B65D-664E-4F92-A286-1A375D9B376D}"/>
              </a:ext>
            </a:extLst>
          </p:cNvPr>
          <p:cNvSpPr txBox="1"/>
          <p:nvPr/>
        </p:nvSpPr>
        <p:spPr>
          <a:xfrm>
            <a:off x="2377806" y="1371379"/>
            <a:ext cx="1440476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第二部分</a:t>
            </a:r>
          </a:p>
        </p:txBody>
      </p:sp>
      <p:sp useBgFill="1">
        <p:nvSpPr>
          <p:cNvPr id="7" name="文本框 6">
            <a:extLst>
              <a:ext uri="{FF2B5EF4-FFF2-40B4-BE49-F238E27FC236}">
                <a16:creationId xmlns:a16="http://schemas.microsoft.com/office/drawing/2014/main" id="{15F44436-D4F6-4DDE-B0AF-17901E4EC1BA}"/>
              </a:ext>
            </a:extLst>
          </p:cNvPr>
          <p:cNvSpPr txBox="1"/>
          <p:nvPr/>
        </p:nvSpPr>
        <p:spPr>
          <a:xfrm>
            <a:off x="3910700" y="3060321"/>
            <a:ext cx="4762619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latin typeface="汉仪智楷繁" panose="02010600000101010101" pitchFamily="2" charset="-122"/>
                <a:ea typeface="汉仪智楷繁" panose="02010600000101010101" pitchFamily="2" charset="-122"/>
              </a:rPr>
              <a:t>模型测试</a:t>
            </a:r>
            <a:endParaRPr lang="zh-CN" altLang="en-US" sz="44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65782C-2C62-46F0-98B2-B8AD27B32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1742">
            <a:off x="8137810" y="3340540"/>
            <a:ext cx="3359920" cy="309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9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3747073" y="1410915"/>
            <a:ext cx="1005278" cy="338365"/>
          </a:xfrm>
          <a:prstGeom prst="rect">
            <a:avLst/>
          </a:prstGeom>
        </p:spPr>
        <p:txBody>
          <a:bodyPr wrap="none" lIns="91378" tIns="45690" rIns="91378" bIns="45690">
            <a:spAutoFit/>
          </a:bodyPr>
          <a:lstStyle/>
          <a:p>
            <a:r>
              <a:rPr lang="zh-CN" altLang="en-US" sz="15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5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47"/>
          <p:cNvSpPr>
            <a:spLocks noChangeArrowheads="1"/>
          </p:cNvSpPr>
          <p:nvPr/>
        </p:nvSpPr>
        <p:spPr bwMode="auto">
          <a:xfrm>
            <a:off x="3731318" y="2551878"/>
            <a:ext cx="2811063" cy="53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8" tIns="45690" rIns="91378" bIns="456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sym typeface="微软雅黑" panose="020B0503020204020204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68" name="矩形 67"/>
          <p:cNvSpPr/>
          <p:nvPr/>
        </p:nvSpPr>
        <p:spPr>
          <a:xfrm>
            <a:off x="3747073" y="3574921"/>
            <a:ext cx="1005278" cy="338365"/>
          </a:xfrm>
          <a:prstGeom prst="rect">
            <a:avLst/>
          </a:prstGeom>
        </p:spPr>
        <p:txBody>
          <a:bodyPr wrap="none" lIns="91378" tIns="45690" rIns="91378" bIns="45690">
            <a:spAutoFit/>
          </a:bodyPr>
          <a:lstStyle/>
          <a:p>
            <a:r>
              <a:rPr lang="zh-CN" altLang="en-US" sz="15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5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47"/>
          <p:cNvSpPr>
            <a:spLocks noChangeArrowheads="1"/>
          </p:cNvSpPr>
          <p:nvPr/>
        </p:nvSpPr>
        <p:spPr bwMode="auto">
          <a:xfrm>
            <a:off x="3731318" y="4740927"/>
            <a:ext cx="2811063" cy="53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8" tIns="45690" rIns="91378" bIns="456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sym typeface="微软雅黑" panose="020B0503020204020204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101" name="标题 4"/>
          <p:cNvSpPr txBox="1"/>
          <p:nvPr/>
        </p:nvSpPr>
        <p:spPr>
          <a:xfrm>
            <a:off x="50770" y="2538522"/>
            <a:ext cx="1727210" cy="332829"/>
          </a:xfrm>
          <a:prstGeom prst="rect">
            <a:avLst/>
          </a:prstGeom>
        </p:spPr>
        <p:txBody>
          <a:bodyPr vert="horz" lIns="91388" tIns="45694" rIns="91388" bIns="45694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5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财务与融资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3D0B54DA-AEB4-4D70-84BA-6B1681D8D3CC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F348D1D-5E8D-4CD9-91E4-71B1368C1DC1}"/>
              </a:ext>
            </a:extLst>
          </p:cNvPr>
          <p:cNvSpPr txBox="1"/>
          <p:nvPr/>
        </p:nvSpPr>
        <p:spPr>
          <a:xfrm>
            <a:off x="1036751" y="305271"/>
            <a:ext cx="4951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Face recognition using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7423" y="1247898"/>
            <a:ext cx="9888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预训练的两个网络模型是基于</a:t>
            </a:r>
            <a:r>
              <a:rPr lang="en-US" altLang="zh-CN" sz="2000" dirty="0" smtClean="0"/>
              <a:t>Inception </a:t>
            </a:r>
            <a:r>
              <a:rPr lang="en-US" altLang="zh-CN" sz="2000" dirty="0" err="1" smtClean="0"/>
              <a:t>ResNet</a:t>
            </a:r>
            <a:r>
              <a:rPr lang="en-US" altLang="zh-CN" sz="2000" dirty="0" smtClean="0"/>
              <a:t> V1</a:t>
            </a:r>
            <a:r>
              <a:rPr lang="zh-CN" altLang="en-US" sz="2000" dirty="0" smtClean="0"/>
              <a:t>网络架构下利用不同的数据集进行训练的，这里我下载的是</a:t>
            </a:r>
            <a:r>
              <a:rPr lang="en-US" altLang="zh-CN" sz="2000" dirty="0" smtClean="0"/>
              <a:t>VGGFace2</a:t>
            </a:r>
            <a:r>
              <a:rPr lang="zh-CN" altLang="en-US" sz="2000" dirty="0" smtClean="0"/>
              <a:t>数据集的模型</a:t>
            </a:r>
            <a:endParaRPr lang="zh-CN" altLang="en-US" sz="20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24" y="2056105"/>
            <a:ext cx="5730737" cy="110499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37423" y="3574921"/>
            <a:ext cx="9888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下载</a:t>
            </a:r>
            <a:r>
              <a:rPr lang="en-US" altLang="zh-CN" sz="2000" dirty="0" smtClean="0">
                <a:latin typeface="+mn-ea"/>
              </a:rPr>
              <a:t>LFW</a:t>
            </a:r>
            <a:r>
              <a:rPr lang="zh-CN" altLang="en-US" sz="2000" dirty="0" smtClean="0">
                <a:latin typeface="+mn-ea"/>
              </a:rPr>
              <a:t>数据集（其中共有</a:t>
            </a:r>
            <a:r>
              <a:rPr lang="en-US" altLang="zh-CN" sz="2000" dirty="0" smtClean="0">
                <a:latin typeface="+mn-ea"/>
              </a:rPr>
              <a:t>13233</a:t>
            </a:r>
            <a:r>
              <a:rPr lang="zh-CN" altLang="en-US" sz="2000" dirty="0" smtClean="0">
                <a:latin typeface="+mn-ea"/>
              </a:rPr>
              <a:t>张图片，属于</a:t>
            </a:r>
            <a:r>
              <a:rPr lang="en-US" altLang="zh-CN" sz="2000" dirty="0" smtClean="0">
                <a:latin typeface="+mn-ea"/>
              </a:rPr>
              <a:t>5749</a:t>
            </a:r>
            <a:r>
              <a:rPr lang="zh-CN" altLang="en-US" sz="2000" dirty="0" smtClean="0">
                <a:latin typeface="+mn-ea"/>
              </a:rPr>
              <a:t>个人，图片的大小为</a:t>
            </a:r>
            <a:r>
              <a:rPr lang="en-US" altLang="zh-CN" sz="2000" dirty="0" smtClean="0">
                <a:latin typeface="+mn-ea"/>
              </a:rPr>
              <a:t>250x250</a:t>
            </a:r>
            <a:r>
              <a:rPr lang="zh-CN" altLang="en-US" sz="2000" dirty="0" smtClean="0">
                <a:latin typeface="+mn-ea"/>
              </a:rPr>
              <a:t>）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zh-CN" altLang="en-US" sz="2000" dirty="0" smtClean="0">
                <a:latin typeface="+mn-ea"/>
              </a:rPr>
              <a:t>并对</a:t>
            </a:r>
            <a:r>
              <a:rPr lang="en-US" altLang="zh-CN" sz="2000" dirty="0" smtClean="0">
                <a:latin typeface="+mn-ea"/>
              </a:rPr>
              <a:t>LFW</a:t>
            </a:r>
            <a:r>
              <a:rPr lang="zh-CN" altLang="en-US" sz="2000" dirty="0" smtClean="0">
                <a:latin typeface="+mn-ea"/>
              </a:rPr>
              <a:t>图片进行预处理，利用</a:t>
            </a:r>
            <a:r>
              <a:rPr lang="en-US" altLang="zh-CN" sz="2000" dirty="0" smtClean="0">
                <a:latin typeface="+mn-ea"/>
              </a:rPr>
              <a:t>MTCNN</a:t>
            </a:r>
            <a:r>
              <a:rPr lang="zh-CN" altLang="en-US" sz="2000" dirty="0" smtClean="0">
                <a:latin typeface="+mn-ea"/>
              </a:rPr>
              <a:t>人脸检测算法对人脸进行检测，并进一步对齐，将尺寸修改为</a:t>
            </a:r>
            <a:r>
              <a:rPr lang="en-US" altLang="zh-CN" sz="2000" dirty="0" smtClean="0">
                <a:latin typeface="+mn-ea"/>
              </a:rPr>
              <a:t>160x160</a:t>
            </a:r>
            <a:r>
              <a:rPr lang="zh-CN" altLang="en-US" sz="2000" dirty="0" smtClean="0">
                <a:latin typeface="+mn-ea"/>
              </a:rPr>
              <a:t>，使用预训练模型在</a:t>
            </a:r>
            <a:r>
              <a:rPr lang="en-US" altLang="zh-CN" sz="2000" dirty="0" smtClean="0">
                <a:latin typeface="+mn-ea"/>
              </a:rPr>
              <a:t>LFW</a:t>
            </a:r>
            <a:r>
              <a:rPr lang="zh-CN" altLang="en-US" sz="2000" dirty="0" smtClean="0">
                <a:latin typeface="+mn-ea"/>
              </a:rPr>
              <a:t>上进行测试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35" y="4656388"/>
            <a:ext cx="2459038" cy="1461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947710" y="5276398"/>
            <a:ext cx="4720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准确度达到了</a:t>
            </a:r>
            <a:r>
              <a:rPr lang="en-US" altLang="zh-CN" sz="2000" dirty="0" smtClean="0">
                <a:latin typeface="+mn-ea"/>
              </a:rPr>
              <a:t>0.98500+-0.00658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8313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FA9132EB-3BA1-4249-A4C5-6BB2A979549F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27B6D09-841D-459E-A7DC-18A6F0EB159F}"/>
              </a:ext>
            </a:extLst>
          </p:cNvPr>
          <p:cNvSpPr txBox="1"/>
          <p:nvPr/>
        </p:nvSpPr>
        <p:spPr>
          <a:xfrm>
            <a:off x="1036751" y="305271"/>
            <a:ext cx="457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Face recognition using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36751" y="1248937"/>
            <a:ext cx="6327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比较两张图片的欧氏距离</a:t>
            </a:r>
            <a:endParaRPr lang="zh-CN" altLang="en-US" sz="2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51" y="2192603"/>
            <a:ext cx="2381250" cy="23812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85" y="2192603"/>
            <a:ext cx="2381250" cy="2381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3238491" y="5398762"/>
                <a:ext cx="1671933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0.0000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0.8396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0.8396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0.0000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491" y="5398762"/>
                <a:ext cx="1671933" cy="460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3460229" y="5122049"/>
                <a:ext cx="12284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   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29" y="5122049"/>
                <a:ext cx="1228455" cy="276999"/>
              </a:xfrm>
              <a:prstGeom prst="rect">
                <a:avLst/>
              </a:prstGeom>
              <a:blipFill>
                <a:blip r:embed="rId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3016751" y="5398762"/>
                <a:ext cx="190758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751" y="5398762"/>
                <a:ext cx="190758" cy="4601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1052243" y="5398762"/>
            <a:ext cx="2075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距离矩阵为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3314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FA9132EB-3BA1-4249-A4C5-6BB2A979549F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27B6D09-841D-459E-A7DC-18A6F0EB159F}"/>
              </a:ext>
            </a:extLst>
          </p:cNvPr>
          <p:cNvSpPr txBox="1"/>
          <p:nvPr/>
        </p:nvSpPr>
        <p:spPr>
          <a:xfrm>
            <a:off x="1036751" y="305271"/>
            <a:ext cx="457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Face recognition using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2266" y="1337733"/>
            <a:ext cx="98721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制作自己的人脸识别库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通过百度图片爬取了一些明星图片，然后上传自己的几张图片，构成</a:t>
            </a:r>
            <a:r>
              <a:rPr lang="zh-CN" altLang="en-US" sz="2000" dirty="0"/>
              <a:t>了</a:t>
            </a:r>
            <a:r>
              <a:rPr lang="zh-CN" altLang="en-US" sz="2000" dirty="0" smtClean="0"/>
              <a:t>一个小型的数据集，然后进行人脸检测，并将人脸图片尺寸设定为</a:t>
            </a:r>
            <a:r>
              <a:rPr lang="en-US" altLang="zh-CN" sz="2000" dirty="0" smtClean="0"/>
              <a:t>160x160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训练一个人脸识别库，生成</a:t>
            </a:r>
            <a:r>
              <a:rPr lang="en-US" altLang="zh-CN" sz="2000" dirty="0" err="1" smtClean="0"/>
              <a:t>my_classifier.pkl</a:t>
            </a:r>
            <a:r>
              <a:rPr lang="zh-CN" altLang="en-US" sz="2000" dirty="0" smtClean="0"/>
              <a:t>文件，使用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pkl</a:t>
            </a:r>
            <a:r>
              <a:rPr lang="zh-CN" altLang="en-US" sz="2000" dirty="0" smtClean="0"/>
              <a:t>文件来验证图片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20" y="3909077"/>
            <a:ext cx="2048933" cy="1320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55477" y="4369422"/>
            <a:ext cx="4821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准确率为</a:t>
            </a:r>
            <a:r>
              <a:rPr lang="en-US" altLang="zh-CN" sz="2000" dirty="0" smtClean="0">
                <a:latin typeface="+mn-ea"/>
              </a:rPr>
              <a:t>0.978</a:t>
            </a:r>
            <a:r>
              <a:rPr lang="zh-CN" altLang="en-US" sz="2000" dirty="0" smtClean="0">
                <a:latin typeface="+mn-ea"/>
              </a:rPr>
              <a:t>，有两张图片识别错了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4492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FA9132EB-3BA1-4249-A4C5-6BB2A979549F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27B6D09-841D-459E-A7DC-18A6F0EB159F}"/>
              </a:ext>
            </a:extLst>
          </p:cNvPr>
          <p:cNvSpPr txBox="1"/>
          <p:nvPr/>
        </p:nvSpPr>
        <p:spPr>
          <a:xfrm>
            <a:off x="1036751" y="305271"/>
            <a:ext cx="457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Face recognition using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0877" y="1237785"/>
            <a:ext cx="8932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验证图片，网上下载一张图片，使用刚刚建立的人脸识别库来测试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56" y="1823112"/>
            <a:ext cx="1427357" cy="15531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46" y="1823113"/>
            <a:ext cx="3023016" cy="15531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22930" y="2399625"/>
            <a:ext cx="2795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结果显示能够正确识别！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170877" y="3611709"/>
            <a:ext cx="3401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使用摄像头实时识别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56" y="4175788"/>
            <a:ext cx="3564891" cy="234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77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: 圆角 1">
            <a:extLst>
              <a:ext uri="{FF2B5EF4-FFF2-40B4-BE49-F238E27FC236}">
                <a16:creationId xmlns:a16="http://schemas.microsoft.com/office/drawing/2014/main" id="{325D4C4C-15A1-49DE-A7C5-7B4B5EEE3EAE}"/>
              </a:ext>
            </a:extLst>
          </p:cNvPr>
          <p:cNvSpPr/>
          <p:nvPr/>
        </p:nvSpPr>
        <p:spPr>
          <a:xfrm>
            <a:off x="1611359" y="1058779"/>
            <a:ext cx="1532894" cy="5149516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框 4">
            <a:extLst>
              <a:ext uri="{FF2B5EF4-FFF2-40B4-BE49-F238E27FC236}">
                <a16:creationId xmlns:a16="http://schemas.microsoft.com/office/drawing/2014/main" id="{F945B65D-664E-4F92-A286-1A375D9B376D}"/>
              </a:ext>
            </a:extLst>
          </p:cNvPr>
          <p:cNvSpPr txBox="1"/>
          <p:nvPr/>
        </p:nvSpPr>
        <p:spPr>
          <a:xfrm>
            <a:off x="2377806" y="1371379"/>
            <a:ext cx="1440476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第三部分</a:t>
            </a:r>
          </a:p>
        </p:txBody>
      </p:sp>
      <p:sp useBgFill="1">
        <p:nvSpPr>
          <p:cNvPr id="7" name="文本框 6">
            <a:extLst>
              <a:ext uri="{FF2B5EF4-FFF2-40B4-BE49-F238E27FC236}">
                <a16:creationId xmlns:a16="http://schemas.microsoft.com/office/drawing/2014/main" id="{15F44436-D4F6-4DDE-B0AF-17901E4EC1BA}"/>
              </a:ext>
            </a:extLst>
          </p:cNvPr>
          <p:cNvSpPr txBox="1"/>
          <p:nvPr/>
        </p:nvSpPr>
        <p:spPr>
          <a:xfrm>
            <a:off x="3910700" y="3060321"/>
            <a:ext cx="4762619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预期进展</a:t>
            </a:r>
            <a:endParaRPr lang="zh-CN" altLang="en-US" sz="44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65782C-2C62-46F0-98B2-B8AD27B32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1742">
            <a:off x="8137810" y="3340540"/>
            <a:ext cx="3359920" cy="309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7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AB8973-E78D-400B-9D41-923EF3B9D4AF}"/>
              </a:ext>
            </a:extLst>
          </p:cNvPr>
          <p:cNvSpPr txBox="1"/>
          <p:nvPr/>
        </p:nvSpPr>
        <p:spPr>
          <a:xfrm>
            <a:off x="5101442" y="892683"/>
            <a:ext cx="1916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cs typeface="+mn-ea"/>
                <a:sym typeface="+mn-lt"/>
              </a:rPr>
              <a:t>目录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B77651-3FB2-4F19-8E1F-11659A5C918D}"/>
              </a:ext>
            </a:extLst>
          </p:cNvPr>
          <p:cNvSpPr/>
          <p:nvPr/>
        </p:nvSpPr>
        <p:spPr>
          <a:xfrm>
            <a:off x="4741504" y="869504"/>
            <a:ext cx="2635968" cy="7542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五边形 3">
            <a:extLst>
              <a:ext uri="{FF2B5EF4-FFF2-40B4-BE49-F238E27FC236}">
                <a16:creationId xmlns:a16="http://schemas.microsoft.com/office/drawing/2014/main" id="{6BB93C26-CDC1-426C-AA99-2705C95F7CF3}"/>
              </a:ext>
            </a:extLst>
          </p:cNvPr>
          <p:cNvSpPr/>
          <p:nvPr/>
        </p:nvSpPr>
        <p:spPr>
          <a:xfrm>
            <a:off x="4741503" y="2264225"/>
            <a:ext cx="1317984" cy="837191"/>
          </a:xfrm>
          <a:prstGeom prst="homePlat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>
                <a:solidFill>
                  <a:prstClr val="white"/>
                </a:solidFill>
              </a:rPr>
              <a:t>01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8931DF-370F-42E2-9B19-B360434164BC}"/>
              </a:ext>
            </a:extLst>
          </p:cNvPr>
          <p:cNvSpPr txBox="1"/>
          <p:nvPr/>
        </p:nvSpPr>
        <p:spPr>
          <a:xfrm>
            <a:off x="6247144" y="2433841"/>
            <a:ext cx="3058933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论文解读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FAAC0B98-52CF-4800-89E1-7E67CE379F09}"/>
              </a:ext>
            </a:extLst>
          </p:cNvPr>
          <p:cNvSpPr/>
          <p:nvPr/>
        </p:nvSpPr>
        <p:spPr>
          <a:xfrm>
            <a:off x="4741503" y="4313132"/>
            <a:ext cx="1317984" cy="837191"/>
          </a:xfrm>
          <a:prstGeom prst="homePlate">
            <a:avLst/>
          </a:prstGeom>
          <a:solidFill>
            <a:srgbClr val="D6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>
                <a:solidFill>
                  <a:prstClr val="white"/>
                </a:solidFill>
              </a:rPr>
              <a:t>03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ECFDBB-4E7B-47FA-B7B7-9D5D749A73AD}"/>
              </a:ext>
            </a:extLst>
          </p:cNvPr>
          <p:cNvSpPr txBox="1"/>
          <p:nvPr/>
        </p:nvSpPr>
        <p:spPr>
          <a:xfrm>
            <a:off x="6247144" y="4482748"/>
            <a:ext cx="3058933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预期进展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2D650A-2A97-4629-A0F1-6A0188C9FA56}"/>
              </a:ext>
            </a:extLst>
          </p:cNvPr>
          <p:cNvSpPr txBox="1"/>
          <p:nvPr/>
        </p:nvSpPr>
        <p:spPr>
          <a:xfrm flipH="1">
            <a:off x="6247144" y="3414333"/>
            <a:ext cx="3058933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模型测试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箭头: 五边形 3">
            <a:extLst>
              <a:ext uri="{FF2B5EF4-FFF2-40B4-BE49-F238E27FC236}">
                <a16:creationId xmlns:a16="http://schemas.microsoft.com/office/drawing/2014/main" id="{6BB93C26-CDC1-426C-AA99-2705C95F7CF3}"/>
              </a:ext>
            </a:extLst>
          </p:cNvPr>
          <p:cNvSpPr/>
          <p:nvPr/>
        </p:nvSpPr>
        <p:spPr>
          <a:xfrm>
            <a:off x="4741503" y="3244717"/>
            <a:ext cx="1317984" cy="837191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 smtClean="0">
                <a:solidFill>
                  <a:prstClr val="white"/>
                </a:solidFill>
              </a:rPr>
              <a:t>02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18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431870" y="5683491"/>
            <a:ext cx="627038" cy="523064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en-US" sz="27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13845" y="4663282"/>
            <a:ext cx="627038" cy="523064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en-US" sz="27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31870" y="3717871"/>
            <a:ext cx="627038" cy="523064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en-US" sz="27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sz="19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13845" y="2724128"/>
            <a:ext cx="627038" cy="523064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en-US" sz="27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26A31424-59BB-45E2-A0F4-8F6FCF0470ED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EFF787-CD70-49D3-8F08-5889CA5BED9C}"/>
              </a:ext>
            </a:extLst>
          </p:cNvPr>
          <p:cNvSpPr txBox="1"/>
          <p:nvPr/>
        </p:nvSpPr>
        <p:spPr>
          <a:xfrm>
            <a:off x="1036751" y="305271"/>
            <a:ext cx="2326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预期进展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1215" y="2416513"/>
            <a:ext cx="84845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应该加深对代码的理解</a:t>
            </a:r>
            <a:r>
              <a:rPr lang="zh-CN" altLang="zh-CN" sz="2000" dirty="0" smtClean="0">
                <a:latin typeface="+mn-ea"/>
              </a:rPr>
              <a:t>，</a:t>
            </a:r>
            <a:r>
              <a:rPr lang="zh-CN" altLang="en-US" sz="2000" dirty="0" smtClean="0">
                <a:latin typeface="+mn-ea"/>
              </a:rPr>
              <a:t>了解其一步步的调用过程，</a:t>
            </a:r>
            <a:r>
              <a:rPr lang="zh-CN" altLang="zh-CN" sz="2000" dirty="0" smtClean="0">
                <a:latin typeface="+mn-ea"/>
              </a:rPr>
              <a:t>并且</a:t>
            </a:r>
            <a:r>
              <a:rPr lang="zh-CN" altLang="zh-CN" sz="2000" dirty="0">
                <a:latin typeface="+mn-ea"/>
              </a:rPr>
              <a:t>争取能够在此基础上加上一些自己的</a:t>
            </a:r>
            <a:r>
              <a:rPr lang="zh-CN" altLang="zh-CN" sz="2000" dirty="0" smtClean="0">
                <a:latin typeface="+mn-ea"/>
              </a:rPr>
              <a:t>东西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2000" dirty="0" smtClean="0">
                <a:latin typeface="+mn-ea"/>
              </a:rPr>
              <a:t>中期之后</a:t>
            </a:r>
            <a:r>
              <a:rPr lang="zh-CN" altLang="en-US" sz="2000" dirty="0" smtClean="0">
                <a:latin typeface="+mn-ea"/>
              </a:rPr>
              <a:t>应该</a:t>
            </a:r>
            <a:r>
              <a:rPr lang="zh-CN" altLang="zh-CN" sz="2000" dirty="0" smtClean="0">
                <a:latin typeface="+mn-ea"/>
              </a:rPr>
              <a:t>读</a:t>
            </a:r>
            <a:r>
              <a:rPr lang="zh-CN" altLang="zh-CN" sz="2000" dirty="0">
                <a:latin typeface="+mn-ea"/>
              </a:rPr>
              <a:t>更多的相关论文</a:t>
            </a:r>
            <a:r>
              <a:rPr lang="zh-CN" altLang="zh-CN" sz="2000" dirty="0" smtClean="0">
                <a:latin typeface="+mn-ea"/>
              </a:rPr>
              <a:t>，</a:t>
            </a:r>
            <a:r>
              <a:rPr lang="zh-CN" altLang="zh-CN" sz="2000" dirty="0">
                <a:latin typeface="+mn-ea"/>
              </a:rPr>
              <a:t>对模型</a:t>
            </a:r>
            <a:r>
              <a:rPr lang="zh-CN" altLang="zh-CN" sz="2000" dirty="0" smtClean="0">
                <a:latin typeface="+mn-ea"/>
              </a:rPr>
              <a:t>加深</a:t>
            </a:r>
            <a:r>
              <a:rPr lang="zh-CN" altLang="en-US" sz="2000" dirty="0">
                <a:latin typeface="+mn-ea"/>
              </a:rPr>
              <a:t>理解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zh-CN" altLang="zh-CN" sz="2000" dirty="0" smtClean="0">
                <a:latin typeface="+mn-ea"/>
              </a:rPr>
              <a:t>争取</a:t>
            </a:r>
            <a:r>
              <a:rPr lang="zh-CN" altLang="zh-CN" sz="2000" dirty="0">
                <a:latin typeface="+mn-ea"/>
              </a:rPr>
              <a:t>能做一些</a:t>
            </a:r>
            <a:r>
              <a:rPr lang="zh-CN" altLang="zh-CN" sz="2000" dirty="0" smtClean="0">
                <a:latin typeface="+mn-ea"/>
              </a:rPr>
              <a:t>改进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尽可能地多看懂几套代码，了解深度卷积网络的构成过程，并能通过具体的数据集对比构建的模型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36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矩形: 圆角 5">
            <a:extLst>
              <a:ext uri="{FF2B5EF4-FFF2-40B4-BE49-F238E27FC236}">
                <a16:creationId xmlns:a16="http://schemas.microsoft.com/office/drawing/2014/main" id="{16C44810-A3B4-4FEF-A33B-641A81552BA5}"/>
              </a:ext>
            </a:extLst>
          </p:cNvPr>
          <p:cNvSpPr/>
          <p:nvPr/>
        </p:nvSpPr>
        <p:spPr>
          <a:xfrm>
            <a:off x="1058779" y="2129589"/>
            <a:ext cx="9833810" cy="1905128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矩形 4">
            <a:extLst>
              <a:ext uri="{FF2B5EF4-FFF2-40B4-BE49-F238E27FC236}">
                <a16:creationId xmlns:a16="http://schemas.microsoft.com/office/drawing/2014/main" id="{BB06BCEF-3B2A-418C-A19B-313DD1DC0E92}"/>
              </a:ext>
            </a:extLst>
          </p:cNvPr>
          <p:cNvSpPr/>
          <p:nvPr/>
        </p:nvSpPr>
        <p:spPr>
          <a:xfrm>
            <a:off x="1832383" y="1654846"/>
            <a:ext cx="44315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>
                <a:latin typeface="方正楷体繁体" panose="03000509000000000000" pitchFamily="65" charset="-122"/>
                <a:ea typeface="方正楷体繁体" panose="03000509000000000000" pitchFamily="65" charset="-122"/>
              </a:rPr>
              <a:t>谢谢聆听</a:t>
            </a:r>
          </a:p>
        </p:txBody>
      </p:sp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FDD93252-8DD9-4964-899E-40BE50DA70CB}"/>
              </a:ext>
            </a:extLst>
          </p:cNvPr>
          <p:cNvSpPr/>
          <p:nvPr/>
        </p:nvSpPr>
        <p:spPr>
          <a:xfrm>
            <a:off x="5269110" y="3342983"/>
            <a:ext cx="44315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>
                <a:latin typeface="方正楷体繁体" panose="03000509000000000000" pitchFamily="65" charset="-122"/>
                <a:ea typeface="方正楷体繁体" panose="03000509000000000000" pitchFamily="65" charset="-122"/>
              </a:rPr>
              <a:t>演讲完毕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0640160-F5D2-4B34-B331-A3203E0E3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37133">
            <a:off x="8697921" y="219083"/>
            <a:ext cx="3359920" cy="30943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8CA21E-5C10-4F84-AFCD-2EFD27079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59335">
            <a:off x="340423" y="3119223"/>
            <a:ext cx="3359920" cy="309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80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: 圆角 1">
            <a:extLst>
              <a:ext uri="{FF2B5EF4-FFF2-40B4-BE49-F238E27FC236}">
                <a16:creationId xmlns:a16="http://schemas.microsoft.com/office/drawing/2014/main" id="{325D4C4C-15A1-49DE-A7C5-7B4B5EEE3EAE}"/>
              </a:ext>
            </a:extLst>
          </p:cNvPr>
          <p:cNvSpPr/>
          <p:nvPr/>
        </p:nvSpPr>
        <p:spPr>
          <a:xfrm>
            <a:off x="1611359" y="1058779"/>
            <a:ext cx="1532894" cy="5149516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框 4">
            <a:extLst>
              <a:ext uri="{FF2B5EF4-FFF2-40B4-BE49-F238E27FC236}">
                <a16:creationId xmlns:a16="http://schemas.microsoft.com/office/drawing/2014/main" id="{F945B65D-664E-4F92-A286-1A375D9B376D}"/>
              </a:ext>
            </a:extLst>
          </p:cNvPr>
          <p:cNvSpPr txBox="1"/>
          <p:nvPr/>
        </p:nvSpPr>
        <p:spPr>
          <a:xfrm>
            <a:off x="2377806" y="1371379"/>
            <a:ext cx="1440476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第一部分</a:t>
            </a:r>
          </a:p>
        </p:txBody>
      </p:sp>
      <p:sp useBgFill="1">
        <p:nvSpPr>
          <p:cNvPr id="7" name="文本框 6">
            <a:extLst>
              <a:ext uri="{FF2B5EF4-FFF2-40B4-BE49-F238E27FC236}">
                <a16:creationId xmlns:a16="http://schemas.microsoft.com/office/drawing/2014/main" id="{15F44436-D4F6-4DDE-B0AF-17901E4EC1BA}"/>
              </a:ext>
            </a:extLst>
          </p:cNvPr>
          <p:cNvSpPr txBox="1"/>
          <p:nvPr/>
        </p:nvSpPr>
        <p:spPr>
          <a:xfrm>
            <a:off x="3910700" y="3060321"/>
            <a:ext cx="4762619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latin typeface="汉仪智楷繁" panose="02010600000101010101" pitchFamily="2" charset="-122"/>
                <a:ea typeface="汉仪智楷繁" panose="02010600000101010101" pitchFamily="2" charset="-122"/>
              </a:rPr>
              <a:t>论文解读</a:t>
            </a:r>
            <a:endParaRPr lang="zh-CN" altLang="en-US" sz="44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65782C-2C62-46F0-98B2-B8AD27B32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1742">
            <a:off x="8137810" y="3340540"/>
            <a:ext cx="3359920" cy="309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60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 118"/>
          <p:cNvSpPr txBox="1"/>
          <p:nvPr/>
        </p:nvSpPr>
        <p:spPr bwMode="auto">
          <a:xfrm>
            <a:off x="6528439" y="5586538"/>
            <a:ext cx="455506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6" name="文本框 118"/>
          <p:cNvSpPr txBox="1"/>
          <p:nvPr/>
        </p:nvSpPr>
        <p:spPr bwMode="auto">
          <a:xfrm>
            <a:off x="881001" y="4151754"/>
            <a:ext cx="4154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8" name="文本框 118"/>
          <p:cNvSpPr txBox="1"/>
          <p:nvPr/>
        </p:nvSpPr>
        <p:spPr bwMode="auto">
          <a:xfrm>
            <a:off x="7836986" y="3183099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70" name="文本框 118"/>
          <p:cNvSpPr txBox="1"/>
          <p:nvPr/>
        </p:nvSpPr>
        <p:spPr bwMode="auto">
          <a:xfrm>
            <a:off x="2237886" y="1936934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19BBEDA-AA40-42D2-9AC8-911CF83ED4A6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F38E51-E3EA-4B84-9BEC-1074EE60E373}"/>
              </a:ext>
            </a:extLst>
          </p:cNvPr>
          <p:cNvSpPr txBox="1"/>
          <p:nvPr/>
        </p:nvSpPr>
        <p:spPr>
          <a:xfrm>
            <a:off x="1059252" y="321361"/>
            <a:ext cx="1093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Joint Face Detection and Alignment using Multi-task Cascaded Convolutional Networks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20236" y="1982770"/>
            <a:ext cx="931984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本文</a:t>
            </a:r>
            <a:r>
              <a:rPr lang="zh-CN" altLang="en-US" sz="2000" dirty="0">
                <a:latin typeface="+mn-ea"/>
              </a:rPr>
              <a:t>的主要贡献总结如下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提出</a:t>
            </a:r>
            <a:r>
              <a:rPr lang="zh-CN" altLang="en-US" sz="2000" dirty="0">
                <a:latin typeface="+mn-ea"/>
              </a:rPr>
              <a:t>了一种新的级联</a:t>
            </a:r>
            <a:r>
              <a:rPr lang="en-US" altLang="zh-CN" sz="2000" dirty="0">
                <a:latin typeface="+mn-ea"/>
              </a:rPr>
              <a:t>CNNs</a:t>
            </a:r>
            <a:r>
              <a:rPr lang="zh-CN" altLang="en-US" sz="2000" dirty="0">
                <a:latin typeface="+mn-ea"/>
              </a:rPr>
              <a:t>框架，用于联合人脸检测和对齐，并仔细设计了轻量级</a:t>
            </a:r>
            <a:r>
              <a:rPr lang="en-US" altLang="zh-CN" sz="2000" dirty="0">
                <a:latin typeface="+mn-ea"/>
              </a:rPr>
              <a:t>CNN</a:t>
            </a:r>
            <a:r>
              <a:rPr lang="zh-CN" altLang="en-US" sz="2000" dirty="0">
                <a:latin typeface="+mn-ea"/>
              </a:rPr>
              <a:t>架构以实现实时性能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提出</a:t>
            </a:r>
            <a:r>
              <a:rPr lang="zh-CN" altLang="en-US" sz="2000" dirty="0">
                <a:latin typeface="+mn-ea"/>
              </a:rPr>
              <a:t>一种有效的在线难样本挖掘方法来提高性能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对</a:t>
            </a:r>
            <a:r>
              <a:rPr lang="zh-CN" altLang="en-US" sz="2000" dirty="0"/>
              <a:t>具有挑战性的基准进行了大量的</a:t>
            </a:r>
            <a:r>
              <a:rPr lang="zh-CN" altLang="en-US" sz="2000" dirty="0" smtClean="0"/>
              <a:t>实验，与</a:t>
            </a:r>
            <a:r>
              <a:rPr lang="zh-CN" altLang="en-US" sz="2000" dirty="0"/>
              <a:t>在面部检测和面部对准任务中最先进的技术相比，该方法显示出显著的性能</a:t>
            </a:r>
            <a:r>
              <a:rPr lang="zh-CN" altLang="en-US" sz="2000" dirty="0" smtClean="0"/>
              <a:t>改进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2893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 118"/>
          <p:cNvSpPr txBox="1"/>
          <p:nvPr/>
        </p:nvSpPr>
        <p:spPr bwMode="auto">
          <a:xfrm>
            <a:off x="6528439" y="5586538"/>
            <a:ext cx="455506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6" name="文本框 118"/>
          <p:cNvSpPr txBox="1"/>
          <p:nvPr/>
        </p:nvSpPr>
        <p:spPr bwMode="auto">
          <a:xfrm>
            <a:off x="881001" y="4151754"/>
            <a:ext cx="4154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8" name="文本框 118"/>
          <p:cNvSpPr txBox="1"/>
          <p:nvPr/>
        </p:nvSpPr>
        <p:spPr bwMode="auto">
          <a:xfrm>
            <a:off x="7836986" y="3183099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70" name="文本框 118"/>
          <p:cNvSpPr txBox="1"/>
          <p:nvPr/>
        </p:nvSpPr>
        <p:spPr bwMode="auto">
          <a:xfrm>
            <a:off x="2237886" y="1936934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19BBEDA-AA40-42D2-9AC8-911CF83ED4A6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F38E51-E3EA-4B84-9BEC-1074EE60E373}"/>
              </a:ext>
            </a:extLst>
          </p:cNvPr>
          <p:cNvSpPr txBox="1"/>
          <p:nvPr/>
        </p:nvSpPr>
        <p:spPr>
          <a:xfrm>
            <a:off x="1059252" y="321361"/>
            <a:ext cx="1093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Joint Face Detection and Alignment using Multi-task Cascaded Convolutional Networks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3521" y="1208651"/>
            <a:ext cx="93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 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3" name="图片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059252" y="1531816"/>
            <a:ext cx="3767725" cy="465688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46885" y="1506104"/>
            <a:ext cx="52765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给定一幅图像</a:t>
            </a:r>
            <a:r>
              <a:rPr lang="zh-CN" altLang="zh-CN" dirty="0" smtClean="0"/>
              <a:t>，首先</a:t>
            </a:r>
            <a:r>
              <a:rPr lang="zh-CN" altLang="zh-CN" dirty="0"/>
              <a:t>调整它的大小以建立一个图像金字塔</a:t>
            </a:r>
            <a:r>
              <a:rPr lang="zh-CN" altLang="zh-CN" dirty="0" smtClean="0"/>
              <a:t>，</a:t>
            </a:r>
            <a:r>
              <a:rPr lang="zh-CN" altLang="en-US" dirty="0"/>
              <a:t>作为</a:t>
            </a:r>
            <a:r>
              <a:rPr lang="zh-CN" altLang="zh-CN" dirty="0" smtClean="0"/>
              <a:t>以下</a:t>
            </a:r>
            <a:r>
              <a:rPr lang="zh-CN" altLang="zh-CN" dirty="0"/>
              <a:t>三级级联框架的</a:t>
            </a:r>
            <a:r>
              <a:rPr lang="zh-CN" altLang="zh-CN" dirty="0" smtClean="0"/>
              <a:t>输入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阶段</a:t>
            </a:r>
            <a:r>
              <a:rPr lang="en-US" altLang="zh-CN" dirty="0"/>
              <a:t>1</a:t>
            </a:r>
            <a:r>
              <a:rPr lang="zh-CN" altLang="zh-CN" dirty="0"/>
              <a:t>：利用完全卷积网络</a:t>
            </a:r>
            <a:r>
              <a:rPr lang="zh-CN" altLang="zh-CN" dirty="0" smtClean="0"/>
              <a:t>（</a:t>
            </a:r>
            <a:r>
              <a:rPr lang="en-US" altLang="zh-CN" dirty="0" smtClean="0"/>
              <a:t>P-Net</a:t>
            </a:r>
            <a:r>
              <a:rPr lang="zh-CN" altLang="zh-CN" dirty="0" smtClean="0"/>
              <a:t>）</a:t>
            </a:r>
            <a:r>
              <a:rPr lang="zh-CN" altLang="zh-CN" dirty="0"/>
              <a:t>获得候选面部窗口及其边界框回归</a:t>
            </a:r>
            <a:r>
              <a:rPr lang="zh-CN" altLang="zh-CN" dirty="0" smtClean="0"/>
              <a:t>向量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然后</a:t>
            </a:r>
            <a:r>
              <a:rPr lang="zh-CN" altLang="zh-CN" dirty="0"/>
              <a:t>基于估计的边界框回归向量校准候选</a:t>
            </a:r>
            <a:r>
              <a:rPr lang="zh-CN" altLang="zh-CN" dirty="0" smtClean="0"/>
              <a:t>窗口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之后采用</a:t>
            </a:r>
            <a:r>
              <a:rPr lang="en-US" altLang="zh-CN" dirty="0" smtClean="0"/>
              <a:t>NMS</a:t>
            </a:r>
            <a:r>
              <a:rPr lang="zh-CN" altLang="zh-CN" dirty="0" smtClean="0"/>
              <a:t>来</a:t>
            </a:r>
            <a:r>
              <a:rPr lang="zh-CN" altLang="zh-CN" dirty="0"/>
              <a:t>合并高度重叠的候选窗口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阶段</a:t>
            </a:r>
            <a:r>
              <a:rPr lang="en-US" altLang="zh-CN" dirty="0"/>
              <a:t>2</a:t>
            </a:r>
            <a:r>
              <a:rPr lang="zh-CN" altLang="zh-CN" dirty="0" smtClean="0"/>
              <a:t>：</a:t>
            </a:r>
            <a:r>
              <a:rPr lang="zh-CN" altLang="en-US" dirty="0" smtClean="0"/>
              <a:t>第一阶段输出的</a:t>
            </a:r>
            <a:r>
              <a:rPr lang="zh-CN" altLang="zh-CN" dirty="0" smtClean="0"/>
              <a:t>候选窗口都被送到</a:t>
            </a:r>
            <a:r>
              <a:rPr lang="zh-CN" altLang="en-US" dirty="0" smtClean="0"/>
              <a:t>一个更复杂的</a:t>
            </a:r>
            <a:r>
              <a:rPr lang="en-US" altLang="zh-CN" dirty="0" smtClean="0"/>
              <a:t>CNN(R-Net)</a:t>
            </a:r>
            <a:r>
              <a:rPr lang="zh-CN" altLang="en-US" dirty="0" smtClean="0"/>
              <a:t>，</a:t>
            </a:r>
            <a:r>
              <a:rPr lang="en-US" altLang="zh-CN" dirty="0"/>
              <a:t>R-Net</a:t>
            </a:r>
            <a:r>
              <a:rPr lang="zh-CN" altLang="en-US" dirty="0"/>
              <a:t>能够进一步筛除大量错误的候选窗口，再</a:t>
            </a:r>
            <a:r>
              <a:rPr lang="zh-CN" altLang="en-US" dirty="0" smtClean="0"/>
              <a:t>利用边界框回归</a:t>
            </a:r>
            <a:r>
              <a:rPr lang="zh-CN" altLang="en-US" dirty="0"/>
              <a:t>向量对候选窗口做校正，并执行</a:t>
            </a:r>
            <a:r>
              <a:rPr lang="en-US" altLang="zh-CN" dirty="0" smtClean="0"/>
              <a:t>NMS</a:t>
            </a:r>
          </a:p>
          <a:p>
            <a:endParaRPr lang="zh-CN" altLang="zh-CN" dirty="0"/>
          </a:p>
          <a:p>
            <a:r>
              <a:rPr lang="zh-CN" altLang="zh-CN" dirty="0"/>
              <a:t>阶段</a:t>
            </a:r>
            <a:r>
              <a:rPr lang="en-US" altLang="zh-CN" dirty="0"/>
              <a:t>3</a:t>
            </a:r>
            <a:r>
              <a:rPr lang="zh-CN" altLang="zh-CN" dirty="0" smtClean="0"/>
              <a:t>：</a:t>
            </a:r>
            <a:r>
              <a:rPr lang="zh-CN" altLang="en-US" dirty="0"/>
              <a:t>使用更复杂的</a:t>
            </a:r>
            <a:r>
              <a:rPr lang="en-US" altLang="zh-CN" dirty="0" smtClean="0"/>
              <a:t>CNN(O-Net)</a:t>
            </a:r>
            <a:r>
              <a:rPr lang="zh-CN" altLang="en-US" dirty="0" smtClean="0"/>
              <a:t>进一步</a:t>
            </a:r>
            <a:r>
              <a:rPr lang="zh-CN" altLang="en-US" dirty="0"/>
              <a:t>精化结果并输出</a:t>
            </a:r>
            <a:r>
              <a:rPr lang="en-US" altLang="zh-CN" dirty="0"/>
              <a:t>5</a:t>
            </a:r>
            <a:r>
              <a:rPr lang="zh-CN" altLang="en-US" dirty="0"/>
              <a:t>个人脸特征</a:t>
            </a:r>
            <a:r>
              <a:rPr lang="zh-CN" altLang="en-US" dirty="0" smtClean="0"/>
              <a:t>点，</a:t>
            </a:r>
            <a:r>
              <a:rPr lang="zh-CN" altLang="zh-CN" dirty="0" smtClean="0"/>
              <a:t>与</a:t>
            </a:r>
            <a:r>
              <a:rPr lang="zh-CN" altLang="zh-CN" dirty="0"/>
              <a:t>第二阶段相似，</a:t>
            </a:r>
            <a:r>
              <a:rPr lang="zh-CN" altLang="zh-CN" dirty="0" smtClean="0"/>
              <a:t>但</a:t>
            </a:r>
            <a:r>
              <a:rPr lang="zh-CN" altLang="en-US" dirty="0"/>
              <a:t>这一阶段</a:t>
            </a:r>
            <a:r>
              <a:rPr lang="zh-CN" altLang="zh-CN" dirty="0" smtClean="0"/>
              <a:t>是</a:t>
            </a:r>
            <a:r>
              <a:rPr lang="zh-CN" altLang="zh-CN" dirty="0"/>
              <a:t>通过更多的监督来识别人脸</a:t>
            </a:r>
            <a:r>
              <a:rPr lang="zh-CN" altLang="zh-CN" dirty="0" smtClean="0"/>
              <a:t>区域</a:t>
            </a:r>
            <a:r>
              <a:rPr lang="zh-CN" altLang="en-US" dirty="0"/>
              <a:t>，</a:t>
            </a:r>
            <a:r>
              <a:rPr lang="zh-CN" altLang="en-US" dirty="0" smtClean="0"/>
              <a:t>而且</a:t>
            </a:r>
            <a:r>
              <a:rPr lang="zh-CN" altLang="en-US" dirty="0"/>
              <a:t>网络能够输出五个人脸特征点位置坐标。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904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5" grpId="0"/>
      <p:bldP spid="166" grpId="0"/>
      <p:bldP spid="167" grpId="0"/>
      <p:bldP spid="168" grpId="0"/>
      <p:bldP spid="169" grpId="0"/>
      <p:bldP spid="1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9174B27-C608-4956-B11F-5D6445EEF32D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78A58A-D716-414F-A482-7B36EE6B3158}"/>
              </a:ext>
            </a:extLst>
          </p:cNvPr>
          <p:cNvSpPr txBox="1"/>
          <p:nvPr/>
        </p:nvSpPr>
        <p:spPr>
          <a:xfrm>
            <a:off x="992790" y="305271"/>
            <a:ext cx="1092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Joint Face Detection and Alignment using Multi-task Cascaded Convolutional Networks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294" y="1092226"/>
            <a:ext cx="9403895" cy="34597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1001" y="4839630"/>
            <a:ext cx="10492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本文主要是通过减少卷积核的数量和将</a:t>
            </a:r>
            <a:r>
              <a:rPr lang="en-US" altLang="zh-CN" sz="2000" dirty="0" smtClean="0">
                <a:latin typeface="+mn-ea"/>
              </a:rPr>
              <a:t>5x5</a:t>
            </a:r>
            <a:r>
              <a:rPr lang="zh-CN" altLang="en-US" sz="2000" dirty="0" smtClean="0">
                <a:latin typeface="+mn-ea"/>
              </a:rPr>
              <a:t>卷积核变成</a:t>
            </a:r>
            <a:r>
              <a:rPr lang="en-US" altLang="zh-CN" sz="2000" dirty="0" smtClean="0">
                <a:latin typeface="+mn-ea"/>
              </a:rPr>
              <a:t>3x3</a:t>
            </a:r>
            <a:r>
              <a:rPr lang="zh-CN" altLang="en-US" sz="2000" dirty="0" smtClean="0">
                <a:latin typeface="+mn-ea"/>
              </a:rPr>
              <a:t>卷积核来减少计算量，增加深度来获得更好的性能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1765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9174B27-C608-4956-B11F-5D6445EEF32D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78A58A-D716-414F-A482-7B36EE6B3158}"/>
              </a:ext>
            </a:extLst>
          </p:cNvPr>
          <p:cNvSpPr txBox="1"/>
          <p:nvPr/>
        </p:nvSpPr>
        <p:spPr>
          <a:xfrm>
            <a:off x="992790" y="305271"/>
            <a:ext cx="1092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Joint Face Detection and Alignment using Multi-task Cascaded Convolutional Networks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2790" y="1149048"/>
            <a:ext cx="9968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算法利用三个任务训练</a:t>
            </a:r>
            <a:r>
              <a:rPr lang="en-US" altLang="zh-CN" sz="2000" dirty="0">
                <a:latin typeface="+mn-ea"/>
              </a:rPr>
              <a:t>CNN</a:t>
            </a:r>
            <a:r>
              <a:rPr lang="zh-CN" altLang="en-US" sz="2000" dirty="0">
                <a:latin typeface="+mn-ea"/>
              </a:rPr>
              <a:t>检测器</a:t>
            </a:r>
            <a:r>
              <a:rPr lang="zh-CN" altLang="en-US" sz="2000" dirty="0" smtClean="0">
                <a:latin typeface="+mn-ea"/>
              </a:rPr>
              <a:t>：人脸分类、边界框回归和人脸关键点定位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1668" y="2029522"/>
            <a:ext cx="966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992790" y="1795345"/>
                <a:ext cx="10577624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 smtClean="0"/>
                  <a:t>人脸分类：学习目标表述为一个二分类问题，对于每个样本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，使用交叉熵损失：</a:t>
                </a:r>
                <a:endParaRPr lang="en-US" altLang="zh-CN" sz="2000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zh-CN" altLang="en-US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90" y="1795345"/>
                <a:ext cx="10577624" cy="677108"/>
              </a:xfrm>
              <a:prstGeom prst="rect">
                <a:avLst/>
              </a:prstGeom>
              <a:blipFill>
                <a:blip r:embed="rId3"/>
                <a:stretch>
                  <a:fillRect l="-519" t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图片 41" descr="https://img-blog.csdn.net/20180524135746962?watermark/2/text/aHR0cHM6Ly9ibG9nLmNzZG4ubmV0L3dlaXhpbl80MTY5NTU2NA==/font/5a6L5L2T/fontsize/400/fill/I0JBQkFCMA==/dissolve/7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982" y="2398854"/>
            <a:ext cx="271116" cy="2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367" y="2297126"/>
            <a:ext cx="5374710" cy="4875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992790" y="3049745"/>
                <a:ext cx="1057762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 smtClean="0"/>
                  <a:t>边界框回归：对于每个候选窗口，预测它与最近的</a:t>
                </a:r>
                <a:r>
                  <a:rPr lang="en-US" altLang="zh-CN" sz="2000" dirty="0" smtClean="0"/>
                  <a:t>ground truth</a:t>
                </a:r>
                <a:r>
                  <a:rPr lang="zh-CN" altLang="en-US" sz="2000" dirty="0" smtClean="0"/>
                  <a:t>之间的偏移，学习目标成为一个回归问题，使用每个样本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的欧氏损失：</a:t>
                </a:r>
                <a:endParaRPr lang="en-US" altLang="zh-CN" sz="2000" dirty="0" smtClean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zh-CN" altLang="en-US" sz="2000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90" y="3049745"/>
                <a:ext cx="10577624" cy="1015663"/>
              </a:xfrm>
              <a:prstGeom prst="rect">
                <a:avLst/>
              </a:prstGeom>
              <a:blipFill>
                <a:blip r:embed="rId6"/>
                <a:stretch>
                  <a:fillRect l="-519" t="-2994" r="-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6534" y="3841659"/>
            <a:ext cx="2231046" cy="571234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992790" y="4603100"/>
            <a:ext cx="10577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人脸</a:t>
            </a:r>
            <a:r>
              <a:rPr lang="zh-CN" altLang="en-US" sz="2000" dirty="0" smtClean="0"/>
              <a:t>关键</a:t>
            </a:r>
            <a:r>
              <a:rPr lang="zh-CN" altLang="en-US" sz="2000" dirty="0"/>
              <a:t>点定位：与边界框回归任务类似，</a:t>
            </a:r>
            <a:r>
              <a:rPr lang="zh-CN" altLang="en-US" sz="2000" dirty="0" smtClean="0"/>
              <a:t>将</a:t>
            </a:r>
            <a:r>
              <a:rPr lang="zh-CN" altLang="en-US" sz="2000" dirty="0"/>
              <a:t>人</a:t>
            </a:r>
            <a:r>
              <a:rPr lang="zh-CN" altLang="en-US" sz="2000" dirty="0" smtClean="0"/>
              <a:t>脸关键点检测表示</a:t>
            </a:r>
            <a:r>
              <a:rPr lang="zh-CN" altLang="en-US" sz="2000" dirty="0"/>
              <a:t>为回归问题</a:t>
            </a:r>
            <a:r>
              <a:rPr lang="zh-CN" altLang="en-US" sz="2000" dirty="0" smtClean="0"/>
              <a:t>，将欧氏损失最小</a:t>
            </a:r>
            <a:r>
              <a:rPr lang="zh-CN" altLang="en-US" sz="2000" dirty="0"/>
              <a:t>化：</a:t>
            </a:r>
            <a:endParaRPr lang="zh-CN" altLang="en-US" sz="2000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7656" y="5467642"/>
            <a:ext cx="4152442" cy="60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14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FA5D0F5D-C6CF-4B81-B51B-09ABAF3F42BE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91107F9-75CE-48DF-B064-8C30E2170B5E}"/>
              </a:ext>
            </a:extLst>
          </p:cNvPr>
          <p:cNvSpPr txBox="1"/>
          <p:nvPr/>
        </p:nvSpPr>
        <p:spPr>
          <a:xfrm>
            <a:off x="1036751" y="305271"/>
            <a:ext cx="10872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Joint Face Detection and Alignment using Multi-task Cascaded Convolutional Networks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036751" y="1828799"/>
                <a:ext cx="10448692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 smtClean="0">
                    <a:latin typeface="+mn-ea"/>
                  </a:rPr>
                  <a:t>多源训练：由于在每个</a:t>
                </a:r>
                <a:r>
                  <a:rPr lang="en-US" altLang="zh-CN" sz="2000" dirty="0" smtClean="0">
                    <a:latin typeface="+mn-ea"/>
                  </a:rPr>
                  <a:t>CNN</a:t>
                </a:r>
                <a:r>
                  <a:rPr lang="zh-CN" altLang="en-US" sz="2000" dirty="0" smtClean="0">
                    <a:latin typeface="+mn-ea"/>
                  </a:rPr>
                  <a:t>中完成不同的任务，所以在学习过程中存在不同类型的训练图像，如人脸、非人脸和部分对齐的人脸，</a:t>
                </a:r>
                <a:r>
                  <a:rPr lang="zh-CN" altLang="en-US" sz="2000" dirty="0">
                    <a:latin typeface="+mn-ea"/>
                  </a:rPr>
                  <a:t>在这种情况下，上面列出的三个损失函数将不会</a:t>
                </a:r>
                <a:r>
                  <a:rPr lang="zh-CN" altLang="en-US" sz="2000" dirty="0" smtClean="0">
                    <a:latin typeface="+mn-ea"/>
                  </a:rPr>
                  <a:t>使用，例如，对于背景区域的样本，只计算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+mn-ea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+mn-ea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>
                            <a:latin typeface="+mn-ea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>
                            <a:latin typeface="+mn-ea"/>
                          </a:rPr>
                          <m:t>𝑑𝑒𝑡</m:t>
                        </m:r>
                      </m:sup>
                    </m:sSubSup>
                    <m:r>
                      <a:rPr lang="zh-CN" altLang="en-US" sz="2000" b="1" i="1">
                        <a:latin typeface="+mn-ea"/>
                      </a:rPr>
                      <m:t>，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另外两个</a:t>
                </a:r>
                <a:r>
                  <a:rPr lang="en-US" altLang="zh-CN" sz="2000" dirty="0" smtClean="0">
                    <a:latin typeface="+mn-ea"/>
                  </a:rPr>
                  <a:t>LOSS</a:t>
                </a:r>
                <a:r>
                  <a:rPr lang="zh-CN" altLang="en-US" sz="2000" dirty="0" smtClean="0">
                    <a:latin typeface="+mn-ea"/>
                  </a:rPr>
                  <a:t>设置为</a:t>
                </a:r>
                <a:r>
                  <a:rPr lang="en-US" altLang="zh-CN" sz="2000" dirty="0" smtClean="0">
                    <a:latin typeface="+mn-ea"/>
                  </a:rPr>
                  <a:t>0</a:t>
                </a:r>
                <a:r>
                  <a:rPr lang="zh-CN" altLang="en-US" sz="2000" dirty="0" smtClean="0">
                    <a:latin typeface="+mn-ea"/>
                  </a:rPr>
                  <a:t>，这可以直接使用样本类型指标实现</a:t>
                </a:r>
                <a:endParaRPr lang="zh-CN" altLang="en-US" sz="2000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51" y="1828799"/>
                <a:ext cx="10448692" cy="1346331"/>
              </a:xfrm>
              <a:prstGeom prst="rect">
                <a:avLst/>
              </a:prstGeom>
              <a:blipFill>
                <a:blip r:embed="rId3"/>
                <a:stretch>
                  <a:fillRect l="-525" t="-2262" r="-642" b="-7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/>
          <p:cNvSpPr txBox="1"/>
          <p:nvPr/>
        </p:nvSpPr>
        <p:spPr>
          <a:xfrm>
            <a:off x="1036751" y="3914078"/>
            <a:ext cx="10448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+mn-ea"/>
              </a:rPr>
              <a:t>在线难样本挖掘：与原始分类器训练完成后进行传统难样本挖掘不同，在适应训练过程的人</a:t>
            </a:r>
            <a:r>
              <a:rPr lang="zh-CN" altLang="zh-CN" sz="2000" dirty="0" smtClean="0">
                <a:latin typeface="+mn-ea"/>
              </a:rPr>
              <a:t>脸分类</a:t>
            </a:r>
            <a:r>
              <a:rPr lang="zh-CN" altLang="zh-CN" sz="2000" dirty="0">
                <a:latin typeface="+mn-ea"/>
              </a:rPr>
              <a:t>任务中进行在线难样本挖掘</a:t>
            </a:r>
            <a:r>
              <a:rPr lang="zh-CN" altLang="zh-CN" sz="2000" dirty="0" smtClean="0">
                <a:latin typeface="+mn-ea"/>
              </a:rPr>
              <a:t>。</a:t>
            </a:r>
            <a:r>
              <a:rPr lang="zh-CN" altLang="zh-CN" sz="2000" dirty="0">
                <a:latin typeface="+mn-ea"/>
              </a:rPr>
              <a:t>特别是，在每个小样本批次中，对从所有样本向前传播中计算出的损失进行排序，并选择最高的</a:t>
            </a:r>
            <a:r>
              <a:rPr lang="en-US" altLang="zh-CN" sz="2000" dirty="0">
                <a:latin typeface="+mn-ea"/>
              </a:rPr>
              <a:t>70</a:t>
            </a:r>
            <a:r>
              <a:rPr lang="zh-CN" altLang="zh-CN" sz="2000" dirty="0">
                <a:latin typeface="+mn-ea"/>
              </a:rPr>
              <a:t>％作为难样本。然后只计算这些反向传播中难样本的梯度。这意味着忽略了在训练期间加强检测器的帮助不大的简单样本。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2431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 118"/>
          <p:cNvSpPr txBox="1"/>
          <p:nvPr/>
        </p:nvSpPr>
        <p:spPr bwMode="auto">
          <a:xfrm>
            <a:off x="6528439" y="5586538"/>
            <a:ext cx="455506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6" name="文本框 118"/>
          <p:cNvSpPr txBox="1"/>
          <p:nvPr/>
        </p:nvSpPr>
        <p:spPr bwMode="auto">
          <a:xfrm>
            <a:off x="881001" y="4151754"/>
            <a:ext cx="4154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8" name="文本框 118"/>
          <p:cNvSpPr txBox="1"/>
          <p:nvPr/>
        </p:nvSpPr>
        <p:spPr bwMode="auto">
          <a:xfrm>
            <a:off x="7836986" y="3183099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70" name="文本框 118"/>
          <p:cNvSpPr txBox="1"/>
          <p:nvPr/>
        </p:nvSpPr>
        <p:spPr bwMode="auto">
          <a:xfrm>
            <a:off x="2237886" y="1936934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19BBEDA-AA40-42D2-9AC8-911CF83ED4A6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F38E51-E3EA-4B84-9BEC-1074EE60E373}"/>
              </a:ext>
            </a:extLst>
          </p:cNvPr>
          <p:cNvSpPr txBox="1"/>
          <p:nvPr/>
        </p:nvSpPr>
        <p:spPr>
          <a:xfrm>
            <a:off x="1059252" y="305271"/>
            <a:ext cx="1093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FaceNet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Unified Embedding for Face Recognition and Clustering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3541" y="1683217"/>
            <a:ext cx="961154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本文的主要贡献总结如下：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与其他的深度学习方法在人脸上的应用不同，</a:t>
            </a:r>
            <a:r>
              <a:rPr lang="en-US" altLang="zh-CN" sz="2000" dirty="0" err="1">
                <a:latin typeface="+mn-ea"/>
              </a:rPr>
              <a:t>FaceNet</a:t>
            </a:r>
            <a:r>
              <a:rPr lang="zh-CN" altLang="en-US" sz="2000" dirty="0">
                <a:latin typeface="+mn-ea"/>
              </a:rPr>
              <a:t>并没有用传统的</a:t>
            </a:r>
            <a:r>
              <a:rPr lang="en-US" altLang="zh-CN" sz="2000" dirty="0" err="1">
                <a:latin typeface="+mn-ea"/>
              </a:rPr>
              <a:t>softmax</a:t>
            </a:r>
            <a:r>
              <a:rPr lang="zh-CN" altLang="en-US" sz="2000" dirty="0">
                <a:latin typeface="+mn-ea"/>
              </a:rPr>
              <a:t>的方式去进行分类学习，然后抽取其中某一层作为特征，而是直接进行端对端学习一个从图像到欧式空间的编码方法，然后基于这个编码再做人脸识别、人脸验证和人脸聚类等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+mn-ea"/>
              </a:rPr>
              <a:t>FaceNet</a:t>
            </a:r>
            <a:r>
              <a:rPr lang="zh-CN" altLang="zh-CN" sz="2000" dirty="0">
                <a:latin typeface="+mn-ea"/>
              </a:rPr>
              <a:t>使用基于</a:t>
            </a:r>
            <a:r>
              <a:rPr lang="en-US" altLang="zh-CN" sz="2000" dirty="0">
                <a:latin typeface="+mn-ea"/>
              </a:rPr>
              <a:t>LMNN</a:t>
            </a:r>
            <a:r>
              <a:rPr lang="zh-CN" altLang="zh-CN" sz="2000" dirty="0">
                <a:latin typeface="+mn-ea"/>
              </a:rPr>
              <a:t>的三重损失函数直接将其输出训练成一个紧凑的</a:t>
            </a:r>
            <a:r>
              <a:rPr lang="en-US" altLang="zh-CN" sz="2000" dirty="0">
                <a:latin typeface="+mn-ea"/>
              </a:rPr>
              <a:t>128</a:t>
            </a:r>
            <a:r>
              <a:rPr lang="zh-CN" altLang="zh-CN" sz="2000" dirty="0" smtClean="0">
                <a:latin typeface="+mn-ea"/>
              </a:rPr>
              <a:t>维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en-US" altLang="zh-CN" sz="2000" dirty="0" smtClean="0">
                <a:latin typeface="+mn-ea"/>
              </a:rPr>
              <a:t>embedding</a:t>
            </a:r>
            <a:r>
              <a:rPr lang="zh-CN" altLang="zh-CN" sz="2000" dirty="0" smtClean="0">
                <a:latin typeface="+mn-ea"/>
              </a:rPr>
              <a:t>。三元组</a:t>
            </a:r>
            <a:r>
              <a:rPr lang="zh-CN" altLang="zh-CN" sz="2000" dirty="0">
                <a:latin typeface="+mn-ea"/>
              </a:rPr>
              <a:t>由两个相匹配的脸部缩略图和一个不匹配的脸部缩略图组成，损失的目标是将正负样本对通过边距</a:t>
            </a:r>
            <a:r>
              <a:rPr lang="zh-CN" altLang="zh-CN" sz="2000" dirty="0" smtClean="0">
                <a:latin typeface="+mn-ea"/>
              </a:rPr>
              <a:t>分开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zh-CN" altLang="zh-CN" sz="2000" dirty="0" smtClean="0"/>
              <a:t>该</a:t>
            </a:r>
            <a:r>
              <a:rPr lang="zh-CN" altLang="en-US" sz="2000" dirty="0"/>
              <a:t>三重</a:t>
            </a:r>
            <a:r>
              <a:rPr lang="zh-CN" altLang="zh-CN" sz="2000" dirty="0" smtClean="0"/>
              <a:t>损失</a:t>
            </a:r>
            <a:r>
              <a:rPr lang="zh-CN" altLang="zh-CN" sz="2000" dirty="0"/>
              <a:t>直接反映了</a:t>
            </a:r>
            <a:r>
              <a:rPr lang="zh-CN" altLang="zh-CN" sz="2000" dirty="0" smtClean="0"/>
              <a:t>在</a:t>
            </a:r>
            <a:r>
              <a:rPr lang="zh-CN" altLang="en-US" sz="2000" dirty="0"/>
              <a:t>人脸</a:t>
            </a:r>
            <a:r>
              <a:rPr lang="zh-CN" altLang="zh-CN" sz="2000" dirty="0" smtClean="0"/>
              <a:t>验证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识别</a:t>
            </a:r>
            <a:r>
              <a:rPr lang="zh-CN" altLang="zh-CN" sz="2000" dirty="0"/>
              <a:t>和聚类中要实现的目标</a:t>
            </a:r>
            <a:endParaRPr lang="zh-CN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7214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5" grpId="0"/>
      <p:bldP spid="166" grpId="0"/>
      <p:bldP spid="167" grpId="0"/>
      <p:bldP spid="168" grpId="0"/>
      <p:bldP spid="169" grpId="0"/>
      <p:bldP spid="17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3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2292</Words>
  <Application>Microsoft Office PowerPoint</Application>
  <PresentationFormat>宽屏</PresentationFormat>
  <Paragraphs>188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Clear Sans Light</vt:lpstr>
      <vt:lpstr>Copperplate Gothic Bold</vt:lpstr>
      <vt:lpstr>等线</vt:lpstr>
      <vt:lpstr>等线 Light</vt:lpstr>
      <vt:lpstr>方正楷体繁体</vt:lpstr>
      <vt:lpstr>汉仪智楷繁</vt:lpstr>
      <vt:lpstr>宋体</vt:lpstr>
      <vt:lpstr>微软雅黑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82</cp:revision>
  <dcterms:created xsi:type="dcterms:W3CDTF">2017-08-28T05:37:30Z</dcterms:created>
  <dcterms:modified xsi:type="dcterms:W3CDTF">2019-10-22T14:11:54Z</dcterms:modified>
</cp:coreProperties>
</file>