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4" r:id="rId13"/>
    <p:sldId id="296" r:id="rId14"/>
    <p:sldId id="295" r:id="rId15"/>
    <p:sldId id="293" r:id="rId16"/>
    <p:sldId id="29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2022년 12월 9일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0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3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91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42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3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07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628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286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20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8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84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379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691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325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3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57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0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96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8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4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23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8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2022년 12월 9일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AWS </a:t>
            </a:r>
            <a:r>
              <a:rPr lang="ko-KR" altLang="en-US" dirty="0" smtClean="0"/>
              <a:t>활용 자바</a:t>
            </a:r>
            <a:r>
              <a:rPr lang="en-US" altLang="ko-KR" dirty="0" smtClean="0"/>
              <a:t>(java) </a:t>
            </a:r>
            <a:br>
              <a:rPr lang="en-US" altLang="ko-KR" dirty="0" smtClean="0"/>
            </a:br>
            <a:r>
              <a:rPr lang="ko-KR" altLang="en-US" dirty="0" err="1" smtClean="0"/>
              <a:t>풀스택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3600" dirty="0" err="1" smtClean="0">
                <a:latin typeface="+mn-ea"/>
                <a:ea typeface="+mn-ea"/>
              </a:rPr>
              <a:t>임다혜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0216" y="657406"/>
            <a:ext cx="10972800" cy="46481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7,8,9.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구조적 프로그램을 작성하고 실행 결과를 출력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800" b="1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언어로 구구단 작성하는 프로그램 완성하기 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91" y="1673018"/>
            <a:ext cx="2902530" cy="4706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737" y="1673018"/>
            <a:ext cx="3181255" cy="470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12" y="1673018"/>
            <a:ext cx="4135463" cy="3403196"/>
          </a:xfrm>
          <a:prstGeom prst="rect">
            <a:avLst/>
          </a:prstGeom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3896355" y="1354975"/>
            <a:ext cx="3240116" cy="213656"/>
          </a:xfrm>
          <a:prstGeom prst="rect">
            <a:avLst/>
          </a:prstGeom>
        </p:spPr>
        <p:txBody>
          <a:bodyPr vert="horz" lIns="0" rIns="0" bIns="0" rtlCol="0"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출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력 결과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54103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10,11,12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객체 지향 프로그램을 작성하고 실행 결과를 출력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231" y="1393953"/>
            <a:ext cx="5037771" cy="34016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611" y="4887240"/>
            <a:ext cx="597300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54103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13,14,15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자바 스크립트 프로그램을 작성하고 실행 결과를 출력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91" y="1673018"/>
            <a:ext cx="2902530" cy="470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737" y="1673018"/>
            <a:ext cx="3181255" cy="4706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12" y="1673018"/>
            <a:ext cx="4135463" cy="3403196"/>
          </a:xfrm>
          <a:prstGeom prst="rect">
            <a:avLst/>
          </a:prstGeom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3896355" y="1354975"/>
            <a:ext cx="3240116" cy="213656"/>
          </a:xfrm>
          <a:prstGeom prst="rect">
            <a:avLst/>
          </a:prstGeom>
        </p:spPr>
        <p:txBody>
          <a:bodyPr vert="horz" lIns="0" rIns="0" bIns="0" rtlCol="0"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출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력 결과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54103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16,17,18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Github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Repository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작성하고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회이상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commit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진행하시오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59" y="2048933"/>
            <a:ext cx="8357715" cy="31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54103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19,20,21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로그램 백업을 시간대별로 압축 저장하고 그 결과를 이미지로 캡쳐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98" y="1869504"/>
            <a:ext cx="8679238" cy="37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5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54103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22,23,24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개발 환경 복원을 위해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hub.docker.com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사이트에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ko-KR" altLang="en-US" sz="2000" b="1" dirty="0" smtClean="0">
                <a:solidFill>
                  <a:schemeClr val="tx1"/>
                </a:solidFill>
              </a:rPr>
              <a:t>가입하고 복원 이미지 화면을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캡쳐하시오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56" y="1716332"/>
            <a:ext cx="7816321" cy="37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341523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25.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네트워크 계층구조에서 각 계층의 역할을 구별할 수 있는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OSI 7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계층을 표로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나타내시오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0238"/>
              </p:ext>
            </p:extLst>
          </p:nvPr>
        </p:nvGraphicFramePr>
        <p:xfrm>
          <a:off x="3512120" y="1634066"/>
          <a:ext cx="5321993" cy="45007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21993">
                  <a:extLst>
                    <a:ext uri="{9D8B030D-6E8A-4147-A177-3AD203B41FA5}">
                      <a16:colId xmlns:a16="http://schemas.microsoft.com/office/drawing/2014/main" val="3510803639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Application Layer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6203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Presentation Layer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287603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Session Layer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53622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Transport Layer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45993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Network Layer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363655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DataLink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Layer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781904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Physical Layer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36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0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341523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26.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패킷 스위칭 시스템에서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Router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통한 네트워크 연결 구조 예시를 도형으로 제출하시오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39" y="1667673"/>
            <a:ext cx="5600555" cy="42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341523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27.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응용소프트웨어의 특성에 따라 프로토콜을 구별하여 적응할 수 있도록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OSI 7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계층과의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TCP/IP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계층간의 차이를 표로 제출하시오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7986"/>
              </p:ext>
            </p:extLst>
          </p:nvPr>
        </p:nvGraphicFramePr>
        <p:xfrm>
          <a:off x="1517064" y="1597273"/>
          <a:ext cx="4235342" cy="45007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35342">
                  <a:extLst>
                    <a:ext uri="{9D8B030D-6E8A-4147-A177-3AD203B41FA5}">
                      <a16:colId xmlns:a16="http://schemas.microsoft.com/office/drawing/2014/main" val="3510803639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Application Layer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(</a:t>
                      </a:r>
                      <a:r>
                        <a:rPr lang="ko-KR" altLang="en-US" b="0" dirty="0" smtClean="0">
                          <a:latin typeface="+mj-lt"/>
                        </a:rPr>
                        <a:t>응용 계층</a:t>
                      </a:r>
                      <a:r>
                        <a:rPr lang="en-US" altLang="ko-KR" b="0" dirty="0" smtClean="0">
                          <a:latin typeface="+mj-lt"/>
                        </a:rPr>
                        <a:t>)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6203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Presentation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표현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287603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Session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세션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53622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Transport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전송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45993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Network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네트워크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363655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DataLink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데이터 링크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781904"/>
                  </a:ext>
                </a:extLst>
              </a:tr>
              <a:tr h="642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Physical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물리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3614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69554"/>
              </p:ext>
            </p:extLst>
          </p:nvPr>
        </p:nvGraphicFramePr>
        <p:xfrm>
          <a:off x="6615537" y="1592502"/>
          <a:ext cx="4235342" cy="4505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35342">
                  <a:extLst>
                    <a:ext uri="{9D8B030D-6E8A-4147-A177-3AD203B41FA5}">
                      <a16:colId xmlns:a16="http://schemas.microsoft.com/office/drawing/2014/main" val="3510803639"/>
                    </a:ext>
                  </a:extLst>
                </a:gridCol>
              </a:tblGrid>
              <a:tr h="1126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Application Layer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(</a:t>
                      </a:r>
                      <a:r>
                        <a:rPr lang="ko-KR" altLang="en-US" b="0" dirty="0" smtClean="0">
                          <a:latin typeface="+mj-lt"/>
                        </a:rPr>
                        <a:t>응용 계층</a:t>
                      </a:r>
                      <a:r>
                        <a:rPr lang="en-US" altLang="ko-KR" b="0" dirty="0" smtClean="0">
                          <a:latin typeface="+mj-lt"/>
                        </a:rPr>
                        <a:t>)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6203"/>
                  </a:ext>
                </a:extLst>
              </a:tr>
              <a:tr h="1126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Transport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전송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287603"/>
                  </a:ext>
                </a:extLst>
              </a:tr>
              <a:tr h="1126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Internet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인터넷 계층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53622"/>
                  </a:ext>
                </a:extLst>
              </a:tr>
              <a:tr h="1126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Network Access Layer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네트워크 </a:t>
                      </a:r>
                      <a:r>
                        <a:rPr kumimoji="0" lang="ko-KR" altLang="en-US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엑세스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36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48284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28.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운영체제와 응용소프트웨어 사이에 존재하는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미들웨어의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역할을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ko-KR" altLang="en-US" sz="2000" b="1" dirty="0" err="1" smtClean="0">
                <a:solidFill>
                  <a:schemeClr val="tx1"/>
                </a:solidFill>
              </a:rPr>
              <a:t>웹서버의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예를 들어 도형으로 제출하시오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428" y="2001474"/>
            <a:ext cx="664937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672029"/>
            <a:ext cx="10972800" cy="34152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1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응용소프트웨어 개발에 필요한 다양한 운영체제의 설치하기 위한 도구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버추얼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박스를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설치하시오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81" y="1266939"/>
            <a:ext cx="6556473" cy="53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48284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29.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미들웨어에서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제공하는 기능 및 처리 흐름을 파악할 수 있도록 시각화 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44" y="1579706"/>
            <a:ext cx="569674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48284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30.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응용소프트웨어 특성에 따라 선정된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미들웨어를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운용의 한 예로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톰캣을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실행하시오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1" y="1475882"/>
            <a:ext cx="10820372" cy="2345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735" y="4142474"/>
            <a:ext cx="4339244" cy="2357792"/>
          </a:xfrm>
          <a:prstGeom prst="rect">
            <a:avLst/>
          </a:prstGeom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4553059" y="3875139"/>
            <a:ext cx="3240116" cy="213656"/>
          </a:xfrm>
          <a:prstGeom prst="rect">
            <a:avLst/>
          </a:prstGeom>
        </p:spPr>
        <p:txBody>
          <a:bodyPr vert="horz" lIns="0" rIns="0" bIns="0" rtlCol="0"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크롬 실행 화면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48284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31.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데이터베이스의 종류를 구분하고 응용 소프트웨어 개발에 필요한 데이터베이스의 특징을 식별하기 위한 것으로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Oracle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설치하여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실행하시오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01" y="1446413"/>
            <a:ext cx="9271032" cy="50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48284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32.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주어진 테이블에 맞게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ERD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작성하시오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70" y="1933366"/>
            <a:ext cx="544906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48284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33.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테이블의 구조와 제약조건을 생성하는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DDL(Data Definition Language) </a:t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ko-KR" altLang="en-US" sz="2000" b="1" dirty="0" smtClean="0">
                <a:solidFill>
                  <a:schemeClr val="tx1"/>
                </a:solidFill>
              </a:rPr>
              <a:t>명령문을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Oracle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사용하여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생성하시오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65" y="1652275"/>
            <a:ext cx="665890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482840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34.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한 개의 테이블에 대해 데이터를 삽입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삭제하고 행을 조회하는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DDL(Data Manipulation Language)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Oracle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사용하여 결과를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도출하시오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920398" y="1497699"/>
            <a:ext cx="2263378" cy="213656"/>
          </a:xfrm>
          <a:prstGeom prst="rect">
            <a:avLst/>
          </a:prstGeom>
        </p:spPr>
        <p:txBody>
          <a:bodyPr vert="horz" lIns="0" rIns="0" bIns="0" rtlCol="0"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데이터 삽입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0" y="2127993"/>
            <a:ext cx="3472484" cy="13386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80" y="3672410"/>
            <a:ext cx="3472484" cy="884197"/>
          </a:xfrm>
          <a:prstGeom prst="rect">
            <a:avLst/>
          </a:prstGeom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4805213" y="1499107"/>
            <a:ext cx="2263378" cy="213656"/>
          </a:xfrm>
          <a:prstGeom prst="rect">
            <a:avLst/>
          </a:prstGeom>
        </p:spPr>
        <p:txBody>
          <a:bodyPr vert="horz" lIns="0" rIns="0" bIns="0" rtlCol="0"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데이터 수정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822" y="2185080"/>
            <a:ext cx="3541387" cy="2374083"/>
          </a:xfrm>
          <a:prstGeom prst="rect">
            <a:avLst/>
          </a:prstGeom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8698340" y="1497699"/>
            <a:ext cx="2263378" cy="213656"/>
          </a:xfrm>
          <a:prstGeom prst="rect">
            <a:avLst/>
          </a:prstGeom>
        </p:spPr>
        <p:txBody>
          <a:bodyPr vert="horz" lIns="0" rIns="0" bIns="0" rtlCol="0"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데이터 삭제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378" y="2183539"/>
            <a:ext cx="3917826" cy="2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231354"/>
            <a:ext cx="10972800" cy="782197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1800" b="1" dirty="0" smtClean="0">
                <a:solidFill>
                  <a:schemeClr val="tx1"/>
                </a:solidFill>
              </a:rPr>
              <a:t>2. CLI(Command Line Interface)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및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GUI(Graphic User Interface) 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환경에서 운영체제의 기본명령어를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ko-KR" altLang="en-US" sz="1800" b="1" dirty="0" smtClean="0">
                <a:solidFill>
                  <a:schemeClr val="tx1"/>
                </a:solidFill>
              </a:rPr>
              <a:t>활용할 수 있도록 윈도우 환경에서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CLI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모드를 활성화 하시오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48" y="1196599"/>
            <a:ext cx="815453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341523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18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운영체제에서 제공하는 작업 우선순위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설정방법을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이용하여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ko-KR" altLang="en-US" sz="1800" b="1" dirty="0" smtClean="0">
                <a:solidFill>
                  <a:schemeClr val="tx1"/>
                </a:solidFill>
              </a:rPr>
              <a:t>애플리케이션의 작업우선순위를 조정하는 방법으로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Linux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환경에서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수행하시오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341523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18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응용소프트웨어 개발을 위하여 선정된 운영체제를 설치하기 위한 방법으로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Linux Server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Linux Desktop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을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설치하시오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54" y="1123717"/>
            <a:ext cx="6658526" cy="53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341523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응용소프트웨어 개발에 필요한 개발도구를 설치하기 위한 방법으로 이클립스를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설치하시오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6" y="1215555"/>
            <a:ext cx="9439061" cy="51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6717" y="341523"/>
            <a:ext cx="10972800" cy="67202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응용소프트웨어 개발 환경에 맞도록 개발도구를 활용할 수 있는 방법으로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Spring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FrameWork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설치하시오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1961945"/>
            <a:ext cx="710664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0216" y="657406"/>
            <a:ext cx="10972800" cy="46481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7,8,9.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구조적 프로그램을 작성하고 실행 결과를 출력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7. c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언어로 구구단 작성하는 프로그램 완성하기 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41" y="4120638"/>
            <a:ext cx="2639362" cy="2389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84" y="4120638"/>
            <a:ext cx="2631939" cy="23899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78" y="1230287"/>
            <a:ext cx="5062702" cy="2596548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4486558" y="3655826"/>
            <a:ext cx="3240116" cy="464812"/>
          </a:xfrm>
          <a:prstGeom prst="rect">
            <a:avLst/>
          </a:prstGeom>
        </p:spPr>
        <p:txBody>
          <a:bodyPr vert="horz" lIns="0" rIns="0" bIns="0" rtlCol="0" anchor="b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출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력 결과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0216" y="657406"/>
            <a:ext cx="10972800" cy="46481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altLang="ko-KR" sz="2000" b="1" dirty="0" smtClean="0">
                <a:solidFill>
                  <a:schemeClr val="tx1"/>
                </a:solidFill>
              </a:rPr>
              <a:t>7,8,9.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구조적 프로그램을 작성하고 실행 결과를 출력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java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언어로 구구단 작성하는 프로그램 완성하기 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11" y="1335171"/>
            <a:ext cx="5140810" cy="52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248</TotalTime>
  <Words>441</Words>
  <Application>Microsoft Office PowerPoint</Application>
  <PresentationFormat>와이드스크린</PresentationFormat>
  <Paragraphs>87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바탕</vt:lpstr>
      <vt:lpstr>Century Gothic</vt:lpstr>
      <vt:lpstr>Wingdings 2</vt:lpstr>
      <vt:lpstr>브레인스토밍에 관한 프레젠테이션</vt:lpstr>
      <vt:lpstr>AWS 활용 자바(java)  풀스택 개발</vt:lpstr>
      <vt:lpstr>1. 응용소프트웨어 개발에 필요한 다양한 운영체제의 설치하기 위한 도구 버추얼 박스를 설치하시오.</vt:lpstr>
      <vt:lpstr>2. CLI(Command Line Interface) 및 GUI(Graphic User Interface)  환경에서 운영체제의 기본명령어를  활용할 수 있도록 윈도우 환경에서 CLI모드를 활성화 하시오. </vt:lpstr>
      <vt:lpstr>3. 운영체제에서 제공하는 작업 우선순위 설정방법을 이용하여  애플리케이션의 작업우선순위를 조정하는 방법으로 Linux 환경에서 수행하시오. </vt:lpstr>
      <vt:lpstr>4. 응용소프트웨어 개발을 위하여 선정된 운영체제를 설치하기 위한 방법으로  Linux Server와 Linux Desktop을 설치하시오. </vt:lpstr>
      <vt:lpstr>5. 응용소프트웨어 개발에 필요한 개발도구를 설치하기 위한 방법으로 이클립스를 설치하시오. </vt:lpstr>
      <vt:lpstr>6. 응용소프트웨어 개발 환경에 맞도록 개발도구를 활용할 수 있는 방법으로  Spring FrameWork를 설치하시오. </vt:lpstr>
      <vt:lpstr>7,8,9. 구조적 프로그램을 작성하고 실행 결과를 출력  7. c언어로 구구단 작성하는 프로그램 완성하기 </vt:lpstr>
      <vt:lpstr>7,8,9. 구조적 프로그램을 작성하고 실행 결과를 출력  8. java언어로 구구단 작성하는 프로그램 완성하기 </vt:lpstr>
      <vt:lpstr>7,8,9. 구조적 프로그램을 작성하고 실행 결과를 출력  9. javaScript 언어로 구구단 작성하는 프로그램 완성하기 </vt:lpstr>
      <vt:lpstr>10,11,12 객체 지향 프로그램을 작성하고 실행 결과를 출력</vt:lpstr>
      <vt:lpstr>13,14,15 자바 스크립트 프로그램을 작성하고 실행 결과를 출력</vt:lpstr>
      <vt:lpstr>16,17,18 Github에 Repository를 작성하고 2회이상 commit 진행하시오.</vt:lpstr>
      <vt:lpstr>19,20,21 프로그램 백업을 시간대별로 압축 저장하고 그 결과를 이미지로 캡쳐 </vt:lpstr>
      <vt:lpstr>22,23,24 개발 환경 복원을 위해 hub.docker.com 사이트에  가입하고 복원 이미지 화면을 캡쳐하시오.</vt:lpstr>
      <vt:lpstr>25. 네트워크 계층구조에서 각 계층의 역할을 구별할 수 있는 OSI 7계층을 표로 나타내시오.</vt:lpstr>
      <vt:lpstr>26. 패킷 스위칭 시스템에서 Router를 통한 네트워크 연결 구조 예시를 도형으로 제출하시오.</vt:lpstr>
      <vt:lpstr>27. 응용소프트웨어의 특성에 따라 프로토콜을 구별하여 적응할 수 있도록 OSI 7계층과의 TCP/IP 계층간의 차이를 표로 제출하시오. </vt:lpstr>
      <vt:lpstr>28. 운영체제와 응용소프트웨어 사이에 존재하는 미들웨어의 역할을  웹서버의 예를 들어 도형으로 제출하시오. </vt:lpstr>
      <vt:lpstr>29. 미들웨어에서 제공하는 기능 및 처리 흐름을 파악할 수 있도록 시각화 하시오. </vt:lpstr>
      <vt:lpstr>30. 응용소프트웨어 특성에 따라 선정된 미들웨어를 운용의 한 예로 톰캣을 실행하시오. </vt:lpstr>
      <vt:lpstr>31. 데이터베이스의 종류를 구분하고 응용 소프트웨어 개발에 필요한 데이터베이스의 특징을 식별하기 위한 것으로 Oracle를 설치하여 실행하시오. </vt:lpstr>
      <vt:lpstr>32. 주어진 테이블에 맞게 ERD를 작성하시오. </vt:lpstr>
      <vt:lpstr>33. 테이블의 구조와 제약조건을 생성하는 DDL(Data Definition Language)  명령문을 Oracle를 사용하여 생성하시오. </vt:lpstr>
      <vt:lpstr>34. 한 개의 테이블에 대해 데이터를 삽입, 수정, 삭제하고 행을 조회하는 DDL(Data Manipulation Language)을 Oracle를 사용하여 결과를 도출하시오.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독창성 세션</dc:title>
  <dc:creator>505</dc:creator>
  <cp:lastModifiedBy>505</cp:lastModifiedBy>
  <cp:revision>15</cp:revision>
  <dcterms:created xsi:type="dcterms:W3CDTF">2022-12-09T04:13:15Z</dcterms:created>
  <dcterms:modified xsi:type="dcterms:W3CDTF">2022-12-09T08:22:01Z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