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8" r:id="rId3"/>
    <p:sldId id="259" r:id="rId4"/>
    <p:sldId id="261" r:id="rId5"/>
    <p:sldId id="262" r:id="rId6"/>
    <p:sldId id="269" r:id="rId7"/>
    <p:sldId id="264" r:id="rId8"/>
    <p:sldId id="263" r:id="rId9"/>
    <p:sldId id="270" r:id="rId10"/>
    <p:sldId id="265" r:id="rId11"/>
    <p:sldId id="266" r:id="rId12"/>
    <p:sldId id="267" r:id="rId13"/>
    <p:sldId id="271" r:id="rId14"/>
    <p:sldId id="272" r:id="rId15"/>
    <p:sldId id="273" r:id="rId16"/>
    <p:sldId id="274" r:id="rId17"/>
    <p:sldId id="260" r:id="rId18"/>
    <p:sldId id="257" r:id="rId19"/>
    <p:sldId id="258" r:id="rId20"/>
    <p:sldId id="275" r:id="rId21"/>
    <p:sldId id="280" r:id="rId22"/>
    <p:sldId id="282" r:id="rId23"/>
    <p:sldId id="276" r:id="rId24"/>
    <p:sldId id="278" r:id="rId25"/>
    <p:sldId id="279" r:id="rId26"/>
    <p:sldId id="277" r:id="rId27"/>
    <p:sldId id="283" r:id="rId28"/>
    <p:sldId id="284" r:id="rId29"/>
    <p:sldId id="285" r:id="rId30"/>
    <p:sldId id="287" r:id="rId31"/>
    <p:sldId id="286" r:id="rId32"/>
    <p:sldId id="288" r:id="rId33"/>
    <p:sldId id="289" r:id="rId34"/>
    <p:sldId id="296" r:id="rId35"/>
    <p:sldId id="297" r:id="rId36"/>
    <p:sldId id="292" r:id="rId37"/>
    <p:sldId id="291" r:id="rId38"/>
    <p:sldId id="294" r:id="rId39"/>
    <p:sldId id="293" r:id="rId40"/>
    <p:sldId id="298" r:id="rId41"/>
    <p:sldId id="295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4443" y="1478072"/>
            <a:ext cx="7315200" cy="2010928"/>
          </a:xfrm>
        </p:spPr>
        <p:txBody>
          <a:bodyPr>
            <a:normAutofit/>
          </a:bodyPr>
          <a:lstStyle/>
          <a:p>
            <a:r>
              <a:rPr lang="ko-KR" altLang="en-US" sz="6600" dirty="0" err="1" smtClean="0"/>
              <a:t>풀스택</a:t>
            </a:r>
            <a:r>
              <a:rPr lang="ko-KR" altLang="en-US" sz="6600" dirty="0" smtClean="0"/>
              <a:t> 개발환경 및 </a:t>
            </a: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r>
              <a:rPr lang="ko-KR" altLang="en-US" sz="6600" dirty="0" smtClean="0"/>
              <a:t>프로그래밍 언어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15" y="4119101"/>
            <a:ext cx="7315200" cy="99151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[test]</a:t>
            </a:r>
          </a:p>
          <a:p>
            <a:r>
              <a:rPr lang="ko-KR" altLang="en-US" sz="2800" dirty="0" smtClean="0"/>
              <a:t>제출자 </a:t>
            </a:r>
            <a:r>
              <a:rPr lang="en-US" altLang="ko-KR" sz="2800" dirty="0" smtClean="0"/>
              <a:t>: </a:t>
            </a:r>
            <a:r>
              <a:rPr lang="ko-KR" altLang="en-US" sz="2800" dirty="0" err="1" smtClean="0"/>
              <a:t>유명현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936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7761" y="873316"/>
            <a:ext cx="11500671" cy="460118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JavaScript</a:t>
            </a:r>
            <a:r>
              <a:rPr lang="ko-KR" alt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구구단을 작성하려고 한다</a:t>
            </a:r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빈칸을 완성하여 출력되도록 하시오</a:t>
            </a:r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910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구구단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Java</a:t>
            </a:r>
            <a:br>
              <a:rPr lang="en-US" altLang="ko-KR" dirty="0" smtClean="0"/>
            </a:br>
            <a:r>
              <a:rPr lang="en-US" altLang="ko-KR" dirty="0" smtClean="0"/>
              <a:t>- 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07496" y="413359"/>
            <a:ext cx="8129392" cy="589975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125" y="413359"/>
            <a:ext cx="8004132" cy="589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34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1123837"/>
            <a:ext cx="3200401" cy="4601183"/>
          </a:xfrm>
        </p:spPr>
        <p:txBody>
          <a:bodyPr/>
          <a:lstStyle/>
          <a:p>
            <a:pPr algn="r"/>
            <a:r>
              <a:rPr lang="ko-KR" altLang="en-US" dirty="0" smtClean="0"/>
              <a:t>구구단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자바스크립트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출력 결과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07496" y="413359"/>
            <a:ext cx="8129392" cy="589975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28" y="713487"/>
            <a:ext cx="1024693" cy="448332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965" y="713487"/>
            <a:ext cx="1136470" cy="45519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174" y="713487"/>
            <a:ext cx="1177536" cy="239868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69" y="3148105"/>
            <a:ext cx="1347105" cy="21048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175" y="713486"/>
            <a:ext cx="1443132" cy="46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99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032270" y="2492678"/>
            <a:ext cx="7315200" cy="150988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네트워크 기초 활용하기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151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7761" y="873316"/>
            <a:ext cx="11500671" cy="460118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네트워크 계층구조에서 </a:t>
            </a:r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 계층의 역할을 구별</a:t>
            </a:r>
            <a:endParaRPr lang="ko-KR" alt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9920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0497" y="1062646"/>
            <a:ext cx="2947482" cy="4601183"/>
          </a:xfrm>
        </p:spPr>
        <p:txBody>
          <a:bodyPr/>
          <a:lstStyle/>
          <a:p>
            <a:pPr algn="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Java</a:t>
            </a:r>
            <a:br>
              <a:rPr lang="en-US" altLang="ko-KR" dirty="0" smtClean="0"/>
            </a:br>
            <a:r>
              <a:rPr lang="en-US" altLang="ko-KR" dirty="0" smtClean="0"/>
              <a:t>- 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07496" y="413359"/>
            <a:ext cx="8129392" cy="589975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660" y="614477"/>
            <a:ext cx="6980244" cy="534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45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032270" y="2492678"/>
            <a:ext cx="7315200" cy="15098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응용소프트웨어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974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7761" y="873316"/>
            <a:ext cx="11500671" cy="460118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응용소프트웨어 개발에 필요한 다양한 운영체제의 설치하기 위한 도구를 </a:t>
            </a:r>
            <a:r>
              <a:rPr lang="ko-KR" altLang="en-US" sz="4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버추얼</a:t>
            </a:r>
            <a:r>
              <a:rPr lang="ko-KR" alt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박스 설치 </a:t>
            </a:r>
            <a:endParaRPr lang="ko-KR" alt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3183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err="1" smtClean="0"/>
              <a:t>버츄얼</a:t>
            </a:r>
            <a:r>
              <a:rPr lang="ko-KR" altLang="en-US" dirty="0" smtClean="0"/>
              <a:t> 박스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653" y="651352"/>
            <a:ext cx="8004131" cy="54623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607496" y="413359"/>
            <a:ext cx="8129392" cy="589975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9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err="1" smtClean="0"/>
              <a:t>버츄얼</a:t>
            </a:r>
            <a:r>
              <a:rPr lang="ko-KR" altLang="en-US" dirty="0" smtClean="0"/>
              <a:t> </a:t>
            </a:r>
            <a:r>
              <a:rPr lang="ko-KR" altLang="en-US" dirty="0" smtClean="0"/>
              <a:t>박스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07496" y="413359"/>
            <a:ext cx="8129392" cy="589975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295" y="551145"/>
            <a:ext cx="7936858" cy="56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9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구조적 프로그래밍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언어 활용하기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274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7761" y="873316"/>
            <a:ext cx="11500671" cy="4601183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altLang="ko-K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CLI(Command Line Interface) </a:t>
            </a:r>
            <a:r>
              <a:rPr lang="ko-KR" alt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및 </a:t>
            </a:r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GUI(Graphic User Interface) </a:t>
            </a:r>
            <a:r>
              <a:rPr lang="ko-KR" alt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환경에서 운영체제의 기본명령어를 활용할 수 있도록 윈도우 환경에서 </a:t>
            </a:r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 </a:t>
            </a:r>
            <a:r>
              <a:rPr lang="ko-KR" alt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모드를 활성화</a:t>
            </a:r>
            <a:endParaRPr lang="ko-KR" alt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3730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Linux Server&amp;</a:t>
            </a:r>
            <a:br>
              <a:rPr lang="en-US" altLang="ko-KR" dirty="0" smtClean="0"/>
            </a:br>
            <a:r>
              <a:rPr lang="en-US" altLang="ko-KR" dirty="0" smtClean="0"/>
              <a:t> Linux Desktop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07496" y="413359"/>
            <a:ext cx="8129392" cy="589975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496" y="885645"/>
            <a:ext cx="8154538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3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7761" y="873316"/>
            <a:ext cx="11500671" cy="460118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응용소프트웨어 개발</a:t>
            </a:r>
            <a:r>
              <a:rPr lang="ko-KR" alt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위하여 선정된 운영체제를 설치하기 위한 방법으로 </a:t>
            </a:r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Server</a:t>
            </a:r>
            <a:r>
              <a:rPr lang="ko-KR" alt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Desktop</a:t>
            </a:r>
            <a:r>
              <a:rPr lang="ko-KR" alt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</a:t>
            </a:r>
            <a:r>
              <a:rPr lang="ko-KR" altLang="en-US" sz="4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설치하시오</a:t>
            </a:r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3478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sz="4800" dirty="0" smtClean="0"/>
              <a:t>WSL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Windows </a:t>
            </a:r>
            <a:br>
              <a:rPr lang="en-US" altLang="ko-KR" dirty="0" smtClean="0"/>
            </a:br>
            <a:r>
              <a:rPr lang="en-US" altLang="ko-KR" dirty="0" smtClean="0"/>
              <a:t>Sub </a:t>
            </a:r>
            <a:br>
              <a:rPr lang="en-US" altLang="ko-KR" dirty="0" smtClean="0"/>
            </a:br>
            <a:r>
              <a:rPr lang="en-US" altLang="ko-KR" dirty="0" smtClean="0"/>
              <a:t>Linux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07496" y="413359"/>
            <a:ext cx="8129392" cy="589975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281" y="413359"/>
            <a:ext cx="7888475" cy="58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15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7761" y="873316"/>
            <a:ext cx="11500671" cy="460118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응용소프트웨어 개발에 필요한 개발도구를 설치하기 위한 방법으로 이클립스를 </a:t>
            </a:r>
            <a:r>
              <a:rPr lang="ko-KR" altLang="en-US" sz="4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설치하시오</a:t>
            </a:r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1173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이클립스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실행 화면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07496" y="413359"/>
            <a:ext cx="8129392" cy="589975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992" y="1053496"/>
            <a:ext cx="7574014" cy="467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27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이클립스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설치 완료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07496" y="413359"/>
            <a:ext cx="8129392" cy="589975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96" y="418966"/>
            <a:ext cx="8129392" cy="601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7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7761" y="873316"/>
            <a:ext cx="11500671" cy="460118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응용소프트웨어 개발에 맞도록 개발도구를 활용할 수 있는 방법으로 </a:t>
            </a:r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en-US" altLang="ko-KR" sz="4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ko-KR" alt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</a:t>
            </a:r>
            <a:r>
              <a:rPr lang="ko-KR" altLang="en-US" sz="4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설치하시오</a:t>
            </a:r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5421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 err="1" smtClean="0"/>
              <a:t>Sprigin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FrameWork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07496" y="413359"/>
            <a:ext cx="8129392" cy="589975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236" y="175564"/>
            <a:ext cx="8254652" cy="645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49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7761" y="873316"/>
            <a:ext cx="11500671" cy="460118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※ GitHub</a:t>
            </a:r>
            <a:r>
              <a:rPr lang="ko-KR" alt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</a:t>
            </a:r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r>
              <a:rPr lang="ko-KR" alt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작성하고 </a:t>
            </a:r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 이상 </a:t>
            </a:r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 </a:t>
            </a:r>
            <a:r>
              <a:rPr lang="ko-KR" alt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진행함</a:t>
            </a:r>
            <a:endParaRPr lang="ko-KR" alt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46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7761" y="873316"/>
            <a:ext cx="11500671" cy="460118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</a:t>
            </a:r>
            <a:r>
              <a:rPr lang="ko-KR" alt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언어로 구구단을 작성하려고 한다</a:t>
            </a:r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빈칸을 완성하여 출력되도록 하고 정확하게 줄을 맞추어 출력 하도록 주어진 문제를 해결</a:t>
            </a:r>
            <a:endParaRPr lang="ko-KR" alt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7951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 err="1" smtClean="0"/>
              <a:t>Git</a:t>
            </a:r>
            <a:r>
              <a:rPr lang="en-US" altLang="ko-KR" dirty="0" smtClean="0"/>
              <a:t> Hub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전체 파일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폴더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07496" y="413359"/>
            <a:ext cx="8129392" cy="589975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082" y="550697"/>
            <a:ext cx="8072806" cy="562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35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 err="1" smtClean="0"/>
              <a:t>Git</a:t>
            </a:r>
            <a:r>
              <a:rPr lang="en-US" altLang="ko-KR" dirty="0" smtClean="0"/>
              <a:t> Hub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, 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폴더 및 파일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07496" y="413359"/>
            <a:ext cx="8129392" cy="589975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813" y="413359"/>
            <a:ext cx="8496849" cy="572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93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7761" y="873316"/>
            <a:ext cx="11500671" cy="460118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b="1" dirty="0">
                <a:solidFill>
                  <a:schemeClr val="tx1"/>
                </a:solidFill>
              </a:rPr>
              <a:t>19,20,21 </a:t>
            </a:r>
            <a:r>
              <a:rPr lang="ko-KR" altLang="en-US" sz="4400" b="1" dirty="0">
                <a:solidFill>
                  <a:schemeClr val="tx1"/>
                </a:solidFill>
              </a:rPr>
              <a:t>프로그램 백업을 시간대별로 압축 저장하고 그 결과를 이미지로 캡쳐 </a:t>
            </a:r>
            <a:endParaRPr lang="ko-KR" alt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5824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백업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압축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07496" y="413359"/>
            <a:ext cx="8129392" cy="589975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762" y="907741"/>
            <a:ext cx="8552409" cy="49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61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7761" y="873316"/>
            <a:ext cx="11500671" cy="460118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b="1" dirty="0">
                <a:solidFill>
                  <a:schemeClr val="tx1"/>
                </a:solidFill>
              </a:rPr>
              <a:t>22,23,24 </a:t>
            </a:r>
            <a:r>
              <a:rPr lang="ko-KR" altLang="en-US" sz="4400" b="1" dirty="0">
                <a:solidFill>
                  <a:schemeClr val="tx1"/>
                </a:solidFill>
              </a:rPr>
              <a:t>개발 환경 복원을 위해 </a:t>
            </a:r>
            <a:r>
              <a:rPr lang="en-US" altLang="ko-KR" sz="4400" b="1" dirty="0">
                <a:solidFill>
                  <a:schemeClr val="tx1"/>
                </a:solidFill>
              </a:rPr>
              <a:t>hub.docker.com </a:t>
            </a:r>
            <a:r>
              <a:rPr lang="ko-KR" altLang="en-US" sz="4400" b="1" dirty="0">
                <a:solidFill>
                  <a:schemeClr val="tx1"/>
                </a:solidFill>
              </a:rPr>
              <a:t>사이트에 </a:t>
            </a:r>
            <a:r>
              <a:rPr lang="ko-KR" altLang="en-US" sz="4400" b="1" dirty="0" smtClean="0">
                <a:solidFill>
                  <a:schemeClr val="tx1"/>
                </a:solidFill>
              </a:rPr>
              <a:t>가입하고 </a:t>
            </a:r>
            <a:r>
              <a:rPr lang="ko-KR" altLang="en-US" sz="4400" b="1" dirty="0">
                <a:solidFill>
                  <a:schemeClr val="tx1"/>
                </a:solidFill>
              </a:rPr>
              <a:t>복원 이미지 화면을 </a:t>
            </a:r>
            <a:r>
              <a:rPr lang="ko-KR" altLang="en-US" sz="4400" b="1" dirty="0" err="1">
                <a:solidFill>
                  <a:schemeClr val="tx1"/>
                </a:solidFill>
              </a:rPr>
              <a:t>캡쳐하시오</a:t>
            </a:r>
            <a:r>
              <a:rPr lang="en-US" altLang="ko-KR" sz="4400" b="1" dirty="0">
                <a:solidFill>
                  <a:schemeClr val="tx1"/>
                </a:solidFill>
              </a:rPr>
              <a:t>.</a:t>
            </a:r>
            <a:endParaRPr lang="ko-KR" alt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2180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백업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압축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07496" y="413359"/>
            <a:ext cx="8129392" cy="589975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496" y="413359"/>
            <a:ext cx="7816321" cy="531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91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7761" y="873316"/>
            <a:ext cx="11500671" cy="460118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b="1" dirty="0">
                <a:solidFill>
                  <a:schemeClr val="tx1"/>
                </a:solidFill>
              </a:rPr>
              <a:t>25. </a:t>
            </a:r>
            <a:r>
              <a:rPr lang="ko-KR" altLang="en-US" sz="4400" b="1" dirty="0">
                <a:solidFill>
                  <a:schemeClr val="tx1"/>
                </a:solidFill>
              </a:rPr>
              <a:t>네트워크 계층구조에서 각 계층의 역할을 구별할 수 있는 </a:t>
            </a:r>
            <a:r>
              <a:rPr lang="en-US" altLang="ko-KR" sz="4400" b="1" dirty="0">
                <a:solidFill>
                  <a:schemeClr val="tx1"/>
                </a:solidFill>
              </a:rPr>
              <a:t>OSI 7</a:t>
            </a:r>
            <a:r>
              <a:rPr lang="ko-KR" altLang="en-US" sz="4400" b="1" dirty="0">
                <a:solidFill>
                  <a:schemeClr val="tx1"/>
                </a:solidFill>
              </a:rPr>
              <a:t>계층을 표로 </a:t>
            </a:r>
            <a:r>
              <a:rPr lang="ko-KR" altLang="en-US" sz="4400" b="1" dirty="0" err="1">
                <a:solidFill>
                  <a:schemeClr val="tx1"/>
                </a:solidFill>
              </a:rPr>
              <a:t>나타내시오</a:t>
            </a:r>
            <a:r>
              <a:rPr lang="en-US" altLang="ko-KR" sz="4400" b="1" dirty="0">
                <a:solidFill>
                  <a:schemeClr val="tx1"/>
                </a:solidFill>
              </a:rPr>
              <a:t>.</a:t>
            </a:r>
            <a:endParaRPr lang="ko-KR" alt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7585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OSI 7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07496" y="413359"/>
            <a:ext cx="8129392" cy="589975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593" y="511070"/>
            <a:ext cx="7521247" cy="60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11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7761" y="873316"/>
            <a:ext cx="11500671" cy="460118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b="1" dirty="0">
                <a:solidFill>
                  <a:schemeClr val="tx1"/>
                </a:solidFill>
              </a:rPr>
              <a:t>26. </a:t>
            </a:r>
            <a:r>
              <a:rPr lang="ko-KR" altLang="en-US" sz="4400" b="1" dirty="0">
                <a:solidFill>
                  <a:schemeClr val="tx1"/>
                </a:solidFill>
              </a:rPr>
              <a:t>패킷 스위칭 시스템에서 </a:t>
            </a:r>
            <a:r>
              <a:rPr lang="en-US" altLang="ko-KR" sz="4400" b="1" dirty="0">
                <a:solidFill>
                  <a:schemeClr val="tx1"/>
                </a:solidFill>
              </a:rPr>
              <a:t>Router</a:t>
            </a:r>
            <a:r>
              <a:rPr lang="ko-KR" altLang="en-US" sz="4400" b="1" dirty="0">
                <a:solidFill>
                  <a:schemeClr val="tx1"/>
                </a:solidFill>
              </a:rPr>
              <a:t>를 통한 네트워크 연결 구조 예시를 도형으로 제출하시오</a:t>
            </a:r>
            <a:r>
              <a:rPr lang="en-US" altLang="ko-KR" sz="4400" b="1" dirty="0">
                <a:solidFill>
                  <a:schemeClr val="tx1"/>
                </a:solidFill>
              </a:rPr>
              <a:t>.</a:t>
            </a:r>
            <a:endParaRPr lang="ko-KR" alt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408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 err="1" smtClean="0"/>
              <a:t>Sprigin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FrameWork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07496" y="413359"/>
            <a:ext cx="8129392" cy="589975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608" y="413359"/>
            <a:ext cx="7363926" cy="564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구구단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C 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07496" y="413359"/>
            <a:ext cx="8129392" cy="589975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75" y="1123837"/>
            <a:ext cx="7817834" cy="428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17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7761" y="873316"/>
            <a:ext cx="11500671" cy="460118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b="1" dirty="0">
                <a:solidFill>
                  <a:schemeClr val="tx1"/>
                </a:solidFill>
              </a:rPr>
              <a:t>27. </a:t>
            </a:r>
            <a:r>
              <a:rPr lang="ko-KR" altLang="en-US" sz="4400" b="1" dirty="0">
                <a:solidFill>
                  <a:schemeClr val="tx1"/>
                </a:solidFill>
              </a:rPr>
              <a:t>응용소프트웨어의 특성에 따라 프로토콜을 구별하여 적응할 수 있도록 </a:t>
            </a:r>
            <a:r>
              <a:rPr lang="en-US" altLang="ko-KR" sz="4400" b="1" dirty="0">
                <a:solidFill>
                  <a:schemeClr val="tx1"/>
                </a:solidFill>
              </a:rPr>
              <a:t>OSI 7</a:t>
            </a:r>
            <a:r>
              <a:rPr lang="ko-KR" altLang="en-US" sz="4400" b="1" dirty="0">
                <a:solidFill>
                  <a:schemeClr val="tx1"/>
                </a:solidFill>
              </a:rPr>
              <a:t>계층과의 </a:t>
            </a:r>
            <a:r>
              <a:rPr lang="en-US" altLang="ko-KR" sz="4400" b="1" dirty="0">
                <a:solidFill>
                  <a:schemeClr val="tx1"/>
                </a:solidFill>
              </a:rPr>
              <a:t>TCP/IP </a:t>
            </a:r>
            <a:r>
              <a:rPr lang="ko-KR" altLang="en-US" sz="4400" b="1" dirty="0">
                <a:solidFill>
                  <a:schemeClr val="tx1"/>
                </a:solidFill>
              </a:rPr>
              <a:t>계층간의 차이를 표로 제출하시오</a:t>
            </a:r>
            <a:r>
              <a:rPr lang="en-US" altLang="ko-KR" sz="4400" b="1" dirty="0">
                <a:solidFill>
                  <a:schemeClr val="tx1"/>
                </a:solidFill>
              </a:rPr>
              <a:t>. </a:t>
            </a:r>
            <a:endParaRPr lang="ko-KR" alt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35670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계층 비교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07496" y="413359"/>
            <a:ext cx="8129392" cy="589975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96" y="413358"/>
            <a:ext cx="7916380" cy="531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89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7761" y="873316"/>
            <a:ext cx="11500671" cy="460118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b="1" dirty="0">
                <a:solidFill>
                  <a:schemeClr val="tx1"/>
                </a:solidFill>
              </a:rPr>
              <a:t>28. </a:t>
            </a:r>
            <a:r>
              <a:rPr lang="ko-KR" altLang="en-US" sz="4400" b="1" dirty="0">
                <a:solidFill>
                  <a:schemeClr val="tx1"/>
                </a:solidFill>
              </a:rPr>
              <a:t>운영체제와 응용소프트웨어 사이에 존재하는 </a:t>
            </a:r>
            <a:r>
              <a:rPr lang="ko-KR" altLang="en-US" sz="4400" b="1" dirty="0" err="1">
                <a:solidFill>
                  <a:schemeClr val="tx1"/>
                </a:solidFill>
              </a:rPr>
              <a:t>미들웨어의</a:t>
            </a:r>
            <a:r>
              <a:rPr lang="ko-KR" altLang="en-US" sz="4400" b="1" dirty="0">
                <a:solidFill>
                  <a:schemeClr val="tx1"/>
                </a:solidFill>
              </a:rPr>
              <a:t> 역할을 </a:t>
            </a:r>
            <a:r>
              <a:rPr lang="en-US" altLang="ko-KR" sz="4400" b="1" dirty="0">
                <a:solidFill>
                  <a:schemeClr val="tx1"/>
                </a:solidFill>
              </a:rPr>
              <a:t/>
            </a:r>
            <a:br>
              <a:rPr lang="en-US" altLang="ko-KR" sz="4400" b="1" dirty="0">
                <a:solidFill>
                  <a:schemeClr val="tx1"/>
                </a:solidFill>
              </a:rPr>
            </a:br>
            <a:r>
              <a:rPr lang="ko-KR" altLang="en-US" sz="4400" b="1" dirty="0" err="1">
                <a:solidFill>
                  <a:schemeClr val="tx1"/>
                </a:solidFill>
              </a:rPr>
              <a:t>웹서버의</a:t>
            </a:r>
            <a:r>
              <a:rPr lang="ko-KR" altLang="en-US" sz="4400" b="1" dirty="0">
                <a:solidFill>
                  <a:schemeClr val="tx1"/>
                </a:solidFill>
              </a:rPr>
              <a:t> 예를 들어 도형으로 제출하시오</a:t>
            </a:r>
            <a:r>
              <a:rPr lang="en-US" altLang="ko-KR" sz="4400" b="1" dirty="0">
                <a:solidFill>
                  <a:schemeClr val="tx1"/>
                </a:solidFill>
              </a:rPr>
              <a:t>. </a:t>
            </a:r>
            <a:endParaRPr lang="ko-KR" alt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76802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계층 비교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07496" y="413359"/>
            <a:ext cx="8129392" cy="589975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232" y="700362"/>
            <a:ext cx="7432570" cy="493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326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7761" y="873316"/>
            <a:ext cx="11500671" cy="460118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b="1" dirty="0">
                <a:solidFill>
                  <a:schemeClr val="tx1"/>
                </a:solidFill>
              </a:rPr>
              <a:t>29. </a:t>
            </a:r>
            <a:r>
              <a:rPr lang="ko-KR" altLang="en-US" sz="4400" b="1" dirty="0" err="1">
                <a:solidFill>
                  <a:schemeClr val="tx1"/>
                </a:solidFill>
              </a:rPr>
              <a:t>미들웨어에서</a:t>
            </a:r>
            <a:r>
              <a:rPr lang="ko-KR" altLang="en-US" sz="4400" b="1" dirty="0">
                <a:solidFill>
                  <a:schemeClr val="tx1"/>
                </a:solidFill>
              </a:rPr>
              <a:t> 제공하는 기능 및 처리 흐름을 파악할 수 있도록 시각화 하시오</a:t>
            </a:r>
            <a:r>
              <a:rPr lang="en-US" altLang="ko-KR" sz="4400" b="1" dirty="0">
                <a:solidFill>
                  <a:schemeClr val="tx1"/>
                </a:solidFill>
              </a:rPr>
              <a:t>. </a:t>
            </a:r>
            <a:endParaRPr lang="ko-KR" alt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75339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err="1" smtClean="0"/>
              <a:t>미들웨어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흐름 파악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07496" y="413359"/>
            <a:ext cx="8129392" cy="589975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745" y="521141"/>
            <a:ext cx="7377829" cy="593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515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7761" y="873316"/>
            <a:ext cx="11500671" cy="460118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b="1" dirty="0">
                <a:solidFill>
                  <a:schemeClr val="tx1"/>
                </a:solidFill>
              </a:rPr>
              <a:t>30. </a:t>
            </a:r>
            <a:r>
              <a:rPr lang="ko-KR" altLang="en-US" sz="4400" b="1" dirty="0">
                <a:solidFill>
                  <a:schemeClr val="tx1"/>
                </a:solidFill>
              </a:rPr>
              <a:t>응용소프트웨어 특성에 따라 선정된 </a:t>
            </a:r>
            <a:r>
              <a:rPr lang="ko-KR" altLang="en-US" sz="4400" b="1" dirty="0" err="1">
                <a:solidFill>
                  <a:schemeClr val="tx1"/>
                </a:solidFill>
              </a:rPr>
              <a:t>미들웨어를</a:t>
            </a:r>
            <a:r>
              <a:rPr lang="ko-KR" altLang="en-US" sz="4400" b="1" dirty="0">
                <a:solidFill>
                  <a:schemeClr val="tx1"/>
                </a:solidFill>
              </a:rPr>
              <a:t> 운용의 한 예로 </a:t>
            </a:r>
            <a:r>
              <a:rPr lang="ko-KR" altLang="en-US" sz="4400" b="1" dirty="0" err="1">
                <a:solidFill>
                  <a:schemeClr val="tx1"/>
                </a:solidFill>
              </a:rPr>
              <a:t>톰캣을</a:t>
            </a:r>
            <a:r>
              <a:rPr lang="ko-KR" altLang="en-US" sz="4400" b="1" dirty="0">
                <a:solidFill>
                  <a:schemeClr val="tx1"/>
                </a:solidFill>
              </a:rPr>
              <a:t> </a:t>
            </a:r>
            <a:r>
              <a:rPr lang="ko-KR" altLang="en-US" sz="4400" b="1" dirty="0" err="1">
                <a:solidFill>
                  <a:schemeClr val="tx1"/>
                </a:solidFill>
              </a:rPr>
              <a:t>실행하시오</a:t>
            </a:r>
            <a:r>
              <a:rPr lang="en-US" altLang="ko-KR" sz="4400" b="1" dirty="0">
                <a:solidFill>
                  <a:schemeClr val="tx1"/>
                </a:solidFill>
              </a:rPr>
              <a:t>. </a:t>
            </a:r>
            <a:endParaRPr lang="ko-KR" alt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86985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607496" y="413359"/>
            <a:ext cx="8129392" cy="589975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14" y="916808"/>
            <a:ext cx="10820372" cy="23455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618" y="3583400"/>
            <a:ext cx="4339244" cy="235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113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7761" y="873316"/>
            <a:ext cx="11500671" cy="4601183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altLang="ko-KR" sz="4400" b="1" dirty="0">
                <a:solidFill>
                  <a:schemeClr val="tx1"/>
                </a:solidFill>
              </a:rPr>
              <a:t>31. </a:t>
            </a:r>
            <a:r>
              <a:rPr lang="ko-KR" altLang="en-US" sz="4400" b="1" dirty="0">
                <a:solidFill>
                  <a:schemeClr val="tx1"/>
                </a:solidFill>
              </a:rPr>
              <a:t>데이터베이스의 종류를 구분하고 응용 소프트웨어 개발에 필요한 데이터베이스의 특징을 식별하기 위한 것으로 </a:t>
            </a:r>
            <a:r>
              <a:rPr lang="en-US" altLang="ko-KR" sz="4400" b="1" dirty="0">
                <a:solidFill>
                  <a:schemeClr val="tx1"/>
                </a:solidFill>
              </a:rPr>
              <a:t>Oracle</a:t>
            </a:r>
            <a:r>
              <a:rPr lang="ko-KR" altLang="en-US" sz="4400" b="1" dirty="0">
                <a:solidFill>
                  <a:schemeClr val="tx1"/>
                </a:solidFill>
              </a:rPr>
              <a:t>를 설치하여 </a:t>
            </a:r>
            <a:r>
              <a:rPr lang="ko-KR" altLang="en-US" sz="4400" b="1" dirty="0" err="1">
                <a:solidFill>
                  <a:schemeClr val="tx1"/>
                </a:solidFill>
              </a:rPr>
              <a:t>실행하시오</a:t>
            </a:r>
            <a:r>
              <a:rPr lang="en-US" altLang="ko-KR" sz="4400" b="1" dirty="0">
                <a:solidFill>
                  <a:schemeClr val="tx1"/>
                </a:solidFill>
              </a:rPr>
              <a:t>. </a:t>
            </a:r>
            <a:endParaRPr lang="ko-KR" alt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96147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607496" y="413359"/>
            <a:ext cx="8129392" cy="589975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520" y="695763"/>
            <a:ext cx="9271032" cy="502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8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구구단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C 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출력 결과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07496" y="413359"/>
            <a:ext cx="8129392" cy="589975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72" y="488515"/>
            <a:ext cx="1390276" cy="56742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443" y="494777"/>
            <a:ext cx="1404370" cy="56742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192" y="494777"/>
            <a:ext cx="1411266" cy="567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429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7761" y="873316"/>
            <a:ext cx="11500671" cy="460118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b="1" dirty="0">
                <a:solidFill>
                  <a:schemeClr val="tx1"/>
                </a:solidFill>
              </a:rPr>
              <a:t>32. </a:t>
            </a:r>
            <a:r>
              <a:rPr lang="ko-KR" altLang="en-US" sz="4400" b="1" dirty="0">
                <a:solidFill>
                  <a:schemeClr val="tx1"/>
                </a:solidFill>
              </a:rPr>
              <a:t>주어진 테이블에 맞게 </a:t>
            </a:r>
            <a:r>
              <a:rPr lang="en-US" altLang="ko-KR" sz="4400" b="1" dirty="0">
                <a:solidFill>
                  <a:schemeClr val="tx1"/>
                </a:solidFill>
              </a:rPr>
              <a:t>ERD</a:t>
            </a:r>
            <a:r>
              <a:rPr lang="ko-KR" altLang="en-US" sz="4400" b="1" dirty="0">
                <a:solidFill>
                  <a:schemeClr val="tx1"/>
                </a:solidFill>
              </a:rPr>
              <a:t>를 작성하시오</a:t>
            </a:r>
            <a:r>
              <a:rPr lang="en-US" altLang="ko-KR" sz="4400" b="1" dirty="0">
                <a:solidFill>
                  <a:schemeClr val="tx1"/>
                </a:solidFill>
              </a:rPr>
              <a:t>. </a:t>
            </a:r>
            <a:endParaRPr lang="ko-KR" alt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79321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607496" y="413359"/>
            <a:ext cx="8129392" cy="589975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24" y="713983"/>
            <a:ext cx="9652062" cy="529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245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7761" y="873316"/>
            <a:ext cx="11500671" cy="460118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b="1" dirty="0">
                <a:solidFill>
                  <a:schemeClr val="tx1"/>
                </a:solidFill>
              </a:rPr>
              <a:t>33. </a:t>
            </a:r>
            <a:r>
              <a:rPr lang="ko-KR" altLang="en-US" sz="4400" b="1" dirty="0">
                <a:solidFill>
                  <a:schemeClr val="tx1"/>
                </a:solidFill>
              </a:rPr>
              <a:t>테이블의 구조와 제약조건을 생성하는 </a:t>
            </a:r>
            <a:r>
              <a:rPr lang="en-US" altLang="ko-KR" sz="4400" b="1" dirty="0">
                <a:solidFill>
                  <a:schemeClr val="tx1"/>
                </a:solidFill>
              </a:rPr>
              <a:t>DDL(Data Definition Language) </a:t>
            </a:r>
            <a:br>
              <a:rPr lang="en-US" altLang="ko-KR" sz="4400" b="1" dirty="0">
                <a:solidFill>
                  <a:schemeClr val="tx1"/>
                </a:solidFill>
              </a:rPr>
            </a:br>
            <a:r>
              <a:rPr lang="ko-KR" altLang="en-US" sz="4400" b="1" dirty="0">
                <a:solidFill>
                  <a:schemeClr val="tx1"/>
                </a:solidFill>
              </a:rPr>
              <a:t>명령문을 </a:t>
            </a:r>
            <a:r>
              <a:rPr lang="en-US" altLang="ko-KR" sz="4400" b="1" dirty="0">
                <a:solidFill>
                  <a:schemeClr val="tx1"/>
                </a:solidFill>
              </a:rPr>
              <a:t>Oracle</a:t>
            </a:r>
            <a:r>
              <a:rPr lang="ko-KR" altLang="en-US" sz="4400" b="1" dirty="0">
                <a:solidFill>
                  <a:schemeClr val="tx1"/>
                </a:solidFill>
              </a:rPr>
              <a:t>를 사용하여 </a:t>
            </a:r>
            <a:r>
              <a:rPr lang="ko-KR" altLang="en-US" sz="4400" b="1" dirty="0" err="1">
                <a:solidFill>
                  <a:schemeClr val="tx1"/>
                </a:solidFill>
              </a:rPr>
              <a:t>생성하시오</a:t>
            </a:r>
            <a:r>
              <a:rPr lang="en-US" altLang="ko-KR" sz="4400" b="1" dirty="0">
                <a:solidFill>
                  <a:schemeClr val="tx1"/>
                </a:solidFill>
              </a:rPr>
              <a:t>. </a:t>
            </a:r>
            <a:endParaRPr lang="ko-KR" alt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74716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607496" y="413359"/>
            <a:ext cx="8129392" cy="589975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281" y="293202"/>
            <a:ext cx="8682241" cy="582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889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7761" y="873316"/>
            <a:ext cx="11500671" cy="4601183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altLang="ko-KR" sz="4400" b="1" dirty="0">
                <a:solidFill>
                  <a:schemeClr val="tx1"/>
                </a:solidFill>
              </a:rPr>
              <a:t>34. </a:t>
            </a:r>
            <a:r>
              <a:rPr lang="ko-KR" altLang="en-US" sz="4400" b="1" dirty="0">
                <a:solidFill>
                  <a:schemeClr val="tx1"/>
                </a:solidFill>
              </a:rPr>
              <a:t>한 개의 테이블에 대해 데이터를 삽입</a:t>
            </a:r>
            <a:r>
              <a:rPr lang="en-US" altLang="ko-KR" sz="4400" b="1" dirty="0">
                <a:solidFill>
                  <a:schemeClr val="tx1"/>
                </a:solidFill>
              </a:rPr>
              <a:t>, </a:t>
            </a:r>
            <a:r>
              <a:rPr lang="ko-KR" altLang="en-US" sz="4400" b="1" dirty="0">
                <a:solidFill>
                  <a:schemeClr val="tx1"/>
                </a:solidFill>
              </a:rPr>
              <a:t>수정</a:t>
            </a:r>
            <a:r>
              <a:rPr lang="en-US" altLang="ko-KR" sz="4400" b="1" dirty="0">
                <a:solidFill>
                  <a:schemeClr val="tx1"/>
                </a:solidFill>
              </a:rPr>
              <a:t>, </a:t>
            </a:r>
            <a:r>
              <a:rPr lang="ko-KR" altLang="en-US" sz="4400" b="1" dirty="0">
                <a:solidFill>
                  <a:schemeClr val="tx1"/>
                </a:solidFill>
              </a:rPr>
              <a:t>삭제하고 행을 조회하는 </a:t>
            </a:r>
            <a:r>
              <a:rPr lang="en-US" altLang="ko-KR" sz="4400" b="1" dirty="0">
                <a:solidFill>
                  <a:schemeClr val="tx1"/>
                </a:solidFill>
              </a:rPr>
              <a:t>DDL(Data Manipulation Language)</a:t>
            </a:r>
            <a:r>
              <a:rPr lang="ko-KR" altLang="en-US" sz="4400" b="1" dirty="0">
                <a:solidFill>
                  <a:schemeClr val="tx1"/>
                </a:solidFill>
              </a:rPr>
              <a:t>을 </a:t>
            </a:r>
            <a:r>
              <a:rPr lang="en-US" altLang="ko-KR" sz="4400" b="1" dirty="0">
                <a:solidFill>
                  <a:schemeClr val="tx1"/>
                </a:solidFill>
              </a:rPr>
              <a:t>Oracle</a:t>
            </a:r>
            <a:r>
              <a:rPr lang="ko-KR" altLang="en-US" sz="4400" b="1" dirty="0">
                <a:solidFill>
                  <a:schemeClr val="tx1"/>
                </a:solidFill>
              </a:rPr>
              <a:t>를 사용하여 결과를 </a:t>
            </a:r>
            <a:r>
              <a:rPr lang="ko-KR" altLang="en-US" sz="4400" b="1" dirty="0" err="1">
                <a:solidFill>
                  <a:schemeClr val="tx1"/>
                </a:solidFill>
              </a:rPr>
              <a:t>도출하시오</a:t>
            </a:r>
            <a:r>
              <a:rPr lang="en-US" altLang="ko-KR" sz="4400" b="1" dirty="0">
                <a:solidFill>
                  <a:schemeClr val="tx1"/>
                </a:solidFill>
              </a:rPr>
              <a:t>. </a:t>
            </a:r>
            <a:endParaRPr lang="ko-KR" alt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78984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607496" y="413359"/>
            <a:ext cx="8129392" cy="589975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88" y="845019"/>
            <a:ext cx="11053540" cy="51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9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객체지향 프로그래밍 언어 활용하기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94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7761" y="873316"/>
            <a:ext cx="11500671" cy="460118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Java</a:t>
            </a:r>
            <a:r>
              <a:rPr lang="ko-KR" alt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언어로 구구단을 작성하려고 한다</a:t>
            </a:r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빈칸을 완성하여 출력되도록 하시오</a:t>
            </a:r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537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구구단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Java</a:t>
            </a:r>
            <a:br>
              <a:rPr lang="en-US" altLang="ko-KR" dirty="0" smtClean="0"/>
            </a:br>
            <a:r>
              <a:rPr lang="en-US" altLang="ko-KR" dirty="0" smtClean="0"/>
              <a:t>- 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07496" y="413359"/>
            <a:ext cx="8129392" cy="589975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49" y="112734"/>
            <a:ext cx="7874104" cy="651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032270" y="2492678"/>
            <a:ext cx="7315200" cy="15098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스크립트 활용하기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167389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265</TotalTime>
  <Words>366</Words>
  <Application>Microsoft Office PowerPoint</Application>
  <PresentationFormat>와이드스크린</PresentationFormat>
  <Paragraphs>52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9" baseType="lpstr">
      <vt:lpstr>HY중고딕</vt:lpstr>
      <vt:lpstr>Corbel</vt:lpstr>
      <vt:lpstr>Wingdings 2</vt:lpstr>
      <vt:lpstr>틀</vt:lpstr>
      <vt:lpstr>풀스택 개발환경 및  프로그래밍 언어</vt:lpstr>
      <vt:lpstr>구조적 프로그래밍  언어 활용하기</vt:lpstr>
      <vt:lpstr>7. C언어로 구구단을 작성하려고 한다. 빈칸을 완성하여 출력되도록 하고 정확하게 줄을 맞추어 출력 하도록 주어진 문제를 해결</vt:lpstr>
      <vt:lpstr>구구단 출력  - C 언어 - for문</vt:lpstr>
      <vt:lpstr>구구단 출력  - C 언어 - 출력 결과</vt:lpstr>
      <vt:lpstr>객체지향 프로그래밍 언어 활용하기</vt:lpstr>
      <vt:lpstr>8. Java언어로 구구단을 작성하려고 한다. 빈칸을 완성하여 출력되도록 하시오.</vt:lpstr>
      <vt:lpstr>구구단 출력  - Java - for문</vt:lpstr>
      <vt:lpstr>스크립트 활용하기</vt:lpstr>
      <vt:lpstr>9. JavaScript로 구구단을 작성하려고 한다. 빈칸을 완성하여 출력되도록 하시오.</vt:lpstr>
      <vt:lpstr>구구단 출력  - Java - for문</vt:lpstr>
      <vt:lpstr>구구단 출력  - 자바스크립트 - 출력 결과</vt:lpstr>
      <vt:lpstr>네트워크 기초 활용하기</vt:lpstr>
      <vt:lpstr>3. 네트워크 계층구조에서   각 계층의 역할을 구별</vt:lpstr>
      <vt:lpstr>  - Java - for문</vt:lpstr>
      <vt:lpstr>응용소프트웨어</vt:lpstr>
      <vt:lpstr>1. 응용소프트웨어 개발에 필요한 다양한 운영체제의 설치하기 위한 도구를 버추얼 박스 설치 </vt:lpstr>
      <vt:lpstr>버츄얼 박스  - 실행</vt:lpstr>
      <vt:lpstr>버츄얼 박스 cmd   - 실행</vt:lpstr>
      <vt:lpstr>2. CLI(Command Line Interface) 및 GUI(Graphic User Interface) 환경에서 운영체제의 기본명령어를 활용할 수 있도록 윈도우 환경에서 CLI 모드를 활성화</vt:lpstr>
      <vt:lpstr>Linux Server&amp;  Linux Desktop  - 실행</vt:lpstr>
      <vt:lpstr>4. 응용소프트웨어 개발을 위하여 선정된 운영체제를 설치하기 위한 방법으로 Linux Server와 Linux Desktop을 설치하시오.</vt:lpstr>
      <vt:lpstr>WSL Windows  Sub  Linux  - 실행</vt:lpstr>
      <vt:lpstr>5. 응용소프트웨어 개발에 필요한 개발도구를 설치하기 위한 방법으로 이클립스를 설치하시오.</vt:lpstr>
      <vt:lpstr>이클립스  실행 화면  - 실행</vt:lpstr>
      <vt:lpstr>이클립스  설치 완료  - 실행</vt:lpstr>
      <vt:lpstr>6. 응용소프트웨어 개발에 맞도록 개발도구를 활용할 수 있는 방법으로 Spring FrameWork를 설치하시오.</vt:lpstr>
      <vt:lpstr>Sprigin FrameWork  - 실행</vt:lpstr>
      <vt:lpstr>※ GitHub에 Repository를 작성하고  2회 이상 commit 진행함</vt:lpstr>
      <vt:lpstr>Git Hub  - 전체 파일 (폴더)</vt:lpstr>
      <vt:lpstr>Git Hub  - 1회 , 2회, 3회 - 폴더 및 파일 </vt:lpstr>
      <vt:lpstr>19,20,21 프로그램 백업을 시간대별로 압축 저장하고 그 결과를 이미지로 캡쳐 </vt:lpstr>
      <vt:lpstr>백업 -압축</vt:lpstr>
      <vt:lpstr>22,23,24 개발 환경 복원을 위해 hub.docker.com 사이트에 가입하고 복원 이미지 화면을 캡쳐하시오.</vt:lpstr>
      <vt:lpstr>백업 -압축</vt:lpstr>
      <vt:lpstr>25. 네트워크 계층구조에서 각 계층의 역할을 구별할 수 있는 OSI 7계층을 표로 나타내시오.</vt:lpstr>
      <vt:lpstr>OSI 7계층</vt:lpstr>
      <vt:lpstr>26. 패킷 스위칭 시스템에서 Router를 통한 네트워크 연결 구조 예시를 도형으로 제출하시오.</vt:lpstr>
      <vt:lpstr>Sprigin FrameWork  - 실행</vt:lpstr>
      <vt:lpstr>27. 응용소프트웨어의 특성에 따라 프로토콜을 구별하여 적응할 수 있도록 OSI 7계층과의 TCP/IP 계층간의 차이를 표로 제출하시오. </vt:lpstr>
      <vt:lpstr>계층 비교</vt:lpstr>
      <vt:lpstr>28. 운영체제와 응용소프트웨어 사이에 존재하는 미들웨어의 역할을  웹서버의 예를 들어 도형으로 제출하시오. </vt:lpstr>
      <vt:lpstr>계층 비교</vt:lpstr>
      <vt:lpstr>29. 미들웨어에서 제공하는 기능 및 처리 흐름을 파악할 수 있도록 시각화 하시오. </vt:lpstr>
      <vt:lpstr>미들웨어  흐름 파악</vt:lpstr>
      <vt:lpstr>30. 응용소프트웨어 특성에 따라 선정된 미들웨어를 운용의 한 예로 톰캣을 실행하시오. </vt:lpstr>
      <vt:lpstr>PowerPoint 프레젠테이션</vt:lpstr>
      <vt:lpstr>31. 데이터베이스의 종류를 구분하고 응용 소프트웨어 개발에 필요한 데이터베이스의 특징을 식별하기 위한 것으로 Oracle를 설치하여 실행하시오. </vt:lpstr>
      <vt:lpstr>PowerPoint 프레젠테이션</vt:lpstr>
      <vt:lpstr>32. 주어진 테이블에 맞게 ERD를 작성하시오. </vt:lpstr>
      <vt:lpstr>PowerPoint 프레젠테이션</vt:lpstr>
      <vt:lpstr>33. 테이블의 구조와 제약조건을 생성하는 DDL(Data Definition Language)  명령문을 Oracle를 사용하여 생성하시오. </vt:lpstr>
      <vt:lpstr>PowerPoint 프레젠테이션</vt:lpstr>
      <vt:lpstr>34. 한 개의 테이블에 대해 데이터를 삽입, 수정, 삭제하고 행을 조회하는 DDL(Data Manipulation Language)을 Oracle를 사용하여 결과를 도출하시오.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풀스택 개발환경 및  프로그래밍 언어</dc:title>
  <dc:creator>505</dc:creator>
  <cp:lastModifiedBy>505</cp:lastModifiedBy>
  <cp:revision>59</cp:revision>
  <dcterms:created xsi:type="dcterms:W3CDTF">2022-12-09T03:08:29Z</dcterms:created>
  <dcterms:modified xsi:type="dcterms:W3CDTF">2022-12-09T08:57:59Z</dcterms:modified>
</cp:coreProperties>
</file>