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99" r:id="rId2"/>
    <p:sldId id="306" r:id="rId3"/>
    <p:sldId id="300" r:id="rId4"/>
    <p:sldId id="301" r:id="rId5"/>
    <p:sldId id="302" r:id="rId6"/>
    <p:sldId id="303" r:id="rId7"/>
    <p:sldId id="304" r:id="rId8"/>
    <p:sldId id="305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2" r:id="rId24"/>
    <p:sldId id="321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2" autoAdjust="0"/>
    <p:restoredTop sz="58449" autoAdjust="0"/>
  </p:normalViewPr>
  <p:slideViewPr>
    <p:cSldViewPr>
      <p:cViewPr varScale="1">
        <p:scale>
          <a:sx n="62" d="100"/>
          <a:sy n="62" d="100"/>
        </p:scale>
        <p:origin x="20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2" d="100"/>
          <a:sy n="122" d="100"/>
        </p:scale>
        <p:origin x="-499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2018. 6. 30.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87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앞으로 우리가 장고를 배워야할텐데 장고란 무엇일까요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972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669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13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장고는 웹프레임워크입니다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 웹프레임워크라는 말을 정말 지겹도록 들었을겁니다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22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웹프레임워크란 뼈대 혹은 틀을 의미합니다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29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0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12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그렇다면 웹은 무엇일까요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3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6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947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830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 userDrawn="1"/>
        </p:nvSpPr>
        <p:spPr>
          <a:xfrm rot="20058041">
            <a:off x="3755344" y="4212483"/>
            <a:ext cx="2630016" cy="2197968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 userDrawn="1"/>
        </p:nvSpPr>
        <p:spPr>
          <a:xfrm rot="1630265">
            <a:off x="4714712" y="3331042"/>
            <a:ext cx="3839911" cy="281448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1630265">
            <a:off x="6154872" y="3214348"/>
            <a:ext cx="3839911" cy="281448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1630265">
            <a:off x="2770496" y="3322060"/>
            <a:ext cx="3839911" cy="281448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 userDrawn="1"/>
        </p:nvSpPr>
        <p:spPr>
          <a:xfrm rot="1630265">
            <a:off x="355552" y="4916611"/>
            <a:ext cx="2453354" cy="1461891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 userDrawn="1"/>
        </p:nvSpPr>
        <p:spPr>
          <a:xfrm rot="20360799">
            <a:off x="5607783" y="4560452"/>
            <a:ext cx="3328975" cy="178170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2018. 6. 30.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2018. 6. 30.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C06C-6E10-C440-B541-E987A0B297B3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26C8-3477-294F-8973-1CECF6FA0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5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2018. 6. 30.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2018. 6. 30.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2018. 6. 30.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2018. 6. 30.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2018. 6. 30.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2018. 6. 30.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2018. 6. 30.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2018. 6. 30.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2018. 6. 30.</a:t>
            </a:fld>
            <a:endParaRPr lang="ko-KR" altLang="en-US"/>
          </a:p>
        </p:txBody>
      </p:sp>
      <p:sp>
        <p:nvSpPr>
          <p:cNvPr id="7" name="직각 삼각형 6"/>
          <p:cNvSpPr/>
          <p:nvPr userDrawn="1"/>
        </p:nvSpPr>
        <p:spPr>
          <a:xfrm flipV="1">
            <a:off x="0" y="0"/>
            <a:ext cx="6950496" cy="432048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 flipV="1">
            <a:off x="2193504" y="6425952"/>
            <a:ext cx="6950496" cy="43204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67314" y="64628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1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45456"/>
            <a:ext cx="6858000" cy="2387600"/>
          </a:xfrm>
        </p:spPr>
        <p:txBody>
          <a:bodyPr/>
          <a:lstStyle/>
          <a:p>
            <a:r>
              <a:rPr lang="ko-KR" altLang="en-US" dirty="0" smtClean="0"/>
              <a:t>피로그래밍 </a:t>
            </a:r>
            <a:r>
              <a:rPr lang="en-US" altLang="ko-KR" dirty="0" smtClean="0"/>
              <a:t>9</a:t>
            </a:r>
            <a:r>
              <a:rPr lang="ko-KR" altLang="en-US" dirty="0" smtClean="0"/>
              <a:t>기</a:t>
            </a:r>
            <a:br>
              <a:rPr lang="ko-KR" alt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03476"/>
            <a:ext cx="6858000" cy="1655762"/>
          </a:xfrm>
        </p:spPr>
        <p:txBody>
          <a:bodyPr/>
          <a:lstStyle/>
          <a:p>
            <a:endParaRPr lang="ko-KR" altLang="en-US" dirty="0" smtClean="0"/>
          </a:p>
          <a:p>
            <a:r>
              <a:rPr lang="ko-KR" altLang="en-US" dirty="0" smtClean="0"/>
              <a:t>멘토 손준혁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3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024" y="1410441"/>
            <a:ext cx="3385952" cy="324099"/>
          </a:xfrm>
        </p:spPr>
        <p:txBody>
          <a:bodyPr>
            <a:noAutofit/>
          </a:bodyPr>
          <a:lstStyle/>
          <a:p>
            <a:r>
              <a:rPr lang="ko-KR" altLang="en-US" sz="2100" dirty="0"/>
              <a:t>웹</a:t>
            </a:r>
            <a:r>
              <a:rPr lang="en-US" altLang="ko-KR" sz="2100" dirty="0"/>
              <a:t>?</a:t>
            </a:r>
            <a:endParaRPr lang="ko-KR" altLang="en-US" sz="21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791729C-F9C4-4927-919F-3CA3C832AB2A}"/>
              </a:ext>
            </a:extLst>
          </p:cNvPr>
          <p:cNvSpPr txBox="1"/>
          <p:nvPr/>
        </p:nvSpPr>
        <p:spPr>
          <a:xfrm>
            <a:off x="2453739" y="2305671"/>
            <a:ext cx="850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브라우저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9312CC-7009-484F-B032-B31EA1FB4797}"/>
              </a:ext>
            </a:extLst>
          </p:cNvPr>
          <p:cNvSpPr txBox="1"/>
          <p:nvPr/>
        </p:nvSpPr>
        <p:spPr>
          <a:xfrm>
            <a:off x="5839691" y="2305672"/>
            <a:ext cx="850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서버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B321BC23-87DD-47E4-A2F3-59D7E83EA1CE}"/>
              </a:ext>
            </a:extLst>
          </p:cNvPr>
          <p:cNvSpPr/>
          <p:nvPr/>
        </p:nvSpPr>
        <p:spPr>
          <a:xfrm>
            <a:off x="3932218" y="2941369"/>
            <a:ext cx="1327067" cy="20039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EEC930A-3FCF-4E6C-8F51-785D9047920A}"/>
              </a:ext>
            </a:extLst>
          </p:cNvPr>
          <p:cNvSpPr txBox="1"/>
          <p:nvPr/>
        </p:nvSpPr>
        <p:spPr>
          <a:xfrm>
            <a:off x="4315195" y="2715806"/>
            <a:ext cx="56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Request</a:t>
            </a:r>
            <a:endParaRPr lang="ko-KR" altLang="en-US" sz="90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90ACE67-7742-48D3-962E-760D1A1549AD}"/>
              </a:ext>
            </a:extLst>
          </p:cNvPr>
          <p:cNvSpPr/>
          <p:nvPr/>
        </p:nvSpPr>
        <p:spPr>
          <a:xfrm>
            <a:off x="2355768" y="2598470"/>
            <a:ext cx="1046513" cy="16610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E581335-1B0B-4F39-BF5E-2A432B545A24}"/>
              </a:ext>
            </a:extLst>
          </p:cNvPr>
          <p:cNvSpPr/>
          <p:nvPr/>
        </p:nvSpPr>
        <p:spPr>
          <a:xfrm>
            <a:off x="5741719" y="2598470"/>
            <a:ext cx="1046513" cy="16610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2756" y="2060848"/>
            <a:ext cx="1710643" cy="178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5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024" y="1410441"/>
            <a:ext cx="3385952" cy="324099"/>
          </a:xfrm>
        </p:spPr>
        <p:txBody>
          <a:bodyPr>
            <a:noAutofit/>
          </a:bodyPr>
          <a:lstStyle/>
          <a:p>
            <a:r>
              <a:rPr lang="ko-KR" altLang="en-US" sz="2100" dirty="0"/>
              <a:t>웹</a:t>
            </a:r>
            <a:r>
              <a:rPr lang="en-US" altLang="ko-KR" sz="2100" dirty="0"/>
              <a:t>?</a:t>
            </a:r>
            <a:endParaRPr lang="ko-KR" altLang="en-US" sz="21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90ACE67-7742-48D3-962E-760D1A1549AD}"/>
              </a:ext>
            </a:extLst>
          </p:cNvPr>
          <p:cNvSpPr/>
          <p:nvPr/>
        </p:nvSpPr>
        <p:spPr>
          <a:xfrm>
            <a:off x="2355768" y="2598470"/>
            <a:ext cx="1046513" cy="16610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E581335-1B0B-4F39-BF5E-2A432B545A24}"/>
              </a:ext>
            </a:extLst>
          </p:cNvPr>
          <p:cNvSpPr/>
          <p:nvPr/>
        </p:nvSpPr>
        <p:spPr>
          <a:xfrm>
            <a:off x="5741719" y="2598470"/>
            <a:ext cx="1046513" cy="16610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Processing</a:t>
            </a:r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791729C-F9C4-4927-919F-3CA3C832AB2A}"/>
              </a:ext>
            </a:extLst>
          </p:cNvPr>
          <p:cNvSpPr txBox="1"/>
          <p:nvPr/>
        </p:nvSpPr>
        <p:spPr>
          <a:xfrm>
            <a:off x="2453739" y="2305671"/>
            <a:ext cx="850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브라우저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9312CC-7009-484F-B032-B31EA1FB4797}"/>
              </a:ext>
            </a:extLst>
          </p:cNvPr>
          <p:cNvSpPr txBox="1"/>
          <p:nvPr/>
        </p:nvSpPr>
        <p:spPr>
          <a:xfrm>
            <a:off x="5839691" y="2305672"/>
            <a:ext cx="850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서버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B321BC23-87DD-47E4-A2F3-59D7E83EA1CE}"/>
              </a:ext>
            </a:extLst>
          </p:cNvPr>
          <p:cNvSpPr/>
          <p:nvPr/>
        </p:nvSpPr>
        <p:spPr>
          <a:xfrm>
            <a:off x="3932218" y="2941369"/>
            <a:ext cx="1327067" cy="20039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EEC930A-3FCF-4E6C-8F51-785D9047920A}"/>
              </a:ext>
            </a:extLst>
          </p:cNvPr>
          <p:cNvSpPr txBox="1"/>
          <p:nvPr/>
        </p:nvSpPr>
        <p:spPr>
          <a:xfrm>
            <a:off x="4315195" y="2715806"/>
            <a:ext cx="56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Request</a:t>
            </a:r>
            <a:endParaRPr lang="ko-KR" altLang="en-US" sz="9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967" y="1612943"/>
            <a:ext cx="1818145" cy="15428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2756" y="2060848"/>
            <a:ext cx="1710643" cy="17806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0" r="-1133"/>
          <a:stretch/>
        </p:blipFill>
        <p:spPr>
          <a:xfrm>
            <a:off x="6873661" y="3645024"/>
            <a:ext cx="2078322" cy="16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6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024" y="1410441"/>
            <a:ext cx="3385952" cy="324099"/>
          </a:xfrm>
        </p:spPr>
        <p:txBody>
          <a:bodyPr>
            <a:noAutofit/>
          </a:bodyPr>
          <a:lstStyle/>
          <a:p>
            <a:r>
              <a:rPr lang="ko-KR" altLang="en-US" sz="2100" dirty="0"/>
              <a:t>웹</a:t>
            </a:r>
            <a:r>
              <a:rPr lang="en-US" altLang="ko-KR" sz="2100" dirty="0"/>
              <a:t>?</a:t>
            </a:r>
            <a:endParaRPr lang="ko-KR" altLang="en-US" sz="21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90ACE67-7742-48D3-962E-760D1A1549AD}"/>
              </a:ext>
            </a:extLst>
          </p:cNvPr>
          <p:cNvSpPr/>
          <p:nvPr/>
        </p:nvSpPr>
        <p:spPr>
          <a:xfrm>
            <a:off x="2355768" y="2598470"/>
            <a:ext cx="1046513" cy="16610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E581335-1B0B-4F39-BF5E-2A432B545A24}"/>
              </a:ext>
            </a:extLst>
          </p:cNvPr>
          <p:cNvSpPr/>
          <p:nvPr/>
        </p:nvSpPr>
        <p:spPr>
          <a:xfrm>
            <a:off x="5741719" y="2598470"/>
            <a:ext cx="1046513" cy="16610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Processing</a:t>
            </a:r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791729C-F9C4-4927-919F-3CA3C832AB2A}"/>
              </a:ext>
            </a:extLst>
          </p:cNvPr>
          <p:cNvSpPr txBox="1"/>
          <p:nvPr/>
        </p:nvSpPr>
        <p:spPr>
          <a:xfrm>
            <a:off x="2453739" y="2305671"/>
            <a:ext cx="850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브라우저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9312CC-7009-484F-B032-B31EA1FB4797}"/>
              </a:ext>
            </a:extLst>
          </p:cNvPr>
          <p:cNvSpPr txBox="1"/>
          <p:nvPr/>
        </p:nvSpPr>
        <p:spPr>
          <a:xfrm>
            <a:off x="5839691" y="2305672"/>
            <a:ext cx="850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서버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B321BC23-87DD-47E4-A2F3-59D7E83EA1CE}"/>
              </a:ext>
            </a:extLst>
          </p:cNvPr>
          <p:cNvSpPr/>
          <p:nvPr/>
        </p:nvSpPr>
        <p:spPr>
          <a:xfrm>
            <a:off x="3932218" y="2941369"/>
            <a:ext cx="1327067" cy="20039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Arrow: Right 9">
            <a:extLst>
              <a:ext uri="{FF2B5EF4-FFF2-40B4-BE49-F238E27FC236}">
                <a16:creationId xmlns="" xmlns:a16="http://schemas.microsoft.com/office/drawing/2014/main" id="{E9BE2CDD-1CBA-4F7F-96C0-E8A81CE1BE5D}"/>
              </a:ext>
            </a:extLst>
          </p:cNvPr>
          <p:cNvSpPr/>
          <p:nvPr/>
        </p:nvSpPr>
        <p:spPr>
          <a:xfrm rot="10800000">
            <a:off x="3932218" y="3640531"/>
            <a:ext cx="1327067" cy="20039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EEC930A-3FCF-4E6C-8F51-785D9047920A}"/>
              </a:ext>
            </a:extLst>
          </p:cNvPr>
          <p:cNvSpPr txBox="1"/>
          <p:nvPr/>
        </p:nvSpPr>
        <p:spPr>
          <a:xfrm>
            <a:off x="4315195" y="2715806"/>
            <a:ext cx="56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Request</a:t>
            </a:r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346408D-3C79-4ED8-B691-6AB2144BF2E8}"/>
              </a:ext>
            </a:extLst>
          </p:cNvPr>
          <p:cNvSpPr txBox="1"/>
          <p:nvPr/>
        </p:nvSpPr>
        <p:spPr>
          <a:xfrm>
            <a:off x="4240974" y="3840926"/>
            <a:ext cx="709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Response</a:t>
            </a:r>
            <a:endParaRPr lang="ko-KR" altLang="en-US" sz="9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967" y="1612943"/>
            <a:ext cx="1818145" cy="1542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0" r="-1133"/>
          <a:stretch/>
        </p:blipFill>
        <p:spPr>
          <a:xfrm>
            <a:off x="6873661" y="3645024"/>
            <a:ext cx="2078322" cy="16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9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024" y="1410441"/>
            <a:ext cx="3385952" cy="324099"/>
          </a:xfrm>
        </p:spPr>
        <p:txBody>
          <a:bodyPr>
            <a:noAutofit/>
          </a:bodyPr>
          <a:lstStyle/>
          <a:p>
            <a:r>
              <a:rPr lang="ko-KR" altLang="en-US" sz="2100" dirty="0"/>
              <a:t>웹</a:t>
            </a:r>
            <a:r>
              <a:rPr lang="en-US" altLang="ko-KR" sz="2100" dirty="0"/>
              <a:t>?</a:t>
            </a:r>
            <a:endParaRPr lang="ko-KR" altLang="en-US" sz="21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791729C-F9C4-4927-919F-3CA3C832AB2A}"/>
              </a:ext>
            </a:extLst>
          </p:cNvPr>
          <p:cNvSpPr txBox="1"/>
          <p:nvPr/>
        </p:nvSpPr>
        <p:spPr>
          <a:xfrm>
            <a:off x="2453739" y="2305671"/>
            <a:ext cx="850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브라우저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9312CC-7009-484F-B032-B31EA1FB4797}"/>
              </a:ext>
            </a:extLst>
          </p:cNvPr>
          <p:cNvSpPr txBox="1"/>
          <p:nvPr/>
        </p:nvSpPr>
        <p:spPr>
          <a:xfrm>
            <a:off x="5839691" y="2305672"/>
            <a:ext cx="850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서버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EEC930A-3FCF-4E6C-8F51-785D9047920A}"/>
              </a:ext>
            </a:extLst>
          </p:cNvPr>
          <p:cNvSpPr txBox="1"/>
          <p:nvPr/>
        </p:nvSpPr>
        <p:spPr>
          <a:xfrm>
            <a:off x="4315195" y="2715806"/>
            <a:ext cx="56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Request</a:t>
            </a:r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346408D-3C79-4ED8-B691-6AB2144BF2E8}"/>
              </a:ext>
            </a:extLst>
          </p:cNvPr>
          <p:cNvSpPr txBox="1"/>
          <p:nvPr/>
        </p:nvSpPr>
        <p:spPr>
          <a:xfrm>
            <a:off x="4240974" y="3840926"/>
            <a:ext cx="709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Response</a:t>
            </a:r>
            <a:endParaRPr lang="ko-KR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F7E0C2E-7CC8-4723-8A92-B327D4B2723D}"/>
              </a:ext>
            </a:extLst>
          </p:cNvPr>
          <p:cNvSpPr txBox="1"/>
          <p:nvPr/>
        </p:nvSpPr>
        <p:spPr>
          <a:xfrm>
            <a:off x="4131867" y="2188687"/>
            <a:ext cx="10487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HTTP </a:t>
            </a:r>
            <a:r>
              <a:rPr lang="ko-KR" altLang="en-US" sz="1050" dirty="0"/>
              <a:t>통신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6C783486-1F59-4B3E-8493-70B2A81680E9}"/>
              </a:ext>
            </a:extLst>
          </p:cNvPr>
          <p:cNvSpPr/>
          <p:nvPr/>
        </p:nvSpPr>
        <p:spPr>
          <a:xfrm>
            <a:off x="3847603" y="2536504"/>
            <a:ext cx="1496291" cy="17849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90ACE67-7742-48D3-962E-760D1A1549AD}"/>
              </a:ext>
            </a:extLst>
          </p:cNvPr>
          <p:cNvSpPr/>
          <p:nvPr/>
        </p:nvSpPr>
        <p:spPr>
          <a:xfrm>
            <a:off x="2355768" y="2598470"/>
            <a:ext cx="1046513" cy="16610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9E581335-1B0B-4F39-BF5E-2A432B545A24}"/>
              </a:ext>
            </a:extLst>
          </p:cNvPr>
          <p:cNvSpPr/>
          <p:nvPr/>
        </p:nvSpPr>
        <p:spPr>
          <a:xfrm>
            <a:off x="5741719" y="2598470"/>
            <a:ext cx="1046513" cy="16610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Processing</a:t>
            </a:r>
            <a:endParaRPr lang="ko-KR" altLang="en-US" sz="1350" dirty="0"/>
          </a:p>
        </p:txBody>
      </p:sp>
      <p:sp>
        <p:nvSpPr>
          <p:cNvPr id="17" name="Arrow: Right 8">
            <a:extLst>
              <a:ext uri="{FF2B5EF4-FFF2-40B4-BE49-F238E27FC236}">
                <a16:creationId xmlns="" xmlns:a16="http://schemas.microsoft.com/office/drawing/2014/main" id="{B321BC23-87DD-47E4-A2F3-59D7E83EA1CE}"/>
              </a:ext>
            </a:extLst>
          </p:cNvPr>
          <p:cNvSpPr/>
          <p:nvPr/>
        </p:nvSpPr>
        <p:spPr>
          <a:xfrm>
            <a:off x="3932218" y="2941369"/>
            <a:ext cx="1327067" cy="20039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Arrow: Right 9">
            <a:extLst>
              <a:ext uri="{FF2B5EF4-FFF2-40B4-BE49-F238E27FC236}">
                <a16:creationId xmlns="" xmlns:a16="http://schemas.microsoft.com/office/drawing/2014/main" id="{E9BE2CDD-1CBA-4F7F-96C0-E8A81CE1BE5D}"/>
              </a:ext>
            </a:extLst>
          </p:cNvPr>
          <p:cNvSpPr/>
          <p:nvPr/>
        </p:nvSpPr>
        <p:spPr>
          <a:xfrm rot="10800000">
            <a:off x="3932218" y="3640531"/>
            <a:ext cx="1327067" cy="20039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967" y="1612943"/>
            <a:ext cx="1818145" cy="15428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0" r="-1133"/>
          <a:stretch/>
        </p:blipFill>
        <p:spPr>
          <a:xfrm>
            <a:off x="6873661" y="3645024"/>
            <a:ext cx="2078322" cy="16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3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024" y="1410441"/>
            <a:ext cx="3385952" cy="324099"/>
          </a:xfrm>
        </p:spPr>
        <p:txBody>
          <a:bodyPr>
            <a:noAutofit/>
          </a:bodyPr>
          <a:lstStyle/>
          <a:p>
            <a:r>
              <a:rPr lang="ko-KR" altLang="en-US" sz="2100" dirty="0"/>
              <a:t>웹</a:t>
            </a:r>
            <a:r>
              <a:rPr lang="en-US" altLang="ko-KR" sz="2100" dirty="0"/>
              <a:t>?</a:t>
            </a:r>
            <a:endParaRPr lang="ko-KR" altLang="en-US" sz="21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791729C-F9C4-4927-919F-3CA3C832AB2A}"/>
              </a:ext>
            </a:extLst>
          </p:cNvPr>
          <p:cNvSpPr txBox="1"/>
          <p:nvPr/>
        </p:nvSpPr>
        <p:spPr>
          <a:xfrm>
            <a:off x="2453739" y="2305671"/>
            <a:ext cx="850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브라우저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9312CC-7009-484F-B032-B31EA1FB4797}"/>
              </a:ext>
            </a:extLst>
          </p:cNvPr>
          <p:cNvSpPr txBox="1"/>
          <p:nvPr/>
        </p:nvSpPr>
        <p:spPr>
          <a:xfrm>
            <a:off x="5839691" y="2305672"/>
            <a:ext cx="850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서버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EEC930A-3FCF-4E6C-8F51-785D9047920A}"/>
              </a:ext>
            </a:extLst>
          </p:cNvPr>
          <p:cNvSpPr txBox="1"/>
          <p:nvPr/>
        </p:nvSpPr>
        <p:spPr>
          <a:xfrm>
            <a:off x="4315195" y="2715806"/>
            <a:ext cx="56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Request</a:t>
            </a:r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346408D-3C79-4ED8-B691-6AB2144BF2E8}"/>
              </a:ext>
            </a:extLst>
          </p:cNvPr>
          <p:cNvSpPr txBox="1"/>
          <p:nvPr/>
        </p:nvSpPr>
        <p:spPr>
          <a:xfrm>
            <a:off x="4240974" y="3840926"/>
            <a:ext cx="709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Response</a:t>
            </a:r>
            <a:endParaRPr lang="ko-KR" altLang="en-U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72FC3DD-53ED-41FC-BC6D-A6A4C2D580FD}"/>
              </a:ext>
            </a:extLst>
          </p:cNvPr>
          <p:cNvSpPr txBox="1"/>
          <p:nvPr/>
        </p:nvSpPr>
        <p:spPr>
          <a:xfrm>
            <a:off x="3451266" y="4580164"/>
            <a:ext cx="16387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350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="" xmlns:a16="http://schemas.microsoft.com/office/drawing/2014/main" id="{4EAE0ABE-BF2D-4E7E-B111-C248AE1EE6A0}"/>
              </a:ext>
            </a:extLst>
          </p:cNvPr>
          <p:cNvSpPr/>
          <p:nvPr/>
        </p:nvSpPr>
        <p:spPr>
          <a:xfrm rot="10800000">
            <a:off x="3402281" y="4419850"/>
            <a:ext cx="1638795" cy="721424"/>
          </a:xfrm>
          <a:prstGeom prst="wedgeRoundRectCallout">
            <a:avLst>
              <a:gd name="adj1" fmla="val -23551"/>
              <a:gd name="adj2" fmla="val 9636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AF49A66-7849-47E9-A34C-9764A03891A7}"/>
              </a:ext>
            </a:extLst>
          </p:cNvPr>
          <p:cNvSpPr txBox="1"/>
          <p:nvPr/>
        </p:nvSpPr>
        <p:spPr>
          <a:xfrm>
            <a:off x="3475016" y="4544536"/>
            <a:ext cx="15319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HTML, CSS, JS,</a:t>
            </a:r>
          </a:p>
          <a:p>
            <a:r>
              <a:rPr lang="en-US" altLang="ko-KR" sz="900" dirty="0"/>
              <a:t>STATIC Files (Image, Video, Audio, PDF, etc..)</a:t>
            </a:r>
            <a:endParaRPr lang="ko-KR" altLang="en-US" sz="900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C465397-25C2-44E3-ACA8-AE53610FDC88}"/>
              </a:ext>
            </a:extLst>
          </p:cNvPr>
          <p:cNvSpPr txBox="1"/>
          <p:nvPr/>
        </p:nvSpPr>
        <p:spPr>
          <a:xfrm>
            <a:off x="4210541" y="2225300"/>
            <a:ext cx="7704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HTTP </a:t>
            </a:r>
            <a:r>
              <a:rPr lang="ko-KR" altLang="en-US" sz="1050" dirty="0"/>
              <a:t>통신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A359992B-A4C7-40A3-ACBB-D9893ECA591E}"/>
              </a:ext>
            </a:extLst>
          </p:cNvPr>
          <p:cNvSpPr/>
          <p:nvPr/>
        </p:nvSpPr>
        <p:spPr>
          <a:xfrm>
            <a:off x="3847603" y="2536504"/>
            <a:ext cx="1496291" cy="17849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90ACE67-7742-48D3-962E-760D1A1549AD}"/>
              </a:ext>
            </a:extLst>
          </p:cNvPr>
          <p:cNvSpPr/>
          <p:nvPr/>
        </p:nvSpPr>
        <p:spPr>
          <a:xfrm>
            <a:off x="2355768" y="2598470"/>
            <a:ext cx="1046513" cy="16610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9E581335-1B0B-4F39-BF5E-2A432B545A24}"/>
              </a:ext>
            </a:extLst>
          </p:cNvPr>
          <p:cNvSpPr/>
          <p:nvPr/>
        </p:nvSpPr>
        <p:spPr>
          <a:xfrm>
            <a:off x="5741719" y="2598470"/>
            <a:ext cx="1046513" cy="16610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Processing</a:t>
            </a:r>
            <a:endParaRPr lang="ko-KR" altLang="en-US" sz="1350" dirty="0"/>
          </a:p>
        </p:txBody>
      </p:sp>
      <p:sp>
        <p:nvSpPr>
          <p:cNvPr id="22" name="Arrow: Right 8">
            <a:extLst>
              <a:ext uri="{FF2B5EF4-FFF2-40B4-BE49-F238E27FC236}">
                <a16:creationId xmlns="" xmlns:a16="http://schemas.microsoft.com/office/drawing/2014/main" id="{B321BC23-87DD-47E4-A2F3-59D7E83EA1CE}"/>
              </a:ext>
            </a:extLst>
          </p:cNvPr>
          <p:cNvSpPr/>
          <p:nvPr/>
        </p:nvSpPr>
        <p:spPr>
          <a:xfrm>
            <a:off x="3932218" y="2941369"/>
            <a:ext cx="1327067" cy="20039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Arrow: Right 9">
            <a:extLst>
              <a:ext uri="{FF2B5EF4-FFF2-40B4-BE49-F238E27FC236}">
                <a16:creationId xmlns="" xmlns:a16="http://schemas.microsoft.com/office/drawing/2014/main" id="{E9BE2CDD-1CBA-4F7F-96C0-E8A81CE1BE5D}"/>
              </a:ext>
            </a:extLst>
          </p:cNvPr>
          <p:cNvSpPr/>
          <p:nvPr/>
        </p:nvSpPr>
        <p:spPr>
          <a:xfrm rot="10800000">
            <a:off x="3932218" y="3640531"/>
            <a:ext cx="1327067" cy="20039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967" y="1612943"/>
            <a:ext cx="1818145" cy="15428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0" r="-1133"/>
          <a:stretch/>
        </p:blipFill>
        <p:spPr>
          <a:xfrm>
            <a:off x="6873661" y="3645024"/>
            <a:ext cx="2078322" cy="16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024" y="1410441"/>
            <a:ext cx="3385952" cy="324099"/>
          </a:xfrm>
        </p:spPr>
        <p:txBody>
          <a:bodyPr>
            <a:noAutofit/>
          </a:bodyPr>
          <a:lstStyle/>
          <a:p>
            <a:r>
              <a:rPr lang="ko-KR" altLang="en-US" sz="2100" dirty="0"/>
              <a:t>웹</a:t>
            </a:r>
            <a:r>
              <a:rPr lang="en-US" altLang="ko-KR" sz="2100" dirty="0"/>
              <a:t>?</a:t>
            </a:r>
            <a:endParaRPr lang="ko-KR" altLang="en-US" sz="21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90ACE67-7742-48D3-962E-760D1A1549AD}"/>
              </a:ext>
            </a:extLst>
          </p:cNvPr>
          <p:cNvSpPr/>
          <p:nvPr/>
        </p:nvSpPr>
        <p:spPr>
          <a:xfrm>
            <a:off x="2355768" y="2598470"/>
            <a:ext cx="1046513" cy="16610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Rendering</a:t>
            </a:r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791729C-F9C4-4927-919F-3CA3C832AB2A}"/>
              </a:ext>
            </a:extLst>
          </p:cNvPr>
          <p:cNvSpPr txBox="1"/>
          <p:nvPr/>
        </p:nvSpPr>
        <p:spPr>
          <a:xfrm>
            <a:off x="2453739" y="2305671"/>
            <a:ext cx="850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브라우저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9312CC-7009-484F-B032-B31EA1FB4797}"/>
              </a:ext>
            </a:extLst>
          </p:cNvPr>
          <p:cNvSpPr txBox="1"/>
          <p:nvPr/>
        </p:nvSpPr>
        <p:spPr>
          <a:xfrm>
            <a:off x="5839691" y="2305672"/>
            <a:ext cx="850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서버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EEC930A-3FCF-4E6C-8F51-785D9047920A}"/>
              </a:ext>
            </a:extLst>
          </p:cNvPr>
          <p:cNvSpPr txBox="1"/>
          <p:nvPr/>
        </p:nvSpPr>
        <p:spPr>
          <a:xfrm>
            <a:off x="4315195" y="2715806"/>
            <a:ext cx="56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Request</a:t>
            </a:r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346408D-3C79-4ED8-B691-6AB2144BF2E8}"/>
              </a:ext>
            </a:extLst>
          </p:cNvPr>
          <p:cNvSpPr txBox="1"/>
          <p:nvPr/>
        </p:nvSpPr>
        <p:spPr>
          <a:xfrm>
            <a:off x="4240974" y="3840926"/>
            <a:ext cx="709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Response</a:t>
            </a:r>
            <a:endParaRPr lang="ko-KR" altLang="en-U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72FC3DD-53ED-41FC-BC6D-A6A4C2D580FD}"/>
              </a:ext>
            </a:extLst>
          </p:cNvPr>
          <p:cNvSpPr txBox="1"/>
          <p:nvPr/>
        </p:nvSpPr>
        <p:spPr>
          <a:xfrm>
            <a:off x="3451266" y="4580164"/>
            <a:ext cx="16387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350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="" xmlns:a16="http://schemas.microsoft.com/office/drawing/2014/main" id="{4EAE0ABE-BF2D-4E7E-B111-C248AE1EE6A0}"/>
              </a:ext>
            </a:extLst>
          </p:cNvPr>
          <p:cNvSpPr/>
          <p:nvPr/>
        </p:nvSpPr>
        <p:spPr>
          <a:xfrm rot="10800000">
            <a:off x="3402281" y="4419850"/>
            <a:ext cx="1638795" cy="721424"/>
          </a:xfrm>
          <a:prstGeom prst="wedgeRoundRectCallout">
            <a:avLst>
              <a:gd name="adj1" fmla="val -23551"/>
              <a:gd name="adj2" fmla="val 9636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AF49A66-7849-47E9-A34C-9764A03891A7}"/>
              </a:ext>
            </a:extLst>
          </p:cNvPr>
          <p:cNvSpPr txBox="1"/>
          <p:nvPr/>
        </p:nvSpPr>
        <p:spPr>
          <a:xfrm>
            <a:off x="3475016" y="4544536"/>
            <a:ext cx="15319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HTML, CSS, JS,</a:t>
            </a:r>
          </a:p>
          <a:p>
            <a:r>
              <a:rPr lang="en-US" altLang="ko-KR" sz="900" dirty="0"/>
              <a:t>STATIC Files (Image, Video, Audio, PDF, etc..)</a:t>
            </a:r>
            <a:endParaRPr lang="ko-KR" altLang="en-US" sz="900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C465397-25C2-44E3-ACA8-AE53610FDC88}"/>
              </a:ext>
            </a:extLst>
          </p:cNvPr>
          <p:cNvSpPr txBox="1"/>
          <p:nvPr/>
        </p:nvSpPr>
        <p:spPr>
          <a:xfrm>
            <a:off x="4210541" y="2225300"/>
            <a:ext cx="7704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HTTP </a:t>
            </a:r>
            <a:r>
              <a:rPr lang="ko-KR" altLang="en-US" sz="1050" dirty="0"/>
              <a:t>통신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A359992B-A4C7-40A3-ACBB-D9893ECA591E}"/>
              </a:ext>
            </a:extLst>
          </p:cNvPr>
          <p:cNvSpPr/>
          <p:nvPr/>
        </p:nvSpPr>
        <p:spPr>
          <a:xfrm>
            <a:off x="3847603" y="2536504"/>
            <a:ext cx="1496291" cy="17849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9E581335-1B0B-4F39-BF5E-2A432B545A24}"/>
              </a:ext>
            </a:extLst>
          </p:cNvPr>
          <p:cNvSpPr/>
          <p:nvPr/>
        </p:nvSpPr>
        <p:spPr>
          <a:xfrm>
            <a:off x="5741719" y="2598470"/>
            <a:ext cx="1046513" cy="16610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Processing</a:t>
            </a:r>
            <a:endParaRPr lang="ko-KR" altLang="en-US" sz="1350" dirty="0"/>
          </a:p>
        </p:txBody>
      </p:sp>
      <p:sp>
        <p:nvSpPr>
          <p:cNvPr id="22" name="Arrow: Right 8">
            <a:extLst>
              <a:ext uri="{FF2B5EF4-FFF2-40B4-BE49-F238E27FC236}">
                <a16:creationId xmlns="" xmlns:a16="http://schemas.microsoft.com/office/drawing/2014/main" id="{B321BC23-87DD-47E4-A2F3-59D7E83EA1CE}"/>
              </a:ext>
            </a:extLst>
          </p:cNvPr>
          <p:cNvSpPr/>
          <p:nvPr/>
        </p:nvSpPr>
        <p:spPr>
          <a:xfrm>
            <a:off x="3932218" y="2941369"/>
            <a:ext cx="1327067" cy="20039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Arrow: Right 9">
            <a:extLst>
              <a:ext uri="{FF2B5EF4-FFF2-40B4-BE49-F238E27FC236}">
                <a16:creationId xmlns="" xmlns:a16="http://schemas.microsoft.com/office/drawing/2014/main" id="{E9BE2CDD-1CBA-4F7F-96C0-E8A81CE1BE5D}"/>
              </a:ext>
            </a:extLst>
          </p:cNvPr>
          <p:cNvSpPr/>
          <p:nvPr/>
        </p:nvSpPr>
        <p:spPr>
          <a:xfrm rot="10800000">
            <a:off x="3932218" y="3640531"/>
            <a:ext cx="1327067" cy="20039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6612" y="2622962"/>
            <a:ext cx="1858254" cy="13187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967" y="1612943"/>
            <a:ext cx="1818145" cy="15428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0" r="-1133"/>
          <a:stretch/>
        </p:blipFill>
        <p:spPr>
          <a:xfrm>
            <a:off x="6873661" y="3645024"/>
            <a:ext cx="2078322" cy="16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8C08425-B943-4358-8BE1-086751ECF9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17"/>
          <a:stretch/>
        </p:blipFill>
        <p:spPr>
          <a:xfrm>
            <a:off x="0" y="928502"/>
            <a:ext cx="9144000" cy="498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75973FC-DF49-46D1-B9D4-A43191C1C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71"/>
          <a:stretch/>
        </p:blipFill>
        <p:spPr>
          <a:xfrm>
            <a:off x="0" y="928504"/>
            <a:ext cx="9144000" cy="50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78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024" y="1410441"/>
            <a:ext cx="3385952" cy="324099"/>
          </a:xfrm>
        </p:spPr>
        <p:txBody>
          <a:bodyPr>
            <a:noAutofit/>
          </a:bodyPr>
          <a:lstStyle/>
          <a:p>
            <a:r>
              <a:rPr lang="ko-KR" altLang="en-US" sz="2100" dirty="0"/>
              <a:t>웹</a:t>
            </a:r>
            <a:r>
              <a:rPr lang="en-US" altLang="ko-KR" sz="2100" dirty="0"/>
              <a:t>?</a:t>
            </a:r>
            <a:endParaRPr lang="ko-KR" altLang="en-US" sz="21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791729C-F9C4-4927-919F-3CA3C832AB2A}"/>
              </a:ext>
            </a:extLst>
          </p:cNvPr>
          <p:cNvSpPr txBox="1"/>
          <p:nvPr/>
        </p:nvSpPr>
        <p:spPr>
          <a:xfrm>
            <a:off x="2453739" y="2305671"/>
            <a:ext cx="850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브라우저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9312CC-7009-484F-B032-B31EA1FB4797}"/>
              </a:ext>
            </a:extLst>
          </p:cNvPr>
          <p:cNvSpPr txBox="1"/>
          <p:nvPr/>
        </p:nvSpPr>
        <p:spPr>
          <a:xfrm>
            <a:off x="5839691" y="2305672"/>
            <a:ext cx="850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서버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EEC930A-3FCF-4E6C-8F51-785D9047920A}"/>
              </a:ext>
            </a:extLst>
          </p:cNvPr>
          <p:cNvSpPr txBox="1"/>
          <p:nvPr/>
        </p:nvSpPr>
        <p:spPr>
          <a:xfrm>
            <a:off x="4315195" y="2715806"/>
            <a:ext cx="56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Request</a:t>
            </a:r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346408D-3C79-4ED8-B691-6AB2144BF2E8}"/>
              </a:ext>
            </a:extLst>
          </p:cNvPr>
          <p:cNvSpPr txBox="1"/>
          <p:nvPr/>
        </p:nvSpPr>
        <p:spPr>
          <a:xfrm>
            <a:off x="4240974" y="3840926"/>
            <a:ext cx="709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Response</a:t>
            </a:r>
            <a:endParaRPr lang="ko-KR" altLang="en-U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72FC3DD-53ED-41FC-BC6D-A6A4C2D580FD}"/>
              </a:ext>
            </a:extLst>
          </p:cNvPr>
          <p:cNvSpPr txBox="1"/>
          <p:nvPr/>
        </p:nvSpPr>
        <p:spPr>
          <a:xfrm>
            <a:off x="3451266" y="4580164"/>
            <a:ext cx="16387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350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="" xmlns:a16="http://schemas.microsoft.com/office/drawing/2014/main" id="{4EAE0ABE-BF2D-4E7E-B111-C248AE1EE6A0}"/>
              </a:ext>
            </a:extLst>
          </p:cNvPr>
          <p:cNvSpPr/>
          <p:nvPr/>
        </p:nvSpPr>
        <p:spPr>
          <a:xfrm rot="10800000">
            <a:off x="3402281" y="4419850"/>
            <a:ext cx="1638795" cy="721424"/>
          </a:xfrm>
          <a:prstGeom prst="wedgeRoundRectCallout">
            <a:avLst>
              <a:gd name="adj1" fmla="val -23551"/>
              <a:gd name="adj2" fmla="val 9636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AF49A66-7849-47E9-A34C-9764A03891A7}"/>
              </a:ext>
            </a:extLst>
          </p:cNvPr>
          <p:cNvSpPr txBox="1"/>
          <p:nvPr/>
        </p:nvSpPr>
        <p:spPr>
          <a:xfrm>
            <a:off x="3475016" y="4544536"/>
            <a:ext cx="15319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HTML, CSS, JS,</a:t>
            </a:r>
          </a:p>
          <a:p>
            <a:r>
              <a:rPr lang="en-US" altLang="ko-KR" sz="900" dirty="0"/>
              <a:t>STATIC Files (Image, Video, Audio, PDF, etc..)</a:t>
            </a:r>
            <a:endParaRPr lang="ko-KR" altLang="en-US" sz="900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C465397-25C2-44E3-ACA8-AE53610FDC88}"/>
              </a:ext>
            </a:extLst>
          </p:cNvPr>
          <p:cNvSpPr txBox="1"/>
          <p:nvPr/>
        </p:nvSpPr>
        <p:spPr>
          <a:xfrm>
            <a:off x="4210541" y="2225300"/>
            <a:ext cx="7704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HTTP </a:t>
            </a:r>
            <a:r>
              <a:rPr lang="ko-KR" altLang="en-US" sz="1050" dirty="0"/>
              <a:t>통신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A359992B-A4C7-40A3-ACBB-D9893ECA591E}"/>
              </a:ext>
            </a:extLst>
          </p:cNvPr>
          <p:cNvSpPr/>
          <p:nvPr/>
        </p:nvSpPr>
        <p:spPr>
          <a:xfrm>
            <a:off x="3847603" y="2536504"/>
            <a:ext cx="1496291" cy="17849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90ACE67-7742-48D3-962E-760D1A1549AD}"/>
              </a:ext>
            </a:extLst>
          </p:cNvPr>
          <p:cNvSpPr/>
          <p:nvPr/>
        </p:nvSpPr>
        <p:spPr>
          <a:xfrm>
            <a:off x="2355768" y="2598470"/>
            <a:ext cx="1046513" cy="16610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Rendering</a:t>
            </a:r>
            <a:endParaRPr lang="ko-KR" altLang="en-US" sz="1350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9E581335-1B0B-4F39-BF5E-2A432B545A24}"/>
              </a:ext>
            </a:extLst>
          </p:cNvPr>
          <p:cNvSpPr/>
          <p:nvPr/>
        </p:nvSpPr>
        <p:spPr>
          <a:xfrm>
            <a:off x="5741719" y="2598470"/>
            <a:ext cx="1046513" cy="16610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Processing</a:t>
            </a:r>
            <a:endParaRPr lang="ko-KR" altLang="en-US" sz="1350" dirty="0"/>
          </a:p>
        </p:txBody>
      </p:sp>
      <p:sp>
        <p:nvSpPr>
          <p:cNvPr id="22" name="Arrow: Right 8">
            <a:extLst>
              <a:ext uri="{FF2B5EF4-FFF2-40B4-BE49-F238E27FC236}">
                <a16:creationId xmlns="" xmlns:a16="http://schemas.microsoft.com/office/drawing/2014/main" id="{B321BC23-87DD-47E4-A2F3-59D7E83EA1CE}"/>
              </a:ext>
            </a:extLst>
          </p:cNvPr>
          <p:cNvSpPr/>
          <p:nvPr/>
        </p:nvSpPr>
        <p:spPr>
          <a:xfrm>
            <a:off x="3932218" y="2941369"/>
            <a:ext cx="1327067" cy="20039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Arrow: Right 9">
            <a:extLst>
              <a:ext uri="{FF2B5EF4-FFF2-40B4-BE49-F238E27FC236}">
                <a16:creationId xmlns="" xmlns:a16="http://schemas.microsoft.com/office/drawing/2014/main" id="{E9BE2CDD-1CBA-4F7F-96C0-E8A81CE1BE5D}"/>
              </a:ext>
            </a:extLst>
          </p:cNvPr>
          <p:cNvSpPr/>
          <p:nvPr/>
        </p:nvSpPr>
        <p:spPr>
          <a:xfrm rot="10800000">
            <a:off x="3932218" y="3640531"/>
            <a:ext cx="1327067" cy="20039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7221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024" y="1410441"/>
            <a:ext cx="3385952" cy="324099"/>
          </a:xfrm>
        </p:spPr>
        <p:txBody>
          <a:bodyPr>
            <a:noAutofit/>
          </a:bodyPr>
          <a:lstStyle/>
          <a:p>
            <a:r>
              <a:rPr lang="ko-KR" altLang="en-US" sz="2100" dirty="0"/>
              <a:t>웹</a:t>
            </a:r>
            <a:r>
              <a:rPr lang="en-US" altLang="ko-KR" sz="2100" dirty="0"/>
              <a:t>?</a:t>
            </a:r>
            <a:endParaRPr lang="ko-KR" altLang="en-US" sz="21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791729C-F9C4-4927-919F-3CA3C832AB2A}"/>
              </a:ext>
            </a:extLst>
          </p:cNvPr>
          <p:cNvSpPr txBox="1"/>
          <p:nvPr/>
        </p:nvSpPr>
        <p:spPr>
          <a:xfrm>
            <a:off x="2453739" y="2305671"/>
            <a:ext cx="850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브라우저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9312CC-7009-484F-B032-B31EA1FB4797}"/>
              </a:ext>
            </a:extLst>
          </p:cNvPr>
          <p:cNvSpPr txBox="1"/>
          <p:nvPr/>
        </p:nvSpPr>
        <p:spPr>
          <a:xfrm>
            <a:off x="5839691" y="2305672"/>
            <a:ext cx="850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서버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EEC930A-3FCF-4E6C-8F51-785D9047920A}"/>
              </a:ext>
            </a:extLst>
          </p:cNvPr>
          <p:cNvSpPr txBox="1"/>
          <p:nvPr/>
        </p:nvSpPr>
        <p:spPr>
          <a:xfrm>
            <a:off x="4315195" y="2715806"/>
            <a:ext cx="56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Request</a:t>
            </a:r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346408D-3C79-4ED8-B691-6AB2144BF2E8}"/>
              </a:ext>
            </a:extLst>
          </p:cNvPr>
          <p:cNvSpPr txBox="1"/>
          <p:nvPr/>
        </p:nvSpPr>
        <p:spPr>
          <a:xfrm>
            <a:off x="4240974" y="3840926"/>
            <a:ext cx="709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Response</a:t>
            </a:r>
            <a:endParaRPr lang="ko-KR" altLang="en-U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72FC3DD-53ED-41FC-BC6D-A6A4C2D580FD}"/>
              </a:ext>
            </a:extLst>
          </p:cNvPr>
          <p:cNvSpPr txBox="1"/>
          <p:nvPr/>
        </p:nvSpPr>
        <p:spPr>
          <a:xfrm>
            <a:off x="3451266" y="4580164"/>
            <a:ext cx="16387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350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="" xmlns:a16="http://schemas.microsoft.com/office/drawing/2014/main" id="{4EAE0ABE-BF2D-4E7E-B111-C248AE1EE6A0}"/>
              </a:ext>
            </a:extLst>
          </p:cNvPr>
          <p:cNvSpPr/>
          <p:nvPr/>
        </p:nvSpPr>
        <p:spPr>
          <a:xfrm rot="10800000">
            <a:off x="3402281" y="4419850"/>
            <a:ext cx="1638795" cy="721424"/>
          </a:xfrm>
          <a:prstGeom prst="wedgeRoundRectCallout">
            <a:avLst>
              <a:gd name="adj1" fmla="val -23551"/>
              <a:gd name="adj2" fmla="val 9636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AF49A66-7849-47E9-A34C-9764A03891A7}"/>
              </a:ext>
            </a:extLst>
          </p:cNvPr>
          <p:cNvSpPr txBox="1"/>
          <p:nvPr/>
        </p:nvSpPr>
        <p:spPr>
          <a:xfrm>
            <a:off x="3475016" y="4544536"/>
            <a:ext cx="15319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HTML, CSS, JS,</a:t>
            </a:r>
          </a:p>
          <a:p>
            <a:r>
              <a:rPr lang="en-US" altLang="ko-KR" sz="900" dirty="0"/>
              <a:t>STATIC Files (Image, Video, Audio, PDF, etc..)</a:t>
            </a:r>
            <a:endParaRPr lang="ko-KR" altLang="en-US" sz="900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C465397-25C2-44E3-ACA8-AE53610FDC88}"/>
              </a:ext>
            </a:extLst>
          </p:cNvPr>
          <p:cNvSpPr txBox="1"/>
          <p:nvPr/>
        </p:nvSpPr>
        <p:spPr>
          <a:xfrm>
            <a:off x="4210541" y="2225300"/>
            <a:ext cx="7704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HTTP </a:t>
            </a:r>
            <a:r>
              <a:rPr lang="ko-KR" altLang="en-US" sz="1050" dirty="0"/>
              <a:t>통신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A359992B-A4C7-40A3-ACBB-D9893ECA591E}"/>
              </a:ext>
            </a:extLst>
          </p:cNvPr>
          <p:cNvSpPr/>
          <p:nvPr/>
        </p:nvSpPr>
        <p:spPr>
          <a:xfrm>
            <a:off x="3847603" y="2536504"/>
            <a:ext cx="1496291" cy="17849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="" xmlns:a16="http://schemas.microsoft.com/office/drawing/2014/main" id="{6BD654DF-EA88-4545-83FA-23B1635C6834}"/>
              </a:ext>
            </a:extLst>
          </p:cNvPr>
          <p:cNvSpPr/>
          <p:nvPr/>
        </p:nvSpPr>
        <p:spPr>
          <a:xfrm rot="10800000">
            <a:off x="5259284" y="4533077"/>
            <a:ext cx="1638795" cy="721424"/>
          </a:xfrm>
          <a:prstGeom prst="wedgeRoundRectCallout">
            <a:avLst>
              <a:gd name="adj1" fmla="val 85960"/>
              <a:gd name="adj2" fmla="val 27228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B7ED196-3589-40C4-8D2A-A1A1223AD6FF}"/>
              </a:ext>
            </a:extLst>
          </p:cNvPr>
          <p:cNvSpPr txBox="1"/>
          <p:nvPr/>
        </p:nvSpPr>
        <p:spPr>
          <a:xfrm>
            <a:off x="5435187" y="4656526"/>
            <a:ext cx="12869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URI(</a:t>
            </a:r>
            <a:r>
              <a:rPr lang="en-US" altLang="ko-KR" sz="525" dirty="0"/>
              <a:t>Unified Resource Identifier</a:t>
            </a:r>
            <a:r>
              <a:rPr lang="en-US" altLang="ko-KR" sz="900" dirty="0"/>
              <a:t>), Attached DATA, Attached Files, etc.. </a:t>
            </a:r>
            <a:endParaRPr lang="ko-KR" altLang="en-US" sz="900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90ACE67-7742-48D3-962E-760D1A1549AD}"/>
              </a:ext>
            </a:extLst>
          </p:cNvPr>
          <p:cNvSpPr/>
          <p:nvPr/>
        </p:nvSpPr>
        <p:spPr>
          <a:xfrm>
            <a:off x="2355768" y="2598470"/>
            <a:ext cx="1046513" cy="16610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Rendering</a:t>
            </a:r>
            <a:endParaRPr lang="ko-KR" altLang="en-US" sz="1350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9E581335-1B0B-4F39-BF5E-2A432B545A24}"/>
              </a:ext>
            </a:extLst>
          </p:cNvPr>
          <p:cNvSpPr/>
          <p:nvPr/>
        </p:nvSpPr>
        <p:spPr>
          <a:xfrm>
            <a:off x="5741719" y="2598470"/>
            <a:ext cx="1046513" cy="16610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Processing</a:t>
            </a:r>
            <a:endParaRPr lang="ko-KR" altLang="en-US" sz="1350" dirty="0"/>
          </a:p>
        </p:txBody>
      </p:sp>
      <p:sp>
        <p:nvSpPr>
          <p:cNvPr id="24" name="Arrow: Right 8">
            <a:extLst>
              <a:ext uri="{FF2B5EF4-FFF2-40B4-BE49-F238E27FC236}">
                <a16:creationId xmlns="" xmlns:a16="http://schemas.microsoft.com/office/drawing/2014/main" id="{B321BC23-87DD-47E4-A2F3-59D7E83EA1CE}"/>
              </a:ext>
            </a:extLst>
          </p:cNvPr>
          <p:cNvSpPr/>
          <p:nvPr/>
        </p:nvSpPr>
        <p:spPr>
          <a:xfrm>
            <a:off x="3932218" y="2941369"/>
            <a:ext cx="1327067" cy="20039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5" name="Arrow: Right 9">
            <a:extLst>
              <a:ext uri="{FF2B5EF4-FFF2-40B4-BE49-F238E27FC236}">
                <a16:creationId xmlns="" xmlns:a16="http://schemas.microsoft.com/office/drawing/2014/main" id="{E9BE2CDD-1CBA-4F7F-96C0-E8A81CE1BE5D}"/>
              </a:ext>
            </a:extLst>
          </p:cNvPr>
          <p:cNvSpPr/>
          <p:nvPr/>
        </p:nvSpPr>
        <p:spPr>
          <a:xfrm rot="10800000">
            <a:off x="3932218" y="3640531"/>
            <a:ext cx="1327067" cy="20039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16490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97374"/>
            <a:ext cx="6858000" cy="1655762"/>
          </a:xfrm>
        </p:spPr>
        <p:txBody>
          <a:bodyPr/>
          <a:lstStyle/>
          <a:p>
            <a:r>
              <a:rPr lang="ko-KR" altLang="en-US" dirty="0" smtClean="0"/>
              <a:t>본 자료는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기 정우철</a:t>
            </a:r>
            <a:r>
              <a:rPr lang="en-US" altLang="ko-KR" dirty="0" smtClean="0"/>
              <a:t>(3</a:t>
            </a:r>
            <a:r>
              <a:rPr lang="ko-KR" altLang="en-US" dirty="0" smtClean="0"/>
              <a:t>기 선배님</a:t>
            </a:r>
            <a:r>
              <a:rPr lang="en-US" altLang="ko-KR" dirty="0" smtClean="0"/>
              <a:t>)</a:t>
            </a:r>
            <a:r>
              <a:rPr lang="ko-KR" altLang="en-US" dirty="0" smtClean="0"/>
              <a:t> 강사님의 자료를 </a:t>
            </a:r>
          </a:p>
          <a:p>
            <a:r>
              <a:rPr lang="ko-KR" altLang="en-US" dirty="0" smtClean="0"/>
              <a:t>바탕으로 재구성 하였습니다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26C8-3477-294F-8973-1CECF6FA0A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2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024" y="1410441"/>
            <a:ext cx="3385952" cy="324099"/>
          </a:xfrm>
        </p:spPr>
        <p:txBody>
          <a:bodyPr>
            <a:noAutofit/>
          </a:bodyPr>
          <a:lstStyle/>
          <a:p>
            <a:r>
              <a:rPr lang="ko-KR" altLang="en-US" sz="2100" dirty="0"/>
              <a:t>서버</a:t>
            </a:r>
            <a:r>
              <a:rPr lang="en-US" altLang="ko-KR" sz="2100" dirty="0"/>
              <a:t>?</a:t>
            </a:r>
            <a:endParaRPr lang="ko-KR" altLang="en-US" sz="21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56EAA908-F064-4BF5-ABDE-F57E635EF80C}"/>
              </a:ext>
            </a:extLst>
          </p:cNvPr>
          <p:cNvSpPr/>
          <p:nvPr/>
        </p:nvSpPr>
        <p:spPr>
          <a:xfrm>
            <a:off x="2017321" y="1992828"/>
            <a:ext cx="6203373" cy="33889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Arrow: Right 19">
            <a:extLst>
              <a:ext uri="{FF2B5EF4-FFF2-40B4-BE49-F238E27FC236}">
                <a16:creationId xmlns="" xmlns:a16="http://schemas.microsoft.com/office/drawing/2014/main" id="{074C2E42-864B-4894-8A04-F936F5CF5A78}"/>
              </a:ext>
            </a:extLst>
          </p:cNvPr>
          <p:cNvSpPr/>
          <p:nvPr/>
        </p:nvSpPr>
        <p:spPr>
          <a:xfrm>
            <a:off x="1024249" y="3253096"/>
            <a:ext cx="1327067" cy="200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Arrow: Right 22">
            <a:extLst>
              <a:ext uri="{FF2B5EF4-FFF2-40B4-BE49-F238E27FC236}">
                <a16:creationId xmlns="" xmlns:a16="http://schemas.microsoft.com/office/drawing/2014/main" id="{2C4193D8-68D5-4F2A-8F17-D9D57B889F10}"/>
              </a:ext>
            </a:extLst>
          </p:cNvPr>
          <p:cNvSpPr/>
          <p:nvPr/>
        </p:nvSpPr>
        <p:spPr>
          <a:xfrm rot="10800000">
            <a:off x="1024249" y="3952258"/>
            <a:ext cx="1327067" cy="200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9B7477E-6D54-4CB6-AB17-CC53FBCF7685}"/>
              </a:ext>
            </a:extLst>
          </p:cNvPr>
          <p:cNvSpPr txBox="1"/>
          <p:nvPr/>
        </p:nvSpPr>
        <p:spPr>
          <a:xfrm>
            <a:off x="1407226" y="3027533"/>
            <a:ext cx="56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Request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774EAEAF-1DA7-4D8E-B41C-AEEF8041D860}"/>
              </a:ext>
            </a:extLst>
          </p:cNvPr>
          <p:cNvSpPr txBox="1"/>
          <p:nvPr/>
        </p:nvSpPr>
        <p:spPr>
          <a:xfrm>
            <a:off x="1333005" y="4152653"/>
            <a:ext cx="709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Response</a:t>
            </a:r>
            <a:endParaRPr lang="ko-KR" altLang="en-US" sz="9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D8E861C6-FEDF-4479-AC9B-72EDE42784D5}"/>
              </a:ext>
            </a:extLst>
          </p:cNvPr>
          <p:cNvSpPr/>
          <p:nvPr/>
        </p:nvSpPr>
        <p:spPr>
          <a:xfrm>
            <a:off x="2476009" y="2594282"/>
            <a:ext cx="1220189" cy="247600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Processing</a:t>
            </a:r>
            <a:endParaRPr lang="ko-KR" altLang="en-US" sz="1350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071CAFF-02A8-4035-B084-771F0B32B676}"/>
              </a:ext>
            </a:extLst>
          </p:cNvPr>
          <p:cNvSpPr txBox="1"/>
          <p:nvPr/>
        </p:nvSpPr>
        <p:spPr>
          <a:xfrm>
            <a:off x="2453741" y="2139787"/>
            <a:ext cx="12647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웹서버</a:t>
            </a:r>
            <a:endParaRPr lang="en-US" altLang="ko-KR" sz="1050" dirty="0"/>
          </a:p>
          <a:p>
            <a:pPr algn="ctr"/>
            <a:r>
              <a:rPr lang="en-US" altLang="ko-KR" sz="1050" dirty="0"/>
              <a:t>(Apache or Nginx)</a:t>
            </a:r>
            <a:endParaRPr lang="ko-KR" altLang="en-US" sz="105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A8DAF35D-8568-4CB9-8AA7-B34D2AF88BBD}"/>
              </a:ext>
            </a:extLst>
          </p:cNvPr>
          <p:cNvSpPr/>
          <p:nvPr/>
        </p:nvSpPr>
        <p:spPr>
          <a:xfrm>
            <a:off x="4417619" y="2594282"/>
            <a:ext cx="1669967" cy="78377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D231138-FA81-468E-BC77-B5FBDAD45674}"/>
              </a:ext>
            </a:extLst>
          </p:cNvPr>
          <p:cNvSpPr txBox="1"/>
          <p:nvPr/>
        </p:nvSpPr>
        <p:spPr>
          <a:xfrm>
            <a:off x="4604657" y="2234306"/>
            <a:ext cx="12647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STATIC Files</a:t>
            </a:r>
            <a:endParaRPr lang="ko-KR" altLang="en-US" sz="105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="" xmlns:a16="http://schemas.microsoft.com/office/drawing/2014/main" id="{FA9EA28B-8D74-4775-A3D0-331FD981D391}"/>
              </a:ext>
            </a:extLst>
          </p:cNvPr>
          <p:cNvSpPr/>
          <p:nvPr/>
        </p:nvSpPr>
        <p:spPr>
          <a:xfrm>
            <a:off x="4417619" y="4079704"/>
            <a:ext cx="1669967" cy="99058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Django </a:t>
            </a:r>
            <a:r>
              <a:rPr lang="ko-KR" altLang="en-US" sz="1350" dirty="0"/>
              <a:t>소스 실행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44E8B56-AAC7-436A-A7D9-1F90A928FD08}"/>
              </a:ext>
            </a:extLst>
          </p:cNvPr>
          <p:cNvSpPr txBox="1"/>
          <p:nvPr/>
        </p:nvSpPr>
        <p:spPr>
          <a:xfrm>
            <a:off x="4339688" y="3656382"/>
            <a:ext cx="17946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Python Application </a:t>
            </a:r>
            <a:r>
              <a:rPr lang="ko-KR" altLang="en-US" sz="1050" dirty="0"/>
              <a:t>서버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en-US" altLang="ko-KR" sz="1050" dirty="0" err="1"/>
              <a:t>uwsgi</a:t>
            </a:r>
            <a:r>
              <a:rPr lang="en-US" altLang="ko-KR" sz="1050" dirty="0"/>
              <a:t> or </a:t>
            </a:r>
            <a:r>
              <a:rPr lang="en-US" altLang="ko-KR" sz="1050" dirty="0" err="1"/>
              <a:t>gunicorn</a:t>
            </a:r>
            <a:r>
              <a:rPr lang="en-US" altLang="ko-KR" sz="1050" dirty="0"/>
              <a:t> or etc..)</a:t>
            </a:r>
            <a:endParaRPr lang="ko-KR" altLang="en-US" sz="105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08A8328A-328B-40CB-AC98-70C2DA44A25E}"/>
              </a:ext>
            </a:extLst>
          </p:cNvPr>
          <p:cNvGrpSpPr/>
          <p:nvPr/>
        </p:nvGrpSpPr>
        <p:grpSpPr>
          <a:xfrm>
            <a:off x="3873952" y="2853579"/>
            <a:ext cx="403018" cy="215238"/>
            <a:chOff x="5165269" y="2661772"/>
            <a:chExt cx="537357" cy="286984"/>
          </a:xfrm>
        </p:grpSpPr>
        <p:sp>
          <p:nvSpPr>
            <p:cNvPr id="31" name="Arrow: Right 30">
              <a:extLst>
                <a:ext uri="{FF2B5EF4-FFF2-40B4-BE49-F238E27FC236}">
                  <a16:creationId xmlns="" xmlns:a16="http://schemas.microsoft.com/office/drawing/2014/main" id="{01E6C4C9-2126-4FA0-9556-ED90CC8AD40F}"/>
                </a:ext>
              </a:extLst>
            </p:cNvPr>
            <p:cNvSpPr/>
            <p:nvPr/>
          </p:nvSpPr>
          <p:spPr>
            <a:xfrm>
              <a:off x="5165269" y="2661772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="" xmlns:a16="http://schemas.microsoft.com/office/drawing/2014/main" id="{86952D07-D358-47AB-B98C-E3AC75B5473F}"/>
                </a:ext>
              </a:extLst>
            </p:cNvPr>
            <p:cNvSpPr/>
            <p:nvPr/>
          </p:nvSpPr>
          <p:spPr>
            <a:xfrm rot="10800000">
              <a:off x="5165269" y="2891360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C4D7159A-F8FC-4963-BAF6-AF66DD12021B}"/>
              </a:ext>
            </a:extLst>
          </p:cNvPr>
          <p:cNvGrpSpPr/>
          <p:nvPr/>
        </p:nvGrpSpPr>
        <p:grpSpPr>
          <a:xfrm>
            <a:off x="3785767" y="4285679"/>
            <a:ext cx="579388" cy="506823"/>
            <a:chOff x="5047689" y="2475605"/>
            <a:chExt cx="772517" cy="675764"/>
          </a:xfrm>
        </p:grpSpPr>
        <p:sp>
          <p:nvSpPr>
            <p:cNvPr id="36" name="Arrow: Right 35">
              <a:extLst>
                <a:ext uri="{FF2B5EF4-FFF2-40B4-BE49-F238E27FC236}">
                  <a16:creationId xmlns="" xmlns:a16="http://schemas.microsoft.com/office/drawing/2014/main" id="{045BF65F-4614-4C26-9102-522C77F83FDF}"/>
                </a:ext>
              </a:extLst>
            </p:cNvPr>
            <p:cNvSpPr/>
            <p:nvPr/>
          </p:nvSpPr>
          <p:spPr>
            <a:xfrm>
              <a:off x="5165269" y="2661772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="" xmlns:a16="http://schemas.microsoft.com/office/drawing/2014/main" id="{572D143E-A7AC-4520-A278-B507A91C47FC}"/>
                </a:ext>
              </a:extLst>
            </p:cNvPr>
            <p:cNvSpPr/>
            <p:nvPr/>
          </p:nvSpPr>
          <p:spPr>
            <a:xfrm rot="10800000">
              <a:off x="5165269" y="2891360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648004E7-FC26-45D7-9A6B-170EC24A0099}"/>
                </a:ext>
              </a:extLst>
            </p:cNvPr>
            <p:cNvSpPr txBox="1"/>
            <p:nvPr/>
          </p:nvSpPr>
          <p:spPr>
            <a:xfrm>
              <a:off x="5128496" y="2475605"/>
              <a:ext cx="610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25" dirty="0"/>
                <a:t>Request</a:t>
              </a:r>
              <a:endParaRPr lang="ko-KR" altLang="en-US" sz="525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612437F3-C8AF-4898-BCC8-098A0D8AA18E}"/>
                </a:ext>
              </a:extLst>
            </p:cNvPr>
            <p:cNvSpPr txBox="1"/>
            <p:nvPr/>
          </p:nvSpPr>
          <p:spPr>
            <a:xfrm>
              <a:off x="5047689" y="2920537"/>
              <a:ext cx="7725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25" dirty="0"/>
                <a:t>Response</a:t>
              </a:r>
              <a:endParaRPr lang="ko-KR" altLang="en-US" sz="525" dirty="0"/>
            </a:p>
          </p:txBody>
        </p:sp>
      </p:grpSp>
      <p:sp>
        <p:nvSpPr>
          <p:cNvPr id="40" name="Rectangle: Rounded Corners 39">
            <a:extLst>
              <a:ext uri="{FF2B5EF4-FFF2-40B4-BE49-F238E27FC236}">
                <a16:creationId xmlns="" xmlns:a16="http://schemas.microsoft.com/office/drawing/2014/main" id="{417FF121-EA30-4D93-BFBC-95CB083E81B7}"/>
              </a:ext>
            </a:extLst>
          </p:cNvPr>
          <p:cNvSpPr/>
          <p:nvPr/>
        </p:nvSpPr>
        <p:spPr>
          <a:xfrm>
            <a:off x="6675420" y="2598469"/>
            <a:ext cx="1215734" cy="247181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MySQL or </a:t>
            </a:r>
          </a:p>
          <a:p>
            <a:pPr algn="ctr"/>
            <a:r>
              <a:rPr lang="en-US" altLang="ko-KR" sz="1350" dirty="0"/>
              <a:t>MariaDB or </a:t>
            </a:r>
          </a:p>
          <a:p>
            <a:pPr algn="ctr"/>
            <a:r>
              <a:rPr lang="en-US" altLang="ko-KR" sz="1350" dirty="0"/>
              <a:t>PostgreSQL </a:t>
            </a:r>
          </a:p>
          <a:p>
            <a:pPr algn="ctr"/>
            <a:r>
              <a:rPr lang="en-US" altLang="ko-KR" sz="1350" dirty="0"/>
              <a:t>or</a:t>
            </a:r>
          </a:p>
          <a:p>
            <a:pPr algn="ctr"/>
            <a:r>
              <a:rPr lang="en-US" altLang="ko-KR" sz="1350" dirty="0" err="1"/>
              <a:t>etc</a:t>
            </a:r>
            <a:r>
              <a:rPr lang="en-US" altLang="ko-KR" sz="1350" dirty="0"/>
              <a:t>…</a:t>
            </a:r>
            <a:endParaRPr lang="ko-KR" altLang="en-US" sz="1350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F1CF1071-8B72-47C5-91F7-22894F5B73EC}"/>
              </a:ext>
            </a:extLst>
          </p:cNvPr>
          <p:cNvGrpSpPr/>
          <p:nvPr/>
        </p:nvGrpSpPr>
        <p:grpSpPr>
          <a:xfrm>
            <a:off x="6147336" y="4405240"/>
            <a:ext cx="403018" cy="215238"/>
            <a:chOff x="5165269" y="2661772"/>
            <a:chExt cx="537357" cy="286984"/>
          </a:xfrm>
        </p:grpSpPr>
        <p:sp>
          <p:nvSpPr>
            <p:cNvPr id="42" name="Arrow: Right 41">
              <a:extLst>
                <a:ext uri="{FF2B5EF4-FFF2-40B4-BE49-F238E27FC236}">
                  <a16:creationId xmlns="" xmlns:a16="http://schemas.microsoft.com/office/drawing/2014/main" id="{06BAE8CB-5F68-482D-BE7B-CD020174C898}"/>
                </a:ext>
              </a:extLst>
            </p:cNvPr>
            <p:cNvSpPr/>
            <p:nvPr/>
          </p:nvSpPr>
          <p:spPr>
            <a:xfrm>
              <a:off x="5165269" y="2661772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="" xmlns:a16="http://schemas.microsoft.com/office/drawing/2014/main" id="{79F8DEB7-2F6E-41A8-91F4-EC53D4C1B3B0}"/>
                </a:ext>
              </a:extLst>
            </p:cNvPr>
            <p:cNvSpPr/>
            <p:nvPr/>
          </p:nvSpPr>
          <p:spPr>
            <a:xfrm rot="10800000">
              <a:off x="5165269" y="2891360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C518C4B-7EA6-437B-B56B-7F6AD8B9C63D}"/>
              </a:ext>
            </a:extLst>
          </p:cNvPr>
          <p:cNvSpPr txBox="1"/>
          <p:nvPr/>
        </p:nvSpPr>
        <p:spPr>
          <a:xfrm>
            <a:off x="6650925" y="2301635"/>
            <a:ext cx="12647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err="1"/>
              <a:t>DataBase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270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024" y="1410441"/>
            <a:ext cx="3385952" cy="324099"/>
          </a:xfrm>
        </p:spPr>
        <p:txBody>
          <a:bodyPr>
            <a:noAutofit/>
          </a:bodyPr>
          <a:lstStyle/>
          <a:p>
            <a:r>
              <a:rPr lang="en-US" altLang="ko-KR" sz="2100" dirty="0"/>
              <a:t>Django?</a:t>
            </a:r>
            <a:endParaRPr lang="ko-KR" altLang="en-US" sz="2100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CBE9219-1190-414E-8C91-A3DB8D129292}"/>
              </a:ext>
            </a:extLst>
          </p:cNvPr>
          <p:cNvGrpSpPr/>
          <p:nvPr/>
        </p:nvGrpSpPr>
        <p:grpSpPr>
          <a:xfrm>
            <a:off x="560368" y="3192570"/>
            <a:ext cx="1327067" cy="1355953"/>
            <a:chOff x="1365664" y="2893710"/>
            <a:chExt cx="1769423" cy="1807937"/>
          </a:xfrm>
        </p:grpSpPr>
        <p:sp>
          <p:nvSpPr>
            <p:cNvPr id="20" name="Arrow: Right 19">
              <a:extLst>
                <a:ext uri="{FF2B5EF4-FFF2-40B4-BE49-F238E27FC236}">
                  <a16:creationId xmlns="" xmlns:a16="http://schemas.microsoft.com/office/drawing/2014/main" id="{074C2E42-864B-4894-8A04-F936F5CF5A78}"/>
                </a:ext>
              </a:extLst>
            </p:cNvPr>
            <p:cNvSpPr/>
            <p:nvPr/>
          </p:nvSpPr>
          <p:spPr>
            <a:xfrm>
              <a:off x="1365664" y="3194461"/>
              <a:ext cx="1769423" cy="2671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="" xmlns:a16="http://schemas.microsoft.com/office/drawing/2014/main" id="{2C4193D8-68D5-4F2A-8F17-D9D57B889F10}"/>
                </a:ext>
              </a:extLst>
            </p:cNvPr>
            <p:cNvSpPr/>
            <p:nvPr/>
          </p:nvSpPr>
          <p:spPr>
            <a:xfrm rot="10800000">
              <a:off x="1365664" y="4126676"/>
              <a:ext cx="1769423" cy="2671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39B7477E-6D54-4CB6-AB17-CC53FBCF7685}"/>
                </a:ext>
              </a:extLst>
            </p:cNvPr>
            <p:cNvSpPr txBox="1"/>
            <p:nvPr/>
          </p:nvSpPr>
          <p:spPr>
            <a:xfrm>
              <a:off x="1876301" y="2893710"/>
              <a:ext cx="74814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Request</a:t>
              </a:r>
              <a:endParaRPr lang="ko-KR" altLang="en-US" sz="9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774EAEAF-1DA7-4D8E-B41C-AEEF8041D860}"/>
                </a:ext>
              </a:extLst>
            </p:cNvPr>
            <p:cNvSpPr txBox="1"/>
            <p:nvPr/>
          </p:nvSpPr>
          <p:spPr>
            <a:xfrm>
              <a:off x="1777340" y="4393871"/>
              <a:ext cx="94607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Response</a:t>
              </a:r>
              <a:endParaRPr lang="ko-KR" altLang="en-US" sz="900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D8E861C6-FEDF-4479-AC9B-72EDE42784D5}"/>
              </a:ext>
            </a:extLst>
          </p:cNvPr>
          <p:cNvSpPr/>
          <p:nvPr/>
        </p:nvSpPr>
        <p:spPr>
          <a:xfrm>
            <a:off x="2094511" y="2621002"/>
            <a:ext cx="1220189" cy="247600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routing</a:t>
            </a:r>
            <a:endParaRPr lang="ko-KR" altLang="en-US" sz="1350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071CAFF-02A8-4035-B084-771F0B32B676}"/>
              </a:ext>
            </a:extLst>
          </p:cNvPr>
          <p:cNvSpPr txBox="1"/>
          <p:nvPr/>
        </p:nvSpPr>
        <p:spPr>
          <a:xfrm>
            <a:off x="2072244" y="2294915"/>
            <a:ext cx="12647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urls.py</a:t>
            </a:r>
            <a:endParaRPr lang="ko-KR" altLang="en-US" sz="105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08A8328A-328B-40CB-AC98-70C2DA44A25E}"/>
              </a:ext>
            </a:extLst>
          </p:cNvPr>
          <p:cNvGrpSpPr/>
          <p:nvPr/>
        </p:nvGrpSpPr>
        <p:grpSpPr>
          <a:xfrm>
            <a:off x="5316435" y="2880695"/>
            <a:ext cx="260513" cy="139131"/>
            <a:chOff x="5165269" y="2661772"/>
            <a:chExt cx="537357" cy="286984"/>
          </a:xfrm>
        </p:grpSpPr>
        <p:sp>
          <p:nvSpPr>
            <p:cNvPr id="31" name="Arrow: Right 30">
              <a:extLst>
                <a:ext uri="{FF2B5EF4-FFF2-40B4-BE49-F238E27FC236}">
                  <a16:creationId xmlns="" xmlns:a16="http://schemas.microsoft.com/office/drawing/2014/main" id="{01E6C4C9-2126-4FA0-9556-ED90CC8AD40F}"/>
                </a:ext>
              </a:extLst>
            </p:cNvPr>
            <p:cNvSpPr/>
            <p:nvPr/>
          </p:nvSpPr>
          <p:spPr>
            <a:xfrm>
              <a:off x="5165269" y="2661772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="" xmlns:a16="http://schemas.microsoft.com/office/drawing/2014/main" id="{86952D07-D358-47AB-B98C-E3AC75B5473F}"/>
                </a:ext>
              </a:extLst>
            </p:cNvPr>
            <p:cNvSpPr/>
            <p:nvPr/>
          </p:nvSpPr>
          <p:spPr>
            <a:xfrm rot="10800000">
              <a:off x="5165269" y="2891360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C4D7159A-F8FC-4963-BAF6-AF66DD12021B}"/>
              </a:ext>
            </a:extLst>
          </p:cNvPr>
          <p:cNvGrpSpPr/>
          <p:nvPr/>
        </p:nvGrpSpPr>
        <p:grpSpPr>
          <a:xfrm>
            <a:off x="3376812" y="3633554"/>
            <a:ext cx="579388" cy="506823"/>
            <a:chOff x="5047689" y="2475605"/>
            <a:chExt cx="772517" cy="675764"/>
          </a:xfrm>
        </p:grpSpPr>
        <p:sp>
          <p:nvSpPr>
            <p:cNvPr id="36" name="Arrow: Right 35">
              <a:extLst>
                <a:ext uri="{FF2B5EF4-FFF2-40B4-BE49-F238E27FC236}">
                  <a16:creationId xmlns="" xmlns:a16="http://schemas.microsoft.com/office/drawing/2014/main" id="{045BF65F-4614-4C26-9102-522C77F83FDF}"/>
                </a:ext>
              </a:extLst>
            </p:cNvPr>
            <p:cNvSpPr/>
            <p:nvPr/>
          </p:nvSpPr>
          <p:spPr>
            <a:xfrm>
              <a:off x="5165269" y="2661772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="" xmlns:a16="http://schemas.microsoft.com/office/drawing/2014/main" id="{572D143E-A7AC-4520-A278-B507A91C47FC}"/>
                </a:ext>
              </a:extLst>
            </p:cNvPr>
            <p:cNvSpPr/>
            <p:nvPr/>
          </p:nvSpPr>
          <p:spPr>
            <a:xfrm rot="10800000">
              <a:off x="5165269" y="2891360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648004E7-FC26-45D7-9A6B-170EC24A0099}"/>
                </a:ext>
              </a:extLst>
            </p:cNvPr>
            <p:cNvSpPr txBox="1"/>
            <p:nvPr/>
          </p:nvSpPr>
          <p:spPr>
            <a:xfrm>
              <a:off x="5128496" y="2475605"/>
              <a:ext cx="610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25" dirty="0"/>
                <a:t>Request</a:t>
              </a:r>
              <a:endParaRPr lang="ko-KR" altLang="en-US" sz="525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612437F3-C8AF-4898-BCC8-098A0D8AA18E}"/>
                </a:ext>
              </a:extLst>
            </p:cNvPr>
            <p:cNvSpPr txBox="1"/>
            <p:nvPr/>
          </p:nvSpPr>
          <p:spPr>
            <a:xfrm>
              <a:off x="5047689" y="2920537"/>
              <a:ext cx="7725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25" dirty="0"/>
                <a:t>Response</a:t>
              </a:r>
              <a:endParaRPr lang="ko-KR" altLang="en-US" sz="525" dirty="0"/>
            </a:p>
          </p:txBody>
        </p:sp>
      </p:grpSp>
      <p:sp>
        <p:nvSpPr>
          <p:cNvPr id="40" name="Rectangle: Rounded Corners 39">
            <a:extLst>
              <a:ext uri="{FF2B5EF4-FFF2-40B4-BE49-F238E27FC236}">
                <a16:creationId xmlns="" xmlns:a16="http://schemas.microsoft.com/office/drawing/2014/main" id="{417FF121-EA30-4D93-BFBC-95CB083E81B7}"/>
              </a:ext>
            </a:extLst>
          </p:cNvPr>
          <p:cNvSpPr/>
          <p:nvPr/>
        </p:nvSpPr>
        <p:spPr>
          <a:xfrm>
            <a:off x="7291450" y="2616815"/>
            <a:ext cx="1215734" cy="247181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MySQL or </a:t>
            </a:r>
          </a:p>
          <a:p>
            <a:pPr algn="ctr"/>
            <a:r>
              <a:rPr lang="en-US" altLang="ko-KR" sz="1350" dirty="0"/>
              <a:t>MariaDB or </a:t>
            </a:r>
          </a:p>
          <a:p>
            <a:pPr algn="ctr"/>
            <a:r>
              <a:rPr lang="en-US" altLang="ko-KR" sz="1350" dirty="0"/>
              <a:t>PostgreSQL </a:t>
            </a:r>
          </a:p>
          <a:p>
            <a:pPr algn="ctr"/>
            <a:r>
              <a:rPr lang="en-US" altLang="ko-KR" sz="1350" dirty="0"/>
              <a:t>or</a:t>
            </a:r>
          </a:p>
          <a:p>
            <a:pPr algn="ctr"/>
            <a:r>
              <a:rPr lang="en-US" altLang="ko-KR" sz="1350" dirty="0" err="1"/>
              <a:t>etc</a:t>
            </a:r>
            <a:r>
              <a:rPr lang="en-US" altLang="ko-KR" sz="1350" dirty="0"/>
              <a:t>…</a:t>
            </a:r>
            <a:endParaRPr lang="ko-KR" altLang="en-US" sz="1350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C518C4B-7EA6-437B-B56B-7F6AD8B9C63D}"/>
              </a:ext>
            </a:extLst>
          </p:cNvPr>
          <p:cNvSpPr txBox="1"/>
          <p:nvPr/>
        </p:nvSpPr>
        <p:spPr>
          <a:xfrm>
            <a:off x="7266956" y="2319981"/>
            <a:ext cx="12647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err="1"/>
              <a:t>DataBase</a:t>
            </a:r>
            <a:endParaRPr lang="ko-KR" altLang="en-US" sz="105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="" xmlns:a16="http://schemas.microsoft.com/office/drawing/2014/main" id="{4B3248D5-54B7-4BE9-925C-B8E6036D4235}"/>
              </a:ext>
            </a:extLst>
          </p:cNvPr>
          <p:cNvSpPr/>
          <p:nvPr/>
        </p:nvSpPr>
        <p:spPr>
          <a:xfrm>
            <a:off x="4018312" y="2616815"/>
            <a:ext cx="1220189" cy="247600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processing</a:t>
            </a:r>
            <a:endParaRPr lang="ko-KR" altLang="en-US" sz="1350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1533FFD1-F15A-459F-B911-616E683F777D}"/>
              </a:ext>
            </a:extLst>
          </p:cNvPr>
          <p:cNvSpPr txBox="1"/>
          <p:nvPr/>
        </p:nvSpPr>
        <p:spPr>
          <a:xfrm>
            <a:off x="3996045" y="2294915"/>
            <a:ext cx="12647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views.py</a:t>
            </a:r>
            <a:endParaRPr lang="ko-KR" altLang="en-US" sz="105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="" xmlns:a16="http://schemas.microsoft.com/office/drawing/2014/main" id="{3128ECD3-221E-4D51-BD7C-66127A8D99AF}"/>
              </a:ext>
            </a:extLst>
          </p:cNvPr>
          <p:cNvSpPr/>
          <p:nvPr/>
        </p:nvSpPr>
        <p:spPr>
          <a:xfrm>
            <a:off x="5654881" y="2616815"/>
            <a:ext cx="1220189" cy="66689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78A17368-66EC-4AB3-A7F7-2F135ED1E6B8}"/>
              </a:ext>
            </a:extLst>
          </p:cNvPr>
          <p:cNvSpPr txBox="1"/>
          <p:nvPr/>
        </p:nvSpPr>
        <p:spPr>
          <a:xfrm>
            <a:off x="5631500" y="2319981"/>
            <a:ext cx="12647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models.py</a:t>
            </a:r>
            <a:endParaRPr lang="ko-KR" altLang="en-US" sz="1050" dirty="0"/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25019F0B-71F5-497B-A69B-6FFFAB281FDC}"/>
              </a:ext>
            </a:extLst>
          </p:cNvPr>
          <p:cNvGrpSpPr/>
          <p:nvPr/>
        </p:nvGrpSpPr>
        <p:grpSpPr>
          <a:xfrm>
            <a:off x="6961911" y="2880695"/>
            <a:ext cx="260513" cy="139131"/>
            <a:chOff x="5165269" y="2661772"/>
            <a:chExt cx="537357" cy="286984"/>
          </a:xfrm>
        </p:grpSpPr>
        <p:sp>
          <p:nvSpPr>
            <p:cNvPr id="52" name="Arrow: Right 51">
              <a:extLst>
                <a:ext uri="{FF2B5EF4-FFF2-40B4-BE49-F238E27FC236}">
                  <a16:creationId xmlns="" xmlns:a16="http://schemas.microsoft.com/office/drawing/2014/main" id="{7968341C-1710-43FD-B050-1ED9B7ACFE26}"/>
                </a:ext>
              </a:extLst>
            </p:cNvPr>
            <p:cNvSpPr/>
            <p:nvPr/>
          </p:nvSpPr>
          <p:spPr>
            <a:xfrm>
              <a:off x="5165269" y="2661772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="" xmlns:a16="http://schemas.microsoft.com/office/drawing/2014/main" id="{031FC10B-2A6B-4231-B660-248979BC8914}"/>
                </a:ext>
              </a:extLst>
            </p:cNvPr>
            <p:cNvSpPr/>
            <p:nvPr/>
          </p:nvSpPr>
          <p:spPr>
            <a:xfrm rot="10800000">
              <a:off x="5165269" y="2891360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="" xmlns:a16="http://schemas.microsoft.com/office/drawing/2014/main" id="{1639E357-1957-42D7-91FE-FFFCBE581D7A}"/>
              </a:ext>
            </a:extLst>
          </p:cNvPr>
          <p:cNvSpPr/>
          <p:nvPr/>
        </p:nvSpPr>
        <p:spPr>
          <a:xfrm>
            <a:off x="5654881" y="3912727"/>
            <a:ext cx="1220189" cy="117590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HTML</a:t>
            </a:r>
            <a:endParaRPr lang="ko-KR" altLang="en-US" sz="135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D531E3C-5E0A-422D-A340-48EC17601BA1}"/>
              </a:ext>
            </a:extLst>
          </p:cNvPr>
          <p:cNvSpPr txBox="1"/>
          <p:nvPr/>
        </p:nvSpPr>
        <p:spPr>
          <a:xfrm>
            <a:off x="5631500" y="3615893"/>
            <a:ext cx="12647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Template</a:t>
            </a:r>
            <a:endParaRPr lang="ko-KR" altLang="en-US" sz="1050" dirty="0"/>
          </a:p>
        </p:txBody>
      </p: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58360809-60ED-4DB6-9AB8-0328A7340D93}"/>
              </a:ext>
            </a:extLst>
          </p:cNvPr>
          <p:cNvGrpSpPr/>
          <p:nvPr/>
        </p:nvGrpSpPr>
        <p:grpSpPr>
          <a:xfrm>
            <a:off x="5327011" y="4351999"/>
            <a:ext cx="260513" cy="139131"/>
            <a:chOff x="5165269" y="2661772"/>
            <a:chExt cx="537357" cy="286984"/>
          </a:xfrm>
        </p:grpSpPr>
        <p:sp>
          <p:nvSpPr>
            <p:cNvPr id="57" name="Arrow: Right 56">
              <a:extLst>
                <a:ext uri="{FF2B5EF4-FFF2-40B4-BE49-F238E27FC236}">
                  <a16:creationId xmlns="" xmlns:a16="http://schemas.microsoft.com/office/drawing/2014/main" id="{3E862FD2-3F3A-4F25-A6C8-AF5A20C9B6C1}"/>
                </a:ext>
              </a:extLst>
            </p:cNvPr>
            <p:cNvSpPr/>
            <p:nvPr/>
          </p:nvSpPr>
          <p:spPr>
            <a:xfrm>
              <a:off x="5165269" y="2661772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8" name="Arrow: Right 57">
              <a:extLst>
                <a:ext uri="{FF2B5EF4-FFF2-40B4-BE49-F238E27FC236}">
                  <a16:creationId xmlns="" xmlns:a16="http://schemas.microsoft.com/office/drawing/2014/main" id="{2DF04859-88D4-4231-B08A-B424419073FC}"/>
                </a:ext>
              </a:extLst>
            </p:cNvPr>
            <p:cNvSpPr/>
            <p:nvPr/>
          </p:nvSpPr>
          <p:spPr>
            <a:xfrm rot="10800000">
              <a:off x="5165269" y="2891360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46527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024" y="1410441"/>
            <a:ext cx="3385952" cy="324099"/>
          </a:xfrm>
        </p:spPr>
        <p:txBody>
          <a:bodyPr>
            <a:noAutofit/>
          </a:bodyPr>
          <a:lstStyle/>
          <a:p>
            <a:r>
              <a:rPr lang="en-US" altLang="ko-KR" sz="2100" dirty="0"/>
              <a:t>Django?</a:t>
            </a:r>
            <a:endParaRPr lang="ko-KR" altLang="en-US" sz="2100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CBE9219-1190-414E-8C91-A3DB8D129292}"/>
              </a:ext>
            </a:extLst>
          </p:cNvPr>
          <p:cNvGrpSpPr/>
          <p:nvPr/>
        </p:nvGrpSpPr>
        <p:grpSpPr>
          <a:xfrm>
            <a:off x="560368" y="3192570"/>
            <a:ext cx="1327067" cy="1355953"/>
            <a:chOff x="1365664" y="2893710"/>
            <a:chExt cx="1769423" cy="1807937"/>
          </a:xfrm>
        </p:grpSpPr>
        <p:sp>
          <p:nvSpPr>
            <p:cNvPr id="20" name="Arrow: Right 19">
              <a:extLst>
                <a:ext uri="{FF2B5EF4-FFF2-40B4-BE49-F238E27FC236}">
                  <a16:creationId xmlns="" xmlns:a16="http://schemas.microsoft.com/office/drawing/2014/main" id="{074C2E42-864B-4894-8A04-F936F5CF5A78}"/>
                </a:ext>
              </a:extLst>
            </p:cNvPr>
            <p:cNvSpPr/>
            <p:nvPr/>
          </p:nvSpPr>
          <p:spPr>
            <a:xfrm>
              <a:off x="1365664" y="3194461"/>
              <a:ext cx="1769423" cy="2671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="" xmlns:a16="http://schemas.microsoft.com/office/drawing/2014/main" id="{2C4193D8-68D5-4F2A-8F17-D9D57B889F10}"/>
                </a:ext>
              </a:extLst>
            </p:cNvPr>
            <p:cNvSpPr/>
            <p:nvPr/>
          </p:nvSpPr>
          <p:spPr>
            <a:xfrm rot="10800000">
              <a:off x="1365664" y="4126676"/>
              <a:ext cx="1769423" cy="2671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39B7477E-6D54-4CB6-AB17-CC53FBCF7685}"/>
                </a:ext>
              </a:extLst>
            </p:cNvPr>
            <p:cNvSpPr txBox="1"/>
            <p:nvPr/>
          </p:nvSpPr>
          <p:spPr>
            <a:xfrm>
              <a:off x="1876301" y="2893710"/>
              <a:ext cx="74814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Request</a:t>
              </a:r>
              <a:endParaRPr lang="ko-KR" altLang="en-US" sz="9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774EAEAF-1DA7-4D8E-B41C-AEEF8041D860}"/>
                </a:ext>
              </a:extLst>
            </p:cNvPr>
            <p:cNvSpPr txBox="1"/>
            <p:nvPr/>
          </p:nvSpPr>
          <p:spPr>
            <a:xfrm>
              <a:off x="1777340" y="4393871"/>
              <a:ext cx="94607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Response</a:t>
              </a:r>
              <a:endParaRPr lang="ko-KR" altLang="en-US" sz="900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D8E861C6-FEDF-4479-AC9B-72EDE42784D5}"/>
              </a:ext>
            </a:extLst>
          </p:cNvPr>
          <p:cNvSpPr/>
          <p:nvPr/>
        </p:nvSpPr>
        <p:spPr>
          <a:xfrm>
            <a:off x="2094511" y="2621002"/>
            <a:ext cx="1220189" cy="247600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routing</a:t>
            </a:r>
            <a:endParaRPr lang="ko-KR" altLang="en-US" sz="1350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071CAFF-02A8-4035-B084-771F0B32B676}"/>
              </a:ext>
            </a:extLst>
          </p:cNvPr>
          <p:cNvSpPr txBox="1"/>
          <p:nvPr/>
        </p:nvSpPr>
        <p:spPr>
          <a:xfrm>
            <a:off x="2072244" y="2294915"/>
            <a:ext cx="12647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urls.py</a:t>
            </a:r>
            <a:endParaRPr lang="ko-KR" altLang="en-US" sz="105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08A8328A-328B-40CB-AC98-70C2DA44A25E}"/>
              </a:ext>
            </a:extLst>
          </p:cNvPr>
          <p:cNvGrpSpPr/>
          <p:nvPr/>
        </p:nvGrpSpPr>
        <p:grpSpPr>
          <a:xfrm>
            <a:off x="5316435" y="2880695"/>
            <a:ext cx="260513" cy="139131"/>
            <a:chOff x="5165269" y="2661772"/>
            <a:chExt cx="537357" cy="286984"/>
          </a:xfrm>
        </p:grpSpPr>
        <p:sp>
          <p:nvSpPr>
            <p:cNvPr id="31" name="Arrow: Right 30">
              <a:extLst>
                <a:ext uri="{FF2B5EF4-FFF2-40B4-BE49-F238E27FC236}">
                  <a16:creationId xmlns="" xmlns:a16="http://schemas.microsoft.com/office/drawing/2014/main" id="{01E6C4C9-2126-4FA0-9556-ED90CC8AD40F}"/>
                </a:ext>
              </a:extLst>
            </p:cNvPr>
            <p:cNvSpPr/>
            <p:nvPr/>
          </p:nvSpPr>
          <p:spPr>
            <a:xfrm>
              <a:off x="5165269" y="2661772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="" xmlns:a16="http://schemas.microsoft.com/office/drawing/2014/main" id="{86952D07-D358-47AB-B98C-E3AC75B5473F}"/>
                </a:ext>
              </a:extLst>
            </p:cNvPr>
            <p:cNvSpPr/>
            <p:nvPr/>
          </p:nvSpPr>
          <p:spPr>
            <a:xfrm rot="10800000">
              <a:off x="5165269" y="2891360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C4D7159A-F8FC-4963-BAF6-AF66DD12021B}"/>
              </a:ext>
            </a:extLst>
          </p:cNvPr>
          <p:cNvGrpSpPr/>
          <p:nvPr/>
        </p:nvGrpSpPr>
        <p:grpSpPr>
          <a:xfrm>
            <a:off x="3376812" y="3633554"/>
            <a:ext cx="579388" cy="506823"/>
            <a:chOff x="5047689" y="2475605"/>
            <a:chExt cx="772517" cy="675764"/>
          </a:xfrm>
        </p:grpSpPr>
        <p:sp>
          <p:nvSpPr>
            <p:cNvPr id="36" name="Arrow: Right 35">
              <a:extLst>
                <a:ext uri="{FF2B5EF4-FFF2-40B4-BE49-F238E27FC236}">
                  <a16:creationId xmlns="" xmlns:a16="http://schemas.microsoft.com/office/drawing/2014/main" id="{045BF65F-4614-4C26-9102-522C77F83FDF}"/>
                </a:ext>
              </a:extLst>
            </p:cNvPr>
            <p:cNvSpPr/>
            <p:nvPr/>
          </p:nvSpPr>
          <p:spPr>
            <a:xfrm>
              <a:off x="5165269" y="2661772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="" xmlns:a16="http://schemas.microsoft.com/office/drawing/2014/main" id="{572D143E-A7AC-4520-A278-B507A91C47FC}"/>
                </a:ext>
              </a:extLst>
            </p:cNvPr>
            <p:cNvSpPr/>
            <p:nvPr/>
          </p:nvSpPr>
          <p:spPr>
            <a:xfrm rot="10800000">
              <a:off x="5165269" y="2891360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648004E7-FC26-45D7-9A6B-170EC24A0099}"/>
                </a:ext>
              </a:extLst>
            </p:cNvPr>
            <p:cNvSpPr txBox="1"/>
            <p:nvPr/>
          </p:nvSpPr>
          <p:spPr>
            <a:xfrm>
              <a:off x="5128496" y="2475605"/>
              <a:ext cx="610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25" dirty="0"/>
                <a:t>Request</a:t>
              </a:r>
              <a:endParaRPr lang="ko-KR" altLang="en-US" sz="525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612437F3-C8AF-4898-BCC8-098A0D8AA18E}"/>
                </a:ext>
              </a:extLst>
            </p:cNvPr>
            <p:cNvSpPr txBox="1"/>
            <p:nvPr/>
          </p:nvSpPr>
          <p:spPr>
            <a:xfrm>
              <a:off x="5047689" y="2920537"/>
              <a:ext cx="7725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25" dirty="0"/>
                <a:t>Response</a:t>
              </a:r>
              <a:endParaRPr lang="ko-KR" altLang="en-US" sz="525" dirty="0"/>
            </a:p>
          </p:txBody>
        </p:sp>
      </p:grpSp>
      <p:sp>
        <p:nvSpPr>
          <p:cNvPr id="40" name="Rectangle: Rounded Corners 39">
            <a:extLst>
              <a:ext uri="{FF2B5EF4-FFF2-40B4-BE49-F238E27FC236}">
                <a16:creationId xmlns="" xmlns:a16="http://schemas.microsoft.com/office/drawing/2014/main" id="{417FF121-EA30-4D93-BFBC-95CB083E81B7}"/>
              </a:ext>
            </a:extLst>
          </p:cNvPr>
          <p:cNvSpPr/>
          <p:nvPr/>
        </p:nvSpPr>
        <p:spPr>
          <a:xfrm>
            <a:off x="7291450" y="2616815"/>
            <a:ext cx="1215734" cy="247181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MySQL or </a:t>
            </a:r>
          </a:p>
          <a:p>
            <a:pPr algn="ctr"/>
            <a:r>
              <a:rPr lang="en-US" altLang="ko-KR" sz="1350" dirty="0"/>
              <a:t>MariaDB or </a:t>
            </a:r>
          </a:p>
          <a:p>
            <a:pPr algn="ctr"/>
            <a:r>
              <a:rPr lang="en-US" altLang="ko-KR" sz="1350" dirty="0"/>
              <a:t>PostgreSQL </a:t>
            </a:r>
          </a:p>
          <a:p>
            <a:pPr algn="ctr"/>
            <a:r>
              <a:rPr lang="en-US" altLang="ko-KR" sz="1350" dirty="0"/>
              <a:t>or</a:t>
            </a:r>
          </a:p>
          <a:p>
            <a:pPr algn="ctr"/>
            <a:r>
              <a:rPr lang="en-US" altLang="ko-KR" sz="1350" dirty="0" err="1"/>
              <a:t>etc</a:t>
            </a:r>
            <a:r>
              <a:rPr lang="en-US" altLang="ko-KR" sz="1350" dirty="0"/>
              <a:t>…</a:t>
            </a:r>
            <a:endParaRPr lang="ko-KR" altLang="en-US" sz="1350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C518C4B-7EA6-437B-B56B-7F6AD8B9C63D}"/>
              </a:ext>
            </a:extLst>
          </p:cNvPr>
          <p:cNvSpPr txBox="1"/>
          <p:nvPr/>
        </p:nvSpPr>
        <p:spPr>
          <a:xfrm>
            <a:off x="7266956" y="2319981"/>
            <a:ext cx="12647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err="1"/>
              <a:t>DataBase</a:t>
            </a:r>
            <a:endParaRPr lang="ko-KR" altLang="en-US" sz="105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="" xmlns:a16="http://schemas.microsoft.com/office/drawing/2014/main" id="{4B3248D5-54B7-4BE9-925C-B8E6036D4235}"/>
              </a:ext>
            </a:extLst>
          </p:cNvPr>
          <p:cNvSpPr/>
          <p:nvPr/>
        </p:nvSpPr>
        <p:spPr>
          <a:xfrm>
            <a:off x="4018312" y="2616815"/>
            <a:ext cx="1220189" cy="247600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processing</a:t>
            </a:r>
            <a:endParaRPr lang="ko-KR" altLang="en-US" sz="1350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1533FFD1-F15A-459F-B911-616E683F777D}"/>
              </a:ext>
            </a:extLst>
          </p:cNvPr>
          <p:cNvSpPr txBox="1"/>
          <p:nvPr/>
        </p:nvSpPr>
        <p:spPr>
          <a:xfrm>
            <a:off x="3996045" y="2294915"/>
            <a:ext cx="12647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views.py</a:t>
            </a:r>
            <a:endParaRPr lang="ko-KR" altLang="en-US" sz="105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="" xmlns:a16="http://schemas.microsoft.com/office/drawing/2014/main" id="{3128ECD3-221E-4D51-BD7C-66127A8D99AF}"/>
              </a:ext>
            </a:extLst>
          </p:cNvPr>
          <p:cNvSpPr/>
          <p:nvPr/>
        </p:nvSpPr>
        <p:spPr>
          <a:xfrm>
            <a:off x="5654881" y="2616815"/>
            <a:ext cx="1220189" cy="66689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78A17368-66EC-4AB3-A7F7-2F135ED1E6B8}"/>
              </a:ext>
            </a:extLst>
          </p:cNvPr>
          <p:cNvSpPr txBox="1"/>
          <p:nvPr/>
        </p:nvSpPr>
        <p:spPr>
          <a:xfrm>
            <a:off x="5631500" y="2319981"/>
            <a:ext cx="12647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models.py</a:t>
            </a:r>
            <a:endParaRPr lang="ko-KR" altLang="en-US" sz="1050" dirty="0"/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25019F0B-71F5-497B-A69B-6FFFAB281FDC}"/>
              </a:ext>
            </a:extLst>
          </p:cNvPr>
          <p:cNvGrpSpPr/>
          <p:nvPr/>
        </p:nvGrpSpPr>
        <p:grpSpPr>
          <a:xfrm>
            <a:off x="6961911" y="2880695"/>
            <a:ext cx="260513" cy="139131"/>
            <a:chOff x="5165269" y="2661772"/>
            <a:chExt cx="537357" cy="286984"/>
          </a:xfrm>
        </p:grpSpPr>
        <p:sp>
          <p:nvSpPr>
            <p:cNvPr id="52" name="Arrow: Right 51">
              <a:extLst>
                <a:ext uri="{FF2B5EF4-FFF2-40B4-BE49-F238E27FC236}">
                  <a16:creationId xmlns="" xmlns:a16="http://schemas.microsoft.com/office/drawing/2014/main" id="{7968341C-1710-43FD-B050-1ED9B7ACFE26}"/>
                </a:ext>
              </a:extLst>
            </p:cNvPr>
            <p:cNvSpPr/>
            <p:nvPr/>
          </p:nvSpPr>
          <p:spPr>
            <a:xfrm>
              <a:off x="5165269" y="2661772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="" xmlns:a16="http://schemas.microsoft.com/office/drawing/2014/main" id="{031FC10B-2A6B-4231-B660-248979BC8914}"/>
                </a:ext>
              </a:extLst>
            </p:cNvPr>
            <p:cNvSpPr/>
            <p:nvPr/>
          </p:nvSpPr>
          <p:spPr>
            <a:xfrm rot="10800000">
              <a:off x="5165269" y="2891360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="" xmlns:a16="http://schemas.microsoft.com/office/drawing/2014/main" id="{1639E357-1957-42D7-91FE-FFFCBE581D7A}"/>
              </a:ext>
            </a:extLst>
          </p:cNvPr>
          <p:cNvSpPr/>
          <p:nvPr/>
        </p:nvSpPr>
        <p:spPr>
          <a:xfrm>
            <a:off x="5654881" y="3912727"/>
            <a:ext cx="1220189" cy="117590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HTML</a:t>
            </a:r>
            <a:endParaRPr lang="ko-KR" altLang="en-US" sz="135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D531E3C-5E0A-422D-A340-48EC17601BA1}"/>
              </a:ext>
            </a:extLst>
          </p:cNvPr>
          <p:cNvSpPr txBox="1"/>
          <p:nvPr/>
        </p:nvSpPr>
        <p:spPr>
          <a:xfrm>
            <a:off x="5631500" y="3615893"/>
            <a:ext cx="12647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Template</a:t>
            </a:r>
            <a:endParaRPr lang="ko-KR" altLang="en-US" sz="1050" dirty="0"/>
          </a:p>
        </p:txBody>
      </p: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58360809-60ED-4DB6-9AB8-0328A7340D93}"/>
              </a:ext>
            </a:extLst>
          </p:cNvPr>
          <p:cNvGrpSpPr/>
          <p:nvPr/>
        </p:nvGrpSpPr>
        <p:grpSpPr>
          <a:xfrm>
            <a:off x="5327011" y="4351999"/>
            <a:ext cx="260513" cy="139131"/>
            <a:chOff x="5165269" y="2661772"/>
            <a:chExt cx="537357" cy="286984"/>
          </a:xfrm>
        </p:grpSpPr>
        <p:sp>
          <p:nvSpPr>
            <p:cNvPr id="57" name="Arrow: Right 56">
              <a:extLst>
                <a:ext uri="{FF2B5EF4-FFF2-40B4-BE49-F238E27FC236}">
                  <a16:creationId xmlns="" xmlns:a16="http://schemas.microsoft.com/office/drawing/2014/main" id="{3E862FD2-3F3A-4F25-A6C8-AF5A20C9B6C1}"/>
                </a:ext>
              </a:extLst>
            </p:cNvPr>
            <p:cNvSpPr/>
            <p:nvPr/>
          </p:nvSpPr>
          <p:spPr>
            <a:xfrm>
              <a:off x="5165269" y="2661772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8" name="Arrow: Right 57">
              <a:extLst>
                <a:ext uri="{FF2B5EF4-FFF2-40B4-BE49-F238E27FC236}">
                  <a16:creationId xmlns="" xmlns:a16="http://schemas.microsoft.com/office/drawing/2014/main" id="{2DF04859-88D4-4231-B08A-B424419073FC}"/>
                </a:ext>
              </a:extLst>
            </p:cNvPr>
            <p:cNvSpPr/>
            <p:nvPr/>
          </p:nvSpPr>
          <p:spPr>
            <a:xfrm rot="10800000">
              <a:off x="5165269" y="2891360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1EE87579-14E4-47E2-A546-6BB22114F61C}"/>
              </a:ext>
            </a:extLst>
          </p:cNvPr>
          <p:cNvCxnSpPr>
            <a:cxnSpLocks/>
          </p:cNvCxnSpPr>
          <p:nvPr/>
        </p:nvCxnSpPr>
        <p:spPr>
          <a:xfrm>
            <a:off x="897330" y="1572491"/>
            <a:ext cx="7563839" cy="4072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1A1261E5-0F44-4D4D-839E-DFA15B02923C}"/>
              </a:ext>
            </a:extLst>
          </p:cNvPr>
          <p:cNvCxnSpPr>
            <a:cxnSpLocks/>
          </p:cNvCxnSpPr>
          <p:nvPr/>
        </p:nvCxnSpPr>
        <p:spPr>
          <a:xfrm flipH="1">
            <a:off x="682832" y="1498518"/>
            <a:ext cx="7778337" cy="402128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A1C1CA3-D57B-4182-82E8-934BF4771032}"/>
              </a:ext>
            </a:extLst>
          </p:cNvPr>
          <p:cNvSpPr txBox="1"/>
          <p:nvPr/>
        </p:nvSpPr>
        <p:spPr>
          <a:xfrm>
            <a:off x="2579543" y="5154634"/>
            <a:ext cx="4199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rgbClr val="FF0000"/>
                </a:solidFill>
              </a:rPr>
              <a:t>나중에 합시다</a:t>
            </a:r>
            <a:r>
              <a:rPr lang="en-US" altLang="ko-KR" sz="4500" dirty="0">
                <a:solidFill>
                  <a:srgbClr val="FF0000"/>
                </a:solidFill>
              </a:rPr>
              <a:t>…</a:t>
            </a:r>
            <a:endParaRPr lang="ko-KR" altLang="en-US" sz="4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5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768" y="2037361"/>
            <a:ext cx="4432465" cy="518168"/>
          </a:xfrm>
        </p:spPr>
        <p:txBody>
          <a:bodyPr>
            <a:normAutofit fontScale="90000"/>
          </a:bodyPr>
          <a:lstStyle/>
          <a:p>
            <a:r>
              <a:rPr lang="ko-KR" altLang="en-US" sz="3000" dirty="0"/>
              <a:t>배울 것들</a:t>
            </a:r>
          </a:p>
        </p:txBody>
      </p:sp>
    </p:spTree>
    <p:extLst>
      <p:ext uri="{BB962C8B-B14F-4D97-AF65-F5344CB8AC3E}">
        <p14:creationId xmlns:p14="http://schemas.microsoft.com/office/powerpoint/2010/main" val="100595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024" y="1410441"/>
            <a:ext cx="3385952" cy="324099"/>
          </a:xfrm>
        </p:spPr>
        <p:txBody>
          <a:bodyPr>
            <a:noAutofit/>
          </a:bodyPr>
          <a:lstStyle/>
          <a:p>
            <a:r>
              <a:rPr lang="ko-KR" altLang="en-US" sz="2100" dirty="0"/>
              <a:t>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791729C-F9C4-4927-919F-3CA3C832AB2A}"/>
              </a:ext>
            </a:extLst>
          </p:cNvPr>
          <p:cNvSpPr txBox="1"/>
          <p:nvPr/>
        </p:nvSpPr>
        <p:spPr>
          <a:xfrm>
            <a:off x="2453739" y="2305671"/>
            <a:ext cx="850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브라우저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9312CC-7009-484F-B032-B31EA1FB4797}"/>
              </a:ext>
            </a:extLst>
          </p:cNvPr>
          <p:cNvSpPr txBox="1"/>
          <p:nvPr/>
        </p:nvSpPr>
        <p:spPr>
          <a:xfrm>
            <a:off x="5839691" y="2305672"/>
            <a:ext cx="850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서버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EEC930A-3FCF-4E6C-8F51-785D9047920A}"/>
              </a:ext>
            </a:extLst>
          </p:cNvPr>
          <p:cNvSpPr txBox="1"/>
          <p:nvPr/>
        </p:nvSpPr>
        <p:spPr>
          <a:xfrm>
            <a:off x="4315195" y="2715806"/>
            <a:ext cx="56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Request</a:t>
            </a:r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346408D-3C79-4ED8-B691-6AB2144BF2E8}"/>
              </a:ext>
            </a:extLst>
          </p:cNvPr>
          <p:cNvSpPr txBox="1"/>
          <p:nvPr/>
        </p:nvSpPr>
        <p:spPr>
          <a:xfrm>
            <a:off x="4240974" y="3840926"/>
            <a:ext cx="709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Response</a:t>
            </a:r>
            <a:endParaRPr lang="ko-KR" altLang="en-U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72FC3DD-53ED-41FC-BC6D-A6A4C2D580FD}"/>
              </a:ext>
            </a:extLst>
          </p:cNvPr>
          <p:cNvSpPr txBox="1"/>
          <p:nvPr/>
        </p:nvSpPr>
        <p:spPr>
          <a:xfrm>
            <a:off x="3451266" y="4580164"/>
            <a:ext cx="16387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350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="" xmlns:a16="http://schemas.microsoft.com/office/drawing/2014/main" id="{4EAE0ABE-BF2D-4E7E-B111-C248AE1EE6A0}"/>
              </a:ext>
            </a:extLst>
          </p:cNvPr>
          <p:cNvSpPr/>
          <p:nvPr/>
        </p:nvSpPr>
        <p:spPr>
          <a:xfrm rot="10800000">
            <a:off x="3402281" y="4419850"/>
            <a:ext cx="1638795" cy="721424"/>
          </a:xfrm>
          <a:prstGeom prst="wedgeRoundRectCallout">
            <a:avLst>
              <a:gd name="adj1" fmla="val -23551"/>
              <a:gd name="adj2" fmla="val 9636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AF49A66-7849-47E9-A34C-9764A03891A7}"/>
              </a:ext>
            </a:extLst>
          </p:cNvPr>
          <p:cNvSpPr txBox="1"/>
          <p:nvPr/>
        </p:nvSpPr>
        <p:spPr>
          <a:xfrm>
            <a:off x="3475016" y="4544536"/>
            <a:ext cx="15319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HTML, CSS, JS,</a:t>
            </a:r>
          </a:p>
          <a:p>
            <a:r>
              <a:rPr lang="en-US" altLang="ko-KR" sz="900" dirty="0"/>
              <a:t>STATIC Files (Image, Video, Audio, PDF, etc..)</a:t>
            </a:r>
            <a:endParaRPr lang="ko-KR" altLang="en-US" sz="900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C465397-25C2-44E3-ACA8-AE53610FDC88}"/>
              </a:ext>
            </a:extLst>
          </p:cNvPr>
          <p:cNvSpPr txBox="1"/>
          <p:nvPr/>
        </p:nvSpPr>
        <p:spPr>
          <a:xfrm>
            <a:off x="4210541" y="2225300"/>
            <a:ext cx="7704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HTTP </a:t>
            </a:r>
            <a:r>
              <a:rPr lang="ko-KR" altLang="en-US" sz="1050" dirty="0"/>
              <a:t>통신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A359992B-A4C7-40A3-ACBB-D9893ECA591E}"/>
              </a:ext>
            </a:extLst>
          </p:cNvPr>
          <p:cNvSpPr/>
          <p:nvPr/>
        </p:nvSpPr>
        <p:spPr>
          <a:xfrm>
            <a:off x="3847603" y="2536504"/>
            <a:ext cx="1496291" cy="17849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="" xmlns:a16="http://schemas.microsoft.com/office/drawing/2014/main" id="{6BD654DF-EA88-4545-83FA-23B1635C6834}"/>
              </a:ext>
            </a:extLst>
          </p:cNvPr>
          <p:cNvSpPr/>
          <p:nvPr/>
        </p:nvSpPr>
        <p:spPr>
          <a:xfrm rot="10800000">
            <a:off x="5259284" y="4533077"/>
            <a:ext cx="1638795" cy="721424"/>
          </a:xfrm>
          <a:prstGeom prst="wedgeRoundRectCallout">
            <a:avLst>
              <a:gd name="adj1" fmla="val 85960"/>
              <a:gd name="adj2" fmla="val 27228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B7ED196-3589-40C4-8D2A-A1A1223AD6FF}"/>
              </a:ext>
            </a:extLst>
          </p:cNvPr>
          <p:cNvSpPr txBox="1"/>
          <p:nvPr/>
        </p:nvSpPr>
        <p:spPr>
          <a:xfrm>
            <a:off x="5435187" y="4656526"/>
            <a:ext cx="12869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URI(</a:t>
            </a:r>
            <a:r>
              <a:rPr lang="en-US" altLang="ko-KR" sz="525" dirty="0"/>
              <a:t>Unified Resource Identifier</a:t>
            </a:r>
            <a:r>
              <a:rPr lang="en-US" altLang="ko-KR" sz="900" dirty="0"/>
              <a:t>), Attached DATA, Attached Files, etc..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80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768" y="2037361"/>
            <a:ext cx="4432465" cy="518168"/>
          </a:xfrm>
        </p:spPr>
        <p:txBody>
          <a:bodyPr>
            <a:normAutofit fontScale="90000"/>
          </a:bodyPr>
          <a:lstStyle/>
          <a:p>
            <a:r>
              <a:rPr lang="ko-KR" altLang="en-US" sz="3000" dirty="0"/>
              <a:t>배워야만 하는 것들</a:t>
            </a:r>
          </a:p>
        </p:txBody>
      </p:sp>
    </p:spTree>
    <p:extLst>
      <p:ext uri="{BB962C8B-B14F-4D97-AF65-F5344CB8AC3E}">
        <p14:creationId xmlns:p14="http://schemas.microsoft.com/office/powerpoint/2010/main" val="203678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768" y="2037359"/>
            <a:ext cx="4432465" cy="518168"/>
          </a:xfrm>
        </p:spPr>
        <p:txBody>
          <a:bodyPr>
            <a:normAutofit fontScale="90000"/>
          </a:bodyPr>
          <a:lstStyle/>
          <a:p>
            <a:r>
              <a:rPr lang="ko-KR" altLang="en-US" sz="3000" dirty="0"/>
              <a:t>배워야만 하는 것들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D4EF9682-D965-45F9-942E-FB3F56DCD302}"/>
              </a:ext>
            </a:extLst>
          </p:cNvPr>
          <p:cNvSpPr txBox="1">
            <a:spLocks/>
          </p:cNvSpPr>
          <p:nvPr/>
        </p:nvSpPr>
        <p:spPr>
          <a:xfrm>
            <a:off x="2790793" y="3169916"/>
            <a:ext cx="3562413" cy="518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/>
              <a:t>Front(Client side) - HTML, CSS, </a:t>
            </a:r>
            <a:r>
              <a:rPr lang="en-US" altLang="ko-KR" sz="1200" dirty="0" smtClean="0"/>
              <a:t>JavaScript</a:t>
            </a:r>
            <a:endParaRPr lang="en-US" altLang="ko-KR" sz="1200" dirty="0"/>
          </a:p>
          <a:p>
            <a:pPr algn="l"/>
            <a:r>
              <a:rPr lang="en-US" altLang="ko-KR" sz="1200" dirty="0"/>
              <a:t>Back(Server side) - Python, Django</a:t>
            </a:r>
          </a:p>
        </p:txBody>
      </p:sp>
    </p:spTree>
    <p:extLst>
      <p:ext uri="{BB962C8B-B14F-4D97-AF65-F5344CB8AC3E}">
        <p14:creationId xmlns:p14="http://schemas.microsoft.com/office/powerpoint/2010/main" val="13496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768" y="2035770"/>
            <a:ext cx="4432465" cy="518168"/>
          </a:xfrm>
        </p:spPr>
        <p:txBody>
          <a:bodyPr>
            <a:normAutofit fontScale="90000"/>
          </a:bodyPr>
          <a:lstStyle/>
          <a:p>
            <a:r>
              <a:rPr lang="ko-KR" altLang="en-US" sz="3000" dirty="0"/>
              <a:t>배워야만 하는 것들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D4EF9682-D965-45F9-942E-FB3F56DCD302}"/>
              </a:ext>
            </a:extLst>
          </p:cNvPr>
          <p:cNvSpPr txBox="1">
            <a:spLocks/>
          </p:cNvSpPr>
          <p:nvPr/>
        </p:nvSpPr>
        <p:spPr>
          <a:xfrm>
            <a:off x="2790885" y="3169916"/>
            <a:ext cx="3562229" cy="518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/>
              <a:t>Front(Client side) - HTML, CSS, </a:t>
            </a:r>
            <a:r>
              <a:rPr lang="en-US" altLang="ko-KR" sz="1200" dirty="0" smtClean="0"/>
              <a:t>JavaScript</a:t>
            </a:r>
            <a:endParaRPr lang="en-US" altLang="ko-KR" sz="1200" dirty="0"/>
          </a:p>
          <a:p>
            <a:pPr algn="l"/>
            <a:r>
              <a:rPr lang="en-US" altLang="ko-KR" sz="1200" dirty="0"/>
              <a:t>Back(Server side) - Python, Django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3C0A54DC-02F3-444B-B4CF-A3B7937837A1}"/>
              </a:ext>
            </a:extLst>
          </p:cNvPr>
          <p:cNvGrpSpPr/>
          <p:nvPr/>
        </p:nvGrpSpPr>
        <p:grpSpPr>
          <a:xfrm>
            <a:off x="4254428" y="4041028"/>
            <a:ext cx="1790205" cy="864516"/>
            <a:chOff x="6834250" y="4019406"/>
            <a:chExt cx="2386940" cy="1152688"/>
          </a:xfrm>
        </p:grpSpPr>
        <p:sp>
          <p:nvSpPr>
            <p:cNvPr id="4" name="Speech Bubble: Rectangle 3">
              <a:extLst>
                <a:ext uri="{FF2B5EF4-FFF2-40B4-BE49-F238E27FC236}">
                  <a16:creationId xmlns="" xmlns:a16="http://schemas.microsoft.com/office/drawing/2014/main" id="{9B71CB20-83F6-41B6-A31C-8332D115EA23}"/>
                </a:ext>
              </a:extLst>
            </p:cNvPr>
            <p:cNvSpPr/>
            <p:nvPr/>
          </p:nvSpPr>
          <p:spPr>
            <a:xfrm rot="10800000">
              <a:off x="6834250" y="4019406"/>
              <a:ext cx="2386940" cy="1152688"/>
            </a:xfrm>
            <a:prstGeom prst="wedgeRectCallout">
              <a:avLst>
                <a:gd name="adj1" fmla="val 36879"/>
                <a:gd name="adj2" fmla="val 9443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F9A4A596-AF9A-4F5C-96C3-5BF40E1BED64}"/>
                </a:ext>
              </a:extLst>
            </p:cNvPr>
            <p:cNvSpPr txBox="1"/>
            <p:nvPr/>
          </p:nvSpPr>
          <p:spPr>
            <a:xfrm>
              <a:off x="6834250" y="4134550"/>
              <a:ext cx="2386940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프로그래밍 컨셉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자료형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조건식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조건문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반복자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반복문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함수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클래스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예외처리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주요 라이브러리 등등</a:t>
              </a:r>
              <a:r>
                <a:rPr lang="en-US" altLang="ko-KR" sz="900" dirty="0"/>
                <a:t>..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150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768" y="2035770"/>
            <a:ext cx="4432465" cy="518168"/>
          </a:xfrm>
        </p:spPr>
        <p:txBody>
          <a:bodyPr>
            <a:normAutofit fontScale="90000"/>
          </a:bodyPr>
          <a:lstStyle/>
          <a:p>
            <a:r>
              <a:rPr lang="ko-KR" altLang="en-US" sz="3000" dirty="0"/>
              <a:t>배워야만 하는 것들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D4EF9682-D965-45F9-942E-FB3F56DCD302}"/>
              </a:ext>
            </a:extLst>
          </p:cNvPr>
          <p:cNvSpPr txBox="1">
            <a:spLocks/>
          </p:cNvSpPr>
          <p:nvPr/>
        </p:nvSpPr>
        <p:spPr>
          <a:xfrm>
            <a:off x="2790885" y="3169916"/>
            <a:ext cx="3562229" cy="518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/>
              <a:t>Front(Client side) - HTML, CSS, </a:t>
            </a:r>
            <a:r>
              <a:rPr lang="en-US" altLang="ko-KR" sz="1200" dirty="0" smtClean="0"/>
              <a:t>JavaScript</a:t>
            </a:r>
            <a:endParaRPr lang="en-US" altLang="ko-KR" sz="1200" dirty="0"/>
          </a:p>
          <a:p>
            <a:pPr algn="l"/>
            <a:r>
              <a:rPr lang="en-US" altLang="ko-KR" sz="1200" dirty="0"/>
              <a:t>Back(Server side) - Python, Django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7D73CA-60BA-4800-B39F-3C9ABCC6722B}"/>
              </a:ext>
            </a:extLst>
          </p:cNvPr>
          <p:cNvSpPr txBox="1"/>
          <p:nvPr/>
        </p:nvSpPr>
        <p:spPr>
          <a:xfrm>
            <a:off x="2790885" y="4389973"/>
            <a:ext cx="3648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(Optional)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VCS – git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Server Infra – Nginx,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</a:rPr>
              <a:t>uwsgi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, MySQL or PostgreSQL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3C0A54DC-02F3-444B-B4CF-A3B7937837A1}"/>
              </a:ext>
            </a:extLst>
          </p:cNvPr>
          <p:cNvGrpSpPr/>
          <p:nvPr/>
        </p:nvGrpSpPr>
        <p:grpSpPr>
          <a:xfrm>
            <a:off x="4254428" y="4041028"/>
            <a:ext cx="1790205" cy="864516"/>
            <a:chOff x="6834250" y="4019406"/>
            <a:chExt cx="2386940" cy="1152688"/>
          </a:xfrm>
        </p:grpSpPr>
        <p:sp>
          <p:nvSpPr>
            <p:cNvPr id="4" name="Speech Bubble: Rectangle 3">
              <a:extLst>
                <a:ext uri="{FF2B5EF4-FFF2-40B4-BE49-F238E27FC236}">
                  <a16:creationId xmlns="" xmlns:a16="http://schemas.microsoft.com/office/drawing/2014/main" id="{9B71CB20-83F6-41B6-A31C-8332D115EA23}"/>
                </a:ext>
              </a:extLst>
            </p:cNvPr>
            <p:cNvSpPr/>
            <p:nvPr/>
          </p:nvSpPr>
          <p:spPr>
            <a:xfrm rot="10800000">
              <a:off x="6834250" y="4019406"/>
              <a:ext cx="2386940" cy="1152688"/>
            </a:xfrm>
            <a:prstGeom prst="wedgeRectCallout">
              <a:avLst>
                <a:gd name="adj1" fmla="val 36879"/>
                <a:gd name="adj2" fmla="val 9443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F9A4A596-AF9A-4F5C-96C3-5BF40E1BED64}"/>
                </a:ext>
              </a:extLst>
            </p:cNvPr>
            <p:cNvSpPr txBox="1"/>
            <p:nvPr/>
          </p:nvSpPr>
          <p:spPr>
            <a:xfrm>
              <a:off x="6834250" y="4134550"/>
              <a:ext cx="2386940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프로그래밍 컨셉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자료형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조건식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조건문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반복자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반복문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함수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클래스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예외처리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주요 라이브러리 등등</a:t>
              </a:r>
              <a:r>
                <a:rPr lang="en-US" altLang="ko-KR" sz="900" dirty="0"/>
                <a:t>..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57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768" y="2037364"/>
            <a:ext cx="4432465" cy="518168"/>
          </a:xfrm>
        </p:spPr>
        <p:txBody>
          <a:bodyPr>
            <a:normAutofit fontScale="90000"/>
          </a:bodyPr>
          <a:lstStyle/>
          <a:p>
            <a:r>
              <a:rPr lang="ko-KR" altLang="en-US" sz="3000" dirty="0"/>
              <a:t>강의 계획</a:t>
            </a:r>
          </a:p>
        </p:txBody>
      </p:sp>
    </p:spTree>
    <p:extLst>
      <p:ext uri="{BB962C8B-B14F-4D97-AF65-F5344CB8AC3E}">
        <p14:creationId xmlns:p14="http://schemas.microsoft.com/office/powerpoint/2010/main" val="9708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768" y="2420342"/>
            <a:ext cx="4432465" cy="518168"/>
          </a:xfrm>
        </p:spPr>
        <p:txBody>
          <a:bodyPr>
            <a:normAutofit fontScale="90000"/>
          </a:bodyPr>
          <a:lstStyle/>
          <a:p>
            <a:r>
              <a:rPr lang="en-US" altLang="ko-KR" sz="3000" dirty="0">
                <a:latin typeface="Apple SD Gothic Neo" charset="-127"/>
                <a:ea typeface="Apple SD Gothic Neo" charset="-127"/>
                <a:cs typeface="Apple SD Gothic Neo" charset="-127"/>
              </a:rPr>
              <a:t>Django?</a:t>
            </a:r>
            <a:endParaRPr lang="ko-KR" altLang="en-US" sz="30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7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768" y="2037364"/>
            <a:ext cx="4432465" cy="518168"/>
          </a:xfrm>
        </p:spPr>
        <p:txBody>
          <a:bodyPr>
            <a:normAutofit fontScale="90000"/>
          </a:bodyPr>
          <a:lstStyle/>
          <a:p>
            <a:r>
              <a:rPr lang="ko-KR" altLang="en-US" sz="3000" dirty="0"/>
              <a:t>강의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7D47911-4C73-4524-8049-B6D1673F763B}"/>
              </a:ext>
            </a:extLst>
          </p:cNvPr>
          <p:cNvSpPr txBox="1"/>
          <p:nvPr/>
        </p:nvSpPr>
        <p:spPr>
          <a:xfrm>
            <a:off x="3033404" y="2999262"/>
            <a:ext cx="31595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</a:t>
            </a:r>
            <a:r>
              <a:rPr lang="ko-KR" altLang="en-US" sz="1350" dirty="0"/>
              <a:t>주차 </a:t>
            </a:r>
            <a:r>
              <a:rPr lang="en-US" altLang="ko-KR" sz="1350" dirty="0" smtClean="0"/>
              <a:t>:</a:t>
            </a:r>
            <a:r>
              <a:rPr lang="ko-KR" altLang="en-US" sz="1350" dirty="0" smtClean="0"/>
              <a:t> </a:t>
            </a:r>
            <a:r>
              <a:rPr lang="en-US" altLang="ko-KR" sz="1350" dirty="0"/>
              <a:t>Python &amp; Crawling</a:t>
            </a:r>
            <a:endParaRPr lang="ko-KR" alt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347BAB5-7C09-4EB2-B75B-8870F81F4801}"/>
              </a:ext>
            </a:extLst>
          </p:cNvPr>
          <p:cNvSpPr txBox="1"/>
          <p:nvPr/>
        </p:nvSpPr>
        <p:spPr>
          <a:xfrm>
            <a:off x="3033404" y="3272934"/>
            <a:ext cx="31595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2</a:t>
            </a:r>
            <a:r>
              <a:rPr lang="ko-KR" altLang="en-US" sz="1350" dirty="0"/>
              <a:t>주차 </a:t>
            </a:r>
            <a:r>
              <a:rPr lang="en-US" altLang="ko-KR" sz="1350" dirty="0"/>
              <a:t>: </a:t>
            </a:r>
            <a:r>
              <a:rPr lang="en-US" altLang="ko-KR" sz="1350" dirty="0" smtClean="0"/>
              <a:t>HTML</a:t>
            </a:r>
            <a:r>
              <a:rPr lang="en-US" altLang="ko-KR" sz="1350" dirty="0"/>
              <a:t>, CSS, </a:t>
            </a:r>
            <a:r>
              <a:rPr lang="en-US" altLang="ko-KR" sz="1350" dirty="0" smtClean="0"/>
              <a:t>JavaScript</a:t>
            </a:r>
            <a:endParaRPr lang="ko-KR" altLang="en-US" sz="1350" dirty="0"/>
          </a:p>
          <a:p>
            <a:endParaRPr lang="ko-KR" alt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5315D3B-96E1-4FFE-AA51-3953B9B03BDE}"/>
              </a:ext>
            </a:extLst>
          </p:cNvPr>
          <p:cNvSpPr txBox="1"/>
          <p:nvPr/>
        </p:nvSpPr>
        <p:spPr>
          <a:xfrm>
            <a:off x="3033403" y="3553260"/>
            <a:ext cx="31595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3</a:t>
            </a:r>
            <a:r>
              <a:rPr lang="ko-KR" altLang="en-US" sz="1350" dirty="0"/>
              <a:t>주차 </a:t>
            </a:r>
            <a:r>
              <a:rPr lang="en-US" altLang="ko-KR" sz="1350" dirty="0"/>
              <a:t>: Django</a:t>
            </a:r>
            <a:endParaRPr lang="ko-KR" alt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C82F2B8-14B6-4CC2-88B4-DBE4E5FE83CC}"/>
              </a:ext>
            </a:extLst>
          </p:cNvPr>
          <p:cNvSpPr txBox="1"/>
          <p:nvPr/>
        </p:nvSpPr>
        <p:spPr>
          <a:xfrm>
            <a:off x="3033403" y="3830259"/>
            <a:ext cx="31595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4</a:t>
            </a:r>
            <a:r>
              <a:rPr lang="ko-KR" altLang="en-US" sz="1350" dirty="0"/>
              <a:t>주차 </a:t>
            </a:r>
            <a:r>
              <a:rPr lang="en-US" altLang="ko-KR" sz="1350" dirty="0"/>
              <a:t>: Django</a:t>
            </a:r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10F5480-1542-46A9-988A-BB7D16A3BFD6}"/>
              </a:ext>
            </a:extLst>
          </p:cNvPr>
          <p:cNvSpPr txBox="1"/>
          <p:nvPr/>
        </p:nvSpPr>
        <p:spPr>
          <a:xfrm>
            <a:off x="3033403" y="4107258"/>
            <a:ext cx="31595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5</a:t>
            </a:r>
            <a:r>
              <a:rPr lang="ko-KR" altLang="en-US" sz="1350" dirty="0"/>
              <a:t>주차 </a:t>
            </a:r>
            <a:r>
              <a:rPr lang="en-US" altLang="ko-KR" sz="1350" dirty="0"/>
              <a:t>: </a:t>
            </a:r>
            <a:r>
              <a:rPr lang="en-US" altLang="ko-KR" sz="1350" dirty="0" err="1" smtClean="0"/>
              <a:t>Django</a:t>
            </a:r>
            <a:endParaRPr lang="ko-KR" alt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FF22C90-1034-4361-9C3C-799E2EA7276E}"/>
              </a:ext>
            </a:extLst>
          </p:cNvPr>
          <p:cNvSpPr txBox="1"/>
          <p:nvPr/>
        </p:nvSpPr>
        <p:spPr>
          <a:xfrm>
            <a:off x="3033403" y="4384257"/>
            <a:ext cx="31595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6</a:t>
            </a:r>
            <a:r>
              <a:rPr lang="ko-KR" altLang="en-US" sz="1350" dirty="0"/>
              <a:t>주차 </a:t>
            </a:r>
            <a:r>
              <a:rPr lang="en-US" altLang="ko-KR" sz="1350" dirty="0"/>
              <a:t>: </a:t>
            </a:r>
            <a:r>
              <a:rPr lang="en-US" altLang="ko-KR" sz="1350" dirty="0" err="1" smtClean="0"/>
              <a:t>Django</a:t>
            </a:r>
            <a:r>
              <a:rPr lang="en-US" altLang="ko-KR" sz="1350" dirty="0" smtClean="0"/>
              <a:t> </a:t>
            </a:r>
            <a:r>
              <a:rPr lang="ko-KR" altLang="en-US" sz="1350" dirty="0" smtClean="0"/>
              <a:t>주요기능들</a:t>
            </a:r>
          </a:p>
          <a:p>
            <a:endParaRPr lang="ko-KR" altLang="en-US" sz="135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2B79CA2-FCAE-4D84-8BFC-C0895DC683FA}"/>
              </a:ext>
            </a:extLst>
          </p:cNvPr>
          <p:cNvSpPr txBox="1"/>
          <p:nvPr/>
        </p:nvSpPr>
        <p:spPr>
          <a:xfrm>
            <a:off x="3033403" y="4661256"/>
            <a:ext cx="31595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7</a:t>
            </a:r>
            <a:r>
              <a:rPr lang="ko-KR" altLang="en-US" sz="1350" dirty="0"/>
              <a:t>주차 </a:t>
            </a:r>
            <a:r>
              <a:rPr lang="en-US" altLang="ko-KR" sz="1350" dirty="0"/>
              <a:t>: </a:t>
            </a:r>
            <a:r>
              <a:rPr lang="en-US" altLang="ko-KR" sz="1350" dirty="0" err="1"/>
              <a:t>Django</a:t>
            </a:r>
            <a:r>
              <a:rPr lang="en-US" altLang="ko-KR" sz="1350" dirty="0"/>
              <a:t> </a:t>
            </a:r>
            <a:r>
              <a:rPr lang="ko-KR" altLang="en-US" sz="1350" dirty="0" smtClean="0"/>
              <a:t>주요기능들</a:t>
            </a:r>
            <a:endParaRPr lang="ko-KR" alt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C4E7569-4D63-4A5F-B191-60511B069F31}"/>
              </a:ext>
            </a:extLst>
          </p:cNvPr>
          <p:cNvSpPr txBox="1"/>
          <p:nvPr/>
        </p:nvSpPr>
        <p:spPr>
          <a:xfrm>
            <a:off x="3033403" y="4938255"/>
            <a:ext cx="31595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8</a:t>
            </a:r>
            <a:r>
              <a:rPr lang="ko-KR" altLang="en-US" sz="1350" dirty="0"/>
              <a:t>주차 </a:t>
            </a:r>
            <a:r>
              <a:rPr lang="en-US" altLang="ko-KR" sz="1350" dirty="0"/>
              <a:t>: </a:t>
            </a:r>
            <a:r>
              <a:rPr lang="en-US" altLang="ko-KR" sz="1350" dirty="0" err="1"/>
              <a:t>Django</a:t>
            </a:r>
            <a:r>
              <a:rPr lang="en-US" altLang="ko-KR" sz="1350" dirty="0"/>
              <a:t> </a:t>
            </a:r>
            <a:r>
              <a:rPr lang="ko-KR" altLang="en-US" sz="1350" dirty="0" smtClean="0"/>
              <a:t>주요기능들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01280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768" y="2037364"/>
            <a:ext cx="4432465" cy="518168"/>
          </a:xfrm>
        </p:spPr>
        <p:txBody>
          <a:bodyPr>
            <a:normAutofit fontScale="90000"/>
          </a:bodyPr>
          <a:lstStyle/>
          <a:p>
            <a:r>
              <a:rPr lang="ko-KR" altLang="en-US" sz="3000" dirty="0"/>
              <a:t>숙제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4617" y="3212976"/>
            <a:ext cx="429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happysmileboy</a:t>
            </a:r>
            <a:r>
              <a:rPr lang="en-US" dirty="0"/>
              <a:t>/</a:t>
            </a:r>
            <a:r>
              <a:rPr lang="en-US" dirty="0" err="1"/>
              <a:t>piro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3D0B03-B66D-4AF7-8E8D-0E5D1F77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528" y="2817776"/>
            <a:ext cx="1076944" cy="1222448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92375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768" y="2420338"/>
            <a:ext cx="4432465" cy="518168"/>
          </a:xfrm>
        </p:spPr>
        <p:txBody>
          <a:bodyPr>
            <a:normAutofit fontScale="90000"/>
          </a:bodyPr>
          <a:lstStyle/>
          <a:p>
            <a:r>
              <a:rPr lang="en-US" altLang="ko-KR" sz="3000" dirty="0"/>
              <a:t>Django?</a:t>
            </a:r>
            <a:endParaRPr lang="ko-KR" alt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0F8C87-92FA-4874-9267-0602227B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4566" y="3668678"/>
            <a:ext cx="2274867" cy="357853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Web Framework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768" y="2420338"/>
            <a:ext cx="4432465" cy="518168"/>
          </a:xfrm>
        </p:spPr>
        <p:txBody>
          <a:bodyPr>
            <a:normAutofit fontScale="90000"/>
          </a:bodyPr>
          <a:lstStyle/>
          <a:p>
            <a:r>
              <a:rPr lang="en-US" altLang="ko-KR" sz="3000" dirty="0"/>
              <a:t>Framework?</a:t>
            </a:r>
            <a:endParaRPr lang="ko-KR" alt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0F8C87-92FA-4874-9267-0602227B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4566" y="3668678"/>
            <a:ext cx="2274867" cy="357853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뼈대 </a:t>
            </a:r>
            <a:r>
              <a:rPr lang="en-US" altLang="ko-KR" dirty="0"/>
              <a:t>or </a:t>
            </a:r>
            <a:r>
              <a:rPr lang="ko-KR" altLang="en-US" dirty="0"/>
              <a:t>틀 </a:t>
            </a:r>
            <a:r>
              <a:rPr lang="en-US" altLang="ko-KR" dirty="0"/>
              <a:t>or </a:t>
            </a:r>
            <a:r>
              <a:rPr lang="ko-KR" altLang="en-US" dirty="0"/>
              <a:t>바탕</a:t>
            </a:r>
          </a:p>
        </p:txBody>
      </p:sp>
    </p:spTree>
    <p:extLst>
      <p:ext uri="{BB962C8B-B14F-4D97-AF65-F5344CB8AC3E}">
        <p14:creationId xmlns:p14="http://schemas.microsoft.com/office/powerpoint/2010/main" val="35307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768" y="2420338"/>
            <a:ext cx="4432465" cy="518168"/>
          </a:xfrm>
        </p:spPr>
        <p:txBody>
          <a:bodyPr>
            <a:normAutofit fontScale="90000"/>
          </a:bodyPr>
          <a:lstStyle/>
          <a:p>
            <a:r>
              <a:rPr lang="en-US" altLang="ko-KR" sz="3000" dirty="0"/>
              <a:t>Framework?</a:t>
            </a:r>
            <a:endParaRPr lang="ko-KR" alt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0F8C87-92FA-4874-9267-0602227B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4754" y="3668678"/>
            <a:ext cx="4432465" cy="11252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마치 공장에서 제품을 프레임으로 찍어내듯 어플리케이션을 찍어내는 도구</a:t>
            </a:r>
            <a:r>
              <a:rPr lang="en-US" altLang="ko-KR" dirty="0"/>
              <a:t>…?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56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768" y="2420338"/>
            <a:ext cx="4432465" cy="518168"/>
          </a:xfrm>
        </p:spPr>
        <p:txBody>
          <a:bodyPr>
            <a:normAutofit fontScale="90000"/>
          </a:bodyPr>
          <a:lstStyle/>
          <a:p>
            <a:r>
              <a:rPr lang="en-US" altLang="ko-KR" sz="3000" dirty="0"/>
              <a:t>Web</a:t>
            </a:r>
            <a:r>
              <a:rPr lang="ko-KR" altLang="en-US" sz="3000" dirty="0"/>
              <a:t> </a:t>
            </a:r>
            <a:r>
              <a:rPr lang="en-US" altLang="ko-KR" sz="3000" dirty="0"/>
              <a:t>Framework?</a:t>
            </a:r>
            <a:endParaRPr lang="ko-KR" alt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0F8C87-92FA-4874-9267-0602227B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4754" y="3668678"/>
            <a:ext cx="4432465" cy="11252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웹 어플리케이션을 찍어내는 도구</a:t>
            </a:r>
          </a:p>
        </p:txBody>
      </p:sp>
    </p:spTree>
    <p:extLst>
      <p:ext uri="{BB962C8B-B14F-4D97-AF65-F5344CB8AC3E}">
        <p14:creationId xmlns:p14="http://schemas.microsoft.com/office/powerpoint/2010/main" val="110535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768" y="2420342"/>
            <a:ext cx="4432465" cy="518168"/>
          </a:xfrm>
        </p:spPr>
        <p:txBody>
          <a:bodyPr>
            <a:normAutofit fontScale="90000"/>
          </a:bodyPr>
          <a:lstStyle/>
          <a:p>
            <a:r>
              <a:rPr lang="ko-KR" altLang="en-US" sz="3000" dirty="0"/>
              <a:t>웹</a:t>
            </a:r>
            <a:r>
              <a:rPr lang="en-US" altLang="ko-KR" sz="3000" dirty="0"/>
              <a:t>?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502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024" y="1410441"/>
            <a:ext cx="3385952" cy="324099"/>
          </a:xfrm>
        </p:spPr>
        <p:txBody>
          <a:bodyPr>
            <a:noAutofit/>
          </a:bodyPr>
          <a:lstStyle/>
          <a:p>
            <a:r>
              <a:rPr lang="ko-KR" altLang="en-US" sz="2100" dirty="0"/>
              <a:t>웹</a:t>
            </a:r>
            <a:r>
              <a:rPr lang="en-US" altLang="ko-KR" sz="2100" dirty="0"/>
              <a:t>?</a:t>
            </a:r>
            <a:endParaRPr lang="ko-KR" altLang="en-US" sz="21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90ACE67-7742-48D3-962E-760D1A1549AD}"/>
              </a:ext>
            </a:extLst>
          </p:cNvPr>
          <p:cNvSpPr/>
          <p:nvPr/>
        </p:nvSpPr>
        <p:spPr>
          <a:xfrm>
            <a:off x="2355768" y="2598470"/>
            <a:ext cx="1046513" cy="16610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E581335-1B0B-4F39-BF5E-2A432B545A24}"/>
              </a:ext>
            </a:extLst>
          </p:cNvPr>
          <p:cNvSpPr/>
          <p:nvPr/>
        </p:nvSpPr>
        <p:spPr>
          <a:xfrm>
            <a:off x="5741719" y="2598470"/>
            <a:ext cx="1046513" cy="16610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791729C-F9C4-4927-919F-3CA3C832AB2A}"/>
              </a:ext>
            </a:extLst>
          </p:cNvPr>
          <p:cNvSpPr txBox="1"/>
          <p:nvPr/>
        </p:nvSpPr>
        <p:spPr>
          <a:xfrm>
            <a:off x="2453739" y="2305671"/>
            <a:ext cx="850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브라우저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9312CC-7009-484F-B032-B31EA1FB4797}"/>
              </a:ext>
            </a:extLst>
          </p:cNvPr>
          <p:cNvSpPr txBox="1"/>
          <p:nvPr/>
        </p:nvSpPr>
        <p:spPr>
          <a:xfrm>
            <a:off x="5839691" y="2305672"/>
            <a:ext cx="850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서버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967" y="1612943"/>
            <a:ext cx="1818145" cy="1542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2756" y="2060848"/>
            <a:ext cx="1710643" cy="17806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0" r="-1133"/>
          <a:stretch/>
        </p:blipFill>
        <p:spPr>
          <a:xfrm>
            <a:off x="6873661" y="3645024"/>
            <a:ext cx="2078322" cy="16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2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9295</TotalTime>
  <Words>544</Words>
  <Application>Microsoft Macintosh PowerPoint</Application>
  <PresentationFormat>On-screen Show (4:3)</PresentationFormat>
  <Paragraphs>189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맑은 고딕</vt:lpstr>
      <vt:lpstr>Apple SD Gothic Neo</vt:lpstr>
      <vt:lpstr>Noto Sans Korean Bold</vt:lpstr>
      <vt:lpstr>Noto Sans Korean Medium</vt:lpstr>
      <vt:lpstr>Arial</vt:lpstr>
      <vt:lpstr>Office 테마</vt:lpstr>
      <vt:lpstr>피로그래밍 9기 </vt:lpstr>
      <vt:lpstr>PowerPoint Presentation</vt:lpstr>
      <vt:lpstr>Django?</vt:lpstr>
      <vt:lpstr>Django?</vt:lpstr>
      <vt:lpstr>Framework?</vt:lpstr>
      <vt:lpstr>Framework?</vt:lpstr>
      <vt:lpstr>Web Framework?</vt:lpstr>
      <vt:lpstr>웹?</vt:lpstr>
      <vt:lpstr>웹?</vt:lpstr>
      <vt:lpstr>웹?</vt:lpstr>
      <vt:lpstr>웹?</vt:lpstr>
      <vt:lpstr>웹?</vt:lpstr>
      <vt:lpstr>웹?</vt:lpstr>
      <vt:lpstr>웹?</vt:lpstr>
      <vt:lpstr>웹?</vt:lpstr>
      <vt:lpstr>PowerPoint Presentation</vt:lpstr>
      <vt:lpstr>PowerPoint Presentation</vt:lpstr>
      <vt:lpstr>웹?</vt:lpstr>
      <vt:lpstr>웹?</vt:lpstr>
      <vt:lpstr>서버?</vt:lpstr>
      <vt:lpstr>Django?</vt:lpstr>
      <vt:lpstr>Django?</vt:lpstr>
      <vt:lpstr>배울 것들</vt:lpstr>
      <vt:lpstr>웹</vt:lpstr>
      <vt:lpstr>배워야만 하는 것들</vt:lpstr>
      <vt:lpstr>배워야만 하는 것들</vt:lpstr>
      <vt:lpstr>배워야만 하는 것들</vt:lpstr>
      <vt:lpstr>배워야만 하는 것들</vt:lpstr>
      <vt:lpstr>강의 계획</vt:lpstr>
      <vt:lpstr>강의 계획</vt:lpstr>
      <vt:lpstr>숙제</vt:lpstr>
      <vt:lpstr>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Microsoft Office User</cp:lastModifiedBy>
  <cp:revision>143</cp:revision>
  <dcterms:created xsi:type="dcterms:W3CDTF">2014-08-30T22:01:36Z</dcterms:created>
  <dcterms:modified xsi:type="dcterms:W3CDTF">2018-07-02T02:30:38Z</dcterms:modified>
</cp:coreProperties>
</file>