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55" r:id="rId3"/>
    <p:sldId id="354" r:id="rId4"/>
    <p:sldId id="349" r:id="rId5"/>
    <p:sldId id="262" r:id="rId6"/>
    <p:sldId id="280" r:id="rId7"/>
    <p:sldId id="356" r:id="rId8"/>
    <p:sldId id="319" r:id="rId9"/>
    <p:sldId id="325" r:id="rId10"/>
    <p:sldId id="352" r:id="rId11"/>
    <p:sldId id="320" r:id="rId12"/>
    <p:sldId id="351" r:id="rId13"/>
    <p:sldId id="321" r:id="rId14"/>
    <p:sldId id="342" r:id="rId15"/>
    <p:sldId id="331" r:id="rId16"/>
    <p:sldId id="326" r:id="rId17"/>
    <p:sldId id="329" r:id="rId18"/>
  </p:sldIdLst>
  <p:sldSz cx="9144000" cy="5143500" type="screen16x9"/>
  <p:notesSz cx="6858000" cy="9144000"/>
  <p:embeddedFontLst>
    <p:embeddedFont>
      <p:font typeface="Merriweather" panose="020B0600000101010101" charset="0"/>
      <p:regular r:id="rId20"/>
      <p:bold r:id="rId21"/>
      <p:italic r:id="rId22"/>
      <p:boldItalic r:id="rId23"/>
    </p:embeddedFont>
    <p:embeddedFont>
      <p:font typeface="Roboto" panose="020B0600000101010101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77" userDrawn="1">
          <p15:clr>
            <a:srgbClr val="A4A3A4"/>
          </p15:clr>
        </p15:guide>
        <p15:guide id="2" pos="5647" userDrawn="1">
          <p15:clr>
            <a:srgbClr val="9AA0A6"/>
          </p15:clr>
        </p15:guide>
        <p15:guide id="3" pos="363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pos="1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myeongkyeong" initials="km" lastIdx="1" clrIdx="0">
    <p:extLst>
      <p:ext uri="{19B8F6BF-5375-455C-9EA6-DF929625EA0E}">
        <p15:presenceInfo xmlns:p15="http://schemas.microsoft.com/office/powerpoint/2012/main" userId="865f4fc6047074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8CA"/>
    <a:srgbClr val="0000FF"/>
    <a:srgbClr val="31394D"/>
    <a:srgbClr val="F48930"/>
    <a:srgbClr val="B79001"/>
    <a:srgbClr val="D9C4B1"/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744AB3-1CEB-412D-8FE7-A0C6E505797C}">
  <a:tblStyle styleId="{93744AB3-1CEB-412D-8FE7-A0C6E50579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" y="82"/>
      </p:cViewPr>
      <p:guideLst>
        <p:guide orient="horz" pos="2777"/>
        <p:guide pos="5647"/>
        <p:guide pos="363"/>
        <p:guide pos="5602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2c69a8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d2c69a8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52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5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0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4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99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968043" y="669166"/>
            <a:ext cx="5207914" cy="1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중고거래 마켓 웹페이지</a:t>
            </a:r>
            <a:b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800" b="1" dirty="0"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r>
              <a:rPr lang="ko-KR" alt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 프로젝트 포트폴리오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572000" y="4081346"/>
            <a:ext cx="4242600" cy="73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bg1"/>
                </a:solidFill>
              </a:rPr>
              <a:t>김명경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>
                <a:solidFill>
                  <a:schemeClr val="bg1"/>
                </a:solidFill>
              </a:rPr>
              <a:t>https://github.com/MyeongKyeong/git_finalProject.git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0" y="506375"/>
            <a:ext cx="1353102" cy="1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CA9DDB-2711-4C60-BD3C-045E550A245C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①</a:t>
            </a:r>
            <a:r>
              <a:rPr lang="en-US" altLang="ko-KR" sz="2000" b="1"/>
              <a:t> </a:t>
            </a:r>
            <a:r>
              <a:rPr lang="ko-KR" altLang="en-US" sz="2000" b="1"/>
              <a:t>회원 </a:t>
            </a:r>
            <a:r>
              <a:rPr lang="en-US" altLang="ko-KR" sz="2000" b="1"/>
              <a:t>: </a:t>
            </a:r>
            <a:r>
              <a:rPr lang="ko-KR" altLang="en-US" sz="2000" b="1"/>
              <a:t>아이디 </a:t>
            </a:r>
            <a:r>
              <a:rPr lang="en-US" altLang="ko-KR" sz="2000" b="1"/>
              <a:t>/ </a:t>
            </a:r>
            <a:r>
              <a:rPr lang="ko-KR" altLang="en-US" sz="2000" b="1"/>
              <a:t>비번 찾기</a:t>
            </a:r>
            <a:endParaRPr lang="ko-KR" altLang="en-US" sz="20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E2DE52C-11E3-42D3-ABF0-947A534FABC8}"/>
              </a:ext>
            </a:extLst>
          </p:cNvPr>
          <p:cNvGrpSpPr/>
          <p:nvPr/>
        </p:nvGrpSpPr>
        <p:grpSpPr>
          <a:xfrm>
            <a:off x="576263" y="4408488"/>
            <a:ext cx="4511254" cy="525208"/>
            <a:chOff x="357658" y="4300512"/>
            <a:chExt cx="4511254" cy="52520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18DF23-4775-4C63-9568-C06995D8CB8C}"/>
                </a:ext>
              </a:extLst>
            </p:cNvPr>
            <p:cNvSpPr txBox="1"/>
            <p:nvPr/>
          </p:nvSpPr>
          <p:spPr>
            <a:xfrm flipH="1">
              <a:off x="909548" y="4300512"/>
              <a:ext cx="3959364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아이디 찾기 </a:t>
              </a:r>
              <a:r>
                <a:rPr lang="en-US" altLang="ko-KR" sz="1000"/>
                <a:t>: </a:t>
              </a:r>
              <a:r>
                <a:rPr lang="ko-KR" altLang="en-US" sz="1000"/>
                <a:t>이메일로 아이디 전송</a:t>
              </a:r>
              <a:endParaRPr lang="en-US" altLang="ko-KR" sz="1000"/>
            </a:p>
            <a:p>
              <a:pPr>
                <a:lnSpc>
                  <a:spcPct val="150000"/>
                </a:lnSpc>
              </a:pPr>
              <a:r>
                <a:rPr lang="ko-KR" altLang="en-US" sz="1000"/>
                <a:t>비밀번호 찾기 </a:t>
              </a:r>
              <a:r>
                <a:rPr lang="en-US" altLang="ko-KR" sz="1000"/>
                <a:t>: </a:t>
              </a:r>
              <a:r>
                <a:rPr lang="ko-KR" altLang="en-US" sz="1000"/>
                <a:t> 이메일 본인인증</a:t>
              </a:r>
              <a:r>
                <a:rPr lang="en-US" altLang="ko-KR" sz="1000"/>
                <a:t>(</a:t>
              </a:r>
              <a:r>
                <a:rPr lang="ko-KR" altLang="en-US" sz="1000"/>
                <a:t>난수 발송</a:t>
              </a:r>
              <a:r>
                <a:rPr lang="en-US" altLang="ko-KR" sz="1000"/>
                <a:t>), </a:t>
              </a:r>
              <a:r>
                <a:rPr lang="ko-KR" altLang="en-US" sz="1000"/>
                <a:t>비밀번호 데이터 수정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7E0A577-5FD5-4E26-A599-231FE3C27752}"/>
                </a:ext>
              </a:extLst>
            </p:cNvPr>
            <p:cNvSpPr/>
            <p:nvPr/>
          </p:nvSpPr>
          <p:spPr>
            <a:xfrm>
              <a:off x="357658" y="4300512"/>
              <a:ext cx="551890" cy="525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79D201-1075-4E6C-82CE-CAC30AA11F2F}"/>
              </a:ext>
            </a:extLst>
          </p:cNvPr>
          <p:cNvGrpSpPr/>
          <p:nvPr/>
        </p:nvGrpSpPr>
        <p:grpSpPr>
          <a:xfrm>
            <a:off x="250825" y="1582290"/>
            <a:ext cx="4276497" cy="1593301"/>
            <a:chOff x="250825" y="1135722"/>
            <a:chExt cx="4276497" cy="1593301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06FD9EC-24C3-4200-8266-C13717D0A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1135722"/>
              <a:ext cx="4276497" cy="159330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9292CD9-0111-45BE-BEB4-977149AE29D8}"/>
                </a:ext>
              </a:extLst>
            </p:cNvPr>
            <p:cNvSpPr/>
            <p:nvPr/>
          </p:nvSpPr>
          <p:spPr>
            <a:xfrm>
              <a:off x="372132" y="1712844"/>
              <a:ext cx="1938677" cy="3144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F39612-95FD-46C6-AE7C-E21036FBD695}"/>
              </a:ext>
            </a:extLst>
          </p:cNvPr>
          <p:cNvGrpSpPr/>
          <p:nvPr/>
        </p:nvGrpSpPr>
        <p:grpSpPr>
          <a:xfrm>
            <a:off x="4735033" y="1582290"/>
            <a:ext cx="4158142" cy="2285791"/>
            <a:chOff x="4735033" y="1135722"/>
            <a:chExt cx="4158142" cy="228579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C27C27F-734D-415F-A3C5-53C540171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5033" y="1135722"/>
              <a:ext cx="4158142" cy="228579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BACEDF0-52C2-46FA-A083-DF86B8F9C51F}"/>
                </a:ext>
              </a:extLst>
            </p:cNvPr>
            <p:cNvSpPr/>
            <p:nvPr/>
          </p:nvSpPr>
          <p:spPr>
            <a:xfrm>
              <a:off x="6807016" y="1692808"/>
              <a:ext cx="1876240" cy="3344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87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CA9DDB-2711-4C60-BD3C-045E550A245C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①</a:t>
            </a:r>
            <a:r>
              <a:rPr lang="en-US" altLang="ko-KR" sz="2000" b="1"/>
              <a:t> </a:t>
            </a:r>
            <a:r>
              <a:rPr lang="ko-KR" altLang="en-US" sz="2000" b="1"/>
              <a:t>회원 </a:t>
            </a:r>
            <a:r>
              <a:rPr lang="en-US" altLang="ko-KR" sz="2000" b="1"/>
              <a:t>: </a:t>
            </a:r>
            <a:r>
              <a:rPr lang="ko-KR" altLang="en-US" sz="2000" b="1"/>
              <a:t>회원정보 수정 </a:t>
            </a:r>
            <a:r>
              <a:rPr lang="en-US" altLang="ko-KR" sz="2000" b="1"/>
              <a:t>&amp; </a:t>
            </a:r>
            <a:r>
              <a:rPr lang="ko-KR" altLang="en-US" sz="2000" b="1"/>
              <a:t>탈퇴</a:t>
            </a:r>
            <a:endParaRPr lang="ko-KR" altLang="en-US" sz="20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325FE98-3069-4134-A4C5-55D0F2C12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1" r="34200" b="11877"/>
          <a:stretch/>
        </p:blipFill>
        <p:spPr>
          <a:xfrm>
            <a:off x="1252772" y="662837"/>
            <a:ext cx="2494005" cy="3671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92B7D3-E979-4BB3-BA7C-D02887B27C9A}"/>
              </a:ext>
            </a:extLst>
          </p:cNvPr>
          <p:cNvGrpSpPr/>
          <p:nvPr/>
        </p:nvGrpSpPr>
        <p:grpSpPr>
          <a:xfrm>
            <a:off x="5397225" y="643472"/>
            <a:ext cx="2406523" cy="3711870"/>
            <a:chOff x="3199584" y="106414"/>
            <a:chExt cx="3106172" cy="498747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8F59E94-0033-4776-B2A8-0FDA38855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584" y="2309157"/>
              <a:ext cx="3106172" cy="278472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24A9723-8CE9-4443-825A-B41498C2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9584" y="106414"/>
              <a:ext cx="3106172" cy="220274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E59AC83-22D0-4270-ACC2-8959AD6296C4}"/>
              </a:ext>
            </a:extLst>
          </p:cNvPr>
          <p:cNvGrpSpPr/>
          <p:nvPr/>
        </p:nvGrpSpPr>
        <p:grpSpPr>
          <a:xfrm>
            <a:off x="576263" y="4408488"/>
            <a:ext cx="8316911" cy="525208"/>
            <a:chOff x="357658" y="4300512"/>
            <a:chExt cx="6320721" cy="5252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E37262-220D-44E4-B9A3-617108762BC7}"/>
                </a:ext>
              </a:extLst>
            </p:cNvPr>
            <p:cNvSpPr txBox="1"/>
            <p:nvPr/>
          </p:nvSpPr>
          <p:spPr>
            <a:xfrm flipH="1">
              <a:off x="909545" y="4300512"/>
              <a:ext cx="5768834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회원정보수정</a:t>
              </a:r>
              <a:r>
                <a:rPr lang="en-US" altLang="ko-KR" sz="1000"/>
                <a:t>: </a:t>
              </a:r>
              <a:r>
                <a:rPr lang="ko-KR" altLang="en-US" sz="1000"/>
                <a:t>회원 데이터 출력</a:t>
              </a:r>
              <a:r>
                <a:rPr lang="en-US" altLang="ko-KR" sz="1000"/>
                <a:t> / </a:t>
              </a:r>
              <a:r>
                <a:rPr lang="ko-KR" altLang="en-US" sz="1000"/>
                <a:t>비밀번호</a:t>
              </a:r>
              <a:r>
                <a:rPr lang="en-US" altLang="ko-KR" sz="1000"/>
                <a:t>, </a:t>
              </a:r>
              <a:r>
                <a:rPr lang="ko-KR" altLang="en-US" sz="1000"/>
                <a:t>전화번호</a:t>
              </a:r>
              <a:r>
                <a:rPr lang="en-US" altLang="ko-KR" sz="1000"/>
                <a:t>, </a:t>
              </a:r>
              <a:r>
                <a:rPr lang="ko-KR" altLang="en-US" sz="1000"/>
                <a:t>주소 수정 가능</a:t>
              </a:r>
              <a:endParaRPr lang="en-US" altLang="ko-KR" sz="1000"/>
            </a:p>
            <a:p>
              <a:pPr>
                <a:lnSpc>
                  <a:spcPct val="150000"/>
                </a:lnSpc>
              </a:pPr>
              <a:r>
                <a:rPr lang="ko-KR" altLang="en-US" sz="1000"/>
                <a:t>회원탈퇴</a:t>
              </a:r>
              <a:r>
                <a:rPr lang="en-US" altLang="ko-KR" sz="1000"/>
                <a:t>: </a:t>
              </a:r>
              <a:r>
                <a:rPr lang="ko-KR" altLang="en-US" sz="1000"/>
                <a:t>탈퇴 기타 사유 </a:t>
              </a:r>
              <a:r>
                <a:rPr lang="en-US" altLang="ko-KR" sz="1000"/>
                <a:t>1000</a:t>
              </a:r>
              <a:r>
                <a:rPr lang="ko-KR" altLang="en-US" sz="1000"/>
                <a:t>자 이내 서술</a:t>
              </a:r>
              <a:r>
                <a:rPr lang="en-US" altLang="ko-KR" sz="1000"/>
                <a:t>, </a:t>
              </a:r>
              <a:r>
                <a:rPr lang="ko-KR" altLang="en-US" sz="1000"/>
                <a:t>탈퇴 신청 회원 데이터 수정</a:t>
              </a:r>
              <a:r>
                <a:rPr lang="en-US" altLang="ko-KR" sz="1000"/>
                <a:t>(</a:t>
              </a:r>
              <a:r>
                <a:rPr lang="ko-KR" altLang="en-US" sz="1000"/>
                <a:t>데이터 삭제</a:t>
              </a:r>
              <a:r>
                <a:rPr lang="en-US" altLang="ko-KR" sz="1000"/>
                <a:t>x)</a:t>
              </a:r>
              <a:endParaRPr lang="ko-KR" altLang="en-US" sz="10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8E1750-C1D2-4C48-891D-9734C949A7DE}"/>
                </a:ext>
              </a:extLst>
            </p:cNvPr>
            <p:cNvSpPr/>
            <p:nvPr/>
          </p:nvSpPr>
          <p:spPr>
            <a:xfrm>
              <a:off x="357658" y="4300512"/>
              <a:ext cx="551890" cy="525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78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A4D989-8A50-4287-AF56-26357200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9" y="980195"/>
            <a:ext cx="4397431" cy="308055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EB5D40-A2D3-474C-8C27-F083144092CC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②</a:t>
            </a:r>
            <a:r>
              <a:rPr lang="en-US" altLang="ko-KR" sz="2000" b="1"/>
              <a:t> </a:t>
            </a:r>
            <a:r>
              <a:rPr lang="ko-KR" altLang="en-US" sz="2000" b="1"/>
              <a:t>게시판</a:t>
            </a:r>
            <a:endParaRPr lang="ko-KR" altLang="en-US" sz="20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D8029D4-70F5-4525-8F69-FED22BFB4D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"/>
          <a:stretch/>
        </p:blipFill>
        <p:spPr>
          <a:xfrm>
            <a:off x="4767903" y="980195"/>
            <a:ext cx="4125271" cy="308055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AA88C6-1891-465D-9630-2526CDF8D82A}"/>
              </a:ext>
            </a:extLst>
          </p:cNvPr>
          <p:cNvGrpSpPr/>
          <p:nvPr/>
        </p:nvGrpSpPr>
        <p:grpSpPr>
          <a:xfrm>
            <a:off x="576263" y="4408488"/>
            <a:ext cx="4511254" cy="525208"/>
            <a:chOff x="357658" y="4300512"/>
            <a:chExt cx="4511254" cy="52520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02FA9B-CB8C-42A8-B64B-C565837A0134}"/>
                </a:ext>
              </a:extLst>
            </p:cNvPr>
            <p:cNvSpPr txBox="1"/>
            <p:nvPr/>
          </p:nvSpPr>
          <p:spPr>
            <a:xfrm flipH="1">
              <a:off x="909548" y="4300512"/>
              <a:ext cx="3959364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글쓰기 </a:t>
              </a:r>
              <a:r>
                <a:rPr lang="en-US" altLang="ko-KR" sz="1000"/>
                <a:t>/ </a:t>
              </a:r>
              <a:r>
                <a:rPr lang="ko-KR" altLang="en-US" sz="1000"/>
                <a:t>수정</a:t>
              </a:r>
              <a:r>
                <a:rPr lang="en-US" altLang="ko-KR" sz="1000"/>
                <a:t> / </a:t>
              </a:r>
              <a:r>
                <a:rPr lang="ko-KR" altLang="en-US" sz="1000"/>
                <a:t>삭제 </a:t>
              </a:r>
              <a:r>
                <a:rPr lang="en-US" altLang="ko-KR" sz="1000"/>
                <a:t>/ </a:t>
              </a:r>
              <a:r>
                <a:rPr lang="ko-KR" altLang="en-US" sz="1000"/>
                <a:t>답글</a:t>
              </a:r>
              <a:r>
                <a:rPr lang="en-US" altLang="ko-KR" sz="1000"/>
                <a:t> / </a:t>
              </a:r>
              <a:r>
                <a:rPr lang="ko-KR" altLang="en-US" sz="1000"/>
                <a:t>댓글 쓰기</a:t>
              </a:r>
              <a:r>
                <a:rPr lang="en-US" altLang="ko-KR" sz="1000"/>
                <a:t> / </a:t>
              </a:r>
              <a:r>
                <a:rPr lang="ko-KR" altLang="en-US" sz="1000"/>
                <a:t>수정 </a:t>
              </a:r>
              <a:r>
                <a:rPr lang="en-US" altLang="ko-KR" sz="1000"/>
                <a:t>/ </a:t>
              </a:r>
              <a:r>
                <a:rPr lang="ko-KR" altLang="en-US" sz="1000"/>
                <a:t>삭제</a:t>
              </a:r>
              <a:r>
                <a:rPr lang="en-US" altLang="ko-KR" sz="100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/>
                <a:t>페이징 처리</a:t>
              </a:r>
              <a:r>
                <a:rPr lang="en-US" altLang="ko-KR" sz="1000"/>
                <a:t>(5</a:t>
              </a:r>
              <a:r>
                <a:rPr lang="ko-KR" altLang="en-US" sz="1000"/>
                <a:t>단위</a:t>
              </a:r>
              <a:r>
                <a:rPr lang="en-US" altLang="ko-KR" sz="1000"/>
                <a:t>) / </a:t>
              </a:r>
              <a:r>
                <a:rPr lang="ko-KR" altLang="en-US" sz="1000"/>
                <a:t>검색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0D0FDB2-2AA9-4EE1-B944-FF21019CC0DB}"/>
                </a:ext>
              </a:extLst>
            </p:cNvPr>
            <p:cNvSpPr/>
            <p:nvPr/>
          </p:nvSpPr>
          <p:spPr>
            <a:xfrm>
              <a:off x="357658" y="4300512"/>
              <a:ext cx="551890" cy="525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09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FE7B6B-6148-46EA-89E7-1AFC18A9B99A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③</a:t>
            </a:r>
            <a:r>
              <a:rPr lang="en-US" altLang="ko-KR" sz="2000" b="1"/>
              <a:t> 1:1</a:t>
            </a:r>
            <a:r>
              <a:rPr lang="ko-KR" altLang="en-US" sz="2000" b="1"/>
              <a:t> 상담 내역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03CB41-A4DF-4DE8-959D-A9F9426B9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73"/>
          <a:stretch/>
        </p:blipFill>
        <p:spPr>
          <a:xfrm>
            <a:off x="250825" y="1347868"/>
            <a:ext cx="4271555" cy="26666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C458A4-7F42-4378-86A0-E9BB3335E816}"/>
              </a:ext>
            </a:extLst>
          </p:cNvPr>
          <p:cNvGrpSpPr/>
          <p:nvPr/>
        </p:nvGrpSpPr>
        <p:grpSpPr>
          <a:xfrm>
            <a:off x="576263" y="4408488"/>
            <a:ext cx="6923234" cy="525465"/>
            <a:chOff x="357658" y="4531087"/>
            <a:chExt cx="6923234" cy="5254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2BDC88-1635-4E59-BB12-A191ABB3F984}"/>
                </a:ext>
              </a:extLst>
            </p:cNvPr>
            <p:cNvSpPr txBox="1"/>
            <p:nvPr/>
          </p:nvSpPr>
          <p:spPr>
            <a:xfrm flipH="1">
              <a:off x="910611" y="4531087"/>
              <a:ext cx="6370281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/>
                <a:t>1:1 </a:t>
              </a:r>
              <a:r>
                <a:rPr lang="ko-KR" altLang="en-US" sz="1000"/>
                <a:t>문의하기 </a:t>
              </a:r>
              <a:r>
                <a:rPr lang="en-US" altLang="ko-KR" sz="1000"/>
                <a:t>: </a:t>
              </a:r>
              <a:r>
                <a:rPr lang="ko-KR" altLang="en-US" sz="1000"/>
                <a:t>대분류에 맞는 소분류 카테고리 출력 </a:t>
              </a:r>
              <a:r>
                <a:rPr lang="en-US" altLang="ko-KR" sz="1000"/>
                <a:t>/ </a:t>
              </a:r>
              <a:r>
                <a:rPr lang="ko-KR" altLang="en-US" sz="1000"/>
                <a:t>이미지 등록</a:t>
              </a:r>
              <a:endParaRPr lang="en-US" altLang="ko-KR" sz="10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/>
                <a:t>상담내역 </a:t>
              </a:r>
              <a:r>
                <a:rPr lang="en-US" altLang="ko-KR" sz="1000"/>
                <a:t>: </a:t>
              </a:r>
              <a:r>
                <a:rPr lang="ko-KR" altLang="en-US" sz="1000"/>
                <a:t>문의 내역 출력</a:t>
              </a:r>
              <a:r>
                <a:rPr lang="en-US" altLang="ko-KR" sz="1000"/>
                <a:t> / </a:t>
              </a:r>
              <a:r>
                <a:rPr lang="ko-KR" altLang="en-US" sz="1000"/>
                <a:t>관리자의 답변이 등록되기 전이면</a:t>
              </a:r>
              <a:r>
                <a:rPr lang="en-US" altLang="ko-KR" sz="1000"/>
                <a:t> ‘</a:t>
              </a:r>
              <a:r>
                <a:rPr lang="ko-KR" altLang="en-US" sz="1000"/>
                <a:t>확인중</a:t>
              </a:r>
              <a:r>
                <a:rPr lang="en-US" altLang="ko-KR" sz="1000"/>
                <a:t>’, </a:t>
              </a:r>
              <a:r>
                <a:rPr lang="ko-KR" altLang="en-US" sz="1000"/>
                <a:t>등록되었다면 </a:t>
              </a:r>
              <a:r>
                <a:rPr lang="en-US" altLang="ko-KR" sz="1000"/>
                <a:t>‘</a:t>
              </a:r>
              <a:r>
                <a:rPr lang="ko-KR" altLang="en-US" sz="1000"/>
                <a:t>답변완료</a:t>
              </a:r>
              <a:r>
                <a:rPr lang="en-US" altLang="ko-KR" sz="1000"/>
                <a:t>＇ 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2B0C0F-52DF-4E0F-AB95-1537E6A727C9}"/>
                </a:ext>
              </a:extLst>
            </p:cNvPr>
            <p:cNvSpPr/>
            <p:nvPr/>
          </p:nvSpPr>
          <p:spPr>
            <a:xfrm>
              <a:off x="357658" y="4531087"/>
              <a:ext cx="551890" cy="5254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904DFBE-1AD6-4625-9043-75EA36B6F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33" y="1011897"/>
            <a:ext cx="4114842" cy="33386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280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284239FA-21C4-4705-9C4A-806033393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27" r="16561" b="4672"/>
          <a:stretch/>
        </p:blipFill>
        <p:spPr>
          <a:xfrm>
            <a:off x="2971674" y="726855"/>
            <a:ext cx="3095331" cy="348098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44618B-7FF0-4C3D-8DE1-3AB6B8EE2586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⑤</a:t>
            </a:r>
            <a:r>
              <a:rPr lang="en-US" altLang="ko-KR" sz="2000" b="1"/>
              <a:t> </a:t>
            </a:r>
            <a:r>
              <a:rPr lang="ko-KR" altLang="en-US" sz="2000" b="1"/>
              <a:t>신고</a:t>
            </a:r>
            <a:r>
              <a:rPr lang="en-US" altLang="ko-KR" sz="2000" b="1"/>
              <a:t> </a:t>
            </a:r>
            <a:r>
              <a:rPr lang="ko-KR" altLang="en-US" sz="2000" b="1"/>
              <a:t>기능 흐름도</a:t>
            </a:r>
            <a:endParaRPr lang="ko-KR" altLang="en-US" sz="20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FB42253-9A11-4035-B605-5ECCD82A184F}"/>
              </a:ext>
            </a:extLst>
          </p:cNvPr>
          <p:cNvGrpSpPr/>
          <p:nvPr/>
        </p:nvGrpSpPr>
        <p:grpSpPr>
          <a:xfrm>
            <a:off x="576263" y="4408488"/>
            <a:ext cx="7695866" cy="525465"/>
            <a:chOff x="357658" y="4531087"/>
            <a:chExt cx="7695866" cy="5254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F60849-42A9-4F3B-BD65-FE111345C83D}"/>
                </a:ext>
              </a:extLst>
            </p:cNvPr>
            <p:cNvSpPr txBox="1"/>
            <p:nvPr/>
          </p:nvSpPr>
          <p:spPr>
            <a:xfrm flipH="1">
              <a:off x="910611" y="4531087"/>
              <a:ext cx="7142913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/>
                <a:t>신고 버튼 클릭 시</a:t>
              </a:r>
              <a:r>
                <a:rPr lang="en-US" altLang="ko-KR" sz="1000"/>
                <a:t>, </a:t>
              </a:r>
              <a:r>
                <a:rPr lang="ko-KR" altLang="en-US" sz="1000"/>
                <a:t>모달 창이 뜬다</a:t>
              </a:r>
              <a:r>
                <a:rPr lang="en-US" altLang="ko-KR" sz="1000"/>
                <a:t>. / </a:t>
              </a:r>
              <a:r>
                <a:rPr lang="ko-KR" altLang="en-US" sz="1000"/>
                <a:t>상품</a:t>
              </a:r>
              <a:r>
                <a:rPr lang="en-US" altLang="ko-KR" sz="1000"/>
                <a:t>, </a:t>
              </a:r>
              <a:r>
                <a:rPr lang="ko-KR" altLang="en-US" sz="1000"/>
                <a:t>상점</a:t>
              </a:r>
              <a:r>
                <a:rPr lang="en-US" altLang="ko-KR" sz="1000"/>
                <a:t>, </a:t>
              </a:r>
              <a:r>
                <a:rPr lang="ko-KR" altLang="en-US" sz="1000"/>
                <a:t>거래후기</a:t>
              </a:r>
              <a:r>
                <a:rPr lang="en-US" altLang="ko-KR" sz="1000"/>
                <a:t>, </a:t>
              </a:r>
              <a:r>
                <a:rPr lang="ko-KR" altLang="en-US" sz="1000"/>
                <a:t>게시글</a:t>
              </a:r>
              <a:r>
                <a:rPr lang="en-US" altLang="ko-KR" sz="1000"/>
                <a:t>, </a:t>
              </a:r>
              <a:r>
                <a:rPr lang="ko-KR" altLang="en-US" sz="1000"/>
                <a:t>댓글 신고 가능</a:t>
              </a:r>
              <a:endParaRPr lang="en-US" altLang="ko-KR" sz="10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/>
                <a:t>카테고리 클릭 시 세부 탈퇴 사유 페이지가 열리고</a:t>
              </a:r>
              <a:r>
                <a:rPr lang="en-US" altLang="ko-KR" sz="1000"/>
                <a:t>, </a:t>
              </a:r>
              <a:r>
                <a:rPr lang="ko-KR" altLang="en-US" sz="1000"/>
                <a:t>클릭 시 해당 사유로 신고됨</a:t>
              </a:r>
              <a:r>
                <a:rPr lang="en-US" altLang="ko-KR" sz="1000"/>
                <a:t>/ </a:t>
              </a:r>
              <a:r>
                <a:rPr lang="ko-KR" altLang="en-US" sz="1000"/>
                <a:t>기타사유 </a:t>
              </a:r>
              <a:r>
                <a:rPr lang="en-US" altLang="ko-KR" sz="1000"/>
                <a:t>200</a:t>
              </a:r>
              <a:r>
                <a:rPr lang="ko-KR" altLang="en-US" sz="1000"/>
                <a:t>자 이내 입력 가능</a:t>
              </a:r>
              <a:endParaRPr lang="en-US" altLang="ko-KR" sz="10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E82E41-DFE1-46E7-89FB-885E1A7DB494}"/>
                </a:ext>
              </a:extLst>
            </p:cNvPr>
            <p:cNvSpPr/>
            <p:nvPr/>
          </p:nvSpPr>
          <p:spPr>
            <a:xfrm>
              <a:off x="357658" y="4531087"/>
              <a:ext cx="551890" cy="5254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18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6FD294-2670-4B89-A2F0-1E17EDC76646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④</a:t>
            </a:r>
            <a:r>
              <a:rPr lang="en-US" altLang="ko-KR" sz="2000" b="1"/>
              <a:t> </a:t>
            </a:r>
            <a:r>
              <a:rPr lang="ko-KR" altLang="en-US" sz="2000" b="1"/>
              <a:t>관리자 </a:t>
            </a:r>
            <a:r>
              <a:rPr lang="en-US" altLang="ko-KR" sz="2000" b="1"/>
              <a:t>: 1</a:t>
            </a:r>
            <a:r>
              <a:rPr lang="ko-KR" altLang="en-US" sz="2000" b="1"/>
              <a:t>대</a:t>
            </a:r>
            <a:r>
              <a:rPr lang="en-US" altLang="ko-KR" sz="2000" b="1"/>
              <a:t>1 </a:t>
            </a:r>
            <a:r>
              <a:rPr lang="ko-KR" altLang="en-US" sz="2000" b="1"/>
              <a:t>고객상담관리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EC022-AFDB-42BE-9371-267CF3E2F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9"/>
          <a:stretch/>
        </p:blipFill>
        <p:spPr>
          <a:xfrm>
            <a:off x="446770" y="526211"/>
            <a:ext cx="8250460" cy="3755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03933F-DA29-4FB6-8F5B-A7252393599F}"/>
              </a:ext>
            </a:extLst>
          </p:cNvPr>
          <p:cNvGrpSpPr/>
          <p:nvPr/>
        </p:nvGrpSpPr>
        <p:grpSpPr>
          <a:xfrm>
            <a:off x="576263" y="4408488"/>
            <a:ext cx="6597169" cy="525465"/>
            <a:chOff x="357658" y="4531087"/>
            <a:chExt cx="6597169" cy="5254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8D06C0-44C7-4133-B596-AA6621928347}"/>
                </a:ext>
              </a:extLst>
            </p:cNvPr>
            <p:cNvSpPr txBox="1"/>
            <p:nvPr/>
          </p:nvSpPr>
          <p:spPr>
            <a:xfrm flipH="1">
              <a:off x="910612" y="4531087"/>
              <a:ext cx="6044215" cy="525465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/>
                <a:t>1:1</a:t>
              </a:r>
              <a:r>
                <a:rPr lang="ko-KR" altLang="en-US" sz="1000"/>
                <a:t> 문의 리스트 출력</a:t>
              </a:r>
              <a:r>
                <a:rPr lang="en-US" altLang="ko-KR" sz="1000"/>
                <a:t> / </a:t>
              </a:r>
              <a:r>
                <a:rPr lang="ko-KR" altLang="en-US" sz="1000"/>
                <a:t>출력 갯수 조절</a:t>
              </a:r>
              <a:r>
                <a:rPr lang="en-US" altLang="ko-KR" sz="1000"/>
                <a:t>(20, 50, 100</a:t>
              </a:r>
              <a:r>
                <a:rPr lang="ko-KR" altLang="en-US" sz="1000"/>
                <a:t>개</a:t>
              </a:r>
              <a:r>
                <a:rPr lang="en-US" altLang="ko-KR" sz="1000"/>
                <a:t>)</a:t>
              </a:r>
              <a:r>
                <a:rPr lang="ko-KR" altLang="en-US" sz="1000"/>
                <a:t> </a:t>
              </a:r>
              <a:r>
                <a:rPr lang="en-US" altLang="ko-KR" sz="1000"/>
                <a:t>/ </a:t>
              </a:r>
              <a:r>
                <a:rPr lang="ko-KR" altLang="en-US" sz="1000"/>
                <a:t>검색</a:t>
              </a:r>
              <a:r>
                <a:rPr lang="en-US" altLang="ko-KR" sz="1000"/>
                <a:t>(</a:t>
              </a:r>
              <a:r>
                <a:rPr lang="ko-KR" altLang="en-US" sz="1000"/>
                <a:t>대</a:t>
              </a:r>
              <a:r>
                <a:rPr lang="en-US" altLang="ko-KR" sz="1000"/>
                <a:t>-</a:t>
              </a:r>
              <a:r>
                <a:rPr lang="ko-KR" altLang="en-US" sz="1000"/>
                <a:t>소 카테고리별 </a:t>
              </a:r>
              <a:r>
                <a:rPr lang="en-US" altLang="ko-KR" sz="1000"/>
                <a:t>/ </a:t>
              </a:r>
              <a:r>
                <a:rPr lang="ko-KR" altLang="en-US" sz="1000"/>
                <a:t>회원 아이디별</a:t>
              </a:r>
              <a:r>
                <a:rPr lang="en-US" altLang="ko-KR" sz="1000"/>
                <a:t>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/>
                <a:t>1:1</a:t>
              </a:r>
              <a:r>
                <a:rPr lang="ko-KR" altLang="en-US" sz="1000"/>
                <a:t> 문의 답변</a:t>
              </a:r>
              <a:r>
                <a:rPr lang="en-US" altLang="ko-KR" sz="1000"/>
                <a:t>(</a:t>
              </a:r>
              <a:r>
                <a:rPr lang="ko-KR" altLang="en-US" sz="1000"/>
                <a:t>답변 등록 후에는 수정 불가</a:t>
              </a:r>
              <a:r>
                <a:rPr lang="en-US" altLang="ko-KR" sz="1000"/>
                <a:t>)</a:t>
              </a:r>
              <a:endParaRPr lang="ko-KR" altLang="en-US" sz="10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463D83-C37A-4D28-BE21-D2C0737BC726}"/>
                </a:ext>
              </a:extLst>
            </p:cNvPr>
            <p:cNvSpPr/>
            <p:nvPr/>
          </p:nvSpPr>
          <p:spPr>
            <a:xfrm>
              <a:off x="357658" y="4531087"/>
              <a:ext cx="551890" cy="5254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1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B7638A-DB26-43A8-B1F8-4C85E8D8E958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④</a:t>
            </a:r>
            <a:r>
              <a:rPr lang="en-US" altLang="ko-KR" sz="2000" b="1"/>
              <a:t> </a:t>
            </a:r>
            <a:r>
              <a:rPr lang="ko-KR" altLang="en-US" sz="2000" b="1"/>
              <a:t>관리자 </a:t>
            </a:r>
            <a:r>
              <a:rPr lang="en-US" altLang="ko-KR" sz="2000" b="1"/>
              <a:t>: </a:t>
            </a:r>
            <a:r>
              <a:rPr lang="ko-KR" altLang="en-US" sz="2000" b="1"/>
              <a:t>탈퇴 사유 분석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6B76A4-6B10-4906-9419-6C0F9FEB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1" y="547478"/>
            <a:ext cx="8498958" cy="3731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C8C231F-FF21-4347-BF40-78890EFC92AA}"/>
              </a:ext>
            </a:extLst>
          </p:cNvPr>
          <p:cNvGrpSpPr/>
          <p:nvPr/>
        </p:nvGrpSpPr>
        <p:grpSpPr>
          <a:xfrm>
            <a:off x="576263" y="4408488"/>
            <a:ext cx="6597169" cy="525465"/>
            <a:chOff x="357658" y="4531087"/>
            <a:chExt cx="6597169" cy="5254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3CDD30-4B4E-48EF-BFC0-A0DF6685DA6B}"/>
                </a:ext>
              </a:extLst>
            </p:cNvPr>
            <p:cNvSpPr txBox="1"/>
            <p:nvPr/>
          </p:nvSpPr>
          <p:spPr>
            <a:xfrm flipH="1">
              <a:off x="910612" y="4531087"/>
              <a:ext cx="6044215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/>
                <a:t>탈퇴 사유 리스트 출력</a:t>
              </a:r>
              <a:r>
                <a:rPr lang="en-US" altLang="ko-KR" sz="1000"/>
                <a:t> / </a:t>
              </a:r>
              <a:r>
                <a:rPr lang="ko-KR" altLang="en-US" sz="1000"/>
                <a:t>출력 갯수 조절</a:t>
              </a:r>
              <a:r>
                <a:rPr lang="en-US" altLang="ko-KR" sz="1000"/>
                <a:t>(20, 50, 100</a:t>
              </a:r>
              <a:r>
                <a:rPr lang="ko-KR" altLang="en-US" sz="1000"/>
                <a:t>개</a:t>
              </a:r>
              <a:r>
                <a:rPr lang="en-US" altLang="ko-KR" sz="1000"/>
                <a:t>)</a:t>
              </a:r>
              <a:r>
                <a:rPr lang="ko-KR" altLang="en-US" sz="1000"/>
                <a:t> </a:t>
              </a:r>
              <a:r>
                <a:rPr lang="en-US" altLang="ko-KR" sz="1000"/>
                <a:t>/ </a:t>
              </a:r>
              <a:r>
                <a:rPr lang="ko-KR" altLang="en-US" sz="1000"/>
                <a:t>검색</a:t>
              </a:r>
              <a:r>
                <a:rPr lang="en-US" altLang="ko-KR" sz="1000"/>
                <a:t>(</a:t>
              </a:r>
              <a:r>
                <a:rPr lang="ko-KR" altLang="en-US" sz="1000"/>
                <a:t>기타 불편</a:t>
              </a:r>
              <a:r>
                <a:rPr lang="en-US" altLang="ko-KR" sz="1000"/>
                <a:t>/</a:t>
              </a:r>
              <a:r>
                <a:rPr lang="ko-KR" altLang="en-US" sz="1000"/>
                <a:t>개선사항</a:t>
              </a:r>
              <a:r>
                <a:rPr lang="en-US" altLang="ko-KR" sz="1000"/>
                <a:t>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/>
                <a:t>탈퇴 사유 분석 원 그래프 출력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E97B32-555E-40E2-A2F0-155C1C825D3D}"/>
                </a:ext>
              </a:extLst>
            </p:cNvPr>
            <p:cNvSpPr/>
            <p:nvPr/>
          </p:nvSpPr>
          <p:spPr>
            <a:xfrm>
              <a:off x="357658" y="4531087"/>
              <a:ext cx="551890" cy="5254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77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68BC8-46AC-4BD4-8679-9B1FF6D32549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⑤</a:t>
            </a:r>
            <a:r>
              <a:rPr lang="en-US" altLang="ko-KR" sz="2000" b="1"/>
              <a:t> </a:t>
            </a:r>
            <a:r>
              <a:rPr lang="ko-KR" altLang="en-US" sz="2000" b="1"/>
              <a:t>관리자 </a:t>
            </a:r>
            <a:r>
              <a:rPr lang="en-US" altLang="ko-KR" sz="2000" b="1"/>
              <a:t>: </a:t>
            </a:r>
            <a:r>
              <a:rPr lang="ko-KR" altLang="en-US" sz="2000" b="1"/>
              <a:t>신고</a:t>
            </a:r>
            <a:r>
              <a:rPr lang="en-US" altLang="ko-KR" sz="2000" b="1"/>
              <a:t> </a:t>
            </a:r>
            <a:r>
              <a:rPr lang="ko-KR" altLang="en-US" sz="2000" b="1"/>
              <a:t>기능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9667D-D575-4BB3-9D08-CB665B1E4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 b="14763"/>
          <a:stretch/>
        </p:blipFill>
        <p:spPr>
          <a:xfrm>
            <a:off x="125163" y="526211"/>
            <a:ext cx="8893674" cy="371263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24784D-17C8-42C7-AF7B-F6591DF8EB86}"/>
              </a:ext>
            </a:extLst>
          </p:cNvPr>
          <p:cNvGrpSpPr/>
          <p:nvPr/>
        </p:nvGrpSpPr>
        <p:grpSpPr>
          <a:xfrm>
            <a:off x="576263" y="4408488"/>
            <a:ext cx="6597169" cy="525465"/>
            <a:chOff x="357658" y="4531087"/>
            <a:chExt cx="6597169" cy="5254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28D6A4-937F-4845-A271-C246D4AFFDD1}"/>
                </a:ext>
              </a:extLst>
            </p:cNvPr>
            <p:cNvSpPr txBox="1"/>
            <p:nvPr/>
          </p:nvSpPr>
          <p:spPr>
            <a:xfrm flipH="1">
              <a:off x="910612" y="4531087"/>
              <a:ext cx="6044215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/>
                <a:t>신고 내역 리스트 출력</a:t>
              </a:r>
              <a:r>
                <a:rPr lang="en-US" altLang="ko-KR" sz="1000"/>
                <a:t> / </a:t>
              </a:r>
              <a:r>
                <a:rPr lang="ko-KR" altLang="en-US" sz="1000"/>
                <a:t>출력 갯수 조절</a:t>
              </a:r>
              <a:r>
                <a:rPr lang="en-US" altLang="ko-KR" sz="1000"/>
                <a:t>(20, 50, 100</a:t>
              </a:r>
              <a:r>
                <a:rPr lang="ko-KR" altLang="en-US" sz="1000"/>
                <a:t>개</a:t>
              </a:r>
              <a:r>
                <a:rPr lang="en-US" altLang="ko-KR" sz="1000"/>
                <a:t>)</a:t>
              </a:r>
              <a:r>
                <a:rPr lang="ko-KR" altLang="en-US" sz="1000"/>
                <a:t> </a:t>
              </a:r>
              <a:r>
                <a:rPr lang="en-US" altLang="ko-KR" sz="1000"/>
                <a:t>/ </a:t>
              </a:r>
              <a:r>
                <a:rPr lang="ko-KR" altLang="en-US" sz="1000"/>
                <a:t>검색</a:t>
              </a:r>
              <a:r>
                <a:rPr lang="en-US" altLang="ko-KR" sz="1000"/>
                <a:t>(</a:t>
              </a:r>
              <a:r>
                <a:rPr lang="ko-KR" altLang="en-US" sz="1000"/>
                <a:t>항목별 </a:t>
              </a:r>
              <a:r>
                <a:rPr lang="en-US" altLang="ko-KR" sz="1000"/>
                <a:t>/ </a:t>
              </a:r>
              <a:r>
                <a:rPr lang="ko-KR" altLang="en-US" sz="1000"/>
                <a:t>탈퇴 사유별 </a:t>
              </a:r>
              <a:r>
                <a:rPr lang="en-US" altLang="ko-KR" sz="1000"/>
                <a:t>/</a:t>
              </a:r>
              <a:r>
                <a:rPr lang="ko-KR" altLang="en-US" sz="1000"/>
                <a:t> 신고당한 회원</a:t>
              </a:r>
              <a:r>
                <a:rPr lang="en-US" altLang="ko-KR" sz="1000"/>
                <a:t>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/>
                <a:t>신고 내역 처리 체크</a:t>
              </a:r>
              <a:r>
                <a:rPr lang="en-US" altLang="ko-KR" sz="1000"/>
                <a:t> / </a:t>
              </a:r>
              <a:r>
                <a:rPr lang="ko-KR" altLang="en-US" sz="1000"/>
                <a:t>신고내용 확인</a:t>
              </a:r>
              <a:r>
                <a:rPr lang="en-US" altLang="ko-KR" sz="1000"/>
                <a:t>, </a:t>
              </a:r>
              <a:r>
                <a:rPr lang="ko-KR" altLang="en-US" sz="1000"/>
                <a:t>신고 내용 블라인드 처리</a:t>
              </a:r>
              <a:r>
                <a:rPr lang="en-US" altLang="ko-KR" sz="1000"/>
                <a:t> / </a:t>
              </a:r>
              <a:r>
                <a:rPr lang="ko-KR" altLang="en-US" sz="1000"/>
                <a:t>신고당한 회원 계정 정지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4CF69FC-7A59-4375-BAD2-5E4E23C945FE}"/>
                </a:ext>
              </a:extLst>
            </p:cNvPr>
            <p:cNvSpPr/>
            <p:nvPr/>
          </p:nvSpPr>
          <p:spPr>
            <a:xfrm>
              <a:off x="357658" y="4531087"/>
              <a:ext cx="551890" cy="5254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4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88561D-E5A0-4232-81F3-207684FAB96F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1. </a:t>
            </a:r>
            <a:r>
              <a:rPr lang="ko-KR" altLang="en-US" sz="2000" b="1"/>
              <a:t>기획 의도 </a:t>
            </a:r>
            <a:r>
              <a:rPr lang="en-US" altLang="ko-KR" sz="2000" b="1"/>
              <a:t>&amp; </a:t>
            </a:r>
            <a:r>
              <a:rPr lang="ko-KR" altLang="en-US" sz="2000" b="1"/>
              <a:t>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55DDF-4AE4-497C-89FF-47C431A80DDD}"/>
              </a:ext>
            </a:extLst>
          </p:cNvPr>
          <p:cNvSpPr txBox="1"/>
          <p:nvPr/>
        </p:nvSpPr>
        <p:spPr>
          <a:xfrm>
            <a:off x="390183" y="614765"/>
            <a:ext cx="8363633" cy="4354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>
                <a:solidFill>
                  <a:srgbClr val="0A58CA"/>
                </a:solidFill>
              </a:rPr>
              <a:t>“ </a:t>
            </a:r>
            <a:r>
              <a:rPr lang="ko-KR" altLang="en-US" sz="1600" b="1">
                <a:solidFill>
                  <a:srgbClr val="0A58CA"/>
                </a:solidFill>
              </a:rPr>
              <a:t>쉽게 중고 거래를 할 수 있는 웹페이지를 구현하여</a:t>
            </a:r>
            <a:r>
              <a:rPr lang="en-US" altLang="ko-KR" sz="1600" b="1">
                <a:solidFill>
                  <a:srgbClr val="0A58CA"/>
                </a:solidFill>
              </a:rPr>
              <a:t>,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>
                <a:solidFill>
                  <a:srgbClr val="0A58CA"/>
                </a:solidFill>
              </a:rPr>
              <a:t> </a:t>
            </a:r>
            <a:r>
              <a:rPr lang="ko-KR" altLang="en-US" sz="1600" b="1">
                <a:solidFill>
                  <a:srgbClr val="0A58CA"/>
                </a:solidFill>
              </a:rPr>
              <a:t>실생활에서 환경 보호에 적극적으로 이바지할 수 있도록 한다</a:t>
            </a:r>
            <a:r>
              <a:rPr lang="en-US" altLang="ko-KR" sz="1600" b="1">
                <a:solidFill>
                  <a:srgbClr val="0A58CA"/>
                </a:solidFill>
              </a:rPr>
              <a:t>! ”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8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/>
              <a:t>오늘날 이상기후 현상</a:t>
            </a:r>
            <a:r>
              <a:rPr lang="en-US" altLang="ko-KR" sz="1100"/>
              <a:t>, </a:t>
            </a:r>
            <a:r>
              <a:rPr lang="ko-KR" altLang="en-US" sz="1100"/>
              <a:t>미세먼지</a:t>
            </a:r>
            <a:r>
              <a:rPr lang="en-US" altLang="ko-KR" sz="1100"/>
              <a:t>, </a:t>
            </a:r>
            <a:r>
              <a:rPr lang="ko-KR" altLang="en-US" sz="1100"/>
              <a:t>지구 온난화 등 </a:t>
            </a:r>
            <a:r>
              <a:rPr lang="ko-KR" altLang="en-US" sz="1100" b="1">
                <a:solidFill>
                  <a:schemeClr val="tx1"/>
                </a:solidFill>
              </a:rPr>
              <a:t>환경 문제가 사회적 이슈로 대두되는 가운데</a:t>
            </a:r>
            <a:r>
              <a:rPr lang="en-US" altLang="ko-KR" sz="1100" b="1">
                <a:solidFill>
                  <a:schemeClr val="tx1"/>
                </a:solidFill>
              </a:rPr>
              <a:t>, </a:t>
            </a:r>
            <a:r>
              <a:rPr lang="ko-KR" altLang="en-US" sz="1100" b="1">
                <a:solidFill>
                  <a:schemeClr val="tx1"/>
                </a:solidFill>
              </a:rPr>
              <a:t>대안책으로 중고 거래가 크게 주목</a:t>
            </a:r>
            <a:r>
              <a:rPr lang="ko-KR" altLang="en-US" sz="1100"/>
              <a:t>을 받고 있습니다</a:t>
            </a:r>
            <a:r>
              <a:rPr lang="en-US" altLang="ko-KR" sz="1100"/>
              <a:t>. </a:t>
            </a:r>
            <a:r>
              <a:rPr lang="ko-KR" altLang="en-US" sz="1100"/>
              <a:t>실제로 한 중고거래 플랫폼의 총 거래 완료 양을 계산하면</a:t>
            </a:r>
            <a:r>
              <a:rPr lang="en-US" altLang="ko-KR" sz="1100"/>
              <a:t>, </a:t>
            </a:r>
            <a:r>
              <a:rPr lang="ko-KR" altLang="en-US" sz="1100"/>
              <a:t>약 </a:t>
            </a:r>
            <a:r>
              <a:rPr lang="en-US" altLang="ko-KR" sz="1100"/>
              <a:t>19</a:t>
            </a:r>
            <a:r>
              <a:rPr lang="ko-KR" altLang="en-US" sz="1100"/>
              <a:t>만 톤의 온실가스 감소 효과가 있다고 합니다</a:t>
            </a:r>
            <a:r>
              <a:rPr lang="en-US" altLang="ko-KR" sz="1100"/>
              <a:t>.</a:t>
            </a:r>
            <a:endParaRPr lang="en-US" altLang="ko-KR" sz="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/>
              <a:t>또한</a:t>
            </a:r>
            <a:r>
              <a:rPr lang="en-US" altLang="ko-KR" sz="1100"/>
              <a:t>, </a:t>
            </a:r>
            <a:r>
              <a:rPr lang="ko-KR" altLang="en-US" sz="1100"/>
              <a:t>코로나 </a:t>
            </a:r>
            <a:r>
              <a:rPr lang="en-US" altLang="ko-KR" sz="1100"/>
              <a:t>19</a:t>
            </a:r>
            <a:r>
              <a:rPr lang="ko-KR" altLang="en-US" sz="1100"/>
              <a:t>로 </a:t>
            </a:r>
            <a:r>
              <a:rPr lang="ko-KR" altLang="en-US" sz="1100">
                <a:solidFill>
                  <a:schemeClr val="tx1"/>
                </a:solidFill>
              </a:rPr>
              <a:t>인해 </a:t>
            </a:r>
            <a:r>
              <a:rPr lang="ko-KR" altLang="en-US" sz="1100" b="1">
                <a:solidFill>
                  <a:schemeClr val="tx1"/>
                </a:solidFill>
              </a:rPr>
              <a:t>소비가 위축되어 저렴하게 거래를 할 수 있는 중고 시장이 더욱 각광을 받는 추세</a:t>
            </a:r>
            <a:r>
              <a:rPr lang="ko-KR" altLang="en-US" sz="1100">
                <a:solidFill>
                  <a:schemeClr val="tx1"/>
                </a:solidFill>
              </a:rPr>
              <a:t>가 되었습니다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40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tx1"/>
                </a:solidFill>
              </a:rPr>
              <a:t>이에 저희는 기능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기획 부문에 따라 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r>
              <a:rPr lang="ko-KR" altLang="en-US" sz="1100">
                <a:solidFill>
                  <a:schemeClr val="tx1"/>
                </a:solidFill>
              </a:rPr>
              <a:t>가지 목표를 세웠습니다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80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>
                <a:solidFill>
                  <a:srgbClr val="0A58CA"/>
                </a:solidFill>
              </a:rPr>
              <a:t>	           1. </a:t>
            </a:r>
            <a:r>
              <a:rPr lang="ko-KR" altLang="en-US" sz="1100" b="1">
                <a:solidFill>
                  <a:srgbClr val="0A58CA"/>
                </a:solidFill>
              </a:rPr>
              <a:t>기능 구현 </a:t>
            </a:r>
            <a:r>
              <a:rPr lang="en-US" altLang="ko-KR" sz="1100" b="1">
                <a:solidFill>
                  <a:srgbClr val="0A58CA"/>
                </a:solidFill>
              </a:rPr>
              <a:t>:</a:t>
            </a:r>
            <a:r>
              <a:rPr lang="ko-KR" altLang="en-US" sz="1100" b="1">
                <a:solidFill>
                  <a:srgbClr val="0A58CA"/>
                </a:solidFill>
              </a:rPr>
              <a:t> 많은 사람들이 편리하게 중고 거래를 할 수 있는 플랫폼을 구축한다</a:t>
            </a:r>
            <a:r>
              <a:rPr lang="en-US" altLang="ko-KR" sz="1100" b="1">
                <a:solidFill>
                  <a:srgbClr val="0A58CA"/>
                </a:solidFill>
              </a:rPr>
              <a:t>.</a:t>
            </a:r>
            <a:br>
              <a:rPr lang="en-US" altLang="ko-KR" sz="1100" b="1">
                <a:solidFill>
                  <a:srgbClr val="0A58CA"/>
                </a:solidFill>
              </a:rPr>
            </a:br>
            <a:r>
              <a:rPr lang="en-US" altLang="ko-KR" sz="1100" b="1">
                <a:solidFill>
                  <a:srgbClr val="0A58CA"/>
                </a:solidFill>
              </a:rPr>
              <a:t>	           2. </a:t>
            </a:r>
            <a:r>
              <a:rPr lang="ko-KR" altLang="en-US" sz="1100" b="1">
                <a:solidFill>
                  <a:srgbClr val="0A58CA"/>
                </a:solidFill>
              </a:rPr>
              <a:t>기획 철학 </a:t>
            </a:r>
            <a:r>
              <a:rPr lang="en-US" altLang="ko-KR" sz="1100" b="1">
                <a:solidFill>
                  <a:srgbClr val="0A58CA"/>
                </a:solidFill>
              </a:rPr>
              <a:t>:</a:t>
            </a:r>
            <a:r>
              <a:rPr lang="ko-KR" altLang="en-US" sz="1100" b="1">
                <a:solidFill>
                  <a:srgbClr val="0A58CA"/>
                </a:solidFill>
              </a:rPr>
              <a:t> 우리 플랫폼을 사용함으로써 환경에 대한 윤리적 의식을 심어줄 수 있도록 한다</a:t>
            </a:r>
            <a:r>
              <a:rPr lang="en-US" altLang="ko-KR" sz="1100" b="1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/>
              <a:t>기획 철학 </a:t>
            </a:r>
            <a:r>
              <a:rPr lang="en-US" altLang="ko-KR" sz="1100"/>
              <a:t>‘</a:t>
            </a:r>
            <a:r>
              <a:rPr lang="ko-KR" altLang="en-US" sz="1100"/>
              <a:t>환경 의식</a:t>
            </a:r>
            <a:r>
              <a:rPr lang="en-US" altLang="ko-KR" sz="1100"/>
              <a:t>’</a:t>
            </a:r>
            <a:r>
              <a:rPr lang="ko-KR" altLang="en-US" sz="1100"/>
              <a:t>과 기존의 중고거래 사이트와의 차별화를 위해 플랫폼 이름에 상징성을 두었습니다</a:t>
            </a:r>
            <a:r>
              <a:rPr lang="en-US" altLang="ko-KR" sz="1100"/>
              <a:t>. </a:t>
            </a:r>
            <a:endParaRPr lang="en-US" altLang="ko-KR" sz="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/>
              <a:t>아껴쓰고</a:t>
            </a:r>
            <a:r>
              <a:rPr lang="en-US" altLang="ko-KR" sz="1100" b="1"/>
              <a:t>, </a:t>
            </a:r>
            <a:r>
              <a:rPr lang="ko-KR" altLang="en-US" sz="1100" b="1"/>
              <a:t>나눠쓰고</a:t>
            </a:r>
            <a:r>
              <a:rPr lang="en-US" altLang="ko-KR" sz="1100" b="1"/>
              <a:t>, </a:t>
            </a:r>
            <a:r>
              <a:rPr lang="ko-KR" altLang="en-US" sz="1100" b="1"/>
              <a:t>바꿔쓰고</a:t>
            </a:r>
            <a:r>
              <a:rPr lang="en-US" altLang="ko-KR" sz="1100" b="1"/>
              <a:t>, </a:t>
            </a:r>
            <a:r>
              <a:rPr lang="ko-KR" altLang="en-US" sz="1100" b="1"/>
              <a:t>다시 쓴다</a:t>
            </a:r>
            <a:r>
              <a:rPr lang="ko-KR" altLang="en-US" sz="1100"/>
              <a:t>는 의미의 </a:t>
            </a:r>
            <a:r>
              <a:rPr lang="ko-KR" altLang="en-US" sz="1100" b="1">
                <a:solidFill>
                  <a:srgbClr val="0A58CA"/>
                </a:solidFill>
              </a:rPr>
              <a:t>‘아나바다’</a:t>
            </a:r>
            <a:r>
              <a:rPr lang="ko-KR" altLang="en-US" sz="1100"/>
              <a:t>라는 키워드에</a:t>
            </a:r>
            <a:r>
              <a:rPr lang="en-US" altLang="ko-KR" sz="1100"/>
              <a:t>,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/>
              <a:t>‘</a:t>
            </a:r>
            <a:r>
              <a:rPr lang="ko-KR" altLang="en-US" sz="1100" b="1"/>
              <a:t>환경’을 ‘바다’에 빗대어 표현</a:t>
            </a:r>
            <a:r>
              <a:rPr lang="ko-KR" altLang="en-US" sz="1100"/>
              <a:t>하여 중고거래와 환경에 대한 중의적인 의미를 드러냈습니다</a:t>
            </a:r>
            <a:r>
              <a:rPr lang="en-US" altLang="ko-KR" sz="110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/>
              <a:t>더불어 </a:t>
            </a:r>
            <a:r>
              <a:rPr lang="ko-KR" altLang="en-US" sz="1100" b="1"/>
              <a:t>바다의 푸른색을 프로젝트의 테마 컬러</a:t>
            </a:r>
            <a:r>
              <a:rPr lang="ko-KR" altLang="en-US" sz="1100"/>
              <a:t>로 정하고</a:t>
            </a:r>
            <a:r>
              <a:rPr lang="en-US" altLang="ko-KR" sz="1100"/>
              <a:t>,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/>
              <a:t>중고거래 횟수에 따라 회원의 레벨 </a:t>
            </a:r>
            <a:r>
              <a:rPr lang="en-US" altLang="ko-KR" sz="1100" b="1"/>
              <a:t>‘</a:t>
            </a:r>
            <a:r>
              <a:rPr lang="ko-KR" altLang="en-US" sz="1100" b="1"/>
              <a:t>에코지수</a:t>
            </a:r>
            <a:r>
              <a:rPr lang="en-US" altLang="ko-KR" sz="1100" b="1"/>
              <a:t>’</a:t>
            </a:r>
            <a:r>
              <a:rPr lang="ko-KR" altLang="en-US" sz="1100" b="1"/>
              <a:t>가 맑은 바다색으로 변하도록</a:t>
            </a:r>
            <a:r>
              <a:rPr lang="ko-KR" altLang="en-US" sz="1100"/>
              <a:t> 하였습니다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6ED74F-6EDA-4A63-A3DC-46479FC14546}"/>
              </a:ext>
            </a:extLst>
          </p:cNvPr>
          <p:cNvGrpSpPr/>
          <p:nvPr/>
        </p:nvGrpSpPr>
        <p:grpSpPr>
          <a:xfrm>
            <a:off x="7526676" y="4148954"/>
            <a:ext cx="1152293" cy="759561"/>
            <a:chOff x="5156548" y="3084892"/>
            <a:chExt cx="1640010" cy="1283756"/>
          </a:xfrm>
        </p:grpSpPr>
        <p:pic>
          <p:nvPicPr>
            <p:cNvPr id="21" name="Google Shape;112;p17">
              <a:extLst>
                <a:ext uri="{FF2B5EF4-FFF2-40B4-BE49-F238E27FC236}">
                  <a16:creationId xmlns:a16="http://schemas.microsoft.com/office/drawing/2014/main" id="{669E825A-AF4B-480C-83D2-A679461A347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V="1">
              <a:off x="5163976" y="3084892"/>
              <a:ext cx="1631985" cy="173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13;p17">
              <a:extLst>
                <a:ext uri="{FF2B5EF4-FFF2-40B4-BE49-F238E27FC236}">
                  <a16:creationId xmlns:a16="http://schemas.microsoft.com/office/drawing/2014/main" id="{3E1B6668-F3B7-4757-921C-C8ADB331424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V="1">
              <a:off x="5156548" y="3356654"/>
              <a:ext cx="1631985" cy="173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114;p17">
              <a:extLst>
                <a:ext uri="{FF2B5EF4-FFF2-40B4-BE49-F238E27FC236}">
                  <a16:creationId xmlns:a16="http://schemas.microsoft.com/office/drawing/2014/main" id="{7767B0BC-302E-4654-9940-6465F783426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V="1">
              <a:off x="5163977" y="3630044"/>
              <a:ext cx="1631985" cy="1785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115;p17">
              <a:extLst>
                <a:ext uri="{FF2B5EF4-FFF2-40B4-BE49-F238E27FC236}">
                  <a16:creationId xmlns:a16="http://schemas.microsoft.com/office/drawing/2014/main" id="{90F56046-7F57-4EE2-A7F2-711393F28DC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V="1">
              <a:off x="5163976" y="3913009"/>
              <a:ext cx="1631985" cy="173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116;p17">
              <a:extLst>
                <a:ext uri="{FF2B5EF4-FFF2-40B4-BE49-F238E27FC236}">
                  <a16:creationId xmlns:a16="http://schemas.microsoft.com/office/drawing/2014/main" id="{DBDAF005-7B87-4966-8220-BE3B3E20A5A1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V="1">
              <a:off x="5169837" y="4195381"/>
              <a:ext cx="1626721" cy="1732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401B856-4406-4DC0-BD39-88B23631F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744" y="3765222"/>
            <a:ext cx="1725587" cy="3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863B8EA1-D53A-4AA6-BCA9-ED173532BBCA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2. </a:t>
            </a:r>
            <a:r>
              <a:rPr lang="ko-KR" altLang="en-US" sz="2000" b="1"/>
              <a:t>전체 구조도</a:t>
            </a:r>
            <a:endParaRPr lang="ko-KR" altLang="en-US" sz="20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C423E61E-287A-47B2-8EA2-F375E732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6" y="587159"/>
            <a:ext cx="8218508" cy="45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88561D-E5A0-4232-81F3-207684FAB96F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3. </a:t>
            </a:r>
            <a:r>
              <a:rPr lang="ko-KR" altLang="en-US" sz="2000" b="1"/>
              <a:t>소감</a:t>
            </a:r>
            <a:endParaRPr lang="ko-KR" altLang="en-US" sz="2000" b="1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1497FA1-DBB0-4A62-93A0-54E2DA1D1A93}"/>
              </a:ext>
            </a:extLst>
          </p:cNvPr>
          <p:cNvSpPr txBox="1">
            <a:spLocks/>
          </p:cNvSpPr>
          <p:nvPr/>
        </p:nvSpPr>
        <p:spPr>
          <a:xfrm>
            <a:off x="311700" y="669082"/>
            <a:ext cx="8520600" cy="141954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프로젝트를 진행하며 어려웠던 점</a:t>
            </a:r>
            <a:endParaRPr lang="en-US" altLang="ko-K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   처음 팀을 구성했을 때는 인원이 </a:t>
            </a:r>
            <a:r>
              <a:rPr lang="en-US" altLang="ko-KR" sz="1100"/>
              <a:t>6</a:t>
            </a:r>
            <a:r>
              <a:rPr lang="ko-KR" altLang="en-US" sz="1100"/>
              <a:t>명이었으나</a:t>
            </a:r>
            <a:r>
              <a:rPr lang="en-US" altLang="ko-KR" sz="1100"/>
              <a:t>, </a:t>
            </a:r>
            <a:r>
              <a:rPr lang="ko-KR" altLang="en-US" sz="1100"/>
              <a:t>한 팀원의 조기 취업으로 인해 프로젝트 시작 </a:t>
            </a:r>
            <a:r>
              <a:rPr lang="en-US" altLang="ko-KR" sz="1100"/>
              <a:t>1</a:t>
            </a:r>
            <a:r>
              <a:rPr lang="ko-KR" altLang="en-US" sz="1100"/>
              <a:t>주차 시점에서 </a:t>
            </a:r>
            <a:r>
              <a:rPr lang="en-US" altLang="ko-KR" sz="1100"/>
              <a:t>5</a:t>
            </a:r>
            <a:r>
              <a:rPr lang="ko-KR" altLang="en-US" sz="1100"/>
              <a:t>명으로 인원이 줄게 되었습니다</a:t>
            </a:r>
            <a:r>
              <a:rPr lang="en-US" altLang="ko-KR" sz="1100"/>
              <a:t>. </a:t>
            </a:r>
            <a:r>
              <a:rPr lang="ko-KR" altLang="en-US" sz="1100"/>
              <a:t>한 달이 되지 않는 기간에 결원이 생기면서 일정이 더욱 촉박하게 느껴졌습니다</a:t>
            </a:r>
            <a:r>
              <a:rPr lang="en-US" altLang="ko-KR" sz="1100"/>
              <a:t>.</a:t>
            </a: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   또한 </a:t>
            </a:r>
            <a:r>
              <a:rPr lang="en-US" altLang="ko-KR" sz="1100"/>
              <a:t>7</a:t>
            </a:r>
            <a:r>
              <a:rPr lang="ko-KR" altLang="en-US" sz="1100"/>
              <a:t>명으로 구성된 같은 주제의 다른 팀에 비해</a:t>
            </a:r>
            <a:r>
              <a:rPr lang="en-US" altLang="ko-KR" sz="1100"/>
              <a:t>, </a:t>
            </a:r>
            <a:r>
              <a:rPr lang="ko-KR" altLang="en-US" sz="1100"/>
              <a:t>높은 퀄리티의 결과물이 나오지 않을까 걱정하였던 것이 프로젝트를 하는 동안 큰 부담이었습니다</a:t>
            </a:r>
            <a:r>
              <a:rPr lang="en-US" altLang="ko-KR" sz="1100"/>
              <a:t>.</a:t>
            </a:r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D346B004-A03B-436E-A93C-0B8149BE05F9}"/>
              </a:ext>
            </a:extLst>
          </p:cNvPr>
          <p:cNvSpPr txBox="1">
            <a:spLocks/>
          </p:cNvSpPr>
          <p:nvPr/>
        </p:nvSpPr>
        <p:spPr>
          <a:xfrm>
            <a:off x="311700" y="2118360"/>
            <a:ext cx="8520600" cy="302514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깨닫은 점</a:t>
            </a:r>
            <a:endParaRPr lang="en-US" altLang="ko-K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   프로젝트 발표 현장에서</a:t>
            </a:r>
            <a:r>
              <a:rPr lang="en-US" altLang="ko-KR" sz="1100"/>
              <a:t>, </a:t>
            </a:r>
            <a:r>
              <a:rPr lang="ko-KR" altLang="en-US" sz="1100"/>
              <a:t>저는 다시 한번 </a:t>
            </a:r>
            <a:r>
              <a:rPr lang="ko-KR" altLang="en-US" sz="1100" b="1"/>
              <a:t>협업과 소통의 중요성을 절실히 깨닫았습니다</a:t>
            </a:r>
            <a:r>
              <a:rPr lang="en-US" altLang="ko-KR" sz="1100"/>
              <a:t>. </a:t>
            </a: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저희 팀의 프로젝트가 채팅 </a:t>
            </a:r>
            <a:r>
              <a:rPr lang="en-US" altLang="ko-KR" sz="1100"/>
              <a:t>· </a:t>
            </a:r>
            <a:r>
              <a:rPr lang="ko-KR" altLang="en-US" sz="1100"/>
              <a:t>관리자 페이지 등 여러 부문에서 높은 완성도를 보였고</a:t>
            </a:r>
            <a:r>
              <a:rPr lang="en-US" altLang="ko-KR" sz="1100"/>
              <a:t>, </a:t>
            </a:r>
            <a:r>
              <a:rPr lang="ko-KR" altLang="en-US" sz="1100"/>
              <a:t>여러 팀 사이에서 가장 많은 기능을 구현했습니다</a:t>
            </a:r>
            <a:r>
              <a:rPr lang="en-US" altLang="ko-KR" sz="1100"/>
              <a:t>. </a:t>
            </a:r>
            <a:r>
              <a:rPr lang="ko-KR" altLang="en-US" sz="1100"/>
              <a:t>저는 그 이유가 긍정적인 소통과 협업에 있다고 보았습니다</a:t>
            </a:r>
            <a:r>
              <a:rPr lang="en-US" altLang="ko-KR" sz="1100"/>
              <a:t>.</a:t>
            </a:r>
          </a:p>
          <a:p>
            <a:pPr marL="146050">
              <a:lnSpc>
                <a:spcPct val="150000"/>
              </a:lnSpc>
            </a:pPr>
            <a:endParaRPr lang="en-US" altLang="ko-KR" sz="400"/>
          </a:p>
          <a:p>
            <a:pPr marL="146050">
              <a:lnSpc>
                <a:spcPct val="150000"/>
              </a:lnSpc>
            </a:pPr>
            <a:r>
              <a:rPr lang="ko-KR" altLang="en-US" sz="1100"/>
              <a:t>   저희 팀은 </a:t>
            </a:r>
            <a:r>
              <a:rPr lang="ko-KR" altLang="en-US" sz="1100" b="1"/>
              <a:t>여러 번의 회의를 통해 </a:t>
            </a:r>
            <a:r>
              <a:rPr lang="en-US" altLang="ko-KR" sz="1100" b="1"/>
              <a:t>UI</a:t>
            </a:r>
            <a:r>
              <a:rPr lang="ko-KR" altLang="en-US" sz="1100" b="1"/>
              <a:t>부터 사소한 기능에 이르기까지 대화를 통해 함께 해결해 나갔습니다</a:t>
            </a:r>
            <a:r>
              <a:rPr lang="en-US" altLang="ko-KR" sz="1100"/>
              <a:t>.</a:t>
            </a: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때문에 </a:t>
            </a:r>
            <a:r>
              <a:rPr lang="ko-KR" altLang="en-US" sz="1100" b="1"/>
              <a:t>담당한 기능 외에도 팀원의 사용한 기술 및 구조에 대한 전반적으로 이해를 갖추고 있었습니다</a:t>
            </a:r>
            <a:r>
              <a:rPr lang="en-US" altLang="ko-KR" sz="1100"/>
              <a:t>.</a:t>
            </a: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게다가 팀원이 줄었다는 위기감이 오히려 전화위복이 되어</a:t>
            </a:r>
            <a:r>
              <a:rPr lang="en-US" altLang="ko-KR" sz="1100"/>
              <a:t>, </a:t>
            </a:r>
            <a:r>
              <a:rPr lang="ko-KR" altLang="en-US" sz="1100"/>
              <a:t>모든 팀원이 부지런히 맡은 바 그 이상을 해냈습니다</a:t>
            </a:r>
            <a:r>
              <a:rPr lang="en-US" altLang="ko-KR" sz="1100"/>
              <a:t>. </a:t>
            </a: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덕분에 프로젝트가 끝날 때까지 우호적인 관계를 유지하며 만족스러운 결과물을 이루어 낼 수 있었습니다</a:t>
            </a:r>
            <a:r>
              <a:rPr lang="en-US" altLang="ko-KR" sz="1100"/>
              <a:t>. </a:t>
            </a:r>
          </a:p>
          <a:p>
            <a:pPr marL="146050">
              <a:lnSpc>
                <a:spcPct val="150000"/>
              </a:lnSpc>
            </a:pPr>
            <a:endParaRPr lang="en-US" altLang="ko-KR" sz="400"/>
          </a:p>
          <a:p>
            <a:pPr marL="146050">
              <a:lnSpc>
                <a:spcPct val="150000"/>
              </a:lnSpc>
            </a:pPr>
            <a:r>
              <a:rPr lang="ko-KR" altLang="en-US" sz="1100"/>
              <a:t>   이번 프로젝트는 기술적 부분을 넘어서서 팀원들과의 화합과 협업이 얼마나 중요한지 깨달은 시간이었습니다</a:t>
            </a:r>
            <a:r>
              <a:rPr lang="en-US" altLang="ko-KR" sz="1100"/>
              <a:t>. </a:t>
            </a:r>
          </a:p>
          <a:p>
            <a:pPr marL="146050">
              <a:lnSpc>
                <a:spcPct val="150000"/>
              </a:lnSpc>
            </a:pPr>
            <a:r>
              <a:rPr lang="ko-KR" altLang="en-US" sz="1100"/>
              <a:t>이와 같은 경험을 바탕으로 하여</a:t>
            </a:r>
            <a:r>
              <a:rPr lang="en-US" altLang="ko-KR" sz="1100"/>
              <a:t>, </a:t>
            </a:r>
            <a:r>
              <a:rPr lang="ko-KR" altLang="en-US" sz="1100"/>
              <a:t>맡은 바에 책임을 다하며</a:t>
            </a:r>
            <a:r>
              <a:rPr lang="en-US" altLang="ko-KR" sz="1100"/>
              <a:t>, </a:t>
            </a:r>
            <a:r>
              <a:rPr lang="ko-KR" altLang="en-US" sz="1100"/>
              <a:t>팀원과 소통하는 자세로 항상 프로젝트에 임하겠다고 다짐했습니다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49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/>
              <a:t>4. </a:t>
            </a:r>
            <a:r>
              <a:rPr lang="ko-KR" altLang="en-US" b="1"/>
              <a:t>개발 환경 </a:t>
            </a:r>
            <a:r>
              <a:rPr lang="en-US" altLang="ko-KR" b="1"/>
              <a:t>&amp; </a:t>
            </a:r>
            <a:r>
              <a:rPr lang="ko-KR" altLang="en-US" b="1"/>
              <a:t>툴</a:t>
            </a:r>
            <a:endParaRPr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9C86BE3-2B4C-4B40-8514-211BD3ECAEB2}"/>
              </a:ext>
            </a:extLst>
          </p:cNvPr>
          <p:cNvGrpSpPr/>
          <p:nvPr/>
        </p:nvGrpSpPr>
        <p:grpSpPr>
          <a:xfrm>
            <a:off x="4008374" y="1395095"/>
            <a:ext cx="2686751" cy="1703010"/>
            <a:chOff x="4008374" y="1395095"/>
            <a:chExt cx="2686751" cy="170301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ABC8F46-AFB7-49D1-9876-FBBA5817FD5E}"/>
                </a:ext>
              </a:extLst>
            </p:cNvPr>
            <p:cNvGrpSpPr/>
            <p:nvPr/>
          </p:nvGrpSpPr>
          <p:grpSpPr>
            <a:xfrm>
              <a:off x="4008374" y="1395095"/>
              <a:ext cx="2686751" cy="1703010"/>
              <a:chOff x="3311488" y="1273484"/>
              <a:chExt cx="2686751" cy="1703010"/>
            </a:xfrm>
          </p:grpSpPr>
          <p:pic>
            <p:nvPicPr>
              <p:cNvPr id="50" name="Google Shape;140;p19">
                <a:extLst>
                  <a:ext uri="{FF2B5EF4-FFF2-40B4-BE49-F238E27FC236}">
                    <a16:creationId xmlns:a16="http://schemas.microsoft.com/office/drawing/2014/main" id="{15B950C3-63BB-4C26-A45E-F6A19CBE11AA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311488" y="1360867"/>
                <a:ext cx="2686751" cy="16156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19"/>
              <p:cNvSpPr txBox="1"/>
              <p:nvPr/>
            </p:nvSpPr>
            <p:spPr>
              <a:xfrm>
                <a:off x="3314374" y="1273484"/>
                <a:ext cx="773248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50" b="1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Front</a:t>
                </a:r>
                <a:endParaRPr sz="1050" b="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pic>
          <p:nvPicPr>
            <p:cNvPr id="142" name="Google Shape;14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5803" y="1866155"/>
              <a:ext cx="466884" cy="402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9"/>
            <p:cNvPicPr preferRelativeResize="0"/>
            <p:nvPr/>
          </p:nvPicPr>
          <p:blipFill rotWithShape="1">
            <a:blip r:embed="rId5">
              <a:alphaModFix/>
            </a:blip>
            <a:srcRect l="22517" r="21319"/>
            <a:stretch/>
          </p:blipFill>
          <p:spPr>
            <a:xfrm>
              <a:off x="5323547" y="1848090"/>
              <a:ext cx="457200" cy="438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20915" y="1857622"/>
              <a:ext cx="353156" cy="428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68718" y="1882111"/>
              <a:ext cx="502799" cy="433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13653" y="2426295"/>
              <a:ext cx="556669" cy="48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740965" y="2538863"/>
              <a:ext cx="655269" cy="268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492465" y="2491619"/>
              <a:ext cx="514770" cy="443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104598" y="2411519"/>
              <a:ext cx="466884" cy="523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8E39D7-4381-4BC1-BAC6-3B6F70826C6E}"/>
              </a:ext>
            </a:extLst>
          </p:cNvPr>
          <p:cNvGrpSpPr/>
          <p:nvPr/>
        </p:nvGrpSpPr>
        <p:grpSpPr>
          <a:xfrm>
            <a:off x="2446814" y="3188840"/>
            <a:ext cx="2686751" cy="1699240"/>
            <a:chOff x="2312630" y="3161223"/>
            <a:chExt cx="2686751" cy="16992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26314F6-EE6F-4E73-B7CF-770E80406FA0}"/>
                </a:ext>
              </a:extLst>
            </p:cNvPr>
            <p:cNvGrpSpPr/>
            <p:nvPr/>
          </p:nvGrpSpPr>
          <p:grpSpPr>
            <a:xfrm>
              <a:off x="2312630" y="3161223"/>
              <a:ext cx="2686751" cy="1699240"/>
              <a:chOff x="1400871" y="3009330"/>
              <a:chExt cx="2686751" cy="1699240"/>
            </a:xfrm>
          </p:grpSpPr>
          <p:pic>
            <p:nvPicPr>
              <p:cNvPr id="52" name="Google Shape;140;p19">
                <a:extLst>
                  <a:ext uri="{FF2B5EF4-FFF2-40B4-BE49-F238E27FC236}">
                    <a16:creationId xmlns:a16="http://schemas.microsoft.com/office/drawing/2014/main" id="{DDDF3123-D1E1-4AD4-8A15-3BEAF212C90C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00871" y="3092943"/>
                <a:ext cx="2686751" cy="16156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Google Shape;166;p20">
                <a:extLst>
                  <a:ext uri="{FF2B5EF4-FFF2-40B4-BE49-F238E27FC236}">
                    <a16:creationId xmlns:a16="http://schemas.microsoft.com/office/drawing/2014/main" id="{89062219-3168-4EA7-BE85-A576D071F631}"/>
                  </a:ext>
                </a:extLst>
              </p:cNvPr>
              <p:cNvSpPr txBox="1"/>
              <p:nvPr/>
            </p:nvSpPr>
            <p:spPr>
              <a:xfrm>
                <a:off x="1407268" y="3009330"/>
                <a:ext cx="734915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tools</a:t>
                </a:r>
                <a:endParaRPr sz="1050" b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pic>
          <p:nvPicPr>
            <p:cNvPr id="42" name="Google Shape;168;p20">
              <a:extLst>
                <a:ext uri="{FF2B5EF4-FFF2-40B4-BE49-F238E27FC236}">
                  <a16:creationId xmlns:a16="http://schemas.microsoft.com/office/drawing/2014/main" id="{A313A795-C2C0-4598-AFE5-897994A08131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213914" y="3708929"/>
              <a:ext cx="442592" cy="188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169;p20">
              <a:extLst>
                <a:ext uri="{FF2B5EF4-FFF2-40B4-BE49-F238E27FC236}">
                  <a16:creationId xmlns:a16="http://schemas.microsoft.com/office/drawing/2014/main" id="{6CDFFAEB-DE62-4FAA-9C55-6A3317ED2E3C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229150" y="4077445"/>
              <a:ext cx="471340" cy="404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170;p20">
              <a:extLst>
                <a:ext uri="{FF2B5EF4-FFF2-40B4-BE49-F238E27FC236}">
                  <a16:creationId xmlns:a16="http://schemas.microsoft.com/office/drawing/2014/main" id="{841A633D-A114-44C6-9307-166EAC8D6075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368062" y="3744350"/>
              <a:ext cx="587483" cy="6935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" name="Google Shape;171;p20">
              <a:extLst>
                <a:ext uri="{FF2B5EF4-FFF2-40B4-BE49-F238E27FC236}">
                  <a16:creationId xmlns:a16="http://schemas.microsoft.com/office/drawing/2014/main" id="{4D9D9BB0-6E85-469A-84F9-BB8E2CE5E9B2}"/>
                </a:ext>
              </a:extLst>
            </p:cNvPr>
            <p:cNvGrpSpPr/>
            <p:nvPr/>
          </p:nvGrpSpPr>
          <p:grpSpPr>
            <a:xfrm>
              <a:off x="2507714" y="3713282"/>
              <a:ext cx="752107" cy="852232"/>
              <a:chOff x="965453" y="3377125"/>
              <a:chExt cx="1533953" cy="1471620"/>
            </a:xfrm>
          </p:grpSpPr>
          <p:pic>
            <p:nvPicPr>
              <p:cNvPr id="46" name="Google Shape;172;p20">
                <a:extLst>
                  <a:ext uri="{FF2B5EF4-FFF2-40B4-BE49-F238E27FC236}">
                    <a16:creationId xmlns:a16="http://schemas.microsoft.com/office/drawing/2014/main" id="{EC14072E-6AEC-4C0C-B6BA-E8ACFDDF720A}"/>
                  </a:ext>
                </a:extLst>
              </p:cNvPr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1457338" y="3377125"/>
                <a:ext cx="695325" cy="781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Google Shape;173;p20">
                <a:extLst>
                  <a:ext uri="{FF2B5EF4-FFF2-40B4-BE49-F238E27FC236}">
                    <a16:creationId xmlns:a16="http://schemas.microsoft.com/office/drawing/2014/main" id="{0DC60356-3EEA-4E44-AFAC-F6949AF5B829}"/>
                  </a:ext>
                </a:extLst>
              </p:cNvPr>
              <p:cNvSpPr txBox="1"/>
              <p:nvPr/>
            </p:nvSpPr>
            <p:spPr>
              <a:xfrm>
                <a:off x="965453" y="4040973"/>
                <a:ext cx="1533953" cy="8077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 b="1"/>
                  <a:t>Oracle SQL Developer</a:t>
                </a:r>
                <a:endParaRPr sz="800" b="1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54B4E4-CF83-4E99-9EB4-D6B578C94BA1}"/>
              </a:ext>
            </a:extLst>
          </p:cNvPr>
          <p:cNvGrpSpPr/>
          <p:nvPr/>
        </p:nvGrpSpPr>
        <p:grpSpPr>
          <a:xfrm>
            <a:off x="921453" y="1406342"/>
            <a:ext cx="2686751" cy="1705548"/>
            <a:chOff x="921453" y="1406342"/>
            <a:chExt cx="2686751" cy="170554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30D2EB-437B-40D9-8A3F-00FD52701CB6}"/>
                </a:ext>
              </a:extLst>
            </p:cNvPr>
            <p:cNvGrpSpPr/>
            <p:nvPr/>
          </p:nvGrpSpPr>
          <p:grpSpPr>
            <a:xfrm>
              <a:off x="921453" y="1406342"/>
              <a:ext cx="2686751" cy="1705548"/>
              <a:chOff x="331609" y="1284731"/>
              <a:chExt cx="2686751" cy="1705548"/>
            </a:xfrm>
          </p:grpSpPr>
          <p:pic>
            <p:nvPicPr>
              <p:cNvPr id="140" name="Google Shape;140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31609" y="1374652"/>
                <a:ext cx="2686751" cy="16156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19"/>
              <p:cNvSpPr txBox="1"/>
              <p:nvPr/>
            </p:nvSpPr>
            <p:spPr>
              <a:xfrm>
                <a:off x="367372" y="1284731"/>
                <a:ext cx="653700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50" b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Back</a:t>
                </a:r>
                <a:endParaRPr sz="1000" b="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pic>
          <p:nvPicPr>
            <p:cNvPr id="150" name="Google Shape;150;p1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1113554" y="1922134"/>
              <a:ext cx="660753" cy="587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657661" y="1988869"/>
              <a:ext cx="623566" cy="445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1324849" y="2633025"/>
              <a:ext cx="881357" cy="220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1875546" y="2057028"/>
              <a:ext cx="529651" cy="367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2446814" y="2641059"/>
              <a:ext cx="698495" cy="220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4DB4D4-2BD6-49A0-9DF5-47D3A5CF6640}"/>
              </a:ext>
            </a:extLst>
          </p:cNvPr>
          <p:cNvGrpSpPr/>
          <p:nvPr/>
        </p:nvGrpSpPr>
        <p:grpSpPr>
          <a:xfrm>
            <a:off x="5515118" y="3202157"/>
            <a:ext cx="2686751" cy="1691674"/>
            <a:chOff x="5351750" y="3162058"/>
            <a:chExt cx="2686751" cy="16916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45A8EEF-CF49-4429-82AF-BD78167E03D0}"/>
                </a:ext>
              </a:extLst>
            </p:cNvPr>
            <p:cNvGrpSpPr/>
            <p:nvPr/>
          </p:nvGrpSpPr>
          <p:grpSpPr>
            <a:xfrm>
              <a:off x="5351750" y="3162058"/>
              <a:ext cx="2686751" cy="1691674"/>
              <a:chOff x="5351750" y="3162058"/>
              <a:chExt cx="2686751" cy="1691674"/>
            </a:xfrm>
          </p:grpSpPr>
          <p:pic>
            <p:nvPicPr>
              <p:cNvPr id="51" name="Google Shape;140;p19">
                <a:extLst>
                  <a:ext uri="{FF2B5EF4-FFF2-40B4-BE49-F238E27FC236}">
                    <a16:creationId xmlns:a16="http://schemas.microsoft.com/office/drawing/2014/main" id="{6929A566-C735-4B5F-9862-0C6E5160114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51750" y="3238105"/>
                <a:ext cx="2686751" cy="16156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" name="Google Shape;167;p20">
                <a:extLst>
                  <a:ext uri="{FF2B5EF4-FFF2-40B4-BE49-F238E27FC236}">
                    <a16:creationId xmlns:a16="http://schemas.microsoft.com/office/drawing/2014/main" id="{D6690EB7-AB5B-4B9C-8687-18A70AD0E194}"/>
                  </a:ext>
                </a:extLst>
              </p:cNvPr>
              <p:cNvSpPr txBox="1"/>
              <p:nvPr/>
            </p:nvSpPr>
            <p:spPr>
              <a:xfrm>
                <a:off x="5433084" y="3162058"/>
                <a:ext cx="459926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50" b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API</a:t>
                </a:r>
                <a:endParaRPr sz="1050" b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pic>
          <p:nvPicPr>
            <p:cNvPr id="48" name="Google Shape;174;p20">
              <a:extLst>
                <a:ext uri="{FF2B5EF4-FFF2-40B4-BE49-F238E27FC236}">
                  <a16:creationId xmlns:a16="http://schemas.microsoft.com/office/drawing/2014/main" id="{B96CEB76-5F34-4A31-A368-95FCC54E0863}"/>
                </a:ext>
              </a:extLst>
            </p:cNvPr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5514467" y="3963418"/>
              <a:ext cx="1144293" cy="283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175;p20">
              <a:extLst>
                <a:ext uri="{FF2B5EF4-FFF2-40B4-BE49-F238E27FC236}">
                  <a16:creationId xmlns:a16="http://schemas.microsoft.com/office/drawing/2014/main" id="{E58ED75F-052C-49C7-B723-C5F4DB635664}"/>
                </a:ext>
              </a:extLst>
            </p:cNvPr>
            <p:cNvSpPr txBox="1"/>
            <p:nvPr/>
          </p:nvSpPr>
          <p:spPr>
            <a:xfrm>
              <a:off x="6821476" y="3791083"/>
              <a:ext cx="1144223" cy="600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우편번호 API</a:t>
              </a:r>
              <a:endParaRPr sz="900" b="1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카카오 로그인 API</a:t>
              </a:r>
              <a:endParaRPr sz="900" b="1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47FBACAC-D3DA-4CAD-93CD-2EF90D8CC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760" y="3976068"/>
              <a:ext cx="220671" cy="1292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959B116F-5437-4F8C-8BE6-1551220B66A4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6658760" y="4105282"/>
              <a:ext cx="220671" cy="12064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3486-0E8E-4C64-B6CA-4FFF80B5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0" y="500925"/>
            <a:ext cx="3704400" cy="53123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담당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29AE7-A5E0-425A-82A1-2FE8C8CF1E8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2207" y="1109748"/>
            <a:ext cx="3954000" cy="3663143"/>
          </a:xfrm>
        </p:spPr>
        <p:txBody>
          <a:bodyPr/>
          <a:lstStyle/>
          <a:p>
            <a:pPr marL="48895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회원 </a:t>
            </a:r>
            <a:r>
              <a:rPr lang="en-US" altLang="ko-KR" b="1" dirty="0"/>
              <a:t>Members</a:t>
            </a:r>
          </a:p>
          <a:p>
            <a:pPr marL="48895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게시판 </a:t>
            </a:r>
            <a:r>
              <a:rPr lang="en-US" altLang="ko-KR" b="1" dirty="0"/>
              <a:t>Boards</a:t>
            </a:r>
          </a:p>
          <a:p>
            <a:pPr marL="48895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댓글 </a:t>
            </a:r>
            <a:r>
              <a:rPr lang="en-US" altLang="ko-KR" b="1" dirty="0"/>
              <a:t>Comments</a:t>
            </a:r>
          </a:p>
          <a:p>
            <a:pPr marL="48895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탈퇴회원 관리 </a:t>
            </a:r>
            <a:r>
              <a:rPr lang="en-US" altLang="ko-KR" b="1" dirty="0"/>
              <a:t>Withdraw</a:t>
            </a:r>
          </a:p>
          <a:p>
            <a:pPr marL="48895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신고내역 관리 </a:t>
            </a:r>
            <a:r>
              <a:rPr lang="en-US" altLang="ko-KR" b="1" dirty="0"/>
              <a:t>Complain</a:t>
            </a:r>
          </a:p>
          <a:p>
            <a:pPr marL="48895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1:1</a:t>
            </a:r>
            <a:r>
              <a:rPr lang="ko-KR" altLang="en-US" b="1" dirty="0"/>
              <a:t>문의 카테고리 </a:t>
            </a:r>
            <a:r>
              <a:rPr lang="en-US" altLang="ko-KR" b="1" dirty="0" err="1"/>
              <a:t>qnaCate</a:t>
            </a:r>
            <a:r>
              <a:rPr lang="en-US" altLang="ko-KR" b="1" dirty="0"/>
              <a:t> </a:t>
            </a:r>
          </a:p>
          <a:p>
            <a:pPr marL="48895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1:1</a:t>
            </a:r>
            <a:r>
              <a:rPr lang="ko-KR" altLang="en-US" b="1" dirty="0"/>
              <a:t>문의 관리 </a:t>
            </a:r>
            <a:r>
              <a:rPr lang="en-US" altLang="ko-KR" b="1" dirty="0" err="1"/>
              <a:t>QnA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1F7097-0D4A-4C26-B146-05CD79F45190}"/>
              </a:ext>
            </a:extLst>
          </p:cNvPr>
          <p:cNvSpPr txBox="1">
            <a:spLocks/>
          </p:cNvSpPr>
          <p:nvPr/>
        </p:nvSpPr>
        <p:spPr>
          <a:xfrm>
            <a:off x="4997007" y="500925"/>
            <a:ext cx="3704400" cy="53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ko-KR" altLang="en-US" b="1">
                <a:solidFill>
                  <a:schemeClr val="tx1"/>
                </a:solidFill>
              </a:rPr>
              <a:t>담당 </a:t>
            </a:r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64C9EA7-83BE-457E-BAAB-22265DE9F112}"/>
              </a:ext>
            </a:extLst>
          </p:cNvPr>
          <p:cNvSpPr txBox="1">
            <a:spLocks/>
          </p:cNvSpPr>
          <p:nvPr/>
        </p:nvSpPr>
        <p:spPr>
          <a:xfrm>
            <a:off x="186614" y="1188712"/>
            <a:ext cx="2071682" cy="366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8895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회원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1) </a:t>
            </a:r>
            <a:r>
              <a:rPr lang="ko-KR" altLang="en-US" sz="1000" dirty="0">
                <a:solidFill>
                  <a:schemeClr val="bg1"/>
                </a:solidFill>
              </a:rPr>
              <a:t>회원가입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2) </a:t>
            </a:r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3) </a:t>
            </a:r>
            <a:r>
              <a:rPr lang="ko-KR" altLang="en-US" sz="1000" dirty="0">
                <a:solidFill>
                  <a:schemeClr val="bg1"/>
                </a:solidFill>
              </a:rPr>
              <a:t>카카오 로그인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4) </a:t>
            </a:r>
            <a:r>
              <a:rPr lang="ko-KR" altLang="en-US" sz="1000" dirty="0">
                <a:solidFill>
                  <a:schemeClr val="bg1"/>
                </a:solidFill>
              </a:rPr>
              <a:t>아이디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비밀번호 찾기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5) </a:t>
            </a:r>
            <a:r>
              <a:rPr lang="ko-KR" altLang="en-US" sz="1000" dirty="0">
                <a:solidFill>
                  <a:schemeClr val="bg1"/>
                </a:solidFill>
              </a:rPr>
              <a:t>회원정보수정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6)</a:t>
            </a:r>
            <a:r>
              <a:rPr lang="ko-KR" altLang="en-US" sz="1000" dirty="0">
                <a:solidFill>
                  <a:schemeClr val="bg1"/>
                </a:solidFill>
              </a:rPr>
              <a:t> 회원탈퇴</a:t>
            </a:r>
            <a:br>
              <a:rPr lang="en-US" altLang="ko-KR" sz="1000" dirty="0">
                <a:solidFill>
                  <a:schemeClr val="bg1"/>
                </a:solidFill>
              </a:rPr>
            </a:br>
            <a:endParaRPr lang="en-US" altLang="ko-KR" sz="800" dirty="0">
              <a:solidFill>
                <a:schemeClr val="bg1"/>
              </a:solidFill>
            </a:endParaRPr>
          </a:p>
          <a:p>
            <a:pPr marL="48895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커뮤니티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1) </a:t>
            </a:r>
            <a:r>
              <a:rPr lang="ko-KR" altLang="en-US" sz="1000" dirty="0">
                <a:solidFill>
                  <a:schemeClr val="bg1"/>
                </a:solidFill>
              </a:rPr>
              <a:t>글쓰기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2) </a:t>
            </a:r>
            <a:r>
              <a:rPr lang="ko-KR" altLang="en-US" sz="1000" dirty="0">
                <a:solidFill>
                  <a:schemeClr val="bg1"/>
                </a:solidFill>
              </a:rPr>
              <a:t>글 수정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삭제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3) </a:t>
            </a:r>
            <a:r>
              <a:rPr lang="ko-KR" altLang="en-US" sz="1000" dirty="0">
                <a:solidFill>
                  <a:schemeClr val="bg1"/>
                </a:solidFill>
              </a:rPr>
              <a:t>답글 쓰기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4) </a:t>
            </a:r>
            <a:r>
              <a:rPr lang="ko-KR" altLang="en-US" sz="1000" dirty="0">
                <a:solidFill>
                  <a:schemeClr val="bg1"/>
                </a:solidFill>
              </a:rPr>
              <a:t>댓글 쓰기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5) </a:t>
            </a:r>
            <a:r>
              <a:rPr lang="ko-KR" altLang="en-US" sz="1000" dirty="0">
                <a:solidFill>
                  <a:schemeClr val="bg1"/>
                </a:solidFill>
              </a:rPr>
              <a:t>검색 </a:t>
            </a:r>
            <a:r>
              <a:rPr lang="en-US" altLang="ko-KR" sz="1000" dirty="0">
                <a:solidFill>
                  <a:schemeClr val="bg1"/>
                </a:solidFill>
              </a:rPr>
              <a:t>&amp; </a:t>
            </a:r>
            <a:r>
              <a:rPr lang="ko-KR" altLang="en-US" sz="1000" dirty="0">
                <a:solidFill>
                  <a:schemeClr val="bg1"/>
                </a:solidFill>
              </a:rPr>
              <a:t>페이지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0972301-3499-4603-BACA-5E83B6D312C7}"/>
              </a:ext>
            </a:extLst>
          </p:cNvPr>
          <p:cNvSpPr txBox="1">
            <a:spLocks/>
          </p:cNvSpPr>
          <p:nvPr/>
        </p:nvSpPr>
        <p:spPr>
          <a:xfrm>
            <a:off x="2258296" y="1188713"/>
            <a:ext cx="2210228" cy="366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8895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3"/>
            </a:pPr>
            <a:r>
              <a:rPr lang="ko-KR" altLang="en-US" b="1" dirty="0">
                <a:solidFill>
                  <a:schemeClr val="bg1"/>
                </a:solidFill>
              </a:rPr>
              <a:t>신고 기능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게시글 </a:t>
            </a:r>
            <a:r>
              <a:rPr lang="en-US" altLang="ko-KR" sz="1000" dirty="0">
                <a:solidFill>
                  <a:schemeClr val="bg1"/>
                </a:solidFill>
              </a:rPr>
              <a:t>/ </a:t>
            </a:r>
            <a:r>
              <a:rPr lang="ko-KR" altLang="en-US" sz="1000" dirty="0">
                <a:solidFill>
                  <a:schemeClr val="bg1"/>
                </a:solidFill>
              </a:rPr>
              <a:t>댓글 </a:t>
            </a:r>
            <a:r>
              <a:rPr lang="en-US" altLang="ko-KR" sz="1000" dirty="0">
                <a:solidFill>
                  <a:schemeClr val="bg1"/>
                </a:solidFill>
              </a:rPr>
              <a:t>/ </a:t>
            </a:r>
            <a:r>
              <a:rPr lang="ko-KR" altLang="en-US" sz="1000" dirty="0">
                <a:solidFill>
                  <a:schemeClr val="bg1"/>
                </a:solidFill>
              </a:rPr>
              <a:t>상점 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/ </a:t>
            </a:r>
            <a:r>
              <a:rPr lang="ko-KR" altLang="en-US" sz="1000" dirty="0">
                <a:solidFill>
                  <a:schemeClr val="bg1"/>
                </a:solidFill>
              </a:rPr>
              <a:t>상품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글 </a:t>
            </a:r>
            <a:r>
              <a:rPr lang="en-US" altLang="ko-KR" sz="1000" dirty="0">
                <a:solidFill>
                  <a:schemeClr val="bg1"/>
                </a:solidFill>
              </a:rPr>
              <a:t>/ </a:t>
            </a:r>
            <a:r>
              <a:rPr lang="ko-KR" altLang="en-US" sz="1000" dirty="0">
                <a:solidFill>
                  <a:schemeClr val="bg1"/>
                </a:solidFill>
              </a:rPr>
              <a:t>상품 후기 신고</a:t>
            </a:r>
            <a:br>
              <a:rPr lang="en-US" altLang="ko-KR" sz="1000" dirty="0">
                <a:solidFill>
                  <a:schemeClr val="bg1"/>
                </a:solidFill>
              </a:rPr>
            </a:br>
            <a:endParaRPr lang="en-US" altLang="ko-KR" sz="1000" dirty="0">
              <a:solidFill>
                <a:schemeClr val="bg1"/>
              </a:solidFill>
            </a:endParaRPr>
          </a:p>
          <a:p>
            <a:pPr marL="48895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3"/>
            </a:pPr>
            <a:r>
              <a:rPr lang="en-US" altLang="ko-KR" b="1" dirty="0">
                <a:solidFill>
                  <a:schemeClr val="bg1"/>
                </a:solidFill>
              </a:rPr>
              <a:t>1:1 </a:t>
            </a:r>
            <a:r>
              <a:rPr lang="ko-KR" altLang="en-US" b="1" dirty="0">
                <a:solidFill>
                  <a:schemeClr val="bg1"/>
                </a:solidFill>
              </a:rPr>
              <a:t>문의 등록</a:t>
            </a:r>
            <a:br>
              <a:rPr lang="en-US" altLang="ko-KR" sz="1000" dirty="0">
                <a:solidFill>
                  <a:schemeClr val="bg1"/>
                </a:solidFill>
              </a:rPr>
            </a:br>
            <a:endParaRPr lang="en-US" altLang="ko-KR" sz="1000" dirty="0">
              <a:solidFill>
                <a:schemeClr val="bg1"/>
              </a:solidFill>
            </a:endParaRPr>
          </a:p>
          <a:p>
            <a:pPr marL="48895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3"/>
            </a:pPr>
            <a:r>
              <a:rPr lang="ko-KR" altLang="en-US" b="1" dirty="0">
                <a:solidFill>
                  <a:schemeClr val="bg1"/>
                </a:solidFill>
              </a:rPr>
              <a:t>관리자 페이지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1) </a:t>
            </a:r>
            <a:r>
              <a:rPr lang="ko-KR" altLang="en-US" sz="1000" dirty="0">
                <a:solidFill>
                  <a:schemeClr val="bg1"/>
                </a:solidFill>
              </a:rPr>
              <a:t>탈퇴회원관리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2) </a:t>
            </a:r>
            <a:r>
              <a:rPr lang="ko-KR" altLang="en-US" sz="1000" dirty="0">
                <a:solidFill>
                  <a:schemeClr val="bg1"/>
                </a:solidFill>
              </a:rPr>
              <a:t>신고내역관리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3) 1:1</a:t>
            </a:r>
            <a:r>
              <a:rPr lang="ko-KR" altLang="en-US" sz="1000" dirty="0">
                <a:solidFill>
                  <a:schemeClr val="bg1"/>
                </a:solidFill>
              </a:rPr>
              <a:t>문의 관리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9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EB5811-5242-4518-9DA0-B79D4971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659609"/>
            <a:ext cx="8445190" cy="43723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00E01F-BE45-4613-8C2D-500BD17592AA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</a:t>
            </a:r>
            <a:r>
              <a:rPr lang="en-US" altLang="ko-KR" sz="2000" b="1"/>
              <a:t>DB ERD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438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7ED0E8-623F-454F-9017-C3A561CE3B4C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①</a:t>
            </a:r>
            <a:r>
              <a:rPr lang="en-US" altLang="ko-KR" sz="2000" b="1"/>
              <a:t> </a:t>
            </a:r>
            <a:r>
              <a:rPr lang="ko-KR" altLang="en-US" sz="2000" b="1"/>
              <a:t>회원 </a:t>
            </a:r>
            <a:r>
              <a:rPr lang="en-US" altLang="ko-KR" sz="2000" b="1"/>
              <a:t>: </a:t>
            </a:r>
            <a:r>
              <a:rPr lang="ko-KR" altLang="en-US" sz="2000" b="1"/>
              <a:t>회원 가입</a:t>
            </a:r>
            <a:endParaRPr lang="ko-KR" altLang="en-US" sz="2000" b="1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2AC554B-2CB2-4E51-8868-4FB8F3571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67" r="38137"/>
          <a:stretch/>
        </p:blipFill>
        <p:spPr>
          <a:xfrm>
            <a:off x="1922352" y="624197"/>
            <a:ext cx="1844271" cy="36863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5200E6-9A94-4D9A-9F41-CD1E76864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04" t="1277"/>
          <a:stretch/>
        </p:blipFill>
        <p:spPr>
          <a:xfrm>
            <a:off x="5232918" y="624197"/>
            <a:ext cx="1628799" cy="44548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AC08BCA-55BB-4714-9F1A-DDC193B81706}"/>
              </a:ext>
            </a:extLst>
          </p:cNvPr>
          <p:cNvGrpSpPr/>
          <p:nvPr/>
        </p:nvGrpSpPr>
        <p:grpSpPr>
          <a:xfrm>
            <a:off x="576263" y="4408488"/>
            <a:ext cx="4035356" cy="525208"/>
            <a:chOff x="357658" y="4300512"/>
            <a:chExt cx="4035356" cy="52520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027EE6-80B7-4B3C-8E4C-E35B9A144D6E}"/>
                </a:ext>
              </a:extLst>
            </p:cNvPr>
            <p:cNvSpPr txBox="1"/>
            <p:nvPr/>
          </p:nvSpPr>
          <p:spPr>
            <a:xfrm flipH="1">
              <a:off x="909548" y="4300512"/>
              <a:ext cx="3483466" cy="525208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항목별 유효성 검사 </a:t>
              </a:r>
              <a:r>
                <a:rPr lang="en-US" altLang="ko-KR" sz="1000"/>
                <a:t>/ </a:t>
              </a:r>
              <a:r>
                <a:rPr lang="ko-KR" altLang="en-US" sz="1000"/>
                <a:t>이메일 인증</a:t>
              </a:r>
              <a:endParaRPr lang="en-US" altLang="ko-KR" sz="1000"/>
            </a:p>
            <a:p>
              <a:pPr>
                <a:lnSpc>
                  <a:spcPct val="150000"/>
                </a:lnSpc>
              </a:pPr>
              <a:r>
                <a:rPr lang="ko-KR" altLang="en-US" sz="1000"/>
                <a:t>카카오 우편번호 </a:t>
              </a:r>
              <a:r>
                <a:rPr lang="en-US" altLang="ko-KR" sz="1000"/>
                <a:t>API / </a:t>
              </a:r>
              <a:r>
                <a:rPr lang="ko-KR" altLang="en-US" sz="1000"/>
                <a:t>필수약관동의 체크박스</a:t>
              </a:r>
              <a:endParaRPr lang="en-US" altLang="ko-KR" sz="10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218A055-D71C-4F05-B189-394DF07581C3}"/>
                </a:ext>
              </a:extLst>
            </p:cNvPr>
            <p:cNvSpPr/>
            <p:nvPr/>
          </p:nvSpPr>
          <p:spPr>
            <a:xfrm>
              <a:off x="357658" y="4300512"/>
              <a:ext cx="551890" cy="525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63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8F46B-E5AB-44F5-9855-67EE9159E014}"/>
              </a:ext>
            </a:extLst>
          </p:cNvPr>
          <p:cNvSpPr/>
          <p:nvPr/>
        </p:nvSpPr>
        <p:spPr>
          <a:xfrm>
            <a:off x="0" y="0"/>
            <a:ext cx="9144000" cy="526211"/>
          </a:xfrm>
          <a:prstGeom prst="rect">
            <a:avLst/>
          </a:prstGeom>
          <a:solidFill>
            <a:srgbClr val="313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5. </a:t>
            </a:r>
            <a:r>
              <a:rPr lang="ko-KR" altLang="en-US" sz="2000" b="1"/>
              <a:t>담당 기능 ①</a:t>
            </a:r>
            <a:r>
              <a:rPr lang="en-US" altLang="ko-KR" sz="2000" b="1"/>
              <a:t> </a:t>
            </a:r>
            <a:r>
              <a:rPr lang="ko-KR" altLang="en-US" sz="2000" b="1"/>
              <a:t>회원 </a:t>
            </a:r>
            <a:r>
              <a:rPr lang="en-US" altLang="ko-KR" sz="2000" b="1"/>
              <a:t>: </a:t>
            </a:r>
            <a:r>
              <a:rPr lang="ko-KR" altLang="en-US" sz="2000" b="1"/>
              <a:t>로그인</a:t>
            </a:r>
            <a:endParaRPr lang="ko-KR" altLang="en-US" sz="2000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B2827B5-B7F5-4B8D-8881-0E50819E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8" y="771264"/>
            <a:ext cx="4653813" cy="32360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9301CC5-109D-4B34-8ED4-ADF949BF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294" y="771264"/>
            <a:ext cx="3801368" cy="33227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01E18BC1-0A27-4B79-92E5-5C60868F65AC}"/>
              </a:ext>
            </a:extLst>
          </p:cNvPr>
          <p:cNvGrpSpPr/>
          <p:nvPr/>
        </p:nvGrpSpPr>
        <p:grpSpPr>
          <a:xfrm>
            <a:off x="570873" y="4407676"/>
            <a:ext cx="5383360" cy="525465"/>
            <a:chOff x="357658" y="4300512"/>
            <a:chExt cx="5383360" cy="5254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35EADA-7252-4153-9247-8FF149C4D222}"/>
                </a:ext>
              </a:extLst>
            </p:cNvPr>
            <p:cNvSpPr txBox="1"/>
            <p:nvPr/>
          </p:nvSpPr>
          <p:spPr>
            <a:xfrm flipH="1">
              <a:off x="909548" y="4300512"/>
              <a:ext cx="4831470" cy="525465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일반 로그인</a:t>
              </a:r>
              <a:r>
                <a:rPr lang="en-US" altLang="ko-KR" sz="1000"/>
                <a:t>(</a:t>
              </a:r>
              <a:r>
                <a:rPr lang="ko-KR" altLang="en-US" sz="1000"/>
                <a:t>유효성 검사</a:t>
              </a:r>
              <a:r>
                <a:rPr lang="en-US" altLang="ko-KR" sz="100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/>
                <a:t>카카오 로그인 </a:t>
              </a:r>
              <a:r>
                <a:rPr lang="en-US" altLang="ko-KR" sz="1000"/>
                <a:t>(</a:t>
              </a:r>
              <a:r>
                <a:rPr lang="ko-KR" altLang="en-US" sz="1000"/>
                <a:t>저장된 카카오 계정 연결 끊기</a:t>
              </a:r>
              <a:r>
                <a:rPr lang="en-US" altLang="ko-KR" sz="1000"/>
                <a:t>)</a:t>
              </a:r>
              <a:endParaRPr lang="en-US" altLang="ko-KR" sz="1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2785040-E3EB-40F7-A248-526C2945F45F}"/>
                </a:ext>
              </a:extLst>
            </p:cNvPr>
            <p:cNvSpPr/>
            <p:nvPr/>
          </p:nvSpPr>
          <p:spPr>
            <a:xfrm>
              <a:off x="357658" y="4300512"/>
              <a:ext cx="551890" cy="525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31394D"/>
                  </a:solidFill>
                </a:rPr>
                <a:t>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73311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992</Words>
  <Application>Microsoft Office PowerPoint</Application>
  <PresentationFormat>화면 슬라이드 쇼(16:9)</PresentationFormat>
  <Paragraphs>100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Merriweather</vt:lpstr>
      <vt:lpstr>Roboto</vt:lpstr>
      <vt:lpstr>맑은 고딕</vt:lpstr>
      <vt:lpstr>Paradigm</vt:lpstr>
      <vt:lpstr>중고거래 마켓 웹페이지 Spring 프로젝트 포트폴리오</vt:lpstr>
      <vt:lpstr>PowerPoint 프레젠테이션</vt:lpstr>
      <vt:lpstr>PowerPoint 프레젠테이션</vt:lpstr>
      <vt:lpstr>PowerPoint 프레젠테이션</vt:lpstr>
      <vt:lpstr>4. 개발 환경 &amp; 툴</vt:lpstr>
      <vt:lpstr>담당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176기  ‘혜자’ 팀 파이널 프로젝트</dc:title>
  <dc:creator>hannah</dc:creator>
  <cp:lastModifiedBy>hannah</cp:lastModifiedBy>
  <cp:revision>173</cp:revision>
  <dcterms:modified xsi:type="dcterms:W3CDTF">2021-03-17T16:35:13Z</dcterms:modified>
</cp:coreProperties>
</file>