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62" r:id="rId2"/>
    <p:sldId id="308" r:id="rId3"/>
    <p:sldId id="320" r:id="rId4"/>
    <p:sldId id="309" r:id="rId5"/>
    <p:sldId id="310" r:id="rId6"/>
    <p:sldId id="311" r:id="rId7"/>
    <p:sldId id="312" r:id="rId8"/>
    <p:sldId id="313" r:id="rId9"/>
    <p:sldId id="314" r:id="rId10"/>
    <p:sldId id="315" r:id="rId11"/>
    <p:sldId id="316" r:id="rId12"/>
    <p:sldId id="317" r:id="rId13"/>
    <p:sldId id="318" r:id="rId14"/>
    <p:sldId id="319" r:id="rId15"/>
    <p:sldId id="260" r:id="rId16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44148" autoAdjust="0"/>
    <p:restoredTop sz="79630" autoAdjust="0"/>
  </p:normalViewPr>
  <p:slideViewPr>
    <p:cSldViewPr>
      <p:cViewPr>
        <p:scale>
          <a:sx n="58" d="100"/>
          <a:sy n="58" d="100"/>
        </p:scale>
        <p:origin x="-1224" y="-2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292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7" d="100"/>
          <a:sy n="97" d="100"/>
        </p:scale>
        <p:origin x="-3534" y="-108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1EE508-E6D0-4648-B6D2-38C44CE8FAAB}" type="datetimeFigureOut">
              <a:rPr lang="ko-KR" altLang="en-US" smtClean="0"/>
              <a:t>2017-02-20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E4F163-CEA8-49D6-BAEB-CFF7E3C984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71637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1CF068-DEA1-4643-B807-89A7146A4070}" type="datetimeFigureOut">
              <a:rPr lang="ko-KR" altLang="en-US" smtClean="0"/>
              <a:t>2017-02-20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FBCD24-FD72-452C-8969-09628A5F2B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1122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BCD24-FD72-452C-8969-09628A5F2BD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41984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BCD24-FD72-452C-8969-09628A5F2BD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6702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ctrTitle" hasCustomPrompt="1"/>
          </p:nvPr>
        </p:nvSpPr>
        <p:spPr>
          <a:xfrm>
            <a:off x="252000" y="308691"/>
            <a:ext cx="8640000" cy="1470025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500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문서의 제목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err="1" smtClean="0"/>
              <a:t>나눔바른고딕</a:t>
            </a:r>
            <a:r>
              <a:rPr lang="ko-KR" altLang="en-US" dirty="0" smtClean="0"/>
              <a:t> </a:t>
            </a:r>
            <a:r>
              <a:rPr lang="en-US" altLang="ko-KR" dirty="0" smtClean="0"/>
              <a:t>R, 45pt</a:t>
            </a:r>
            <a:endParaRPr lang="ko-KR" altLang="en-US" dirty="0"/>
          </a:p>
        </p:txBody>
      </p:sp>
      <p:sp>
        <p:nvSpPr>
          <p:cNvPr id="4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252000" y="2291708"/>
            <a:ext cx="8640000" cy="1108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000" baseline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457200" indent="0" algn="ctr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작성자</a:t>
            </a:r>
            <a:r>
              <a: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0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나눔바른고딕</a:t>
            </a:r>
            <a:r>
              <a:rPr lang="ko-KR" altLang="en-US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R, 10pt</a:t>
            </a:r>
          </a:p>
          <a:p>
            <a:pPr>
              <a:lnSpc>
                <a:spcPct val="150000"/>
              </a:lnSpc>
            </a:pPr>
            <a:r>
              <a:rPr lang="ko-KR" altLang="en-US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소속팀 </a:t>
            </a:r>
            <a:r>
              <a: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 </a:t>
            </a:r>
            <a:r>
              <a:rPr lang="ko-KR" altLang="en-US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상위부서</a:t>
            </a:r>
            <a:r>
              <a: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0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나눔바른고딕</a:t>
            </a:r>
            <a:r>
              <a:rPr lang="ko-KR" altLang="en-US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R, 10pt</a:t>
            </a:r>
          </a:p>
          <a:p>
            <a:pPr>
              <a:lnSpc>
                <a:spcPct val="150000"/>
              </a:lnSpc>
            </a:pPr>
            <a:r>
              <a:rPr lang="ko-KR" altLang="en-US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대외비</a:t>
            </a:r>
            <a:endParaRPr lang="ko-KR" altLang="en-US" sz="1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739341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 hasCustomPrompt="1"/>
          </p:nvPr>
        </p:nvSpPr>
        <p:spPr>
          <a:xfrm>
            <a:off x="252000" y="274638"/>
            <a:ext cx="8640000" cy="338400"/>
          </a:xfrm>
          <a:prstGeom prst="rect">
            <a:avLst/>
          </a:prstGeom>
        </p:spPr>
        <p:txBody>
          <a:bodyPr>
            <a:normAutofit/>
          </a:bodyPr>
          <a:lstStyle>
            <a:lvl1pPr marL="0" algn="l" defTabSz="914400" rtl="0" eaLnBrk="1" latinLnBrk="1" hangingPunct="1">
              <a:spcBef>
                <a:spcPct val="0"/>
              </a:spcBef>
              <a:buNone/>
              <a:defRPr lang="ko-KR" altLang="en-US" sz="1600" b="1" kern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</a:lstStyle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252000" y="980728"/>
            <a:ext cx="8640000" cy="4525963"/>
          </a:xfrm>
          <a:prstGeom prst="rect">
            <a:avLst/>
          </a:prstGeom>
        </p:spPr>
        <p:txBody>
          <a:bodyPr/>
          <a:lstStyle>
            <a:lvl1pPr marL="0" indent="-180000" rtl="0" eaLnBrk="1" latinLnBrk="1" hangingPunct="1">
              <a:lnSpc>
                <a:spcPct val="150000"/>
              </a:lnSpc>
              <a:spcBef>
                <a:spcPts val="10"/>
              </a:spcBef>
              <a:buFont typeface="+mj-lt"/>
              <a:buAutoNum type="arabicPeriod"/>
              <a:defRPr sz="1400" b="1" baseline="0">
                <a:ln>
                  <a:noFill/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180000" indent="0" rtl="0" eaLnBrk="1" latinLnBrk="1" hangingPunct="1">
              <a:lnSpc>
                <a:spcPct val="150000"/>
              </a:lnSpc>
              <a:spcBef>
                <a:spcPts val="10"/>
              </a:spcBef>
              <a:buFontTx/>
              <a:buNone/>
              <a:defRPr sz="1200" b="0" kern="1200" baseline="0">
                <a:ln>
                  <a:noFill/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2pPr>
            <a:lvl3pPr marL="360000" indent="0">
              <a:lnSpc>
                <a:spcPct val="150000"/>
              </a:lnSpc>
              <a:spcBef>
                <a:spcPts val="30"/>
              </a:spcBef>
              <a:buFontTx/>
              <a:buNone/>
              <a:defRPr sz="1000">
                <a:solidFill>
                  <a:schemeClr val="tx1"/>
                </a:solidFill>
              </a:defRPr>
            </a:lvl3pPr>
            <a:lvl4pPr marL="540000" indent="0">
              <a:lnSpc>
                <a:spcPct val="150000"/>
              </a:lnSpc>
              <a:spcBef>
                <a:spcPts val="10"/>
              </a:spcBef>
              <a:buFontTx/>
              <a:buNone/>
              <a:defRPr sz="1000">
                <a:solidFill>
                  <a:schemeClr val="tx1"/>
                </a:solidFill>
              </a:defRPr>
            </a:lvl4pPr>
            <a:lvl5pPr marL="648000" indent="0">
              <a:lnSpc>
                <a:spcPct val="150000"/>
              </a:lnSpc>
              <a:spcBef>
                <a:spcPts val="10"/>
              </a:spcBef>
              <a:buFontTx/>
              <a:buNone/>
              <a:defRPr sz="1000">
                <a:solidFill>
                  <a:schemeClr val="tx1"/>
                </a:solidFill>
              </a:defRPr>
            </a:lvl5pPr>
            <a:lvl6pPr marL="828000" indent="0">
              <a:lnSpc>
                <a:spcPct val="150000"/>
              </a:lnSpc>
              <a:spcBef>
                <a:spcPts val="10"/>
              </a:spcBef>
              <a:buFontTx/>
              <a:buNone/>
              <a:defRPr sz="1000">
                <a:solidFill>
                  <a:schemeClr val="tx1"/>
                </a:solidFill>
              </a:defRPr>
            </a:lvl6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altLang="ko-KR" dirty="0" smtClean="0"/>
          </a:p>
          <a:p>
            <a:pPr lvl="5"/>
            <a:r>
              <a:rPr lang="ko-KR" altLang="en-US" dirty="0" smtClean="0"/>
              <a:t>여섯째 수준</a:t>
            </a:r>
            <a:endParaRPr lang="en-US" altLang="ko-KR" dirty="0" smtClean="0"/>
          </a:p>
          <a:p>
            <a:pPr lvl="4"/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6521996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챕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252000" y="2375786"/>
            <a:ext cx="8640000" cy="6480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lang="en-US" altLang="ko-KR" sz="3600" b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en-US" altLang="ko-KR" dirty="0" smtClean="0"/>
              <a:t>1.</a:t>
            </a:r>
            <a:r>
              <a:rPr lang="ko-KR" altLang="en-US" dirty="0" err="1" smtClean="0"/>
              <a:t>챕터</a:t>
            </a:r>
            <a:r>
              <a:rPr lang="ko-KR" altLang="en-US" dirty="0" smtClean="0"/>
              <a:t> 제목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나눔바른고딕</a:t>
            </a:r>
            <a:r>
              <a:rPr lang="ko-KR" altLang="en-US" dirty="0" smtClean="0"/>
              <a:t> </a:t>
            </a:r>
            <a:r>
              <a:rPr lang="en-US" altLang="ko-KR" dirty="0" smtClean="0"/>
              <a:t>R, 36pt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36105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일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252000" y="298748"/>
            <a:ext cx="8640000" cy="338554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ko-KR" sz="1600" b="1" kern="1200"/>
            </a:lvl1pPr>
          </a:lstStyle>
          <a:p>
            <a:pPr marL="0" defTabSz="914400" rtl="0" eaLnBrk="1" latinLnBrk="1" hangingPunct="1">
              <a:spcBef>
                <a:spcPct val="0"/>
              </a:spcBef>
              <a:defRPr/>
            </a:pPr>
            <a:r>
              <a:rPr lang="en-US" altLang="ko-KR" sz="16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1.1  </a:t>
            </a:r>
            <a:r>
              <a:rPr lang="ko-KR" altLang="ko-KR" sz="16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페이지 제목</a:t>
            </a:r>
            <a:r>
              <a:rPr lang="en-US" altLang="ko-KR" sz="16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: </a:t>
            </a:r>
            <a:r>
              <a:rPr lang="ko-KR" altLang="ko-KR" sz="1600" b="1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나눔바른고딕</a:t>
            </a:r>
            <a:r>
              <a:rPr lang="en-US" altLang="ko-KR" sz="16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B, 16pt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332385" y="223729"/>
            <a:ext cx="8460000" cy="1588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32385" y="979140"/>
            <a:ext cx="8460000" cy="1588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7965446" y="203669"/>
            <a:ext cx="928694" cy="250583"/>
          </a:xfrm>
          <a:prstGeom prst="rect">
            <a:avLst/>
          </a:prstGeom>
          <a:noFill/>
        </p:spPr>
        <p:txBody>
          <a:bodyPr wrap="square" lIns="99569" tIns="49785" rIns="99569" bIns="49785" rtlCol="0">
            <a:spAutoFit/>
          </a:bodyPr>
          <a:lstStyle/>
          <a:p>
            <a:pPr algn="r">
              <a:lnSpc>
                <a:spcPct val="140000"/>
              </a:lnSpc>
            </a:pPr>
            <a:r>
              <a:rPr lang="ko-KR" altLang="en-US" sz="750" spc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일반</a:t>
            </a:r>
            <a:endParaRPr lang="en-US" altLang="ko-KR" sz="750" spc="0" dirty="0" smtClean="0">
              <a:solidFill>
                <a:schemeClr val="tx1">
                  <a:lumMod val="50000"/>
                  <a:lumOff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슬라이드 번호 개체 틀 5"/>
          <p:cNvSpPr txBox="1">
            <a:spLocks/>
          </p:cNvSpPr>
          <p:nvPr userDrawn="1"/>
        </p:nvSpPr>
        <p:spPr>
          <a:xfrm>
            <a:off x="240954" y="6428953"/>
            <a:ext cx="2781319" cy="2508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  <a:latin typeface="PF Din Text Cond Pro Medium" pitchFamily="2" charset="0"/>
                <a:ea typeface="Rix고딕 M" pitchFamily="18" charset="-127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0BB0C5-6955-4F9B-BA60-58E2367A55EF}" type="slidenum">
              <a:rPr kumimoji="0" lang="ko-KR" altLang="en-US" sz="800" b="0" i="0" u="none" strike="noStrike" kern="1200" cap="none" spc="50" normalizeH="0" baseline="0" noProof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/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파워포인트 문서 사용 안내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612000" y="1233852"/>
            <a:ext cx="7920000" cy="4525963"/>
          </a:xfrm>
          <a:prstGeom prst="rect">
            <a:avLst/>
          </a:prstGeom>
        </p:spPr>
        <p:txBody>
          <a:bodyPr/>
          <a:lstStyle>
            <a:lvl1pPr marL="0" indent="0" algn="l" defTabSz="180000" rtl="0" eaLnBrk="1" latinLnBrk="1" hangingPunct="1">
              <a:lnSpc>
                <a:spcPct val="150000"/>
              </a:lnSpc>
              <a:spcBef>
                <a:spcPts val="300"/>
              </a:spcBef>
              <a:buFontTx/>
              <a:buNone/>
              <a:tabLst>
                <a:tab pos="180000" algn="l"/>
              </a:tabLst>
              <a:defRPr lang="ko-KR" altLang="en-US" sz="1000" b="0" i="0" spc="0" baseline="0" smtClean="0">
                <a:solidFill>
                  <a:schemeClr val="tx1"/>
                </a:solidFill>
                <a:latin typeface="+mn-lt"/>
                <a:ea typeface="+mn-ea"/>
              </a:defRPr>
            </a:lvl1pPr>
            <a:lvl2pPr marL="180000" indent="-180000" algn="l" rtl="0" eaLnBrk="1" latinLnBrk="1" hangingPunct="1">
              <a:lnSpc>
                <a:spcPct val="150000"/>
              </a:lnSpc>
              <a:spcBef>
                <a:spcPts val="10"/>
              </a:spcBef>
              <a:buFont typeface="+mj-lt"/>
              <a:buAutoNum type="arabicPeriod"/>
              <a:defRPr sz="1000" b="0" i="0" spc="0">
                <a:solidFill>
                  <a:schemeClr val="tx1"/>
                </a:solidFill>
                <a:latin typeface="+mn-lt"/>
                <a:ea typeface="+mn-ea"/>
              </a:defRPr>
            </a:lvl2pPr>
            <a:lvl3pPr marL="360000" indent="-180000" algn="l">
              <a:lnSpc>
                <a:spcPct val="150000"/>
              </a:lnSpc>
              <a:spcBef>
                <a:spcPts val="10"/>
              </a:spcBef>
              <a:buFont typeface="+mj-lt"/>
              <a:buAutoNum type="arabicParenR"/>
              <a:defRPr sz="1000">
                <a:solidFill>
                  <a:schemeClr val="tx1"/>
                </a:solidFill>
              </a:defRPr>
            </a:lvl3pPr>
            <a:lvl4pPr marL="648000" indent="-180000" algn="l">
              <a:lnSpc>
                <a:spcPct val="150000"/>
              </a:lnSpc>
              <a:spcBef>
                <a:spcPts val="10"/>
              </a:spcBef>
              <a:buFont typeface="+mj-ea"/>
              <a:buAutoNum type="circleNumDbPlain"/>
              <a:defRPr sz="1000" b="0" i="0" spc="0">
                <a:solidFill>
                  <a:schemeClr val="tx1"/>
                </a:solidFill>
                <a:latin typeface="+mn-lt"/>
                <a:ea typeface="+mn-ea"/>
              </a:defRPr>
            </a:lvl4pPr>
            <a:lvl5pPr marL="648000" indent="108000" algn="l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  <a:defRPr sz="1000">
                <a:solidFill>
                  <a:schemeClr val="tx1"/>
                </a:solidFill>
              </a:defRPr>
            </a:lvl5pPr>
            <a:lvl6pPr marL="900000" indent="0" algn="l">
              <a:lnSpc>
                <a:spcPct val="150000"/>
              </a:lnSpc>
              <a:spcBef>
                <a:spcPts val="10"/>
              </a:spcBef>
              <a:buFontTx/>
              <a:buNone/>
              <a:defRPr sz="1000">
                <a:solidFill>
                  <a:schemeClr val="tx1"/>
                </a:solidFill>
              </a:defRPr>
            </a:lvl6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altLang="ko-KR" dirty="0" smtClean="0"/>
          </a:p>
          <a:p>
            <a:pPr lvl="5"/>
            <a:r>
              <a:rPr lang="ko-KR" altLang="en-US" dirty="0" smtClean="0"/>
              <a:t>여섯째 수준</a:t>
            </a:r>
            <a:endParaRPr lang="en-US" altLang="ko-KR" dirty="0" smtClean="0"/>
          </a:p>
          <a:p>
            <a:pPr lvl="4"/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7321533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대외비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252000" y="298748"/>
            <a:ext cx="8640000" cy="338554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ko-KR" sz="1600" b="1" kern="1200"/>
            </a:lvl1pPr>
          </a:lstStyle>
          <a:p>
            <a:pPr marL="0" defTabSz="914400" rtl="0" eaLnBrk="1" latinLnBrk="1" hangingPunct="1">
              <a:spcBef>
                <a:spcPct val="0"/>
              </a:spcBef>
              <a:defRPr/>
            </a:pPr>
            <a:r>
              <a:rPr lang="en-US" altLang="ko-KR" sz="16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1.1  </a:t>
            </a:r>
            <a:r>
              <a:rPr lang="ko-KR" altLang="ko-KR" sz="16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페이지 제목</a:t>
            </a:r>
            <a:r>
              <a:rPr lang="en-US" altLang="ko-KR" sz="16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: </a:t>
            </a:r>
            <a:r>
              <a:rPr lang="ko-KR" altLang="ko-KR" sz="1600" b="1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나눔바른고딕</a:t>
            </a:r>
            <a:r>
              <a:rPr lang="en-US" altLang="ko-KR" sz="16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B, 16pt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332385" y="223729"/>
            <a:ext cx="8460000" cy="1588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32385" y="979140"/>
            <a:ext cx="8460000" cy="1588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7965446" y="203669"/>
            <a:ext cx="928694" cy="250583"/>
          </a:xfrm>
          <a:prstGeom prst="rect">
            <a:avLst/>
          </a:prstGeom>
          <a:noFill/>
        </p:spPr>
        <p:txBody>
          <a:bodyPr wrap="square" lIns="99569" tIns="49785" rIns="99569" bIns="49785" rtlCol="0">
            <a:spAutoFit/>
          </a:bodyPr>
          <a:lstStyle/>
          <a:p>
            <a:pPr algn="r">
              <a:lnSpc>
                <a:spcPct val="140000"/>
              </a:lnSpc>
            </a:pPr>
            <a:r>
              <a:rPr lang="ko-KR" altLang="en-US" sz="750" spc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대외비</a:t>
            </a:r>
            <a:endParaRPr lang="en-US" altLang="ko-KR" sz="750" spc="0" dirty="0" smtClean="0">
              <a:solidFill>
                <a:schemeClr val="tx1">
                  <a:lumMod val="50000"/>
                  <a:lumOff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슬라이드 번호 개체 틀 5"/>
          <p:cNvSpPr txBox="1">
            <a:spLocks/>
          </p:cNvSpPr>
          <p:nvPr userDrawn="1"/>
        </p:nvSpPr>
        <p:spPr>
          <a:xfrm>
            <a:off x="240954" y="6428953"/>
            <a:ext cx="2781319" cy="2508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  <a:latin typeface="PF Din Text Cond Pro Medium" pitchFamily="2" charset="0"/>
                <a:ea typeface="Rix고딕 M" pitchFamily="18" charset="-127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0BB0C5-6955-4F9B-BA60-58E2367A55EF}" type="slidenum">
              <a:rPr kumimoji="0" lang="ko-KR" altLang="en-US" sz="800" b="0" i="0" u="none" strike="noStrike" kern="1200" cap="none" spc="50" normalizeH="0" baseline="0" noProof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/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파워포인트 문서 사용 안내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612000" y="1233852"/>
            <a:ext cx="7920000" cy="4525963"/>
          </a:xfrm>
          <a:prstGeom prst="rect">
            <a:avLst/>
          </a:prstGeom>
        </p:spPr>
        <p:txBody>
          <a:bodyPr/>
          <a:lstStyle>
            <a:lvl1pPr marL="0" indent="0" algn="l" defTabSz="180000" rtl="0" eaLnBrk="1" latinLnBrk="1" hangingPunct="1">
              <a:lnSpc>
                <a:spcPct val="150000"/>
              </a:lnSpc>
              <a:spcBef>
                <a:spcPts val="300"/>
              </a:spcBef>
              <a:buFontTx/>
              <a:buNone/>
              <a:tabLst>
                <a:tab pos="180000" algn="l"/>
              </a:tabLst>
              <a:defRPr lang="ko-KR" altLang="en-US" sz="1000" b="0" i="0" spc="0" baseline="0" smtClean="0">
                <a:solidFill>
                  <a:schemeClr val="tx1"/>
                </a:solidFill>
                <a:latin typeface="+mn-lt"/>
                <a:ea typeface="+mn-ea"/>
              </a:defRPr>
            </a:lvl1pPr>
            <a:lvl2pPr marL="180000" indent="-180000" algn="l" rtl="0" eaLnBrk="1" latinLnBrk="1" hangingPunct="1">
              <a:lnSpc>
                <a:spcPct val="150000"/>
              </a:lnSpc>
              <a:spcBef>
                <a:spcPts val="10"/>
              </a:spcBef>
              <a:buFont typeface="+mj-lt"/>
              <a:buAutoNum type="arabicPeriod"/>
              <a:defRPr sz="1000" b="0" i="0" spc="0">
                <a:solidFill>
                  <a:schemeClr val="tx1"/>
                </a:solidFill>
                <a:latin typeface="+mn-lt"/>
                <a:ea typeface="+mn-ea"/>
              </a:defRPr>
            </a:lvl2pPr>
            <a:lvl3pPr marL="360000" indent="-180000" algn="l">
              <a:lnSpc>
                <a:spcPct val="150000"/>
              </a:lnSpc>
              <a:spcBef>
                <a:spcPts val="10"/>
              </a:spcBef>
              <a:buFont typeface="+mj-lt"/>
              <a:buAutoNum type="arabicParenR"/>
              <a:defRPr sz="1000">
                <a:solidFill>
                  <a:schemeClr val="tx1"/>
                </a:solidFill>
              </a:defRPr>
            </a:lvl3pPr>
            <a:lvl4pPr marL="648000" indent="-180000" algn="l">
              <a:lnSpc>
                <a:spcPct val="150000"/>
              </a:lnSpc>
              <a:spcBef>
                <a:spcPts val="10"/>
              </a:spcBef>
              <a:buFont typeface="+mj-ea"/>
              <a:buAutoNum type="circleNumDbPlain"/>
              <a:defRPr sz="1000" b="0" i="0" spc="0">
                <a:solidFill>
                  <a:schemeClr val="tx1"/>
                </a:solidFill>
                <a:latin typeface="+mn-lt"/>
                <a:ea typeface="+mn-ea"/>
              </a:defRPr>
            </a:lvl4pPr>
            <a:lvl5pPr marL="648000" indent="108000" algn="l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  <a:defRPr sz="1000">
                <a:solidFill>
                  <a:schemeClr val="tx1"/>
                </a:solidFill>
              </a:defRPr>
            </a:lvl5pPr>
            <a:lvl6pPr marL="900000" indent="0" algn="l">
              <a:lnSpc>
                <a:spcPct val="150000"/>
              </a:lnSpc>
              <a:spcBef>
                <a:spcPts val="10"/>
              </a:spcBef>
              <a:buFontTx/>
              <a:buNone/>
              <a:defRPr sz="1000">
                <a:solidFill>
                  <a:schemeClr val="tx1"/>
                </a:solidFill>
              </a:defRPr>
            </a:lvl6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altLang="ko-KR" dirty="0" smtClean="0"/>
          </a:p>
          <a:p>
            <a:pPr lvl="5"/>
            <a:r>
              <a:rPr lang="ko-KR" altLang="en-US" dirty="0" smtClean="0"/>
              <a:t>여섯째 수준</a:t>
            </a:r>
            <a:endParaRPr lang="en-US" altLang="ko-KR" dirty="0" smtClean="0"/>
          </a:p>
          <a:p>
            <a:pPr lvl="4"/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4559080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기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252000" y="298748"/>
            <a:ext cx="8640000" cy="338554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ko-KR" sz="1600" b="1" kern="1200"/>
            </a:lvl1pPr>
          </a:lstStyle>
          <a:p>
            <a:pPr marL="0" defTabSz="914400" rtl="0" eaLnBrk="1" latinLnBrk="1" hangingPunct="1">
              <a:spcBef>
                <a:spcPct val="0"/>
              </a:spcBef>
              <a:defRPr/>
            </a:pPr>
            <a:r>
              <a:rPr lang="en-US" altLang="ko-KR" sz="16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1.1  </a:t>
            </a:r>
            <a:r>
              <a:rPr lang="ko-KR" altLang="ko-KR" sz="16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페이지 제목</a:t>
            </a:r>
            <a:r>
              <a:rPr lang="en-US" altLang="ko-KR" sz="16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: </a:t>
            </a:r>
            <a:r>
              <a:rPr lang="ko-KR" altLang="ko-KR" sz="1600" b="1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나눔바른고딕</a:t>
            </a:r>
            <a:r>
              <a:rPr lang="en-US" altLang="ko-KR" sz="16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B, 16pt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332385" y="223729"/>
            <a:ext cx="8460000" cy="1588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32385" y="979140"/>
            <a:ext cx="8460000" cy="1588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7965446" y="203669"/>
            <a:ext cx="928694" cy="250583"/>
          </a:xfrm>
          <a:prstGeom prst="rect">
            <a:avLst/>
          </a:prstGeom>
          <a:noFill/>
        </p:spPr>
        <p:txBody>
          <a:bodyPr wrap="square" lIns="99569" tIns="49785" rIns="99569" bIns="49785" rtlCol="0">
            <a:spAutoFit/>
          </a:bodyPr>
          <a:lstStyle/>
          <a:p>
            <a:pPr algn="r">
              <a:lnSpc>
                <a:spcPct val="140000"/>
              </a:lnSpc>
            </a:pPr>
            <a:r>
              <a:rPr lang="ko-KR" altLang="en-US" sz="750" spc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기밀</a:t>
            </a:r>
            <a:endParaRPr lang="en-US" altLang="ko-KR" sz="750" spc="0" dirty="0" smtClean="0">
              <a:solidFill>
                <a:schemeClr val="tx1">
                  <a:lumMod val="50000"/>
                  <a:lumOff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슬라이드 번호 개체 틀 5"/>
          <p:cNvSpPr txBox="1">
            <a:spLocks/>
          </p:cNvSpPr>
          <p:nvPr userDrawn="1"/>
        </p:nvSpPr>
        <p:spPr>
          <a:xfrm>
            <a:off x="240954" y="6428953"/>
            <a:ext cx="2781319" cy="2508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  <a:latin typeface="PF Din Text Cond Pro Medium" pitchFamily="2" charset="0"/>
                <a:ea typeface="Rix고딕 M" pitchFamily="18" charset="-127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0BB0C5-6955-4F9B-BA60-58E2367A55EF}" type="slidenum">
              <a:rPr kumimoji="0" lang="ko-KR" altLang="en-US" sz="800" b="0" i="0" u="none" strike="noStrike" kern="1200" cap="none" spc="50" normalizeH="0" baseline="0" noProof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/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파워포인트 문서 사용 안내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612000" y="1233852"/>
            <a:ext cx="7920000" cy="4525963"/>
          </a:xfrm>
          <a:prstGeom prst="rect">
            <a:avLst/>
          </a:prstGeom>
        </p:spPr>
        <p:txBody>
          <a:bodyPr/>
          <a:lstStyle>
            <a:lvl1pPr marL="0" indent="0" algn="l" defTabSz="180000" rtl="0" eaLnBrk="1" latinLnBrk="1" hangingPunct="1">
              <a:lnSpc>
                <a:spcPct val="150000"/>
              </a:lnSpc>
              <a:spcBef>
                <a:spcPts val="300"/>
              </a:spcBef>
              <a:buFontTx/>
              <a:buNone/>
              <a:tabLst>
                <a:tab pos="180000" algn="l"/>
              </a:tabLst>
              <a:defRPr lang="ko-KR" altLang="en-US" sz="1000" b="0" i="0" spc="0" baseline="0" smtClean="0">
                <a:solidFill>
                  <a:schemeClr val="tx1"/>
                </a:solidFill>
                <a:latin typeface="+mn-lt"/>
                <a:ea typeface="+mn-ea"/>
              </a:defRPr>
            </a:lvl1pPr>
            <a:lvl2pPr marL="180000" indent="-180000" algn="l" rtl="0" eaLnBrk="1" latinLnBrk="1" hangingPunct="1">
              <a:lnSpc>
                <a:spcPct val="150000"/>
              </a:lnSpc>
              <a:spcBef>
                <a:spcPts val="10"/>
              </a:spcBef>
              <a:buFont typeface="+mj-lt"/>
              <a:buAutoNum type="arabicPeriod"/>
              <a:defRPr sz="1000" b="0" i="0" spc="0">
                <a:solidFill>
                  <a:schemeClr val="tx1"/>
                </a:solidFill>
                <a:latin typeface="+mn-lt"/>
                <a:ea typeface="+mn-ea"/>
              </a:defRPr>
            </a:lvl2pPr>
            <a:lvl3pPr marL="360000" indent="-180000" algn="l">
              <a:lnSpc>
                <a:spcPct val="150000"/>
              </a:lnSpc>
              <a:spcBef>
                <a:spcPts val="10"/>
              </a:spcBef>
              <a:buFont typeface="+mj-lt"/>
              <a:buAutoNum type="arabicParenR"/>
              <a:defRPr sz="1000">
                <a:solidFill>
                  <a:schemeClr val="tx1"/>
                </a:solidFill>
              </a:defRPr>
            </a:lvl3pPr>
            <a:lvl4pPr marL="648000" indent="-180000" algn="l">
              <a:lnSpc>
                <a:spcPct val="150000"/>
              </a:lnSpc>
              <a:spcBef>
                <a:spcPts val="10"/>
              </a:spcBef>
              <a:buFont typeface="+mj-ea"/>
              <a:buAutoNum type="circleNumDbPlain"/>
              <a:defRPr sz="1000" b="0" i="0" spc="0">
                <a:solidFill>
                  <a:schemeClr val="tx1"/>
                </a:solidFill>
                <a:latin typeface="+mn-lt"/>
                <a:ea typeface="+mn-ea"/>
              </a:defRPr>
            </a:lvl4pPr>
            <a:lvl5pPr marL="648000" indent="108000" algn="l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  <a:defRPr sz="1000">
                <a:solidFill>
                  <a:schemeClr val="tx1"/>
                </a:solidFill>
              </a:defRPr>
            </a:lvl5pPr>
            <a:lvl6pPr marL="900000" indent="0" algn="l">
              <a:lnSpc>
                <a:spcPct val="150000"/>
              </a:lnSpc>
              <a:spcBef>
                <a:spcPts val="10"/>
              </a:spcBef>
              <a:buFontTx/>
              <a:buNone/>
              <a:defRPr sz="1000">
                <a:solidFill>
                  <a:schemeClr val="tx1"/>
                </a:solidFill>
              </a:defRPr>
            </a:lvl6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altLang="ko-KR" dirty="0" smtClean="0"/>
          </a:p>
          <a:p>
            <a:pPr lvl="5"/>
            <a:r>
              <a:rPr lang="ko-KR" altLang="en-US" dirty="0" smtClean="0"/>
              <a:t>여섯째 수준</a:t>
            </a:r>
            <a:endParaRPr lang="en-US" altLang="ko-KR" dirty="0" smtClean="0"/>
          </a:p>
          <a:p>
            <a:pPr lvl="4"/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0518806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마지막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252000" y="2375786"/>
            <a:ext cx="8640000" cy="648000"/>
          </a:xfrm>
          <a:prstGeom prst="rect">
            <a:avLst/>
          </a:prstGeom>
        </p:spPr>
        <p:txBody>
          <a:bodyPr/>
          <a:lstStyle>
            <a:lvl1pPr algn="l">
              <a:defRPr lang="en-US" altLang="ko-KR" sz="3600" b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en-US" altLang="ko-KR" sz="4500" dirty="0" smtClean="0">
                <a:latin typeface="+mj-ea"/>
              </a:rPr>
              <a:t>End of Document</a:t>
            </a:r>
            <a:endParaRPr lang="ko-KR" altLang="en-US" sz="45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2299663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0318" y="6435088"/>
            <a:ext cx="609601" cy="195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136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72" r:id="rId2"/>
    <p:sldLayoutId id="2147483652" r:id="rId3"/>
    <p:sldLayoutId id="2147483673" r:id="rId4"/>
    <p:sldLayoutId id="2147483664" r:id="rId5"/>
    <p:sldLayoutId id="2147483674" r:id="rId6"/>
    <p:sldLayoutId id="2147483661" r:id="rId7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>
                <a:ea typeface="나눔바른고딕" panose="020B0603020101020101" pitchFamily="50" charset="-127"/>
              </a:rPr>
              <a:t>2017</a:t>
            </a:r>
            <a:r>
              <a:rPr lang="ko-KR" altLang="en-US" dirty="0" smtClean="0">
                <a:ea typeface="나눔바른고딕" panose="020B0603020101020101" pitchFamily="50" charset="-127"/>
              </a:rPr>
              <a:t>년 인턴프로그램 개인 과제</a:t>
            </a:r>
            <a:r>
              <a:rPr lang="en-US" altLang="ko-KR" dirty="0" smtClean="0">
                <a:ea typeface="나눔바른고딕" panose="020B0603020101020101" pitchFamily="50" charset="-127"/>
              </a:rPr>
              <a:t/>
            </a:r>
            <a:br>
              <a:rPr lang="en-US" altLang="ko-KR" dirty="0" smtClean="0">
                <a:ea typeface="나눔바른고딕" panose="020B0603020101020101" pitchFamily="50" charset="-127"/>
              </a:rPr>
            </a:br>
            <a:r>
              <a:rPr lang="en-US" altLang="ko-KR" dirty="0" smtClean="0">
                <a:ea typeface="나눔바른고딕" panose="020B0603020101020101" pitchFamily="50" charset="-127"/>
              </a:rPr>
              <a:t>(</a:t>
            </a:r>
            <a:r>
              <a:rPr lang="en-US" altLang="ko-KR" dirty="0" err="1" smtClean="0">
                <a:ea typeface="나눔바른고딕" panose="020B0603020101020101" pitchFamily="50" charset="-127"/>
              </a:rPr>
              <a:t>HelloWorld</a:t>
            </a:r>
            <a:r>
              <a:rPr lang="en-US" altLang="ko-KR" dirty="0" smtClean="0">
                <a:ea typeface="나눔바른고딕" panose="020B0603020101020101" pitchFamily="50" charset="-127"/>
              </a:rPr>
              <a:t> </a:t>
            </a:r>
            <a:r>
              <a:rPr lang="ko-KR" altLang="en-US" dirty="0" smtClean="0">
                <a:ea typeface="나눔바른고딕" panose="020B0603020101020101" pitchFamily="50" charset="-127"/>
              </a:rPr>
              <a:t>게시판 프로젝트</a:t>
            </a:r>
            <a:r>
              <a:rPr lang="en-US" altLang="ko-KR" dirty="0" smtClean="0">
                <a:ea typeface="나눔바른고딕" panose="020B0603020101020101" pitchFamily="50" charset="-127"/>
              </a:rPr>
              <a:t>)</a:t>
            </a:r>
            <a:endParaRPr lang="ko-KR" altLang="en-US" dirty="0">
              <a:ea typeface="나눔바른고딕" panose="020B0603020101020101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lnSpc>
                <a:spcPct val="150000"/>
              </a:lnSpc>
            </a:pPr>
            <a:r>
              <a:rPr lang="ko-KR" altLang="en-US" dirty="0"/>
              <a:t>작성자</a:t>
            </a:r>
            <a:r>
              <a:rPr lang="en-US" altLang="ko-KR" dirty="0"/>
              <a:t>: </a:t>
            </a:r>
            <a:r>
              <a:rPr lang="ko-KR" altLang="en-US" dirty="0" smtClean="0"/>
              <a:t>김명준 인턴</a:t>
            </a:r>
            <a:endParaRPr lang="en-US" altLang="ko-KR" dirty="0"/>
          </a:p>
          <a:p>
            <a:pPr lvl="0">
              <a:lnSpc>
                <a:spcPct val="150000"/>
              </a:lnSpc>
            </a:pPr>
            <a:r>
              <a:rPr lang="ko-KR" altLang="en-US" dirty="0" smtClean="0"/>
              <a:t>소속팀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상위부서</a:t>
            </a:r>
            <a:r>
              <a:rPr lang="en-US" altLang="ko-KR" dirty="0" smtClean="0"/>
              <a:t>: </a:t>
            </a:r>
            <a:r>
              <a:rPr lang="ko-KR" altLang="en-US" dirty="0" smtClean="0"/>
              <a:t>경영지원개발실</a:t>
            </a:r>
            <a:endParaRPr lang="en-US" altLang="ko-KR" dirty="0" smtClean="0"/>
          </a:p>
        </p:txBody>
      </p:sp>
      <p:cxnSp>
        <p:nvCxnSpPr>
          <p:cNvPr id="4" name="직선 연결선 3"/>
          <p:cNvCxnSpPr/>
          <p:nvPr/>
        </p:nvCxnSpPr>
        <p:spPr>
          <a:xfrm>
            <a:off x="332043" y="2214554"/>
            <a:ext cx="342000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32544" y="6482288"/>
            <a:ext cx="195919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ⓒ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NAVER BUSINESS PLATFORM Corp.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36358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2000" y="298748"/>
            <a:ext cx="8640000" cy="338554"/>
          </a:xfrm>
        </p:spPr>
        <p:txBody>
          <a:bodyPr/>
          <a:lstStyle/>
          <a:p>
            <a:pPr>
              <a:defRPr/>
            </a:pPr>
            <a:r>
              <a:rPr lang="en-US" altLang="ko-KR" dirty="0" smtClean="0"/>
              <a:t>2.3.2 </a:t>
            </a:r>
            <a:r>
              <a:rPr lang="ko-KR" altLang="en-US" dirty="0" smtClean="0"/>
              <a:t>게시판 카테고리 기능 추가</a:t>
            </a:r>
            <a:endParaRPr lang="ko-KR" altLang="en-US" dirty="0"/>
          </a:p>
        </p:txBody>
      </p:sp>
      <p:pic>
        <p:nvPicPr>
          <p:cNvPr id="4" name="그림 3" descr="C:\Users\Naver.AL00039501\Desktop\카테고리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9892" y="1499379"/>
            <a:ext cx="2088232" cy="42065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5406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2000" y="298748"/>
            <a:ext cx="8640000" cy="338554"/>
          </a:xfrm>
        </p:spPr>
        <p:txBody>
          <a:bodyPr/>
          <a:lstStyle/>
          <a:p>
            <a:pPr>
              <a:defRPr/>
            </a:pPr>
            <a:r>
              <a:rPr lang="en-US" altLang="ko-KR" dirty="0" smtClean="0"/>
              <a:t>2.3.3 Q&amp;A, </a:t>
            </a:r>
            <a:r>
              <a:rPr lang="ko-KR" altLang="en-US" dirty="0" err="1" smtClean="0"/>
              <a:t>답글</a:t>
            </a:r>
            <a:r>
              <a:rPr lang="ko-KR" altLang="en-US" dirty="0" smtClean="0"/>
              <a:t> 기능 추가</a:t>
            </a:r>
            <a:endParaRPr lang="ko-KR" altLang="en-US" dirty="0"/>
          </a:p>
        </p:txBody>
      </p:sp>
      <p:pic>
        <p:nvPicPr>
          <p:cNvPr id="5" name="그림 4" descr="C:\Users\Naver.AL00039501\Desktop\1234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628800"/>
            <a:ext cx="6120680" cy="44765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67398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2000" y="298748"/>
            <a:ext cx="8640000" cy="338554"/>
          </a:xfrm>
        </p:spPr>
        <p:txBody>
          <a:bodyPr/>
          <a:lstStyle/>
          <a:p>
            <a:pPr>
              <a:defRPr/>
            </a:pPr>
            <a:r>
              <a:rPr lang="en-US" altLang="ko-KR" dirty="0" smtClean="0"/>
              <a:t>2.3.4 Progressive Web App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612000" y="1233852"/>
            <a:ext cx="7920000" cy="4525963"/>
          </a:xfrm>
        </p:spPr>
        <p:txBody>
          <a:bodyPr/>
          <a:lstStyle/>
          <a:p>
            <a:pPr lvl="0"/>
            <a:r>
              <a:rPr lang="en-US" altLang="ko-KR" sz="1600" b="1" dirty="0" smtClean="0"/>
              <a:t> Progressive Web App</a:t>
            </a:r>
            <a:endParaRPr lang="en-US" altLang="ko-KR" sz="1100" dirty="0" smtClean="0"/>
          </a:p>
          <a:p>
            <a:pPr lvl="2">
              <a:buFont typeface="+mj-ea"/>
              <a:buAutoNum type="circleNumDbPlain"/>
            </a:pPr>
            <a:r>
              <a:rPr lang="ko-KR" altLang="en-US" sz="1400" dirty="0" smtClean="0"/>
              <a:t> </a:t>
            </a:r>
            <a:r>
              <a:rPr lang="en-US" altLang="ko-KR" sz="1400" dirty="0" smtClean="0"/>
              <a:t>2017 </a:t>
            </a:r>
            <a:r>
              <a:rPr lang="ko-KR" altLang="en-US" sz="1400" dirty="0" smtClean="0"/>
              <a:t>년도 차세데 웹 기술</a:t>
            </a:r>
            <a:endParaRPr lang="en-US" altLang="ko-KR" sz="1400" dirty="0" smtClean="0"/>
          </a:p>
          <a:p>
            <a:pPr lvl="2">
              <a:buFont typeface="+mj-ea"/>
              <a:buAutoNum type="circleNumDbPlain"/>
            </a:pPr>
            <a:r>
              <a:rPr lang="ko-KR" altLang="en-US" sz="1400" dirty="0" err="1" smtClean="0"/>
              <a:t>네이티비</a:t>
            </a:r>
            <a:r>
              <a:rPr lang="ko-KR" altLang="en-US" sz="1400" dirty="0" smtClean="0"/>
              <a:t> 웹 경험</a:t>
            </a:r>
            <a:endParaRPr lang="en-US" altLang="ko-KR" sz="1400" dirty="0" smtClean="0"/>
          </a:p>
          <a:p>
            <a:pPr lvl="2">
              <a:buFont typeface="+mj-ea"/>
              <a:buAutoNum type="circleNumDbPlain"/>
            </a:pPr>
            <a:r>
              <a:rPr lang="en-US" altLang="ko-KR" sz="1400" dirty="0" smtClean="0"/>
              <a:t>Service Worker</a:t>
            </a:r>
            <a:r>
              <a:rPr lang="ko-KR" altLang="en-US" sz="1400" dirty="0" smtClean="0"/>
              <a:t>를 통하여 </a:t>
            </a:r>
            <a:r>
              <a:rPr lang="en-US" altLang="ko-KR" sz="1400" dirty="0" smtClean="0"/>
              <a:t>offline </a:t>
            </a:r>
            <a:r>
              <a:rPr lang="ko-KR" altLang="en-US" sz="1400" dirty="0" smtClean="0"/>
              <a:t>경험 제공</a:t>
            </a:r>
            <a:r>
              <a:rPr lang="en-US" altLang="ko-KR" sz="1400" dirty="0" smtClean="0"/>
              <a:t>.</a:t>
            </a:r>
          </a:p>
          <a:p>
            <a:pPr lvl="2">
              <a:buFont typeface="+mj-ea"/>
              <a:buAutoNum type="circleNumDbPlain"/>
            </a:pPr>
            <a:r>
              <a:rPr lang="ko-KR" altLang="en-US" sz="1400" dirty="0" smtClean="0"/>
              <a:t>해당 기술에 대하여 학습 후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게시판에서의 활용 방안 마련</a:t>
            </a:r>
            <a:r>
              <a:rPr lang="en-US" altLang="ko-KR" sz="1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04425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2000" y="298748"/>
            <a:ext cx="8640000" cy="338554"/>
          </a:xfrm>
        </p:spPr>
        <p:txBody>
          <a:bodyPr/>
          <a:lstStyle/>
          <a:p>
            <a:pPr>
              <a:defRPr/>
            </a:pPr>
            <a:r>
              <a:rPr lang="en-US" altLang="ko-KR" dirty="0" smtClean="0"/>
              <a:t>2.4.1 </a:t>
            </a:r>
            <a:r>
              <a:rPr lang="ko-KR" altLang="en-US" dirty="0" smtClean="0"/>
              <a:t>에디터</a:t>
            </a:r>
            <a:endParaRPr lang="ko-KR" altLang="en-US" dirty="0"/>
          </a:p>
        </p:txBody>
      </p:sp>
      <p:pic>
        <p:nvPicPr>
          <p:cNvPr id="5" name="그림 4" descr="C:\Users\Naver.AL00039501\Desktop\에디터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988840"/>
            <a:ext cx="5841647" cy="406562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17153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2000" y="298748"/>
            <a:ext cx="8640000" cy="338554"/>
          </a:xfrm>
        </p:spPr>
        <p:txBody>
          <a:bodyPr/>
          <a:lstStyle/>
          <a:p>
            <a:pPr>
              <a:defRPr/>
            </a:pPr>
            <a:r>
              <a:rPr lang="en-US" altLang="ko-KR" dirty="0" smtClean="0"/>
              <a:t>2.4.2 </a:t>
            </a:r>
            <a:r>
              <a:rPr lang="ko-KR" altLang="en-US" dirty="0" err="1" smtClean="0"/>
              <a:t>구글</a:t>
            </a:r>
            <a:r>
              <a:rPr lang="ko-KR" altLang="en-US" dirty="0" smtClean="0"/>
              <a:t> 동영상 연동</a:t>
            </a:r>
            <a:endParaRPr lang="ko-KR" altLang="en-US" dirty="0"/>
          </a:p>
        </p:txBody>
      </p:sp>
      <p:pic>
        <p:nvPicPr>
          <p:cNvPr id="6" name="그림 5" descr="C:\Users\Naver.AL00039501\Desktop\구글 동영상 연동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504049"/>
            <a:ext cx="5688632" cy="47670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74419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4500" dirty="0" smtClean="0">
                <a:latin typeface="+mj-ea"/>
                <a:ea typeface="+mj-ea"/>
              </a:rPr>
              <a:t>End of Document</a:t>
            </a:r>
            <a:endParaRPr lang="ko-KR" altLang="en-US" sz="45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57591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2000" y="298748"/>
            <a:ext cx="8640000" cy="584775"/>
          </a:xfrm>
        </p:spPr>
        <p:txBody>
          <a:bodyPr/>
          <a:lstStyle/>
          <a:p>
            <a:pPr>
              <a:defRPr/>
            </a:pPr>
            <a:r>
              <a:rPr lang="en-US" altLang="ko-KR" dirty="0" smtClean="0"/>
              <a:t>1. </a:t>
            </a:r>
            <a:r>
              <a:rPr lang="en-US" altLang="ko-KR" dirty="0" err="1" smtClean="0"/>
              <a:t>HelloWorld</a:t>
            </a:r>
            <a:r>
              <a:rPr lang="en-US" altLang="ko-KR" dirty="0" smtClean="0"/>
              <a:t> </a:t>
            </a:r>
            <a:r>
              <a:rPr lang="ko-KR" altLang="en-US" dirty="0" smtClean="0"/>
              <a:t>게시판 프로젝트</a:t>
            </a:r>
            <a:endParaRPr lang="ko-KR" altLang="ko-KR" dirty="0" smtClean="0">
              <a:effectLst/>
            </a:endParaRPr>
          </a:p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z="1600" b="1" dirty="0"/>
              <a:t> </a:t>
            </a:r>
            <a:r>
              <a:rPr lang="en-US" altLang="ko-KR" sz="1600" b="1" dirty="0" smtClean="0"/>
              <a:t>1.1</a:t>
            </a:r>
            <a:r>
              <a:rPr lang="ko-KR" altLang="en-US" sz="1600" b="1" dirty="0" smtClean="0"/>
              <a:t>프로젝트 설명</a:t>
            </a:r>
            <a:endParaRPr lang="en-US" altLang="ko-KR" sz="1100" dirty="0" smtClean="0"/>
          </a:p>
          <a:p>
            <a:pPr lvl="2">
              <a:buFont typeface="+mj-ea"/>
              <a:buAutoNum type="circleNumDbPlain"/>
            </a:pP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네이버의</a:t>
            </a:r>
            <a:r>
              <a:rPr lang="ko-KR" altLang="en-US" sz="1400" dirty="0" smtClean="0"/>
              <a:t> 리소스를 사용하여 게시판을 구축</a:t>
            </a:r>
            <a:r>
              <a:rPr lang="en-US" altLang="ko-KR" sz="1400" dirty="0" smtClean="0"/>
              <a:t>.</a:t>
            </a:r>
          </a:p>
          <a:p>
            <a:pPr lvl="2">
              <a:buFont typeface="+mj-ea"/>
              <a:buAutoNum type="circleNumDbPlain"/>
            </a:pPr>
            <a:r>
              <a:rPr lang="en-US" altLang="ko-KR" sz="1400" dirty="0" smtClean="0"/>
              <a:t>Connect</a:t>
            </a:r>
            <a:r>
              <a:rPr lang="ko-KR" altLang="en-US" sz="1400" dirty="0" smtClean="0"/>
              <a:t>의 권한이 적어 </a:t>
            </a:r>
            <a:r>
              <a:rPr lang="en-US" altLang="ko-KR" sz="1400" dirty="0" smtClean="0"/>
              <a:t>UI</a:t>
            </a:r>
            <a:r>
              <a:rPr lang="ko-KR" altLang="en-US" sz="1400" dirty="0" smtClean="0"/>
              <a:t>를 볼 수 없기 때문에</a:t>
            </a:r>
            <a:r>
              <a:rPr lang="en-US" altLang="ko-KR" sz="1400" dirty="0" smtClean="0"/>
              <a:t>, </a:t>
            </a:r>
            <a:r>
              <a:rPr lang="ko-KR" altLang="en-US" sz="1400" dirty="0" err="1" smtClean="0"/>
              <a:t>네이버</a:t>
            </a:r>
            <a:r>
              <a:rPr lang="ko-KR" altLang="en-US" sz="1400" dirty="0" smtClean="0"/>
              <a:t> 카페의 </a:t>
            </a:r>
            <a:r>
              <a:rPr lang="en-US" altLang="ko-KR" sz="1400" dirty="0" smtClean="0"/>
              <a:t>UI</a:t>
            </a:r>
            <a:r>
              <a:rPr lang="ko-KR" altLang="en-US" sz="1400" dirty="0" smtClean="0"/>
              <a:t>를 사용</a:t>
            </a:r>
            <a:r>
              <a:rPr lang="en-US" altLang="ko-KR" sz="1400" dirty="0" smtClean="0"/>
              <a:t>.</a:t>
            </a:r>
          </a:p>
          <a:p>
            <a:pPr lvl="2">
              <a:buFont typeface="+mj-ea"/>
              <a:buAutoNum type="circleNumDbPlain"/>
            </a:pPr>
            <a:r>
              <a:rPr lang="ko-KR" altLang="en-US" sz="1400" dirty="0" smtClean="0"/>
              <a:t>오픈 소스를 통한 개발보다는 직접 구현을 통해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핵심 </a:t>
            </a:r>
            <a:r>
              <a:rPr lang="ko-KR" altLang="en-US" sz="1400" dirty="0" err="1" smtClean="0"/>
              <a:t>로직</a:t>
            </a:r>
            <a:r>
              <a:rPr lang="ko-KR" altLang="en-US" sz="1400" dirty="0" smtClean="0"/>
              <a:t> 파악</a:t>
            </a:r>
            <a:endParaRPr lang="en-US" altLang="ko-KR" sz="1400" dirty="0" smtClean="0"/>
          </a:p>
          <a:p>
            <a:pPr lvl="2">
              <a:buFont typeface="+mj-ea"/>
              <a:buAutoNum type="circleNumDbPlain"/>
            </a:pPr>
            <a:r>
              <a:rPr lang="ko-KR" altLang="en-US" sz="1400" dirty="0" smtClean="0"/>
              <a:t>코드의 품질을 높이고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디자인 </a:t>
            </a:r>
            <a:r>
              <a:rPr lang="ko-KR" altLang="en-US" sz="1400" dirty="0" err="1" smtClean="0"/>
              <a:t>패턴등을</a:t>
            </a:r>
            <a:r>
              <a:rPr lang="ko-KR" altLang="en-US" sz="1400" dirty="0" smtClean="0"/>
              <a:t> 사용하여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개인 역량 강화</a:t>
            </a:r>
            <a:r>
              <a:rPr lang="en-US" altLang="ko-KR" sz="1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03112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2000" y="298748"/>
            <a:ext cx="8640000" cy="338554"/>
          </a:xfrm>
        </p:spPr>
        <p:txBody>
          <a:bodyPr/>
          <a:lstStyle/>
          <a:p>
            <a:pPr>
              <a:defRPr/>
            </a:pPr>
            <a:r>
              <a:rPr lang="en-US" altLang="ko-KR" dirty="0" smtClean="0"/>
              <a:t>1. </a:t>
            </a:r>
            <a:r>
              <a:rPr lang="ko-KR" altLang="en-US" dirty="0" smtClean="0"/>
              <a:t>프로젝트 진행 일정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5715471"/>
              </p:ext>
            </p:extLst>
          </p:nvPr>
        </p:nvGraphicFramePr>
        <p:xfrm>
          <a:off x="612775" y="1233489"/>
          <a:ext cx="7918450" cy="39325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7017"/>
                <a:gridCol w="5831433"/>
              </a:tblGrid>
              <a:tr h="1207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일정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수행 과제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8216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주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en-US" altLang="ko-KR" sz="1200" dirty="0" smtClean="0"/>
                        <a:t>(2017.02.15 ~ 2017.02.20)</a:t>
                      </a:r>
                      <a:endParaRPr lang="en-US" altLang="ko-KR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개인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개발 환경 구축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9210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주</a:t>
                      </a:r>
                      <a:endParaRPr lang="en-US" altLang="ko-KR" dirty="0" smtClean="0"/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(2017.02.21 ~ 2017.02.24)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CRUD, Login, </a:t>
                      </a:r>
                      <a:r>
                        <a:rPr lang="ko-KR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파일 업로드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Paging </a:t>
                      </a:r>
                      <a:r>
                        <a:rPr lang="ko-KR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기능 추가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10010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r>
                        <a:rPr lang="ko-KR" altLang="en-US" dirty="0" smtClean="0"/>
                        <a:t>주</a:t>
                      </a:r>
                      <a:endParaRPr lang="en-US" altLang="ko-KR" dirty="0" smtClean="0"/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(2017.02.27 ~ 2017.03.03)</a:t>
                      </a:r>
                    </a:p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ko-KR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댓글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게시판 카테고리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Q&amp;A, </a:t>
                      </a:r>
                      <a:r>
                        <a:rPr lang="ko-KR" altLang="ko-KR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답글</a:t>
                      </a:r>
                      <a:r>
                        <a:rPr lang="ko-KR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기능 추가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progressive web app 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발표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2567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r>
                        <a:rPr lang="ko-KR" altLang="en-US" dirty="0" smtClean="0"/>
                        <a:t>주</a:t>
                      </a:r>
                      <a:endParaRPr lang="en-US" altLang="ko-KR" dirty="0" smtClean="0"/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(2017.03.03 ~ 2017.03.10)</a:t>
                      </a:r>
                    </a:p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에디터</a:t>
                      </a:r>
                      <a:r>
                        <a:rPr lang="en-US" altLang="ko-KR" sz="18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18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구글</a:t>
                      </a:r>
                      <a:r>
                        <a:rPr lang="ko-KR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동영상 연동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7599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2000" y="298748"/>
            <a:ext cx="8640000" cy="584775"/>
          </a:xfrm>
        </p:spPr>
        <p:txBody>
          <a:bodyPr/>
          <a:lstStyle/>
          <a:p>
            <a:pPr>
              <a:defRPr/>
            </a:pPr>
            <a:r>
              <a:rPr lang="en-US" altLang="ko-KR" dirty="0" smtClean="0"/>
              <a:t>2. WBS</a:t>
            </a:r>
            <a:endParaRPr lang="ko-KR" altLang="ko-KR" dirty="0" smtClean="0">
              <a:effectLst/>
            </a:endParaRPr>
          </a:p>
          <a:p>
            <a:endParaRPr lang="ko-KR" altLang="en-US" dirty="0"/>
          </a:p>
        </p:txBody>
      </p:sp>
      <p:grpSp>
        <p:nvGrpSpPr>
          <p:cNvPr id="72" name="Group 114"/>
          <p:cNvGrpSpPr/>
          <p:nvPr/>
        </p:nvGrpSpPr>
        <p:grpSpPr>
          <a:xfrm>
            <a:off x="905541" y="1056847"/>
            <a:ext cx="8058948" cy="286229"/>
            <a:chOff x="0" y="0"/>
            <a:chExt cx="8058946" cy="286227"/>
          </a:xfrm>
        </p:grpSpPr>
        <p:sp>
          <p:nvSpPr>
            <p:cNvPr id="73" name="Shape 112"/>
            <p:cNvSpPr/>
            <p:nvPr/>
          </p:nvSpPr>
          <p:spPr>
            <a:xfrm>
              <a:off x="-1" y="0"/>
              <a:ext cx="8058948" cy="286228"/>
            </a:xfrm>
            <a:prstGeom prst="rect">
              <a:avLst/>
            </a:prstGeom>
            <a:noFill/>
            <a:ln w="3175" cap="flat">
              <a:solidFill>
                <a:schemeClr val="accent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just">
                <a:lnSpc>
                  <a:spcPct val="115000"/>
                </a:lnSpc>
                <a:spcBef>
                  <a:spcPts val="1000"/>
                </a:spcBef>
                <a:defRPr sz="1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74" name="Shape 113"/>
            <p:cNvSpPr/>
            <p:nvPr/>
          </p:nvSpPr>
          <p:spPr>
            <a:xfrm>
              <a:off x="-1" y="30914"/>
              <a:ext cx="8058948" cy="224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6000" tIns="36000" rIns="36000" bIns="36000" numCol="1" anchor="ctr">
              <a:spAutoFit/>
            </a:bodyPr>
            <a:lstStyle>
              <a:lvl1pPr algn="just">
                <a:lnSpc>
                  <a:spcPct val="115000"/>
                </a:lnSpc>
                <a:spcBef>
                  <a:spcPts val="1000"/>
                </a:spcBef>
                <a:defRPr sz="1000"/>
              </a:lvl1pPr>
            </a:lstStyle>
            <a:p>
              <a:r>
                <a:t>HelloWorld</a:t>
              </a:r>
            </a:p>
          </p:txBody>
        </p:sp>
      </p:grpSp>
      <p:sp>
        <p:nvSpPr>
          <p:cNvPr id="75" name="Shape 115"/>
          <p:cNvSpPr/>
          <p:nvPr/>
        </p:nvSpPr>
        <p:spPr>
          <a:xfrm>
            <a:off x="179511" y="1083102"/>
            <a:ext cx="726042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100"/>
            </a:lvl1pPr>
          </a:lstStyle>
          <a:p>
            <a:r>
              <a:t>Level 0</a:t>
            </a:r>
          </a:p>
        </p:txBody>
      </p:sp>
      <p:sp>
        <p:nvSpPr>
          <p:cNvPr id="76" name="Shape 116"/>
          <p:cNvSpPr/>
          <p:nvPr/>
        </p:nvSpPr>
        <p:spPr>
          <a:xfrm>
            <a:off x="179511" y="2416326"/>
            <a:ext cx="726042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100"/>
            </a:lvl1pPr>
          </a:lstStyle>
          <a:p>
            <a:r>
              <a:t>Level 3</a:t>
            </a:r>
          </a:p>
        </p:txBody>
      </p:sp>
      <p:sp>
        <p:nvSpPr>
          <p:cNvPr id="77" name="Shape 117"/>
          <p:cNvSpPr/>
          <p:nvPr/>
        </p:nvSpPr>
        <p:spPr>
          <a:xfrm>
            <a:off x="179511" y="1817659"/>
            <a:ext cx="726042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100"/>
            </a:lvl1pPr>
          </a:lstStyle>
          <a:p>
            <a:r>
              <a:t>Level 2</a:t>
            </a:r>
          </a:p>
        </p:txBody>
      </p:sp>
      <p:sp>
        <p:nvSpPr>
          <p:cNvPr id="78" name="Shape 118"/>
          <p:cNvSpPr/>
          <p:nvPr/>
        </p:nvSpPr>
        <p:spPr>
          <a:xfrm>
            <a:off x="179511" y="1440860"/>
            <a:ext cx="726042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100"/>
            </a:lvl1pPr>
          </a:lstStyle>
          <a:p>
            <a:r>
              <a:t>Level 1</a:t>
            </a:r>
          </a:p>
        </p:txBody>
      </p:sp>
      <p:grpSp>
        <p:nvGrpSpPr>
          <p:cNvPr id="79" name="Group 121"/>
          <p:cNvGrpSpPr/>
          <p:nvPr/>
        </p:nvGrpSpPr>
        <p:grpSpPr>
          <a:xfrm>
            <a:off x="905541" y="1414633"/>
            <a:ext cx="1960286" cy="286229"/>
            <a:chOff x="0" y="0"/>
            <a:chExt cx="1960284" cy="286227"/>
          </a:xfrm>
        </p:grpSpPr>
        <p:sp>
          <p:nvSpPr>
            <p:cNvPr id="80" name="Shape 119"/>
            <p:cNvSpPr/>
            <p:nvPr/>
          </p:nvSpPr>
          <p:spPr>
            <a:xfrm>
              <a:off x="-1" y="0"/>
              <a:ext cx="1960286" cy="286228"/>
            </a:xfrm>
            <a:prstGeom prst="rect">
              <a:avLst/>
            </a:prstGeom>
            <a:noFill/>
            <a:ln w="3175" cap="flat">
              <a:solidFill>
                <a:srgbClr val="77933C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200">
                  <a:solidFill>
                    <a:srgbClr val="FFFFFF"/>
                  </a:solidFill>
                  <a:latin typeface="굴림"/>
                  <a:ea typeface="굴림"/>
                  <a:cs typeface="굴림"/>
                  <a:sym typeface="굴림"/>
                </a:defRPr>
              </a:pPr>
              <a:endParaRPr/>
            </a:p>
          </p:txBody>
        </p:sp>
        <p:sp>
          <p:nvSpPr>
            <p:cNvPr id="81" name="Shape 120"/>
            <p:cNvSpPr/>
            <p:nvPr/>
          </p:nvSpPr>
          <p:spPr>
            <a:xfrm>
              <a:off x="-1" y="40056"/>
              <a:ext cx="1960286" cy="2061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6000" tIns="36000" rIns="36000" bIns="36000" numCol="1" anchor="ctr">
              <a:spAutoFit/>
            </a:bodyPr>
            <a:lstStyle>
              <a:lvl1pPr>
                <a:defRPr sz="800"/>
              </a:lvl1pPr>
            </a:lstStyle>
            <a:p>
              <a:r>
                <a:t>1.1주차 </a:t>
              </a:r>
            </a:p>
          </p:txBody>
        </p:sp>
      </p:grpSp>
      <p:grpSp>
        <p:nvGrpSpPr>
          <p:cNvPr id="82" name="Group 124"/>
          <p:cNvGrpSpPr/>
          <p:nvPr/>
        </p:nvGrpSpPr>
        <p:grpSpPr>
          <a:xfrm>
            <a:off x="2938428" y="1414633"/>
            <a:ext cx="1960285" cy="286229"/>
            <a:chOff x="0" y="0"/>
            <a:chExt cx="1960284" cy="286227"/>
          </a:xfrm>
        </p:grpSpPr>
        <p:sp>
          <p:nvSpPr>
            <p:cNvPr id="83" name="Shape 122"/>
            <p:cNvSpPr/>
            <p:nvPr/>
          </p:nvSpPr>
          <p:spPr>
            <a:xfrm>
              <a:off x="-1" y="0"/>
              <a:ext cx="1960286" cy="286228"/>
            </a:xfrm>
            <a:prstGeom prst="rect">
              <a:avLst/>
            </a:prstGeom>
            <a:noFill/>
            <a:ln w="3175" cap="flat">
              <a:solidFill>
                <a:srgbClr val="77933C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200">
                  <a:solidFill>
                    <a:srgbClr val="FFFFFF"/>
                  </a:solidFill>
                  <a:latin typeface="굴림"/>
                  <a:ea typeface="굴림"/>
                  <a:cs typeface="굴림"/>
                  <a:sym typeface="굴림"/>
                </a:defRPr>
              </a:pPr>
              <a:endParaRPr/>
            </a:p>
          </p:txBody>
        </p:sp>
        <p:sp>
          <p:nvSpPr>
            <p:cNvPr id="84" name="Shape 123"/>
            <p:cNvSpPr/>
            <p:nvPr/>
          </p:nvSpPr>
          <p:spPr>
            <a:xfrm>
              <a:off x="-1" y="40056"/>
              <a:ext cx="1960286" cy="2061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6000" tIns="36000" rIns="36000" bIns="36000" numCol="1" anchor="ctr">
              <a:spAutoFit/>
            </a:bodyPr>
            <a:lstStyle>
              <a:lvl1pPr>
                <a:defRPr sz="800"/>
              </a:lvl1pPr>
            </a:lstStyle>
            <a:p>
              <a:r>
                <a:t>2. 2주차</a:t>
              </a:r>
            </a:p>
          </p:txBody>
        </p:sp>
      </p:grpSp>
      <p:grpSp>
        <p:nvGrpSpPr>
          <p:cNvPr id="85" name="Group 127"/>
          <p:cNvGrpSpPr/>
          <p:nvPr/>
        </p:nvGrpSpPr>
        <p:grpSpPr>
          <a:xfrm>
            <a:off x="4971317" y="1414633"/>
            <a:ext cx="1960285" cy="286229"/>
            <a:chOff x="0" y="0"/>
            <a:chExt cx="1960284" cy="286227"/>
          </a:xfrm>
        </p:grpSpPr>
        <p:sp>
          <p:nvSpPr>
            <p:cNvPr id="86" name="Shape 125"/>
            <p:cNvSpPr/>
            <p:nvPr/>
          </p:nvSpPr>
          <p:spPr>
            <a:xfrm>
              <a:off x="-1" y="0"/>
              <a:ext cx="1960286" cy="286228"/>
            </a:xfrm>
            <a:prstGeom prst="rect">
              <a:avLst/>
            </a:prstGeom>
            <a:noFill/>
            <a:ln w="3175" cap="flat">
              <a:solidFill>
                <a:srgbClr val="77933C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200">
                  <a:solidFill>
                    <a:srgbClr val="FFFFFF"/>
                  </a:solidFill>
                  <a:latin typeface="굴림"/>
                  <a:ea typeface="굴림"/>
                  <a:cs typeface="굴림"/>
                  <a:sym typeface="굴림"/>
                </a:defRPr>
              </a:pPr>
              <a:endParaRPr/>
            </a:p>
          </p:txBody>
        </p:sp>
        <p:sp>
          <p:nvSpPr>
            <p:cNvPr id="87" name="Shape 126"/>
            <p:cNvSpPr/>
            <p:nvPr/>
          </p:nvSpPr>
          <p:spPr>
            <a:xfrm>
              <a:off x="-1" y="40056"/>
              <a:ext cx="1960286" cy="2061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6000" tIns="36000" rIns="36000" bIns="36000" numCol="1" anchor="ctr">
              <a:spAutoFit/>
            </a:bodyPr>
            <a:lstStyle>
              <a:lvl1pPr>
                <a:defRPr sz="800"/>
              </a:lvl1pPr>
            </a:lstStyle>
            <a:p>
              <a:r>
                <a:t>3. 3주차</a:t>
              </a:r>
            </a:p>
          </p:txBody>
        </p:sp>
      </p:grpSp>
      <p:grpSp>
        <p:nvGrpSpPr>
          <p:cNvPr id="88" name="Group 130"/>
          <p:cNvGrpSpPr/>
          <p:nvPr/>
        </p:nvGrpSpPr>
        <p:grpSpPr>
          <a:xfrm>
            <a:off x="7004204" y="1414633"/>
            <a:ext cx="1960285" cy="286229"/>
            <a:chOff x="0" y="0"/>
            <a:chExt cx="1960284" cy="286227"/>
          </a:xfrm>
        </p:grpSpPr>
        <p:sp>
          <p:nvSpPr>
            <p:cNvPr id="89" name="Shape 128"/>
            <p:cNvSpPr/>
            <p:nvPr/>
          </p:nvSpPr>
          <p:spPr>
            <a:xfrm>
              <a:off x="-1" y="0"/>
              <a:ext cx="1960286" cy="286228"/>
            </a:xfrm>
            <a:prstGeom prst="rect">
              <a:avLst/>
            </a:prstGeom>
            <a:noFill/>
            <a:ln w="3175" cap="flat">
              <a:solidFill>
                <a:srgbClr val="77933C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200">
                  <a:solidFill>
                    <a:srgbClr val="FFFFFF"/>
                  </a:solidFill>
                  <a:latin typeface="굴림"/>
                  <a:ea typeface="굴림"/>
                  <a:cs typeface="굴림"/>
                  <a:sym typeface="굴림"/>
                </a:defRPr>
              </a:pPr>
              <a:endParaRPr/>
            </a:p>
          </p:txBody>
        </p:sp>
        <p:sp>
          <p:nvSpPr>
            <p:cNvPr id="90" name="Shape 129"/>
            <p:cNvSpPr/>
            <p:nvPr/>
          </p:nvSpPr>
          <p:spPr>
            <a:xfrm>
              <a:off x="-1" y="40056"/>
              <a:ext cx="1960286" cy="2061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6000" tIns="36000" rIns="36000" bIns="36000" numCol="1" anchor="ctr">
              <a:spAutoFit/>
            </a:bodyPr>
            <a:lstStyle>
              <a:lvl1pPr>
                <a:defRPr sz="800"/>
              </a:lvl1pPr>
            </a:lstStyle>
            <a:p>
              <a:r>
                <a:t>4. 4주차</a:t>
              </a:r>
            </a:p>
          </p:txBody>
        </p:sp>
      </p:grpSp>
      <p:grpSp>
        <p:nvGrpSpPr>
          <p:cNvPr id="91" name="Group 133"/>
          <p:cNvGrpSpPr/>
          <p:nvPr/>
        </p:nvGrpSpPr>
        <p:grpSpPr>
          <a:xfrm>
            <a:off x="1123351" y="1772418"/>
            <a:ext cx="1742476" cy="259973"/>
            <a:chOff x="0" y="0"/>
            <a:chExt cx="1742475" cy="259971"/>
          </a:xfrm>
        </p:grpSpPr>
        <p:sp>
          <p:nvSpPr>
            <p:cNvPr id="92" name="Shape 131"/>
            <p:cNvSpPr/>
            <p:nvPr/>
          </p:nvSpPr>
          <p:spPr>
            <a:xfrm>
              <a:off x="-1" y="0"/>
              <a:ext cx="1742477" cy="259972"/>
            </a:xfrm>
            <a:prstGeom prst="rect">
              <a:avLst/>
            </a:prstGeom>
            <a:noFill/>
            <a:ln w="3175" cap="flat">
              <a:solidFill>
                <a:srgbClr val="E46C0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200">
                  <a:solidFill>
                    <a:srgbClr val="FFFFFF"/>
                  </a:solidFill>
                  <a:latin typeface="굴림"/>
                  <a:ea typeface="굴림"/>
                  <a:cs typeface="굴림"/>
                  <a:sym typeface="굴림"/>
                </a:defRPr>
              </a:pPr>
              <a:endParaRPr/>
            </a:p>
          </p:txBody>
        </p:sp>
        <p:sp>
          <p:nvSpPr>
            <p:cNvPr id="93" name="Shape 132"/>
            <p:cNvSpPr/>
            <p:nvPr/>
          </p:nvSpPr>
          <p:spPr>
            <a:xfrm>
              <a:off x="-1" y="26928"/>
              <a:ext cx="1742477" cy="2061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6000" tIns="36000" rIns="36000" bIns="36000" numCol="1" anchor="ctr">
              <a:spAutoFit/>
            </a:bodyPr>
            <a:lstStyle>
              <a:lvl1pPr>
                <a:defRPr sz="800"/>
              </a:lvl1pPr>
            </a:lstStyle>
            <a:p>
              <a:r>
                <a:t>1.1. 개발 환경 구축</a:t>
              </a:r>
            </a:p>
          </p:txBody>
        </p:sp>
      </p:grpSp>
      <p:grpSp>
        <p:nvGrpSpPr>
          <p:cNvPr id="94" name="Group 136"/>
          <p:cNvGrpSpPr/>
          <p:nvPr/>
        </p:nvGrpSpPr>
        <p:grpSpPr>
          <a:xfrm>
            <a:off x="1123351" y="2988889"/>
            <a:ext cx="1742476" cy="259973"/>
            <a:chOff x="0" y="0"/>
            <a:chExt cx="1742475" cy="259971"/>
          </a:xfrm>
        </p:grpSpPr>
        <p:sp>
          <p:nvSpPr>
            <p:cNvPr id="95" name="Shape 134"/>
            <p:cNvSpPr/>
            <p:nvPr/>
          </p:nvSpPr>
          <p:spPr>
            <a:xfrm>
              <a:off x="-1" y="0"/>
              <a:ext cx="1742477" cy="259972"/>
            </a:xfrm>
            <a:prstGeom prst="rect">
              <a:avLst/>
            </a:prstGeom>
            <a:noFill/>
            <a:ln w="3175" cap="flat">
              <a:solidFill>
                <a:srgbClr val="E46C0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200">
                  <a:solidFill>
                    <a:srgbClr val="FFFFFF"/>
                  </a:solidFill>
                  <a:latin typeface="굴림"/>
                  <a:ea typeface="굴림"/>
                  <a:cs typeface="굴림"/>
                  <a:sym typeface="굴림"/>
                </a:defRPr>
              </a:pPr>
              <a:endParaRPr/>
            </a:p>
          </p:txBody>
        </p:sp>
        <p:sp>
          <p:nvSpPr>
            <p:cNvPr id="96" name="Shape 135"/>
            <p:cNvSpPr/>
            <p:nvPr/>
          </p:nvSpPr>
          <p:spPr>
            <a:xfrm>
              <a:off x="-1" y="26928"/>
              <a:ext cx="1742477" cy="2061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6000" tIns="36000" rIns="36000" bIns="36000" numCol="1" anchor="ctr">
              <a:spAutoFit/>
            </a:bodyPr>
            <a:lstStyle>
              <a:lvl1pPr>
                <a:defRPr sz="800"/>
              </a:lvl1pPr>
            </a:lstStyle>
            <a:p>
              <a:r>
                <a:t>1.2.기획 및 문서화</a:t>
              </a:r>
            </a:p>
          </p:txBody>
        </p:sp>
      </p:grpSp>
      <p:grpSp>
        <p:nvGrpSpPr>
          <p:cNvPr id="97" name="Group 139"/>
          <p:cNvGrpSpPr/>
          <p:nvPr/>
        </p:nvGrpSpPr>
        <p:grpSpPr>
          <a:xfrm>
            <a:off x="3156238" y="1774043"/>
            <a:ext cx="1742476" cy="259973"/>
            <a:chOff x="0" y="0"/>
            <a:chExt cx="1742475" cy="259971"/>
          </a:xfrm>
        </p:grpSpPr>
        <p:sp>
          <p:nvSpPr>
            <p:cNvPr id="98" name="Shape 137"/>
            <p:cNvSpPr/>
            <p:nvPr/>
          </p:nvSpPr>
          <p:spPr>
            <a:xfrm>
              <a:off x="-1" y="0"/>
              <a:ext cx="1742477" cy="259972"/>
            </a:xfrm>
            <a:prstGeom prst="rect">
              <a:avLst/>
            </a:prstGeom>
            <a:noFill/>
            <a:ln w="3175" cap="flat">
              <a:solidFill>
                <a:srgbClr val="E46C0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200">
                  <a:solidFill>
                    <a:srgbClr val="FFFFFF"/>
                  </a:solidFill>
                  <a:latin typeface="굴림"/>
                  <a:ea typeface="굴림"/>
                  <a:cs typeface="굴림"/>
                  <a:sym typeface="굴림"/>
                </a:defRPr>
              </a:pPr>
              <a:endParaRPr/>
            </a:p>
          </p:txBody>
        </p:sp>
        <p:sp>
          <p:nvSpPr>
            <p:cNvPr id="99" name="Shape 138"/>
            <p:cNvSpPr/>
            <p:nvPr/>
          </p:nvSpPr>
          <p:spPr>
            <a:xfrm>
              <a:off x="-1" y="26928"/>
              <a:ext cx="1742477" cy="2061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6000" tIns="36000" rIns="36000" bIns="36000" numCol="1" anchor="ctr">
              <a:spAutoFit/>
            </a:bodyPr>
            <a:lstStyle>
              <a:lvl1pPr>
                <a:defRPr sz="800"/>
              </a:lvl1pPr>
            </a:lstStyle>
            <a:p>
              <a:r>
                <a:t>2.1. Basic 게시판 구축</a:t>
              </a:r>
            </a:p>
          </p:txBody>
        </p:sp>
      </p:grpSp>
      <p:grpSp>
        <p:nvGrpSpPr>
          <p:cNvPr id="100" name="Group 142"/>
          <p:cNvGrpSpPr/>
          <p:nvPr/>
        </p:nvGrpSpPr>
        <p:grpSpPr>
          <a:xfrm>
            <a:off x="3156238" y="2990513"/>
            <a:ext cx="1755176" cy="259973"/>
            <a:chOff x="0" y="0"/>
            <a:chExt cx="1755175" cy="259971"/>
          </a:xfrm>
        </p:grpSpPr>
        <p:sp>
          <p:nvSpPr>
            <p:cNvPr id="101" name="Shape 140"/>
            <p:cNvSpPr/>
            <p:nvPr/>
          </p:nvSpPr>
          <p:spPr>
            <a:xfrm>
              <a:off x="-1" y="0"/>
              <a:ext cx="1742477" cy="259972"/>
            </a:xfrm>
            <a:prstGeom prst="rect">
              <a:avLst/>
            </a:prstGeom>
            <a:noFill/>
            <a:ln w="3175" cap="flat">
              <a:solidFill>
                <a:srgbClr val="E46C0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200">
                  <a:solidFill>
                    <a:srgbClr val="FFFFFF"/>
                  </a:solidFill>
                  <a:latin typeface="굴림"/>
                  <a:ea typeface="굴림"/>
                  <a:cs typeface="굴림"/>
                  <a:sym typeface="굴림"/>
                </a:defRPr>
              </a:pPr>
              <a:endParaRPr/>
            </a:p>
          </p:txBody>
        </p:sp>
        <p:sp>
          <p:nvSpPr>
            <p:cNvPr id="102" name="Shape 141"/>
            <p:cNvSpPr/>
            <p:nvPr/>
          </p:nvSpPr>
          <p:spPr>
            <a:xfrm>
              <a:off x="12699" y="26928"/>
              <a:ext cx="1742477" cy="2061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6000" tIns="36000" rIns="36000" bIns="36000" numCol="1" anchor="ctr">
              <a:spAutoFit/>
            </a:bodyPr>
            <a:lstStyle>
              <a:lvl1pPr>
                <a:defRPr sz="800"/>
              </a:lvl1pPr>
            </a:lstStyle>
            <a:p>
              <a:r>
                <a:t>2.2. Login 기능 구현</a:t>
              </a:r>
            </a:p>
          </p:txBody>
        </p:sp>
      </p:grpSp>
      <p:grpSp>
        <p:nvGrpSpPr>
          <p:cNvPr id="103" name="Group 145"/>
          <p:cNvGrpSpPr/>
          <p:nvPr/>
        </p:nvGrpSpPr>
        <p:grpSpPr>
          <a:xfrm>
            <a:off x="3156238" y="4205358"/>
            <a:ext cx="1742476" cy="259973"/>
            <a:chOff x="0" y="0"/>
            <a:chExt cx="1742475" cy="259971"/>
          </a:xfrm>
        </p:grpSpPr>
        <p:sp>
          <p:nvSpPr>
            <p:cNvPr id="104" name="Shape 143"/>
            <p:cNvSpPr/>
            <p:nvPr/>
          </p:nvSpPr>
          <p:spPr>
            <a:xfrm>
              <a:off x="-1" y="0"/>
              <a:ext cx="1742477" cy="259972"/>
            </a:xfrm>
            <a:prstGeom prst="rect">
              <a:avLst/>
            </a:prstGeom>
            <a:noFill/>
            <a:ln w="3175" cap="flat">
              <a:solidFill>
                <a:srgbClr val="E46C0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200">
                  <a:solidFill>
                    <a:srgbClr val="FFFFFF"/>
                  </a:solidFill>
                  <a:latin typeface="굴림"/>
                  <a:ea typeface="굴림"/>
                  <a:cs typeface="굴림"/>
                  <a:sym typeface="굴림"/>
                </a:defRPr>
              </a:pPr>
              <a:endParaRPr/>
            </a:p>
          </p:txBody>
        </p:sp>
        <p:sp>
          <p:nvSpPr>
            <p:cNvPr id="105" name="Shape 144"/>
            <p:cNvSpPr/>
            <p:nvPr/>
          </p:nvSpPr>
          <p:spPr>
            <a:xfrm>
              <a:off x="-1" y="26928"/>
              <a:ext cx="1742477" cy="2061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6000" tIns="36000" rIns="36000" bIns="36000" numCol="1" anchor="ctr">
              <a:spAutoFit/>
            </a:bodyPr>
            <a:lstStyle>
              <a:lvl1pPr>
                <a:defRPr sz="800"/>
              </a:lvl1pPr>
            </a:lstStyle>
            <a:p>
              <a:r>
                <a:t>2.3. 파일 업로드 기능</a:t>
              </a:r>
            </a:p>
          </p:txBody>
        </p:sp>
      </p:grpSp>
      <p:grpSp>
        <p:nvGrpSpPr>
          <p:cNvPr id="106" name="Group 148"/>
          <p:cNvGrpSpPr/>
          <p:nvPr/>
        </p:nvGrpSpPr>
        <p:grpSpPr>
          <a:xfrm>
            <a:off x="3156238" y="5423453"/>
            <a:ext cx="1742476" cy="259973"/>
            <a:chOff x="0" y="0"/>
            <a:chExt cx="1742475" cy="259971"/>
          </a:xfrm>
        </p:grpSpPr>
        <p:sp>
          <p:nvSpPr>
            <p:cNvPr id="107" name="Shape 146"/>
            <p:cNvSpPr/>
            <p:nvPr/>
          </p:nvSpPr>
          <p:spPr>
            <a:xfrm>
              <a:off x="-1" y="0"/>
              <a:ext cx="1742477" cy="259972"/>
            </a:xfrm>
            <a:prstGeom prst="rect">
              <a:avLst/>
            </a:prstGeom>
            <a:noFill/>
            <a:ln w="3175" cap="flat">
              <a:solidFill>
                <a:srgbClr val="E46C0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200">
                  <a:solidFill>
                    <a:srgbClr val="FFFFFF"/>
                  </a:solidFill>
                  <a:latin typeface="굴림"/>
                  <a:ea typeface="굴림"/>
                  <a:cs typeface="굴림"/>
                  <a:sym typeface="굴림"/>
                </a:defRPr>
              </a:pPr>
              <a:endParaRPr/>
            </a:p>
          </p:txBody>
        </p:sp>
        <p:sp>
          <p:nvSpPr>
            <p:cNvPr id="108" name="Shape 147"/>
            <p:cNvSpPr/>
            <p:nvPr/>
          </p:nvSpPr>
          <p:spPr>
            <a:xfrm>
              <a:off x="-1" y="26928"/>
              <a:ext cx="1742477" cy="2061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6000" tIns="36000" rIns="36000" bIns="36000" numCol="1" anchor="ctr">
              <a:spAutoFit/>
            </a:bodyPr>
            <a:lstStyle>
              <a:lvl1pPr>
                <a:defRPr sz="800"/>
              </a:lvl1pPr>
            </a:lstStyle>
            <a:p>
              <a:r>
                <a:t>2.4. Paging 기능</a:t>
              </a:r>
            </a:p>
          </p:txBody>
        </p:sp>
      </p:grpSp>
      <p:grpSp>
        <p:nvGrpSpPr>
          <p:cNvPr id="109" name="Group 151"/>
          <p:cNvGrpSpPr/>
          <p:nvPr/>
        </p:nvGrpSpPr>
        <p:grpSpPr>
          <a:xfrm>
            <a:off x="5189125" y="1774043"/>
            <a:ext cx="1742476" cy="259973"/>
            <a:chOff x="0" y="0"/>
            <a:chExt cx="1742475" cy="259971"/>
          </a:xfrm>
        </p:grpSpPr>
        <p:sp>
          <p:nvSpPr>
            <p:cNvPr id="110" name="Shape 149"/>
            <p:cNvSpPr/>
            <p:nvPr/>
          </p:nvSpPr>
          <p:spPr>
            <a:xfrm>
              <a:off x="-1" y="0"/>
              <a:ext cx="1742477" cy="259972"/>
            </a:xfrm>
            <a:prstGeom prst="rect">
              <a:avLst/>
            </a:prstGeom>
            <a:noFill/>
            <a:ln w="3175" cap="flat">
              <a:solidFill>
                <a:srgbClr val="E46C0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200">
                  <a:solidFill>
                    <a:srgbClr val="FFFFFF"/>
                  </a:solidFill>
                  <a:latin typeface="굴림"/>
                  <a:ea typeface="굴림"/>
                  <a:cs typeface="굴림"/>
                  <a:sym typeface="굴림"/>
                </a:defRPr>
              </a:pPr>
              <a:endParaRPr/>
            </a:p>
          </p:txBody>
        </p:sp>
        <p:sp>
          <p:nvSpPr>
            <p:cNvPr id="111" name="Shape 150"/>
            <p:cNvSpPr/>
            <p:nvPr/>
          </p:nvSpPr>
          <p:spPr>
            <a:xfrm>
              <a:off x="-1" y="26928"/>
              <a:ext cx="1742477" cy="2061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6000" tIns="36000" rIns="36000" bIns="36000" numCol="1" anchor="ctr">
              <a:spAutoFit/>
            </a:bodyPr>
            <a:lstStyle>
              <a:lvl1pPr>
                <a:defRPr sz="800"/>
              </a:lvl1pPr>
            </a:lstStyle>
            <a:p>
              <a:r>
                <a:t>3.1. 댓글 기능 추가</a:t>
              </a:r>
            </a:p>
          </p:txBody>
        </p:sp>
      </p:grpSp>
      <p:grpSp>
        <p:nvGrpSpPr>
          <p:cNvPr id="112" name="Group 154"/>
          <p:cNvGrpSpPr/>
          <p:nvPr/>
        </p:nvGrpSpPr>
        <p:grpSpPr>
          <a:xfrm>
            <a:off x="5189125" y="2990513"/>
            <a:ext cx="1742476" cy="259973"/>
            <a:chOff x="0" y="0"/>
            <a:chExt cx="1742475" cy="259971"/>
          </a:xfrm>
        </p:grpSpPr>
        <p:sp>
          <p:nvSpPr>
            <p:cNvPr id="113" name="Shape 152"/>
            <p:cNvSpPr/>
            <p:nvPr/>
          </p:nvSpPr>
          <p:spPr>
            <a:xfrm>
              <a:off x="-1" y="0"/>
              <a:ext cx="1742477" cy="259972"/>
            </a:xfrm>
            <a:prstGeom prst="rect">
              <a:avLst/>
            </a:prstGeom>
            <a:noFill/>
            <a:ln w="3175" cap="flat">
              <a:solidFill>
                <a:srgbClr val="E46C0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200">
                  <a:solidFill>
                    <a:srgbClr val="FFFFFF"/>
                  </a:solidFill>
                  <a:latin typeface="굴림"/>
                  <a:ea typeface="굴림"/>
                  <a:cs typeface="굴림"/>
                  <a:sym typeface="굴림"/>
                </a:defRPr>
              </a:pPr>
              <a:endParaRPr/>
            </a:p>
          </p:txBody>
        </p:sp>
        <p:sp>
          <p:nvSpPr>
            <p:cNvPr id="114" name="Shape 153"/>
            <p:cNvSpPr/>
            <p:nvPr/>
          </p:nvSpPr>
          <p:spPr>
            <a:xfrm>
              <a:off x="-1" y="26928"/>
              <a:ext cx="1742477" cy="2061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6000" tIns="36000" rIns="36000" bIns="36000" numCol="1" anchor="ctr">
              <a:spAutoFit/>
            </a:bodyPr>
            <a:lstStyle>
              <a:lvl1pPr>
                <a:defRPr sz="800"/>
              </a:lvl1pPr>
            </a:lstStyle>
            <a:p>
              <a:r>
                <a:t>3.2. 게시판 카테고리 기능 추가</a:t>
              </a:r>
            </a:p>
          </p:txBody>
        </p:sp>
      </p:grpSp>
      <p:grpSp>
        <p:nvGrpSpPr>
          <p:cNvPr id="115" name="Group 157"/>
          <p:cNvGrpSpPr/>
          <p:nvPr/>
        </p:nvGrpSpPr>
        <p:grpSpPr>
          <a:xfrm>
            <a:off x="5189125" y="4205358"/>
            <a:ext cx="1742476" cy="259973"/>
            <a:chOff x="0" y="0"/>
            <a:chExt cx="1742475" cy="259971"/>
          </a:xfrm>
        </p:grpSpPr>
        <p:sp>
          <p:nvSpPr>
            <p:cNvPr id="116" name="Shape 155"/>
            <p:cNvSpPr/>
            <p:nvPr/>
          </p:nvSpPr>
          <p:spPr>
            <a:xfrm>
              <a:off x="-1" y="0"/>
              <a:ext cx="1742477" cy="259972"/>
            </a:xfrm>
            <a:prstGeom prst="rect">
              <a:avLst/>
            </a:prstGeom>
            <a:noFill/>
            <a:ln w="3175" cap="flat">
              <a:solidFill>
                <a:srgbClr val="E46C0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200">
                  <a:solidFill>
                    <a:srgbClr val="FFFFFF"/>
                  </a:solidFill>
                  <a:latin typeface="굴림"/>
                  <a:ea typeface="굴림"/>
                  <a:cs typeface="굴림"/>
                  <a:sym typeface="굴림"/>
                </a:defRPr>
              </a:pPr>
              <a:endParaRPr/>
            </a:p>
          </p:txBody>
        </p:sp>
        <p:sp>
          <p:nvSpPr>
            <p:cNvPr id="117" name="Shape 156"/>
            <p:cNvSpPr/>
            <p:nvPr/>
          </p:nvSpPr>
          <p:spPr>
            <a:xfrm>
              <a:off x="-1" y="26928"/>
              <a:ext cx="1742477" cy="2061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6000" tIns="36000" rIns="36000" bIns="36000" numCol="1" anchor="ctr">
              <a:spAutoFit/>
            </a:bodyPr>
            <a:lstStyle>
              <a:lvl1pPr>
                <a:defRPr sz="800"/>
              </a:lvl1pPr>
            </a:lstStyle>
            <a:p>
              <a:r>
                <a:t>3.3. Q&amp;A, 답글 기능 추가</a:t>
              </a:r>
            </a:p>
          </p:txBody>
        </p:sp>
      </p:grpSp>
      <p:grpSp>
        <p:nvGrpSpPr>
          <p:cNvPr id="118" name="Group 160"/>
          <p:cNvGrpSpPr/>
          <p:nvPr/>
        </p:nvGrpSpPr>
        <p:grpSpPr>
          <a:xfrm>
            <a:off x="5189125" y="5423453"/>
            <a:ext cx="1742476" cy="259973"/>
            <a:chOff x="0" y="0"/>
            <a:chExt cx="1742475" cy="259971"/>
          </a:xfrm>
        </p:grpSpPr>
        <p:sp>
          <p:nvSpPr>
            <p:cNvPr id="119" name="Shape 158"/>
            <p:cNvSpPr/>
            <p:nvPr/>
          </p:nvSpPr>
          <p:spPr>
            <a:xfrm>
              <a:off x="-1" y="0"/>
              <a:ext cx="1742477" cy="259972"/>
            </a:xfrm>
            <a:prstGeom prst="rect">
              <a:avLst/>
            </a:prstGeom>
            <a:noFill/>
            <a:ln w="3175" cap="flat">
              <a:solidFill>
                <a:srgbClr val="E46C0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200">
                  <a:solidFill>
                    <a:srgbClr val="FFFFFF"/>
                  </a:solidFill>
                  <a:latin typeface="굴림"/>
                  <a:ea typeface="굴림"/>
                  <a:cs typeface="굴림"/>
                  <a:sym typeface="굴림"/>
                </a:defRPr>
              </a:pPr>
              <a:endParaRPr/>
            </a:p>
          </p:txBody>
        </p:sp>
        <p:sp>
          <p:nvSpPr>
            <p:cNvPr id="120" name="Shape 159"/>
            <p:cNvSpPr/>
            <p:nvPr/>
          </p:nvSpPr>
          <p:spPr>
            <a:xfrm>
              <a:off x="-1" y="30485"/>
              <a:ext cx="1742477" cy="1990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6000" tIns="36000" rIns="36000" bIns="36000" numCol="1" anchor="ctr">
              <a:spAutoFit/>
            </a:bodyPr>
            <a:lstStyle>
              <a:lvl1pPr>
                <a:defRPr sz="800"/>
              </a:lvl1pPr>
            </a:lstStyle>
            <a:p>
              <a:r>
                <a:t>3.4. Progressive Web App</a:t>
              </a:r>
            </a:p>
          </p:txBody>
        </p:sp>
      </p:grpSp>
      <p:grpSp>
        <p:nvGrpSpPr>
          <p:cNvPr id="121" name="Group 163"/>
          <p:cNvGrpSpPr/>
          <p:nvPr/>
        </p:nvGrpSpPr>
        <p:grpSpPr>
          <a:xfrm>
            <a:off x="7222012" y="1774043"/>
            <a:ext cx="1742476" cy="259973"/>
            <a:chOff x="0" y="0"/>
            <a:chExt cx="1742475" cy="259971"/>
          </a:xfrm>
        </p:grpSpPr>
        <p:sp>
          <p:nvSpPr>
            <p:cNvPr id="122" name="Shape 161"/>
            <p:cNvSpPr/>
            <p:nvPr/>
          </p:nvSpPr>
          <p:spPr>
            <a:xfrm>
              <a:off x="-1" y="0"/>
              <a:ext cx="1742477" cy="259972"/>
            </a:xfrm>
            <a:prstGeom prst="rect">
              <a:avLst/>
            </a:prstGeom>
            <a:noFill/>
            <a:ln w="3175" cap="flat">
              <a:solidFill>
                <a:srgbClr val="E46C0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200">
                  <a:solidFill>
                    <a:srgbClr val="FFFFFF"/>
                  </a:solidFill>
                  <a:latin typeface="굴림"/>
                  <a:ea typeface="굴림"/>
                  <a:cs typeface="굴림"/>
                  <a:sym typeface="굴림"/>
                </a:defRPr>
              </a:pPr>
              <a:endParaRPr/>
            </a:p>
          </p:txBody>
        </p:sp>
        <p:sp>
          <p:nvSpPr>
            <p:cNvPr id="123" name="Shape 162"/>
            <p:cNvSpPr/>
            <p:nvPr/>
          </p:nvSpPr>
          <p:spPr>
            <a:xfrm>
              <a:off x="-1" y="26928"/>
              <a:ext cx="1742477" cy="2061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6000" tIns="36000" rIns="36000" bIns="36000" numCol="1" anchor="ctr">
              <a:spAutoFit/>
            </a:bodyPr>
            <a:lstStyle>
              <a:lvl1pPr>
                <a:defRPr sz="800"/>
              </a:lvl1pPr>
            </a:lstStyle>
            <a:p>
              <a:r>
                <a:t>4.1.에디터</a:t>
              </a:r>
            </a:p>
          </p:txBody>
        </p:sp>
      </p:grpSp>
      <p:grpSp>
        <p:nvGrpSpPr>
          <p:cNvPr id="124" name="Group 166"/>
          <p:cNvGrpSpPr/>
          <p:nvPr/>
        </p:nvGrpSpPr>
        <p:grpSpPr>
          <a:xfrm>
            <a:off x="7222012" y="2990513"/>
            <a:ext cx="1742476" cy="259973"/>
            <a:chOff x="0" y="0"/>
            <a:chExt cx="1742475" cy="259971"/>
          </a:xfrm>
        </p:grpSpPr>
        <p:sp>
          <p:nvSpPr>
            <p:cNvPr id="125" name="Shape 164"/>
            <p:cNvSpPr/>
            <p:nvPr/>
          </p:nvSpPr>
          <p:spPr>
            <a:xfrm>
              <a:off x="-1" y="0"/>
              <a:ext cx="1742477" cy="259972"/>
            </a:xfrm>
            <a:prstGeom prst="rect">
              <a:avLst/>
            </a:prstGeom>
            <a:noFill/>
            <a:ln w="3175" cap="flat">
              <a:solidFill>
                <a:srgbClr val="E46C0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200">
                  <a:solidFill>
                    <a:srgbClr val="FFFFFF"/>
                  </a:solidFill>
                  <a:latin typeface="굴림"/>
                  <a:ea typeface="굴림"/>
                  <a:cs typeface="굴림"/>
                  <a:sym typeface="굴림"/>
                </a:defRPr>
              </a:pPr>
              <a:endParaRPr/>
            </a:p>
          </p:txBody>
        </p:sp>
        <p:sp>
          <p:nvSpPr>
            <p:cNvPr id="126" name="Shape 165"/>
            <p:cNvSpPr/>
            <p:nvPr/>
          </p:nvSpPr>
          <p:spPr>
            <a:xfrm>
              <a:off x="-1" y="26928"/>
              <a:ext cx="1742477" cy="2061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6000" tIns="36000" rIns="36000" bIns="36000" numCol="1" anchor="ctr">
              <a:spAutoFit/>
            </a:bodyPr>
            <a:lstStyle>
              <a:lvl1pPr>
                <a:defRPr sz="800"/>
              </a:lvl1pPr>
            </a:lstStyle>
            <a:p>
              <a:r>
                <a:t>4.2.구글 동영상 연동</a:t>
              </a:r>
            </a:p>
          </p:txBody>
        </p:sp>
      </p:grpSp>
      <p:sp>
        <p:nvSpPr>
          <p:cNvPr id="127" name="Shape 167"/>
          <p:cNvSpPr/>
          <p:nvPr/>
        </p:nvSpPr>
        <p:spPr>
          <a:xfrm rot="16200000" flipH="1">
            <a:off x="986279" y="1765331"/>
            <a:ext cx="201544" cy="726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8" name="Shape 168"/>
          <p:cNvSpPr/>
          <p:nvPr/>
        </p:nvSpPr>
        <p:spPr>
          <a:xfrm rot="16200000" flipH="1">
            <a:off x="478813" y="2474337"/>
            <a:ext cx="1216472" cy="726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9" name="Shape 169"/>
          <p:cNvSpPr/>
          <p:nvPr/>
        </p:nvSpPr>
        <p:spPr>
          <a:xfrm rot="16200000" flipH="1">
            <a:off x="3019163" y="1765331"/>
            <a:ext cx="201544" cy="726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0" name="Shape 170"/>
          <p:cNvSpPr/>
          <p:nvPr/>
        </p:nvSpPr>
        <p:spPr>
          <a:xfrm rot="16200000" flipH="1">
            <a:off x="2511699" y="2474339"/>
            <a:ext cx="1216471" cy="726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171"/>
          <p:cNvSpPr/>
          <p:nvPr/>
        </p:nvSpPr>
        <p:spPr>
          <a:xfrm rot="16200000" flipH="1">
            <a:off x="2510887" y="3691620"/>
            <a:ext cx="1218096" cy="726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2" name="Shape 172"/>
          <p:cNvSpPr/>
          <p:nvPr/>
        </p:nvSpPr>
        <p:spPr>
          <a:xfrm rot="16200000" flipH="1">
            <a:off x="2512512" y="4908091"/>
            <a:ext cx="1214846" cy="726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3" name="Shape 173"/>
          <p:cNvSpPr/>
          <p:nvPr/>
        </p:nvSpPr>
        <p:spPr>
          <a:xfrm rot="16200000" flipH="1">
            <a:off x="5052050" y="1765331"/>
            <a:ext cx="201544" cy="726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4" name="Shape 174"/>
          <p:cNvSpPr/>
          <p:nvPr/>
        </p:nvSpPr>
        <p:spPr>
          <a:xfrm rot="16200000" flipH="1">
            <a:off x="4544586" y="2474339"/>
            <a:ext cx="1216471" cy="726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5" name="Shape 175"/>
          <p:cNvSpPr/>
          <p:nvPr/>
        </p:nvSpPr>
        <p:spPr>
          <a:xfrm rot="16200000" flipH="1">
            <a:off x="4543773" y="3691620"/>
            <a:ext cx="1218096" cy="726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6" name="Shape 176"/>
          <p:cNvSpPr/>
          <p:nvPr/>
        </p:nvSpPr>
        <p:spPr>
          <a:xfrm rot="16200000" flipH="1">
            <a:off x="4545400" y="4908091"/>
            <a:ext cx="1214846" cy="726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7" name="Shape 177"/>
          <p:cNvSpPr/>
          <p:nvPr/>
        </p:nvSpPr>
        <p:spPr>
          <a:xfrm rot="16200000" flipH="1">
            <a:off x="7084938" y="1765331"/>
            <a:ext cx="201544" cy="726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8" name="Shape 178"/>
          <p:cNvSpPr/>
          <p:nvPr/>
        </p:nvSpPr>
        <p:spPr>
          <a:xfrm rot="16200000" flipH="1">
            <a:off x="6577473" y="2474339"/>
            <a:ext cx="1216471" cy="726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52276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2000" y="298748"/>
            <a:ext cx="8640000" cy="584775"/>
          </a:xfrm>
        </p:spPr>
        <p:txBody>
          <a:bodyPr/>
          <a:lstStyle/>
          <a:p>
            <a:pPr>
              <a:defRPr/>
            </a:pPr>
            <a:r>
              <a:rPr lang="en-US" altLang="ko-KR" dirty="0" smtClean="0"/>
              <a:t>2.2.1 Basic </a:t>
            </a:r>
            <a:r>
              <a:rPr lang="ko-KR" altLang="en-US" dirty="0" smtClean="0"/>
              <a:t>게시판 구축</a:t>
            </a:r>
            <a:endParaRPr lang="ko-KR" altLang="ko-KR" dirty="0" smtClean="0">
              <a:effectLst/>
            </a:endParaRPr>
          </a:p>
          <a:p>
            <a:endParaRPr lang="ko-KR" altLang="en-US" dirty="0"/>
          </a:p>
        </p:txBody>
      </p:sp>
      <p:pic>
        <p:nvPicPr>
          <p:cNvPr id="70" name="그림 69" descr="C:\Users\Naver.AL00039501\Downloads\스크린샷 2017-02-17 오후 4.39.05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196752"/>
            <a:ext cx="6804248" cy="56612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00323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2000" y="298748"/>
            <a:ext cx="8640000" cy="584775"/>
          </a:xfrm>
        </p:spPr>
        <p:txBody>
          <a:bodyPr/>
          <a:lstStyle/>
          <a:p>
            <a:pPr>
              <a:defRPr/>
            </a:pPr>
            <a:r>
              <a:rPr lang="en-US" altLang="ko-KR" dirty="0" smtClean="0"/>
              <a:t>2.2.2 Login </a:t>
            </a:r>
            <a:r>
              <a:rPr lang="ko-KR" altLang="en-US" dirty="0" smtClean="0"/>
              <a:t>기능 구현</a:t>
            </a:r>
            <a:endParaRPr lang="ko-KR" altLang="ko-KR" dirty="0" smtClean="0">
              <a:effectLst/>
            </a:endParaRPr>
          </a:p>
          <a:p>
            <a:endParaRPr lang="ko-KR" altLang="en-US" dirty="0"/>
          </a:p>
        </p:txBody>
      </p:sp>
      <p:pic>
        <p:nvPicPr>
          <p:cNvPr id="4" name="그림 3" descr="C:\Users\Naver.AL00039501\Desktop\login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060848"/>
            <a:ext cx="5688632" cy="3589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33695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2000" y="298748"/>
            <a:ext cx="8640000" cy="338554"/>
          </a:xfrm>
        </p:spPr>
        <p:txBody>
          <a:bodyPr/>
          <a:lstStyle/>
          <a:p>
            <a:pPr>
              <a:defRPr/>
            </a:pPr>
            <a:r>
              <a:rPr lang="en-US" altLang="ko-KR" dirty="0" smtClean="0"/>
              <a:t>2.2.3 </a:t>
            </a:r>
            <a:r>
              <a:rPr lang="ko-KR" altLang="en-US" dirty="0" smtClean="0"/>
              <a:t>파일 업로드 기능</a:t>
            </a:r>
            <a:endParaRPr lang="ko-KR" altLang="en-US" dirty="0"/>
          </a:p>
        </p:txBody>
      </p:sp>
      <p:pic>
        <p:nvPicPr>
          <p:cNvPr id="5" name="그림 4" descr="C:\Users\Naver.AL00039501\Desktop\파일 첨부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530418"/>
            <a:ext cx="8288904" cy="16531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10881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2000" y="298748"/>
            <a:ext cx="8640000" cy="338554"/>
          </a:xfrm>
        </p:spPr>
        <p:txBody>
          <a:bodyPr/>
          <a:lstStyle/>
          <a:p>
            <a:pPr>
              <a:defRPr/>
            </a:pPr>
            <a:r>
              <a:rPr lang="en-US" altLang="ko-KR" dirty="0" smtClean="0"/>
              <a:t>2.2.4 </a:t>
            </a:r>
            <a:r>
              <a:rPr lang="ko-KR" altLang="en-US" dirty="0" err="1" smtClean="0"/>
              <a:t>페이징</a:t>
            </a:r>
            <a:r>
              <a:rPr lang="ko-KR" altLang="en-US" dirty="0" smtClean="0"/>
              <a:t> 기능</a:t>
            </a:r>
            <a:endParaRPr lang="ko-KR" altLang="en-US" dirty="0"/>
          </a:p>
        </p:txBody>
      </p:sp>
      <p:pic>
        <p:nvPicPr>
          <p:cNvPr id="4" name="그림 3" descr="C:\Users\Naver.AL00039501\Desktop\페이징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81352"/>
            <a:ext cx="8617364" cy="10356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71672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2000" y="298748"/>
            <a:ext cx="8640000" cy="338554"/>
          </a:xfrm>
        </p:spPr>
        <p:txBody>
          <a:bodyPr/>
          <a:lstStyle/>
          <a:p>
            <a:pPr>
              <a:defRPr/>
            </a:pPr>
            <a:r>
              <a:rPr lang="en-US" altLang="ko-KR" dirty="0" smtClean="0"/>
              <a:t>2.3.1 </a:t>
            </a:r>
            <a:r>
              <a:rPr lang="ko-KR" altLang="en-US" dirty="0" err="1" smtClean="0"/>
              <a:t>댓글</a:t>
            </a:r>
            <a:r>
              <a:rPr lang="ko-KR" altLang="en-US" dirty="0" smtClean="0"/>
              <a:t> 기능 추가</a:t>
            </a:r>
            <a:endParaRPr lang="ko-KR" altLang="en-US" dirty="0"/>
          </a:p>
        </p:txBody>
      </p:sp>
      <p:pic>
        <p:nvPicPr>
          <p:cNvPr id="5" name="그림 4" descr="C:\Users\Naver.AL00039501\Desktop\댓글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628800"/>
            <a:ext cx="8231751" cy="423173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84850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2">
      <a:majorFont>
        <a:latin typeface="나눔바른고딕"/>
        <a:ea typeface="나눔바른고딕"/>
        <a:cs typeface=""/>
      </a:majorFont>
      <a:minorFont>
        <a:latin typeface="나눔바른고딕"/>
        <a:ea typeface="나눔바른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3887</TotalTime>
  <Words>309</Words>
  <Application>Microsoft Office PowerPoint</Application>
  <PresentationFormat>화면 슬라이드 쇼(4:3)</PresentationFormat>
  <Paragraphs>65</Paragraphs>
  <Slides>15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6" baseType="lpstr">
      <vt:lpstr>Office 테마</vt:lpstr>
      <vt:lpstr>2017년 인턴프로그램 개인 과제 (HelloWorld 게시판 프로젝트)</vt:lpstr>
      <vt:lpstr>1. HelloWorld 게시판 프로젝트 </vt:lpstr>
      <vt:lpstr>1. 프로젝트 진행 일정</vt:lpstr>
      <vt:lpstr>2. WBS </vt:lpstr>
      <vt:lpstr>2.2.1 Basic 게시판 구축 </vt:lpstr>
      <vt:lpstr>2.2.2 Login 기능 구현 </vt:lpstr>
      <vt:lpstr>2.2.3 파일 업로드 기능</vt:lpstr>
      <vt:lpstr>2.2.4 페이징 기능</vt:lpstr>
      <vt:lpstr>2.3.1 댓글 기능 추가</vt:lpstr>
      <vt:lpstr>2.3.2 게시판 카테고리 기능 추가</vt:lpstr>
      <vt:lpstr>2.3.3 Q&amp;A, 답글 기능 추가</vt:lpstr>
      <vt:lpstr>2.3.4 Progressive Web App</vt:lpstr>
      <vt:lpstr>2.4.1 에디터</vt:lpstr>
      <vt:lpstr>2.4.2 구글 동영상 연동</vt:lpstr>
      <vt:lpstr>End of Document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NAVER Corp.</dc:creator>
  <cp:lastModifiedBy>Naver</cp:lastModifiedBy>
  <cp:revision>312</cp:revision>
  <cp:lastPrinted>2017-02-09T07:43:53Z</cp:lastPrinted>
  <dcterms:created xsi:type="dcterms:W3CDTF">2013-11-30T07:53:32Z</dcterms:created>
  <dcterms:modified xsi:type="dcterms:W3CDTF">2017-02-20T06:02:15Z</dcterms:modified>
</cp:coreProperties>
</file>