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39" r:id="rId2"/>
    <p:sldId id="515" r:id="rId3"/>
    <p:sldId id="542" r:id="rId4"/>
    <p:sldId id="561" r:id="rId5"/>
    <p:sldId id="562" r:id="rId6"/>
    <p:sldId id="1049" r:id="rId7"/>
    <p:sldId id="592" r:id="rId8"/>
    <p:sldId id="545" r:id="rId9"/>
    <p:sldId id="546" r:id="rId10"/>
    <p:sldId id="593" r:id="rId11"/>
    <p:sldId id="559" r:id="rId12"/>
    <p:sldId id="566" r:id="rId13"/>
    <p:sldId id="565" r:id="rId14"/>
    <p:sldId id="1047" r:id="rId15"/>
    <p:sldId id="590" r:id="rId16"/>
    <p:sldId id="591" r:id="rId17"/>
    <p:sldId id="589" r:id="rId18"/>
    <p:sldId id="594" r:id="rId19"/>
    <p:sldId id="595" r:id="rId20"/>
  </p:sldIdLst>
  <p:sldSz cx="9144000" cy="6858000" type="screen4x3"/>
  <p:notesSz cx="6811963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A2AEBD"/>
    <a:srgbClr val="C6D9F1"/>
    <a:srgbClr val="34F21A"/>
    <a:srgbClr val="7DF76D"/>
    <a:srgbClr val="A9DA74"/>
    <a:srgbClr val="FFFFCC"/>
    <a:srgbClr val="95001A"/>
    <a:srgbClr val="538ED5"/>
    <a:srgbClr val="539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270" autoAdjust="0"/>
  </p:normalViewPr>
  <p:slideViewPr>
    <p:cSldViewPr>
      <p:cViewPr varScale="1">
        <p:scale>
          <a:sx n="107" d="100"/>
          <a:sy n="107" d="100"/>
        </p:scale>
        <p:origin x="156" y="102"/>
      </p:cViewPr>
      <p:guideLst>
        <p:guide orient="horz" pos="2160"/>
        <p:guide pos="43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2730" y="114"/>
      </p:cViewPr>
      <p:guideLst>
        <p:guide orient="horz" pos="3133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7780" y="0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fld id="{DD8F6A46-DE13-4D5B-A9D7-1881E18B1E6E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7846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7780" y="9447846"/>
            <a:ext cx="2952593" cy="497842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>
              <a:defRPr sz="1200"/>
            </a:lvl1pPr>
          </a:lstStyle>
          <a:p>
            <a:fld id="{0355399A-479A-4E02-92B4-448DF385A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3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285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7285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/>
            </a:lvl1pPr>
          </a:lstStyle>
          <a:p>
            <a:fld id="{D8A2E67D-978E-4C5F-BD8C-8D1CAC4D49A9}" type="datetimeFigureOut">
              <a:rPr lang="ko-KR" altLang="en-US" smtClean="0"/>
              <a:pPr/>
              <a:t>2018-09-04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7363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4" tIns="45807" rIns="91614" bIns="458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7" y="4724203"/>
            <a:ext cx="5449570" cy="4475559"/>
          </a:xfrm>
          <a:prstGeom prst="rect">
            <a:avLst/>
          </a:prstGeom>
        </p:spPr>
        <p:txBody>
          <a:bodyPr vert="horz" lIns="91614" tIns="45807" rIns="91614" bIns="4580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7"/>
            <a:ext cx="2951850" cy="497285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8537" y="9446677"/>
            <a:ext cx="2951850" cy="497285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r">
              <a:defRPr sz="1200"/>
            </a:lvl1pPr>
          </a:lstStyle>
          <a:p>
            <a:fld id="{F5C340F6-BDDF-49C5-A4DE-7CB6C08996C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6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33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7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24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55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15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3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60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2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3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2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494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1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340F6-BDDF-49C5-A4DE-7CB6C08996C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3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60040" y="2346449"/>
            <a:ext cx="7772400" cy="86652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0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문서 제목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86" y="91231"/>
            <a:ext cx="8927476" cy="601466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cxnSp>
        <p:nvCxnSpPr>
          <p:cNvPr id="15" name="직선 연결선 8"/>
          <p:cNvCxnSpPr>
            <a:cxnSpLocks noChangeShapeType="1"/>
          </p:cNvCxnSpPr>
          <p:nvPr userDrawn="1"/>
        </p:nvCxnSpPr>
        <p:spPr bwMode="auto">
          <a:xfrm>
            <a:off x="23464" y="6438900"/>
            <a:ext cx="9108504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5"/>
          <p:cNvSpPr txBox="1">
            <a:spLocks noChangeArrowheads="1"/>
          </p:cNvSpPr>
          <p:nvPr userDrawn="1"/>
        </p:nvSpPr>
        <p:spPr bwMode="auto">
          <a:xfrm>
            <a:off x="4250532" y="6488113"/>
            <a:ext cx="642937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fld id="{F96DDAA2-31EA-41E5-87CF-E8BBD3980C3D}" type="slidenum">
              <a:rPr kumimoji="0" lang="ko-KR" altLang="en-US" sz="900" smtClean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ctr" latinLnBrk="0">
                <a:defRPr/>
              </a:pPr>
              <a:t>‹#›</a:t>
            </a:fld>
            <a:endParaRPr kumimoji="0" lang="ko-KR" altLang="en-US" sz="9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cxnSp>
        <p:nvCxnSpPr>
          <p:cNvPr id="12" name="직선 연결선 8"/>
          <p:cNvCxnSpPr>
            <a:cxnSpLocks noChangeShapeType="1"/>
          </p:cNvCxnSpPr>
          <p:nvPr userDrawn="1"/>
        </p:nvCxnSpPr>
        <p:spPr bwMode="auto">
          <a:xfrm>
            <a:off x="-9525" y="764704"/>
            <a:ext cx="9153525" cy="0"/>
          </a:xfrm>
          <a:prstGeom prst="line">
            <a:avLst/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10" name="직선 연결선 8"/>
          <p:cNvCxnSpPr>
            <a:cxnSpLocks noChangeShapeType="1"/>
          </p:cNvCxnSpPr>
          <p:nvPr userDrawn="1"/>
        </p:nvCxnSpPr>
        <p:spPr bwMode="auto">
          <a:xfrm>
            <a:off x="23464" y="6438900"/>
            <a:ext cx="9108504" cy="0"/>
          </a:xfrm>
          <a:prstGeom prst="line">
            <a:avLst/>
          </a:prstGeom>
          <a:noFill/>
          <a:ln w="6350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14" name="TextBox 5"/>
          <p:cNvSpPr txBox="1">
            <a:spLocks noChangeArrowheads="1"/>
          </p:cNvSpPr>
          <p:nvPr userDrawn="1"/>
        </p:nvSpPr>
        <p:spPr bwMode="auto">
          <a:xfrm>
            <a:off x="4250532" y="6488113"/>
            <a:ext cx="642937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fld id="{F96DDAA2-31EA-41E5-87CF-E8BBD3980C3D}" type="slidenum">
              <a:rPr kumimoji="0" lang="ko-KR" altLang="en-US" sz="900" smtClean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ctr" latinLnBrk="0">
                <a:defRPr/>
              </a:pPr>
              <a:t>‹#›</a:t>
            </a:fld>
            <a:endParaRPr kumimoji="0" lang="ko-KR" altLang="en-US" sz="9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35" y="6546058"/>
            <a:ext cx="1650927" cy="24751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t="12184" r="14166" b="7718"/>
          <a:stretch/>
        </p:blipFill>
        <p:spPr>
          <a:xfrm>
            <a:off x="30185" y="6475112"/>
            <a:ext cx="1224136" cy="4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86" y="91231"/>
            <a:ext cx="8927476" cy="601466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85" y="908720"/>
            <a:ext cx="8929911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본문</a:t>
            </a:r>
          </a:p>
        </p:txBody>
      </p:sp>
      <p:cxnSp>
        <p:nvCxnSpPr>
          <p:cNvPr id="15" name="직선 연결선 8"/>
          <p:cNvCxnSpPr>
            <a:cxnSpLocks noChangeShapeType="1"/>
          </p:cNvCxnSpPr>
          <p:nvPr userDrawn="1"/>
        </p:nvCxnSpPr>
        <p:spPr bwMode="auto">
          <a:xfrm>
            <a:off x="23464" y="6438900"/>
            <a:ext cx="9108504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5"/>
          <p:cNvSpPr txBox="1">
            <a:spLocks noChangeArrowheads="1"/>
          </p:cNvSpPr>
          <p:nvPr userDrawn="1"/>
        </p:nvSpPr>
        <p:spPr bwMode="auto">
          <a:xfrm>
            <a:off x="4250532" y="6488113"/>
            <a:ext cx="642937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fld id="{F96DDAA2-31EA-41E5-87CF-E8BBD3980C3D}" type="slidenum">
              <a:rPr kumimoji="0" lang="ko-KR" altLang="en-US" sz="900" smtClean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ctr" latinLnBrk="0">
                <a:defRPr/>
              </a:pPr>
              <a:t>‹#›</a:t>
            </a:fld>
            <a:endParaRPr kumimoji="0" lang="ko-KR" altLang="en-US" sz="9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cxnSp>
        <p:nvCxnSpPr>
          <p:cNvPr id="12" name="직선 연결선 8"/>
          <p:cNvCxnSpPr>
            <a:cxnSpLocks noChangeShapeType="1"/>
          </p:cNvCxnSpPr>
          <p:nvPr userDrawn="1"/>
        </p:nvCxnSpPr>
        <p:spPr bwMode="auto">
          <a:xfrm>
            <a:off x="-9525" y="764704"/>
            <a:ext cx="9153525" cy="0"/>
          </a:xfrm>
          <a:prstGeom prst="line">
            <a:avLst/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10" name="직선 연결선 8"/>
          <p:cNvCxnSpPr>
            <a:cxnSpLocks noChangeShapeType="1"/>
          </p:cNvCxnSpPr>
          <p:nvPr userDrawn="1"/>
        </p:nvCxnSpPr>
        <p:spPr bwMode="auto">
          <a:xfrm>
            <a:off x="23464" y="6438900"/>
            <a:ext cx="9108504" cy="0"/>
          </a:xfrm>
          <a:prstGeom prst="line">
            <a:avLst/>
          </a:prstGeom>
          <a:noFill/>
          <a:ln w="6350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14" name="TextBox 5"/>
          <p:cNvSpPr txBox="1">
            <a:spLocks noChangeArrowheads="1"/>
          </p:cNvSpPr>
          <p:nvPr userDrawn="1"/>
        </p:nvSpPr>
        <p:spPr bwMode="auto">
          <a:xfrm>
            <a:off x="4250532" y="6488113"/>
            <a:ext cx="642937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fld id="{F96DDAA2-31EA-41E5-87CF-E8BBD3980C3D}" type="slidenum">
              <a:rPr kumimoji="0" lang="ko-KR" altLang="en-US" sz="900" smtClean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ctr" latinLnBrk="0">
                <a:defRPr/>
              </a:pPr>
              <a:t>‹#›</a:t>
            </a:fld>
            <a:endParaRPr kumimoji="0" lang="ko-KR" altLang="en-US" sz="9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35" y="6546058"/>
            <a:ext cx="1650927" cy="2475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t="12185" r="14166" b="12344"/>
          <a:stretch/>
        </p:blipFill>
        <p:spPr>
          <a:xfrm>
            <a:off x="30185" y="6475113"/>
            <a:ext cx="1224136" cy="38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7F9B-0A4F-48FE-9B98-B91527EE6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2B55D7-7BE8-45DA-8F0E-E535AE158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4B3AF-7443-45DE-8F04-2427EB30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055D-0017-4BB7-8BD4-3419EB78624A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100BE-C774-4E45-BE66-580D85A2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4343E-A0E9-4AD2-B41B-0F0EF15E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6995-0BE2-41AD-8771-EF7E586775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2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86" y="91231"/>
            <a:ext cx="8927476" cy="601466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85" y="908720"/>
            <a:ext cx="8929911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본문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6012160" y="404664"/>
            <a:ext cx="3024336" cy="2626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상위 제목</a:t>
            </a:r>
          </a:p>
        </p:txBody>
      </p:sp>
      <p:cxnSp>
        <p:nvCxnSpPr>
          <p:cNvPr id="15" name="직선 연결선 8"/>
          <p:cNvCxnSpPr>
            <a:cxnSpLocks noChangeShapeType="1"/>
          </p:cNvCxnSpPr>
          <p:nvPr userDrawn="1"/>
        </p:nvCxnSpPr>
        <p:spPr bwMode="auto">
          <a:xfrm>
            <a:off x="23464" y="6438900"/>
            <a:ext cx="9108504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5"/>
          <p:cNvSpPr txBox="1">
            <a:spLocks noChangeArrowheads="1"/>
          </p:cNvSpPr>
          <p:nvPr userDrawn="1"/>
        </p:nvSpPr>
        <p:spPr bwMode="auto">
          <a:xfrm>
            <a:off x="4250532" y="6488113"/>
            <a:ext cx="642937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fld id="{F96DDAA2-31EA-41E5-87CF-E8BBD3980C3D}" type="slidenum">
              <a:rPr kumimoji="0" lang="ko-KR" altLang="en-US" sz="900" smtClean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ctr" latinLnBrk="0">
                <a:defRPr/>
              </a:pPr>
              <a:t>‹#›</a:t>
            </a:fld>
            <a:endParaRPr kumimoji="0" lang="ko-KR" altLang="en-US" sz="9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cxnSp>
        <p:nvCxnSpPr>
          <p:cNvPr id="12" name="직선 연결선 8"/>
          <p:cNvCxnSpPr>
            <a:cxnSpLocks noChangeShapeType="1"/>
          </p:cNvCxnSpPr>
          <p:nvPr userDrawn="1"/>
        </p:nvCxnSpPr>
        <p:spPr bwMode="auto">
          <a:xfrm>
            <a:off x="-9525" y="764704"/>
            <a:ext cx="9153525" cy="0"/>
          </a:xfrm>
          <a:prstGeom prst="line">
            <a:avLst/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" y="6496580"/>
            <a:ext cx="2082975" cy="3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8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86" y="91231"/>
            <a:ext cx="8927476" cy="601466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85" y="908720"/>
            <a:ext cx="8929911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본문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6012160" y="404664"/>
            <a:ext cx="3024336" cy="2626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상위 제목</a:t>
            </a:r>
          </a:p>
        </p:txBody>
      </p:sp>
      <p:cxnSp>
        <p:nvCxnSpPr>
          <p:cNvPr id="15" name="직선 연결선 8"/>
          <p:cNvCxnSpPr>
            <a:cxnSpLocks noChangeShapeType="1"/>
          </p:cNvCxnSpPr>
          <p:nvPr userDrawn="1"/>
        </p:nvCxnSpPr>
        <p:spPr bwMode="auto">
          <a:xfrm>
            <a:off x="23464" y="6438900"/>
            <a:ext cx="9108504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5"/>
          <p:cNvSpPr txBox="1">
            <a:spLocks noChangeArrowheads="1"/>
          </p:cNvSpPr>
          <p:nvPr userDrawn="1"/>
        </p:nvSpPr>
        <p:spPr bwMode="auto">
          <a:xfrm>
            <a:off x="4250532" y="6488113"/>
            <a:ext cx="642937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fld id="{F96DDAA2-31EA-41E5-87CF-E8BBD3980C3D}" type="slidenum">
              <a:rPr kumimoji="0" lang="ko-KR" altLang="en-US" sz="900" smtClean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ctr" latinLnBrk="0">
                <a:defRPr/>
              </a:pPr>
              <a:t>‹#›</a:t>
            </a:fld>
            <a:endParaRPr kumimoji="0" lang="ko-KR" altLang="en-US" sz="9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cxnSp>
        <p:nvCxnSpPr>
          <p:cNvPr id="12" name="직선 연결선 8"/>
          <p:cNvCxnSpPr>
            <a:cxnSpLocks noChangeShapeType="1"/>
          </p:cNvCxnSpPr>
          <p:nvPr userDrawn="1"/>
        </p:nvCxnSpPr>
        <p:spPr bwMode="auto">
          <a:xfrm>
            <a:off x="-9525" y="764704"/>
            <a:ext cx="9153525" cy="0"/>
          </a:xfrm>
          <a:prstGeom prst="line">
            <a:avLst/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" y="6496580"/>
            <a:ext cx="2082975" cy="3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5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86" y="91231"/>
            <a:ext cx="8927476" cy="601466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85" y="908720"/>
            <a:ext cx="8929911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본문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6012160" y="404664"/>
            <a:ext cx="3024336" cy="2626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상위 제목</a:t>
            </a:r>
          </a:p>
        </p:txBody>
      </p:sp>
      <p:cxnSp>
        <p:nvCxnSpPr>
          <p:cNvPr id="15" name="직선 연결선 8"/>
          <p:cNvCxnSpPr>
            <a:cxnSpLocks noChangeShapeType="1"/>
          </p:cNvCxnSpPr>
          <p:nvPr userDrawn="1"/>
        </p:nvCxnSpPr>
        <p:spPr bwMode="auto">
          <a:xfrm>
            <a:off x="23464" y="6438900"/>
            <a:ext cx="9108504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5"/>
          <p:cNvSpPr txBox="1">
            <a:spLocks noChangeArrowheads="1"/>
          </p:cNvSpPr>
          <p:nvPr userDrawn="1"/>
        </p:nvSpPr>
        <p:spPr bwMode="auto">
          <a:xfrm>
            <a:off x="4250532" y="6488113"/>
            <a:ext cx="642937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fld id="{F96DDAA2-31EA-41E5-87CF-E8BBD3980C3D}" type="slidenum">
              <a:rPr kumimoji="0" lang="ko-KR" altLang="en-US" sz="900" smtClean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ctr" latinLnBrk="0">
                <a:defRPr/>
              </a:pPr>
              <a:t>‹#›</a:t>
            </a:fld>
            <a:endParaRPr kumimoji="0" lang="ko-KR" altLang="en-US" sz="9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cxnSp>
        <p:nvCxnSpPr>
          <p:cNvPr id="12" name="직선 연결선 8"/>
          <p:cNvCxnSpPr>
            <a:cxnSpLocks noChangeShapeType="1"/>
          </p:cNvCxnSpPr>
          <p:nvPr userDrawn="1"/>
        </p:nvCxnSpPr>
        <p:spPr bwMode="auto">
          <a:xfrm>
            <a:off x="-9525" y="764704"/>
            <a:ext cx="9153525" cy="0"/>
          </a:xfrm>
          <a:prstGeom prst="line">
            <a:avLst/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" y="6496580"/>
            <a:ext cx="2082975" cy="3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86" y="91231"/>
            <a:ext cx="8927476" cy="601466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85" y="908720"/>
            <a:ext cx="8929911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본문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6012160" y="404664"/>
            <a:ext cx="3024336" cy="2626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상위 제목</a:t>
            </a:r>
          </a:p>
        </p:txBody>
      </p:sp>
      <p:cxnSp>
        <p:nvCxnSpPr>
          <p:cNvPr id="15" name="직선 연결선 8"/>
          <p:cNvCxnSpPr>
            <a:cxnSpLocks noChangeShapeType="1"/>
          </p:cNvCxnSpPr>
          <p:nvPr userDrawn="1"/>
        </p:nvCxnSpPr>
        <p:spPr bwMode="auto">
          <a:xfrm>
            <a:off x="23464" y="6438900"/>
            <a:ext cx="9108504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5"/>
          <p:cNvSpPr txBox="1">
            <a:spLocks noChangeArrowheads="1"/>
          </p:cNvSpPr>
          <p:nvPr userDrawn="1"/>
        </p:nvSpPr>
        <p:spPr bwMode="auto">
          <a:xfrm>
            <a:off x="4250532" y="6488113"/>
            <a:ext cx="642937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fld id="{F96DDAA2-31EA-41E5-87CF-E8BBD3980C3D}" type="slidenum">
              <a:rPr kumimoji="0" lang="ko-KR" altLang="en-US" sz="900" smtClean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ctr" latinLnBrk="0">
                <a:defRPr/>
              </a:pPr>
              <a:t>‹#›</a:t>
            </a:fld>
            <a:endParaRPr kumimoji="0" lang="ko-KR" altLang="en-US" sz="9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cxnSp>
        <p:nvCxnSpPr>
          <p:cNvPr id="12" name="직선 연결선 8"/>
          <p:cNvCxnSpPr>
            <a:cxnSpLocks noChangeShapeType="1"/>
          </p:cNvCxnSpPr>
          <p:nvPr userDrawn="1"/>
        </p:nvCxnSpPr>
        <p:spPr bwMode="auto">
          <a:xfrm>
            <a:off x="-9525" y="764704"/>
            <a:ext cx="9153525" cy="0"/>
          </a:xfrm>
          <a:prstGeom prst="line">
            <a:avLst/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" y="6496580"/>
            <a:ext cx="2082975" cy="3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586" y="91231"/>
            <a:ext cx="8927476" cy="601466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06585" y="908720"/>
            <a:ext cx="8929911" cy="792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본문</a:t>
            </a: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6012160" y="404664"/>
            <a:ext cx="3024336" cy="26263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상위 제목</a:t>
            </a:r>
          </a:p>
        </p:txBody>
      </p:sp>
      <p:cxnSp>
        <p:nvCxnSpPr>
          <p:cNvPr id="15" name="직선 연결선 8"/>
          <p:cNvCxnSpPr>
            <a:cxnSpLocks noChangeShapeType="1"/>
          </p:cNvCxnSpPr>
          <p:nvPr userDrawn="1"/>
        </p:nvCxnSpPr>
        <p:spPr bwMode="auto">
          <a:xfrm>
            <a:off x="23464" y="6438900"/>
            <a:ext cx="9108504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TextBox 5"/>
          <p:cNvSpPr txBox="1">
            <a:spLocks noChangeArrowheads="1"/>
          </p:cNvSpPr>
          <p:nvPr userDrawn="1"/>
        </p:nvSpPr>
        <p:spPr bwMode="auto">
          <a:xfrm>
            <a:off x="4250532" y="6488113"/>
            <a:ext cx="642937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 Narrow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fld id="{F96DDAA2-31EA-41E5-87CF-E8BBD3980C3D}" type="slidenum">
              <a:rPr kumimoji="0" lang="ko-KR" altLang="en-US" sz="900" smtClean="0"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rPr>
              <a:pPr algn="ctr" latinLnBrk="0">
                <a:defRPr/>
              </a:pPr>
              <a:t>‹#›</a:t>
            </a:fld>
            <a:endParaRPr kumimoji="0" lang="ko-KR" altLang="en-US" sz="900" dirty="0"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cxnSp>
        <p:nvCxnSpPr>
          <p:cNvPr id="12" name="직선 연결선 8"/>
          <p:cNvCxnSpPr>
            <a:cxnSpLocks noChangeShapeType="1"/>
          </p:cNvCxnSpPr>
          <p:nvPr userDrawn="1"/>
        </p:nvCxnSpPr>
        <p:spPr bwMode="auto">
          <a:xfrm>
            <a:off x="-9525" y="764704"/>
            <a:ext cx="9153525" cy="0"/>
          </a:xfrm>
          <a:prstGeom prst="line">
            <a:avLst/>
          </a:prstGeom>
          <a:noFill/>
          <a:ln w="28575" algn="ctr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</p:cxnSp>
      <p:pic>
        <p:nvPicPr>
          <p:cNvPr id="14" name="그림 13" descr="logo.png"/>
          <p:cNvPicPr>
            <a:picLocks noChangeAspect="1"/>
          </p:cNvPicPr>
          <p:nvPr userDrawn="1"/>
        </p:nvPicPr>
        <p:blipFill rotWithShape="1">
          <a:blip r:embed="rId2" cstate="print"/>
          <a:srcRect l="6640" t="21061" r="6980" b="17936"/>
          <a:stretch/>
        </p:blipFill>
        <p:spPr>
          <a:xfrm>
            <a:off x="107504" y="6525733"/>
            <a:ext cx="787110" cy="28359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6652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8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50" r:id="rId3"/>
    <p:sldLayoutId id="2147483665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+mn-ea"/>
              </a:rPr>
              <a:t>프로젝트 일정 및 현황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15" name="Group 6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44692"/>
              </p:ext>
            </p:extLst>
          </p:nvPr>
        </p:nvGraphicFramePr>
        <p:xfrm>
          <a:off x="113457" y="1052736"/>
          <a:ext cx="8854549" cy="5354456"/>
        </p:xfrm>
        <a:graphic>
          <a:graphicData uri="http://schemas.openxmlformats.org/drawingml/2006/table">
            <a:tbl>
              <a:tblPr/>
              <a:tblGrid>
                <a:gridCol w="174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655">
                  <a:extLst>
                    <a:ext uri="{9D8B030D-6E8A-4147-A177-3AD203B41FA5}">
                      <a16:colId xmlns:a16="http://schemas.microsoft.com/office/drawing/2014/main" val="3648731030"/>
                    </a:ext>
                  </a:extLst>
                </a:gridCol>
                <a:gridCol w="640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667">
                  <a:extLst>
                    <a:ext uri="{9D8B030D-6E8A-4147-A177-3AD203B41FA5}">
                      <a16:colId xmlns:a16="http://schemas.microsoft.com/office/drawing/2014/main" val="1697312130"/>
                    </a:ext>
                  </a:extLst>
                </a:gridCol>
                <a:gridCol w="640667">
                  <a:extLst>
                    <a:ext uri="{9D8B030D-6E8A-4147-A177-3AD203B41FA5}">
                      <a16:colId xmlns:a16="http://schemas.microsoft.com/office/drawing/2014/main" val="1867769283"/>
                    </a:ext>
                  </a:extLst>
                </a:gridCol>
                <a:gridCol w="640667">
                  <a:extLst>
                    <a:ext uri="{9D8B030D-6E8A-4147-A177-3AD203B41FA5}">
                      <a16:colId xmlns:a16="http://schemas.microsoft.com/office/drawing/2014/main" val="1976740429"/>
                    </a:ext>
                  </a:extLst>
                </a:gridCol>
                <a:gridCol w="640667">
                  <a:extLst>
                    <a:ext uri="{9D8B030D-6E8A-4147-A177-3AD203B41FA5}">
                      <a16:colId xmlns:a16="http://schemas.microsoft.com/office/drawing/2014/main" val="22779998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고딕"/>
                        </a:rPr>
                        <a:t>구분</a:t>
                      </a: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고딕"/>
                        </a:rPr>
                        <a:t>진행상황</a:t>
                      </a: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고딕"/>
                        </a:rPr>
                        <a:t>1M</a:t>
                      </a: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고딕"/>
                        </a:rPr>
                        <a:t>2M</a:t>
                      </a: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고딕"/>
                        </a:rPr>
                        <a:t>3M</a:t>
                      </a: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고딕"/>
                        </a:rPr>
                        <a:t>4M</a:t>
                      </a: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고딕"/>
                        </a:rPr>
                        <a:t>5M</a:t>
                      </a: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FDC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 모델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1434" marR="9143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ko-KR" alt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라벨링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및 개발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진행중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8078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RNN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 모델 개발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7" marB="45727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kNNDD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분류 모델 개발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75906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설비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이상분류 및 진단 방법론 개선</a:t>
                      </a:r>
                    </a:p>
                  </a:txBody>
                  <a:tcPr marL="91434" marR="9143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이상분류 및 진단 방법론 선행기술 검토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이상분류</a:t>
                      </a: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및 진단 방법론 수립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진행중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6046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이상분류</a:t>
                      </a: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및 진단 알고리즘 </a:t>
                      </a:r>
                      <a:r>
                        <a:rPr kumimoji="1" lang="en-US" altLang="ko-KR" sz="105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PoC</a:t>
                      </a:r>
                      <a:r>
                        <a:rPr kumimoji="1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진행중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가상계측</a:t>
                      </a:r>
                    </a:p>
                  </a:txBody>
                  <a:tcPr marL="91434" marR="9143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가상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계측 선행기술 검토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7232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가상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계측 방법론 수립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진행중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03384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APC</a:t>
                      </a:r>
                      <a:endParaRPr kumimoji="1" lang="ko-KR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4" marR="9143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to Run </a:t>
                      </a: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선행기술 검토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908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4" marR="9143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to Run </a:t>
                      </a: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방법론 수립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진행중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3789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PID </a:t>
                      </a: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제어 선행기술 검토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2652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ADC </a:t>
                      </a: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고도화</a:t>
                      </a:r>
                    </a:p>
                  </a:txBody>
                  <a:tcPr marL="91434" marR="9143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불량 자동 분류 방법론 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선행기술 검토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1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192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이미지 전처리 개선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진행중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500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ADC </a:t>
                      </a: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네트워크 개선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진행중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6388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ADC </a:t>
                      </a: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 네트워크 개발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진행중</a:t>
                      </a:r>
                    </a:p>
                  </a:txBody>
                  <a:tcPr marL="35998" marR="35998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969696"/>
                        </a:buClr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고딕"/>
                      </a:endParaRPr>
                    </a:p>
                  </a:txBody>
                  <a:tcPr marL="63301" marR="63301" marT="66044" marB="6604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651494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5766989" y="1525839"/>
            <a:ext cx="6194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405536" y="1844824"/>
            <a:ext cx="6194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405536" y="2151906"/>
            <a:ext cx="1910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190924" y="821904"/>
            <a:ext cx="115212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defRPr/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5</a:t>
            </a: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884368" y="821904"/>
            <a:ext cx="12596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90000"/>
              </a:lnSpc>
              <a:defRPr/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</a:t>
            </a: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31</a:t>
            </a: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405536" y="2473846"/>
            <a:ext cx="1910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776514" y="2790453"/>
            <a:ext cx="6194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776514" y="3736082"/>
            <a:ext cx="1248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048847" y="4048497"/>
            <a:ext cx="19191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048847" y="3419475"/>
            <a:ext cx="19191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415061" y="3097535"/>
            <a:ext cx="19191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777086" y="4359771"/>
            <a:ext cx="1248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049419" y="4672186"/>
            <a:ext cx="19191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771753" y="4994126"/>
            <a:ext cx="12485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771751" y="5310733"/>
            <a:ext cx="18965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415061" y="5617815"/>
            <a:ext cx="2562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415061" y="5940896"/>
            <a:ext cx="2562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415061" y="6246837"/>
            <a:ext cx="2562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2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모델 개선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B260F5-4EE8-4A70-81ED-F27BF5E34960}"/>
              </a:ext>
            </a:extLst>
          </p:cNvPr>
          <p:cNvGrpSpPr/>
          <p:nvPr/>
        </p:nvGrpSpPr>
        <p:grpSpPr>
          <a:xfrm>
            <a:off x="410467" y="1556792"/>
            <a:ext cx="8225290" cy="4789388"/>
            <a:chOff x="103840" y="1090840"/>
            <a:chExt cx="8838544" cy="51464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87111C2-C9AA-4147-A32A-8FA2CFF3C87A}"/>
                </a:ext>
              </a:extLst>
            </p:cNvPr>
            <p:cNvSpPr/>
            <p:nvPr/>
          </p:nvSpPr>
          <p:spPr>
            <a:xfrm>
              <a:off x="323528" y="1366544"/>
              <a:ext cx="1512168" cy="6014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Raw Image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F33497-21D5-4273-8617-C3E6EDF73987}"/>
                </a:ext>
              </a:extLst>
            </p:cNvPr>
            <p:cNvSpPr/>
            <p:nvPr/>
          </p:nvSpPr>
          <p:spPr>
            <a:xfrm>
              <a:off x="2123728" y="1364071"/>
              <a:ext cx="1512168" cy="601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Original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E4E8BC-7A70-49DA-84FE-508F984A9547}"/>
                </a:ext>
              </a:extLst>
            </p:cNvPr>
            <p:cNvSpPr/>
            <p:nvPr/>
          </p:nvSpPr>
          <p:spPr>
            <a:xfrm>
              <a:off x="2126474" y="2611020"/>
              <a:ext cx="1512168" cy="601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Binary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D69114-0228-4923-A9A3-B2DF843A400D}"/>
                </a:ext>
              </a:extLst>
            </p:cNvPr>
            <p:cNvSpPr/>
            <p:nvPr/>
          </p:nvSpPr>
          <p:spPr>
            <a:xfrm>
              <a:off x="2123728" y="3979662"/>
              <a:ext cx="1512168" cy="601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CB9E83-8684-4F60-AAD5-F093D612E4DC}"/>
                </a:ext>
              </a:extLst>
            </p:cNvPr>
            <p:cNvSpPr/>
            <p:nvPr/>
          </p:nvSpPr>
          <p:spPr>
            <a:xfrm>
              <a:off x="2123728" y="5347814"/>
              <a:ext cx="1512168" cy="6014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MAP2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78B85A6-D27A-42FD-A4B1-93200DF473ED}"/>
                </a:ext>
              </a:extLst>
            </p:cNvPr>
            <p:cNvSpPr/>
            <p:nvPr/>
          </p:nvSpPr>
          <p:spPr>
            <a:xfrm>
              <a:off x="3995936" y="1176529"/>
              <a:ext cx="1512168" cy="31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Original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19C6C3-516F-421A-87DE-B7926F67B4F0}"/>
                </a:ext>
              </a:extLst>
            </p:cNvPr>
            <p:cNvSpPr/>
            <p:nvPr/>
          </p:nvSpPr>
          <p:spPr>
            <a:xfrm>
              <a:off x="3995936" y="1866028"/>
              <a:ext cx="1512168" cy="313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CROP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DF87CD4-34A6-4F06-898A-6DD8580191DA}"/>
                </a:ext>
              </a:extLst>
            </p:cNvPr>
            <p:cNvSpPr/>
            <p:nvPr/>
          </p:nvSpPr>
          <p:spPr>
            <a:xfrm>
              <a:off x="3995936" y="2420888"/>
              <a:ext cx="1512168" cy="31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Original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53A670-FE10-447D-8C02-CA7A7C9B3BA9}"/>
                </a:ext>
              </a:extLst>
            </p:cNvPr>
            <p:cNvSpPr/>
            <p:nvPr/>
          </p:nvSpPr>
          <p:spPr>
            <a:xfrm>
              <a:off x="3995936" y="3110387"/>
              <a:ext cx="1512168" cy="313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CROP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5E320B5-5DDC-45E1-BDAA-D83AA7254043}"/>
                </a:ext>
              </a:extLst>
            </p:cNvPr>
            <p:cNvSpPr/>
            <p:nvPr/>
          </p:nvSpPr>
          <p:spPr>
            <a:xfrm>
              <a:off x="3995936" y="3794219"/>
              <a:ext cx="1512168" cy="31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Original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D6F62D-0FC6-4C27-8612-6FF0054548DA}"/>
                </a:ext>
              </a:extLst>
            </p:cNvPr>
            <p:cNvSpPr/>
            <p:nvPr/>
          </p:nvSpPr>
          <p:spPr>
            <a:xfrm>
              <a:off x="3995936" y="4483718"/>
              <a:ext cx="1512168" cy="313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CROP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64FA719-55B7-46AD-AE28-8D8C666F2D64}"/>
                </a:ext>
              </a:extLst>
            </p:cNvPr>
            <p:cNvSpPr/>
            <p:nvPr/>
          </p:nvSpPr>
          <p:spPr>
            <a:xfrm>
              <a:off x="3995936" y="5162371"/>
              <a:ext cx="1512168" cy="31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Original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30F47D-6CCF-4AA3-8B69-FF59608D4A04}"/>
                </a:ext>
              </a:extLst>
            </p:cNvPr>
            <p:cNvSpPr/>
            <p:nvPr/>
          </p:nvSpPr>
          <p:spPr>
            <a:xfrm>
              <a:off x="3995936" y="5851870"/>
              <a:ext cx="1512168" cy="3134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CROP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23618C-ACC7-4398-9409-F60718251864}"/>
                </a:ext>
              </a:extLst>
            </p:cNvPr>
            <p:cNvSpPr/>
            <p:nvPr/>
          </p:nvSpPr>
          <p:spPr>
            <a:xfrm>
              <a:off x="5868144" y="1090840"/>
              <a:ext cx="1512168" cy="192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CNN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7D9AEC8-790F-4A1A-84A8-D78DB7D11FE5}"/>
                </a:ext>
              </a:extLst>
            </p:cNvPr>
            <p:cNvSpPr/>
            <p:nvPr/>
          </p:nvSpPr>
          <p:spPr>
            <a:xfrm>
              <a:off x="5868144" y="1364071"/>
              <a:ext cx="1512168" cy="1927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AE Classifier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DD146D-FF61-4CB2-8B45-EE87DCD4890D}"/>
                </a:ext>
              </a:extLst>
            </p:cNvPr>
            <p:cNvSpPr/>
            <p:nvPr/>
          </p:nvSpPr>
          <p:spPr>
            <a:xfrm>
              <a:off x="5868144" y="1772816"/>
              <a:ext cx="1512168" cy="192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CNN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9BC75B0-CCCC-4746-9D95-508AEA3891C4}"/>
                </a:ext>
              </a:extLst>
            </p:cNvPr>
            <p:cNvSpPr/>
            <p:nvPr/>
          </p:nvSpPr>
          <p:spPr>
            <a:xfrm>
              <a:off x="5868144" y="2046047"/>
              <a:ext cx="1512168" cy="1927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AE Classifier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0B2CEE8-C270-4B9C-A408-20E865CC748E}"/>
                </a:ext>
              </a:extLst>
            </p:cNvPr>
            <p:cNvSpPr/>
            <p:nvPr/>
          </p:nvSpPr>
          <p:spPr>
            <a:xfrm>
              <a:off x="5868144" y="2348880"/>
              <a:ext cx="1512168" cy="192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CNN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13A6306-26AF-4DF7-8B08-DA7FF6F7E0D3}"/>
                </a:ext>
              </a:extLst>
            </p:cNvPr>
            <p:cNvSpPr/>
            <p:nvPr/>
          </p:nvSpPr>
          <p:spPr>
            <a:xfrm>
              <a:off x="5868144" y="2622111"/>
              <a:ext cx="1512168" cy="1927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AE Classifier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763BEA-BF8F-4755-9D76-D3C61A05D783}"/>
                </a:ext>
              </a:extLst>
            </p:cNvPr>
            <p:cNvSpPr/>
            <p:nvPr/>
          </p:nvSpPr>
          <p:spPr>
            <a:xfrm>
              <a:off x="5868144" y="3068960"/>
              <a:ext cx="1512168" cy="192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CNN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EDA36A6-91C5-453F-A1EC-A8DAB6C86DF2}"/>
                </a:ext>
              </a:extLst>
            </p:cNvPr>
            <p:cNvSpPr/>
            <p:nvPr/>
          </p:nvSpPr>
          <p:spPr>
            <a:xfrm>
              <a:off x="5868144" y="3342191"/>
              <a:ext cx="1512168" cy="1927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AE Classifier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2340B23-75E9-419A-B3CA-CFFB9A79AA12}"/>
                </a:ext>
              </a:extLst>
            </p:cNvPr>
            <p:cNvSpPr/>
            <p:nvPr/>
          </p:nvSpPr>
          <p:spPr>
            <a:xfrm>
              <a:off x="5868144" y="3683128"/>
              <a:ext cx="1512168" cy="192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CNN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88BBBD-0BCF-45DB-AAC0-9219845243A8}"/>
                </a:ext>
              </a:extLst>
            </p:cNvPr>
            <p:cNvSpPr/>
            <p:nvPr/>
          </p:nvSpPr>
          <p:spPr>
            <a:xfrm>
              <a:off x="5868144" y="3956359"/>
              <a:ext cx="1512168" cy="1927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AE Classifier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746436-E1F7-4DBC-833F-77F2F91CCFC8}"/>
                </a:ext>
              </a:extLst>
            </p:cNvPr>
            <p:cNvSpPr/>
            <p:nvPr/>
          </p:nvSpPr>
          <p:spPr>
            <a:xfrm>
              <a:off x="5868144" y="4403208"/>
              <a:ext cx="1512168" cy="192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CNN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2B5F578-4AFD-46F1-94FA-DC77B4E1F726}"/>
                </a:ext>
              </a:extLst>
            </p:cNvPr>
            <p:cNvSpPr/>
            <p:nvPr/>
          </p:nvSpPr>
          <p:spPr>
            <a:xfrm>
              <a:off x="5868144" y="4676439"/>
              <a:ext cx="1512168" cy="1927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AE Classifier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91AE826-D972-4049-9BF3-0B34EFAB0661}"/>
                </a:ext>
              </a:extLst>
            </p:cNvPr>
            <p:cNvSpPr/>
            <p:nvPr/>
          </p:nvSpPr>
          <p:spPr>
            <a:xfrm>
              <a:off x="5868144" y="5085184"/>
              <a:ext cx="1512168" cy="192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CNN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13F473-6D2D-4634-BC25-76E07C5919C8}"/>
                </a:ext>
              </a:extLst>
            </p:cNvPr>
            <p:cNvSpPr/>
            <p:nvPr/>
          </p:nvSpPr>
          <p:spPr>
            <a:xfrm>
              <a:off x="5868144" y="5358415"/>
              <a:ext cx="1512168" cy="1927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AE Classifier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82AFEB6-EAE4-4544-B5D8-954FEE4D6248}"/>
                </a:ext>
              </a:extLst>
            </p:cNvPr>
            <p:cNvSpPr/>
            <p:nvPr/>
          </p:nvSpPr>
          <p:spPr>
            <a:xfrm>
              <a:off x="5868144" y="5771360"/>
              <a:ext cx="1512168" cy="1927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CNN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E0D75F-FD0B-4CDF-A84E-9D6190CBB71F}"/>
                </a:ext>
              </a:extLst>
            </p:cNvPr>
            <p:cNvSpPr/>
            <p:nvPr/>
          </p:nvSpPr>
          <p:spPr>
            <a:xfrm>
              <a:off x="5868144" y="6044591"/>
              <a:ext cx="1512168" cy="19272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AE Classifier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오른쪽 중괄호 35">
              <a:extLst>
                <a:ext uri="{FF2B5EF4-FFF2-40B4-BE49-F238E27FC236}">
                  <a16:creationId xmlns:a16="http://schemas.microsoft.com/office/drawing/2014/main" id="{BEE3A7BC-EA0B-41FF-8731-DE124530214D}"/>
                </a:ext>
              </a:extLst>
            </p:cNvPr>
            <p:cNvSpPr/>
            <p:nvPr/>
          </p:nvSpPr>
          <p:spPr>
            <a:xfrm>
              <a:off x="7596336" y="1187200"/>
              <a:ext cx="141270" cy="5050112"/>
            </a:xfrm>
            <a:prstGeom prst="righ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745C93-AD44-4E06-B243-6DA1CC956E3D}"/>
                </a:ext>
              </a:extLst>
            </p:cNvPr>
            <p:cNvSpPr/>
            <p:nvPr/>
          </p:nvSpPr>
          <p:spPr>
            <a:xfrm>
              <a:off x="7740352" y="3573016"/>
              <a:ext cx="1202032" cy="31343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Ensemble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8CFBC3D-3C77-4907-9F69-DEF0BAF7B3D3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35696" y="1664804"/>
              <a:ext cx="288032" cy="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148A946-D1FC-47BC-800A-61524D89F7BE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1835696" y="1667277"/>
              <a:ext cx="290778" cy="1244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C00F848-AEA5-49E5-9EBE-B2AF231A17BF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1835696" y="1667277"/>
              <a:ext cx="288032" cy="2613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77E69CE-D680-47EB-919D-5818AA1FE129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835696" y="1667277"/>
              <a:ext cx="288032" cy="3981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A511842-1B61-4676-8F53-6887DAEC2301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3635896" y="1333246"/>
              <a:ext cx="360040" cy="331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D8D604F-0CD5-46AF-98CF-F6B813D75D40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3635896" y="1664804"/>
              <a:ext cx="360040" cy="35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C2AB80C-165A-4F87-B756-CC5B3CFF4A73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3638642" y="2577605"/>
              <a:ext cx="357294" cy="334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20609960-3E40-4533-852F-557102CBE040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3638642" y="2911753"/>
              <a:ext cx="357294" cy="355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3318208-CB43-4BB1-A22C-4B6459A860B3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3635896" y="3950936"/>
              <a:ext cx="360040" cy="32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50248AB-8687-4346-8055-5F7B12AE0E4C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3635896" y="4280395"/>
              <a:ext cx="36004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5AE3E1D-85A4-48B0-884E-F76D7612E452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 flipV="1">
              <a:off x="3635896" y="5319088"/>
              <a:ext cx="360040" cy="32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0387350-832C-4635-A5B7-2D006F40FBD8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>
              <a:off x="3635896" y="5648547"/>
              <a:ext cx="36004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1FD6EF0-B2BB-48A2-BEEF-7733E8953F88}"/>
                </a:ext>
              </a:extLst>
            </p:cNvPr>
            <p:cNvCxnSpPr>
              <a:cxnSpLocks/>
              <a:stCxn id="11" idx="3"/>
              <a:endCxn id="19" idx="1"/>
            </p:cNvCxnSpPr>
            <p:nvPr/>
          </p:nvCxnSpPr>
          <p:spPr>
            <a:xfrm flipV="1">
              <a:off x="5508104" y="1187201"/>
              <a:ext cx="360040" cy="146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B59B205-1020-4AE3-8ECA-CBCC3FD584C2}"/>
                </a:ext>
              </a:extLst>
            </p:cNvPr>
            <p:cNvCxnSpPr>
              <a:cxnSpLocks/>
              <a:stCxn id="11" idx="3"/>
              <a:endCxn id="20" idx="1"/>
            </p:cNvCxnSpPr>
            <p:nvPr/>
          </p:nvCxnSpPr>
          <p:spPr>
            <a:xfrm>
              <a:off x="5508104" y="1333246"/>
              <a:ext cx="360040" cy="127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49F4959-345A-4DD5-ACEF-9F08189CDA5F}"/>
                </a:ext>
              </a:extLst>
            </p:cNvPr>
            <p:cNvCxnSpPr>
              <a:cxnSpLocks/>
              <a:stCxn id="12" idx="3"/>
              <a:endCxn id="21" idx="1"/>
            </p:cNvCxnSpPr>
            <p:nvPr/>
          </p:nvCxnSpPr>
          <p:spPr>
            <a:xfrm flipV="1">
              <a:off x="5508104" y="1869177"/>
              <a:ext cx="360040" cy="153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A7F0ACB-8B8E-4199-8B07-80CCA511F50D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5508104" y="2022745"/>
              <a:ext cx="360040" cy="119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725032A-A6A6-4F28-9436-9C8CBB4C52E7}"/>
                </a:ext>
              </a:extLst>
            </p:cNvPr>
            <p:cNvCxnSpPr>
              <a:cxnSpLocks/>
              <a:stCxn id="13" idx="3"/>
              <a:endCxn id="24" idx="1"/>
            </p:cNvCxnSpPr>
            <p:nvPr/>
          </p:nvCxnSpPr>
          <p:spPr>
            <a:xfrm flipV="1">
              <a:off x="5508104" y="2445241"/>
              <a:ext cx="360040" cy="132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A03FF1E-69A8-46F8-9CF5-A72A7CE3F7E4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5508104" y="2577605"/>
              <a:ext cx="360040" cy="140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C786305-7732-43AC-95D0-10D304CBE4BC}"/>
                </a:ext>
              </a:extLst>
            </p:cNvPr>
            <p:cNvCxnSpPr>
              <a:cxnSpLocks/>
              <a:stCxn id="14" idx="3"/>
              <a:endCxn id="26" idx="1"/>
            </p:cNvCxnSpPr>
            <p:nvPr/>
          </p:nvCxnSpPr>
          <p:spPr>
            <a:xfrm flipV="1">
              <a:off x="5508104" y="3165321"/>
              <a:ext cx="360040" cy="10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99F71E0-D5CE-425C-AEE8-B86B1BCA2580}"/>
                </a:ext>
              </a:extLst>
            </p:cNvPr>
            <p:cNvCxnSpPr>
              <a:cxnSpLocks/>
              <a:stCxn id="14" idx="3"/>
              <a:endCxn id="27" idx="1"/>
            </p:cNvCxnSpPr>
            <p:nvPr/>
          </p:nvCxnSpPr>
          <p:spPr>
            <a:xfrm>
              <a:off x="5508104" y="3267104"/>
              <a:ext cx="360040" cy="171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426242D-0884-43DB-BC68-8C30213FAE20}"/>
                </a:ext>
              </a:extLst>
            </p:cNvPr>
            <p:cNvCxnSpPr>
              <a:cxnSpLocks/>
              <a:stCxn id="15" idx="3"/>
              <a:endCxn id="28" idx="1"/>
            </p:cNvCxnSpPr>
            <p:nvPr/>
          </p:nvCxnSpPr>
          <p:spPr>
            <a:xfrm flipV="1">
              <a:off x="5508104" y="3779489"/>
              <a:ext cx="360040" cy="171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291A623-7ECB-4038-B81E-BBEB07CF68F5}"/>
                </a:ext>
              </a:extLst>
            </p:cNvPr>
            <p:cNvCxnSpPr>
              <a:cxnSpLocks/>
              <a:stCxn id="15" idx="3"/>
              <a:endCxn id="29" idx="1"/>
            </p:cNvCxnSpPr>
            <p:nvPr/>
          </p:nvCxnSpPr>
          <p:spPr>
            <a:xfrm>
              <a:off x="5508104" y="3950936"/>
              <a:ext cx="360040" cy="101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84E0A98-51F3-4460-8B04-7B1E941391BA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5508104" y="4499569"/>
              <a:ext cx="360040" cy="140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9F579F-EA16-49C7-A374-629DE0E6E86D}"/>
                </a:ext>
              </a:extLst>
            </p:cNvPr>
            <p:cNvCxnSpPr>
              <a:cxnSpLocks/>
              <a:stCxn id="16" idx="3"/>
              <a:endCxn id="31" idx="1"/>
            </p:cNvCxnSpPr>
            <p:nvPr/>
          </p:nvCxnSpPr>
          <p:spPr>
            <a:xfrm>
              <a:off x="5508104" y="4640435"/>
              <a:ext cx="360040" cy="132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C161505F-B5A7-46AE-A8ED-54952D9B9F38}"/>
                </a:ext>
              </a:extLst>
            </p:cNvPr>
            <p:cNvCxnSpPr>
              <a:cxnSpLocks/>
              <a:stCxn id="17" idx="3"/>
              <a:endCxn id="32" idx="1"/>
            </p:cNvCxnSpPr>
            <p:nvPr/>
          </p:nvCxnSpPr>
          <p:spPr>
            <a:xfrm flipV="1">
              <a:off x="5508104" y="5181545"/>
              <a:ext cx="360040" cy="137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5A3A960A-9738-426E-B7FB-4D4891286638}"/>
                </a:ext>
              </a:extLst>
            </p:cNvPr>
            <p:cNvCxnSpPr>
              <a:cxnSpLocks/>
              <a:stCxn id="17" idx="3"/>
              <a:endCxn id="33" idx="1"/>
            </p:cNvCxnSpPr>
            <p:nvPr/>
          </p:nvCxnSpPr>
          <p:spPr>
            <a:xfrm>
              <a:off x="5508104" y="5319088"/>
              <a:ext cx="360040" cy="135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B73752A-B964-4352-AF49-1323E3EADDE5}"/>
                </a:ext>
              </a:extLst>
            </p:cNvPr>
            <p:cNvCxnSpPr>
              <a:cxnSpLocks/>
              <a:stCxn id="18" idx="3"/>
              <a:endCxn id="34" idx="1"/>
            </p:cNvCxnSpPr>
            <p:nvPr/>
          </p:nvCxnSpPr>
          <p:spPr>
            <a:xfrm flipV="1">
              <a:off x="5508104" y="5867721"/>
              <a:ext cx="360040" cy="140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2A001D9-2477-42F3-993A-DD6D546130EB}"/>
                </a:ext>
              </a:extLst>
            </p:cNvPr>
            <p:cNvCxnSpPr>
              <a:cxnSpLocks/>
              <a:stCxn id="18" idx="3"/>
              <a:endCxn id="35" idx="1"/>
            </p:cNvCxnSpPr>
            <p:nvPr/>
          </p:nvCxnSpPr>
          <p:spPr>
            <a:xfrm>
              <a:off x="5508104" y="6008587"/>
              <a:ext cx="360040" cy="132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0174BE7-8D93-4E28-9AF8-A2581CC994BB}"/>
                </a:ext>
              </a:extLst>
            </p:cNvPr>
            <p:cNvSpPr/>
            <p:nvPr/>
          </p:nvSpPr>
          <p:spPr>
            <a:xfrm>
              <a:off x="137992" y="2759812"/>
              <a:ext cx="1841720" cy="122413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Zoom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Rotation 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Shift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Flip 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(2</a:t>
              </a:r>
              <a:r>
                <a:rPr lang="ko-KR" altLang="en-US" sz="1050" b="1" dirty="0">
                  <a:solidFill>
                    <a:schemeClr val="tx1"/>
                  </a:solidFill>
                </a:rPr>
                <a:t>차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8E1E6F4-5D7F-46C1-868E-75D804B5A501}"/>
                </a:ext>
              </a:extLst>
            </p:cNvPr>
            <p:cNvSpPr/>
            <p:nvPr/>
          </p:nvSpPr>
          <p:spPr>
            <a:xfrm>
              <a:off x="103840" y="3861771"/>
              <a:ext cx="1944216" cy="1182961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 Brightness Shift 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Histogram Equalization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Rectangular Expand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 (3</a:t>
              </a:r>
              <a:r>
                <a:rPr lang="ko-KR" altLang="en-US" sz="1050" b="1" dirty="0">
                  <a:solidFill>
                    <a:schemeClr val="tx1"/>
                  </a:solidFill>
                </a:rPr>
                <a:t>차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)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텍스트 개체 틀 2">
            <a:extLst>
              <a:ext uri="{FF2B5EF4-FFF2-40B4-BE49-F238E27FC236}">
                <a16:creationId xmlns:a16="http://schemas.microsoft.com/office/drawing/2014/main" id="{C57506AE-A296-4C76-A1C8-D1F798EA9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79208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프로젝트에 활용했던 </a:t>
            </a:r>
            <a:r>
              <a:rPr lang="en-US" altLang="ko-KR" dirty="0"/>
              <a:t>Ensemble Model</a:t>
            </a:r>
            <a:r>
              <a:rPr lang="ko-KR" altLang="en-US" dirty="0"/>
              <a:t>에 추가적인 모델로</a:t>
            </a:r>
            <a:r>
              <a:rPr lang="en-US" altLang="ko-KR" dirty="0"/>
              <a:t> Auto-Encoder(AE) Classifier</a:t>
            </a:r>
            <a:r>
              <a:rPr lang="ko-KR" altLang="en-US" dirty="0"/>
              <a:t>를 활용함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이미지 처리방법과는 다른 기계적으로 추출한 </a:t>
            </a:r>
            <a:r>
              <a:rPr lang="en-US" altLang="ko-KR" dirty="0"/>
              <a:t>feature</a:t>
            </a:r>
            <a:r>
              <a:rPr lang="ko-KR" altLang="en-US" dirty="0"/>
              <a:t>를 활용할 수 있는 장점이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31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모델 개선 </a:t>
            </a:r>
            <a:r>
              <a:rPr lang="en-US" altLang="ko-KR" dirty="0">
                <a:latin typeface="+mn-ea"/>
                <a:ea typeface="+mn-ea"/>
              </a:rPr>
              <a:t>: Faster R-CNN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2C737EA-057C-405D-B834-3FBDE9C7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792088"/>
          </a:xfrm>
        </p:spPr>
        <p:txBody>
          <a:bodyPr/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Faster R-CNN</a:t>
            </a:r>
            <a:r>
              <a:rPr lang="ko-KR" altLang="en-US" dirty="0">
                <a:latin typeface="+mn-ea"/>
                <a:ea typeface="+mn-ea"/>
              </a:rPr>
              <a:t>은 </a:t>
            </a:r>
            <a:r>
              <a:rPr lang="en-US" altLang="ko-KR" dirty="0">
                <a:latin typeface="+mn-ea"/>
                <a:ea typeface="+mn-ea"/>
              </a:rPr>
              <a:t>R-CNN, Fast R-CNN</a:t>
            </a:r>
            <a:r>
              <a:rPr lang="ko-KR" altLang="en-US" dirty="0">
                <a:latin typeface="+mn-ea"/>
                <a:ea typeface="+mn-ea"/>
              </a:rPr>
              <a:t>의 단점인 인식 속도를 개선한 모델로</a:t>
            </a:r>
            <a:r>
              <a:rPr lang="en-US" altLang="ko-KR" dirty="0">
                <a:latin typeface="+mn-ea"/>
                <a:ea typeface="+mn-ea"/>
              </a:rPr>
              <a:t>, Region Proposal </a:t>
            </a:r>
            <a:r>
              <a:rPr lang="ko-KR" altLang="en-US" dirty="0">
                <a:latin typeface="+mn-ea"/>
                <a:ea typeface="+mn-ea"/>
              </a:rPr>
              <a:t>단계를 </a:t>
            </a:r>
            <a:r>
              <a:rPr lang="en-US" altLang="ko-KR" dirty="0">
                <a:latin typeface="+mn-ea"/>
                <a:ea typeface="+mn-ea"/>
              </a:rPr>
              <a:t>CNN</a:t>
            </a:r>
            <a:r>
              <a:rPr lang="ko-KR" altLang="en-US" dirty="0">
                <a:latin typeface="+mn-ea"/>
                <a:ea typeface="+mn-ea"/>
              </a:rPr>
              <a:t>안에 포함시킴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본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프로젝트에서는 불량 위치를 찾아 이미지를 </a:t>
            </a:r>
            <a:r>
              <a:rPr lang="en-US" altLang="ko-KR" dirty="0">
                <a:latin typeface="+mn-ea"/>
                <a:ea typeface="+mn-ea"/>
              </a:rPr>
              <a:t>CROP</a:t>
            </a:r>
            <a:r>
              <a:rPr lang="ko-KR" altLang="en-US" dirty="0">
                <a:latin typeface="+mn-ea"/>
                <a:ea typeface="+mn-ea"/>
              </a:rPr>
              <a:t>하는데 </a:t>
            </a:r>
            <a:r>
              <a:rPr lang="ko-KR" altLang="en-US" dirty="0" err="1">
                <a:latin typeface="+mn-ea"/>
                <a:ea typeface="+mn-ea"/>
              </a:rPr>
              <a:t>활용하려함</a:t>
            </a:r>
            <a:r>
              <a:rPr lang="en-US" altLang="ko-KR" dirty="0">
                <a:latin typeface="+mn-ea"/>
                <a:ea typeface="+mn-ea"/>
              </a:rPr>
              <a:t>-&gt;</a:t>
            </a:r>
            <a:r>
              <a:rPr lang="ko-KR" altLang="en-US" dirty="0">
                <a:latin typeface="+mn-ea"/>
                <a:ea typeface="+mn-ea"/>
              </a:rPr>
              <a:t>현재 중단하고 </a:t>
            </a:r>
            <a:r>
              <a:rPr lang="en-US" altLang="ko-KR" dirty="0">
                <a:latin typeface="+mn-ea"/>
                <a:ea typeface="+mn-ea"/>
              </a:rPr>
              <a:t>Class Activation Map</a:t>
            </a:r>
            <a:r>
              <a:rPr lang="ko-KR" altLang="en-US" dirty="0">
                <a:latin typeface="+mn-ea"/>
                <a:ea typeface="+mn-ea"/>
              </a:rPr>
              <a:t>실험 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73069C-75DD-4393-96BA-2E5337F51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90" b="5378"/>
          <a:stretch/>
        </p:blipFill>
        <p:spPr>
          <a:xfrm>
            <a:off x="1614332" y="4042924"/>
            <a:ext cx="5909996" cy="2156528"/>
          </a:xfrm>
          <a:prstGeom prst="rect">
            <a:avLst/>
          </a:prstGeom>
        </p:spPr>
      </p:pic>
      <p:pic>
        <p:nvPicPr>
          <p:cNvPr id="2" name="Picture 2" descr="Image result for faster rcn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24" y="2213038"/>
            <a:ext cx="6054012" cy="17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3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모델 개선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</a:rPr>
              <a:t>Faster R-CNN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결과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2C737EA-057C-405D-B834-3FBDE9C7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792088"/>
          </a:xfrm>
        </p:spPr>
        <p:txBody>
          <a:bodyPr/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Case 1</a:t>
            </a:r>
            <a:r>
              <a:rPr lang="ko-KR" altLang="en-US" dirty="0">
                <a:latin typeface="+mn-ea"/>
                <a:ea typeface="+mn-ea"/>
              </a:rPr>
              <a:t>의 경우 </a:t>
            </a:r>
            <a:r>
              <a:rPr lang="en-US" altLang="ko-KR" dirty="0">
                <a:latin typeface="+mn-ea"/>
                <a:ea typeface="+mn-ea"/>
              </a:rPr>
              <a:t>defect detection</a:t>
            </a:r>
            <a:r>
              <a:rPr lang="ko-KR" altLang="en-US" dirty="0">
                <a:latin typeface="+mn-ea"/>
                <a:ea typeface="+mn-ea"/>
              </a:rPr>
              <a:t>을 잘 못하는 경우가 많이 생김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Case 2</a:t>
            </a:r>
            <a:r>
              <a:rPr lang="ko-KR" altLang="en-US" dirty="0">
                <a:latin typeface="+mn-ea"/>
                <a:ea typeface="+mn-ea"/>
              </a:rPr>
              <a:t>의 경우 </a:t>
            </a:r>
            <a:r>
              <a:rPr lang="en-US" altLang="ko-KR" dirty="0">
                <a:latin typeface="+mn-ea"/>
                <a:ea typeface="+mn-ea"/>
              </a:rPr>
              <a:t>defect detection</a:t>
            </a:r>
            <a:r>
              <a:rPr lang="ko-KR" altLang="en-US" dirty="0">
                <a:latin typeface="+mn-ea"/>
                <a:ea typeface="+mn-ea"/>
              </a:rPr>
              <a:t>은 비교적 성능이 좋아졌지만</a:t>
            </a:r>
            <a:r>
              <a:rPr lang="en-US" altLang="ko-KR" dirty="0">
                <a:latin typeface="+mn-ea"/>
                <a:ea typeface="+mn-ea"/>
              </a:rPr>
              <a:t>, defect classification </a:t>
            </a:r>
            <a:r>
              <a:rPr lang="ko-KR" altLang="en-US" dirty="0">
                <a:latin typeface="+mn-ea"/>
                <a:ea typeface="+mn-ea"/>
              </a:rPr>
              <a:t>을 잘 못하는 경우가 있음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2E0638-3536-42CB-AD82-99C15D4FA69D}"/>
              </a:ext>
            </a:extLst>
          </p:cNvPr>
          <p:cNvGrpSpPr/>
          <p:nvPr/>
        </p:nvGrpSpPr>
        <p:grpSpPr>
          <a:xfrm>
            <a:off x="351830" y="2293926"/>
            <a:ext cx="4096658" cy="3856800"/>
            <a:chOff x="187310" y="1727903"/>
            <a:chExt cx="4407422" cy="414936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26E308-0E36-4C48-AE5A-AFB6D5823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10" y="1727903"/>
              <a:ext cx="1378179" cy="201622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93EEC76-6B3A-4FB1-AA17-4DF4E74CE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3" y="1727903"/>
              <a:ext cx="1378179" cy="201622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82B95FC-C040-4256-88BF-F332C13A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931" y="1727903"/>
              <a:ext cx="1378179" cy="201622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75EFCB0-899D-460D-99A8-97FDC3E3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39" y="3861048"/>
              <a:ext cx="1378179" cy="201622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36A013E-4356-4288-8FF7-3426D7F8C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446" y="3861048"/>
              <a:ext cx="1378179" cy="201622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7768151-E85E-4704-9049-5273BE163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3" y="3861048"/>
              <a:ext cx="1378179" cy="201622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D62129-980F-42BE-9CC5-2A74AF2F9093}"/>
              </a:ext>
            </a:extLst>
          </p:cNvPr>
          <p:cNvSpPr txBox="1"/>
          <p:nvPr/>
        </p:nvSpPr>
        <p:spPr>
          <a:xfrm>
            <a:off x="351830" y="196438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Case 1 Result example</a:t>
            </a:r>
            <a:endParaRPr lang="ko-KR" altLang="en-US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76A659-D7D8-4248-9410-FCC00D0B5D2C}"/>
              </a:ext>
            </a:extLst>
          </p:cNvPr>
          <p:cNvGrpSpPr/>
          <p:nvPr/>
        </p:nvGrpSpPr>
        <p:grpSpPr>
          <a:xfrm>
            <a:off x="4716016" y="2293926"/>
            <a:ext cx="4076154" cy="3871378"/>
            <a:chOff x="4716016" y="2092480"/>
            <a:chExt cx="4076154" cy="387137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09DD5E9-7612-47CF-8971-50CFD0156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092480"/>
              <a:ext cx="1281004" cy="187406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B9B25D-E693-4375-BE3D-A213C7AA2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591" y="2092480"/>
              <a:ext cx="1281004" cy="187406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D81870D-0701-4668-B56C-662F94787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166" y="4089796"/>
              <a:ext cx="1281004" cy="187406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CC0D59D-58F6-4602-9BAD-17A55735E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166" y="2092480"/>
              <a:ext cx="1281004" cy="187406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9041384-E0A1-448D-B415-E92ABC616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4089796"/>
              <a:ext cx="1281004" cy="1874062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E9AD3AE-6286-4610-B934-0C3F57901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591" y="4089795"/>
              <a:ext cx="1281005" cy="187406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7C1B94-6D4F-4F9B-888F-E2159F6A447C}"/>
              </a:ext>
            </a:extLst>
          </p:cNvPr>
          <p:cNvSpPr txBox="1"/>
          <p:nvPr/>
        </p:nvSpPr>
        <p:spPr>
          <a:xfrm>
            <a:off x="4716016" y="196438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Case 2 Result example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4F5B4F-18A8-4730-8B91-62DCEAD3F3C6}"/>
              </a:ext>
            </a:extLst>
          </p:cNvPr>
          <p:cNvSpPr/>
          <p:nvPr/>
        </p:nvSpPr>
        <p:spPr>
          <a:xfrm>
            <a:off x="1940036" y="2361249"/>
            <a:ext cx="920243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Detect </a:t>
            </a:r>
            <a:r>
              <a:rPr lang="ko-KR" altLang="en-US" sz="1050" dirty="0"/>
              <a:t>실패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B01BCA-E957-4AC5-A2A4-3943FB21C4AA}"/>
              </a:ext>
            </a:extLst>
          </p:cNvPr>
          <p:cNvSpPr/>
          <p:nvPr/>
        </p:nvSpPr>
        <p:spPr>
          <a:xfrm>
            <a:off x="3347863" y="4314550"/>
            <a:ext cx="920243" cy="36004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Detect </a:t>
            </a:r>
            <a:r>
              <a:rPr lang="ko-KR" altLang="en-US" sz="1050" dirty="0"/>
              <a:t>실패</a:t>
            </a:r>
          </a:p>
        </p:txBody>
      </p:sp>
    </p:spTree>
    <p:extLst>
      <p:ext uri="{BB962C8B-B14F-4D97-AF65-F5344CB8AC3E}">
        <p14:creationId xmlns:p14="http://schemas.microsoft.com/office/powerpoint/2010/main" val="192492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모델 개선 </a:t>
            </a:r>
            <a:r>
              <a:rPr lang="en-US" altLang="ko-KR" dirty="0">
                <a:latin typeface="+mn-ea"/>
                <a:ea typeface="+mn-ea"/>
              </a:rPr>
              <a:t>: Feature Extraction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2C737EA-057C-405D-B834-3FBDE9C7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792088"/>
          </a:xfrm>
        </p:spPr>
        <p:txBody>
          <a:bodyPr/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  <a:ea typeface="+mn-ea"/>
              </a:rPr>
              <a:t>AutoEncoder</a:t>
            </a:r>
            <a:r>
              <a:rPr lang="ko-KR" altLang="en-US" dirty="0">
                <a:latin typeface="+mn-ea"/>
                <a:ea typeface="+mn-ea"/>
              </a:rPr>
              <a:t>를 활용하여 이미지의 특성을 복원하는 </a:t>
            </a:r>
            <a:r>
              <a:rPr lang="en-US" altLang="ko-KR" dirty="0">
                <a:latin typeface="+mn-ea"/>
                <a:ea typeface="+mn-ea"/>
              </a:rPr>
              <a:t>Feature</a:t>
            </a:r>
            <a:r>
              <a:rPr lang="ko-KR" altLang="en-US" dirty="0">
                <a:latin typeface="+mn-ea"/>
                <a:ea typeface="+mn-ea"/>
              </a:rPr>
              <a:t>를 추출하고 이를 결함 분류에 사용함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모델의 성능이 좋지 않아 앙상블을 할 만큼 성능이 나오지 않았음</a:t>
            </a:r>
            <a:endParaRPr lang="en-US" altLang="ko-KR" dirty="0"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4DF07A6-7452-4E5A-8D90-0C6CE6BA39EA}"/>
              </a:ext>
            </a:extLst>
          </p:cNvPr>
          <p:cNvGrpSpPr/>
          <p:nvPr/>
        </p:nvGrpSpPr>
        <p:grpSpPr>
          <a:xfrm>
            <a:off x="507311" y="2119571"/>
            <a:ext cx="2310436" cy="4153667"/>
            <a:chOff x="594197" y="1556793"/>
            <a:chExt cx="2310436" cy="466177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30F521-1886-4DD5-A112-2F545693F220}"/>
                </a:ext>
              </a:extLst>
            </p:cNvPr>
            <p:cNvGrpSpPr/>
            <p:nvPr/>
          </p:nvGrpSpPr>
          <p:grpSpPr>
            <a:xfrm>
              <a:off x="594197" y="1556793"/>
              <a:ext cx="2310436" cy="4332385"/>
              <a:chOff x="594197" y="1556793"/>
              <a:chExt cx="2310436" cy="4332385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D7B2CF29-F339-484E-9CE9-308EE64FFBF7}"/>
                  </a:ext>
                </a:extLst>
              </p:cNvPr>
              <p:cNvGrpSpPr/>
              <p:nvPr/>
            </p:nvGrpSpPr>
            <p:grpSpPr>
              <a:xfrm>
                <a:off x="594199" y="1556793"/>
                <a:ext cx="2310434" cy="2556396"/>
                <a:chOff x="1115616" y="2348879"/>
                <a:chExt cx="2952328" cy="360040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B09B0CB5-B910-4896-8874-19E7A0AB7DFB}"/>
                    </a:ext>
                  </a:extLst>
                </p:cNvPr>
                <p:cNvSpPr/>
                <p:nvPr/>
              </p:nvSpPr>
              <p:spPr>
                <a:xfrm>
                  <a:off x="1115616" y="3140968"/>
                  <a:ext cx="2232248" cy="2160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Add Noise (0.1)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D4AA312-4361-4DEF-A63D-2F77B3A29F6A}"/>
                    </a:ext>
                  </a:extLst>
                </p:cNvPr>
                <p:cNvSpPr/>
                <p:nvPr/>
              </p:nvSpPr>
              <p:spPr>
                <a:xfrm>
                  <a:off x="1115616" y="3429000"/>
                  <a:ext cx="2232248" cy="216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Conv (3x3), </a:t>
                  </a:r>
                  <a:r>
                    <a:rPr lang="en-US" altLang="ko-KR" sz="900" i="1" dirty="0">
                      <a:solidFill>
                        <a:schemeClr val="tx1"/>
                      </a:solidFill>
                    </a:rPr>
                    <a:t>32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 channel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33CCB87-816F-49CC-B6A4-260D473E40B0}"/>
                    </a:ext>
                  </a:extLst>
                </p:cNvPr>
                <p:cNvSpPr/>
                <p:nvPr/>
              </p:nvSpPr>
              <p:spPr>
                <a:xfrm>
                  <a:off x="1115616" y="3717032"/>
                  <a:ext cx="2232248" cy="216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Batch Norm + </a:t>
                  </a:r>
                  <a:r>
                    <a:rPr lang="en-US" altLang="ko-KR" sz="900" dirty="0" err="1">
                      <a:solidFill>
                        <a:schemeClr val="tx1"/>
                      </a:solidFill>
                    </a:rPr>
                    <a:t>ReLU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AC5AD099-FCF3-47EF-8C8A-59410A50C43D}"/>
                    </a:ext>
                  </a:extLst>
                </p:cNvPr>
                <p:cNvSpPr/>
                <p:nvPr/>
              </p:nvSpPr>
              <p:spPr>
                <a:xfrm>
                  <a:off x="1115616" y="3998036"/>
                  <a:ext cx="2232248" cy="216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</a:rPr>
                    <a:t>MaxPool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 (2,2)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D289C3D-114B-4905-BFB8-4FD1FB3D0EA8}"/>
                    </a:ext>
                  </a:extLst>
                </p:cNvPr>
                <p:cNvSpPr/>
                <p:nvPr/>
              </p:nvSpPr>
              <p:spPr>
                <a:xfrm>
                  <a:off x="3641419" y="3748154"/>
                  <a:ext cx="426525" cy="216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i="1" dirty="0">
                      <a:solidFill>
                        <a:schemeClr val="tx1"/>
                      </a:solidFill>
                    </a:rPr>
                    <a:t>x3</a:t>
                  </a:r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FBAF626-CAAB-4F65-8CC6-8D378EE46067}"/>
                    </a:ext>
                  </a:extLst>
                </p:cNvPr>
                <p:cNvSpPr/>
                <p:nvPr/>
              </p:nvSpPr>
              <p:spPr>
                <a:xfrm>
                  <a:off x="1115616" y="4588156"/>
                  <a:ext cx="2232248" cy="2160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Conv (3x3), </a:t>
                  </a:r>
                  <a:r>
                    <a:rPr lang="en-US" altLang="ko-KR" sz="900" i="1" dirty="0">
                      <a:solidFill>
                        <a:schemeClr val="tx1"/>
                      </a:solidFill>
                    </a:rPr>
                    <a:t>32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 channel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A9B224A-C664-4392-8494-A351344B3291}"/>
                    </a:ext>
                  </a:extLst>
                </p:cNvPr>
                <p:cNvSpPr/>
                <p:nvPr/>
              </p:nvSpPr>
              <p:spPr>
                <a:xfrm>
                  <a:off x="1115616" y="4876188"/>
                  <a:ext cx="2232248" cy="2160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Batch Norm + </a:t>
                  </a:r>
                  <a:r>
                    <a:rPr lang="en-US" altLang="ko-KR" sz="900" dirty="0" err="1">
                      <a:solidFill>
                        <a:schemeClr val="tx1"/>
                      </a:solidFill>
                    </a:rPr>
                    <a:t>ReLU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840FF35-6B19-40A7-868D-5D83B30D38E1}"/>
                    </a:ext>
                  </a:extLst>
                </p:cNvPr>
                <p:cNvSpPr/>
                <p:nvPr/>
              </p:nvSpPr>
              <p:spPr>
                <a:xfrm>
                  <a:off x="1115616" y="5157192"/>
                  <a:ext cx="2232248" cy="2160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</a:rPr>
                    <a:t>Upsample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 (2,2)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오른쪽 중괄호 16">
                  <a:extLst>
                    <a:ext uri="{FF2B5EF4-FFF2-40B4-BE49-F238E27FC236}">
                      <a16:creationId xmlns:a16="http://schemas.microsoft.com/office/drawing/2014/main" id="{8921FF63-E4FB-46AD-9D15-9BBF12F3FE10}"/>
                    </a:ext>
                  </a:extLst>
                </p:cNvPr>
                <p:cNvSpPr/>
                <p:nvPr/>
              </p:nvSpPr>
              <p:spPr>
                <a:xfrm>
                  <a:off x="3419872" y="3460092"/>
                  <a:ext cx="144016" cy="792088"/>
                </a:xfrm>
                <a:prstGeom prst="rightBrac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18" name="오른쪽 중괄호 17">
                  <a:extLst>
                    <a:ext uri="{FF2B5EF4-FFF2-40B4-BE49-F238E27FC236}">
                      <a16:creationId xmlns:a16="http://schemas.microsoft.com/office/drawing/2014/main" id="{AF48DF42-1F45-413D-8359-667AEB0C507B}"/>
                    </a:ext>
                  </a:extLst>
                </p:cNvPr>
                <p:cNvSpPr/>
                <p:nvPr/>
              </p:nvSpPr>
              <p:spPr>
                <a:xfrm>
                  <a:off x="3419872" y="4581128"/>
                  <a:ext cx="144016" cy="792088"/>
                </a:xfrm>
                <a:prstGeom prst="rightBrac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D06AF5EC-E9C6-4276-B761-8E2312A5982D}"/>
                    </a:ext>
                  </a:extLst>
                </p:cNvPr>
                <p:cNvSpPr/>
                <p:nvPr/>
              </p:nvSpPr>
              <p:spPr>
                <a:xfrm>
                  <a:off x="3635896" y="4876188"/>
                  <a:ext cx="426525" cy="2160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i="1" dirty="0">
                      <a:solidFill>
                        <a:schemeClr val="tx1"/>
                      </a:solidFill>
                    </a:rPr>
                    <a:t>x3</a:t>
                  </a:r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0F6B44F-483D-41CA-AC84-7B35F929B266}"/>
                    </a:ext>
                  </a:extLst>
                </p:cNvPr>
                <p:cNvSpPr/>
                <p:nvPr/>
              </p:nvSpPr>
              <p:spPr>
                <a:xfrm>
                  <a:off x="1115616" y="4293096"/>
                  <a:ext cx="2232248" cy="21602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u="sng" dirty="0">
                      <a:solidFill>
                        <a:schemeClr val="tx1"/>
                      </a:solidFill>
                    </a:rPr>
                    <a:t>Encoded </a:t>
                  </a:r>
                  <a:r>
                    <a:rPr lang="en-US" altLang="ko-KR" sz="700" i="1" dirty="0">
                      <a:solidFill>
                        <a:schemeClr val="tx1"/>
                      </a:solidFill>
                    </a:rPr>
                    <a:t>(32x32xn_channel)</a:t>
                  </a:r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F2F3A14-C5EE-4D19-ABE5-030D23C2135C}"/>
                    </a:ext>
                  </a:extLst>
                </p:cNvPr>
                <p:cNvSpPr/>
                <p:nvPr/>
              </p:nvSpPr>
              <p:spPr>
                <a:xfrm>
                  <a:off x="1115616" y="2852936"/>
                  <a:ext cx="2232248" cy="21602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Original Image</a:t>
                  </a:r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0001DCA-32B8-42C4-99D3-C2D51CF2AE6C}"/>
                    </a:ext>
                  </a:extLst>
                </p:cNvPr>
                <p:cNvSpPr/>
                <p:nvPr/>
              </p:nvSpPr>
              <p:spPr>
                <a:xfrm>
                  <a:off x="1115616" y="5445224"/>
                  <a:ext cx="2232248" cy="21602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Conv (3x3), 3 channel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82F3C184-A560-4A10-8666-6D644F7A18CC}"/>
                    </a:ext>
                  </a:extLst>
                </p:cNvPr>
                <p:cNvSpPr/>
                <p:nvPr/>
              </p:nvSpPr>
              <p:spPr>
                <a:xfrm>
                  <a:off x="1115616" y="5733256"/>
                  <a:ext cx="2232248" cy="21602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Original Image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E36E0456-87BE-4D24-81A3-D6F38794A10B}"/>
                    </a:ext>
                  </a:extLst>
                </p:cNvPr>
                <p:cNvSpPr/>
                <p:nvPr/>
              </p:nvSpPr>
              <p:spPr>
                <a:xfrm>
                  <a:off x="1115616" y="2348879"/>
                  <a:ext cx="2232248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</a:rPr>
                    <a:t>AutoEncoder</a:t>
                  </a:r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775BB486-31F5-49A9-84FA-92C4F718C624}"/>
                  </a:ext>
                </a:extLst>
              </p:cNvPr>
              <p:cNvGrpSpPr/>
              <p:nvPr/>
            </p:nvGrpSpPr>
            <p:grpSpPr>
              <a:xfrm>
                <a:off x="594197" y="4176393"/>
                <a:ext cx="1746916" cy="1712785"/>
                <a:chOff x="6300192" y="2672917"/>
                <a:chExt cx="2232248" cy="2412267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44BBCE45-DF21-4B76-9315-AE9914BE2978}"/>
                    </a:ext>
                  </a:extLst>
                </p:cNvPr>
                <p:cNvSpPr/>
                <p:nvPr/>
              </p:nvSpPr>
              <p:spPr>
                <a:xfrm>
                  <a:off x="6300192" y="4581128"/>
                  <a:ext cx="2232248" cy="21602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Dense (32)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4EDBB96-7133-483F-A707-1EBDE76AD97C}"/>
                    </a:ext>
                  </a:extLst>
                </p:cNvPr>
                <p:cNvSpPr/>
                <p:nvPr/>
              </p:nvSpPr>
              <p:spPr>
                <a:xfrm>
                  <a:off x="6300192" y="3717032"/>
                  <a:ext cx="2232248" cy="216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(2,2) </a:t>
                  </a:r>
                  <a:r>
                    <a:rPr lang="en-US" altLang="ko-KR" sz="900" dirty="0" err="1">
                      <a:solidFill>
                        <a:schemeClr val="tx1"/>
                      </a:solidFill>
                    </a:rPr>
                    <a:t>MaxPool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3EF5877-8D09-4103-A51F-F9FFE56ECC5E}"/>
                    </a:ext>
                  </a:extLst>
                </p:cNvPr>
                <p:cNvSpPr/>
                <p:nvPr/>
              </p:nvSpPr>
              <p:spPr>
                <a:xfrm>
                  <a:off x="6300192" y="3140968"/>
                  <a:ext cx="2232248" cy="216024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u="sng" dirty="0">
                      <a:solidFill>
                        <a:schemeClr val="tx1"/>
                      </a:solidFill>
                    </a:rPr>
                    <a:t>Encoded</a:t>
                  </a:r>
                  <a:r>
                    <a:rPr lang="en-US" altLang="ko-KR" sz="105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(32x32xn_channel)</a:t>
                  </a:r>
                  <a:endParaRPr lang="ko-KR" altLang="en-US" sz="1050" b="1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BA0E18F6-7C0A-4E6D-909D-6C7F1620EB6A}"/>
                    </a:ext>
                  </a:extLst>
                </p:cNvPr>
                <p:cNvSpPr/>
                <p:nvPr/>
              </p:nvSpPr>
              <p:spPr>
                <a:xfrm>
                  <a:off x="6300192" y="4869160"/>
                  <a:ext cx="2232248" cy="21602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Prediction (4)</a:t>
                  </a:r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C4BE0BF6-0235-4C60-80A9-7F690DD87E6F}"/>
                    </a:ext>
                  </a:extLst>
                </p:cNvPr>
                <p:cNvSpPr/>
                <p:nvPr/>
              </p:nvSpPr>
              <p:spPr>
                <a:xfrm>
                  <a:off x="6300192" y="2672917"/>
                  <a:ext cx="2232248" cy="3600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Classifier</a:t>
                  </a:r>
                  <a:endParaRPr lang="ko-KR" altLang="en-US" sz="105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BC23CE4-A159-422F-923E-352ED8178499}"/>
                    </a:ext>
                  </a:extLst>
                </p:cNvPr>
                <p:cNvSpPr/>
                <p:nvPr/>
              </p:nvSpPr>
              <p:spPr>
                <a:xfrm>
                  <a:off x="6300192" y="3429000"/>
                  <a:ext cx="2232248" cy="216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Conv (3x3), 32 channel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54267E6-0196-4AC1-8BA3-580B3B50A041}"/>
                    </a:ext>
                  </a:extLst>
                </p:cNvPr>
                <p:cNvSpPr/>
                <p:nvPr/>
              </p:nvSpPr>
              <p:spPr>
                <a:xfrm>
                  <a:off x="6300192" y="4293096"/>
                  <a:ext cx="2232248" cy="216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 err="1">
                      <a:solidFill>
                        <a:schemeClr val="tx1"/>
                      </a:solidFill>
                    </a:rPr>
                    <a:t>Global_MaxPool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5B692C8-7455-4FB0-8A4C-2F5FCD54D5FB}"/>
                    </a:ext>
                  </a:extLst>
                </p:cNvPr>
                <p:cNvSpPr/>
                <p:nvPr/>
              </p:nvSpPr>
              <p:spPr>
                <a:xfrm>
                  <a:off x="6300192" y="4005064"/>
                  <a:ext cx="2232248" cy="21602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Conv (3x3), 128 channel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0FF223C-75CB-4AF8-8A7E-C678950124E7}"/>
                </a:ext>
              </a:extLst>
            </p:cNvPr>
            <p:cNvSpPr/>
            <p:nvPr/>
          </p:nvSpPr>
          <p:spPr>
            <a:xfrm>
              <a:off x="594197" y="6007046"/>
              <a:ext cx="1746916" cy="211523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Ensemble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연결선: 꺾임 49">
              <a:extLst>
                <a:ext uri="{FF2B5EF4-FFF2-40B4-BE49-F238E27FC236}">
                  <a16:creationId xmlns:a16="http://schemas.microsoft.com/office/drawing/2014/main" id="{95C45F62-5D08-454B-AEAA-9132EEF4E73B}"/>
                </a:ext>
              </a:extLst>
            </p:cNvPr>
            <p:cNvCxnSpPr>
              <a:cxnSpLocks/>
              <a:stCxn id="20" idx="3"/>
              <a:endCxn id="29" idx="3"/>
            </p:cNvCxnSpPr>
            <p:nvPr/>
          </p:nvCxnSpPr>
          <p:spPr>
            <a:xfrm>
              <a:off x="2341113" y="3013939"/>
              <a:ext cx="12700" cy="157147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572EAB-692F-4B83-91A1-C36786675D50}"/>
                </a:ext>
              </a:extLst>
            </p:cNvPr>
            <p:cNvCxnSpPr>
              <a:stCxn id="30" idx="2"/>
              <a:endCxn id="35" idx="0"/>
            </p:cNvCxnSpPr>
            <p:nvPr/>
          </p:nvCxnSpPr>
          <p:spPr>
            <a:xfrm>
              <a:off x="1467655" y="5889179"/>
              <a:ext cx="0" cy="117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4A7522E4-61FB-4D25-8459-3A7C63730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24315"/>
              </p:ext>
            </p:extLst>
          </p:nvPr>
        </p:nvGraphicFramePr>
        <p:xfrm>
          <a:off x="3322232" y="2376276"/>
          <a:ext cx="5371000" cy="323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375">
                  <a:extLst>
                    <a:ext uri="{9D8B030D-6E8A-4147-A177-3AD203B41FA5}">
                      <a16:colId xmlns:a16="http://schemas.microsoft.com/office/drawing/2014/main" val="2722162171"/>
                    </a:ext>
                  </a:extLst>
                </a:gridCol>
                <a:gridCol w="671375">
                  <a:extLst>
                    <a:ext uri="{9D8B030D-6E8A-4147-A177-3AD203B41FA5}">
                      <a16:colId xmlns:a16="http://schemas.microsoft.com/office/drawing/2014/main" val="1513612618"/>
                    </a:ext>
                  </a:extLst>
                </a:gridCol>
                <a:gridCol w="671375">
                  <a:extLst>
                    <a:ext uri="{9D8B030D-6E8A-4147-A177-3AD203B41FA5}">
                      <a16:colId xmlns:a16="http://schemas.microsoft.com/office/drawing/2014/main" val="2292853718"/>
                    </a:ext>
                  </a:extLst>
                </a:gridCol>
                <a:gridCol w="671375">
                  <a:extLst>
                    <a:ext uri="{9D8B030D-6E8A-4147-A177-3AD203B41FA5}">
                      <a16:colId xmlns:a16="http://schemas.microsoft.com/office/drawing/2014/main" val="2735770053"/>
                    </a:ext>
                  </a:extLst>
                </a:gridCol>
                <a:gridCol w="671375">
                  <a:extLst>
                    <a:ext uri="{9D8B030D-6E8A-4147-A177-3AD203B41FA5}">
                      <a16:colId xmlns:a16="http://schemas.microsoft.com/office/drawing/2014/main" val="3851657624"/>
                    </a:ext>
                  </a:extLst>
                </a:gridCol>
                <a:gridCol w="671375">
                  <a:extLst>
                    <a:ext uri="{9D8B030D-6E8A-4147-A177-3AD203B41FA5}">
                      <a16:colId xmlns:a16="http://schemas.microsoft.com/office/drawing/2014/main" val="1038351361"/>
                    </a:ext>
                  </a:extLst>
                </a:gridCol>
                <a:gridCol w="671375">
                  <a:extLst>
                    <a:ext uri="{9D8B030D-6E8A-4147-A177-3AD203B41FA5}">
                      <a16:colId xmlns:a16="http://schemas.microsoft.com/office/drawing/2014/main" val="1149017054"/>
                    </a:ext>
                  </a:extLst>
                </a:gridCol>
                <a:gridCol w="671375">
                  <a:extLst>
                    <a:ext uri="{9D8B030D-6E8A-4147-A177-3AD203B41FA5}">
                      <a16:colId xmlns:a16="http://schemas.microsoft.com/office/drawing/2014/main" val="2471391072"/>
                    </a:ext>
                  </a:extLst>
                </a:gridCol>
              </a:tblGrid>
              <a:tr h="424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Random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Seed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Type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CNN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Loss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CNN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Accuracy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AE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LOSS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AE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Accuracy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Comb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Loss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Comb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Accuracy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675731"/>
                  </a:ext>
                </a:extLst>
              </a:tr>
              <a:tr h="46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FC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0.578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79.32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0.849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61.31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0.652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76.39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825087"/>
                  </a:ext>
                </a:extLst>
              </a:tr>
              <a:tr h="46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Pred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0.563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79.58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133106"/>
                  </a:ext>
                </a:extLst>
              </a:tr>
              <a:tr h="46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FC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0.482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80.58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0.792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62.01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0.532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80.30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046105"/>
                  </a:ext>
                </a:extLst>
              </a:tr>
              <a:tr h="46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Pred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0.490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80.52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010318"/>
                  </a:ext>
                </a:extLst>
              </a:tr>
              <a:tr h="46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FC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0.576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78.63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0.866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63.82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0.686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77.23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721584"/>
                  </a:ext>
                </a:extLst>
              </a:tr>
              <a:tr h="469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Pred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0.571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77.65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70796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D62AFFC-A93E-4ACA-9563-4D7CBCB756C0}"/>
              </a:ext>
            </a:extLst>
          </p:cNvPr>
          <p:cNvSpPr txBox="1"/>
          <p:nvPr/>
        </p:nvSpPr>
        <p:spPr>
          <a:xfrm>
            <a:off x="366878" y="1775596"/>
            <a:ext cx="2357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Autoencoder </a:t>
            </a:r>
            <a:r>
              <a:rPr lang="ko-KR" altLang="en-US" sz="1200" b="1" dirty="0"/>
              <a:t>모델 </a:t>
            </a:r>
            <a:r>
              <a:rPr lang="en-US" altLang="ko-KR" sz="1200" b="1" dirty="0"/>
              <a:t>Structure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B9B8CD-F0EF-44AC-9AB2-3CA35EDA0B7C}"/>
              </a:ext>
            </a:extLst>
          </p:cNvPr>
          <p:cNvSpPr txBox="1"/>
          <p:nvPr/>
        </p:nvSpPr>
        <p:spPr>
          <a:xfrm>
            <a:off x="3181621" y="1767207"/>
            <a:ext cx="2357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Autoencoder </a:t>
            </a:r>
            <a:r>
              <a:rPr lang="ko-KR" altLang="en-US" sz="1200" b="1" dirty="0"/>
              <a:t>모델 성능</a:t>
            </a:r>
          </a:p>
        </p:txBody>
      </p:sp>
    </p:spTree>
    <p:extLst>
      <p:ext uri="{BB962C8B-B14F-4D97-AF65-F5344CB8AC3E}">
        <p14:creationId xmlns:p14="http://schemas.microsoft.com/office/powerpoint/2010/main" val="106128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747E6-60E0-49E4-8887-8D315E69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ADC </a:t>
            </a:r>
            <a:r>
              <a:rPr lang="ko-KR" altLang="en-US" dirty="0" err="1">
                <a:latin typeface="+mn-ea"/>
              </a:rPr>
              <a:t>전처리</a:t>
            </a:r>
            <a:r>
              <a:rPr lang="ko-KR" altLang="en-US" dirty="0">
                <a:latin typeface="+mn-ea"/>
              </a:rPr>
              <a:t> 개선 </a:t>
            </a:r>
            <a:r>
              <a:rPr lang="en-US" altLang="ko-KR" dirty="0">
                <a:latin typeface="+mn-ea"/>
              </a:rPr>
              <a:t>: Augmentation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A6936D-E31C-488C-98A5-7009F6EF952A}"/>
              </a:ext>
            </a:extLst>
          </p:cNvPr>
          <p:cNvGrpSpPr/>
          <p:nvPr/>
        </p:nvGrpSpPr>
        <p:grpSpPr>
          <a:xfrm>
            <a:off x="1877620" y="1296337"/>
            <a:ext cx="5385410" cy="2011220"/>
            <a:chOff x="1877620" y="1296337"/>
            <a:chExt cx="5385410" cy="201122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D9188AC-904E-4702-B2B5-9AC0B84C31D7}"/>
                </a:ext>
              </a:extLst>
            </p:cNvPr>
            <p:cNvGrpSpPr/>
            <p:nvPr/>
          </p:nvGrpSpPr>
          <p:grpSpPr>
            <a:xfrm>
              <a:off x="1877620" y="1543237"/>
              <a:ext cx="1241383" cy="1483335"/>
              <a:chOff x="682836" y="1461656"/>
              <a:chExt cx="1368884" cy="163568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ED18C3B-BE6A-442B-8768-FE2DB3938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836" y="1461656"/>
                <a:ext cx="1368884" cy="135249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4ADDA2-A56A-4B20-8BE6-3E865CDB216A}"/>
                  </a:ext>
                </a:extLst>
              </p:cNvPr>
              <p:cNvSpPr txBox="1"/>
              <p:nvPr/>
            </p:nvSpPr>
            <p:spPr>
              <a:xfrm>
                <a:off x="682836" y="2820344"/>
                <a:ext cx="1368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/>
                  <a:t>Original</a:t>
                </a:r>
                <a:r>
                  <a:rPr lang="en-US" altLang="ko-KR" sz="1200" dirty="0"/>
                  <a:t> Data</a:t>
                </a:r>
                <a:endParaRPr lang="ko-KR" altLang="en-US" sz="1200" dirty="0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5FAF542-1859-4547-8462-791A4A82FD0F}"/>
                </a:ext>
              </a:extLst>
            </p:cNvPr>
            <p:cNvGrpSpPr/>
            <p:nvPr/>
          </p:nvGrpSpPr>
          <p:grpSpPr>
            <a:xfrm>
              <a:off x="3729735" y="1296337"/>
              <a:ext cx="3533295" cy="2011220"/>
              <a:chOff x="3790362" y="1484784"/>
              <a:chExt cx="3882304" cy="22098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DC6C0C2-C9D6-4562-9A6A-AD8938C6D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902" y="1495306"/>
                <a:ext cx="937523" cy="87762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8E577E20-3D97-4DD7-AF13-5D6FD2663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0662" y="1514639"/>
                <a:ext cx="904124" cy="864002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0171B24-37F5-4A8B-90BF-48C0C02E8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9082" y="1484784"/>
                <a:ext cx="937523" cy="91597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9B84CAF-569F-42AD-AF79-B2FC99C4E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0902" y="2500538"/>
                <a:ext cx="937523" cy="932073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158F97B-EB75-4015-8621-8223D78B1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9035" y="2507271"/>
                <a:ext cx="937523" cy="903094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AEB6FA0-A371-443C-80EA-534A1B373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8195" y="2495530"/>
                <a:ext cx="901794" cy="88872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D140B2F4-FD0E-4699-BEBF-09522FAB1C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17502" y="1498868"/>
                <a:ext cx="937523" cy="901886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906D6D6-4EBF-4DC7-A192-6110771C5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22185" y="2543910"/>
                <a:ext cx="937523" cy="86581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E92936-5729-43F9-B65F-1E55F78B9FD7}"/>
                  </a:ext>
                </a:extLst>
              </p:cNvPr>
              <p:cNvSpPr txBox="1"/>
              <p:nvPr/>
            </p:nvSpPr>
            <p:spPr>
              <a:xfrm>
                <a:off x="3960902" y="2349890"/>
                <a:ext cx="9291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/>
                  <a:t>색 반전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4EA7CC-2F13-4201-A904-4F64B170F846}"/>
                  </a:ext>
                </a:extLst>
              </p:cNvPr>
              <p:cNvSpPr txBox="1"/>
              <p:nvPr/>
            </p:nvSpPr>
            <p:spPr>
              <a:xfrm>
                <a:off x="4909035" y="2349890"/>
                <a:ext cx="9291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Adaptive HE</a:t>
                </a:r>
                <a:endParaRPr lang="ko-KR" altLang="en-US" sz="7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36D23C-CE47-4172-98F8-A29148AB951C}"/>
                  </a:ext>
                </a:extLst>
              </p:cNvPr>
              <p:cNvSpPr txBox="1"/>
              <p:nvPr/>
            </p:nvSpPr>
            <p:spPr>
              <a:xfrm>
                <a:off x="5817455" y="2349890"/>
                <a:ext cx="929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Rectangular Expand</a:t>
                </a:r>
                <a:endParaRPr lang="ko-KR" altLang="en-US" sz="7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B609F5-51E8-4BFF-A015-A2C94AA95DAC}"/>
                  </a:ext>
                </a:extLst>
              </p:cNvPr>
              <p:cNvSpPr txBox="1"/>
              <p:nvPr/>
            </p:nvSpPr>
            <p:spPr>
              <a:xfrm>
                <a:off x="3858935" y="3374947"/>
                <a:ext cx="113308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F5201A-435E-4502-84FC-5A9C63926D74}"/>
                  </a:ext>
                </a:extLst>
              </p:cNvPr>
              <p:cNvSpPr txBox="1"/>
              <p:nvPr/>
            </p:nvSpPr>
            <p:spPr>
              <a:xfrm>
                <a:off x="3790362" y="3374947"/>
                <a:ext cx="2237347" cy="199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Morph (Dilation + Erosion, Erosion + Dilation)</a:t>
                </a:r>
                <a:endParaRPr lang="ko-KR" altLang="en-US" sz="7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A6B53D-557C-4B40-BE70-C8193739D7B9}"/>
                  </a:ext>
                </a:extLst>
              </p:cNvPr>
              <p:cNvSpPr txBox="1"/>
              <p:nvPr/>
            </p:nvSpPr>
            <p:spPr>
              <a:xfrm>
                <a:off x="5858805" y="3374947"/>
                <a:ext cx="9291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Brightness Shift</a:t>
                </a:r>
                <a:endParaRPr lang="ko-KR" altLang="en-US" sz="7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7E8026-8224-4ECD-B944-8A8E3DAA7A0F}"/>
                  </a:ext>
                </a:extLst>
              </p:cNvPr>
              <p:cNvSpPr txBox="1"/>
              <p:nvPr/>
            </p:nvSpPr>
            <p:spPr>
              <a:xfrm>
                <a:off x="6725875" y="2350238"/>
                <a:ext cx="9291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Add Noise</a:t>
                </a:r>
                <a:endParaRPr lang="ko-KR" altLang="en-US" sz="7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A14DD4-81AA-48B8-B549-C4ABB705C45F}"/>
                  </a:ext>
                </a:extLst>
              </p:cNvPr>
              <p:cNvSpPr txBox="1"/>
              <p:nvPr/>
            </p:nvSpPr>
            <p:spPr>
              <a:xfrm>
                <a:off x="6743516" y="3386891"/>
                <a:ext cx="929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/>
                  <a:t>Color Channel Shift</a:t>
                </a:r>
                <a:endParaRPr lang="ko-KR" altLang="en-US" sz="700" dirty="0"/>
              </a:p>
            </p:txBody>
          </p:sp>
        </p:grp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08BA733D-4EC7-46A8-B15D-4E6057F4B036}"/>
                </a:ext>
              </a:extLst>
            </p:cNvPr>
            <p:cNvSpPr/>
            <p:nvPr/>
          </p:nvSpPr>
          <p:spPr>
            <a:xfrm>
              <a:off x="3393168" y="1663557"/>
              <a:ext cx="321572" cy="96480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435559A-D6AF-46CA-80B2-223ABF6E4781}"/>
              </a:ext>
            </a:extLst>
          </p:cNvPr>
          <p:cNvSpPr/>
          <p:nvPr/>
        </p:nvSpPr>
        <p:spPr>
          <a:xfrm>
            <a:off x="4058151" y="4492024"/>
            <a:ext cx="153770" cy="964802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A0CC519-5D03-49D4-AD36-1FED7D697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792088"/>
          </a:xfrm>
        </p:spPr>
        <p:txBody>
          <a:bodyPr/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좀 더 복잡한 </a:t>
            </a:r>
            <a:r>
              <a:rPr lang="en-US" altLang="ko-KR" dirty="0">
                <a:latin typeface="+mn-ea"/>
                <a:ea typeface="+mn-ea"/>
              </a:rPr>
              <a:t>Image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Augmentation</a:t>
            </a:r>
            <a:r>
              <a:rPr lang="ko-KR" altLang="en-US" dirty="0">
                <a:latin typeface="+mn-ea"/>
                <a:ea typeface="+mn-ea"/>
              </a:rPr>
              <a:t> 기법들을 적용하여 </a:t>
            </a:r>
            <a:r>
              <a:rPr lang="en-US" altLang="ko-KR" dirty="0">
                <a:latin typeface="+mn-ea"/>
                <a:ea typeface="+mn-ea"/>
              </a:rPr>
              <a:t>Auto-Encoder</a:t>
            </a:r>
            <a:r>
              <a:rPr lang="ko-KR" altLang="en-US" dirty="0">
                <a:latin typeface="+mn-ea"/>
                <a:ea typeface="+mn-ea"/>
              </a:rPr>
              <a:t>의 성능을 높이려 함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1871EC51-0FB1-4D21-87BE-C9475CDC5586}"/>
              </a:ext>
            </a:extLst>
          </p:cNvPr>
          <p:cNvSpPr txBox="1">
            <a:spLocks/>
          </p:cNvSpPr>
          <p:nvPr/>
        </p:nvSpPr>
        <p:spPr>
          <a:xfrm>
            <a:off x="106585" y="3350921"/>
            <a:ext cx="8929911" cy="3590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Image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Augmentation</a:t>
            </a:r>
            <a:r>
              <a:rPr lang="ko-KR" altLang="en-US" dirty="0">
                <a:latin typeface="+mn-ea"/>
                <a:ea typeface="+mn-ea"/>
              </a:rPr>
              <a:t> 기법 적용 결과 개선효과 보인 기법들은 아래와 같음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75C832B-4087-4138-889B-CFDF3D2AC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03006"/>
              </p:ext>
            </p:extLst>
          </p:nvPr>
        </p:nvGraphicFramePr>
        <p:xfrm>
          <a:off x="356552" y="4278472"/>
          <a:ext cx="3528392" cy="1200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56">
                  <a:extLst>
                    <a:ext uri="{9D8B030D-6E8A-4147-A177-3AD203B41FA5}">
                      <a16:colId xmlns:a16="http://schemas.microsoft.com/office/drawing/2014/main" val="435228725"/>
                    </a:ext>
                  </a:extLst>
                </a:gridCol>
                <a:gridCol w="632004">
                  <a:extLst>
                    <a:ext uri="{9D8B030D-6E8A-4147-A177-3AD203B41FA5}">
                      <a16:colId xmlns:a16="http://schemas.microsoft.com/office/drawing/2014/main" val="3801363470"/>
                    </a:ext>
                  </a:extLst>
                </a:gridCol>
                <a:gridCol w="659530">
                  <a:extLst>
                    <a:ext uri="{9D8B030D-6E8A-4147-A177-3AD203B41FA5}">
                      <a16:colId xmlns:a16="http://schemas.microsoft.com/office/drawing/2014/main" val="3784552206"/>
                    </a:ext>
                  </a:extLst>
                </a:gridCol>
                <a:gridCol w="659530">
                  <a:extLst>
                    <a:ext uri="{9D8B030D-6E8A-4147-A177-3AD203B41FA5}">
                      <a16:colId xmlns:a16="http://schemas.microsoft.com/office/drawing/2014/main" val="4020427601"/>
                    </a:ext>
                  </a:extLst>
                </a:gridCol>
                <a:gridCol w="890272">
                  <a:extLst>
                    <a:ext uri="{9D8B030D-6E8A-4147-A177-3AD203B41FA5}">
                      <a16:colId xmlns:a16="http://schemas.microsoft.com/office/drawing/2014/main" val="1429722772"/>
                    </a:ext>
                  </a:extLst>
                </a:gridCol>
              </a:tblGrid>
              <a:tr h="320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Random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Seed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Best</a:t>
                      </a:r>
                      <a:br>
                        <a:rPr lang="en-US" altLang="ko-KR" sz="800" dirty="0"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Loss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Best</a:t>
                      </a:r>
                      <a:br>
                        <a:rPr lang="en-US" altLang="ko-KR" sz="800" dirty="0"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Accuracy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Average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57764"/>
                  </a:ext>
                </a:extLst>
              </a:tr>
              <a:tr h="28837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Original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Data</a:t>
                      </a:r>
                      <a:br>
                        <a:rPr lang="en-US" altLang="ko-KR" sz="900" b="1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(Baseline)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0.366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80.76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0.413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80.76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93896"/>
                  </a:ext>
                </a:extLst>
              </a:tr>
              <a:tr h="2883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0.318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84.61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072236"/>
                  </a:ext>
                </a:extLst>
              </a:tr>
              <a:tr h="2883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0.555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76.92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83945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4A70D454-1B9F-43F7-A308-B30F68D69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99612"/>
              </p:ext>
            </p:extLst>
          </p:nvPr>
        </p:nvGraphicFramePr>
        <p:xfrm>
          <a:off x="4385129" y="3709505"/>
          <a:ext cx="436333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772">
                  <a:extLst>
                    <a:ext uri="{9D8B030D-6E8A-4147-A177-3AD203B41FA5}">
                      <a16:colId xmlns:a16="http://schemas.microsoft.com/office/drawing/2014/main" val="435228725"/>
                    </a:ext>
                  </a:extLst>
                </a:gridCol>
                <a:gridCol w="597491">
                  <a:extLst>
                    <a:ext uri="{9D8B030D-6E8A-4147-A177-3AD203B41FA5}">
                      <a16:colId xmlns:a16="http://schemas.microsoft.com/office/drawing/2014/main" val="3801363470"/>
                    </a:ext>
                  </a:extLst>
                </a:gridCol>
                <a:gridCol w="731632">
                  <a:extLst>
                    <a:ext uri="{9D8B030D-6E8A-4147-A177-3AD203B41FA5}">
                      <a16:colId xmlns:a16="http://schemas.microsoft.com/office/drawing/2014/main" val="3784552206"/>
                    </a:ext>
                  </a:extLst>
                </a:gridCol>
                <a:gridCol w="731632">
                  <a:extLst>
                    <a:ext uri="{9D8B030D-6E8A-4147-A177-3AD203B41FA5}">
                      <a16:colId xmlns:a16="http://schemas.microsoft.com/office/drawing/2014/main" val="4020427601"/>
                    </a:ext>
                  </a:extLst>
                </a:gridCol>
                <a:gridCol w="1436808">
                  <a:extLst>
                    <a:ext uri="{9D8B030D-6E8A-4147-A177-3AD203B41FA5}">
                      <a16:colId xmlns:a16="http://schemas.microsoft.com/office/drawing/2014/main" val="1429722772"/>
                    </a:ext>
                  </a:extLst>
                </a:gridCol>
              </a:tblGrid>
              <a:tr h="287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Random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Seed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Best</a:t>
                      </a:r>
                      <a:br>
                        <a:rPr lang="en-US" altLang="ko-KR" sz="800" dirty="0"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Loss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Best</a:t>
                      </a:r>
                      <a:br>
                        <a:rPr lang="en-US" altLang="ko-KR" sz="800" dirty="0"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Accuracy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Average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57764"/>
                  </a:ext>
                </a:extLst>
              </a:tr>
              <a:tr h="2195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Adaptive 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HE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0.365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84.61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0.414 (</a:t>
                      </a:r>
                      <a:r>
                        <a:rPr lang="ko-KR" altLang="en-US" sz="10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0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0.01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83.33 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2.57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193896"/>
                  </a:ext>
                </a:extLst>
              </a:tr>
              <a:tr h="2195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0.278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88.46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072236"/>
                  </a:ext>
                </a:extLst>
              </a:tr>
              <a:tr h="2195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0.600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76.92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839458"/>
                  </a:ext>
                </a:extLst>
              </a:tr>
              <a:tr h="2195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Rectangular Expand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0.302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92.30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0.406 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0.07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84.61 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3.85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138993"/>
                  </a:ext>
                </a:extLst>
              </a:tr>
              <a:tr h="2195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0.310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88.46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726459"/>
                  </a:ext>
                </a:extLst>
              </a:tr>
              <a:tr h="2195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0.607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73.07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232857"/>
                  </a:ext>
                </a:extLst>
              </a:tr>
              <a:tr h="2195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Brightness Shift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0.387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84.61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0.433 (</a:t>
                      </a:r>
                      <a:r>
                        <a:rPr lang="ko-KR" altLang="en-US" sz="10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0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0.20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83.32 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2.56</a:t>
                      </a:r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694733"/>
                  </a:ext>
                </a:extLst>
              </a:tr>
              <a:tr h="2195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0.264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92.30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506983"/>
                  </a:ext>
                </a:extLst>
              </a:tr>
              <a:tr h="2195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0.649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+mn-ea"/>
                          <a:ea typeface="+mn-ea"/>
                        </a:rPr>
                        <a:t>73.07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37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02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전처리 개선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실험 결과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2C737EA-057C-405D-B834-3FBDE9C7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792088"/>
          </a:xfrm>
        </p:spPr>
        <p:txBody>
          <a:bodyPr/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  <a:ea typeface="+mn-ea"/>
              </a:rPr>
              <a:t>Innolux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Data : sample data</a:t>
            </a:r>
            <a:r>
              <a:rPr lang="ko-KR" altLang="en-US" dirty="0">
                <a:latin typeface="+mn-ea"/>
                <a:ea typeface="+mn-ea"/>
              </a:rPr>
              <a:t>가 소량으로 테스트 중단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C8A362-2B97-4F15-9284-219E762F2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75368"/>
              </p:ext>
            </p:extLst>
          </p:nvPr>
        </p:nvGraphicFramePr>
        <p:xfrm>
          <a:off x="539552" y="1804000"/>
          <a:ext cx="777854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20">
                  <a:extLst>
                    <a:ext uri="{9D8B030D-6E8A-4147-A177-3AD203B41FA5}">
                      <a16:colId xmlns:a16="http://schemas.microsoft.com/office/drawing/2014/main" val="1725166282"/>
                    </a:ext>
                  </a:extLst>
                </a:gridCol>
                <a:gridCol w="1405791">
                  <a:extLst>
                    <a:ext uri="{9D8B030D-6E8A-4147-A177-3AD203B41FA5}">
                      <a16:colId xmlns:a16="http://schemas.microsoft.com/office/drawing/2014/main" val="1376880822"/>
                    </a:ext>
                  </a:extLst>
                </a:gridCol>
                <a:gridCol w="1405791">
                  <a:extLst>
                    <a:ext uri="{9D8B030D-6E8A-4147-A177-3AD203B41FA5}">
                      <a16:colId xmlns:a16="http://schemas.microsoft.com/office/drawing/2014/main" val="3833354771"/>
                    </a:ext>
                  </a:extLst>
                </a:gridCol>
                <a:gridCol w="1405791">
                  <a:extLst>
                    <a:ext uri="{9D8B030D-6E8A-4147-A177-3AD203B41FA5}">
                      <a16:colId xmlns:a16="http://schemas.microsoft.com/office/drawing/2014/main" val="3026509475"/>
                    </a:ext>
                  </a:extLst>
                </a:gridCol>
                <a:gridCol w="2449948">
                  <a:extLst>
                    <a:ext uri="{9D8B030D-6E8A-4147-A177-3AD203B41FA5}">
                      <a16:colId xmlns:a16="http://schemas.microsoft.com/office/drawing/2014/main" val="141027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Random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Seed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Best</a:t>
                      </a:r>
                      <a:br>
                        <a:rPr lang="en-US" altLang="ko-KR" sz="1600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Loss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Best</a:t>
                      </a:r>
                      <a:br>
                        <a:rPr lang="en-US" altLang="ko-KR" sz="1600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Accuracy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Average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6693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Morph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80.76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0.513 (</a:t>
                      </a:r>
                      <a:r>
                        <a:rPr lang="ko-KR" altLang="en-US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0.10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76.91 (</a:t>
                      </a:r>
                      <a:r>
                        <a:rPr lang="ko-KR" altLang="en-US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3.85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080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76.92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96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73.07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6244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Reverse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88.46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0.382 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0.03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83.33 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1.27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0034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80.76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3460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76.92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1279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/>
                        <a:t>Color Shift</a:t>
                      </a:r>
                      <a:endParaRPr lang="ko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84.61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0.414 (</a:t>
                      </a:r>
                      <a:r>
                        <a:rPr lang="ko-KR" altLang="en-US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0.04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83.33 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1.27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5157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0.379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84.61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033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76.92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05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4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전처리 개선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실험 결과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2C737EA-057C-405D-B834-3FBDE9C7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792088"/>
          </a:xfrm>
        </p:spPr>
        <p:txBody>
          <a:bodyPr/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+mn-ea"/>
                <a:ea typeface="+mn-ea"/>
              </a:rPr>
              <a:t>Innolux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Data : sample data</a:t>
            </a:r>
            <a:r>
              <a:rPr lang="ko-KR" altLang="en-US" dirty="0">
                <a:latin typeface="+mn-ea"/>
                <a:ea typeface="+mn-ea"/>
              </a:rPr>
              <a:t>가 소량으로 테스트 중단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CSOT Data</a:t>
            </a:r>
            <a:r>
              <a:rPr lang="ko-KR" altLang="en-US" dirty="0">
                <a:latin typeface="+mn-ea"/>
                <a:ea typeface="+mn-ea"/>
              </a:rPr>
              <a:t>에 대해서는 에임에서 실험 진행 중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F0169F-5536-4DA6-BCD6-83ED3BB4F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16918"/>
              </p:ext>
            </p:extLst>
          </p:nvPr>
        </p:nvGraphicFramePr>
        <p:xfrm>
          <a:off x="755576" y="1915216"/>
          <a:ext cx="777854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20">
                  <a:extLst>
                    <a:ext uri="{9D8B030D-6E8A-4147-A177-3AD203B41FA5}">
                      <a16:colId xmlns:a16="http://schemas.microsoft.com/office/drawing/2014/main" val="1725166282"/>
                    </a:ext>
                  </a:extLst>
                </a:gridCol>
                <a:gridCol w="1405791">
                  <a:extLst>
                    <a:ext uri="{9D8B030D-6E8A-4147-A177-3AD203B41FA5}">
                      <a16:colId xmlns:a16="http://schemas.microsoft.com/office/drawing/2014/main" val="1376880822"/>
                    </a:ext>
                  </a:extLst>
                </a:gridCol>
                <a:gridCol w="1405791">
                  <a:extLst>
                    <a:ext uri="{9D8B030D-6E8A-4147-A177-3AD203B41FA5}">
                      <a16:colId xmlns:a16="http://schemas.microsoft.com/office/drawing/2014/main" val="3833354771"/>
                    </a:ext>
                  </a:extLst>
                </a:gridCol>
                <a:gridCol w="1405791">
                  <a:extLst>
                    <a:ext uri="{9D8B030D-6E8A-4147-A177-3AD203B41FA5}">
                      <a16:colId xmlns:a16="http://schemas.microsoft.com/office/drawing/2014/main" val="3026509475"/>
                    </a:ext>
                  </a:extLst>
                </a:gridCol>
                <a:gridCol w="2449948">
                  <a:extLst>
                    <a:ext uri="{9D8B030D-6E8A-4147-A177-3AD203B41FA5}">
                      <a16:colId xmlns:a16="http://schemas.microsoft.com/office/drawing/2014/main" val="141027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Random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Seed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Best</a:t>
                      </a:r>
                      <a:br>
                        <a:rPr lang="en-US" altLang="ko-KR" sz="1600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Loss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Best</a:t>
                      </a:r>
                      <a:br>
                        <a:rPr lang="en-US" altLang="ko-KR" sz="1600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Accuracy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Average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6693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Adaptive 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HE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105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0.365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84.61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0.414 (</a:t>
                      </a:r>
                      <a:r>
                        <a:rPr lang="ko-KR" altLang="en-US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0.01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83.33 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2.57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080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205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0.278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88.46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96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305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0.600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76.92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26244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Rectangular Expand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105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0.302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92.30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0.406 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▼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0.07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84.61 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3.85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0034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205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0.310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88.46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3460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305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0.607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73.07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21279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Brightness Shift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105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0.387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84.61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Loss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0.433 (</a:t>
                      </a:r>
                      <a:r>
                        <a:rPr lang="ko-KR" altLang="en-US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8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0.20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83.32 (</a:t>
                      </a: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▲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2.56</a:t>
                      </a:r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5157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205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0.264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92.30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033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305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0.649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+mn-ea"/>
                          <a:ea typeface="+mn-ea"/>
                        </a:rPr>
                        <a:t>73.07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05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88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281A3-3FAB-4DB4-A71C-085FF412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ADC </a:t>
            </a:r>
            <a:r>
              <a:rPr lang="ko-KR" altLang="en-US" dirty="0">
                <a:latin typeface="+mj-lt"/>
              </a:rPr>
              <a:t>중간 결과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9F741D-CB78-4F54-8E34-CB93490BB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55049"/>
              </p:ext>
            </p:extLst>
          </p:nvPr>
        </p:nvGraphicFramePr>
        <p:xfrm>
          <a:off x="285848" y="980728"/>
          <a:ext cx="8568952" cy="36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31">
                  <a:extLst>
                    <a:ext uri="{9D8B030D-6E8A-4147-A177-3AD203B41FA5}">
                      <a16:colId xmlns:a16="http://schemas.microsoft.com/office/drawing/2014/main" val="1348778697"/>
                    </a:ext>
                  </a:extLst>
                </a:gridCol>
                <a:gridCol w="1250069">
                  <a:extLst>
                    <a:ext uri="{9D8B030D-6E8A-4147-A177-3AD203B41FA5}">
                      <a16:colId xmlns:a16="http://schemas.microsoft.com/office/drawing/2014/main" val="1092681667"/>
                    </a:ext>
                  </a:extLst>
                </a:gridCol>
                <a:gridCol w="1463368">
                  <a:extLst>
                    <a:ext uri="{9D8B030D-6E8A-4147-A177-3AD203B41FA5}">
                      <a16:colId xmlns:a16="http://schemas.microsoft.com/office/drawing/2014/main" val="2934886487"/>
                    </a:ext>
                  </a:extLst>
                </a:gridCol>
                <a:gridCol w="3630084">
                  <a:extLst>
                    <a:ext uri="{9D8B030D-6E8A-4147-A177-3AD203B41FA5}">
                      <a16:colId xmlns:a16="http://schemas.microsoft.com/office/drawing/2014/main" val="1658977555"/>
                    </a:ext>
                  </a:extLst>
                </a:gridCol>
              </a:tblGrid>
              <a:tr h="38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6544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as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Feature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Extractor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CSOT (BIN)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80 -&gt; 77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잠정중단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75062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as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Data Augmentation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CSOT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(CROP)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82 -&gt; 81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조정 및 추가 실험 진행중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283082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More Augmentation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Innolux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80 -&gt; 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추가 실험 진행중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49234"/>
                  </a:ext>
                </a:extLst>
              </a:tr>
              <a:tr h="1229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RCNN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Innolux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정확한 </a:t>
                      </a:r>
                      <a:r>
                        <a:rPr lang="en-US" altLang="ko-KR" sz="1400" dirty="0"/>
                        <a:t>Region</a:t>
                      </a:r>
                      <a:r>
                        <a:rPr lang="ko-KR" altLang="en-US" sz="1400" dirty="0"/>
                        <a:t>을 사람이 뽑을 경우 성능 개선 </a:t>
                      </a:r>
                      <a:r>
                        <a:rPr lang="en-US" altLang="ko-KR" sz="1400" dirty="0"/>
                        <a:t>(80-&gt;86)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Region Proposal</a:t>
                      </a:r>
                      <a:r>
                        <a:rPr lang="ko-KR" altLang="en-US" sz="1400" dirty="0"/>
                        <a:t> 부분 보완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30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71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3</a:t>
            </a:r>
            <a:r>
              <a:rPr lang="ko-KR" altLang="en-US" dirty="0">
                <a:latin typeface="+mn-ea"/>
                <a:ea typeface="+mn-ea"/>
              </a:rPr>
              <a:t>차 진행 현황 요약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7E3D4-1A3C-49E0-B0BE-D9637DD37486}"/>
              </a:ext>
            </a:extLst>
          </p:cNvPr>
          <p:cNvSpPr txBox="1">
            <a:spLocks/>
          </p:cNvSpPr>
          <p:nvPr/>
        </p:nvSpPr>
        <p:spPr>
          <a:xfrm>
            <a:off x="395536" y="2045636"/>
            <a:ext cx="8496944" cy="31500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Auto-Encoder Classifier </a:t>
            </a:r>
            <a:r>
              <a:rPr lang="ko-KR" altLang="en-US" dirty="0">
                <a:latin typeface="+mn-ea"/>
              </a:rPr>
              <a:t>모델을 학습하여 </a:t>
            </a:r>
            <a:r>
              <a:rPr lang="en-US" altLang="ko-KR" dirty="0">
                <a:latin typeface="+mn-ea"/>
              </a:rPr>
              <a:t>Feature</a:t>
            </a:r>
            <a:r>
              <a:rPr lang="ko-KR" altLang="en-US" dirty="0">
                <a:latin typeface="+mn-ea"/>
              </a:rPr>
              <a:t>를 만들고</a:t>
            </a:r>
            <a:r>
              <a:rPr lang="en-US" altLang="ko-KR" dirty="0">
                <a:latin typeface="+mn-ea"/>
              </a:rPr>
              <a:t> Classifier</a:t>
            </a:r>
            <a:r>
              <a:rPr lang="ko-KR" altLang="en-US" dirty="0">
                <a:latin typeface="+mn-ea"/>
              </a:rPr>
              <a:t>를 학습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기존 </a:t>
            </a:r>
            <a:r>
              <a:rPr lang="en-US" altLang="ko-KR" dirty="0">
                <a:latin typeface="+mn-ea"/>
              </a:rPr>
              <a:t>Ensemble </a:t>
            </a:r>
            <a:r>
              <a:rPr lang="ko-KR" altLang="en-US" dirty="0">
                <a:latin typeface="+mn-ea"/>
              </a:rPr>
              <a:t>모델에 추가할 </a:t>
            </a:r>
            <a:r>
              <a:rPr lang="en-US" altLang="ko-KR" dirty="0">
                <a:latin typeface="+mn-ea"/>
              </a:rPr>
              <a:t>Single Model </a:t>
            </a:r>
            <a:r>
              <a:rPr lang="ko-KR" altLang="en-US" dirty="0">
                <a:latin typeface="+mn-ea"/>
              </a:rPr>
              <a:t>학습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  <a:ea typeface="+mn-ea"/>
              </a:rPr>
              <a:t>Customized Augmentation Methods </a:t>
            </a:r>
            <a:r>
              <a:rPr lang="ko-KR" altLang="en-US" dirty="0">
                <a:latin typeface="+mn-ea"/>
                <a:ea typeface="+mn-ea"/>
              </a:rPr>
              <a:t>기법으로 적용하여 데이터 변형 방식을 다양화하여 학습효율을 더 개선시킴 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  <a:ea typeface="+mn-ea"/>
              </a:rPr>
              <a:t>Faster R-CNN </a:t>
            </a:r>
            <a:r>
              <a:rPr lang="ko-KR" altLang="en-US" dirty="0">
                <a:latin typeface="+mn-ea"/>
                <a:ea typeface="+mn-ea"/>
              </a:rPr>
              <a:t>모델로 </a:t>
            </a:r>
            <a:r>
              <a:rPr lang="en-US" altLang="ko-KR" dirty="0">
                <a:latin typeface="+mn-ea"/>
                <a:ea typeface="+mn-ea"/>
              </a:rPr>
              <a:t>Defect</a:t>
            </a:r>
            <a:r>
              <a:rPr lang="ko-KR" altLang="en-US" dirty="0">
                <a:latin typeface="+mn-ea"/>
                <a:ea typeface="+mn-ea"/>
              </a:rPr>
              <a:t>의 위치를 찾는 모델을 학습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</a:rPr>
              <a:t>일부 특징이 강한 데이터의 경우 분류 하는 결과를 보이지만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크기가 작거나 특징이 뚜렷하지 않은 경우 분류하지 못하는 경향을 보임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학습 데이터를 만드는데 시간이 오래 걸림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실험 진행중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Class Activation Map (with Multi-labeled data) </a:t>
            </a:r>
            <a:r>
              <a:rPr lang="ko-KR" altLang="en-US" dirty="0">
                <a:latin typeface="+mn-ea"/>
              </a:rPr>
              <a:t>기법을 활용하여 이미지가 학습한 부분을 표시함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실험 진행중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6F66E04-D194-4BFC-BCDE-8EBDA43AF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792088"/>
          </a:xfrm>
        </p:spPr>
        <p:txBody>
          <a:bodyPr/>
          <a:lstStyle/>
          <a:p>
            <a:r>
              <a:rPr lang="ko-KR" altLang="en-US" dirty="0"/>
              <a:t>이미지의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Embedding</a:t>
            </a:r>
            <a:r>
              <a:rPr lang="ko-KR" altLang="en-US" dirty="0"/>
              <a:t>  알고리즘으로 </a:t>
            </a:r>
            <a:r>
              <a:rPr lang="en-US" altLang="ko-KR" dirty="0"/>
              <a:t>Auto-Encoder </a:t>
            </a:r>
            <a:r>
              <a:rPr lang="ko-KR" altLang="en-US" dirty="0"/>
              <a:t>모델을 사용하고</a:t>
            </a:r>
            <a:r>
              <a:rPr lang="en-US" altLang="ko-KR" dirty="0"/>
              <a:t>, </a:t>
            </a:r>
            <a:r>
              <a:rPr lang="ko-KR" altLang="en-US" dirty="0"/>
              <a:t>이미지 </a:t>
            </a:r>
            <a:r>
              <a:rPr lang="ko-KR" altLang="en-US" dirty="0" err="1"/>
              <a:t>전처리</a:t>
            </a:r>
            <a:r>
              <a:rPr lang="ko-KR" altLang="en-US" dirty="0"/>
              <a:t> 기법 연구보다 원본 이미지를 최대한 활용할 수 있는 방향으로 실험 진행중</a:t>
            </a:r>
            <a:r>
              <a:rPr lang="en-US" altLang="ko-KR" dirty="0"/>
              <a:t>. </a:t>
            </a:r>
            <a:r>
              <a:rPr lang="ko-KR" altLang="en-US" dirty="0"/>
              <a:t>기존 모델의 성능을 개선시키는 모델과 </a:t>
            </a:r>
            <a:r>
              <a:rPr lang="en-US" altLang="ko-KR" dirty="0"/>
              <a:t>defect</a:t>
            </a:r>
            <a:r>
              <a:rPr lang="ko-KR" altLang="en-US" dirty="0"/>
              <a:t>의 위치를 학습하는 모델에 대한 실험을 동시에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2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실험 결과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7A06E3-AA6E-4EA1-9450-5A0726A12084}"/>
              </a:ext>
            </a:extLst>
          </p:cNvPr>
          <p:cNvGrpSpPr/>
          <p:nvPr/>
        </p:nvGrpSpPr>
        <p:grpSpPr>
          <a:xfrm>
            <a:off x="611560" y="4434884"/>
            <a:ext cx="3672408" cy="1679984"/>
            <a:chOff x="187310" y="1727903"/>
            <a:chExt cx="4407422" cy="201622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D4C7180-FE27-4997-9181-87B65DD0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10" y="1727903"/>
              <a:ext cx="1378179" cy="20162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469C0D3-8334-4C7B-9440-9CC2E4B25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553" y="1727903"/>
              <a:ext cx="1378179" cy="201622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27C1FE9-E782-4A18-8141-8DA94B006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931" y="1727903"/>
              <a:ext cx="1378179" cy="2016224"/>
            </a:xfrm>
            <a:prstGeom prst="rect">
              <a:avLst/>
            </a:prstGeom>
          </p:spPr>
        </p:pic>
      </p:grp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3BC32D6C-DFE3-4029-AB1E-4F6E6E027748}"/>
              </a:ext>
            </a:extLst>
          </p:cNvPr>
          <p:cNvSpPr txBox="1">
            <a:spLocks/>
          </p:cNvSpPr>
          <p:nvPr/>
        </p:nvSpPr>
        <p:spPr>
          <a:xfrm>
            <a:off x="323528" y="3875459"/>
            <a:ext cx="3744416" cy="4998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Faster R-CNN </a:t>
            </a:r>
            <a:r>
              <a:rPr lang="ko-KR" altLang="en-US" dirty="0">
                <a:latin typeface="+mn-ea"/>
              </a:rPr>
              <a:t>결과 예시</a:t>
            </a:r>
            <a:endParaRPr lang="en-US" altLang="ko-KR" dirty="0">
              <a:latin typeface="+mn-ea"/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CFF93ADF-DBDA-4990-8359-45D193FB9277}"/>
              </a:ext>
            </a:extLst>
          </p:cNvPr>
          <p:cNvSpPr txBox="1">
            <a:spLocks/>
          </p:cNvSpPr>
          <p:nvPr/>
        </p:nvSpPr>
        <p:spPr>
          <a:xfrm>
            <a:off x="323528" y="850430"/>
            <a:ext cx="3859858" cy="8640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Auto-Encoder Classifier </a:t>
            </a:r>
            <a:r>
              <a:rPr lang="ko-KR" altLang="en-US" dirty="0">
                <a:latin typeface="+mn-ea"/>
              </a:rPr>
              <a:t>실험 결과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B3ADB5-0C7A-4370-BA37-9A5994945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993" y="1234592"/>
          <a:ext cx="3528393" cy="245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5865701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586855037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3751706033"/>
                    </a:ext>
                  </a:extLst>
                </a:gridCol>
              </a:tblGrid>
              <a:tr h="33220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Valid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Accuracy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625950"/>
                  </a:ext>
                </a:extLst>
              </a:tr>
              <a:tr h="33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80.69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80.46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121637"/>
                  </a:ext>
                </a:extLst>
              </a:tr>
              <a:tr h="33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MAP CROP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81.25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84.03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848548"/>
                  </a:ext>
                </a:extLst>
              </a:tr>
              <a:tr h="33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MAP2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74.72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75.21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317970"/>
                  </a:ext>
                </a:extLst>
              </a:tr>
              <a:tr h="33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MAP2</a:t>
                      </a:r>
                      <a:r>
                        <a:rPr lang="en-US" altLang="ko-KR" sz="1200" dirty="0"/>
                        <a:t> CROP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80.55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81.93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30325"/>
                  </a:ext>
                </a:extLst>
              </a:tr>
              <a:tr h="332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GRAY_CROP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73.05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74.99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362449"/>
                  </a:ext>
                </a:extLst>
              </a:tr>
              <a:tr h="33220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다른 모델 </a:t>
                      </a:r>
                      <a:r>
                        <a:rPr lang="ko-KR" altLang="en-US" sz="1200" dirty="0" err="1"/>
                        <a:t>학습중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00321"/>
                  </a:ext>
                </a:extLst>
              </a:tr>
            </a:tbl>
          </a:graphicData>
        </a:graphic>
      </p:graphicFrame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963E8A1D-A349-4C19-BF07-B5F9ED9094D6}"/>
              </a:ext>
            </a:extLst>
          </p:cNvPr>
          <p:cNvSpPr txBox="1">
            <a:spLocks/>
          </p:cNvSpPr>
          <p:nvPr/>
        </p:nvSpPr>
        <p:spPr>
          <a:xfrm>
            <a:off x="4522838" y="920277"/>
            <a:ext cx="3744416" cy="4998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>
                <a:solidFill>
                  <a:schemeClr val="tx1"/>
                </a:solidFill>
                <a:latin typeface="Tahoma" panose="020B0604030504040204" pitchFamily="34" charset="0"/>
                <a:ea typeface="맑은 고딕" pitchFamily="50" charset="-127"/>
                <a:cs typeface="Tahoma" panose="020B0604030504040204" pitchFamily="34" charset="0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Class Activation Map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5041565-CB9F-49E1-9E71-EEA18CA5F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180" y="1420167"/>
            <a:ext cx="2054409" cy="20088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1306391-F515-430E-A29E-08A5129EB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5422" y="1392362"/>
            <a:ext cx="2048684" cy="20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연구 실적 및 주요 이슈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65565"/>
              </p:ext>
            </p:extLst>
          </p:nvPr>
        </p:nvGraphicFramePr>
        <p:xfrm>
          <a:off x="179512" y="908721"/>
          <a:ext cx="8784976" cy="4972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37817334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8225003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3952406738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626866424"/>
                    </a:ext>
                  </a:extLst>
                </a:gridCol>
              </a:tblGrid>
              <a:tr h="22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연구 실적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주요 이슈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759110"/>
                  </a:ext>
                </a:extLst>
              </a:tr>
              <a:tr h="135138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400" b="1" dirty="0"/>
                        <a:t>FDC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200" b="1" dirty="0"/>
                        <a:t>논문</a:t>
                      </a:r>
                      <a:endParaRPr lang="en-US" altLang="ko-K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/>
                        <a:t>해외 컨퍼런스 논문 </a:t>
                      </a:r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건 발표</a:t>
                      </a:r>
                      <a:endParaRPr lang="en-US" altLang="ko-KR" sz="1200" b="1" dirty="0"/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 -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Fault Detection and Classification of time Series signal data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 using Support vector regression and Inception-v3</a:t>
                      </a:r>
                    </a:p>
                    <a:p>
                      <a:pPr marL="285750" indent="-285750" algn="just" defTabSz="914400" rtl="0" eaLnBrk="1" latinLnBrk="1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국내 학회지 논문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 투고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  - </a:t>
                      </a:r>
                      <a:r>
                        <a:rPr lang="ko-KR" altLang="en-US" sz="1200" dirty="0" err="1"/>
                        <a:t>밀도기반</a:t>
                      </a:r>
                      <a:r>
                        <a:rPr lang="ko-KR" altLang="en-US" sz="1200" dirty="0"/>
                        <a:t> 클러스터링과 </a:t>
                      </a:r>
                      <a:r>
                        <a:rPr lang="ko-KR" altLang="en-US" sz="1200" dirty="0" err="1"/>
                        <a:t>딥러닝을</a:t>
                      </a:r>
                      <a:r>
                        <a:rPr lang="ko-KR" altLang="en-US" sz="1200" dirty="0"/>
                        <a:t> 활용한 공정 </a:t>
                      </a:r>
                      <a:r>
                        <a:rPr lang="ko-KR" altLang="en-US" sz="1200" dirty="0" err="1"/>
                        <a:t>이상탐지</a:t>
                      </a:r>
                      <a:r>
                        <a:rPr lang="ko-KR" altLang="en-US" sz="1200" dirty="0"/>
                        <a:t> 및 분류</a:t>
                      </a:r>
                      <a:endParaRPr lang="en-US" altLang="ko-KR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 algn="just" defTabSz="914400" rtl="0" eaLnBrk="1" latinLnBrk="1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에임시스템에서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중 설비 업체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곳과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FDC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계약을 추진 중에 있음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 defTabSz="914400" rtl="0" eaLnBrk="1" latinLnBrk="1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상용화에 앞서 기술이전에 대한 구체적인 협약이 필요함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77814"/>
                  </a:ext>
                </a:extLst>
              </a:tr>
              <a:tr h="1241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200" b="1" dirty="0"/>
                        <a:t>특허</a:t>
                      </a:r>
                      <a:endParaRPr lang="en-US" altLang="ko-K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 출원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200" dirty="0"/>
                        <a:t>    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기계 학습 기반의 설비 이상 분류 시스템 및 방법</a:t>
                      </a:r>
                      <a:endParaRPr lang="en-US" altLang="ko-KR" sz="1200" dirty="0"/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200" dirty="0"/>
                        <a:t>    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기계 학습 기반의 설비 이상 탐지 시스템 및 방법</a:t>
                      </a:r>
                      <a:endParaRPr lang="en-US" altLang="ko-KR" sz="1200" dirty="0"/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200" dirty="0"/>
                        <a:t>    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기계 학습 기반의 설비 이상 진단 시스템 및 방법</a:t>
                      </a:r>
                      <a:endParaRPr lang="en-US" altLang="ko-KR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46579"/>
                  </a:ext>
                </a:extLst>
              </a:tr>
              <a:tr h="127845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400" b="1" dirty="0"/>
                        <a:t>ADC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200" b="1" dirty="0"/>
                        <a:t>논문</a:t>
                      </a:r>
                      <a:endParaRPr lang="en-US" altLang="ko-K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 컨퍼런스 논문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 발표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 -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Ensemble Model using Multiple Image Pre-processing Method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and CNN Model for LCD Panel Defect Classification</a:t>
                      </a: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 - Classify LCD Panel Defect Type with Panel Image and Structured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Defect Feature Data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 algn="just" defTabSz="914400" rtl="0" eaLnBrk="1" latinLnBrk="1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에임시스템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담당자의 퇴직과 고려대학교의 해외 컨퍼런스 준비 및 참석 등으로 인해 프로젝트를 구두 상 한 달 연기하였음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(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종료보고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just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75763"/>
                  </a:ext>
                </a:extLst>
              </a:tr>
              <a:tr h="796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200" b="1" dirty="0"/>
                        <a:t>특허</a:t>
                      </a:r>
                      <a:endParaRPr lang="en-US" altLang="ko-K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건 출원 완료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    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기계 학습 기반의 자동 결함 분류 방법</a:t>
                      </a:r>
                      <a:endParaRPr lang="en-US" altLang="ko-KR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9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요약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1839886"/>
          </a:xfrm>
        </p:spPr>
        <p:txBody>
          <a:bodyPr/>
          <a:lstStyle/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ADC(Automatic Defect Classification)</a:t>
            </a:r>
            <a:r>
              <a:rPr lang="ko-KR" altLang="en-US" dirty="0">
                <a:latin typeface="+mn-ea"/>
                <a:ea typeface="+mn-ea"/>
              </a:rPr>
              <a:t>는 </a:t>
            </a:r>
            <a:r>
              <a:rPr lang="en-US" altLang="ko-KR" dirty="0">
                <a:latin typeface="+mn-ea"/>
                <a:ea typeface="+mn-ea"/>
              </a:rPr>
              <a:t>TFT-LCD, OLED </a:t>
            </a:r>
            <a:r>
              <a:rPr lang="ko-KR" altLang="en-US" dirty="0">
                <a:latin typeface="+mn-ea"/>
                <a:ea typeface="+mn-ea"/>
              </a:rPr>
              <a:t>등의 패널 불량을 자동분류하는 시스템으로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검사자가 진행하는 불량 분류를 자동화함으로써 분류의 정확도를 높이고 제조비용을 절감하는 것을 목적으로 함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차 프로젝트에서는 불량 이미지 </a:t>
            </a:r>
            <a:r>
              <a:rPr lang="en-US" altLang="ko-KR" dirty="0">
                <a:latin typeface="+mn-ea"/>
                <a:ea typeface="+mn-ea"/>
              </a:rPr>
              <a:t>Feature </a:t>
            </a:r>
            <a:r>
              <a:rPr lang="ko-KR" altLang="en-US" dirty="0">
                <a:latin typeface="+mn-ea"/>
                <a:ea typeface="+mn-ea"/>
              </a:rPr>
              <a:t>값의 범위를 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통계적 기법</a:t>
            </a:r>
            <a:r>
              <a:rPr lang="ko-KR" altLang="en-US" dirty="0">
                <a:latin typeface="+mn-ea"/>
                <a:ea typeface="+mn-ea"/>
              </a:rPr>
              <a:t>으로 계산하여 </a:t>
            </a:r>
            <a:r>
              <a:rPr lang="en-US" altLang="ko-KR" dirty="0">
                <a:latin typeface="+mn-ea"/>
                <a:ea typeface="+mn-ea"/>
              </a:rPr>
              <a:t>ADC</a:t>
            </a:r>
            <a:r>
              <a:rPr lang="ko-KR" altLang="en-US" dirty="0">
                <a:latin typeface="+mn-ea"/>
                <a:ea typeface="+mn-ea"/>
              </a:rPr>
              <a:t> 모델을 개발하였음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차 프로젝트에서는 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Random Forest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Deep Learning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기법을 활용하여 </a:t>
            </a:r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모델을 개발하였음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ko-KR" altLang="en-US" dirty="0">
                <a:latin typeface="+mn-ea"/>
                <a:ea typeface="+mn-ea"/>
              </a:rPr>
              <a:t>차 프로젝트에서는 분류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정확도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90%-&gt;95%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를 높이는 작업을 진행하고 있음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942941"/>
            <a:ext cx="4459347" cy="24383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9" y="2830499"/>
            <a:ext cx="8628509" cy="10305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121CC5D6-4BF9-4609-BFC9-CE8B370EAB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369"/>
          <a:stretch/>
        </p:blipFill>
        <p:spPr>
          <a:xfrm>
            <a:off x="344918" y="3953778"/>
            <a:ext cx="3954505" cy="24174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선행 연구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논문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1520" y="908720"/>
          <a:ext cx="8640959" cy="5333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연구 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연구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연구 방법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논문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</a:p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Pattern Elimination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TFT-LCD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복잡한 패턴이 포함된 이미지에서 결함 검출을 하기 위해 왜곡 보정과 패턴 검출 알고리즘을 이용하여 효과적인 결함 검출 방법을 제안함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</a:rPr>
                        <a:t>TFT-LCD</a:t>
                      </a:r>
                      <a:r>
                        <a:rPr lang="ko-KR" altLang="en-US" sz="1200" dirty="0">
                          <a:latin typeface="+mn-ea"/>
                        </a:rPr>
                        <a:t>의 결함 검출을 위한 원근 변환 기반의 패턴 제거 방법</a:t>
                      </a:r>
                      <a:endParaRPr lang="en-US" altLang="ko-KR" sz="1200" dirty="0">
                        <a:latin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5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Hybrid Defect Inspection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TFT-LCD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특성상 발생하는 이미지 내의 밝기 분포를 평준화 하는 방법을 제시하여 결함 검출의 효율을 높임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밝기 평준화를 한 후 패턴 인식을 통해 결함 부분을 검출함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Hybrid Defect Inspection Method for TFT-LCD Panel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77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</a:p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Genetic Algorithm on CNN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 모델로부터 약간의 변형 형태인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Child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 생성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Child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중 성능이 좋은 모델을 새로운 부모로 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Child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모델을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Large-Scale Evolution of Image Classifier (2017)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781404"/>
                  </a:ext>
                </a:extLst>
              </a:tr>
              <a:tr h="110776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One shot learning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Dataset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바로 분류에 사용하는 것이 아닌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pair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비교를 통해 최종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prediction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복잡한 구조를 사용하지 않아도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few-shot learning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좋은 성과를 보임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</a:rPr>
                        <a:t>Siamese Neural Networks for One-Shot Image Recognition (2015)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67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선행 연구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논문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1520" y="908721"/>
          <a:ext cx="8640959" cy="5400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연구 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연구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연구 방법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논문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41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</a:t>
                      </a:r>
                    </a:p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b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(Unsupervised Learning)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Denoising Autoencoder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Input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random noise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주거나 일부를 삭제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(dropout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과 비슷한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하고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output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은 훼손되지 않은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Input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값을 넣어주는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Denoising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과정을 통해 더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Robust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feature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추출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Extracting and Composing Robust Features with Denoising Autoencoders (2008)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Localization Using GAN and One-Class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정상 이미지를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Autoencoder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GAN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을 활용한 모델로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feature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구하고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one-class 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으로 학습시킴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 Autoencoder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는 정상 이미지만 학습했기 때문에 비정상 이미지에 대해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decode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다르게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Satellite Image Forgery Detection and Localization Using GAN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and One-Class Classifier (2018)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84716"/>
                  </a:ext>
                </a:extLst>
              </a:tr>
              <a:tr h="1025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Convolutional Autoencoder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단순한 형태의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Convolution Autoencoder (CAE)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형태에서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 구조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군집의 분포와의 차이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(KL Divergence)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동시에 고려하여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feature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추출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Deep Clustering with Convolutional Autoencoders (2017)</a:t>
                      </a:r>
                      <a:endParaRPr lang="en-US" altLang="ko-KR" sz="1200" dirty="0">
                        <a:latin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5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Ensemble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Checkpoint Ensemble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 모델의 결과를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Ensemble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하는 것이 아닌 단일 모델의 결과들을 조합하여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Ensemble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하는 방법 연구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</a:rPr>
                        <a:t>Checkpoint Ensembles: Ensemble Methods from a Single Training Process (2017)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781404"/>
                  </a:ext>
                </a:extLst>
              </a:tr>
              <a:tr h="87055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Adaboost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CNN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모델을 어느정도 학습 후 틀린 이미지에 높은 가중치를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맞은 이미지에 낮은 가중치를 준 후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재학습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생성된 모델들을 다시 앙상블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</a:rPr>
                        <a:t>An Ensemble Classification Algorithm for CNN on </a:t>
                      </a:r>
                      <a:r>
                        <a:rPr lang="en-US" altLang="ko-KR" sz="1200" dirty="0" err="1">
                          <a:latin typeface="+mn-ea"/>
                        </a:rPr>
                        <a:t>Adaboost</a:t>
                      </a:r>
                      <a:r>
                        <a:rPr lang="en-US" altLang="ko-KR" sz="1200" dirty="0">
                          <a:latin typeface="+mn-ea"/>
                        </a:rPr>
                        <a:t> (2017)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6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84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281A3-3FAB-4DB4-A71C-085FF412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ADC </a:t>
            </a:r>
            <a:r>
              <a:rPr lang="ko-KR" altLang="en-US" dirty="0">
                <a:latin typeface="+mj-lt"/>
              </a:rPr>
              <a:t>실험 진행 모델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9F741D-CB78-4F54-8E34-CB93490BB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21794"/>
              </p:ext>
            </p:extLst>
          </p:nvPr>
        </p:nvGraphicFramePr>
        <p:xfrm>
          <a:off x="4859524" y="1844824"/>
          <a:ext cx="8568952" cy="36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31">
                  <a:extLst>
                    <a:ext uri="{9D8B030D-6E8A-4147-A177-3AD203B41FA5}">
                      <a16:colId xmlns:a16="http://schemas.microsoft.com/office/drawing/2014/main" val="1348778697"/>
                    </a:ext>
                  </a:extLst>
                </a:gridCol>
                <a:gridCol w="1250069">
                  <a:extLst>
                    <a:ext uri="{9D8B030D-6E8A-4147-A177-3AD203B41FA5}">
                      <a16:colId xmlns:a16="http://schemas.microsoft.com/office/drawing/2014/main" val="1092681667"/>
                    </a:ext>
                  </a:extLst>
                </a:gridCol>
                <a:gridCol w="1463368">
                  <a:extLst>
                    <a:ext uri="{9D8B030D-6E8A-4147-A177-3AD203B41FA5}">
                      <a16:colId xmlns:a16="http://schemas.microsoft.com/office/drawing/2014/main" val="2934886487"/>
                    </a:ext>
                  </a:extLst>
                </a:gridCol>
                <a:gridCol w="3630084">
                  <a:extLst>
                    <a:ext uri="{9D8B030D-6E8A-4147-A177-3AD203B41FA5}">
                      <a16:colId xmlns:a16="http://schemas.microsoft.com/office/drawing/2014/main" val="1658977555"/>
                    </a:ext>
                  </a:extLst>
                </a:gridCol>
              </a:tblGrid>
              <a:tr h="383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진행상황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6544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as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Feature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Extractor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CSOT (BIN)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80 -&gt; 77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잠정중단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75062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as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Data Augmentation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CSOT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(CROP)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82 -&gt; 81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조정 및 추가 실험 진행중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283082"/>
                  </a:ext>
                </a:extLst>
              </a:tr>
              <a:tr h="662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More Augmentation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Innolux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80 -&gt; 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추가 실험 진행중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149234"/>
                  </a:ext>
                </a:extLst>
              </a:tr>
              <a:tr h="1229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RCNN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Innolux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정확한 </a:t>
                      </a:r>
                      <a:r>
                        <a:rPr lang="en-US" altLang="ko-KR" sz="1400" dirty="0"/>
                        <a:t>Region</a:t>
                      </a:r>
                      <a:r>
                        <a:rPr lang="ko-KR" altLang="en-US" sz="1400" dirty="0"/>
                        <a:t>을 사람이 뽑을 경우 성능 개선 </a:t>
                      </a:r>
                      <a:r>
                        <a:rPr lang="en-US" altLang="ko-KR" sz="1400" dirty="0"/>
                        <a:t>(80-&gt;86)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Region Proposal</a:t>
                      </a:r>
                      <a:r>
                        <a:rPr lang="ko-KR" altLang="en-US" sz="1400" dirty="0"/>
                        <a:t> 부분 보완 예정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300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69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ADC </a:t>
            </a:r>
            <a:r>
              <a:rPr lang="ko-KR" altLang="en-US" dirty="0">
                <a:latin typeface="+mn-ea"/>
                <a:ea typeface="+mn-ea"/>
              </a:rPr>
              <a:t>모델 개선</a:t>
            </a:r>
          </a:p>
        </p:txBody>
      </p:sp>
      <p:sp>
        <p:nvSpPr>
          <p:cNvPr id="133" name="텍스트 개체 틀 2">
            <a:extLst>
              <a:ext uri="{FF2B5EF4-FFF2-40B4-BE49-F238E27FC236}">
                <a16:creationId xmlns:a16="http://schemas.microsoft.com/office/drawing/2014/main" id="{407B6A3F-DA84-4771-9666-9409EA5B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585" y="908720"/>
            <a:ext cx="8929911" cy="792088"/>
          </a:xfrm>
        </p:spPr>
        <p:txBody>
          <a:bodyPr/>
          <a:lstStyle/>
          <a:p>
            <a:r>
              <a:rPr lang="en-US" altLang="ko-KR" dirty="0"/>
              <a:t>Auto-Encoder(AE) </a:t>
            </a:r>
            <a:r>
              <a:rPr lang="ko-KR" altLang="en-US" dirty="0"/>
              <a:t>모델을 학습하여 구한 </a:t>
            </a:r>
            <a:r>
              <a:rPr lang="en-US" altLang="ko-KR" dirty="0"/>
              <a:t>Encoded Feature</a:t>
            </a:r>
            <a:r>
              <a:rPr lang="ko-KR" altLang="en-US" dirty="0"/>
              <a:t>를 </a:t>
            </a:r>
            <a:r>
              <a:rPr lang="en-US" altLang="ko-KR" dirty="0" err="1"/>
              <a:t>VGG</a:t>
            </a:r>
            <a:r>
              <a:rPr lang="en-US" altLang="ko-KR" dirty="0"/>
              <a:t> Classifier</a:t>
            </a:r>
            <a:r>
              <a:rPr lang="ko-KR" altLang="en-US" dirty="0"/>
              <a:t>로 분류 모델 학습</a:t>
            </a:r>
            <a:r>
              <a:rPr lang="en-US" altLang="ko-KR" dirty="0"/>
              <a:t>. </a:t>
            </a:r>
            <a:r>
              <a:rPr lang="ko-KR" altLang="en-US" dirty="0"/>
              <a:t>최종 </a:t>
            </a:r>
            <a:r>
              <a:rPr lang="en-US" altLang="ko-KR" dirty="0"/>
              <a:t>Ensemble </a:t>
            </a:r>
            <a:r>
              <a:rPr lang="ko-KR" altLang="en-US" dirty="0"/>
              <a:t>모델에 사용할 </a:t>
            </a:r>
            <a:r>
              <a:rPr lang="en-US" altLang="ko-KR" dirty="0"/>
              <a:t>Single Model </a:t>
            </a:r>
            <a:r>
              <a:rPr lang="ko-KR" altLang="en-US" dirty="0"/>
              <a:t>생성에서 활용함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88252F7-8A02-4869-A2C2-B31AAFFA6275}"/>
              </a:ext>
            </a:extLst>
          </p:cNvPr>
          <p:cNvGrpSpPr/>
          <p:nvPr/>
        </p:nvGrpSpPr>
        <p:grpSpPr>
          <a:xfrm>
            <a:off x="899592" y="2060848"/>
            <a:ext cx="7449380" cy="3600400"/>
            <a:chOff x="899592" y="2060848"/>
            <a:chExt cx="7449380" cy="3600400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7FA56A7D-C4C9-4453-B1DC-3624E23A620D}"/>
                </a:ext>
              </a:extLst>
            </p:cNvPr>
            <p:cNvGrpSpPr/>
            <p:nvPr/>
          </p:nvGrpSpPr>
          <p:grpSpPr>
            <a:xfrm>
              <a:off x="899592" y="2060848"/>
              <a:ext cx="2952328" cy="3600400"/>
              <a:chOff x="1115616" y="2348880"/>
              <a:chExt cx="2952328" cy="3600400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62F1F3F-47AD-4274-A6F6-9D569621B66F}"/>
                  </a:ext>
                </a:extLst>
              </p:cNvPr>
              <p:cNvSpPr/>
              <p:nvPr/>
            </p:nvSpPr>
            <p:spPr>
              <a:xfrm>
                <a:off x="1115616" y="3140968"/>
                <a:ext cx="2232248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Add Noise (0.1)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33EF0BD8-E634-46F1-9A59-3683BB1BDD43}"/>
                  </a:ext>
                </a:extLst>
              </p:cNvPr>
              <p:cNvSpPr/>
              <p:nvPr/>
            </p:nvSpPr>
            <p:spPr>
              <a:xfrm>
                <a:off x="1115616" y="3429000"/>
                <a:ext cx="2232248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Conv (3x3), </a:t>
                </a:r>
                <a:r>
                  <a:rPr lang="en-US" altLang="ko-KR" sz="1400" i="1" dirty="0">
                    <a:solidFill>
                      <a:schemeClr val="tx1"/>
                    </a:solidFill>
                  </a:rPr>
                  <a:t>3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channel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60860995-8D37-4FF1-9B1D-A078534B8110}"/>
                  </a:ext>
                </a:extLst>
              </p:cNvPr>
              <p:cNvSpPr/>
              <p:nvPr/>
            </p:nvSpPr>
            <p:spPr>
              <a:xfrm>
                <a:off x="1115616" y="3717032"/>
                <a:ext cx="2232248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Batch Norm +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ReLU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C01264F0-725B-461D-AF3E-61317A2CF878}"/>
                  </a:ext>
                </a:extLst>
              </p:cNvPr>
              <p:cNvSpPr/>
              <p:nvPr/>
            </p:nvSpPr>
            <p:spPr>
              <a:xfrm>
                <a:off x="1115616" y="3998036"/>
                <a:ext cx="2232248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MaxPool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(2,2)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7713A523-C311-481A-86C9-4919A1329AEF}"/>
                  </a:ext>
                </a:extLst>
              </p:cNvPr>
              <p:cNvSpPr/>
              <p:nvPr/>
            </p:nvSpPr>
            <p:spPr>
              <a:xfrm>
                <a:off x="3641419" y="3748154"/>
                <a:ext cx="42652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i="1" dirty="0">
                    <a:solidFill>
                      <a:schemeClr val="tx1"/>
                    </a:solidFill>
                  </a:rPr>
                  <a:t>x1</a:t>
                </a:r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4F2127A0-0B04-485E-901B-D96AE4DB140D}"/>
                  </a:ext>
                </a:extLst>
              </p:cNvPr>
              <p:cNvSpPr/>
              <p:nvPr/>
            </p:nvSpPr>
            <p:spPr>
              <a:xfrm>
                <a:off x="1115616" y="4588156"/>
                <a:ext cx="2232248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Conv (3x3), </a:t>
                </a:r>
                <a:r>
                  <a:rPr lang="en-US" altLang="ko-KR" sz="1400" i="1" dirty="0">
                    <a:solidFill>
                      <a:schemeClr val="tx1"/>
                    </a:solidFill>
                  </a:rPr>
                  <a:t>3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channel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DCBC9629-8A12-4CF9-9D09-1688F4D973C6}"/>
                  </a:ext>
                </a:extLst>
              </p:cNvPr>
              <p:cNvSpPr/>
              <p:nvPr/>
            </p:nvSpPr>
            <p:spPr>
              <a:xfrm>
                <a:off x="1115616" y="4876188"/>
                <a:ext cx="2232248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Batch Norm +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ReLU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8B66D6D4-E052-45D0-BC0E-78102069FD00}"/>
                  </a:ext>
                </a:extLst>
              </p:cNvPr>
              <p:cNvSpPr/>
              <p:nvPr/>
            </p:nvSpPr>
            <p:spPr>
              <a:xfrm>
                <a:off x="1115616" y="5157192"/>
                <a:ext cx="2232248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Upsample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(2,2)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오른쪽 중괄호 142">
                <a:extLst>
                  <a:ext uri="{FF2B5EF4-FFF2-40B4-BE49-F238E27FC236}">
                    <a16:creationId xmlns:a16="http://schemas.microsoft.com/office/drawing/2014/main" id="{DFAC4E25-A096-4153-B64F-D4D4AE1E2DCC}"/>
                  </a:ext>
                </a:extLst>
              </p:cNvPr>
              <p:cNvSpPr/>
              <p:nvPr/>
            </p:nvSpPr>
            <p:spPr>
              <a:xfrm>
                <a:off x="3419872" y="3460092"/>
                <a:ext cx="144016" cy="792088"/>
              </a:xfrm>
              <a:prstGeom prst="rightBrac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오른쪽 중괄호 143">
                <a:extLst>
                  <a:ext uri="{FF2B5EF4-FFF2-40B4-BE49-F238E27FC236}">
                    <a16:creationId xmlns:a16="http://schemas.microsoft.com/office/drawing/2014/main" id="{49FF658F-65E6-40FB-ADC6-E0950899A332}"/>
                  </a:ext>
                </a:extLst>
              </p:cNvPr>
              <p:cNvSpPr/>
              <p:nvPr/>
            </p:nvSpPr>
            <p:spPr>
              <a:xfrm>
                <a:off x="3419872" y="4581128"/>
                <a:ext cx="144016" cy="792088"/>
              </a:xfrm>
              <a:prstGeom prst="rightBrac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1CBAEA95-BF31-4E53-A3AF-8D665BB04F82}"/>
                  </a:ext>
                </a:extLst>
              </p:cNvPr>
              <p:cNvSpPr/>
              <p:nvPr/>
            </p:nvSpPr>
            <p:spPr>
              <a:xfrm>
                <a:off x="3635896" y="4876188"/>
                <a:ext cx="42652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i="1" dirty="0">
                    <a:solidFill>
                      <a:schemeClr val="tx1"/>
                    </a:solidFill>
                  </a:rPr>
                  <a:t>x1</a:t>
                </a:r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55EE68E8-E077-4485-B888-40C9B83A917C}"/>
                  </a:ext>
                </a:extLst>
              </p:cNvPr>
              <p:cNvSpPr/>
              <p:nvPr/>
            </p:nvSpPr>
            <p:spPr>
              <a:xfrm>
                <a:off x="1115616" y="4293096"/>
                <a:ext cx="2232248" cy="2160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u="sng" dirty="0">
                    <a:solidFill>
                      <a:schemeClr val="tx1"/>
                    </a:solidFill>
                  </a:rPr>
                  <a:t>Encoded </a:t>
                </a:r>
                <a:r>
                  <a:rPr lang="en-US" altLang="ko-KR" sz="1100" i="1" dirty="0">
                    <a:solidFill>
                      <a:schemeClr val="tx1"/>
                    </a:solidFill>
                  </a:rPr>
                  <a:t>(128x128x3</a:t>
                </a:r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6EEE69B7-256D-47F3-8B52-162CDA52AE70}"/>
                  </a:ext>
                </a:extLst>
              </p:cNvPr>
              <p:cNvSpPr/>
              <p:nvPr/>
            </p:nvSpPr>
            <p:spPr>
              <a:xfrm>
                <a:off x="1115616" y="2852936"/>
                <a:ext cx="2232248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Original Image</a:t>
                </a:r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82A5624-80CF-405D-8AF8-D842EED085D6}"/>
                  </a:ext>
                </a:extLst>
              </p:cNvPr>
              <p:cNvSpPr/>
              <p:nvPr/>
            </p:nvSpPr>
            <p:spPr>
              <a:xfrm>
                <a:off x="1115616" y="5445224"/>
                <a:ext cx="2232248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Conv (3x3), 3 channel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CE316A2-4039-4BAF-B6D5-1E4652939A0F}"/>
                  </a:ext>
                </a:extLst>
              </p:cNvPr>
              <p:cNvSpPr/>
              <p:nvPr/>
            </p:nvSpPr>
            <p:spPr>
              <a:xfrm>
                <a:off x="1115616" y="5733256"/>
                <a:ext cx="2232248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Original Image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1EF2FDF4-C1FE-445E-8708-3E920F29E0D0}"/>
                  </a:ext>
                </a:extLst>
              </p:cNvPr>
              <p:cNvSpPr/>
              <p:nvPr/>
            </p:nvSpPr>
            <p:spPr>
              <a:xfrm>
                <a:off x="1115616" y="2348880"/>
                <a:ext cx="22322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AutoEncoder</a:t>
                </a:r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479EF6A3-6351-4C78-B5AC-08F9F743F190}"/>
                </a:ext>
              </a:extLst>
            </p:cNvPr>
            <p:cNvGrpSpPr/>
            <p:nvPr/>
          </p:nvGrpSpPr>
          <p:grpSpPr>
            <a:xfrm>
              <a:off x="4499992" y="2060848"/>
              <a:ext cx="2232248" cy="2088232"/>
              <a:chOff x="6300192" y="2708920"/>
              <a:chExt cx="2232248" cy="2088232"/>
            </a:xfrm>
          </p:grpSpPr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6029862-A58F-426F-9054-33C264573CEC}"/>
                  </a:ext>
                </a:extLst>
              </p:cNvPr>
              <p:cNvSpPr/>
              <p:nvPr/>
            </p:nvSpPr>
            <p:spPr>
              <a:xfrm>
                <a:off x="6300192" y="4293096"/>
                <a:ext cx="2232248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Dense (32)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35350244-69C4-426C-BE02-704DC022F611}"/>
                  </a:ext>
                </a:extLst>
              </p:cNvPr>
              <p:cNvSpPr/>
              <p:nvPr/>
            </p:nvSpPr>
            <p:spPr>
              <a:xfrm>
                <a:off x="6300192" y="3140968"/>
                <a:ext cx="2232248" cy="216024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u="sng" dirty="0">
                    <a:solidFill>
                      <a:schemeClr val="tx1"/>
                    </a:solidFill>
                  </a:rPr>
                  <a:t>Encoded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(32x32xn_channel)</a:t>
                </a:r>
                <a:endParaRPr lang="ko-KR" altLang="en-US" b="1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484A4494-99CF-4820-9154-B329EE255C92}"/>
                  </a:ext>
                </a:extLst>
              </p:cNvPr>
              <p:cNvSpPr/>
              <p:nvPr/>
            </p:nvSpPr>
            <p:spPr>
              <a:xfrm>
                <a:off x="6300192" y="4581128"/>
                <a:ext cx="2232248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Prediction (4)</a:t>
                </a:r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0929533B-6696-435A-85CB-9923FB6C0370}"/>
                  </a:ext>
                </a:extLst>
              </p:cNvPr>
              <p:cNvSpPr/>
              <p:nvPr/>
            </p:nvSpPr>
            <p:spPr>
              <a:xfrm>
                <a:off x="6300192" y="2708920"/>
                <a:ext cx="223224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Classifier (VGG)</a:t>
                </a:r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FD4B7ACF-7FB6-44DF-A0A2-3A834DD67E82}"/>
                  </a:ext>
                </a:extLst>
              </p:cNvPr>
              <p:cNvSpPr/>
              <p:nvPr/>
            </p:nvSpPr>
            <p:spPr>
              <a:xfrm>
                <a:off x="6300192" y="3429000"/>
                <a:ext cx="2232248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Conv (3x3), 32 channel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1D2C285C-C71B-4EC0-8AE7-4B04DCA7B7F0}"/>
                  </a:ext>
                </a:extLst>
              </p:cNvPr>
              <p:cNvSpPr/>
              <p:nvPr/>
            </p:nvSpPr>
            <p:spPr>
              <a:xfrm>
                <a:off x="6300192" y="4005064"/>
                <a:ext cx="2232248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</a:rPr>
                  <a:t>MaxPool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(2,2)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C469CC35-B347-49B9-9169-385690B74D6F}"/>
                  </a:ext>
                </a:extLst>
              </p:cNvPr>
              <p:cNvSpPr/>
              <p:nvPr/>
            </p:nvSpPr>
            <p:spPr>
              <a:xfrm>
                <a:off x="6300192" y="3717032"/>
                <a:ext cx="2232248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Conv (3x3), 128 channel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3CD9B561-C330-45FE-8570-0F45AEF273F6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rot="16200000" flipH="1">
              <a:off x="6224639" y="3540557"/>
              <a:ext cx="259118" cy="14761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연결선: 꺾임 159">
              <a:extLst>
                <a:ext uri="{FF2B5EF4-FFF2-40B4-BE49-F238E27FC236}">
                  <a16:creationId xmlns:a16="http://schemas.microsoft.com/office/drawing/2014/main" id="{C54C62C3-0A34-4C88-9235-BD554D275813}"/>
                </a:ext>
              </a:extLst>
            </p:cNvPr>
            <p:cNvCxnSpPr>
              <a:cxnSpLocks/>
              <a:stCxn id="146" idx="3"/>
              <a:endCxn id="153" idx="1"/>
            </p:cNvCxnSpPr>
            <p:nvPr/>
          </p:nvCxnSpPr>
          <p:spPr>
            <a:xfrm flipV="1">
              <a:off x="3131840" y="2600908"/>
              <a:ext cx="1368152" cy="1512168"/>
            </a:xfrm>
            <a:prstGeom prst="bentConnector3">
              <a:avLst>
                <a:gd name="adj1" fmla="val 5919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6320955-2E51-4356-8E43-B02580A4686F}"/>
                </a:ext>
              </a:extLst>
            </p:cNvPr>
            <p:cNvSpPr/>
            <p:nvPr/>
          </p:nvSpPr>
          <p:spPr>
            <a:xfrm>
              <a:off x="7025795" y="3068990"/>
              <a:ext cx="426525" cy="2160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x4</a:t>
              </a:r>
              <a:endParaRPr lang="ko-KR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2" name="오른쪽 중괄호 161">
              <a:extLst>
                <a:ext uri="{FF2B5EF4-FFF2-40B4-BE49-F238E27FC236}">
                  <a16:creationId xmlns:a16="http://schemas.microsoft.com/office/drawing/2014/main" id="{373BAAC9-A845-4C71-B8B1-B458E06522EB}"/>
                </a:ext>
              </a:extLst>
            </p:cNvPr>
            <p:cNvSpPr/>
            <p:nvPr/>
          </p:nvSpPr>
          <p:spPr>
            <a:xfrm>
              <a:off x="6804248" y="2780928"/>
              <a:ext cx="144016" cy="792088"/>
            </a:xfrm>
            <a:prstGeom prst="rightBrac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6A10DC9-D276-443E-95E0-DB83B8C21EB2}"/>
                </a:ext>
              </a:extLst>
            </p:cNvPr>
            <p:cNvSpPr/>
            <p:nvPr/>
          </p:nvSpPr>
          <p:spPr>
            <a:xfrm>
              <a:off x="7092280" y="4264913"/>
              <a:ext cx="1256692" cy="360040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Ensemble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98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57253-304D-4134-928D-4BBBE8DB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3853E-1CFD-45FE-A1E1-8477FDE3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추출기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파랑</a:t>
            </a:r>
            <a:r>
              <a:rPr lang="en-US" altLang="ko-KR" dirty="0"/>
              <a:t>)</a:t>
            </a:r>
            <a:r>
              <a:rPr lang="ko-KR" altLang="en-US" dirty="0"/>
              <a:t>와 분류기 </a:t>
            </a:r>
            <a:r>
              <a:rPr lang="en-US" altLang="ko-KR" dirty="0"/>
              <a:t>(</a:t>
            </a:r>
            <a:r>
              <a:rPr lang="ko-KR" altLang="en-US" dirty="0"/>
              <a:t>초록</a:t>
            </a:r>
            <a:r>
              <a:rPr lang="en-US" altLang="ko-KR" dirty="0"/>
              <a:t>)</a:t>
            </a:r>
            <a:r>
              <a:rPr lang="ko-KR" altLang="en-US" dirty="0"/>
              <a:t>로 구성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ADA15D-2189-4E87-9413-2700FD00F831}"/>
              </a:ext>
            </a:extLst>
          </p:cNvPr>
          <p:cNvGrpSpPr/>
          <p:nvPr/>
        </p:nvGrpSpPr>
        <p:grpSpPr>
          <a:xfrm>
            <a:off x="1403648" y="2224796"/>
            <a:ext cx="5685898" cy="3724484"/>
            <a:chOff x="971600" y="1916831"/>
            <a:chExt cx="4036917" cy="2737137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01FED33-BD50-4DA8-8C30-6E24B4E08375}"/>
                </a:ext>
              </a:extLst>
            </p:cNvPr>
            <p:cNvSpPr/>
            <p:nvPr/>
          </p:nvSpPr>
          <p:spPr>
            <a:xfrm>
              <a:off x="971600" y="1916831"/>
              <a:ext cx="950532" cy="273713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A94C079B-C97A-4FE7-8364-9F7D30C67AA8}"/>
                </a:ext>
              </a:extLst>
            </p:cNvPr>
            <p:cNvSpPr/>
            <p:nvPr/>
          </p:nvSpPr>
          <p:spPr>
            <a:xfrm>
              <a:off x="1206893" y="1916831"/>
              <a:ext cx="950532" cy="273713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748ACD29-573B-41BE-B9A4-0C80A806A455}"/>
                </a:ext>
              </a:extLst>
            </p:cNvPr>
            <p:cNvSpPr/>
            <p:nvPr/>
          </p:nvSpPr>
          <p:spPr>
            <a:xfrm>
              <a:off x="1501466" y="2249711"/>
              <a:ext cx="719332" cy="207137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C80069B2-1C90-49A3-8FA2-DD73B8ED22F8}"/>
                </a:ext>
              </a:extLst>
            </p:cNvPr>
            <p:cNvSpPr/>
            <p:nvPr/>
          </p:nvSpPr>
          <p:spPr>
            <a:xfrm>
              <a:off x="1671478" y="2249711"/>
              <a:ext cx="719332" cy="207137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EC7ABC7E-54FD-4A6A-AB6B-19CB05D1FC78}"/>
                </a:ext>
              </a:extLst>
            </p:cNvPr>
            <p:cNvSpPr/>
            <p:nvPr/>
          </p:nvSpPr>
          <p:spPr>
            <a:xfrm>
              <a:off x="1847642" y="2249711"/>
              <a:ext cx="719332" cy="207137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B9EFB55D-D1F2-470D-92E4-5F56F4CB4E9C}"/>
                </a:ext>
              </a:extLst>
            </p:cNvPr>
            <p:cNvSpPr/>
            <p:nvPr/>
          </p:nvSpPr>
          <p:spPr>
            <a:xfrm>
              <a:off x="2102216" y="2569276"/>
              <a:ext cx="497379" cy="143224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691AC23B-F6C3-45FC-9604-23DC8CFE727E}"/>
                </a:ext>
              </a:extLst>
            </p:cNvPr>
            <p:cNvSpPr/>
            <p:nvPr/>
          </p:nvSpPr>
          <p:spPr>
            <a:xfrm>
              <a:off x="2256675" y="2569276"/>
              <a:ext cx="497379" cy="143224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C9741D2A-97CF-452E-8CDF-65FA4B63B983}"/>
                </a:ext>
              </a:extLst>
            </p:cNvPr>
            <p:cNvSpPr/>
            <p:nvPr/>
          </p:nvSpPr>
          <p:spPr>
            <a:xfrm>
              <a:off x="2398871" y="2569276"/>
              <a:ext cx="497379" cy="143224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E296A310-04FA-4E5E-A95E-A036AB3695FC}"/>
                </a:ext>
              </a:extLst>
            </p:cNvPr>
            <p:cNvSpPr/>
            <p:nvPr/>
          </p:nvSpPr>
          <p:spPr>
            <a:xfrm>
              <a:off x="2539609" y="2569276"/>
              <a:ext cx="497379" cy="143224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73DFCC27-2B31-4A1B-AD76-29AD52A1E797}"/>
                </a:ext>
              </a:extLst>
            </p:cNvPr>
            <p:cNvSpPr/>
            <p:nvPr/>
          </p:nvSpPr>
          <p:spPr>
            <a:xfrm>
              <a:off x="2740862" y="2789978"/>
              <a:ext cx="344091" cy="990843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1A8F23B2-80AF-49E9-81E1-975E770489CB}"/>
                </a:ext>
              </a:extLst>
            </p:cNvPr>
            <p:cNvSpPr/>
            <p:nvPr/>
          </p:nvSpPr>
          <p:spPr>
            <a:xfrm>
              <a:off x="2852189" y="2789978"/>
              <a:ext cx="344091" cy="990843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65EEDB9B-4C24-49DE-8B2A-D32F39231E82}"/>
                </a:ext>
              </a:extLst>
            </p:cNvPr>
            <p:cNvSpPr/>
            <p:nvPr/>
          </p:nvSpPr>
          <p:spPr>
            <a:xfrm>
              <a:off x="2967472" y="2789978"/>
              <a:ext cx="344091" cy="990843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D3D1EC2A-FA2A-43A4-B5D1-70E962A742D1}"/>
                </a:ext>
              </a:extLst>
            </p:cNvPr>
            <p:cNvSpPr/>
            <p:nvPr/>
          </p:nvSpPr>
          <p:spPr>
            <a:xfrm>
              <a:off x="3084953" y="2789978"/>
              <a:ext cx="344091" cy="990843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A11B1239-D5FE-4397-9154-1A35B11B42BF}"/>
                </a:ext>
              </a:extLst>
            </p:cNvPr>
            <p:cNvSpPr/>
            <p:nvPr/>
          </p:nvSpPr>
          <p:spPr>
            <a:xfrm>
              <a:off x="3247394" y="2979494"/>
              <a:ext cx="212464" cy="611811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7286910F-CF99-4007-8048-5895F47F7969}"/>
                </a:ext>
              </a:extLst>
            </p:cNvPr>
            <p:cNvSpPr/>
            <p:nvPr/>
          </p:nvSpPr>
          <p:spPr>
            <a:xfrm>
              <a:off x="3470896" y="2857598"/>
              <a:ext cx="1116298" cy="1115534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51A5AE26-6541-41F3-AC16-CFD567BC9425}"/>
                </a:ext>
              </a:extLst>
            </p:cNvPr>
            <p:cNvSpPr/>
            <p:nvPr/>
          </p:nvSpPr>
          <p:spPr>
            <a:xfrm>
              <a:off x="3854690" y="2857598"/>
              <a:ext cx="1116298" cy="1115534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1C88AFE5-89E1-4BD7-BC33-3550B0A16613}"/>
                </a:ext>
              </a:extLst>
            </p:cNvPr>
            <p:cNvSpPr/>
            <p:nvPr/>
          </p:nvSpPr>
          <p:spPr>
            <a:xfrm>
              <a:off x="4530176" y="3219913"/>
              <a:ext cx="478341" cy="496484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40ECE79B-72C2-452B-BB6A-7B93B382B9CF}"/>
                </a:ext>
              </a:extLst>
            </p:cNvPr>
            <p:cNvSpPr/>
            <p:nvPr/>
          </p:nvSpPr>
          <p:spPr>
            <a:xfrm>
              <a:off x="3324494" y="2979494"/>
              <a:ext cx="212464" cy="611811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892451B-5115-4010-AB28-AD9DB78829F9}"/>
                </a:ext>
              </a:extLst>
            </p:cNvPr>
            <p:cNvSpPr/>
            <p:nvPr/>
          </p:nvSpPr>
          <p:spPr>
            <a:xfrm>
              <a:off x="3413404" y="2979494"/>
              <a:ext cx="212464" cy="611811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DD12F830-70CC-4E7A-8473-1F8A991740B3}"/>
                </a:ext>
              </a:extLst>
            </p:cNvPr>
            <p:cNvSpPr/>
            <p:nvPr/>
          </p:nvSpPr>
          <p:spPr>
            <a:xfrm>
              <a:off x="3495440" y="2979494"/>
              <a:ext cx="212464" cy="611811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F27F15A0-F515-4A5D-88E6-6396C2148CEF}"/>
                </a:ext>
              </a:extLst>
            </p:cNvPr>
            <p:cNvSpPr/>
            <p:nvPr/>
          </p:nvSpPr>
          <p:spPr>
            <a:xfrm>
              <a:off x="3584793" y="3069790"/>
              <a:ext cx="149750" cy="431218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F3A1C-7E84-43E7-B73A-DCE612F23095}"/>
              </a:ext>
            </a:extLst>
          </p:cNvPr>
          <p:cNvSpPr/>
          <p:nvPr/>
        </p:nvSpPr>
        <p:spPr>
          <a:xfrm>
            <a:off x="899592" y="1916832"/>
            <a:ext cx="4564817" cy="439248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848625-819F-43C6-A0E8-88CCA08606C6}"/>
              </a:ext>
            </a:extLst>
          </p:cNvPr>
          <p:cNvSpPr txBox="1"/>
          <p:nvPr/>
        </p:nvSpPr>
        <p:spPr>
          <a:xfrm>
            <a:off x="937841" y="2026145"/>
            <a:ext cx="110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Extractor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D2A14A-7EA7-4E30-8E11-C9CDD1919428}"/>
              </a:ext>
            </a:extLst>
          </p:cNvPr>
          <p:cNvSpPr txBox="1"/>
          <p:nvPr/>
        </p:nvSpPr>
        <p:spPr>
          <a:xfrm>
            <a:off x="5652467" y="1956532"/>
            <a:ext cx="11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D73B0F-2495-4249-BEDA-6500EEAF9649}"/>
              </a:ext>
            </a:extLst>
          </p:cNvPr>
          <p:cNvSpPr/>
          <p:nvPr/>
        </p:nvSpPr>
        <p:spPr>
          <a:xfrm>
            <a:off x="5536229" y="1916831"/>
            <a:ext cx="1731966" cy="4392488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69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57253-304D-4134-928D-4BBBE8DB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3853E-1CFD-45FE-A1E1-8477FDE3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오토인코더</a:t>
            </a:r>
            <a:r>
              <a:rPr lang="en-US" altLang="ko-KR" dirty="0"/>
              <a:t> Feature </a:t>
            </a:r>
            <a:r>
              <a:rPr lang="ko-KR" altLang="en-US" dirty="0" err="1"/>
              <a:t>추출기</a:t>
            </a:r>
            <a:r>
              <a:rPr lang="en-US" altLang="ko-KR" dirty="0"/>
              <a:t>, CNN Feature </a:t>
            </a:r>
            <a:r>
              <a:rPr lang="ko-KR" altLang="en-US" dirty="0" err="1"/>
              <a:t>추출기</a:t>
            </a:r>
            <a:r>
              <a:rPr lang="en-US" altLang="ko-KR" dirty="0"/>
              <a:t>, </a:t>
            </a:r>
            <a:r>
              <a:rPr lang="ko-KR" altLang="en-US" dirty="0"/>
              <a:t>분류기로 구성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ADA15D-2189-4E87-9413-2700FD00F831}"/>
              </a:ext>
            </a:extLst>
          </p:cNvPr>
          <p:cNvGrpSpPr/>
          <p:nvPr/>
        </p:nvGrpSpPr>
        <p:grpSpPr>
          <a:xfrm>
            <a:off x="3223382" y="3112593"/>
            <a:ext cx="3866164" cy="1948891"/>
            <a:chOff x="2263588" y="2569276"/>
            <a:chExt cx="2744929" cy="1432247"/>
          </a:xfrm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B9EFB55D-D1F2-470D-92E4-5F56F4CB4E9C}"/>
                </a:ext>
              </a:extLst>
            </p:cNvPr>
            <p:cNvSpPr/>
            <p:nvPr/>
          </p:nvSpPr>
          <p:spPr>
            <a:xfrm>
              <a:off x="2263588" y="2569276"/>
              <a:ext cx="497379" cy="1432247"/>
            </a:xfrm>
            <a:prstGeom prst="cube">
              <a:avLst>
                <a:gd name="adj" fmla="val 89390"/>
              </a:avLst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C9741D2A-97CF-452E-8CDF-65FA4B63B983}"/>
                </a:ext>
              </a:extLst>
            </p:cNvPr>
            <p:cNvSpPr/>
            <p:nvPr/>
          </p:nvSpPr>
          <p:spPr>
            <a:xfrm>
              <a:off x="2398871" y="2569276"/>
              <a:ext cx="497379" cy="143224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E296A310-04FA-4E5E-A95E-A036AB3695FC}"/>
                </a:ext>
              </a:extLst>
            </p:cNvPr>
            <p:cNvSpPr/>
            <p:nvPr/>
          </p:nvSpPr>
          <p:spPr>
            <a:xfrm>
              <a:off x="2539609" y="2569276"/>
              <a:ext cx="497379" cy="1432247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73DFCC27-2B31-4A1B-AD76-29AD52A1E797}"/>
                </a:ext>
              </a:extLst>
            </p:cNvPr>
            <p:cNvSpPr/>
            <p:nvPr/>
          </p:nvSpPr>
          <p:spPr>
            <a:xfrm>
              <a:off x="2740862" y="2789978"/>
              <a:ext cx="344091" cy="990843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1A8F23B2-80AF-49E9-81E1-975E770489CB}"/>
                </a:ext>
              </a:extLst>
            </p:cNvPr>
            <p:cNvSpPr/>
            <p:nvPr/>
          </p:nvSpPr>
          <p:spPr>
            <a:xfrm>
              <a:off x="2852189" y="2789978"/>
              <a:ext cx="344091" cy="990843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65EEDB9B-4C24-49DE-8B2A-D32F39231E82}"/>
                </a:ext>
              </a:extLst>
            </p:cNvPr>
            <p:cNvSpPr/>
            <p:nvPr/>
          </p:nvSpPr>
          <p:spPr>
            <a:xfrm>
              <a:off x="2967472" y="2789978"/>
              <a:ext cx="344091" cy="990843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정육면체 17">
              <a:extLst>
                <a:ext uri="{FF2B5EF4-FFF2-40B4-BE49-F238E27FC236}">
                  <a16:creationId xmlns:a16="http://schemas.microsoft.com/office/drawing/2014/main" id="{D3D1EC2A-FA2A-43A4-B5D1-70E962A742D1}"/>
                </a:ext>
              </a:extLst>
            </p:cNvPr>
            <p:cNvSpPr/>
            <p:nvPr/>
          </p:nvSpPr>
          <p:spPr>
            <a:xfrm>
              <a:off x="3084953" y="2789978"/>
              <a:ext cx="344091" cy="990843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정육면체 18">
              <a:extLst>
                <a:ext uri="{FF2B5EF4-FFF2-40B4-BE49-F238E27FC236}">
                  <a16:creationId xmlns:a16="http://schemas.microsoft.com/office/drawing/2014/main" id="{A11B1239-D5FE-4397-9154-1A35B11B42BF}"/>
                </a:ext>
              </a:extLst>
            </p:cNvPr>
            <p:cNvSpPr/>
            <p:nvPr/>
          </p:nvSpPr>
          <p:spPr>
            <a:xfrm>
              <a:off x="3247394" y="2979494"/>
              <a:ext cx="212464" cy="611811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정육면체 19">
              <a:extLst>
                <a:ext uri="{FF2B5EF4-FFF2-40B4-BE49-F238E27FC236}">
                  <a16:creationId xmlns:a16="http://schemas.microsoft.com/office/drawing/2014/main" id="{7286910F-CF99-4007-8048-5895F47F7969}"/>
                </a:ext>
              </a:extLst>
            </p:cNvPr>
            <p:cNvSpPr/>
            <p:nvPr/>
          </p:nvSpPr>
          <p:spPr>
            <a:xfrm>
              <a:off x="3470896" y="2857598"/>
              <a:ext cx="1116298" cy="1115534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51A5AE26-6541-41F3-AC16-CFD567BC9425}"/>
                </a:ext>
              </a:extLst>
            </p:cNvPr>
            <p:cNvSpPr/>
            <p:nvPr/>
          </p:nvSpPr>
          <p:spPr>
            <a:xfrm>
              <a:off x="3854690" y="2857598"/>
              <a:ext cx="1116298" cy="1115534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1C88AFE5-89E1-4BD7-BC33-3550B0A16613}"/>
                </a:ext>
              </a:extLst>
            </p:cNvPr>
            <p:cNvSpPr/>
            <p:nvPr/>
          </p:nvSpPr>
          <p:spPr>
            <a:xfrm>
              <a:off x="4530176" y="3219913"/>
              <a:ext cx="478341" cy="496484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id="{40ECE79B-72C2-452B-BB6A-7B93B382B9CF}"/>
                </a:ext>
              </a:extLst>
            </p:cNvPr>
            <p:cNvSpPr/>
            <p:nvPr/>
          </p:nvSpPr>
          <p:spPr>
            <a:xfrm>
              <a:off x="3324494" y="2979494"/>
              <a:ext cx="212464" cy="611811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정육면체 23">
              <a:extLst>
                <a:ext uri="{FF2B5EF4-FFF2-40B4-BE49-F238E27FC236}">
                  <a16:creationId xmlns:a16="http://schemas.microsoft.com/office/drawing/2014/main" id="{C892451B-5115-4010-AB28-AD9DB78829F9}"/>
                </a:ext>
              </a:extLst>
            </p:cNvPr>
            <p:cNvSpPr/>
            <p:nvPr/>
          </p:nvSpPr>
          <p:spPr>
            <a:xfrm>
              <a:off x="3413404" y="2979494"/>
              <a:ext cx="212464" cy="611811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DD12F830-70CC-4E7A-8473-1F8A991740B3}"/>
                </a:ext>
              </a:extLst>
            </p:cNvPr>
            <p:cNvSpPr/>
            <p:nvPr/>
          </p:nvSpPr>
          <p:spPr>
            <a:xfrm>
              <a:off x="3495440" y="2979494"/>
              <a:ext cx="212464" cy="611811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F27F15A0-F515-4A5D-88E6-6396C2148CEF}"/>
                </a:ext>
              </a:extLst>
            </p:cNvPr>
            <p:cNvSpPr/>
            <p:nvPr/>
          </p:nvSpPr>
          <p:spPr>
            <a:xfrm>
              <a:off x="3584793" y="3069790"/>
              <a:ext cx="149750" cy="431218"/>
            </a:xfrm>
            <a:prstGeom prst="cube">
              <a:avLst>
                <a:gd name="adj" fmla="val 8939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8F3A1C-7E84-43E7-B73A-DCE612F23095}"/>
              </a:ext>
            </a:extLst>
          </p:cNvPr>
          <p:cNvSpPr/>
          <p:nvPr/>
        </p:nvSpPr>
        <p:spPr>
          <a:xfrm>
            <a:off x="972063" y="1916831"/>
            <a:ext cx="2393779" cy="439248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848625-819F-43C6-A0E8-88CCA08606C6}"/>
              </a:ext>
            </a:extLst>
          </p:cNvPr>
          <p:cNvSpPr txBox="1"/>
          <p:nvPr/>
        </p:nvSpPr>
        <p:spPr>
          <a:xfrm>
            <a:off x="1063719" y="1840240"/>
            <a:ext cx="1420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Extractor ‘1’</a:t>
            </a:r>
          </a:p>
          <a:p>
            <a:r>
              <a:rPr lang="en-US" altLang="ko-KR" dirty="0"/>
              <a:t>(AE)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D2A14A-7EA7-4E30-8E11-C9CDD1919428}"/>
              </a:ext>
            </a:extLst>
          </p:cNvPr>
          <p:cNvSpPr txBox="1"/>
          <p:nvPr/>
        </p:nvSpPr>
        <p:spPr>
          <a:xfrm>
            <a:off x="5652467" y="1956532"/>
            <a:ext cx="11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Classifier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7D73B0F-2495-4249-BEDA-6500EEAF9649}"/>
              </a:ext>
            </a:extLst>
          </p:cNvPr>
          <p:cNvSpPr/>
          <p:nvPr/>
        </p:nvSpPr>
        <p:spPr>
          <a:xfrm>
            <a:off x="5536229" y="1916831"/>
            <a:ext cx="1731966" cy="4392488"/>
          </a:xfrm>
          <a:prstGeom prst="rect">
            <a:avLst/>
          </a:prstGeom>
          <a:solidFill>
            <a:schemeClr val="accent3">
              <a:lumMod val="60000"/>
              <a:lumOff val="40000"/>
              <a:alpha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DADF95-F642-4565-8CC8-90A8375895B8}"/>
              </a:ext>
            </a:extLst>
          </p:cNvPr>
          <p:cNvSpPr/>
          <p:nvPr/>
        </p:nvSpPr>
        <p:spPr>
          <a:xfrm>
            <a:off x="3483691" y="1916831"/>
            <a:ext cx="1980718" cy="4392488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B6409C-8457-4F06-9612-799D1E916E95}"/>
              </a:ext>
            </a:extLst>
          </p:cNvPr>
          <p:cNvSpPr txBox="1"/>
          <p:nvPr/>
        </p:nvSpPr>
        <p:spPr>
          <a:xfrm>
            <a:off x="3452228" y="1861922"/>
            <a:ext cx="149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Extractor ‘2’</a:t>
            </a:r>
          </a:p>
          <a:p>
            <a:r>
              <a:rPr lang="en-US" altLang="ko-KR" dirty="0"/>
              <a:t>(CNN)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508CC80-9F61-442C-A52C-4C2A38E35615}"/>
              </a:ext>
            </a:extLst>
          </p:cNvPr>
          <p:cNvGrpSpPr/>
          <p:nvPr/>
        </p:nvGrpSpPr>
        <p:grpSpPr>
          <a:xfrm>
            <a:off x="1475656" y="2699078"/>
            <a:ext cx="1584176" cy="3228610"/>
            <a:chOff x="158903" y="2278411"/>
            <a:chExt cx="1584176" cy="3228610"/>
          </a:xfrm>
        </p:grpSpPr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C003E43C-A833-41DF-B3D4-4FBA50E39E5C}"/>
                </a:ext>
              </a:extLst>
            </p:cNvPr>
            <p:cNvSpPr/>
            <p:nvPr/>
          </p:nvSpPr>
          <p:spPr>
            <a:xfrm>
              <a:off x="158903" y="2278411"/>
              <a:ext cx="1584176" cy="1522199"/>
            </a:xfrm>
            <a:prstGeom prst="cube">
              <a:avLst>
                <a:gd name="adj" fmla="val 2191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  <a:alpha val="97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1">
                  <a:shade val="95000"/>
                  <a:satMod val="105000"/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BC709C2C-A8D0-40D9-A74B-55D5C23D7D0D}"/>
                </a:ext>
              </a:extLst>
            </p:cNvPr>
            <p:cNvSpPr/>
            <p:nvPr/>
          </p:nvSpPr>
          <p:spPr>
            <a:xfrm>
              <a:off x="421718" y="2564093"/>
              <a:ext cx="1097820" cy="1103501"/>
            </a:xfrm>
            <a:prstGeom prst="cube">
              <a:avLst>
                <a:gd name="adj" fmla="val 195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616875B7-B4A7-4C70-91A7-2488EAE574F6}"/>
                </a:ext>
              </a:extLst>
            </p:cNvPr>
            <p:cNvSpPr/>
            <p:nvPr/>
          </p:nvSpPr>
          <p:spPr>
            <a:xfrm>
              <a:off x="433674" y="2740190"/>
              <a:ext cx="1094162" cy="1100262"/>
            </a:xfrm>
            <a:prstGeom prst="cube">
              <a:avLst>
                <a:gd name="adj" fmla="val 2191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  <a:alpha val="97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1">
                  <a:shade val="95000"/>
                  <a:satMod val="105000"/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0AB3A241-3F65-4A9B-A7AD-8BB1E5078E71}"/>
                </a:ext>
              </a:extLst>
            </p:cNvPr>
            <p:cNvSpPr/>
            <p:nvPr/>
          </p:nvSpPr>
          <p:spPr>
            <a:xfrm>
              <a:off x="635763" y="3159892"/>
              <a:ext cx="689983" cy="678955"/>
            </a:xfrm>
            <a:prstGeom prst="cube">
              <a:avLst>
                <a:gd name="adj" fmla="val 195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4855DB69-B194-4087-A53D-46DEE8078E11}"/>
                </a:ext>
              </a:extLst>
            </p:cNvPr>
            <p:cNvSpPr/>
            <p:nvPr/>
          </p:nvSpPr>
          <p:spPr>
            <a:xfrm>
              <a:off x="622329" y="3325057"/>
              <a:ext cx="714828" cy="644220"/>
            </a:xfrm>
            <a:prstGeom prst="cube">
              <a:avLst>
                <a:gd name="adj" fmla="val 2191"/>
              </a:avLst>
            </a:prstGeom>
            <a:solidFill>
              <a:srgbClr val="FFFF00"/>
            </a:solidFill>
            <a:ln>
              <a:solidFill>
                <a:schemeClr val="accent1">
                  <a:shade val="95000"/>
                  <a:satMod val="105000"/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BD6120CA-3066-4007-BBBB-3576518565A3}"/>
                </a:ext>
              </a:extLst>
            </p:cNvPr>
            <p:cNvSpPr/>
            <p:nvPr/>
          </p:nvSpPr>
          <p:spPr>
            <a:xfrm>
              <a:off x="635763" y="3455332"/>
              <a:ext cx="689983" cy="678955"/>
            </a:xfrm>
            <a:prstGeom prst="cube">
              <a:avLst>
                <a:gd name="adj" fmla="val 195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65FA2550-3612-4799-950F-6BF71AA25A15}"/>
                </a:ext>
              </a:extLst>
            </p:cNvPr>
            <p:cNvSpPr/>
            <p:nvPr/>
          </p:nvSpPr>
          <p:spPr>
            <a:xfrm>
              <a:off x="403910" y="3610924"/>
              <a:ext cx="1094162" cy="1100262"/>
            </a:xfrm>
            <a:prstGeom prst="cube">
              <a:avLst>
                <a:gd name="adj" fmla="val 2191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  <a:alpha val="97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1">
                  <a:shade val="95000"/>
                  <a:satMod val="105000"/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D82CDB44-8F7B-4083-9287-5BCD1C140FA2}"/>
                </a:ext>
              </a:extLst>
            </p:cNvPr>
            <p:cNvSpPr/>
            <p:nvPr/>
          </p:nvSpPr>
          <p:spPr>
            <a:xfrm>
              <a:off x="410678" y="3796730"/>
              <a:ext cx="1089145" cy="1103501"/>
            </a:xfrm>
            <a:prstGeom prst="cube">
              <a:avLst>
                <a:gd name="adj" fmla="val 195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0227A22E-A4BA-497F-A9BB-039052CAC5CA}"/>
                </a:ext>
              </a:extLst>
            </p:cNvPr>
            <p:cNvSpPr/>
            <p:nvPr/>
          </p:nvSpPr>
          <p:spPr>
            <a:xfrm>
              <a:off x="158903" y="3984822"/>
              <a:ext cx="1584176" cy="1522199"/>
            </a:xfrm>
            <a:prstGeom prst="cube">
              <a:avLst>
                <a:gd name="adj" fmla="val 2191"/>
              </a:avLst>
            </a:prstGeom>
            <a:gradFill>
              <a:gsLst>
                <a:gs pos="0">
                  <a:schemeClr val="accent1">
                    <a:shade val="51000"/>
                    <a:satMod val="130000"/>
                    <a:alpha val="97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1">
                  <a:shade val="95000"/>
                  <a:satMod val="105000"/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13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DF76D"/>
        </a:solidFill>
        <a:ln>
          <a:solidFill>
            <a:schemeClr val="accent3">
              <a:lumMod val="7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27567</TotalTime>
  <Words>1870</Words>
  <Application>Microsoft Office PowerPoint</Application>
  <PresentationFormat>화면 슬라이드 쇼(4:3)</PresentationFormat>
  <Paragraphs>565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맑은고딕</vt:lpstr>
      <vt:lpstr>Arial</vt:lpstr>
      <vt:lpstr>Tahoma</vt:lpstr>
      <vt:lpstr>Wingdings</vt:lpstr>
      <vt:lpstr>Office 테마</vt:lpstr>
      <vt:lpstr>프로젝트 일정 및 현황</vt:lpstr>
      <vt:lpstr>연구 실적 및 주요 이슈</vt:lpstr>
      <vt:lpstr>ADC 요약</vt:lpstr>
      <vt:lpstr>ADC 선행 연구 : 논문</vt:lpstr>
      <vt:lpstr>ADC 선행 연구 : 논문</vt:lpstr>
      <vt:lpstr>ADC 실험 진행 모델</vt:lpstr>
      <vt:lpstr>ADC 모델 개선</vt:lpstr>
      <vt:lpstr>기존 CNN</vt:lpstr>
      <vt:lpstr>실험 구조</vt:lpstr>
      <vt:lpstr>ADC 모델 개선</vt:lpstr>
      <vt:lpstr>ADC 모델 개선 : Faster R-CNN</vt:lpstr>
      <vt:lpstr>ADC 모델 개선 : Faster R-CNN 결과</vt:lpstr>
      <vt:lpstr>ADC 모델 개선 : Feature Extraction</vt:lpstr>
      <vt:lpstr>ADC 전처리 개선 : Augmentation</vt:lpstr>
      <vt:lpstr>ADC 전처리 개선 : 실험 결과 </vt:lpstr>
      <vt:lpstr>ADC 전처리 개선 : 실험 결과 </vt:lpstr>
      <vt:lpstr>ADC 중간 결과</vt:lpstr>
      <vt:lpstr>ADC 3차 진행 현황 요약</vt:lpstr>
      <vt:lpstr>ADC 실험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FDC</dc:title>
  <dc:creator>AMJ</dc:creator>
  <cp:lastModifiedBy>MyungsoKim</cp:lastModifiedBy>
  <cp:revision>3149</cp:revision>
  <cp:lastPrinted>2018-02-14T09:54:34Z</cp:lastPrinted>
  <dcterms:created xsi:type="dcterms:W3CDTF">2012-03-13T02:03:55Z</dcterms:created>
  <dcterms:modified xsi:type="dcterms:W3CDTF">2018-09-04T01:58:00Z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D:\Dropbox\Dropbox\[00] 2017년 FDC&amp;ADC\[0] 회의자료\20171215\RandomForest Package Review with R.pptx</vt:lpwstr>
  </property>
</Properties>
</file>