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94346-668F-4B40-9F41-CB38CC74211C}">
  <a:tblStyle styleId="{A6994346-668F-4B40-9F41-CB38CC742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ee4bf7edc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ee4bf7edc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ee4bf7ed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ee4bf7ed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d7d732b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d7d732b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https://towardsdatascience.com/introduction-to-logistic-regression-66248243c148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d7d732b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d7d732b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https://towardsdatascience.com/introduction-to-logistic-regression-66248243c148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ee4bf7ed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ee4bf7ed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ee4bf7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ee4bf7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d7d732b9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d7d732b9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https://www.kaggle.com/datasets/mlg-ulb/creditcardfraud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ee4bf7ed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ee4bf7ed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https://statsandr.com/blog/correlation-coefficient-and-correlation-test-in-r/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ee4bf7ed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ee4bf7ed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ee4bf7ed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9ee4bf7ed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700"/>
              <a:t>Credit Card Fraud Detection Model</a:t>
            </a:r>
            <a:endParaRPr sz="3700"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598400" y="2264075"/>
            <a:ext cx="3132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Using Logistic Regression</a:t>
            </a:r>
            <a:endParaRPr sz="1700"/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227" name="Google Shape;227;p13"/>
          <p:cNvSpPr txBox="1"/>
          <p:nvPr/>
        </p:nvSpPr>
        <p:spPr>
          <a:xfrm>
            <a:off x="6125350" y="3314075"/>
            <a:ext cx="240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Ayon Kumar Das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Myesha Mahazabeen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Najia Jahan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5598400" y="41453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Professor Yunhua Zhao</a:t>
            </a:r>
            <a:endParaRPr sz="1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CSC 448 (Artificial Intelligence)</a:t>
            </a:r>
            <a:endParaRPr sz="1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3"/>
          <p:cNvSpPr txBox="1"/>
          <p:nvPr>
            <p:ph idx="1" type="subTitle"/>
          </p:nvPr>
        </p:nvSpPr>
        <p:spPr>
          <a:xfrm>
            <a:off x="5465500" y="382775"/>
            <a:ext cx="3132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Group-6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Scam Guards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353" y="558200"/>
            <a:ext cx="406625" cy="3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</a:t>
            </a:r>
            <a:endParaRPr/>
          </a:p>
        </p:txBody>
      </p:sp>
      <p:grpSp>
        <p:nvGrpSpPr>
          <p:cNvPr id="442" name="Google Shape;442;p22"/>
          <p:cNvGrpSpPr/>
          <p:nvPr/>
        </p:nvGrpSpPr>
        <p:grpSpPr>
          <a:xfrm>
            <a:off x="457200" y="1157650"/>
            <a:ext cx="3396550" cy="765300"/>
            <a:chOff x="457200" y="1157650"/>
            <a:chExt cx="3396550" cy="765300"/>
          </a:xfrm>
        </p:grpSpPr>
        <p:sp>
          <p:nvSpPr>
            <p:cNvPr id="443" name="Google Shape;443;p22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457200" y="1157650"/>
              <a:ext cx="2855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Enormous Data Processing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5" name="Google Shape;445;p22"/>
            <p:cNvSpPr txBox="1"/>
            <p:nvPr/>
          </p:nvSpPr>
          <p:spPr>
            <a:xfrm>
              <a:off x="457201" y="1591150"/>
              <a:ext cx="2698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Optimize for speed, explore parallel processing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22"/>
          <p:cNvGrpSpPr/>
          <p:nvPr/>
        </p:nvGrpSpPr>
        <p:grpSpPr>
          <a:xfrm>
            <a:off x="457200" y="2123450"/>
            <a:ext cx="3396549" cy="671250"/>
            <a:chOff x="457200" y="2123450"/>
            <a:chExt cx="3396549" cy="671250"/>
          </a:xfrm>
        </p:grpSpPr>
        <p:sp>
          <p:nvSpPr>
            <p:cNvPr id="447" name="Google Shape;447;p22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Imbalanced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457201" y="2462900"/>
              <a:ext cx="279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Resampling, use metrics for imbalanced data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457200" y="3089250"/>
            <a:ext cx="3396550" cy="671225"/>
            <a:chOff x="457200" y="3089250"/>
            <a:chExt cx="3396550" cy="671225"/>
          </a:xfrm>
        </p:grpSpPr>
        <p:sp>
          <p:nvSpPr>
            <p:cNvPr id="451" name="Google Shape;451;p22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457200" y="3089250"/>
              <a:ext cx="279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Availability and Privacy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22"/>
            <p:cNvSpPr txBox="1"/>
            <p:nvPr/>
          </p:nvSpPr>
          <p:spPr>
            <a:xfrm>
              <a:off x="457201" y="3428675"/>
              <a:ext cx="2739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Anonymize data, comply with privacy laws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Google Shape;454;p22"/>
          <p:cNvGrpSpPr/>
          <p:nvPr/>
        </p:nvGrpSpPr>
        <p:grpSpPr>
          <a:xfrm>
            <a:off x="457200" y="4055025"/>
            <a:ext cx="3396550" cy="671250"/>
            <a:chOff x="457200" y="4055025"/>
            <a:chExt cx="3396550" cy="671250"/>
          </a:xfrm>
        </p:grpSpPr>
        <p:sp>
          <p:nvSpPr>
            <p:cNvPr id="455" name="Google Shape;455;p22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p22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Misclassified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457201" y="4394475"/>
              <a:ext cx="2599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model updates, feedback loops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8" name="Google Shape;458;p22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22"/>
          <p:cNvCxnSpPr>
            <a:stCxn id="458" idx="2"/>
            <a:endCxn id="443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2"/>
          <p:cNvCxnSpPr>
            <a:stCxn id="458" idx="2"/>
            <a:endCxn id="447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2"/>
          <p:cNvCxnSpPr>
            <a:stCxn id="458" idx="2"/>
            <a:endCxn id="451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2"/>
          <p:cNvCxnSpPr>
            <a:stCxn id="458" idx="2"/>
            <a:endCxn id="455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3" name="Google Shape;463;p22"/>
          <p:cNvGrpSpPr/>
          <p:nvPr/>
        </p:nvGrpSpPr>
        <p:grpSpPr>
          <a:xfrm>
            <a:off x="6852705" y="1095551"/>
            <a:ext cx="1678246" cy="3165373"/>
            <a:chOff x="3161760" y="1088175"/>
            <a:chExt cx="1931905" cy="3643804"/>
          </a:xfrm>
        </p:grpSpPr>
        <p:sp>
          <p:nvSpPr>
            <p:cNvPr id="464" name="Google Shape;464;p22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/>
          <p:nvPr>
            <p:ph type="title"/>
          </p:nvPr>
        </p:nvSpPr>
        <p:spPr>
          <a:xfrm>
            <a:off x="2397950" y="-119875"/>
            <a:ext cx="3981900" cy="18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20"/>
              <a:t>THANK YOU!</a:t>
            </a:r>
            <a:endParaRPr sz="5420"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2885210" y="3051146"/>
            <a:ext cx="2922150" cy="2092351"/>
            <a:chOff x="6312950" y="2376975"/>
            <a:chExt cx="1001800" cy="862825"/>
          </a:xfrm>
        </p:grpSpPr>
        <p:sp>
          <p:nvSpPr>
            <p:cNvPr id="557" name="Google Shape;557;p23"/>
            <p:cNvSpPr/>
            <p:nvPr/>
          </p:nvSpPr>
          <p:spPr>
            <a:xfrm>
              <a:off x="7016625" y="2709600"/>
              <a:ext cx="25275" cy="42225"/>
            </a:xfrm>
            <a:custGeom>
              <a:rect b="b" l="l" r="r" t="t"/>
              <a:pathLst>
                <a:path extrusionOk="0" h="1689" w="1011">
                  <a:moveTo>
                    <a:pt x="662" y="1"/>
                  </a:moveTo>
                  <a:cubicBezTo>
                    <a:pt x="517" y="1"/>
                    <a:pt x="169" y="41"/>
                    <a:pt x="87" y="420"/>
                  </a:cubicBezTo>
                  <a:cubicBezTo>
                    <a:pt x="1" y="866"/>
                    <a:pt x="315" y="1688"/>
                    <a:pt x="704" y="1688"/>
                  </a:cubicBezTo>
                  <a:cubicBezTo>
                    <a:pt x="724" y="1688"/>
                    <a:pt x="744" y="1686"/>
                    <a:pt x="764" y="1682"/>
                  </a:cubicBezTo>
                  <a:cubicBezTo>
                    <a:pt x="1011" y="1630"/>
                    <a:pt x="816" y="979"/>
                    <a:pt x="816" y="979"/>
                  </a:cubicBezTo>
                  <a:lnTo>
                    <a:pt x="725" y="4"/>
                  </a:lnTo>
                  <a:cubicBezTo>
                    <a:pt x="725" y="4"/>
                    <a:pt x="701" y="1"/>
                    <a:pt x="662" y="1"/>
                  </a:cubicBezTo>
                  <a:close/>
                </a:path>
              </a:pathLst>
            </a:custGeom>
            <a:solidFill>
              <a:srgbClr val="FFB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984000" y="2733575"/>
              <a:ext cx="129450" cy="146550"/>
            </a:xfrm>
            <a:custGeom>
              <a:rect b="b" l="l" r="r" t="t"/>
              <a:pathLst>
                <a:path extrusionOk="0" h="5862" w="5178">
                  <a:moveTo>
                    <a:pt x="2203" y="0"/>
                  </a:moveTo>
                  <a:cubicBezTo>
                    <a:pt x="2138" y="0"/>
                    <a:pt x="2102" y="49"/>
                    <a:pt x="2108" y="163"/>
                  </a:cubicBezTo>
                  <a:cubicBezTo>
                    <a:pt x="2082" y="1295"/>
                    <a:pt x="1991" y="2414"/>
                    <a:pt x="1848" y="3533"/>
                  </a:cubicBezTo>
                  <a:lnTo>
                    <a:pt x="0" y="3572"/>
                  </a:lnTo>
                  <a:lnTo>
                    <a:pt x="3253" y="5861"/>
                  </a:lnTo>
                  <a:lnTo>
                    <a:pt x="5178" y="3975"/>
                  </a:lnTo>
                  <a:lnTo>
                    <a:pt x="3734" y="3715"/>
                  </a:lnTo>
                  <a:lnTo>
                    <a:pt x="4020" y="1724"/>
                  </a:lnTo>
                  <a:cubicBezTo>
                    <a:pt x="4020" y="1724"/>
                    <a:pt x="2591" y="0"/>
                    <a:pt x="2203" y="0"/>
                  </a:cubicBezTo>
                  <a:close/>
                </a:path>
              </a:pathLst>
            </a:custGeom>
            <a:solidFill>
              <a:srgbClr val="FFB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025625" y="2629675"/>
              <a:ext cx="143825" cy="182300"/>
            </a:xfrm>
            <a:custGeom>
              <a:rect b="b" l="l" r="r" t="t"/>
              <a:pathLst>
                <a:path extrusionOk="0" h="7292" w="5753">
                  <a:moveTo>
                    <a:pt x="2875" y="1"/>
                  </a:moveTo>
                  <a:cubicBezTo>
                    <a:pt x="2875" y="1"/>
                    <a:pt x="586" y="1770"/>
                    <a:pt x="456" y="3162"/>
                  </a:cubicBezTo>
                  <a:cubicBezTo>
                    <a:pt x="391" y="3825"/>
                    <a:pt x="1" y="6726"/>
                    <a:pt x="2472" y="7246"/>
                  </a:cubicBezTo>
                  <a:cubicBezTo>
                    <a:pt x="2620" y="7277"/>
                    <a:pt x="2763" y="7291"/>
                    <a:pt x="2901" y="7291"/>
                  </a:cubicBezTo>
                  <a:cubicBezTo>
                    <a:pt x="4771" y="7291"/>
                    <a:pt x="5752" y="4626"/>
                    <a:pt x="5425" y="2615"/>
                  </a:cubicBezTo>
                  <a:cubicBezTo>
                    <a:pt x="5087" y="4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FB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005150" y="2602075"/>
              <a:ext cx="206850" cy="137550"/>
            </a:xfrm>
            <a:custGeom>
              <a:rect b="b" l="l" r="r" t="t"/>
              <a:pathLst>
                <a:path extrusionOk="0" h="5502" w="8274">
                  <a:moveTo>
                    <a:pt x="4042" y="1"/>
                  </a:moveTo>
                  <a:cubicBezTo>
                    <a:pt x="3431" y="1"/>
                    <a:pt x="2943" y="240"/>
                    <a:pt x="2628" y="806"/>
                  </a:cubicBezTo>
                  <a:cubicBezTo>
                    <a:pt x="2628" y="806"/>
                    <a:pt x="2324" y="709"/>
                    <a:pt x="1928" y="709"/>
                  </a:cubicBezTo>
                  <a:cubicBezTo>
                    <a:pt x="1275" y="709"/>
                    <a:pt x="370" y="970"/>
                    <a:pt x="143" y="2354"/>
                  </a:cubicBezTo>
                  <a:cubicBezTo>
                    <a:pt x="0" y="3264"/>
                    <a:pt x="533" y="4149"/>
                    <a:pt x="637" y="4539"/>
                  </a:cubicBezTo>
                  <a:cubicBezTo>
                    <a:pt x="793" y="4472"/>
                    <a:pt x="977" y="4301"/>
                    <a:pt x="1116" y="4301"/>
                  </a:cubicBezTo>
                  <a:cubicBezTo>
                    <a:pt x="1140" y="4301"/>
                    <a:pt x="1163" y="4306"/>
                    <a:pt x="1184" y="4318"/>
                  </a:cubicBezTo>
                  <a:lnTo>
                    <a:pt x="1262" y="5423"/>
                  </a:lnTo>
                  <a:lnTo>
                    <a:pt x="1678" y="5502"/>
                  </a:lnTo>
                  <a:lnTo>
                    <a:pt x="1821" y="3381"/>
                  </a:lnTo>
                  <a:cubicBezTo>
                    <a:pt x="2407" y="3303"/>
                    <a:pt x="2914" y="2913"/>
                    <a:pt x="3122" y="2354"/>
                  </a:cubicBezTo>
                  <a:cubicBezTo>
                    <a:pt x="3122" y="2354"/>
                    <a:pt x="4819" y="3586"/>
                    <a:pt x="6269" y="3586"/>
                  </a:cubicBezTo>
                  <a:cubicBezTo>
                    <a:pt x="6698" y="3586"/>
                    <a:pt x="7105" y="3478"/>
                    <a:pt x="7441" y="3199"/>
                  </a:cubicBezTo>
                  <a:lnTo>
                    <a:pt x="7441" y="3199"/>
                  </a:lnTo>
                  <a:lnTo>
                    <a:pt x="6933" y="3238"/>
                  </a:lnTo>
                  <a:cubicBezTo>
                    <a:pt x="7753" y="2926"/>
                    <a:pt x="8273" y="2093"/>
                    <a:pt x="8208" y="1222"/>
                  </a:cubicBezTo>
                  <a:lnTo>
                    <a:pt x="8208" y="1222"/>
                  </a:lnTo>
                  <a:lnTo>
                    <a:pt x="7519" y="1625"/>
                  </a:lnTo>
                  <a:cubicBezTo>
                    <a:pt x="7792" y="1378"/>
                    <a:pt x="7961" y="1027"/>
                    <a:pt x="7987" y="649"/>
                  </a:cubicBezTo>
                  <a:lnTo>
                    <a:pt x="7987" y="649"/>
                  </a:lnTo>
                  <a:cubicBezTo>
                    <a:pt x="7987" y="650"/>
                    <a:pt x="7711" y="881"/>
                    <a:pt x="7188" y="881"/>
                  </a:cubicBezTo>
                  <a:cubicBezTo>
                    <a:pt x="6908" y="881"/>
                    <a:pt x="6557" y="815"/>
                    <a:pt x="6140" y="610"/>
                  </a:cubicBezTo>
                  <a:cubicBezTo>
                    <a:pt x="5355" y="231"/>
                    <a:pt x="4639" y="1"/>
                    <a:pt x="4042" y="1"/>
                  </a:cubicBezTo>
                  <a:close/>
                </a:path>
              </a:pathLst>
            </a:custGeom>
            <a:solidFill>
              <a:srgbClr val="262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6956025" y="3111950"/>
              <a:ext cx="215325" cy="127850"/>
            </a:xfrm>
            <a:custGeom>
              <a:rect b="b" l="l" r="r" t="t"/>
              <a:pathLst>
                <a:path extrusionOk="0" h="5114" w="8613">
                  <a:moveTo>
                    <a:pt x="196" y="1"/>
                  </a:moveTo>
                  <a:lnTo>
                    <a:pt x="1" y="5113"/>
                  </a:lnTo>
                  <a:lnTo>
                    <a:pt x="2863" y="5113"/>
                  </a:lnTo>
                  <a:lnTo>
                    <a:pt x="3045" y="3591"/>
                  </a:lnTo>
                  <a:lnTo>
                    <a:pt x="4280" y="3539"/>
                  </a:lnTo>
                  <a:lnTo>
                    <a:pt x="4801" y="5113"/>
                  </a:lnTo>
                  <a:lnTo>
                    <a:pt x="8612" y="5113"/>
                  </a:lnTo>
                  <a:lnTo>
                    <a:pt x="7168" y="79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6959275" y="3111950"/>
              <a:ext cx="182475" cy="32850"/>
            </a:xfrm>
            <a:custGeom>
              <a:rect b="b" l="l" r="r" t="t"/>
              <a:pathLst>
                <a:path extrusionOk="0" h="1314" w="7299">
                  <a:moveTo>
                    <a:pt x="66" y="1"/>
                  </a:moveTo>
                  <a:lnTo>
                    <a:pt x="1" y="886"/>
                  </a:lnTo>
                  <a:cubicBezTo>
                    <a:pt x="971" y="1205"/>
                    <a:pt x="2128" y="1313"/>
                    <a:pt x="3256" y="1313"/>
                  </a:cubicBezTo>
                  <a:cubicBezTo>
                    <a:pt x="4882" y="1313"/>
                    <a:pt x="6446" y="1089"/>
                    <a:pt x="7298" y="951"/>
                  </a:cubicBezTo>
                  <a:lnTo>
                    <a:pt x="7038" y="79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262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7063025" y="3179925"/>
              <a:ext cx="108325" cy="59875"/>
            </a:xfrm>
            <a:custGeom>
              <a:rect b="b" l="l" r="r" t="t"/>
              <a:pathLst>
                <a:path extrusionOk="0" h="2395" w="4333">
                  <a:moveTo>
                    <a:pt x="3708" y="1"/>
                  </a:moveTo>
                  <a:lnTo>
                    <a:pt x="0" y="820"/>
                  </a:lnTo>
                  <a:lnTo>
                    <a:pt x="521" y="2394"/>
                  </a:lnTo>
                  <a:lnTo>
                    <a:pt x="4332" y="2394"/>
                  </a:lnTo>
                  <a:lnTo>
                    <a:pt x="3708" y="1"/>
                  </a:ln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249350" y="2679400"/>
              <a:ext cx="53375" cy="83325"/>
            </a:xfrm>
            <a:custGeom>
              <a:rect b="b" l="l" r="r" t="t"/>
              <a:pathLst>
                <a:path extrusionOk="0" h="3333" w="2135">
                  <a:moveTo>
                    <a:pt x="1276" y="0"/>
                  </a:moveTo>
                  <a:cubicBezTo>
                    <a:pt x="1170" y="0"/>
                    <a:pt x="1094" y="1446"/>
                    <a:pt x="1094" y="1446"/>
                  </a:cubicBezTo>
                  <a:cubicBezTo>
                    <a:pt x="944" y="427"/>
                    <a:pt x="857" y="72"/>
                    <a:pt x="810" y="72"/>
                  </a:cubicBezTo>
                  <a:cubicBezTo>
                    <a:pt x="700" y="72"/>
                    <a:pt x="795" y="1940"/>
                    <a:pt x="795" y="1940"/>
                  </a:cubicBezTo>
                  <a:cubicBezTo>
                    <a:pt x="360" y="1494"/>
                    <a:pt x="171" y="1336"/>
                    <a:pt x="120" y="1336"/>
                  </a:cubicBezTo>
                  <a:cubicBezTo>
                    <a:pt x="0" y="1336"/>
                    <a:pt x="665" y="2226"/>
                    <a:pt x="665" y="2226"/>
                  </a:cubicBezTo>
                  <a:cubicBezTo>
                    <a:pt x="652" y="2317"/>
                    <a:pt x="626" y="2656"/>
                    <a:pt x="587" y="3124"/>
                  </a:cubicBezTo>
                  <a:cubicBezTo>
                    <a:pt x="1107" y="3176"/>
                    <a:pt x="1627" y="3254"/>
                    <a:pt x="2135" y="3332"/>
                  </a:cubicBezTo>
                  <a:cubicBezTo>
                    <a:pt x="2135" y="2747"/>
                    <a:pt x="2109" y="2148"/>
                    <a:pt x="2096" y="1615"/>
                  </a:cubicBezTo>
                  <a:cubicBezTo>
                    <a:pt x="2073" y="665"/>
                    <a:pt x="2032" y="358"/>
                    <a:pt x="1989" y="358"/>
                  </a:cubicBezTo>
                  <a:cubicBezTo>
                    <a:pt x="1910" y="358"/>
                    <a:pt x="1822" y="1394"/>
                    <a:pt x="1822" y="1394"/>
                  </a:cubicBezTo>
                  <a:cubicBezTo>
                    <a:pt x="1822" y="356"/>
                    <a:pt x="1780" y="11"/>
                    <a:pt x="1724" y="11"/>
                  </a:cubicBezTo>
                  <a:cubicBezTo>
                    <a:pt x="1612" y="11"/>
                    <a:pt x="1445" y="1368"/>
                    <a:pt x="1445" y="1368"/>
                  </a:cubicBezTo>
                  <a:cubicBezTo>
                    <a:pt x="1385" y="344"/>
                    <a:pt x="1327" y="0"/>
                    <a:pt x="1276" y="0"/>
                  </a:cubicBezTo>
                  <a:close/>
                </a:path>
              </a:pathLst>
            </a:custGeom>
            <a:solidFill>
              <a:srgbClr val="FFB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6738475" y="2742200"/>
              <a:ext cx="576275" cy="391700"/>
            </a:xfrm>
            <a:custGeom>
              <a:rect b="b" l="l" r="r" t="t"/>
              <a:pathLst>
                <a:path extrusionOk="0" h="15668" w="23051">
                  <a:moveTo>
                    <a:pt x="20722" y="1"/>
                  </a:moveTo>
                  <a:lnTo>
                    <a:pt x="20332" y="4228"/>
                  </a:lnTo>
                  <a:cubicBezTo>
                    <a:pt x="20332" y="4228"/>
                    <a:pt x="16781" y="3825"/>
                    <a:pt x="16300" y="3747"/>
                  </a:cubicBezTo>
                  <a:cubicBezTo>
                    <a:pt x="15818" y="3656"/>
                    <a:pt x="14335" y="3448"/>
                    <a:pt x="14335" y="3448"/>
                  </a:cubicBezTo>
                  <a:cubicBezTo>
                    <a:pt x="14335" y="3448"/>
                    <a:pt x="14158" y="4411"/>
                    <a:pt x="12865" y="4411"/>
                  </a:cubicBezTo>
                  <a:cubicBezTo>
                    <a:pt x="12848" y="4411"/>
                    <a:pt x="12831" y="4411"/>
                    <a:pt x="12813" y="4410"/>
                  </a:cubicBezTo>
                  <a:cubicBezTo>
                    <a:pt x="11487" y="4371"/>
                    <a:pt x="11513" y="3032"/>
                    <a:pt x="11513" y="3032"/>
                  </a:cubicBezTo>
                  <a:cubicBezTo>
                    <a:pt x="11513" y="3032"/>
                    <a:pt x="9221" y="2612"/>
                    <a:pt x="6694" y="2612"/>
                  </a:cubicBezTo>
                  <a:cubicBezTo>
                    <a:pt x="5715" y="2612"/>
                    <a:pt x="4702" y="2675"/>
                    <a:pt x="3773" y="2849"/>
                  </a:cubicBezTo>
                  <a:cubicBezTo>
                    <a:pt x="3643" y="2862"/>
                    <a:pt x="3512" y="2888"/>
                    <a:pt x="3382" y="2927"/>
                  </a:cubicBezTo>
                  <a:cubicBezTo>
                    <a:pt x="0" y="3695"/>
                    <a:pt x="3955" y="5750"/>
                    <a:pt x="3955" y="5750"/>
                  </a:cubicBezTo>
                  <a:lnTo>
                    <a:pt x="9210" y="5958"/>
                  </a:lnTo>
                  <a:cubicBezTo>
                    <a:pt x="8898" y="9744"/>
                    <a:pt x="8534" y="14713"/>
                    <a:pt x="8534" y="14713"/>
                  </a:cubicBezTo>
                  <a:cubicBezTo>
                    <a:pt x="9917" y="15450"/>
                    <a:pt x="11461" y="15667"/>
                    <a:pt x="12800" y="15667"/>
                  </a:cubicBezTo>
                  <a:cubicBezTo>
                    <a:pt x="14722" y="15667"/>
                    <a:pt x="16222" y="15220"/>
                    <a:pt x="16222" y="15220"/>
                  </a:cubicBezTo>
                  <a:cubicBezTo>
                    <a:pt x="16456" y="12450"/>
                    <a:pt x="16443" y="6739"/>
                    <a:pt x="16443" y="6739"/>
                  </a:cubicBezTo>
                  <a:lnTo>
                    <a:pt x="16443" y="6739"/>
                  </a:lnTo>
                  <a:cubicBezTo>
                    <a:pt x="16443" y="6739"/>
                    <a:pt x="17878" y="6909"/>
                    <a:pt x="19315" y="6909"/>
                  </a:cubicBezTo>
                  <a:cubicBezTo>
                    <a:pt x="20393" y="6909"/>
                    <a:pt x="21471" y="6813"/>
                    <a:pt x="21945" y="6479"/>
                  </a:cubicBezTo>
                  <a:cubicBezTo>
                    <a:pt x="23051" y="5698"/>
                    <a:pt x="22804" y="40"/>
                    <a:pt x="22804" y="40"/>
                  </a:cubicBezTo>
                  <a:lnTo>
                    <a:pt x="20722" y="1"/>
                  </a:lnTo>
                  <a:close/>
                </a:path>
              </a:pathLst>
            </a:custGeom>
            <a:solidFill>
              <a:srgbClr val="FF0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738475" y="2807500"/>
              <a:ext cx="244250" cy="83675"/>
            </a:xfrm>
            <a:custGeom>
              <a:rect b="b" l="l" r="r" t="t"/>
              <a:pathLst>
                <a:path extrusionOk="0" h="3347" w="9770">
                  <a:moveTo>
                    <a:pt x="6678" y="0"/>
                  </a:moveTo>
                  <a:cubicBezTo>
                    <a:pt x="5704" y="0"/>
                    <a:pt x="4695" y="64"/>
                    <a:pt x="3773" y="237"/>
                  </a:cubicBezTo>
                  <a:cubicBezTo>
                    <a:pt x="3643" y="263"/>
                    <a:pt x="3512" y="289"/>
                    <a:pt x="3382" y="315"/>
                  </a:cubicBezTo>
                  <a:cubicBezTo>
                    <a:pt x="0" y="1083"/>
                    <a:pt x="3955" y="3138"/>
                    <a:pt x="3955" y="3138"/>
                  </a:cubicBezTo>
                  <a:lnTo>
                    <a:pt x="8976" y="3346"/>
                  </a:lnTo>
                  <a:cubicBezTo>
                    <a:pt x="9249" y="2293"/>
                    <a:pt x="9509" y="1239"/>
                    <a:pt x="9769" y="185"/>
                  </a:cubicBezTo>
                  <a:cubicBezTo>
                    <a:pt x="8913" y="87"/>
                    <a:pt x="7819" y="0"/>
                    <a:pt x="6678" y="0"/>
                  </a:cubicBezTo>
                  <a:close/>
                </a:path>
              </a:pathLst>
            </a:custGeom>
            <a:solidFill>
              <a:srgbClr val="FF0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7150500" y="2836500"/>
              <a:ext cx="35800" cy="77425"/>
            </a:xfrm>
            <a:custGeom>
              <a:rect b="b" l="l" r="r" t="t"/>
              <a:pathLst>
                <a:path extrusionOk="0" h="3097" w="1432">
                  <a:moveTo>
                    <a:pt x="1" y="1"/>
                  </a:moveTo>
                  <a:lnTo>
                    <a:pt x="1" y="2967"/>
                  </a:lnTo>
                  <a:cubicBezTo>
                    <a:pt x="144" y="2993"/>
                    <a:pt x="716" y="3045"/>
                    <a:pt x="1432" y="3097"/>
                  </a:cubicBezTo>
                  <a:cubicBezTo>
                    <a:pt x="1210" y="2082"/>
                    <a:pt x="963" y="1081"/>
                    <a:pt x="716" y="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0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520250" y="2589600"/>
              <a:ext cx="210100" cy="253125"/>
            </a:xfrm>
            <a:custGeom>
              <a:rect b="b" l="l" r="r" t="t"/>
              <a:pathLst>
                <a:path extrusionOk="0" h="10125" w="8404">
                  <a:moveTo>
                    <a:pt x="3569" y="0"/>
                  </a:moveTo>
                  <a:cubicBezTo>
                    <a:pt x="3274" y="0"/>
                    <a:pt x="3071" y="108"/>
                    <a:pt x="3071" y="108"/>
                  </a:cubicBezTo>
                  <a:lnTo>
                    <a:pt x="1" y="5389"/>
                  </a:lnTo>
                  <a:cubicBezTo>
                    <a:pt x="300" y="5870"/>
                    <a:pt x="599" y="6339"/>
                    <a:pt x="911" y="6794"/>
                  </a:cubicBezTo>
                  <a:cubicBezTo>
                    <a:pt x="1328" y="7405"/>
                    <a:pt x="1783" y="7991"/>
                    <a:pt x="2277" y="8550"/>
                  </a:cubicBezTo>
                  <a:cubicBezTo>
                    <a:pt x="2837" y="9201"/>
                    <a:pt x="3513" y="9734"/>
                    <a:pt x="4267" y="10124"/>
                  </a:cubicBezTo>
                  <a:cubicBezTo>
                    <a:pt x="4606" y="9448"/>
                    <a:pt x="4319" y="8381"/>
                    <a:pt x="4306" y="8303"/>
                  </a:cubicBezTo>
                  <a:lnTo>
                    <a:pt x="4306" y="8303"/>
                  </a:lnTo>
                  <a:cubicBezTo>
                    <a:pt x="4330" y="8387"/>
                    <a:pt x="4632" y="9458"/>
                    <a:pt x="5179" y="9458"/>
                  </a:cubicBezTo>
                  <a:cubicBezTo>
                    <a:pt x="5225" y="9458"/>
                    <a:pt x="5272" y="9451"/>
                    <a:pt x="5321" y="9435"/>
                  </a:cubicBezTo>
                  <a:cubicBezTo>
                    <a:pt x="5945" y="9227"/>
                    <a:pt x="5452" y="7888"/>
                    <a:pt x="5451" y="7887"/>
                  </a:cubicBezTo>
                  <a:lnTo>
                    <a:pt x="5451" y="7887"/>
                  </a:lnTo>
                  <a:cubicBezTo>
                    <a:pt x="5452" y="7888"/>
                    <a:pt x="5746" y="8633"/>
                    <a:pt x="5984" y="8633"/>
                  </a:cubicBezTo>
                  <a:cubicBezTo>
                    <a:pt x="6011" y="8633"/>
                    <a:pt x="6038" y="8623"/>
                    <a:pt x="6063" y="8602"/>
                  </a:cubicBezTo>
                  <a:cubicBezTo>
                    <a:pt x="6323" y="8394"/>
                    <a:pt x="5751" y="7822"/>
                    <a:pt x="5750" y="7822"/>
                  </a:cubicBezTo>
                  <a:lnTo>
                    <a:pt x="5750" y="7822"/>
                  </a:lnTo>
                  <a:cubicBezTo>
                    <a:pt x="5751" y="7822"/>
                    <a:pt x="6513" y="8404"/>
                    <a:pt x="7158" y="8404"/>
                  </a:cubicBezTo>
                  <a:cubicBezTo>
                    <a:pt x="7477" y="8404"/>
                    <a:pt x="7768" y="8261"/>
                    <a:pt x="7923" y="7835"/>
                  </a:cubicBezTo>
                  <a:cubicBezTo>
                    <a:pt x="8404" y="6560"/>
                    <a:pt x="7299" y="5714"/>
                    <a:pt x="7298" y="5714"/>
                  </a:cubicBezTo>
                  <a:lnTo>
                    <a:pt x="7298" y="5714"/>
                  </a:lnTo>
                  <a:cubicBezTo>
                    <a:pt x="7298" y="5714"/>
                    <a:pt x="7569" y="5792"/>
                    <a:pt x="7772" y="5792"/>
                  </a:cubicBezTo>
                  <a:cubicBezTo>
                    <a:pt x="7880" y="5792"/>
                    <a:pt x="7970" y="5769"/>
                    <a:pt x="7988" y="5701"/>
                  </a:cubicBezTo>
                  <a:cubicBezTo>
                    <a:pt x="8053" y="5506"/>
                    <a:pt x="7337" y="5246"/>
                    <a:pt x="7337" y="5246"/>
                  </a:cubicBezTo>
                  <a:lnTo>
                    <a:pt x="7337" y="5246"/>
                  </a:lnTo>
                  <a:cubicBezTo>
                    <a:pt x="7337" y="5246"/>
                    <a:pt x="7347" y="5247"/>
                    <a:pt x="7365" y="5247"/>
                  </a:cubicBezTo>
                  <a:cubicBezTo>
                    <a:pt x="7483" y="5247"/>
                    <a:pt x="7943" y="5217"/>
                    <a:pt x="8079" y="4765"/>
                  </a:cubicBezTo>
                  <a:cubicBezTo>
                    <a:pt x="8248" y="4257"/>
                    <a:pt x="7272" y="4218"/>
                    <a:pt x="7272" y="4218"/>
                  </a:cubicBezTo>
                  <a:cubicBezTo>
                    <a:pt x="7272" y="4218"/>
                    <a:pt x="7819" y="3477"/>
                    <a:pt x="7689" y="3022"/>
                  </a:cubicBezTo>
                  <a:cubicBezTo>
                    <a:pt x="7559" y="2579"/>
                    <a:pt x="6817" y="2514"/>
                    <a:pt x="6817" y="2514"/>
                  </a:cubicBezTo>
                  <a:cubicBezTo>
                    <a:pt x="6817" y="2514"/>
                    <a:pt x="7142" y="1942"/>
                    <a:pt x="6609" y="1148"/>
                  </a:cubicBezTo>
                  <a:cubicBezTo>
                    <a:pt x="6399" y="848"/>
                    <a:pt x="6142" y="756"/>
                    <a:pt x="5907" y="756"/>
                  </a:cubicBezTo>
                  <a:cubicBezTo>
                    <a:pt x="5529" y="756"/>
                    <a:pt x="5204" y="992"/>
                    <a:pt x="5204" y="992"/>
                  </a:cubicBezTo>
                  <a:cubicBezTo>
                    <a:pt x="5292" y="593"/>
                    <a:pt x="5242" y="473"/>
                    <a:pt x="5149" y="473"/>
                  </a:cubicBezTo>
                  <a:cubicBezTo>
                    <a:pt x="5010" y="473"/>
                    <a:pt x="4775" y="745"/>
                    <a:pt x="4775" y="745"/>
                  </a:cubicBezTo>
                  <a:cubicBezTo>
                    <a:pt x="4365" y="141"/>
                    <a:pt x="3907" y="0"/>
                    <a:pt x="3569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6418150" y="2560400"/>
              <a:ext cx="235475" cy="266650"/>
            </a:xfrm>
            <a:custGeom>
              <a:rect b="b" l="l" r="r" t="t"/>
              <a:pathLst>
                <a:path extrusionOk="0" h="10666" w="9419">
                  <a:moveTo>
                    <a:pt x="4677" y="0"/>
                  </a:moveTo>
                  <a:cubicBezTo>
                    <a:pt x="4594" y="0"/>
                    <a:pt x="4505" y="13"/>
                    <a:pt x="4410" y="40"/>
                  </a:cubicBezTo>
                  <a:cubicBezTo>
                    <a:pt x="3127" y="414"/>
                    <a:pt x="3824" y="2302"/>
                    <a:pt x="3885" y="2462"/>
                  </a:cubicBezTo>
                  <a:lnTo>
                    <a:pt x="3885" y="2462"/>
                  </a:lnTo>
                  <a:cubicBezTo>
                    <a:pt x="3841" y="2351"/>
                    <a:pt x="3456" y="1417"/>
                    <a:pt x="2943" y="1417"/>
                  </a:cubicBezTo>
                  <a:cubicBezTo>
                    <a:pt x="2883" y="1417"/>
                    <a:pt x="2821" y="1430"/>
                    <a:pt x="2758" y="1458"/>
                  </a:cubicBezTo>
                  <a:cubicBezTo>
                    <a:pt x="2135" y="1743"/>
                    <a:pt x="2781" y="3001"/>
                    <a:pt x="2784" y="3006"/>
                  </a:cubicBezTo>
                  <a:lnTo>
                    <a:pt x="2784" y="3006"/>
                  </a:lnTo>
                  <a:cubicBezTo>
                    <a:pt x="2782" y="3002"/>
                    <a:pt x="2428" y="2316"/>
                    <a:pt x="2194" y="2316"/>
                  </a:cubicBezTo>
                  <a:cubicBezTo>
                    <a:pt x="2162" y="2316"/>
                    <a:pt x="2133" y="2328"/>
                    <a:pt x="2107" y="2355"/>
                  </a:cubicBezTo>
                  <a:cubicBezTo>
                    <a:pt x="1873" y="2603"/>
                    <a:pt x="2498" y="3097"/>
                    <a:pt x="2498" y="3097"/>
                  </a:cubicBezTo>
                  <a:cubicBezTo>
                    <a:pt x="2498" y="3097"/>
                    <a:pt x="1780" y="2656"/>
                    <a:pt x="1162" y="2656"/>
                  </a:cubicBezTo>
                  <a:cubicBezTo>
                    <a:pt x="796" y="2656"/>
                    <a:pt x="464" y="2811"/>
                    <a:pt x="338" y="3305"/>
                  </a:cubicBezTo>
                  <a:cubicBezTo>
                    <a:pt x="0" y="4645"/>
                    <a:pt x="1184" y="5360"/>
                    <a:pt x="1184" y="5360"/>
                  </a:cubicBezTo>
                  <a:cubicBezTo>
                    <a:pt x="1184" y="5360"/>
                    <a:pt x="1002" y="5328"/>
                    <a:pt x="824" y="5328"/>
                  </a:cubicBezTo>
                  <a:cubicBezTo>
                    <a:pt x="667" y="5328"/>
                    <a:pt x="513" y="5353"/>
                    <a:pt x="494" y="5451"/>
                  </a:cubicBezTo>
                  <a:cubicBezTo>
                    <a:pt x="455" y="5647"/>
                    <a:pt x="1184" y="5829"/>
                    <a:pt x="1184" y="5829"/>
                  </a:cubicBezTo>
                  <a:cubicBezTo>
                    <a:pt x="1184" y="5829"/>
                    <a:pt x="612" y="5868"/>
                    <a:pt x="494" y="6388"/>
                  </a:cubicBezTo>
                  <a:cubicBezTo>
                    <a:pt x="408" y="6822"/>
                    <a:pt x="1071" y="6858"/>
                    <a:pt x="1294" y="6858"/>
                  </a:cubicBezTo>
                  <a:cubicBezTo>
                    <a:pt x="1339" y="6858"/>
                    <a:pt x="1366" y="6856"/>
                    <a:pt x="1366" y="6856"/>
                  </a:cubicBezTo>
                  <a:lnTo>
                    <a:pt x="1366" y="6856"/>
                  </a:lnTo>
                  <a:cubicBezTo>
                    <a:pt x="1366" y="6856"/>
                    <a:pt x="898" y="7650"/>
                    <a:pt x="1080" y="8079"/>
                  </a:cubicBezTo>
                  <a:cubicBezTo>
                    <a:pt x="1239" y="8484"/>
                    <a:pt x="1908" y="8495"/>
                    <a:pt x="1983" y="8495"/>
                  </a:cubicBezTo>
                  <a:cubicBezTo>
                    <a:pt x="1988" y="8495"/>
                    <a:pt x="1990" y="8495"/>
                    <a:pt x="1990" y="8495"/>
                  </a:cubicBezTo>
                  <a:lnTo>
                    <a:pt x="1990" y="8495"/>
                  </a:lnTo>
                  <a:cubicBezTo>
                    <a:pt x="1990" y="8495"/>
                    <a:pt x="1730" y="9094"/>
                    <a:pt x="2342" y="9822"/>
                  </a:cubicBezTo>
                  <a:cubicBezTo>
                    <a:pt x="2548" y="10068"/>
                    <a:pt x="2775" y="10149"/>
                    <a:pt x="2985" y="10149"/>
                  </a:cubicBezTo>
                  <a:cubicBezTo>
                    <a:pt x="3398" y="10149"/>
                    <a:pt x="3746" y="9835"/>
                    <a:pt x="3747" y="9835"/>
                  </a:cubicBezTo>
                  <a:lnTo>
                    <a:pt x="3747" y="9835"/>
                  </a:lnTo>
                  <a:cubicBezTo>
                    <a:pt x="3707" y="10227"/>
                    <a:pt x="3764" y="10349"/>
                    <a:pt x="3849" y="10349"/>
                  </a:cubicBezTo>
                  <a:cubicBezTo>
                    <a:pt x="3988" y="10349"/>
                    <a:pt x="4202" y="10030"/>
                    <a:pt x="4202" y="10030"/>
                  </a:cubicBezTo>
                  <a:cubicBezTo>
                    <a:pt x="4619" y="10533"/>
                    <a:pt x="5036" y="10666"/>
                    <a:pt x="5360" y="10666"/>
                  </a:cubicBezTo>
                  <a:cubicBezTo>
                    <a:pt x="5724" y="10666"/>
                    <a:pt x="5971" y="10499"/>
                    <a:pt x="5971" y="10499"/>
                  </a:cubicBezTo>
                  <a:lnTo>
                    <a:pt x="9184" y="3357"/>
                  </a:lnTo>
                  <a:cubicBezTo>
                    <a:pt x="9184" y="3357"/>
                    <a:pt x="9418" y="1120"/>
                    <a:pt x="7883" y="820"/>
                  </a:cubicBezTo>
                  <a:cubicBezTo>
                    <a:pt x="7757" y="796"/>
                    <a:pt x="7642" y="785"/>
                    <a:pt x="7537" y="785"/>
                  </a:cubicBezTo>
                  <a:cubicBezTo>
                    <a:pt x="7020" y="785"/>
                    <a:pt x="6740" y="1054"/>
                    <a:pt x="6589" y="1359"/>
                  </a:cubicBezTo>
                  <a:lnTo>
                    <a:pt x="6589" y="1359"/>
                  </a:lnTo>
                  <a:cubicBezTo>
                    <a:pt x="6640" y="939"/>
                    <a:pt x="6621" y="521"/>
                    <a:pt x="6342" y="521"/>
                  </a:cubicBezTo>
                  <a:cubicBezTo>
                    <a:pt x="6339" y="521"/>
                    <a:pt x="6337" y="521"/>
                    <a:pt x="6335" y="521"/>
                  </a:cubicBezTo>
                  <a:cubicBezTo>
                    <a:pt x="5801" y="533"/>
                    <a:pt x="5879" y="1904"/>
                    <a:pt x="5891" y="2088"/>
                  </a:cubicBezTo>
                  <a:lnTo>
                    <a:pt x="5891" y="2088"/>
                  </a:lnTo>
                  <a:cubicBezTo>
                    <a:pt x="5874" y="1872"/>
                    <a:pt x="5696" y="0"/>
                    <a:pt x="4677" y="0"/>
                  </a:cubicBezTo>
                  <a:close/>
                </a:path>
              </a:pathLst>
            </a:custGeom>
            <a:solidFill>
              <a:srgbClr val="262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571650" y="2755925"/>
              <a:ext cx="60825" cy="91025"/>
            </a:xfrm>
            <a:custGeom>
              <a:rect b="b" l="l" r="r" t="t"/>
              <a:pathLst>
                <a:path extrusionOk="0" h="3641" w="2433">
                  <a:moveTo>
                    <a:pt x="1989" y="0"/>
                  </a:moveTo>
                  <a:cubicBezTo>
                    <a:pt x="1586" y="0"/>
                    <a:pt x="0" y="1897"/>
                    <a:pt x="0" y="1897"/>
                  </a:cubicBezTo>
                  <a:lnTo>
                    <a:pt x="325" y="3640"/>
                  </a:lnTo>
                  <a:lnTo>
                    <a:pt x="2433" y="3120"/>
                  </a:lnTo>
                  <a:cubicBezTo>
                    <a:pt x="2433" y="3120"/>
                    <a:pt x="2042" y="948"/>
                    <a:pt x="2081" y="154"/>
                  </a:cubicBezTo>
                  <a:cubicBezTo>
                    <a:pt x="2087" y="47"/>
                    <a:pt x="2052" y="0"/>
                    <a:pt x="1989" y="0"/>
                  </a:cubicBezTo>
                  <a:close/>
                </a:path>
              </a:pathLst>
            </a:custGeom>
            <a:solidFill>
              <a:srgbClr val="BF6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624975" y="2709600"/>
              <a:ext cx="25575" cy="42225"/>
            </a:xfrm>
            <a:custGeom>
              <a:rect b="b" l="l" r="r" t="t"/>
              <a:pathLst>
                <a:path extrusionOk="0" h="1689" w="1023">
                  <a:moveTo>
                    <a:pt x="350" y="1"/>
                  </a:moveTo>
                  <a:cubicBezTo>
                    <a:pt x="311" y="1"/>
                    <a:pt x="287" y="4"/>
                    <a:pt x="287" y="4"/>
                  </a:cubicBezTo>
                  <a:lnTo>
                    <a:pt x="196" y="979"/>
                  </a:lnTo>
                  <a:cubicBezTo>
                    <a:pt x="196" y="979"/>
                    <a:pt x="0" y="1630"/>
                    <a:pt x="248" y="1682"/>
                  </a:cubicBezTo>
                  <a:cubicBezTo>
                    <a:pt x="268" y="1686"/>
                    <a:pt x="288" y="1688"/>
                    <a:pt x="307" y="1688"/>
                  </a:cubicBezTo>
                  <a:cubicBezTo>
                    <a:pt x="698" y="1688"/>
                    <a:pt x="1023" y="866"/>
                    <a:pt x="924" y="420"/>
                  </a:cubicBezTo>
                  <a:cubicBezTo>
                    <a:pt x="842" y="41"/>
                    <a:pt x="494" y="1"/>
                    <a:pt x="350" y="1"/>
                  </a:cubicBezTo>
                  <a:close/>
                </a:path>
              </a:pathLst>
            </a:custGeom>
            <a:solidFill>
              <a:srgbClr val="BF6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494925" y="2646550"/>
              <a:ext cx="147300" cy="162425"/>
            </a:xfrm>
            <a:custGeom>
              <a:rect b="b" l="l" r="r" t="t"/>
              <a:pathLst>
                <a:path extrusionOk="0" h="6497" w="5892">
                  <a:moveTo>
                    <a:pt x="2827" y="1"/>
                  </a:moveTo>
                  <a:cubicBezTo>
                    <a:pt x="2435" y="1"/>
                    <a:pt x="600" y="104"/>
                    <a:pt x="298" y="2031"/>
                  </a:cubicBezTo>
                  <a:cubicBezTo>
                    <a:pt x="0" y="3935"/>
                    <a:pt x="875" y="6496"/>
                    <a:pt x="2718" y="6496"/>
                  </a:cubicBezTo>
                  <a:cubicBezTo>
                    <a:pt x="2965" y="6496"/>
                    <a:pt x="3230" y="6450"/>
                    <a:pt x="3511" y="6350"/>
                  </a:cubicBezTo>
                  <a:cubicBezTo>
                    <a:pt x="5892" y="5505"/>
                    <a:pt x="5450" y="3150"/>
                    <a:pt x="5398" y="2487"/>
                  </a:cubicBezTo>
                  <a:cubicBezTo>
                    <a:pt x="5358" y="1823"/>
                    <a:pt x="2900" y="2"/>
                    <a:pt x="2900" y="2"/>
                  </a:cubicBezTo>
                  <a:cubicBezTo>
                    <a:pt x="2900" y="2"/>
                    <a:pt x="2874" y="1"/>
                    <a:pt x="2827" y="1"/>
                  </a:cubicBezTo>
                  <a:close/>
                </a:path>
              </a:pathLst>
            </a:custGeom>
            <a:solidFill>
              <a:srgbClr val="BF6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616850" y="2698625"/>
              <a:ext cx="15300" cy="48525"/>
            </a:xfrm>
            <a:custGeom>
              <a:rect b="b" l="l" r="r" t="t"/>
              <a:pathLst>
                <a:path extrusionOk="0" h="1941" w="612">
                  <a:moveTo>
                    <a:pt x="338" y="0"/>
                  </a:moveTo>
                  <a:cubicBezTo>
                    <a:pt x="338" y="0"/>
                    <a:pt x="0" y="1679"/>
                    <a:pt x="286" y="1900"/>
                  </a:cubicBezTo>
                  <a:cubicBezTo>
                    <a:pt x="321" y="1928"/>
                    <a:pt x="352" y="1941"/>
                    <a:pt x="380" y="1941"/>
                  </a:cubicBezTo>
                  <a:cubicBezTo>
                    <a:pt x="581" y="1941"/>
                    <a:pt x="612" y="1288"/>
                    <a:pt x="612" y="1288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503350" y="2636275"/>
              <a:ext cx="142125" cy="97500"/>
            </a:xfrm>
            <a:custGeom>
              <a:rect b="b" l="l" r="r" t="t"/>
              <a:pathLst>
                <a:path extrusionOk="0" h="3900" w="5685">
                  <a:moveTo>
                    <a:pt x="2378" y="0"/>
                  </a:moveTo>
                  <a:cubicBezTo>
                    <a:pt x="1310" y="0"/>
                    <a:pt x="300" y="606"/>
                    <a:pt x="0" y="2182"/>
                  </a:cubicBezTo>
                  <a:cubicBezTo>
                    <a:pt x="0" y="2182"/>
                    <a:pt x="529" y="1356"/>
                    <a:pt x="1769" y="1356"/>
                  </a:cubicBezTo>
                  <a:cubicBezTo>
                    <a:pt x="1877" y="1356"/>
                    <a:pt x="1989" y="1362"/>
                    <a:pt x="2108" y="1376"/>
                  </a:cubicBezTo>
                  <a:cubicBezTo>
                    <a:pt x="3591" y="1532"/>
                    <a:pt x="4956" y="2377"/>
                    <a:pt x="5139" y="3899"/>
                  </a:cubicBezTo>
                  <a:cubicBezTo>
                    <a:pt x="5139" y="3899"/>
                    <a:pt x="5685" y="1363"/>
                    <a:pt x="3994" y="439"/>
                  </a:cubicBezTo>
                  <a:cubicBezTo>
                    <a:pt x="3501" y="164"/>
                    <a:pt x="2931" y="0"/>
                    <a:pt x="2378" y="0"/>
                  </a:cubicBezTo>
                  <a:close/>
                </a:path>
              </a:pathLst>
            </a:custGeom>
            <a:solidFill>
              <a:srgbClr val="00D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594075" y="2645950"/>
              <a:ext cx="51400" cy="87500"/>
            </a:xfrm>
            <a:custGeom>
              <a:rect b="b" l="l" r="r" t="t"/>
              <a:pathLst>
                <a:path extrusionOk="0" h="3500" w="2056">
                  <a:moveTo>
                    <a:pt x="287" y="0"/>
                  </a:moveTo>
                  <a:lnTo>
                    <a:pt x="287" y="0"/>
                  </a:lnTo>
                  <a:cubicBezTo>
                    <a:pt x="313" y="455"/>
                    <a:pt x="248" y="911"/>
                    <a:pt x="53" y="1314"/>
                  </a:cubicBezTo>
                  <a:cubicBezTo>
                    <a:pt x="40" y="1353"/>
                    <a:pt x="27" y="1392"/>
                    <a:pt x="1" y="1431"/>
                  </a:cubicBezTo>
                  <a:cubicBezTo>
                    <a:pt x="807" y="1847"/>
                    <a:pt x="1392" y="2537"/>
                    <a:pt x="1510" y="3499"/>
                  </a:cubicBezTo>
                  <a:cubicBezTo>
                    <a:pt x="1510" y="3499"/>
                    <a:pt x="2056" y="963"/>
                    <a:pt x="365" y="52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00D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536525" y="2758775"/>
              <a:ext cx="59200" cy="19975"/>
            </a:xfrm>
            <a:custGeom>
              <a:rect b="b" l="l" r="r" t="t"/>
              <a:pathLst>
                <a:path extrusionOk="0" h="799" w="2368">
                  <a:moveTo>
                    <a:pt x="2368" y="1"/>
                  </a:moveTo>
                  <a:lnTo>
                    <a:pt x="0" y="391"/>
                  </a:lnTo>
                  <a:cubicBezTo>
                    <a:pt x="358" y="690"/>
                    <a:pt x="695" y="799"/>
                    <a:pt x="997" y="799"/>
                  </a:cubicBezTo>
                  <a:cubicBezTo>
                    <a:pt x="1813" y="799"/>
                    <a:pt x="2368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469850" y="2946425"/>
              <a:ext cx="299875" cy="293375"/>
            </a:xfrm>
            <a:custGeom>
              <a:rect b="b" l="l" r="r" t="t"/>
              <a:pathLst>
                <a:path extrusionOk="0" h="11735" w="11995">
                  <a:moveTo>
                    <a:pt x="9353" y="1"/>
                  </a:moveTo>
                  <a:lnTo>
                    <a:pt x="2407" y="1106"/>
                  </a:lnTo>
                  <a:lnTo>
                    <a:pt x="2979" y="4046"/>
                  </a:lnTo>
                  <a:cubicBezTo>
                    <a:pt x="2979" y="4046"/>
                    <a:pt x="0" y="6518"/>
                    <a:pt x="1848" y="11734"/>
                  </a:cubicBezTo>
                  <a:lnTo>
                    <a:pt x="11539" y="11734"/>
                  </a:lnTo>
                  <a:cubicBezTo>
                    <a:pt x="11539" y="11734"/>
                    <a:pt x="11994" y="7064"/>
                    <a:pt x="9601" y="2876"/>
                  </a:cubicBezTo>
                  <a:lnTo>
                    <a:pt x="9353" y="1"/>
                  </a:ln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530000" y="2946750"/>
              <a:ext cx="200375" cy="120850"/>
            </a:xfrm>
            <a:custGeom>
              <a:rect b="b" l="l" r="r" t="t"/>
              <a:pathLst>
                <a:path extrusionOk="0" h="4834" w="8015">
                  <a:moveTo>
                    <a:pt x="6947" y="1"/>
                  </a:moveTo>
                  <a:lnTo>
                    <a:pt x="1" y="1106"/>
                  </a:lnTo>
                  <a:lnTo>
                    <a:pt x="560" y="4046"/>
                  </a:lnTo>
                  <a:cubicBezTo>
                    <a:pt x="560" y="4046"/>
                    <a:pt x="508" y="4072"/>
                    <a:pt x="430" y="4163"/>
                  </a:cubicBezTo>
                  <a:cubicBezTo>
                    <a:pt x="1929" y="4608"/>
                    <a:pt x="3495" y="4834"/>
                    <a:pt x="5062" y="4834"/>
                  </a:cubicBezTo>
                  <a:cubicBezTo>
                    <a:pt x="5331" y="4834"/>
                    <a:pt x="5599" y="4827"/>
                    <a:pt x="5868" y="4814"/>
                  </a:cubicBezTo>
                  <a:cubicBezTo>
                    <a:pt x="6596" y="4775"/>
                    <a:pt x="7312" y="4658"/>
                    <a:pt x="8014" y="4489"/>
                  </a:cubicBezTo>
                  <a:cubicBezTo>
                    <a:pt x="7767" y="3942"/>
                    <a:pt x="7494" y="3396"/>
                    <a:pt x="7195" y="2876"/>
                  </a:cubicBezTo>
                  <a:lnTo>
                    <a:pt x="6947" y="1"/>
                  </a:lnTo>
                  <a:close/>
                </a:path>
              </a:pathLst>
            </a:custGeom>
            <a:solidFill>
              <a:srgbClr val="262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312950" y="2753775"/>
              <a:ext cx="223925" cy="200225"/>
            </a:xfrm>
            <a:custGeom>
              <a:rect b="b" l="l" r="r" t="t"/>
              <a:pathLst>
                <a:path extrusionOk="0" h="8009" w="8957">
                  <a:moveTo>
                    <a:pt x="1017" y="0"/>
                  </a:moveTo>
                  <a:cubicBezTo>
                    <a:pt x="965" y="0"/>
                    <a:pt x="1028" y="351"/>
                    <a:pt x="1320" y="1372"/>
                  </a:cubicBezTo>
                  <a:cubicBezTo>
                    <a:pt x="1320" y="1372"/>
                    <a:pt x="679" y="128"/>
                    <a:pt x="566" y="128"/>
                  </a:cubicBezTo>
                  <a:cubicBezTo>
                    <a:pt x="508" y="128"/>
                    <a:pt x="589" y="457"/>
                    <a:pt x="969" y="1450"/>
                  </a:cubicBezTo>
                  <a:cubicBezTo>
                    <a:pt x="969" y="1450"/>
                    <a:pt x="282" y="325"/>
                    <a:pt x="155" y="325"/>
                  </a:cubicBezTo>
                  <a:cubicBezTo>
                    <a:pt x="88" y="325"/>
                    <a:pt x="180" y="643"/>
                    <a:pt x="618" y="1619"/>
                  </a:cubicBezTo>
                  <a:cubicBezTo>
                    <a:pt x="618" y="1619"/>
                    <a:pt x="134" y="745"/>
                    <a:pt x="49" y="745"/>
                  </a:cubicBezTo>
                  <a:cubicBezTo>
                    <a:pt x="1" y="745"/>
                    <a:pt x="83" y="1031"/>
                    <a:pt x="462" y="1931"/>
                  </a:cubicBezTo>
                  <a:cubicBezTo>
                    <a:pt x="1502" y="4416"/>
                    <a:pt x="2985" y="7928"/>
                    <a:pt x="3649" y="8006"/>
                  </a:cubicBezTo>
                  <a:cubicBezTo>
                    <a:pt x="3663" y="8008"/>
                    <a:pt x="3679" y="8009"/>
                    <a:pt x="3696" y="8009"/>
                  </a:cubicBezTo>
                  <a:cubicBezTo>
                    <a:pt x="4516" y="8009"/>
                    <a:pt x="8956" y="5951"/>
                    <a:pt x="8956" y="5951"/>
                  </a:cubicBezTo>
                  <a:cubicBezTo>
                    <a:pt x="8956" y="5951"/>
                    <a:pt x="8930" y="3349"/>
                    <a:pt x="8802" y="3349"/>
                  </a:cubicBezTo>
                  <a:cubicBezTo>
                    <a:pt x="8801" y="3349"/>
                    <a:pt x="8801" y="3349"/>
                    <a:pt x="8800" y="3349"/>
                  </a:cubicBezTo>
                  <a:cubicBezTo>
                    <a:pt x="8800" y="3349"/>
                    <a:pt x="5717" y="4715"/>
                    <a:pt x="4039" y="5469"/>
                  </a:cubicBezTo>
                  <a:cubicBezTo>
                    <a:pt x="4039" y="5469"/>
                    <a:pt x="2153" y="2165"/>
                    <a:pt x="2036" y="1918"/>
                  </a:cubicBezTo>
                  <a:cubicBezTo>
                    <a:pt x="2036" y="1918"/>
                    <a:pt x="2265" y="878"/>
                    <a:pt x="2172" y="878"/>
                  </a:cubicBezTo>
                  <a:cubicBezTo>
                    <a:pt x="2130" y="878"/>
                    <a:pt x="2023" y="1088"/>
                    <a:pt x="1802" y="1697"/>
                  </a:cubicBezTo>
                  <a:cubicBezTo>
                    <a:pt x="1802" y="1697"/>
                    <a:pt x="1132" y="0"/>
                    <a:pt x="1017" y="0"/>
                  </a:cubicBezTo>
                  <a:close/>
                </a:path>
              </a:pathLst>
            </a:custGeom>
            <a:solidFill>
              <a:srgbClr val="BF6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451625" y="2837475"/>
              <a:ext cx="85250" cy="93700"/>
            </a:xfrm>
            <a:custGeom>
              <a:rect b="b" l="l" r="r" t="t"/>
              <a:pathLst>
                <a:path extrusionOk="0" h="3748" w="3410">
                  <a:moveTo>
                    <a:pt x="3255" y="1"/>
                  </a:moveTo>
                  <a:cubicBezTo>
                    <a:pt x="3254" y="1"/>
                    <a:pt x="3254" y="1"/>
                    <a:pt x="3253" y="1"/>
                  </a:cubicBezTo>
                  <a:cubicBezTo>
                    <a:pt x="3253" y="1"/>
                    <a:pt x="1575" y="742"/>
                    <a:pt x="1" y="1445"/>
                  </a:cubicBezTo>
                  <a:cubicBezTo>
                    <a:pt x="118" y="2225"/>
                    <a:pt x="352" y="3084"/>
                    <a:pt x="807" y="3747"/>
                  </a:cubicBezTo>
                  <a:cubicBezTo>
                    <a:pt x="2121" y="3201"/>
                    <a:pt x="3409" y="2616"/>
                    <a:pt x="3409" y="2616"/>
                  </a:cubicBezTo>
                  <a:cubicBezTo>
                    <a:pt x="3409" y="2616"/>
                    <a:pt x="3383" y="1"/>
                    <a:pt x="3255" y="1"/>
                  </a:cubicBezTo>
                  <a:close/>
                </a:path>
              </a:pathLst>
            </a:custGeom>
            <a:solidFill>
              <a:srgbClr val="BF6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458150" y="2804325"/>
              <a:ext cx="270575" cy="235250"/>
            </a:xfrm>
            <a:custGeom>
              <a:rect b="b" l="l" r="r" t="t"/>
              <a:pathLst>
                <a:path extrusionOk="0" h="9410" w="10823">
                  <a:moveTo>
                    <a:pt x="6908" y="0"/>
                  </a:moveTo>
                  <a:cubicBezTo>
                    <a:pt x="6908" y="0"/>
                    <a:pt x="4202" y="182"/>
                    <a:pt x="3994" y="586"/>
                  </a:cubicBezTo>
                  <a:lnTo>
                    <a:pt x="4085" y="1158"/>
                  </a:lnTo>
                  <a:cubicBezTo>
                    <a:pt x="4085" y="1158"/>
                    <a:pt x="3840" y="1123"/>
                    <a:pt x="3492" y="1123"/>
                  </a:cubicBezTo>
                  <a:cubicBezTo>
                    <a:pt x="3102" y="1123"/>
                    <a:pt x="2581" y="1167"/>
                    <a:pt x="2133" y="1353"/>
                  </a:cubicBezTo>
                  <a:cubicBezTo>
                    <a:pt x="1639" y="1561"/>
                    <a:pt x="0" y="2199"/>
                    <a:pt x="0" y="2199"/>
                  </a:cubicBezTo>
                  <a:cubicBezTo>
                    <a:pt x="312" y="3330"/>
                    <a:pt x="768" y="4423"/>
                    <a:pt x="1379" y="5438"/>
                  </a:cubicBezTo>
                  <a:lnTo>
                    <a:pt x="2316" y="5177"/>
                  </a:lnTo>
                  <a:lnTo>
                    <a:pt x="2316" y="5177"/>
                  </a:lnTo>
                  <a:cubicBezTo>
                    <a:pt x="2160" y="6465"/>
                    <a:pt x="2199" y="7779"/>
                    <a:pt x="2433" y="9067"/>
                  </a:cubicBezTo>
                  <a:cubicBezTo>
                    <a:pt x="2433" y="9067"/>
                    <a:pt x="3764" y="9409"/>
                    <a:pt x="5518" y="9409"/>
                  </a:cubicBezTo>
                  <a:cubicBezTo>
                    <a:pt x="7165" y="9409"/>
                    <a:pt x="9185" y="9107"/>
                    <a:pt x="10823" y="7935"/>
                  </a:cubicBezTo>
                  <a:cubicBezTo>
                    <a:pt x="10823" y="7935"/>
                    <a:pt x="10706" y="1756"/>
                    <a:pt x="9600" y="1379"/>
                  </a:cubicBezTo>
                  <a:cubicBezTo>
                    <a:pt x="8903" y="1154"/>
                    <a:pt x="8173" y="1037"/>
                    <a:pt x="7441" y="1037"/>
                  </a:cubicBezTo>
                  <a:cubicBezTo>
                    <a:pt x="7367" y="1037"/>
                    <a:pt x="7293" y="1038"/>
                    <a:pt x="7220" y="1041"/>
                  </a:cubicBezTo>
                  <a:lnTo>
                    <a:pt x="6908" y="0"/>
                  </a:lnTo>
                  <a:close/>
                </a:path>
              </a:pathLst>
            </a:custGeom>
            <a:solidFill>
              <a:srgbClr val="00D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513100" y="2880100"/>
              <a:ext cx="215625" cy="159475"/>
            </a:xfrm>
            <a:custGeom>
              <a:rect b="b" l="l" r="r" t="t"/>
              <a:pathLst>
                <a:path extrusionOk="0" h="6379" w="8625">
                  <a:moveTo>
                    <a:pt x="8170" y="0"/>
                  </a:moveTo>
                  <a:cubicBezTo>
                    <a:pt x="7428" y="1639"/>
                    <a:pt x="6466" y="3252"/>
                    <a:pt x="4736" y="3890"/>
                  </a:cubicBezTo>
                  <a:cubicBezTo>
                    <a:pt x="4042" y="4139"/>
                    <a:pt x="3320" y="4262"/>
                    <a:pt x="2598" y="4262"/>
                  </a:cubicBezTo>
                  <a:cubicBezTo>
                    <a:pt x="2115" y="4262"/>
                    <a:pt x="1633" y="4207"/>
                    <a:pt x="1158" y="4098"/>
                  </a:cubicBezTo>
                  <a:cubicBezTo>
                    <a:pt x="742" y="3994"/>
                    <a:pt x="300" y="3825"/>
                    <a:pt x="27" y="3486"/>
                  </a:cubicBezTo>
                  <a:lnTo>
                    <a:pt x="27" y="3486"/>
                  </a:lnTo>
                  <a:cubicBezTo>
                    <a:pt x="1" y="4345"/>
                    <a:pt x="79" y="5190"/>
                    <a:pt x="235" y="6036"/>
                  </a:cubicBezTo>
                  <a:cubicBezTo>
                    <a:pt x="235" y="6036"/>
                    <a:pt x="1566" y="6378"/>
                    <a:pt x="3320" y="6378"/>
                  </a:cubicBezTo>
                  <a:cubicBezTo>
                    <a:pt x="4967" y="6378"/>
                    <a:pt x="6987" y="6076"/>
                    <a:pt x="8625" y="4904"/>
                  </a:cubicBezTo>
                  <a:cubicBezTo>
                    <a:pt x="8625" y="4904"/>
                    <a:pt x="8560" y="1951"/>
                    <a:pt x="8170" y="0"/>
                  </a:cubicBezTo>
                  <a:close/>
                </a:path>
              </a:pathLst>
            </a:custGeom>
            <a:solidFill>
              <a:srgbClr val="00D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780750" y="2714225"/>
              <a:ext cx="95950" cy="101175"/>
            </a:xfrm>
            <a:custGeom>
              <a:rect b="b" l="l" r="r" t="t"/>
              <a:pathLst>
                <a:path extrusionOk="0" h="4047" w="3838">
                  <a:moveTo>
                    <a:pt x="26" y="1822"/>
                  </a:moveTo>
                  <a:lnTo>
                    <a:pt x="0" y="1913"/>
                  </a:lnTo>
                  <a:cubicBezTo>
                    <a:pt x="0" y="1913"/>
                    <a:pt x="19" y="1920"/>
                    <a:pt x="50" y="1929"/>
                  </a:cubicBezTo>
                  <a:lnTo>
                    <a:pt x="50" y="1929"/>
                  </a:lnTo>
                  <a:lnTo>
                    <a:pt x="26" y="1822"/>
                  </a:lnTo>
                  <a:close/>
                  <a:moveTo>
                    <a:pt x="3122" y="1"/>
                  </a:moveTo>
                  <a:lnTo>
                    <a:pt x="950" y="53"/>
                  </a:lnTo>
                  <a:cubicBezTo>
                    <a:pt x="950" y="53"/>
                    <a:pt x="885" y="1393"/>
                    <a:pt x="872" y="1809"/>
                  </a:cubicBezTo>
                  <a:cubicBezTo>
                    <a:pt x="867" y="1971"/>
                    <a:pt x="724" y="2020"/>
                    <a:pt x="556" y="2020"/>
                  </a:cubicBezTo>
                  <a:cubicBezTo>
                    <a:pt x="368" y="2020"/>
                    <a:pt x="148" y="1959"/>
                    <a:pt x="50" y="1929"/>
                  </a:cubicBezTo>
                  <a:lnTo>
                    <a:pt x="50" y="1929"/>
                  </a:lnTo>
                  <a:lnTo>
                    <a:pt x="260" y="2863"/>
                  </a:lnTo>
                  <a:lnTo>
                    <a:pt x="1691" y="4046"/>
                  </a:lnTo>
                  <a:lnTo>
                    <a:pt x="3838" y="3149"/>
                  </a:lnTo>
                  <a:cubicBezTo>
                    <a:pt x="3838" y="3149"/>
                    <a:pt x="3630" y="1991"/>
                    <a:pt x="3239" y="1965"/>
                  </a:cubicBezTo>
                  <a:cubicBezTo>
                    <a:pt x="2849" y="1939"/>
                    <a:pt x="3122" y="1"/>
                    <a:pt x="3122" y="1"/>
                  </a:cubicBezTo>
                  <a:close/>
                </a:path>
              </a:pathLst>
            </a:custGeom>
            <a:solidFill>
              <a:srgbClr val="FF9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803175" y="2714225"/>
              <a:ext cx="55650" cy="39075"/>
            </a:xfrm>
            <a:custGeom>
              <a:rect b="b" l="l" r="r" t="t"/>
              <a:pathLst>
                <a:path extrusionOk="0" h="1563" w="2226">
                  <a:moveTo>
                    <a:pt x="2225" y="1"/>
                  </a:moveTo>
                  <a:lnTo>
                    <a:pt x="53" y="53"/>
                  </a:lnTo>
                  <a:cubicBezTo>
                    <a:pt x="53" y="53"/>
                    <a:pt x="27" y="612"/>
                    <a:pt x="1" y="1120"/>
                  </a:cubicBezTo>
                  <a:cubicBezTo>
                    <a:pt x="503" y="1411"/>
                    <a:pt x="1068" y="1563"/>
                    <a:pt x="1640" y="1563"/>
                  </a:cubicBezTo>
                  <a:cubicBezTo>
                    <a:pt x="1809" y="1563"/>
                    <a:pt x="1979" y="1549"/>
                    <a:pt x="2147" y="1523"/>
                  </a:cubicBezTo>
                  <a:cubicBezTo>
                    <a:pt x="2121" y="1016"/>
                    <a:pt x="2147" y="508"/>
                    <a:pt x="2225" y="1"/>
                  </a:cubicBezTo>
                  <a:close/>
                </a:path>
              </a:pathLst>
            </a:custGeom>
            <a:solidFill>
              <a:srgbClr val="F87A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722850" y="2637125"/>
              <a:ext cx="29300" cy="45925"/>
            </a:xfrm>
            <a:custGeom>
              <a:rect b="b" l="l" r="r" t="t"/>
              <a:pathLst>
                <a:path extrusionOk="0" h="1837" w="1172">
                  <a:moveTo>
                    <a:pt x="595" y="1"/>
                  </a:moveTo>
                  <a:cubicBezTo>
                    <a:pt x="437" y="1"/>
                    <a:pt x="277" y="113"/>
                    <a:pt x="196" y="496"/>
                  </a:cubicBezTo>
                  <a:cubicBezTo>
                    <a:pt x="1" y="1420"/>
                    <a:pt x="1172" y="1836"/>
                    <a:pt x="1172" y="1836"/>
                  </a:cubicBezTo>
                  <a:lnTo>
                    <a:pt x="1042" y="223"/>
                  </a:lnTo>
                  <a:cubicBezTo>
                    <a:pt x="1042" y="223"/>
                    <a:pt x="819" y="1"/>
                    <a:pt x="595" y="1"/>
                  </a:cubicBezTo>
                  <a:close/>
                </a:path>
              </a:pathLst>
            </a:custGeom>
            <a:solidFill>
              <a:srgbClr val="F87A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896525" y="2640700"/>
              <a:ext cx="29275" cy="45925"/>
            </a:xfrm>
            <a:custGeom>
              <a:rect b="b" l="l" r="r" t="t"/>
              <a:pathLst>
                <a:path extrusionOk="0" h="1837" w="1171">
                  <a:moveTo>
                    <a:pt x="577" y="1"/>
                  </a:moveTo>
                  <a:cubicBezTo>
                    <a:pt x="353" y="1"/>
                    <a:pt x="130" y="223"/>
                    <a:pt x="130" y="223"/>
                  </a:cubicBezTo>
                  <a:lnTo>
                    <a:pt x="0" y="1836"/>
                  </a:lnTo>
                  <a:cubicBezTo>
                    <a:pt x="0" y="1836"/>
                    <a:pt x="1171" y="1420"/>
                    <a:pt x="976" y="496"/>
                  </a:cubicBezTo>
                  <a:cubicBezTo>
                    <a:pt x="895" y="113"/>
                    <a:pt x="735" y="1"/>
                    <a:pt x="577" y="1"/>
                  </a:cubicBezTo>
                  <a:close/>
                </a:path>
              </a:pathLst>
            </a:custGeom>
            <a:solidFill>
              <a:srgbClr val="F87A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6752775" y="2575900"/>
              <a:ext cx="154825" cy="166975"/>
            </a:xfrm>
            <a:custGeom>
              <a:rect b="b" l="l" r="r" t="t"/>
              <a:pathLst>
                <a:path extrusionOk="0" h="6679" w="6193">
                  <a:moveTo>
                    <a:pt x="3042" y="1"/>
                  </a:moveTo>
                  <a:cubicBezTo>
                    <a:pt x="3003" y="1"/>
                    <a:pt x="2964" y="2"/>
                    <a:pt x="2927" y="5"/>
                  </a:cubicBezTo>
                  <a:cubicBezTo>
                    <a:pt x="222" y="266"/>
                    <a:pt x="1" y="3166"/>
                    <a:pt x="794" y="5027"/>
                  </a:cubicBezTo>
                  <a:cubicBezTo>
                    <a:pt x="1419" y="6483"/>
                    <a:pt x="2537" y="6666"/>
                    <a:pt x="2993" y="6679"/>
                  </a:cubicBezTo>
                  <a:cubicBezTo>
                    <a:pt x="4033" y="6653"/>
                    <a:pt x="4970" y="6015"/>
                    <a:pt x="5386" y="5053"/>
                  </a:cubicBezTo>
                  <a:cubicBezTo>
                    <a:pt x="6193" y="3244"/>
                    <a:pt x="5958" y="422"/>
                    <a:pt x="3422" y="57"/>
                  </a:cubicBezTo>
                  <a:cubicBezTo>
                    <a:pt x="3303" y="18"/>
                    <a:pt x="3168" y="1"/>
                    <a:pt x="3042" y="1"/>
                  </a:cubicBezTo>
                  <a:close/>
                </a:path>
              </a:pathLst>
            </a:custGeom>
            <a:solidFill>
              <a:srgbClr val="FF9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6766425" y="2462850"/>
              <a:ext cx="68000" cy="82375"/>
            </a:xfrm>
            <a:custGeom>
              <a:rect b="b" l="l" r="r" t="t"/>
              <a:pathLst>
                <a:path extrusionOk="0" h="3295" w="2720">
                  <a:moveTo>
                    <a:pt x="1185" y="0"/>
                  </a:moveTo>
                  <a:cubicBezTo>
                    <a:pt x="1" y="1353"/>
                    <a:pt x="1003" y="2511"/>
                    <a:pt x="1003" y="2511"/>
                  </a:cubicBezTo>
                  <a:lnTo>
                    <a:pt x="430" y="2030"/>
                  </a:lnTo>
                  <a:lnTo>
                    <a:pt x="430" y="2030"/>
                  </a:lnTo>
                  <a:cubicBezTo>
                    <a:pt x="482" y="2602"/>
                    <a:pt x="873" y="3083"/>
                    <a:pt x="1419" y="3253"/>
                  </a:cubicBezTo>
                  <a:cubicBezTo>
                    <a:pt x="1484" y="3274"/>
                    <a:pt x="1575" y="3295"/>
                    <a:pt x="1679" y="3295"/>
                  </a:cubicBezTo>
                  <a:cubicBezTo>
                    <a:pt x="2009" y="3295"/>
                    <a:pt x="2464" y="3089"/>
                    <a:pt x="2603" y="2069"/>
                  </a:cubicBezTo>
                  <a:cubicBezTo>
                    <a:pt x="2720" y="1327"/>
                    <a:pt x="2303" y="599"/>
                    <a:pt x="1588" y="352"/>
                  </a:cubicBezTo>
                  <a:lnTo>
                    <a:pt x="1588" y="352"/>
                  </a:lnTo>
                  <a:lnTo>
                    <a:pt x="1835" y="1587"/>
                  </a:lnTo>
                  <a:cubicBezTo>
                    <a:pt x="1250" y="1223"/>
                    <a:pt x="1185" y="0"/>
                    <a:pt x="1185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6794400" y="2536500"/>
              <a:ext cx="39375" cy="36125"/>
            </a:xfrm>
            <a:custGeom>
              <a:rect b="b" l="l" r="r" t="t"/>
              <a:pathLst>
                <a:path extrusionOk="0" h="1445" w="1575">
                  <a:moveTo>
                    <a:pt x="1036" y="1"/>
                  </a:moveTo>
                  <a:cubicBezTo>
                    <a:pt x="1012" y="1"/>
                    <a:pt x="988" y="3"/>
                    <a:pt x="963" y="7"/>
                  </a:cubicBezTo>
                  <a:lnTo>
                    <a:pt x="378" y="111"/>
                  </a:lnTo>
                  <a:cubicBezTo>
                    <a:pt x="157" y="150"/>
                    <a:pt x="1" y="359"/>
                    <a:pt x="40" y="580"/>
                  </a:cubicBezTo>
                  <a:lnTo>
                    <a:pt x="131" y="1100"/>
                  </a:lnTo>
                  <a:cubicBezTo>
                    <a:pt x="165" y="1308"/>
                    <a:pt x="334" y="1445"/>
                    <a:pt x="536" y="1445"/>
                  </a:cubicBezTo>
                  <a:cubicBezTo>
                    <a:pt x="561" y="1445"/>
                    <a:pt x="586" y="1443"/>
                    <a:pt x="612" y="1438"/>
                  </a:cubicBezTo>
                  <a:lnTo>
                    <a:pt x="1197" y="1334"/>
                  </a:lnTo>
                  <a:cubicBezTo>
                    <a:pt x="1419" y="1295"/>
                    <a:pt x="1575" y="1087"/>
                    <a:pt x="1536" y="866"/>
                  </a:cubicBezTo>
                  <a:lnTo>
                    <a:pt x="1445" y="333"/>
                  </a:lnTo>
                  <a:cubicBezTo>
                    <a:pt x="1410" y="136"/>
                    <a:pt x="1231" y="1"/>
                    <a:pt x="1036" y="1"/>
                  </a:cubicBezTo>
                  <a:close/>
                </a:path>
              </a:pathLst>
            </a:custGeom>
            <a:solidFill>
              <a:srgbClr val="FF0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738475" y="2544350"/>
              <a:ext cx="170750" cy="206325"/>
            </a:xfrm>
            <a:custGeom>
              <a:rect b="b" l="l" r="r" t="t"/>
              <a:pathLst>
                <a:path extrusionOk="0" h="8253" w="6830">
                  <a:moveTo>
                    <a:pt x="4670" y="2113"/>
                  </a:moveTo>
                  <a:cubicBezTo>
                    <a:pt x="4670" y="2113"/>
                    <a:pt x="4671" y="2113"/>
                    <a:pt x="4671" y="2113"/>
                  </a:cubicBezTo>
                  <a:lnTo>
                    <a:pt x="4671" y="2113"/>
                  </a:lnTo>
                  <a:cubicBezTo>
                    <a:pt x="4671" y="2113"/>
                    <a:pt x="4670" y="2113"/>
                    <a:pt x="4670" y="2113"/>
                  </a:cubicBezTo>
                  <a:close/>
                  <a:moveTo>
                    <a:pt x="3983" y="1"/>
                  </a:moveTo>
                  <a:cubicBezTo>
                    <a:pt x="3569" y="1"/>
                    <a:pt x="3177" y="192"/>
                    <a:pt x="2927" y="526"/>
                  </a:cubicBezTo>
                  <a:cubicBezTo>
                    <a:pt x="2771" y="310"/>
                    <a:pt x="2527" y="172"/>
                    <a:pt x="2255" y="172"/>
                  </a:cubicBezTo>
                  <a:cubicBezTo>
                    <a:pt x="2232" y="172"/>
                    <a:pt x="2209" y="173"/>
                    <a:pt x="2186" y="175"/>
                  </a:cubicBezTo>
                  <a:cubicBezTo>
                    <a:pt x="1379" y="175"/>
                    <a:pt x="0" y="955"/>
                    <a:pt x="0" y="3284"/>
                  </a:cubicBezTo>
                  <a:cubicBezTo>
                    <a:pt x="0" y="6705"/>
                    <a:pt x="2212" y="8201"/>
                    <a:pt x="2212" y="8201"/>
                  </a:cubicBezTo>
                  <a:cubicBezTo>
                    <a:pt x="742" y="6158"/>
                    <a:pt x="989" y="3752"/>
                    <a:pt x="989" y="3752"/>
                  </a:cubicBezTo>
                  <a:cubicBezTo>
                    <a:pt x="2459" y="3310"/>
                    <a:pt x="2511" y="1541"/>
                    <a:pt x="2511" y="1541"/>
                  </a:cubicBezTo>
                  <a:cubicBezTo>
                    <a:pt x="2511" y="1541"/>
                    <a:pt x="2680" y="2906"/>
                    <a:pt x="3968" y="3206"/>
                  </a:cubicBezTo>
                  <a:lnTo>
                    <a:pt x="3695" y="2555"/>
                  </a:lnTo>
                  <a:lnTo>
                    <a:pt x="3695" y="2555"/>
                  </a:lnTo>
                  <a:cubicBezTo>
                    <a:pt x="3786" y="2763"/>
                    <a:pt x="4202" y="3466"/>
                    <a:pt x="5386" y="3583"/>
                  </a:cubicBezTo>
                  <a:cubicBezTo>
                    <a:pt x="5386" y="3064"/>
                    <a:pt x="5172" y="2566"/>
                    <a:pt x="4792" y="2216"/>
                  </a:cubicBezTo>
                  <a:lnTo>
                    <a:pt x="4792" y="2216"/>
                  </a:lnTo>
                  <a:cubicBezTo>
                    <a:pt x="5124" y="2512"/>
                    <a:pt x="6020" y="3421"/>
                    <a:pt x="6062" y="4650"/>
                  </a:cubicBezTo>
                  <a:cubicBezTo>
                    <a:pt x="6114" y="6145"/>
                    <a:pt x="4969" y="8253"/>
                    <a:pt x="4969" y="8253"/>
                  </a:cubicBezTo>
                  <a:cubicBezTo>
                    <a:pt x="4969" y="8253"/>
                    <a:pt x="6830" y="6237"/>
                    <a:pt x="6830" y="3700"/>
                  </a:cubicBezTo>
                  <a:cubicBezTo>
                    <a:pt x="6830" y="1150"/>
                    <a:pt x="5490" y="97"/>
                    <a:pt x="4098" y="6"/>
                  </a:cubicBezTo>
                  <a:cubicBezTo>
                    <a:pt x="4059" y="2"/>
                    <a:pt x="4021" y="1"/>
                    <a:pt x="3983" y="1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6738475" y="2561375"/>
              <a:ext cx="55300" cy="188000"/>
            </a:xfrm>
            <a:custGeom>
              <a:rect b="b" l="l" r="r" t="t"/>
              <a:pathLst>
                <a:path extrusionOk="0" h="7520" w="2212">
                  <a:moveTo>
                    <a:pt x="963" y="1"/>
                  </a:moveTo>
                  <a:lnTo>
                    <a:pt x="963" y="1"/>
                  </a:lnTo>
                  <a:cubicBezTo>
                    <a:pt x="430" y="469"/>
                    <a:pt x="0" y="1289"/>
                    <a:pt x="0" y="2603"/>
                  </a:cubicBezTo>
                  <a:cubicBezTo>
                    <a:pt x="0" y="6011"/>
                    <a:pt x="2212" y="7520"/>
                    <a:pt x="2212" y="7520"/>
                  </a:cubicBezTo>
                  <a:cubicBezTo>
                    <a:pt x="729" y="5477"/>
                    <a:pt x="976" y="3071"/>
                    <a:pt x="976" y="3071"/>
                  </a:cubicBezTo>
                  <a:cubicBezTo>
                    <a:pt x="1262" y="2980"/>
                    <a:pt x="1522" y="2837"/>
                    <a:pt x="1743" y="2642"/>
                  </a:cubicBezTo>
                  <a:cubicBezTo>
                    <a:pt x="1678" y="2564"/>
                    <a:pt x="1613" y="2486"/>
                    <a:pt x="1561" y="2408"/>
                  </a:cubicBezTo>
                  <a:cubicBezTo>
                    <a:pt x="1067" y="1705"/>
                    <a:pt x="937" y="847"/>
                    <a:pt x="963" y="1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794075" y="2691475"/>
              <a:ext cx="75800" cy="27350"/>
            </a:xfrm>
            <a:custGeom>
              <a:rect b="b" l="l" r="r" t="t"/>
              <a:pathLst>
                <a:path extrusionOk="0" h="1094" w="3032">
                  <a:moveTo>
                    <a:pt x="1" y="0"/>
                  </a:moveTo>
                  <a:cubicBezTo>
                    <a:pt x="1" y="0"/>
                    <a:pt x="128" y="1093"/>
                    <a:pt x="1525" y="1093"/>
                  </a:cubicBezTo>
                  <a:cubicBezTo>
                    <a:pt x="1542" y="1093"/>
                    <a:pt x="1558" y="1093"/>
                    <a:pt x="1575" y="1093"/>
                  </a:cubicBezTo>
                  <a:cubicBezTo>
                    <a:pt x="3006" y="1067"/>
                    <a:pt x="3032" y="26"/>
                    <a:pt x="3032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B1A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6794075" y="2691475"/>
              <a:ext cx="75800" cy="24075"/>
            </a:xfrm>
            <a:custGeom>
              <a:rect b="b" l="l" r="r" t="t"/>
              <a:pathLst>
                <a:path extrusionOk="0" h="963" w="3032">
                  <a:moveTo>
                    <a:pt x="1" y="0"/>
                  </a:moveTo>
                  <a:cubicBezTo>
                    <a:pt x="79" y="443"/>
                    <a:pt x="391" y="794"/>
                    <a:pt x="807" y="963"/>
                  </a:cubicBezTo>
                  <a:cubicBezTo>
                    <a:pt x="1063" y="693"/>
                    <a:pt x="1385" y="578"/>
                    <a:pt x="1715" y="578"/>
                  </a:cubicBezTo>
                  <a:cubicBezTo>
                    <a:pt x="2005" y="578"/>
                    <a:pt x="2301" y="667"/>
                    <a:pt x="2563" y="820"/>
                  </a:cubicBezTo>
                  <a:cubicBezTo>
                    <a:pt x="2836" y="638"/>
                    <a:pt x="3006" y="339"/>
                    <a:pt x="3032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D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6609875" y="2376975"/>
              <a:ext cx="68050" cy="109650"/>
            </a:xfrm>
            <a:custGeom>
              <a:rect b="b" l="l" r="r" t="t"/>
              <a:pathLst>
                <a:path extrusionOk="0" h="4386" w="2722">
                  <a:moveTo>
                    <a:pt x="497" y="0"/>
                  </a:moveTo>
                  <a:cubicBezTo>
                    <a:pt x="380" y="0"/>
                    <a:pt x="800" y="1744"/>
                    <a:pt x="800" y="1744"/>
                  </a:cubicBezTo>
                  <a:cubicBezTo>
                    <a:pt x="455" y="1127"/>
                    <a:pt x="282" y="884"/>
                    <a:pt x="222" y="884"/>
                  </a:cubicBezTo>
                  <a:cubicBezTo>
                    <a:pt x="1" y="884"/>
                    <a:pt x="1359" y="4255"/>
                    <a:pt x="1359" y="4255"/>
                  </a:cubicBezTo>
                  <a:lnTo>
                    <a:pt x="2491" y="4385"/>
                  </a:lnTo>
                  <a:lnTo>
                    <a:pt x="2243" y="2876"/>
                  </a:lnTo>
                  <a:cubicBezTo>
                    <a:pt x="2661" y="1858"/>
                    <a:pt x="2721" y="1543"/>
                    <a:pt x="2637" y="1543"/>
                  </a:cubicBezTo>
                  <a:cubicBezTo>
                    <a:pt x="2500" y="1543"/>
                    <a:pt x="1983" y="2369"/>
                    <a:pt x="1983" y="2369"/>
                  </a:cubicBezTo>
                  <a:cubicBezTo>
                    <a:pt x="1767" y="749"/>
                    <a:pt x="1652" y="245"/>
                    <a:pt x="1594" y="245"/>
                  </a:cubicBezTo>
                  <a:cubicBezTo>
                    <a:pt x="1499" y="245"/>
                    <a:pt x="1554" y="1601"/>
                    <a:pt x="1554" y="1601"/>
                  </a:cubicBezTo>
                  <a:cubicBezTo>
                    <a:pt x="1264" y="459"/>
                    <a:pt x="1124" y="75"/>
                    <a:pt x="1066" y="75"/>
                  </a:cubicBezTo>
                  <a:cubicBezTo>
                    <a:pt x="947" y="75"/>
                    <a:pt x="1177" y="1692"/>
                    <a:pt x="1177" y="1692"/>
                  </a:cubicBezTo>
                  <a:cubicBezTo>
                    <a:pt x="743" y="425"/>
                    <a:pt x="554" y="0"/>
                    <a:pt x="497" y="0"/>
                  </a:cubicBezTo>
                  <a:close/>
                </a:path>
              </a:pathLst>
            </a:custGeom>
            <a:solidFill>
              <a:srgbClr val="FF9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984200" y="2376975"/>
              <a:ext cx="68050" cy="109650"/>
            </a:xfrm>
            <a:custGeom>
              <a:rect b="b" l="l" r="r" t="t"/>
              <a:pathLst>
                <a:path extrusionOk="0" h="4386" w="2722">
                  <a:moveTo>
                    <a:pt x="2221" y="0"/>
                  </a:moveTo>
                  <a:cubicBezTo>
                    <a:pt x="2163" y="0"/>
                    <a:pt x="1974" y="425"/>
                    <a:pt x="1540" y="1692"/>
                  </a:cubicBezTo>
                  <a:cubicBezTo>
                    <a:pt x="1540" y="1692"/>
                    <a:pt x="1776" y="75"/>
                    <a:pt x="1657" y="75"/>
                  </a:cubicBezTo>
                  <a:cubicBezTo>
                    <a:pt x="1599" y="75"/>
                    <a:pt x="1457" y="459"/>
                    <a:pt x="1163" y="1601"/>
                  </a:cubicBezTo>
                  <a:cubicBezTo>
                    <a:pt x="1163" y="1601"/>
                    <a:pt x="1224" y="245"/>
                    <a:pt x="1129" y="245"/>
                  </a:cubicBezTo>
                  <a:cubicBezTo>
                    <a:pt x="1071" y="245"/>
                    <a:pt x="956" y="749"/>
                    <a:pt x="734" y="2369"/>
                  </a:cubicBezTo>
                  <a:cubicBezTo>
                    <a:pt x="734" y="2369"/>
                    <a:pt x="217" y="1543"/>
                    <a:pt x="83" y="1543"/>
                  </a:cubicBezTo>
                  <a:cubicBezTo>
                    <a:pt x="1" y="1543"/>
                    <a:pt x="65" y="1858"/>
                    <a:pt x="487" y="2876"/>
                  </a:cubicBezTo>
                  <a:lnTo>
                    <a:pt x="227" y="4385"/>
                  </a:lnTo>
                  <a:lnTo>
                    <a:pt x="1371" y="4255"/>
                  </a:lnTo>
                  <a:cubicBezTo>
                    <a:pt x="1371" y="4255"/>
                    <a:pt x="2721" y="884"/>
                    <a:pt x="2496" y="884"/>
                  </a:cubicBezTo>
                  <a:cubicBezTo>
                    <a:pt x="2436" y="884"/>
                    <a:pt x="2262" y="1127"/>
                    <a:pt x="1918" y="1744"/>
                  </a:cubicBezTo>
                  <a:cubicBezTo>
                    <a:pt x="1918" y="1744"/>
                    <a:pt x="2338" y="0"/>
                    <a:pt x="2221" y="0"/>
                  </a:cubicBezTo>
                  <a:close/>
                </a:path>
              </a:pathLst>
            </a:custGeom>
            <a:solidFill>
              <a:srgbClr val="FF9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6614900" y="2452800"/>
              <a:ext cx="429600" cy="529125"/>
            </a:xfrm>
            <a:custGeom>
              <a:rect b="b" l="l" r="r" t="t"/>
              <a:pathLst>
                <a:path extrusionOk="0" h="21165" w="17184">
                  <a:moveTo>
                    <a:pt x="1696" y="0"/>
                  </a:moveTo>
                  <a:cubicBezTo>
                    <a:pt x="1241" y="0"/>
                    <a:pt x="797" y="182"/>
                    <a:pt x="468" y="520"/>
                  </a:cubicBezTo>
                  <a:lnTo>
                    <a:pt x="690" y="1066"/>
                  </a:lnTo>
                  <a:cubicBezTo>
                    <a:pt x="104" y="2432"/>
                    <a:pt x="0" y="3941"/>
                    <a:pt x="364" y="5385"/>
                  </a:cubicBezTo>
                  <a:cubicBezTo>
                    <a:pt x="963" y="7830"/>
                    <a:pt x="3577" y="13567"/>
                    <a:pt x="3577" y="16741"/>
                  </a:cubicBezTo>
                  <a:cubicBezTo>
                    <a:pt x="3577" y="19902"/>
                    <a:pt x="3304" y="21047"/>
                    <a:pt x="6751" y="21164"/>
                  </a:cubicBezTo>
                  <a:cubicBezTo>
                    <a:pt x="6771" y="21164"/>
                    <a:pt x="6791" y="21164"/>
                    <a:pt x="6811" y="21164"/>
                  </a:cubicBezTo>
                  <a:cubicBezTo>
                    <a:pt x="7750" y="21164"/>
                    <a:pt x="8293" y="20560"/>
                    <a:pt x="8586" y="19694"/>
                  </a:cubicBezTo>
                  <a:cubicBezTo>
                    <a:pt x="8891" y="20560"/>
                    <a:pt x="9434" y="21164"/>
                    <a:pt x="10373" y="21164"/>
                  </a:cubicBezTo>
                  <a:cubicBezTo>
                    <a:pt x="10393" y="21164"/>
                    <a:pt x="10413" y="21164"/>
                    <a:pt x="10433" y="21164"/>
                  </a:cubicBezTo>
                  <a:cubicBezTo>
                    <a:pt x="13867" y="21047"/>
                    <a:pt x="13594" y="19902"/>
                    <a:pt x="13594" y="16741"/>
                  </a:cubicBezTo>
                  <a:cubicBezTo>
                    <a:pt x="13594" y="13567"/>
                    <a:pt x="16208" y="7843"/>
                    <a:pt x="16820" y="5385"/>
                  </a:cubicBezTo>
                  <a:cubicBezTo>
                    <a:pt x="17184" y="3941"/>
                    <a:pt x="17067" y="2432"/>
                    <a:pt x="16495" y="1066"/>
                  </a:cubicBezTo>
                  <a:lnTo>
                    <a:pt x="16703" y="520"/>
                  </a:lnTo>
                  <a:cubicBezTo>
                    <a:pt x="16374" y="182"/>
                    <a:pt x="15930" y="0"/>
                    <a:pt x="15475" y="0"/>
                  </a:cubicBezTo>
                  <a:cubicBezTo>
                    <a:pt x="15245" y="0"/>
                    <a:pt x="15013" y="46"/>
                    <a:pt x="14790" y="142"/>
                  </a:cubicBezTo>
                  <a:lnTo>
                    <a:pt x="14634" y="689"/>
                  </a:lnTo>
                  <a:cubicBezTo>
                    <a:pt x="12176" y="1937"/>
                    <a:pt x="12995" y="7024"/>
                    <a:pt x="11408" y="9300"/>
                  </a:cubicBezTo>
                  <a:cubicBezTo>
                    <a:pt x="9821" y="11577"/>
                    <a:pt x="10537" y="12357"/>
                    <a:pt x="10537" y="12357"/>
                  </a:cubicBezTo>
                  <a:cubicBezTo>
                    <a:pt x="10485" y="13294"/>
                    <a:pt x="8677" y="13398"/>
                    <a:pt x="8677" y="13398"/>
                  </a:cubicBezTo>
                  <a:lnTo>
                    <a:pt x="8495" y="13398"/>
                  </a:lnTo>
                  <a:cubicBezTo>
                    <a:pt x="8495" y="13398"/>
                    <a:pt x="8476" y="13398"/>
                    <a:pt x="8443" y="13398"/>
                  </a:cubicBezTo>
                  <a:cubicBezTo>
                    <a:pt x="8146" y="13398"/>
                    <a:pt x="6681" y="13356"/>
                    <a:pt x="6634" y="12526"/>
                  </a:cubicBezTo>
                  <a:cubicBezTo>
                    <a:pt x="6634" y="12526"/>
                    <a:pt x="7350" y="11590"/>
                    <a:pt x="5763" y="9300"/>
                  </a:cubicBezTo>
                  <a:cubicBezTo>
                    <a:pt x="4176" y="7011"/>
                    <a:pt x="4995" y="1924"/>
                    <a:pt x="2537" y="689"/>
                  </a:cubicBezTo>
                  <a:lnTo>
                    <a:pt x="2381" y="142"/>
                  </a:lnTo>
                  <a:cubicBezTo>
                    <a:pt x="2158" y="46"/>
                    <a:pt x="1926" y="0"/>
                    <a:pt x="1696" y="0"/>
                  </a:cubicBez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626275" y="2452800"/>
              <a:ext cx="51725" cy="25350"/>
            </a:xfrm>
            <a:custGeom>
              <a:rect b="b" l="l" r="r" t="t"/>
              <a:pathLst>
                <a:path extrusionOk="0" h="1014" w="2069">
                  <a:moveTo>
                    <a:pt x="1237" y="0"/>
                  </a:moveTo>
                  <a:cubicBezTo>
                    <a:pt x="784" y="0"/>
                    <a:pt x="338" y="182"/>
                    <a:pt x="0" y="520"/>
                  </a:cubicBezTo>
                  <a:lnTo>
                    <a:pt x="209" y="1014"/>
                  </a:lnTo>
                  <a:cubicBezTo>
                    <a:pt x="807" y="793"/>
                    <a:pt x="1431" y="663"/>
                    <a:pt x="2069" y="624"/>
                  </a:cubicBezTo>
                  <a:lnTo>
                    <a:pt x="1913" y="142"/>
                  </a:lnTo>
                  <a:cubicBezTo>
                    <a:pt x="1695" y="46"/>
                    <a:pt x="1465" y="0"/>
                    <a:pt x="1237" y="0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981400" y="2452800"/>
              <a:ext cx="51075" cy="23725"/>
            </a:xfrm>
            <a:custGeom>
              <a:rect b="b" l="l" r="r" t="t"/>
              <a:pathLst>
                <a:path extrusionOk="0" h="949" w="2043">
                  <a:moveTo>
                    <a:pt x="809" y="0"/>
                  </a:moveTo>
                  <a:cubicBezTo>
                    <a:pt x="580" y="0"/>
                    <a:pt x="348" y="46"/>
                    <a:pt x="130" y="142"/>
                  </a:cubicBezTo>
                  <a:lnTo>
                    <a:pt x="0" y="585"/>
                  </a:lnTo>
                  <a:cubicBezTo>
                    <a:pt x="638" y="611"/>
                    <a:pt x="1314" y="689"/>
                    <a:pt x="1874" y="949"/>
                  </a:cubicBezTo>
                  <a:lnTo>
                    <a:pt x="2043" y="520"/>
                  </a:lnTo>
                  <a:cubicBezTo>
                    <a:pt x="1714" y="182"/>
                    <a:pt x="1265" y="0"/>
                    <a:pt x="809" y="0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6698800" y="2874875"/>
              <a:ext cx="253675" cy="106725"/>
            </a:xfrm>
            <a:custGeom>
              <a:rect b="b" l="l" r="r" t="t"/>
              <a:pathLst>
                <a:path extrusionOk="0" h="4269" w="10147">
                  <a:moveTo>
                    <a:pt x="221" y="1"/>
                  </a:moveTo>
                  <a:cubicBezTo>
                    <a:pt x="221" y="3045"/>
                    <a:pt x="0" y="4164"/>
                    <a:pt x="3382" y="4268"/>
                  </a:cubicBezTo>
                  <a:cubicBezTo>
                    <a:pt x="3403" y="4268"/>
                    <a:pt x="3423" y="4268"/>
                    <a:pt x="3443" y="4268"/>
                  </a:cubicBezTo>
                  <a:cubicBezTo>
                    <a:pt x="4381" y="4268"/>
                    <a:pt x="4924" y="3677"/>
                    <a:pt x="5230" y="2811"/>
                  </a:cubicBezTo>
                  <a:cubicBezTo>
                    <a:pt x="5522" y="3677"/>
                    <a:pt x="6065" y="4268"/>
                    <a:pt x="7003" y="4268"/>
                  </a:cubicBezTo>
                  <a:cubicBezTo>
                    <a:pt x="7023" y="4268"/>
                    <a:pt x="7043" y="4268"/>
                    <a:pt x="7064" y="4268"/>
                  </a:cubicBezTo>
                  <a:cubicBezTo>
                    <a:pt x="9236" y="4203"/>
                    <a:pt x="9926" y="3721"/>
                    <a:pt x="10147" y="2577"/>
                  </a:cubicBezTo>
                  <a:lnTo>
                    <a:pt x="10147" y="2577"/>
                  </a:lnTo>
                  <a:cubicBezTo>
                    <a:pt x="9939" y="2681"/>
                    <a:pt x="9730" y="2759"/>
                    <a:pt x="9509" y="2811"/>
                  </a:cubicBezTo>
                  <a:cubicBezTo>
                    <a:pt x="9184" y="2880"/>
                    <a:pt x="8842" y="2907"/>
                    <a:pt x="8495" y="2907"/>
                  </a:cubicBezTo>
                  <a:cubicBezTo>
                    <a:pt x="7870" y="2907"/>
                    <a:pt x="7228" y="2821"/>
                    <a:pt x="6634" y="2746"/>
                  </a:cubicBezTo>
                  <a:cubicBezTo>
                    <a:pt x="5815" y="2642"/>
                    <a:pt x="5008" y="2473"/>
                    <a:pt x="4215" y="2238"/>
                  </a:cubicBezTo>
                  <a:cubicBezTo>
                    <a:pt x="2940" y="1861"/>
                    <a:pt x="1600" y="1380"/>
                    <a:pt x="625" y="443"/>
                  </a:cubicBezTo>
                  <a:cubicBezTo>
                    <a:pt x="482" y="300"/>
                    <a:pt x="338" y="157"/>
                    <a:pt x="221" y="1"/>
                  </a:cubicBez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6662375" y="2756500"/>
              <a:ext cx="291075" cy="483300"/>
            </a:xfrm>
            <a:custGeom>
              <a:rect b="b" l="l" r="r" t="t"/>
              <a:pathLst>
                <a:path extrusionOk="0" h="19332" w="11643">
                  <a:moveTo>
                    <a:pt x="4904" y="1"/>
                  </a:moveTo>
                  <a:cubicBezTo>
                    <a:pt x="4904" y="1"/>
                    <a:pt x="4085" y="1471"/>
                    <a:pt x="3968" y="4033"/>
                  </a:cubicBezTo>
                  <a:cubicBezTo>
                    <a:pt x="3968" y="4033"/>
                    <a:pt x="3070" y="8027"/>
                    <a:pt x="1678" y="10811"/>
                  </a:cubicBezTo>
                  <a:cubicBezTo>
                    <a:pt x="1678" y="10811"/>
                    <a:pt x="0" y="13842"/>
                    <a:pt x="963" y="19331"/>
                  </a:cubicBezTo>
                  <a:lnTo>
                    <a:pt x="5438" y="19331"/>
                  </a:lnTo>
                  <a:lnTo>
                    <a:pt x="5763" y="17471"/>
                  </a:lnTo>
                  <a:lnTo>
                    <a:pt x="6088" y="19331"/>
                  </a:lnTo>
                  <a:lnTo>
                    <a:pt x="10862" y="19331"/>
                  </a:lnTo>
                  <a:cubicBezTo>
                    <a:pt x="10953" y="18811"/>
                    <a:pt x="11643" y="14635"/>
                    <a:pt x="10472" y="10655"/>
                  </a:cubicBezTo>
                  <a:cubicBezTo>
                    <a:pt x="10472" y="10655"/>
                    <a:pt x="9652" y="8196"/>
                    <a:pt x="9652" y="4749"/>
                  </a:cubicBezTo>
                  <a:cubicBezTo>
                    <a:pt x="9652" y="4749"/>
                    <a:pt x="9770" y="2186"/>
                    <a:pt x="8560" y="1"/>
                  </a:cubicBezTo>
                  <a:lnTo>
                    <a:pt x="7857" y="105"/>
                  </a:lnTo>
                  <a:cubicBezTo>
                    <a:pt x="8482" y="1458"/>
                    <a:pt x="8755" y="2941"/>
                    <a:pt x="8664" y="4424"/>
                  </a:cubicBezTo>
                  <a:lnTo>
                    <a:pt x="4735" y="3981"/>
                  </a:lnTo>
                  <a:cubicBezTo>
                    <a:pt x="4735" y="3981"/>
                    <a:pt x="4683" y="2238"/>
                    <a:pt x="5607" y="105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rgbClr val="00D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6806750" y="3158800"/>
              <a:ext cx="134350" cy="81000"/>
            </a:xfrm>
            <a:custGeom>
              <a:rect b="b" l="l" r="r" t="t"/>
              <a:pathLst>
                <a:path extrusionOk="0" h="3240" w="5374">
                  <a:moveTo>
                    <a:pt x="5373" y="0"/>
                  </a:moveTo>
                  <a:lnTo>
                    <a:pt x="5373" y="0"/>
                  </a:lnTo>
                  <a:cubicBezTo>
                    <a:pt x="3656" y="716"/>
                    <a:pt x="1848" y="1210"/>
                    <a:pt x="1" y="1444"/>
                  </a:cubicBezTo>
                  <a:lnTo>
                    <a:pt x="313" y="3239"/>
                  </a:lnTo>
                  <a:lnTo>
                    <a:pt x="5087" y="3239"/>
                  </a:lnTo>
                  <a:cubicBezTo>
                    <a:pt x="5256" y="2173"/>
                    <a:pt x="5360" y="1093"/>
                    <a:pt x="5373" y="0"/>
                  </a:cubicBezTo>
                  <a:close/>
                </a:path>
              </a:pathLst>
            </a:custGeom>
            <a:solidFill>
              <a:srgbClr val="00D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6746600" y="2880750"/>
              <a:ext cx="151750" cy="97425"/>
            </a:xfrm>
            <a:custGeom>
              <a:rect b="b" l="l" r="r" t="t"/>
              <a:pathLst>
                <a:path extrusionOk="0" h="3897" w="6070">
                  <a:moveTo>
                    <a:pt x="1145" y="0"/>
                  </a:moveTo>
                  <a:cubicBezTo>
                    <a:pt x="1145" y="0"/>
                    <a:pt x="1" y="3551"/>
                    <a:pt x="3057" y="3877"/>
                  </a:cubicBezTo>
                  <a:cubicBezTo>
                    <a:pt x="3186" y="3890"/>
                    <a:pt x="3308" y="3897"/>
                    <a:pt x="3424" y="3897"/>
                  </a:cubicBezTo>
                  <a:cubicBezTo>
                    <a:pt x="6069" y="3897"/>
                    <a:pt x="5568" y="494"/>
                    <a:pt x="5568" y="494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6827575" y="2651475"/>
              <a:ext cx="10750" cy="27650"/>
            </a:xfrm>
            <a:custGeom>
              <a:rect b="b" l="l" r="r" t="t"/>
              <a:pathLst>
                <a:path extrusionOk="0" h="1106" w="430">
                  <a:moveTo>
                    <a:pt x="235" y="0"/>
                  </a:moveTo>
                  <a:lnTo>
                    <a:pt x="1" y="1067"/>
                  </a:lnTo>
                  <a:lnTo>
                    <a:pt x="430" y="110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CD73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7105950" y="2725300"/>
              <a:ext cx="14650" cy="29600"/>
            </a:xfrm>
            <a:custGeom>
              <a:rect b="b" l="l" r="r" t="t"/>
              <a:pathLst>
                <a:path extrusionOk="0" h="1184" w="586">
                  <a:moveTo>
                    <a:pt x="456" y="0"/>
                  </a:moveTo>
                  <a:lnTo>
                    <a:pt x="1" y="1184"/>
                  </a:lnTo>
                  <a:lnTo>
                    <a:pt x="586" y="118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6797325" y="2645625"/>
              <a:ext cx="6200" cy="19525"/>
            </a:xfrm>
            <a:custGeom>
              <a:rect b="b" l="l" r="r" t="t"/>
              <a:pathLst>
                <a:path extrusionOk="0" h="781" w="248">
                  <a:moveTo>
                    <a:pt x="105" y="0"/>
                  </a:moveTo>
                  <a:lnTo>
                    <a:pt x="79" y="13"/>
                  </a:lnTo>
                  <a:cubicBezTo>
                    <a:pt x="14" y="65"/>
                    <a:pt x="1" y="286"/>
                    <a:pt x="1" y="377"/>
                  </a:cubicBezTo>
                  <a:cubicBezTo>
                    <a:pt x="1" y="468"/>
                    <a:pt x="1" y="690"/>
                    <a:pt x="53" y="755"/>
                  </a:cubicBezTo>
                  <a:lnTo>
                    <a:pt x="92" y="781"/>
                  </a:lnTo>
                  <a:lnTo>
                    <a:pt x="118" y="781"/>
                  </a:lnTo>
                  <a:cubicBezTo>
                    <a:pt x="144" y="781"/>
                    <a:pt x="235" y="781"/>
                    <a:pt x="248" y="390"/>
                  </a:cubicBezTo>
                  <a:cubicBezTo>
                    <a:pt x="248" y="0"/>
                    <a:pt x="170" y="0"/>
                    <a:pt x="131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6857500" y="2647250"/>
              <a:ext cx="6200" cy="18550"/>
            </a:xfrm>
            <a:custGeom>
              <a:rect b="b" l="l" r="r" t="t"/>
              <a:pathLst>
                <a:path extrusionOk="0" h="742" w="248">
                  <a:moveTo>
                    <a:pt x="117" y="0"/>
                  </a:moveTo>
                  <a:cubicBezTo>
                    <a:pt x="39" y="0"/>
                    <a:pt x="0" y="130"/>
                    <a:pt x="13" y="364"/>
                  </a:cubicBezTo>
                  <a:cubicBezTo>
                    <a:pt x="13" y="612"/>
                    <a:pt x="65" y="729"/>
                    <a:pt x="143" y="742"/>
                  </a:cubicBezTo>
                  <a:lnTo>
                    <a:pt x="169" y="742"/>
                  </a:lnTo>
                  <a:lnTo>
                    <a:pt x="195" y="716"/>
                  </a:lnTo>
                  <a:cubicBezTo>
                    <a:pt x="247" y="651"/>
                    <a:pt x="247" y="455"/>
                    <a:pt x="247" y="364"/>
                  </a:cubicBezTo>
                  <a:cubicBezTo>
                    <a:pt x="247" y="286"/>
                    <a:pt x="234" y="78"/>
                    <a:pt x="169" y="26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6778800" y="2621875"/>
              <a:ext cx="26350" cy="16100"/>
            </a:xfrm>
            <a:custGeom>
              <a:rect b="b" l="l" r="r" t="t"/>
              <a:pathLst>
                <a:path extrusionOk="0" h="644" w="1054">
                  <a:moveTo>
                    <a:pt x="833" y="1"/>
                  </a:moveTo>
                  <a:cubicBezTo>
                    <a:pt x="690" y="14"/>
                    <a:pt x="547" y="53"/>
                    <a:pt x="430" y="118"/>
                  </a:cubicBezTo>
                  <a:cubicBezTo>
                    <a:pt x="299" y="183"/>
                    <a:pt x="182" y="274"/>
                    <a:pt x="104" y="378"/>
                  </a:cubicBezTo>
                  <a:cubicBezTo>
                    <a:pt x="13" y="495"/>
                    <a:pt x="0" y="586"/>
                    <a:pt x="52" y="625"/>
                  </a:cubicBezTo>
                  <a:cubicBezTo>
                    <a:pt x="62" y="634"/>
                    <a:pt x="77" y="643"/>
                    <a:pt x="90" y="643"/>
                  </a:cubicBezTo>
                  <a:cubicBezTo>
                    <a:pt x="96" y="643"/>
                    <a:pt x="101" y="642"/>
                    <a:pt x="104" y="638"/>
                  </a:cubicBezTo>
                  <a:cubicBezTo>
                    <a:pt x="169" y="625"/>
                    <a:pt x="247" y="599"/>
                    <a:pt x="299" y="547"/>
                  </a:cubicBezTo>
                  <a:cubicBezTo>
                    <a:pt x="378" y="482"/>
                    <a:pt x="469" y="430"/>
                    <a:pt x="560" y="378"/>
                  </a:cubicBezTo>
                  <a:cubicBezTo>
                    <a:pt x="651" y="339"/>
                    <a:pt x="742" y="287"/>
                    <a:pt x="846" y="261"/>
                  </a:cubicBezTo>
                  <a:cubicBezTo>
                    <a:pt x="976" y="209"/>
                    <a:pt x="1054" y="183"/>
                    <a:pt x="1041" y="105"/>
                  </a:cubicBezTo>
                  <a:cubicBezTo>
                    <a:pt x="1041" y="40"/>
                    <a:pt x="963" y="1"/>
                    <a:pt x="833" y="1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846775" y="2619450"/>
              <a:ext cx="30900" cy="17075"/>
            </a:xfrm>
            <a:custGeom>
              <a:rect b="b" l="l" r="r" t="t"/>
              <a:pathLst>
                <a:path extrusionOk="0" h="683" w="1236">
                  <a:moveTo>
                    <a:pt x="361" y="0"/>
                  </a:moveTo>
                  <a:cubicBezTo>
                    <a:pt x="323" y="0"/>
                    <a:pt x="285" y="2"/>
                    <a:pt x="247" y="6"/>
                  </a:cubicBezTo>
                  <a:cubicBezTo>
                    <a:pt x="156" y="19"/>
                    <a:pt x="78" y="45"/>
                    <a:pt x="26" y="111"/>
                  </a:cubicBezTo>
                  <a:lnTo>
                    <a:pt x="0" y="137"/>
                  </a:lnTo>
                  <a:lnTo>
                    <a:pt x="0" y="163"/>
                  </a:lnTo>
                  <a:cubicBezTo>
                    <a:pt x="13" y="228"/>
                    <a:pt x="91" y="241"/>
                    <a:pt x="195" y="254"/>
                  </a:cubicBezTo>
                  <a:cubicBezTo>
                    <a:pt x="338" y="267"/>
                    <a:pt x="494" y="306"/>
                    <a:pt x="624" y="358"/>
                  </a:cubicBezTo>
                  <a:cubicBezTo>
                    <a:pt x="767" y="423"/>
                    <a:pt x="898" y="501"/>
                    <a:pt x="1015" y="592"/>
                  </a:cubicBezTo>
                  <a:cubicBezTo>
                    <a:pt x="1080" y="644"/>
                    <a:pt x="1119" y="683"/>
                    <a:pt x="1171" y="683"/>
                  </a:cubicBezTo>
                  <a:cubicBezTo>
                    <a:pt x="1184" y="683"/>
                    <a:pt x="1197" y="683"/>
                    <a:pt x="1210" y="670"/>
                  </a:cubicBezTo>
                  <a:lnTo>
                    <a:pt x="1236" y="644"/>
                  </a:lnTo>
                  <a:lnTo>
                    <a:pt x="1236" y="618"/>
                  </a:lnTo>
                  <a:cubicBezTo>
                    <a:pt x="1236" y="540"/>
                    <a:pt x="1210" y="462"/>
                    <a:pt x="1158" y="397"/>
                  </a:cubicBezTo>
                  <a:cubicBezTo>
                    <a:pt x="961" y="142"/>
                    <a:pt x="670" y="0"/>
                    <a:pt x="361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080575" y="2712600"/>
              <a:ext cx="9475" cy="18250"/>
            </a:xfrm>
            <a:custGeom>
              <a:rect b="b" l="l" r="r" t="t"/>
              <a:pathLst>
                <a:path extrusionOk="0" h="730" w="379">
                  <a:moveTo>
                    <a:pt x="235" y="1"/>
                  </a:moveTo>
                  <a:lnTo>
                    <a:pt x="209" y="14"/>
                  </a:lnTo>
                  <a:cubicBezTo>
                    <a:pt x="144" y="53"/>
                    <a:pt x="79" y="261"/>
                    <a:pt x="66" y="339"/>
                  </a:cubicBezTo>
                  <a:cubicBezTo>
                    <a:pt x="40" y="417"/>
                    <a:pt x="1" y="625"/>
                    <a:pt x="40" y="703"/>
                  </a:cubicBezTo>
                  <a:lnTo>
                    <a:pt x="66" y="729"/>
                  </a:lnTo>
                  <a:lnTo>
                    <a:pt x="92" y="729"/>
                  </a:lnTo>
                  <a:cubicBezTo>
                    <a:pt x="95" y="729"/>
                    <a:pt x="99" y="730"/>
                    <a:pt x="104" y="730"/>
                  </a:cubicBezTo>
                  <a:cubicBezTo>
                    <a:pt x="138" y="730"/>
                    <a:pt x="207" y="710"/>
                    <a:pt x="287" y="391"/>
                  </a:cubicBezTo>
                  <a:cubicBezTo>
                    <a:pt x="378" y="27"/>
                    <a:pt x="300" y="14"/>
                    <a:pt x="274" y="1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137175" y="2726250"/>
              <a:ext cx="7825" cy="17275"/>
            </a:xfrm>
            <a:custGeom>
              <a:rect b="b" l="l" r="r" t="t"/>
              <a:pathLst>
                <a:path extrusionOk="0" h="691" w="313">
                  <a:moveTo>
                    <a:pt x="209" y="0"/>
                  </a:moveTo>
                  <a:cubicBezTo>
                    <a:pt x="138" y="0"/>
                    <a:pt x="89" y="105"/>
                    <a:pt x="52" y="326"/>
                  </a:cubicBezTo>
                  <a:cubicBezTo>
                    <a:pt x="0" y="548"/>
                    <a:pt x="13" y="678"/>
                    <a:pt x="91" y="691"/>
                  </a:cubicBezTo>
                  <a:lnTo>
                    <a:pt x="130" y="691"/>
                  </a:lnTo>
                  <a:lnTo>
                    <a:pt x="143" y="678"/>
                  </a:lnTo>
                  <a:cubicBezTo>
                    <a:pt x="222" y="626"/>
                    <a:pt x="261" y="443"/>
                    <a:pt x="274" y="365"/>
                  </a:cubicBezTo>
                  <a:cubicBezTo>
                    <a:pt x="287" y="287"/>
                    <a:pt x="313" y="92"/>
                    <a:pt x="274" y="27"/>
                  </a:cubicBezTo>
                  <a:lnTo>
                    <a:pt x="248" y="1"/>
                  </a:lnTo>
                  <a:lnTo>
                    <a:pt x="222" y="1"/>
                  </a:lnTo>
                  <a:cubicBezTo>
                    <a:pt x="217" y="0"/>
                    <a:pt x="213" y="0"/>
                    <a:pt x="209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068225" y="2690475"/>
              <a:ext cx="28000" cy="9075"/>
            </a:xfrm>
            <a:custGeom>
              <a:rect b="b" l="l" r="r" t="t"/>
              <a:pathLst>
                <a:path extrusionOk="0" h="363" w="1120">
                  <a:moveTo>
                    <a:pt x="490" y="0"/>
                  </a:moveTo>
                  <a:cubicBezTo>
                    <a:pt x="387" y="0"/>
                    <a:pt x="284" y="18"/>
                    <a:pt x="183" y="53"/>
                  </a:cubicBezTo>
                  <a:cubicBezTo>
                    <a:pt x="53" y="105"/>
                    <a:pt x="1" y="170"/>
                    <a:pt x="14" y="235"/>
                  </a:cubicBezTo>
                  <a:cubicBezTo>
                    <a:pt x="27" y="248"/>
                    <a:pt x="40" y="261"/>
                    <a:pt x="53" y="274"/>
                  </a:cubicBezTo>
                  <a:cubicBezTo>
                    <a:pt x="99" y="284"/>
                    <a:pt x="145" y="293"/>
                    <a:pt x="191" y="293"/>
                  </a:cubicBezTo>
                  <a:cubicBezTo>
                    <a:pt x="210" y="293"/>
                    <a:pt x="229" y="291"/>
                    <a:pt x="248" y="287"/>
                  </a:cubicBezTo>
                  <a:lnTo>
                    <a:pt x="547" y="287"/>
                  </a:lnTo>
                  <a:cubicBezTo>
                    <a:pt x="651" y="300"/>
                    <a:pt x="742" y="313"/>
                    <a:pt x="846" y="339"/>
                  </a:cubicBezTo>
                  <a:cubicBezTo>
                    <a:pt x="911" y="352"/>
                    <a:pt x="963" y="362"/>
                    <a:pt x="1002" y="362"/>
                  </a:cubicBezTo>
                  <a:cubicBezTo>
                    <a:pt x="1041" y="362"/>
                    <a:pt x="1067" y="352"/>
                    <a:pt x="1080" y="326"/>
                  </a:cubicBezTo>
                  <a:cubicBezTo>
                    <a:pt x="1119" y="261"/>
                    <a:pt x="1080" y="196"/>
                    <a:pt x="963" y="131"/>
                  </a:cubicBezTo>
                  <a:cubicBezTo>
                    <a:pt x="812" y="44"/>
                    <a:pt x="651" y="0"/>
                    <a:pt x="490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137825" y="2705850"/>
              <a:ext cx="26700" cy="12600"/>
            </a:xfrm>
            <a:custGeom>
              <a:rect b="b" l="l" r="r" t="t"/>
              <a:pathLst>
                <a:path extrusionOk="0" h="504" w="1068">
                  <a:moveTo>
                    <a:pt x="317" y="0"/>
                  </a:moveTo>
                  <a:cubicBezTo>
                    <a:pt x="281" y="0"/>
                    <a:pt x="245" y="3"/>
                    <a:pt x="209" y="11"/>
                  </a:cubicBezTo>
                  <a:cubicBezTo>
                    <a:pt x="78" y="24"/>
                    <a:pt x="0" y="76"/>
                    <a:pt x="13" y="141"/>
                  </a:cubicBezTo>
                  <a:cubicBezTo>
                    <a:pt x="13" y="154"/>
                    <a:pt x="13" y="167"/>
                    <a:pt x="26" y="180"/>
                  </a:cubicBezTo>
                  <a:cubicBezTo>
                    <a:pt x="91" y="219"/>
                    <a:pt x="156" y="245"/>
                    <a:pt x="222" y="245"/>
                  </a:cubicBezTo>
                  <a:cubicBezTo>
                    <a:pt x="326" y="271"/>
                    <a:pt x="417" y="297"/>
                    <a:pt x="508" y="323"/>
                  </a:cubicBezTo>
                  <a:cubicBezTo>
                    <a:pt x="599" y="349"/>
                    <a:pt x="703" y="388"/>
                    <a:pt x="781" y="440"/>
                  </a:cubicBezTo>
                  <a:cubicBezTo>
                    <a:pt x="868" y="475"/>
                    <a:pt x="925" y="504"/>
                    <a:pt x="970" y="504"/>
                  </a:cubicBezTo>
                  <a:cubicBezTo>
                    <a:pt x="992" y="504"/>
                    <a:pt x="1011" y="496"/>
                    <a:pt x="1028" y="479"/>
                  </a:cubicBezTo>
                  <a:cubicBezTo>
                    <a:pt x="1067" y="427"/>
                    <a:pt x="1041" y="349"/>
                    <a:pt x="950" y="258"/>
                  </a:cubicBezTo>
                  <a:cubicBezTo>
                    <a:pt x="846" y="167"/>
                    <a:pt x="729" y="89"/>
                    <a:pt x="599" y="50"/>
                  </a:cubicBezTo>
                  <a:cubicBezTo>
                    <a:pt x="505" y="22"/>
                    <a:pt x="411" y="0"/>
                    <a:pt x="317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7083850" y="2763025"/>
              <a:ext cx="47500" cy="29600"/>
            </a:xfrm>
            <a:custGeom>
              <a:rect b="b" l="l" r="r" t="t"/>
              <a:pathLst>
                <a:path extrusionOk="0" h="1184" w="1900">
                  <a:moveTo>
                    <a:pt x="26" y="0"/>
                  </a:moveTo>
                  <a:cubicBezTo>
                    <a:pt x="0" y="247"/>
                    <a:pt x="26" y="481"/>
                    <a:pt x="117" y="716"/>
                  </a:cubicBezTo>
                  <a:cubicBezTo>
                    <a:pt x="208" y="976"/>
                    <a:pt x="455" y="1158"/>
                    <a:pt x="728" y="1184"/>
                  </a:cubicBezTo>
                  <a:cubicBezTo>
                    <a:pt x="989" y="1184"/>
                    <a:pt x="1249" y="1080"/>
                    <a:pt x="1444" y="911"/>
                  </a:cubicBezTo>
                  <a:cubicBezTo>
                    <a:pt x="1639" y="768"/>
                    <a:pt x="1795" y="585"/>
                    <a:pt x="1899" y="364"/>
                  </a:cubicBezTo>
                  <a:cubicBezTo>
                    <a:pt x="1509" y="325"/>
                    <a:pt x="1119" y="260"/>
                    <a:pt x="741" y="156"/>
                  </a:cubicBezTo>
                  <a:cubicBezTo>
                    <a:pt x="507" y="104"/>
                    <a:pt x="260" y="78"/>
                    <a:pt x="26" y="0"/>
                  </a:cubicBezTo>
                  <a:close/>
                </a:path>
              </a:pathLst>
            </a:custGeom>
            <a:solidFill>
              <a:srgbClr val="9D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085475" y="2775675"/>
              <a:ext cx="36425" cy="16950"/>
            </a:xfrm>
            <a:custGeom>
              <a:rect b="b" l="l" r="r" t="t"/>
              <a:pathLst>
                <a:path extrusionOk="0" h="678" w="1457">
                  <a:moveTo>
                    <a:pt x="416" y="1"/>
                  </a:moveTo>
                  <a:cubicBezTo>
                    <a:pt x="274" y="1"/>
                    <a:pt x="134" y="15"/>
                    <a:pt x="0" y="40"/>
                  </a:cubicBezTo>
                  <a:cubicBezTo>
                    <a:pt x="13" y="92"/>
                    <a:pt x="39" y="158"/>
                    <a:pt x="65" y="210"/>
                  </a:cubicBezTo>
                  <a:cubicBezTo>
                    <a:pt x="156" y="470"/>
                    <a:pt x="390" y="652"/>
                    <a:pt x="676" y="678"/>
                  </a:cubicBezTo>
                  <a:cubicBezTo>
                    <a:pt x="937" y="678"/>
                    <a:pt x="1197" y="574"/>
                    <a:pt x="1392" y="405"/>
                  </a:cubicBezTo>
                  <a:cubicBezTo>
                    <a:pt x="1418" y="392"/>
                    <a:pt x="1431" y="366"/>
                    <a:pt x="1457" y="353"/>
                  </a:cubicBezTo>
                  <a:cubicBezTo>
                    <a:pt x="1223" y="171"/>
                    <a:pt x="937" y="53"/>
                    <a:pt x="650" y="14"/>
                  </a:cubicBezTo>
                  <a:cubicBezTo>
                    <a:pt x="572" y="5"/>
                    <a:pt x="494" y="1"/>
                    <a:pt x="416" y="1"/>
                  </a:cubicBezTo>
                  <a:close/>
                </a:path>
              </a:pathLst>
            </a:custGeom>
            <a:solidFill>
              <a:srgbClr val="FB1A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6525775" y="2726600"/>
              <a:ext cx="14025" cy="32525"/>
            </a:xfrm>
            <a:custGeom>
              <a:rect b="b" l="l" r="r" t="t"/>
              <a:pathLst>
                <a:path extrusionOk="0" h="1301" w="561">
                  <a:moveTo>
                    <a:pt x="508" y="0"/>
                  </a:moveTo>
                  <a:lnTo>
                    <a:pt x="1" y="1119"/>
                  </a:lnTo>
                  <a:lnTo>
                    <a:pt x="560" y="130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AF48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6517000" y="2722050"/>
              <a:ext cx="6850" cy="18550"/>
            </a:xfrm>
            <a:custGeom>
              <a:rect b="b" l="l" r="r" t="t"/>
              <a:pathLst>
                <a:path extrusionOk="0" h="742" w="274">
                  <a:moveTo>
                    <a:pt x="111" y="0"/>
                  </a:moveTo>
                  <a:cubicBezTo>
                    <a:pt x="108" y="0"/>
                    <a:pt x="106" y="0"/>
                    <a:pt x="105" y="0"/>
                  </a:cubicBezTo>
                  <a:lnTo>
                    <a:pt x="66" y="0"/>
                  </a:lnTo>
                  <a:lnTo>
                    <a:pt x="53" y="13"/>
                  </a:lnTo>
                  <a:cubicBezTo>
                    <a:pt x="1" y="78"/>
                    <a:pt x="14" y="286"/>
                    <a:pt x="14" y="377"/>
                  </a:cubicBezTo>
                  <a:cubicBezTo>
                    <a:pt x="27" y="455"/>
                    <a:pt x="40" y="663"/>
                    <a:pt x="105" y="716"/>
                  </a:cubicBezTo>
                  <a:lnTo>
                    <a:pt x="131" y="742"/>
                  </a:lnTo>
                  <a:lnTo>
                    <a:pt x="157" y="742"/>
                  </a:lnTo>
                  <a:cubicBezTo>
                    <a:pt x="183" y="742"/>
                    <a:pt x="274" y="729"/>
                    <a:pt x="248" y="364"/>
                  </a:cubicBezTo>
                  <a:cubicBezTo>
                    <a:pt x="223" y="11"/>
                    <a:pt x="142" y="0"/>
                    <a:pt x="111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6574250" y="2717475"/>
              <a:ext cx="7175" cy="17625"/>
            </a:xfrm>
            <a:custGeom>
              <a:rect b="b" l="l" r="r" t="t"/>
              <a:pathLst>
                <a:path extrusionOk="0" h="705" w="287">
                  <a:moveTo>
                    <a:pt x="91" y="1"/>
                  </a:moveTo>
                  <a:cubicBezTo>
                    <a:pt x="13" y="14"/>
                    <a:pt x="0" y="144"/>
                    <a:pt x="26" y="365"/>
                  </a:cubicBezTo>
                  <a:cubicBezTo>
                    <a:pt x="51" y="588"/>
                    <a:pt x="99" y="704"/>
                    <a:pt x="171" y="704"/>
                  </a:cubicBezTo>
                  <a:cubicBezTo>
                    <a:pt x="174" y="704"/>
                    <a:pt x="178" y="704"/>
                    <a:pt x="182" y="703"/>
                  </a:cubicBezTo>
                  <a:lnTo>
                    <a:pt x="221" y="703"/>
                  </a:lnTo>
                  <a:lnTo>
                    <a:pt x="234" y="677"/>
                  </a:lnTo>
                  <a:cubicBezTo>
                    <a:pt x="273" y="573"/>
                    <a:pt x="286" y="456"/>
                    <a:pt x="260" y="352"/>
                  </a:cubicBezTo>
                  <a:cubicBezTo>
                    <a:pt x="247" y="261"/>
                    <a:pt x="208" y="66"/>
                    <a:pt x="143" y="2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497500" y="2691375"/>
              <a:ext cx="28950" cy="16050"/>
            </a:xfrm>
            <a:custGeom>
              <a:rect b="b" l="l" r="r" t="t"/>
              <a:pathLst>
                <a:path extrusionOk="0" h="642" w="1158">
                  <a:moveTo>
                    <a:pt x="778" y="1"/>
                  </a:moveTo>
                  <a:cubicBezTo>
                    <a:pt x="650" y="1"/>
                    <a:pt x="524" y="26"/>
                    <a:pt x="416" y="69"/>
                  </a:cubicBezTo>
                  <a:cubicBezTo>
                    <a:pt x="273" y="121"/>
                    <a:pt x="169" y="212"/>
                    <a:pt x="91" y="343"/>
                  </a:cubicBezTo>
                  <a:cubicBezTo>
                    <a:pt x="13" y="460"/>
                    <a:pt x="0" y="564"/>
                    <a:pt x="91" y="616"/>
                  </a:cubicBezTo>
                  <a:cubicBezTo>
                    <a:pt x="104" y="629"/>
                    <a:pt x="117" y="642"/>
                    <a:pt x="143" y="642"/>
                  </a:cubicBezTo>
                  <a:cubicBezTo>
                    <a:pt x="195" y="642"/>
                    <a:pt x="260" y="616"/>
                    <a:pt x="351" y="564"/>
                  </a:cubicBezTo>
                  <a:cubicBezTo>
                    <a:pt x="442" y="499"/>
                    <a:pt x="533" y="460"/>
                    <a:pt x="625" y="408"/>
                  </a:cubicBezTo>
                  <a:cubicBezTo>
                    <a:pt x="729" y="369"/>
                    <a:pt x="833" y="343"/>
                    <a:pt x="937" y="316"/>
                  </a:cubicBezTo>
                  <a:cubicBezTo>
                    <a:pt x="1080" y="277"/>
                    <a:pt x="1158" y="251"/>
                    <a:pt x="1145" y="173"/>
                  </a:cubicBezTo>
                  <a:cubicBezTo>
                    <a:pt x="1119" y="82"/>
                    <a:pt x="1028" y="30"/>
                    <a:pt x="859" y="4"/>
                  </a:cubicBezTo>
                  <a:cubicBezTo>
                    <a:pt x="832" y="2"/>
                    <a:pt x="805" y="1"/>
                    <a:pt x="778" y="1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564800" y="2685025"/>
              <a:ext cx="33525" cy="14850"/>
            </a:xfrm>
            <a:custGeom>
              <a:rect b="b" l="l" r="r" t="t"/>
              <a:pathLst>
                <a:path extrusionOk="0" h="594" w="1341">
                  <a:moveTo>
                    <a:pt x="591" y="1"/>
                  </a:moveTo>
                  <a:cubicBezTo>
                    <a:pt x="490" y="1"/>
                    <a:pt x="391" y="14"/>
                    <a:pt x="300" y="37"/>
                  </a:cubicBezTo>
                  <a:cubicBezTo>
                    <a:pt x="118" y="102"/>
                    <a:pt x="14" y="180"/>
                    <a:pt x="14" y="284"/>
                  </a:cubicBezTo>
                  <a:cubicBezTo>
                    <a:pt x="1" y="297"/>
                    <a:pt x="14" y="323"/>
                    <a:pt x="27" y="336"/>
                  </a:cubicBezTo>
                  <a:cubicBezTo>
                    <a:pt x="53" y="375"/>
                    <a:pt x="144" y="388"/>
                    <a:pt x="261" y="388"/>
                  </a:cubicBezTo>
                  <a:cubicBezTo>
                    <a:pt x="391" y="401"/>
                    <a:pt x="508" y="414"/>
                    <a:pt x="625" y="440"/>
                  </a:cubicBezTo>
                  <a:cubicBezTo>
                    <a:pt x="742" y="466"/>
                    <a:pt x="859" y="492"/>
                    <a:pt x="963" y="544"/>
                  </a:cubicBezTo>
                  <a:cubicBezTo>
                    <a:pt x="1042" y="573"/>
                    <a:pt x="1105" y="594"/>
                    <a:pt x="1156" y="594"/>
                  </a:cubicBezTo>
                  <a:cubicBezTo>
                    <a:pt x="1199" y="594"/>
                    <a:pt x="1233" y="580"/>
                    <a:pt x="1263" y="544"/>
                  </a:cubicBezTo>
                  <a:cubicBezTo>
                    <a:pt x="1341" y="466"/>
                    <a:pt x="1315" y="362"/>
                    <a:pt x="1211" y="245"/>
                  </a:cubicBezTo>
                  <a:cubicBezTo>
                    <a:pt x="1107" y="128"/>
                    <a:pt x="963" y="50"/>
                    <a:pt x="807" y="24"/>
                  </a:cubicBezTo>
                  <a:cubicBezTo>
                    <a:pt x="737" y="8"/>
                    <a:pt x="663" y="1"/>
                    <a:pt x="591" y="1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23"/>
          <p:cNvSpPr txBox="1"/>
          <p:nvPr/>
        </p:nvSpPr>
        <p:spPr>
          <a:xfrm>
            <a:off x="326325" y="1898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Ayon Kumar Das</a:t>
            </a:r>
            <a:endParaRPr b="1" sz="1500"/>
          </a:p>
        </p:txBody>
      </p:sp>
      <p:sp>
        <p:nvSpPr>
          <p:cNvPr id="621" name="Google Shape;621;p23"/>
          <p:cNvSpPr txBox="1"/>
          <p:nvPr/>
        </p:nvSpPr>
        <p:spPr>
          <a:xfrm>
            <a:off x="475000" y="2247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adas010@citymail.cuny.edu</a:t>
            </a:r>
            <a:endParaRPr/>
          </a:p>
        </p:txBody>
      </p:sp>
      <p:sp>
        <p:nvSpPr>
          <p:cNvPr id="622" name="Google Shape;622;p23"/>
          <p:cNvSpPr txBox="1"/>
          <p:nvPr/>
        </p:nvSpPr>
        <p:spPr>
          <a:xfrm>
            <a:off x="3135825" y="1898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Myesha Mahazabeen</a:t>
            </a:r>
            <a:endParaRPr b="1"/>
          </a:p>
        </p:txBody>
      </p:sp>
      <p:sp>
        <p:nvSpPr>
          <p:cNvPr id="623" name="Google Shape;623;p23"/>
          <p:cNvSpPr txBox="1"/>
          <p:nvPr/>
        </p:nvSpPr>
        <p:spPr>
          <a:xfrm>
            <a:off x="3295650" y="224988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mmahaza000@citymail.cuny.edu</a:t>
            </a:r>
            <a:endParaRPr/>
          </a:p>
        </p:txBody>
      </p:sp>
      <p:sp>
        <p:nvSpPr>
          <p:cNvPr id="624" name="Google Shape;624;p23"/>
          <p:cNvSpPr txBox="1"/>
          <p:nvPr/>
        </p:nvSpPr>
        <p:spPr>
          <a:xfrm>
            <a:off x="6135825" y="1925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Najia Jahan</a:t>
            </a:r>
            <a:endParaRPr b="1"/>
          </a:p>
        </p:txBody>
      </p:sp>
      <p:sp>
        <p:nvSpPr>
          <p:cNvPr id="625" name="Google Shape;625;p23"/>
          <p:cNvSpPr txBox="1"/>
          <p:nvPr/>
        </p:nvSpPr>
        <p:spPr>
          <a:xfrm>
            <a:off x="6295650" y="2247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njahan010@citymail.cuny.edu</a:t>
            </a:r>
            <a:endParaRPr/>
          </a:p>
        </p:txBody>
      </p:sp>
      <p:pic>
        <p:nvPicPr>
          <p:cNvPr id="626" name="Google Shape;6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825" y="2330975"/>
            <a:ext cx="201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825" y="2323425"/>
            <a:ext cx="201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5" y="2330975"/>
            <a:ext cx="201600" cy="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180250" y="1466350"/>
            <a:ext cx="4844400" cy="33474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302711" y="1013600"/>
            <a:ext cx="933600" cy="100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>
            <a:off x="488735" y="1213658"/>
            <a:ext cx="562118" cy="604552"/>
            <a:chOff x="1190625" y="238125"/>
            <a:chExt cx="5238750" cy="5238750"/>
          </a:xfrm>
        </p:grpSpPr>
        <p:sp>
          <p:nvSpPr>
            <p:cNvPr id="239" name="Google Shape;239;p14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4"/>
          <p:cNvGrpSpPr/>
          <p:nvPr/>
        </p:nvGrpSpPr>
        <p:grpSpPr>
          <a:xfrm>
            <a:off x="463690" y="2142796"/>
            <a:ext cx="3978076" cy="1827047"/>
            <a:chOff x="695359" y="2104974"/>
            <a:chExt cx="3343202" cy="1427046"/>
          </a:xfrm>
        </p:grpSpPr>
        <p:sp>
          <p:nvSpPr>
            <p:cNvPr id="247" name="Google Shape;247;p14"/>
            <p:cNvSpPr txBox="1"/>
            <p:nvPr/>
          </p:nvSpPr>
          <p:spPr>
            <a:xfrm>
              <a:off x="695359" y="2104974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it?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695360" y="2398620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Purpose: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Binary classification for predicting outcomes.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Probability Estimation: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Uses sigmoid function for probability transformation.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Interpretability: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Coefficients illustrate feature impact.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Efficiency: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Computationally efficient and suitable for real-time tasks.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9" name="Google Shape;2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400" y="1957825"/>
            <a:ext cx="4011501" cy="2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Equation</a:t>
            </a:r>
            <a:endParaRPr/>
          </a:p>
        </p:txBody>
      </p:sp>
      <p:grpSp>
        <p:nvGrpSpPr>
          <p:cNvPr id="255" name="Google Shape;255;p15"/>
          <p:cNvGrpSpPr/>
          <p:nvPr/>
        </p:nvGrpSpPr>
        <p:grpSpPr>
          <a:xfrm>
            <a:off x="638631" y="972547"/>
            <a:ext cx="7529711" cy="744299"/>
            <a:chOff x="3961063" y="1231575"/>
            <a:chExt cx="7082788" cy="650100"/>
          </a:xfrm>
        </p:grpSpPr>
        <p:sp>
          <p:nvSpPr>
            <p:cNvPr id="256" name="Google Shape;256;p15"/>
            <p:cNvSpPr/>
            <p:nvPr/>
          </p:nvSpPr>
          <p:spPr>
            <a:xfrm>
              <a:off x="6143950" y="1231575"/>
              <a:ext cx="48999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</a:rPr>
                <a:t>P(Y=1)=1 / 1+e^−(β0​+β1​X1​+β2​X2​+...+βn​Xn​)</a:t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5"/>
          <p:cNvSpPr txBox="1"/>
          <p:nvPr/>
        </p:nvSpPr>
        <p:spPr>
          <a:xfrm>
            <a:off x="914225" y="1007650"/>
            <a:ext cx="1782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Sigmoid Function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281925" y="2444713"/>
            <a:ext cx="43152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P(Y=1) is the probability of the positive class (event happening)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 is the base of the natural logarithm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Β0, β1,...,βn ​ are coefficients associated with features 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,X2,...,Xn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600" y="1833075"/>
            <a:ext cx="4419749" cy="33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this work?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1728550" y="1452325"/>
            <a:ext cx="5125500" cy="639000"/>
          </a:xfrm>
          <a:prstGeom prst="roundRect">
            <a:avLst>
              <a:gd fmla="val 5000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P(Y=1)=1 / 1+e^−(β0​+β1​X1​+β2​X2​+...+βn​Xn​)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457200" y="2342000"/>
            <a:ext cx="1660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Features(e.g amount, time)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X1 = 50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X2 = 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457200" y="3580900"/>
            <a:ext cx="13263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Coefficients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β0​= -3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β1​= 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β2=​ 0.05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3032175" y="2342000"/>
            <a:ext cx="46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Log-odds = 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−3+(0.1×50)+(0.05×12) = −3+5+0.6 = 2.6</a:t>
            </a:r>
            <a:endParaRPr/>
          </a:p>
        </p:txBody>
      </p:sp>
      <p:sp>
        <p:nvSpPr>
          <p:cNvPr id="270" name="Google Shape;270;p16"/>
          <p:cNvSpPr txBox="1"/>
          <p:nvPr/>
        </p:nvSpPr>
        <p:spPr>
          <a:xfrm>
            <a:off x="3074875" y="2981000"/>
            <a:ext cx="486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P(Y=1) = 1 / 1+e^−(2.6)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    = 0.93086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    = </a:t>
            </a:r>
            <a:r>
              <a:rPr b="1" lang="en" sz="1800">
                <a:solidFill>
                  <a:schemeClr val="accent6"/>
                </a:solidFill>
              </a:rPr>
              <a:t>93%</a:t>
            </a:r>
            <a:endParaRPr b="1"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Indicates a high probability of the transaction being fraudulent.</a:t>
            </a:r>
            <a:endParaRPr i="1" sz="1800">
              <a:solidFill>
                <a:schemeClr val="accent6"/>
              </a:solidFill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3546050" y="782875"/>
            <a:ext cx="194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Hypothetical Example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585050" y="1236650"/>
            <a:ext cx="83073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a dataset with 284,807 transactions.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Investigate statistical summaries and class distribution.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Visualize correlations among features using a heatmap.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dataset into features (X) and the target variable (Y).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Building: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Logistic Regression.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potential convergence issues with an increased iteration limit.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 Metrics: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Assess model performance using key metrics: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Accuracy, Precision, Recall, F1-Score, Matthews Correlation Coefficient.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8" name="Google Shape;278;p17"/>
          <p:cNvGrpSpPr/>
          <p:nvPr/>
        </p:nvGrpSpPr>
        <p:grpSpPr>
          <a:xfrm>
            <a:off x="7067181" y="1181390"/>
            <a:ext cx="2076831" cy="2675983"/>
            <a:chOff x="3346589" y="1035541"/>
            <a:chExt cx="2550136" cy="3477109"/>
          </a:xfrm>
        </p:grpSpPr>
        <p:grpSp>
          <p:nvGrpSpPr>
            <p:cNvPr id="279" name="Google Shape;279;p17"/>
            <p:cNvGrpSpPr/>
            <p:nvPr/>
          </p:nvGrpSpPr>
          <p:grpSpPr>
            <a:xfrm>
              <a:off x="3346589" y="1035541"/>
              <a:ext cx="2450802" cy="3009202"/>
              <a:chOff x="3409938" y="1035450"/>
              <a:chExt cx="2324137" cy="2853677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" name="Google Shape;309;p17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(creditcard.csv)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900" y="1099850"/>
            <a:ext cx="7117099" cy="3909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18"/>
          <p:cNvGrpSpPr/>
          <p:nvPr/>
        </p:nvGrpSpPr>
        <p:grpSpPr>
          <a:xfrm>
            <a:off x="223123" y="1183077"/>
            <a:ext cx="904065" cy="784899"/>
            <a:chOff x="5142325" y="1951175"/>
            <a:chExt cx="1293925" cy="1315400"/>
          </a:xfrm>
        </p:grpSpPr>
        <p:sp>
          <p:nvSpPr>
            <p:cNvPr id="318" name="Google Shape;318;p18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18"/>
          <p:cNvSpPr txBox="1"/>
          <p:nvPr/>
        </p:nvSpPr>
        <p:spPr>
          <a:xfrm>
            <a:off x="139600" y="1924699"/>
            <a:ext cx="18873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 Columns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column ‘Class’ is Target Variable.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30 Columns are 30 features.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(V1,V2..,V28) are PCA transformations.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two are Amount, Time.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152400" y="152400"/>
            <a:ext cx="370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LINK:</a:t>
            </a:r>
            <a:r>
              <a:rPr lang="en" sz="900">
                <a:solidFill>
                  <a:srgbClr val="000000"/>
                </a:solidFill>
              </a:rPr>
              <a:t> https://www.kaggle.com/datasets/mlg-ulb/creditcardfraud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361" name="Google Shape;3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25" y="1087675"/>
            <a:ext cx="4780865" cy="40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9"/>
          <p:cNvSpPr txBox="1"/>
          <p:nvPr/>
        </p:nvSpPr>
        <p:spPr>
          <a:xfrm>
            <a:off x="3546050" y="782875"/>
            <a:ext cx="194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Hypothetical Example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2753550" y="1503600"/>
            <a:ext cx="3867300" cy="2800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20"/>
          <p:cNvGraphicFramePr/>
          <p:nvPr/>
        </p:nvGraphicFramePr>
        <p:xfrm>
          <a:off x="2904475" y="1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{A6994346-668F-4B40-9F41-CB38CC74211C}</a:tableStyleId>
              </a:tblPr>
              <a:tblGrid>
                <a:gridCol w="1809625"/>
                <a:gridCol w="1730500"/>
              </a:tblGrid>
              <a:tr h="138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38761D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NN</a:t>
                      </a:r>
                      <a:endParaRPr b="1" sz="2200">
                        <a:solidFill>
                          <a:srgbClr val="38761D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True Negative</a:t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CC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NF</a:t>
                      </a:r>
                      <a:endParaRPr b="1" sz="2200">
                        <a:solidFill>
                          <a:srgbClr val="CC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False Positive</a:t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CC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FN</a:t>
                      </a:r>
                      <a:endParaRPr b="1" sz="2200">
                        <a:solidFill>
                          <a:srgbClr val="CC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False Negative</a:t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38761D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FF</a:t>
                      </a:r>
                      <a:endParaRPr b="1" sz="2200">
                        <a:solidFill>
                          <a:srgbClr val="38761D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True Positive</a:t>
                      </a:r>
                      <a:endParaRPr b="1" sz="1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A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375" name="Google Shape;375;p21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376" name="Google Shape;376;p21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1"/>
          <p:cNvGrpSpPr/>
          <p:nvPr/>
        </p:nvGrpSpPr>
        <p:grpSpPr>
          <a:xfrm>
            <a:off x="457198" y="1157650"/>
            <a:ext cx="3396552" cy="765300"/>
            <a:chOff x="457198" y="1157650"/>
            <a:chExt cx="3396552" cy="765300"/>
          </a:xfrm>
        </p:grpSpPr>
        <p:sp>
          <p:nvSpPr>
            <p:cNvPr id="417" name="Google Shape;417;p21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457200" y="1157650"/>
              <a:ext cx="2855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Enormous Data Processing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1"/>
            <p:cNvSpPr txBox="1"/>
            <p:nvPr/>
          </p:nvSpPr>
          <p:spPr>
            <a:xfrm>
              <a:off x="457198" y="15911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Rapid model response required for daily data influx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421" name="Google Shape;421;p21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Imbalanced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99.8% transactions non-fraudulent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1"/>
          <p:cNvGrpSpPr/>
          <p:nvPr/>
        </p:nvGrpSpPr>
        <p:grpSpPr>
          <a:xfrm>
            <a:off x="457198" y="3089250"/>
            <a:ext cx="3396552" cy="671225"/>
            <a:chOff x="457198" y="3089250"/>
            <a:chExt cx="3396552" cy="671225"/>
          </a:xfrm>
        </p:grpSpPr>
        <p:sp>
          <p:nvSpPr>
            <p:cNvPr id="425" name="Google Shape;425;p21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6" name="Google Shape;426;p21"/>
            <p:cNvSpPr txBox="1"/>
            <p:nvPr/>
          </p:nvSpPr>
          <p:spPr>
            <a:xfrm>
              <a:off x="457200" y="3089250"/>
              <a:ext cx="279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Availability and Privacy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7" name="Google Shape;427;p21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Handling private data securely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" name="Google Shape;428;p21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429" name="Google Shape;429;p21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1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Misclassified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Not catching all fraud cases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2" name="Google Shape;432;p21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1"/>
          <p:cNvCxnSpPr>
            <a:stCxn id="432" idx="2"/>
            <a:endCxn id="417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>
            <a:stCxn id="432" idx="2"/>
            <a:endCxn id="421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1"/>
          <p:cNvCxnSpPr>
            <a:stCxn id="432" idx="2"/>
            <a:endCxn id="425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1"/>
          <p:cNvCxnSpPr>
            <a:stCxn id="432" idx="2"/>
            <a:endCxn id="429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