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Lst>
  <p:notesMasterIdLst>
    <p:notesMasterId r:id="rId33"/>
  </p:notesMasterIdLst>
  <p:handoutMasterIdLst>
    <p:handoutMasterId r:id="rId34"/>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41" autoAdjust="0"/>
  </p:normalViewPr>
  <p:slideViewPr>
    <p:cSldViewPr snapToGrid="0" snapToObjects="1">
      <p:cViewPr varScale="1">
        <p:scale>
          <a:sx n="82" d="100"/>
          <a:sy n="82" d="100"/>
        </p:scale>
        <p:origin x="89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9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3/15/2021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412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交换机：</a:t>
            </a:r>
            <a:endParaRPr lang="en-US" altLang="zh-CN"/>
          </a:p>
          <a:p>
            <a:pPr lvl="1"/>
            <a:r>
              <a:rPr lang="zh-CN" altLang="en-US"/>
              <a:t>在园区网络中，交换机一般来说是距离终端用户最近的设备，接入层的交换机一般为二层交换机，又称为以太网交换机，二层是指</a:t>
            </a:r>
            <a:r>
              <a:rPr lang="en-US" altLang="zh-CN"/>
              <a:t>TCP/IP</a:t>
            </a:r>
            <a:r>
              <a:rPr lang="zh-CN" altLang="en-US"/>
              <a:t>参考模型的数据链路层；</a:t>
            </a:r>
            <a:endParaRPr lang="en-US" altLang="zh-CN"/>
          </a:p>
          <a:p>
            <a:pPr lvl="1"/>
            <a:r>
              <a:rPr lang="zh-CN" altLang="en-US"/>
              <a:t>以太网交换机可以实现：数据帧的交换、终端用户设备的接入、基本的接入安全功能、二层链路的冗余等；</a:t>
            </a:r>
          </a:p>
          <a:p>
            <a:pPr lvl="1"/>
            <a:r>
              <a:rPr lang="zh-CN" altLang="en-US"/>
              <a:t>广播域：一个节点发送一个广播报文其余节点都能够收到的节点的集合。</a:t>
            </a: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3797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路由器：</a:t>
            </a:r>
            <a:endParaRPr lang="en-US" altLang="zh-CN"/>
          </a:p>
          <a:p>
            <a:pPr lvl="1"/>
            <a:r>
              <a:rPr lang="zh-CN" altLang="en-US"/>
              <a:t>路由器工作在</a:t>
            </a:r>
            <a:r>
              <a:rPr lang="en-US" altLang="zh-CN"/>
              <a:t>TCP/IP</a:t>
            </a:r>
            <a:r>
              <a:rPr lang="zh-CN" altLang="en-US"/>
              <a:t>参考模型的网络层；</a:t>
            </a:r>
            <a:endParaRPr lang="en-US" altLang="zh-CN"/>
          </a:p>
          <a:p>
            <a:pPr lvl="1"/>
            <a:r>
              <a:rPr lang="zh-CN" altLang="en-US"/>
              <a:t>路由器可以实现：维护路由表和路由信息、路由发现及路径选择、数据转发、隔离广播域、广域网接入和网络地址转换及特定的安全功能。</a:t>
            </a: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3511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防火墙：</a:t>
            </a:r>
            <a:endParaRPr lang="en-US" altLang="zh-CN"/>
          </a:p>
          <a:p>
            <a:pPr lvl="1"/>
            <a:r>
              <a:rPr lang="zh-CN" altLang="en-US"/>
              <a:t>是位于两个信任程度不同的网络之间（如企业内部网络和</a:t>
            </a:r>
            <a:r>
              <a:rPr lang="en-US" altLang="zh-CN"/>
              <a:t>Internet</a:t>
            </a:r>
            <a:r>
              <a:rPr lang="zh-CN" altLang="en-US"/>
              <a:t>之间）的设备，它对两个网络之间的通信进行控制，通过强制实施统一的安全策略，防止对重要信息资源的非法存取和访问，以达到保护系统安全的目的。</a:t>
            </a:r>
            <a:endParaRPr lang="en-US" altLang="zh-CN"/>
          </a:p>
          <a:p>
            <a:pPr lvl="1"/>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18216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无线局域网</a:t>
            </a:r>
            <a:r>
              <a:rPr lang="en-US" altLang="zh-CN"/>
              <a:t>WLAN</a:t>
            </a:r>
            <a:r>
              <a:rPr lang="zh-CN" altLang="en-US"/>
              <a:t>广义上是指以无线电波、激光、红外线等无线信号来代替有线局域网中的部分或全部传输介质所构成的网络。而常见的</a:t>
            </a:r>
            <a:r>
              <a:rPr lang="en-US" altLang="zh-CN"/>
              <a:t>Wi-Fi</a:t>
            </a:r>
            <a:r>
              <a:rPr lang="zh-CN" altLang="en-US"/>
              <a:t>是指</a:t>
            </a:r>
            <a:r>
              <a:rPr lang="en-US" altLang="zh-CN"/>
              <a:t>IEEE 802.11</a:t>
            </a:r>
            <a:r>
              <a:rPr lang="zh-CN" altLang="en-US"/>
              <a:t>标准上的无线局域网技术。</a:t>
            </a:r>
          </a:p>
          <a:p>
            <a:r>
              <a:rPr lang="zh-CN" altLang="en-US"/>
              <a:t>在</a:t>
            </a:r>
            <a:r>
              <a:rPr lang="en-US" altLang="zh-CN"/>
              <a:t>WLAN</a:t>
            </a:r>
            <a:r>
              <a:rPr lang="zh-CN" altLang="en-US"/>
              <a:t>中，常见的设备有胖</a:t>
            </a:r>
            <a:r>
              <a:rPr lang="en-US" altLang="zh-CN"/>
              <a:t>AP</a:t>
            </a:r>
            <a:r>
              <a:rPr lang="zh-CN" altLang="en-US"/>
              <a:t>、瘦</a:t>
            </a:r>
            <a:r>
              <a:rPr lang="en-US" altLang="zh-CN"/>
              <a:t>AP</a:t>
            </a:r>
            <a:r>
              <a:rPr lang="zh-CN" altLang="en-US"/>
              <a:t>和无线控制器</a:t>
            </a:r>
            <a:r>
              <a:rPr lang="en-US" altLang="zh-CN"/>
              <a:t>AC</a:t>
            </a:r>
            <a:r>
              <a:rPr lang="zh-CN" altLang="en-US"/>
              <a:t>。</a:t>
            </a:r>
            <a:endParaRPr lang="en-US" altLang="zh-CN"/>
          </a:p>
          <a:p>
            <a:pPr lvl="1"/>
            <a:r>
              <a:rPr lang="zh-CN" altLang="en-US"/>
              <a:t>无线接入点 </a:t>
            </a:r>
            <a:r>
              <a:rPr lang="en-US" altLang="zh-CN"/>
              <a:t>(AP, Access Point)</a:t>
            </a:r>
          </a:p>
          <a:p>
            <a:pPr lvl="2"/>
            <a:r>
              <a:rPr lang="zh-CN" altLang="en-US"/>
              <a:t>一般支持</a:t>
            </a:r>
            <a:r>
              <a:rPr lang="en-US" altLang="zh-CN"/>
              <a:t>FAT AP</a:t>
            </a:r>
            <a:r>
              <a:rPr lang="zh-CN" altLang="en-US"/>
              <a:t>、</a:t>
            </a:r>
            <a:r>
              <a:rPr lang="en-US" altLang="zh-CN"/>
              <a:t>FIT AP</a:t>
            </a:r>
            <a:r>
              <a:rPr lang="zh-CN" altLang="en-US"/>
              <a:t>和云管理工作模式，根据网络规划的需求，可以灵活地在各种模式下切换。</a:t>
            </a:r>
          </a:p>
          <a:p>
            <a:pPr lvl="2"/>
            <a:r>
              <a:rPr lang="en-US" altLang="zh-CN"/>
              <a:t>FAT AP</a:t>
            </a:r>
            <a:r>
              <a:rPr lang="zh-CN" altLang="en-US"/>
              <a:t>：适用于家庭，独立工作，需单独配置，功能较为单一，成本低。</a:t>
            </a:r>
            <a:endParaRPr lang="en-US" altLang="zh-CN"/>
          </a:p>
          <a:p>
            <a:pPr lvl="2"/>
            <a:r>
              <a:rPr lang="en-US" altLang="zh-CN"/>
              <a:t>FIT AP</a:t>
            </a:r>
            <a:r>
              <a:rPr lang="zh-CN" altLang="en-US"/>
              <a:t>：适用于大中型企业，需要配合</a:t>
            </a:r>
            <a:r>
              <a:rPr lang="en-US" altLang="zh-CN"/>
              <a:t>AC</a:t>
            </a:r>
            <a:r>
              <a:rPr lang="zh-CN" altLang="en-US"/>
              <a:t>使用，由</a:t>
            </a:r>
            <a:r>
              <a:rPr lang="en-US" altLang="zh-CN"/>
              <a:t>AC</a:t>
            </a:r>
            <a:r>
              <a:rPr lang="zh-CN" altLang="en-US"/>
              <a:t>统一管理和配置，功能丰富。</a:t>
            </a:r>
            <a:endParaRPr lang="en-US" altLang="zh-CN"/>
          </a:p>
          <a:p>
            <a:pPr lvl="2"/>
            <a:r>
              <a:rPr lang="zh-CN" altLang="en-US"/>
              <a:t>云管理：适用于中小型企业，需要配合云管理平台使用，由云管理平台统一管理和配置，功能丰富，即插即用。</a:t>
            </a:r>
            <a:endParaRPr lang="en-US" altLang="zh-CN"/>
          </a:p>
          <a:p>
            <a:pPr lvl="1"/>
            <a:r>
              <a:rPr lang="zh-CN" altLang="en-US"/>
              <a:t>无线接入控制器 </a:t>
            </a:r>
            <a:r>
              <a:rPr lang="en-US" altLang="zh-CN"/>
              <a:t>(AC, Access Controller)</a:t>
            </a:r>
          </a:p>
          <a:p>
            <a:pPr lvl="2"/>
            <a:r>
              <a:rPr lang="zh-CN" altLang="en-US"/>
              <a:t>一般位于整个网络的汇聚层，提供高速、安全、可靠的</a:t>
            </a:r>
            <a:r>
              <a:rPr lang="en-US" altLang="zh-CN"/>
              <a:t>WLAN</a:t>
            </a:r>
            <a:r>
              <a:rPr lang="zh-CN" altLang="en-US"/>
              <a:t>业务。</a:t>
            </a:r>
          </a:p>
          <a:p>
            <a:pPr lvl="2"/>
            <a:r>
              <a:rPr lang="zh-CN" altLang="en-US"/>
              <a:t>提供大容量、高性能、高可靠性、易安装、易维护的无线数据控制业务，具有组网灵活、绿色节能等优势。</a:t>
            </a:r>
          </a:p>
          <a:p>
            <a:pPr lvl="1"/>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11032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33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网络类型可以根据覆盖的地理范围，划分成局域网和广域网，以及介于局域网和广域网之间的城域网。</a:t>
            </a:r>
          </a:p>
          <a:p>
            <a:r>
              <a:rPr lang="zh-CN" altLang="en-US"/>
              <a:t>局域网：</a:t>
            </a:r>
            <a:endParaRPr lang="en-US" altLang="zh-CN"/>
          </a:p>
          <a:p>
            <a:pPr lvl="1"/>
            <a:r>
              <a:rPr lang="zh-CN" altLang="en-US"/>
              <a:t>基本特点：</a:t>
            </a:r>
            <a:endParaRPr lang="en-US" altLang="zh-CN"/>
          </a:p>
          <a:p>
            <a:pPr lvl="2"/>
            <a:r>
              <a:rPr lang="zh-CN" altLang="en-US"/>
              <a:t>覆盖范围一般在几公里之内；</a:t>
            </a:r>
          </a:p>
          <a:p>
            <a:pPr lvl="2"/>
            <a:r>
              <a:rPr lang="zh-CN" altLang="en-US"/>
              <a:t>主要作用是把分布距离较近 </a:t>
            </a:r>
            <a:r>
              <a:rPr lang="en-US" altLang="zh-CN"/>
              <a:t>(</a:t>
            </a:r>
            <a:r>
              <a:rPr lang="zh-CN" altLang="en-US"/>
              <a:t>如</a:t>
            </a:r>
            <a:r>
              <a:rPr lang="en-US" altLang="zh-CN"/>
              <a:t>: </a:t>
            </a:r>
            <a:r>
              <a:rPr lang="zh-CN" altLang="en-US"/>
              <a:t>有一个家庭内、一座或几座大楼内、一个校园内，等等</a:t>
            </a:r>
            <a:r>
              <a:rPr lang="en-US" altLang="zh-CN"/>
              <a:t>) </a:t>
            </a:r>
            <a:r>
              <a:rPr lang="zh-CN" altLang="en-US"/>
              <a:t>的若干终端电脑连接起来。</a:t>
            </a:r>
            <a:endParaRPr lang="en-US" altLang="zh-CN"/>
          </a:p>
          <a:p>
            <a:pPr lvl="1"/>
            <a:r>
              <a:rPr lang="zh-CN" altLang="en-US"/>
              <a:t>使用技术：以太网、</a:t>
            </a:r>
            <a:r>
              <a:rPr lang="en-US" altLang="zh-CN"/>
              <a:t>Wi-Fi</a:t>
            </a:r>
            <a:r>
              <a:rPr lang="zh-CN" altLang="en-US"/>
              <a:t>等。</a:t>
            </a:r>
            <a:endParaRPr lang="en-US" altLang="zh-CN"/>
          </a:p>
          <a:p>
            <a:pPr lvl="0"/>
            <a:r>
              <a:rPr lang="zh-CN" altLang="en-US"/>
              <a:t>城域网：</a:t>
            </a:r>
            <a:endParaRPr lang="en-US" altLang="zh-CN"/>
          </a:p>
          <a:p>
            <a:pPr lvl="1"/>
            <a:r>
              <a:rPr lang="zh-CN" altLang="en-US"/>
              <a:t>基本特点：</a:t>
            </a:r>
            <a:endParaRPr lang="en-US" altLang="zh-CN"/>
          </a:p>
          <a:p>
            <a:pPr lvl="2"/>
            <a:r>
              <a:rPr lang="zh-CN" altLang="en-US"/>
              <a:t>城域网是较大型的局域网，需要的成本较高，但可以提供更快的传输速率。它改进了局域网中的传输介质，扩大了局域网的访问范围，范围可以包含一个大学校园或城市；</a:t>
            </a:r>
            <a:endParaRPr lang="en-US" altLang="zh-CN"/>
          </a:p>
          <a:p>
            <a:pPr lvl="2"/>
            <a:r>
              <a:rPr lang="zh-CN" altLang="en-US"/>
              <a:t>主要作用是将同一城市内不同地点的主机、数据库以及局域网等连接起来；</a:t>
            </a:r>
            <a:endParaRPr lang="en-US" altLang="zh-CN"/>
          </a:p>
          <a:p>
            <a:pPr lvl="2"/>
            <a:r>
              <a:rPr lang="zh-CN" altLang="en-US"/>
              <a:t>与广域网作用相似，但实现方式和性能不同。</a:t>
            </a:r>
            <a:endParaRPr lang="en-US" altLang="zh-CN"/>
          </a:p>
          <a:p>
            <a:pPr lvl="1"/>
            <a:r>
              <a:rPr lang="zh-CN" altLang="en-US"/>
              <a:t>使用技术：基于大型的局域网，与局域网技术相似，如：以太网 </a:t>
            </a:r>
            <a:r>
              <a:rPr lang="en-US" altLang="zh-CN"/>
              <a:t>(10Gbps/100Gbps)</a:t>
            </a:r>
            <a:r>
              <a:rPr lang="zh-CN" altLang="en-US"/>
              <a:t>、</a:t>
            </a:r>
            <a:r>
              <a:rPr lang="en-US" altLang="zh-CN"/>
              <a:t>WiMAX (</a:t>
            </a:r>
            <a:r>
              <a:rPr lang="zh-CN" altLang="en-US"/>
              <a:t>全球互通微波访问</a:t>
            </a:r>
            <a:r>
              <a:rPr lang="en-US" altLang="zh-CN"/>
              <a:t>)</a:t>
            </a:r>
            <a:r>
              <a:rPr lang="zh-CN" altLang="en-US"/>
              <a:t>。</a:t>
            </a:r>
            <a:endParaRPr lang="en-US" altLang="zh-CN"/>
          </a:p>
          <a:p>
            <a:pPr lvl="0"/>
            <a:r>
              <a:rPr lang="zh-CN" altLang="en-US"/>
              <a:t>广域网：</a:t>
            </a:r>
            <a:endParaRPr lang="en-US" altLang="zh-CN"/>
          </a:p>
          <a:p>
            <a:pPr lvl="1"/>
            <a:r>
              <a:rPr lang="zh-CN" altLang="en-US"/>
              <a:t>基本特点：</a:t>
            </a:r>
            <a:endParaRPr lang="en-US" altLang="zh-CN"/>
          </a:p>
          <a:p>
            <a:pPr lvl="2"/>
            <a:r>
              <a:rPr lang="zh-CN" altLang="en-US"/>
              <a:t>覆盖范围一般在几公里以上，可大至几十、几百或几千公里；</a:t>
            </a:r>
            <a:endParaRPr lang="en-US" altLang="zh-CN"/>
          </a:p>
          <a:p>
            <a:pPr lvl="2"/>
            <a:r>
              <a:rPr lang="zh-CN" altLang="en-US"/>
              <a:t>主要作用是把分布较远 </a:t>
            </a:r>
            <a:r>
              <a:rPr lang="en-US" altLang="zh-CN"/>
              <a:t>(</a:t>
            </a:r>
            <a:r>
              <a:rPr lang="zh-CN" altLang="en-US"/>
              <a:t>如</a:t>
            </a:r>
            <a:r>
              <a:rPr lang="en-US" altLang="zh-CN"/>
              <a:t>: </a:t>
            </a:r>
            <a:r>
              <a:rPr lang="zh-CN" altLang="en-US"/>
              <a:t>跨越城市、跨越国家， 等等</a:t>
            </a:r>
            <a:r>
              <a:rPr lang="en-US" altLang="zh-CN"/>
              <a:t>) </a:t>
            </a:r>
            <a:r>
              <a:rPr lang="zh-CN" altLang="en-US"/>
              <a:t>的若干局域网或城域网连接起来；</a:t>
            </a:r>
            <a:endParaRPr lang="en-US" altLang="zh-CN"/>
          </a:p>
          <a:p>
            <a:pPr lvl="2"/>
            <a:r>
              <a:rPr lang="zh-CN" altLang="en-US"/>
              <a:t>会用到电信运营商的通信线路。</a:t>
            </a:r>
            <a:endParaRPr lang="en-US" altLang="zh-CN"/>
          </a:p>
          <a:p>
            <a:pPr lvl="1"/>
            <a:r>
              <a:rPr lang="zh-CN" altLang="en-US"/>
              <a:t>使用技术：</a:t>
            </a:r>
            <a:r>
              <a:rPr lang="en-US" altLang="zh-CN"/>
              <a:t>HDLC</a:t>
            </a:r>
            <a:r>
              <a:rPr lang="zh-CN" altLang="en-US"/>
              <a:t>、</a:t>
            </a:r>
            <a:r>
              <a:rPr lang="en-US" altLang="zh-CN"/>
              <a:t>PPP</a:t>
            </a:r>
            <a:r>
              <a:rPr lang="zh-CN" altLang="en-US"/>
              <a:t>等。</a:t>
            </a:r>
            <a:endParaRPr lang="en-US" altLang="zh-CN"/>
          </a:p>
          <a:p>
            <a:pPr lvl="1"/>
            <a:endParaRPr lang="en-US" altLang="zh-CN"/>
          </a:p>
          <a:p>
            <a:endParaRPr lang="zh-CN" altLang="en-US" dirty="0"/>
          </a:p>
        </p:txBody>
      </p:sp>
      <p:sp>
        <p:nvSpPr>
          <p:cNvPr id="6" name="幻灯片图像占位符 5"/>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47948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5196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网络拓扑的绘制：</a:t>
            </a:r>
            <a:endParaRPr lang="en-US" altLang="zh-CN"/>
          </a:p>
          <a:p>
            <a:pPr lvl="1"/>
            <a:r>
              <a:rPr lang="zh-CN" altLang="en-US"/>
              <a:t>掌握专业的网络拓扑图绘制技巧是非常重要的，这需要大量的练习。</a:t>
            </a:r>
            <a:endParaRPr lang="en-US" altLang="zh-CN"/>
          </a:p>
          <a:p>
            <a:pPr lvl="1"/>
            <a:r>
              <a:rPr lang="en-US" altLang="zh-CN"/>
              <a:t>Visio</a:t>
            </a:r>
            <a:r>
              <a:rPr lang="zh-CN" altLang="en-US"/>
              <a:t>及</a:t>
            </a:r>
            <a:r>
              <a:rPr lang="en-US" altLang="zh-CN"/>
              <a:t>Power Point</a:t>
            </a:r>
            <a:r>
              <a:rPr lang="zh-CN" altLang="en-US"/>
              <a:t>是两种用于绘制网络拓扑图的常见工具。</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16032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星型网络：</a:t>
            </a:r>
            <a:endParaRPr lang="en-US" altLang="zh-CN"/>
          </a:p>
          <a:p>
            <a:pPr lvl="1"/>
            <a:r>
              <a:rPr lang="zh-CN" altLang="en-US"/>
              <a:t>所有节点通过一个中心节点连接在一起。</a:t>
            </a:r>
            <a:endParaRPr lang="en-US" altLang="zh-CN"/>
          </a:p>
          <a:p>
            <a:pPr lvl="1"/>
            <a:r>
              <a:rPr lang="zh-CN" altLang="en-US"/>
              <a:t>优点：容易在网络中增加新的节点。通信数据必须经过中心节点中转，易于实现网络监控。</a:t>
            </a:r>
            <a:endParaRPr lang="en-US" altLang="zh-CN"/>
          </a:p>
          <a:p>
            <a:pPr lvl="1"/>
            <a:r>
              <a:rPr lang="zh-CN" altLang="en-US"/>
              <a:t>缺点：中心节点的故障会影响到整个网络的通信。</a:t>
            </a:r>
            <a:endParaRPr lang="en-US" altLang="zh-CN"/>
          </a:p>
          <a:p>
            <a:pPr lvl="0"/>
            <a:r>
              <a:rPr lang="zh-CN" altLang="en-US"/>
              <a:t>总线型网络：</a:t>
            </a:r>
            <a:endParaRPr lang="en-US" altLang="zh-CN"/>
          </a:p>
          <a:p>
            <a:pPr lvl="1"/>
            <a:r>
              <a:rPr lang="zh-CN" altLang="en-US"/>
              <a:t>所有节点通过一条总线（如同轴电缆）连接在一起。</a:t>
            </a:r>
            <a:endParaRPr lang="en-US" altLang="zh-CN"/>
          </a:p>
          <a:p>
            <a:pPr lvl="1"/>
            <a:r>
              <a:rPr lang="zh-CN" altLang="en-US"/>
              <a:t>优点：安装简便，节省线缆。某一节点的故障一般不会影响到整个网络的通信。</a:t>
            </a:r>
            <a:endParaRPr lang="en-US" altLang="zh-CN"/>
          </a:p>
          <a:p>
            <a:pPr lvl="1"/>
            <a:r>
              <a:rPr lang="zh-CN" altLang="en-US"/>
              <a:t>缺点：总线故障会影响到整个网络的通信。某一节点发出的信息可以被所有其他节点收到，安全性低。</a:t>
            </a:r>
            <a:endParaRPr lang="en-US" altLang="zh-CN"/>
          </a:p>
          <a:p>
            <a:pPr lvl="0"/>
            <a:r>
              <a:rPr lang="zh-CN" altLang="en-US"/>
              <a:t>环型网络：</a:t>
            </a:r>
            <a:endParaRPr lang="en-US" altLang="zh-CN"/>
          </a:p>
          <a:p>
            <a:pPr lvl="1"/>
            <a:r>
              <a:rPr lang="zh-CN" altLang="en-US"/>
              <a:t>所有节点连成一个封闭的环形。</a:t>
            </a:r>
            <a:endParaRPr lang="en-US" altLang="zh-CN"/>
          </a:p>
          <a:p>
            <a:pPr lvl="1"/>
            <a:r>
              <a:rPr lang="zh-CN" altLang="en-US"/>
              <a:t>优点：节省线缆。</a:t>
            </a:r>
            <a:endParaRPr lang="en-US" altLang="zh-CN"/>
          </a:p>
          <a:p>
            <a:pPr lvl="1"/>
            <a:r>
              <a:rPr lang="zh-CN" altLang="en-US"/>
              <a:t>缺点：增加新的节点比较麻烦，必须先中断原来的环，才能插入新节点以形成新环。</a:t>
            </a:r>
            <a:endParaRPr lang="en-US" altLang="zh-CN"/>
          </a:p>
          <a:p>
            <a:pPr lvl="0"/>
            <a:r>
              <a:rPr lang="zh-CN" altLang="en-US"/>
              <a:t>树型网络：</a:t>
            </a:r>
            <a:endParaRPr lang="en-US" altLang="zh-CN"/>
          </a:p>
          <a:p>
            <a:pPr lvl="1"/>
            <a:r>
              <a:rPr lang="zh-CN" altLang="en-US"/>
              <a:t>树型结构实际上是一种层次化的星型结构。</a:t>
            </a:r>
            <a:endParaRPr lang="en-US" altLang="zh-CN"/>
          </a:p>
          <a:p>
            <a:pPr lvl="1"/>
            <a:r>
              <a:rPr lang="zh-CN" altLang="en-US"/>
              <a:t>优点：能够快速将多个星型网络连接在一起，易于扩充网络规模。</a:t>
            </a:r>
            <a:endParaRPr lang="en-US" altLang="zh-CN"/>
          </a:p>
          <a:p>
            <a:pPr lvl="1"/>
            <a:r>
              <a:rPr lang="zh-CN" altLang="en-US"/>
              <a:t>缺点：层级越高的节点故障导致的网络问题越严重。</a:t>
            </a:r>
            <a:endParaRPr lang="en-US" altLang="zh-CN"/>
          </a:p>
          <a:p>
            <a:pPr lvl="0"/>
            <a:r>
              <a:rPr lang="zh-CN" altLang="en-US"/>
              <a:t>全网状网络：</a:t>
            </a:r>
            <a:endParaRPr lang="en-US" altLang="zh-CN"/>
          </a:p>
          <a:p>
            <a:pPr lvl="1"/>
            <a:r>
              <a:rPr lang="zh-CN" altLang="en-US"/>
              <a:t>所有节点都通过线缆两两互联。</a:t>
            </a:r>
            <a:endParaRPr lang="en-US" altLang="zh-CN"/>
          </a:p>
          <a:p>
            <a:pPr lvl="1"/>
            <a:r>
              <a:rPr lang="zh-CN" altLang="en-US"/>
              <a:t>优点：具有高可靠性和高通信效率。</a:t>
            </a:r>
            <a:endParaRPr lang="en-US" altLang="zh-CN"/>
          </a:p>
          <a:p>
            <a:pPr lvl="1"/>
            <a:r>
              <a:rPr lang="zh-CN" altLang="en-US"/>
              <a:t>缺点：每个节点都需要大量的物理端口，同时还需要大量的互连线缆。成本高，不易扩展。</a:t>
            </a:r>
            <a:endParaRPr lang="en-US" altLang="zh-CN"/>
          </a:p>
          <a:p>
            <a:pPr lvl="0"/>
            <a:r>
              <a:rPr lang="zh-CN" altLang="en-US"/>
              <a:t>部分网状网络：</a:t>
            </a:r>
            <a:endParaRPr lang="en-US" altLang="zh-CN"/>
          </a:p>
          <a:p>
            <a:pPr lvl="1"/>
            <a:r>
              <a:rPr lang="zh-CN" altLang="en-US"/>
              <a:t>只是重点节点之间才两两互连。</a:t>
            </a:r>
            <a:endParaRPr lang="en-US" altLang="zh-CN"/>
          </a:p>
          <a:p>
            <a:pPr lvl="1"/>
            <a:r>
              <a:rPr lang="zh-CN" altLang="en-US"/>
              <a:t>优点：成本低于全网状网络。</a:t>
            </a:r>
            <a:endParaRPr lang="en-US" altLang="zh-CN"/>
          </a:p>
          <a:p>
            <a:pPr lvl="1"/>
            <a:r>
              <a:rPr lang="zh-CN" altLang="en-US"/>
              <a:t>缺点：可靠性比全网状网络有所降低。</a:t>
            </a:r>
            <a:endParaRPr lang="en-US" altLang="zh-CN"/>
          </a:p>
          <a:p>
            <a:pPr lvl="0"/>
            <a:r>
              <a:rPr lang="zh-CN" altLang="en-US"/>
              <a:t>在实际组网中，通常都会根据成本、通信效率、可靠性等具体需求而采用多种拓扑形态相结合的方法。</a:t>
            </a:r>
            <a:endParaRPr lang="en-US" altLang="zh-CN"/>
          </a:p>
          <a:p>
            <a:endParaRPr lang="zh-CN" altLang="en-US"/>
          </a:p>
          <a:p>
            <a:endParaRPr lang="zh-CN" altLang="en-US"/>
          </a:p>
          <a:p>
            <a:pPr lvl="1"/>
            <a:endParaRPr lang="en-US" altLang="zh-CN"/>
          </a:p>
          <a:p>
            <a:pPr lvl="0"/>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53981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34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735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网络工程，就是围绕着网络进行的一系列的活动，包括：网络规划、设计、实施、调试、排错等。</a:t>
            </a:r>
            <a:endParaRPr lang="en-US" altLang="zh-CN"/>
          </a:p>
          <a:p>
            <a:r>
              <a:rPr lang="zh-CN" altLang="en-US"/>
              <a:t>网络工程设计的知识领域很宽广，其中路由和交换是计算机网络的基本。</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119006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663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4704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5990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华为人才生态网站：</a:t>
            </a:r>
            <a:r>
              <a:rPr lang="en-US" altLang="zh-CN"/>
              <a:t>https://e.huawei.com/cn/talent/#/home</a:t>
            </a: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1059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en-US" altLang="zh-CN"/>
              <a:t>HCIA-Datacom</a:t>
            </a:r>
            <a:r>
              <a:rPr lang="zh-CN" altLang="en-US"/>
              <a:t>：一门课程（考试）</a:t>
            </a:r>
          </a:p>
          <a:p>
            <a:pPr lvl="1">
              <a:lnSpc>
                <a:spcPct val="100000"/>
              </a:lnSpc>
            </a:pPr>
            <a:r>
              <a:rPr lang="zh-CN" altLang="en-US"/>
              <a:t>数据通信基本概念、路由交换技术基础、安全、</a:t>
            </a:r>
            <a:r>
              <a:rPr lang="en-US" altLang="zh-CN"/>
              <a:t>WLAN</a:t>
            </a:r>
            <a:r>
              <a:rPr lang="zh-CN" altLang="en-US"/>
              <a:t>，</a:t>
            </a:r>
            <a:r>
              <a:rPr lang="en-US" altLang="zh-CN"/>
              <a:t>SDN</a:t>
            </a:r>
            <a:r>
              <a:rPr lang="zh-CN" altLang="en-US"/>
              <a:t>与</a:t>
            </a:r>
            <a:r>
              <a:rPr lang="en-US" altLang="zh-CN"/>
              <a:t>NFV</a:t>
            </a:r>
            <a:r>
              <a:rPr lang="zh-CN" altLang="en-US"/>
              <a:t>，编程自动化基础、网络部署案例</a:t>
            </a:r>
          </a:p>
          <a:p>
            <a:pPr>
              <a:lnSpc>
                <a:spcPct val="100000"/>
              </a:lnSpc>
            </a:pPr>
            <a:r>
              <a:rPr lang="en-US" altLang="zh-CN"/>
              <a:t>HCIP-Datacom</a:t>
            </a:r>
            <a:r>
              <a:rPr lang="zh-CN" altLang="en-US"/>
              <a:t>：一门必选课程（考试），六门任选子认证课程（考试）</a:t>
            </a:r>
          </a:p>
          <a:p>
            <a:pPr lvl="1">
              <a:lnSpc>
                <a:spcPct val="100000"/>
              </a:lnSpc>
            </a:pPr>
            <a:r>
              <a:rPr lang="zh-CN" altLang="en-US"/>
              <a:t>必选课程（考试）：</a:t>
            </a:r>
          </a:p>
          <a:p>
            <a:pPr lvl="2">
              <a:lnSpc>
                <a:spcPct val="100000"/>
              </a:lnSpc>
            </a:pPr>
            <a:r>
              <a:rPr lang="en-US" altLang="zh-CN"/>
              <a:t>HCIP-Datacom-Core Technology</a:t>
            </a:r>
          </a:p>
          <a:p>
            <a:pPr lvl="1">
              <a:lnSpc>
                <a:spcPct val="100000"/>
              </a:lnSpc>
            </a:pPr>
            <a:r>
              <a:rPr lang="zh-CN" altLang="en-US"/>
              <a:t>任选课程（考试）：</a:t>
            </a:r>
          </a:p>
          <a:p>
            <a:pPr lvl="2">
              <a:lnSpc>
                <a:spcPct val="100000"/>
              </a:lnSpc>
            </a:pPr>
            <a:r>
              <a:rPr lang="en-US" altLang="zh-CN"/>
              <a:t>HCIP-Datacom-Advanced Routing &amp; Switching Technology </a:t>
            </a:r>
          </a:p>
          <a:p>
            <a:pPr lvl="2">
              <a:lnSpc>
                <a:spcPct val="100000"/>
              </a:lnSpc>
            </a:pPr>
            <a:r>
              <a:rPr lang="en-US" altLang="zh-CN"/>
              <a:t>HCIP-Datacom-Campus Network Planning and Deployment </a:t>
            </a:r>
          </a:p>
          <a:p>
            <a:pPr lvl="2">
              <a:lnSpc>
                <a:spcPct val="100000"/>
              </a:lnSpc>
            </a:pPr>
            <a:r>
              <a:rPr lang="en-US" altLang="zh-CN"/>
              <a:t>HCIP-Datacom-Enterprise Network Solution Design </a:t>
            </a:r>
          </a:p>
          <a:p>
            <a:pPr lvl="2">
              <a:lnSpc>
                <a:spcPct val="100000"/>
              </a:lnSpc>
            </a:pPr>
            <a:r>
              <a:rPr lang="en-US" altLang="zh-CN"/>
              <a:t>HCIP-Datacom-WAN Planning and Deployment </a:t>
            </a:r>
          </a:p>
          <a:p>
            <a:pPr lvl="2">
              <a:lnSpc>
                <a:spcPct val="100000"/>
              </a:lnSpc>
            </a:pPr>
            <a:r>
              <a:rPr lang="en-US" altLang="zh-CN"/>
              <a:t>HCIP-Datacom-SD-WAN Planning and Deployment </a:t>
            </a:r>
          </a:p>
          <a:p>
            <a:pPr lvl="2">
              <a:lnSpc>
                <a:spcPct val="100000"/>
              </a:lnSpc>
            </a:pPr>
            <a:r>
              <a:rPr lang="en-US" altLang="zh-CN"/>
              <a:t>HCIP-Datacom-Network Automation Developer</a:t>
            </a:r>
          </a:p>
          <a:p>
            <a:pPr>
              <a:lnSpc>
                <a:spcPct val="100000"/>
              </a:lnSpc>
            </a:pPr>
            <a:r>
              <a:rPr lang="en-US" altLang="zh-CN"/>
              <a:t>HCIE-Datacom</a:t>
            </a:r>
            <a:r>
              <a:rPr lang="zh-CN" altLang="en-US"/>
              <a:t>：一门课程（考试），融合两大模块</a:t>
            </a:r>
          </a:p>
          <a:p>
            <a:pPr lvl="1">
              <a:lnSpc>
                <a:spcPct val="100000"/>
              </a:lnSpc>
            </a:pPr>
            <a:r>
              <a:rPr lang="zh-CN" altLang="en-US"/>
              <a:t>经典网络：</a:t>
            </a:r>
          </a:p>
          <a:p>
            <a:pPr lvl="2">
              <a:lnSpc>
                <a:spcPct val="100000"/>
              </a:lnSpc>
            </a:pPr>
            <a:r>
              <a:rPr lang="zh-CN" altLang="en-US"/>
              <a:t>基于命令行的经典数通技术理论</a:t>
            </a:r>
          </a:p>
          <a:p>
            <a:pPr lvl="2">
              <a:lnSpc>
                <a:spcPct val="100000"/>
              </a:lnSpc>
            </a:pPr>
            <a:r>
              <a:rPr lang="zh-CN" altLang="en-US"/>
              <a:t>基于命令行的经典数通技术部署</a:t>
            </a:r>
          </a:p>
          <a:p>
            <a:pPr lvl="1">
              <a:lnSpc>
                <a:spcPct val="100000"/>
              </a:lnSpc>
            </a:pPr>
            <a:r>
              <a:rPr lang="zh-CN" altLang="en-US"/>
              <a:t>华为</a:t>
            </a:r>
            <a:r>
              <a:rPr lang="en-US" altLang="zh-CN"/>
              <a:t>SDN</a:t>
            </a:r>
            <a:r>
              <a:rPr lang="zh-CN" altLang="en-US"/>
              <a:t>解决方案：</a:t>
            </a:r>
          </a:p>
          <a:p>
            <a:pPr lvl="2">
              <a:lnSpc>
                <a:spcPct val="100000"/>
              </a:lnSpc>
            </a:pPr>
            <a:r>
              <a:rPr lang="zh-CN" altLang="en-US"/>
              <a:t>企业</a:t>
            </a:r>
            <a:r>
              <a:rPr lang="en-US" altLang="zh-CN"/>
              <a:t>SDN</a:t>
            </a:r>
            <a:r>
              <a:rPr lang="zh-CN" altLang="en-US"/>
              <a:t>解决方案技术理论</a:t>
            </a:r>
          </a:p>
          <a:p>
            <a:pPr lvl="2">
              <a:lnSpc>
                <a:spcPct val="100000"/>
              </a:lnSpc>
            </a:pPr>
            <a:r>
              <a:rPr lang="zh-CN" altLang="en-US"/>
              <a:t>企业</a:t>
            </a:r>
            <a:r>
              <a:rPr lang="en-US" altLang="zh-CN"/>
              <a:t>SDN</a:t>
            </a:r>
            <a:r>
              <a:rPr lang="zh-CN" altLang="en-US"/>
              <a:t>解决方案规划部署</a:t>
            </a:r>
          </a:p>
          <a:p>
            <a:pPr>
              <a:lnSpc>
                <a:spcPct val="100000"/>
              </a:lnSpc>
            </a:pP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93328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C</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39468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0108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2897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68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262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20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网络通信的例子：</a:t>
            </a:r>
          </a:p>
          <a:p>
            <a:pPr lvl="1"/>
            <a:r>
              <a:rPr lang="en-US" altLang="zh-CN"/>
              <a:t>A. </a:t>
            </a:r>
            <a:r>
              <a:rPr lang="zh-CN" altLang="en-US"/>
              <a:t>两台计算机通过一根网线相连，就组成了一个最简单的网络。</a:t>
            </a:r>
          </a:p>
          <a:p>
            <a:pPr lvl="1"/>
            <a:r>
              <a:rPr lang="en-US" altLang="zh-CN"/>
              <a:t>B. </a:t>
            </a:r>
            <a:r>
              <a:rPr lang="zh-CN" altLang="en-US"/>
              <a:t>由一台路由器（或交换机）和多台计算机设备组成的小型网络。在这样的网络中，通过路由器的中转，每两台计算机之间都可以自由地传递文件。</a:t>
            </a:r>
          </a:p>
          <a:p>
            <a:pPr lvl="1"/>
            <a:r>
              <a:rPr lang="en-US" altLang="zh-CN"/>
              <a:t>C. </a:t>
            </a:r>
            <a:r>
              <a:rPr lang="zh-CN" altLang="en-US"/>
              <a:t>当计算机想从某个网址获取文件时，必须先接入</a:t>
            </a:r>
            <a:r>
              <a:rPr lang="en-US" altLang="zh-CN"/>
              <a:t>Internet</a:t>
            </a:r>
            <a:r>
              <a:rPr lang="zh-CN" altLang="en-US"/>
              <a:t>，然后才能下载。</a:t>
            </a:r>
          </a:p>
          <a:p>
            <a:r>
              <a:rPr lang="en-US" altLang="zh-CN"/>
              <a:t>Internet (</a:t>
            </a:r>
            <a:r>
              <a:rPr lang="zh-CN" altLang="en-US"/>
              <a:t>译名：英特网、互联网、网际网等</a:t>
            </a:r>
            <a:r>
              <a:rPr lang="en-US" altLang="zh-CN"/>
              <a:t>)</a:t>
            </a:r>
            <a:r>
              <a:rPr lang="zh-CN" altLang="en-US"/>
              <a:t>，是目前世界上规模最大的计算机网络，其前身诞生于</a:t>
            </a:r>
            <a:r>
              <a:rPr lang="en-US" altLang="zh-CN"/>
              <a:t>1969</a:t>
            </a:r>
            <a:r>
              <a:rPr lang="zh-CN" altLang="en-US"/>
              <a:t>年的</a:t>
            </a:r>
            <a:r>
              <a:rPr lang="en-US" altLang="zh-CN"/>
              <a:t>ARPAnet (Advanced Research Projects Agency Network)</a:t>
            </a:r>
            <a:r>
              <a:rPr lang="zh-CN" altLang="en-US"/>
              <a:t>。</a:t>
            </a:r>
            <a:r>
              <a:rPr lang="en-US" altLang="zh-CN"/>
              <a:t>Internet</a:t>
            </a:r>
            <a:r>
              <a:rPr lang="zh-CN" altLang="en-US"/>
              <a:t>的广泛普及和应用是当今信息时代的标志性内容之一。</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4864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zh-CN" altLang="en-US"/>
              <a:t>快递过程与网络通信过程的对比：</a:t>
            </a:r>
            <a:endParaRPr lang="en-US" altLang="zh-CN"/>
          </a:p>
          <a:p>
            <a:pPr>
              <a:lnSpc>
                <a:spcPct val="100000"/>
              </a:lnSpc>
            </a:pPr>
            <a:r>
              <a:rPr lang="zh-CN" altLang="en-US"/>
              <a:t>需要快递的物品：</a:t>
            </a:r>
            <a:endParaRPr lang="en-US" altLang="zh-CN"/>
          </a:p>
          <a:p>
            <a:pPr lvl="1">
              <a:lnSpc>
                <a:spcPct val="100000"/>
              </a:lnSpc>
            </a:pPr>
            <a:r>
              <a:rPr lang="zh-CN" altLang="en-US"/>
              <a:t>应用程序生成需要传递的信息 </a:t>
            </a:r>
            <a:r>
              <a:rPr lang="en-US" altLang="zh-CN"/>
              <a:t>(</a:t>
            </a:r>
            <a:r>
              <a:rPr lang="zh-CN" altLang="en-US"/>
              <a:t>或数据</a:t>
            </a:r>
            <a:r>
              <a:rPr lang="en-US" altLang="zh-CN"/>
              <a:t>)</a:t>
            </a:r>
            <a:r>
              <a:rPr lang="zh-CN" altLang="en-US"/>
              <a:t>。</a:t>
            </a:r>
            <a:endParaRPr lang="en-US" altLang="zh-CN"/>
          </a:p>
          <a:p>
            <a:pPr>
              <a:lnSpc>
                <a:spcPct val="100000"/>
              </a:lnSpc>
            </a:pPr>
            <a:r>
              <a:rPr lang="zh-CN" altLang="en-US"/>
              <a:t>物品被包装起来形成包裹，并粘贴含有收货人姓名、地址的快递单：</a:t>
            </a:r>
            <a:endParaRPr lang="en-US" altLang="zh-CN"/>
          </a:p>
          <a:p>
            <a:pPr lvl="1">
              <a:lnSpc>
                <a:spcPct val="100000"/>
              </a:lnSpc>
            </a:pPr>
            <a:r>
              <a:rPr lang="zh-CN" altLang="en-US"/>
              <a:t>应用程序将数据打包成原始的“数据载荷”，并添加“头部”和“尾部”形成报文，报文中的重要信息是接收者的地址信息，即“目的地址”。</a:t>
            </a:r>
            <a:endParaRPr lang="en-US" altLang="zh-CN"/>
          </a:p>
          <a:p>
            <a:pPr lvl="1">
              <a:lnSpc>
                <a:spcPct val="100000"/>
              </a:lnSpc>
            </a:pPr>
            <a:r>
              <a:rPr lang="zh-CN" altLang="en-US"/>
              <a:t>在一个信息单元的基础上，增加一些新的信息段，使其形成一个新的信息单元，这个过程称为“封装”。</a:t>
            </a:r>
            <a:endParaRPr lang="en-US" altLang="zh-CN"/>
          </a:p>
          <a:p>
            <a:pPr>
              <a:lnSpc>
                <a:spcPct val="100000"/>
              </a:lnSpc>
            </a:pPr>
            <a:r>
              <a:rPr lang="zh-CN" altLang="en-US"/>
              <a:t>包裹被送到集散中心，集散中心对包裹上的目的地址进行分检，去往同一个城市的物品被放入同一架飞机，并飞向天空：</a:t>
            </a:r>
            <a:endParaRPr lang="en-US" altLang="zh-CN"/>
          </a:p>
          <a:p>
            <a:pPr lvl="1">
              <a:lnSpc>
                <a:spcPct val="100000"/>
              </a:lnSpc>
            </a:pPr>
            <a:r>
              <a:rPr lang="zh-CN" altLang="en-US"/>
              <a:t>报文通过网线到达“网关”，网关收到报文后，对其“解封装”，读取目的地址，再重新封装，并根据目的地址不同，送往不同的“路由器”，通过网关及路由器的传递，报文最终离开本地网络，进入</a:t>
            </a:r>
            <a:r>
              <a:rPr lang="en-US" altLang="zh-CN"/>
              <a:t>Internet</a:t>
            </a:r>
            <a:r>
              <a:rPr lang="zh-CN" altLang="en-US"/>
              <a:t>的干道进行传输。</a:t>
            </a:r>
            <a:endParaRPr lang="en-US" altLang="zh-CN"/>
          </a:p>
          <a:p>
            <a:pPr lvl="1">
              <a:lnSpc>
                <a:spcPct val="100000"/>
              </a:lnSpc>
            </a:pPr>
            <a:r>
              <a:rPr lang="zh-CN" altLang="en-US"/>
              <a:t>其中，网线所起的作用跟公路一样，它是信息传输的介质。</a:t>
            </a:r>
            <a:endParaRPr lang="en-US" altLang="zh-CN"/>
          </a:p>
          <a:p>
            <a:pPr>
              <a:lnSpc>
                <a:spcPct val="100000"/>
              </a:lnSpc>
            </a:pPr>
            <a:r>
              <a:rPr lang="zh-CN" altLang="en-US"/>
              <a:t>飞机抵达目的机场后，包裹被取出进行分检，去往同一地区的包裹，被送到了同一集散中心：</a:t>
            </a:r>
            <a:endParaRPr lang="en-US" altLang="zh-CN"/>
          </a:p>
          <a:p>
            <a:pPr lvl="1">
              <a:lnSpc>
                <a:spcPct val="100000"/>
              </a:lnSpc>
            </a:pPr>
            <a:r>
              <a:rPr lang="zh-CN" altLang="en-US"/>
              <a:t>报文经过</a:t>
            </a:r>
            <a:r>
              <a:rPr lang="en-US" altLang="zh-CN"/>
              <a:t>Internet</a:t>
            </a:r>
            <a:r>
              <a:rPr lang="zh-CN" altLang="en-US"/>
              <a:t>干道的传输，到达目的地址所在的本地网络，本地网络的网关或路由器对报文进行解封装和封装，并根据目的地址决定发往相应的下一台路由器，最终到达目的计算机所在网络的网关。</a:t>
            </a:r>
            <a:endParaRPr lang="en-US" altLang="zh-CN"/>
          </a:p>
          <a:p>
            <a:pPr>
              <a:lnSpc>
                <a:spcPct val="100000"/>
              </a:lnSpc>
            </a:pPr>
            <a:r>
              <a:rPr lang="zh-CN" altLang="en-US"/>
              <a:t>集散中心根据包裹上的目的地址进行分检，快递员送包裹上门，收件人拆开包裹，确认物品完好无损后收下。整个快递过程完成。</a:t>
            </a:r>
            <a:endParaRPr lang="en-US" altLang="zh-CN"/>
          </a:p>
          <a:p>
            <a:pPr lvl="1">
              <a:lnSpc>
                <a:spcPct val="100000"/>
              </a:lnSpc>
            </a:pPr>
            <a:r>
              <a:rPr lang="zh-CN" altLang="en-US"/>
              <a:t>报文到达目的计算机所在网络的网关，解封装和封装，然后根据目的地址发往相应的计算机。计算机收到报文后，对报文进行校验处理，校验无误后，接收下报文，并将其中的数据载荷交由相应的应用程序进行处理。一次完整的网络通信过程就结束了。</a:t>
            </a:r>
            <a:endParaRPr lang="en-US" altLang="zh-CN"/>
          </a:p>
          <a:p>
            <a:pPr>
              <a:lnSpc>
                <a:spcPct val="100000"/>
              </a:lnSpc>
            </a:pPr>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0646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数据载荷：可以理解为最终想要传递的信息，但实际上，在具有层次化结构的通信过程中，上一层协议传递给下一层协议的数据单元（报文）都可以称之为下一层协议的数据载荷。</a:t>
            </a:r>
            <a:endParaRPr lang="en-US" altLang="zh-CN"/>
          </a:p>
          <a:p>
            <a:r>
              <a:rPr lang="zh-CN" altLang="en-US"/>
              <a:t>报文：网络中交换与传输的数据单元，具有一定的内在格式，通常都具有头部</a:t>
            </a:r>
            <a:r>
              <a:rPr lang="en-US" altLang="zh-CN"/>
              <a:t>+</a:t>
            </a:r>
            <a:r>
              <a:rPr lang="zh-CN" altLang="en-US"/>
              <a:t>数据载荷</a:t>
            </a:r>
            <a:r>
              <a:rPr lang="en-US" altLang="zh-CN"/>
              <a:t>+</a:t>
            </a:r>
            <a:r>
              <a:rPr lang="zh-CN" altLang="en-US"/>
              <a:t>尾部的基本结构。传输过程中，报文的格式和内容可能发生改变。</a:t>
            </a:r>
            <a:endParaRPr lang="en-US" altLang="zh-CN"/>
          </a:p>
          <a:p>
            <a:r>
              <a:rPr lang="zh-CN" altLang="en-US"/>
              <a:t>头部：为了更好的传递信息，在组装报文时，在数据载荷的前面添加的信息段统称为报文的头部。</a:t>
            </a:r>
            <a:endParaRPr lang="en-US" altLang="zh-CN"/>
          </a:p>
          <a:p>
            <a:r>
              <a:rPr lang="zh-CN" altLang="en-US"/>
              <a:t>尾部：为了更好的传递信息，在组装报文时，在数据载荷的后面添加的信息段统称为报文的尾部。注意，很多报文是没有尾部的。</a:t>
            </a:r>
            <a:endParaRPr lang="en-US" altLang="zh-CN"/>
          </a:p>
          <a:p>
            <a:r>
              <a:rPr lang="zh-CN" altLang="en-US"/>
              <a:t>封装：分层协议所采用的一种技术，底层协议收到来自上层协议的消息时，将该消息附加到底层帧的数据部分。</a:t>
            </a:r>
            <a:endParaRPr lang="en-US" altLang="zh-CN"/>
          </a:p>
          <a:p>
            <a:r>
              <a:rPr lang="zh-CN" altLang="en-US"/>
              <a:t>解封装：是封装的逆过程，也就是去掉报文的头部和尾部，获取数据载荷的过程。</a:t>
            </a:r>
            <a:endParaRPr lang="en-US" altLang="zh-CN"/>
          </a:p>
          <a:p>
            <a:r>
              <a:rPr lang="zh-CN" altLang="en-US"/>
              <a:t>网关：是在采用不同体系结构或协议的网络之间进行互通时，用于提供协议转换、路由选择、数据交换等功能的网络设备。网关是一种根据其部署位置和功能而命名的术语，而不是一种特定的设备类型。</a:t>
            </a:r>
            <a:endParaRPr lang="en-US" altLang="zh-CN"/>
          </a:p>
          <a:p>
            <a:r>
              <a:rPr lang="zh-CN" altLang="en-US"/>
              <a:t>路由器：为报文选择传递路径的网络设备。</a:t>
            </a:r>
            <a:endParaRPr lang="en-US" altLang="zh-CN"/>
          </a:p>
          <a:p>
            <a:r>
              <a:rPr lang="zh-CN" altLang="zh-CN"/>
              <a:t>终端设备</a:t>
            </a:r>
            <a:r>
              <a:rPr lang="zh-CN" altLang="en-US"/>
              <a:t>：</a:t>
            </a:r>
            <a:r>
              <a:rPr lang="zh-CN" altLang="zh-CN"/>
              <a:t>数据通信系统的端设备，作为数据的发送者或接收者</a:t>
            </a:r>
            <a:r>
              <a:rPr lang="zh-CN" altLang="en-US"/>
              <a:t>，提供用户接入协议操作所需必要功能，可以是计算机、服务器、</a:t>
            </a:r>
            <a:r>
              <a:rPr lang="en-US" altLang="zh-CN"/>
              <a:t>VoIP</a:t>
            </a:r>
            <a:r>
              <a:rPr lang="zh-CN" altLang="en-US"/>
              <a:t>、手机等。</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1214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数据通信网络，</a:t>
            </a:r>
            <a:r>
              <a:rPr lang="en-US" altLang="zh-CN"/>
              <a:t>Data Communication Network</a:t>
            </a:r>
            <a:r>
              <a:rPr lang="zh-CN" altLang="en-US"/>
              <a:t>。</a:t>
            </a:r>
            <a:endParaRPr lang="en-US" altLang="zh-CN"/>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02288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136B6-5173-409B-830D-718F5BF18C47}"/>
              </a:ext>
            </a:extLst>
          </p:cNvPr>
          <p:cNvSpPr>
            <a:spLocks noGrp="1"/>
          </p:cNvSpPr>
          <p:nvPr>
            <p:ph type="ctrTitle"/>
          </p:nvPr>
        </p:nvSpPr>
        <p:spPr>
          <a:xfrm>
            <a:off x="4801870" y="1843553"/>
            <a:ext cx="7390130" cy="1929644"/>
          </a:xfrm>
        </p:spPr>
        <p:txBody>
          <a:bodyPr anchor="ctr">
            <a:normAutofit/>
          </a:bodyPr>
          <a:lstStyle>
            <a:lvl1pPr algn="ctr">
              <a:defRPr sz="4400" b="1" baseline="0">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7" name="图片 6">
            <a:extLst>
              <a:ext uri="{FF2B5EF4-FFF2-40B4-BE49-F238E27FC236}">
                <a16:creationId xmlns:a16="http://schemas.microsoft.com/office/drawing/2014/main" id="{B1D503EA-2CDE-4083-8AED-BE4372ECFCB7}"/>
              </a:ext>
            </a:extLst>
          </p:cNvPr>
          <p:cNvPicPr>
            <a:picLocks noChangeAspect="1"/>
          </p:cNvPicPr>
          <p:nvPr userDrawn="1"/>
        </p:nvPicPr>
        <p:blipFill>
          <a:blip r:embed="rId2"/>
          <a:stretch>
            <a:fillRect/>
          </a:stretch>
        </p:blipFill>
        <p:spPr>
          <a:xfrm>
            <a:off x="0" y="0"/>
            <a:ext cx="4801870" cy="6846570"/>
          </a:xfrm>
          <a:prstGeom prst="rect">
            <a:avLst/>
          </a:prstGeom>
        </p:spPr>
      </p:pic>
      <p:pic>
        <p:nvPicPr>
          <p:cNvPr id="4" name="图片 3">
            <a:extLst>
              <a:ext uri="{FF2B5EF4-FFF2-40B4-BE49-F238E27FC236}">
                <a16:creationId xmlns:a16="http://schemas.microsoft.com/office/drawing/2014/main" id="{CDBD9D3D-A080-4583-B067-CAABE7BC12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9176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前言">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前言</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38892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a:t>目标</a:t>
            </a:r>
            <a:endParaRPr lang="zh-CN" altLang="en-US" dirty="0"/>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66916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9B6CB1C-BC62-4FC6-960A-F525D4AB3A66}"/>
              </a:ext>
            </a:extLst>
          </p:cNvPr>
          <p:cNvSpPr/>
          <p:nvPr userDrawn="1"/>
        </p:nvSpPr>
        <p:spPr>
          <a:xfrm>
            <a:off x="874713" y="0"/>
            <a:ext cx="1778000" cy="6858000"/>
          </a:xfrm>
          <a:prstGeom prst="rect">
            <a:avLst/>
          </a:pr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100"/>
              </a:solidFill>
            </a:endParaRPr>
          </a:p>
        </p:txBody>
      </p:sp>
      <p:pic>
        <p:nvPicPr>
          <p:cNvPr id="8" name="图片 7">
            <a:extLst>
              <a:ext uri="{FF2B5EF4-FFF2-40B4-BE49-F238E27FC236}">
                <a16:creationId xmlns:a16="http://schemas.microsoft.com/office/drawing/2014/main" id="{0362F5DC-16CF-4232-9C5D-E82D9B467F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 t="-231" r="67439" b="231"/>
          <a:stretch>
            <a:fillRect/>
          </a:stretch>
        </p:blipFill>
        <p:spPr>
          <a:xfrm>
            <a:off x="1478259" y="736600"/>
            <a:ext cx="3085506" cy="5333389"/>
          </a:xfrm>
          <a:prstGeom prst="rect">
            <a:avLst/>
          </a:prstGeom>
        </p:spPr>
      </p:pic>
      <p:sp>
        <p:nvSpPr>
          <p:cNvPr id="9" name="任意多边形 8">
            <a:extLst>
              <a:ext uri="{FF2B5EF4-FFF2-40B4-BE49-F238E27FC236}">
                <a16:creationId xmlns:a16="http://schemas.microsoft.com/office/drawing/2014/main" id="{3AB7643F-10C6-44FB-9DA4-80F42844DC2C}"/>
              </a:ext>
            </a:extLst>
          </p:cNvPr>
          <p:cNvSpPr/>
          <p:nvPr userDrawn="1"/>
        </p:nvSpPr>
        <p:spPr>
          <a:xfrm>
            <a:off x="874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solidFill>
            <a:srgbClr val="941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B8E3EF47-2C00-4602-B994-DF980EE0BB91}"/>
              </a:ext>
            </a:extLst>
          </p:cNvPr>
          <p:cNvSpPr txBox="1"/>
          <p:nvPr userDrawn="1"/>
        </p:nvSpPr>
        <p:spPr>
          <a:xfrm>
            <a:off x="4142016" y="1688030"/>
            <a:ext cx="2507794" cy="707886"/>
          </a:xfrm>
          <a:prstGeom prst="rect">
            <a:avLst/>
          </a:prstGeom>
          <a:noFill/>
        </p:spPr>
        <p:txBody>
          <a:bodyPr wrap="square" rtlCol="0">
            <a:spAutoFit/>
            <a:scene3d>
              <a:camera prst="orthographicFront"/>
              <a:lightRig rig="threePt" dir="t"/>
            </a:scene3d>
            <a:sp3d contourW="12700"/>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cs typeface="PingFang HK" charset="-120"/>
              </a:rPr>
              <a:t>目录</a:t>
            </a:r>
          </a:p>
        </p:txBody>
      </p:sp>
      <p:sp>
        <p:nvSpPr>
          <p:cNvPr id="13" name="内容占位符 2">
            <a:extLst>
              <a:ext uri="{FF2B5EF4-FFF2-40B4-BE49-F238E27FC236}">
                <a16:creationId xmlns:a16="http://schemas.microsoft.com/office/drawing/2014/main" id="{C5A0DE2F-9736-4F09-9703-F6A00F6EC487}"/>
              </a:ext>
            </a:extLst>
          </p:cNvPr>
          <p:cNvSpPr>
            <a:spLocks noGrp="1"/>
          </p:cNvSpPr>
          <p:nvPr>
            <p:ph idx="1"/>
          </p:nvPr>
        </p:nvSpPr>
        <p:spPr>
          <a:xfrm>
            <a:off x="6289296" y="1253331"/>
            <a:ext cx="5212080" cy="4351338"/>
          </a:xfrm>
        </p:spPr>
        <p:txBody>
          <a:bodyPr/>
          <a:lstStyle>
            <a:lvl1pPr>
              <a:lnSpc>
                <a:spcPct val="200000"/>
              </a:lnSpc>
              <a:defRPr b="0" baseline="0">
                <a:solidFill>
                  <a:schemeClr val="tx1"/>
                </a:solidFill>
                <a:latin typeface="微软雅黑" panose="020B0503020204020204" pitchFamily="34" charset="-122"/>
                <a:ea typeface="微软雅黑" panose="020B0503020204020204" pitchFamily="34" charset="-122"/>
              </a:defRPr>
            </a:lvl1pPr>
            <a:lvl2pPr>
              <a:lnSpc>
                <a:spcPct val="200000"/>
              </a:lnSpc>
              <a:defRPr b="0" baseline="0">
                <a:solidFill>
                  <a:schemeClr val="tx1"/>
                </a:solidFill>
                <a:latin typeface="微软雅黑" panose="020B0503020204020204" pitchFamily="34" charset="-122"/>
                <a:ea typeface="微软雅黑" panose="020B0503020204020204" pitchFamily="34" charset="-122"/>
              </a:defRPr>
            </a:lvl2pPr>
            <a:lvl3pPr>
              <a:lnSpc>
                <a:spcPct val="200000"/>
              </a:lnSpc>
              <a:defRPr b="0" baseline="0">
                <a:solidFill>
                  <a:schemeClr val="tx1"/>
                </a:solidFill>
                <a:latin typeface="微软雅黑" panose="020B0503020204020204" pitchFamily="34" charset="-122"/>
                <a:ea typeface="微软雅黑" panose="020B0503020204020204" pitchFamily="34" charset="-122"/>
              </a:defRPr>
            </a:lvl3pPr>
            <a:lvl4pPr>
              <a:lnSpc>
                <a:spcPct val="200000"/>
              </a:lnSpc>
              <a:defRPr b="0" baseline="0">
                <a:solidFill>
                  <a:schemeClr val="tx1"/>
                </a:solidFill>
                <a:latin typeface="微软雅黑" panose="020B0503020204020204" pitchFamily="34" charset="-122"/>
                <a:ea typeface="微软雅黑" panose="020B0503020204020204" pitchFamily="34" charset="-122"/>
              </a:defRPr>
            </a:lvl4pPr>
            <a:lvl5pPr>
              <a:lnSpc>
                <a:spcPct val="200000"/>
              </a:lnSpc>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12" name="图片 11">
            <a:extLst>
              <a:ext uri="{FF2B5EF4-FFF2-40B4-BE49-F238E27FC236}">
                <a16:creationId xmlns:a16="http://schemas.microsoft.com/office/drawing/2014/main" id="{D6DC5BAD-3D81-48C7-B963-F4E7687F6A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44558" y="6010237"/>
            <a:ext cx="2438760" cy="76463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6120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baseline="0">
                <a:solidFill>
                  <a:schemeClr val="tx1"/>
                </a:solidFill>
                <a:latin typeface="微软雅黑" panose="020B0503020204020204" pitchFamily="34" charset="-122"/>
                <a:ea typeface="微软雅黑" panose="020B0503020204020204" pitchFamily="34" charset="-122"/>
              </a:defRPr>
            </a:lvl1pPr>
            <a:lvl2pPr>
              <a:defRPr b="0" baseline="0">
                <a:solidFill>
                  <a:schemeClr val="tx1"/>
                </a:solidFill>
                <a:latin typeface="微软雅黑" panose="020B0503020204020204" pitchFamily="34" charset="-122"/>
                <a:ea typeface="微软雅黑" panose="020B0503020204020204" pitchFamily="34" charset="-122"/>
              </a:defRPr>
            </a:lvl2pPr>
            <a:lvl3pPr>
              <a:defRPr b="0" baseline="0">
                <a:solidFill>
                  <a:schemeClr val="tx1"/>
                </a:solidFill>
                <a:latin typeface="微软雅黑" panose="020B0503020204020204" pitchFamily="34" charset="-122"/>
                <a:ea typeface="微软雅黑" panose="020B0503020204020204" pitchFamily="34" charset="-122"/>
              </a:defRPr>
            </a:lvl3pPr>
            <a:lvl4pPr>
              <a:defRPr b="0" baseline="0">
                <a:solidFill>
                  <a:schemeClr val="tx1"/>
                </a:solidFill>
                <a:latin typeface="微软雅黑" panose="020B0503020204020204" pitchFamily="34" charset="-122"/>
                <a:ea typeface="微软雅黑" panose="020B0503020204020204" pitchFamily="34" charset="-122"/>
              </a:defRPr>
            </a:lvl4pPr>
            <a:lvl5pPr>
              <a:defRPr b="0" baseline="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50617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p:nvPr>
        </p:nvSpPr>
        <p:spPr>
          <a:xfrm>
            <a:off x="651933" y="18255"/>
            <a:ext cx="4465190" cy="662782"/>
          </a:xfrm>
          <a:ln>
            <a:solidFill>
              <a:schemeClr val="bg1"/>
            </a:solidFill>
          </a:ln>
        </p:spPr>
        <p:txBody>
          <a:bodyPr>
            <a:normAutofit/>
          </a:bodyPr>
          <a:lstStyle>
            <a:lvl1pPr algn="ct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35439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总结">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651933" y="18255"/>
            <a:ext cx="4465190" cy="662782"/>
          </a:xfrm>
          <a:ln>
            <a:solidFill>
              <a:schemeClr val="bg1"/>
            </a:solidFill>
          </a:ln>
        </p:spPr>
        <p:txBody>
          <a:bodyPr>
            <a:normAutofit/>
          </a:bodyPr>
          <a:lstStyle>
            <a:lvl1pPr algn="ctr">
              <a:defRPr sz="3200" b="1">
                <a:solidFill>
                  <a:srgbClr val="C00000"/>
                </a:solidFill>
                <a:latin typeface="微软雅黑" panose="020B0503020204020204" pitchFamily="34" charset="-122"/>
                <a:ea typeface="微软雅黑" panose="020B0503020204020204" pitchFamily="34" charset="-122"/>
              </a:defRPr>
            </a:lvl1pPr>
          </a:lstStyle>
          <a:p>
            <a:r>
              <a:rPr lang="zh-CN" altLang="en-US" dirty="0"/>
              <a:t>总结</a:t>
            </a:r>
          </a:p>
        </p:txBody>
      </p:sp>
      <p:sp>
        <p:nvSpPr>
          <p:cNvPr id="3" name="内容占位符 2">
            <a:extLst>
              <a:ext uri="{FF2B5EF4-FFF2-40B4-BE49-F238E27FC236}">
                <a16:creationId xmlns:a16="http://schemas.microsoft.com/office/drawing/2014/main" id="{36A15D3D-0B8A-4549-A262-E473A62DEAFE}"/>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2pPr>
            <a:lvl3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3pPr>
            <a:lvl4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4pPr>
            <a:lvl5pPr>
              <a:defRPr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4" name="文本框 3">
            <a:extLst>
              <a:ext uri="{FF2B5EF4-FFF2-40B4-BE49-F238E27FC236}">
                <a16:creationId xmlns:a16="http://schemas.microsoft.com/office/drawing/2014/main" id="{8830A43E-4F5E-473F-B3FD-021C70CB0B27}"/>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Tree>
    <p:extLst>
      <p:ext uri="{BB962C8B-B14F-4D97-AF65-F5344CB8AC3E}">
        <p14:creationId xmlns:p14="http://schemas.microsoft.com/office/powerpoint/2010/main" val="101371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91C53-D90D-4476-BC8C-C4DB603A3AAF}"/>
              </a:ext>
            </a:extLst>
          </p:cNvPr>
          <p:cNvSpPr>
            <a:spLocks noGrp="1"/>
          </p:cNvSpPr>
          <p:nvPr>
            <p:ph type="title" hasCustomPrompt="1"/>
          </p:nvPr>
        </p:nvSpPr>
        <p:spPr>
          <a:xfrm>
            <a:off x="2162293" y="42434"/>
            <a:ext cx="1417936" cy="662782"/>
          </a:xfrm>
          <a:ln>
            <a:solidFill>
              <a:schemeClr val="bg1"/>
            </a:solidFill>
          </a:ln>
        </p:spPr>
        <p:txBody>
          <a:bodyPr>
            <a:normAutofit/>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思考题</a:t>
            </a:r>
          </a:p>
        </p:txBody>
      </p:sp>
      <p:sp>
        <p:nvSpPr>
          <p:cNvPr id="8" name="任意多边形 8">
            <a:extLst>
              <a:ext uri="{FF2B5EF4-FFF2-40B4-BE49-F238E27FC236}">
                <a16:creationId xmlns:a16="http://schemas.microsoft.com/office/drawing/2014/main" id="{6A9BDF57-754D-4CC5-8EFD-C3233C7D4342}"/>
              </a:ext>
            </a:extLst>
          </p:cNvPr>
          <p:cNvSpPr/>
          <p:nvPr userDrawn="1"/>
        </p:nvSpPr>
        <p:spPr>
          <a:xfrm>
            <a:off x="194331" y="296333"/>
            <a:ext cx="11803337" cy="6239466"/>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solidFill>
            <a:srgbClr val="0E3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9" name="图片 8">
            <a:extLst>
              <a:ext uri="{FF2B5EF4-FFF2-40B4-BE49-F238E27FC236}">
                <a16:creationId xmlns:a16="http://schemas.microsoft.com/office/drawing/2014/main" id="{D76711B3-B637-4D22-AAF4-EF9B55DAF9CB}"/>
              </a:ext>
            </a:extLst>
          </p:cNvPr>
          <p:cNvPicPr>
            <a:picLocks noChangeAspect="1"/>
          </p:cNvPicPr>
          <p:nvPr userDrawn="1"/>
        </p:nvPicPr>
        <p:blipFill>
          <a:blip r:embed="rId2">
            <a:duotone>
              <a:prstClr val="black"/>
              <a:schemeClr val="tx2">
                <a:tint val="45000"/>
                <a:satMod val="400000"/>
              </a:schemeClr>
            </a:duotone>
          </a:blip>
          <a:stretch>
            <a:fillRect/>
          </a:stretch>
        </p:blipFill>
        <p:spPr>
          <a:xfrm>
            <a:off x="10789737" y="6535799"/>
            <a:ext cx="1402263" cy="313735"/>
          </a:xfrm>
          <a:prstGeom prst="rect">
            <a:avLst/>
          </a:prstGeom>
        </p:spPr>
      </p:pic>
      <p:sp>
        <p:nvSpPr>
          <p:cNvPr id="6" name="文本框 5">
            <a:extLst>
              <a:ext uri="{FF2B5EF4-FFF2-40B4-BE49-F238E27FC236}">
                <a16:creationId xmlns:a16="http://schemas.microsoft.com/office/drawing/2014/main" id="{5A4ED134-95BA-42C5-973D-5CC36C3A725B}"/>
              </a:ext>
            </a:extLst>
          </p:cNvPr>
          <p:cNvSpPr txBox="1"/>
          <p:nvPr userDrawn="1"/>
        </p:nvSpPr>
        <p:spPr>
          <a:xfrm>
            <a:off x="194331" y="6535799"/>
            <a:ext cx="4189615" cy="338554"/>
          </a:xfrm>
          <a:prstGeom prst="rect">
            <a:avLst/>
          </a:prstGeom>
          <a:noFill/>
          <a:ln>
            <a:solidFill>
              <a:schemeClr val="bg1"/>
            </a:solidFill>
          </a:ln>
        </p:spPr>
        <p:txBody>
          <a:bodyPr wrap="square" rtlCol="0">
            <a:spAutoFit/>
          </a:bodyPr>
          <a:lstStyle/>
          <a:p>
            <a:r>
              <a:rPr lang="en-US" altLang="zh-CN" sz="1600"/>
              <a:t>Copyright@2021 SPOTO</a:t>
            </a:r>
            <a:endParaRPr lang="zh-CN" altLang="en-US" sz="1600" dirty="0"/>
          </a:p>
        </p:txBody>
      </p:sp>
      <p:sp>
        <p:nvSpPr>
          <p:cNvPr id="7" name="内容占位符 2">
            <a:extLst>
              <a:ext uri="{FF2B5EF4-FFF2-40B4-BE49-F238E27FC236}">
                <a16:creationId xmlns:a16="http://schemas.microsoft.com/office/drawing/2014/main" id="{98239D57-133B-4CA9-BEB0-D9BE7AFE9D96}"/>
              </a:ext>
            </a:extLst>
          </p:cNvPr>
          <p:cNvSpPr>
            <a:spLocks noGrp="1"/>
          </p:cNvSpPr>
          <p:nvPr>
            <p:ph idx="1"/>
          </p:nvPr>
        </p:nvSpPr>
        <p:spPr>
          <a:xfrm>
            <a:off x="539126" y="977370"/>
            <a:ext cx="10932438" cy="4351338"/>
          </a:xfrm>
        </p:spPr>
        <p:txBody>
          <a:bodyPr/>
          <a:lstStyle>
            <a:lvl1pPr>
              <a:defRPr b="0">
                <a:solidFill>
                  <a:schemeClr val="tx1"/>
                </a:solidFill>
                <a:latin typeface="微软雅黑" panose="020B0503020204020204" pitchFamily="34" charset="-122"/>
                <a:ea typeface="微软雅黑" panose="020B0503020204020204" pitchFamily="34" charset="-122"/>
              </a:defRPr>
            </a:lvl1pPr>
            <a:lvl2pPr marL="914400" indent="-457200">
              <a:buFont typeface="+mj-lt"/>
              <a:buAutoNum type="alphaUcPeriod"/>
              <a:defRPr b="0">
                <a:solidFill>
                  <a:schemeClr val="tx1"/>
                </a:solidFill>
                <a:latin typeface="微软雅黑" panose="020B0503020204020204" pitchFamily="34" charset="-122"/>
                <a:ea typeface="微软雅黑" panose="020B0503020204020204" pitchFamily="34" charset="-122"/>
              </a:defRPr>
            </a:lvl2pPr>
            <a:lvl3pPr>
              <a:defRPr b="0">
                <a:solidFill>
                  <a:schemeClr val="tx1"/>
                </a:solidFill>
                <a:latin typeface="微软雅黑" panose="020B0503020204020204" pitchFamily="34" charset="-122"/>
                <a:ea typeface="微软雅黑" panose="020B0503020204020204" pitchFamily="34" charset="-122"/>
              </a:defRPr>
            </a:lvl3pPr>
            <a:lvl4pPr>
              <a:defRPr b="0">
                <a:solidFill>
                  <a:schemeClr val="tx1"/>
                </a:solidFill>
                <a:latin typeface="微软雅黑" panose="020B0503020204020204" pitchFamily="34" charset="-122"/>
                <a:ea typeface="微软雅黑" panose="020B0503020204020204" pitchFamily="34" charset="-122"/>
              </a:defRPr>
            </a:lvl4pPr>
            <a:lvl5pPr>
              <a:defRPr b="0">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5795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0C33635-97AC-4971-A826-814D777EEB59}"/>
              </a:ext>
            </a:extLst>
          </p:cNvPr>
          <p:cNvPicPr>
            <a:picLocks noChangeAspect="1"/>
          </p:cNvPicPr>
          <p:nvPr userDrawn="1"/>
        </p:nvPicPr>
        <p:blipFill rotWithShape="1">
          <a:blip r:embed="rId2">
            <a:alphaModFix amt="10000"/>
          </a:blip>
          <a:srcRect l="20954"/>
          <a:stretch>
            <a:fillRect/>
          </a:stretch>
        </p:blipFill>
        <p:spPr>
          <a:xfrm flipH="1">
            <a:off x="9081515" y="-25454"/>
            <a:ext cx="3110485" cy="6883454"/>
          </a:xfrm>
          <a:prstGeom prst="rect">
            <a:avLst/>
          </a:prstGeom>
        </p:spPr>
      </p:pic>
      <p:sp>
        <p:nvSpPr>
          <p:cNvPr id="9" name="i$ľiḑè">
            <a:extLst>
              <a:ext uri="{FF2B5EF4-FFF2-40B4-BE49-F238E27FC236}">
                <a16:creationId xmlns:a16="http://schemas.microsoft.com/office/drawing/2014/main" id="{0D740289-38EC-489C-B8C1-985CA1C9FEA4}"/>
              </a:ext>
            </a:extLst>
          </p:cNvPr>
          <p:cNvSpPr/>
          <p:nvPr userDrawn="1"/>
        </p:nvSpPr>
        <p:spPr bwMode="auto">
          <a:xfrm>
            <a:off x="2088672" y="4246046"/>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0" name="îśľíḓè">
            <a:extLst>
              <a:ext uri="{FF2B5EF4-FFF2-40B4-BE49-F238E27FC236}">
                <a16:creationId xmlns:a16="http://schemas.microsoft.com/office/drawing/2014/main" id="{CD8CDA15-3987-4232-BA0F-ADCE857916F2}"/>
              </a:ext>
            </a:extLst>
          </p:cNvPr>
          <p:cNvSpPr/>
          <p:nvPr userDrawn="1"/>
        </p:nvSpPr>
        <p:spPr bwMode="auto">
          <a:xfrm>
            <a:off x="4675385" y="425159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 name="isḻïḋè">
            <a:extLst>
              <a:ext uri="{FF2B5EF4-FFF2-40B4-BE49-F238E27FC236}">
                <a16:creationId xmlns:a16="http://schemas.microsoft.com/office/drawing/2014/main" id="{BB644BEA-6A26-431E-8311-27E52DB7E6C6}"/>
              </a:ext>
            </a:extLst>
          </p:cNvPr>
          <p:cNvSpPr/>
          <p:nvPr userDrawn="1"/>
        </p:nvSpPr>
        <p:spPr bwMode="auto">
          <a:xfrm>
            <a:off x="7262100" y="424034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pic>
        <p:nvPicPr>
          <p:cNvPr id="12" name="图片 11">
            <a:extLst>
              <a:ext uri="{FF2B5EF4-FFF2-40B4-BE49-F238E27FC236}">
                <a16:creationId xmlns:a16="http://schemas.microsoft.com/office/drawing/2014/main" id="{023432F1-D01B-408C-958C-EBC0C3A2FD95}"/>
              </a:ext>
            </a:extLst>
          </p:cNvPr>
          <p:cNvPicPr>
            <a:picLocks noChangeAspect="1"/>
          </p:cNvPicPr>
          <p:nvPr userDrawn="1"/>
        </p:nvPicPr>
        <p:blipFill>
          <a:blip r:embed="rId3"/>
          <a:stretch>
            <a:fillRect/>
          </a:stretch>
        </p:blipFill>
        <p:spPr>
          <a:xfrm>
            <a:off x="4763941" y="2734858"/>
            <a:ext cx="4130138" cy="899220"/>
          </a:xfrm>
          <a:prstGeom prst="rect">
            <a:avLst/>
          </a:prstGeom>
        </p:spPr>
      </p:pic>
      <p:pic>
        <p:nvPicPr>
          <p:cNvPr id="13" name="图片 12" descr="logo副本.png">
            <a:extLst>
              <a:ext uri="{FF2B5EF4-FFF2-40B4-BE49-F238E27FC236}">
                <a16:creationId xmlns:a16="http://schemas.microsoft.com/office/drawing/2014/main" id="{258638E0-0B90-47FB-81DA-402E66A42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0716" y="4024106"/>
            <a:ext cx="2113298" cy="520498"/>
          </a:xfrm>
          <a:prstGeom prst="rect">
            <a:avLst/>
          </a:prstGeom>
        </p:spPr>
      </p:pic>
      <p:pic>
        <p:nvPicPr>
          <p:cNvPr id="14" name="图片 13" descr="未标题-1.png">
            <a:extLst>
              <a:ext uri="{FF2B5EF4-FFF2-40B4-BE49-F238E27FC236}">
                <a16:creationId xmlns:a16="http://schemas.microsoft.com/office/drawing/2014/main" id="{910DF9EB-5161-4A32-AAD0-05F96901569A}"/>
              </a:ext>
            </a:extLst>
          </p:cNvPr>
          <p:cNvPicPr>
            <a:picLocks noChangeAspect="1"/>
          </p:cNvPicPr>
          <p:nvPr userDrawn="1"/>
        </p:nvPicPr>
        <p:blipFill>
          <a:blip r:embed="rId5">
            <a:alphaModFix amt="83000"/>
            <a:extLst>
              <a:ext uri="{28A0092B-C50C-407E-A947-70E740481C1C}">
                <a14:useLocalDpi xmlns:a14="http://schemas.microsoft.com/office/drawing/2010/main" val="0"/>
              </a:ext>
            </a:extLst>
          </a:blip>
          <a:stretch>
            <a:fillRect/>
          </a:stretch>
        </p:blipFill>
        <p:spPr>
          <a:xfrm>
            <a:off x="0" y="0"/>
            <a:ext cx="5743719" cy="6858000"/>
          </a:xfrm>
          <a:prstGeom prst="rect">
            <a:avLst/>
          </a:prstGeom>
        </p:spPr>
      </p:pic>
    </p:spTree>
    <p:extLst>
      <p:ext uri="{BB962C8B-B14F-4D97-AF65-F5344CB8AC3E}">
        <p14:creationId xmlns:p14="http://schemas.microsoft.com/office/powerpoint/2010/main" val="69409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表格</a:t>
              </a:r>
              <a:r>
                <a:rPr kumimoji="0" lang="en-US" altLang="zh-CN" sz="900" b="0" i="0" u="none" strike="noStrike" kern="0" cap="none" spc="0" normalizeH="0" baseline="0" noProof="0" dirty="0">
                  <a:ln>
                    <a:noFill/>
                  </a:ln>
                  <a:solidFill>
                    <a:prstClr val="black"/>
                  </a:solidFill>
                  <a:effectLst/>
                  <a:uLnTx/>
                  <a:uFillTx/>
                </a:rPr>
                <a:t>/</a:t>
              </a:r>
              <a:r>
                <a:rPr kumimoji="0" lang="zh-CN" altLang="en-US" sz="900" b="0" i="0" u="none" strike="noStrike" kern="0" cap="none" spc="0" normalizeH="0" baseline="0" noProof="0" dirty="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红</a:t>
              </a:r>
            </a:p>
          </p:txBody>
        </p:sp>
        <p:sp>
          <p:nvSpPr>
            <p:cNvPr id="64" name="文本框 63">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表格</a:t>
              </a:r>
              <a:r>
                <a:rPr kumimoji="0" lang="en-US" altLang="zh-CN" sz="900" b="0" i="0" u="none" strike="noStrike" kern="0" cap="none" spc="0" normalizeH="0" baseline="0" noProof="0" dirty="0">
                  <a:ln>
                    <a:noFill/>
                  </a:ln>
                  <a:solidFill>
                    <a:prstClr val="black"/>
                  </a:solidFill>
                  <a:effectLst/>
                  <a:uLnTx/>
                  <a:uFillTx/>
                </a:rPr>
                <a:t>/</a:t>
              </a:r>
              <a:r>
                <a:rPr kumimoji="0" lang="zh-CN" altLang="en-US" sz="900" b="0" i="0" u="none" strike="noStrike" kern="0" cap="none" spc="0" normalizeH="0" baseline="0" noProof="0" dirty="0">
                  <a:ln>
                    <a:noFill/>
                  </a:ln>
                  <a:solidFill>
                    <a:prstClr val="black"/>
                  </a:solidFill>
                  <a:effectLst/>
                  <a:uLnTx/>
                  <a:uFillTx/>
                </a:rPr>
                <a:t>文字底色</a:t>
              </a:r>
            </a:p>
          </p:txBody>
        </p:sp>
        <p:sp>
          <p:nvSpPr>
            <p:cNvPr id="65" name="矩形 64">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备用</a:t>
              </a:r>
            </a:p>
          </p:txBody>
        </p:sp>
        <p:sp>
          <p:nvSpPr>
            <p:cNvPr id="68" name="矩形 67">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3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4.png"/><Relationship Id="rId10" Type="http://schemas.openxmlformats.org/officeDocument/2006/relationships/image" Target="../media/image14.png"/><Relationship Id="rId4" Type="http://schemas.openxmlformats.org/officeDocument/2006/relationships/image" Target="../media/image32.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9.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7.jpe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数据通信网络基础</a:t>
            </a:r>
          </a:p>
        </p:txBody>
      </p:sp>
    </p:spTree>
    <p:extLst>
      <p:ext uri="{BB962C8B-B14F-4D97-AF65-F5344CB8AC3E}">
        <p14:creationId xmlns:p14="http://schemas.microsoft.com/office/powerpoint/2010/main" val="176212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4200525" y="2764396"/>
            <a:ext cx="4061540"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a:t>网络设备 </a:t>
            </a:r>
            <a:r>
              <a:rPr lang="en-US" altLang="zh-CN"/>
              <a:t>- </a:t>
            </a:r>
            <a:r>
              <a:rPr lang="zh-CN" altLang="en-US"/>
              <a:t>交换机</a:t>
            </a:r>
            <a:endParaRPr lang="zh-CN" altLang="en-US" dirty="0"/>
          </a:p>
        </p:txBody>
      </p:sp>
      <p:sp>
        <p:nvSpPr>
          <p:cNvPr id="3" name="文本占位符 2"/>
          <p:cNvSpPr>
            <a:spLocks noGrp="1"/>
          </p:cNvSpPr>
          <p:nvPr>
            <p:ph type="body" sz="quarter" idx="4294967295"/>
          </p:nvPr>
        </p:nvSpPr>
        <p:spPr>
          <a:xfrm>
            <a:off x="885825" y="1243013"/>
            <a:ext cx="11306175" cy="4679950"/>
          </a:xfrm>
        </p:spPr>
        <p:txBody>
          <a:bodyPr/>
          <a:lstStyle/>
          <a:p>
            <a:r>
              <a:rPr lang="zh-CN" altLang="en-US" sz="2000" dirty="0"/>
              <a:t>交换机：距离终端用户最近的设备，用于终端用户接入网络、对数据帧进行交换等。</a:t>
            </a:r>
            <a:endParaRPr lang="en-US" altLang="zh-CN" sz="2000" dirty="0"/>
          </a:p>
          <a:p>
            <a:pPr lvl="1"/>
            <a:r>
              <a:rPr lang="zh-CN" altLang="en-US" sz="1800" dirty="0"/>
              <a:t>终端设备（</a:t>
            </a:r>
            <a:r>
              <a:rPr lang="en-US" altLang="zh-CN" sz="1800" dirty="0"/>
              <a:t>PC</a:t>
            </a:r>
            <a:r>
              <a:rPr lang="zh-CN" altLang="en-US" sz="1800" dirty="0"/>
              <a:t>、服务器等）的网络接入</a:t>
            </a:r>
          </a:p>
          <a:p>
            <a:pPr lvl="1"/>
            <a:r>
              <a:rPr lang="zh-CN" altLang="en-US" sz="1800" dirty="0"/>
              <a:t>二层交换（</a:t>
            </a:r>
            <a:r>
              <a:rPr lang="en-US" altLang="zh-CN" sz="1800" dirty="0"/>
              <a:t>Layer 2 Switching</a:t>
            </a:r>
            <a:r>
              <a:rPr lang="zh-CN" altLang="en-US" sz="1800" dirty="0"/>
              <a:t>）</a:t>
            </a:r>
          </a:p>
        </p:txBody>
      </p:sp>
      <p:grpSp>
        <p:nvGrpSpPr>
          <p:cNvPr id="69" name="组合 68"/>
          <p:cNvGrpSpPr/>
          <p:nvPr/>
        </p:nvGrpSpPr>
        <p:grpSpPr>
          <a:xfrm>
            <a:off x="4318327" y="3060241"/>
            <a:ext cx="3504584" cy="2229921"/>
            <a:chOff x="983404" y="3617967"/>
            <a:chExt cx="3504584" cy="2229921"/>
          </a:xfrm>
        </p:grpSpPr>
        <p:cxnSp>
          <p:nvCxnSpPr>
            <p:cNvPr id="5" name="直接连接符 4"/>
            <p:cNvCxnSpPr>
              <a:stCxn id="118" idx="1"/>
              <a:endCxn id="111" idx="3"/>
            </p:cNvCxnSpPr>
            <p:nvPr/>
          </p:nvCxnSpPr>
          <p:spPr>
            <a:xfrm flipH="1">
              <a:off x="2987413" y="4662893"/>
              <a:ext cx="960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1" name="图片 1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7413" y="4441493"/>
              <a:ext cx="540000" cy="442800"/>
            </a:xfrm>
            <a:prstGeom prst="rect">
              <a:avLst/>
            </a:prstGeom>
          </p:spPr>
        </p:pic>
        <p:pic>
          <p:nvPicPr>
            <p:cNvPr id="118" name="图片 117"/>
            <p:cNvPicPr>
              <a:picLocks/>
            </p:cNvPicPr>
            <p:nvPr/>
          </p:nvPicPr>
          <p:blipFill>
            <a:blip r:embed="rId4" cstate="print">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947988" y="4441493"/>
              <a:ext cx="540000" cy="442800"/>
            </a:xfrm>
            <a:prstGeom prst="rect">
              <a:avLst/>
            </a:prstGeom>
          </p:spPr>
        </p:pic>
        <p:pic>
          <p:nvPicPr>
            <p:cNvPr id="120" name="图片 119" descr="PC.png"/>
            <p:cNvPicPr>
              <a:picLocks noChangeAspect="1"/>
            </p:cNvPicPr>
            <p:nvPr/>
          </p:nvPicPr>
          <p:blipFill>
            <a:blip r:embed="rId6" cstate="print"/>
            <a:stretch>
              <a:fillRect/>
            </a:stretch>
          </p:blipFill>
          <p:spPr>
            <a:xfrm>
              <a:off x="2447882" y="3617967"/>
              <a:ext cx="539063" cy="414000"/>
            </a:xfrm>
            <a:prstGeom prst="rect">
              <a:avLst/>
            </a:prstGeom>
          </p:spPr>
        </p:pic>
        <p:pic>
          <p:nvPicPr>
            <p:cNvPr id="121" name="图片 120" descr="PC.png"/>
            <p:cNvPicPr>
              <a:picLocks noChangeAspect="1"/>
            </p:cNvPicPr>
            <p:nvPr/>
          </p:nvPicPr>
          <p:blipFill>
            <a:blip r:embed="rId6" cstate="print"/>
            <a:stretch>
              <a:fillRect/>
            </a:stretch>
          </p:blipFill>
          <p:spPr>
            <a:xfrm>
              <a:off x="1481966" y="5433888"/>
              <a:ext cx="539063" cy="414000"/>
            </a:xfrm>
            <a:prstGeom prst="rect">
              <a:avLst/>
            </a:prstGeom>
          </p:spPr>
        </p:pic>
        <p:pic>
          <p:nvPicPr>
            <p:cNvPr id="122" name="图片 121" descr="PC.png"/>
            <p:cNvPicPr>
              <a:picLocks noChangeAspect="1"/>
            </p:cNvPicPr>
            <p:nvPr/>
          </p:nvPicPr>
          <p:blipFill>
            <a:blip r:embed="rId6" cstate="print"/>
            <a:stretch>
              <a:fillRect/>
            </a:stretch>
          </p:blipFill>
          <p:spPr>
            <a:xfrm>
              <a:off x="3413797" y="5433888"/>
              <a:ext cx="539063" cy="414000"/>
            </a:xfrm>
            <a:prstGeom prst="rect">
              <a:avLst/>
            </a:prstGeom>
          </p:spPr>
        </p:pic>
        <p:cxnSp>
          <p:nvCxnSpPr>
            <p:cNvPr id="123" name="直接连接符 122"/>
            <p:cNvCxnSpPr>
              <a:stCxn id="111" idx="0"/>
              <a:endCxn id="120" idx="2"/>
            </p:cNvCxnSpPr>
            <p:nvPr/>
          </p:nvCxnSpPr>
          <p:spPr>
            <a:xfrm flipV="1">
              <a:off x="2717413" y="4031967"/>
              <a:ext cx="1" cy="40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121" idx="0"/>
            </p:cNvCxnSpPr>
            <p:nvPr/>
          </p:nvCxnSpPr>
          <p:spPr>
            <a:xfrm rot="5400000">
              <a:off x="1902509"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肘形连接符 123"/>
            <p:cNvCxnSpPr/>
            <p:nvPr/>
          </p:nvCxnSpPr>
          <p:spPr>
            <a:xfrm rot="16200000" flipH="1">
              <a:off x="2977896"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983404" y="4509004"/>
              <a:ext cx="1521570" cy="307777"/>
            </a:xfrm>
            <a:prstGeom prst="rect">
              <a:avLst/>
            </a:prstGeom>
            <a:noFill/>
          </p:spPr>
          <p:txBody>
            <a:bodyPr wrap="none" rtlCol="0">
              <a:spAutoFit/>
            </a:bodyPr>
            <a:lstStyle/>
            <a:p>
              <a:r>
                <a:rPr lang="zh-CN" altLang="en-US" sz="1400" dirty="0"/>
                <a:t>交换机 </a:t>
              </a:r>
              <a:r>
                <a:rPr lang="en-US" altLang="zh-CN" sz="1400" dirty="0"/>
                <a:t>(Switch)</a:t>
              </a:r>
              <a:endParaRPr lang="zh-CN" altLang="en-US" sz="1400" dirty="0"/>
            </a:p>
          </p:txBody>
        </p:sp>
      </p:grpSp>
      <p:sp>
        <p:nvSpPr>
          <p:cNvPr id="126" name="文本框 125"/>
          <p:cNvSpPr txBox="1"/>
          <p:nvPr/>
        </p:nvSpPr>
        <p:spPr>
          <a:xfrm>
            <a:off x="7385154" y="5458267"/>
            <a:ext cx="723275" cy="307777"/>
          </a:xfrm>
          <a:prstGeom prst="rect">
            <a:avLst/>
          </a:prstGeom>
          <a:noFill/>
        </p:spPr>
        <p:txBody>
          <a:bodyPr wrap="none" rtlCol="0">
            <a:spAutoFit/>
          </a:bodyPr>
          <a:lstStyle/>
          <a:p>
            <a:r>
              <a:rPr lang="zh-CN" altLang="en-US" sz="1400" dirty="0"/>
              <a:t>广播域</a:t>
            </a:r>
          </a:p>
        </p:txBody>
      </p:sp>
      <p:sp>
        <p:nvSpPr>
          <p:cNvPr id="149" name="五边形 148"/>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150" name="燕尾形 14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74085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网络设备 </a:t>
            </a:r>
            <a:r>
              <a:rPr lang="en-US" altLang="zh-CN"/>
              <a:t>- </a:t>
            </a:r>
            <a:r>
              <a:rPr lang="zh-CN" altLang="en-US"/>
              <a:t>路由器</a:t>
            </a:r>
            <a:endParaRPr lang="zh-CN" altLang="en-US" dirty="0"/>
          </a:p>
        </p:txBody>
      </p:sp>
      <p:sp>
        <p:nvSpPr>
          <p:cNvPr id="3" name="文本占位符 2"/>
          <p:cNvSpPr>
            <a:spLocks noGrp="1"/>
          </p:cNvSpPr>
          <p:nvPr>
            <p:ph type="body" sz="quarter" idx="4294967295"/>
          </p:nvPr>
        </p:nvSpPr>
        <p:spPr>
          <a:xfrm>
            <a:off x="442912" y="1016590"/>
            <a:ext cx="11306175" cy="4679950"/>
          </a:xfrm>
        </p:spPr>
        <p:txBody>
          <a:bodyPr/>
          <a:lstStyle/>
          <a:p>
            <a:r>
              <a:rPr lang="zh-CN" altLang="en-US" sz="2000" dirty="0"/>
              <a:t>路由器：网络层设备，可以在因特网中进行数据报文转发。路由器根据所收到的报文的目的地址选择一条合适的路径，将报文传送到下一个路由器或目的地，路径中最后的路由器负责将报文送交目的主机。</a:t>
            </a:r>
            <a:endParaRPr lang="en-US" altLang="zh-CN" sz="2000" dirty="0"/>
          </a:p>
          <a:p>
            <a:pPr lvl="1"/>
            <a:r>
              <a:rPr lang="zh-CN" altLang="en-US" sz="1800" dirty="0"/>
              <a:t>实现同类型网络或异种网络之间的通信</a:t>
            </a:r>
          </a:p>
          <a:p>
            <a:pPr lvl="1"/>
            <a:r>
              <a:rPr lang="zh-CN" altLang="en-US" sz="1800" dirty="0"/>
              <a:t>隔离广播域</a:t>
            </a:r>
          </a:p>
          <a:p>
            <a:pPr lvl="1"/>
            <a:r>
              <a:rPr lang="zh-CN" altLang="en-US" sz="1800" dirty="0"/>
              <a:t>维护路由表（</a:t>
            </a:r>
            <a:r>
              <a:rPr lang="en-US" altLang="zh-CN" sz="1800" dirty="0"/>
              <a:t>Routing Table</a:t>
            </a:r>
            <a:r>
              <a:rPr lang="zh-CN" altLang="en-US" sz="1800" dirty="0"/>
              <a:t>）、运行路由协议</a:t>
            </a:r>
          </a:p>
          <a:p>
            <a:pPr lvl="1"/>
            <a:r>
              <a:rPr lang="zh-CN" altLang="en-US" sz="1800" dirty="0"/>
              <a:t>路径（路由信息）选择、</a:t>
            </a:r>
            <a:r>
              <a:rPr lang="en-US" altLang="zh-CN" sz="1800" dirty="0"/>
              <a:t>IP</a:t>
            </a:r>
            <a:r>
              <a:rPr lang="zh-CN" altLang="en-US" sz="1800" dirty="0"/>
              <a:t>报文转发</a:t>
            </a:r>
          </a:p>
          <a:p>
            <a:pPr lvl="1"/>
            <a:r>
              <a:rPr lang="zh-CN" altLang="en-US" sz="1800" dirty="0"/>
              <a:t>广域网接入、网络地址转换</a:t>
            </a:r>
            <a:endParaRPr lang="en-US" altLang="zh-CN" sz="1800" dirty="0"/>
          </a:p>
          <a:p>
            <a:pPr lvl="1"/>
            <a:r>
              <a:rPr lang="zh-CN" altLang="en-US" sz="1800" dirty="0"/>
              <a:t>连接通过交换机组建的二层网络</a:t>
            </a:r>
            <a:endParaRPr lang="en-US" altLang="zh-CN" sz="1800" dirty="0"/>
          </a:p>
          <a:p>
            <a:pPr lvl="1"/>
            <a:endParaRPr lang="zh-CN" altLang="en-US" sz="1800" dirty="0"/>
          </a:p>
        </p:txBody>
      </p:sp>
      <p:sp>
        <p:nvSpPr>
          <p:cNvPr id="44" name="矩形 43"/>
          <p:cNvSpPr/>
          <p:nvPr/>
        </p:nvSpPr>
        <p:spPr>
          <a:xfrm>
            <a:off x="9410140" y="2565021"/>
            <a:ext cx="1751385"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矩形 44"/>
          <p:cNvSpPr/>
          <p:nvPr/>
        </p:nvSpPr>
        <p:spPr>
          <a:xfrm>
            <a:off x="6614100" y="2565021"/>
            <a:ext cx="2740713"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47" name="组合 46"/>
          <p:cNvGrpSpPr/>
          <p:nvPr/>
        </p:nvGrpSpPr>
        <p:grpSpPr>
          <a:xfrm>
            <a:off x="6838959" y="2850483"/>
            <a:ext cx="4009001" cy="2229921"/>
            <a:chOff x="683647" y="2363044"/>
            <a:chExt cx="4009001" cy="2229921"/>
          </a:xfrm>
        </p:grpSpPr>
        <p:cxnSp>
          <p:nvCxnSpPr>
            <p:cNvPr id="48" name="直接连接符 47"/>
            <p:cNvCxnSpPr>
              <a:stCxn id="50" idx="3"/>
              <a:endCxn id="49" idx="1"/>
            </p:cNvCxnSpPr>
            <p:nvPr/>
          </p:nvCxnSpPr>
          <p:spPr>
            <a:xfrm>
              <a:off x="1223647" y="3478005"/>
              <a:ext cx="5717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95358" y="3256605"/>
              <a:ext cx="540000" cy="442800"/>
            </a:xfrm>
            <a:prstGeom prst="rect">
              <a:avLst/>
            </a:prstGeom>
          </p:spPr>
        </p:pic>
        <p:pic>
          <p:nvPicPr>
            <p:cNvPr id="50" name="图片 49"/>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3647" y="3256605"/>
              <a:ext cx="540000" cy="442800"/>
            </a:xfrm>
            <a:prstGeom prst="rect">
              <a:avLst/>
            </a:prstGeom>
          </p:spPr>
        </p:pic>
        <p:pic>
          <p:nvPicPr>
            <p:cNvPr id="51" name="图片 50" descr="PC.png"/>
            <p:cNvPicPr>
              <a:picLocks noChangeAspect="1"/>
            </p:cNvPicPr>
            <p:nvPr/>
          </p:nvPicPr>
          <p:blipFill>
            <a:blip r:embed="rId5" cstate="print"/>
            <a:stretch>
              <a:fillRect/>
            </a:stretch>
          </p:blipFill>
          <p:spPr>
            <a:xfrm>
              <a:off x="1795827" y="2363044"/>
              <a:ext cx="539063" cy="414000"/>
            </a:xfrm>
            <a:prstGeom prst="rect">
              <a:avLst/>
            </a:prstGeom>
          </p:spPr>
        </p:pic>
        <p:pic>
          <p:nvPicPr>
            <p:cNvPr id="53" name="图片 52" descr="PC.png"/>
            <p:cNvPicPr>
              <a:picLocks noChangeAspect="1"/>
            </p:cNvPicPr>
            <p:nvPr/>
          </p:nvPicPr>
          <p:blipFill>
            <a:blip r:embed="rId5" cstate="print"/>
            <a:stretch>
              <a:fillRect/>
            </a:stretch>
          </p:blipFill>
          <p:spPr>
            <a:xfrm>
              <a:off x="1795358" y="4178965"/>
              <a:ext cx="539063" cy="414000"/>
            </a:xfrm>
            <a:prstGeom prst="rect">
              <a:avLst/>
            </a:prstGeom>
          </p:spPr>
        </p:pic>
        <p:cxnSp>
          <p:nvCxnSpPr>
            <p:cNvPr id="54" name="直接连接符 53"/>
            <p:cNvCxnSpPr>
              <a:stCxn id="49" idx="0"/>
              <a:endCxn id="51" idx="2"/>
            </p:cNvCxnSpPr>
            <p:nvPr/>
          </p:nvCxnSpPr>
          <p:spPr>
            <a:xfrm flipV="1">
              <a:off x="206535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493864" y="2961898"/>
              <a:ext cx="1527982" cy="307777"/>
            </a:xfrm>
            <a:prstGeom prst="rect">
              <a:avLst/>
            </a:prstGeom>
            <a:noFill/>
          </p:spPr>
          <p:txBody>
            <a:bodyPr wrap="none" rtlCol="0">
              <a:spAutoFit/>
            </a:bodyPr>
            <a:lstStyle/>
            <a:p>
              <a:r>
                <a:rPr lang="zh-CN" altLang="en-US" sz="1400" dirty="0"/>
                <a:t>路由器 </a:t>
              </a:r>
              <a:r>
                <a:rPr lang="en-US" altLang="zh-CN" sz="1400" dirty="0"/>
                <a:t>(Router)</a:t>
              </a:r>
              <a:endParaRPr lang="zh-CN" altLang="en-US" sz="1400" dirty="0"/>
            </a:p>
          </p:txBody>
        </p:sp>
        <p:pic>
          <p:nvPicPr>
            <p:cNvPr id="56" name="图片 5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4003" y="3256605"/>
              <a:ext cx="540000" cy="442800"/>
            </a:xfrm>
            <a:prstGeom prst="rect">
              <a:avLst/>
            </a:prstGeom>
          </p:spPr>
        </p:pic>
        <p:cxnSp>
          <p:nvCxnSpPr>
            <p:cNvPr id="57" name="直接连接符 56"/>
            <p:cNvCxnSpPr>
              <a:stCxn id="53" idx="0"/>
              <a:endCxn id="49" idx="2"/>
            </p:cNvCxnSpPr>
            <p:nvPr/>
          </p:nvCxnSpPr>
          <p:spPr>
            <a:xfrm flipV="1">
              <a:off x="206489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52648" y="3256605"/>
              <a:ext cx="540000" cy="442800"/>
            </a:xfrm>
            <a:prstGeom prst="rect">
              <a:avLst/>
            </a:prstGeom>
          </p:spPr>
        </p:pic>
        <p:pic>
          <p:nvPicPr>
            <p:cNvPr id="59" name="图片 58" descr="PC.png"/>
            <p:cNvPicPr>
              <a:picLocks noChangeAspect="1"/>
            </p:cNvPicPr>
            <p:nvPr/>
          </p:nvPicPr>
          <p:blipFill>
            <a:blip r:embed="rId5" cstate="print"/>
            <a:stretch>
              <a:fillRect/>
            </a:stretch>
          </p:blipFill>
          <p:spPr>
            <a:xfrm>
              <a:off x="4153117" y="2363044"/>
              <a:ext cx="539063" cy="414000"/>
            </a:xfrm>
            <a:prstGeom prst="rect">
              <a:avLst/>
            </a:prstGeom>
          </p:spPr>
        </p:pic>
        <p:pic>
          <p:nvPicPr>
            <p:cNvPr id="60" name="图片 59" descr="PC.png"/>
            <p:cNvPicPr>
              <a:picLocks noChangeAspect="1"/>
            </p:cNvPicPr>
            <p:nvPr/>
          </p:nvPicPr>
          <p:blipFill>
            <a:blip r:embed="rId5" cstate="print"/>
            <a:stretch>
              <a:fillRect/>
            </a:stretch>
          </p:blipFill>
          <p:spPr>
            <a:xfrm>
              <a:off x="4152648" y="4178965"/>
              <a:ext cx="539063" cy="414000"/>
            </a:xfrm>
            <a:prstGeom prst="rect">
              <a:avLst/>
            </a:prstGeom>
          </p:spPr>
        </p:pic>
        <p:cxnSp>
          <p:nvCxnSpPr>
            <p:cNvPr id="61" name="直接连接符 60"/>
            <p:cNvCxnSpPr>
              <a:stCxn id="58" idx="0"/>
              <a:endCxn id="59" idx="2"/>
            </p:cNvCxnSpPr>
            <p:nvPr/>
          </p:nvCxnSpPr>
          <p:spPr>
            <a:xfrm flipV="1">
              <a:off x="442264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0"/>
              <a:endCxn id="58" idx="2"/>
            </p:cNvCxnSpPr>
            <p:nvPr/>
          </p:nvCxnSpPr>
          <p:spPr>
            <a:xfrm flipV="1">
              <a:off x="442218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9" idx="3"/>
              <a:endCxn id="56" idx="1"/>
            </p:cNvCxnSpPr>
            <p:nvPr/>
          </p:nvCxnSpPr>
          <p:spPr>
            <a:xfrm>
              <a:off x="2335358"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8" idx="1"/>
            </p:cNvCxnSpPr>
            <p:nvPr/>
          </p:nvCxnSpPr>
          <p:spPr>
            <a:xfrm>
              <a:off x="3514003"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9424056" y="5296659"/>
            <a:ext cx="830677" cy="307777"/>
          </a:xfrm>
          <a:prstGeom prst="rect">
            <a:avLst/>
          </a:prstGeom>
          <a:noFill/>
        </p:spPr>
        <p:txBody>
          <a:bodyPr wrap="none" rtlCol="0">
            <a:spAutoFit/>
          </a:bodyPr>
          <a:lstStyle/>
          <a:p>
            <a:r>
              <a:rPr lang="zh-CN" altLang="en-US" sz="1400" dirty="0"/>
              <a:t>广播域</a:t>
            </a:r>
            <a:r>
              <a:rPr lang="en-US" altLang="zh-CN" sz="1400" dirty="0"/>
              <a:t>B</a:t>
            </a:r>
            <a:endParaRPr lang="zh-CN" altLang="en-US" sz="1400" dirty="0"/>
          </a:p>
        </p:txBody>
      </p:sp>
      <p:sp>
        <p:nvSpPr>
          <p:cNvPr id="66" name="文本框 65"/>
          <p:cNvSpPr txBox="1"/>
          <p:nvPr/>
        </p:nvSpPr>
        <p:spPr>
          <a:xfrm>
            <a:off x="8504744" y="5296659"/>
            <a:ext cx="840295" cy="307777"/>
          </a:xfrm>
          <a:prstGeom prst="rect">
            <a:avLst/>
          </a:prstGeom>
          <a:noFill/>
        </p:spPr>
        <p:txBody>
          <a:bodyPr wrap="none" rtlCol="0">
            <a:spAutoFit/>
          </a:bodyPr>
          <a:lstStyle/>
          <a:p>
            <a:r>
              <a:rPr lang="zh-CN" altLang="en-US" sz="1400" dirty="0"/>
              <a:t>广播域</a:t>
            </a:r>
            <a:r>
              <a:rPr lang="en-US" altLang="zh-CN" sz="1400" dirty="0"/>
              <a:t>A</a:t>
            </a:r>
            <a:endParaRPr lang="zh-CN" altLang="en-US" sz="1400" dirty="0"/>
          </a:p>
        </p:txBody>
      </p:sp>
      <p:sp>
        <p:nvSpPr>
          <p:cNvPr id="29" name="五边形 28"/>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30" name="燕尾形 2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314861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网络设备 </a:t>
            </a:r>
            <a:r>
              <a:rPr lang="en-US" altLang="zh-CN"/>
              <a:t>- </a:t>
            </a:r>
            <a:r>
              <a:rPr lang="zh-CN" altLang="en-US"/>
              <a:t>防火墙</a:t>
            </a:r>
            <a:endParaRPr lang="zh-CN" altLang="en-US" dirty="0"/>
          </a:p>
        </p:txBody>
      </p:sp>
      <p:sp>
        <p:nvSpPr>
          <p:cNvPr id="3" name="文本占位符 2"/>
          <p:cNvSpPr>
            <a:spLocks noGrp="1"/>
          </p:cNvSpPr>
          <p:nvPr>
            <p:ph type="body" sz="quarter" idx="4294967295"/>
          </p:nvPr>
        </p:nvSpPr>
        <p:spPr>
          <a:xfrm>
            <a:off x="528773" y="885629"/>
            <a:ext cx="11306175" cy="4679950"/>
          </a:xfrm>
        </p:spPr>
        <p:txBody>
          <a:bodyPr/>
          <a:lstStyle/>
          <a:p>
            <a:r>
              <a:rPr lang="zh-CN" altLang="en-US" sz="2000" dirty="0"/>
              <a:t>防火墙：网络安全设备，用于控制两个网络之间的安全通信。它通过监测、限制、更改跨越防火墙的数据流，尽可能地对外部屏蔽网络内部的信息、结构和运行状况，以此来实现对网络的安全保护。</a:t>
            </a:r>
            <a:endParaRPr lang="en-US" altLang="zh-CN" sz="2000" dirty="0"/>
          </a:p>
          <a:p>
            <a:pPr lvl="1"/>
            <a:r>
              <a:rPr lang="zh-CN" altLang="en-US" sz="1800" dirty="0"/>
              <a:t>隔离不同安全级别的网络</a:t>
            </a:r>
          </a:p>
          <a:p>
            <a:pPr lvl="1"/>
            <a:r>
              <a:rPr lang="zh-CN" altLang="en-US" sz="1800" dirty="0"/>
              <a:t>实现不同安全级别的网络之间的访问控制（安全策略）</a:t>
            </a:r>
          </a:p>
          <a:p>
            <a:pPr lvl="1"/>
            <a:r>
              <a:rPr lang="zh-CN" altLang="en-US" sz="1800" dirty="0"/>
              <a:t>用户身份认证</a:t>
            </a:r>
          </a:p>
          <a:p>
            <a:pPr lvl="1"/>
            <a:r>
              <a:rPr lang="zh-CN" altLang="en-US" sz="1800" dirty="0"/>
              <a:t>实现远程</a:t>
            </a:r>
            <a:r>
              <a:rPr lang="zh-CN" altLang="en-US" sz="1800"/>
              <a:t>接入功能</a:t>
            </a:r>
            <a:endParaRPr lang="en-US" altLang="zh-CN" sz="1800"/>
          </a:p>
          <a:p>
            <a:pPr lvl="1"/>
            <a:r>
              <a:rPr lang="zh-CN" altLang="en-US" sz="1800"/>
              <a:t>实现</a:t>
            </a:r>
            <a:r>
              <a:rPr lang="zh-CN" altLang="en-US" sz="1800" dirty="0"/>
              <a:t>数据加密及虚拟专用网业务</a:t>
            </a:r>
            <a:endParaRPr lang="en-US" altLang="zh-CN" sz="1800" dirty="0"/>
          </a:p>
          <a:p>
            <a:pPr lvl="1"/>
            <a:r>
              <a:rPr lang="zh-CN" altLang="en-US" sz="1800" dirty="0"/>
              <a:t>执行网络地址转换</a:t>
            </a:r>
          </a:p>
          <a:p>
            <a:pPr lvl="1"/>
            <a:r>
              <a:rPr lang="zh-CN" altLang="en-US" sz="1800" dirty="0"/>
              <a:t>其他安全功能</a:t>
            </a:r>
          </a:p>
        </p:txBody>
      </p:sp>
      <p:sp>
        <p:nvSpPr>
          <p:cNvPr id="47" name="圆角矩形 46"/>
          <p:cNvSpPr/>
          <p:nvPr/>
        </p:nvSpPr>
        <p:spPr>
          <a:xfrm rot="16200000" flipH="1">
            <a:off x="8153247" y="3982981"/>
            <a:ext cx="1661929" cy="2817483"/>
          </a:xfrm>
          <a:prstGeom prst="roundRect">
            <a:avLst>
              <a:gd name="adj" fmla="val 854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8" name="圆角矩形 47"/>
          <p:cNvSpPr/>
          <p:nvPr/>
        </p:nvSpPr>
        <p:spPr>
          <a:xfrm flipH="1">
            <a:off x="7575470" y="3467048"/>
            <a:ext cx="1023088" cy="912931"/>
          </a:xfrm>
          <a:prstGeom prst="roundRect">
            <a:avLst>
              <a:gd name="adj" fmla="val 12244"/>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文本框 48"/>
          <p:cNvSpPr txBox="1"/>
          <p:nvPr/>
        </p:nvSpPr>
        <p:spPr>
          <a:xfrm>
            <a:off x="9500417" y="4609511"/>
            <a:ext cx="864339" cy="338554"/>
          </a:xfrm>
          <a:prstGeom prst="rect">
            <a:avLst/>
          </a:prstGeom>
          <a:noFill/>
        </p:spPr>
        <p:txBody>
          <a:bodyPr wrap="none" rtlCol="0">
            <a:spAutoFit/>
          </a:bodyPr>
          <a:lstStyle/>
          <a:p>
            <a:r>
              <a:rPr lang="en-US" altLang="zh-CN" sz="1600" dirty="0"/>
              <a:t>Trust</a:t>
            </a:r>
            <a:r>
              <a:rPr lang="zh-CN" altLang="en-US" sz="1600" dirty="0"/>
              <a:t>域</a:t>
            </a:r>
          </a:p>
        </p:txBody>
      </p:sp>
      <p:sp>
        <p:nvSpPr>
          <p:cNvPr id="51" name="文本框 50"/>
          <p:cNvSpPr txBox="1"/>
          <p:nvPr/>
        </p:nvSpPr>
        <p:spPr>
          <a:xfrm>
            <a:off x="7695981" y="3476910"/>
            <a:ext cx="763351" cy="307777"/>
          </a:xfrm>
          <a:prstGeom prst="rect">
            <a:avLst/>
          </a:prstGeom>
          <a:noFill/>
        </p:spPr>
        <p:txBody>
          <a:bodyPr wrap="none" rtlCol="0">
            <a:spAutoFit/>
          </a:bodyPr>
          <a:lstStyle/>
          <a:p>
            <a:r>
              <a:rPr lang="en-US" altLang="zh-CN" sz="1400" dirty="0"/>
              <a:t>DMZ</a:t>
            </a:r>
            <a:r>
              <a:rPr lang="zh-CN" altLang="en-US" sz="1400" dirty="0"/>
              <a:t>域</a:t>
            </a:r>
          </a:p>
        </p:txBody>
      </p:sp>
      <p:pic>
        <p:nvPicPr>
          <p:cNvPr id="53" name="图片 52"/>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77218" y="3790373"/>
            <a:ext cx="540000" cy="442800"/>
          </a:xfrm>
          <a:prstGeom prst="rect">
            <a:avLst/>
          </a:prstGeom>
        </p:spPr>
      </p:pic>
      <p:sp>
        <p:nvSpPr>
          <p:cNvPr id="54" name="文本框 53"/>
          <p:cNvSpPr txBox="1"/>
          <p:nvPr/>
        </p:nvSpPr>
        <p:spPr>
          <a:xfrm>
            <a:off x="9171315" y="3742214"/>
            <a:ext cx="1117550" cy="523220"/>
          </a:xfrm>
          <a:prstGeom prst="rect">
            <a:avLst/>
          </a:prstGeom>
          <a:noFill/>
        </p:spPr>
        <p:txBody>
          <a:bodyPr wrap="square" rtlCol="0">
            <a:spAutoFit/>
          </a:bodyPr>
          <a:lstStyle/>
          <a:p>
            <a:pPr algn="ctr"/>
            <a:r>
              <a:rPr lang="zh-CN" altLang="en-US" sz="1400" dirty="0"/>
              <a:t>防火墙 </a:t>
            </a:r>
            <a:r>
              <a:rPr lang="en-US" altLang="zh-CN" sz="1400" dirty="0"/>
              <a:t>(Firewall)</a:t>
            </a:r>
            <a:endParaRPr lang="zh-CN" altLang="en-US" sz="1400" dirty="0"/>
          </a:p>
        </p:txBody>
      </p:sp>
      <p:pic>
        <p:nvPicPr>
          <p:cNvPr id="56" name="图片 55" descr="PC.png"/>
          <p:cNvPicPr>
            <a:picLocks noChangeAspect="1"/>
          </p:cNvPicPr>
          <p:nvPr/>
        </p:nvPicPr>
        <p:blipFill>
          <a:blip r:embed="rId4" cstate="print"/>
          <a:stretch>
            <a:fillRect/>
          </a:stretch>
        </p:blipFill>
        <p:spPr>
          <a:xfrm>
            <a:off x="7957764" y="5539670"/>
            <a:ext cx="539063" cy="414000"/>
          </a:xfrm>
          <a:prstGeom prst="rect">
            <a:avLst/>
          </a:prstGeom>
        </p:spPr>
      </p:pic>
      <p:pic>
        <p:nvPicPr>
          <p:cNvPr id="57" name="图片 56" descr="PC.png"/>
          <p:cNvPicPr>
            <a:picLocks noChangeAspect="1"/>
          </p:cNvPicPr>
          <p:nvPr/>
        </p:nvPicPr>
        <p:blipFill>
          <a:blip r:embed="rId4" cstate="print"/>
          <a:stretch>
            <a:fillRect/>
          </a:stretch>
        </p:blipFill>
        <p:spPr>
          <a:xfrm>
            <a:off x="9446804" y="5539670"/>
            <a:ext cx="539063" cy="414000"/>
          </a:xfrm>
          <a:prstGeom prst="rect">
            <a:avLst/>
          </a:prstGeom>
        </p:spPr>
      </p:pic>
      <p:cxnSp>
        <p:nvCxnSpPr>
          <p:cNvPr id="82" name="直接连接符 81"/>
          <p:cNvCxnSpPr>
            <a:endCxn id="56" idx="0"/>
          </p:cNvCxnSpPr>
          <p:nvPr/>
        </p:nvCxnSpPr>
        <p:spPr>
          <a:xfrm flipH="1">
            <a:off x="8227296" y="4820946"/>
            <a:ext cx="742524"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7" idx="0"/>
          </p:cNvCxnSpPr>
          <p:nvPr/>
        </p:nvCxnSpPr>
        <p:spPr>
          <a:xfrm flipH="1" flipV="1">
            <a:off x="8969820" y="4820946"/>
            <a:ext cx="746516"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294401" y="4003824"/>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6" idx="2"/>
            <a:endCxn id="87" idx="0"/>
          </p:cNvCxnSpPr>
          <p:nvPr/>
        </p:nvCxnSpPr>
        <p:spPr>
          <a:xfrm>
            <a:off x="8971816" y="4224911"/>
            <a:ext cx="0" cy="381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1816" y="3782737"/>
            <a:ext cx="540000" cy="442174"/>
          </a:xfrm>
          <a:prstGeom prst="rect">
            <a:avLst/>
          </a:prstGeom>
        </p:spPr>
      </p:pic>
      <p:pic>
        <p:nvPicPr>
          <p:cNvPr id="87" name="图片 86"/>
          <p:cNvPicPr>
            <a:picLocks/>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01816" y="4606100"/>
            <a:ext cx="540000" cy="442800"/>
          </a:xfrm>
          <a:prstGeom prst="rect">
            <a:avLst/>
          </a:prstGeom>
        </p:spPr>
      </p:pic>
      <p:cxnSp>
        <p:nvCxnSpPr>
          <p:cNvPr id="89" name="直接连接符 88"/>
          <p:cNvCxnSpPr>
            <a:endCxn id="86" idx="0"/>
          </p:cNvCxnSpPr>
          <p:nvPr/>
        </p:nvCxnSpPr>
        <p:spPr>
          <a:xfrm>
            <a:off x="8969820" y="3296617"/>
            <a:ext cx="1996" cy="48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8405245" y="2286473"/>
            <a:ext cx="1095172" cy="338554"/>
          </a:xfrm>
          <a:prstGeom prst="rect">
            <a:avLst/>
          </a:prstGeom>
          <a:noFill/>
        </p:spPr>
        <p:txBody>
          <a:bodyPr wrap="none" rtlCol="0">
            <a:spAutoFit/>
          </a:bodyPr>
          <a:lstStyle/>
          <a:p>
            <a:r>
              <a:rPr lang="en-US" altLang="zh-CN" sz="1600" dirty="0" err="1"/>
              <a:t>Untrust</a:t>
            </a:r>
            <a:r>
              <a:rPr lang="zh-CN" altLang="en-US" sz="1600" dirty="0"/>
              <a:t>域</a:t>
            </a:r>
          </a:p>
        </p:txBody>
      </p:sp>
      <p:grpSp>
        <p:nvGrpSpPr>
          <p:cNvPr id="38" name="组合 37"/>
          <p:cNvGrpSpPr/>
          <p:nvPr/>
        </p:nvGrpSpPr>
        <p:grpSpPr>
          <a:xfrm>
            <a:off x="8504222" y="2689009"/>
            <a:ext cx="959978" cy="608825"/>
            <a:chOff x="7718163" y="1312242"/>
            <a:chExt cx="959978" cy="608825"/>
          </a:xfrm>
        </p:grpSpPr>
        <p:sp>
          <p:nvSpPr>
            <p:cNvPr id="39" name="任意多边形 38"/>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矩形 39"/>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sp>
        <p:nvSpPr>
          <p:cNvPr id="25" name="五边形 24"/>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26" name="燕尾形 25"/>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47391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6110551" y="1752677"/>
            <a:ext cx="5528132"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2" name="矩形 101"/>
          <p:cNvSpPr/>
          <p:nvPr/>
        </p:nvSpPr>
        <p:spPr>
          <a:xfrm>
            <a:off x="662586" y="1752677"/>
            <a:ext cx="5242914"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a:t>网络设备 </a:t>
            </a:r>
            <a:r>
              <a:rPr lang="en-US" altLang="zh-CN"/>
              <a:t>- </a:t>
            </a:r>
            <a:r>
              <a:rPr lang="zh-CN" altLang="en-US"/>
              <a:t>无线设备</a:t>
            </a:r>
            <a:endParaRPr lang="zh-CN" altLang="en-US"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667" y="3719583"/>
            <a:ext cx="526830" cy="432000"/>
          </a:xfrm>
          <a:prstGeom prst="rect">
            <a:avLst/>
          </a:prstGeom>
        </p:spPr>
      </p:pic>
      <p:pic>
        <p:nvPicPr>
          <p:cNvPr id="47" name="图片 46" descr="笔记本电脑.png"/>
          <p:cNvPicPr>
            <a:picLocks noChangeAspect="1"/>
          </p:cNvPicPr>
          <p:nvPr/>
        </p:nvPicPr>
        <p:blipFill>
          <a:blip r:embed="rId4" cstate="print"/>
          <a:stretch>
            <a:fillRect/>
          </a:stretch>
        </p:blipFill>
        <p:spPr>
          <a:xfrm>
            <a:off x="2957192" y="4860462"/>
            <a:ext cx="539779" cy="338400"/>
          </a:xfrm>
          <a:prstGeom prst="rect">
            <a:avLst/>
          </a:prstGeom>
        </p:spPr>
      </p:pic>
      <p:pic>
        <p:nvPicPr>
          <p:cNvPr id="48" name="图片 47" descr="wifi信号蓝.png"/>
          <p:cNvPicPr>
            <a:picLocks noChangeAspect="1"/>
          </p:cNvPicPr>
          <p:nvPr/>
        </p:nvPicPr>
        <p:blipFill>
          <a:blip r:embed="rId5" cstate="print"/>
          <a:stretch>
            <a:fillRect/>
          </a:stretch>
        </p:blipFill>
        <p:spPr>
          <a:xfrm flipV="1">
            <a:off x="3012118" y="4274183"/>
            <a:ext cx="429928" cy="360000"/>
          </a:xfrm>
          <a:prstGeom prst="rect">
            <a:avLst/>
          </a:prstGeom>
        </p:spPr>
      </p:pic>
      <p:pic>
        <p:nvPicPr>
          <p:cNvPr id="90" name="图片 89" descr="PC.png"/>
          <p:cNvPicPr>
            <a:picLocks noChangeAspect="1"/>
          </p:cNvPicPr>
          <p:nvPr/>
        </p:nvPicPr>
        <p:blipFill>
          <a:blip r:embed="rId6" cstate="print"/>
          <a:stretch>
            <a:fillRect/>
          </a:stretch>
        </p:blipFill>
        <p:spPr>
          <a:xfrm>
            <a:off x="1170893" y="4822662"/>
            <a:ext cx="539063" cy="414000"/>
          </a:xfrm>
          <a:prstGeom prst="rect">
            <a:avLst/>
          </a:prstGeom>
        </p:spPr>
      </p:pic>
      <p:pic>
        <p:nvPicPr>
          <p:cNvPr id="92" name="图片 91"/>
          <p:cNvPicPr>
            <a:picLocks/>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9956" y="3708783"/>
            <a:ext cx="540000" cy="442800"/>
          </a:xfrm>
          <a:prstGeom prst="rect">
            <a:avLst/>
          </a:prstGeom>
        </p:spPr>
      </p:pic>
      <p:cxnSp>
        <p:nvCxnSpPr>
          <p:cNvPr id="93" name="直接连接符 92"/>
          <p:cNvCxnSpPr>
            <a:stCxn id="92" idx="0"/>
          </p:cNvCxnSpPr>
          <p:nvPr/>
        </p:nvCxnSpPr>
        <p:spPr>
          <a:xfrm flipV="1">
            <a:off x="1439956" y="3059062"/>
            <a:ext cx="781633" cy="6497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endCxn id="44" idx="0"/>
          </p:cNvCxnSpPr>
          <p:nvPr/>
        </p:nvCxnSpPr>
        <p:spPr>
          <a:xfrm>
            <a:off x="2221589" y="3059062"/>
            <a:ext cx="1005493" cy="6605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72878" y="2848462"/>
            <a:ext cx="540000" cy="442800"/>
          </a:xfrm>
          <a:prstGeom prst="rect">
            <a:avLst/>
          </a:prstGeom>
        </p:spPr>
      </p:pic>
      <p:cxnSp>
        <p:nvCxnSpPr>
          <p:cNvPr id="95" name="直接连接符 94"/>
          <p:cNvCxnSpPr>
            <a:stCxn id="90" idx="0"/>
            <a:endCxn id="92" idx="2"/>
          </p:cNvCxnSpPr>
          <p:nvPr/>
        </p:nvCxnSpPr>
        <p:spPr>
          <a:xfrm flipH="1" flipV="1">
            <a:off x="1439956" y="4151583"/>
            <a:ext cx="469" cy="671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49" idx="0"/>
          </p:cNvCxnSpPr>
          <p:nvPr/>
        </p:nvCxnSpPr>
        <p:spPr>
          <a:xfrm flipV="1">
            <a:off x="2242878" y="2575305"/>
            <a:ext cx="0" cy="2731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490497" y="3689663"/>
            <a:ext cx="2340705" cy="523220"/>
          </a:xfrm>
          <a:prstGeom prst="rect">
            <a:avLst/>
          </a:prstGeom>
          <a:noFill/>
        </p:spPr>
        <p:txBody>
          <a:bodyPr wrap="none" rtlCol="0">
            <a:spAutoFit/>
          </a:bodyPr>
          <a:lstStyle/>
          <a:p>
            <a:r>
              <a:rPr lang="zh-CN" altLang="en-US" sz="1400" b="1" dirty="0"/>
              <a:t>无线胖</a:t>
            </a:r>
            <a:r>
              <a:rPr lang="en-US" altLang="zh-CN" sz="1400" b="1" dirty="0"/>
              <a:t>AP</a:t>
            </a:r>
          </a:p>
          <a:p>
            <a:r>
              <a:rPr lang="en-US" altLang="zh-CN" sz="1400" dirty="0"/>
              <a:t>(Fat Access Point, FAT AP)</a:t>
            </a:r>
            <a:endParaRPr lang="zh-CN" altLang="en-US" sz="1400" dirty="0"/>
          </a:p>
        </p:txBody>
      </p:sp>
      <p:sp>
        <p:nvSpPr>
          <p:cNvPr id="99" name="文本框 98"/>
          <p:cNvSpPr txBox="1"/>
          <p:nvPr/>
        </p:nvSpPr>
        <p:spPr>
          <a:xfrm>
            <a:off x="3496971" y="4374681"/>
            <a:ext cx="1415772" cy="307777"/>
          </a:xfrm>
          <a:prstGeom prst="rect">
            <a:avLst/>
          </a:prstGeom>
          <a:noFill/>
        </p:spPr>
        <p:txBody>
          <a:bodyPr wrap="none" rtlCol="0">
            <a:spAutoFit/>
          </a:bodyPr>
          <a:lstStyle/>
          <a:p>
            <a:r>
              <a:rPr lang="en-US" altLang="zh-CN" sz="1400" b="1" dirty="0"/>
              <a:t>WLAN </a:t>
            </a:r>
            <a:r>
              <a:rPr lang="en-US" altLang="zh-CN" sz="1400" dirty="0"/>
              <a:t>(Wi-Fi)</a:t>
            </a:r>
            <a:endParaRPr lang="zh-CN" altLang="en-US" sz="1400" dirty="0"/>
          </a:p>
        </p:txBody>
      </p:sp>
      <p:sp>
        <p:nvSpPr>
          <p:cNvPr id="100" name="文本框 99"/>
          <p:cNvSpPr txBox="1"/>
          <p:nvPr/>
        </p:nvSpPr>
        <p:spPr>
          <a:xfrm>
            <a:off x="988550" y="5260001"/>
            <a:ext cx="902811" cy="307777"/>
          </a:xfrm>
          <a:prstGeom prst="rect">
            <a:avLst/>
          </a:prstGeom>
          <a:noFill/>
        </p:spPr>
        <p:txBody>
          <a:bodyPr wrap="none" rtlCol="0">
            <a:spAutoFit/>
          </a:bodyPr>
          <a:lstStyle/>
          <a:p>
            <a:pPr algn="ctr"/>
            <a:r>
              <a:rPr lang="zh-CN" altLang="en-US" sz="1400" dirty="0"/>
              <a:t>有线终端</a:t>
            </a:r>
          </a:p>
        </p:txBody>
      </p:sp>
      <p:sp>
        <p:nvSpPr>
          <p:cNvPr id="101" name="文本框 100"/>
          <p:cNvSpPr txBox="1"/>
          <p:nvPr/>
        </p:nvSpPr>
        <p:spPr>
          <a:xfrm>
            <a:off x="2775676" y="5260001"/>
            <a:ext cx="902811" cy="307777"/>
          </a:xfrm>
          <a:prstGeom prst="rect">
            <a:avLst/>
          </a:prstGeom>
          <a:noFill/>
        </p:spPr>
        <p:txBody>
          <a:bodyPr wrap="none" rtlCol="0">
            <a:spAutoFit/>
          </a:bodyPr>
          <a:lstStyle/>
          <a:p>
            <a:pPr algn="ctr"/>
            <a:r>
              <a:rPr lang="zh-CN" altLang="en-US" sz="1400" dirty="0"/>
              <a:t>无线终端</a:t>
            </a:r>
          </a:p>
        </p:txBody>
      </p:sp>
      <p:sp>
        <p:nvSpPr>
          <p:cNvPr id="55" name="文本框 54"/>
          <p:cNvSpPr txBox="1"/>
          <p:nvPr/>
        </p:nvSpPr>
        <p:spPr>
          <a:xfrm>
            <a:off x="9290321" y="2766759"/>
            <a:ext cx="2348361" cy="523220"/>
          </a:xfrm>
          <a:prstGeom prst="rect">
            <a:avLst/>
          </a:prstGeom>
          <a:noFill/>
        </p:spPr>
        <p:txBody>
          <a:bodyPr wrap="square" rtlCol="0">
            <a:spAutoFit/>
          </a:bodyPr>
          <a:lstStyle/>
          <a:p>
            <a:r>
              <a:rPr lang="zh-CN" altLang="en-US" sz="1400" b="1" dirty="0"/>
              <a:t>无线控制器</a:t>
            </a:r>
            <a:r>
              <a:rPr lang="en-US" altLang="zh-CN" sz="1400" b="1" dirty="0"/>
              <a:t>AC</a:t>
            </a:r>
          </a:p>
          <a:p>
            <a:r>
              <a:rPr lang="en-US" altLang="zh-CN" sz="1400" dirty="0"/>
              <a:t>(Access Controller)</a:t>
            </a:r>
            <a:endParaRPr lang="zh-CN" altLang="en-US" sz="1400" dirty="0"/>
          </a:p>
        </p:txBody>
      </p:sp>
      <p:cxnSp>
        <p:nvCxnSpPr>
          <p:cNvPr id="75" name="直接连接符 74"/>
          <p:cNvCxnSpPr>
            <a:endCxn id="27" idx="0"/>
          </p:cNvCxnSpPr>
          <p:nvPr/>
        </p:nvCxnSpPr>
        <p:spPr>
          <a:xfrm flipH="1">
            <a:off x="7864781" y="2575091"/>
            <a:ext cx="0" cy="273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516" y="3719583"/>
            <a:ext cx="526830" cy="432000"/>
          </a:xfrm>
          <a:prstGeom prst="rect">
            <a:avLst/>
          </a:prstGeom>
        </p:spPr>
      </p:pic>
      <p:pic>
        <p:nvPicPr>
          <p:cNvPr id="104" name="图片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66" y="3719583"/>
            <a:ext cx="526830" cy="432000"/>
          </a:xfrm>
          <a:prstGeom prst="rect">
            <a:avLst/>
          </a:prstGeom>
        </p:spPr>
      </p:pic>
      <p:pic>
        <p:nvPicPr>
          <p:cNvPr id="105" name="图片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2214" y="3719583"/>
            <a:ext cx="526830" cy="432000"/>
          </a:xfrm>
          <a:prstGeom prst="rect">
            <a:avLst/>
          </a:prstGeom>
        </p:spPr>
      </p:pic>
      <p:pic>
        <p:nvPicPr>
          <p:cNvPr id="106" name="图片 105" descr="AC-蓝.png"/>
          <p:cNvPicPr>
            <a:picLocks noChangeAspect="1"/>
          </p:cNvPicPr>
          <p:nvPr/>
        </p:nvPicPr>
        <p:blipFill>
          <a:blip r:embed="rId9" cstate="print"/>
          <a:stretch>
            <a:fillRect/>
          </a:stretch>
        </p:blipFill>
        <p:spPr>
          <a:xfrm>
            <a:off x="8715044" y="2849444"/>
            <a:ext cx="540000" cy="441818"/>
          </a:xfrm>
          <a:prstGeom prst="rect">
            <a:avLst/>
          </a:prstGeom>
        </p:spPr>
      </p:pic>
      <p:pic>
        <p:nvPicPr>
          <p:cNvPr id="107" name="图片 106" descr="wifi信号蓝.png"/>
          <p:cNvPicPr>
            <a:picLocks noChangeAspect="1"/>
          </p:cNvPicPr>
          <p:nvPr/>
        </p:nvPicPr>
        <p:blipFill>
          <a:blip r:embed="rId5" cstate="print"/>
          <a:stretch>
            <a:fillRect/>
          </a:stretch>
        </p:blipFill>
        <p:spPr>
          <a:xfrm flipV="1">
            <a:off x="6285967" y="4274183"/>
            <a:ext cx="429928" cy="360000"/>
          </a:xfrm>
          <a:prstGeom prst="rect">
            <a:avLst/>
          </a:prstGeom>
        </p:spPr>
      </p:pic>
      <p:pic>
        <p:nvPicPr>
          <p:cNvPr id="108" name="图片 107" descr="wifi信号蓝.png"/>
          <p:cNvPicPr>
            <a:picLocks noChangeAspect="1"/>
          </p:cNvPicPr>
          <p:nvPr/>
        </p:nvPicPr>
        <p:blipFill>
          <a:blip r:embed="rId5" cstate="print"/>
          <a:stretch>
            <a:fillRect/>
          </a:stretch>
        </p:blipFill>
        <p:spPr>
          <a:xfrm flipV="1">
            <a:off x="7649817" y="4274183"/>
            <a:ext cx="429928" cy="360000"/>
          </a:xfrm>
          <a:prstGeom prst="rect">
            <a:avLst/>
          </a:prstGeom>
        </p:spPr>
      </p:pic>
      <p:pic>
        <p:nvPicPr>
          <p:cNvPr id="109" name="图片 108" descr="wifi信号蓝.png"/>
          <p:cNvPicPr>
            <a:picLocks noChangeAspect="1"/>
          </p:cNvPicPr>
          <p:nvPr/>
        </p:nvPicPr>
        <p:blipFill>
          <a:blip r:embed="rId5" cstate="print"/>
          <a:stretch>
            <a:fillRect/>
          </a:stretch>
        </p:blipFill>
        <p:spPr>
          <a:xfrm flipV="1">
            <a:off x="9026747" y="4274183"/>
            <a:ext cx="429928" cy="360000"/>
          </a:xfrm>
          <a:prstGeom prst="rect">
            <a:avLst/>
          </a:prstGeom>
        </p:spPr>
      </p:pic>
      <p:pic>
        <p:nvPicPr>
          <p:cNvPr id="110" name="图片 109" descr="笔记本电脑.png"/>
          <p:cNvPicPr>
            <a:picLocks noChangeAspect="1"/>
          </p:cNvPicPr>
          <p:nvPr/>
        </p:nvPicPr>
        <p:blipFill>
          <a:blip r:embed="rId4" cstate="print"/>
          <a:stretch>
            <a:fillRect/>
          </a:stretch>
        </p:blipFill>
        <p:spPr>
          <a:xfrm>
            <a:off x="6885476" y="4860462"/>
            <a:ext cx="539779" cy="338400"/>
          </a:xfrm>
          <a:prstGeom prst="rect">
            <a:avLst/>
          </a:prstGeom>
        </p:spPr>
      </p:pic>
      <p:pic>
        <p:nvPicPr>
          <p:cNvPr id="111" name="图片 110" descr="笔记本电脑.png"/>
          <p:cNvPicPr>
            <a:picLocks noChangeAspect="1"/>
          </p:cNvPicPr>
          <p:nvPr/>
        </p:nvPicPr>
        <p:blipFill>
          <a:blip r:embed="rId4" cstate="print"/>
          <a:stretch>
            <a:fillRect/>
          </a:stretch>
        </p:blipFill>
        <p:spPr>
          <a:xfrm>
            <a:off x="8334099" y="4860462"/>
            <a:ext cx="539779" cy="338400"/>
          </a:xfrm>
          <a:prstGeom prst="rect">
            <a:avLst/>
          </a:prstGeom>
        </p:spPr>
      </p:pic>
      <p:cxnSp>
        <p:nvCxnSpPr>
          <p:cNvPr id="112" name="直接连接符 111"/>
          <p:cNvCxnSpPr>
            <a:stCxn id="27" idx="3"/>
            <a:endCxn id="106" idx="1"/>
          </p:cNvCxnSpPr>
          <p:nvPr/>
        </p:nvCxnSpPr>
        <p:spPr>
          <a:xfrm>
            <a:off x="8134781" y="3069549"/>
            <a:ext cx="580263" cy="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3" idx="0"/>
            <a:endCxn id="27" idx="3"/>
          </p:cNvCxnSpPr>
          <p:nvPr/>
        </p:nvCxnSpPr>
        <p:spPr>
          <a:xfrm flipV="1">
            <a:off x="6500931" y="3069549"/>
            <a:ext cx="1633850"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4" idx="0"/>
            <a:endCxn id="27" idx="2"/>
          </p:cNvCxnSpPr>
          <p:nvPr/>
        </p:nvCxnSpPr>
        <p:spPr>
          <a:xfrm flipV="1">
            <a:off x="7864781" y="3290636"/>
            <a:ext cx="0" cy="4289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5" idx="0"/>
            <a:endCxn id="27" idx="1"/>
          </p:cNvCxnSpPr>
          <p:nvPr/>
        </p:nvCxnSpPr>
        <p:spPr>
          <a:xfrm flipH="1" flipV="1">
            <a:off x="7594781" y="3069549"/>
            <a:ext cx="1650848"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94781" y="2848462"/>
            <a:ext cx="540000" cy="442174"/>
          </a:xfrm>
          <a:prstGeom prst="rect">
            <a:avLst/>
          </a:prstGeom>
        </p:spPr>
      </p:pic>
      <p:sp>
        <p:nvSpPr>
          <p:cNvPr id="116" name="文本框 115"/>
          <p:cNvSpPr txBox="1"/>
          <p:nvPr/>
        </p:nvSpPr>
        <p:spPr>
          <a:xfrm>
            <a:off x="9456675" y="3689663"/>
            <a:ext cx="2222083" cy="523220"/>
          </a:xfrm>
          <a:prstGeom prst="rect">
            <a:avLst/>
          </a:prstGeom>
          <a:noFill/>
        </p:spPr>
        <p:txBody>
          <a:bodyPr wrap="none" rtlCol="0">
            <a:spAutoFit/>
          </a:bodyPr>
          <a:lstStyle/>
          <a:p>
            <a:r>
              <a:rPr lang="zh-CN" altLang="en-US" sz="1400" b="1" dirty="0"/>
              <a:t>无线瘦</a:t>
            </a:r>
            <a:r>
              <a:rPr lang="en-US" altLang="zh-CN" sz="1400" b="1" dirty="0"/>
              <a:t>AP</a:t>
            </a:r>
          </a:p>
          <a:p>
            <a:r>
              <a:rPr lang="en-US" altLang="zh-CN" sz="1400" dirty="0"/>
              <a:t>(Fit Access Point, FIT AP)</a:t>
            </a:r>
            <a:endParaRPr lang="zh-CN" altLang="en-US" sz="1400" dirty="0"/>
          </a:p>
        </p:txBody>
      </p:sp>
      <p:sp>
        <p:nvSpPr>
          <p:cNvPr id="119" name="文本框 118"/>
          <p:cNvSpPr txBox="1"/>
          <p:nvPr/>
        </p:nvSpPr>
        <p:spPr>
          <a:xfrm>
            <a:off x="6710968" y="5260001"/>
            <a:ext cx="902811" cy="307777"/>
          </a:xfrm>
          <a:prstGeom prst="rect">
            <a:avLst/>
          </a:prstGeom>
          <a:noFill/>
        </p:spPr>
        <p:txBody>
          <a:bodyPr wrap="none" rtlCol="0">
            <a:spAutoFit/>
          </a:bodyPr>
          <a:lstStyle/>
          <a:p>
            <a:pPr algn="ctr"/>
            <a:r>
              <a:rPr lang="zh-CN" altLang="en-US" sz="1400" dirty="0"/>
              <a:t>无线终端</a:t>
            </a:r>
          </a:p>
        </p:txBody>
      </p:sp>
      <p:sp>
        <p:nvSpPr>
          <p:cNvPr id="120" name="文本框 119"/>
          <p:cNvSpPr txBox="1"/>
          <p:nvPr/>
        </p:nvSpPr>
        <p:spPr>
          <a:xfrm>
            <a:off x="8152582" y="5260001"/>
            <a:ext cx="902811" cy="307777"/>
          </a:xfrm>
          <a:prstGeom prst="rect">
            <a:avLst/>
          </a:prstGeom>
          <a:noFill/>
        </p:spPr>
        <p:txBody>
          <a:bodyPr wrap="none" rtlCol="0">
            <a:spAutoFit/>
          </a:bodyPr>
          <a:lstStyle/>
          <a:p>
            <a:pPr algn="ctr"/>
            <a:r>
              <a:rPr lang="zh-CN" altLang="en-US" sz="1400" dirty="0"/>
              <a:t>无线终端</a:t>
            </a:r>
          </a:p>
        </p:txBody>
      </p:sp>
      <p:grpSp>
        <p:nvGrpSpPr>
          <p:cNvPr id="76" name="组合 75"/>
          <p:cNvGrpSpPr/>
          <p:nvPr/>
        </p:nvGrpSpPr>
        <p:grpSpPr>
          <a:xfrm>
            <a:off x="7384792" y="1961177"/>
            <a:ext cx="959978" cy="608825"/>
            <a:chOff x="7718163" y="1312242"/>
            <a:chExt cx="959978" cy="608825"/>
          </a:xfrm>
        </p:grpSpPr>
        <p:sp>
          <p:nvSpPr>
            <p:cNvPr id="77" name="任意多边形 76"/>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50000"/>
                  </a:schemeClr>
                </a:solidFill>
              </a:endParaRPr>
            </a:p>
          </p:txBody>
        </p:sp>
        <p:sp>
          <p:nvSpPr>
            <p:cNvPr id="78" name="矩形 77"/>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grpSp>
        <p:nvGrpSpPr>
          <p:cNvPr id="79" name="组合 78"/>
          <p:cNvGrpSpPr/>
          <p:nvPr/>
        </p:nvGrpSpPr>
        <p:grpSpPr>
          <a:xfrm>
            <a:off x="1764357" y="1961177"/>
            <a:ext cx="959978" cy="608825"/>
            <a:chOff x="7718163" y="1312242"/>
            <a:chExt cx="959978" cy="608825"/>
          </a:xfrm>
        </p:grpSpPr>
        <p:sp>
          <p:nvSpPr>
            <p:cNvPr id="91" name="任意多边形 90"/>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 name="矩形 97"/>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sp>
        <p:nvSpPr>
          <p:cNvPr id="46" name="五边形 45"/>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50" name="燕尾形 4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304383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dirty="0">
                <a:solidFill>
                  <a:schemeClr val="bg1">
                    <a:lumMod val="50000"/>
                  </a:schemeClr>
                </a:solidFill>
              </a:rPr>
              <a:t>通信与网络</a:t>
            </a:r>
          </a:p>
          <a:p>
            <a:r>
              <a:rPr lang="zh-CN" altLang="en-US" b="1" dirty="0"/>
              <a:t>网络类型与网络拓扑</a:t>
            </a:r>
          </a:p>
          <a:p>
            <a:r>
              <a:rPr lang="zh-CN" altLang="en-US" dirty="0">
                <a:solidFill>
                  <a:schemeClr val="bg1">
                    <a:lumMod val="50000"/>
                  </a:schemeClr>
                </a:solidFill>
              </a:rPr>
              <a:t>网络工程与网络工程师</a:t>
            </a:r>
          </a:p>
          <a:p>
            <a:endParaRPr lang="zh-CN" altLang="en-US" dirty="0"/>
          </a:p>
        </p:txBody>
      </p:sp>
    </p:spTree>
    <p:extLst>
      <p:ext uri="{BB962C8B-B14F-4D97-AF65-F5344CB8AC3E}">
        <p14:creationId xmlns:p14="http://schemas.microsoft.com/office/powerpoint/2010/main" val="308251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局域网、城域网、广域网</a:t>
            </a:r>
            <a:endParaRPr lang="zh-CN" altLang="en-US" dirty="0"/>
          </a:p>
        </p:txBody>
      </p:sp>
      <p:sp>
        <p:nvSpPr>
          <p:cNvPr id="5" name="文本占位符 4"/>
          <p:cNvSpPr>
            <a:spLocks noGrp="1"/>
          </p:cNvSpPr>
          <p:nvPr>
            <p:ph type="body" sz="quarter" idx="4294967295"/>
          </p:nvPr>
        </p:nvSpPr>
        <p:spPr>
          <a:xfrm>
            <a:off x="442912" y="1089025"/>
            <a:ext cx="11306175" cy="4679950"/>
          </a:xfrm>
        </p:spPr>
        <p:txBody>
          <a:bodyPr/>
          <a:lstStyle/>
          <a:p>
            <a:r>
              <a:rPr lang="zh-CN" altLang="en-US" sz="2000" dirty="0"/>
              <a:t>按照地理覆盖范围来划分，网络可以分为局域网 </a:t>
            </a:r>
            <a:r>
              <a:rPr lang="en-US" altLang="zh-CN" sz="2000" dirty="0"/>
              <a:t>(Local Area Network)</a:t>
            </a:r>
            <a:r>
              <a:rPr lang="zh-CN" altLang="en-US" sz="2000" dirty="0"/>
              <a:t>、城域网 </a:t>
            </a:r>
            <a:r>
              <a:rPr lang="en-US" altLang="zh-CN" sz="2000" dirty="0"/>
              <a:t>(Metropolitan Area Network) </a:t>
            </a:r>
            <a:r>
              <a:rPr lang="zh-CN" altLang="en-US" sz="2000" dirty="0"/>
              <a:t>和广域网 </a:t>
            </a:r>
            <a:r>
              <a:rPr lang="en-US" altLang="zh-CN" sz="2000" dirty="0"/>
              <a:t>(Wide Area Network)</a:t>
            </a:r>
            <a:r>
              <a:rPr lang="zh-CN" altLang="en-US" sz="2000" dirty="0"/>
              <a:t>。</a:t>
            </a:r>
            <a:endParaRPr lang="en-US" altLang="zh-CN" sz="2000" dirty="0"/>
          </a:p>
          <a:p>
            <a:pPr lvl="1"/>
            <a:r>
              <a:rPr lang="zh-CN" altLang="en-US" sz="1600" dirty="0"/>
              <a:t>局域网（</a:t>
            </a:r>
            <a:r>
              <a:rPr lang="en-US" altLang="zh-CN" sz="1600" dirty="0"/>
              <a:t>LAN</a:t>
            </a:r>
            <a:r>
              <a:rPr lang="zh-CN" altLang="en-US" sz="1600" dirty="0"/>
              <a:t>）：</a:t>
            </a:r>
            <a:endParaRPr lang="en-US" altLang="zh-CN" sz="1600" dirty="0"/>
          </a:p>
          <a:p>
            <a:pPr lvl="2"/>
            <a:r>
              <a:rPr lang="zh-CN" altLang="en-US" sz="1400" dirty="0"/>
              <a:t>在某一地理区域内由计算机、服务器以及各种网络设备组成的网络。局域网的覆盖范围一般是方圆几千米以内。</a:t>
            </a:r>
          </a:p>
          <a:p>
            <a:pPr lvl="2"/>
            <a:r>
              <a:rPr lang="zh-CN" altLang="en-US" sz="1400" dirty="0"/>
              <a:t>典型的局域网有：一家公司的办公网络，一个网吧的网络，一个家庭网络等。</a:t>
            </a:r>
          </a:p>
          <a:p>
            <a:pPr lvl="1"/>
            <a:r>
              <a:rPr lang="zh-CN" altLang="en-US" sz="1600" dirty="0"/>
              <a:t>城域网（</a:t>
            </a:r>
            <a:r>
              <a:rPr lang="en-US" altLang="zh-CN" sz="1600" dirty="0"/>
              <a:t>MAN</a:t>
            </a:r>
            <a:r>
              <a:rPr lang="zh-CN" altLang="en-US" sz="1600" dirty="0"/>
              <a:t>）：</a:t>
            </a:r>
            <a:endParaRPr lang="en-US" altLang="zh-CN" sz="1600" dirty="0"/>
          </a:p>
          <a:p>
            <a:pPr lvl="2"/>
            <a:r>
              <a:rPr lang="zh-CN" altLang="en-US" sz="1400" dirty="0"/>
              <a:t>在一个城市范围内所建立的计算机通信网络。</a:t>
            </a:r>
          </a:p>
          <a:p>
            <a:pPr lvl="2"/>
            <a:r>
              <a:rPr lang="zh-CN" altLang="en-US" sz="1400" dirty="0"/>
              <a:t>典型的城域网有：宽带城域网、教育城域网、市级或省级电子政务专网等。</a:t>
            </a:r>
          </a:p>
          <a:p>
            <a:pPr lvl="1"/>
            <a:r>
              <a:rPr lang="zh-CN" altLang="en-US" sz="1600" dirty="0"/>
              <a:t>广域网（</a:t>
            </a:r>
            <a:r>
              <a:rPr lang="en-US" altLang="zh-CN" sz="1600" dirty="0"/>
              <a:t>WAN</a:t>
            </a:r>
            <a:r>
              <a:rPr lang="zh-CN" altLang="en-US" sz="1600" dirty="0"/>
              <a:t>）：</a:t>
            </a:r>
            <a:endParaRPr lang="en-US" altLang="zh-CN" sz="1600" dirty="0"/>
          </a:p>
          <a:p>
            <a:pPr lvl="2"/>
            <a:r>
              <a:rPr lang="zh-CN" altLang="en-US" sz="1400" dirty="0"/>
              <a:t>通常覆盖很大的地理范围，从几十公里到几千公里。它能连接多个城市甚至国家，并能提供远距离通信，形成国际性的大型网络。</a:t>
            </a:r>
          </a:p>
          <a:p>
            <a:pPr lvl="2"/>
            <a:r>
              <a:rPr lang="zh-CN" altLang="en-US" sz="1400" dirty="0"/>
              <a:t>典型的广域网有：</a:t>
            </a:r>
            <a:r>
              <a:rPr lang="en-US" altLang="zh-CN" sz="1400" dirty="0"/>
              <a:t>Internet</a:t>
            </a:r>
            <a:r>
              <a:rPr lang="zh-CN" altLang="en-US" sz="1400" dirty="0"/>
              <a:t>（因特网）。</a:t>
            </a:r>
          </a:p>
        </p:txBody>
      </p:sp>
      <p:sp>
        <p:nvSpPr>
          <p:cNvPr id="14" name="五边形 13"/>
          <p:cNvSpPr/>
          <p:nvPr/>
        </p:nvSpPr>
        <p:spPr bwMode="auto">
          <a:xfrm>
            <a:off x="10324646"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5" name="燕尾形 14"/>
          <p:cNvSpPr/>
          <p:nvPr/>
        </p:nvSpPr>
        <p:spPr bwMode="auto">
          <a:xfrm>
            <a:off x="11140816" y="126000"/>
            <a:ext cx="9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90374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教育行业中的局域网、城域网及广域网</a:t>
            </a:r>
            <a:endParaRPr lang="zh-CN" altLang="en-US" dirty="0"/>
          </a:p>
        </p:txBody>
      </p:sp>
      <p:sp>
        <p:nvSpPr>
          <p:cNvPr id="191" name="矩形 190"/>
          <p:cNvSpPr/>
          <p:nvPr/>
        </p:nvSpPr>
        <p:spPr>
          <a:xfrm>
            <a:off x="520689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385" name="矩形 384"/>
          <p:cNvSpPr/>
          <p:nvPr/>
        </p:nvSpPr>
        <p:spPr>
          <a:xfrm>
            <a:off x="319807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407" name="矩形 406"/>
          <p:cNvSpPr/>
          <p:nvPr/>
        </p:nvSpPr>
        <p:spPr>
          <a:xfrm>
            <a:off x="1537181"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181" name="矩形 180"/>
          <p:cNvSpPr/>
          <p:nvPr/>
        </p:nvSpPr>
        <p:spPr>
          <a:xfrm>
            <a:off x="8447708"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4994404"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a:off x="781172" y="1652695"/>
            <a:ext cx="3922038"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 name="图片 1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6212" y="3240440"/>
            <a:ext cx="439025" cy="360000"/>
          </a:xfrm>
          <a:prstGeom prst="rect">
            <a:avLst/>
          </a:prstGeom>
        </p:spPr>
      </p:pic>
      <p:pic>
        <p:nvPicPr>
          <p:cNvPr id="185" name="图片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265" y="3240440"/>
            <a:ext cx="439025" cy="360000"/>
          </a:xfrm>
          <a:prstGeom prst="rect">
            <a:avLst/>
          </a:prstGeom>
        </p:spPr>
      </p:pic>
      <p:pic>
        <p:nvPicPr>
          <p:cNvPr id="186" name="图片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957" y="3240440"/>
            <a:ext cx="439025" cy="360000"/>
          </a:xfrm>
          <a:prstGeom prst="rect">
            <a:avLst/>
          </a:prstGeom>
        </p:spPr>
      </p:pic>
      <p:pic>
        <p:nvPicPr>
          <p:cNvPr id="189" name="图片 1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540" y="3982917"/>
            <a:ext cx="395122" cy="324000"/>
          </a:xfrm>
          <a:prstGeom prst="rect">
            <a:avLst/>
          </a:prstGeom>
        </p:spPr>
      </p:pic>
      <p:pic>
        <p:nvPicPr>
          <p:cNvPr id="190" name="图片 1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5476" y="3982917"/>
            <a:ext cx="395122" cy="324000"/>
          </a:xfrm>
          <a:prstGeom prst="rect">
            <a:avLst/>
          </a:prstGeom>
        </p:spPr>
      </p:pic>
      <p:pic>
        <p:nvPicPr>
          <p:cNvPr id="201" name="图片 2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3540" y="4518431"/>
            <a:ext cx="395122" cy="324000"/>
          </a:xfrm>
          <a:prstGeom prst="rect">
            <a:avLst/>
          </a:prstGeom>
        </p:spPr>
      </p:pic>
      <p:pic>
        <p:nvPicPr>
          <p:cNvPr id="202" name="图片 2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5476" y="4518431"/>
            <a:ext cx="395122" cy="324000"/>
          </a:xfrm>
          <a:prstGeom prst="rect">
            <a:avLst/>
          </a:prstGeom>
        </p:spPr>
      </p:pic>
      <p:pic>
        <p:nvPicPr>
          <p:cNvPr id="203" name="图片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3540" y="5135643"/>
            <a:ext cx="395122" cy="324000"/>
          </a:xfrm>
          <a:prstGeom prst="rect">
            <a:avLst/>
          </a:prstGeom>
        </p:spPr>
      </p:pic>
      <p:pic>
        <p:nvPicPr>
          <p:cNvPr id="204" name="图片 2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3540" y="5763155"/>
            <a:ext cx="395122" cy="324000"/>
          </a:xfrm>
          <a:prstGeom prst="rect">
            <a:avLst/>
          </a:prstGeom>
        </p:spPr>
      </p:pic>
      <p:pic>
        <p:nvPicPr>
          <p:cNvPr id="205" name="图片 2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5476" y="5135643"/>
            <a:ext cx="395122" cy="324000"/>
          </a:xfrm>
          <a:prstGeom prst="rect">
            <a:avLst/>
          </a:prstGeom>
        </p:spPr>
      </p:pic>
      <p:pic>
        <p:nvPicPr>
          <p:cNvPr id="206" name="图片 2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5476" y="5763155"/>
            <a:ext cx="395122" cy="324000"/>
          </a:xfrm>
          <a:prstGeom prst="rect">
            <a:avLst/>
          </a:prstGeom>
        </p:spPr>
      </p:pic>
      <p:pic>
        <p:nvPicPr>
          <p:cNvPr id="207" name="图片 2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0118" y="3982917"/>
            <a:ext cx="395122" cy="324000"/>
          </a:xfrm>
          <a:prstGeom prst="rect">
            <a:avLst/>
          </a:prstGeom>
        </p:spPr>
      </p:pic>
      <p:pic>
        <p:nvPicPr>
          <p:cNvPr id="208" name="图片 2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0118" y="4520583"/>
            <a:ext cx="395122" cy="324000"/>
          </a:xfrm>
          <a:prstGeom prst="rect">
            <a:avLst/>
          </a:prstGeom>
        </p:spPr>
      </p:pic>
      <p:pic>
        <p:nvPicPr>
          <p:cNvPr id="209" name="图片 2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0118" y="5148095"/>
            <a:ext cx="395122" cy="324000"/>
          </a:xfrm>
          <a:prstGeom prst="rect">
            <a:avLst/>
          </a:prstGeom>
        </p:spPr>
      </p:pic>
      <p:pic>
        <p:nvPicPr>
          <p:cNvPr id="210" name="图片 2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2795" y="3982917"/>
            <a:ext cx="395122" cy="324000"/>
          </a:xfrm>
          <a:prstGeom prst="rect">
            <a:avLst/>
          </a:prstGeom>
        </p:spPr>
      </p:pic>
      <p:pic>
        <p:nvPicPr>
          <p:cNvPr id="211" name="图片 2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2795" y="4520583"/>
            <a:ext cx="395122" cy="324000"/>
          </a:xfrm>
          <a:prstGeom prst="rect">
            <a:avLst/>
          </a:prstGeom>
        </p:spPr>
      </p:pic>
      <p:pic>
        <p:nvPicPr>
          <p:cNvPr id="212" name="图片 2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2795" y="5148095"/>
            <a:ext cx="395122" cy="324000"/>
          </a:xfrm>
          <a:prstGeom prst="rect">
            <a:avLst/>
          </a:prstGeom>
        </p:spPr>
      </p:pic>
      <p:pic>
        <p:nvPicPr>
          <p:cNvPr id="213" name="图片 2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4925" y="1924134"/>
            <a:ext cx="482928" cy="396000"/>
          </a:xfrm>
          <a:prstGeom prst="rect">
            <a:avLst/>
          </a:prstGeom>
        </p:spPr>
      </p:pic>
      <p:pic>
        <p:nvPicPr>
          <p:cNvPr id="214" name="图片 2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003" y="2466705"/>
            <a:ext cx="482928" cy="396000"/>
          </a:xfrm>
          <a:prstGeom prst="rect">
            <a:avLst/>
          </a:prstGeom>
        </p:spPr>
      </p:pic>
      <p:pic>
        <p:nvPicPr>
          <p:cNvPr id="215" name="图片 2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876" y="3240440"/>
            <a:ext cx="439025" cy="360000"/>
          </a:xfrm>
          <a:prstGeom prst="rect">
            <a:avLst/>
          </a:prstGeom>
        </p:spPr>
      </p:pic>
      <p:pic>
        <p:nvPicPr>
          <p:cNvPr id="216" name="图片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0568" y="3240440"/>
            <a:ext cx="439025" cy="360000"/>
          </a:xfrm>
          <a:prstGeom prst="rect">
            <a:avLst/>
          </a:prstGeom>
        </p:spPr>
      </p:pic>
      <p:pic>
        <p:nvPicPr>
          <p:cNvPr id="217" name="图片 2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6143" y="3982917"/>
            <a:ext cx="395122" cy="324000"/>
          </a:xfrm>
          <a:prstGeom prst="rect">
            <a:avLst/>
          </a:prstGeom>
        </p:spPr>
      </p:pic>
      <p:pic>
        <p:nvPicPr>
          <p:cNvPr id="218" name="图片 2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6143" y="4520583"/>
            <a:ext cx="395122" cy="324000"/>
          </a:xfrm>
          <a:prstGeom prst="rect">
            <a:avLst/>
          </a:prstGeom>
        </p:spPr>
      </p:pic>
      <p:pic>
        <p:nvPicPr>
          <p:cNvPr id="219" name="图片 2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6143" y="5148095"/>
            <a:ext cx="395122" cy="324000"/>
          </a:xfrm>
          <a:prstGeom prst="rect">
            <a:avLst/>
          </a:prstGeom>
        </p:spPr>
      </p:pic>
      <p:pic>
        <p:nvPicPr>
          <p:cNvPr id="220" name="图片 2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820" y="3982917"/>
            <a:ext cx="395122" cy="324000"/>
          </a:xfrm>
          <a:prstGeom prst="rect">
            <a:avLst/>
          </a:prstGeom>
        </p:spPr>
      </p:pic>
      <p:pic>
        <p:nvPicPr>
          <p:cNvPr id="221" name="图片 2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8820" y="4520583"/>
            <a:ext cx="395122" cy="324000"/>
          </a:xfrm>
          <a:prstGeom prst="rect">
            <a:avLst/>
          </a:prstGeom>
        </p:spPr>
      </p:pic>
      <p:pic>
        <p:nvPicPr>
          <p:cNvPr id="222" name="图片 2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8820" y="5148095"/>
            <a:ext cx="395122" cy="324000"/>
          </a:xfrm>
          <a:prstGeom prst="rect">
            <a:avLst/>
          </a:prstGeom>
        </p:spPr>
      </p:pic>
      <p:pic>
        <p:nvPicPr>
          <p:cNvPr id="223" name="图片 2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5367" y="3982917"/>
            <a:ext cx="395122" cy="324000"/>
          </a:xfrm>
          <a:prstGeom prst="rect">
            <a:avLst/>
          </a:prstGeom>
        </p:spPr>
      </p:pic>
      <p:pic>
        <p:nvPicPr>
          <p:cNvPr id="224" name="图片 2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5367" y="4520583"/>
            <a:ext cx="395122" cy="324000"/>
          </a:xfrm>
          <a:prstGeom prst="rect">
            <a:avLst/>
          </a:prstGeom>
        </p:spPr>
      </p:pic>
      <p:pic>
        <p:nvPicPr>
          <p:cNvPr id="225" name="图片 2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5367" y="5148095"/>
            <a:ext cx="395122" cy="324000"/>
          </a:xfrm>
          <a:prstGeom prst="rect">
            <a:avLst/>
          </a:prstGeom>
        </p:spPr>
      </p:pic>
      <p:pic>
        <p:nvPicPr>
          <p:cNvPr id="226" name="图片 2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044" y="3982917"/>
            <a:ext cx="395122" cy="324000"/>
          </a:xfrm>
          <a:prstGeom prst="rect">
            <a:avLst/>
          </a:prstGeom>
        </p:spPr>
      </p:pic>
      <p:pic>
        <p:nvPicPr>
          <p:cNvPr id="227" name="图片 2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8044" y="4520583"/>
            <a:ext cx="395122" cy="324000"/>
          </a:xfrm>
          <a:prstGeom prst="rect">
            <a:avLst/>
          </a:prstGeom>
        </p:spPr>
      </p:pic>
      <p:pic>
        <p:nvPicPr>
          <p:cNvPr id="228" name="图片 2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8044" y="5148095"/>
            <a:ext cx="395122" cy="324000"/>
          </a:xfrm>
          <a:prstGeom prst="rect">
            <a:avLst/>
          </a:prstGeom>
        </p:spPr>
      </p:pic>
      <p:cxnSp>
        <p:nvCxnSpPr>
          <p:cNvPr id="229" name="直接连接符 228"/>
          <p:cNvCxnSpPr>
            <a:endCxn id="184" idx="0"/>
          </p:cNvCxnSpPr>
          <p:nvPr/>
        </p:nvCxnSpPr>
        <p:spPr>
          <a:xfrm>
            <a:off x="1389192" y="2445357"/>
            <a:ext cx="996533" cy="795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338" idx="2"/>
            <a:endCxn id="435" idx="0"/>
          </p:cNvCxnSpPr>
          <p:nvPr/>
        </p:nvCxnSpPr>
        <p:spPr>
          <a:xfrm>
            <a:off x="1371961" y="2502857"/>
            <a:ext cx="1837456" cy="73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6" idx="0"/>
            <a:endCxn id="214" idx="2"/>
          </p:cNvCxnSpPr>
          <p:nvPr/>
        </p:nvCxnSpPr>
        <p:spPr>
          <a:xfrm flipV="1">
            <a:off x="10320081" y="2862705"/>
            <a:ext cx="5386"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186" idx="0"/>
            <a:endCxn id="445" idx="2"/>
          </p:cNvCxnSpPr>
          <p:nvPr/>
        </p:nvCxnSpPr>
        <p:spPr>
          <a:xfrm flipV="1">
            <a:off x="6880470" y="2862705"/>
            <a:ext cx="0"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184" idx="0"/>
            <a:endCxn id="436" idx="0"/>
          </p:cNvCxnSpPr>
          <p:nvPr/>
        </p:nvCxnSpPr>
        <p:spPr>
          <a:xfrm flipV="1">
            <a:off x="2385725" y="1924134"/>
            <a:ext cx="1994" cy="1316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435" idx="0"/>
            <a:endCxn id="437" idx="0"/>
          </p:cNvCxnSpPr>
          <p:nvPr/>
        </p:nvCxnSpPr>
        <p:spPr>
          <a:xfrm flipV="1">
            <a:off x="3209417" y="2464267"/>
            <a:ext cx="4976" cy="77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436" idx="3"/>
            <a:endCxn id="437" idx="0"/>
          </p:cNvCxnSpPr>
          <p:nvPr/>
        </p:nvCxnSpPr>
        <p:spPr>
          <a:xfrm>
            <a:off x="2629183" y="2122134"/>
            <a:ext cx="585210" cy="342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13" idx="3"/>
            <a:endCxn id="214" idx="0"/>
          </p:cNvCxnSpPr>
          <p:nvPr/>
        </p:nvCxnSpPr>
        <p:spPr>
          <a:xfrm>
            <a:off x="9737853" y="2122134"/>
            <a:ext cx="587614"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文本框 242"/>
          <p:cNvSpPr txBox="1"/>
          <p:nvPr/>
        </p:nvSpPr>
        <p:spPr>
          <a:xfrm>
            <a:off x="781172" y="1270829"/>
            <a:ext cx="3922038"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省级</a:t>
            </a:r>
          </a:p>
        </p:txBody>
      </p:sp>
      <p:sp>
        <p:nvSpPr>
          <p:cNvPr id="244" name="文本框 243"/>
          <p:cNvSpPr txBox="1"/>
          <p:nvPr/>
        </p:nvSpPr>
        <p:spPr>
          <a:xfrm>
            <a:off x="4994403" y="1270829"/>
            <a:ext cx="3192566"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a:solidFill>
                  <a:schemeClr val="bg1"/>
                </a:solidFill>
              </a:rPr>
              <a:t>市级</a:t>
            </a:r>
          </a:p>
        </p:txBody>
      </p:sp>
      <p:sp>
        <p:nvSpPr>
          <p:cNvPr id="245" name="文本框 244"/>
          <p:cNvSpPr txBox="1"/>
          <p:nvPr/>
        </p:nvSpPr>
        <p:spPr>
          <a:xfrm>
            <a:off x="8447708" y="1270829"/>
            <a:ext cx="3192565"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区县</a:t>
            </a:r>
          </a:p>
        </p:txBody>
      </p:sp>
      <p:cxnSp>
        <p:nvCxnSpPr>
          <p:cNvPr id="246" name="直接连接符 245"/>
          <p:cNvCxnSpPr>
            <a:stCxn id="436" idx="3"/>
            <a:endCxn id="444" idx="1"/>
          </p:cNvCxnSpPr>
          <p:nvPr/>
        </p:nvCxnSpPr>
        <p:spPr>
          <a:xfrm>
            <a:off x="2629183" y="2122134"/>
            <a:ext cx="3186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444" idx="3"/>
            <a:endCxn id="213" idx="1"/>
          </p:cNvCxnSpPr>
          <p:nvPr/>
        </p:nvCxnSpPr>
        <p:spPr>
          <a:xfrm>
            <a:off x="6298242" y="2122134"/>
            <a:ext cx="29566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437" idx="3"/>
            <a:endCxn id="445" idx="1"/>
          </p:cNvCxnSpPr>
          <p:nvPr/>
        </p:nvCxnSpPr>
        <p:spPr>
          <a:xfrm>
            <a:off x="3455857" y="2662267"/>
            <a:ext cx="3185949" cy="2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445" idx="3"/>
            <a:endCxn id="214" idx="1"/>
          </p:cNvCxnSpPr>
          <p:nvPr/>
        </p:nvCxnSpPr>
        <p:spPr>
          <a:xfrm>
            <a:off x="7124734" y="2664705"/>
            <a:ext cx="2959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184" idx="3"/>
            <a:endCxn id="435" idx="1"/>
          </p:cNvCxnSpPr>
          <p:nvPr/>
        </p:nvCxnSpPr>
        <p:spPr>
          <a:xfrm>
            <a:off x="2605237"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a:stCxn id="412" idx="0"/>
            <a:endCxn id="184" idx="2"/>
          </p:cNvCxnSpPr>
          <p:nvPr/>
        </p:nvCxnSpPr>
        <p:spPr>
          <a:xfrm flipV="1">
            <a:off x="1673323" y="3600440"/>
            <a:ext cx="712402"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411" idx="0"/>
            <a:endCxn id="435" idx="2"/>
          </p:cNvCxnSpPr>
          <p:nvPr/>
        </p:nvCxnSpPr>
        <p:spPr>
          <a:xfrm flipV="1">
            <a:off x="2381387" y="3600440"/>
            <a:ext cx="828030"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stCxn id="346" idx="0"/>
            <a:endCxn id="184" idx="2"/>
          </p:cNvCxnSpPr>
          <p:nvPr/>
        </p:nvCxnSpPr>
        <p:spPr>
          <a:xfrm flipH="1" flipV="1">
            <a:off x="2385725" y="3600440"/>
            <a:ext cx="948492"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stCxn id="345" idx="0"/>
            <a:endCxn id="435" idx="2"/>
          </p:cNvCxnSpPr>
          <p:nvPr/>
        </p:nvCxnSpPr>
        <p:spPr>
          <a:xfrm flipH="1" flipV="1">
            <a:off x="3209417" y="3600440"/>
            <a:ext cx="832864"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202" idx="3"/>
            <a:endCxn id="201" idx="1"/>
          </p:cNvCxnSpPr>
          <p:nvPr/>
        </p:nvCxnSpPr>
        <p:spPr>
          <a:xfrm>
            <a:off x="5540598"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02" idx="2"/>
            <a:endCxn id="205" idx="0"/>
          </p:cNvCxnSpPr>
          <p:nvPr/>
        </p:nvCxnSpPr>
        <p:spPr>
          <a:xfrm>
            <a:off x="534303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stCxn id="203" idx="0"/>
            <a:endCxn id="201" idx="2"/>
          </p:cNvCxnSpPr>
          <p:nvPr/>
        </p:nvCxnSpPr>
        <p:spPr>
          <a:xfrm flipV="1">
            <a:off x="6051101"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a:stCxn id="205" idx="0"/>
            <a:endCxn id="201" idx="2"/>
          </p:cNvCxnSpPr>
          <p:nvPr/>
        </p:nvCxnSpPr>
        <p:spPr>
          <a:xfrm flipV="1">
            <a:off x="534303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202" idx="2"/>
            <a:endCxn id="203" idx="0"/>
          </p:cNvCxnSpPr>
          <p:nvPr/>
        </p:nvCxnSpPr>
        <p:spPr>
          <a:xfrm>
            <a:off x="534303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a:stCxn id="206" idx="0"/>
            <a:endCxn id="205" idx="2"/>
          </p:cNvCxnSpPr>
          <p:nvPr/>
        </p:nvCxnSpPr>
        <p:spPr>
          <a:xfrm flipV="1">
            <a:off x="534303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204" idx="0"/>
            <a:endCxn id="203" idx="2"/>
          </p:cNvCxnSpPr>
          <p:nvPr/>
        </p:nvCxnSpPr>
        <p:spPr>
          <a:xfrm flipV="1">
            <a:off x="6051101"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206" idx="0"/>
            <a:endCxn id="203" idx="2"/>
          </p:cNvCxnSpPr>
          <p:nvPr/>
        </p:nvCxnSpPr>
        <p:spPr>
          <a:xfrm flipV="1">
            <a:off x="534303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05" idx="2"/>
            <a:endCxn id="204" idx="0"/>
          </p:cNvCxnSpPr>
          <p:nvPr/>
        </p:nvCxnSpPr>
        <p:spPr>
          <a:xfrm>
            <a:off x="534303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205" idx="3"/>
            <a:endCxn id="203" idx="1"/>
          </p:cNvCxnSpPr>
          <p:nvPr/>
        </p:nvCxnSpPr>
        <p:spPr>
          <a:xfrm>
            <a:off x="5540598"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90" idx="3"/>
            <a:endCxn id="189" idx="1"/>
          </p:cNvCxnSpPr>
          <p:nvPr/>
        </p:nvCxnSpPr>
        <p:spPr>
          <a:xfrm>
            <a:off x="5540598"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202" idx="0"/>
            <a:endCxn id="190" idx="2"/>
          </p:cNvCxnSpPr>
          <p:nvPr/>
        </p:nvCxnSpPr>
        <p:spPr>
          <a:xfrm flipV="1">
            <a:off x="534303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01" idx="0"/>
            <a:endCxn id="189" idx="2"/>
          </p:cNvCxnSpPr>
          <p:nvPr/>
        </p:nvCxnSpPr>
        <p:spPr>
          <a:xfrm flipV="1">
            <a:off x="6051101"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11" idx="3"/>
            <a:endCxn id="208" idx="1"/>
          </p:cNvCxnSpPr>
          <p:nvPr/>
        </p:nvCxnSpPr>
        <p:spPr>
          <a:xfrm>
            <a:off x="7187917"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11" idx="2"/>
            <a:endCxn id="212" idx="0"/>
          </p:cNvCxnSpPr>
          <p:nvPr/>
        </p:nvCxnSpPr>
        <p:spPr>
          <a:xfrm>
            <a:off x="6990356"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09" idx="0"/>
            <a:endCxn id="208" idx="2"/>
          </p:cNvCxnSpPr>
          <p:nvPr/>
        </p:nvCxnSpPr>
        <p:spPr>
          <a:xfrm flipV="1">
            <a:off x="7697679"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12" idx="0"/>
            <a:endCxn id="208" idx="2"/>
          </p:cNvCxnSpPr>
          <p:nvPr/>
        </p:nvCxnSpPr>
        <p:spPr>
          <a:xfrm flipV="1">
            <a:off x="6990356"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11" idx="2"/>
            <a:endCxn id="209" idx="0"/>
          </p:cNvCxnSpPr>
          <p:nvPr/>
        </p:nvCxnSpPr>
        <p:spPr>
          <a:xfrm>
            <a:off x="6990356"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10" idx="3"/>
            <a:endCxn id="207" idx="1"/>
          </p:cNvCxnSpPr>
          <p:nvPr/>
        </p:nvCxnSpPr>
        <p:spPr>
          <a:xfrm>
            <a:off x="7187917"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11" idx="0"/>
            <a:endCxn id="210" idx="2"/>
          </p:cNvCxnSpPr>
          <p:nvPr/>
        </p:nvCxnSpPr>
        <p:spPr>
          <a:xfrm flipV="1">
            <a:off x="6990356"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08" idx="0"/>
            <a:endCxn id="207" idx="2"/>
          </p:cNvCxnSpPr>
          <p:nvPr/>
        </p:nvCxnSpPr>
        <p:spPr>
          <a:xfrm flipV="1">
            <a:off x="7697679"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stCxn id="185" idx="3"/>
            <a:endCxn id="186" idx="1"/>
          </p:cNvCxnSpPr>
          <p:nvPr/>
        </p:nvCxnSpPr>
        <p:spPr>
          <a:xfrm>
            <a:off x="6276290"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190" idx="0"/>
            <a:endCxn id="185" idx="2"/>
          </p:cNvCxnSpPr>
          <p:nvPr/>
        </p:nvCxnSpPr>
        <p:spPr>
          <a:xfrm flipV="1">
            <a:off x="5343037" y="3600440"/>
            <a:ext cx="713741"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189" idx="0"/>
            <a:endCxn id="186" idx="2"/>
          </p:cNvCxnSpPr>
          <p:nvPr/>
        </p:nvCxnSpPr>
        <p:spPr>
          <a:xfrm flipV="1">
            <a:off x="6051101" y="3600440"/>
            <a:ext cx="829369"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10" idx="0"/>
            <a:endCxn id="185" idx="2"/>
          </p:cNvCxnSpPr>
          <p:nvPr/>
        </p:nvCxnSpPr>
        <p:spPr>
          <a:xfrm flipH="1" flipV="1">
            <a:off x="6056778" y="3600440"/>
            <a:ext cx="933578"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07" idx="0"/>
            <a:endCxn id="186" idx="2"/>
          </p:cNvCxnSpPr>
          <p:nvPr/>
        </p:nvCxnSpPr>
        <p:spPr>
          <a:xfrm flipH="1" flipV="1">
            <a:off x="6880470" y="3600440"/>
            <a:ext cx="817209"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27" idx="3"/>
            <a:endCxn id="224" idx="1"/>
          </p:cNvCxnSpPr>
          <p:nvPr/>
        </p:nvCxnSpPr>
        <p:spPr>
          <a:xfrm>
            <a:off x="10653166"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27" idx="2"/>
            <a:endCxn id="228" idx="0"/>
          </p:cNvCxnSpPr>
          <p:nvPr/>
        </p:nvCxnSpPr>
        <p:spPr>
          <a:xfrm>
            <a:off x="10455605"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25" idx="0"/>
            <a:endCxn id="224" idx="2"/>
          </p:cNvCxnSpPr>
          <p:nvPr/>
        </p:nvCxnSpPr>
        <p:spPr>
          <a:xfrm flipV="1">
            <a:off x="11162928"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228" idx="0"/>
            <a:endCxn id="224" idx="2"/>
          </p:cNvCxnSpPr>
          <p:nvPr/>
        </p:nvCxnSpPr>
        <p:spPr>
          <a:xfrm flipV="1">
            <a:off x="10455605"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227" idx="2"/>
            <a:endCxn id="225" idx="0"/>
          </p:cNvCxnSpPr>
          <p:nvPr/>
        </p:nvCxnSpPr>
        <p:spPr>
          <a:xfrm>
            <a:off x="10455605"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26" idx="3"/>
            <a:endCxn id="223" idx="1"/>
          </p:cNvCxnSpPr>
          <p:nvPr/>
        </p:nvCxnSpPr>
        <p:spPr>
          <a:xfrm>
            <a:off x="10653166"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27" idx="0"/>
            <a:endCxn id="226" idx="2"/>
          </p:cNvCxnSpPr>
          <p:nvPr/>
        </p:nvCxnSpPr>
        <p:spPr>
          <a:xfrm flipV="1">
            <a:off x="10455605"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224" idx="0"/>
            <a:endCxn id="223" idx="2"/>
          </p:cNvCxnSpPr>
          <p:nvPr/>
        </p:nvCxnSpPr>
        <p:spPr>
          <a:xfrm flipV="1">
            <a:off x="11162928"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15" idx="3"/>
            <a:endCxn id="216" idx="1"/>
          </p:cNvCxnSpPr>
          <p:nvPr/>
        </p:nvCxnSpPr>
        <p:spPr>
          <a:xfrm>
            <a:off x="9715901"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endCxn id="215" idx="2"/>
          </p:cNvCxnSpPr>
          <p:nvPr/>
        </p:nvCxnSpPr>
        <p:spPr>
          <a:xfrm flipH="1" flipV="1">
            <a:off x="9496389" y="3600440"/>
            <a:ext cx="949088"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endCxn id="216" idx="2"/>
          </p:cNvCxnSpPr>
          <p:nvPr/>
        </p:nvCxnSpPr>
        <p:spPr>
          <a:xfrm flipH="1" flipV="1">
            <a:off x="10320081" y="3600440"/>
            <a:ext cx="832720"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21" idx="3"/>
            <a:endCxn id="218" idx="1"/>
          </p:cNvCxnSpPr>
          <p:nvPr/>
        </p:nvCxnSpPr>
        <p:spPr>
          <a:xfrm>
            <a:off x="9003942"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21" idx="2"/>
            <a:endCxn id="222" idx="0"/>
          </p:cNvCxnSpPr>
          <p:nvPr/>
        </p:nvCxnSpPr>
        <p:spPr>
          <a:xfrm>
            <a:off x="8806381"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19" idx="0"/>
            <a:endCxn id="218" idx="2"/>
          </p:cNvCxnSpPr>
          <p:nvPr/>
        </p:nvCxnSpPr>
        <p:spPr>
          <a:xfrm flipV="1">
            <a:off x="9513704"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22" idx="0"/>
            <a:endCxn id="218" idx="2"/>
          </p:cNvCxnSpPr>
          <p:nvPr/>
        </p:nvCxnSpPr>
        <p:spPr>
          <a:xfrm flipV="1">
            <a:off x="8806381"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21" idx="2"/>
            <a:endCxn id="219" idx="0"/>
          </p:cNvCxnSpPr>
          <p:nvPr/>
        </p:nvCxnSpPr>
        <p:spPr>
          <a:xfrm>
            <a:off x="8806381"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20" idx="3"/>
            <a:endCxn id="217" idx="1"/>
          </p:cNvCxnSpPr>
          <p:nvPr/>
        </p:nvCxnSpPr>
        <p:spPr>
          <a:xfrm>
            <a:off x="9003942"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21" idx="0"/>
            <a:endCxn id="220" idx="2"/>
          </p:cNvCxnSpPr>
          <p:nvPr/>
        </p:nvCxnSpPr>
        <p:spPr>
          <a:xfrm flipV="1">
            <a:off x="8806381"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18" idx="0"/>
            <a:endCxn id="217" idx="2"/>
          </p:cNvCxnSpPr>
          <p:nvPr/>
        </p:nvCxnSpPr>
        <p:spPr>
          <a:xfrm flipV="1">
            <a:off x="9513704"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endCxn id="215" idx="2"/>
          </p:cNvCxnSpPr>
          <p:nvPr/>
        </p:nvCxnSpPr>
        <p:spPr>
          <a:xfrm flipV="1">
            <a:off x="8806380" y="3600440"/>
            <a:ext cx="690009"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endCxn id="216" idx="2"/>
          </p:cNvCxnSpPr>
          <p:nvPr/>
        </p:nvCxnSpPr>
        <p:spPr>
          <a:xfrm flipV="1">
            <a:off x="9513704" y="3600440"/>
            <a:ext cx="806377"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组合 319"/>
          <p:cNvGrpSpPr/>
          <p:nvPr/>
        </p:nvGrpSpPr>
        <p:grpSpPr>
          <a:xfrm>
            <a:off x="2679498" y="4469215"/>
            <a:ext cx="276904" cy="75240"/>
            <a:chOff x="3074810" y="3664575"/>
            <a:chExt cx="276904" cy="75240"/>
          </a:xfrm>
        </p:grpSpPr>
        <p:sp>
          <p:nvSpPr>
            <p:cNvPr id="321" name="椭圆 320"/>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4" name="组合 323"/>
          <p:cNvGrpSpPr/>
          <p:nvPr/>
        </p:nvGrpSpPr>
        <p:grpSpPr>
          <a:xfrm>
            <a:off x="6408401" y="4469215"/>
            <a:ext cx="276904" cy="75240"/>
            <a:chOff x="3074810" y="3664575"/>
            <a:chExt cx="276904" cy="75240"/>
          </a:xfrm>
        </p:grpSpPr>
        <p:sp>
          <p:nvSpPr>
            <p:cNvPr id="325" name="椭圆 324"/>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8" name="组合 327"/>
          <p:cNvGrpSpPr/>
          <p:nvPr/>
        </p:nvGrpSpPr>
        <p:grpSpPr>
          <a:xfrm>
            <a:off x="9823664" y="4469215"/>
            <a:ext cx="276904" cy="75240"/>
            <a:chOff x="3074810" y="3664575"/>
            <a:chExt cx="276904" cy="75240"/>
          </a:xfrm>
        </p:grpSpPr>
        <p:sp>
          <p:nvSpPr>
            <p:cNvPr id="329" name="椭圆 328"/>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2" name="直接连接符 331"/>
          <p:cNvCxnSpPr>
            <a:stCxn id="185" idx="0"/>
            <a:endCxn id="444" idx="2"/>
          </p:cNvCxnSpPr>
          <p:nvPr/>
        </p:nvCxnSpPr>
        <p:spPr>
          <a:xfrm flipV="1">
            <a:off x="6056778"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215" idx="0"/>
            <a:endCxn id="213" idx="2"/>
          </p:cNvCxnSpPr>
          <p:nvPr/>
        </p:nvCxnSpPr>
        <p:spPr>
          <a:xfrm flipV="1">
            <a:off x="9496389"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4" name="矩形 333"/>
          <p:cNvSpPr/>
          <p:nvPr/>
        </p:nvSpPr>
        <p:spPr>
          <a:xfrm>
            <a:off x="3410502" y="3211658"/>
            <a:ext cx="800219"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省教育局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5" name="矩形 334"/>
          <p:cNvSpPr/>
          <p:nvPr/>
        </p:nvSpPr>
        <p:spPr>
          <a:xfrm>
            <a:off x="7137727" y="3211658"/>
            <a:ext cx="800219"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市教育局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6" name="矩形 335"/>
          <p:cNvSpPr/>
          <p:nvPr/>
        </p:nvSpPr>
        <p:spPr>
          <a:xfrm>
            <a:off x="10513931" y="3211658"/>
            <a:ext cx="954107"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区县教育局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7" name="任意多边形 336"/>
          <p:cNvSpPr/>
          <p:nvPr/>
        </p:nvSpPr>
        <p:spPr>
          <a:xfrm>
            <a:off x="997866" y="2043519"/>
            <a:ext cx="793328" cy="530444"/>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8" name="矩形 337"/>
          <p:cNvSpPr/>
          <p:nvPr/>
        </p:nvSpPr>
        <p:spPr>
          <a:xfrm>
            <a:off x="1001507" y="2225858"/>
            <a:ext cx="740907" cy="276999"/>
          </a:xfrm>
          <a:prstGeom prst="rect">
            <a:avLst/>
          </a:prstGeom>
          <a:noFill/>
        </p:spPr>
        <p:txBody>
          <a:bodyPr wrap="none">
            <a:spAutoFit/>
          </a:bodyPr>
          <a:lstStyle/>
          <a:p>
            <a:pPr algn="ctr" defTabSz="814388">
              <a:buClr>
                <a:schemeClr val="accent1"/>
              </a:buClr>
              <a:buSzPct val="100000"/>
            </a:pPr>
            <a:r>
              <a:rPr lang="en-US" altLang="zh-CN" sz="1200" kern="0" dirty="0">
                <a:solidFill>
                  <a:schemeClr val="bg1">
                    <a:lumMod val="50000"/>
                  </a:schemeClr>
                </a:solidFill>
                <a:cs typeface="Arial" pitchFamily="34" charset="0"/>
              </a:rPr>
              <a:t>Internet</a:t>
            </a:r>
            <a:endParaRPr lang="zh-CN" altLang="en-US" sz="1200" kern="0" dirty="0">
              <a:solidFill>
                <a:schemeClr val="bg1">
                  <a:lumMod val="50000"/>
                </a:schemeClr>
              </a:solidFill>
              <a:cs typeface="Arial" pitchFamily="34" charset="0"/>
            </a:endParaRPr>
          </a:p>
        </p:txBody>
      </p:sp>
      <p:sp>
        <p:nvSpPr>
          <p:cNvPr id="339" name="矩形 338"/>
          <p:cNvSpPr/>
          <p:nvPr/>
        </p:nvSpPr>
        <p:spPr>
          <a:xfrm>
            <a:off x="520689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340" name="矩形 339"/>
          <p:cNvSpPr/>
          <p:nvPr/>
        </p:nvSpPr>
        <p:spPr>
          <a:xfrm>
            <a:off x="6905788" y="5544885"/>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中学局域网</a:t>
            </a:r>
          </a:p>
        </p:txBody>
      </p:sp>
      <p:sp>
        <p:nvSpPr>
          <p:cNvPr id="343" name="矩形 342"/>
          <p:cNvSpPr/>
          <p:nvPr/>
        </p:nvSpPr>
        <p:spPr>
          <a:xfrm>
            <a:off x="8698982" y="5544885"/>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中学局域网</a:t>
            </a:r>
          </a:p>
        </p:txBody>
      </p:sp>
      <p:sp>
        <p:nvSpPr>
          <p:cNvPr id="344" name="矩形 343"/>
          <p:cNvSpPr/>
          <p:nvPr/>
        </p:nvSpPr>
        <p:spPr>
          <a:xfrm>
            <a:off x="10336766" y="5546570"/>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小学局域网</a:t>
            </a:r>
          </a:p>
        </p:txBody>
      </p:sp>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720" y="3982917"/>
            <a:ext cx="395122" cy="324000"/>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656" y="3982917"/>
            <a:ext cx="395122" cy="324000"/>
          </a:xfrm>
          <a:prstGeom prst="rect">
            <a:avLst/>
          </a:prstGeom>
        </p:spPr>
      </p:pic>
      <p:pic>
        <p:nvPicPr>
          <p:cNvPr id="347" name="图片 3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4720" y="4518431"/>
            <a:ext cx="395122" cy="324000"/>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6656" y="4518431"/>
            <a:ext cx="395122" cy="324000"/>
          </a:xfrm>
          <a:prstGeom prst="rect">
            <a:avLst/>
          </a:prstGeom>
        </p:spPr>
      </p:pic>
      <p:pic>
        <p:nvPicPr>
          <p:cNvPr id="349" name="图片 3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4720" y="5135643"/>
            <a:ext cx="395122" cy="324000"/>
          </a:xfrm>
          <a:prstGeom prst="rect">
            <a:avLst/>
          </a:prstGeom>
        </p:spPr>
      </p:pic>
      <p:pic>
        <p:nvPicPr>
          <p:cNvPr id="350" name="图片 3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4720" y="5763155"/>
            <a:ext cx="395122" cy="324000"/>
          </a:xfrm>
          <a:prstGeom prst="rect">
            <a:avLst/>
          </a:prstGeom>
        </p:spPr>
      </p:pic>
      <p:pic>
        <p:nvPicPr>
          <p:cNvPr id="351" name="图片 3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656" y="5135643"/>
            <a:ext cx="395122" cy="324000"/>
          </a:xfrm>
          <a:prstGeom prst="rect">
            <a:avLst/>
          </a:prstGeom>
        </p:spPr>
      </p:pic>
      <p:pic>
        <p:nvPicPr>
          <p:cNvPr id="352" name="图片 3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6656" y="5763155"/>
            <a:ext cx="395122" cy="324000"/>
          </a:xfrm>
          <a:prstGeom prst="rect">
            <a:avLst/>
          </a:prstGeom>
        </p:spPr>
      </p:pic>
      <p:cxnSp>
        <p:nvCxnSpPr>
          <p:cNvPr id="353" name="直接连接符 352"/>
          <p:cNvCxnSpPr>
            <a:stCxn id="348" idx="3"/>
            <a:endCxn id="347" idx="1"/>
          </p:cNvCxnSpPr>
          <p:nvPr/>
        </p:nvCxnSpPr>
        <p:spPr>
          <a:xfrm>
            <a:off x="3531778"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a:stCxn id="348" idx="2"/>
            <a:endCxn id="351" idx="0"/>
          </p:cNvCxnSpPr>
          <p:nvPr/>
        </p:nvCxnSpPr>
        <p:spPr>
          <a:xfrm>
            <a:off x="333421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a:stCxn id="349" idx="0"/>
            <a:endCxn id="347" idx="2"/>
          </p:cNvCxnSpPr>
          <p:nvPr/>
        </p:nvCxnSpPr>
        <p:spPr>
          <a:xfrm flipV="1">
            <a:off x="4042281"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stCxn id="351" idx="0"/>
            <a:endCxn id="347" idx="2"/>
          </p:cNvCxnSpPr>
          <p:nvPr/>
        </p:nvCxnSpPr>
        <p:spPr>
          <a:xfrm flipV="1">
            <a:off x="333421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a:stCxn id="348" idx="2"/>
            <a:endCxn id="349" idx="0"/>
          </p:cNvCxnSpPr>
          <p:nvPr/>
        </p:nvCxnSpPr>
        <p:spPr>
          <a:xfrm>
            <a:off x="333421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52" idx="0"/>
            <a:endCxn id="351" idx="2"/>
          </p:cNvCxnSpPr>
          <p:nvPr/>
        </p:nvCxnSpPr>
        <p:spPr>
          <a:xfrm flipV="1">
            <a:off x="333421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a:stCxn id="350" idx="0"/>
            <a:endCxn id="349" idx="2"/>
          </p:cNvCxnSpPr>
          <p:nvPr/>
        </p:nvCxnSpPr>
        <p:spPr>
          <a:xfrm flipV="1">
            <a:off x="4042281"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a:stCxn id="352" idx="0"/>
            <a:endCxn id="349" idx="2"/>
          </p:cNvCxnSpPr>
          <p:nvPr/>
        </p:nvCxnSpPr>
        <p:spPr>
          <a:xfrm flipV="1">
            <a:off x="333421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a:stCxn id="351" idx="2"/>
            <a:endCxn id="350" idx="0"/>
          </p:cNvCxnSpPr>
          <p:nvPr/>
        </p:nvCxnSpPr>
        <p:spPr>
          <a:xfrm>
            <a:off x="333421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a:stCxn id="351" idx="3"/>
            <a:endCxn id="349" idx="1"/>
          </p:cNvCxnSpPr>
          <p:nvPr/>
        </p:nvCxnSpPr>
        <p:spPr>
          <a:xfrm>
            <a:off x="3531778"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346" idx="3"/>
            <a:endCxn id="345" idx="1"/>
          </p:cNvCxnSpPr>
          <p:nvPr/>
        </p:nvCxnSpPr>
        <p:spPr>
          <a:xfrm>
            <a:off x="3531778"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48" idx="0"/>
            <a:endCxn id="346" idx="2"/>
          </p:cNvCxnSpPr>
          <p:nvPr/>
        </p:nvCxnSpPr>
        <p:spPr>
          <a:xfrm flipV="1">
            <a:off x="333421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47" idx="0"/>
            <a:endCxn id="345" idx="2"/>
          </p:cNvCxnSpPr>
          <p:nvPr/>
        </p:nvCxnSpPr>
        <p:spPr>
          <a:xfrm flipV="1">
            <a:off x="4042281"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0" name="矩形 409"/>
          <p:cNvSpPr/>
          <p:nvPr/>
        </p:nvSpPr>
        <p:spPr>
          <a:xfrm>
            <a:off x="319807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pic>
        <p:nvPicPr>
          <p:cNvPr id="411" name="图片 4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826" y="3982917"/>
            <a:ext cx="395122" cy="324000"/>
          </a:xfrm>
          <a:prstGeom prst="rect">
            <a:avLst/>
          </a:prstGeom>
        </p:spPr>
      </p:pic>
      <p:pic>
        <p:nvPicPr>
          <p:cNvPr id="412" name="图片 4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762" y="3982917"/>
            <a:ext cx="395122" cy="324000"/>
          </a:xfrm>
          <a:prstGeom prst="rect">
            <a:avLst/>
          </a:prstGeom>
        </p:spPr>
      </p:pic>
      <p:pic>
        <p:nvPicPr>
          <p:cNvPr id="415" name="图片 4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826" y="4518431"/>
            <a:ext cx="395122" cy="324000"/>
          </a:xfrm>
          <a:prstGeom prst="rect">
            <a:avLst/>
          </a:prstGeom>
        </p:spPr>
      </p:pic>
      <p:pic>
        <p:nvPicPr>
          <p:cNvPr id="416" name="图片 4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762" y="4518431"/>
            <a:ext cx="395122" cy="324000"/>
          </a:xfrm>
          <a:prstGeom prst="rect">
            <a:avLst/>
          </a:prstGeom>
        </p:spPr>
      </p:pic>
      <p:pic>
        <p:nvPicPr>
          <p:cNvPr id="417" name="图片 4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3826" y="5135643"/>
            <a:ext cx="395122" cy="324000"/>
          </a:xfrm>
          <a:prstGeom prst="rect">
            <a:avLst/>
          </a:prstGeom>
        </p:spPr>
      </p:pic>
      <p:pic>
        <p:nvPicPr>
          <p:cNvPr id="418" name="图片 4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83826" y="5763155"/>
            <a:ext cx="395122" cy="324000"/>
          </a:xfrm>
          <a:prstGeom prst="rect">
            <a:avLst/>
          </a:prstGeom>
        </p:spPr>
      </p:pic>
      <p:pic>
        <p:nvPicPr>
          <p:cNvPr id="419" name="图片 4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762" y="5135643"/>
            <a:ext cx="395122" cy="324000"/>
          </a:xfrm>
          <a:prstGeom prst="rect">
            <a:avLst/>
          </a:prstGeom>
        </p:spPr>
      </p:pic>
      <p:pic>
        <p:nvPicPr>
          <p:cNvPr id="420" name="图片 4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5762" y="5763155"/>
            <a:ext cx="395122" cy="324000"/>
          </a:xfrm>
          <a:prstGeom prst="rect">
            <a:avLst/>
          </a:prstGeom>
        </p:spPr>
      </p:pic>
      <p:cxnSp>
        <p:nvCxnSpPr>
          <p:cNvPr id="421" name="直接连接符 420"/>
          <p:cNvCxnSpPr>
            <a:stCxn id="416" idx="3"/>
            <a:endCxn id="415" idx="1"/>
          </p:cNvCxnSpPr>
          <p:nvPr/>
        </p:nvCxnSpPr>
        <p:spPr>
          <a:xfrm>
            <a:off x="1870884"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16" idx="2"/>
            <a:endCxn id="419" idx="0"/>
          </p:cNvCxnSpPr>
          <p:nvPr/>
        </p:nvCxnSpPr>
        <p:spPr>
          <a:xfrm>
            <a:off x="1673323"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17" idx="0"/>
            <a:endCxn id="415" idx="2"/>
          </p:cNvCxnSpPr>
          <p:nvPr/>
        </p:nvCxnSpPr>
        <p:spPr>
          <a:xfrm flipV="1">
            <a:off x="238138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19" idx="0"/>
            <a:endCxn id="415" idx="2"/>
          </p:cNvCxnSpPr>
          <p:nvPr/>
        </p:nvCxnSpPr>
        <p:spPr>
          <a:xfrm flipV="1">
            <a:off x="1673323"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16" idx="2"/>
            <a:endCxn id="417" idx="0"/>
          </p:cNvCxnSpPr>
          <p:nvPr/>
        </p:nvCxnSpPr>
        <p:spPr>
          <a:xfrm>
            <a:off x="1673323"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20" idx="0"/>
            <a:endCxn id="419" idx="2"/>
          </p:cNvCxnSpPr>
          <p:nvPr/>
        </p:nvCxnSpPr>
        <p:spPr>
          <a:xfrm flipV="1">
            <a:off x="1673323"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18" idx="0"/>
            <a:endCxn id="417" idx="2"/>
          </p:cNvCxnSpPr>
          <p:nvPr/>
        </p:nvCxnSpPr>
        <p:spPr>
          <a:xfrm flipV="1">
            <a:off x="238138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20" idx="0"/>
            <a:endCxn id="417" idx="2"/>
          </p:cNvCxnSpPr>
          <p:nvPr/>
        </p:nvCxnSpPr>
        <p:spPr>
          <a:xfrm flipV="1">
            <a:off x="1673323"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19" idx="2"/>
            <a:endCxn id="418" idx="0"/>
          </p:cNvCxnSpPr>
          <p:nvPr/>
        </p:nvCxnSpPr>
        <p:spPr>
          <a:xfrm>
            <a:off x="1673323"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19" idx="3"/>
            <a:endCxn id="417" idx="1"/>
          </p:cNvCxnSpPr>
          <p:nvPr/>
        </p:nvCxnSpPr>
        <p:spPr>
          <a:xfrm>
            <a:off x="1870884"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12" idx="3"/>
            <a:endCxn id="411" idx="1"/>
          </p:cNvCxnSpPr>
          <p:nvPr/>
        </p:nvCxnSpPr>
        <p:spPr>
          <a:xfrm>
            <a:off x="1870884"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16" idx="0"/>
            <a:endCxn id="412" idx="2"/>
          </p:cNvCxnSpPr>
          <p:nvPr/>
        </p:nvCxnSpPr>
        <p:spPr>
          <a:xfrm flipV="1">
            <a:off x="1673323"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15" idx="0"/>
            <a:endCxn id="411" idx="2"/>
          </p:cNvCxnSpPr>
          <p:nvPr/>
        </p:nvCxnSpPr>
        <p:spPr>
          <a:xfrm flipV="1">
            <a:off x="238138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4" name="矩形 433"/>
          <p:cNvSpPr/>
          <p:nvPr/>
        </p:nvSpPr>
        <p:spPr>
          <a:xfrm>
            <a:off x="1537181"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pic>
        <p:nvPicPr>
          <p:cNvPr id="435" name="图片 4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904" y="3240440"/>
            <a:ext cx="439025" cy="360000"/>
          </a:xfrm>
          <a:prstGeom prst="rect">
            <a:avLst/>
          </a:prstGeom>
        </p:spPr>
      </p:pic>
      <p:pic>
        <p:nvPicPr>
          <p:cNvPr id="436" name="图片 4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255" y="1924134"/>
            <a:ext cx="482928" cy="396000"/>
          </a:xfrm>
          <a:prstGeom prst="rect">
            <a:avLst/>
          </a:prstGeom>
        </p:spPr>
      </p:pic>
      <p:pic>
        <p:nvPicPr>
          <p:cNvPr id="437" name="图片 4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2929" y="2464267"/>
            <a:ext cx="482928" cy="396000"/>
          </a:xfrm>
          <a:prstGeom prst="rect">
            <a:avLst/>
          </a:prstGeom>
        </p:spPr>
      </p:pic>
      <p:sp>
        <p:nvSpPr>
          <p:cNvPr id="438" name="矩形 437"/>
          <p:cNvSpPr/>
          <p:nvPr/>
        </p:nvSpPr>
        <p:spPr>
          <a:xfrm rot="1899920">
            <a:off x="9644111" y="1813213"/>
            <a:ext cx="1082349" cy="523220"/>
          </a:xfrm>
          <a:prstGeom prst="rect">
            <a:avLst/>
          </a:prstGeom>
          <a:noFill/>
        </p:spPr>
        <p:txBody>
          <a:bodyPr wrap="none">
            <a:spAutoFit/>
          </a:bodyPr>
          <a:lstStyle/>
          <a:p>
            <a:pPr algn="ctr" defTabSz="814388">
              <a:buClr>
                <a:schemeClr val="accent1"/>
              </a:buClr>
              <a:buSzPct val="100000"/>
            </a:pPr>
            <a:r>
              <a:rPr lang="zh-CN" altLang="en-US" sz="1400" kern="0" dirty="0">
                <a:cs typeface="Arial" pitchFamily="34" charset="0"/>
              </a:rPr>
              <a:t>区县教育局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sp>
        <p:nvSpPr>
          <p:cNvPr id="441" name="矩形 440"/>
          <p:cNvSpPr/>
          <p:nvPr/>
        </p:nvSpPr>
        <p:spPr>
          <a:xfrm rot="1843487">
            <a:off x="2721661" y="1892405"/>
            <a:ext cx="902811" cy="523220"/>
          </a:xfrm>
          <a:prstGeom prst="rect">
            <a:avLst/>
          </a:prstGeom>
          <a:noFill/>
        </p:spPr>
        <p:txBody>
          <a:bodyPr wrap="none">
            <a:spAutoFit/>
          </a:bodyPr>
          <a:lstStyle/>
          <a:p>
            <a:pPr algn="ctr" defTabSz="814388">
              <a:buClr>
                <a:schemeClr val="accent1"/>
              </a:buClr>
              <a:buSzPct val="100000"/>
            </a:pPr>
            <a:r>
              <a:rPr lang="zh-CN" altLang="en-US" sz="1400" kern="0" dirty="0">
                <a:cs typeface="Arial" pitchFamily="34" charset="0"/>
              </a:rPr>
              <a:t>省教育局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sp>
        <p:nvSpPr>
          <p:cNvPr id="442" name="矩形 441"/>
          <p:cNvSpPr/>
          <p:nvPr/>
        </p:nvSpPr>
        <p:spPr>
          <a:xfrm rot="1864210">
            <a:off x="6361688" y="1848129"/>
            <a:ext cx="902811" cy="523220"/>
          </a:xfrm>
          <a:prstGeom prst="rect">
            <a:avLst/>
          </a:prstGeom>
          <a:noFill/>
        </p:spPr>
        <p:txBody>
          <a:bodyPr wrap="square">
            <a:spAutoFit/>
          </a:bodyPr>
          <a:lstStyle/>
          <a:p>
            <a:pPr algn="ctr" defTabSz="814388">
              <a:buClr>
                <a:schemeClr val="accent1"/>
              </a:buClr>
              <a:buSzPct val="100000"/>
            </a:pPr>
            <a:r>
              <a:rPr lang="zh-CN" altLang="en-US" sz="1400" kern="0" dirty="0">
                <a:cs typeface="Arial" pitchFamily="34" charset="0"/>
              </a:rPr>
              <a:t>市教育局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cxnSp>
        <p:nvCxnSpPr>
          <p:cNvPr id="443" name="直接连接符 442"/>
          <p:cNvCxnSpPr>
            <a:stCxn id="444" idx="3"/>
            <a:endCxn id="445" idx="0"/>
          </p:cNvCxnSpPr>
          <p:nvPr/>
        </p:nvCxnSpPr>
        <p:spPr>
          <a:xfrm>
            <a:off x="6298242" y="2122134"/>
            <a:ext cx="585028"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44" name="图片 4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5314" y="1924134"/>
            <a:ext cx="482928" cy="396000"/>
          </a:xfrm>
          <a:prstGeom prst="rect">
            <a:avLst/>
          </a:prstGeom>
        </p:spPr>
      </p:pic>
      <p:pic>
        <p:nvPicPr>
          <p:cNvPr id="445" name="图片 4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806" y="2466705"/>
            <a:ext cx="482928" cy="396000"/>
          </a:xfrm>
          <a:prstGeom prst="rect">
            <a:avLst/>
          </a:prstGeom>
        </p:spPr>
      </p:pic>
      <p:sp>
        <p:nvSpPr>
          <p:cNvPr id="193" name="五边形 192"/>
          <p:cNvSpPr/>
          <p:nvPr/>
        </p:nvSpPr>
        <p:spPr bwMode="auto">
          <a:xfrm>
            <a:off x="10324646"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94" name="燕尾形 193"/>
          <p:cNvSpPr/>
          <p:nvPr/>
        </p:nvSpPr>
        <p:spPr bwMode="auto">
          <a:xfrm>
            <a:off x="11140816" y="126000"/>
            <a:ext cx="9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490682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网络拓扑</a:t>
            </a:r>
            <a:endParaRPr lang="zh-CN" altLang="en-US" dirty="0"/>
          </a:p>
        </p:txBody>
      </p:sp>
      <p:sp>
        <p:nvSpPr>
          <p:cNvPr id="170" name="文本占位符 169"/>
          <p:cNvSpPr>
            <a:spLocks noGrp="1"/>
          </p:cNvSpPr>
          <p:nvPr>
            <p:ph type="body" sz="quarter" idx="4294967295"/>
          </p:nvPr>
        </p:nvSpPr>
        <p:spPr>
          <a:xfrm>
            <a:off x="481005" y="949873"/>
            <a:ext cx="11306175" cy="4679950"/>
          </a:xfrm>
        </p:spPr>
        <p:txBody>
          <a:bodyPr/>
          <a:lstStyle/>
          <a:p>
            <a:r>
              <a:rPr lang="zh-CN" altLang="en-US" sz="2000" dirty="0"/>
              <a:t>网络拓扑（</a:t>
            </a:r>
            <a:r>
              <a:rPr lang="en-US" altLang="zh-CN" sz="2000" dirty="0"/>
              <a:t>Network Topology</a:t>
            </a:r>
            <a:r>
              <a:rPr lang="zh-CN" altLang="en-US" sz="2000" dirty="0"/>
              <a:t>）是指用传输介质（例如双绞线、光纤等）互连各种设备（例如计算机终端、路由器、交换机等）所呈现的结构化布局。</a:t>
            </a:r>
          </a:p>
          <a:p>
            <a:endParaRPr lang="zh-CN" altLang="en-US" sz="2000" dirty="0"/>
          </a:p>
        </p:txBody>
      </p:sp>
      <p:grpSp>
        <p:nvGrpSpPr>
          <p:cNvPr id="169" name="组合 168"/>
          <p:cNvGrpSpPr/>
          <p:nvPr/>
        </p:nvGrpSpPr>
        <p:grpSpPr>
          <a:xfrm>
            <a:off x="3084041" y="2327906"/>
            <a:ext cx="4890842" cy="4060979"/>
            <a:chOff x="577017" y="1852735"/>
            <a:chExt cx="4890842" cy="4060979"/>
          </a:xfrm>
        </p:grpSpPr>
        <p:cxnSp>
          <p:nvCxnSpPr>
            <p:cNvPr id="72" name="直接连接符 71"/>
            <p:cNvCxnSpPr>
              <a:stCxn id="130" idx="3"/>
              <a:endCxn id="116" idx="1"/>
            </p:cNvCxnSpPr>
            <p:nvPr/>
          </p:nvCxnSpPr>
          <p:spPr>
            <a:xfrm flipH="1">
              <a:off x="577017" y="2960419"/>
              <a:ext cx="1952044"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13" idx="1"/>
              <a:endCxn id="120" idx="3"/>
            </p:cNvCxnSpPr>
            <p:nvPr/>
          </p:nvCxnSpPr>
          <p:spPr>
            <a:xfrm>
              <a:off x="3503300" y="2960419"/>
              <a:ext cx="196455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13" idx="3"/>
              <a:endCxn id="115" idx="1"/>
            </p:cNvCxnSpPr>
            <p:nvPr/>
          </p:nvCxnSpPr>
          <p:spPr>
            <a:xfrm flipH="1">
              <a:off x="2070131" y="2960419"/>
              <a:ext cx="197316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30" idx="1"/>
              <a:endCxn id="119" idx="3"/>
            </p:cNvCxnSpPr>
            <p:nvPr/>
          </p:nvCxnSpPr>
          <p:spPr>
            <a:xfrm>
              <a:off x="1989061" y="2960419"/>
              <a:ext cx="1987366"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11" idx="3"/>
              <a:endCxn id="112" idx="1"/>
            </p:cNvCxnSpPr>
            <p:nvPr/>
          </p:nvCxnSpPr>
          <p:spPr>
            <a:xfrm>
              <a:off x="2529061" y="2073822"/>
              <a:ext cx="974239"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2407669" y="2920179"/>
              <a:ext cx="1219400" cy="72304"/>
              <a:chOff x="1190646" y="4299695"/>
              <a:chExt cx="2376264" cy="72304"/>
            </a:xfrm>
          </p:grpSpPr>
          <p:cxnSp>
            <p:nvCxnSpPr>
              <p:cNvPr id="150" name="直接连接符 149"/>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接连接符 78"/>
            <p:cNvCxnSpPr>
              <a:stCxn id="111" idx="2"/>
              <a:endCxn id="130" idx="0"/>
            </p:cNvCxnSpPr>
            <p:nvPr/>
          </p:nvCxnSpPr>
          <p:spPr>
            <a:xfrm>
              <a:off x="2259061"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12" idx="2"/>
              <a:endCxn id="113" idx="0"/>
            </p:cNvCxnSpPr>
            <p:nvPr/>
          </p:nvCxnSpPr>
          <p:spPr>
            <a:xfrm>
              <a:off x="3773300"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337554" y="4820710"/>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45711" y="4240089"/>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15" idx="3"/>
              <a:endCxn id="121" idx="1"/>
            </p:cNvCxnSpPr>
            <p:nvPr/>
          </p:nvCxnSpPr>
          <p:spPr>
            <a:xfrm flipH="1">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16" idx="1"/>
              <a:endCxn id="122" idx="3"/>
            </p:cNvCxnSpPr>
            <p:nvPr/>
          </p:nvCxnSpPr>
          <p:spPr>
            <a:xfrm>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973746" y="3985354"/>
              <a:ext cx="1219400" cy="72304"/>
              <a:chOff x="1190646" y="4299695"/>
              <a:chExt cx="2376264" cy="72304"/>
            </a:xfrm>
          </p:grpSpPr>
          <p:cxnSp>
            <p:nvCxnSpPr>
              <p:cNvPr id="148" name="直接连接符 147"/>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1260280" y="4724235"/>
              <a:ext cx="543739" cy="369332"/>
            </a:xfrm>
            <a:prstGeom prst="rect">
              <a:avLst/>
            </a:prstGeom>
            <a:noFill/>
          </p:spPr>
          <p:txBody>
            <a:bodyPr wrap="none" rtlCol="0">
              <a:spAutoFit/>
            </a:bodyPr>
            <a:lstStyle/>
            <a:p>
              <a:r>
                <a:rPr lang="en-US" altLang="zh-CN" b="1"/>
                <a:t>……</a:t>
              </a:r>
              <a:endParaRPr lang="zh-CN" altLang="en-US" b="1"/>
            </a:p>
          </p:txBody>
        </p:sp>
        <p:cxnSp>
          <p:nvCxnSpPr>
            <p:cNvPr id="93" name="直接连接符 92"/>
            <p:cNvCxnSpPr>
              <a:stCxn id="119" idx="2"/>
              <a:endCxn id="125" idx="0"/>
            </p:cNvCxnSpPr>
            <p:nvPr/>
          </p:nvCxnSpPr>
          <p:spPr>
            <a:xfrm>
              <a:off x="3706427"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0" idx="2"/>
              <a:endCxn id="126" idx="0"/>
            </p:cNvCxnSpPr>
            <p:nvPr/>
          </p:nvCxnSpPr>
          <p:spPr>
            <a:xfrm>
              <a:off x="5197859"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19" idx="1"/>
              <a:endCxn id="126" idx="3"/>
            </p:cNvCxnSpPr>
            <p:nvPr/>
          </p:nvCxnSpPr>
          <p:spPr>
            <a:xfrm>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5" idx="1"/>
              <a:endCxn id="120" idx="3"/>
            </p:cNvCxnSpPr>
            <p:nvPr/>
          </p:nvCxnSpPr>
          <p:spPr>
            <a:xfrm flipV="1">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841592" y="3985354"/>
              <a:ext cx="1219400" cy="72304"/>
              <a:chOff x="1190646" y="4299695"/>
              <a:chExt cx="2376264" cy="72304"/>
            </a:xfrm>
          </p:grpSpPr>
          <p:cxnSp>
            <p:nvCxnSpPr>
              <p:cNvPr id="144" name="直接连接符 143"/>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文本框 97"/>
            <p:cNvSpPr txBox="1"/>
            <p:nvPr/>
          </p:nvSpPr>
          <p:spPr>
            <a:xfrm>
              <a:off x="4128126" y="4908901"/>
              <a:ext cx="543739" cy="369332"/>
            </a:xfrm>
            <a:prstGeom prst="rect">
              <a:avLst/>
            </a:prstGeom>
            <a:noFill/>
          </p:spPr>
          <p:txBody>
            <a:bodyPr wrap="none" rtlCol="0">
              <a:spAutoFit/>
            </a:bodyPr>
            <a:lstStyle/>
            <a:p>
              <a:r>
                <a:rPr lang="en-US" altLang="zh-CN" b="1"/>
                <a:t>……</a:t>
              </a:r>
              <a:endParaRPr lang="zh-CN" altLang="en-US" b="1"/>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061" y="1852735"/>
              <a:ext cx="540000" cy="442174"/>
            </a:xfrm>
            <a:prstGeom prst="rect">
              <a:avLst/>
            </a:prstGeom>
          </p:spPr>
        </p:pic>
        <p:pic>
          <p:nvPicPr>
            <p:cNvPr id="112" name="图片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300" y="1852735"/>
              <a:ext cx="540000" cy="442174"/>
            </a:xfrm>
            <a:prstGeom prst="rect">
              <a:avLst/>
            </a:prstGeom>
          </p:spPr>
        </p:pic>
        <p:pic>
          <p:nvPicPr>
            <p:cNvPr id="113" name="图片 11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03300" y="2739019"/>
              <a:ext cx="540000" cy="442800"/>
            </a:xfrm>
            <a:prstGeom prst="rect">
              <a:avLst/>
            </a:prstGeom>
          </p:spPr>
        </p:pic>
        <p:pic>
          <p:nvPicPr>
            <p:cNvPr id="115" name="图片 11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070131" y="3797289"/>
              <a:ext cx="540000" cy="442800"/>
            </a:xfrm>
            <a:prstGeom prst="rect">
              <a:avLst/>
            </a:prstGeom>
          </p:spPr>
        </p:pic>
        <p:pic>
          <p:nvPicPr>
            <p:cNvPr id="116" name="图片 11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7017" y="3797289"/>
              <a:ext cx="540000" cy="442800"/>
            </a:xfrm>
            <a:prstGeom prst="rect">
              <a:avLst/>
            </a:prstGeom>
          </p:spPr>
        </p:pic>
        <p:pic>
          <p:nvPicPr>
            <p:cNvPr id="119" name="图片 11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436427" y="3797289"/>
              <a:ext cx="540000" cy="442800"/>
            </a:xfrm>
            <a:prstGeom prst="rect">
              <a:avLst/>
            </a:prstGeom>
          </p:spPr>
        </p:pic>
        <p:pic>
          <p:nvPicPr>
            <p:cNvPr id="120" name="图片 11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927859" y="3797289"/>
              <a:ext cx="540000" cy="442800"/>
            </a:xfrm>
            <a:prstGeom prst="rect">
              <a:avLst/>
            </a:prstGeom>
          </p:spPr>
        </p:pic>
        <p:pic>
          <p:nvPicPr>
            <p:cNvPr id="121" name="图片 1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577017" y="4736460"/>
              <a:ext cx="540000" cy="442800"/>
            </a:xfrm>
            <a:prstGeom prst="rect">
              <a:avLst/>
            </a:prstGeom>
          </p:spPr>
        </p:pic>
        <p:pic>
          <p:nvPicPr>
            <p:cNvPr id="122" name="图片 12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070131" y="4736460"/>
              <a:ext cx="540000" cy="442800"/>
            </a:xfrm>
            <a:prstGeom prst="rect">
              <a:avLst/>
            </a:prstGeom>
          </p:spPr>
        </p:pic>
        <p:pic>
          <p:nvPicPr>
            <p:cNvPr id="125" name="图片 12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436427" y="4736460"/>
              <a:ext cx="540000" cy="442800"/>
            </a:xfrm>
            <a:prstGeom prst="rect">
              <a:avLst/>
            </a:prstGeom>
          </p:spPr>
        </p:pic>
        <p:pic>
          <p:nvPicPr>
            <p:cNvPr id="126" name="图片 1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927859" y="4736460"/>
              <a:ext cx="540000" cy="442800"/>
            </a:xfrm>
            <a:prstGeom prst="rect">
              <a:avLst/>
            </a:prstGeom>
          </p:spPr>
        </p:pic>
        <p:pic>
          <p:nvPicPr>
            <p:cNvPr id="127" name="图片 12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070131" y="5470914"/>
              <a:ext cx="540000" cy="442800"/>
            </a:xfrm>
            <a:prstGeom prst="rect">
              <a:avLst/>
            </a:prstGeom>
          </p:spPr>
        </p:pic>
        <p:pic>
          <p:nvPicPr>
            <p:cNvPr id="130" name="图片 12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989061" y="2739019"/>
              <a:ext cx="540000" cy="442800"/>
            </a:xfrm>
            <a:prstGeom prst="rect">
              <a:avLst/>
            </a:prstGeom>
          </p:spPr>
        </p:pic>
        <p:cxnSp>
          <p:nvCxnSpPr>
            <p:cNvPr id="131" name="直接连接符 130"/>
            <p:cNvCxnSpPr>
              <a:stCxn id="122" idx="0"/>
              <a:endCxn id="115" idx="2"/>
            </p:cNvCxnSpPr>
            <p:nvPr/>
          </p:nvCxnSpPr>
          <p:spPr>
            <a:xfrm flipV="1">
              <a:off x="2340131"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8" name="图片 157" descr="AC-蓝.png"/>
            <p:cNvPicPr>
              <a:picLocks noChangeAspect="1"/>
            </p:cNvPicPr>
            <p:nvPr/>
          </p:nvPicPr>
          <p:blipFill>
            <a:blip r:embed="rId8" cstate="print"/>
            <a:stretch>
              <a:fillRect/>
            </a:stretch>
          </p:blipFill>
          <p:spPr>
            <a:xfrm>
              <a:off x="973746" y="2448026"/>
              <a:ext cx="540000" cy="441818"/>
            </a:xfrm>
            <a:prstGeom prst="rect">
              <a:avLst/>
            </a:prstGeom>
          </p:spPr>
        </p:pic>
        <p:pic>
          <p:nvPicPr>
            <p:cNvPr id="159" name="图片 158" descr="AC-蓝.png"/>
            <p:cNvPicPr>
              <a:picLocks noChangeAspect="1"/>
            </p:cNvPicPr>
            <p:nvPr/>
          </p:nvPicPr>
          <p:blipFill>
            <a:blip r:embed="rId8" cstate="print"/>
            <a:stretch>
              <a:fillRect/>
            </a:stretch>
          </p:blipFill>
          <p:spPr>
            <a:xfrm>
              <a:off x="4516737" y="2448026"/>
              <a:ext cx="540000" cy="441818"/>
            </a:xfrm>
            <a:prstGeom prst="rect">
              <a:avLst/>
            </a:prstGeom>
          </p:spPr>
        </p:pic>
        <p:cxnSp>
          <p:nvCxnSpPr>
            <p:cNvPr id="160" name="直接连接符 159"/>
            <p:cNvCxnSpPr>
              <a:stCxn id="158" idx="3"/>
              <a:endCxn id="130" idx="1"/>
            </p:cNvCxnSpPr>
            <p:nvPr/>
          </p:nvCxnSpPr>
          <p:spPr>
            <a:xfrm>
              <a:off x="1513746" y="2668935"/>
              <a:ext cx="475315"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13" idx="3"/>
              <a:endCxn id="159" idx="1"/>
            </p:cNvCxnSpPr>
            <p:nvPr/>
          </p:nvCxnSpPr>
          <p:spPr>
            <a:xfrm flipV="1">
              <a:off x="4043300" y="2668935"/>
              <a:ext cx="473437"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2968130" y="285241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543740"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02483"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4" name="圆角矩形标注 173"/>
          <p:cNvSpPr/>
          <p:nvPr/>
        </p:nvSpPr>
        <p:spPr>
          <a:xfrm>
            <a:off x="8108016" y="2889371"/>
            <a:ext cx="2673203" cy="1383089"/>
          </a:xfrm>
          <a:prstGeom prst="wedgeRoundRectCallout">
            <a:avLst>
              <a:gd name="adj1" fmla="val -64131"/>
              <a:gd name="adj2" fmla="val -36525"/>
              <a:gd name="adj3" fmla="val 16667"/>
            </a:avLst>
          </a:prstGeom>
          <a:solidFill>
            <a:srgbClr val="F3FBFE"/>
          </a:solidFill>
          <a:ln w="12700" cap="flat" cmpd="sng" algn="ctr">
            <a:solidFill>
              <a:srgbClr val="99DFF9"/>
            </a:solidFill>
            <a:prstDash val="solid"/>
            <a:miter lim="800000"/>
          </a:ln>
          <a:effectLst/>
        </p:spPr>
        <p:txBody>
          <a:bodyPr rtlCol="0" anchor="ctr"/>
          <a:lstStyle/>
          <a:p>
            <a:pPr defTabSz="914400">
              <a:lnSpc>
                <a:spcPts val="2200"/>
              </a:lnSpc>
            </a:pPr>
            <a:r>
              <a:rPr lang="zh-CN" altLang="en-US" sz="1600" kern="0" dirty="0">
                <a:solidFill>
                  <a:schemeClr val="tx1"/>
                </a:solidFill>
                <a:latin typeface="Huawei Sans"/>
                <a:ea typeface="方正兰亭黑简体"/>
              </a:rPr>
              <a:t>网络拓扑图是在网络工程领域用于描述网络的物理或逻辑结构，是一种非常重要的网络内容。</a:t>
            </a:r>
          </a:p>
        </p:txBody>
      </p:sp>
      <p:sp>
        <p:nvSpPr>
          <p:cNvPr id="175" name="五边形 174"/>
          <p:cNvSpPr/>
          <p:nvPr/>
        </p:nvSpPr>
        <p:spPr bwMode="auto">
          <a:xfrm>
            <a:off x="10324646"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76" name="燕尾形 175"/>
          <p:cNvSpPr/>
          <p:nvPr/>
        </p:nvSpPr>
        <p:spPr bwMode="auto">
          <a:xfrm>
            <a:off x="11140816" y="126000"/>
            <a:ext cx="9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85187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网络拓扑形态</a:t>
            </a:r>
            <a:endParaRPr lang="zh-CN" altLang="en-US" dirty="0"/>
          </a:p>
        </p:txBody>
      </p:sp>
      <p:sp>
        <p:nvSpPr>
          <p:cNvPr id="3" name="文本占位符 2"/>
          <p:cNvSpPr>
            <a:spLocks noGrp="1"/>
          </p:cNvSpPr>
          <p:nvPr>
            <p:ph type="body" sz="quarter" idx="4294967295"/>
          </p:nvPr>
        </p:nvSpPr>
        <p:spPr>
          <a:xfrm>
            <a:off x="885825" y="1243013"/>
            <a:ext cx="11306175" cy="4679950"/>
          </a:xfrm>
        </p:spPr>
        <p:txBody>
          <a:bodyPr/>
          <a:lstStyle/>
          <a:p>
            <a:r>
              <a:rPr lang="zh-CN" altLang="en-US" dirty="0"/>
              <a:t>按照网络的拓扑形态来划分，网络可分为星型网络、总线型网络、环形网络、树形网络、全网状网络和部分网状网络。</a:t>
            </a:r>
          </a:p>
          <a:p>
            <a:endParaRPr lang="zh-CN" altLang="en-US" dirty="0"/>
          </a:p>
        </p:txBody>
      </p:sp>
      <p:grpSp>
        <p:nvGrpSpPr>
          <p:cNvPr id="6" name="组合 5"/>
          <p:cNvGrpSpPr/>
          <p:nvPr/>
        </p:nvGrpSpPr>
        <p:grpSpPr>
          <a:xfrm>
            <a:off x="1685510" y="2366882"/>
            <a:ext cx="900100" cy="936104"/>
            <a:chOff x="2603612" y="2348880"/>
            <a:chExt cx="900100" cy="936104"/>
          </a:xfrm>
        </p:grpSpPr>
        <p:sp>
          <p:nvSpPr>
            <p:cNvPr id="7" name="流程图: 联系 6"/>
            <p:cNvSpPr/>
            <p:nvPr/>
          </p:nvSpPr>
          <p:spPr bwMode="auto">
            <a:xfrm>
              <a:off x="2963652" y="234888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流程图: 联系 7"/>
            <p:cNvSpPr/>
            <p:nvPr/>
          </p:nvSpPr>
          <p:spPr bwMode="auto">
            <a:xfrm>
              <a:off x="296365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 name="流程图: 联系 8"/>
            <p:cNvSpPr/>
            <p:nvPr/>
          </p:nvSpPr>
          <p:spPr bwMode="auto">
            <a:xfrm>
              <a:off x="2963652" y="31049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 name="流程图: 联系 9"/>
            <p:cNvSpPr/>
            <p:nvPr/>
          </p:nvSpPr>
          <p:spPr bwMode="auto">
            <a:xfrm>
              <a:off x="260361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流程图: 联系 10"/>
            <p:cNvSpPr/>
            <p:nvPr/>
          </p:nvSpPr>
          <p:spPr bwMode="auto">
            <a:xfrm>
              <a:off x="332369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2" name="直接连接符 11"/>
            <p:cNvCxnSpPr>
              <a:stCxn id="7" idx="4"/>
              <a:endCxn id="8" idx="0"/>
            </p:cNvCxnSpPr>
            <p:nvPr/>
          </p:nvCxnSpPr>
          <p:spPr bwMode="auto">
            <a:xfrm>
              <a:off x="3053662" y="2528900"/>
              <a:ext cx="0" cy="189021"/>
            </a:xfrm>
            <a:prstGeom prst="line">
              <a:avLst/>
            </a:prstGeom>
            <a:solidFill>
              <a:srgbClr val="F3FBFE"/>
            </a:solidFill>
            <a:ln w="19050" cap="flat" cmpd="sng" algn="ctr">
              <a:solidFill>
                <a:srgbClr val="00B0F0"/>
              </a:solidFill>
              <a:prstDash val="solid"/>
              <a:miter lim="800000"/>
            </a:ln>
            <a:effectLst/>
          </p:spPr>
        </p:cxnSp>
        <p:cxnSp>
          <p:nvCxnSpPr>
            <p:cNvPr id="13" name="直接连接符 12"/>
            <p:cNvCxnSpPr>
              <a:stCxn id="11" idx="2"/>
              <a:endCxn id="8" idx="6"/>
            </p:cNvCxnSpPr>
            <p:nvPr/>
          </p:nvCxnSpPr>
          <p:spPr bwMode="auto">
            <a:xfrm flipH="1">
              <a:off x="3143672" y="2807931"/>
              <a:ext cx="180020" cy="0"/>
            </a:xfrm>
            <a:prstGeom prst="line">
              <a:avLst/>
            </a:prstGeom>
            <a:solidFill>
              <a:srgbClr val="F3FBFE"/>
            </a:solidFill>
            <a:ln w="19050" cap="flat" cmpd="sng" algn="ctr">
              <a:solidFill>
                <a:srgbClr val="00B0F0"/>
              </a:solidFill>
              <a:prstDash val="solid"/>
              <a:miter lim="800000"/>
            </a:ln>
            <a:effectLst/>
          </p:spPr>
        </p:cxnSp>
        <p:cxnSp>
          <p:nvCxnSpPr>
            <p:cNvPr id="14" name="直接连接符 13"/>
            <p:cNvCxnSpPr>
              <a:stCxn id="8" idx="4"/>
              <a:endCxn id="9" idx="0"/>
            </p:cNvCxnSpPr>
            <p:nvPr/>
          </p:nvCxnSpPr>
          <p:spPr bwMode="auto">
            <a:xfrm>
              <a:off x="3053662" y="2897941"/>
              <a:ext cx="0" cy="207023"/>
            </a:xfrm>
            <a:prstGeom prst="line">
              <a:avLst/>
            </a:prstGeom>
            <a:solidFill>
              <a:srgbClr val="F3FBFE"/>
            </a:solidFill>
            <a:ln w="19050" cap="flat" cmpd="sng" algn="ctr">
              <a:solidFill>
                <a:srgbClr val="00B0F0"/>
              </a:solidFill>
              <a:prstDash val="solid"/>
              <a:miter lim="800000"/>
            </a:ln>
            <a:effectLst/>
          </p:spPr>
        </p:cxnSp>
        <p:cxnSp>
          <p:nvCxnSpPr>
            <p:cNvPr id="15" name="直接连接符 14"/>
            <p:cNvCxnSpPr>
              <a:stCxn id="8" idx="2"/>
              <a:endCxn id="10" idx="6"/>
            </p:cNvCxnSpPr>
            <p:nvPr/>
          </p:nvCxnSpPr>
          <p:spPr bwMode="auto">
            <a:xfrm flipH="1">
              <a:off x="2783632" y="2807931"/>
              <a:ext cx="180020" cy="0"/>
            </a:xfrm>
            <a:prstGeom prst="line">
              <a:avLst/>
            </a:prstGeom>
            <a:solidFill>
              <a:srgbClr val="F3FBFE"/>
            </a:solidFill>
            <a:ln w="19050" cap="flat" cmpd="sng" algn="ctr">
              <a:solidFill>
                <a:srgbClr val="00B0F0"/>
              </a:solidFill>
              <a:prstDash val="solid"/>
              <a:miter lim="800000"/>
            </a:ln>
            <a:effectLst/>
          </p:spPr>
        </p:cxnSp>
      </p:grpSp>
      <p:grpSp>
        <p:nvGrpSpPr>
          <p:cNvPr id="16" name="组合 15"/>
          <p:cNvGrpSpPr/>
          <p:nvPr/>
        </p:nvGrpSpPr>
        <p:grpSpPr>
          <a:xfrm>
            <a:off x="3611724" y="2452392"/>
            <a:ext cx="1656184" cy="765085"/>
            <a:chOff x="5267908" y="2447891"/>
            <a:chExt cx="1656184" cy="765085"/>
          </a:xfrm>
        </p:grpSpPr>
        <p:cxnSp>
          <p:nvCxnSpPr>
            <p:cNvPr id="17" name="直接连接符 16"/>
            <p:cNvCxnSpPr/>
            <p:nvPr/>
          </p:nvCxnSpPr>
          <p:spPr bwMode="auto">
            <a:xfrm>
              <a:off x="5267908" y="2636912"/>
              <a:ext cx="0" cy="396044"/>
            </a:xfrm>
            <a:prstGeom prst="line">
              <a:avLst/>
            </a:prstGeom>
            <a:solidFill>
              <a:srgbClr val="F3FBFE"/>
            </a:solidFill>
            <a:ln w="19050" cap="flat" cmpd="sng" algn="ctr">
              <a:solidFill>
                <a:srgbClr val="00B0F0"/>
              </a:solidFill>
              <a:prstDash val="solid"/>
              <a:miter lim="800000"/>
            </a:ln>
            <a:effectLst/>
          </p:spPr>
        </p:cxnSp>
        <p:cxnSp>
          <p:nvCxnSpPr>
            <p:cNvPr id="18" name="直接连接符 17"/>
            <p:cNvCxnSpPr/>
            <p:nvPr/>
          </p:nvCxnSpPr>
          <p:spPr bwMode="auto">
            <a:xfrm>
              <a:off x="6924092" y="2636912"/>
              <a:ext cx="0" cy="396044"/>
            </a:xfrm>
            <a:prstGeom prst="line">
              <a:avLst/>
            </a:prstGeom>
            <a:solidFill>
              <a:srgbClr val="F3FBFE"/>
            </a:solidFill>
            <a:ln w="19050" cap="flat" cmpd="sng" algn="ctr">
              <a:solidFill>
                <a:srgbClr val="00B0F0"/>
              </a:solidFill>
              <a:prstDash val="solid"/>
              <a:miter lim="800000"/>
            </a:ln>
            <a:effectLst/>
          </p:spPr>
        </p:cxnSp>
        <p:cxnSp>
          <p:nvCxnSpPr>
            <p:cNvPr id="19" name="直接连接符 18"/>
            <p:cNvCxnSpPr/>
            <p:nvPr/>
          </p:nvCxnSpPr>
          <p:spPr bwMode="auto">
            <a:xfrm>
              <a:off x="5267908" y="2816932"/>
              <a:ext cx="1656184" cy="0"/>
            </a:xfrm>
            <a:prstGeom prst="line">
              <a:avLst/>
            </a:prstGeom>
            <a:solidFill>
              <a:srgbClr val="F3FBFE"/>
            </a:solidFill>
            <a:ln w="19050" cap="flat" cmpd="sng" algn="ctr">
              <a:solidFill>
                <a:srgbClr val="00B0F0"/>
              </a:solidFill>
              <a:prstDash val="solid"/>
              <a:miter lim="800000"/>
            </a:ln>
            <a:effectLst/>
          </p:spPr>
        </p:cxnSp>
        <p:sp>
          <p:nvSpPr>
            <p:cNvPr id="20" name="流程图: 联系 19"/>
            <p:cNvSpPr/>
            <p:nvPr/>
          </p:nvSpPr>
          <p:spPr bwMode="auto">
            <a:xfrm>
              <a:off x="5375920"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1" name="直接连接符 20"/>
            <p:cNvCxnSpPr>
              <a:stCxn id="20" idx="4"/>
            </p:cNvCxnSpPr>
            <p:nvPr/>
          </p:nvCxnSpPr>
          <p:spPr bwMode="auto">
            <a:xfrm>
              <a:off x="5465930" y="2627911"/>
              <a:ext cx="0" cy="189021"/>
            </a:xfrm>
            <a:prstGeom prst="line">
              <a:avLst/>
            </a:prstGeom>
            <a:solidFill>
              <a:srgbClr val="F3FBFE"/>
            </a:solidFill>
            <a:ln w="19050" cap="flat" cmpd="sng" algn="ctr">
              <a:solidFill>
                <a:srgbClr val="00B0F0"/>
              </a:solidFill>
              <a:prstDash val="solid"/>
              <a:miter lim="800000"/>
            </a:ln>
            <a:effectLst/>
          </p:spPr>
        </p:cxnSp>
        <p:sp>
          <p:nvSpPr>
            <p:cNvPr id="22" name="流程图: 联系 21"/>
            <p:cNvSpPr/>
            <p:nvPr/>
          </p:nvSpPr>
          <p:spPr bwMode="auto">
            <a:xfrm>
              <a:off x="5987988"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3" name="直接连接符 22"/>
            <p:cNvCxnSpPr>
              <a:stCxn id="22" idx="4"/>
            </p:cNvCxnSpPr>
            <p:nvPr/>
          </p:nvCxnSpPr>
          <p:spPr bwMode="auto">
            <a:xfrm>
              <a:off x="6077998" y="2627911"/>
              <a:ext cx="0" cy="189021"/>
            </a:xfrm>
            <a:prstGeom prst="line">
              <a:avLst/>
            </a:prstGeom>
            <a:solidFill>
              <a:srgbClr val="F3FBFE"/>
            </a:solidFill>
            <a:ln w="19050" cap="flat" cmpd="sng" algn="ctr">
              <a:solidFill>
                <a:srgbClr val="00B0F0"/>
              </a:solidFill>
              <a:prstDash val="solid"/>
              <a:miter lim="800000"/>
            </a:ln>
            <a:effectLst/>
          </p:spPr>
        </p:cxnSp>
        <p:sp>
          <p:nvSpPr>
            <p:cNvPr id="24" name="流程图: 联系 23"/>
            <p:cNvSpPr/>
            <p:nvPr/>
          </p:nvSpPr>
          <p:spPr bwMode="auto">
            <a:xfrm>
              <a:off x="6564052"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5" name="直接连接符 24"/>
            <p:cNvCxnSpPr>
              <a:stCxn id="24" idx="4"/>
            </p:cNvCxnSpPr>
            <p:nvPr/>
          </p:nvCxnSpPr>
          <p:spPr bwMode="auto">
            <a:xfrm>
              <a:off x="6654062" y="2627911"/>
              <a:ext cx="0" cy="189021"/>
            </a:xfrm>
            <a:prstGeom prst="line">
              <a:avLst/>
            </a:prstGeom>
            <a:solidFill>
              <a:srgbClr val="F3FBFE"/>
            </a:solidFill>
            <a:ln w="19050" cap="flat" cmpd="sng" algn="ctr">
              <a:solidFill>
                <a:srgbClr val="00B0F0"/>
              </a:solidFill>
              <a:prstDash val="solid"/>
              <a:miter lim="800000"/>
            </a:ln>
            <a:effectLst/>
          </p:spPr>
        </p:cxnSp>
        <p:sp>
          <p:nvSpPr>
            <p:cNvPr id="26" name="流程图: 联系 25"/>
            <p:cNvSpPr/>
            <p:nvPr/>
          </p:nvSpPr>
          <p:spPr bwMode="auto">
            <a:xfrm>
              <a:off x="5663952"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7" name="直接连接符 26"/>
            <p:cNvCxnSpPr>
              <a:endCxn id="26" idx="0"/>
            </p:cNvCxnSpPr>
            <p:nvPr/>
          </p:nvCxnSpPr>
          <p:spPr bwMode="auto">
            <a:xfrm>
              <a:off x="5753962" y="2825933"/>
              <a:ext cx="0" cy="207023"/>
            </a:xfrm>
            <a:prstGeom prst="line">
              <a:avLst/>
            </a:prstGeom>
            <a:solidFill>
              <a:srgbClr val="F3FBFE"/>
            </a:solidFill>
            <a:ln w="19050" cap="flat" cmpd="sng" algn="ctr">
              <a:solidFill>
                <a:srgbClr val="00B0F0"/>
              </a:solidFill>
              <a:prstDash val="solid"/>
              <a:miter lim="800000"/>
            </a:ln>
            <a:effectLst/>
          </p:spPr>
        </p:cxnSp>
        <p:sp>
          <p:nvSpPr>
            <p:cNvPr id="28" name="流程图: 联系 27"/>
            <p:cNvSpPr/>
            <p:nvPr/>
          </p:nvSpPr>
          <p:spPr bwMode="auto">
            <a:xfrm>
              <a:off x="6276020"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9" name="直接连接符 28"/>
            <p:cNvCxnSpPr>
              <a:endCxn id="28" idx="0"/>
            </p:cNvCxnSpPr>
            <p:nvPr/>
          </p:nvCxnSpPr>
          <p:spPr bwMode="auto">
            <a:xfrm>
              <a:off x="6366030" y="2825933"/>
              <a:ext cx="0" cy="207023"/>
            </a:xfrm>
            <a:prstGeom prst="line">
              <a:avLst/>
            </a:prstGeom>
            <a:solidFill>
              <a:srgbClr val="F3FBFE"/>
            </a:solidFill>
            <a:ln w="19050" cap="flat" cmpd="sng" algn="ctr">
              <a:solidFill>
                <a:srgbClr val="00B0F0"/>
              </a:solidFill>
              <a:prstDash val="solid"/>
              <a:miter lim="800000"/>
            </a:ln>
            <a:effectLst/>
          </p:spPr>
        </p:cxnSp>
      </p:grpSp>
      <p:grpSp>
        <p:nvGrpSpPr>
          <p:cNvPr id="30" name="组合 29"/>
          <p:cNvGrpSpPr/>
          <p:nvPr/>
        </p:nvGrpSpPr>
        <p:grpSpPr>
          <a:xfrm>
            <a:off x="6324607" y="2258870"/>
            <a:ext cx="1332148" cy="1152128"/>
            <a:chOff x="8652284" y="2258870"/>
            <a:chExt cx="1332148" cy="1152128"/>
          </a:xfrm>
        </p:grpSpPr>
        <p:sp>
          <p:nvSpPr>
            <p:cNvPr id="31" name="流程图: 联系 30"/>
            <p:cNvSpPr/>
            <p:nvPr/>
          </p:nvSpPr>
          <p:spPr bwMode="auto">
            <a:xfrm>
              <a:off x="9228348" y="225887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2" name="流程图: 联系 31"/>
            <p:cNvSpPr/>
            <p:nvPr/>
          </p:nvSpPr>
          <p:spPr bwMode="auto">
            <a:xfrm>
              <a:off x="8652284"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3" name="流程图: 联系 32"/>
            <p:cNvSpPr/>
            <p:nvPr/>
          </p:nvSpPr>
          <p:spPr bwMode="auto">
            <a:xfrm>
              <a:off x="9804412"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4" name="流程图: 联系 33"/>
            <p:cNvSpPr/>
            <p:nvPr/>
          </p:nvSpPr>
          <p:spPr bwMode="auto">
            <a:xfrm>
              <a:off x="8904312"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5" name="流程图: 联系 34"/>
            <p:cNvSpPr/>
            <p:nvPr/>
          </p:nvSpPr>
          <p:spPr bwMode="auto">
            <a:xfrm>
              <a:off x="9552384"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36" name="直接连接符 35"/>
            <p:cNvCxnSpPr>
              <a:stCxn id="32" idx="0"/>
              <a:endCxn id="31" idx="2"/>
            </p:cNvCxnSpPr>
            <p:nvPr/>
          </p:nvCxnSpPr>
          <p:spPr bwMode="auto">
            <a:xfrm flipV="1">
              <a:off x="8742294"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7" name="直接连接符 36"/>
            <p:cNvCxnSpPr>
              <a:stCxn id="32" idx="4"/>
              <a:endCxn id="34" idx="1"/>
            </p:cNvCxnSpPr>
            <p:nvPr/>
          </p:nvCxnSpPr>
          <p:spPr bwMode="auto">
            <a:xfrm>
              <a:off x="8742294"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38" name="直接连接符 37"/>
            <p:cNvCxnSpPr>
              <a:stCxn id="31" idx="6"/>
              <a:endCxn id="33" idx="0"/>
            </p:cNvCxnSpPr>
            <p:nvPr/>
          </p:nvCxnSpPr>
          <p:spPr bwMode="auto">
            <a:xfrm>
              <a:off x="9408368"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9" name="直接连接符 38"/>
            <p:cNvCxnSpPr>
              <a:stCxn id="35" idx="7"/>
              <a:endCxn id="33" idx="4"/>
            </p:cNvCxnSpPr>
            <p:nvPr/>
          </p:nvCxnSpPr>
          <p:spPr bwMode="auto">
            <a:xfrm flipV="1">
              <a:off x="9706041"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40" name="直接连接符 39"/>
            <p:cNvCxnSpPr>
              <a:stCxn id="34" idx="6"/>
              <a:endCxn id="35" idx="2"/>
            </p:cNvCxnSpPr>
            <p:nvPr/>
          </p:nvCxnSpPr>
          <p:spPr bwMode="auto">
            <a:xfrm>
              <a:off x="9084332" y="3320988"/>
              <a:ext cx="468052" cy="0"/>
            </a:xfrm>
            <a:prstGeom prst="line">
              <a:avLst/>
            </a:prstGeom>
            <a:solidFill>
              <a:srgbClr val="F3FBFE"/>
            </a:solidFill>
            <a:ln w="19050" cap="flat" cmpd="sng" algn="ctr">
              <a:solidFill>
                <a:srgbClr val="00B0F0"/>
              </a:solidFill>
              <a:prstDash val="solid"/>
              <a:miter lim="800000"/>
            </a:ln>
            <a:effectLst/>
          </p:spPr>
        </p:cxnSp>
      </p:grpSp>
      <p:grpSp>
        <p:nvGrpSpPr>
          <p:cNvPr id="41" name="组合 40"/>
          <p:cNvGrpSpPr/>
          <p:nvPr/>
        </p:nvGrpSpPr>
        <p:grpSpPr>
          <a:xfrm>
            <a:off x="1415480" y="4311098"/>
            <a:ext cx="1440160" cy="1044116"/>
            <a:chOff x="2351584" y="4041068"/>
            <a:chExt cx="1440160" cy="1044116"/>
          </a:xfrm>
        </p:grpSpPr>
        <p:sp>
          <p:nvSpPr>
            <p:cNvPr id="42" name="流程图: 联系 41"/>
            <p:cNvSpPr/>
            <p:nvPr/>
          </p:nvSpPr>
          <p:spPr bwMode="auto">
            <a:xfrm>
              <a:off x="2999656" y="40410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3" name="流程图: 联系 42"/>
            <p:cNvSpPr/>
            <p:nvPr/>
          </p:nvSpPr>
          <p:spPr bwMode="auto">
            <a:xfrm>
              <a:off x="2999656" y="436510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4" name="流程图: 联系 43"/>
            <p:cNvSpPr/>
            <p:nvPr/>
          </p:nvSpPr>
          <p:spPr bwMode="auto">
            <a:xfrm>
              <a:off x="235158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流程图: 联系 44"/>
            <p:cNvSpPr/>
            <p:nvPr/>
          </p:nvSpPr>
          <p:spPr bwMode="auto">
            <a:xfrm>
              <a:off x="2603612"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6" name="流程图: 联系 45"/>
            <p:cNvSpPr/>
            <p:nvPr/>
          </p:nvSpPr>
          <p:spPr bwMode="auto">
            <a:xfrm>
              <a:off x="3395700"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47" name="直接连接符 46"/>
            <p:cNvCxnSpPr>
              <a:stCxn id="42" idx="4"/>
              <a:endCxn id="43" idx="0"/>
            </p:cNvCxnSpPr>
            <p:nvPr/>
          </p:nvCxnSpPr>
          <p:spPr bwMode="auto">
            <a:xfrm>
              <a:off x="3089666" y="4221088"/>
              <a:ext cx="0" cy="144016"/>
            </a:xfrm>
            <a:prstGeom prst="line">
              <a:avLst/>
            </a:prstGeom>
            <a:solidFill>
              <a:srgbClr val="F3FBFE"/>
            </a:solidFill>
            <a:ln w="19050" cap="flat" cmpd="sng" algn="ctr">
              <a:solidFill>
                <a:srgbClr val="00B0F0"/>
              </a:solidFill>
              <a:prstDash val="solid"/>
              <a:miter lim="800000"/>
            </a:ln>
            <a:effectLst/>
          </p:spPr>
        </p:cxnSp>
        <p:cxnSp>
          <p:nvCxnSpPr>
            <p:cNvPr id="48" name="直接连接符 47"/>
            <p:cNvCxnSpPr>
              <a:stCxn id="46" idx="1"/>
              <a:endCxn id="43" idx="6"/>
            </p:cNvCxnSpPr>
            <p:nvPr/>
          </p:nvCxnSpPr>
          <p:spPr bwMode="auto">
            <a:xfrm flipH="1" flipV="1">
              <a:off x="3179676" y="4455114"/>
              <a:ext cx="242387" cy="188381"/>
            </a:xfrm>
            <a:prstGeom prst="line">
              <a:avLst/>
            </a:prstGeom>
            <a:solidFill>
              <a:srgbClr val="F3FBFE"/>
            </a:solidFill>
            <a:ln w="19050" cap="flat" cmpd="sng" algn="ctr">
              <a:solidFill>
                <a:srgbClr val="00B0F0"/>
              </a:solidFill>
              <a:prstDash val="solid"/>
              <a:miter lim="800000"/>
            </a:ln>
            <a:effectLst/>
          </p:spPr>
        </p:cxnSp>
        <p:cxnSp>
          <p:nvCxnSpPr>
            <p:cNvPr id="49" name="直接连接符 48"/>
            <p:cNvCxnSpPr>
              <a:stCxn id="45" idx="3"/>
              <a:endCxn id="44" idx="0"/>
            </p:cNvCxnSpPr>
            <p:nvPr/>
          </p:nvCxnSpPr>
          <p:spPr bwMode="auto">
            <a:xfrm flipH="1">
              <a:off x="2441594" y="4770789"/>
              <a:ext cx="188381" cy="134375"/>
            </a:xfrm>
            <a:prstGeom prst="line">
              <a:avLst/>
            </a:prstGeom>
            <a:solidFill>
              <a:srgbClr val="F3FBFE"/>
            </a:solidFill>
            <a:ln w="19050" cap="flat" cmpd="sng" algn="ctr">
              <a:solidFill>
                <a:srgbClr val="00B0F0"/>
              </a:solidFill>
              <a:prstDash val="solid"/>
              <a:miter lim="800000"/>
            </a:ln>
            <a:effectLst/>
          </p:spPr>
        </p:cxnSp>
        <p:cxnSp>
          <p:nvCxnSpPr>
            <p:cNvPr id="50" name="直接连接符 49"/>
            <p:cNvCxnSpPr>
              <a:stCxn id="43" idx="2"/>
              <a:endCxn id="45" idx="7"/>
            </p:cNvCxnSpPr>
            <p:nvPr/>
          </p:nvCxnSpPr>
          <p:spPr bwMode="auto">
            <a:xfrm flipH="1">
              <a:off x="2757269" y="4455114"/>
              <a:ext cx="242387" cy="188381"/>
            </a:xfrm>
            <a:prstGeom prst="line">
              <a:avLst/>
            </a:prstGeom>
            <a:solidFill>
              <a:srgbClr val="F3FBFE"/>
            </a:solidFill>
            <a:ln w="19050" cap="flat" cmpd="sng" algn="ctr">
              <a:solidFill>
                <a:srgbClr val="00B0F0"/>
              </a:solidFill>
              <a:prstDash val="solid"/>
              <a:miter lim="800000"/>
            </a:ln>
            <a:effectLst/>
          </p:spPr>
        </p:cxnSp>
        <p:sp>
          <p:nvSpPr>
            <p:cNvPr id="51" name="流程图: 联系 50"/>
            <p:cNvSpPr/>
            <p:nvPr/>
          </p:nvSpPr>
          <p:spPr bwMode="auto">
            <a:xfrm>
              <a:off x="2585610"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2" name="直接连接符 51"/>
            <p:cNvCxnSpPr>
              <a:stCxn id="45" idx="4"/>
              <a:endCxn id="51" idx="0"/>
            </p:cNvCxnSpPr>
            <p:nvPr/>
          </p:nvCxnSpPr>
          <p:spPr bwMode="auto">
            <a:xfrm flipH="1">
              <a:off x="2675620" y="4797152"/>
              <a:ext cx="18002" cy="108012"/>
            </a:xfrm>
            <a:prstGeom prst="line">
              <a:avLst/>
            </a:prstGeom>
            <a:solidFill>
              <a:srgbClr val="F3FBFE"/>
            </a:solidFill>
            <a:ln w="19050" cap="flat" cmpd="sng" algn="ctr">
              <a:solidFill>
                <a:srgbClr val="00B0F0"/>
              </a:solidFill>
              <a:prstDash val="solid"/>
              <a:miter lim="800000"/>
            </a:ln>
            <a:effectLst/>
          </p:spPr>
        </p:cxnSp>
        <p:sp>
          <p:nvSpPr>
            <p:cNvPr id="53" name="流程图: 联系 52"/>
            <p:cNvSpPr/>
            <p:nvPr/>
          </p:nvSpPr>
          <p:spPr bwMode="auto">
            <a:xfrm>
              <a:off x="2819636"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4" name="直接连接符 53"/>
            <p:cNvCxnSpPr>
              <a:stCxn id="45" idx="5"/>
              <a:endCxn id="53" idx="0"/>
            </p:cNvCxnSpPr>
            <p:nvPr/>
          </p:nvCxnSpPr>
          <p:spPr bwMode="auto">
            <a:xfrm>
              <a:off x="2757269" y="4770789"/>
              <a:ext cx="152377" cy="134375"/>
            </a:xfrm>
            <a:prstGeom prst="line">
              <a:avLst/>
            </a:prstGeom>
            <a:solidFill>
              <a:srgbClr val="F3FBFE"/>
            </a:solidFill>
            <a:ln w="19050" cap="flat" cmpd="sng" algn="ctr">
              <a:solidFill>
                <a:srgbClr val="00B0F0"/>
              </a:solidFill>
              <a:prstDash val="solid"/>
              <a:miter lim="800000"/>
            </a:ln>
            <a:effectLst/>
          </p:spPr>
        </p:cxnSp>
        <p:sp>
          <p:nvSpPr>
            <p:cNvPr id="55" name="流程图: 联系 54"/>
            <p:cNvSpPr/>
            <p:nvPr/>
          </p:nvSpPr>
          <p:spPr bwMode="auto">
            <a:xfrm>
              <a:off x="3143672"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6" name="直接连接符 55"/>
            <p:cNvCxnSpPr>
              <a:stCxn id="46" idx="3"/>
              <a:endCxn id="55" idx="0"/>
            </p:cNvCxnSpPr>
            <p:nvPr/>
          </p:nvCxnSpPr>
          <p:spPr bwMode="auto">
            <a:xfrm flipH="1">
              <a:off x="3233682" y="4770789"/>
              <a:ext cx="188381" cy="134375"/>
            </a:xfrm>
            <a:prstGeom prst="line">
              <a:avLst/>
            </a:prstGeom>
            <a:solidFill>
              <a:srgbClr val="F3FBFE"/>
            </a:solidFill>
            <a:ln w="19050" cap="flat" cmpd="sng" algn="ctr">
              <a:solidFill>
                <a:srgbClr val="00B0F0"/>
              </a:solidFill>
              <a:prstDash val="solid"/>
              <a:miter lim="800000"/>
            </a:ln>
            <a:effectLst/>
          </p:spPr>
        </p:cxnSp>
        <p:sp>
          <p:nvSpPr>
            <p:cNvPr id="57" name="流程图: 联系 56"/>
            <p:cNvSpPr/>
            <p:nvPr/>
          </p:nvSpPr>
          <p:spPr bwMode="auto">
            <a:xfrm>
              <a:off x="3377698"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8" name="直接连接符 57"/>
            <p:cNvCxnSpPr>
              <a:stCxn id="46" idx="4"/>
              <a:endCxn id="57" idx="0"/>
            </p:cNvCxnSpPr>
            <p:nvPr/>
          </p:nvCxnSpPr>
          <p:spPr bwMode="auto">
            <a:xfrm flipH="1">
              <a:off x="3467708" y="4797152"/>
              <a:ext cx="18002" cy="108012"/>
            </a:xfrm>
            <a:prstGeom prst="line">
              <a:avLst/>
            </a:prstGeom>
            <a:solidFill>
              <a:srgbClr val="F3FBFE"/>
            </a:solidFill>
            <a:ln w="19050" cap="flat" cmpd="sng" algn="ctr">
              <a:solidFill>
                <a:srgbClr val="00B0F0"/>
              </a:solidFill>
              <a:prstDash val="solid"/>
              <a:miter lim="800000"/>
            </a:ln>
            <a:effectLst/>
          </p:spPr>
        </p:cxnSp>
        <p:sp>
          <p:nvSpPr>
            <p:cNvPr id="59" name="流程图: 联系 58"/>
            <p:cNvSpPr/>
            <p:nvPr/>
          </p:nvSpPr>
          <p:spPr bwMode="auto">
            <a:xfrm>
              <a:off x="361172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0" name="直接连接符 59"/>
            <p:cNvCxnSpPr>
              <a:stCxn id="46" idx="5"/>
              <a:endCxn id="59" idx="0"/>
            </p:cNvCxnSpPr>
            <p:nvPr/>
          </p:nvCxnSpPr>
          <p:spPr bwMode="auto">
            <a:xfrm>
              <a:off x="3549357" y="4770789"/>
              <a:ext cx="152377" cy="134375"/>
            </a:xfrm>
            <a:prstGeom prst="line">
              <a:avLst/>
            </a:prstGeom>
            <a:solidFill>
              <a:srgbClr val="F3FBFE"/>
            </a:solidFill>
            <a:ln w="19050" cap="flat" cmpd="sng" algn="ctr">
              <a:solidFill>
                <a:srgbClr val="00B0F0"/>
              </a:solidFill>
              <a:prstDash val="solid"/>
              <a:miter lim="800000"/>
            </a:ln>
            <a:effectLst/>
          </p:spPr>
        </p:cxnSp>
      </p:grpSp>
      <p:grpSp>
        <p:nvGrpSpPr>
          <p:cNvPr id="61" name="组合 60"/>
          <p:cNvGrpSpPr/>
          <p:nvPr/>
        </p:nvGrpSpPr>
        <p:grpSpPr>
          <a:xfrm>
            <a:off x="3773742" y="4257092"/>
            <a:ext cx="1332148" cy="1152128"/>
            <a:chOff x="5375920" y="3969060"/>
            <a:chExt cx="1332148" cy="1152128"/>
          </a:xfrm>
        </p:grpSpPr>
        <p:sp>
          <p:nvSpPr>
            <p:cNvPr id="62" name="流程图: 联系 61"/>
            <p:cNvSpPr/>
            <p:nvPr/>
          </p:nvSpPr>
          <p:spPr bwMode="auto">
            <a:xfrm>
              <a:off x="5951984"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3" name="流程图: 联系 62"/>
            <p:cNvSpPr/>
            <p:nvPr/>
          </p:nvSpPr>
          <p:spPr bwMode="auto">
            <a:xfrm>
              <a:off x="5375920"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4" name="流程图: 联系 63"/>
            <p:cNvSpPr/>
            <p:nvPr/>
          </p:nvSpPr>
          <p:spPr bwMode="auto">
            <a:xfrm>
              <a:off x="652804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5" name="流程图: 联系 64"/>
            <p:cNvSpPr/>
            <p:nvPr/>
          </p:nvSpPr>
          <p:spPr bwMode="auto">
            <a:xfrm>
              <a:off x="562794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6" name="流程图: 联系 65"/>
            <p:cNvSpPr/>
            <p:nvPr/>
          </p:nvSpPr>
          <p:spPr bwMode="auto">
            <a:xfrm>
              <a:off x="6276020"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7" name="直接连接符 66"/>
            <p:cNvCxnSpPr>
              <a:stCxn id="63" idx="0"/>
              <a:endCxn id="62" idx="2"/>
            </p:cNvCxnSpPr>
            <p:nvPr/>
          </p:nvCxnSpPr>
          <p:spPr bwMode="auto">
            <a:xfrm flipV="1">
              <a:off x="5465930"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68" name="直接连接符 67"/>
            <p:cNvCxnSpPr>
              <a:stCxn id="63" idx="4"/>
              <a:endCxn id="65" idx="1"/>
            </p:cNvCxnSpPr>
            <p:nvPr/>
          </p:nvCxnSpPr>
          <p:spPr bwMode="auto">
            <a:xfrm>
              <a:off x="5465930"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69" name="直接连接符 68"/>
            <p:cNvCxnSpPr>
              <a:stCxn id="62" idx="6"/>
              <a:endCxn id="64" idx="0"/>
            </p:cNvCxnSpPr>
            <p:nvPr/>
          </p:nvCxnSpPr>
          <p:spPr bwMode="auto">
            <a:xfrm>
              <a:off x="6132004"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70" name="直接连接符 69"/>
            <p:cNvCxnSpPr>
              <a:stCxn id="66" idx="7"/>
              <a:endCxn id="64" idx="4"/>
            </p:cNvCxnSpPr>
            <p:nvPr/>
          </p:nvCxnSpPr>
          <p:spPr bwMode="auto">
            <a:xfrm flipV="1">
              <a:off x="6429677"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71" name="直接连接符 70"/>
            <p:cNvCxnSpPr>
              <a:stCxn id="65" idx="6"/>
              <a:endCxn id="66" idx="2"/>
            </p:cNvCxnSpPr>
            <p:nvPr/>
          </p:nvCxnSpPr>
          <p:spPr bwMode="auto">
            <a:xfrm>
              <a:off x="5807968" y="5031178"/>
              <a:ext cx="468052" cy="0"/>
            </a:xfrm>
            <a:prstGeom prst="line">
              <a:avLst/>
            </a:prstGeom>
            <a:solidFill>
              <a:srgbClr val="F3FBFE"/>
            </a:solidFill>
            <a:ln w="19050" cap="flat" cmpd="sng" algn="ctr">
              <a:solidFill>
                <a:srgbClr val="00B0F0"/>
              </a:solidFill>
              <a:prstDash val="solid"/>
              <a:miter lim="800000"/>
            </a:ln>
            <a:effectLst/>
          </p:spPr>
        </p:cxnSp>
        <p:cxnSp>
          <p:nvCxnSpPr>
            <p:cNvPr id="72" name="直接连接符 71"/>
            <p:cNvCxnSpPr>
              <a:stCxn id="65" idx="0"/>
              <a:endCxn id="62" idx="3"/>
            </p:cNvCxnSpPr>
            <p:nvPr/>
          </p:nvCxnSpPr>
          <p:spPr bwMode="auto">
            <a:xfrm flipV="1">
              <a:off x="5717958"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3" name="直接连接符 72"/>
            <p:cNvCxnSpPr>
              <a:stCxn id="66" idx="0"/>
              <a:endCxn id="62" idx="5"/>
            </p:cNvCxnSpPr>
            <p:nvPr/>
          </p:nvCxnSpPr>
          <p:spPr bwMode="auto">
            <a:xfrm flipH="1" flipV="1">
              <a:off x="6105641"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4" name="直接连接符 73"/>
            <p:cNvCxnSpPr>
              <a:stCxn id="65" idx="7"/>
              <a:endCxn id="64" idx="3"/>
            </p:cNvCxnSpPr>
            <p:nvPr/>
          </p:nvCxnSpPr>
          <p:spPr bwMode="auto">
            <a:xfrm flipV="1">
              <a:off x="5781605"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75" name="直接连接符 74"/>
            <p:cNvCxnSpPr>
              <a:stCxn id="63" idx="6"/>
              <a:endCxn id="64" idx="2"/>
            </p:cNvCxnSpPr>
            <p:nvPr/>
          </p:nvCxnSpPr>
          <p:spPr bwMode="auto">
            <a:xfrm>
              <a:off x="5555940" y="4545124"/>
              <a:ext cx="972108" cy="0"/>
            </a:xfrm>
            <a:prstGeom prst="line">
              <a:avLst/>
            </a:prstGeom>
            <a:solidFill>
              <a:srgbClr val="F3FBFE"/>
            </a:solidFill>
            <a:ln w="19050" cap="flat" cmpd="sng" algn="ctr">
              <a:solidFill>
                <a:srgbClr val="00B0F0"/>
              </a:solidFill>
              <a:prstDash val="solid"/>
              <a:miter lim="800000"/>
            </a:ln>
            <a:effectLst/>
          </p:spPr>
        </p:cxnSp>
        <p:cxnSp>
          <p:nvCxnSpPr>
            <p:cNvPr id="76" name="直接连接符 75"/>
            <p:cNvCxnSpPr>
              <a:stCxn id="66" idx="1"/>
              <a:endCxn id="63" idx="5"/>
            </p:cNvCxnSpPr>
            <p:nvPr/>
          </p:nvCxnSpPr>
          <p:spPr bwMode="auto">
            <a:xfrm flipH="1" flipV="1">
              <a:off x="5529577" y="4608771"/>
              <a:ext cx="772806" cy="358760"/>
            </a:xfrm>
            <a:prstGeom prst="line">
              <a:avLst/>
            </a:prstGeom>
            <a:solidFill>
              <a:srgbClr val="F3FBFE"/>
            </a:solidFill>
            <a:ln w="19050" cap="flat" cmpd="sng" algn="ctr">
              <a:solidFill>
                <a:srgbClr val="00B0F0"/>
              </a:solidFill>
              <a:prstDash val="solid"/>
              <a:miter lim="800000"/>
            </a:ln>
            <a:effectLst/>
          </p:spPr>
        </p:cxnSp>
      </p:grpSp>
      <p:grpSp>
        <p:nvGrpSpPr>
          <p:cNvPr id="77" name="组合 76"/>
          <p:cNvGrpSpPr/>
          <p:nvPr/>
        </p:nvGrpSpPr>
        <p:grpSpPr>
          <a:xfrm>
            <a:off x="6324607" y="4257092"/>
            <a:ext cx="1332148" cy="1152128"/>
            <a:chOff x="8688288" y="3969060"/>
            <a:chExt cx="1332148" cy="1152128"/>
          </a:xfrm>
        </p:grpSpPr>
        <p:sp>
          <p:nvSpPr>
            <p:cNvPr id="78" name="流程图: 联系 77"/>
            <p:cNvSpPr/>
            <p:nvPr/>
          </p:nvSpPr>
          <p:spPr bwMode="auto">
            <a:xfrm>
              <a:off x="9264352"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流程图: 联系 78"/>
            <p:cNvSpPr/>
            <p:nvPr/>
          </p:nvSpPr>
          <p:spPr bwMode="auto">
            <a:xfrm>
              <a:off x="868828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流程图: 联系 79"/>
            <p:cNvSpPr/>
            <p:nvPr/>
          </p:nvSpPr>
          <p:spPr bwMode="auto">
            <a:xfrm>
              <a:off x="9840416"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流程图: 联系 80"/>
            <p:cNvSpPr/>
            <p:nvPr/>
          </p:nvSpPr>
          <p:spPr bwMode="auto">
            <a:xfrm>
              <a:off x="8940316"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2" name="流程图: 联系 81"/>
            <p:cNvSpPr/>
            <p:nvPr/>
          </p:nvSpPr>
          <p:spPr bwMode="auto">
            <a:xfrm>
              <a:off x="958838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83" name="直接连接符 82"/>
            <p:cNvCxnSpPr>
              <a:stCxn id="79" idx="0"/>
              <a:endCxn id="78" idx="2"/>
            </p:cNvCxnSpPr>
            <p:nvPr/>
          </p:nvCxnSpPr>
          <p:spPr bwMode="auto">
            <a:xfrm flipV="1">
              <a:off x="8778298"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4" name="直接连接符 83"/>
            <p:cNvCxnSpPr>
              <a:stCxn id="79" idx="4"/>
              <a:endCxn id="81" idx="1"/>
            </p:cNvCxnSpPr>
            <p:nvPr/>
          </p:nvCxnSpPr>
          <p:spPr bwMode="auto">
            <a:xfrm>
              <a:off x="8778298"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85" name="直接连接符 84"/>
            <p:cNvCxnSpPr>
              <a:stCxn id="78" idx="6"/>
              <a:endCxn id="80" idx="0"/>
            </p:cNvCxnSpPr>
            <p:nvPr/>
          </p:nvCxnSpPr>
          <p:spPr bwMode="auto">
            <a:xfrm>
              <a:off x="9444372"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6" name="直接连接符 85"/>
            <p:cNvCxnSpPr>
              <a:stCxn id="81" idx="6"/>
              <a:endCxn id="82" idx="2"/>
            </p:cNvCxnSpPr>
            <p:nvPr/>
          </p:nvCxnSpPr>
          <p:spPr bwMode="auto">
            <a:xfrm>
              <a:off x="9120336" y="5031178"/>
              <a:ext cx="468052" cy="0"/>
            </a:xfrm>
            <a:prstGeom prst="line">
              <a:avLst/>
            </a:prstGeom>
            <a:solidFill>
              <a:srgbClr val="F3FBFE"/>
            </a:solidFill>
            <a:ln w="19050" cap="flat" cmpd="sng" algn="ctr">
              <a:solidFill>
                <a:srgbClr val="00B0F0"/>
              </a:solidFill>
              <a:prstDash val="solid"/>
              <a:miter lim="800000"/>
            </a:ln>
            <a:effectLst/>
          </p:spPr>
        </p:cxnSp>
        <p:cxnSp>
          <p:nvCxnSpPr>
            <p:cNvPr id="87" name="直接连接符 86"/>
            <p:cNvCxnSpPr>
              <a:stCxn id="82" idx="0"/>
              <a:endCxn id="78" idx="5"/>
            </p:cNvCxnSpPr>
            <p:nvPr/>
          </p:nvCxnSpPr>
          <p:spPr bwMode="auto">
            <a:xfrm flipH="1" flipV="1">
              <a:off x="9418009"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88" name="直接连接符 87"/>
            <p:cNvCxnSpPr>
              <a:stCxn id="81" idx="7"/>
              <a:endCxn id="80" idx="3"/>
            </p:cNvCxnSpPr>
            <p:nvPr/>
          </p:nvCxnSpPr>
          <p:spPr bwMode="auto">
            <a:xfrm flipV="1">
              <a:off x="9093973"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89" name="直接连接符 88"/>
            <p:cNvCxnSpPr>
              <a:stCxn id="82" idx="1"/>
              <a:endCxn id="79" idx="5"/>
            </p:cNvCxnSpPr>
            <p:nvPr/>
          </p:nvCxnSpPr>
          <p:spPr bwMode="auto">
            <a:xfrm flipH="1" flipV="1">
              <a:off x="8841945" y="4608771"/>
              <a:ext cx="772806" cy="358760"/>
            </a:xfrm>
            <a:prstGeom prst="line">
              <a:avLst/>
            </a:prstGeom>
            <a:solidFill>
              <a:srgbClr val="F3FBFE"/>
            </a:solidFill>
            <a:ln w="19050" cap="flat" cmpd="sng" algn="ctr">
              <a:solidFill>
                <a:srgbClr val="00B0F0"/>
              </a:solidFill>
              <a:prstDash val="solid"/>
              <a:miter lim="800000"/>
            </a:ln>
            <a:effectLst/>
          </p:spPr>
        </p:cxnSp>
      </p:grpSp>
      <p:sp>
        <p:nvSpPr>
          <p:cNvPr id="90" name="文本框 89"/>
          <p:cNvSpPr txBox="1"/>
          <p:nvPr/>
        </p:nvSpPr>
        <p:spPr bwMode="auto">
          <a:xfrm>
            <a:off x="1631504" y="3441870"/>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星型网络</a:t>
            </a:r>
          </a:p>
        </p:txBody>
      </p:sp>
      <p:sp>
        <p:nvSpPr>
          <p:cNvPr id="91" name="文本框 90"/>
          <p:cNvSpPr txBox="1"/>
          <p:nvPr/>
        </p:nvSpPr>
        <p:spPr bwMode="auto">
          <a:xfrm>
            <a:off x="3825899" y="3441870"/>
            <a:ext cx="1227835"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总线型网络</a:t>
            </a:r>
          </a:p>
        </p:txBody>
      </p:sp>
      <p:sp>
        <p:nvSpPr>
          <p:cNvPr id="92" name="文本框 91"/>
          <p:cNvSpPr txBox="1"/>
          <p:nvPr/>
        </p:nvSpPr>
        <p:spPr bwMode="auto">
          <a:xfrm>
            <a:off x="6481205" y="3441870"/>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环型网络</a:t>
            </a:r>
          </a:p>
        </p:txBody>
      </p:sp>
      <p:sp>
        <p:nvSpPr>
          <p:cNvPr id="93" name="文本框 92"/>
          <p:cNvSpPr txBox="1"/>
          <p:nvPr/>
        </p:nvSpPr>
        <p:spPr bwMode="auto">
          <a:xfrm>
            <a:off x="1631503" y="5541669"/>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树型网络</a:t>
            </a:r>
          </a:p>
        </p:txBody>
      </p:sp>
      <p:sp>
        <p:nvSpPr>
          <p:cNvPr id="94" name="文本框 93"/>
          <p:cNvSpPr txBox="1"/>
          <p:nvPr/>
        </p:nvSpPr>
        <p:spPr bwMode="auto">
          <a:xfrm>
            <a:off x="3723306" y="5541669"/>
            <a:ext cx="143302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全网状型网络</a:t>
            </a:r>
          </a:p>
        </p:txBody>
      </p:sp>
      <p:sp>
        <p:nvSpPr>
          <p:cNvPr id="95" name="文本框 94"/>
          <p:cNvSpPr txBox="1"/>
          <p:nvPr/>
        </p:nvSpPr>
        <p:spPr bwMode="auto">
          <a:xfrm>
            <a:off x="6276020" y="5541669"/>
            <a:ext cx="143302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部分网状网络</a:t>
            </a:r>
          </a:p>
        </p:txBody>
      </p:sp>
      <p:grpSp>
        <p:nvGrpSpPr>
          <p:cNvPr id="96" name="组合 95"/>
          <p:cNvGrpSpPr/>
          <p:nvPr/>
        </p:nvGrpSpPr>
        <p:grpSpPr>
          <a:xfrm>
            <a:off x="9192344" y="3189842"/>
            <a:ext cx="1908212" cy="1296144"/>
            <a:chOff x="8976320" y="3429000"/>
            <a:chExt cx="1908212" cy="1296144"/>
          </a:xfrm>
        </p:grpSpPr>
        <p:sp>
          <p:nvSpPr>
            <p:cNvPr id="97" name="流程图: 联系 96"/>
            <p:cNvSpPr/>
            <p:nvPr/>
          </p:nvSpPr>
          <p:spPr bwMode="auto">
            <a:xfrm>
              <a:off x="9840416" y="342900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8" name="流程图: 联系 97"/>
            <p:cNvSpPr/>
            <p:nvPr/>
          </p:nvSpPr>
          <p:spPr bwMode="auto">
            <a:xfrm>
              <a:off x="897632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9" name="流程图: 联系 98"/>
            <p:cNvSpPr/>
            <p:nvPr/>
          </p:nvSpPr>
          <p:spPr bwMode="auto">
            <a:xfrm>
              <a:off x="930035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0" name="流程图: 联系 99"/>
            <p:cNvSpPr/>
            <p:nvPr/>
          </p:nvSpPr>
          <p:spPr bwMode="auto">
            <a:xfrm>
              <a:off x="1038047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1" name="直接连接符 100"/>
            <p:cNvCxnSpPr>
              <a:stCxn id="100" idx="1"/>
              <a:endCxn id="97" idx="5"/>
            </p:cNvCxnSpPr>
            <p:nvPr/>
          </p:nvCxnSpPr>
          <p:spPr bwMode="auto">
            <a:xfrm flipH="1" flipV="1">
              <a:off x="9994073" y="3582657"/>
              <a:ext cx="412766" cy="340758"/>
            </a:xfrm>
            <a:prstGeom prst="line">
              <a:avLst/>
            </a:prstGeom>
            <a:solidFill>
              <a:srgbClr val="F3FBFE"/>
            </a:solidFill>
            <a:ln w="19050" cap="flat" cmpd="sng" algn="ctr">
              <a:solidFill>
                <a:srgbClr val="00B0F0"/>
              </a:solidFill>
              <a:prstDash val="solid"/>
              <a:miter lim="800000"/>
            </a:ln>
            <a:effectLst/>
          </p:spPr>
        </p:cxnSp>
        <p:cxnSp>
          <p:nvCxnSpPr>
            <p:cNvPr id="102" name="直接连接符 101"/>
            <p:cNvCxnSpPr>
              <a:stCxn id="99" idx="3"/>
              <a:endCxn id="98" idx="0"/>
            </p:cNvCxnSpPr>
            <p:nvPr/>
          </p:nvCxnSpPr>
          <p:spPr bwMode="auto">
            <a:xfrm flipH="1">
              <a:off x="9066330"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03" name="直接连接符 102"/>
            <p:cNvCxnSpPr>
              <a:stCxn id="97" idx="3"/>
              <a:endCxn id="99" idx="7"/>
            </p:cNvCxnSpPr>
            <p:nvPr/>
          </p:nvCxnSpPr>
          <p:spPr bwMode="auto">
            <a:xfrm flipH="1">
              <a:off x="9454013" y="3582657"/>
              <a:ext cx="412766" cy="340758"/>
            </a:xfrm>
            <a:prstGeom prst="line">
              <a:avLst/>
            </a:prstGeom>
            <a:solidFill>
              <a:srgbClr val="F3FBFE"/>
            </a:solidFill>
            <a:ln w="19050" cap="flat" cmpd="sng" algn="ctr">
              <a:solidFill>
                <a:srgbClr val="00B0F0"/>
              </a:solidFill>
              <a:prstDash val="solid"/>
              <a:miter lim="800000"/>
            </a:ln>
            <a:effectLst/>
          </p:spPr>
        </p:cxnSp>
        <p:sp>
          <p:nvSpPr>
            <p:cNvPr id="104" name="流程图: 联系 103"/>
            <p:cNvSpPr/>
            <p:nvPr/>
          </p:nvSpPr>
          <p:spPr bwMode="auto">
            <a:xfrm>
              <a:off x="9588388"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5" name="直接连接符 104"/>
            <p:cNvCxnSpPr>
              <a:stCxn id="99" idx="5"/>
              <a:endCxn id="104" idx="0"/>
            </p:cNvCxnSpPr>
            <p:nvPr/>
          </p:nvCxnSpPr>
          <p:spPr bwMode="auto">
            <a:xfrm>
              <a:off x="9454013" y="4050709"/>
              <a:ext cx="224385" cy="494415"/>
            </a:xfrm>
            <a:prstGeom prst="line">
              <a:avLst/>
            </a:prstGeom>
            <a:solidFill>
              <a:srgbClr val="F3FBFE"/>
            </a:solidFill>
            <a:ln w="19050" cap="flat" cmpd="sng" algn="ctr">
              <a:solidFill>
                <a:srgbClr val="00B0F0"/>
              </a:solidFill>
              <a:prstDash val="solid"/>
              <a:miter lim="800000"/>
            </a:ln>
            <a:effectLst/>
          </p:spPr>
        </p:cxnSp>
        <p:sp>
          <p:nvSpPr>
            <p:cNvPr id="106" name="流程图: 联系 105"/>
            <p:cNvSpPr/>
            <p:nvPr/>
          </p:nvSpPr>
          <p:spPr bwMode="auto">
            <a:xfrm>
              <a:off x="1005644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7" name="直接连接符 106"/>
            <p:cNvCxnSpPr>
              <a:stCxn id="100" idx="3"/>
              <a:endCxn id="106" idx="0"/>
            </p:cNvCxnSpPr>
            <p:nvPr/>
          </p:nvCxnSpPr>
          <p:spPr bwMode="auto">
            <a:xfrm flipH="1">
              <a:off x="10146450" y="4050709"/>
              <a:ext cx="260389" cy="494415"/>
            </a:xfrm>
            <a:prstGeom prst="line">
              <a:avLst/>
            </a:prstGeom>
            <a:solidFill>
              <a:srgbClr val="F3FBFE"/>
            </a:solidFill>
            <a:ln w="19050" cap="flat" cmpd="sng" algn="ctr">
              <a:solidFill>
                <a:srgbClr val="00B0F0"/>
              </a:solidFill>
              <a:prstDash val="solid"/>
              <a:miter lim="800000"/>
            </a:ln>
            <a:effectLst/>
          </p:spPr>
        </p:cxnSp>
        <p:sp>
          <p:nvSpPr>
            <p:cNvPr id="108" name="流程图: 联系 107"/>
            <p:cNvSpPr/>
            <p:nvPr/>
          </p:nvSpPr>
          <p:spPr bwMode="auto">
            <a:xfrm>
              <a:off x="10704512"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9" name="直接连接符 108"/>
            <p:cNvCxnSpPr>
              <a:stCxn id="100" idx="5"/>
              <a:endCxn id="108" idx="0"/>
            </p:cNvCxnSpPr>
            <p:nvPr/>
          </p:nvCxnSpPr>
          <p:spPr bwMode="auto">
            <a:xfrm>
              <a:off x="10534133"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10" name="直接连接符 109"/>
            <p:cNvCxnSpPr>
              <a:stCxn id="100" idx="2"/>
              <a:endCxn id="99" idx="6"/>
            </p:cNvCxnSpPr>
            <p:nvPr/>
          </p:nvCxnSpPr>
          <p:spPr bwMode="auto">
            <a:xfrm flipH="1">
              <a:off x="9480376" y="3987062"/>
              <a:ext cx="900100" cy="0"/>
            </a:xfrm>
            <a:prstGeom prst="line">
              <a:avLst/>
            </a:prstGeom>
            <a:solidFill>
              <a:srgbClr val="F3FBFE"/>
            </a:solidFill>
            <a:ln w="12700" cap="flat" cmpd="sng" algn="ctr">
              <a:solidFill>
                <a:srgbClr val="00B0F0"/>
              </a:solidFill>
              <a:prstDash val="solid"/>
              <a:miter lim="800000"/>
            </a:ln>
            <a:effectLst/>
          </p:spPr>
        </p:cxnSp>
        <p:cxnSp>
          <p:nvCxnSpPr>
            <p:cNvPr id="111" name="直接连接符 110"/>
            <p:cNvCxnSpPr>
              <a:stCxn id="100" idx="3"/>
              <a:endCxn id="98" idx="7"/>
            </p:cNvCxnSpPr>
            <p:nvPr/>
          </p:nvCxnSpPr>
          <p:spPr bwMode="auto">
            <a:xfrm flipH="1">
              <a:off x="9129977"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2" name="直接连接符 111"/>
            <p:cNvCxnSpPr>
              <a:stCxn id="100" idx="3"/>
              <a:endCxn id="104" idx="7"/>
            </p:cNvCxnSpPr>
            <p:nvPr/>
          </p:nvCxnSpPr>
          <p:spPr bwMode="auto">
            <a:xfrm flipH="1">
              <a:off x="9742045" y="4050709"/>
              <a:ext cx="664794" cy="520778"/>
            </a:xfrm>
            <a:prstGeom prst="line">
              <a:avLst/>
            </a:prstGeom>
            <a:solidFill>
              <a:srgbClr val="F3FBFE"/>
            </a:solidFill>
            <a:ln w="19050" cap="flat" cmpd="sng" algn="ctr">
              <a:solidFill>
                <a:srgbClr val="00B0F0"/>
              </a:solidFill>
              <a:prstDash val="solid"/>
              <a:miter lim="800000"/>
            </a:ln>
            <a:effectLst/>
          </p:spPr>
        </p:cxnSp>
        <p:cxnSp>
          <p:nvCxnSpPr>
            <p:cNvPr id="113" name="直接连接符 112"/>
            <p:cNvCxnSpPr>
              <a:stCxn id="99" idx="5"/>
              <a:endCxn id="108" idx="1"/>
            </p:cNvCxnSpPr>
            <p:nvPr/>
          </p:nvCxnSpPr>
          <p:spPr bwMode="auto">
            <a:xfrm>
              <a:off x="9454013"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4" name="直接连接符 113"/>
            <p:cNvCxnSpPr>
              <a:stCxn id="99" idx="5"/>
              <a:endCxn id="106" idx="1"/>
            </p:cNvCxnSpPr>
            <p:nvPr/>
          </p:nvCxnSpPr>
          <p:spPr bwMode="auto">
            <a:xfrm>
              <a:off x="9454013" y="4050709"/>
              <a:ext cx="628790" cy="520778"/>
            </a:xfrm>
            <a:prstGeom prst="line">
              <a:avLst/>
            </a:prstGeom>
            <a:solidFill>
              <a:srgbClr val="F3FBFE"/>
            </a:solidFill>
            <a:ln w="19050" cap="flat" cmpd="sng" algn="ctr">
              <a:solidFill>
                <a:srgbClr val="00B0F0"/>
              </a:solidFill>
              <a:prstDash val="solid"/>
              <a:miter lim="800000"/>
            </a:ln>
            <a:effectLst/>
          </p:spPr>
        </p:cxnSp>
      </p:grpSp>
      <p:sp>
        <p:nvSpPr>
          <p:cNvPr id="115" name="文本框 114"/>
          <p:cNvSpPr txBox="1"/>
          <p:nvPr/>
        </p:nvSpPr>
        <p:spPr bwMode="auto">
          <a:xfrm>
            <a:off x="9250027" y="4666006"/>
            <a:ext cx="1843388"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组合型的网络拓扑</a:t>
            </a:r>
          </a:p>
        </p:txBody>
      </p:sp>
      <p:sp>
        <p:nvSpPr>
          <p:cNvPr id="117" name="五边形 116"/>
          <p:cNvSpPr/>
          <p:nvPr/>
        </p:nvSpPr>
        <p:spPr bwMode="auto">
          <a:xfrm>
            <a:off x="10324646"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18" name="燕尾形 117"/>
          <p:cNvSpPr/>
          <p:nvPr/>
        </p:nvSpPr>
        <p:spPr bwMode="auto">
          <a:xfrm>
            <a:off x="11140816" y="126000"/>
            <a:ext cx="9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
        <p:nvSpPr>
          <p:cNvPr id="119" name="Right Arrow 157"/>
          <p:cNvSpPr/>
          <p:nvPr/>
        </p:nvSpPr>
        <p:spPr>
          <a:xfrm>
            <a:off x="7931683" y="3486223"/>
            <a:ext cx="816112" cy="510518"/>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3553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dirty="0">
                <a:solidFill>
                  <a:schemeClr val="bg1">
                    <a:lumMod val="50000"/>
                  </a:schemeClr>
                </a:solidFill>
              </a:rPr>
              <a:t>通信与网络</a:t>
            </a:r>
          </a:p>
          <a:p>
            <a:r>
              <a:rPr lang="zh-CN" altLang="en-US" dirty="0">
                <a:solidFill>
                  <a:schemeClr val="bg1">
                    <a:lumMod val="50000"/>
                  </a:schemeClr>
                </a:solidFill>
              </a:rPr>
              <a:t>网络类型与网络拓扑</a:t>
            </a:r>
          </a:p>
          <a:p>
            <a:r>
              <a:rPr lang="zh-CN" altLang="en-US" b="1" dirty="0"/>
              <a:t>网络工程与网络工程师</a:t>
            </a:r>
          </a:p>
        </p:txBody>
      </p:sp>
    </p:spTree>
    <p:extLst>
      <p:ext uri="{BB962C8B-B14F-4D97-AF65-F5344CB8AC3E}">
        <p14:creationId xmlns:p14="http://schemas.microsoft.com/office/powerpoint/2010/main" val="153020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AA6BC-EDFA-4BE7-8B17-271CAFD63E50}"/>
              </a:ext>
            </a:extLst>
          </p:cNvPr>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a:t>在人类社会的起源和发展过程中，通信就一直伴随着我们。从</a:t>
            </a:r>
            <a:r>
              <a:rPr lang="en-US" altLang="zh-CN"/>
              <a:t>20</a:t>
            </a:r>
            <a:r>
              <a:rPr lang="zh-CN" altLang="en-US"/>
              <a:t>世纪七、八十年代开始，人类社会已进入到信息时代，对于生活在信息时代的我们，通信的必要性更是不言而喻的。</a:t>
            </a:r>
            <a:endParaRPr lang="en-US" altLang="zh-CN"/>
          </a:p>
          <a:p>
            <a:r>
              <a:rPr lang="zh-CN" altLang="en-US"/>
              <a:t>本节课所说的通信，是指借助数据通信网络进行连接的通信。本课程主要介绍通信及数据通信网络的概念，信息传递的过程，网络设备及其作用，网络类型及典型组网，最后还会简要介绍网络工程和网络工程师的相关概念。</a:t>
            </a:r>
            <a:endParaRPr lang="zh-CN" altLang="en-US" dirty="0"/>
          </a:p>
        </p:txBody>
      </p:sp>
    </p:spTree>
    <p:extLst>
      <p:ext uri="{BB962C8B-B14F-4D97-AF65-F5344CB8AC3E}">
        <p14:creationId xmlns:p14="http://schemas.microsoft.com/office/powerpoint/2010/main" val="5987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网络工程</a:t>
            </a:r>
            <a:endParaRPr lang="zh-CN" altLang="en-US" dirty="0"/>
          </a:p>
        </p:txBody>
      </p:sp>
      <p:sp>
        <p:nvSpPr>
          <p:cNvPr id="4" name="文本占位符 3"/>
          <p:cNvSpPr>
            <a:spLocks noGrp="1"/>
          </p:cNvSpPr>
          <p:nvPr>
            <p:ph type="body" sz="quarter" idx="4294967295"/>
          </p:nvPr>
        </p:nvSpPr>
        <p:spPr>
          <a:xfrm>
            <a:off x="544909" y="861102"/>
            <a:ext cx="11276012" cy="2457450"/>
          </a:xfrm>
        </p:spPr>
        <p:txBody>
          <a:bodyPr/>
          <a:lstStyle/>
          <a:p>
            <a:r>
              <a:rPr lang="zh-CN" altLang="en-US" sz="2000" dirty="0"/>
              <a:t>网络工程：</a:t>
            </a:r>
          </a:p>
          <a:p>
            <a:pPr lvl="1"/>
            <a:r>
              <a:rPr lang="zh-CN" altLang="en-US" sz="1800" dirty="0"/>
              <a:t>在信息系统工程方法和完善的组织机构指导下，根据网络应用的需求，按照计算机网络系统的标准、规范和技术，规划设计可行性方案，将计算机网络硬件设备、软件和技术系统地集成在一起，以成为满足用户需求、高性价比的网络系统的组建工作。</a:t>
            </a:r>
          </a:p>
          <a:p>
            <a:r>
              <a:rPr lang="zh-CN" altLang="en-US" sz="2000" dirty="0"/>
              <a:t>网络工程所涵盖的技术模块：</a:t>
            </a:r>
            <a:endParaRPr lang="en-US" altLang="zh-CN" sz="2000" dirty="0"/>
          </a:p>
          <a:p>
            <a:pPr lvl="1"/>
            <a:endParaRPr lang="zh-CN" altLang="en-US" sz="1800" dirty="0"/>
          </a:p>
        </p:txBody>
      </p:sp>
      <p:grpSp>
        <p:nvGrpSpPr>
          <p:cNvPr id="28" name="组合 27"/>
          <p:cNvGrpSpPr/>
          <p:nvPr/>
        </p:nvGrpSpPr>
        <p:grpSpPr>
          <a:xfrm>
            <a:off x="5097032" y="3134627"/>
            <a:ext cx="2539289" cy="3239037"/>
            <a:chOff x="8018202" y="3024102"/>
            <a:chExt cx="2539289" cy="3239037"/>
          </a:xfrm>
        </p:grpSpPr>
        <p:sp>
          <p:nvSpPr>
            <p:cNvPr id="29" name="îṣ1îḑé"/>
            <p:cNvSpPr/>
            <p:nvPr/>
          </p:nvSpPr>
          <p:spPr bwMode="auto">
            <a:xfrm>
              <a:off x="8418694" y="5273850"/>
              <a:ext cx="1833776" cy="412651"/>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rgbClr val="54BAED"/>
            </a:solidFill>
            <a:ln>
              <a:noFill/>
            </a:ln>
          </p:spPr>
          <p:txBody>
            <a:bodyPr anchor="ctr"/>
            <a:lstStyle/>
            <a:p>
              <a:pPr algn="ctr"/>
              <a:endParaRPr/>
            </a:p>
          </p:txBody>
        </p:sp>
        <p:sp>
          <p:nvSpPr>
            <p:cNvPr id="30" name="ísliḋè"/>
            <p:cNvSpPr/>
            <p:nvPr/>
          </p:nvSpPr>
          <p:spPr bwMode="auto">
            <a:xfrm>
              <a:off x="9726277" y="3546078"/>
              <a:ext cx="644069" cy="491965"/>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rgbClr val="FFC000"/>
            </a:solidFill>
            <a:ln>
              <a:noFill/>
            </a:ln>
          </p:spPr>
          <p:txBody>
            <a:bodyPr anchor="ctr"/>
            <a:lstStyle/>
            <a:p>
              <a:pPr algn="ctr"/>
              <a:endParaRPr/>
            </a:p>
          </p:txBody>
        </p:sp>
        <p:sp>
          <p:nvSpPr>
            <p:cNvPr id="31" name="iṩ1ïḍe"/>
            <p:cNvSpPr/>
            <p:nvPr/>
          </p:nvSpPr>
          <p:spPr bwMode="auto">
            <a:xfrm>
              <a:off x="8185371" y="4463554"/>
              <a:ext cx="961899" cy="726695"/>
            </a:xfrm>
            <a:custGeom>
              <a:avLst/>
              <a:gdLst>
                <a:gd name="connsiteX0" fmla="*/ 852539 w 1200150"/>
                <a:gd name="connsiteY0" fmla="*/ 0 h 1076325"/>
                <a:gd name="connsiteX1" fmla="*/ 928585 w 1200150"/>
                <a:gd name="connsiteY1" fmla="*/ 62551 h 1076325"/>
                <a:gd name="connsiteX2" fmla="*/ 915066 w 1200150"/>
                <a:gd name="connsiteY2" fmla="*/ 111578 h 1076325"/>
                <a:gd name="connsiteX3" fmla="*/ 889717 w 1200150"/>
                <a:gd name="connsiteY3" fmla="*/ 158915 h 1076325"/>
                <a:gd name="connsiteX4" fmla="*/ 882957 w 1200150"/>
                <a:gd name="connsiteY4" fmla="*/ 187655 h 1076325"/>
                <a:gd name="connsiteX5" fmla="*/ 882957 w 1200150"/>
                <a:gd name="connsiteY5" fmla="*/ 323562 h 1076325"/>
                <a:gd name="connsiteX6" fmla="*/ 882957 w 1200150"/>
                <a:gd name="connsiteY6" fmla="*/ 347662 h 1076325"/>
                <a:gd name="connsiteX7" fmla="*/ 1200150 w 1200150"/>
                <a:gd name="connsiteY7" fmla="*/ 347662 h 1076325"/>
                <a:gd name="connsiteX8" fmla="*/ 1200150 w 1200150"/>
                <a:gd name="connsiteY8" fmla="*/ 1076325 h 1076325"/>
                <a:gd name="connsiteX9" fmla="*/ 369667 w 1200150"/>
                <a:gd name="connsiteY9" fmla="*/ 1076325 h 1076325"/>
                <a:gd name="connsiteX10" fmla="*/ 332531 w 1200150"/>
                <a:gd name="connsiteY10" fmla="*/ 765969 h 1076325"/>
                <a:gd name="connsiteX11" fmla="*/ 0 w 1200150"/>
                <a:gd name="connsiteY11" fmla="*/ 347662 h 1076325"/>
                <a:gd name="connsiteX12" fmla="*/ 334219 w 1200150"/>
                <a:gd name="connsiteY12" fmla="*/ 347662 h 1076325"/>
                <a:gd name="connsiteX13" fmla="*/ 334219 w 1200150"/>
                <a:gd name="connsiteY13" fmla="*/ 374650 h 1076325"/>
                <a:gd name="connsiteX14" fmla="*/ 327467 w 1200150"/>
                <a:gd name="connsiteY14" fmla="*/ 401637 h 1076325"/>
                <a:gd name="connsiteX15" fmla="*/ 307211 w 1200150"/>
                <a:gd name="connsiteY15" fmla="*/ 435372 h 1076325"/>
                <a:gd name="connsiteX16" fmla="*/ 288644 w 1200150"/>
                <a:gd name="connsiteY16" fmla="*/ 496094 h 1076325"/>
                <a:gd name="connsiteX17" fmla="*/ 401738 w 1200150"/>
                <a:gd name="connsiteY17" fmla="*/ 593923 h 1076325"/>
                <a:gd name="connsiteX18" fmla="*/ 514832 w 1200150"/>
                <a:gd name="connsiteY18" fmla="*/ 504527 h 1076325"/>
                <a:gd name="connsiteX19" fmla="*/ 514832 w 1200150"/>
                <a:gd name="connsiteY19" fmla="*/ 502840 h 1076325"/>
                <a:gd name="connsiteX20" fmla="*/ 514832 w 1200150"/>
                <a:gd name="connsiteY20" fmla="*/ 501154 h 1076325"/>
                <a:gd name="connsiteX21" fmla="*/ 497953 w 1200150"/>
                <a:gd name="connsiteY21" fmla="*/ 435372 h 1076325"/>
                <a:gd name="connsiteX22" fmla="*/ 476009 w 1200150"/>
                <a:gd name="connsiteY22" fmla="*/ 396577 h 1076325"/>
                <a:gd name="connsiteX23" fmla="*/ 470945 w 1200150"/>
                <a:gd name="connsiteY23" fmla="*/ 374650 h 1076325"/>
                <a:gd name="connsiteX24" fmla="*/ 470945 w 1200150"/>
                <a:gd name="connsiteY24" fmla="*/ 347662 h 1076325"/>
                <a:gd name="connsiteX25" fmla="*/ 820430 w 1200150"/>
                <a:gd name="connsiteY25" fmla="*/ 347662 h 1076325"/>
                <a:gd name="connsiteX26" fmla="*/ 820430 w 1200150"/>
                <a:gd name="connsiteY26" fmla="*/ 340996 h 1076325"/>
                <a:gd name="connsiteX27" fmla="*/ 820430 w 1200150"/>
                <a:gd name="connsiteY27" fmla="*/ 187655 h 1076325"/>
                <a:gd name="connsiteX28" fmla="*/ 811980 w 1200150"/>
                <a:gd name="connsiteY28" fmla="*/ 155534 h 1076325"/>
                <a:gd name="connsiteX29" fmla="*/ 786631 w 1200150"/>
                <a:gd name="connsiteY29" fmla="*/ 111578 h 1076325"/>
                <a:gd name="connsiteX30" fmla="*/ 774802 w 1200150"/>
                <a:gd name="connsiteY30" fmla="*/ 65933 h 1076325"/>
                <a:gd name="connsiteX31" fmla="*/ 852539 w 1200150"/>
                <a:gd name="connsiteY31" fmla="*/ 0 h 1076325"/>
                <a:gd name="connsiteX0" fmla="*/ 852539 w 1332943"/>
                <a:gd name="connsiteY0" fmla="*/ 0 h 1130300"/>
                <a:gd name="connsiteX1" fmla="*/ 928585 w 1332943"/>
                <a:gd name="connsiteY1" fmla="*/ 62551 h 1130300"/>
                <a:gd name="connsiteX2" fmla="*/ 915066 w 1332943"/>
                <a:gd name="connsiteY2" fmla="*/ 111578 h 1130300"/>
                <a:gd name="connsiteX3" fmla="*/ 889717 w 1332943"/>
                <a:gd name="connsiteY3" fmla="*/ 158915 h 1130300"/>
                <a:gd name="connsiteX4" fmla="*/ 882957 w 1332943"/>
                <a:gd name="connsiteY4" fmla="*/ 187655 h 1130300"/>
                <a:gd name="connsiteX5" fmla="*/ 882957 w 1332943"/>
                <a:gd name="connsiteY5" fmla="*/ 323562 h 1130300"/>
                <a:gd name="connsiteX6" fmla="*/ 882957 w 1332943"/>
                <a:gd name="connsiteY6" fmla="*/ 347662 h 1130300"/>
                <a:gd name="connsiteX7" fmla="*/ 1330800 w 1332943"/>
                <a:gd name="connsiteY7" fmla="*/ 347662 h 1130300"/>
                <a:gd name="connsiteX8" fmla="*/ 1200150 w 1332943"/>
                <a:gd name="connsiteY8" fmla="*/ 1076325 h 1130300"/>
                <a:gd name="connsiteX9" fmla="*/ 369667 w 1332943"/>
                <a:gd name="connsiteY9" fmla="*/ 1076325 h 1130300"/>
                <a:gd name="connsiteX10" fmla="*/ 332531 w 1332943"/>
                <a:gd name="connsiteY10" fmla="*/ 765969 h 1130300"/>
                <a:gd name="connsiteX11" fmla="*/ 0 w 1332943"/>
                <a:gd name="connsiteY11" fmla="*/ 347662 h 1130300"/>
                <a:gd name="connsiteX12" fmla="*/ 334219 w 1332943"/>
                <a:gd name="connsiteY12" fmla="*/ 347662 h 1130300"/>
                <a:gd name="connsiteX13" fmla="*/ 334219 w 1332943"/>
                <a:gd name="connsiteY13" fmla="*/ 374650 h 1130300"/>
                <a:gd name="connsiteX14" fmla="*/ 327467 w 1332943"/>
                <a:gd name="connsiteY14" fmla="*/ 401637 h 1130300"/>
                <a:gd name="connsiteX15" fmla="*/ 307211 w 1332943"/>
                <a:gd name="connsiteY15" fmla="*/ 435372 h 1130300"/>
                <a:gd name="connsiteX16" fmla="*/ 288644 w 1332943"/>
                <a:gd name="connsiteY16" fmla="*/ 496094 h 1130300"/>
                <a:gd name="connsiteX17" fmla="*/ 401738 w 1332943"/>
                <a:gd name="connsiteY17" fmla="*/ 593923 h 1130300"/>
                <a:gd name="connsiteX18" fmla="*/ 514832 w 1332943"/>
                <a:gd name="connsiteY18" fmla="*/ 504527 h 1130300"/>
                <a:gd name="connsiteX19" fmla="*/ 514832 w 1332943"/>
                <a:gd name="connsiteY19" fmla="*/ 502840 h 1130300"/>
                <a:gd name="connsiteX20" fmla="*/ 514832 w 1332943"/>
                <a:gd name="connsiteY20" fmla="*/ 501154 h 1130300"/>
                <a:gd name="connsiteX21" fmla="*/ 497953 w 1332943"/>
                <a:gd name="connsiteY21" fmla="*/ 435372 h 1130300"/>
                <a:gd name="connsiteX22" fmla="*/ 476009 w 1332943"/>
                <a:gd name="connsiteY22" fmla="*/ 396577 h 1130300"/>
                <a:gd name="connsiteX23" fmla="*/ 470945 w 1332943"/>
                <a:gd name="connsiteY23" fmla="*/ 374650 h 1130300"/>
                <a:gd name="connsiteX24" fmla="*/ 470945 w 1332943"/>
                <a:gd name="connsiteY24" fmla="*/ 347662 h 1130300"/>
                <a:gd name="connsiteX25" fmla="*/ 820430 w 1332943"/>
                <a:gd name="connsiteY25" fmla="*/ 347662 h 1130300"/>
                <a:gd name="connsiteX26" fmla="*/ 820430 w 1332943"/>
                <a:gd name="connsiteY26" fmla="*/ 340996 h 1130300"/>
                <a:gd name="connsiteX27" fmla="*/ 820430 w 1332943"/>
                <a:gd name="connsiteY27" fmla="*/ 187655 h 1130300"/>
                <a:gd name="connsiteX28" fmla="*/ 811980 w 1332943"/>
                <a:gd name="connsiteY28" fmla="*/ 155534 h 1130300"/>
                <a:gd name="connsiteX29" fmla="*/ 786631 w 1332943"/>
                <a:gd name="connsiteY29" fmla="*/ 111578 h 1130300"/>
                <a:gd name="connsiteX30" fmla="*/ 774802 w 1332943"/>
                <a:gd name="connsiteY30" fmla="*/ 65933 h 1130300"/>
                <a:gd name="connsiteX31" fmla="*/ 852539 w 1332943"/>
                <a:gd name="connsiteY31" fmla="*/ 0 h 1130300"/>
                <a:gd name="connsiteX0" fmla="*/ 852539 w 1416122"/>
                <a:gd name="connsiteY0" fmla="*/ 0 h 1115230"/>
                <a:gd name="connsiteX1" fmla="*/ 928585 w 1416122"/>
                <a:gd name="connsiteY1" fmla="*/ 62551 h 1115230"/>
                <a:gd name="connsiteX2" fmla="*/ 915066 w 1416122"/>
                <a:gd name="connsiteY2" fmla="*/ 111578 h 1115230"/>
                <a:gd name="connsiteX3" fmla="*/ 889717 w 1416122"/>
                <a:gd name="connsiteY3" fmla="*/ 158915 h 1115230"/>
                <a:gd name="connsiteX4" fmla="*/ 882957 w 1416122"/>
                <a:gd name="connsiteY4" fmla="*/ 187655 h 1115230"/>
                <a:gd name="connsiteX5" fmla="*/ 882957 w 1416122"/>
                <a:gd name="connsiteY5" fmla="*/ 323562 h 1115230"/>
                <a:gd name="connsiteX6" fmla="*/ 882957 w 1416122"/>
                <a:gd name="connsiteY6" fmla="*/ 347662 h 1115230"/>
                <a:gd name="connsiteX7" fmla="*/ 1330800 w 1416122"/>
                <a:gd name="connsiteY7" fmla="*/ 347662 h 1115230"/>
                <a:gd name="connsiteX8" fmla="*/ 1349464 w 1416122"/>
                <a:gd name="connsiteY8" fmla="*/ 1055163 h 1115230"/>
                <a:gd name="connsiteX9" fmla="*/ 369667 w 1416122"/>
                <a:gd name="connsiteY9" fmla="*/ 1076325 h 1115230"/>
                <a:gd name="connsiteX10" fmla="*/ 332531 w 1416122"/>
                <a:gd name="connsiteY10" fmla="*/ 765969 h 1115230"/>
                <a:gd name="connsiteX11" fmla="*/ 0 w 1416122"/>
                <a:gd name="connsiteY11" fmla="*/ 347662 h 1115230"/>
                <a:gd name="connsiteX12" fmla="*/ 334219 w 1416122"/>
                <a:gd name="connsiteY12" fmla="*/ 347662 h 1115230"/>
                <a:gd name="connsiteX13" fmla="*/ 334219 w 1416122"/>
                <a:gd name="connsiteY13" fmla="*/ 374650 h 1115230"/>
                <a:gd name="connsiteX14" fmla="*/ 327467 w 1416122"/>
                <a:gd name="connsiteY14" fmla="*/ 401637 h 1115230"/>
                <a:gd name="connsiteX15" fmla="*/ 307211 w 1416122"/>
                <a:gd name="connsiteY15" fmla="*/ 435372 h 1115230"/>
                <a:gd name="connsiteX16" fmla="*/ 288644 w 1416122"/>
                <a:gd name="connsiteY16" fmla="*/ 496094 h 1115230"/>
                <a:gd name="connsiteX17" fmla="*/ 401738 w 1416122"/>
                <a:gd name="connsiteY17" fmla="*/ 593923 h 1115230"/>
                <a:gd name="connsiteX18" fmla="*/ 514832 w 1416122"/>
                <a:gd name="connsiteY18" fmla="*/ 504527 h 1115230"/>
                <a:gd name="connsiteX19" fmla="*/ 514832 w 1416122"/>
                <a:gd name="connsiteY19" fmla="*/ 502840 h 1115230"/>
                <a:gd name="connsiteX20" fmla="*/ 514832 w 1416122"/>
                <a:gd name="connsiteY20" fmla="*/ 501154 h 1115230"/>
                <a:gd name="connsiteX21" fmla="*/ 497953 w 1416122"/>
                <a:gd name="connsiteY21" fmla="*/ 435372 h 1115230"/>
                <a:gd name="connsiteX22" fmla="*/ 476009 w 1416122"/>
                <a:gd name="connsiteY22" fmla="*/ 396577 h 1115230"/>
                <a:gd name="connsiteX23" fmla="*/ 470945 w 1416122"/>
                <a:gd name="connsiteY23" fmla="*/ 374650 h 1115230"/>
                <a:gd name="connsiteX24" fmla="*/ 470945 w 1416122"/>
                <a:gd name="connsiteY24" fmla="*/ 347662 h 1115230"/>
                <a:gd name="connsiteX25" fmla="*/ 820430 w 1416122"/>
                <a:gd name="connsiteY25" fmla="*/ 347662 h 1115230"/>
                <a:gd name="connsiteX26" fmla="*/ 820430 w 1416122"/>
                <a:gd name="connsiteY26" fmla="*/ 340996 h 1115230"/>
                <a:gd name="connsiteX27" fmla="*/ 820430 w 1416122"/>
                <a:gd name="connsiteY27" fmla="*/ 187655 h 1115230"/>
                <a:gd name="connsiteX28" fmla="*/ 811980 w 1416122"/>
                <a:gd name="connsiteY28" fmla="*/ 155534 h 1115230"/>
                <a:gd name="connsiteX29" fmla="*/ 786631 w 1416122"/>
                <a:gd name="connsiteY29" fmla="*/ 111578 h 1115230"/>
                <a:gd name="connsiteX30" fmla="*/ 774802 w 1416122"/>
                <a:gd name="connsiteY30" fmla="*/ 65933 h 1115230"/>
                <a:gd name="connsiteX31" fmla="*/ 852539 w 1416122"/>
                <a:gd name="connsiteY31" fmla="*/ 0 h 11152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55163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121"/>
                <a:gd name="connsiteY0" fmla="*/ 0 h 1076430"/>
                <a:gd name="connsiteX1" fmla="*/ 928585 w 1434121"/>
                <a:gd name="connsiteY1" fmla="*/ 62551 h 1076430"/>
                <a:gd name="connsiteX2" fmla="*/ 915066 w 1434121"/>
                <a:gd name="connsiteY2" fmla="*/ 111578 h 1076430"/>
                <a:gd name="connsiteX3" fmla="*/ 889717 w 1434121"/>
                <a:gd name="connsiteY3" fmla="*/ 158915 h 1076430"/>
                <a:gd name="connsiteX4" fmla="*/ 882957 w 1434121"/>
                <a:gd name="connsiteY4" fmla="*/ 187655 h 1076430"/>
                <a:gd name="connsiteX5" fmla="*/ 882957 w 1434121"/>
                <a:gd name="connsiteY5" fmla="*/ 323562 h 1076430"/>
                <a:gd name="connsiteX6" fmla="*/ 882957 w 1434121"/>
                <a:gd name="connsiteY6" fmla="*/ 347662 h 1076430"/>
                <a:gd name="connsiteX7" fmla="*/ 1330800 w 1434121"/>
                <a:gd name="connsiteY7" fmla="*/ 347662 h 1076430"/>
                <a:gd name="connsiteX8" fmla="*/ 1349464 w 1434121"/>
                <a:gd name="connsiteY8" fmla="*/ 1069270 h 1076430"/>
                <a:gd name="connsiteX9" fmla="*/ 369667 w 1434121"/>
                <a:gd name="connsiteY9" fmla="*/ 1076325 h 1076430"/>
                <a:gd name="connsiteX10" fmla="*/ 332531 w 1434121"/>
                <a:gd name="connsiteY10" fmla="*/ 765969 h 1076430"/>
                <a:gd name="connsiteX11" fmla="*/ 0 w 1434121"/>
                <a:gd name="connsiteY11" fmla="*/ 347662 h 1076430"/>
                <a:gd name="connsiteX12" fmla="*/ 334219 w 1434121"/>
                <a:gd name="connsiteY12" fmla="*/ 347662 h 1076430"/>
                <a:gd name="connsiteX13" fmla="*/ 334219 w 1434121"/>
                <a:gd name="connsiteY13" fmla="*/ 374650 h 1076430"/>
                <a:gd name="connsiteX14" fmla="*/ 327467 w 1434121"/>
                <a:gd name="connsiteY14" fmla="*/ 401637 h 1076430"/>
                <a:gd name="connsiteX15" fmla="*/ 307211 w 1434121"/>
                <a:gd name="connsiteY15" fmla="*/ 435372 h 1076430"/>
                <a:gd name="connsiteX16" fmla="*/ 288644 w 1434121"/>
                <a:gd name="connsiteY16" fmla="*/ 496094 h 1076430"/>
                <a:gd name="connsiteX17" fmla="*/ 401738 w 1434121"/>
                <a:gd name="connsiteY17" fmla="*/ 593923 h 1076430"/>
                <a:gd name="connsiteX18" fmla="*/ 514832 w 1434121"/>
                <a:gd name="connsiteY18" fmla="*/ 504527 h 1076430"/>
                <a:gd name="connsiteX19" fmla="*/ 514832 w 1434121"/>
                <a:gd name="connsiteY19" fmla="*/ 502840 h 1076430"/>
                <a:gd name="connsiteX20" fmla="*/ 514832 w 1434121"/>
                <a:gd name="connsiteY20" fmla="*/ 501154 h 1076430"/>
                <a:gd name="connsiteX21" fmla="*/ 497953 w 1434121"/>
                <a:gd name="connsiteY21" fmla="*/ 435372 h 1076430"/>
                <a:gd name="connsiteX22" fmla="*/ 476009 w 1434121"/>
                <a:gd name="connsiteY22" fmla="*/ 396577 h 1076430"/>
                <a:gd name="connsiteX23" fmla="*/ 470945 w 1434121"/>
                <a:gd name="connsiteY23" fmla="*/ 374650 h 1076430"/>
                <a:gd name="connsiteX24" fmla="*/ 470945 w 1434121"/>
                <a:gd name="connsiteY24" fmla="*/ 347662 h 1076430"/>
                <a:gd name="connsiteX25" fmla="*/ 820430 w 1434121"/>
                <a:gd name="connsiteY25" fmla="*/ 347662 h 1076430"/>
                <a:gd name="connsiteX26" fmla="*/ 820430 w 1434121"/>
                <a:gd name="connsiteY26" fmla="*/ 340996 h 1076430"/>
                <a:gd name="connsiteX27" fmla="*/ 820430 w 1434121"/>
                <a:gd name="connsiteY27" fmla="*/ 187655 h 1076430"/>
                <a:gd name="connsiteX28" fmla="*/ 811980 w 1434121"/>
                <a:gd name="connsiteY28" fmla="*/ 155534 h 1076430"/>
                <a:gd name="connsiteX29" fmla="*/ 786631 w 1434121"/>
                <a:gd name="connsiteY29" fmla="*/ 111578 h 1076430"/>
                <a:gd name="connsiteX30" fmla="*/ 774802 w 1434121"/>
                <a:gd name="connsiteY30" fmla="*/ 65933 h 1076430"/>
                <a:gd name="connsiteX31" fmla="*/ 852539 w 1434121"/>
                <a:gd name="connsiteY31" fmla="*/ 0 h 10764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69270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094"/>
                <a:gd name="connsiteY0" fmla="*/ 0 h 1076325"/>
                <a:gd name="connsiteX1" fmla="*/ 928585 w 1434094"/>
                <a:gd name="connsiteY1" fmla="*/ 62551 h 1076325"/>
                <a:gd name="connsiteX2" fmla="*/ 915066 w 1434094"/>
                <a:gd name="connsiteY2" fmla="*/ 111578 h 1076325"/>
                <a:gd name="connsiteX3" fmla="*/ 889717 w 1434094"/>
                <a:gd name="connsiteY3" fmla="*/ 158915 h 1076325"/>
                <a:gd name="connsiteX4" fmla="*/ 882957 w 1434094"/>
                <a:gd name="connsiteY4" fmla="*/ 187655 h 1076325"/>
                <a:gd name="connsiteX5" fmla="*/ 882957 w 1434094"/>
                <a:gd name="connsiteY5" fmla="*/ 323562 h 1076325"/>
                <a:gd name="connsiteX6" fmla="*/ 882957 w 1434094"/>
                <a:gd name="connsiteY6" fmla="*/ 347662 h 1076325"/>
                <a:gd name="connsiteX7" fmla="*/ 1330800 w 1434094"/>
                <a:gd name="connsiteY7" fmla="*/ 347662 h 1076325"/>
                <a:gd name="connsiteX8" fmla="*/ 1349464 w 1434094"/>
                <a:gd name="connsiteY8" fmla="*/ 1069270 h 1076325"/>
                <a:gd name="connsiteX9" fmla="*/ 369667 w 1434094"/>
                <a:gd name="connsiteY9" fmla="*/ 1076325 h 1076325"/>
                <a:gd name="connsiteX10" fmla="*/ 332531 w 1434094"/>
                <a:gd name="connsiteY10" fmla="*/ 765969 h 1076325"/>
                <a:gd name="connsiteX11" fmla="*/ 0 w 1434094"/>
                <a:gd name="connsiteY11" fmla="*/ 347662 h 1076325"/>
                <a:gd name="connsiteX12" fmla="*/ 334219 w 1434094"/>
                <a:gd name="connsiteY12" fmla="*/ 347662 h 1076325"/>
                <a:gd name="connsiteX13" fmla="*/ 334219 w 1434094"/>
                <a:gd name="connsiteY13" fmla="*/ 374650 h 1076325"/>
                <a:gd name="connsiteX14" fmla="*/ 327467 w 1434094"/>
                <a:gd name="connsiteY14" fmla="*/ 401637 h 1076325"/>
                <a:gd name="connsiteX15" fmla="*/ 307211 w 1434094"/>
                <a:gd name="connsiteY15" fmla="*/ 435372 h 1076325"/>
                <a:gd name="connsiteX16" fmla="*/ 288644 w 1434094"/>
                <a:gd name="connsiteY16" fmla="*/ 496094 h 1076325"/>
                <a:gd name="connsiteX17" fmla="*/ 401738 w 1434094"/>
                <a:gd name="connsiteY17" fmla="*/ 593923 h 1076325"/>
                <a:gd name="connsiteX18" fmla="*/ 514832 w 1434094"/>
                <a:gd name="connsiteY18" fmla="*/ 504527 h 1076325"/>
                <a:gd name="connsiteX19" fmla="*/ 514832 w 1434094"/>
                <a:gd name="connsiteY19" fmla="*/ 502840 h 1076325"/>
                <a:gd name="connsiteX20" fmla="*/ 514832 w 1434094"/>
                <a:gd name="connsiteY20" fmla="*/ 501154 h 1076325"/>
                <a:gd name="connsiteX21" fmla="*/ 497953 w 1434094"/>
                <a:gd name="connsiteY21" fmla="*/ 435372 h 1076325"/>
                <a:gd name="connsiteX22" fmla="*/ 476009 w 1434094"/>
                <a:gd name="connsiteY22" fmla="*/ 396577 h 1076325"/>
                <a:gd name="connsiteX23" fmla="*/ 470945 w 1434094"/>
                <a:gd name="connsiteY23" fmla="*/ 374650 h 1076325"/>
                <a:gd name="connsiteX24" fmla="*/ 470945 w 1434094"/>
                <a:gd name="connsiteY24" fmla="*/ 347662 h 1076325"/>
                <a:gd name="connsiteX25" fmla="*/ 820430 w 1434094"/>
                <a:gd name="connsiteY25" fmla="*/ 347662 h 1076325"/>
                <a:gd name="connsiteX26" fmla="*/ 820430 w 1434094"/>
                <a:gd name="connsiteY26" fmla="*/ 340996 h 1076325"/>
                <a:gd name="connsiteX27" fmla="*/ 820430 w 1434094"/>
                <a:gd name="connsiteY27" fmla="*/ 187655 h 1076325"/>
                <a:gd name="connsiteX28" fmla="*/ 811980 w 1434094"/>
                <a:gd name="connsiteY28" fmla="*/ 155534 h 1076325"/>
                <a:gd name="connsiteX29" fmla="*/ 786631 w 1434094"/>
                <a:gd name="connsiteY29" fmla="*/ 111578 h 1076325"/>
                <a:gd name="connsiteX30" fmla="*/ 774802 w 1434094"/>
                <a:gd name="connsiteY30" fmla="*/ 65933 h 1076325"/>
                <a:gd name="connsiteX31" fmla="*/ 852539 w 1434094"/>
                <a:gd name="connsiteY31" fmla="*/ 0 h 1076325"/>
                <a:gd name="connsiteX0" fmla="*/ 852539 w 1384207"/>
                <a:gd name="connsiteY0" fmla="*/ 0 h 1125135"/>
                <a:gd name="connsiteX1" fmla="*/ 928585 w 1384207"/>
                <a:gd name="connsiteY1" fmla="*/ 62551 h 1125135"/>
                <a:gd name="connsiteX2" fmla="*/ 915066 w 1384207"/>
                <a:gd name="connsiteY2" fmla="*/ 111578 h 1125135"/>
                <a:gd name="connsiteX3" fmla="*/ 889717 w 1384207"/>
                <a:gd name="connsiteY3" fmla="*/ 158915 h 1125135"/>
                <a:gd name="connsiteX4" fmla="*/ 882957 w 1384207"/>
                <a:gd name="connsiteY4" fmla="*/ 187655 h 1125135"/>
                <a:gd name="connsiteX5" fmla="*/ 882957 w 1384207"/>
                <a:gd name="connsiteY5" fmla="*/ 323562 h 1125135"/>
                <a:gd name="connsiteX6" fmla="*/ 882957 w 1384207"/>
                <a:gd name="connsiteY6" fmla="*/ 347662 h 1125135"/>
                <a:gd name="connsiteX7" fmla="*/ 1181339 w 1384207"/>
                <a:gd name="connsiteY7" fmla="*/ 347662 h 1125135"/>
                <a:gd name="connsiteX8" fmla="*/ 1349464 w 1384207"/>
                <a:gd name="connsiteY8" fmla="*/ 1069270 h 1125135"/>
                <a:gd name="connsiteX9" fmla="*/ 369667 w 1384207"/>
                <a:gd name="connsiteY9" fmla="*/ 1076325 h 1125135"/>
                <a:gd name="connsiteX10" fmla="*/ 332531 w 1384207"/>
                <a:gd name="connsiteY10" fmla="*/ 765969 h 1125135"/>
                <a:gd name="connsiteX11" fmla="*/ 0 w 1384207"/>
                <a:gd name="connsiteY11" fmla="*/ 347662 h 1125135"/>
                <a:gd name="connsiteX12" fmla="*/ 334219 w 1384207"/>
                <a:gd name="connsiteY12" fmla="*/ 347662 h 1125135"/>
                <a:gd name="connsiteX13" fmla="*/ 334219 w 1384207"/>
                <a:gd name="connsiteY13" fmla="*/ 374650 h 1125135"/>
                <a:gd name="connsiteX14" fmla="*/ 327467 w 1384207"/>
                <a:gd name="connsiteY14" fmla="*/ 401637 h 1125135"/>
                <a:gd name="connsiteX15" fmla="*/ 307211 w 1384207"/>
                <a:gd name="connsiteY15" fmla="*/ 435372 h 1125135"/>
                <a:gd name="connsiteX16" fmla="*/ 288644 w 1384207"/>
                <a:gd name="connsiteY16" fmla="*/ 496094 h 1125135"/>
                <a:gd name="connsiteX17" fmla="*/ 401738 w 1384207"/>
                <a:gd name="connsiteY17" fmla="*/ 593923 h 1125135"/>
                <a:gd name="connsiteX18" fmla="*/ 514832 w 1384207"/>
                <a:gd name="connsiteY18" fmla="*/ 504527 h 1125135"/>
                <a:gd name="connsiteX19" fmla="*/ 514832 w 1384207"/>
                <a:gd name="connsiteY19" fmla="*/ 502840 h 1125135"/>
                <a:gd name="connsiteX20" fmla="*/ 514832 w 1384207"/>
                <a:gd name="connsiteY20" fmla="*/ 501154 h 1125135"/>
                <a:gd name="connsiteX21" fmla="*/ 497953 w 1384207"/>
                <a:gd name="connsiteY21" fmla="*/ 435372 h 1125135"/>
                <a:gd name="connsiteX22" fmla="*/ 476009 w 1384207"/>
                <a:gd name="connsiteY22" fmla="*/ 396577 h 1125135"/>
                <a:gd name="connsiteX23" fmla="*/ 470945 w 1384207"/>
                <a:gd name="connsiteY23" fmla="*/ 374650 h 1125135"/>
                <a:gd name="connsiteX24" fmla="*/ 470945 w 1384207"/>
                <a:gd name="connsiteY24" fmla="*/ 347662 h 1125135"/>
                <a:gd name="connsiteX25" fmla="*/ 820430 w 1384207"/>
                <a:gd name="connsiteY25" fmla="*/ 347662 h 1125135"/>
                <a:gd name="connsiteX26" fmla="*/ 820430 w 1384207"/>
                <a:gd name="connsiteY26" fmla="*/ 340996 h 1125135"/>
                <a:gd name="connsiteX27" fmla="*/ 820430 w 1384207"/>
                <a:gd name="connsiteY27" fmla="*/ 187655 h 1125135"/>
                <a:gd name="connsiteX28" fmla="*/ 811980 w 1384207"/>
                <a:gd name="connsiteY28" fmla="*/ 155534 h 1125135"/>
                <a:gd name="connsiteX29" fmla="*/ 786631 w 1384207"/>
                <a:gd name="connsiteY29" fmla="*/ 111578 h 1125135"/>
                <a:gd name="connsiteX30" fmla="*/ 774802 w 1384207"/>
                <a:gd name="connsiteY30" fmla="*/ 65933 h 1125135"/>
                <a:gd name="connsiteX31" fmla="*/ 852539 w 1384207"/>
                <a:gd name="connsiteY31" fmla="*/ 0 h 1125135"/>
                <a:gd name="connsiteX0" fmla="*/ 852539 w 1396091"/>
                <a:gd name="connsiteY0" fmla="*/ 0 h 1125136"/>
                <a:gd name="connsiteX1" fmla="*/ 928585 w 1396091"/>
                <a:gd name="connsiteY1" fmla="*/ 62551 h 1125136"/>
                <a:gd name="connsiteX2" fmla="*/ 915066 w 1396091"/>
                <a:gd name="connsiteY2" fmla="*/ 111578 h 1125136"/>
                <a:gd name="connsiteX3" fmla="*/ 889717 w 1396091"/>
                <a:gd name="connsiteY3" fmla="*/ 158915 h 1125136"/>
                <a:gd name="connsiteX4" fmla="*/ 882957 w 1396091"/>
                <a:gd name="connsiteY4" fmla="*/ 187655 h 1125136"/>
                <a:gd name="connsiteX5" fmla="*/ 882957 w 1396091"/>
                <a:gd name="connsiteY5" fmla="*/ 323562 h 1125136"/>
                <a:gd name="connsiteX6" fmla="*/ 882957 w 1396091"/>
                <a:gd name="connsiteY6" fmla="*/ 347662 h 1125136"/>
                <a:gd name="connsiteX7" fmla="*/ 1249841 w 1396091"/>
                <a:gd name="connsiteY7" fmla="*/ 347661 h 1125136"/>
                <a:gd name="connsiteX8" fmla="*/ 1349464 w 1396091"/>
                <a:gd name="connsiteY8" fmla="*/ 1069270 h 1125136"/>
                <a:gd name="connsiteX9" fmla="*/ 369667 w 1396091"/>
                <a:gd name="connsiteY9" fmla="*/ 1076325 h 1125136"/>
                <a:gd name="connsiteX10" fmla="*/ 332531 w 1396091"/>
                <a:gd name="connsiteY10" fmla="*/ 765969 h 1125136"/>
                <a:gd name="connsiteX11" fmla="*/ 0 w 1396091"/>
                <a:gd name="connsiteY11" fmla="*/ 347662 h 1125136"/>
                <a:gd name="connsiteX12" fmla="*/ 334219 w 1396091"/>
                <a:gd name="connsiteY12" fmla="*/ 347662 h 1125136"/>
                <a:gd name="connsiteX13" fmla="*/ 334219 w 1396091"/>
                <a:gd name="connsiteY13" fmla="*/ 374650 h 1125136"/>
                <a:gd name="connsiteX14" fmla="*/ 327467 w 1396091"/>
                <a:gd name="connsiteY14" fmla="*/ 401637 h 1125136"/>
                <a:gd name="connsiteX15" fmla="*/ 307211 w 1396091"/>
                <a:gd name="connsiteY15" fmla="*/ 435372 h 1125136"/>
                <a:gd name="connsiteX16" fmla="*/ 288644 w 1396091"/>
                <a:gd name="connsiteY16" fmla="*/ 496094 h 1125136"/>
                <a:gd name="connsiteX17" fmla="*/ 401738 w 1396091"/>
                <a:gd name="connsiteY17" fmla="*/ 593923 h 1125136"/>
                <a:gd name="connsiteX18" fmla="*/ 514832 w 1396091"/>
                <a:gd name="connsiteY18" fmla="*/ 504527 h 1125136"/>
                <a:gd name="connsiteX19" fmla="*/ 514832 w 1396091"/>
                <a:gd name="connsiteY19" fmla="*/ 502840 h 1125136"/>
                <a:gd name="connsiteX20" fmla="*/ 514832 w 1396091"/>
                <a:gd name="connsiteY20" fmla="*/ 501154 h 1125136"/>
                <a:gd name="connsiteX21" fmla="*/ 497953 w 1396091"/>
                <a:gd name="connsiteY21" fmla="*/ 435372 h 1125136"/>
                <a:gd name="connsiteX22" fmla="*/ 476009 w 1396091"/>
                <a:gd name="connsiteY22" fmla="*/ 396577 h 1125136"/>
                <a:gd name="connsiteX23" fmla="*/ 470945 w 1396091"/>
                <a:gd name="connsiteY23" fmla="*/ 374650 h 1125136"/>
                <a:gd name="connsiteX24" fmla="*/ 470945 w 1396091"/>
                <a:gd name="connsiteY24" fmla="*/ 347662 h 1125136"/>
                <a:gd name="connsiteX25" fmla="*/ 820430 w 1396091"/>
                <a:gd name="connsiteY25" fmla="*/ 347662 h 1125136"/>
                <a:gd name="connsiteX26" fmla="*/ 820430 w 1396091"/>
                <a:gd name="connsiteY26" fmla="*/ 340996 h 1125136"/>
                <a:gd name="connsiteX27" fmla="*/ 820430 w 1396091"/>
                <a:gd name="connsiteY27" fmla="*/ 187655 h 1125136"/>
                <a:gd name="connsiteX28" fmla="*/ 811980 w 1396091"/>
                <a:gd name="connsiteY28" fmla="*/ 155534 h 1125136"/>
                <a:gd name="connsiteX29" fmla="*/ 786631 w 1396091"/>
                <a:gd name="connsiteY29" fmla="*/ 111578 h 1125136"/>
                <a:gd name="connsiteX30" fmla="*/ 774802 w 1396091"/>
                <a:gd name="connsiteY30" fmla="*/ 65933 h 1125136"/>
                <a:gd name="connsiteX31" fmla="*/ 852539 w 1396091"/>
                <a:gd name="connsiteY31" fmla="*/ 0 h 1125136"/>
                <a:gd name="connsiteX0" fmla="*/ 852539 w 1288990"/>
                <a:gd name="connsiteY0" fmla="*/ 0 h 1115227"/>
                <a:gd name="connsiteX1" fmla="*/ 928585 w 1288990"/>
                <a:gd name="connsiteY1" fmla="*/ 62551 h 1115227"/>
                <a:gd name="connsiteX2" fmla="*/ 915066 w 1288990"/>
                <a:gd name="connsiteY2" fmla="*/ 111578 h 1115227"/>
                <a:gd name="connsiteX3" fmla="*/ 889717 w 1288990"/>
                <a:gd name="connsiteY3" fmla="*/ 158915 h 1115227"/>
                <a:gd name="connsiteX4" fmla="*/ 882957 w 1288990"/>
                <a:gd name="connsiteY4" fmla="*/ 187655 h 1115227"/>
                <a:gd name="connsiteX5" fmla="*/ 882957 w 1288990"/>
                <a:gd name="connsiteY5" fmla="*/ 323562 h 1115227"/>
                <a:gd name="connsiteX6" fmla="*/ 882957 w 1288990"/>
                <a:gd name="connsiteY6" fmla="*/ 347662 h 1115227"/>
                <a:gd name="connsiteX7" fmla="*/ 1249841 w 1288990"/>
                <a:gd name="connsiteY7" fmla="*/ 347661 h 1115227"/>
                <a:gd name="connsiteX8" fmla="*/ 1212458 w 1288990"/>
                <a:gd name="connsiteY8" fmla="*/ 1055162 h 1115227"/>
                <a:gd name="connsiteX9" fmla="*/ 369667 w 1288990"/>
                <a:gd name="connsiteY9" fmla="*/ 1076325 h 1115227"/>
                <a:gd name="connsiteX10" fmla="*/ 332531 w 1288990"/>
                <a:gd name="connsiteY10" fmla="*/ 765969 h 1115227"/>
                <a:gd name="connsiteX11" fmla="*/ 0 w 1288990"/>
                <a:gd name="connsiteY11" fmla="*/ 347662 h 1115227"/>
                <a:gd name="connsiteX12" fmla="*/ 334219 w 1288990"/>
                <a:gd name="connsiteY12" fmla="*/ 347662 h 1115227"/>
                <a:gd name="connsiteX13" fmla="*/ 334219 w 1288990"/>
                <a:gd name="connsiteY13" fmla="*/ 374650 h 1115227"/>
                <a:gd name="connsiteX14" fmla="*/ 327467 w 1288990"/>
                <a:gd name="connsiteY14" fmla="*/ 401637 h 1115227"/>
                <a:gd name="connsiteX15" fmla="*/ 307211 w 1288990"/>
                <a:gd name="connsiteY15" fmla="*/ 435372 h 1115227"/>
                <a:gd name="connsiteX16" fmla="*/ 288644 w 1288990"/>
                <a:gd name="connsiteY16" fmla="*/ 496094 h 1115227"/>
                <a:gd name="connsiteX17" fmla="*/ 401738 w 1288990"/>
                <a:gd name="connsiteY17" fmla="*/ 593923 h 1115227"/>
                <a:gd name="connsiteX18" fmla="*/ 514832 w 1288990"/>
                <a:gd name="connsiteY18" fmla="*/ 504527 h 1115227"/>
                <a:gd name="connsiteX19" fmla="*/ 514832 w 1288990"/>
                <a:gd name="connsiteY19" fmla="*/ 502840 h 1115227"/>
                <a:gd name="connsiteX20" fmla="*/ 514832 w 1288990"/>
                <a:gd name="connsiteY20" fmla="*/ 501154 h 1115227"/>
                <a:gd name="connsiteX21" fmla="*/ 497953 w 1288990"/>
                <a:gd name="connsiteY21" fmla="*/ 435372 h 1115227"/>
                <a:gd name="connsiteX22" fmla="*/ 476009 w 1288990"/>
                <a:gd name="connsiteY22" fmla="*/ 396577 h 1115227"/>
                <a:gd name="connsiteX23" fmla="*/ 470945 w 1288990"/>
                <a:gd name="connsiteY23" fmla="*/ 374650 h 1115227"/>
                <a:gd name="connsiteX24" fmla="*/ 470945 w 1288990"/>
                <a:gd name="connsiteY24" fmla="*/ 347662 h 1115227"/>
                <a:gd name="connsiteX25" fmla="*/ 820430 w 1288990"/>
                <a:gd name="connsiteY25" fmla="*/ 347662 h 1115227"/>
                <a:gd name="connsiteX26" fmla="*/ 820430 w 1288990"/>
                <a:gd name="connsiteY26" fmla="*/ 340996 h 1115227"/>
                <a:gd name="connsiteX27" fmla="*/ 820430 w 1288990"/>
                <a:gd name="connsiteY27" fmla="*/ 187655 h 1115227"/>
                <a:gd name="connsiteX28" fmla="*/ 811980 w 1288990"/>
                <a:gd name="connsiteY28" fmla="*/ 155534 h 1115227"/>
                <a:gd name="connsiteX29" fmla="*/ 786631 w 1288990"/>
                <a:gd name="connsiteY29" fmla="*/ 111578 h 1115227"/>
                <a:gd name="connsiteX30" fmla="*/ 774802 w 1288990"/>
                <a:gd name="connsiteY30" fmla="*/ 65933 h 1115227"/>
                <a:gd name="connsiteX31" fmla="*/ 852539 w 1288990"/>
                <a:gd name="connsiteY31" fmla="*/ 0 h 1115227"/>
                <a:gd name="connsiteX0" fmla="*/ 852539 w 1315025"/>
                <a:gd name="connsiteY0" fmla="*/ 0 h 1115228"/>
                <a:gd name="connsiteX1" fmla="*/ 928585 w 1315025"/>
                <a:gd name="connsiteY1" fmla="*/ 62551 h 1115228"/>
                <a:gd name="connsiteX2" fmla="*/ 915066 w 1315025"/>
                <a:gd name="connsiteY2" fmla="*/ 111578 h 1115228"/>
                <a:gd name="connsiteX3" fmla="*/ 889717 w 1315025"/>
                <a:gd name="connsiteY3" fmla="*/ 158915 h 1115228"/>
                <a:gd name="connsiteX4" fmla="*/ 882957 w 1315025"/>
                <a:gd name="connsiteY4" fmla="*/ 187655 h 1115228"/>
                <a:gd name="connsiteX5" fmla="*/ 882957 w 1315025"/>
                <a:gd name="connsiteY5" fmla="*/ 323562 h 1115228"/>
                <a:gd name="connsiteX6" fmla="*/ 882957 w 1315025"/>
                <a:gd name="connsiteY6" fmla="*/ 347662 h 1115228"/>
                <a:gd name="connsiteX7" fmla="*/ 1249841 w 1315025"/>
                <a:gd name="connsiteY7" fmla="*/ 347661 h 1115228"/>
                <a:gd name="connsiteX8" fmla="*/ 1249823 w 1315025"/>
                <a:gd name="connsiteY8" fmla="*/ 1055162 h 1115228"/>
                <a:gd name="connsiteX9" fmla="*/ 369667 w 1315025"/>
                <a:gd name="connsiteY9" fmla="*/ 1076325 h 1115228"/>
                <a:gd name="connsiteX10" fmla="*/ 332531 w 1315025"/>
                <a:gd name="connsiteY10" fmla="*/ 765969 h 1115228"/>
                <a:gd name="connsiteX11" fmla="*/ 0 w 1315025"/>
                <a:gd name="connsiteY11" fmla="*/ 347662 h 1115228"/>
                <a:gd name="connsiteX12" fmla="*/ 334219 w 1315025"/>
                <a:gd name="connsiteY12" fmla="*/ 347662 h 1115228"/>
                <a:gd name="connsiteX13" fmla="*/ 334219 w 1315025"/>
                <a:gd name="connsiteY13" fmla="*/ 374650 h 1115228"/>
                <a:gd name="connsiteX14" fmla="*/ 327467 w 1315025"/>
                <a:gd name="connsiteY14" fmla="*/ 401637 h 1115228"/>
                <a:gd name="connsiteX15" fmla="*/ 307211 w 1315025"/>
                <a:gd name="connsiteY15" fmla="*/ 435372 h 1115228"/>
                <a:gd name="connsiteX16" fmla="*/ 288644 w 1315025"/>
                <a:gd name="connsiteY16" fmla="*/ 496094 h 1115228"/>
                <a:gd name="connsiteX17" fmla="*/ 401738 w 1315025"/>
                <a:gd name="connsiteY17" fmla="*/ 593923 h 1115228"/>
                <a:gd name="connsiteX18" fmla="*/ 514832 w 1315025"/>
                <a:gd name="connsiteY18" fmla="*/ 504527 h 1115228"/>
                <a:gd name="connsiteX19" fmla="*/ 514832 w 1315025"/>
                <a:gd name="connsiteY19" fmla="*/ 502840 h 1115228"/>
                <a:gd name="connsiteX20" fmla="*/ 514832 w 1315025"/>
                <a:gd name="connsiteY20" fmla="*/ 501154 h 1115228"/>
                <a:gd name="connsiteX21" fmla="*/ 497953 w 1315025"/>
                <a:gd name="connsiteY21" fmla="*/ 435372 h 1115228"/>
                <a:gd name="connsiteX22" fmla="*/ 476009 w 1315025"/>
                <a:gd name="connsiteY22" fmla="*/ 396577 h 1115228"/>
                <a:gd name="connsiteX23" fmla="*/ 470945 w 1315025"/>
                <a:gd name="connsiteY23" fmla="*/ 374650 h 1115228"/>
                <a:gd name="connsiteX24" fmla="*/ 470945 w 1315025"/>
                <a:gd name="connsiteY24" fmla="*/ 347662 h 1115228"/>
                <a:gd name="connsiteX25" fmla="*/ 820430 w 1315025"/>
                <a:gd name="connsiteY25" fmla="*/ 347662 h 1115228"/>
                <a:gd name="connsiteX26" fmla="*/ 820430 w 1315025"/>
                <a:gd name="connsiteY26" fmla="*/ 340996 h 1115228"/>
                <a:gd name="connsiteX27" fmla="*/ 820430 w 1315025"/>
                <a:gd name="connsiteY27" fmla="*/ 187655 h 1115228"/>
                <a:gd name="connsiteX28" fmla="*/ 811980 w 1315025"/>
                <a:gd name="connsiteY28" fmla="*/ 155534 h 1115228"/>
                <a:gd name="connsiteX29" fmla="*/ 786631 w 1315025"/>
                <a:gd name="connsiteY29" fmla="*/ 111578 h 1115228"/>
                <a:gd name="connsiteX30" fmla="*/ 774802 w 1315025"/>
                <a:gd name="connsiteY30" fmla="*/ 65933 h 1115228"/>
                <a:gd name="connsiteX31" fmla="*/ 852539 w 1315025"/>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277014"/>
                <a:gd name="connsiteY0" fmla="*/ 0 h 1115228"/>
                <a:gd name="connsiteX1" fmla="*/ 928585 w 1277014"/>
                <a:gd name="connsiteY1" fmla="*/ 62551 h 1115228"/>
                <a:gd name="connsiteX2" fmla="*/ 915066 w 1277014"/>
                <a:gd name="connsiteY2" fmla="*/ 111578 h 1115228"/>
                <a:gd name="connsiteX3" fmla="*/ 889717 w 1277014"/>
                <a:gd name="connsiteY3" fmla="*/ 158915 h 1115228"/>
                <a:gd name="connsiteX4" fmla="*/ 882957 w 1277014"/>
                <a:gd name="connsiteY4" fmla="*/ 187655 h 1115228"/>
                <a:gd name="connsiteX5" fmla="*/ 882957 w 1277014"/>
                <a:gd name="connsiteY5" fmla="*/ 323562 h 1115228"/>
                <a:gd name="connsiteX6" fmla="*/ 882957 w 1277014"/>
                <a:gd name="connsiteY6" fmla="*/ 347662 h 1115228"/>
                <a:gd name="connsiteX7" fmla="*/ 1249841 w 1277014"/>
                <a:gd name="connsiteY7" fmla="*/ 347661 h 1115228"/>
                <a:gd name="connsiteX8" fmla="*/ 1249823 w 1277014"/>
                <a:gd name="connsiteY8" fmla="*/ 1055162 h 1115228"/>
                <a:gd name="connsiteX9" fmla="*/ 369667 w 1277014"/>
                <a:gd name="connsiteY9" fmla="*/ 1076325 h 1115228"/>
                <a:gd name="connsiteX10" fmla="*/ 332531 w 1277014"/>
                <a:gd name="connsiteY10" fmla="*/ 765969 h 1115228"/>
                <a:gd name="connsiteX11" fmla="*/ 0 w 1277014"/>
                <a:gd name="connsiteY11" fmla="*/ 347662 h 1115228"/>
                <a:gd name="connsiteX12" fmla="*/ 334219 w 1277014"/>
                <a:gd name="connsiteY12" fmla="*/ 347662 h 1115228"/>
                <a:gd name="connsiteX13" fmla="*/ 334219 w 1277014"/>
                <a:gd name="connsiteY13" fmla="*/ 374650 h 1115228"/>
                <a:gd name="connsiteX14" fmla="*/ 327467 w 1277014"/>
                <a:gd name="connsiteY14" fmla="*/ 401637 h 1115228"/>
                <a:gd name="connsiteX15" fmla="*/ 307211 w 1277014"/>
                <a:gd name="connsiteY15" fmla="*/ 435372 h 1115228"/>
                <a:gd name="connsiteX16" fmla="*/ 288644 w 1277014"/>
                <a:gd name="connsiteY16" fmla="*/ 496094 h 1115228"/>
                <a:gd name="connsiteX17" fmla="*/ 401738 w 1277014"/>
                <a:gd name="connsiteY17" fmla="*/ 593923 h 1115228"/>
                <a:gd name="connsiteX18" fmla="*/ 514832 w 1277014"/>
                <a:gd name="connsiteY18" fmla="*/ 504527 h 1115228"/>
                <a:gd name="connsiteX19" fmla="*/ 514832 w 1277014"/>
                <a:gd name="connsiteY19" fmla="*/ 502840 h 1115228"/>
                <a:gd name="connsiteX20" fmla="*/ 514832 w 1277014"/>
                <a:gd name="connsiteY20" fmla="*/ 501154 h 1115228"/>
                <a:gd name="connsiteX21" fmla="*/ 497953 w 1277014"/>
                <a:gd name="connsiteY21" fmla="*/ 435372 h 1115228"/>
                <a:gd name="connsiteX22" fmla="*/ 476009 w 1277014"/>
                <a:gd name="connsiteY22" fmla="*/ 396577 h 1115228"/>
                <a:gd name="connsiteX23" fmla="*/ 470945 w 1277014"/>
                <a:gd name="connsiteY23" fmla="*/ 374650 h 1115228"/>
                <a:gd name="connsiteX24" fmla="*/ 470945 w 1277014"/>
                <a:gd name="connsiteY24" fmla="*/ 347662 h 1115228"/>
                <a:gd name="connsiteX25" fmla="*/ 820430 w 1277014"/>
                <a:gd name="connsiteY25" fmla="*/ 347662 h 1115228"/>
                <a:gd name="connsiteX26" fmla="*/ 820430 w 1277014"/>
                <a:gd name="connsiteY26" fmla="*/ 340996 h 1115228"/>
                <a:gd name="connsiteX27" fmla="*/ 820430 w 1277014"/>
                <a:gd name="connsiteY27" fmla="*/ 187655 h 1115228"/>
                <a:gd name="connsiteX28" fmla="*/ 811980 w 1277014"/>
                <a:gd name="connsiteY28" fmla="*/ 155534 h 1115228"/>
                <a:gd name="connsiteX29" fmla="*/ 786631 w 1277014"/>
                <a:gd name="connsiteY29" fmla="*/ 111578 h 1115228"/>
                <a:gd name="connsiteX30" fmla="*/ 774802 w 1277014"/>
                <a:gd name="connsiteY30" fmla="*/ 65933 h 1115228"/>
                <a:gd name="connsiteX31" fmla="*/ 852539 w 1277014"/>
                <a:gd name="connsiteY31" fmla="*/ 0 h 1115228"/>
                <a:gd name="connsiteX0" fmla="*/ 852539 w 1278451"/>
                <a:gd name="connsiteY0" fmla="*/ 0 h 1115228"/>
                <a:gd name="connsiteX1" fmla="*/ 928585 w 1278451"/>
                <a:gd name="connsiteY1" fmla="*/ 62551 h 1115228"/>
                <a:gd name="connsiteX2" fmla="*/ 915066 w 1278451"/>
                <a:gd name="connsiteY2" fmla="*/ 111578 h 1115228"/>
                <a:gd name="connsiteX3" fmla="*/ 889717 w 1278451"/>
                <a:gd name="connsiteY3" fmla="*/ 158915 h 1115228"/>
                <a:gd name="connsiteX4" fmla="*/ 882957 w 1278451"/>
                <a:gd name="connsiteY4" fmla="*/ 187655 h 1115228"/>
                <a:gd name="connsiteX5" fmla="*/ 882957 w 1278451"/>
                <a:gd name="connsiteY5" fmla="*/ 323562 h 1115228"/>
                <a:gd name="connsiteX6" fmla="*/ 882957 w 1278451"/>
                <a:gd name="connsiteY6" fmla="*/ 347662 h 1115228"/>
                <a:gd name="connsiteX7" fmla="*/ 1249841 w 1278451"/>
                <a:gd name="connsiteY7" fmla="*/ 347661 h 1115228"/>
                <a:gd name="connsiteX8" fmla="*/ 1249823 w 1278451"/>
                <a:gd name="connsiteY8" fmla="*/ 1055162 h 1115228"/>
                <a:gd name="connsiteX9" fmla="*/ 369667 w 1278451"/>
                <a:gd name="connsiteY9" fmla="*/ 1076325 h 1115228"/>
                <a:gd name="connsiteX10" fmla="*/ 332531 w 1278451"/>
                <a:gd name="connsiteY10" fmla="*/ 765969 h 1115228"/>
                <a:gd name="connsiteX11" fmla="*/ 0 w 1278451"/>
                <a:gd name="connsiteY11" fmla="*/ 347662 h 1115228"/>
                <a:gd name="connsiteX12" fmla="*/ 334219 w 1278451"/>
                <a:gd name="connsiteY12" fmla="*/ 347662 h 1115228"/>
                <a:gd name="connsiteX13" fmla="*/ 334219 w 1278451"/>
                <a:gd name="connsiteY13" fmla="*/ 374650 h 1115228"/>
                <a:gd name="connsiteX14" fmla="*/ 327467 w 1278451"/>
                <a:gd name="connsiteY14" fmla="*/ 401637 h 1115228"/>
                <a:gd name="connsiteX15" fmla="*/ 307211 w 1278451"/>
                <a:gd name="connsiteY15" fmla="*/ 435372 h 1115228"/>
                <a:gd name="connsiteX16" fmla="*/ 288644 w 1278451"/>
                <a:gd name="connsiteY16" fmla="*/ 496094 h 1115228"/>
                <a:gd name="connsiteX17" fmla="*/ 401738 w 1278451"/>
                <a:gd name="connsiteY17" fmla="*/ 593923 h 1115228"/>
                <a:gd name="connsiteX18" fmla="*/ 514832 w 1278451"/>
                <a:gd name="connsiteY18" fmla="*/ 504527 h 1115228"/>
                <a:gd name="connsiteX19" fmla="*/ 514832 w 1278451"/>
                <a:gd name="connsiteY19" fmla="*/ 502840 h 1115228"/>
                <a:gd name="connsiteX20" fmla="*/ 514832 w 1278451"/>
                <a:gd name="connsiteY20" fmla="*/ 501154 h 1115228"/>
                <a:gd name="connsiteX21" fmla="*/ 497953 w 1278451"/>
                <a:gd name="connsiteY21" fmla="*/ 435372 h 1115228"/>
                <a:gd name="connsiteX22" fmla="*/ 476009 w 1278451"/>
                <a:gd name="connsiteY22" fmla="*/ 396577 h 1115228"/>
                <a:gd name="connsiteX23" fmla="*/ 470945 w 1278451"/>
                <a:gd name="connsiteY23" fmla="*/ 374650 h 1115228"/>
                <a:gd name="connsiteX24" fmla="*/ 470945 w 1278451"/>
                <a:gd name="connsiteY24" fmla="*/ 347662 h 1115228"/>
                <a:gd name="connsiteX25" fmla="*/ 820430 w 1278451"/>
                <a:gd name="connsiteY25" fmla="*/ 347662 h 1115228"/>
                <a:gd name="connsiteX26" fmla="*/ 820430 w 1278451"/>
                <a:gd name="connsiteY26" fmla="*/ 340996 h 1115228"/>
                <a:gd name="connsiteX27" fmla="*/ 820430 w 1278451"/>
                <a:gd name="connsiteY27" fmla="*/ 187655 h 1115228"/>
                <a:gd name="connsiteX28" fmla="*/ 811980 w 1278451"/>
                <a:gd name="connsiteY28" fmla="*/ 155534 h 1115228"/>
                <a:gd name="connsiteX29" fmla="*/ 786631 w 1278451"/>
                <a:gd name="connsiteY29" fmla="*/ 111578 h 1115228"/>
                <a:gd name="connsiteX30" fmla="*/ 774802 w 1278451"/>
                <a:gd name="connsiteY30" fmla="*/ 65933 h 1115228"/>
                <a:gd name="connsiteX31" fmla="*/ 852539 w 1278451"/>
                <a:gd name="connsiteY31" fmla="*/ 0 h 1115228"/>
                <a:gd name="connsiteX0" fmla="*/ 852539 w 1252598"/>
                <a:gd name="connsiteY0" fmla="*/ 0 h 1115228"/>
                <a:gd name="connsiteX1" fmla="*/ 928585 w 1252598"/>
                <a:gd name="connsiteY1" fmla="*/ 62551 h 1115228"/>
                <a:gd name="connsiteX2" fmla="*/ 915066 w 1252598"/>
                <a:gd name="connsiteY2" fmla="*/ 111578 h 1115228"/>
                <a:gd name="connsiteX3" fmla="*/ 889717 w 1252598"/>
                <a:gd name="connsiteY3" fmla="*/ 158915 h 1115228"/>
                <a:gd name="connsiteX4" fmla="*/ 882957 w 1252598"/>
                <a:gd name="connsiteY4" fmla="*/ 187655 h 1115228"/>
                <a:gd name="connsiteX5" fmla="*/ 882957 w 1252598"/>
                <a:gd name="connsiteY5" fmla="*/ 323562 h 1115228"/>
                <a:gd name="connsiteX6" fmla="*/ 882957 w 1252598"/>
                <a:gd name="connsiteY6" fmla="*/ 347662 h 1115228"/>
                <a:gd name="connsiteX7" fmla="*/ 1249841 w 1252598"/>
                <a:gd name="connsiteY7" fmla="*/ 347661 h 1115228"/>
                <a:gd name="connsiteX8" fmla="*/ 1249823 w 1252598"/>
                <a:gd name="connsiteY8" fmla="*/ 1055162 h 1115228"/>
                <a:gd name="connsiteX9" fmla="*/ 369667 w 1252598"/>
                <a:gd name="connsiteY9" fmla="*/ 1076325 h 1115228"/>
                <a:gd name="connsiteX10" fmla="*/ 332531 w 1252598"/>
                <a:gd name="connsiteY10" fmla="*/ 765969 h 1115228"/>
                <a:gd name="connsiteX11" fmla="*/ 0 w 1252598"/>
                <a:gd name="connsiteY11" fmla="*/ 347662 h 1115228"/>
                <a:gd name="connsiteX12" fmla="*/ 334219 w 1252598"/>
                <a:gd name="connsiteY12" fmla="*/ 347662 h 1115228"/>
                <a:gd name="connsiteX13" fmla="*/ 334219 w 1252598"/>
                <a:gd name="connsiteY13" fmla="*/ 374650 h 1115228"/>
                <a:gd name="connsiteX14" fmla="*/ 327467 w 1252598"/>
                <a:gd name="connsiteY14" fmla="*/ 401637 h 1115228"/>
                <a:gd name="connsiteX15" fmla="*/ 307211 w 1252598"/>
                <a:gd name="connsiteY15" fmla="*/ 435372 h 1115228"/>
                <a:gd name="connsiteX16" fmla="*/ 288644 w 1252598"/>
                <a:gd name="connsiteY16" fmla="*/ 496094 h 1115228"/>
                <a:gd name="connsiteX17" fmla="*/ 401738 w 1252598"/>
                <a:gd name="connsiteY17" fmla="*/ 593923 h 1115228"/>
                <a:gd name="connsiteX18" fmla="*/ 514832 w 1252598"/>
                <a:gd name="connsiteY18" fmla="*/ 504527 h 1115228"/>
                <a:gd name="connsiteX19" fmla="*/ 514832 w 1252598"/>
                <a:gd name="connsiteY19" fmla="*/ 502840 h 1115228"/>
                <a:gd name="connsiteX20" fmla="*/ 514832 w 1252598"/>
                <a:gd name="connsiteY20" fmla="*/ 501154 h 1115228"/>
                <a:gd name="connsiteX21" fmla="*/ 497953 w 1252598"/>
                <a:gd name="connsiteY21" fmla="*/ 435372 h 1115228"/>
                <a:gd name="connsiteX22" fmla="*/ 476009 w 1252598"/>
                <a:gd name="connsiteY22" fmla="*/ 396577 h 1115228"/>
                <a:gd name="connsiteX23" fmla="*/ 470945 w 1252598"/>
                <a:gd name="connsiteY23" fmla="*/ 374650 h 1115228"/>
                <a:gd name="connsiteX24" fmla="*/ 470945 w 1252598"/>
                <a:gd name="connsiteY24" fmla="*/ 347662 h 1115228"/>
                <a:gd name="connsiteX25" fmla="*/ 820430 w 1252598"/>
                <a:gd name="connsiteY25" fmla="*/ 347662 h 1115228"/>
                <a:gd name="connsiteX26" fmla="*/ 820430 w 1252598"/>
                <a:gd name="connsiteY26" fmla="*/ 340996 h 1115228"/>
                <a:gd name="connsiteX27" fmla="*/ 820430 w 1252598"/>
                <a:gd name="connsiteY27" fmla="*/ 187655 h 1115228"/>
                <a:gd name="connsiteX28" fmla="*/ 811980 w 1252598"/>
                <a:gd name="connsiteY28" fmla="*/ 155534 h 1115228"/>
                <a:gd name="connsiteX29" fmla="*/ 786631 w 1252598"/>
                <a:gd name="connsiteY29" fmla="*/ 111578 h 1115228"/>
                <a:gd name="connsiteX30" fmla="*/ 774802 w 1252598"/>
                <a:gd name="connsiteY30" fmla="*/ 65933 h 1115228"/>
                <a:gd name="connsiteX31" fmla="*/ 852539 w 1252598"/>
                <a:gd name="connsiteY31" fmla="*/ 0 h 1115228"/>
                <a:gd name="connsiteX0" fmla="*/ 852539 w 1252598"/>
                <a:gd name="connsiteY0" fmla="*/ 0 h 1076325"/>
                <a:gd name="connsiteX1" fmla="*/ 928585 w 1252598"/>
                <a:gd name="connsiteY1" fmla="*/ 62551 h 1076325"/>
                <a:gd name="connsiteX2" fmla="*/ 915066 w 1252598"/>
                <a:gd name="connsiteY2" fmla="*/ 111578 h 1076325"/>
                <a:gd name="connsiteX3" fmla="*/ 889717 w 1252598"/>
                <a:gd name="connsiteY3" fmla="*/ 158915 h 1076325"/>
                <a:gd name="connsiteX4" fmla="*/ 882957 w 1252598"/>
                <a:gd name="connsiteY4" fmla="*/ 187655 h 1076325"/>
                <a:gd name="connsiteX5" fmla="*/ 882957 w 1252598"/>
                <a:gd name="connsiteY5" fmla="*/ 323562 h 1076325"/>
                <a:gd name="connsiteX6" fmla="*/ 882957 w 1252598"/>
                <a:gd name="connsiteY6" fmla="*/ 347662 h 1076325"/>
                <a:gd name="connsiteX7" fmla="*/ 1249841 w 1252598"/>
                <a:gd name="connsiteY7" fmla="*/ 347661 h 1076325"/>
                <a:gd name="connsiteX8" fmla="*/ 1249823 w 1252598"/>
                <a:gd name="connsiteY8" fmla="*/ 1055162 h 1076325"/>
                <a:gd name="connsiteX9" fmla="*/ 369667 w 1252598"/>
                <a:gd name="connsiteY9" fmla="*/ 1076325 h 1076325"/>
                <a:gd name="connsiteX10" fmla="*/ 332531 w 1252598"/>
                <a:gd name="connsiteY10" fmla="*/ 765969 h 1076325"/>
                <a:gd name="connsiteX11" fmla="*/ 0 w 1252598"/>
                <a:gd name="connsiteY11" fmla="*/ 347662 h 1076325"/>
                <a:gd name="connsiteX12" fmla="*/ 334219 w 1252598"/>
                <a:gd name="connsiteY12" fmla="*/ 347662 h 1076325"/>
                <a:gd name="connsiteX13" fmla="*/ 334219 w 1252598"/>
                <a:gd name="connsiteY13" fmla="*/ 374650 h 1076325"/>
                <a:gd name="connsiteX14" fmla="*/ 327467 w 1252598"/>
                <a:gd name="connsiteY14" fmla="*/ 401637 h 1076325"/>
                <a:gd name="connsiteX15" fmla="*/ 307211 w 1252598"/>
                <a:gd name="connsiteY15" fmla="*/ 435372 h 1076325"/>
                <a:gd name="connsiteX16" fmla="*/ 288644 w 1252598"/>
                <a:gd name="connsiteY16" fmla="*/ 496094 h 1076325"/>
                <a:gd name="connsiteX17" fmla="*/ 401738 w 1252598"/>
                <a:gd name="connsiteY17" fmla="*/ 593923 h 1076325"/>
                <a:gd name="connsiteX18" fmla="*/ 514832 w 1252598"/>
                <a:gd name="connsiteY18" fmla="*/ 504527 h 1076325"/>
                <a:gd name="connsiteX19" fmla="*/ 514832 w 1252598"/>
                <a:gd name="connsiteY19" fmla="*/ 502840 h 1076325"/>
                <a:gd name="connsiteX20" fmla="*/ 514832 w 1252598"/>
                <a:gd name="connsiteY20" fmla="*/ 501154 h 1076325"/>
                <a:gd name="connsiteX21" fmla="*/ 497953 w 1252598"/>
                <a:gd name="connsiteY21" fmla="*/ 435372 h 1076325"/>
                <a:gd name="connsiteX22" fmla="*/ 476009 w 1252598"/>
                <a:gd name="connsiteY22" fmla="*/ 396577 h 1076325"/>
                <a:gd name="connsiteX23" fmla="*/ 470945 w 1252598"/>
                <a:gd name="connsiteY23" fmla="*/ 374650 h 1076325"/>
                <a:gd name="connsiteX24" fmla="*/ 470945 w 1252598"/>
                <a:gd name="connsiteY24" fmla="*/ 347662 h 1076325"/>
                <a:gd name="connsiteX25" fmla="*/ 820430 w 1252598"/>
                <a:gd name="connsiteY25" fmla="*/ 347662 h 1076325"/>
                <a:gd name="connsiteX26" fmla="*/ 820430 w 1252598"/>
                <a:gd name="connsiteY26" fmla="*/ 340996 h 1076325"/>
                <a:gd name="connsiteX27" fmla="*/ 820430 w 1252598"/>
                <a:gd name="connsiteY27" fmla="*/ 187655 h 1076325"/>
                <a:gd name="connsiteX28" fmla="*/ 811980 w 1252598"/>
                <a:gd name="connsiteY28" fmla="*/ 155534 h 1076325"/>
                <a:gd name="connsiteX29" fmla="*/ 786631 w 1252598"/>
                <a:gd name="connsiteY29" fmla="*/ 111578 h 1076325"/>
                <a:gd name="connsiteX30" fmla="*/ 774802 w 1252598"/>
                <a:gd name="connsiteY30" fmla="*/ 65933 h 1076325"/>
                <a:gd name="connsiteX31" fmla="*/ 852539 w 1252598"/>
                <a:gd name="connsiteY31" fmla="*/ 0 h 1076325"/>
                <a:gd name="connsiteX0" fmla="*/ 852539 w 1257798"/>
                <a:gd name="connsiteY0" fmla="*/ 0 h 1076325"/>
                <a:gd name="connsiteX1" fmla="*/ 928585 w 1257798"/>
                <a:gd name="connsiteY1" fmla="*/ 62551 h 1076325"/>
                <a:gd name="connsiteX2" fmla="*/ 915066 w 1257798"/>
                <a:gd name="connsiteY2" fmla="*/ 111578 h 1076325"/>
                <a:gd name="connsiteX3" fmla="*/ 889717 w 1257798"/>
                <a:gd name="connsiteY3" fmla="*/ 158915 h 1076325"/>
                <a:gd name="connsiteX4" fmla="*/ 882957 w 1257798"/>
                <a:gd name="connsiteY4" fmla="*/ 187655 h 1076325"/>
                <a:gd name="connsiteX5" fmla="*/ 882957 w 1257798"/>
                <a:gd name="connsiteY5" fmla="*/ 323562 h 1076325"/>
                <a:gd name="connsiteX6" fmla="*/ 882957 w 1257798"/>
                <a:gd name="connsiteY6" fmla="*/ 347662 h 1076325"/>
                <a:gd name="connsiteX7" fmla="*/ 1249841 w 1257798"/>
                <a:gd name="connsiteY7" fmla="*/ 347661 h 1076325"/>
                <a:gd name="connsiteX8" fmla="*/ 1256051 w 1257798"/>
                <a:gd name="connsiteY8" fmla="*/ 1062217 h 1076325"/>
                <a:gd name="connsiteX9" fmla="*/ 369667 w 1257798"/>
                <a:gd name="connsiteY9" fmla="*/ 1076325 h 1076325"/>
                <a:gd name="connsiteX10" fmla="*/ 332531 w 1257798"/>
                <a:gd name="connsiteY10" fmla="*/ 765969 h 1076325"/>
                <a:gd name="connsiteX11" fmla="*/ 0 w 1257798"/>
                <a:gd name="connsiteY11" fmla="*/ 347662 h 1076325"/>
                <a:gd name="connsiteX12" fmla="*/ 334219 w 1257798"/>
                <a:gd name="connsiteY12" fmla="*/ 347662 h 1076325"/>
                <a:gd name="connsiteX13" fmla="*/ 334219 w 1257798"/>
                <a:gd name="connsiteY13" fmla="*/ 374650 h 1076325"/>
                <a:gd name="connsiteX14" fmla="*/ 327467 w 1257798"/>
                <a:gd name="connsiteY14" fmla="*/ 401637 h 1076325"/>
                <a:gd name="connsiteX15" fmla="*/ 307211 w 1257798"/>
                <a:gd name="connsiteY15" fmla="*/ 435372 h 1076325"/>
                <a:gd name="connsiteX16" fmla="*/ 288644 w 1257798"/>
                <a:gd name="connsiteY16" fmla="*/ 496094 h 1076325"/>
                <a:gd name="connsiteX17" fmla="*/ 401738 w 1257798"/>
                <a:gd name="connsiteY17" fmla="*/ 593923 h 1076325"/>
                <a:gd name="connsiteX18" fmla="*/ 514832 w 1257798"/>
                <a:gd name="connsiteY18" fmla="*/ 504527 h 1076325"/>
                <a:gd name="connsiteX19" fmla="*/ 514832 w 1257798"/>
                <a:gd name="connsiteY19" fmla="*/ 502840 h 1076325"/>
                <a:gd name="connsiteX20" fmla="*/ 514832 w 1257798"/>
                <a:gd name="connsiteY20" fmla="*/ 501154 h 1076325"/>
                <a:gd name="connsiteX21" fmla="*/ 497953 w 1257798"/>
                <a:gd name="connsiteY21" fmla="*/ 435372 h 1076325"/>
                <a:gd name="connsiteX22" fmla="*/ 476009 w 1257798"/>
                <a:gd name="connsiteY22" fmla="*/ 396577 h 1076325"/>
                <a:gd name="connsiteX23" fmla="*/ 470945 w 1257798"/>
                <a:gd name="connsiteY23" fmla="*/ 374650 h 1076325"/>
                <a:gd name="connsiteX24" fmla="*/ 470945 w 1257798"/>
                <a:gd name="connsiteY24" fmla="*/ 347662 h 1076325"/>
                <a:gd name="connsiteX25" fmla="*/ 820430 w 1257798"/>
                <a:gd name="connsiteY25" fmla="*/ 347662 h 1076325"/>
                <a:gd name="connsiteX26" fmla="*/ 820430 w 1257798"/>
                <a:gd name="connsiteY26" fmla="*/ 340996 h 1076325"/>
                <a:gd name="connsiteX27" fmla="*/ 820430 w 1257798"/>
                <a:gd name="connsiteY27" fmla="*/ 187655 h 1076325"/>
                <a:gd name="connsiteX28" fmla="*/ 811980 w 1257798"/>
                <a:gd name="connsiteY28" fmla="*/ 155534 h 1076325"/>
                <a:gd name="connsiteX29" fmla="*/ 786631 w 1257798"/>
                <a:gd name="connsiteY29" fmla="*/ 111578 h 1076325"/>
                <a:gd name="connsiteX30" fmla="*/ 774802 w 1257798"/>
                <a:gd name="connsiteY30" fmla="*/ 65933 h 1076325"/>
                <a:gd name="connsiteX31" fmla="*/ 852539 w 1257798"/>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2217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9272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57799" h="1076325">
                  <a:moveTo>
                    <a:pt x="852539" y="0"/>
                  </a:moveTo>
                  <a:cubicBezTo>
                    <a:pt x="893097" y="0"/>
                    <a:pt x="925205" y="27049"/>
                    <a:pt x="928585" y="62551"/>
                  </a:cubicBezTo>
                  <a:cubicBezTo>
                    <a:pt x="930275" y="81148"/>
                    <a:pt x="926895" y="96363"/>
                    <a:pt x="915066" y="111578"/>
                  </a:cubicBezTo>
                  <a:cubicBezTo>
                    <a:pt x="901546" y="128484"/>
                    <a:pt x="896477" y="138628"/>
                    <a:pt x="889717" y="158915"/>
                  </a:cubicBezTo>
                  <a:lnTo>
                    <a:pt x="882957" y="187655"/>
                  </a:lnTo>
                  <a:lnTo>
                    <a:pt x="882957" y="323562"/>
                  </a:lnTo>
                  <a:lnTo>
                    <a:pt x="882957" y="347662"/>
                  </a:lnTo>
                  <a:lnTo>
                    <a:pt x="1249841" y="347661"/>
                  </a:lnTo>
                  <a:cubicBezTo>
                    <a:pt x="1249832" y="701411"/>
                    <a:pt x="1262289" y="715521"/>
                    <a:pt x="1256051" y="1069272"/>
                  </a:cubicBezTo>
                  <a:cubicBezTo>
                    <a:pt x="1090672" y="1070799"/>
                    <a:pt x="1200150" y="1076325"/>
                    <a:pt x="369667" y="1076325"/>
                  </a:cubicBezTo>
                  <a:cubicBezTo>
                    <a:pt x="381482" y="941388"/>
                    <a:pt x="378106" y="811510"/>
                    <a:pt x="332531" y="765969"/>
                  </a:cubicBezTo>
                  <a:cubicBezTo>
                    <a:pt x="190741" y="627658"/>
                    <a:pt x="82711" y="487660"/>
                    <a:pt x="0" y="347662"/>
                  </a:cubicBezTo>
                  <a:lnTo>
                    <a:pt x="334219" y="347662"/>
                  </a:lnTo>
                  <a:lnTo>
                    <a:pt x="334219" y="374650"/>
                  </a:lnTo>
                  <a:lnTo>
                    <a:pt x="327467" y="401637"/>
                  </a:lnTo>
                  <a:cubicBezTo>
                    <a:pt x="322403" y="413444"/>
                    <a:pt x="319027" y="421878"/>
                    <a:pt x="307211" y="435372"/>
                  </a:cubicBezTo>
                  <a:cubicBezTo>
                    <a:pt x="293708" y="453926"/>
                    <a:pt x="288644" y="474166"/>
                    <a:pt x="288644" y="496094"/>
                  </a:cubicBezTo>
                  <a:cubicBezTo>
                    <a:pt x="288644" y="550069"/>
                    <a:pt x="339283" y="593923"/>
                    <a:pt x="401738" y="593923"/>
                  </a:cubicBezTo>
                  <a:cubicBezTo>
                    <a:pt x="462505" y="593923"/>
                    <a:pt x="509768" y="555129"/>
                    <a:pt x="514832" y="504527"/>
                  </a:cubicBezTo>
                  <a:lnTo>
                    <a:pt x="514832" y="502840"/>
                  </a:lnTo>
                  <a:lnTo>
                    <a:pt x="514832" y="501154"/>
                  </a:lnTo>
                  <a:cubicBezTo>
                    <a:pt x="518208" y="475853"/>
                    <a:pt x="511456" y="455612"/>
                    <a:pt x="497953" y="435372"/>
                  </a:cubicBezTo>
                  <a:cubicBezTo>
                    <a:pt x="486137" y="420191"/>
                    <a:pt x="482761" y="413444"/>
                    <a:pt x="476009" y="396577"/>
                  </a:cubicBezTo>
                  <a:lnTo>
                    <a:pt x="470945" y="374650"/>
                  </a:lnTo>
                  <a:lnTo>
                    <a:pt x="470945" y="347662"/>
                  </a:lnTo>
                  <a:lnTo>
                    <a:pt x="820430" y="347662"/>
                  </a:lnTo>
                  <a:lnTo>
                    <a:pt x="820430" y="340996"/>
                  </a:lnTo>
                  <a:lnTo>
                    <a:pt x="820430" y="187655"/>
                  </a:lnTo>
                  <a:lnTo>
                    <a:pt x="811980" y="155534"/>
                  </a:lnTo>
                  <a:cubicBezTo>
                    <a:pt x="805221" y="138628"/>
                    <a:pt x="800151" y="128484"/>
                    <a:pt x="786631" y="111578"/>
                  </a:cubicBezTo>
                  <a:cubicBezTo>
                    <a:pt x="778182" y="98054"/>
                    <a:pt x="773112" y="82838"/>
                    <a:pt x="774802" y="65933"/>
                  </a:cubicBezTo>
                  <a:cubicBezTo>
                    <a:pt x="774802" y="30430"/>
                    <a:pt x="810290" y="0"/>
                    <a:pt x="852539" y="0"/>
                  </a:cubicBezTo>
                  <a:close/>
                </a:path>
              </a:pathLst>
            </a:custGeom>
            <a:solidFill>
              <a:srgbClr val="A6D2FF"/>
            </a:solidFill>
            <a:ln>
              <a:noFill/>
            </a:ln>
          </p:spPr>
          <p:txBody>
            <a:bodyPr anchor="ctr"/>
            <a:lstStyle/>
            <a:p>
              <a:pPr algn="ctr"/>
              <a:endParaRPr/>
            </a:p>
          </p:txBody>
        </p:sp>
        <p:sp>
          <p:nvSpPr>
            <p:cNvPr id="32" name="íśḷîďé"/>
            <p:cNvSpPr/>
            <p:nvPr/>
          </p:nvSpPr>
          <p:spPr bwMode="auto">
            <a:xfrm>
              <a:off x="8703057" y="3024102"/>
              <a:ext cx="1447334" cy="438374"/>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rgbClr val="A6D2FF"/>
            </a:solidFill>
            <a:ln>
              <a:noFill/>
            </a:ln>
          </p:spPr>
          <p:txBody>
            <a:bodyPr anchor="ctr"/>
            <a:lstStyle/>
            <a:p>
              <a:pPr algn="ctr"/>
              <a:endParaRPr/>
            </a:p>
          </p:txBody>
        </p:sp>
        <p:sp>
          <p:nvSpPr>
            <p:cNvPr id="33" name="íṡlíḍê"/>
            <p:cNvSpPr/>
            <p:nvPr/>
          </p:nvSpPr>
          <p:spPr bwMode="auto">
            <a:xfrm>
              <a:off x="8703057" y="3287769"/>
              <a:ext cx="928432" cy="750274"/>
            </a:xfrm>
            <a:custGeom>
              <a:avLst/>
              <a:gdLst>
                <a:gd name="connsiteX0" fmla="*/ 1086644 w 1212850"/>
                <a:gd name="connsiteY0" fmla="*/ 0 h 1111251"/>
                <a:gd name="connsiteX1" fmla="*/ 1161964 w 1212850"/>
                <a:gd name="connsiteY1" fmla="*/ 62360 h 1111251"/>
                <a:gd name="connsiteX2" fmla="*/ 1150248 w 1212850"/>
                <a:gd name="connsiteY2" fmla="*/ 111237 h 1111251"/>
                <a:gd name="connsiteX3" fmla="*/ 1123467 w 1212850"/>
                <a:gd name="connsiteY3" fmla="*/ 158428 h 1111251"/>
                <a:gd name="connsiteX4" fmla="*/ 1125141 w 1212850"/>
                <a:gd name="connsiteY4" fmla="*/ 158428 h 1111251"/>
                <a:gd name="connsiteX5" fmla="*/ 1116772 w 1212850"/>
                <a:gd name="connsiteY5" fmla="*/ 187080 h 1111251"/>
                <a:gd name="connsiteX6" fmla="*/ 1116772 w 1212850"/>
                <a:gd name="connsiteY6" fmla="*/ 382588 h 1111251"/>
                <a:gd name="connsiteX7" fmla="*/ 1212850 w 1212850"/>
                <a:gd name="connsiteY7" fmla="*/ 382588 h 1111251"/>
                <a:gd name="connsiteX8" fmla="*/ 1212850 w 1212850"/>
                <a:gd name="connsiteY8" fmla="*/ 1111251 h 1111251"/>
                <a:gd name="connsiteX9" fmla="*/ 1074528 w 1212850"/>
                <a:gd name="connsiteY9" fmla="*/ 1111251 h 1111251"/>
                <a:gd name="connsiteX10" fmla="*/ 1074528 w 1212850"/>
                <a:gd name="connsiteY10" fmla="*/ 1040409 h 1111251"/>
                <a:gd name="connsiteX11" fmla="*/ 1076215 w 1212850"/>
                <a:gd name="connsiteY11" fmla="*/ 1040409 h 1111251"/>
                <a:gd name="connsiteX12" fmla="*/ 1081275 w 1212850"/>
                <a:gd name="connsiteY12" fmla="*/ 1015108 h 1111251"/>
                <a:gd name="connsiteX13" fmla="*/ 1101518 w 1212850"/>
                <a:gd name="connsiteY13" fmla="*/ 979687 h 1111251"/>
                <a:gd name="connsiteX14" fmla="*/ 1120073 w 1212850"/>
                <a:gd name="connsiteY14" fmla="*/ 918965 h 1111251"/>
                <a:gd name="connsiteX15" fmla="*/ 1007054 w 1212850"/>
                <a:gd name="connsiteY15" fmla="*/ 821135 h 1111251"/>
                <a:gd name="connsiteX16" fmla="*/ 894034 w 1212850"/>
                <a:gd name="connsiteY16" fmla="*/ 910531 h 1111251"/>
                <a:gd name="connsiteX17" fmla="*/ 894034 w 1212850"/>
                <a:gd name="connsiteY17" fmla="*/ 912218 h 1111251"/>
                <a:gd name="connsiteX18" fmla="*/ 894034 w 1212850"/>
                <a:gd name="connsiteY18" fmla="*/ 913905 h 1111251"/>
                <a:gd name="connsiteX19" fmla="*/ 912590 w 1212850"/>
                <a:gd name="connsiteY19" fmla="*/ 979687 h 1111251"/>
                <a:gd name="connsiteX20" fmla="*/ 932832 w 1212850"/>
                <a:gd name="connsiteY20" fmla="*/ 1018482 h 1111251"/>
                <a:gd name="connsiteX21" fmla="*/ 939579 w 1212850"/>
                <a:gd name="connsiteY21" fmla="*/ 1040409 h 1111251"/>
                <a:gd name="connsiteX22" fmla="*/ 939579 w 1212850"/>
                <a:gd name="connsiteY22" fmla="*/ 1111251 h 1111251"/>
                <a:gd name="connsiteX23" fmla="*/ 0 w 1212850"/>
                <a:gd name="connsiteY23" fmla="*/ 1111251 h 1111251"/>
                <a:gd name="connsiteX24" fmla="*/ 0 w 1212850"/>
                <a:gd name="connsiteY24" fmla="*/ 382588 h 1111251"/>
                <a:gd name="connsiteX25" fmla="*/ 999358 w 1212850"/>
                <a:gd name="connsiteY25" fmla="*/ 382588 h 1111251"/>
                <a:gd name="connsiteX26" fmla="*/ 1056516 w 1212850"/>
                <a:gd name="connsiteY26" fmla="*/ 382588 h 1111251"/>
                <a:gd name="connsiteX27" fmla="*/ 1054842 w 1212850"/>
                <a:gd name="connsiteY27" fmla="*/ 187080 h 1111251"/>
                <a:gd name="connsiteX28" fmla="*/ 1046473 w 1212850"/>
                <a:gd name="connsiteY28" fmla="*/ 155058 h 1111251"/>
                <a:gd name="connsiteX29" fmla="*/ 1023040 w 1212850"/>
                <a:gd name="connsiteY29" fmla="*/ 111237 h 1111251"/>
                <a:gd name="connsiteX30" fmla="*/ 1009650 w 1212850"/>
                <a:gd name="connsiteY30" fmla="*/ 65731 h 1111251"/>
                <a:gd name="connsiteX31" fmla="*/ 1086644 w 1212850"/>
                <a:gd name="connsiteY31" fmla="*/ 0 h 111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2850" h="1111251">
                  <a:moveTo>
                    <a:pt x="1086644" y="0"/>
                  </a:moveTo>
                  <a:cubicBezTo>
                    <a:pt x="1126815" y="0"/>
                    <a:pt x="1158617" y="26966"/>
                    <a:pt x="1161964" y="62360"/>
                  </a:cubicBezTo>
                  <a:cubicBezTo>
                    <a:pt x="1163638" y="80900"/>
                    <a:pt x="1160291" y="96068"/>
                    <a:pt x="1150248" y="111237"/>
                  </a:cubicBezTo>
                  <a:cubicBezTo>
                    <a:pt x="1136858" y="128091"/>
                    <a:pt x="1131836" y="138203"/>
                    <a:pt x="1123467" y="158428"/>
                  </a:cubicBezTo>
                  <a:cubicBezTo>
                    <a:pt x="1123467" y="158428"/>
                    <a:pt x="1123467" y="158428"/>
                    <a:pt x="1125141" y="158428"/>
                  </a:cubicBezTo>
                  <a:lnTo>
                    <a:pt x="1116772" y="187080"/>
                  </a:lnTo>
                  <a:cubicBezTo>
                    <a:pt x="1116772" y="187080"/>
                    <a:pt x="1116772" y="187080"/>
                    <a:pt x="1116772" y="382588"/>
                  </a:cubicBezTo>
                  <a:lnTo>
                    <a:pt x="1212850" y="382588"/>
                  </a:lnTo>
                  <a:cubicBezTo>
                    <a:pt x="1212850" y="382588"/>
                    <a:pt x="1212850" y="382588"/>
                    <a:pt x="1212850" y="1111251"/>
                  </a:cubicBezTo>
                  <a:cubicBezTo>
                    <a:pt x="1212850" y="1111251"/>
                    <a:pt x="1212850" y="1111251"/>
                    <a:pt x="1074528" y="1111251"/>
                  </a:cubicBezTo>
                  <a:cubicBezTo>
                    <a:pt x="1074528" y="1111251"/>
                    <a:pt x="1074528" y="1111251"/>
                    <a:pt x="1074528" y="1040409"/>
                  </a:cubicBezTo>
                  <a:cubicBezTo>
                    <a:pt x="1074528" y="1040409"/>
                    <a:pt x="1074528" y="1040409"/>
                    <a:pt x="1076215" y="1040409"/>
                  </a:cubicBezTo>
                  <a:cubicBezTo>
                    <a:pt x="1076215" y="1040409"/>
                    <a:pt x="1076215" y="1040409"/>
                    <a:pt x="1081275" y="1015108"/>
                  </a:cubicBezTo>
                  <a:cubicBezTo>
                    <a:pt x="1086336" y="1001614"/>
                    <a:pt x="1091397" y="994867"/>
                    <a:pt x="1101518" y="979687"/>
                  </a:cubicBezTo>
                  <a:cubicBezTo>
                    <a:pt x="1115012" y="961133"/>
                    <a:pt x="1121760" y="940892"/>
                    <a:pt x="1120073" y="918965"/>
                  </a:cubicBezTo>
                  <a:cubicBezTo>
                    <a:pt x="1120073" y="864990"/>
                    <a:pt x="1069467" y="821135"/>
                    <a:pt x="1007054" y="821135"/>
                  </a:cubicBezTo>
                  <a:cubicBezTo>
                    <a:pt x="948014" y="821135"/>
                    <a:pt x="899095" y="859930"/>
                    <a:pt x="894034" y="910531"/>
                  </a:cubicBezTo>
                  <a:cubicBezTo>
                    <a:pt x="894034" y="910531"/>
                    <a:pt x="894034" y="910531"/>
                    <a:pt x="894034" y="912218"/>
                  </a:cubicBezTo>
                  <a:cubicBezTo>
                    <a:pt x="894034" y="912218"/>
                    <a:pt x="894034" y="913905"/>
                    <a:pt x="894034" y="913905"/>
                  </a:cubicBezTo>
                  <a:cubicBezTo>
                    <a:pt x="892347" y="939206"/>
                    <a:pt x="897408" y="961133"/>
                    <a:pt x="912590" y="979687"/>
                  </a:cubicBezTo>
                  <a:cubicBezTo>
                    <a:pt x="924398" y="994867"/>
                    <a:pt x="927771" y="1003301"/>
                    <a:pt x="932832" y="1018482"/>
                  </a:cubicBezTo>
                  <a:cubicBezTo>
                    <a:pt x="932832" y="1018482"/>
                    <a:pt x="932832" y="1018482"/>
                    <a:pt x="939579" y="1040409"/>
                  </a:cubicBezTo>
                  <a:cubicBezTo>
                    <a:pt x="939579" y="1040409"/>
                    <a:pt x="939579" y="1040409"/>
                    <a:pt x="939579" y="1111251"/>
                  </a:cubicBezTo>
                  <a:cubicBezTo>
                    <a:pt x="939579" y="1111251"/>
                    <a:pt x="939579" y="1111251"/>
                    <a:pt x="0" y="1111251"/>
                  </a:cubicBezTo>
                  <a:cubicBezTo>
                    <a:pt x="0" y="1111251"/>
                    <a:pt x="0" y="1111251"/>
                    <a:pt x="0" y="382588"/>
                  </a:cubicBezTo>
                  <a:cubicBezTo>
                    <a:pt x="0" y="382588"/>
                    <a:pt x="0" y="382588"/>
                    <a:pt x="999358" y="382588"/>
                  </a:cubicBezTo>
                  <a:lnTo>
                    <a:pt x="1056516" y="382588"/>
                  </a:lnTo>
                  <a:cubicBezTo>
                    <a:pt x="1056516" y="382588"/>
                    <a:pt x="1056516" y="382588"/>
                    <a:pt x="1054842" y="187080"/>
                  </a:cubicBezTo>
                  <a:cubicBezTo>
                    <a:pt x="1054842" y="187080"/>
                    <a:pt x="1054842" y="187080"/>
                    <a:pt x="1046473" y="155058"/>
                  </a:cubicBezTo>
                  <a:cubicBezTo>
                    <a:pt x="1039778" y="136518"/>
                    <a:pt x="1034757" y="128091"/>
                    <a:pt x="1023040" y="111237"/>
                  </a:cubicBezTo>
                  <a:cubicBezTo>
                    <a:pt x="1012998" y="97754"/>
                    <a:pt x="1009650" y="82585"/>
                    <a:pt x="1009650" y="65731"/>
                  </a:cubicBezTo>
                  <a:cubicBezTo>
                    <a:pt x="1009650" y="30337"/>
                    <a:pt x="1044800" y="0"/>
                    <a:pt x="1086644" y="0"/>
                  </a:cubicBezTo>
                  <a:close/>
                </a:path>
              </a:pathLst>
            </a:custGeom>
            <a:solidFill>
              <a:srgbClr val="FFC000"/>
            </a:solidFill>
            <a:ln>
              <a:noFill/>
            </a:ln>
          </p:spPr>
          <p:txBody>
            <a:bodyPr anchor="ctr"/>
            <a:lstStyle/>
            <a:p>
              <a:pPr algn="ctr"/>
              <a:endParaRPr/>
            </a:p>
          </p:txBody>
        </p:sp>
        <p:sp>
          <p:nvSpPr>
            <p:cNvPr id="34" name="îṥḷíde"/>
            <p:cNvSpPr/>
            <p:nvPr/>
          </p:nvSpPr>
          <p:spPr bwMode="auto">
            <a:xfrm>
              <a:off x="9198869" y="4453908"/>
              <a:ext cx="1358622" cy="974284"/>
            </a:xfrm>
            <a:custGeom>
              <a:avLst/>
              <a:gdLst>
                <a:gd name="connsiteX0" fmla="*/ 1281164 w 1774825"/>
                <a:gd name="connsiteY0" fmla="*/ 0 h 1443038"/>
                <a:gd name="connsiteX1" fmla="*/ 1357210 w 1774825"/>
                <a:gd name="connsiteY1" fmla="*/ 60976 h 1443038"/>
                <a:gd name="connsiteX2" fmla="*/ 1343691 w 1774825"/>
                <a:gd name="connsiteY2" fmla="*/ 110095 h 1443038"/>
                <a:gd name="connsiteX3" fmla="*/ 1318342 w 1774825"/>
                <a:gd name="connsiteY3" fmla="*/ 157521 h 1443038"/>
                <a:gd name="connsiteX4" fmla="*/ 1311582 w 1774825"/>
                <a:gd name="connsiteY4" fmla="*/ 188009 h 1443038"/>
                <a:gd name="connsiteX5" fmla="*/ 1310450 w 1774825"/>
                <a:gd name="connsiteY5" fmla="*/ 333251 h 1443038"/>
                <a:gd name="connsiteX6" fmla="*/ 1310226 w 1774825"/>
                <a:gd name="connsiteY6" fmla="*/ 361950 h 1443038"/>
                <a:gd name="connsiteX7" fmla="*/ 1462411 w 1774825"/>
                <a:gd name="connsiteY7" fmla="*/ 361950 h 1443038"/>
                <a:gd name="connsiteX8" fmla="*/ 1774825 w 1774825"/>
                <a:gd name="connsiteY8" fmla="*/ 361950 h 1443038"/>
                <a:gd name="connsiteX9" fmla="*/ 1504633 w 1774825"/>
                <a:gd name="connsiteY9" fmla="*/ 468214 h 1443038"/>
                <a:gd name="connsiteX10" fmla="*/ 1487746 w 1774825"/>
                <a:gd name="connsiteY10" fmla="*/ 505321 h 1443038"/>
                <a:gd name="connsiteX11" fmla="*/ 1460727 w 1774825"/>
                <a:gd name="connsiteY11" fmla="*/ 589657 h 1443038"/>
                <a:gd name="connsiteX12" fmla="*/ 1497878 w 1774825"/>
                <a:gd name="connsiteY12" fmla="*/ 697607 h 1443038"/>
                <a:gd name="connsiteX13" fmla="*/ 1440462 w 1774825"/>
                <a:gd name="connsiteY13" fmla="*/ 805558 h 1443038"/>
                <a:gd name="connsiteX14" fmla="*/ 1469170 w 1774825"/>
                <a:gd name="connsiteY14" fmla="*/ 896640 h 1443038"/>
                <a:gd name="connsiteX15" fmla="*/ 1376292 w 1774825"/>
                <a:gd name="connsiteY15" fmla="*/ 977603 h 1443038"/>
                <a:gd name="connsiteX16" fmla="*/ 1374603 w 1774825"/>
                <a:gd name="connsiteY16" fmla="*/ 1090613 h 1443038"/>
                <a:gd name="connsiteX17" fmla="*/ 1307055 w 1774825"/>
                <a:gd name="connsiteY17" fmla="*/ 1090613 h 1443038"/>
                <a:gd name="connsiteX18" fmla="*/ 431430 w 1774825"/>
                <a:gd name="connsiteY18" fmla="*/ 1090613 h 1443038"/>
                <a:gd name="connsiteX19" fmla="*/ 346382 w 1774825"/>
                <a:gd name="connsiteY19" fmla="*/ 1090613 h 1443038"/>
                <a:gd name="connsiteX20" fmla="*/ 346382 w 1774825"/>
                <a:gd name="connsiteY20" fmla="*/ 1106793 h 1443038"/>
                <a:gd name="connsiteX21" fmla="*/ 346382 w 1774825"/>
                <a:gd name="connsiteY21" fmla="*/ 1255182 h 1443038"/>
                <a:gd name="connsiteX22" fmla="*/ 354832 w 1774825"/>
                <a:gd name="connsiteY22" fmla="*/ 1289030 h 1443038"/>
                <a:gd name="connsiteX23" fmla="*/ 380181 w 1774825"/>
                <a:gd name="connsiteY23" fmla="*/ 1333032 h 1443038"/>
                <a:gd name="connsiteX24" fmla="*/ 392010 w 1774825"/>
                <a:gd name="connsiteY24" fmla="*/ 1377035 h 1443038"/>
                <a:gd name="connsiteX25" fmla="*/ 315964 w 1774825"/>
                <a:gd name="connsiteY25" fmla="*/ 1443038 h 1443038"/>
                <a:gd name="connsiteX26" fmla="*/ 239917 w 1774825"/>
                <a:gd name="connsiteY26" fmla="*/ 1382112 h 1443038"/>
                <a:gd name="connsiteX27" fmla="*/ 251746 w 1774825"/>
                <a:gd name="connsiteY27" fmla="*/ 1333032 h 1443038"/>
                <a:gd name="connsiteX28" fmla="*/ 277095 w 1774825"/>
                <a:gd name="connsiteY28" fmla="*/ 1285645 h 1443038"/>
                <a:gd name="connsiteX29" fmla="*/ 285545 w 1774825"/>
                <a:gd name="connsiteY29" fmla="*/ 1255182 h 1443038"/>
                <a:gd name="connsiteX30" fmla="*/ 285545 w 1774825"/>
                <a:gd name="connsiteY30" fmla="*/ 1123664 h 1443038"/>
                <a:gd name="connsiteX31" fmla="*/ 285545 w 1774825"/>
                <a:gd name="connsiteY31" fmla="*/ 1090613 h 1443038"/>
                <a:gd name="connsiteX32" fmla="*/ 230075 w 1774825"/>
                <a:gd name="connsiteY32" fmla="*/ 1090613 h 1443038"/>
                <a:gd name="connsiteX33" fmla="*/ 0 w 1774825"/>
                <a:gd name="connsiteY33" fmla="*/ 1090613 h 1443038"/>
                <a:gd name="connsiteX34" fmla="*/ 0 w 1774825"/>
                <a:gd name="connsiteY34" fmla="*/ 361950 h 1443038"/>
                <a:gd name="connsiteX35" fmla="*/ 1188994 w 1774825"/>
                <a:gd name="connsiteY35" fmla="*/ 361950 h 1443038"/>
                <a:gd name="connsiteX36" fmla="*/ 1249055 w 1774825"/>
                <a:gd name="connsiteY36" fmla="*/ 361950 h 1443038"/>
                <a:gd name="connsiteX37" fmla="*/ 1249055 w 1774825"/>
                <a:gd name="connsiteY37" fmla="*/ 351882 h 1443038"/>
                <a:gd name="connsiteX38" fmla="*/ 1249055 w 1774825"/>
                <a:gd name="connsiteY38" fmla="*/ 188009 h 1443038"/>
                <a:gd name="connsiteX39" fmla="*/ 1240605 w 1774825"/>
                <a:gd name="connsiteY39" fmla="*/ 154134 h 1443038"/>
                <a:gd name="connsiteX40" fmla="*/ 1215257 w 1774825"/>
                <a:gd name="connsiteY40" fmla="*/ 110095 h 1443038"/>
                <a:gd name="connsiteX41" fmla="*/ 1203427 w 1774825"/>
                <a:gd name="connsiteY41" fmla="*/ 66057 h 1443038"/>
                <a:gd name="connsiteX42" fmla="*/ 1281164 w 1774825"/>
                <a:gd name="connsiteY42"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74825" h="1443038">
                  <a:moveTo>
                    <a:pt x="1281164" y="0"/>
                  </a:moveTo>
                  <a:cubicBezTo>
                    <a:pt x="1320032" y="0"/>
                    <a:pt x="1353830" y="27100"/>
                    <a:pt x="1357210" y="60976"/>
                  </a:cubicBezTo>
                  <a:cubicBezTo>
                    <a:pt x="1358900" y="79607"/>
                    <a:pt x="1355520" y="96545"/>
                    <a:pt x="1343691" y="110095"/>
                  </a:cubicBezTo>
                  <a:cubicBezTo>
                    <a:pt x="1330171" y="128727"/>
                    <a:pt x="1325102" y="138890"/>
                    <a:pt x="1318342" y="157521"/>
                  </a:cubicBezTo>
                  <a:lnTo>
                    <a:pt x="1311582" y="188009"/>
                  </a:lnTo>
                  <a:cubicBezTo>
                    <a:pt x="1311582" y="188009"/>
                    <a:pt x="1311582" y="188009"/>
                    <a:pt x="1310450" y="333251"/>
                  </a:cubicBezTo>
                  <a:lnTo>
                    <a:pt x="1310226" y="361950"/>
                  </a:lnTo>
                  <a:lnTo>
                    <a:pt x="1462411" y="361950"/>
                  </a:lnTo>
                  <a:cubicBezTo>
                    <a:pt x="1559905" y="361950"/>
                    <a:pt x="1663899" y="361950"/>
                    <a:pt x="1774825" y="361950"/>
                  </a:cubicBezTo>
                  <a:lnTo>
                    <a:pt x="1504633" y="468214"/>
                  </a:lnTo>
                  <a:cubicBezTo>
                    <a:pt x="1504633" y="468214"/>
                    <a:pt x="1504633" y="468214"/>
                    <a:pt x="1487746" y="505321"/>
                  </a:cubicBezTo>
                  <a:cubicBezTo>
                    <a:pt x="1487746" y="505321"/>
                    <a:pt x="1487746" y="505321"/>
                    <a:pt x="1460727" y="589657"/>
                  </a:cubicBezTo>
                  <a:cubicBezTo>
                    <a:pt x="1460727" y="589657"/>
                    <a:pt x="1486057" y="675680"/>
                    <a:pt x="1497878" y="697607"/>
                  </a:cubicBezTo>
                  <a:cubicBezTo>
                    <a:pt x="1524897" y="753269"/>
                    <a:pt x="1440462" y="805558"/>
                    <a:pt x="1440462" y="805558"/>
                  </a:cubicBezTo>
                  <a:cubicBezTo>
                    <a:pt x="1440462" y="805558"/>
                    <a:pt x="1497878" y="832545"/>
                    <a:pt x="1469170" y="896640"/>
                  </a:cubicBezTo>
                  <a:cubicBezTo>
                    <a:pt x="1455661" y="923628"/>
                    <a:pt x="1376292" y="977603"/>
                    <a:pt x="1376292" y="977603"/>
                  </a:cubicBezTo>
                  <a:cubicBezTo>
                    <a:pt x="1376292" y="977603"/>
                    <a:pt x="1376292" y="977603"/>
                    <a:pt x="1374603" y="1090613"/>
                  </a:cubicBezTo>
                  <a:cubicBezTo>
                    <a:pt x="1374603" y="1090613"/>
                    <a:pt x="1374603" y="1090613"/>
                    <a:pt x="1307055" y="1090613"/>
                  </a:cubicBezTo>
                  <a:cubicBezTo>
                    <a:pt x="1307055" y="1090613"/>
                    <a:pt x="1307055" y="1090613"/>
                    <a:pt x="431430" y="1090613"/>
                  </a:cubicBezTo>
                  <a:lnTo>
                    <a:pt x="346382" y="1090613"/>
                  </a:lnTo>
                  <a:lnTo>
                    <a:pt x="346382" y="1106793"/>
                  </a:lnTo>
                  <a:cubicBezTo>
                    <a:pt x="346382" y="1135550"/>
                    <a:pt x="346382" y="1181562"/>
                    <a:pt x="346382" y="1255182"/>
                  </a:cubicBezTo>
                  <a:cubicBezTo>
                    <a:pt x="346382" y="1255182"/>
                    <a:pt x="346382" y="1255182"/>
                    <a:pt x="354832" y="1289030"/>
                  </a:cubicBezTo>
                  <a:cubicBezTo>
                    <a:pt x="361592" y="1305954"/>
                    <a:pt x="366661" y="1316108"/>
                    <a:pt x="380181" y="1333032"/>
                  </a:cubicBezTo>
                  <a:cubicBezTo>
                    <a:pt x="390320" y="1346571"/>
                    <a:pt x="393700" y="1360111"/>
                    <a:pt x="392010" y="1377035"/>
                  </a:cubicBezTo>
                  <a:cubicBezTo>
                    <a:pt x="392010" y="1414267"/>
                    <a:pt x="358212" y="1443038"/>
                    <a:pt x="315964" y="1443038"/>
                  </a:cubicBezTo>
                  <a:cubicBezTo>
                    <a:pt x="275405" y="1443038"/>
                    <a:pt x="241607" y="1415960"/>
                    <a:pt x="239917" y="1382112"/>
                  </a:cubicBezTo>
                  <a:cubicBezTo>
                    <a:pt x="236537" y="1361803"/>
                    <a:pt x="241607" y="1346571"/>
                    <a:pt x="251746" y="1333032"/>
                  </a:cubicBezTo>
                  <a:cubicBezTo>
                    <a:pt x="265266" y="1314416"/>
                    <a:pt x="270336" y="1304261"/>
                    <a:pt x="277095" y="1285645"/>
                  </a:cubicBezTo>
                  <a:lnTo>
                    <a:pt x="285545" y="1255182"/>
                  </a:lnTo>
                  <a:cubicBezTo>
                    <a:pt x="285545" y="1255182"/>
                    <a:pt x="285545" y="1255182"/>
                    <a:pt x="285545" y="1123664"/>
                  </a:cubicBezTo>
                  <a:lnTo>
                    <a:pt x="285545" y="1090613"/>
                  </a:lnTo>
                  <a:lnTo>
                    <a:pt x="230075" y="1090613"/>
                  </a:lnTo>
                  <a:cubicBezTo>
                    <a:pt x="158276" y="1090613"/>
                    <a:pt x="81691" y="1090613"/>
                    <a:pt x="0" y="1090613"/>
                  </a:cubicBezTo>
                  <a:cubicBezTo>
                    <a:pt x="0" y="1090613"/>
                    <a:pt x="0" y="1090613"/>
                    <a:pt x="0" y="361950"/>
                  </a:cubicBezTo>
                  <a:cubicBezTo>
                    <a:pt x="0" y="361950"/>
                    <a:pt x="0" y="361950"/>
                    <a:pt x="1188994" y="361950"/>
                  </a:cubicBezTo>
                  <a:lnTo>
                    <a:pt x="1249055" y="361950"/>
                  </a:lnTo>
                  <a:lnTo>
                    <a:pt x="1249055" y="351882"/>
                  </a:lnTo>
                  <a:cubicBezTo>
                    <a:pt x="1249055" y="320124"/>
                    <a:pt x="1249055" y="269311"/>
                    <a:pt x="1249055" y="188009"/>
                  </a:cubicBezTo>
                  <a:cubicBezTo>
                    <a:pt x="1249055" y="188009"/>
                    <a:pt x="1249055" y="188009"/>
                    <a:pt x="1240605" y="154134"/>
                  </a:cubicBezTo>
                  <a:cubicBezTo>
                    <a:pt x="1233846" y="137196"/>
                    <a:pt x="1228776" y="127033"/>
                    <a:pt x="1215257" y="110095"/>
                  </a:cubicBezTo>
                  <a:cubicBezTo>
                    <a:pt x="1206807" y="96545"/>
                    <a:pt x="1201737" y="82995"/>
                    <a:pt x="1203427" y="66057"/>
                  </a:cubicBezTo>
                  <a:cubicBezTo>
                    <a:pt x="1203427" y="28794"/>
                    <a:pt x="1238915" y="0"/>
                    <a:pt x="1281164" y="0"/>
                  </a:cubicBezTo>
                  <a:close/>
                </a:path>
              </a:pathLst>
            </a:custGeom>
            <a:solidFill>
              <a:srgbClr val="A6D2FF"/>
            </a:solidFill>
            <a:ln>
              <a:noFill/>
            </a:ln>
          </p:spPr>
          <p:txBody>
            <a:bodyPr anchor="ctr"/>
            <a:lstStyle/>
            <a:p>
              <a:pPr algn="ctr"/>
              <a:endParaRPr/>
            </a:p>
          </p:txBody>
        </p:sp>
        <p:sp>
          <p:nvSpPr>
            <p:cNvPr id="35" name="îşḷîdè"/>
            <p:cNvSpPr/>
            <p:nvPr/>
          </p:nvSpPr>
          <p:spPr bwMode="auto">
            <a:xfrm>
              <a:off x="8018202" y="3865480"/>
              <a:ext cx="588852" cy="977499"/>
            </a:xfrm>
            <a:custGeom>
              <a:avLst/>
              <a:gdLst>
                <a:gd name="connsiteX0" fmla="*/ 535828 w 769241"/>
                <a:gd name="connsiteY0" fmla="*/ 0 h 1447800"/>
                <a:gd name="connsiteX1" fmla="*/ 613564 w 769241"/>
                <a:gd name="connsiteY1" fmla="*/ 60706 h 1447800"/>
                <a:gd name="connsiteX2" fmla="*/ 611874 w 769241"/>
                <a:gd name="connsiteY2" fmla="*/ 60706 h 1447800"/>
                <a:gd name="connsiteX3" fmla="*/ 600045 w 769241"/>
                <a:gd name="connsiteY3" fmla="*/ 109608 h 1447800"/>
                <a:gd name="connsiteX4" fmla="*/ 574696 w 769241"/>
                <a:gd name="connsiteY4" fmla="*/ 156824 h 1447800"/>
                <a:gd name="connsiteX5" fmla="*/ 567936 w 769241"/>
                <a:gd name="connsiteY5" fmla="*/ 187177 h 1447800"/>
                <a:gd name="connsiteX6" fmla="*/ 566804 w 769241"/>
                <a:gd name="connsiteY6" fmla="*/ 315960 h 1447800"/>
                <a:gd name="connsiteX7" fmla="*/ 566246 w 769241"/>
                <a:gd name="connsiteY7" fmla="*/ 379412 h 1447800"/>
                <a:gd name="connsiteX8" fmla="*/ 634097 w 769241"/>
                <a:gd name="connsiteY8" fmla="*/ 379412 h 1447800"/>
                <a:gd name="connsiteX9" fmla="*/ 769241 w 769241"/>
                <a:gd name="connsiteY9" fmla="*/ 379412 h 1447800"/>
                <a:gd name="connsiteX10" fmla="*/ 769241 w 769241"/>
                <a:gd name="connsiteY10" fmla="*/ 1109662 h 1447800"/>
                <a:gd name="connsiteX11" fmla="*/ 659626 w 769241"/>
                <a:gd name="connsiteY11" fmla="*/ 1109662 h 1447800"/>
                <a:gd name="connsiteX12" fmla="*/ 652074 w 769241"/>
                <a:gd name="connsiteY12" fmla="*/ 1109662 h 1447800"/>
                <a:gd name="connsiteX13" fmla="*/ 652074 w 769241"/>
                <a:gd name="connsiteY13" fmla="*/ 1152178 h 1447800"/>
                <a:gd name="connsiteX14" fmla="*/ 652074 w 769241"/>
                <a:gd name="connsiteY14" fmla="*/ 1260475 h 1447800"/>
                <a:gd name="connsiteX15" fmla="*/ 660524 w 769241"/>
                <a:gd name="connsiteY15" fmla="*/ 1294227 h 1447800"/>
                <a:gd name="connsiteX16" fmla="*/ 685873 w 769241"/>
                <a:gd name="connsiteY16" fmla="*/ 1338105 h 1447800"/>
                <a:gd name="connsiteX17" fmla="*/ 697702 w 769241"/>
                <a:gd name="connsiteY17" fmla="*/ 1381983 h 1447800"/>
                <a:gd name="connsiteX18" fmla="*/ 619966 w 769241"/>
                <a:gd name="connsiteY18" fmla="*/ 1447800 h 1447800"/>
                <a:gd name="connsiteX19" fmla="*/ 543919 w 769241"/>
                <a:gd name="connsiteY19" fmla="*/ 1387046 h 1447800"/>
                <a:gd name="connsiteX20" fmla="*/ 557438 w 769241"/>
                <a:gd name="connsiteY20" fmla="*/ 1338105 h 1447800"/>
                <a:gd name="connsiteX21" fmla="*/ 582787 w 769241"/>
                <a:gd name="connsiteY21" fmla="*/ 1290852 h 1447800"/>
                <a:gd name="connsiteX22" fmla="*/ 589547 w 769241"/>
                <a:gd name="connsiteY22" fmla="*/ 1260475 h 1447800"/>
                <a:gd name="connsiteX23" fmla="*/ 589547 w 769241"/>
                <a:gd name="connsiteY23" fmla="*/ 1134982 h 1447800"/>
                <a:gd name="connsiteX24" fmla="*/ 589547 w 769241"/>
                <a:gd name="connsiteY24" fmla="*/ 1109662 h 1447800"/>
                <a:gd name="connsiteX25" fmla="*/ 569108 w 769241"/>
                <a:gd name="connsiteY25" fmla="*/ 1109662 h 1447800"/>
                <a:gd name="connsiteX26" fmla="*/ 153353 w 769241"/>
                <a:gd name="connsiteY26" fmla="*/ 1109662 h 1447800"/>
                <a:gd name="connsiteX27" fmla="*/ 1490 w 769241"/>
                <a:gd name="connsiteY27" fmla="*/ 379412 h 1447800"/>
                <a:gd name="connsiteX28" fmla="*/ 413294 w 769241"/>
                <a:gd name="connsiteY28" fmla="*/ 379412 h 1447800"/>
                <a:gd name="connsiteX29" fmla="*/ 505409 w 769241"/>
                <a:gd name="connsiteY29" fmla="*/ 379412 h 1447800"/>
                <a:gd name="connsiteX30" fmla="*/ 505409 w 769241"/>
                <a:gd name="connsiteY30" fmla="*/ 376409 h 1447800"/>
                <a:gd name="connsiteX31" fmla="*/ 505409 w 769241"/>
                <a:gd name="connsiteY31" fmla="*/ 187177 h 1447800"/>
                <a:gd name="connsiteX32" fmla="*/ 496959 w 769241"/>
                <a:gd name="connsiteY32" fmla="*/ 153451 h 1447800"/>
                <a:gd name="connsiteX33" fmla="*/ 471610 w 769241"/>
                <a:gd name="connsiteY33" fmla="*/ 109608 h 1447800"/>
                <a:gd name="connsiteX34" fmla="*/ 459781 w 769241"/>
                <a:gd name="connsiteY34" fmla="*/ 65765 h 1447800"/>
                <a:gd name="connsiteX35" fmla="*/ 535828 w 769241"/>
                <a:gd name="connsiteY35" fmla="*/ 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9241" h="1447800">
                  <a:moveTo>
                    <a:pt x="535828" y="0"/>
                  </a:moveTo>
                  <a:cubicBezTo>
                    <a:pt x="576386" y="0"/>
                    <a:pt x="610184" y="26980"/>
                    <a:pt x="613564" y="60706"/>
                  </a:cubicBezTo>
                  <a:cubicBezTo>
                    <a:pt x="613564" y="60706"/>
                    <a:pt x="613564" y="60706"/>
                    <a:pt x="611874" y="60706"/>
                  </a:cubicBezTo>
                  <a:cubicBezTo>
                    <a:pt x="615254" y="79255"/>
                    <a:pt x="611874" y="96118"/>
                    <a:pt x="600045" y="109608"/>
                  </a:cubicBezTo>
                  <a:cubicBezTo>
                    <a:pt x="586525" y="128157"/>
                    <a:pt x="581456" y="138275"/>
                    <a:pt x="574696" y="156824"/>
                  </a:cubicBezTo>
                  <a:lnTo>
                    <a:pt x="567936" y="187177"/>
                  </a:lnTo>
                  <a:cubicBezTo>
                    <a:pt x="567936" y="187177"/>
                    <a:pt x="567936" y="187177"/>
                    <a:pt x="566804" y="315960"/>
                  </a:cubicBezTo>
                  <a:lnTo>
                    <a:pt x="566246" y="379412"/>
                  </a:lnTo>
                  <a:lnTo>
                    <a:pt x="634097" y="379412"/>
                  </a:lnTo>
                  <a:cubicBezTo>
                    <a:pt x="676271" y="379412"/>
                    <a:pt x="721257" y="379412"/>
                    <a:pt x="769241" y="379412"/>
                  </a:cubicBezTo>
                  <a:lnTo>
                    <a:pt x="769241" y="1109662"/>
                  </a:lnTo>
                  <a:cubicBezTo>
                    <a:pt x="769241" y="1109662"/>
                    <a:pt x="769241" y="1109662"/>
                    <a:pt x="659626" y="1109662"/>
                  </a:cubicBezTo>
                  <a:lnTo>
                    <a:pt x="652074" y="1109662"/>
                  </a:lnTo>
                  <a:lnTo>
                    <a:pt x="652074" y="1152178"/>
                  </a:lnTo>
                  <a:cubicBezTo>
                    <a:pt x="652074" y="1178521"/>
                    <a:pt x="652074" y="1213644"/>
                    <a:pt x="652074" y="1260475"/>
                  </a:cubicBezTo>
                  <a:cubicBezTo>
                    <a:pt x="652074" y="1260475"/>
                    <a:pt x="652074" y="1260475"/>
                    <a:pt x="660524" y="1294227"/>
                  </a:cubicBezTo>
                  <a:cubicBezTo>
                    <a:pt x="667283" y="1311104"/>
                    <a:pt x="672353" y="1321229"/>
                    <a:pt x="685873" y="1338105"/>
                  </a:cubicBezTo>
                  <a:cubicBezTo>
                    <a:pt x="694322" y="1351606"/>
                    <a:pt x="699392" y="1365107"/>
                    <a:pt x="697702" y="1381983"/>
                  </a:cubicBezTo>
                  <a:cubicBezTo>
                    <a:pt x="697702" y="1419111"/>
                    <a:pt x="662214" y="1447800"/>
                    <a:pt x="619966" y="1447800"/>
                  </a:cubicBezTo>
                  <a:cubicBezTo>
                    <a:pt x="581097" y="1447800"/>
                    <a:pt x="547299" y="1420798"/>
                    <a:pt x="543919" y="1387046"/>
                  </a:cubicBezTo>
                  <a:cubicBezTo>
                    <a:pt x="542229" y="1368482"/>
                    <a:pt x="545609" y="1353294"/>
                    <a:pt x="557438" y="1338105"/>
                  </a:cubicBezTo>
                  <a:cubicBezTo>
                    <a:pt x="570958" y="1319542"/>
                    <a:pt x="576028" y="1311104"/>
                    <a:pt x="582787" y="1290852"/>
                  </a:cubicBezTo>
                  <a:lnTo>
                    <a:pt x="589547" y="1260475"/>
                  </a:lnTo>
                  <a:cubicBezTo>
                    <a:pt x="589547" y="1260475"/>
                    <a:pt x="589547" y="1260475"/>
                    <a:pt x="589547" y="1134982"/>
                  </a:cubicBezTo>
                  <a:lnTo>
                    <a:pt x="589547" y="1109662"/>
                  </a:lnTo>
                  <a:lnTo>
                    <a:pt x="569108" y="1109662"/>
                  </a:lnTo>
                  <a:cubicBezTo>
                    <a:pt x="478138" y="1109662"/>
                    <a:pt x="345818" y="1109662"/>
                    <a:pt x="153353" y="1109662"/>
                  </a:cubicBezTo>
                  <a:cubicBezTo>
                    <a:pt x="31863" y="856689"/>
                    <a:pt x="-8634" y="608775"/>
                    <a:pt x="1490" y="379412"/>
                  </a:cubicBezTo>
                  <a:cubicBezTo>
                    <a:pt x="1490" y="379412"/>
                    <a:pt x="1490" y="379412"/>
                    <a:pt x="413294" y="379412"/>
                  </a:cubicBezTo>
                  <a:lnTo>
                    <a:pt x="505409" y="379412"/>
                  </a:lnTo>
                  <a:lnTo>
                    <a:pt x="505409" y="376409"/>
                  </a:lnTo>
                  <a:cubicBezTo>
                    <a:pt x="505409" y="367398"/>
                    <a:pt x="505409" y="331354"/>
                    <a:pt x="505409" y="187177"/>
                  </a:cubicBezTo>
                  <a:cubicBezTo>
                    <a:pt x="505409" y="187177"/>
                    <a:pt x="505409" y="187177"/>
                    <a:pt x="496959" y="153451"/>
                  </a:cubicBezTo>
                  <a:cubicBezTo>
                    <a:pt x="490200" y="136589"/>
                    <a:pt x="485130" y="126471"/>
                    <a:pt x="471610" y="109608"/>
                  </a:cubicBezTo>
                  <a:cubicBezTo>
                    <a:pt x="463161" y="96118"/>
                    <a:pt x="458091" y="82628"/>
                    <a:pt x="459781" y="65765"/>
                  </a:cubicBezTo>
                  <a:cubicBezTo>
                    <a:pt x="459781" y="28667"/>
                    <a:pt x="493579" y="0"/>
                    <a:pt x="535828" y="0"/>
                  </a:cubicBezTo>
                  <a:close/>
                </a:path>
              </a:pathLst>
            </a:custGeom>
            <a:solidFill>
              <a:srgbClr val="FFFFCC"/>
            </a:solidFill>
            <a:ln>
              <a:noFill/>
            </a:ln>
          </p:spPr>
          <p:txBody>
            <a:bodyPr anchor="ctr"/>
            <a:lstStyle/>
            <a:p>
              <a:pPr algn="ctr"/>
              <a:endParaRPr/>
            </a:p>
          </p:txBody>
        </p:sp>
        <p:sp>
          <p:nvSpPr>
            <p:cNvPr id="36" name="ïṩḷîḍe"/>
            <p:cNvSpPr/>
            <p:nvPr/>
          </p:nvSpPr>
          <p:spPr bwMode="auto">
            <a:xfrm>
              <a:off x="8303247" y="3226676"/>
              <a:ext cx="303806" cy="235800"/>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rgbClr val="A6D2FF"/>
            </a:solidFill>
            <a:ln>
              <a:noFill/>
            </a:ln>
          </p:spPr>
          <p:txBody>
            <a:bodyPr anchor="ctr"/>
            <a:lstStyle/>
            <a:p>
              <a:pPr algn="ctr"/>
              <a:endParaRPr/>
            </a:p>
          </p:txBody>
        </p:sp>
        <p:sp>
          <p:nvSpPr>
            <p:cNvPr id="37" name="í$ḷiḓè"/>
            <p:cNvSpPr/>
            <p:nvPr/>
          </p:nvSpPr>
          <p:spPr bwMode="auto">
            <a:xfrm>
              <a:off x="8027391" y="5668279"/>
              <a:ext cx="1916410" cy="594860"/>
            </a:xfrm>
            <a:custGeom>
              <a:avLst/>
              <a:gdLst>
                <a:gd name="T0" fmla="*/ 0 w 1577"/>
                <a:gd name="T1" fmla="*/ 555 h 555"/>
                <a:gd name="T2" fmla="*/ 206 w 1577"/>
                <a:gd name="T3" fmla="*/ 0 h 555"/>
                <a:gd name="T4" fmla="*/ 1320 w 1577"/>
                <a:gd name="T5" fmla="*/ 239 h 555"/>
                <a:gd name="T6" fmla="*/ 1320 w 1577"/>
                <a:gd name="T7" fmla="*/ 200 h 555"/>
                <a:gd name="T8" fmla="*/ 1577 w 1577"/>
                <a:gd name="T9" fmla="*/ 555 h 555"/>
                <a:gd name="T10" fmla="*/ 0 w 1577"/>
                <a:gd name="T11" fmla="*/ 555 h 555"/>
              </a:gdLst>
              <a:ahLst/>
              <a:cxnLst>
                <a:cxn ang="0">
                  <a:pos x="T0" y="T1"/>
                </a:cxn>
                <a:cxn ang="0">
                  <a:pos x="T2" y="T3"/>
                </a:cxn>
                <a:cxn ang="0">
                  <a:pos x="T4" y="T5"/>
                </a:cxn>
                <a:cxn ang="0">
                  <a:pos x="T6" y="T7"/>
                </a:cxn>
                <a:cxn ang="0">
                  <a:pos x="T8" y="T9"/>
                </a:cxn>
                <a:cxn ang="0">
                  <a:pos x="T10" y="T11"/>
                </a:cxn>
              </a:cxnLst>
              <a:rect l="0" t="0" r="r" b="b"/>
              <a:pathLst>
                <a:path w="1577" h="555">
                  <a:moveTo>
                    <a:pt x="0" y="555"/>
                  </a:moveTo>
                  <a:lnTo>
                    <a:pt x="206" y="0"/>
                  </a:lnTo>
                  <a:lnTo>
                    <a:pt x="1320" y="239"/>
                  </a:lnTo>
                  <a:lnTo>
                    <a:pt x="1320" y="200"/>
                  </a:lnTo>
                  <a:lnTo>
                    <a:pt x="1577" y="555"/>
                  </a:lnTo>
                  <a:lnTo>
                    <a:pt x="0" y="555"/>
                  </a:lnTo>
                  <a:close/>
                </a:path>
              </a:pathLst>
            </a:custGeom>
            <a:solidFill>
              <a:schemeClr val="bg1">
                <a:lumMod val="85000"/>
              </a:schemeClr>
            </a:solidFill>
            <a:ln>
              <a:noFill/>
            </a:ln>
          </p:spPr>
          <p:txBody>
            <a:bodyPr anchor="ctr"/>
            <a:lstStyle/>
            <a:p>
              <a:pPr algn="ctr"/>
              <a:endParaRPr/>
            </a:p>
          </p:txBody>
        </p:sp>
        <p:sp>
          <p:nvSpPr>
            <p:cNvPr id="38" name="ïSḷíḋe"/>
            <p:cNvSpPr/>
            <p:nvPr/>
          </p:nvSpPr>
          <p:spPr bwMode="auto">
            <a:xfrm>
              <a:off x="8277728" y="5370314"/>
              <a:ext cx="1353761" cy="554131"/>
            </a:xfrm>
            <a:custGeom>
              <a:avLst/>
              <a:gdLst>
                <a:gd name="T0" fmla="*/ 1114 w 1114"/>
                <a:gd name="T1" fmla="*/ 517 h 517"/>
                <a:gd name="T2" fmla="*/ 0 w 1114"/>
                <a:gd name="T3" fmla="*/ 278 h 517"/>
                <a:gd name="T4" fmla="*/ 93 w 1114"/>
                <a:gd name="T5" fmla="*/ 0 h 517"/>
                <a:gd name="T6" fmla="*/ 1114 w 1114"/>
                <a:gd name="T7" fmla="*/ 239 h 517"/>
                <a:gd name="T8" fmla="*/ 1114 w 1114"/>
                <a:gd name="T9" fmla="*/ 517 h 517"/>
              </a:gdLst>
              <a:ahLst/>
              <a:cxnLst>
                <a:cxn ang="0">
                  <a:pos x="T0" y="T1"/>
                </a:cxn>
                <a:cxn ang="0">
                  <a:pos x="T2" y="T3"/>
                </a:cxn>
                <a:cxn ang="0">
                  <a:pos x="T4" y="T5"/>
                </a:cxn>
                <a:cxn ang="0">
                  <a:pos x="T6" y="T7"/>
                </a:cxn>
                <a:cxn ang="0">
                  <a:pos x="T8" y="T9"/>
                </a:cxn>
              </a:cxnLst>
              <a:rect l="0" t="0" r="r" b="b"/>
              <a:pathLst>
                <a:path w="1114" h="517">
                  <a:moveTo>
                    <a:pt x="1114" y="517"/>
                  </a:moveTo>
                  <a:lnTo>
                    <a:pt x="0" y="278"/>
                  </a:lnTo>
                  <a:lnTo>
                    <a:pt x="93" y="0"/>
                  </a:lnTo>
                  <a:lnTo>
                    <a:pt x="1114" y="239"/>
                  </a:lnTo>
                  <a:lnTo>
                    <a:pt x="1114" y="517"/>
                  </a:lnTo>
                  <a:close/>
                </a:path>
              </a:pathLst>
            </a:custGeom>
            <a:solidFill>
              <a:srgbClr val="00B0F0"/>
            </a:solidFill>
            <a:ln>
              <a:noFill/>
            </a:ln>
          </p:spPr>
          <p:txBody>
            <a:bodyPr anchor="ctr"/>
            <a:lstStyle/>
            <a:p>
              <a:pPr algn="ctr"/>
              <a:endParaRPr/>
            </a:p>
          </p:txBody>
        </p:sp>
        <p:sp>
          <p:nvSpPr>
            <p:cNvPr id="39" name="íṧļíḍé"/>
            <p:cNvSpPr/>
            <p:nvPr/>
          </p:nvSpPr>
          <p:spPr bwMode="auto">
            <a:xfrm>
              <a:off x="8703057" y="3864407"/>
              <a:ext cx="1204288" cy="750274"/>
            </a:xfrm>
            <a:custGeom>
              <a:avLst/>
              <a:gdLst>
                <a:gd name="connsiteX0" fmla="*/ 1007269 w 1573212"/>
                <a:gd name="connsiteY0" fmla="*/ 0 h 1111250"/>
                <a:gd name="connsiteX1" fmla="*/ 1082589 w 1573212"/>
                <a:gd name="connsiteY1" fmla="*/ 60690 h 1111250"/>
                <a:gd name="connsiteX2" fmla="*/ 1070873 w 1573212"/>
                <a:gd name="connsiteY2" fmla="*/ 109580 h 1111250"/>
                <a:gd name="connsiteX3" fmla="*/ 1045766 w 1573212"/>
                <a:gd name="connsiteY3" fmla="*/ 156783 h 1111250"/>
                <a:gd name="connsiteX4" fmla="*/ 1037397 w 1573212"/>
                <a:gd name="connsiteY4" fmla="*/ 187128 h 1111250"/>
                <a:gd name="connsiteX5" fmla="*/ 1037397 w 1573212"/>
                <a:gd name="connsiteY5" fmla="*/ 381000 h 1111250"/>
                <a:gd name="connsiteX6" fmla="*/ 1212850 w 1573212"/>
                <a:gd name="connsiteY6" fmla="*/ 381000 h 1111250"/>
                <a:gd name="connsiteX7" fmla="*/ 1212850 w 1573212"/>
                <a:gd name="connsiteY7" fmla="*/ 540926 h 1111250"/>
                <a:gd name="connsiteX8" fmla="*/ 1213365 w 1573212"/>
                <a:gd name="connsiteY8" fmla="*/ 540922 h 1111250"/>
                <a:gd name="connsiteX9" fmla="*/ 1383663 w 1573212"/>
                <a:gd name="connsiteY9" fmla="*/ 539443 h 1111250"/>
                <a:gd name="connsiteX10" fmla="*/ 1417511 w 1573212"/>
                <a:gd name="connsiteY10" fmla="*/ 530993 h 1111250"/>
                <a:gd name="connsiteX11" fmla="*/ 1461514 w 1573212"/>
                <a:gd name="connsiteY11" fmla="*/ 507334 h 1111250"/>
                <a:gd name="connsiteX12" fmla="*/ 1505516 w 1573212"/>
                <a:gd name="connsiteY12" fmla="*/ 493815 h 1111250"/>
                <a:gd name="connsiteX13" fmla="*/ 1573212 w 1573212"/>
                <a:gd name="connsiteY13" fmla="*/ 571552 h 1111250"/>
                <a:gd name="connsiteX14" fmla="*/ 1510593 w 1573212"/>
                <a:gd name="connsiteY14" fmla="*/ 647598 h 1111250"/>
                <a:gd name="connsiteX15" fmla="*/ 1461514 w 1573212"/>
                <a:gd name="connsiteY15" fmla="*/ 635769 h 1111250"/>
                <a:gd name="connsiteX16" fmla="*/ 1414126 w 1573212"/>
                <a:gd name="connsiteY16" fmla="*/ 608730 h 1111250"/>
                <a:gd name="connsiteX17" fmla="*/ 1414126 w 1573212"/>
                <a:gd name="connsiteY17" fmla="*/ 610420 h 1111250"/>
                <a:gd name="connsiteX18" fmla="*/ 1383663 w 1573212"/>
                <a:gd name="connsiteY18" fmla="*/ 601970 h 1111250"/>
                <a:gd name="connsiteX19" fmla="*/ 1253279 w 1573212"/>
                <a:gd name="connsiteY19" fmla="*/ 601970 h 1111250"/>
                <a:gd name="connsiteX20" fmla="*/ 1212850 w 1573212"/>
                <a:gd name="connsiteY20" fmla="*/ 601970 h 1111250"/>
                <a:gd name="connsiteX21" fmla="*/ 1212850 w 1573212"/>
                <a:gd name="connsiteY21" fmla="*/ 1111250 h 1111250"/>
                <a:gd name="connsiteX22" fmla="*/ 244594 w 1573212"/>
                <a:gd name="connsiteY22" fmla="*/ 1111250 h 1111250"/>
                <a:gd name="connsiteX23" fmla="*/ 244594 w 1573212"/>
                <a:gd name="connsiteY23" fmla="*/ 1074147 h 1111250"/>
                <a:gd name="connsiteX24" fmla="*/ 251342 w 1573212"/>
                <a:gd name="connsiteY24" fmla="*/ 1048850 h 1111250"/>
                <a:gd name="connsiteX25" fmla="*/ 271584 w 1573212"/>
                <a:gd name="connsiteY25" fmla="*/ 1015120 h 1111250"/>
                <a:gd name="connsiteX26" fmla="*/ 290139 w 1573212"/>
                <a:gd name="connsiteY26" fmla="*/ 952720 h 1111250"/>
                <a:gd name="connsiteX27" fmla="*/ 177120 w 1573212"/>
                <a:gd name="connsiteY27" fmla="*/ 856590 h 1111250"/>
                <a:gd name="connsiteX28" fmla="*/ 64100 w 1573212"/>
                <a:gd name="connsiteY28" fmla="*/ 945974 h 1111250"/>
                <a:gd name="connsiteX29" fmla="*/ 64100 w 1573212"/>
                <a:gd name="connsiteY29" fmla="*/ 949347 h 1111250"/>
                <a:gd name="connsiteX30" fmla="*/ 80969 w 1573212"/>
                <a:gd name="connsiteY30" fmla="*/ 1015120 h 1111250"/>
                <a:gd name="connsiteX31" fmla="*/ 102898 w 1573212"/>
                <a:gd name="connsiteY31" fmla="*/ 1053910 h 1111250"/>
                <a:gd name="connsiteX32" fmla="*/ 107959 w 1573212"/>
                <a:gd name="connsiteY32" fmla="*/ 1074147 h 1111250"/>
                <a:gd name="connsiteX33" fmla="*/ 107959 w 1573212"/>
                <a:gd name="connsiteY33" fmla="*/ 1111250 h 1111250"/>
                <a:gd name="connsiteX34" fmla="*/ 0 w 1573212"/>
                <a:gd name="connsiteY34" fmla="*/ 1111250 h 1111250"/>
                <a:gd name="connsiteX35" fmla="*/ 0 w 1573212"/>
                <a:gd name="connsiteY35" fmla="*/ 381000 h 1111250"/>
                <a:gd name="connsiteX36" fmla="*/ 812515 w 1573212"/>
                <a:gd name="connsiteY36" fmla="*/ 381000 h 1111250"/>
                <a:gd name="connsiteX37" fmla="*/ 977141 w 1573212"/>
                <a:gd name="connsiteY37" fmla="*/ 381000 h 1111250"/>
                <a:gd name="connsiteX38" fmla="*/ 977141 w 1573212"/>
                <a:gd name="connsiteY38" fmla="*/ 187128 h 1111250"/>
                <a:gd name="connsiteX39" fmla="*/ 968772 w 1573212"/>
                <a:gd name="connsiteY39" fmla="*/ 153412 h 1111250"/>
                <a:gd name="connsiteX40" fmla="*/ 967098 w 1573212"/>
                <a:gd name="connsiteY40" fmla="*/ 153412 h 1111250"/>
                <a:gd name="connsiteX41" fmla="*/ 943665 w 1573212"/>
                <a:gd name="connsiteY41" fmla="*/ 109580 h 1111250"/>
                <a:gd name="connsiteX42" fmla="*/ 931949 w 1573212"/>
                <a:gd name="connsiteY42" fmla="*/ 65748 h 1111250"/>
                <a:gd name="connsiteX43" fmla="*/ 1007269 w 1573212"/>
                <a:gd name="connsiteY43" fmla="*/ 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73212" h="1111250">
                  <a:moveTo>
                    <a:pt x="1007269" y="0"/>
                  </a:moveTo>
                  <a:cubicBezTo>
                    <a:pt x="1047440" y="0"/>
                    <a:pt x="1080916" y="26974"/>
                    <a:pt x="1082589" y="60690"/>
                  </a:cubicBezTo>
                  <a:cubicBezTo>
                    <a:pt x="1084263" y="79235"/>
                    <a:pt x="1080916" y="96093"/>
                    <a:pt x="1070873" y="109580"/>
                  </a:cubicBezTo>
                  <a:cubicBezTo>
                    <a:pt x="1057483" y="128124"/>
                    <a:pt x="1052461" y="138239"/>
                    <a:pt x="1045766" y="156783"/>
                  </a:cubicBezTo>
                  <a:cubicBezTo>
                    <a:pt x="1045766" y="156783"/>
                    <a:pt x="1045766" y="156783"/>
                    <a:pt x="1037397" y="187128"/>
                  </a:cubicBezTo>
                  <a:cubicBezTo>
                    <a:pt x="1037397" y="187128"/>
                    <a:pt x="1037397" y="187128"/>
                    <a:pt x="1037397" y="381000"/>
                  </a:cubicBezTo>
                  <a:lnTo>
                    <a:pt x="1212850" y="381000"/>
                  </a:lnTo>
                  <a:lnTo>
                    <a:pt x="1212850" y="540926"/>
                  </a:lnTo>
                  <a:lnTo>
                    <a:pt x="1213365" y="540922"/>
                  </a:lnTo>
                  <a:cubicBezTo>
                    <a:pt x="1237694" y="540710"/>
                    <a:pt x="1286350" y="540288"/>
                    <a:pt x="1383663" y="539443"/>
                  </a:cubicBezTo>
                  <a:cubicBezTo>
                    <a:pt x="1383663" y="539443"/>
                    <a:pt x="1383663" y="539443"/>
                    <a:pt x="1417511" y="530993"/>
                  </a:cubicBezTo>
                  <a:cubicBezTo>
                    <a:pt x="1434435" y="524234"/>
                    <a:pt x="1444590" y="519164"/>
                    <a:pt x="1461514" y="507334"/>
                  </a:cubicBezTo>
                  <a:cubicBezTo>
                    <a:pt x="1475053" y="497195"/>
                    <a:pt x="1488592" y="492125"/>
                    <a:pt x="1505516" y="493815"/>
                  </a:cubicBezTo>
                  <a:cubicBezTo>
                    <a:pt x="1542749" y="493815"/>
                    <a:pt x="1573212" y="529303"/>
                    <a:pt x="1573212" y="571552"/>
                  </a:cubicBezTo>
                  <a:cubicBezTo>
                    <a:pt x="1573212" y="612110"/>
                    <a:pt x="1546134" y="644218"/>
                    <a:pt x="1510593" y="647598"/>
                  </a:cubicBezTo>
                  <a:cubicBezTo>
                    <a:pt x="1491977" y="649288"/>
                    <a:pt x="1476745" y="645908"/>
                    <a:pt x="1461514" y="635769"/>
                  </a:cubicBezTo>
                  <a:cubicBezTo>
                    <a:pt x="1442897" y="620559"/>
                    <a:pt x="1434435" y="615490"/>
                    <a:pt x="1414126" y="608730"/>
                  </a:cubicBezTo>
                  <a:cubicBezTo>
                    <a:pt x="1414126" y="608730"/>
                    <a:pt x="1414126" y="608730"/>
                    <a:pt x="1414126" y="610420"/>
                  </a:cubicBezTo>
                  <a:lnTo>
                    <a:pt x="1383663" y="601970"/>
                  </a:lnTo>
                  <a:cubicBezTo>
                    <a:pt x="1383663" y="601970"/>
                    <a:pt x="1383663" y="601970"/>
                    <a:pt x="1253279" y="601970"/>
                  </a:cubicBezTo>
                  <a:lnTo>
                    <a:pt x="1212850" y="601970"/>
                  </a:lnTo>
                  <a:lnTo>
                    <a:pt x="1212850" y="1111250"/>
                  </a:lnTo>
                  <a:cubicBezTo>
                    <a:pt x="1212850" y="1111250"/>
                    <a:pt x="1212850" y="1111250"/>
                    <a:pt x="244594" y="1111250"/>
                  </a:cubicBezTo>
                  <a:cubicBezTo>
                    <a:pt x="244594" y="1111250"/>
                    <a:pt x="244594" y="1111250"/>
                    <a:pt x="244594" y="1074147"/>
                  </a:cubicBezTo>
                  <a:cubicBezTo>
                    <a:pt x="244594" y="1074147"/>
                    <a:pt x="244594" y="1074147"/>
                    <a:pt x="251342" y="1048850"/>
                  </a:cubicBezTo>
                  <a:cubicBezTo>
                    <a:pt x="256402" y="1035358"/>
                    <a:pt x="259776" y="1028612"/>
                    <a:pt x="271584" y="1015120"/>
                  </a:cubicBezTo>
                  <a:cubicBezTo>
                    <a:pt x="285079" y="996569"/>
                    <a:pt x="290139" y="976331"/>
                    <a:pt x="290139" y="952720"/>
                  </a:cubicBezTo>
                  <a:cubicBezTo>
                    <a:pt x="290139" y="900439"/>
                    <a:pt x="239534" y="856590"/>
                    <a:pt x="177120" y="856590"/>
                  </a:cubicBezTo>
                  <a:cubicBezTo>
                    <a:pt x="118080" y="856590"/>
                    <a:pt x="69161" y="895380"/>
                    <a:pt x="64100" y="945974"/>
                  </a:cubicBezTo>
                  <a:cubicBezTo>
                    <a:pt x="64100" y="947661"/>
                    <a:pt x="64100" y="947661"/>
                    <a:pt x="64100" y="949347"/>
                  </a:cubicBezTo>
                  <a:cubicBezTo>
                    <a:pt x="60727" y="972958"/>
                    <a:pt x="67474" y="994882"/>
                    <a:pt x="80969" y="1015120"/>
                  </a:cubicBezTo>
                  <a:cubicBezTo>
                    <a:pt x="92777" y="1030299"/>
                    <a:pt x="96151" y="1037045"/>
                    <a:pt x="102898" y="1053910"/>
                  </a:cubicBezTo>
                  <a:cubicBezTo>
                    <a:pt x="102898" y="1053910"/>
                    <a:pt x="102898" y="1053910"/>
                    <a:pt x="107959" y="1074147"/>
                  </a:cubicBezTo>
                  <a:cubicBezTo>
                    <a:pt x="107959" y="1074147"/>
                    <a:pt x="107959" y="1074147"/>
                    <a:pt x="107959" y="1111250"/>
                  </a:cubicBezTo>
                  <a:cubicBezTo>
                    <a:pt x="107959" y="1111250"/>
                    <a:pt x="107959" y="1111250"/>
                    <a:pt x="0" y="1111250"/>
                  </a:cubicBezTo>
                  <a:cubicBezTo>
                    <a:pt x="0" y="1111250"/>
                    <a:pt x="0" y="1111250"/>
                    <a:pt x="0" y="381000"/>
                  </a:cubicBezTo>
                  <a:cubicBezTo>
                    <a:pt x="0" y="381000"/>
                    <a:pt x="0" y="381000"/>
                    <a:pt x="812515" y="381000"/>
                  </a:cubicBezTo>
                  <a:lnTo>
                    <a:pt x="977141" y="381000"/>
                  </a:lnTo>
                  <a:cubicBezTo>
                    <a:pt x="977141" y="381000"/>
                    <a:pt x="977141" y="381000"/>
                    <a:pt x="977141" y="187128"/>
                  </a:cubicBezTo>
                  <a:cubicBezTo>
                    <a:pt x="977141" y="187128"/>
                    <a:pt x="977141" y="187128"/>
                    <a:pt x="968772" y="153412"/>
                  </a:cubicBezTo>
                  <a:cubicBezTo>
                    <a:pt x="968772" y="153412"/>
                    <a:pt x="968772" y="153412"/>
                    <a:pt x="967098" y="153412"/>
                  </a:cubicBezTo>
                  <a:cubicBezTo>
                    <a:pt x="962077" y="136553"/>
                    <a:pt x="955382" y="126438"/>
                    <a:pt x="943665" y="109580"/>
                  </a:cubicBezTo>
                  <a:cubicBezTo>
                    <a:pt x="933623" y="96093"/>
                    <a:pt x="930275" y="82606"/>
                    <a:pt x="931949" y="65748"/>
                  </a:cubicBezTo>
                  <a:cubicBezTo>
                    <a:pt x="931949" y="28659"/>
                    <a:pt x="965425" y="0"/>
                    <a:pt x="1007269" y="0"/>
                  </a:cubicBezTo>
                  <a:close/>
                </a:path>
              </a:pathLst>
            </a:custGeom>
            <a:solidFill>
              <a:srgbClr val="FFFFCC"/>
            </a:solidFill>
            <a:ln>
              <a:noFill/>
            </a:ln>
          </p:spPr>
          <p:txBody>
            <a:bodyPr anchor="ctr"/>
            <a:lstStyle/>
            <a:p>
              <a:pPr algn="ctr"/>
              <a:endParaRPr/>
            </a:p>
          </p:txBody>
        </p:sp>
        <p:sp>
          <p:nvSpPr>
            <p:cNvPr id="40" name="îṣľiḋè"/>
            <p:cNvSpPr/>
            <p:nvPr/>
          </p:nvSpPr>
          <p:spPr bwMode="auto">
            <a:xfrm>
              <a:off x="9726276" y="3898705"/>
              <a:ext cx="809340" cy="715975"/>
            </a:xfrm>
            <a:custGeom>
              <a:avLst/>
              <a:gdLst>
                <a:gd name="connsiteX0" fmla="*/ 179388 w 1057275"/>
                <a:gd name="connsiteY0" fmla="*/ 0 h 1060450"/>
                <a:gd name="connsiteX1" fmla="*/ 255484 w 1057275"/>
                <a:gd name="connsiteY1" fmla="*/ 60722 h 1060450"/>
                <a:gd name="connsiteX2" fmla="*/ 243647 w 1057275"/>
                <a:gd name="connsiteY2" fmla="*/ 109637 h 1060450"/>
                <a:gd name="connsiteX3" fmla="*/ 216590 w 1057275"/>
                <a:gd name="connsiteY3" fmla="*/ 156865 h 1060450"/>
                <a:gd name="connsiteX4" fmla="*/ 218281 w 1057275"/>
                <a:gd name="connsiteY4" fmla="*/ 156865 h 1060450"/>
                <a:gd name="connsiteX5" fmla="*/ 209826 w 1057275"/>
                <a:gd name="connsiteY5" fmla="*/ 187226 h 1060450"/>
                <a:gd name="connsiteX6" fmla="*/ 209826 w 1057275"/>
                <a:gd name="connsiteY6" fmla="*/ 314912 h 1060450"/>
                <a:gd name="connsiteX7" fmla="*/ 209826 w 1057275"/>
                <a:gd name="connsiteY7" fmla="*/ 330200 h 1060450"/>
                <a:gd name="connsiteX8" fmla="*/ 264532 w 1057275"/>
                <a:gd name="connsiteY8" fmla="*/ 330200 h 1060450"/>
                <a:gd name="connsiteX9" fmla="*/ 814068 w 1057275"/>
                <a:gd name="connsiteY9" fmla="*/ 330200 h 1060450"/>
                <a:gd name="connsiteX10" fmla="*/ 788734 w 1057275"/>
                <a:gd name="connsiteY10" fmla="*/ 449941 h 1060450"/>
                <a:gd name="connsiteX11" fmla="*/ 1057275 w 1057275"/>
                <a:gd name="connsiteY11" fmla="*/ 1060450 h 1060450"/>
                <a:gd name="connsiteX12" fmla="*/ 660375 w 1057275"/>
                <a:gd name="connsiteY12" fmla="*/ 1060450 h 1060450"/>
                <a:gd name="connsiteX13" fmla="*/ 660375 w 1057275"/>
                <a:gd name="connsiteY13" fmla="*/ 1009856 h 1060450"/>
                <a:gd name="connsiteX14" fmla="*/ 667131 w 1057275"/>
                <a:gd name="connsiteY14" fmla="*/ 984558 h 1060450"/>
                <a:gd name="connsiteX15" fmla="*/ 687398 w 1057275"/>
                <a:gd name="connsiteY15" fmla="*/ 949142 h 1060450"/>
                <a:gd name="connsiteX16" fmla="*/ 705976 w 1057275"/>
                <a:gd name="connsiteY16" fmla="*/ 888428 h 1060450"/>
                <a:gd name="connsiteX17" fmla="*/ 592817 w 1057275"/>
                <a:gd name="connsiteY17" fmla="*/ 790612 h 1060450"/>
                <a:gd name="connsiteX18" fmla="*/ 479658 w 1057275"/>
                <a:gd name="connsiteY18" fmla="*/ 879996 h 1060450"/>
                <a:gd name="connsiteX19" fmla="*/ 479658 w 1057275"/>
                <a:gd name="connsiteY19" fmla="*/ 881682 h 1060450"/>
                <a:gd name="connsiteX20" fmla="*/ 479658 w 1057275"/>
                <a:gd name="connsiteY20" fmla="*/ 883369 h 1060450"/>
                <a:gd name="connsiteX21" fmla="*/ 496548 w 1057275"/>
                <a:gd name="connsiteY21" fmla="*/ 949142 h 1060450"/>
                <a:gd name="connsiteX22" fmla="*/ 518504 w 1057275"/>
                <a:gd name="connsiteY22" fmla="*/ 987931 h 1060450"/>
                <a:gd name="connsiteX23" fmla="*/ 523571 w 1057275"/>
                <a:gd name="connsiteY23" fmla="*/ 1009856 h 1060450"/>
                <a:gd name="connsiteX24" fmla="*/ 523571 w 1057275"/>
                <a:gd name="connsiteY24" fmla="*/ 1060450 h 1060450"/>
                <a:gd name="connsiteX25" fmla="*/ 0 w 1057275"/>
                <a:gd name="connsiteY25" fmla="*/ 1060450 h 1060450"/>
                <a:gd name="connsiteX26" fmla="*/ 0 w 1057275"/>
                <a:gd name="connsiteY26" fmla="*/ 588233 h 1060450"/>
                <a:gd name="connsiteX27" fmla="*/ 47290 w 1057275"/>
                <a:gd name="connsiteY27" fmla="*/ 588233 h 1060450"/>
                <a:gd name="connsiteX28" fmla="*/ 74313 w 1057275"/>
                <a:gd name="connsiteY28" fmla="*/ 594979 h 1060450"/>
                <a:gd name="connsiteX29" fmla="*/ 108092 w 1057275"/>
                <a:gd name="connsiteY29" fmla="*/ 615217 h 1060450"/>
                <a:gd name="connsiteX30" fmla="*/ 168894 w 1057275"/>
                <a:gd name="connsiteY30" fmla="*/ 633768 h 1060450"/>
                <a:gd name="connsiteX31" fmla="*/ 266852 w 1057275"/>
                <a:gd name="connsiteY31" fmla="*/ 520773 h 1060450"/>
                <a:gd name="connsiteX32" fmla="*/ 177339 w 1057275"/>
                <a:gd name="connsiteY32" fmla="*/ 407779 h 1060450"/>
                <a:gd name="connsiteX33" fmla="*/ 173961 w 1057275"/>
                <a:gd name="connsiteY33" fmla="*/ 407779 h 1060450"/>
                <a:gd name="connsiteX34" fmla="*/ 108092 w 1057275"/>
                <a:gd name="connsiteY34" fmla="*/ 424644 h 1060450"/>
                <a:gd name="connsiteX35" fmla="*/ 69246 w 1057275"/>
                <a:gd name="connsiteY35" fmla="*/ 446568 h 1060450"/>
                <a:gd name="connsiteX36" fmla="*/ 47290 w 1057275"/>
                <a:gd name="connsiteY36" fmla="*/ 451627 h 1060450"/>
                <a:gd name="connsiteX37" fmla="*/ 0 w 1057275"/>
                <a:gd name="connsiteY37" fmla="*/ 451627 h 1060450"/>
                <a:gd name="connsiteX38" fmla="*/ 0 w 1057275"/>
                <a:gd name="connsiteY38" fmla="*/ 330200 h 1060450"/>
                <a:gd name="connsiteX39" fmla="*/ 144887 w 1057275"/>
                <a:gd name="connsiteY39" fmla="*/ 330200 h 1060450"/>
                <a:gd name="connsiteX40" fmla="*/ 148527 w 1057275"/>
                <a:gd name="connsiteY40" fmla="*/ 330200 h 1060450"/>
                <a:gd name="connsiteX41" fmla="*/ 148236 w 1057275"/>
                <a:gd name="connsiteY41" fmla="*/ 297416 h 1060450"/>
                <a:gd name="connsiteX42" fmla="*/ 147258 w 1057275"/>
                <a:gd name="connsiteY42" fmla="*/ 187226 h 1060450"/>
                <a:gd name="connsiteX43" fmla="*/ 138803 w 1057275"/>
                <a:gd name="connsiteY43" fmla="*/ 153492 h 1060450"/>
                <a:gd name="connsiteX44" fmla="*/ 115128 w 1057275"/>
                <a:gd name="connsiteY44" fmla="*/ 109637 h 1060450"/>
                <a:gd name="connsiteX45" fmla="*/ 101600 w 1057275"/>
                <a:gd name="connsiteY45" fmla="*/ 65782 h 1060450"/>
                <a:gd name="connsiteX46" fmla="*/ 179388 w 1057275"/>
                <a:gd name="connsiteY46" fmla="*/ 0 h 10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7275" h="1060450">
                  <a:moveTo>
                    <a:pt x="179388" y="0"/>
                  </a:moveTo>
                  <a:cubicBezTo>
                    <a:pt x="219972" y="0"/>
                    <a:pt x="252102" y="26988"/>
                    <a:pt x="255484" y="60722"/>
                  </a:cubicBezTo>
                  <a:cubicBezTo>
                    <a:pt x="257175" y="80963"/>
                    <a:pt x="253793" y="96143"/>
                    <a:pt x="243647" y="109637"/>
                  </a:cubicBezTo>
                  <a:cubicBezTo>
                    <a:pt x="230119" y="128191"/>
                    <a:pt x="223354" y="138311"/>
                    <a:pt x="216590" y="156865"/>
                  </a:cubicBezTo>
                  <a:cubicBezTo>
                    <a:pt x="216590" y="156865"/>
                    <a:pt x="216590" y="156865"/>
                    <a:pt x="218281" y="156865"/>
                  </a:cubicBezTo>
                  <a:lnTo>
                    <a:pt x="209826" y="187226"/>
                  </a:lnTo>
                  <a:cubicBezTo>
                    <a:pt x="209826" y="187226"/>
                    <a:pt x="209826" y="187226"/>
                    <a:pt x="209826" y="314912"/>
                  </a:cubicBezTo>
                  <a:lnTo>
                    <a:pt x="209826" y="330200"/>
                  </a:lnTo>
                  <a:lnTo>
                    <a:pt x="264532" y="330200"/>
                  </a:lnTo>
                  <a:cubicBezTo>
                    <a:pt x="384774" y="330200"/>
                    <a:pt x="559672" y="330200"/>
                    <a:pt x="814068" y="330200"/>
                  </a:cubicBezTo>
                  <a:cubicBezTo>
                    <a:pt x="802246" y="406092"/>
                    <a:pt x="787045" y="419584"/>
                    <a:pt x="788734" y="449941"/>
                  </a:cubicBezTo>
                  <a:cubicBezTo>
                    <a:pt x="797179" y="616903"/>
                    <a:pt x="1057275" y="1060450"/>
                    <a:pt x="1057275" y="1060450"/>
                  </a:cubicBezTo>
                  <a:cubicBezTo>
                    <a:pt x="1057275" y="1060450"/>
                    <a:pt x="1057275" y="1060450"/>
                    <a:pt x="660375" y="1060450"/>
                  </a:cubicBezTo>
                  <a:cubicBezTo>
                    <a:pt x="660375" y="1060450"/>
                    <a:pt x="660375" y="1060450"/>
                    <a:pt x="660375" y="1009856"/>
                  </a:cubicBezTo>
                  <a:cubicBezTo>
                    <a:pt x="660375" y="1009856"/>
                    <a:pt x="660375" y="1009856"/>
                    <a:pt x="667131" y="984558"/>
                  </a:cubicBezTo>
                  <a:cubicBezTo>
                    <a:pt x="672197" y="971066"/>
                    <a:pt x="675575" y="964320"/>
                    <a:pt x="687398" y="949142"/>
                  </a:cubicBezTo>
                  <a:cubicBezTo>
                    <a:pt x="700909" y="930591"/>
                    <a:pt x="705976" y="910353"/>
                    <a:pt x="705976" y="888428"/>
                  </a:cubicBezTo>
                  <a:cubicBezTo>
                    <a:pt x="705976" y="834461"/>
                    <a:pt x="655308" y="790612"/>
                    <a:pt x="592817" y="790612"/>
                  </a:cubicBezTo>
                  <a:cubicBezTo>
                    <a:pt x="532016" y="790612"/>
                    <a:pt x="484725" y="829401"/>
                    <a:pt x="479658" y="879996"/>
                  </a:cubicBezTo>
                  <a:cubicBezTo>
                    <a:pt x="479658" y="879996"/>
                    <a:pt x="479658" y="879996"/>
                    <a:pt x="479658" y="881682"/>
                  </a:cubicBezTo>
                  <a:cubicBezTo>
                    <a:pt x="479658" y="881682"/>
                    <a:pt x="479658" y="883369"/>
                    <a:pt x="479658" y="883369"/>
                  </a:cubicBezTo>
                  <a:cubicBezTo>
                    <a:pt x="476281" y="908666"/>
                    <a:pt x="483036" y="928904"/>
                    <a:pt x="496548" y="949142"/>
                  </a:cubicBezTo>
                  <a:cubicBezTo>
                    <a:pt x="508370" y="964320"/>
                    <a:pt x="511748" y="972753"/>
                    <a:pt x="518504" y="987931"/>
                  </a:cubicBezTo>
                  <a:lnTo>
                    <a:pt x="523571" y="1009856"/>
                  </a:lnTo>
                  <a:cubicBezTo>
                    <a:pt x="523571" y="1009856"/>
                    <a:pt x="523571" y="1009856"/>
                    <a:pt x="523571" y="1060450"/>
                  </a:cubicBezTo>
                  <a:cubicBezTo>
                    <a:pt x="523571" y="1060450"/>
                    <a:pt x="523571" y="1060450"/>
                    <a:pt x="0" y="1060450"/>
                  </a:cubicBezTo>
                  <a:cubicBezTo>
                    <a:pt x="0" y="1060450"/>
                    <a:pt x="0" y="1060450"/>
                    <a:pt x="0" y="588233"/>
                  </a:cubicBezTo>
                  <a:cubicBezTo>
                    <a:pt x="0" y="588233"/>
                    <a:pt x="0" y="588233"/>
                    <a:pt x="47290" y="588233"/>
                  </a:cubicBezTo>
                  <a:cubicBezTo>
                    <a:pt x="47290" y="588233"/>
                    <a:pt x="47290" y="588233"/>
                    <a:pt x="74313" y="594979"/>
                  </a:cubicBezTo>
                  <a:cubicBezTo>
                    <a:pt x="87825" y="600038"/>
                    <a:pt x="94580" y="605098"/>
                    <a:pt x="108092" y="615217"/>
                  </a:cubicBezTo>
                  <a:cubicBezTo>
                    <a:pt x="126670" y="628709"/>
                    <a:pt x="146938" y="633768"/>
                    <a:pt x="168894" y="633768"/>
                  </a:cubicBezTo>
                  <a:cubicBezTo>
                    <a:pt x="222940" y="633768"/>
                    <a:pt x="266852" y="583174"/>
                    <a:pt x="266852" y="520773"/>
                  </a:cubicBezTo>
                  <a:cubicBezTo>
                    <a:pt x="266852" y="461746"/>
                    <a:pt x="228007" y="412838"/>
                    <a:pt x="177339" y="407779"/>
                  </a:cubicBezTo>
                  <a:cubicBezTo>
                    <a:pt x="175650" y="407779"/>
                    <a:pt x="175650" y="407779"/>
                    <a:pt x="173961" y="407779"/>
                  </a:cubicBezTo>
                  <a:cubicBezTo>
                    <a:pt x="150316" y="404406"/>
                    <a:pt x="128359" y="411152"/>
                    <a:pt x="108092" y="424644"/>
                  </a:cubicBezTo>
                  <a:cubicBezTo>
                    <a:pt x="92891" y="436449"/>
                    <a:pt x="86136" y="439822"/>
                    <a:pt x="69246" y="446568"/>
                  </a:cubicBezTo>
                  <a:cubicBezTo>
                    <a:pt x="69246" y="446568"/>
                    <a:pt x="69246" y="446568"/>
                    <a:pt x="47290" y="451627"/>
                  </a:cubicBezTo>
                  <a:cubicBezTo>
                    <a:pt x="47290" y="451627"/>
                    <a:pt x="47290" y="451627"/>
                    <a:pt x="0" y="451627"/>
                  </a:cubicBezTo>
                  <a:cubicBezTo>
                    <a:pt x="0" y="451627"/>
                    <a:pt x="0" y="451627"/>
                    <a:pt x="0" y="330200"/>
                  </a:cubicBezTo>
                  <a:cubicBezTo>
                    <a:pt x="0" y="330200"/>
                    <a:pt x="0" y="330200"/>
                    <a:pt x="144887" y="330200"/>
                  </a:cubicBezTo>
                  <a:lnTo>
                    <a:pt x="148527" y="330200"/>
                  </a:lnTo>
                  <a:lnTo>
                    <a:pt x="148236" y="297416"/>
                  </a:lnTo>
                  <a:cubicBezTo>
                    <a:pt x="147998" y="270613"/>
                    <a:pt x="147681" y="234876"/>
                    <a:pt x="147258" y="187226"/>
                  </a:cubicBezTo>
                  <a:cubicBezTo>
                    <a:pt x="147258" y="187226"/>
                    <a:pt x="147258" y="187226"/>
                    <a:pt x="138803" y="153492"/>
                  </a:cubicBezTo>
                  <a:cubicBezTo>
                    <a:pt x="132039" y="136624"/>
                    <a:pt x="126966" y="126504"/>
                    <a:pt x="115128" y="109637"/>
                  </a:cubicBezTo>
                  <a:cubicBezTo>
                    <a:pt x="104982" y="96143"/>
                    <a:pt x="101600" y="82649"/>
                    <a:pt x="101600" y="65782"/>
                  </a:cubicBezTo>
                  <a:cubicBezTo>
                    <a:pt x="101600" y="28674"/>
                    <a:pt x="137112" y="0"/>
                    <a:pt x="179388" y="0"/>
                  </a:cubicBezTo>
                  <a:close/>
                </a:path>
              </a:pathLst>
            </a:custGeom>
            <a:solidFill>
              <a:srgbClr val="FFFFCC"/>
            </a:solidFill>
            <a:ln>
              <a:noFill/>
            </a:ln>
          </p:spPr>
          <p:txBody>
            <a:bodyPr anchor="ctr"/>
            <a:lstStyle/>
            <a:p>
              <a:pPr algn="ctr"/>
              <a:endParaRPr/>
            </a:p>
          </p:txBody>
        </p:sp>
        <p:sp>
          <p:nvSpPr>
            <p:cNvPr id="41" name="íṧ1íḓè"/>
            <p:cNvSpPr/>
            <p:nvPr/>
          </p:nvSpPr>
          <p:spPr bwMode="auto">
            <a:xfrm>
              <a:off x="8044950" y="3546079"/>
              <a:ext cx="580877" cy="491965"/>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rgbClr val="FFC000"/>
            </a:solidFill>
            <a:ln>
              <a:noFill/>
            </a:ln>
          </p:spPr>
          <p:txBody>
            <a:bodyPr anchor="ctr"/>
            <a:lstStyle/>
            <a:p>
              <a:pPr algn="ctr"/>
              <a:endParaRPr/>
            </a:p>
          </p:txBody>
        </p:sp>
        <p:sp>
          <p:nvSpPr>
            <p:cNvPr id="42" name="Rectangle 44"/>
            <p:cNvSpPr>
              <a:spLocks noChangeArrowheads="1"/>
            </p:cNvSpPr>
            <p:nvPr/>
          </p:nvSpPr>
          <p:spPr bwMode="auto">
            <a:xfrm>
              <a:off x="8876774" y="314398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应用</a:t>
              </a:r>
              <a:endParaRPr lang="en-US" altLang="zh-CN" sz="1400" dirty="0">
                <a:latin typeface="+mn-ea"/>
              </a:endParaRPr>
            </a:p>
          </p:txBody>
        </p:sp>
        <p:sp>
          <p:nvSpPr>
            <p:cNvPr id="43" name="Rectangle 44"/>
            <p:cNvSpPr>
              <a:spLocks noChangeArrowheads="1"/>
            </p:cNvSpPr>
            <p:nvPr/>
          </p:nvSpPr>
          <p:spPr bwMode="auto">
            <a:xfrm>
              <a:off x="9478895" y="4798993"/>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介质</a:t>
              </a:r>
              <a:endParaRPr lang="en-US" altLang="zh-CN" sz="1400" dirty="0">
                <a:latin typeface="+mn-ea"/>
              </a:endParaRPr>
            </a:p>
          </p:txBody>
        </p:sp>
        <p:sp>
          <p:nvSpPr>
            <p:cNvPr id="44" name="Rectangle 44"/>
            <p:cNvSpPr>
              <a:spLocks noChangeArrowheads="1"/>
            </p:cNvSpPr>
            <p:nvPr/>
          </p:nvSpPr>
          <p:spPr bwMode="auto">
            <a:xfrm>
              <a:off x="8876773"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路由</a:t>
              </a:r>
              <a:endParaRPr lang="en-US" altLang="zh-CN" sz="1400" dirty="0">
                <a:latin typeface="+mn-ea"/>
              </a:endParaRPr>
            </a:p>
          </p:txBody>
        </p:sp>
        <p:sp>
          <p:nvSpPr>
            <p:cNvPr id="45" name="Rectangle 44"/>
            <p:cNvSpPr>
              <a:spLocks noChangeArrowheads="1"/>
            </p:cNvSpPr>
            <p:nvPr/>
          </p:nvSpPr>
          <p:spPr bwMode="auto">
            <a:xfrm>
              <a:off x="9842549"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计算</a:t>
              </a:r>
              <a:endParaRPr lang="en-US" altLang="zh-CN" sz="1400" dirty="0">
                <a:latin typeface="+mn-ea"/>
              </a:endParaRPr>
            </a:p>
          </p:txBody>
        </p:sp>
        <p:sp>
          <p:nvSpPr>
            <p:cNvPr id="46" name="Rectangle 44"/>
            <p:cNvSpPr>
              <a:spLocks noChangeArrowheads="1"/>
            </p:cNvSpPr>
            <p:nvPr/>
          </p:nvSpPr>
          <p:spPr bwMode="auto">
            <a:xfrm>
              <a:off x="8876773"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安全</a:t>
              </a:r>
              <a:endParaRPr lang="en-US" altLang="zh-CN" sz="1400" dirty="0">
                <a:latin typeface="+mn-ea"/>
              </a:endParaRPr>
            </a:p>
          </p:txBody>
        </p:sp>
        <p:sp>
          <p:nvSpPr>
            <p:cNvPr id="47" name="Rectangle 44"/>
            <p:cNvSpPr>
              <a:spLocks noChangeArrowheads="1"/>
            </p:cNvSpPr>
            <p:nvPr/>
          </p:nvSpPr>
          <p:spPr bwMode="auto">
            <a:xfrm>
              <a:off x="9842549"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交换</a:t>
              </a:r>
              <a:endParaRPr lang="en-US" altLang="zh-CN" sz="1400" dirty="0">
                <a:latin typeface="+mn-ea"/>
              </a:endParaRPr>
            </a:p>
          </p:txBody>
        </p:sp>
        <p:sp>
          <p:nvSpPr>
            <p:cNvPr id="48" name="Rectangle 44"/>
            <p:cNvSpPr>
              <a:spLocks noChangeArrowheads="1"/>
            </p:cNvSpPr>
            <p:nvPr/>
          </p:nvSpPr>
          <p:spPr bwMode="auto">
            <a:xfrm>
              <a:off x="8087825"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无线</a:t>
              </a:r>
              <a:endParaRPr lang="en-US" altLang="zh-CN" sz="1400" dirty="0">
                <a:latin typeface="+mn-ea"/>
              </a:endParaRPr>
            </a:p>
          </p:txBody>
        </p:sp>
        <p:sp>
          <p:nvSpPr>
            <p:cNvPr id="49" name="Rectangle 44"/>
            <p:cNvSpPr>
              <a:spLocks noChangeArrowheads="1"/>
            </p:cNvSpPr>
            <p:nvPr/>
          </p:nvSpPr>
          <p:spPr bwMode="auto">
            <a:xfrm>
              <a:off x="8807369" y="5254845"/>
              <a:ext cx="5934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dirty="0">
                  <a:latin typeface="+mn-ea"/>
                </a:rPr>
                <a:t>… …</a:t>
              </a:r>
            </a:p>
          </p:txBody>
        </p:sp>
        <p:sp>
          <p:nvSpPr>
            <p:cNvPr id="50" name="Rectangle 44"/>
            <p:cNvSpPr>
              <a:spLocks noChangeArrowheads="1"/>
            </p:cNvSpPr>
            <p:nvPr/>
          </p:nvSpPr>
          <p:spPr bwMode="auto">
            <a:xfrm>
              <a:off x="8087825"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存储</a:t>
              </a:r>
              <a:endParaRPr lang="en-US" altLang="zh-CN" sz="1400" dirty="0">
                <a:latin typeface="+mn-ea"/>
              </a:endParaRPr>
            </a:p>
          </p:txBody>
        </p:sp>
        <p:sp>
          <p:nvSpPr>
            <p:cNvPr id="51" name="Rectangle 44"/>
            <p:cNvSpPr>
              <a:spLocks noChangeArrowheads="1"/>
            </p:cNvSpPr>
            <p:nvPr/>
          </p:nvSpPr>
          <p:spPr bwMode="auto">
            <a:xfrm>
              <a:off x="8516165" y="4798993"/>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机房</a:t>
              </a:r>
              <a:endParaRPr lang="en-US" altLang="zh-CN" sz="1400" dirty="0">
                <a:latin typeface="+mn-ea"/>
              </a:endParaRPr>
            </a:p>
          </p:txBody>
        </p:sp>
      </p:grpSp>
    </p:spTree>
    <p:extLst>
      <p:ext uri="{BB962C8B-B14F-4D97-AF65-F5344CB8AC3E}">
        <p14:creationId xmlns:p14="http://schemas.microsoft.com/office/powerpoint/2010/main" val="219716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网络工程师</a:t>
            </a:r>
            <a:endParaRPr lang="zh-CN" altLang="en-US" dirty="0"/>
          </a:p>
        </p:txBody>
      </p:sp>
      <p:sp>
        <p:nvSpPr>
          <p:cNvPr id="4" name="文本占位符 3"/>
          <p:cNvSpPr>
            <a:spLocks noGrp="1"/>
          </p:cNvSpPr>
          <p:nvPr>
            <p:ph type="body" sz="quarter" idx="4294967295"/>
          </p:nvPr>
        </p:nvSpPr>
        <p:spPr>
          <a:xfrm>
            <a:off x="442912" y="952797"/>
            <a:ext cx="11306175" cy="4679950"/>
          </a:xfrm>
        </p:spPr>
        <p:txBody>
          <a:bodyPr/>
          <a:lstStyle/>
          <a:p>
            <a:r>
              <a:rPr lang="zh-CN" altLang="en-US" sz="2000" dirty="0"/>
              <a:t>网络工程师：</a:t>
            </a:r>
          </a:p>
          <a:p>
            <a:pPr lvl="1"/>
            <a:r>
              <a:rPr lang="zh-CN" altLang="en-US" sz="1800" dirty="0"/>
              <a:t>是在网络工程领域，掌握专业的网络技术，具备一定的职业技能及职业素养，具有一定项目实施经验，能够在项目现场与客户或者其他项目干系人充分沟通，根据客户的需求及环境因素制定实施方案及项目计划（得到项目干系人认可），并充分调动各方资源保证项目按时、保质保量落地，以及在项目实施后对干系人进行培训及工程文档交付的职业。</a:t>
            </a:r>
            <a:endParaRPr lang="en-US" altLang="zh-CN" sz="1800" dirty="0"/>
          </a:p>
          <a:p>
            <a:r>
              <a:rPr lang="zh-CN" altLang="en-US" sz="2000" dirty="0"/>
              <a:t>网络工程师综合能力模型：</a:t>
            </a:r>
          </a:p>
          <a:p>
            <a:endParaRPr lang="zh-CN" altLang="en-US" sz="2000" dirty="0"/>
          </a:p>
        </p:txBody>
      </p:sp>
      <p:sp>
        <p:nvSpPr>
          <p:cNvPr id="2" name="矩形 1"/>
          <p:cNvSpPr/>
          <p:nvPr/>
        </p:nvSpPr>
        <p:spPr>
          <a:xfrm>
            <a:off x="405037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专业知识</a:t>
            </a:r>
          </a:p>
        </p:txBody>
      </p:sp>
      <p:sp>
        <p:nvSpPr>
          <p:cNvPr id="5" name="矩形 4"/>
          <p:cNvSpPr/>
          <p:nvPr/>
        </p:nvSpPr>
        <p:spPr>
          <a:xfrm>
            <a:off x="405037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技术知识</a:t>
            </a:r>
          </a:p>
        </p:txBody>
      </p:sp>
      <p:sp>
        <p:nvSpPr>
          <p:cNvPr id="6" name="矩形 5"/>
          <p:cNvSpPr/>
          <p:nvPr/>
        </p:nvSpPr>
        <p:spPr>
          <a:xfrm>
            <a:off x="405037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产品知识</a:t>
            </a:r>
          </a:p>
        </p:txBody>
      </p:sp>
      <p:sp>
        <p:nvSpPr>
          <p:cNvPr id="7" name="矩形 6"/>
          <p:cNvSpPr/>
          <p:nvPr/>
        </p:nvSpPr>
        <p:spPr>
          <a:xfrm>
            <a:off x="405037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工程知识</a:t>
            </a:r>
          </a:p>
        </p:txBody>
      </p:sp>
      <p:sp>
        <p:nvSpPr>
          <p:cNvPr id="8" name="矩形 7"/>
          <p:cNvSpPr/>
          <p:nvPr/>
        </p:nvSpPr>
        <p:spPr>
          <a:xfrm>
            <a:off x="405037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行业知识</a:t>
            </a:r>
          </a:p>
        </p:txBody>
      </p:sp>
      <p:sp>
        <p:nvSpPr>
          <p:cNvPr id="9" name="矩形 8"/>
          <p:cNvSpPr/>
          <p:nvPr/>
        </p:nvSpPr>
        <p:spPr>
          <a:xfrm>
            <a:off x="405037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流程规范</a:t>
            </a:r>
          </a:p>
        </p:txBody>
      </p:sp>
      <p:sp>
        <p:nvSpPr>
          <p:cNvPr id="10" name="矩形 9"/>
          <p:cNvSpPr/>
          <p:nvPr/>
        </p:nvSpPr>
        <p:spPr>
          <a:xfrm>
            <a:off x="568232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基本素质</a:t>
            </a:r>
          </a:p>
        </p:txBody>
      </p:sp>
      <p:sp>
        <p:nvSpPr>
          <p:cNvPr id="11" name="矩形 10"/>
          <p:cNvSpPr/>
          <p:nvPr/>
        </p:nvSpPr>
        <p:spPr>
          <a:xfrm>
            <a:off x="568232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学习能力</a:t>
            </a:r>
          </a:p>
        </p:txBody>
      </p:sp>
      <p:sp>
        <p:nvSpPr>
          <p:cNvPr id="12" name="矩形 11"/>
          <p:cNvSpPr/>
          <p:nvPr/>
        </p:nvSpPr>
        <p:spPr>
          <a:xfrm>
            <a:off x="568232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信息搜集</a:t>
            </a:r>
          </a:p>
        </p:txBody>
      </p:sp>
      <p:sp>
        <p:nvSpPr>
          <p:cNvPr id="13" name="矩形 12"/>
          <p:cNvSpPr/>
          <p:nvPr/>
        </p:nvSpPr>
        <p:spPr>
          <a:xfrm>
            <a:off x="568232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服务意识</a:t>
            </a:r>
          </a:p>
        </p:txBody>
      </p:sp>
      <p:sp>
        <p:nvSpPr>
          <p:cNvPr id="14" name="矩形 13"/>
          <p:cNvSpPr/>
          <p:nvPr/>
        </p:nvSpPr>
        <p:spPr>
          <a:xfrm>
            <a:off x="568232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价值观</a:t>
            </a:r>
          </a:p>
        </p:txBody>
      </p:sp>
      <p:sp>
        <p:nvSpPr>
          <p:cNvPr id="15" name="矩形 14"/>
          <p:cNvSpPr/>
          <p:nvPr/>
        </p:nvSpPr>
        <p:spPr>
          <a:xfrm>
            <a:off x="568232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商务礼仪</a:t>
            </a:r>
          </a:p>
        </p:txBody>
      </p:sp>
      <p:sp>
        <p:nvSpPr>
          <p:cNvPr id="16" name="矩形 15"/>
          <p:cNvSpPr/>
          <p:nvPr/>
        </p:nvSpPr>
        <p:spPr>
          <a:xfrm>
            <a:off x="731427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职业技能</a:t>
            </a:r>
          </a:p>
        </p:txBody>
      </p:sp>
      <p:sp>
        <p:nvSpPr>
          <p:cNvPr id="17" name="矩形 16"/>
          <p:cNvSpPr/>
          <p:nvPr/>
        </p:nvSpPr>
        <p:spPr>
          <a:xfrm>
            <a:off x="731427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沟通能力</a:t>
            </a:r>
          </a:p>
        </p:txBody>
      </p:sp>
      <p:sp>
        <p:nvSpPr>
          <p:cNvPr id="18" name="矩形 17"/>
          <p:cNvSpPr/>
          <p:nvPr/>
        </p:nvSpPr>
        <p:spPr>
          <a:xfrm>
            <a:off x="731427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问题解决</a:t>
            </a:r>
          </a:p>
        </p:txBody>
      </p:sp>
      <p:sp>
        <p:nvSpPr>
          <p:cNvPr id="19" name="矩形 18"/>
          <p:cNvSpPr/>
          <p:nvPr/>
        </p:nvSpPr>
        <p:spPr>
          <a:xfrm>
            <a:off x="731427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呈现能力</a:t>
            </a:r>
          </a:p>
        </p:txBody>
      </p:sp>
      <p:sp>
        <p:nvSpPr>
          <p:cNvPr id="20" name="矩形 19"/>
          <p:cNvSpPr/>
          <p:nvPr/>
        </p:nvSpPr>
        <p:spPr>
          <a:xfrm>
            <a:off x="731427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业务管理</a:t>
            </a:r>
          </a:p>
        </p:txBody>
      </p:sp>
      <p:sp>
        <p:nvSpPr>
          <p:cNvPr id="21" name="矩形 20"/>
          <p:cNvSpPr/>
          <p:nvPr/>
        </p:nvSpPr>
        <p:spPr>
          <a:xfrm>
            <a:off x="731427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团队协作</a:t>
            </a:r>
          </a:p>
        </p:txBody>
      </p:sp>
    </p:spTree>
    <p:extLst>
      <p:ext uri="{BB962C8B-B14F-4D97-AF65-F5344CB8AC3E}">
        <p14:creationId xmlns:p14="http://schemas.microsoft.com/office/powerpoint/2010/main" val="86603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网络工程师的技术成长之路</a:t>
            </a:r>
            <a:endParaRPr lang="zh-CN" altLang="en-US" dirty="0"/>
          </a:p>
        </p:txBody>
      </p:sp>
      <p:sp>
        <p:nvSpPr>
          <p:cNvPr id="4" name="矩形 3"/>
          <p:cNvSpPr/>
          <p:nvPr/>
        </p:nvSpPr>
        <p:spPr>
          <a:xfrm>
            <a:off x="3143672" y="4823454"/>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AutoShape 7"/>
          <p:cNvSpPr>
            <a:spLocks noChangeArrowheads="1"/>
          </p:cNvSpPr>
          <p:nvPr/>
        </p:nvSpPr>
        <p:spPr bwMode="ltGray">
          <a:xfrm>
            <a:off x="3143672" y="4822646"/>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这是什么</a:t>
            </a:r>
          </a:p>
        </p:txBody>
      </p:sp>
      <p:sp>
        <p:nvSpPr>
          <p:cNvPr id="6" name="矩形 5"/>
          <p:cNvSpPr/>
          <p:nvPr/>
        </p:nvSpPr>
        <p:spPr>
          <a:xfrm>
            <a:off x="4605503" y="4939933"/>
            <a:ext cx="2646878" cy="338554"/>
          </a:xfrm>
          <a:prstGeom prst="rect">
            <a:avLst/>
          </a:prstGeom>
        </p:spPr>
        <p:txBody>
          <a:bodyPr wrap="none">
            <a:spAutoFit/>
          </a:bodyPr>
          <a:lstStyle/>
          <a:p>
            <a:r>
              <a:rPr lang="zh-CN" altLang="en-US" sz="1600"/>
              <a:t>什么是路由，什么是交换？</a:t>
            </a:r>
          </a:p>
        </p:txBody>
      </p:sp>
      <p:sp>
        <p:nvSpPr>
          <p:cNvPr id="7" name="矩形 6"/>
          <p:cNvSpPr/>
          <p:nvPr/>
        </p:nvSpPr>
        <p:spPr>
          <a:xfrm>
            <a:off x="3143672" y="4098816"/>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AutoShape 7"/>
          <p:cNvSpPr>
            <a:spLocks noChangeArrowheads="1"/>
          </p:cNvSpPr>
          <p:nvPr/>
        </p:nvSpPr>
        <p:spPr bwMode="ltGray">
          <a:xfrm>
            <a:off x="3143672" y="4098008"/>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a:solidFill>
                  <a:srgbClr val="FFFFFF"/>
                </a:solidFill>
              </a:rPr>
              <a:t>这怎么用</a:t>
            </a:r>
          </a:p>
        </p:txBody>
      </p:sp>
      <p:sp>
        <p:nvSpPr>
          <p:cNvPr id="9" name="矩形 8"/>
          <p:cNvSpPr/>
          <p:nvPr/>
        </p:nvSpPr>
        <p:spPr>
          <a:xfrm>
            <a:off x="4605503" y="4215295"/>
            <a:ext cx="3480440" cy="338554"/>
          </a:xfrm>
          <a:prstGeom prst="rect">
            <a:avLst/>
          </a:prstGeom>
        </p:spPr>
        <p:txBody>
          <a:bodyPr wrap="none">
            <a:spAutoFit/>
          </a:bodyPr>
          <a:lstStyle/>
          <a:p>
            <a:r>
              <a:rPr lang="en-US" altLang="zh-CN" sz="1600" dirty="0"/>
              <a:t>OSPF</a:t>
            </a:r>
            <a:r>
              <a:rPr lang="zh-CN" altLang="en-US" sz="1600" dirty="0"/>
              <a:t>怎么配置，怎么验证和查看？</a:t>
            </a:r>
          </a:p>
        </p:txBody>
      </p:sp>
      <p:sp>
        <p:nvSpPr>
          <p:cNvPr id="10" name="矩形 9"/>
          <p:cNvSpPr/>
          <p:nvPr/>
        </p:nvSpPr>
        <p:spPr>
          <a:xfrm>
            <a:off x="3143672" y="3378760"/>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AutoShape 7"/>
          <p:cNvSpPr>
            <a:spLocks noChangeArrowheads="1"/>
          </p:cNvSpPr>
          <p:nvPr/>
        </p:nvSpPr>
        <p:spPr bwMode="ltGray">
          <a:xfrm>
            <a:off x="3143672" y="3377952"/>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a:solidFill>
                  <a:srgbClr val="FFFFFF"/>
                </a:solidFill>
              </a:rPr>
              <a:t>协议机制</a:t>
            </a:r>
          </a:p>
        </p:txBody>
      </p:sp>
      <p:sp>
        <p:nvSpPr>
          <p:cNvPr id="12" name="矩形 11"/>
          <p:cNvSpPr/>
          <p:nvPr/>
        </p:nvSpPr>
        <p:spPr>
          <a:xfrm>
            <a:off x="4569595" y="3377952"/>
            <a:ext cx="5303055" cy="584775"/>
          </a:xfrm>
          <a:prstGeom prst="rect">
            <a:avLst/>
          </a:prstGeom>
        </p:spPr>
        <p:txBody>
          <a:bodyPr wrap="none">
            <a:spAutoFit/>
          </a:bodyPr>
          <a:lstStyle/>
          <a:p>
            <a:r>
              <a:rPr lang="en-US" altLang="zh-CN" sz="1600" dirty="0"/>
              <a:t>OSPF</a:t>
            </a:r>
            <a:r>
              <a:rPr lang="zh-CN" altLang="en-US" sz="1600" dirty="0"/>
              <a:t>（</a:t>
            </a:r>
            <a:r>
              <a:rPr lang="en-US" altLang="zh-CN" sz="1600" dirty="0"/>
              <a:t>Open Shortest Path First</a:t>
            </a:r>
            <a:r>
              <a:rPr lang="zh-CN" altLang="en-US" sz="1600" dirty="0"/>
              <a:t>）连接关系如何建立？</a:t>
            </a:r>
            <a:endParaRPr lang="en-US" altLang="zh-CN" sz="1600" dirty="0"/>
          </a:p>
          <a:p>
            <a:r>
              <a:rPr lang="en-US" altLang="zh-CN" sz="1600" dirty="0"/>
              <a:t>STP</a:t>
            </a:r>
            <a:r>
              <a:rPr lang="zh-CN" altLang="en-US" sz="1600" dirty="0"/>
              <a:t>（</a:t>
            </a:r>
            <a:r>
              <a:rPr lang="en-US" altLang="zh-CN" sz="1600" dirty="0"/>
              <a:t>Spanning Tree Protocol</a:t>
            </a:r>
            <a:r>
              <a:rPr lang="zh-CN" altLang="en-US" sz="1600" dirty="0"/>
              <a:t>）的详细工作过程如何？</a:t>
            </a:r>
          </a:p>
        </p:txBody>
      </p:sp>
      <p:sp>
        <p:nvSpPr>
          <p:cNvPr id="13" name="矩形 12"/>
          <p:cNvSpPr/>
          <p:nvPr/>
        </p:nvSpPr>
        <p:spPr>
          <a:xfrm>
            <a:off x="3143672" y="2667908"/>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AutoShape 7"/>
          <p:cNvSpPr>
            <a:spLocks noChangeArrowheads="1"/>
          </p:cNvSpPr>
          <p:nvPr/>
        </p:nvSpPr>
        <p:spPr bwMode="ltGray">
          <a:xfrm>
            <a:off x="3143672" y="2667100"/>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报文及底层</a:t>
            </a:r>
          </a:p>
        </p:txBody>
      </p:sp>
      <p:sp>
        <p:nvSpPr>
          <p:cNvPr id="15" name="矩形 14"/>
          <p:cNvSpPr/>
          <p:nvPr/>
        </p:nvSpPr>
        <p:spPr>
          <a:xfrm>
            <a:off x="4605504" y="2784387"/>
            <a:ext cx="3877985" cy="338554"/>
          </a:xfrm>
          <a:prstGeom prst="rect">
            <a:avLst/>
          </a:prstGeom>
        </p:spPr>
        <p:txBody>
          <a:bodyPr wrap="none">
            <a:spAutoFit/>
          </a:bodyPr>
          <a:lstStyle/>
          <a:p>
            <a:r>
              <a:rPr lang="zh-CN" altLang="en-US" sz="1600" dirty="0"/>
              <a:t>协议的底层工作机制、报文层面的细节。</a:t>
            </a:r>
          </a:p>
        </p:txBody>
      </p:sp>
      <p:sp>
        <p:nvSpPr>
          <p:cNvPr id="16" name="矩形 15"/>
          <p:cNvSpPr/>
          <p:nvPr/>
        </p:nvSpPr>
        <p:spPr>
          <a:xfrm>
            <a:off x="3143672" y="1951872"/>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7" name="AutoShape 7"/>
          <p:cNvSpPr>
            <a:spLocks noChangeArrowheads="1"/>
          </p:cNvSpPr>
          <p:nvPr/>
        </p:nvSpPr>
        <p:spPr bwMode="ltGray">
          <a:xfrm>
            <a:off x="3143672" y="1951064"/>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规施排优</a:t>
            </a:r>
          </a:p>
        </p:txBody>
      </p:sp>
      <p:sp>
        <p:nvSpPr>
          <p:cNvPr id="18" name="矩形 17"/>
          <p:cNvSpPr/>
          <p:nvPr/>
        </p:nvSpPr>
        <p:spPr>
          <a:xfrm>
            <a:off x="4605503" y="2068351"/>
            <a:ext cx="4083169" cy="338554"/>
          </a:xfrm>
          <a:prstGeom prst="rect">
            <a:avLst/>
          </a:prstGeom>
        </p:spPr>
        <p:txBody>
          <a:bodyPr wrap="none">
            <a:spAutoFit/>
          </a:bodyPr>
          <a:lstStyle/>
          <a:p>
            <a:r>
              <a:rPr lang="zh-CN" altLang="en-US" sz="1600" dirty="0"/>
              <a:t>方案设计、网络规划、实施、排错、优化。</a:t>
            </a:r>
          </a:p>
        </p:txBody>
      </p:sp>
      <p:sp>
        <p:nvSpPr>
          <p:cNvPr id="20" name="矩形 19"/>
          <p:cNvSpPr/>
          <p:nvPr/>
        </p:nvSpPr>
        <p:spPr>
          <a:xfrm>
            <a:off x="2321774" y="2123384"/>
            <a:ext cx="389850" cy="3266600"/>
          </a:xfrm>
          <a:prstGeom prst="rect">
            <a:avLst/>
          </a:prstGeom>
        </p:spPr>
        <p:txBody>
          <a:bodyPr wrap="none">
            <a:spAutoFit/>
          </a:bodyPr>
          <a:lstStyle/>
          <a:p>
            <a:pPr>
              <a:lnSpc>
                <a:spcPts val="2500"/>
              </a:lnSpc>
            </a:pPr>
            <a:r>
              <a:rPr lang="zh-CN" altLang="en-US" sz="1600" b="1" dirty="0"/>
              <a:t>从</a:t>
            </a:r>
            <a:endParaRPr lang="en-US" altLang="zh-CN" sz="1600" b="1" dirty="0"/>
          </a:p>
          <a:p>
            <a:pPr>
              <a:lnSpc>
                <a:spcPts val="2500"/>
              </a:lnSpc>
            </a:pPr>
            <a:r>
              <a:rPr lang="zh-CN" altLang="en-US" sz="1600" b="1" dirty="0"/>
              <a:t>宏</a:t>
            </a:r>
            <a:endParaRPr lang="en-US" altLang="zh-CN" sz="1600" b="1" dirty="0"/>
          </a:p>
          <a:p>
            <a:pPr>
              <a:lnSpc>
                <a:spcPts val="2500"/>
              </a:lnSpc>
            </a:pPr>
            <a:r>
              <a:rPr lang="zh-CN" altLang="en-US" sz="1600" b="1" dirty="0"/>
              <a:t>观</a:t>
            </a:r>
            <a:endParaRPr lang="en-US" altLang="zh-CN" sz="1600" b="1" dirty="0"/>
          </a:p>
          <a:p>
            <a:pPr>
              <a:lnSpc>
                <a:spcPts val="2500"/>
              </a:lnSpc>
            </a:pPr>
            <a:r>
              <a:rPr lang="zh-CN" altLang="en-US" sz="1600" b="1" dirty="0"/>
              <a:t>到</a:t>
            </a:r>
            <a:endParaRPr lang="en-US" altLang="zh-CN" sz="1600" b="1" dirty="0"/>
          </a:p>
          <a:p>
            <a:pPr>
              <a:lnSpc>
                <a:spcPts val="2500"/>
              </a:lnSpc>
            </a:pPr>
            <a:r>
              <a:rPr lang="zh-CN" altLang="en-US" sz="1600" b="1" dirty="0"/>
              <a:t>微</a:t>
            </a:r>
            <a:endParaRPr lang="en-US" altLang="zh-CN" sz="1600" b="1" dirty="0"/>
          </a:p>
          <a:p>
            <a:pPr>
              <a:lnSpc>
                <a:spcPts val="2500"/>
              </a:lnSpc>
            </a:pPr>
            <a:r>
              <a:rPr lang="zh-CN" altLang="en-US" sz="1600" b="1" dirty="0"/>
              <a:t>观</a:t>
            </a:r>
            <a:endParaRPr lang="en-US" altLang="zh-CN" sz="1600" b="1" dirty="0"/>
          </a:p>
          <a:p>
            <a:pPr>
              <a:lnSpc>
                <a:spcPts val="2500"/>
              </a:lnSpc>
            </a:pPr>
            <a:r>
              <a:rPr lang="zh-CN" altLang="en-US" sz="1600" b="1" dirty="0"/>
              <a:t>再</a:t>
            </a:r>
            <a:endParaRPr lang="en-US" altLang="zh-CN" sz="1600" b="1" dirty="0"/>
          </a:p>
          <a:p>
            <a:pPr>
              <a:lnSpc>
                <a:spcPts val="2500"/>
              </a:lnSpc>
            </a:pPr>
            <a:r>
              <a:rPr lang="zh-CN" altLang="en-US" sz="1600" b="1" dirty="0"/>
              <a:t>回</a:t>
            </a:r>
            <a:endParaRPr lang="en-US" altLang="zh-CN" sz="1600" b="1" dirty="0"/>
          </a:p>
          <a:p>
            <a:pPr>
              <a:lnSpc>
                <a:spcPts val="2500"/>
              </a:lnSpc>
            </a:pPr>
            <a:r>
              <a:rPr lang="zh-CN" altLang="en-US" sz="1600" b="1" dirty="0"/>
              <a:t>宏</a:t>
            </a:r>
            <a:endParaRPr lang="en-US" altLang="zh-CN" sz="1600" b="1" dirty="0"/>
          </a:p>
          <a:p>
            <a:pPr>
              <a:lnSpc>
                <a:spcPts val="2500"/>
              </a:lnSpc>
            </a:pPr>
            <a:r>
              <a:rPr lang="zh-CN" altLang="en-US" sz="1600" b="1" dirty="0"/>
              <a:t>观</a:t>
            </a:r>
          </a:p>
        </p:txBody>
      </p:sp>
      <p:sp>
        <p:nvSpPr>
          <p:cNvPr id="21" name="Right Arrow 157"/>
          <p:cNvSpPr/>
          <p:nvPr/>
        </p:nvSpPr>
        <p:spPr>
          <a:xfrm rot="16200000">
            <a:off x="1069276" y="3568203"/>
            <a:ext cx="356083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060396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华为认证，为企业人才培养注入活力</a:t>
            </a:r>
            <a:endParaRPr lang="zh-CN" altLang="en-US" dirty="0"/>
          </a:p>
        </p:txBody>
      </p:sp>
      <p:sp>
        <p:nvSpPr>
          <p:cNvPr id="3" name="矩形 2"/>
          <p:cNvSpPr/>
          <p:nvPr/>
        </p:nvSpPr>
        <p:spPr>
          <a:xfrm>
            <a:off x="635910" y="2455866"/>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对接行业，培养既懂技术又懂业务的“行家”。</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基于华为云，培养平台建设与服务应用专家。</a:t>
            </a: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rPr>
              <a:t>聚焦</a:t>
            </a:r>
            <a:r>
              <a:rPr lang="en-US" altLang="zh-CN" sz="1400" kern="0" dirty="0">
                <a:solidFill>
                  <a:schemeClr val="tx1"/>
                </a:solidFill>
                <a:cs typeface="Helvetica"/>
              </a:rPr>
              <a:t>ICT</a:t>
            </a:r>
            <a:r>
              <a:rPr lang="zh-CN" altLang="en-US" sz="1400" kern="0" dirty="0">
                <a:solidFill>
                  <a:schemeClr val="tx1"/>
                </a:solidFill>
                <a:cs typeface="Helvetica"/>
              </a:rPr>
              <a:t>基础设施，培养全技术领域架构人才。</a:t>
            </a: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4" name="矩形 3"/>
          <p:cNvSpPr/>
          <p:nvPr/>
        </p:nvSpPr>
        <p:spPr>
          <a:xfrm>
            <a:off x="4439568" y="2442140"/>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满足企业人才不断进阶的职业角色演变：工程师</a:t>
            </a:r>
            <a:r>
              <a:rPr lang="en-US" altLang="zh-CN" sz="1400" kern="0" dirty="0">
                <a:solidFill>
                  <a:schemeClr val="tx1"/>
                </a:solidFill>
                <a:cs typeface="Helvetica"/>
                <a:sym typeface="+mn-lt"/>
              </a:rPr>
              <a:t>-&gt;</a:t>
            </a:r>
            <a:r>
              <a:rPr lang="zh-CN" altLang="en-US" sz="1400" kern="0" dirty="0">
                <a:solidFill>
                  <a:schemeClr val="tx1"/>
                </a:solidFill>
                <a:cs typeface="Helvetica"/>
                <a:sym typeface="+mn-lt"/>
              </a:rPr>
              <a:t>高级工程师</a:t>
            </a:r>
            <a:r>
              <a:rPr lang="en-US" altLang="zh-CN" sz="1400" kern="0" dirty="0">
                <a:solidFill>
                  <a:schemeClr val="tx1"/>
                </a:solidFill>
                <a:cs typeface="Helvetica"/>
                <a:sym typeface="+mn-lt"/>
              </a:rPr>
              <a:t>-&gt;</a:t>
            </a:r>
            <a:r>
              <a:rPr lang="zh-CN" altLang="en-US" sz="1400" kern="0" dirty="0">
                <a:solidFill>
                  <a:schemeClr val="tx1"/>
                </a:solidFill>
                <a:cs typeface="Helvetica"/>
                <a:sym typeface="+mn-lt"/>
              </a:rPr>
              <a:t>专家。</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层次化的认证进阶设计，适配岗位能力要求，可专业纵深，可融合扩展，提供可定制的人才成长路径，缩减企业人才培养成本。</a:t>
            </a: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5" name="矩形 4"/>
          <p:cNvSpPr/>
          <p:nvPr/>
        </p:nvSpPr>
        <p:spPr>
          <a:xfrm>
            <a:off x="8228568" y="2424694"/>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经过权威认证的</a:t>
            </a:r>
            <a:r>
              <a:rPr lang="en-US" altLang="zh-CN" sz="1400" kern="0" dirty="0">
                <a:solidFill>
                  <a:schemeClr val="tx1"/>
                </a:solidFill>
                <a:cs typeface="Helvetica"/>
                <a:sym typeface="+mn-lt"/>
              </a:rPr>
              <a:t>ICT</a:t>
            </a:r>
            <a:r>
              <a:rPr lang="zh-CN" altLang="en-US" sz="1400" kern="0" dirty="0">
                <a:solidFill>
                  <a:schemeClr val="tx1"/>
                </a:solidFill>
                <a:cs typeface="Helvetica"/>
                <a:sym typeface="+mn-lt"/>
              </a:rPr>
              <a:t>人才，可保证企业项目交付质量，促进客户满意度提升。</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提升企业整体绩效与生产力。</a:t>
            </a:r>
            <a:endParaRPr lang="en-US" altLang="zh-CN" sz="1400" kern="0" dirty="0">
              <a:solidFill>
                <a:schemeClr val="tx1"/>
              </a:solidFill>
              <a:cs typeface="Helvetica"/>
              <a:sym typeface="Arial" panose="020B0604020202020204" pitchFamily="34" charset="0"/>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加快业务创新转型，实现运营效率整体提升。</a:t>
            </a:r>
          </a:p>
          <a:p>
            <a:pPr marL="171450" indent="-171450" defTabSz="914400">
              <a:lnSpc>
                <a:spcPct val="150000"/>
              </a:lnSpc>
              <a:buFont typeface="Arial" panose="020B0604020202020204" pitchFamily="34" charset="0"/>
              <a:buChar char="•"/>
            </a:pPr>
            <a:endParaRPr lang="en-US" altLang="zh-CN" sz="1400" kern="0" dirty="0">
              <a:solidFill>
                <a:schemeClr val="tx1"/>
              </a:solidFill>
              <a:cs typeface="Helvetica"/>
              <a:sym typeface="Arial" panose="020B0604020202020204" pitchFamily="34" charset="0"/>
            </a:endParaRP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6" name="TextBox 98"/>
          <p:cNvSpPr txBox="1"/>
          <p:nvPr/>
        </p:nvSpPr>
        <p:spPr>
          <a:xfrm>
            <a:off x="635910" y="1895049"/>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认证考试</a:t>
            </a:r>
          </a:p>
        </p:txBody>
      </p:sp>
      <p:sp>
        <p:nvSpPr>
          <p:cNvPr id="7" name="TextBox 98"/>
          <p:cNvSpPr txBox="1"/>
          <p:nvPr/>
        </p:nvSpPr>
        <p:spPr>
          <a:xfrm>
            <a:off x="4439568" y="1870041"/>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提供人才成长路径</a:t>
            </a:r>
          </a:p>
        </p:txBody>
      </p:sp>
      <p:sp>
        <p:nvSpPr>
          <p:cNvPr id="8" name="TextBox 98"/>
          <p:cNvSpPr txBox="1"/>
          <p:nvPr/>
        </p:nvSpPr>
        <p:spPr>
          <a:xfrm>
            <a:off x="8228568" y="1870041"/>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助力企业创新与转型</a:t>
            </a:r>
          </a:p>
        </p:txBody>
      </p:sp>
      <p:grpSp>
        <p:nvGrpSpPr>
          <p:cNvPr id="14" name="组合 13"/>
          <p:cNvGrpSpPr>
            <a:grpSpLocks noChangeAspect="1"/>
          </p:cNvGrpSpPr>
          <p:nvPr/>
        </p:nvGrpSpPr>
        <p:grpSpPr>
          <a:xfrm>
            <a:off x="4875027" y="1909749"/>
            <a:ext cx="294497" cy="312817"/>
            <a:chOff x="10286464" y="1983178"/>
            <a:chExt cx="793774" cy="843149"/>
          </a:xfrm>
          <a:solidFill>
            <a:schemeClr val="bg1"/>
          </a:solidFill>
        </p:grpSpPr>
        <p:sp>
          <p:nvSpPr>
            <p:cNvPr id="15" name="Freeform 13"/>
            <p:cNvSpPr>
              <a:spLocks/>
            </p:cNvSpPr>
            <p:nvPr/>
          </p:nvSpPr>
          <p:spPr bwMode="auto">
            <a:xfrm>
              <a:off x="10286464" y="2511096"/>
              <a:ext cx="516523" cy="315231"/>
            </a:xfrm>
            <a:custGeom>
              <a:avLst/>
              <a:gdLst/>
              <a:ahLst/>
              <a:cxnLst>
                <a:cxn ang="0">
                  <a:pos x="220" y="0"/>
                </a:cxn>
                <a:cxn ang="0">
                  <a:pos x="52" y="0"/>
                </a:cxn>
                <a:cxn ang="0">
                  <a:pos x="52" y="0"/>
                </a:cxn>
                <a:cxn ang="0">
                  <a:pos x="42" y="2"/>
                </a:cxn>
                <a:cxn ang="0">
                  <a:pos x="32" y="4"/>
                </a:cxn>
                <a:cxn ang="0">
                  <a:pos x="24" y="10"/>
                </a:cxn>
                <a:cxn ang="0">
                  <a:pos x="16" y="16"/>
                </a:cxn>
                <a:cxn ang="0">
                  <a:pos x="10" y="24"/>
                </a:cxn>
                <a:cxn ang="0">
                  <a:pos x="4" y="32"/>
                </a:cxn>
                <a:cxn ang="0">
                  <a:pos x="2" y="42"/>
                </a:cxn>
                <a:cxn ang="0">
                  <a:pos x="0" y="54"/>
                </a:cxn>
                <a:cxn ang="0">
                  <a:pos x="0" y="166"/>
                </a:cxn>
                <a:cxn ang="0">
                  <a:pos x="272" y="166"/>
                </a:cxn>
                <a:cxn ang="0">
                  <a:pos x="272" y="54"/>
                </a:cxn>
                <a:cxn ang="0">
                  <a:pos x="272" y="54"/>
                </a:cxn>
                <a:cxn ang="0">
                  <a:pos x="270" y="42"/>
                </a:cxn>
                <a:cxn ang="0">
                  <a:pos x="268" y="32"/>
                </a:cxn>
                <a:cxn ang="0">
                  <a:pos x="262" y="24"/>
                </a:cxn>
                <a:cxn ang="0">
                  <a:pos x="256" y="16"/>
                </a:cxn>
                <a:cxn ang="0">
                  <a:pos x="248" y="10"/>
                </a:cxn>
                <a:cxn ang="0">
                  <a:pos x="240" y="4"/>
                </a:cxn>
                <a:cxn ang="0">
                  <a:pos x="230" y="2"/>
                </a:cxn>
                <a:cxn ang="0">
                  <a:pos x="220" y="0"/>
                </a:cxn>
                <a:cxn ang="0">
                  <a:pos x="220" y="0"/>
                </a:cxn>
              </a:cxnLst>
              <a:rect l="0" t="0" r="r" b="b"/>
              <a:pathLst>
                <a:path w="272" h="166">
                  <a:moveTo>
                    <a:pt x="220" y="0"/>
                  </a:moveTo>
                  <a:lnTo>
                    <a:pt x="52" y="0"/>
                  </a:lnTo>
                  <a:lnTo>
                    <a:pt x="52" y="0"/>
                  </a:lnTo>
                  <a:lnTo>
                    <a:pt x="42" y="2"/>
                  </a:lnTo>
                  <a:lnTo>
                    <a:pt x="32" y="4"/>
                  </a:lnTo>
                  <a:lnTo>
                    <a:pt x="24" y="10"/>
                  </a:lnTo>
                  <a:lnTo>
                    <a:pt x="16" y="16"/>
                  </a:lnTo>
                  <a:lnTo>
                    <a:pt x="10" y="24"/>
                  </a:lnTo>
                  <a:lnTo>
                    <a:pt x="4" y="32"/>
                  </a:lnTo>
                  <a:lnTo>
                    <a:pt x="2" y="42"/>
                  </a:lnTo>
                  <a:lnTo>
                    <a:pt x="0" y="54"/>
                  </a:lnTo>
                  <a:lnTo>
                    <a:pt x="0" y="166"/>
                  </a:lnTo>
                  <a:lnTo>
                    <a:pt x="272" y="166"/>
                  </a:lnTo>
                  <a:lnTo>
                    <a:pt x="272" y="54"/>
                  </a:lnTo>
                  <a:lnTo>
                    <a:pt x="272" y="54"/>
                  </a:lnTo>
                  <a:lnTo>
                    <a:pt x="270" y="42"/>
                  </a:lnTo>
                  <a:lnTo>
                    <a:pt x="268" y="32"/>
                  </a:lnTo>
                  <a:lnTo>
                    <a:pt x="262" y="24"/>
                  </a:lnTo>
                  <a:lnTo>
                    <a:pt x="256" y="16"/>
                  </a:lnTo>
                  <a:lnTo>
                    <a:pt x="248" y="10"/>
                  </a:lnTo>
                  <a:lnTo>
                    <a:pt x="240" y="4"/>
                  </a:lnTo>
                  <a:lnTo>
                    <a:pt x="230" y="2"/>
                  </a:lnTo>
                  <a:lnTo>
                    <a:pt x="220" y="0"/>
                  </a:lnTo>
                  <a:lnTo>
                    <a:pt x="220"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sp>
          <p:nvSpPr>
            <p:cNvPr id="16" name="Freeform 14"/>
            <p:cNvSpPr>
              <a:spLocks/>
            </p:cNvSpPr>
            <p:nvPr/>
          </p:nvSpPr>
          <p:spPr bwMode="auto">
            <a:xfrm>
              <a:off x="10354827" y="2100915"/>
              <a:ext cx="379796" cy="375999"/>
            </a:xfrm>
            <a:custGeom>
              <a:avLst/>
              <a:gdLst/>
              <a:ahLst/>
              <a:cxnLst>
                <a:cxn ang="0">
                  <a:pos x="100" y="198"/>
                </a:cxn>
                <a:cxn ang="0">
                  <a:pos x="100" y="198"/>
                </a:cxn>
                <a:cxn ang="0">
                  <a:pos x="120" y="196"/>
                </a:cxn>
                <a:cxn ang="0">
                  <a:pos x="138" y="190"/>
                </a:cxn>
                <a:cxn ang="0">
                  <a:pos x="156" y="180"/>
                </a:cxn>
                <a:cxn ang="0">
                  <a:pos x="170" y="168"/>
                </a:cxn>
                <a:cxn ang="0">
                  <a:pos x="182" y="154"/>
                </a:cxn>
                <a:cxn ang="0">
                  <a:pos x="192" y="138"/>
                </a:cxn>
                <a:cxn ang="0">
                  <a:pos x="198" y="118"/>
                </a:cxn>
                <a:cxn ang="0">
                  <a:pos x="200" y="98"/>
                </a:cxn>
                <a:cxn ang="0">
                  <a:pos x="200" y="98"/>
                </a:cxn>
                <a:cxn ang="0">
                  <a:pos x="198" y="78"/>
                </a:cxn>
                <a:cxn ang="0">
                  <a:pos x="192" y="60"/>
                </a:cxn>
                <a:cxn ang="0">
                  <a:pos x="182" y="44"/>
                </a:cxn>
                <a:cxn ang="0">
                  <a:pos x="170" y="28"/>
                </a:cxn>
                <a:cxn ang="0">
                  <a:pos x="156" y="16"/>
                </a:cxn>
                <a:cxn ang="0">
                  <a:pos x="138" y="8"/>
                </a:cxn>
                <a:cxn ang="0">
                  <a:pos x="120" y="2"/>
                </a:cxn>
                <a:cxn ang="0">
                  <a:pos x="100" y="0"/>
                </a:cxn>
                <a:cxn ang="0">
                  <a:pos x="100" y="0"/>
                </a:cxn>
                <a:cxn ang="0">
                  <a:pos x="80" y="2"/>
                </a:cxn>
                <a:cxn ang="0">
                  <a:pos x="62" y="8"/>
                </a:cxn>
                <a:cxn ang="0">
                  <a:pos x="44" y="16"/>
                </a:cxn>
                <a:cxn ang="0">
                  <a:pos x="30" y="28"/>
                </a:cxn>
                <a:cxn ang="0">
                  <a:pos x="18" y="44"/>
                </a:cxn>
                <a:cxn ang="0">
                  <a:pos x="8" y="60"/>
                </a:cxn>
                <a:cxn ang="0">
                  <a:pos x="2" y="78"/>
                </a:cxn>
                <a:cxn ang="0">
                  <a:pos x="0" y="98"/>
                </a:cxn>
                <a:cxn ang="0">
                  <a:pos x="0" y="98"/>
                </a:cxn>
                <a:cxn ang="0">
                  <a:pos x="2" y="118"/>
                </a:cxn>
                <a:cxn ang="0">
                  <a:pos x="8" y="138"/>
                </a:cxn>
                <a:cxn ang="0">
                  <a:pos x="18" y="154"/>
                </a:cxn>
                <a:cxn ang="0">
                  <a:pos x="30" y="168"/>
                </a:cxn>
                <a:cxn ang="0">
                  <a:pos x="44" y="180"/>
                </a:cxn>
                <a:cxn ang="0">
                  <a:pos x="62" y="190"/>
                </a:cxn>
                <a:cxn ang="0">
                  <a:pos x="80" y="196"/>
                </a:cxn>
                <a:cxn ang="0">
                  <a:pos x="100" y="198"/>
                </a:cxn>
                <a:cxn ang="0">
                  <a:pos x="100" y="198"/>
                </a:cxn>
              </a:cxnLst>
              <a:rect l="0" t="0" r="r" b="b"/>
              <a:pathLst>
                <a:path w="200" h="198">
                  <a:moveTo>
                    <a:pt x="100" y="198"/>
                  </a:moveTo>
                  <a:lnTo>
                    <a:pt x="100" y="198"/>
                  </a:lnTo>
                  <a:lnTo>
                    <a:pt x="120" y="196"/>
                  </a:lnTo>
                  <a:lnTo>
                    <a:pt x="138" y="190"/>
                  </a:lnTo>
                  <a:lnTo>
                    <a:pt x="156" y="180"/>
                  </a:lnTo>
                  <a:lnTo>
                    <a:pt x="170" y="168"/>
                  </a:lnTo>
                  <a:lnTo>
                    <a:pt x="182" y="154"/>
                  </a:lnTo>
                  <a:lnTo>
                    <a:pt x="192" y="138"/>
                  </a:lnTo>
                  <a:lnTo>
                    <a:pt x="198" y="118"/>
                  </a:lnTo>
                  <a:lnTo>
                    <a:pt x="200" y="98"/>
                  </a:lnTo>
                  <a:lnTo>
                    <a:pt x="200" y="98"/>
                  </a:lnTo>
                  <a:lnTo>
                    <a:pt x="198" y="78"/>
                  </a:lnTo>
                  <a:lnTo>
                    <a:pt x="192" y="60"/>
                  </a:lnTo>
                  <a:lnTo>
                    <a:pt x="182" y="44"/>
                  </a:lnTo>
                  <a:lnTo>
                    <a:pt x="170" y="28"/>
                  </a:lnTo>
                  <a:lnTo>
                    <a:pt x="156" y="16"/>
                  </a:lnTo>
                  <a:lnTo>
                    <a:pt x="138" y="8"/>
                  </a:lnTo>
                  <a:lnTo>
                    <a:pt x="120" y="2"/>
                  </a:lnTo>
                  <a:lnTo>
                    <a:pt x="100" y="0"/>
                  </a:lnTo>
                  <a:lnTo>
                    <a:pt x="100" y="0"/>
                  </a:lnTo>
                  <a:lnTo>
                    <a:pt x="80" y="2"/>
                  </a:lnTo>
                  <a:lnTo>
                    <a:pt x="62" y="8"/>
                  </a:lnTo>
                  <a:lnTo>
                    <a:pt x="44" y="16"/>
                  </a:lnTo>
                  <a:lnTo>
                    <a:pt x="30" y="28"/>
                  </a:lnTo>
                  <a:lnTo>
                    <a:pt x="18" y="44"/>
                  </a:lnTo>
                  <a:lnTo>
                    <a:pt x="8" y="60"/>
                  </a:lnTo>
                  <a:lnTo>
                    <a:pt x="2" y="78"/>
                  </a:lnTo>
                  <a:lnTo>
                    <a:pt x="0" y="98"/>
                  </a:lnTo>
                  <a:lnTo>
                    <a:pt x="0" y="98"/>
                  </a:lnTo>
                  <a:lnTo>
                    <a:pt x="2" y="118"/>
                  </a:lnTo>
                  <a:lnTo>
                    <a:pt x="8" y="138"/>
                  </a:lnTo>
                  <a:lnTo>
                    <a:pt x="18" y="154"/>
                  </a:lnTo>
                  <a:lnTo>
                    <a:pt x="30" y="168"/>
                  </a:lnTo>
                  <a:lnTo>
                    <a:pt x="44" y="180"/>
                  </a:lnTo>
                  <a:lnTo>
                    <a:pt x="62" y="190"/>
                  </a:lnTo>
                  <a:lnTo>
                    <a:pt x="80" y="196"/>
                  </a:lnTo>
                  <a:lnTo>
                    <a:pt x="100" y="198"/>
                  </a:lnTo>
                  <a:lnTo>
                    <a:pt x="100" y="19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dirty="0">
                <a:cs typeface="Arial" charset="0"/>
                <a:sym typeface="Arial" pitchFamily="34" charset="0"/>
              </a:endParaRPr>
            </a:p>
          </p:txBody>
        </p:sp>
        <p:sp>
          <p:nvSpPr>
            <p:cNvPr id="17" name="Freeform 15"/>
            <p:cNvSpPr>
              <a:spLocks/>
            </p:cNvSpPr>
            <p:nvPr/>
          </p:nvSpPr>
          <p:spPr bwMode="auto">
            <a:xfrm>
              <a:off x="10658664" y="1983178"/>
              <a:ext cx="349412" cy="375999"/>
            </a:xfrm>
            <a:custGeom>
              <a:avLst/>
              <a:gdLst/>
              <a:ahLst/>
              <a:cxnLst>
                <a:cxn ang="0">
                  <a:pos x="66" y="160"/>
                </a:cxn>
                <a:cxn ang="0">
                  <a:pos x="66" y="160"/>
                </a:cxn>
                <a:cxn ang="0">
                  <a:pos x="64" y="178"/>
                </a:cxn>
                <a:cxn ang="0">
                  <a:pos x="60" y="196"/>
                </a:cxn>
                <a:cxn ang="0">
                  <a:pos x="60" y="196"/>
                </a:cxn>
                <a:cxn ang="0">
                  <a:pos x="72" y="198"/>
                </a:cxn>
                <a:cxn ang="0">
                  <a:pos x="86" y="198"/>
                </a:cxn>
                <a:cxn ang="0">
                  <a:pos x="86" y="198"/>
                </a:cxn>
                <a:cxn ang="0">
                  <a:pos x="106" y="196"/>
                </a:cxn>
                <a:cxn ang="0">
                  <a:pos x="124" y="190"/>
                </a:cxn>
                <a:cxn ang="0">
                  <a:pos x="142" y="182"/>
                </a:cxn>
                <a:cxn ang="0">
                  <a:pos x="156" y="170"/>
                </a:cxn>
                <a:cxn ang="0">
                  <a:pos x="168" y="156"/>
                </a:cxn>
                <a:cxn ang="0">
                  <a:pos x="178" y="138"/>
                </a:cxn>
                <a:cxn ang="0">
                  <a:pos x="182" y="120"/>
                </a:cxn>
                <a:cxn ang="0">
                  <a:pos x="184" y="100"/>
                </a:cxn>
                <a:cxn ang="0">
                  <a:pos x="184" y="100"/>
                </a:cxn>
                <a:cxn ang="0">
                  <a:pos x="182" y="80"/>
                </a:cxn>
                <a:cxn ang="0">
                  <a:pos x="178" y="62"/>
                </a:cxn>
                <a:cxn ang="0">
                  <a:pos x="168" y="44"/>
                </a:cxn>
                <a:cxn ang="0">
                  <a:pos x="156" y="30"/>
                </a:cxn>
                <a:cxn ang="0">
                  <a:pos x="142" y="18"/>
                </a:cxn>
                <a:cxn ang="0">
                  <a:pos x="124" y="8"/>
                </a:cxn>
                <a:cxn ang="0">
                  <a:pos x="106" y="2"/>
                </a:cxn>
                <a:cxn ang="0">
                  <a:pos x="86" y="0"/>
                </a:cxn>
                <a:cxn ang="0">
                  <a:pos x="86" y="0"/>
                </a:cxn>
                <a:cxn ang="0">
                  <a:pos x="72" y="2"/>
                </a:cxn>
                <a:cxn ang="0">
                  <a:pos x="60" y="4"/>
                </a:cxn>
                <a:cxn ang="0">
                  <a:pos x="46" y="8"/>
                </a:cxn>
                <a:cxn ang="0">
                  <a:pos x="36" y="14"/>
                </a:cxn>
                <a:cxn ang="0">
                  <a:pos x="24" y="22"/>
                </a:cxn>
                <a:cxn ang="0">
                  <a:pos x="14" y="30"/>
                </a:cxn>
                <a:cxn ang="0">
                  <a:pos x="6" y="40"/>
                </a:cxn>
                <a:cxn ang="0">
                  <a:pos x="0" y="50"/>
                </a:cxn>
                <a:cxn ang="0">
                  <a:pos x="0" y="50"/>
                </a:cxn>
                <a:cxn ang="0">
                  <a:pos x="14" y="60"/>
                </a:cxn>
                <a:cxn ang="0">
                  <a:pos x="26" y="70"/>
                </a:cxn>
                <a:cxn ang="0">
                  <a:pos x="38" y="82"/>
                </a:cxn>
                <a:cxn ang="0">
                  <a:pos x="46" y="96"/>
                </a:cxn>
                <a:cxn ang="0">
                  <a:pos x="54" y="110"/>
                </a:cxn>
                <a:cxn ang="0">
                  <a:pos x="60" y="126"/>
                </a:cxn>
                <a:cxn ang="0">
                  <a:pos x="64" y="144"/>
                </a:cxn>
                <a:cxn ang="0">
                  <a:pos x="66" y="160"/>
                </a:cxn>
                <a:cxn ang="0">
                  <a:pos x="66" y="160"/>
                </a:cxn>
              </a:cxnLst>
              <a:rect l="0" t="0" r="r" b="b"/>
              <a:pathLst>
                <a:path w="184" h="198">
                  <a:moveTo>
                    <a:pt x="66" y="160"/>
                  </a:moveTo>
                  <a:lnTo>
                    <a:pt x="66" y="160"/>
                  </a:lnTo>
                  <a:lnTo>
                    <a:pt x="64" y="178"/>
                  </a:lnTo>
                  <a:lnTo>
                    <a:pt x="60" y="196"/>
                  </a:lnTo>
                  <a:lnTo>
                    <a:pt x="60" y="196"/>
                  </a:lnTo>
                  <a:lnTo>
                    <a:pt x="72" y="198"/>
                  </a:lnTo>
                  <a:lnTo>
                    <a:pt x="86" y="198"/>
                  </a:lnTo>
                  <a:lnTo>
                    <a:pt x="86" y="198"/>
                  </a:lnTo>
                  <a:lnTo>
                    <a:pt x="106" y="196"/>
                  </a:lnTo>
                  <a:lnTo>
                    <a:pt x="124" y="190"/>
                  </a:lnTo>
                  <a:lnTo>
                    <a:pt x="142" y="182"/>
                  </a:lnTo>
                  <a:lnTo>
                    <a:pt x="156" y="170"/>
                  </a:lnTo>
                  <a:lnTo>
                    <a:pt x="168" y="156"/>
                  </a:lnTo>
                  <a:lnTo>
                    <a:pt x="178" y="138"/>
                  </a:lnTo>
                  <a:lnTo>
                    <a:pt x="182" y="120"/>
                  </a:lnTo>
                  <a:lnTo>
                    <a:pt x="184" y="100"/>
                  </a:lnTo>
                  <a:lnTo>
                    <a:pt x="184" y="100"/>
                  </a:lnTo>
                  <a:lnTo>
                    <a:pt x="182" y="80"/>
                  </a:lnTo>
                  <a:lnTo>
                    <a:pt x="178" y="62"/>
                  </a:lnTo>
                  <a:lnTo>
                    <a:pt x="168" y="44"/>
                  </a:lnTo>
                  <a:lnTo>
                    <a:pt x="156" y="30"/>
                  </a:lnTo>
                  <a:lnTo>
                    <a:pt x="142" y="18"/>
                  </a:lnTo>
                  <a:lnTo>
                    <a:pt x="124" y="8"/>
                  </a:lnTo>
                  <a:lnTo>
                    <a:pt x="106" y="2"/>
                  </a:lnTo>
                  <a:lnTo>
                    <a:pt x="86" y="0"/>
                  </a:lnTo>
                  <a:lnTo>
                    <a:pt x="86" y="0"/>
                  </a:lnTo>
                  <a:lnTo>
                    <a:pt x="72" y="2"/>
                  </a:lnTo>
                  <a:lnTo>
                    <a:pt x="60" y="4"/>
                  </a:lnTo>
                  <a:lnTo>
                    <a:pt x="46" y="8"/>
                  </a:lnTo>
                  <a:lnTo>
                    <a:pt x="36" y="14"/>
                  </a:lnTo>
                  <a:lnTo>
                    <a:pt x="24" y="22"/>
                  </a:lnTo>
                  <a:lnTo>
                    <a:pt x="14" y="30"/>
                  </a:lnTo>
                  <a:lnTo>
                    <a:pt x="6" y="40"/>
                  </a:lnTo>
                  <a:lnTo>
                    <a:pt x="0" y="50"/>
                  </a:lnTo>
                  <a:lnTo>
                    <a:pt x="0" y="50"/>
                  </a:lnTo>
                  <a:lnTo>
                    <a:pt x="14" y="60"/>
                  </a:lnTo>
                  <a:lnTo>
                    <a:pt x="26" y="70"/>
                  </a:lnTo>
                  <a:lnTo>
                    <a:pt x="38" y="82"/>
                  </a:lnTo>
                  <a:lnTo>
                    <a:pt x="46" y="96"/>
                  </a:lnTo>
                  <a:lnTo>
                    <a:pt x="54" y="110"/>
                  </a:lnTo>
                  <a:lnTo>
                    <a:pt x="60" y="126"/>
                  </a:lnTo>
                  <a:lnTo>
                    <a:pt x="64" y="144"/>
                  </a:lnTo>
                  <a:lnTo>
                    <a:pt x="66" y="160"/>
                  </a:lnTo>
                  <a:lnTo>
                    <a:pt x="66" y="16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sp>
          <p:nvSpPr>
            <p:cNvPr id="18" name="Freeform 16"/>
            <p:cNvSpPr>
              <a:spLocks/>
            </p:cNvSpPr>
            <p:nvPr/>
          </p:nvSpPr>
          <p:spPr bwMode="auto">
            <a:xfrm>
              <a:off x="10704240" y="2397157"/>
              <a:ext cx="375998" cy="315231"/>
            </a:xfrm>
            <a:custGeom>
              <a:avLst/>
              <a:gdLst/>
              <a:ahLst/>
              <a:cxnLst>
                <a:cxn ang="0">
                  <a:pos x="144" y="0"/>
                </a:cxn>
                <a:cxn ang="0">
                  <a:pos x="28" y="0"/>
                </a:cxn>
                <a:cxn ang="0">
                  <a:pos x="28" y="0"/>
                </a:cxn>
                <a:cxn ang="0">
                  <a:pos x="16" y="18"/>
                </a:cxn>
                <a:cxn ang="0">
                  <a:pos x="0" y="34"/>
                </a:cxn>
                <a:cxn ang="0">
                  <a:pos x="0" y="34"/>
                </a:cxn>
                <a:cxn ang="0">
                  <a:pos x="16" y="36"/>
                </a:cxn>
                <a:cxn ang="0">
                  <a:pos x="30" y="42"/>
                </a:cxn>
                <a:cxn ang="0">
                  <a:pos x="44" y="48"/>
                </a:cxn>
                <a:cxn ang="0">
                  <a:pos x="56" y="58"/>
                </a:cxn>
                <a:cxn ang="0">
                  <a:pos x="64" y="70"/>
                </a:cxn>
                <a:cxn ang="0">
                  <a:pos x="72" y="84"/>
                </a:cxn>
                <a:cxn ang="0">
                  <a:pos x="76" y="98"/>
                </a:cxn>
                <a:cxn ang="0">
                  <a:pos x="78" y="114"/>
                </a:cxn>
                <a:cxn ang="0">
                  <a:pos x="78" y="166"/>
                </a:cxn>
                <a:cxn ang="0">
                  <a:pos x="198" y="166"/>
                </a:cxn>
                <a:cxn ang="0">
                  <a:pos x="198" y="52"/>
                </a:cxn>
                <a:cxn ang="0">
                  <a:pos x="198" y="52"/>
                </a:cxn>
                <a:cxn ang="0">
                  <a:pos x="196" y="42"/>
                </a:cxn>
                <a:cxn ang="0">
                  <a:pos x="194" y="32"/>
                </a:cxn>
                <a:cxn ang="0">
                  <a:pos x="188" y="22"/>
                </a:cxn>
                <a:cxn ang="0">
                  <a:pos x="182" y="14"/>
                </a:cxn>
                <a:cxn ang="0">
                  <a:pos x="174" y="8"/>
                </a:cxn>
                <a:cxn ang="0">
                  <a:pos x="166" y="4"/>
                </a:cxn>
                <a:cxn ang="0">
                  <a:pos x="156" y="0"/>
                </a:cxn>
                <a:cxn ang="0">
                  <a:pos x="144" y="0"/>
                </a:cxn>
                <a:cxn ang="0">
                  <a:pos x="144" y="0"/>
                </a:cxn>
              </a:cxnLst>
              <a:rect l="0" t="0" r="r" b="b"/>
              <a:pathLst>
                <a:path w="198" h="166">
                  <a:moveTo>
                    <a:pt x="144" y="0"/>
                  </a:moveTo>
                  <a:lnTo>
                    <a:pt x="28" y="0"/>
                  </a:lnTo>
                  <a:lnTo>
                    <a:pt x="28" y="0"/>
                  </a:lnTo>
                  <a:lnTo>
                    <a:pt x="16" y="18"/>
                  </a:lnTo>
                  <a:lnTo>
                    <a:pt x="0" y="34"/>
                  </a:lnTo>
                  <a:lnTo>
                    <a:pt x="0" y="34"/>
                  </a:lnTo>
                  <a:lnTo>
                    <a:pt x="16" y="36"/>
                  </a:lnTo>
                  <a:lnTo>
                    <a:pt x="30" y="42"/>
                  </a:lnTo>
                  <a:lnTo>
                    <a:pt x="44" y="48"/>
                  </a:lnTo>
                  <a:lnTo>
                    <a:pt x="56" y="58"/>
                  </a:lnTo>
                  <a:lnTo>
                    <a:pt x="64" y="70"/>
                  </a:lnTo>
                  <a:lnTo>
                    <a:pt x="72" y="84"/>
                  </a:lnTo>
                  <a:lnTo>
                    <a:pt x="76" y="98"/>
                  </a:lnTo>
                  <a:lnTo>
                    <a:pt x="78" y="114"/>
                  </a:lnTo>
                  <a:lnTo>
                    <a:pt x="78" y="166"/>
                  </a:lnTo>
                  <a:lnTo>
                    <a:pt x="198" y="166"/>
                  </a:lnTo>
                  <a:lnTo>
                    <a:pt x="198" y="52"/>
                  </a:lnTo>
                  <a:lnTo>
                    <a:pt x="198" y="52"/>
                  </a:lnTo>
                  <a:lnTo>
                    <a:pt x="196" y="42"/>
                  </a:lnTo>
                  <a:lnTo>
                    <a:pt x="194" y="32"/>
                  </a:lnTo>
                  <a:lnTo>
                    <a:pt x="188" y="22"/>
                  </a:lnTo>
                  <a:lnTo>
                    <a:pt x="182" y="14"/>
                  </a:lnTo>
                  <a:lnTo>
                    <a:pt x="174" y="8"/>
                  </a:lnTo>
                  <a:lnTo>
                    <a:pt x="166" y="4"/>
                  </a:lnTo>
                  <a:lnTo>
                    <a:pt x="156" y="0"/>
                  </a:lnTo>
                  <a:lnTo>
                    <a:pt x="144" y="0"/>
                  </a:lnTo>
                  <a:lnTo>
                    <a:pt x="144"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grpSp>
      <p:sp>
        <p:nvSpPr>
          <p:cNvPr id="19" name="Freeform 143"/>
          <p:cNvSpPr>
            <a:spLocks noEditPoints="1"/>
          </p:cNvSpPr>
          <p:nvPr/>
        </p:nvSpPr>
        <p:spPr bwMode="auto">
          <a:xfrm>
            <a:off x="1427283" y="1929033"/>
            <a:ext cx="333787" cy="308283"/>
          </a:xfrm>
          <a:custGeom>
            <a:avLst/>
            <a:gdLst/>
            <a:ahLst/>
            <a:cxnLst>
              <a:cxn ang="0">
                <a:pos x="3256" y="3251"/>
              </a:cxn>
              <a:cxn ang="0">
                <a:pos x="2068" y="3339"/>
              </a:cxn>
              <a:cxn ang="0">
                <a:pos x="1540" y="3778"/>
              </a:cxn>
              <a:cxn ang="0">
                <a:pos x="1320" y="4437"/>
              </a:cxn>
              <a:cxn ang="0">
                <a:pos x="1364" y="11643"/>
              </a:cxn>
              <a:cxn ang="0">
                <a:pos x="1672" y="12126"/>
              </a:cxn>
              <a:cxn ang="0">
                <a:pos x="2200" y="12390"/>
              </a:cxn>
              <a:cxn ang="0">
                <a:pos x="16412" y="15158"/>
              </a:cxn>
              <a:cxn ang="0">
                <a:pos x="14300" y="12346"/>
              </a:cxn>
              <a:cxn ang="0">
                <a:pos x="14784" y="11995"/>
              </a:cxn>
              <a:cxn ang="0">
                <a:pos x="15004" y="11468"/>
              </a:cxn>
              <a:cxn ang="0">
                <a:pos x="15004" y="4218"/>
              </a:cxn>
              <a:cxn ang="0">
                <a:pos x="14696" y="3602"/>
              </a:cxn>
              <a:cxn ang="0">
                <a:pos x="14080" y="3251"/>
              </a:cxn>
              <a:cxn ang="0">
                <a:pos x="13112" y="4525"/>
              </a:cxn>
              <a:cxn ang="0">
                <a:pos x="2464" y="11424"/>
              </a:cxn>
              <a:cxn ang="0">
                <a:pos x="9328" y="791"/>
              </a:cxn>
              <a:cxn ang="0">
                <a:pos x="9900" y="1098"/>
              </a:cxn>
              <a:cxn ang="0">
                <a:pos x="6204" y="1977"/>
              </a:cxn>
              <a:cxn ang="0">
                <a:pos x="5852" y="2328"/>
              </a:cxn>
              <a:cxn ang="0">
                <a:pos x="5368" y="8129"/>
              </a:cxn>
              <a:cxn ang="0">
                <a:pos x="11660" y="3999"/>
              </a:cxn>
              <a:cxn ang="0">
                <a:pos x="8580" y="4394"/>
              </a:cxn>
              <a:cxn ang="0">
                <a:pos x="12012" y="2944"/>
              </a:cxn>
              <a:cxn ang="0">
                <a:pos x="12364" y="3471"/>
              </a:cxn>
              <a:cxn ang="0">
                <a:pos x="12188" y="9534"/>
              </a:cxn>
              <a:cxn ang="0">
                <a:pos x="7832" y="10282"/>
              </a:cxn>
              <a:cxn ang="0">
                <a:pos x="7260" y="3163"/>
              </a:cxn>
              <a:cxn ang="0">
                <a:pos x="7436" y="3471"/>
              </a:cxn>
              <a:cxn ang="0">
                <a:pos x="7436" y="10237"/>
              </a:cxn>
              <a:cxn ang="0">
                <a:pos x="7260" y="10325"/>
              </a:cxn>
              <a:cxn ang="0">
                <a:pos x="6424" y="9710"/>
              </a:cxn>
              <a:cxn ang="0">
                <a:pos x="6380" y="2900"/>
              </a:cxn>
              <a:cxn ang="0">
                <a:pos x="6468" y="2680"/>
              </a:cxn>
              <a:cxn ang="0">
                <a:pos x="7480" y="2856"/>
              </a:cxn>
              <a:cxn ang="0">
                <a:pos x="11220" y="2285"/>
              </a:cxn>
              <a:cxn ang="0">
                <a:pos x="10735" y="2153"/>
              </a:cxn>
              <a:cxn ang="0">
                <a:pos x="4841" y="1011"/>
              </a:cxn>
              <a:cxn ang="0">
                <a:pos x="5016" y="1318"/>
              </a:cxn>
              <a:cxn ang="0">
                <a:pos x="5016" y="8129"/>
              </a:cxn>
              <a:cxn ang="0">
                <a:pos x="4841" y="8173"/>
              </a:cxn>
              <a:cxn ang="0">
                <a:pos x="3960" y="7557"/>
              </a:cxn>
              <a:cxn ang="0">
                <a:pos x="3916" y="747"/>
              </a:cxn>
              <a:cxn ang="0">
                <a:pos x="4048" y="572"/>
              </a:cxn>
              <a:cxn ang="0">
                <a:pos x="5016" y="747"/>
              </a:cxn>
              <a:cxn ang="0">
                <a:pos x="8756" y="132"/>
              </a:cxn>
              <a:cxn ang="0">
                <a:pos x="8272" y="0"/>
              </a:cxn>
              <a:cxn ang="0">
                <a:pos x="9064" y="13268"/>
              </a:cxn>
              <a:cxn ang="0">
                <a:pos x="7304" y="13268"/>
              </a:cxn>
            </a:cxnLst>
            <a:rect l="0" t="0" r="r" b="b"/>
            <a:pathLst>
              <a:path w="16412" h="15158">
                <a:moveTo>
                  <a:pt x="2464" y="4525"/>
                </a:moveTo>
                <a:lnTo>
                  <a:pt x="3256" y="4525"/>
                </a:lnTo>
                <a:lnTo>
                  <a:pt x="3256" y="3251"/>
                </a:lnTo>
                <a:lnTo>
                  <a:pt x="2508" y="3251"/>
                </a:lnTo>
                <a:lnTo>
                  <a:pt x="2288" y="3251"/>
                </a:lnTo>
                <a:lnTo>
                  <a:pt x="2068" y="3339"/>
                </a:lnTo>
                <a:lnTo>
                  <a:pt x="1848" y="3427"/>
                </a:lnTo>
                <a:lnTo>
                  <a:pt x="1672" y="3602"/>
                </a:lnTo>
                <a:lnTo>
                  <a:pt x="1540" y="3778"/>
                </a:lnTo>
                <a:lnTo>
                  <a:pt x="1408" y="3955"/>
                </a:lnTo>
                <a:lnTo>
                  <a:pt x="1320" y="4218"/>
                </a:lnTo>
                <a:lnTo>
                  <a:pt x="1320" y="4437"/>
                </a:lnTo>
                <a:lnTo>
                  <a:pt x="1320" y="11247"/>
                </a:lnTo>
                <a:lnTo>
                  <a:pt x="1320" y="11424"/>
                </a:lnTo>
                <a:lnTo>
                  <a:pt x="1364" y="11643"/>
                </a:lnTo>
                <a:lnTo>
                  <a:pt x="1452" y="11819"/>
                </a:lnTo>
                <a:lnTo>
                  <a:pt x="1584" y="11951"/>
                </a:lnTo>
                <a:lnTo>
                  <a:pt x="1672" y="12126"/>
                </a:lnTo>
                <a:lnTo>
                  <a:pt x="1848" y="12214"/>
                </a:lnTo>
                <a:lnTo>
                  <a:pt x="2024" y="12346"/>
                </a:lnTo>
                <a:lnTo>
                  <a:pt x="2200" y="12390"/>
                </a:lnTo>
                <a:lnTo>
                  <a:pt x="0" y="14103"/>
                </a:lnTo>
                <a:lnTo>
                  <a:pt x="0" y="15158"/>
                </a:lnTo>
                <a:lnTo>
                  <a:pt x="16412" y="15158"/>
                </a:lnTo>
                <a:lnTo>
                  <a:pt x="16412" y="14103"/>
                </a:lnTo>
                <a:lnTo>
                  <a:pt x="14080" y="12433"/>
                </a:lnTo>
                <a:lnTo>
                  <a:pt x="14300" y="12346"/>
                </a:lnTo>
                <a:lnTo>
                  <a:pt x="14476" y="12258"/>
                </a:lnTo>
                <a:lnTo>
                  <a:pt x="14608" y="12126"/>
                </a:lnTo>
                <a:lnTo>
                  <a:pt x="14784" y="11995"/>
                </a:lnTo>
                <a:lnTo>
                  <a:pt x="14872" y="11819"/>
                </a:lnTo>
                <a:lnTo>
                  <a:pt x="14960" y="11643"/>
                </a:lnTo>
                <a:lnTo>
                  <a:pt x="15004" y="11468"/>
                </a:lnTo>
                <a:lnTo>
                  <a:pt x="15048" y="11247"/>
                </a:lnTo>
                <a:lnTo>
                  <a:pt x="15048" y="4437"/>
                </a:lnTo>
                <a:lnTo>
                  <a:pt x="15004" y="4218"/>
                </a:lnTo>
                <a:lnTo>
                  <a:pt x="14960" y="3955"/>
                </a:lnTo>
                <a:lnTo>
                  <a:pt x="14828" y="3778"/>
                </a:lnTo>
                <a:lnTo>
                  <a:pt x="14696" y="3602"/>
                </a:lnTo>
                <a:lnTo>
                  <a:pt x="14519" y="3427"/>
                </a:lnTo>
                <a:lnTo>
                  <a:pt x="14300" y="3339"/>
                </a:lnTo>
                <a:lnTo>
                  <a:pt x="14080" y="3251"/>
                </a:lnTo>
                <a:lnTo>
                  <a:pt x="13816" y="3251"/>
                </a:lnTo>
                <a:lnTo>
                  <a:pt x="13112" y="3251"/>
                </a:lnTo>
                <a:lnTo>
                  <a:pt x="13112" y="4525"/>
                </a:lnTo>
                <a:lnTo>
                  <a:pt x="13860" y="4525"/>
                </a:lnTo>
                <a:lnTo>
                  <a:pt x="13860" y="11424"/>
                </a:lnTo>
                <a:lnTo>
                  <a:pt x="2464" y="11424"/>
                </a:lnTo>
                <a:lnTo>
                  <a:pt x="2464" y="4525"/>
                </a:lnTo>
                <a:close/>
                <a:moveTo>
                  <a:pt x="5368" y="1318"/>
                </a:moveTo>
                <a:lnTo>
                  <a:pt x="9328" y="791"/>
                </a:lnTo>
                <a:lnTo>
                  <a:pt x="9548" y="835"/>
                </a:lnTo>
                <a:lnTo>
                  <a:pt x="9768" y="923"/>
                </a:lnTo>
                <a:lnTo>
                  <a:pt x="9900" y="1098"/>
                </a:lnTo>
                <a:lnTo>
                  <a:pt x="9944" y="1318"/>
                </a:lnTo>
                <a:lnTo>
                  <a:pt x="9944" y="1493"/>
                </a:lnTo>
                <a:lnTo>
                  <a:pt x="6204" y="1977"/>
                </a:lnTo>
                <a:lnTo>
                  <a:pt x="6028" y="2021"/>
                </a:lnTo>
                <a:lnTo>
                  <a:pt x="5896" y="2153"/>
                </a:lnTo>
                <a:lnTo>
                  <a:pt x="5852" y="2328"/>
                </a:lnTo>
                <a:lnTo>
                  <a:pt x="5808" y="2548"/>
                </a:lnTo>
                <a:lnTo>
                  <a:pt x="5808" y="8040"/>
                </a:lnTo>
                <a:lnTo>
                  <a:pt x="5368" y="8129"/>
                </a:lnTo>
                <a:lnTo>
                  <a:pt x="5368" y="1318"/>
                </a:lnTo>
                <a:close/>
                <a:moveTo>
                  <a:pt x="8580" y="4394"/>
                </a:moveTo>
                <a:lnTo>
                  <a:pt x="11660" y="3999"/>
                </a:lnTo>
                <a:lnTo>
                  <a:pt x="11660" y="5360"/>
                </a:lnTo>
                <a:lnTo>
                  <a:pt x="8580" y="5755"/>
                </a:lnTo>
                <a:lnTo>
                  <a:pt x="8580" y="4394"/>
                </a:lnTo>
                <a:close/>
                <a:moveTo>
                  <a:pt x="7832" y="3471"/>
                </a:moveTo>
                <a:lnTo>
                  <a:pt x="11748" y="2944"/>
                </a:lnTo>
                <a:lnTo>
                  <a:pt x="12012" y="2944"/>
                </a:lnTo>
                <a:lnTo>
                  <a:pt x="12188" y="3076"/>
                </a:lnTo>
                <a:lnTo>
                  <a:pt x="12320" y="3251"/>
                </a:lnTo>
                <a:lnTo>
                  <a:pt x="12364" y="3471"/>
                </a:lnTo>
                <a:lnTo>
                  <a:pt x="12364" y="9094"/>
                </a:lnTo>
                <a:lnTo>
                  <a:pt x="12320" y="9315"/>
                </a:lnTo>
                <a:lnTo>
                  <a:pt x="12188" y="9534"/>
                </a:lnTo>
                <a:lnTo>
                  <a:pt x="12012" y="9666"/>
                </a:lnTo>
                <a:lnTo>
                  <a:pt x="11748" y="9754"/>
                </a:lnTo>
                <a:lnTo>
                  <a:pt x="7832" y="10282"/>
                </a:lnTo>
                <a:lnTo>
                  <a:pt x="7832" y="3471"/>
                </a:lnTo>
                <a:close/>
                <a:moveTo>
                  <a:pt x="6556" y="2725"/>
                </a:moveTo>
                <a:lnTo>
                  <a:pt x="7260" y="3163"/>
                </a:lnTo>
                <a:lnTo>
                  <a:pt x="7348" y="3251"/>
                </a:lnTo>
                <a:lnTo>
                  <a:pt x="7392" y="3339"/>
                </a:lnTo>
                <a:lnTo>
                  <a:pt x="7436" y="3471"/>
                </a:lnTo>
                <a:lnTo>
                  <a:pt x="7480" y="3602"/>
                </a:lnTo>
                <a:lnTo>
                  <a:pt x="7480" y="10149"/>
                </a:lnTo>
                <a:lnTo>
                  <a:pt x="7436" y="10237"/>
                </a:lnTo>
                <a:lnTo>
                  <a:pt x="7392" y="10325"/>
                </a:lnTo>
                <a:lnTo>
                  <a:pt x="7348" y="10369"/>
                </a:lnTo>
                <a:lnTo>
                  <a:pt x="7260" y="10325"/>
                </a:lnTo>
                <a:lnTo>
                  <a:pt x="6556" y="9886"/>
                </a:lnTo>
                <a:lnTo>
                  <a:pt x="6468" y="9798"/>
                </a:lnTo>
                <a:lnTo>
                  <a:pt x="6424" y="9710"/>
                </a:lnTo>
                <a:lnTo>
                  <a:pt x="6380" y="9578"/>
                </a:lnTo>
                <a:lnTo>
                  <a:pt x="6380" y="9447"/>
                </a:lnTo>
                <a:lnTo>
                  <a:pt x="6380" y="2900"/>
                </a:lnTo>
                <a:lnTo>
                  <a:pt x="6380" y="2812"/>
                </a:lnTo>
                <a:lnTo>
                  <a:pt x="6424" y="2725"/>
                </a:lnTo>
                <a:lnTo>
                  <a:pt x="6468" y="2680"/>
                </a:lnTo>
                <a:lnTo>
                  <a:pt x="6556" y="2725"/>
                </a:lnTo>
                <a:close/>
                <a:moveTo>
                  <a:pt x="7040" y="2592"/>
                </a:moveTo>
                <a:lnTo>
                  <a:pt x="7480" y="2856"/>
                </a:lnTo>
                <a:lnTo>
                  <a:pt x="7524" y="2900"/>
                </a:lnTo>
                <a:lnTo>
                  <a:pt x="11308" y="2416"/>
                </a:lnTo>
                <a:lnTo>
                  <a:pt x="11220" y="2285"/>
                </a:lnTo>
                <a:lnTo>
                  <a:pt x="11088" y="2197"/>
                </a:lnTo>
                <a:lnTo>
                  <a:pt x="10912" y="2153"/>
                </a:lnTo>
                <a:lnTo>
                  <a:pt x="10735" y="2153"/>
                </a:lnTo>
                <a:lnTo>
                  <a:pt x="7040" y="2592"/>
                </a:lnTo>
                <a:close/>
                <a:moveTo>
                  <a:pt x="4092" y="572"/>
                </a:moveTo>
                <a:lnTo>
                  <a:pt x="4841" y="1011"/>
                </a:lnTo>
                <a:lnTo>
                  <a:pt x="4884" y="1098"/>
                </a:lnTo>
                <a:lnTo>
                  <a:pt x="4972" y="1186"/>
                </a:lnTo>
                <a:lnTo>
                  <a:pt x="5016" y="1318"/>
                </a:lnTo>
                <a:lnTo>
                  <a:pt x="5016" y="1450"/>
                </a:lnTo>
                <a:lnTo>
                  <a:pt x="5016" y="7996"/>
                </a:lnTo>
                <a:lnTo>
                  <a:pt x="5016" y="8129"/>
                </a:lnTo>
                <a:lnTo>
                  <a:pt x="4972" y="8173"/>
                </a:lnTo>
                <a:lnTo>
                  <a:pt x="4884" y="8217"/>
                </a:lnTo>
                <a:lnTo>
                  <a:pt x="4841" y="8173"/>
                </a:lnTo>
                <a:lnTo>
                  <a:pt x="4092" y="7733"/>
                </a:lnTo>
                <a:lnTo>
                  <a:pt x="4048" y="7645"/>
                </a:lnTo>
                <a:lnTo>
                  <a:pt x="3960" y="7557"/>
                </a:lnTo>
                <a:lnTo>
                  <a:pt x="3916" y="7425"/>
                </a:lnTo>
                <a:lnTo>
                  <a:pt x="3916" y="7294"/>
                </a:lnTo>
                <a:lnTo>
                  <a:pt x="3916" y="747"/>
                </a:lnTo>
                <a:lnTo>
                  <a:pt x="3916" y="659"/>
                </a:lnTo>
                <a:lnTo>
                  <a:pt x="3960" y="572"/>
                </a:lnTo>
                <a:lnTo>
                  <a:pt x="4048" y="572"/>
                </a:lnTo>
                <a:lnTo>
                  <a:pt x="4092" y="572"/>
                </a:lnTo>
                <a:close/>
                <a:moveTo>
                  <a:pt x="4620" y="483"/>
                </a:moveTo>
                <a:lnTo>
                  <a:pt x="5016" y="747"/>
                </a:lnTo>
                <a:lnTo>
                  <a:pt x="5104" y="791"/>
                </a:lnTo>
                <a:lnTo>
                  <a:pt x="8888" y="307"/>
                </a:lnTo>
                <a:lnTo>
                  <a:pt x="8756" y="132"/>
                </a:lnTo>
                <a:lnTo>
                  <a:pt x="8625" y="44"/>
                </a:lnTo>
                <a:lnTo>
                  <a:pt x="8492" y="0"/>
                </a:lnTo>
                <a:lnTo>
                  <a:pt x="8272" y="0"/>
                </a:lnTo>
                <a:lnTo>
                  <a:pt x="4620" y="483"/>
                </a:lnTo>
                <a:close/>
                <a:moveTo>
                  <a:pt x="7304" y="13268"/>
                </a:moveTo>
                <a:lnTo>
                  <a:pt x="9064" y="13268"/>
                </a:lnTo>
                <a:lnTo>
                  <a:pt x="9636" y="14279"/>
                </a:lnTo>
                <a:lnTo>
                  <a:pt x="6776" y="14279"/>
                </a:lnTo>
                <a:lnTo>
                  <a:pt x="7304" y="1326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defRPr/>
            </a:pPr>
            <a:endParaRPr lang="zh-CN" altLang="en-US" sz="2999" kern="0">
              <a:cs typeface="Arial" charset="0"/>
              <a:sym typeface="Arial" pitchFamily="34" charset="0"/>
            </a:endParaRPr>
          </a:p>
        </p:txBody>
      </p:sp>
      <p:grpSp>
        <p:nvGrpSpPr>
          <p:cNvPr id="20" name="组合 37"/>
          <p:cNvGrpSpPr/>
          <p:nvPr/>
        </p:nvGrpSpPr>
        <p:grpSpPr>
          <a:xfrm>
            <a:off x="8458207" y="1906527"/>
            <a:ext cx="417026" cy="283728"/>
            <a:chOff x="1705099" y="2530053"/>
            <a:chExt cx="2279546" cy="1320750"/>
          </a:xfrm>
          <a:solidFill>
            <a:schemeClr val="bg1"/>
          </a:solidFill>
        </p:grpSpPr>
        <p:sp>
          <p:nvSpPr>
            <p:cNvPr id="21" name="Freeform 6"/>
            <p:cNvSpPr>
              <a:spLocks noEditPoints="1"/>
            </p:cNvSpPr>
            <p:nvPr/>
          </p:nvSpPr>
          <p:spPr bwMode="auto">
            <a:xfrm>
              <a:off x="1705099" y="2530053"/>
              <a:ext cx="1349295" cy="1306067"/>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grpSp>
          <p:nvGrpSpPr>
            <p:cNvPr id="22" name="组合 74"/>
            <p:cNvGrpSpPr/>
            <p:nvPr/>
          </p:nvGrpSpPr>
          <p:grpSpPr>
            <a:xfrm>
              <a:off x="3050819" y="2595841"/>
              <a:ext cx="933826" cy="1254962"/>
              <a:chOff x="-1146175" y="2979738"/>
              <a:chExt cx="701675" cy="942975"/>
            </a:xfrm>
            <a:grpFill/>
          </p:grpSpPr>
          <p:sp>
            <p:nvSpPr>
              <p:cNvPr id="23" name="Freeform 14"/>
              <p:cNvSpPr>
                <a:spLocks noEditPoints="1"/>
              </p:cNvSpPr>
              <p:nvPr/>
            </p:nvSpPr>
            <p:spPr bwMode="auto">
              <a:xfrm>
                <a:off x="-744538" y="3440113"/>
                <a:ext cx="300038" cy="482600"/>
              </a:xfrm>
              <a:custGeom>
                <a:avLst/>
                <a:gdLst/>
                <a:ahLst/>
                <a:cxnLst>
                  <a:cxn ang="0">
                    <a:pos x="310" y="0"/>
                  </a:cxn>
                  <a:cxn ang="0">
                    <a:pos x="0" y="542"/>
                  </a:cxn>
                  <a:cxn ang="0">
                    <a:pos x="154" y="8057"/>
                  </a:cxn>
                  <a:cxn ang="0">
                    <a:pos x="3022" y="8212"/>
                  </a:cxn>
                  <a:cxn ang="0">
                    <a:pos x="3254" y="6430"/>
                  </a:cxn>
                  <a:cxn ang="0">
                    <a:pos x="4262" y="6740"/>
                  </a:cxn>
                  <a:cxn ang="0">
                    <a:pos x="4804" y="8212"/>
                  </a:cxn>
                  <a:cxn ang="0">
                    <a:pos x="5114" y="7670"/>
                  </a:cxn>
                  <a:cxn ang="0">
                    <a:pos x="4959" y="154"/>
                  </a:cxn>
                  <a:cxn ang="0">
                    <a:pos x="2169" y="6972"/>
                  </a:cxn>
                  <a:cxn ang="0">
                    <a:pos x="1162" y="7205"/>
                  </a:cxn>
                  <a:cxn ang="0">
                    <a:pos x="929" y="6662"/>
                  </a:cxn>
                  <a:cxn ang="0">
                    <a:pos x="1937" y="6430"/>
                  </a:cxn>
                  <a:cxn ang="0">
                    <a:pos x="2169" y="6972"/>
                  </a:cxn>
                  <a:cxn ang="0">
                    <a:pos x="1937" y="5810"/>
                  </a:cxn>
                  <a:cxn ang="0">
                    <a:pos x="929" y="5578"/>
                  </a:cxn>
                  <a:cxn ang="0">
                    <a:pos x="1162" y="5035"/>
                  </a:cxn>
                  <a:cxn ang="0">
                    <a:pos x="2169" y="5268"/>
                  </a:cxn>
                  <a:cxn ang="0">
                    <a:pos x="2092" y="4338"/>
                  </a:cxn>
                  <a:cxn ang="0">
                    <a:pos x="1007" y="4338"/>
                  </a:cxn>
                  <a:cxn ang="0">
                    <a:pos x="1007" y="3718"/>
                  </a:cxn>
                  <a:cxn ang="0">
                    <a:pos x="2092" y="3718"/>
                  </a:cxn>
                  <a:cxn ang="0">
                    <a:pos x="2169" y="2866"/>
                  </a:cxn>
                  <a:cxn ang="0">
                    <a:pos x="1162" y="3099"/>
                  </a:cxn>
                  <a:cxn ang="0">
                    <a:pos x="929" y="2556"/>
                  </a:cxn>
                  <a:cxn ang="0">
                    <a:pos x="1937" y="2324"/>
                  </a:cxn>
                  <a:cxn ang="0">
                    <a:pos x="2169" y="2866"/>
                  </a:cxn>
                  <a:cxn ang="0">
                    <a:pos x="1937" y="1704"/>
                  </a:cxn>
                  <a:cxn ang="0">
                    <a:pos x="929" y="1471"/>
                  </a:cxn>
                  <a:cxn ang="0">
                    <a:pos x="1162" y="929"/>
                  </a:cxn>
                  <a:cxn ang="0">
                    <a:pos x="2169" y="1161"/>
                  </a:cxn>
                  <a:cxn ang="0">
                    <a:pos x="4106" y="5733"/>
                  </a:cxn>
                  <a:cxn ang="0">
                    <a:pos x="3022" y="5733"/>
                  </a:cxn>
                  <a:cxn ang="0">
                    <a:pos x="3022" y="5113"/>
                  </a:cxn>
                  <a:cxn ang="0">
                    <a:pos x="4106" y="5113"/>
                  </a:cxn>
                  <a:cxn ang="0">
                    <a:pos x="4185" y="4183"/>
                  </a:cxn>
                  <a:cxn ang="0">
                    <a:pos x="3177" y="4416"/>
                  </a:cxn>
                  <a:cxn ang="0">
                    <a:pos x="2944" y="3873"/>
                  </a:cxn>
                  <a:cxn ang="0">
                    <a:pos x="3952" y="3641"/>
                  </a:cxn>
                  <a:cxn ang="0">
                    <a:pos x="4185" y="4183"/>
                  </a:cxn>
                  <a:cxn ang="0">
                    <a:pos x="3952" y="3099"/>
                  </a:cxn>
                  <a:cxn ang="0">
                    <a:pos x="2944" y="2866"/>
                  </a:cxn>
                  <a:cxn ang="0">
                    <a:pos x="3177" y="2324"/>
                  </a:cxn>
                  <a:cxn ang="0">
                    <a:pos x="4185" y="2556"/>
                  </a:cxn>
                  <a:cxn ang="0">
                    <a:pos x="4106" y="1626"/>
                  </a:cxn>
                  <a:cxn ang="0">
                    <a:pos x="3022" y="1626"/>
                  </a:cxn>
                  <a:cxn ang="0">
                    <a:pos x="3022" y="1007"/>
                  </a:cxn>
                  <a:cxn ang="0">
                    <a:pos x="4106" y="1007"/>
                  </a:cxn>
                </a:cxnLst>
                <a:rect l="0" t="0" r="r" b="b"/>
                <a:pathLst>
                  <a:path w="5114" h="8212">
                    <a:moveTo>
                      <a:pt x="4572" y="0"/>
                    </a:moveTo>
                    <a:lnTo>
                      <a:pt x="542" y="0"/>
                    </a:lnTo>
                    <a:lnTo>
                      <a:pt x="310" y="0"/>
                    </a:lnTo>
                    <a:lnTo>
                      <a:pt x="154" y="154"/>
                    </a:lnTo>
                    <a:lnTo>
                      <a:pt x="0" y="309"/>
                    </a:lnTo>
                    <a:lnTo>
                      <a:pt x="0" y="542"/>
                    </a:lnTo>
                    <a:lnTo>
                      <a:pt x="0" y="7670"/>
                    </a:lnTo>
                    <a:lnTo>
                      <a:pt x="0" y="7902"/>
                    </a:lnTo>
                    <a:lnTo>
                      <a:pt x="154" y="8057"/>
                    </a:lnTo>
                    <a:lnTo>
                      <a:pt x="310" y="8212"/>
                    </a:lnTo>
                    <a:lnTo>
                      <a:pt x="542" y="8212"/>
                    </a:lnTo>
                    <a:lnTo>
                      <a:pt x="3022" y="8212"/>
                    </a:lnTo>
                    <a:lnTo>
                      <a:pt x="3022" y="6740"/>
                    </a:lnTo>
                    <a:lnTo>
                      <a:pt x="3099" y="6508"/>
                    </a:lnTo>
                    <a:lnTo>
                      <a:pt x="3254" y="6430"/>
                    </a:lnTo>
                    <a:lnTo>
                      <a:pt x="4029" y="6430"/>
                    </a:lnTo>
                    <a:lnTo>
                      <a:pt x="4185" y="6508"/>
                    </a:lnTo>
                    <a:lnTo>
                      <a:pt x="4262" y="6740"/>
                    </a:lnTo>
                    <a:lnTo>
                      <a:pt x="4262" y="8212"/>
                    </a:lnTo>
                    <a:lnTo>
                      <a:pt x="4572" y="8212"/>
                    </a:lnTo>
                    <a:lnTo>
                      <a:pt x="4804" y="8212"/>
                    </a:lnTo>
                    <a:lnTo>
                      <a:pt x="4959" y="8057"/>
                    </a:lnTo>
                    <a:lnTo>
                      <a:pt x="5114" y="7902"/>
                    </a:lnTo>
                    <a:lnTo>
                      <a:pt x="5114" y="7670"/>
                    </a:lnTo>
                    <a:lnTo>
                      <a:pt x="5114" y="542"/>
                    </a:lnTo>
                    <a:lnTo>
                      <a:pt x="5114" y="309"/>
                    </a:lnTo>
                    <a:lnTo>
                      <a:pt x="4959" y="154"/>
                    </a:lnTo>
                    <a:lnTo>
                      <a:pt x="4804" y="0"/>
                    </a:lnTo>
                    <a:lnTo>
                      <a:pt x="4572" y="0"/>
                    </a:lnTo>
                    <a:close/>
                    <a:moveTo>
                      <a:pt x="2169" y="6972"/>
                    </a:moveTo>
                    <a:lnTo>
                      <a:pt x="2092" y="7127"/>
                    </a:lnTo>
                    <a:lnTo>
                      <a:pt x="1937" y="7205"/>
                    </a:lnTo>
                    <a:lnTo>
                      <a:pt x="1162" y="7205"/>
                    </a:lnTo>
                    <a:lnTo>
                      <a:pt x="1007" y="7127"/>
                    </a:lnTo>
                    <a:lnTo>
                      <a:pt x="929" y="6972"/>
                    </a:lnTo>
                    <a:lnTo>
                      <a:pt x="929" y="6662"/>
                    </a:lnTo>
                    <a:lnTo>
                      <a:pt x="1007" y="6508"/>
                    </a:lnTo>
                    <a:lnTo>
                      <a:pt x="1162" y="6430"/>
                    </a:lnTo>
                    <a:lnTo>
                      <a:pt x="1937" y="6430"/>
                    </a:lnTo>
                    <a:lnTo>
                      <a:pt x="2092" y="6508"/>
                    </a:lnTo>
                    <a:lnTo>
                      <a:pt x="2169" y="6662"/>
                    </a:lnTo>
                    <a:lnTo>
                      <a:pt x="2169" y="6972"/>
                    </a:lnTo>
                    <a:close/>
                    <a:moveTo>
                      <a:pt x="2169" y="5578"/>
                    </a:moveTo>
                    <a:lnTo>
                      <a:pt x="2092" y="5733"/>
                    </a:lnTo>
                    <a:lnTo>
                      <a:pt x="1937" y="5810"/>
                    </a:lnTo>
                    <a:lnTo>
                      <a:pt x="1162" y="5810"/>
                    </a:lnTo>
                    <a:lnTo>
                      <a:pt x="1007" y="5733"/>
                    </a:lnTo>
                    <a:lnTo>
                      <a:pt x="929" y="5578"/>
                    </a:lnTo>
                    <a:lnTo>
                      <a:pt x="929" y="5268"/>
                    </a:lnTo>
                    <a:lnTo>
                      <a:pt x="1007" y="5113"/>
                    </a:lnTo>
                    <a:lnTo>
                      <a:pt x="1162" y="5035"/>
                    </a:lnTo>
                    <a:lnTo>
                      <a:pt x="1937" y="5035"/>
                    </a:lnTo>
                    <a:lnTo>
                      <a:pt x="2092" y="5113"/>
                    </a:lnTo>
                    <a:lnTo>
                      <a:pt x="2169" y="5268"/>
                    </a:lnTo>
                    <a:lnTo>
                      <a:pt x="2169" y="5578"/>
                    </a:lnTo>
                    <a:close/>
                    <a:moveTo>
                      <a:pt x="2169" y="4183"/>
                    </a:moveTo>
                    <a:lnTo>
                      <a:pt x="2092" y="4338"/>
                    </a:lnTo>
                    <a:lnTo>
                      <a:pt x="1937" y="4416"/>
                    </a:lnTo>
                    <a:lnTo>
                      <a:pt x="1162" y="4416"/>
                    </a:lnTo>
                    <a:lnTo>
                      <a:pt x="1007" y="4338"/>
                    </a:lnTo>
                    <a:lnTo>
                      <a:pt x="929" y="4183"/>
                    </a:lnTo>
                    <a:lnTo>
                      <a:pt x="929" y="3873"/>
                    </a:lnTo>
                    <a:lnTo>
                      <a:pt x="1007" y="3718"/>
                    </a:lnTo>
                    <a:lnTo>
                      <a:pt x="1162" y="3641"/>
                    </a:lnTo>
                    <a:lnTo>
                      <a:pt x="1937" y="3641"/>
                    </a:lnTo>
                    <a:lnTo>
                      <a:pt x="2092" y="3718"/>
                    </a:lnTo>
                    <a:lnTo>
                      <a:pt x="2169" y="3873"/>
                    </a:lnTo>
                    <a:lnTo>
                      <a:pt x="2169" y="4183"/>
                    </a:lnTo>
                    <a:close/>
                    <a:moveTo>
                      <a:pt x="2169" y="2866"/>
                    </a:moveTo>
                    <a:lnTo>
                      <a:pt x="2092" y="3021"/>
                    </a:lnTo>
                    <a:lnTo>
                      <a:pt x="1937" y="3099"/>
                    </a:lnTo>
                    <a:lnTo>
                      <a:pt x="1162" y="3099"/>
                    </a:lnTo>
                    <a:lnTo>
                      <a:pt x="1007" y="3021"/>
                    </a:lnTo>
                    <a:lnTo>
                      <a:pt x="929" y="2866"/>
                    </a:lnTo>
                    <a:lnTo>
                      <a:pt x="929" y="2556"/>
                    </a:lnTo>
                    <a:lnTo>
                      <a:pt x="1007" y="2401"/>
                    </a:lnTo>
                    <a:lnTo>
                      <a:pt x="1162" y="2324"/>
                    </a:lnTo>
                    <a:lnTo>
                      <a:pt x="1937" y="2324"/>
                    </a:lnTo>
                    <a:lnTo>
                      <a:pt x="2092" y="2401"/>
                    </a:lnTo>
                    <a:lnTo>
                      <a:pt x="2169" y="2556"/>
                    </a:lnTo>
                    <a:lnTo>
                      <a:pt x="2169" y="2866"/>
                    </a:lnTo>
                    <a:close/>
                    <a:moveTo>
                      <a:pt x="2169" y="1471"/>
                    </a:moveTo>
                    <a:lnTo>
                      <a:pt x="2092" y="1626"/>
                    </a:lnTo>
                    <a:lnTo>
                      <a:pt x="1937" y="1704"/>
                    </a:lnTo>
                    <a:lnTo>
                      <a:pt x="1162" y="1704"/>
                    </a:lnTo>
                    <a:lnTo>
                      <a:pt x="1007" y="1626"/>
                    </a:lnTo>
                    <a:lnTo>
                      <a:pt x="929" y="1471"/>
                    </a:lnTo>
                    <a:lnTo>
                      <a:pt x="929" y="1161"/>
                    </a:lnTo>
                    <a:lnTo>
                      <a:pt x="1007" y="1007"/>
                    </a:lnTo>
                    <a:lnTo>
                      <a:pt x="1162" y="929"/>
                    </a:lnTo>
                    <a:lnTo>
                      <a:pt x="1937" y="929"/>
                    </a:lnTo>
                    <a:lnTo>
                      <a:pt x="2092" y="1007"/>
                    </a:lnTo>
                    <a:lnTo>
                      <a:pt x="2169" y="1161"/>
                    </a:lnTo>
                    <a:lnTo>
                      <a:pt x="2169" y="1471"/>
                    </a:lnTo>
                    <a:close/>
                    <a:moveTo>
                      <a:pt x="4185" y="5578"/>
                    </a:moveTo>
                    <a:lnTo>
                      <a:pt x="4106" y="5733"/>
                    </a:lnTo>
                    <a:lnTo>
                      <a:pt x="3952" y="5810"/>
                    </a:lnTo>
                    <a:lnTo>
                      <a:pt x="3177" y="5810"/>
                    </a:lnTo>
                    <a:lnTo>
                      <a:pt x="3022" y="5733"/>
                    </a:lnTo>
                    <a:lnTo>
                      <a:pt x="2944" y="5578"/>
                    </a:lnTo>
                    <a:lnTo>
                      <a:pt x="2944" y="5268"/>
                    </a:lnTo>
                    <a:lnTo>
                      <a:pt x="3022" y="5113"/>
                    </a:lnTo>
                    <a:lnTo>
                      <a:pt x="3177" y="5035"/>
                    </a:lnTo>
                    <a:lnTo>
                      <a:pt x="3952" y="5035"/>
                    </a:lnTo>
                    <a:lnTo>
                      <a:pt x="4106" y="5113"/>
                    </a:lnTo>
                    <a:lnTo>
                      <a:pt x="4185" y="5268"/>
                    </a:lnTo>
                    <a:lnTo>
                      <a:pt x="4185" y="5578"/>
                    </a:lnTo>
                    <a:close/>
                    <a:moveTo>
                      <a:pt x="4185" y="4183"/>
                    </a:moveTo>
                    <a:lnTo>
                      <a:pt x="4106" y="4338"/>
                    </a:lnTo>
                    <a:lnTo>
                      <a:pt x="3952" y="4416"/>
                    </a:lnTo>
                    <a:lnTo>
                      <a:pt x="3177" y="4416"/>
                    </a:lnTo>
                    <a:lnTo>
                      <a:pt x="3022" y="4338"/>
                    </a:lnTo>
                    <a:lnTo>
                      <a:pt x="2944" y="4183"/>
                    </a:lnTo>
                    <a:lnTo>
                      <a:pt x="2944" y="3873"/>
                    </a:lnTo>
                    <a:lnTo>
                      <a:pt x="3022" y="3718"/>
                    </a:lnTo>
                    <a:lnTo>
                      <a:pt x="3177" y="3641"/>
                    </a:lnTo>
                    <a:lnTo>
                      <a:pt x="3952" y="3641"/>
                    </a:lnTo>
                    <a:lnTo>
                      <a:pt x="4106" y="3718"/>
                    </a:lnTo>
                    <a:lnTo>
                      <a:pt x="4185" y="3873"/>
                    </a:lnTo>
                    <a:lnTo>
                      <a:pt x="4185" y="4183"/>
                    </a:lnTo>
                    <a:close/>
                    <a:moveTo>
                      <a:pt x="4185" y="2866"/>
                    </a:moveTo>
                    <a:lnTo>
                      <a:pt x="4106" y="3021"/>
                    </a:lnTo>
                    <a:lnTo>
                      <a:pt x="3952" y="3099"/>
                    </a:lnTo>
                    <a:lnTo>
                      <a:pt x="3177" y="3099"/>
                    </a:lnTo>
                    <a:lnTo>
                      <a:pt x="3022" y="3021"/>
                    </a:lnTo>
                    <a:lnTo>
                      <a:pt x="2944" y="2866"/>
                    </a:lnTo>
                    <a:lnTo>
                      <a:pt x="2944" y="2556"/>
                    </a:lnTo>
                    <a:lnTo>
                      <a:pt x="3022" y="2401"/>
                    </a:lnTo>
                    <a:lnTo>
                      <a:pt x="3177" y="2324"/>
                    </a:lnTo>
                    <a:lnTo>
                      <a:pt x="3952" y="2324"/>
                    </a:lnTo>
                    <a:lnTo>
                      <a:pt x="4106" y="2401"/>
                    </a:lnTo>
                    <a:lnTo>
                      <a:pt x="4185" y="2556"/>
                    </a:lnTo>
                    <a:lnTo>
                      <a:pt x="4185" y="2866"/>
                    </a:lnTo>
                    <a:close/>
                    <a:moveTo>
                      <a:pt x="4185" y="1471"/>
                    </a:moveTo>
                    <a:lnTo>
                      <a:pt x="4106" y="1626"/>
                    </a:lnTo>
                    <a:lnTo>
                      <a:pt x="3952" y="1704"/>
                    </a:lnTo>
                    <a:lnTo>
                      <a:pt x="3177" y="1704"/>
                    </a:lnTo>
                    <a:lnTo>
                      <a:pt x="3022" y="1626"/>
                    </a:lnTo>
                    <a:lnTo>
                      <a:pt x="2944" y="1471"/>
                    </a:lnTo>
                    <a:lnTo>
                      <a:pt x="2944" y="1161"/>
                    </a:lnTo>
                    <a:lnTo>
                      <a:pt x="3022" y="1007"/>
                    </a:lnTo>
                    <a:lnTo>
                      <a:pt x="3177" y="929"/>
                    </a:lnTo>
                    <a:lnTo>
                      <a:pt x="3952" y="929"/>
                    </a:lnTo>
                    <a:lnTo>
                      <a:pt x="4106" y="1007"/>
                    </a:lnTo>
                    <a:lnTo>
                      <a:pt x="4185" y="1161"/>
                    </a:lnTo>
                    <a:lnTo>
                      <a:pt x="4185" y="1471"/>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sp>
            <p:nvSpPr>
              <p:cNvPr id="24" name="Freeform 15"/>
              <p:cNvSpPr>
                <a:spLocks noEditPoints="1"/>
              </p:cNvSpPr>
              <p:nvPr/>
            </p:nvSpPr>
            <p:spPr bwMode="auto">
              <a:xfrm>
                <a:off x="-1146175" y="2979738"/>
                <a:ext cx="346075" cy="938213"/>
              </a:xfrm>
              <a:custGeom>
                <a:avLst/>
                <a:gdLst/>
                <a:ahLst/>
                <a:cxnLst>
                  <a:cxn ang="0">
                    <a:pos x="4804" y="4184"/>
                  </a:cxn>
                  <a:cxn ang="0">
                    <a:pos x="4339" y="3796"/>
                  </a:cxn>
                  <a:cxn ang="0">
                    <a:pos x="3797" y="3021"/>
                  </a:cxn>
                  <a:cxn ang="0">
                    <a:pos x="3100" y="310"/>
                  </a:cxn>
                  <a:cxn ang="0">
                    <a:pos x="2790" y="77"/>
                  </a:cxn>
                  <a:cxn ang="0">
                    <a:pos x="2325" y="2944"/>
                  </a:cxn>
                  <a:cxn ang="0">
                    <a:pos x="1550" y="3486"/>
                  </a:cxn>
                  <a:cxn ang="0">
                    <a:pos x="1240" y="4029"/>
                  </a:cxn>
                  <a:cxn ang="0">
                    <a:pos x="852" y="4726"/>
                  </a:cxn>
                  <a:cxn ang="0">
                    <a:pos x="77" y="5191"/>
                  </a:cxn>
                  <a:cxn ang="0">
                    <a:pos x="0" y="15651"/>
                  </a:cxn>
                  <a:cxn ang="0">
                    <a:pos x="542" y="15961"/>
                  </a:cxn>
                  <a:cxn ang="0">
                    <a:pos x="2170" y="14023"/>
                  </a:cxn>
                  <a:cxn ang="0">
                    <a:pos x="3564" y="13869"/>
                  </a:cxn>
                  <a:cxn ang="0">
                    <a:pos x="3642" y="15961"/>
                  </a:cxn>
                  <a:cxn ang="0">
                    <a:pos x="5270" y="15961"/>
                  </a:cxn>
                  <a:cxn ang="0">
                    <a:pos x="5812" y="15651"/>
                  </a:cxn>
                  <a:cxn ang="0">
                    <a:pos x="5812" y="5191"/>
                  </a:cxn>
                  <a:cxn ang="0">
                    <a:pos x="5037" y="4726"/>
                  </a:cxn>
                  <a:cxn ang="0">
                    <a:pos x="1473" y="12552"/>
                  </a:cxn>
                  <a:cxn ang="0">
                    <a:pos x="1240" y="12319"/>
                  </a:cxn>
                  <a:cxn ang="0">
                    <a:pos x="1473" y="12009"/>
                  </a:cxn>
                  <a:cxn ang="0">
                    <a:pos x="4339" y="12009"/>
                  </a:cxn>
                  <a:cxn ang="0">
                    <a:pos x="4572" y="12319"/>
                  </a:cxn>
                  <a:cxn ang="0">
                    <a:pos x="4339" y="12552"/>
                  </a:cxn>
                  <a:cxn ang="0">
                    <a:pos x="1627" y="11002"/>
                  </a:cxn>
                  <a:cxn ang="0">
                    <a:pos x="1317" y="10847"/>
                  </a:cxn>
                  <a:cxn ang="0">
                    <a:pos x="1395" y="10460"/>
                  </a:cxn>
                  <a:cxn ang="0">
                    <a:pos x="4185" y="10382"/>
                  </a:cxn>
                  <a:cxn ang="0">
                    <a:pos x="4572" y="10537"/>
                  </a:cxn>
                  <a:cxn ang="0">
                    <a:pos x="4495" y="10925"/>
                  </a:cxn>
                  <a:cxn ang="0">
                    <a:pos x="4185" y="9452"/>
                  </a:cxn>
                  <a:cxn ang="0">
                    <a:pos x="1395" y="9297"/>
                  </a:cxn>
                  <a:cxn ang="0">
                    <a:pos x="1317" y="8987"/>
                  </a:cxn>
                  <a:cxn ang="0">
                    <a:pos x="1627" y="8755"/>
                  </a:cxn>
                  <a:cxn ang="0">
                    <a:pos x="4495" y="8833"/>
                  </a:cxn>
                  <a:cxn ang="0">
                    <a:pos x="4572" y="9220"/>
                  </a:cxn>
                  <a:cxn ang="0">
                    <a:pos x="4185" y="9452"/>
                  </a:cxn>
                  <a:cxn ang="0">
                    <a:pos x="1473" y="7826"/>
                  </a:cxn>
                  <a:cxn ang="0">
                    <a:pos x="1240" y="7516"/>
                  </a:cxn>
                  <a:cxn ang="0">
                    <a:pos x="1473" y="7205"/>
                  </a:cxn>
                  <a:cxn ang="0">
                    <a:pos x="4339" y="7205"/>
                  </a:cxn>
                  <a:cxn ang="0">
                    <a:pos x="4572" y="7516"/>
                  </a:cxn>
                  <a:cxn ang="0">
                    <a:pos x="4339" y="7826"/>
                  </a:cxn>
                  <a:cxn ang="0">
                    <a:pos x="1627" y="6276"/>
                  </a:cxn>
                  <a:cxn ang="0">
                    <a:pos x="1317" y="6043"/>
                  </a:cxn>
                  <a:cxn ang="0">
                    <a:pos x="1395" y="5656"/>
                  </a:cxn>
                  <a:cxn ang="0">
                    <a:pos x="4185" y="5578"/>
                  </a:cxn>
                  <a:cxn ang="0">
                    <a:pos x="4572" y="5811"/>
                  </a:cxn>
                  <a:cxn ang="0">
                    <a:pos x="4495" y="6121"/>
                  </a:cxn>
                </a:cxnLst>
                <a:rect l="0" t="0" r="r" b="b"/>
                <a:pathLst>
                  <a:path w="5889" h="15961">
                    <a:moveTo>
                      <a:pt x="5037" y="4726"/>
                    </a:moveTo>
                    <a:lnTo>
                      <a:pt x="4960" y="4416"/>
                    </a:lnTo>
                    <a:lnTo>
                      <a:pt x="4804" y="4184"/>
                    </a:lnTo>
                    <a:lnTo>
                      <a:pt x="4572" y="4029"/>
                    </a:lnTo>
                    <a:lnTo>
                      <a:pt x="4339" y="3951"/>
                    </a:lnTo>
                    <a:lnTo>
                      <a:pt x="4339" y="3796"/>
                    </a:lnTo>
                    <a:lnTo>
                      <a:pt x="4262" y="3486"/>
                    </a:lnTo>
                    <a:lnTo>
                      <a:pt x="4107" y="3177"/>
                    </a:lnTo>
                    <a:lnTo>
                      <a:pt x="3797" y="3021"/>
                    </a:lnTo>
                    <a:lnTo>
                      <a:pt x="3487" y="2944"/>
                    </a:lnTo>
                    <a:lnTo>
                      <a:pt x="3254" y="2944"/>
                    </a:lnTo>
                    <a:lnTo>
                      <a:pt x="3100" y="310"/>
                    </a:lnTo>
                    <a:lnTo>
                      <a:pt x="3022" y="77"/>
                    </a:lnTo>
                    <a:lnTo>
                      <a:pt x="2945" y="0"/>
                    </a:lnTo>
                    <a:lnTo>
                      <a:pt x="2790" y="77"/>
                    </a:lnTo>
                    <a:lnTo>
                      <a:pt x="2790" y="310"/>
                    </a:lnTo>
                    <a:lnTo>
                      <a:pt x="2635" y="2944"/>
                    </a:lnTo>
                    <a:lnTo>
                      <a:pt x="2325" y="2944"/>
                    </a:lnTo>
                    <a:lnTo>
                      <a:pt x="2015" y="3021"/>
                    </a:lnTo>
                    <a:lnTo>
                      <a:pt x="1783" y="3177"/>
                    </a:lnTo>
                    <a:lnTo>
                      <a:pt x="1550" y="3486"/>
                    </a:lnTo>
                    <a:lnTo>
                      <a:pt x="1550" y="3796"/>
                    </a:lnTo>
                    <a:lnTo>
                      <a:pt x="1550" y="3951"/>
                    </a:lnTo>
                    <a:lnTo>
                      <a:pt x="1240" y="4029"/>
                    </a:lnTo>
                    <a:lnTo>
                      <a:pt x="1008" y="4184"/>
                    </a:lnTo>
                    <a:lnTo>
                      <a:pt x="852" y="4416"/>
                    </a:lnTo>
                    <a:lnTo>
                      <a:pt x="852" y="4726"/>
                    </a:lnTo>
                    <a:lnTo>
                      <a:pt x="465" y="4803"/>
                    </a:lnTo>
                    <a:lnTo>
                      <a:pt x="233" y="4959"/>
                    </a:lnTo>
                    <a:lnTo>
                      <a:pt x="77" y="5191"/>
                    </a:lnTo>
                    <a:lnTo>
                      <a:pt x="0" y="5578"/>
                    </a:lnTo>
                    <a:lnTo>
                      <a:pt x="0" y="15419"/>
                    </a:lnTo>
                    <a:lnTo>
                      <a:pt x="0" y="15651"/>
                    </a:lnTo>
                    <a:lnTo>
                      <a:pt x="155" y="15805"/>
                    </a:lnTo>
                    <a:lnTo>
                      <a:pt x="310" y="15961"/>
                    </a:lnTo>
                    <a:lnTo>
                      <a:pt x="542" y="15961"/>
                    </a:lnTo>
                    <a:lnTo>
                      <a:pt x="1627" y="15961"/>
                    </a:lnTo>
                    <a:lnTo>
                      <a:pt x="2170" y="15961"/>
                    </a:lnTo>
                    <a:lnTo>
                      <a:pt x="2170" y="14023"/>
                    </a:lnTo>
                    <a:lnTo>
                      <a:pt x="2247" y="13946"/>
                    </a:lnTo>
                    <a:lnTo>
                      <a:pt x="2325" y="13869"/>
                    </a:lnTo>
                    <a:lnTo>
                      <a:pt x="3564" y="13869"/>
                    </a:lnTo>
                    <a:lnTo>
                      <a:pt x="3642" y="13946"/>
                    </a:lnTo>
                    <a:lnTo>
                      <a:pt x="3642" y="14023"/>
                    </a:lnTo>
                    <a:lnTo>
                      <a:pt x="3642" y="15961"/>
                    </a:lnTo>
                    <a:lnTo>
                      <a:pt x="4185" y="15961"/>
                    </a:lnTo>
                    <a:lnTo>
                      <a:pt x="4262" y="15961"/>
                    </a:lnTo>
                    <a:lnTo>
                      <a:pt x="5270" y="15961"/>
                    </a:lnTo>
                    <a:lnTo>
                      <a:pt x="5502" y="15961"/>
                    </a:lnTo>
                    <a:lnTo>
                      <a:pt x="5735" y="15805"/>
                    </a:lnTo>
                    <a:lnTo>
                      <a:pt x="5812" y="15651"/>
                    </a:lnTo>
                    <a:lnTo>
                      <a:pt x="5889" y="15419"/>
                    </a:lnTo>
                    <a:lnTo>
                      <a:pt x="5889" y="5578"/>
                    </a:lnTo>
                    <a:lnTo>
                      <a:pt x="5812" y="5191"/>
                    </a:lnTo>
                    <a:lnTo>
                      <a:pt x="5657" y="4959"/>
                    </a:lnTo>
                    <a:lnTo>
                      <a:pt x="5347" y="4803"/>
                    </a:lnTo>
                    <a:lnTo>
                      <a:pt x="5037" y="4726"/>
                    </a:lnTo>
                    <a:close/>
                    <a:moveTo>
                      <a:pt x="4185" y="12629"/>
                    </a:moveTo>
                    <a:lnTo>
                      <a:pt x="1627" y="12629"/>
                    </a:lnTo>
                    <a:lnTo>
                      <a:pt x="1473" y="12552"/>
                    </a:lnTo>
                    <a:lnTo>
                      <a:pt x="1395" y="12552"/>
                    </a:lnTo>
                    <a:lnTo>
                      <a:pt x="1317" y="12396"/>
                    </a:lnTo>
                    <a:lnTo>
                      <a:pt x="1240" y="12319"/>
                    </a:lnTo>
                    <a:lnTo>
                      <a:pt x="1317" y="12164"/>
                    </a:lnTo>
                    <a:lnTo>
                      <a:pt x="1395" y="12087"/>
                    </a:lnTo>
                    <a:lnTo>
                      <a:pt x="1473" y="12009"/>
                    </a:lnTo>
                    <a:lnTo>
                      <a:pt x="1627" y="11931"/>
                    </a:lnTo>
                    <a:lnTo>
                      <a:pt x="4185" y="11931"/>
                    </a:lnTo>
                    <a:lnTo>
                      <a:pt x="4339" y="12009"/>
                    </a:lnTo>
                    <a:lnTo>
                      <a:pt x="4495" y="12087"/>
                    </a:lnTo>
                    <a:lnTo>
                      <a:pt x="4572" y="12164"/>
                    </a:lnTo>
                    <a:lnTo>
                      <a:pt x="4572" y="12319"/>
                    </a:lnTo>
                    <a:lnTo>
                      <a:pt x="4572" y="12396"/>
                    </a:lnTo>
                    <a:lnTo>
                      <a:pt x="4495" y="12552"/>
                    </a:lnTo>
                    <a:lnTo>
                      <a:pt x="4339" y="12552"/>
                    </a:lnTo>
                    <a:lnTo>
                      <a:pt x="4185" y="12629"/>
                    </a:lnTo>
                    <a:close/>
                    <a:moveTo>
                      <a:pt x="4185" y="11002"/>
                    </a:moveTo>
                    <a:lnTo>
                      <a:pt x="1627" y="11002"/>
                    </a:lnTo>
                    <a:lnTo>
                      <a:pt x="1473" y="11002"/>
                    </a:lnTo>
                    <a:lnTo>
                      <a:pt x="1395" y="10925"/>
                    </a:lnTo>
                    <a:lnTo>
                      <a:pt x="1317" y="10847"/>
                    </a:lnTo>
                    <a:lnTo>
                      <a:pt x="1240" y="10692"/>
                    </a:lnTo>
                    <a:lnTo>
                      <a:pt x="1317" y="10537"/>
                    </a:lnTo>
                    <a:lnTo>
                      <a:pt x="1395" y="10460"/>
                    </a:lnTo>
                    <a:lnTo>
                      <a:pt x="1473" y="10382"/>
                    </a:lnTo>
                    <a:lnTo>
                      <a:pt x="1627" y="10382"/>
                    </a:lnTo>
                    <a:lnTo>
                      <a:pt x="4185" y="10382"/>
                    </a:lnTo>
                    <a:lnTo>
                      <a:pt x="4339" y="10382"/>
                    </a:lnTo>
                    <a:lnTo>
                      <a:pt x="4495" y="10460"/>
                    </a:lnTo>
                    <a:lnTo>
                      <a:pt x="4572" y="10537"/>
                    </a:lnTo>
                    <a:lnTo>
                      <a:pt x="4572" y="10692"/>
                    </a:lnTo>
                    <a:lnTo>
                      <a:pt x="4572" y="10847"/>
                    </a:lnTo>
                    <a:lnTo>
                      <a:pt x="4495" y="10925"/>
                    </a:lnTo>
                    <a:lnTo>
                      <a:pt x="4339" y="11002"/>
                    </a:lnTo>
                    <a:lnTo>
                      <a:pt x="4185" y="11002"/>
                    </a:lnTo>
                    <a:close/>
                    <a:moveTo>
                      <a:pt x="4185" y="9452"/>
                    </a:moveTo>
                    <a:lnTo>
                      <a:pt x="1627" y="9452"/>
                    </a:lnTo>
                    <a:lnTo>
                      <a:pt x="1473" y="9375"/>
                    </a:lnTo>
                    <a:lnTo>
                      <a:pt x="1395" y="9297"/>
                    </a:lnTo>
                    <a:lnTo>
                      <a:pt x="1317" y="9220"/>
                    </a:lnTo>
                    <a:lnTo>
                      <a:pt x="1240" y="9064"/>
                    </a:lnTo>
                    <a:lnTo>
                      <a:pt x="1317" y="8987"/>
                    </a:lnTo>
                    <a:lnTo>
                      <a:pt x="1395" y="8833"/>
                    </a:lnTo>
                    <a:lnTo>
                      <a:pt x="1473" y="8833"/>
                    </a:lnTo>
                    <a:lnTo>
                      <a:pt x="1627" y="8755"/>
                    </a:lnTo>
                    <a:lnTo>
                      <a:pt x="4185" y="8755"/>
                    </a:lnTo>
                    <a:lnTo>
                      <a:pt x="4339" y="8833"/>
                    </a:lnTo>
                    <a:lnTo>
                      <a:pt x="4495" y="8833"/>
                    </a:lnTo>
                    <a:lnTo>
                      <a:pt x="4572" y="8987"/>
                    </a:lnTo>
                    <a:lnTo>
                      <a:pt x="4572" y="9064"/>
                    </a:lnTo>
                    <a:lnTo>
                      <a:pt x="4572" y="9220"/>
                    </a:lnTo>
                    <a:lnTo>
                      <a:pt x="4495" y="9297"/>
                    </a:lnTo>
                    <a:lnTo>
                      <a:pt x="4339" y="9375"/>
                    </a:lnTo>
                    <a:lnTo>
                      <a:pt x="4185" y="9452"/>
                    </a:lnTo>
                    <a:close/>
                    <a:moveTo>
                      <a:pt x="4185" y="7826"/>
                    </a:moveTo>
                    <a:lnTo>
                      <a:pt x="1627" y="7826"/>
                    </a:lnTo>
                    <a:lnTo>
                      <a:pt x="1473" y="7826"/>
                    </a:lnTo>
                    <a:lnTo>
                      <a:pt x="1395" y="7747"/>
                    </a:lnTo>
                    <a:lnTo>
                      <a:pt x="1317" y="7670"/>
                    </a:lnTo>
                    <a:lnTo>
                      <a:pt x="1240" y="7516"/>
                    </a:lnTo>
                    <a:lnTo>
                      <a:pt x="1317" y="7360"/>
                    </a:lnTo>
                    <a:lnTo>
                      <a:pt x="1395" y="7283"/>
                    </a:lnTo>
                    <a:lnTo>
                      <a:pt x="1473" y="7205"/>
                    </a:lnTo>
                    <a:lnTo>
                      <a:pt x="1627" y="7205"/>
                    </a:lnTo>
                    <a:lnTo>
                      <a:pt x="4185" y="7205"/>
                    </a:lnTo>
                    <a:lnTo>
                      <a:pt x="4339" y="7205"/>
                    </a:lnTo>
                    <a:lnTo>
                      <a:pt x="4495" y="7283"/>
                    </a:lnTo>
                    <a:lnTo>
                      <a:pt x="4572" y="7360"/>
                    </a:lnTo>
                    <a:lnTo>
                      <a:pt x="4572" y="7516"/>
                    </a:lnTo>
                    <a:lnTo>
                      <a:pt x="4572" y="7670"/>
                    </a:lnTo>
                    <a:lnTo>
                      <a:pt x="4495" y="7747"/>
                    </a:lnTo>
                    <a:lnTo>
                      <a:pt x="4339" y="7826"/>
                    </a:lnTo>
                    <a:lnTo>
                      <a:pt x="4185" y="7826"/>
                    </a:lnTo>
                    <a:close/>
                    <a:moveTo>
                      <a:pt x="4185" y="6276"/>
                    </a:moveTo>
                    <a:lnTo>
                      <a:pt x="1627" y="6276"/>
                    </a:lnTo>
                    <a:lnTo>
                      <a:pt x="1473" y="6199"/>
                    </a:lnTo>
                    <a:lnTo>
                      <a:pt x="1395" y="6121"/>
                    </a:lnTo>
                    <a:lnTo>
                      <a:pt x="1317" y="6043"/>
                    </a:lnTo>
                    <a:lnTo>
                      <a:pt x="1240" y="5888"/>
                    </a:lnTo>
                    <a:lnTo>
                      <a:pt x="1317" y="5811"/>
                    </a:lnTo>
                    <a:lnTo>
                      <a:pt x="1395" y="5656"/>
                    </a:lnTo>
                    <a:lnTo>
                      <a:pt x="1473" y="5578"/>
                    </a:lnTo>
                    <a:lnTo>
                      <a:pt x="1627" y="5578"/>
                    </a:lnTo>
                    <a:lnTo>
                      <a:pt x="4185" y="5578"/>
                    </a:lnTo>
                    <a:lnTo>
                      <a:pt x="4339" y="5578"/>
                    </a:lnTo>
                    <a:lnTo>
                      <a:pt x="4495" y="5656"/>
                    </a:lnTo>
                    <a:lnTo>
                      <a:pt x="4572" y="5811"/>
                    </a:lnTo>
                    <a:lnTo>
                      <a:pt x="4572" y="5888"/>
                    </a:lnTo>
                    <a:lnTo>
                      <a:pt x="4572" y="6043"/>
                    </a:lnTo>
                    <a:lnTo>
                      <a:pt x="4495" y="6121"/>
                    </a:lnTo>
                    <a:lnTo>
                      <a:pt x="4339" y="6199"/>
                    </a:lnTo>
                    <a:lnTo>
                      <a:pt x="4185" y="6276"/>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grpSp>
      </p:grpSp>
      <p:sp>
        <p:nvSpPr>
          <p:cNvPr id="25" name="Right Arrow 157"/>
          <p:cNvSpPr/>
          <p:nvPr/>
        </p:nvSpPr>
        <p:spPr>
          <a:xfrm>
            <a:off x="4046959" y="3373057"/>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7809993" y="3350571"/>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3960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华为认证体系</a:t>
            </a:r>
            <a:endParaRPr lang="zh-CN" altLang="en-US" dirty="0"/>
          </a:p>
        </p:txBody>
      </p:sp>
      <p:sp>
        <p:nvSpPr>
          <p:cNvPr id="3" name="文本占位符 2"/>
          <p:cNvSpPr>
            <a:spLocks noGrp="1"/>
          </p:cNvSpPr>
          <p:nvPr>
            <p:ph type="body" sz="quarter" idx="4294967295"/>
          </p:nvPr>
        </p:nvSpPr>
        <p:spPr>
          <a:xfrm>
            <a:off x="442912" y="1061639"/>
            <a:ext cx="11306175" cy="4679950"/>
          </a:xfrm>
        </p:spPr>
        <p:txBody>
          <a:bodyPr/>
          <a:lstStyle/>
          <a:p>
            <a:r>
              <a:rPr lang="zh-CN" altLang="en-US" sz="1800"/>
              <a:t>华为认证覆盖</a:t>
            </a:r>
            <a:r>
              <a:rPr lang="en-US" altLang="zh-CN" sz="1800"/>
              <a:t>ICT</a:t>
            </a:r>
            <a:r>
              <a:rPr lang="zh-CN" altLang="en-US" sz="1800"/>
              <a:t>全领域，致力于提供领先的人才培养体系和认证标准，培养数字化时代的新型</a:t>
            </a:r>
            <a:r>
              <a:rPr lang="en-US" altLang="zh-CN" sz="1800"/>
              <a:t>ICT</a:t>
            </a:r>
            <a:r>
              <a:rPr lang="zh-CN" altLang="en-US" sz="1800"/>
              <a:t>人才，构建良性的</a:t>
            </a:r>
            <a:r>
              <a:rPr lang="en-US" altLang="zh-CN" sz="1800"/>
              <a:t>ICT</a:t>
            </a:r>
            <a:r>
              <a:rPr lang="zh-CN" altLang="en-US" sz="1800"/>
              <a:t>人才生态。</a:t>
            </a:r>
            <a:endParaRPr lang="zh-CN" altLang="en-US" sz="1800" dirty="0"/>
          </a:p>
        </p:txBody>
      </p:sp>
      <p:grpSp>
        <p:nvGrpSpPr>
          <p:cNvPr id="4" name="组合 3"/>
          <p:cNvGrpSpPr/>
          <p:nvPr/>
        </p:nvGrpSpPr>
        <p:grpSpPr>
          <a:xfrm>
            <a:off x="806999" y="1864028"/>
            <a:ext cx="10565466" cy="4475991"/>
            <a:chOff x="806999" y="1864028"/>
            <a:chExt cx="10565466" cy="4475991"/>
          </a:xfrm>
        </p:grpSpPr>
        <p:sp>
          <p:nvSpPr>
            <p:cNvPr id="64" name="矩形 63"/>
            <p:cNvSpPr/>
            <p:nvPr/>
          </p:nvSpPr>
          <p:spPr bwMode="ltGray">
            <a:xfrm>
              <a:off x="35967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65" name="矩形 64"/>
            <p:cNvSpPr/>
            <p:nvPr/>
          </p:nvSpPr>
          <p:spPr bwMode="ltGray">
            <a:xfrm>
              <a:off x="5998020" y="2621150"/>
              <a:ext cx="3092213" cy="324000"/>
            </a:xfrm>
            <a:prstGeom prst="rect">
              <a:avLst/>
            </a:prstGeom>
            <a:noFill/>
            <a:ln w="6350" cap="flat" cmpd="sng" algn="ctr">
              <a:solidFill>
                <a:srgbClr val="00B0F0"/>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3" name="矩形 122"/>
            <p:cNvSpPr/>
            <p:nvPr/>
          </p:nvSpPr>
          <p:spPr bwMode="ltGray">
            <a:xfrm>
              <a:off x="2793354" y="2621150"/>
              <a:ext cx="3123498" cy="324000"/>
            </a:xfrm>
            <a:prstGeom prst="rect">
              <a:avLst/>
            </a:prstGeom>
            <a:noFill/>
            <a:ln w="6350" cap="flat" cmpd="sng" algn="ctr">
              <a:solidFill>
                <a:srgbClr val="00B0F0"/>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4" name="文本框 47"/>
            <p:cNvSpPr txBox="1"/>
            <p:nvPr/>
          </p:nvSpPr>
          <p:spPr bwMode="ltGray">
            <a:xfrm>
              <a:off x="7079897" y="2660040"/>
              <a:ext cx="933269"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Public Safety</a:t>
              </a:r>
              <a:endParaRPr lang="zh-CN" altLang="en-US" sz="1000" dirty="0">
                <a:solidFill>
                  <a:prstClr val="black"/>
                </a:solidFill>
                <a:cs typeface="Huawei Sans" panose="020C0503030203020204" pitchFamily="34" charset="0"/>
              </a:endParaRPr>
            </a:p>
          </p:txBody>
        </p:sp>
        <p:sp>
          <p:nvSpPr>
            <p:cNvPr id="125" name="文本框 34"/>
            <p:cNvSpPr txBox="1"/>
            <p:nvPr/>
          </p:nvSpPr>
          <p:spPr bwMode="ltGray">
            <a:xfrm>
              <a:off x="4498815" y="1864028"/>
              <a:ext cx="3326552" cy="461665"/>
            </a:xfrm>
            <a:prstGeom prst="rect">
              <a:avLst/>
            </a:prstGeom>
            <a:noFill/>
          </p:spPr>
          <p:txBody>
            <a:bodyPr wrap="none" rtlCol="0">
              <a:spAutoFit/>
            </a:bodyPr>
            <a:lstStyle>
              <a:defPPr>
                <a:defRPr lang="zh-CN"/>
              </a:defPPr>
              <a:lvl1pPr defTabSz="1219272">
                <a:defRPr sz="3600" b="1">
                  <a:gradFill flip="none" rotWithShape="1">
                    <a:gsLst>
                      <a:gs pos="0">
                        <a:srgbClr val="21D6E0"/>
                      </a:gs>
                      <a:gs pos="46000">
                        <a:srgbClr val="0087E6"/>
                      </a:gs>
                      <a:gs pos="100000">
                        <a:srgbClr val="005CBF"/>
                      </a:gs>
                    </a:gsLst>
                    <a:lin ang="5400000" scaled="0"/>
                    <a:tileRect/>
                  </a:gradFill>
                </a:defRPr>
              </a:lvl1pPr>
              <a:lvl2pPr marL="609636" defTabSz="1219272">
                <a:defRPr sz="2400"/>
              </a:lvl2pPr>
              <a:lvl3pPr marL="1219272" defTabSz="1219272">
                <a:defRPr sz="2400"/>
              </a:lvl3pPr>
              <a:lvl4pPr marL="1828908" defTabSz="1219272">
                <a:defRPr sz="2400"/>
              </a:lvl4pPr>
              <a:lvl5pPr marL="2438545" defTabSz="1219272">
                <a:defRPr sz="2400"/>
              </a:lvl5pPr>
              <a:lvl6pPr marL="3048180" defTabSz="1219272">
                <a:defRPr sz="2400"/>
              </a:lvl6pPr>
              <a:lvl7pPr marL="3657816" defTabSz="1219272">
                <a:defRPr sz="2400"/>
              </a:lvl7pPr>
              <a:lvl8pPr marL="4267452" defTabSz="1219272">
                <a:defRPr sz="2400"/>
              </a:lvl8pPr>
              <a:lvl9pPr marL="4877087" defTabSz="1219272">
                <a:defRPr sz="2400"/>
              </a:lvl9pPr>
            </a:lstStyle>
            <a:p>
              <a:r>
                <a:rPr lang="en-US" altLang="zh-CN" sz="2400" dirty="0">
                  <a:cs typeface="Huawei Sans" panose="020C0503030203020204" pitchFamily="34" charset="0"/>
                </a:rPr>
                <a:t>Huawei Certification</a:t>
              </a:r>
              <a:endParaRPr lang="zh-CN" altLang="en-US" sz="2400" dirty="0">
                <a:cs typeface="Huawei Sans" panose="020C0503030203020204" pitchFamily="34" charset="0"/>
              </a:endParaRPr>
            </a:p>
          </p:txBody>
        </p:sp>
        <p:sp>
          <p:nvSpPr>
            <p:cNvPr id="126" name="矩形 125"/>
            <p:cNvSpPr/>
            <p:nvPr/>
          </p:nvSpPr>
          <p:spPr bwMode="ltGray">
            <a:xfrm>
              <a:off x="27933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7" name="矩形 126"/>
            <p:cNvSpPr/>
            <p:nvPr/>
          </p:nvSpPr>
          <p:spPr bwMode="ltGray">
            <a:xfrm>
              <a:off x="2793354" y="3709679"/>
              <a:ext cx="546851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GaussDB</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8" name="矩形 127"/>
            <p:cNvSpPr/>
            <p:nvPr/>
          </p:nvSpPr>
          <p:spPr bwMode="ltGray">
            <a:xfrm>
              <a:off x="2793354" y="4820643"/>
              <a:ext cx="5451574"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9" name="矩形 128"/>
            <p:cNvSpPr/>
            <p:nvPr/>
          </p:nvSpPr>
          <p:spPr bwMode="ltGray">
            <a:xfrm>
              <a:off x="2793354" y="5221090"/>
              <a:ext cx="2680683"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0" name="矩形 129"/>
            <p:cNvSpPr/>
            <p:nvPr/>
          </p:nvSpPr>
          <p:spPr bwMode="ltGray">
            <a:xfrm>
              <a:off x="5541120" y="5221090"/>
              <a:ext cx="2703808"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1" name="矩形 130"/>
            <p:cNvSpPr/>
            <p:nvPr/>
          </p:nvSpPr>
          <p:spPr bwMode="ltGray">
            <a:xfrm>
              <a:off x="2793354"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2" name="矩形 131"/>
            <p:cNvSpPr/>
            <p:nvPr/>
          </p:nvSpPr>
          <p:spPr bwMode="ltGray">
            <a:xfrm>
              <a:off x="4642541"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3" name="矩形 132"/>
            <p:cNvSpPr/>
            <p:nvPr/>
          </p:nvSpPr>
          <p:spPr bwMode="ltGray">
            <a:xfrm>
              <a:off x="6491728"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4" name="矩形 133"/>
            <p:cNvSpPr/>
            <p:nvPr/>
          </p:nvSpPr>
          <p:spPr bwMode="ltGray">
            <a:xfrm>
              <a:off x="8351972" y="4820643"/>
              <a:ext cx="738261" cy="1516942"/>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5" name="文本框 47"/>
            <p:cNvSpPr txBox="1"/>
            <p:nvPr/>
          </p:nvSpPr>
          <p:spPr bwMode="ltGray">
            <a:xfrm>
              <a:off x="5102503" y="4851838"/>
              <a:ext cx="922047"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Data Center</a:t>
              </a:r>
            </a:p>
          </p:txBody>
        </p:sp>
        <p:sp>
          <p:nvSpPr>
            <p:cNvPr id="136" name="文本框 47"/>
            <p:cNvSpPr txBox="1"/>
            <p:nvPr/>
          </p:nvSpPr>
          <p:spPr bwMode="ltGray">
            <a:xfrm>
              <a:off x="4055503" y="5260112"/>
              <a:ext cx="65434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Storage</a:t>
              </a:r>
            </a:p>
          </p:txBody>
        </p:sp>
        <p:sp>
          <p:nvSpPr>
            <p:cNvPr id="137" name="文本框 47"/>
            <p:cNvSpPr txBox="1"/>
            <p:nvPr/>
          </p:nvSpPr>
          <p:spPr bwMode="ltGray">
            <a:xfrm>
              <a:off x="6058401" y="5252911"/>
              <a:ext cx="1989703" cy="253916"/>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Intelligent Computing</a:t>
              </a:r>
            </a:p>
          </p:txBody>
        </p:sp>
        <p:sp>
          <p:nvSpPr>
            <p:cNvPr id="138" name="文本框 47"/>
            <p:cNvSpPr txBox="1"/>
            <p:nvPr/>
          </p:nvSpPr>
          <p:spPr bwMode="black">
            <a:xfrm>
              <a:off x="3331089" y="5667013"/>
              <a:ext cx="768160" cy="253916"/>
            </a:xfrm>
            <a:prstGeom prst="rect">
              <a:avLst/>
            </a:prstGeom>
            <a:noFill/>
            <a:effectLst/>
          </p:spPr>
          <p:txBody>
            <a:bodyPr wrap="none" rtlCol="0">
              <a:spAutoFit/>
            </a:bodyPr>
            <a:lstStyle/>
            <a:p>
              <a:pPr algn="ctr" defTabSz="914583"/>
              <a:r>
                <a:rPr lang="en-US" altLang="zh-CN" sz="1050" b="1" dirty="0">
                  <a:solidFill>
                    <a:srgbClr val="EC7061"/>
                  </a:solidFill>
                  <a:cs typeface="Huawei Sans" panose="020C0503030203020204" pitchFamily="34" charset="0"/>
                </a:rPr>
                <a:t>Datacom</a:t>
              </a:r>
            </a:p>
          </p:txBody>
        </p:sp>
        <p:sp>
          <p:nvSpPr>
            <p:cNvPr id="139" name="文本框 47"/>
            <p:cNvSpPr txBox="1"/>
            <p:nvPr/>
          </p:nvSpPr>
          <p:spPr bwMode="ltGray">
            <a:xfrm>
              <a:off x="8388318" y="5448309"/>
              <a:ext cx="665568"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Security</a:t>
              </a:r>
            </a:p>
          </p:txBody>
        </p:sp>
        <p:sp>
          <p:nvSpPr>
            <p:cNvPr id="140" name="文本框 47"/>
            <p:cNvSpPr txBox="1"/>
            <p:nvPr/>
          </p:nvSpPr>
          <p:spPr bwMode="ltGray">
            <a:xfrm>
              <a:off x="4035945" y="2660040"/>
              <a:ext cx="631904"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Finance</a:t>
              </a:r>
              <a:endParaRPr lang="zh-CN" altLang="en-US" sz="1000" dirty="0">
                <a:solidFill>
                  <a:prstClr val="black"/>
                </a:solidFill>
                <a:cs typeface="Huawei Sans" panose="020C0503030203020204" pitchFamily="34" charset="0"/>
              </a:endParaRPr>
            </a:p>
          </p:txBody>
        </p:sp>
        <p:sp>
          <p:nvSpPr>
            <p:cNvPr id="141" name="矩形 140"/>
            <p:cNvSpPr/>
            <p:nvPr/>
          </p:nvSpPr>
          <p:spPr bwMode="ltGray">
            <a:xfrm>
              <a:off x="5541121" y="4113920"/>
              <a:ext cx="272075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Cloud Service</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2" name="矩形 141"/>
            <p:cNvSpPr/>
            <p:nvPr/>
          </p:nvSpPr>
          <p:spPr bwMode="ltGray">
            <a:xfrm>
              <a:off x="2793354" y="4113920"/>
              <a:ext cx="2682341"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Cloud Computing</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3" name="矩形 142"/>
            <p:cNvSpPr/>
            <p:nvPr/>
          </p:nvSpPr>
          <p:spPr bwMode="ltGray">
            <a:xfrm>
              <a:off x="44001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4" name="矩形 143"/>
            <p:cNvSpPr/>
            <p:nvPr/>
          </p:nvSpPr>
          <p:spPr bwMode="ltGray">
            <a:xfrm>
              <a:off x="5177050" y="3319701"/>
              <a:ext cx="149974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cs typeface="Huawei Sans" panose="020C0503030203020204" pitchFamily="34" charset="0"/>
                </a:rPr>
                <a:t>Intelligent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cs typeface="Huawei Sans" panose="020C0503030203020204" pitchFamily="34" charset="0"/>
                </a:rPr>
                <a:t>Video Surveillance</a:t>
              </a:r>
              <a:endParaRPr kumimoji="0" lang="zh-CN" altLang="en-US" sz="1050" b="0" i="0" u="none" strike="noStrike" kern="0" cap="none" spc="0" normalizeH="0" baseline="0" noProof="0" dirty="0">
                <a:ln>
                  <a:noFill/>
                </a:ln>
                <a:solidFill>
                  <a:prstClr val="black"/>
                </a:solidFill>
                <a:effectLst/>
                <a:uLnTx/>
                <a:uFillTx/>
                <a:cs typeface="Huawei Sans" panose="020C0503030203020204" pitchFamily="34" charset="0"/>
              </a:endParaRPr>
            </a:p>
          </p:txBody>
        </p:sp>
        <p:sp>
          <p:nvSpPr>
            <p:cNvPr id="145" name="矩形 144"/>
            <p:cNvSpPr/>
            <p:nvPr/>
          </p:nvSpPr>
          <p:spPr bwMode="ltGray">
            <a:xfrm>
              <a:off x="6721744" y="3319701"/>
              <a:ext cx="154012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Enterprise Communication</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6" name="矩形 145"/>
            <p:cNvSpPr/>
            <p:nvPr/>
          </p:nvSpPr>
          <p:spPr bwMode="ltGray">
            <a:xfrm>
              <a:off x="8351972" y="3319701"/>
              <a:ext cx="738261" cy="1118219"/>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7" name="文本框 47"/>
            <p:cNvSpPr txBox="1"/>
            <p:nvPr/>
          </p:nvSpPr>
          <p:spPr bwMode="ltGray">
            <a:xfrm>
              <a:off x="8143853" y="3680274"/>
              <a:ext cx="1118277" cy="577081"/>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Kunpeng</a:t>
              </a:r>
            </a:p>
            <a:p>
              <a:pPr algn="ctr" defTabSz="914583"/>
              <a:r>
                <a:rPr lang="en-US" altLang="zh-CN" sz="1050" dirty="0">
                  <a:solidFill>
                    <a:prstClr val="black"/>
                  </a:solidFill>
                  <a:cs typeface="Huawei Sans" panose="020C0503030203020204" pitchFamily="34" charset="0"/>
                </a:rPr>
                <a:t>Application Developer </a:t>
              </a:r>
            </a:p>
          </p:txBody>
        </p:sp>
        <p:sp>
          <p:nvSpPr>
            <p:cNvPr id="148" name="文本框 47"/>
            <p:cNvSpPr txBox="1"/>
            <p:nvPr/>
          </p:nvSpPr>
          <p:spPr bwMode="ltGray">
            <a:xfrm>
              <a:off x="2822277" y="3362413"/>
              <a:ext cx="712054" cy="253916"/>
            </a:xfrm>
            <a:prstGeom prst="rect">
              <a:avLst/>
            </a:prstGeom>
            <a:noFill/>
            <a:effectLst/>
          </p:spPr>
          <p:txBody>
            <a:bodyPr wrap="none" rtlCol="0">
              <a:spAutoFit/>
            </a:bodyPr>
            <a:lstStyle/>
            <a:p>
              <a:r>
                <a:rPr lang="en-US" altLang="zh-CN" sz="1050" dirty="0">
                  <a:solidFill>
                    <a:prstClr val="black"/>
                  </a:solidFill>
                  <a:cs typeface="Huawei Sans" panose="020C0503030203020204" pitchFamily="34" charset="0"/>
                </a:rPr>
                <a:t>Big Data</a:t>
              </a:r>
              <a:endParaRPr lang="zh-CN" altLang="en-US" sz="1050" dirty="0">
                <a:solidFill>
                  <a:prstClr val="black"/>
                </a:solidFill>
                <a:cs typeface="Huawei Sans" panose="020C0503030203020204" pitchFamily="34" charset="0"/>
              </a:endParaRPr>
            </a:p>
          </p:txBody>
        </p:sp>
        <p:sp>
          <p:nvSpPr>
            <p:cNvPr id="149" name="文本框 47"/>
            <p:cNvSpPr txBox="1"/>
            <p:nvPr/>
          </p:nvSpPr>
          <p:spPr bwMode="ltGray">
            <a:xfrm>
              <a:off x="3829241" y="3362413"/>
              <a:ext cx="311304" cy="253916"/>
            </a:xfrm>
            <a:prstGeom prst="rect">
              <a:avLst/>
            </a:prstGeom>
            <a:noFill/>
            <a:effectLst/>
          </p:spPr>
          <p:txBody>
            <a:bodyPr wrap="none" rtlCol="0">
              <a:spAutoFit/>
            </a:bodyPr>
            <a:lstStyle/>
            <a:p>
              <a:r>
                <a:rPr lang="en-US" altLang="zh-CN" sz="1050" dirty="0">
                  <a:solidFill>
                    <a:prstClr val="black"/>
                  </a:solidFill>
                  <a:cs typeface="Huawei Sans" panose="020C0503030203020204" pitchFamily="34" charset="0"/>
                </a:rPr>
                <a:t>AI</a:t>
              </a:r>
              <a:endParaRPr lang="zh-CN" altLang="en-US" sz="1050" dirty="0">
                <a:solidFill>
                  <a:prstClr val="black"/>
                </a:solidFill>
                <a:cs typeface="Huawei Sans" panose="020C0503030203020204" pitchFamily="34" charset="0"/>
              </a:endParaRPr>
            </a:p>
          </p:txBody>
        </p:sp>
        <p:sp>
          <p:nvSpPr>
            <p:cNvPr id="150" name="文本框 47"/>
            <p:cNvSpPr txBox="1"/>
            <p:nvPr/>
          </p:nvSpPr>
          <p:spPr bwMode="ltGray">
            <a:xfrm>
              <a:off x="4587462" y="3362413"/>
              <a:ext cx="367408"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IoT</a:t>
              </a:r>
              <a:endParaRPr lang="zh-CN" altLang="en-US" sz="1000" dirty="0">
                <a:solidFill>
                  <a:prstClr val="black"/>
                </a:solidFill>
                <a:cs typeface="Huawei Sans" panose="020C0503030203020204" pitchFamily="34" charset="0"/>
              </a:endParaRPr>
            </a:p>
          </p:txBody>
        </p:sp>
        <p:sp>
          <p:nvSpPr>
            <p:cNvPr id="151" name="矩形 150"/>
            <p:cNvSpPr/>
            <p:nvPr/>
          </p:nvSpPr>
          <p:spPr bwMode="ltGray">
            <a:xfrm>
              <a:off x="810254" y="2536801"/>
              <a:ext cx="1700875" cy="492699"/>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dirty="0">
                <a:ln>
                  <a:noFill/>
                </a:ln>
                <a:solidFill>
                  <a:prstClr val="white"/>
                </a:solidFill>
                <a:effectLst/>
                <a:uLnTx/>
                <a:uFillTx/>
                <a:cs typeface="Huawei Sans" panose="020C0503030203020204" pitchFamily="34" charset="0"/>
              </a:endParaRPr>
            </a:p>
          </p:txBody>
        </p:sp>
        <p:sp>
          <p:nvSpPr>
            <p:cNvPr id="152" name="文本框 47"/>
            <p:cNvSpPr txBox="1"/>
            <p:nvPr/>
          </p:nvSpPr>
          <p:spPr bwMode="ltGray">
            <a:xfrm>
              <a:off x="824252" y="2506151"/>
              <a:ext cx="1672879" cy="553998"/>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ICT Vertical Certification</a:t>
              </a:r>
            </a:p>
            <a:p>
              <a:pPr algn="ctr" defTabSz="914583">
                <a:lnSpc>
                  <a:spcPct val="150000"/>
                </a:lnSpc>
              </a:pPr>
              <a:r>
                <a:rPr lang="zh-CN" altLang="en-US" sz="1050" dirty="0">
                  <a:solidFill>
                    <a:prstClr val="white"/>
                  </a:solidFill>
                  <a:cs typeface="Huawei Sans" panose="020C0503030203020204" pitchFamily="34" charset="0"/>
                </a:rPr>
                <a:t>行业</a:t>
              </a:r>
              <a:r>
                <a:rPr lang="en-US" altLang="zh-CN" sz="1050" dirty="0">
                  <a:solidFill>
                    <a:prstClr val="white"/>
                  </a:solidFill>
                  <a:cs typeface="Huawei Sans" panose="020C0503030203020204" pitchFamily="34" charset="0"/>
                </a:rPr>
                <a:t>ICT</a:t>
              </a:r>
              <a:r>
                <a:rPr lang="zh-CN" altLang="en-US" sz="1050" dirty="0">
                  <a:solidFill>
                    <a:prstClr val="white"/>
                  </a:solidFill>
                  <a:cs typeface="Huawei Sans" panose="020C0503030203020204" pitchFamily="34" charset="0"/>
                </a:rPr>
                <a:t>认证</a:t>
              </a:r>
            </a:p>
          </p:txBody>
        </p:sp>
        <p:sp>
          <p:nvSpPr>
            <p:cNvPr id="153" name="折角形 152"/>
            <p:cNvSpPr/>
            <p:nvPr/>
          </p:nvSpPr>
          <p:spPr bwMode="ltGray">
            <a:xfrm flipV="1">
              <a:off x="810254" y="3319700"/>
              <a:ext cx="1700875" cy="1118218"/>
            </a:xfrm>
            <a:prstGeom prst="foldedCorner">
              <a:avLst>
                <a:gd name="adj" fmla="val 0"/>
              </a:avLst>
            </a:prstGeom>
            <a:solidFill>
              <a:srgbClr val="1EACC8"/>
            </a:solidFill>
            <a:ln w="12700" cap="flat" cmpd="sng" algn="ctr">
              <a:noFill/>
              <a:prstDash val="solid"/>
              <a:miter lim="800000"/>
            </a:ln>
            <a:effectLst/>
          </p:spPr>
          <p:txBody>
            <a:bodyPr lIns="324000" rtlCol="0" anchor="ctr"/>
            <a:lstStyle/>
            <a:p>
              <a:pPr marL="0" marR="0" lvl="1" indent="0" algn="ctr" defTabSz="914400" eaLnBrk="1" fontAlgn="auto"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cs typeface="Huawei Sans" panose="020C0503030203020204" pitchFamily="34" charset="0"/>
                <a:sym typeface="Arial" panose="020B0604020202020204" pitchFamily="34" charset="0"/>
              </a:endParaRPr>
            </a:p>
          </p:txBody>
        </p:sp>
        <p:sp>
          <p:nvSpPr>
            <p:cNvPr id="154" name="文本框 47"/>
            <p:cNvSpPr txBox="1"/>
            <p:nvPr/>
          </p:nvSpPr>
          <p:spPr bwMode="ltGray">
            <a:xfrm>
              <a:off x="828097" y="3493485"/>
              <a:ext cx="1665188" cy="794705"/>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Platform and Service </a:t>
              </a:r>
            </a:p>
            <a:p>
              <a:pPr algn="ctr" defTabSz="914583">
                <a:lnSpc>
                  <a:spcPct val="150000"/>
                </a:lnSpc>
              </a:pPr>
              <a:r>
                <a:rPr lang="en-US" altLang="zh-CN" sz="1050" dirty="0">
                  <a:solidFill>
                    <a:prstClr val="white"/>
                  </a:solidFill>
                  <a:cs typeface="Huawei Sans" panose="020C0503030203020204" pitchFamily="34" charset="0"/>
                </a:rPr>
                <a:t>Certification</a:t>
              </a:r>
            </a:p>
            <a:p>
              <a:pPr algn="ctr" defTabSz="914583">
                <a:lnSpc>
                  <a:spcPct val="150000"/>
                </a:lnSpc>
              </a:pPr>
              <a:r>
                <a:rPr lang="zh-CN" altLang="en-US" sz="1050" dirty="0">
                  <a:solidFill>
                    <a:prstClr val="white"/>
                  </a:solidFill>
                  <a:cs typeface="Huawei Sans" panose="020C0503030203020204" pitchFamily="34" charset="0"/>
                </a:rPr>
                <a:t>平台与服务认证</a:t>
              </a:r>
              <a:endParaRPr lang="en-US" altLang="zh-CN" sz="1050" dirty="0">
                <a:solidFill>
                  <a:prstClr val="white"/>
                </a:solidFill>
                <a:cs typeface="Huawei Sans" panose="020C0503030203020204" pitchFamily="34" charset="0"/>
              </a:endParaRPr>
            </a:p>
          </p:txBody>
        </p:sp>
        <p:sp>
          <p:nvSpPr>
            <p:cNvPr id="155" name="折角形 154"/>
            <p:cNvSpPr/>
            <p:nvPr/>
          </p:nvSpPr>
          <p:spPr bwMode="ltGray">
            <a:xfrm flipV="1">
              <a:off x="810558" y="4820642"/>
              <a:ext cx="1700266" cy="1509489"/>
            </a:xfrm>
            <a:prstGeom prst="foldedCorner">
              <a:avLst>
                <a:gd name="adj" fmla="val 0"/>
              </a:avLst>
            </a:prstGeom>
            <a:solidFill>
              <a:srgbClr val="667FE8"/>
            </a:solidFill>
            <a:ln w="12700" cap="flat" cmpd="sng" algn="ctr">
              <a:noFill/>
              <a:prstDash val="solid"/>
              <a:miter lim="800000"/>
            </a:ln>
            <a:effectLst/>
          </p:spPr>
          <p:txBody>
            <a:bodyPr lIns="324000" rtlCol="0" anchor="ctr"/>
            <a:lstStyle/>
            <a:p>
              <a:pPr marL="0" marR="0" lvl="1" indent="0" algn="ctr" defTabSz="914400" eaLnBrk="1" fontAlgn="auto"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cs typeface="Huawei Sans" panose="020C0503030203020204" pitchFamily="34" charset="0"/>
                <a:sym typeface="Arial" panose="020B0604020202020204" pitchFamily="34" charset="0"/>
              </a:endParaRPr>
            </a:p>
          </p:txBody>
        </p:sp>
        <p:sp>
          <p:nvSpPr>
            <p:cNvPr id="156" name="文本框 47"/>
            <p:cNvSpPr txBox="1"/>
            <p:nvPr/>
          </p:nvSpPr>
          <p:spPr bwMode="ltGray">
            <a:xfrm>
              <a:off x="925361" y="5182971"/>
              <a:ext cx="1470660" cy="794705"/>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ICT Infrastructure </a:t>
              </a:r>
            </a:p>
            <a:p>
              <a:pPr algn="ctr" defTabSz="914583">
                <a:lnSpc>
                  <a:spcPct val="150000"/>
                </a:lnSpc>
              </a:pPr>
              <a:r>
                <a:rPr lang="en-US" altLang="zh-CN" sz="1050" dirty="0">
                  <a:solidFill>
                    <a:prstClr val="white"/>
                  </a:solidFill>
                  <a:cs typeface="Huawei Sans" panose="020C0503030203020204" pitchFamily="34" charset="0"/>
                </a:rPr>
                <a:t>Certification</a:t>
              </a:r>
            </a:p>
            <a:p>
              <a:pPr algn="ctr" defTabSz="914583">
                <a:lnSpc>
                  <a:spcPct val="150000"/>
                </a:lnSpc>
              </a:pPr>
              <a:r>
                <a:rPr lang="en-US" altLang="zh-CN" sz="1050" dirty="0">
                  <a:solidFill>
                    <a:prstClr val="white"/>
                  </a:solidFill>
                  <a:cs typeface="Huawei Sans" panose="020C0503030203020204" pitchFamily="34" charset="0"/>
                </a:rPr>
                <a:t>ICT</a:t>
              </a:r>
              <a:r>
                <a:rPr lang="zh-CN" altLang="en-US" sz="1050" dirty="0">
                  <a:solidFill>
                    <a:prstClr val="white"/>
                  </a:solidFill>
                  <a:cs typeface="Huawei Sans" panose="020C0503030203020204" pitchFamily="34" charset="0"/>
                </a:rPr>
                <a:t>技术架构认证</a:t>
              </a:r>
              <a:endParaRPr lang="en-US" altLang="zh-CN" sz="1050" dirty="0">
                <a:solidFill>
                  <a:prstClr val="white"/>
                </a:solidFill>
                <a:cs typeface="Huawei Sans" panose="020C0503030203020204" pitchFamily="34" charset="0"/>
              </a:endParaRPr>
            </a:p>
          </p:txBody>
        </p:sp>
        <p:sp>
          <p:nvSpPr>
            <p:cNvPr id="157" name="文本框 47"/>
            <p:cNvSpPr txBox="1"/>
            <p:nvPr/>
          </p:nvSpPr>
          <p:spPr bwMode="ltGray">
            <a:xfrm>
              <a:off x="5198706" y="5663019"/>
              <a:ext cx="57419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WLAN</a:t>
              </a:r>
            </a:p>
          </p:txBody>
        </p:sp>
        <p:sp>
          <p:nvSpPr>
            <p:cNvPr id="158" name="文本框 47"/>
            <p:cNvSpPr txBox="1"/>
            <p:nvPr/>
          </p:nvSpPr>
          <p:spPr bwMode="ltGray">
            <a:xfrm>
              <a:off x="7081859" y="5667013"/>
              <a:ext cx="457177"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SDN</a:t>
              </a:r>
            </a:p>
          </p:txBody>
        </p:sp>
        <p:cxnSp>
          <p:nvCxnSpPr>
            <p:cNvPr id="159" name="直接连接符 158"/>
            <p:cNvCxnSpPr/>
            <p:nvPr/>
          </p:nvCxnSpPr>
          <p:spPr bwMode="ltGray">
            <a:xfrm>
              <a:off x="806999" y="3162524"/>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cxnSp>
          <p:nvCxnSpPr>
            <p:cNvPr id="160" name="直接连接符 159"/>
            <p:cNvCxnSpPr/>
            <p:nvPr/>
          </p:nvCxnSpPr>
          <p:spPr bwMode="ltGray">
            <a:xfrm>
              <a:off x="806999" y="4647273"/>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sp>
          <p:nvSpPr>
            <p:cNvPr id="161" name="矩形 160"/>
            <p:cNvSpPr/>
            <p:nvPr/>
          </p:nvSpPr>
          <p:spPr bwMode="ltGray">
            <a:xfrm>
              <a:off x="9266908" y="2621149"/>
              <a:ext cx="2087114" cy="3716435"/>
            </a:xfrm>
            <a:prstGeom prst="rect">
              <a:avLst/>
            </a:prstGeom>
            <a:gradFill flip="none" rotWithShape="1">
              <a:gsLst>
                <a:gs pos="100000">
                  <a:srgbClr val="00B0F0"/>
                </a:gs>
                <a:gs pos="55000">
                  <a:srgbClr val="1EACC8"/>
                </a:gs>
                <a:gs pos="0">
                  <a:srgbClr val="667FE8"/>
                </a:gs>
              </a:gsLst>
              <a:lin ang="5400000" scaled="0"/>
              <a:tileRect/>
            </a:gradFill>
            <a:ln w="12700" cap="flat" cmpd="sng" algn="ctr">
              <a:noFill/>
              <a:prstDash val="solid"/>
              <a:miter lim="800000"/>
            </a:ln>
            <a:effectLst/>
          </p:spPr>
          <p:txBody>
            <a:bodyPr rtlCol="0" anchor="ctr"/>
            <a:lstStyle/>
            <a:p>
              <a:pPr marL="609636" marR="0" lvl="1" indent="0" defTabSz="1219272"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1">
                <a:ln>
                  <a:noFill/>
                </a:ln>
                <a:solidFill>
                  <a:prstClr val="white"/>
                </a:solidFill>
                <a:effectLst/>
                <a:uLnTx/>
                <a:uFillTx/>
                <a:cs typeface="Huawei Sans" panose="020C0503030203020204" pitchFamily="34" charset="0"/>
                <a:sym typeface="Arial"/>
              </a:endParaRPr>
            </a:p>
          </p:txBody>
        </p:sp>
        <p:sp>
          <p:nvSpPr>
            <p:cNvPr id="162" name="文本框 7"/>
            <p:cNvSpPr txBox="1"/>
            <p:nvPr/>
          </p:nvSpPr>
          <p:spPr bwMode="ltGray">
            <a:xfrm>
              <a:off x="9248465" y="5686759"/>
              <a:ext cx="2124000" cy="261610"/>
            </a:xfrm>
            <a:prstGeom prst="rect">
              <a:avLst/>
            </a:prstGeom>
            <a:noFill/>
          </p:spPr>
          <p:txBody>
            <a:bodyPr wrap="square" rtlCol="0">
              <a:spAutoFit/>
            </a:bodyPr>
            <a:lstStyle/>
            <a:p>
              <a:pPr marL="0" lvl="1" algn="ctr" defTabSz="1219444">
                <a:lnSpc>
                  <a:spcPct val="110000"/>
                </a:lnSpc>
              </a:pPr>
              <a:r>
                <a:rPr lang="en-US" altLang="zh-CN" sz="1000" dirty="0">
                  <a:solidFill>
                    <a:prstClr val="white"/>
                  </a:solidFill>
                  <a:cs typeface="Huawei Sans" panose="020C0503030203020204" pitchFamily="34" charset="0"/>
                </a:rPr>
                <a:t>Huawei Certified ICT Associate       </a:t>
              </a:r>
            </a:p>
          </p:txBody>
        </p:sp>
        <p:sp>
          <p:nvSpPr>
            <p:cNvPr id="163" name="文本框 7"/>
            <p:cNvSpPr txBox="1"/>
            <p:nvPr/>
          </p:nvSpPr>
          <p:spPr bwMode="ltGray">
            <a:xfrm>
              <a:off x="9248465" y="4619952"/>
              <a:ext cx="2124000" cy="261610"/>
            </a:xfrm>
            <a:prstGeom prst="rect">
              <a:avLst/>
            </a:prstGeom>
            <a:noFill/>
          </p:spPr>
          <p:txBody>
            <a:bodyPr wrap="square" rtlCol="0">
              <a:spAutoFit/>
            </a:bodyPr>
            <a:lstStyle/>
            <a:p>
              <a:pPr marL="0" lvl="1" algn="ctr" defTabSz="1219444">
                <a:lnSpc>
                  <a:spcPct val="110000"/>
                </a:lnSpc>
              </a:pPr>
              <a:r>
                <a:rPr lang="en-US" altLang="zh-CN" sz="1000" dirty="0">
                  <a:solidFill>
                    <a:prstClr val="white"/>
                  </a:solidFill>
                  <a:cs typeface="Huawei Sans" panose="020C0503030203020204" pitchFamily="34" charset="0"/>
                </a:rPr>
                <a:t>Huawei Certified ICT Professional   </a:t>
              </a:r>
            </a:p>
          </p:txBody>
        </p:sp>
        <p:sp>
          <p:nvSpPr>
            <p:cNvPr id="164" name="文本框 7"/>
            <p:cNvSpPr txBox="1"/>
            <p:nvPr/>
          </p:nvSpPr>
          <p:spPr bwMode="ltGray">
            <a:xfrm>
              <a:off x="9248465" y="3612023"/>
              <a:ext cx="2124000" cy="261610"/>
            </a:xfrm>
            <a:prstGeom prst="rect">
              <a:avLst/>
            </a:prstGeom>
            <a:noFill/>
          </p:spPr>
          <p:txBody>
            <a:bodyPr wrap="square" rtlCol="0">
              <a:spAutoFit/>
            </a:bodyPr>
            <a:lstStyle/>
            <a:p>
              <a:pPr marL="0" lvl="1" algn="ctr" defTabSz="1219444">
                <a:lnSpc>
                  <a:spcPct val="110000"/>
                </a:lnSpc>
              </a:pPr>
              <a:r>
                <a:rPr lang="en-US" altLang="zh-CN" sz="1000" dirty="0">
                  <a:solidFill>
                    <a:prstClr val="white"/>
                  </a:solidFill>
                  <a:cs typeface="Huawei Sans" panose="020C0503030203020204" pitchFamily="34" charset="0"/>
                </a:rPr>
                <a:t>Huawei Certified ICT Expert      </a:t>
              </a:r>
            </a:p>
          </p:txBody>
        </p:sp>
        <p:cxnSp>
          <p:nvCxnSpPr>
            <p:cNvPr id="165" name="直接箭头连接符 164"/>
            <p:cNvCxnSpPr/>
            <p:nvPr/>
          </p:nvCxnSpPr>
          <p:spPr bwMode="ltGray">
            <a:xfrm flipV="1">
              <a:off x="10310465" y="4897439"/>
              <a:ext cx="0" cy="144000"/>
            </a:xfrm>
            <a:prstGeom prst="straightConnector1">
              <a:avLst/>
            </a:prstGeom>
            <a:noFill/>
            <a:ln w="12700" cap="flat" cmpd="sng" algn="ctr">
              <a:solidFill>
                <a:sysClr val="window" lastClr="FFFFFF"/>
              </a:solidFill>
              <a:prstDash val="sysDot"/>
              <a:miter lim="800000"/>
              <a:tailEnd type="triangle"/>
            </a:ln>
            <a:effectLst/>
          </p:spPr>
        </p:cxnSp>
        <p:pic>
          <p:nvPicPr>
            <p:cNvPr id="166" name="图片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9913493" y="4955561"/>
              <a:ext cx="793945" cy="792604"/>
            </a:xfrm>
            <a:prstGeom prst="rect">
              <a:avLst/>
            </a:prstGeom>
          </p:spPr>
        </p:pic>
        <p:pic>
          <p:nvPicPr>
            <p:cNvPr id="167" name="图片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9914465" y="3901463"/>
              <a:ext cx="792000" cy="792000"/>
            </a:xfrm>
            <a:prstGeom prst="rect">
              <a:avLst/>
            </a:prstGeom>
          </p:spPr>
        </p:pic>
        <p:pic>
          <p:nvPicPr>
            <p:cNvPr id="168" name="图片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9914465" y="2895903"/>
              <a:ext cx="792000" cy="792000"/>
            </a:xfrm>
            <a:prstGeom prst="rect">
              <a:avLst/>
            </a:prstGeom>
          </p:spPr>
        </p:pic>
        <p:cxnSp>
          <p:nvCxnSpPr>
            <p:cNvPr id="169" name="直接箭头连接符 168"/>
            <p:cNvCxnSpPr/>
            <p:nvPr/>
          </p:nvCxnSpPr>
          <p:spPr bwMode="ltGray">
            <a:xfrm flipV="1">
              <a:off x="10310465" y="3824778"/>
              <a:ext cx="0" cy="144000"/>
            </a:xfrm>
            <a:prstGeom prst="straightConnector1">
              <a:avLst/>
            </a:prstGeom>
            <a:noFill/>
            <a:ln w="12700" cap="flat" cmpd="sng" algn="ctr">
              <a:solidFill>
                <a:sysClr val="window" lastClr="FFFFFF"/>
              </a:solidFill>
              <a:prstDash val="sysDot"/>
              <a:miter lim="800000"/>
              <a:tailEnd type="triangle"/>
            </a:ln>
            <a:effectLst/>
          </p:spPr>
        </p:cxnSp>
        <p:sp>
          <p:nvSpPr>
            <p:cNvPr id="170" name="矩形 169"/>
            <p:cNvSpPr/>
            <p:nvPr/>
          </p:nvSpPr>
          <p:spPr bwMode="ltGray">
            <a:xfrm>
              <a:off x="6498205" y="6016019"/>
              <a:ext cx="1746724"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1" name="文本框 47"/>
            <p:cNvSpPr txBox="1"/>
            <p:nvPr/>
          </p:nvSpPr>
          <p:spPr bwMode="ltGray">
            <a:xfrm>
              <a:off x="2911274" y="6054909"/>
              <a:ext cx="97975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Transmission</a:t>
              </a:r>
            </a:p>
          </p:txBody>
        </p:sp>
        <p:sp>
          <p:nvSpPr>
            <p:cNvPr id="172" name="文本框 47"/>
            <p:cNvSpPr txBox="1"/>
            <p:nvPr/>
          </p:nvSpPr>
          <p:spPr bwMode="ltGray">
            <a:xfrm>
              <a:off x="4266415" y="6054909"/>
              <a:ext cx="580608"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Access</a:t>
              </a:r>
            </a:p>
          </p:txBody>
        </p:sp>
        <p:sp>
          <p:nvSpPr>
            <p:cNvPr id="173" name="文本框 47"/>
            <p:cNvSpPr txBox="1"/>
            <p:nvPr/>
          </p:nvSpPr>
          <p:spPr bwMode="ltGray">
            <a:xfrm>
              <a:off x="6498205" y="6054909"/>
              <a:ext cx="1666540" cy="253916"/>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5G</a:t>
              </a:r>
            </a:p>
          </p:txBody>
        </p:sp>
        <p:sp>
          <p:nvSpPr>
            <p:cNvPr id="174" name="矩形 173"/>
            <p:cNvSpPr/>
            <p:nvPr/>
          </p:nvSpPr>
          <p:spPr bwMode="ltGray">
            <a:xfrm>
              <a:off x="278782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5" name="矩形 174"/>
            <p:cNvSpPr/>
            <p:nvPr/>
          </p:nvSpPr>
          <p:spPr bwMode="ltGray">
            <a:xfrm>
              <a:off x="401836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6" name="矩形 175"/>
            <p:cNvSpPr/>
            <p:nvPr/>
          </p:nvSpPr>
          <p:spPr bwMode="ltGray">
            <a:xfrm>
              <a:off x="524374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7" name="文本框 47"/>
            <p:cNvSpPr txBox="1"/>
            <p:nvPr/>
          </p:nvSpPr>
          <p:spPr bwMode="ltGray">
            <a:xfrm>
              <a:off x="5629092" y="6054909"/>
              <a:ext cx="402674"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LTE</a:t>
              </a:r>
            </a:p>
          </p:txBody>
        </p:sp>
      </p:grpSp>
    </p:spTree>
    <p:extLst>
      <p:ext uri="{BB962C8B-B14F-4D97-AF65-F5344CB8AC3E}">
        <p14:creationId xmlns:p14="http://schemas.microsoft.com/office/powerpoint/2010/main" val="413746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华为数通认证进阶路径</a:t>
            </a:r>
            <a:endParaRPr lang="zh-CN" altLang="en-US" dirty="0"/>
          </a:p>
        </p:txBody>
      </p:sp>
      <p:sp>
        <p:nvSpPr>
          <p:cNvPr id="35" name="iS1íḋe"/>
          <p:cNvSpPr/>
          <p:nvPr/>
        </p:nvSpPr>
        <p:spPr>
          <a:xfrm>
            <a:off x="4269818" y="1242156"/>
            <a:ext cx="1350102" cy="1866792"/>
          </a:xfrm>
          <a:custGeom>
            <a:avLst/>
            <a:gdLst>
              <a:gd name="connsiteX0" fmla="*/ 985320 w 2241318"/>
              <a:gd name="connsiteY0" fmla="*/ 886641 h 3657694"/>
              <a:gd name="connsiteX1" fmla="*/ 880387 w 2241318"/>
              <a:gd name="connsiteY1" fmla="*/ 969061 h 3657694"/>
              <a:gd name="connsiteX2" fmla="*/ 972306 w 2241318"/>
              <a:gd name="connsiteY2" fmla="*/ 1054540 h 3657694"/>
              <a:gd name="connsiteX3" fmla="*/ 992252 w 2241318"/>
              <a:gd name="connsiteY3" fmla="*/ 1069243 h 3657694"/>
              <a:gd name="connsiteX4" fmla="*/ 994989 w 2241318"/>
              <a:gd name="connsiteY4" fmla="*/ 1065184 h 3657694"/>
              <a:gd name="connsiteX5" fmla="*/ 998436 w 2241318"/>
              <a:gd name="connsiteY5" fmla="*/ 991227 h 3657694"/>
              <a:gd name="connsiteX6" fmla="*/ 985320 w 2241318"/>
              <a:gd name="connsiteY6" fmla="*/ 886641 h 3657694"/>
              <a:gd name="connsiteX7" fmla="*/ 1562448 w 2241318"/>
              <a:gd name="connsiteY7" fmla="*/ 0 h 3657694"/>
              <a:gd name="connsiteX8" fmla="*/ 1582435 w 2241318"/>
              <a:gd name="connsiteY8" fmla="*/ 114889 h 3657694"/>
              <a:gd name="connsiteX9" fmla="*/ 1652390 w 2241318"/>
              <a:gd name="connsiteY9" fmla="*/ 417096 h 3657694"/>
              <a:gd name="connsiteX10" fmla="*/ 1519975 w 2241318"/>
              <a:gd name="connsiteY10" fmla="*/ 516999 h 3657694"/>
              <a:gd name="connsiteX11" fmla="*/ 1475004 w 2241318"/>
              <a:gd name="connsiteY11" fmla="*/ 646873 h 3657694"/>
              <a:gd name="connsiteX12" fmla="*/ 1617412 w 2241318"/>
              <a:gd name="connsiteY12" fmla="*/ 1029003 h 3657694"/>
              <a:gd name="connsiteX13" fmla="*/ 1737335 w 2241318"/>
              <a:gd name="connsiteY13" fmla="*/ 1103931 h 3657694"/>
              <a:gd name="connsiteX14" fmla="*/ 2024650 w 2241318"/>
              <a:gd name="connsiteY14" fmla="*/ 951578 h 3657694"/>
              <a:gd name="connsiteX15" fmla="*/ 2057129 w 2241318"/>
              <a:gd name="connsiteY15" fmla="*/ 896631 h 3657694"/>
              <a:gd name="connsiteX16" fmla="*/ 2152068 w 2241318"/>
              <a:gd name="connsiteY16" fmla="*/ 821704 h 3657694"/>
              <a:gd name="connsiteX17" fmla="*/ 2237013 w 2241318"/>
              <a:gd name="connsiteY17" fmla="*/ 904124 h 3657694"/>
              <a:gd name="connsiteX18" fmla="*/ 2182048 w 2241318"/>
              <a:gd name="connsiteY18" fmla="*/ 986544 h 3657694"/>
              <a:gd name="connsiteX19" fmla="*/ 2149569 w 2241318"/>
              <a:gd name="connsiteY19" fmla="*/ 1029003 h 3657694"/>
              <a:gd name="connsiteX20" fmla="*/ 1692364 w 2241318"/>
              <a:gd name="connsiteY20" fmla="*/ 1351191 h 3657694"/>
              <a:gd name="connsiteX21" fmla="*/ 1609917 w 2241318"/>
              <a:gd name="connsiteY21" fmla="*/ 1338703 h 3657694"/>
              <a:gd name="connsiteX22" fmla="*/ 1497490 w 2241318"/>
              <a:gd name="connsiteY22" fmla="*/ 1243795 h 3657694"/>
              <a:gd name="connsiteX23" fmla="*/ 1347586 w 2241318"/>
              <a:gd name="connsiteY23" fmla="*/ 1555993 h 3657694"/>
              <a:gd name="connsiteX24" fmla="*/ 1949698 w 2241318"/>
              <a:gd name="connsiteY24" fmla="*/ 1768287 h 3657694"/>
              <a:gd name="connsiteX25" fmla="*/ 1954695 w 2241318"/>
              <a:gd name="connsiteY25" fmla="*/ 2070494 h 3657694"/>
              <a:gd name="connsiteX26" fmla="*/ 1689866 w 2241318"/>
              <a:gd name="connsiteY26" fmla="*/ 2510068 h 3657694"/>
              <a:gd name="connsiteX27" fmla="*/ 1609917 w 2241318"/>
              <a:gd name="connsiteY27" fmla="*/ 2537542 h 3657694"/>
              <a:gd name="connsiteX28" fmla="*/ 1594927 w 2241318"/>
              <a:gd name="connsiteY28" fmla="*/ 2562517 h 3657694"/>
              <a:gd name="connsiteX29" fmla="*/ 1717348 w 2241318"/>
              <a:gd name="connsiteY29" fmla="*/ 2697387 h 3657694"/>
              <a:gd name="connsiteX30" fmla="*/ 1832274 w 2241318"/>
              <a:gd name="connsiteY30" fmla="*/ 2734850 h 3657694"/>
              <a:gd name="connsiteX31" fmla="*/ 1697361 w 2241318"/>
              <a:gd name="connsiteY31" fmla="*/ 2814773 h 3657694"/>
              <a:gd name="connsiteX32" fmla="*/ 1484998 w 2241318"/>
              <a:gd name="connsiteY32" fmla="*/ 2769816 h 3657694"/>
              <a:gd name="connsiteX33" fmla="*/ 1365075 w 2241318"/>
              <a:gd name="connsiteY33" fmla="*/ 2769816 h 3657694"/>
              <a:gd name="connsiteX34" fmla="*/ 1317606 w 2241318"/>
              <a:gd name="connsiteY34" fmla="*/ 2744841 h 3657694"/>
              <a:gd name="connsiteX35" fmla="*/ 1345088 w 2241318"/>
              <a:gd name="connsiteY35" fmla="*/ 2624957 h 3657694"/>
              <a:gd name="connsiteX36" fmla="*/ 1455017 w 2241318"/>
              <a:gd name="connsiteY36" fmla="*/ 2462614 h 3657694"/>
              <a:gd name="connsiteX37" fmla="*/ 1614914 w 2241318"/>
              <a:gd name="connsiteY37" fmla="*/ 2172895 h 3657694"/>
              <a:gd name="connsiteX38" fmla="*/ 1734837 w 2241318"/>
              <a:gd name="connsiteY38" fmla="*/ 1980581 h 3657694"/>
              <a:gd name="connsiteX39" fmla="*/ 1440027 w 2241318"/>
              <a:gd name="connsiteY39" fmla="*/ 1960601 h 3657694"/>
              <a:gd name="connsiteX40" fmla="*/ 1170201 w 2241318"/>
              <a:gd name="connsiteY40" fmla="*/ 1913147 h 3657694"/>
              <a:gd name="connsiteX41" fmla="*/ 645538 w 2241318"/>
              <a:gd name="connsiteY41" fmla="*/ 2674908 h 3657694"/>
              <a:gd name="connsiteX42" fmla="*/ 320748 w 2241318"/>
              <a:gd name="connsiteY42" fmla="*/ 3271830 h 3657694"/>
              <a:gd name="connsiteX43" fmla="*/ 260786 w 2241318"/>
              <a:gd name="connsiteY43" fmla="*/ 3241859 h 3657694"/>
              <a:gd name="connsiteX44" fmla="*/ 223310 w 2241318"/>
              <a:gd name="connsiteY44" fmla="*/ 3281820 h 3657694"/>
              <a:gd name="connsiteX45" fmla="*/ 250793 w 2241318"/>
              <a:gd name="connsiteY45" fmla="*/ 3331772 h 3657694"/>
              <a:gd name="connsiteX46" fmla="*/ 158352 w 2241318"/>
              <a:gd name="connsiteY46" fmla="*/ 3446661 h 3657694"/>
              <a:gd name="connsiteX47" fmla="*/ 153355 w 2241318"/>
              <a:gd name="connsiteY47" fmla="*/ 3529081 h 3657694"/>
              <a:gd name="connsiteX48" fmla="*/ 228307 w 2241318"/>
              <a:gd name="connsiteY48" fmla="*/ 3648965 h 3657694"/>
              <a:gd name="connsiteX49" fmla="*/ 15944 w 2241318"/>
              <a:gd name="connsiteY49" fmla="*/ 3613999 h 3657694"/>
              <a:gd name="connsiteX50" fmla="*/ 8449 w 2241318"/>
              <a:gd name="connsiteY50" fmla="*/ 3349255 h 3657694"/>
              <a:gd name="connsiteX51" fmla="*/ 10947 w 2241318"/>
              <a:gd name="connsiteY51" fmla="*/ 3216883 h 3657694"/>
              <a:gd name="connsiteX52" fmla="*/ 120876 w 2241318"/>
              <a:gd name="connsiteY52" fmla="*/ 3196903 h 3657694"/>
              <a:gd name="connsiteX53" fmla="*/ 145860 w 2241318"/>
              <a:gd name="connsiteY53" fmla="*/ 3174424 h 3657694"/>
              <a:gd name="connsiteX54" fmla="*/ 138365 w 2241318"/>
              <a:gd name="connsiteY54" fmla="*/ 3149449 h 3657694"/>
              <a:gd name="connsiteX55" fmla="*/ 408191 w 2241318"/>
              <a:gd name="connsiteY55" fmla="*/ 2570010 h 3657694"/>
              <a:gd name="connsiteX56" fmla="*/ 665525 w 2241318"/>
              <a:gd name="connsiteY56" fmla="*/ 2210359 h 3657694"/>
              <a:gd name="connsiteX57" fmla="*/ 765461 w 2241318"/>
              <a:gd name="connsiteY57" fmla="*/ 1678374 h 3657694"/>
              <a:gd name="connsiteX58" fmla="*/ 807934 w 2241318"/>
              <a:gd name="connsiteY58" fmla="*/ 1458587 h 3657694"/>
              <a:gd name="connsiteX59" fmla="*/ 760464 w 2241318"/>
              <a:gd name="connsiteY59" fmla="*/ 1401143 h 3657694"/>
              <a:gd name="connsiteX60" fmla="*/ 820426 w 2241318"/>
              <a:gd name="connsiteY60" fmla="*/ 1373669 h 3657694"/>
              <a:gd name="connsiteX61" fmla="*/ 946907 w 2241318"/>
              <a:gd name="connsiteY61" fmla="*/ 1235990 h 3657694"/>
              <a:gd name="connsiteX62" fmla="*/ 947294 w 2241318"/>
              <a:gd name="connsiteY62" fmla="*/ 1235055 h 3657694"/>
              <a:gd name="connsiteX63" fmla="*/ 947604 w 2241318"/>
              <a:gd name="connsiteY63" fmla="*/ 1235209 h 3657694"/>
              <a:gd name="connsiteX64" fmla="*/ 947724 w 2241318"/>
              <a:gd name="connsiteY64" fmla="*/ 1234019 h 3657694"/>
              <a:gd name="connsiteX65" fmla="*/ 947294 w 2241318"/>
              <a:gd name="connsiteY65" fmla="*/ 1235055 h 3657694"/>
              <a:gd name="connsiteX66" fmla="*/ 935351 w 2241318"/>
              <a:gd name="connsiteY66" fmla="*/ 1229122 h 3657694"/>
              <a:gd name="connsiteX67" fmla="*/ 722988 w 2241318"/>
              <a:gd name="connsiteY67" fmla="*/ 1066467 h 3657694"/>
              <a:gd name="connsiteX68" fmla="*/ 717992 w 2241318"/>
              <a:gd name="connsiteY68" fmla="*/ 814211 h 3657694"/>
              <a:gd name="connsiteX69" fmla="*/ 1015300 w 2241318"/>
              <a:gd name="connsiteY69" fmla="*/ 519497 h 3657694"/>
              <a:gd name="connsiteX70" fmla="*/ 1222667 w 2241318"/>
              <a:gd name="connsiteY70" fmla="*/ 509506 h 3657694"/>
              <a:gd name="connsiteX71" fmla="*/ 1262641 w 2241318"/>
              <a:gd name="connsiteY71" fmla="*/ 482033 h 3657694"/>
              <a:gd name="connsiteX72" fmla="*/ 1287625 w 2241318"/>
              <a:gd name="connsiteY72" fmla="*/ 452062 h 3657694"/>
              <a:gd name="connsiteX73" fmla="*/ 1230162 w 2241318"/>
              <a:gd name="connsiteY73" fmla="*/ 237270 h 3657694"/>
              <a:gd name="connsiteX74" fmla="*/ 1427535 w 2241318"/>
              <a:gd name="connsiteY74" fmla="*/ 57444 h 3657694"/>
              <a:gd name="connsiteX75" fmla="*/ 1562448 w 2241318"/>
              <a:gd name="connsiteY75" fmla="*/ 0 h 365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241318" h="3657694">
                <a:moveTo>
                  <a:pt x="985320" y="886641"/>
                </a:moveTo>
                <a:cubicBezTo>
                  <a:pt x="972828" y="866660"/>
                  <a:pt x="880387" y="969061"/>
                  <a:pt x="880387" y="969061"/>
                </a:cubicBezTo>
                <a:cubicBezTo>
                  <a:pt x="890693" y="988729"/>
                  <a:pt x="928754" y="1021393"/>
                  <a:pt x="972306" y="1054540"/>
                </a:cubicBezTo>
                <a:lnTo>
                  <a:pt x="992252" y="1069243"/>
                </a:lnTo>
                <a:lnTo>
                  <a:pt x="994989" y="1065184"/>
                </a:lnTo>
                <a:lnTo>
                  <a:pt x="998436" y="991227"/>
                </a:lnTo>
                <a:cubicBezTo>
                  <a:pt x="997812" y="937841"/>
                  <a:pt x="991566" y="895382"/>
                  <a:pt x="985320" y="886641"/>
                </a:cubicBezTo>
                <a:close/>
                <a:moveTo>
                  <a:pt x="1562448" y="0"/>
                </a:moveTo>
                <a:cubicBezTo>
                  <a:pt x="1629904" y="42459"/>
                  <a:pt x="1582435" y="114889"/>
                  <a:pt x="1582435" y="114889"/>
                </a:cubicBezTo>
                <a:cubicBezTo>
                  <a:pt x="1637400" y="159845"/>
                  <a:pt x="1632403" y="289719"/>
                  <a:pt x="1652390" y="417096"/>
                </a:cubicBezTo>
                <a:cubicBezTo>
                  <a:pt x="1669879" y="546970"/>
                  <a:pt x="1592428" y="504511"/>
                  <a:pt x="1519975" y="516999"/>
                </a:cubicBezTo>
                <a:cubicBezTo>
                  <a:pt x="1447522" y="529487"/>
                  <a:pt x="1475004" y="646873"/>
                  <a:pt x="1475004" y="646873"/>
                </a:cubicBezTo>
                <a:cubicBezTo>
                  <a:pt x="1562448" y="749274"/>
                  <a:pt x="1617412" y="1029003"/>
                  <a:pt x="1617412" y="1029003"/>
                </a:cubicBezTo>
                <a:cubicBezTo>
                  <a:pt x="1617412" y="1029003"/>
                  <a:pt x="1662383" y="1161375"/>
                  <a:pt x="1737335" y="1103931"/>
                </a:cubicBezTo>
                <a:cubicBezTo>
                  <a:pt x="1812287" y="1046486"/>
                  <a:pt x="1997168" y="981549"/>
                  <a:pt x="2024650" y="951578"/>
                </a:cubicBezTo>
                <a:cubicBezTo>
                  <a:pt x="2054631" y="924105"/>
                  <a:pt x="2057129" y="896631"/>
                  <a:pt x="2057129" y="896631"/>
                </a:cubicBezTo>
                <a:cubicBezTo>
                  <a:pt x="2074618" y="854172"/>
                  <a:pt x="2114592" y="821704"/>
                  <a:pt x="2152068" y="821704"/>
                </a:cubicBezTo>
                <a:cubicBezTo>
                  <a:pt x="2189544" y="821704"/>
                  <a:pt x="2217026" y="854172"/>
                  <a:pt x="2237013" y="904124"/>
                </a:cubicBezTo>
                <a:cubicBezTo>
                  <a:pt x="2257000" y="956573"/>
                  <a:pt x="2202036" y="974056"/>
                  <a:pt x="2182048" y="986544"/>
                </a:cubicBezTo>
                <a:cubicBezTo>
                  <a:pt x="2164560" y="999032"/>
                  <a:pt x="2149569" y="1029003"/>
                  <a:pt x="2149569" y="1029003"/>
                </a:cubicBezTo>
                <a:cubicBezTo>
                  <a:pt x="2104598" y="1091443"/>
                  <a:pt x="1752325" y="1318722"/>
                  <a:pt x="1692364" y="1351191"/>
                </a:cubicBezTo>
                <a:cubicBezTo>
                  <a:pt x="1632403" y="1381162"/>
                  <a:pt x="1609917" y="1338703"/>
                  <a:pt x="1609917" y="1338703"/>
                </a:cubicBezTo>
                <a:cubicBezTo>
                  <a:pt x="1609917" y="1338703"/>
                  <a:pt x="1609917" y="1338703"/>
                  <a:pt x="1497490" y="1243795"/>
                </a:cubicBezTo>
                <a:cubicBezTo>
                  <a:pt x="1477503" y="1316225"/>
                  <a:pt x="1347586" y="1555993"/>
                  <a:pt x="1347586" y="1555993"/>
                </a:cubicBezTo>
                <a:cubicBezTo>
                  <a:pt x="1387561" y="1610939"/>
                  <a:pt x="1847264" y="1740814"/>
                  <a:pt x="1949698" y="1768287"/>
                </a:cubicBezTo>
                <a:cubicBezTo>
                  <a:pt x="2049634" y="1795760"/>
                  <a:pt x="2067123" y="1938122"/>
                  <a:pt x="1954695" y="2070494"/>
                </a:cubicBezTo>
                <a:cubicBezTo>
                  <a:pt x="1844766" y="2205363"/>
                  <a:pt x="1729840" y="2432643"/>
                  <a:pt x="1689866" y="2510068"/>
                </a:cubicBezTo>
                <a:cubicBezTo>
                  <a:pt x="1649891" y="2589991"/>
                  <a:pt x="1609917" y="2537542"/>
                  <a:pt x="1609917" y="2537542"/>
                </a:cubicBezTo>
                <a:cubicBezTo>
                  <a:pt x="1609917" y="2537542"/>
                  <a:pt x="1609917" y="2537542"/>
                  <a:pt x="1594927" y="2562517"/>
                </a:cubicBezTo>
                <a:cubicBezTo>
                  <a:pt x="1589930" y="2622459"/>
                  <a:pt x="1674875" y="2664918"/>
                  <a:pt x="1717348" y="2697387"/>
                </a:cubicBezTo>
                <a:cubicBezTo>
                  <a:pt x="1762319" y="2729855"/>
                  <a:pt x="1817284" y="2724860"/>
                  <a:pt x="1832274" y="2734850"/>
                </a:cubicBezTo>
                <a:cubicBezTo>
                  <a:pt x="1847264" y="2744841"/>
                  <a:pt x="1807290" y="2804783"/>
                  <a:pt x="1697361" y="2814773"/>
                </a:cubicBezTo>
                <a:cubicBezTo>
                  <a:pt x="1584933" y="2824763"/>
                  <a:pt x="1512480" y="2782304"/>
                  <a:pt x="1484998" y="2769816"/>
                </a:cubicBezTo>
                <a:cubicBezTo>
                  <a:pt x="1455017" y="2757329"/>
                  <a:pt x="1405049" y="2764821"/>
                  <a:pt x="1365075" y="2769816"/>
                </a:cubicBezTo>
                <a:cubicBezTo>
                  <a:pt x="1322602" y="2777309"/>
                  <a:pt x="1317606" y="2744841"/>
                  <a:pt x="1317606" y="2744841"/>
                </a:cubicBezTo>
                <a:cubicBezTo>
                  <a:pt x="1317606" y="2744841"/>
                  <a:pt x="1305114" y="2662421"/>
                  <a:pt x="1345088" y="2624957"/>
                </a:cubicBezTo>
                <a:cubicBezTo>
                  <a:pt x="1387561" y="2587493"/>
                  <a:pt x="1405049" y="2562517"/>
                  <a:pt x="1455017" y="2462614"/>
                </a:cubicBezTo>
                <a:cubicBezTo>
                  <a:pt x="1507483" y="2365208"/>
                  <a:pt x="1589930" y="2255315"/>
                  <a:pt x="1614914" y="2172895"/>
                </a:cubicBezTo>
                <a:cubicBezTo>
                  <a:pt x="1639898" y="2090475"/>
                  <a:pt x="1734837" y="2005557"/>
                  <a:pt x="1734837" y="1980581"/>
                </a:cubicBezTo>
                <a:cubicBezTo>
                  <a:pt x="1734837" y="1955605"/>
                  <a:pt x="1629904" y="1958103"/>
                  <a:pt x="1440027" y="1960601"/>
                </a:cubicBezTo>
                <a:cubicBezTo>
                  <a:pt x="1250149" y="1963098"/>
                  <a:pt x="1170201" y="1913147"/>
                  <a:pt x="1170201" y="1913147"/>
                </a:cubicBezTo>
                <a:cubicBezTo>
                  <a:pt x="1115236" y="2177890"/>
                  <a:pt x="820426" y="2467609"/>
                  <a:pt x="645538" y="2674908"/>
                </a:cubicBezTo>
                <a:cubicBezTo>
                  <a:pt x="473149" y="2884705"/>
                  <a:pt x="320748" y="3271830"/>
                  <a:pt x="320748" y="3271830"/>
                </a:cubicBezTo>
                <a:cubicBezTo>
                  <a:pt x="320748" y="3271830"/>
                  <a:pt x="320748" y="3271830"/>
                  <a:pt x="260786" y="3241859"/>
                </a:cubicBezTo>
                <a:cubicBezTo>
                  <a:pt x="260786" y="3241859"/>
                  <a:pt x="260786" y="3241859"/>
                  <a:pt x="223310" y="3281820"/>
                </a:cubicBezTo>
                <a:cubicBezTo>
                  <a:pt x="223310" y="3281820"/>
                  <a:pt x="248294" y="3301801"/>
                  <a:pt x="250793" y="3331772"/>
                </a:cubicBezTo>
                <a:cubicBezTo>
                  <a:pt x="253291" y="3364241"/>
                  <a:pt x="193330" y="3399207"/>
                  <a:pt x="158352" y="3446661"/>
                </a:cubicBezTo>
                <a:cubicBezTo>
                  <a:pt x="123375" y="3494115"/>
                  <a:pt x="153355" y="3529081"/>
                  <a:pt x="153355" y="3529081"/>
                </a:cubicBezTo>
                <a:cubicBezTo>
                  <a:pt x="215815" y="3534076"/>
                  <a:pt x="288269" y="3633979"/>
                  <a:pt x="228307" y="3648965"/>
                </a:cubicBezTo>
                <a:cubicBezTo>
                  <a:pt x="168346" y="3663950"/>
                  <a:pt x="43426" y="3663950"/>
                  <a:pt x="15944" y="3613999"/>
                </a:cubicBezTo>
                <a:cubicBezTo>
                  <a:pt x="-9040" y="3564047"/>
                  <a:pt x="954" y="3461646"/>
                  <a:pt x="8449" y="3349255"/>
                </a:cubicBezTo>
                <a:cubicBezTo>
                  <a:pt x="13446" y="3234366"/>
                  <a:pt x="-11538" y="3251849"/>
                  <a:pt x="10947" y="3216883"/>
                </a:cubicBezTo>
                <a:cubicBezTo>
                  <a:pt x="33433" y="3181917"/>
                  <a:pt x="120876" y="3196903"/>
                  <a:pt x="120876" y="3196903"/>
                </a:cubicBezTo>
                <a:cubicBezTo>
                  <a:pt x="120876" y="3196903"/>
                  <a:pt x="120876" y="3196903"/>
                  <a:pt x="145860" y="3174424"/>
                </a:cubicBezTo>
                <a:cubicBezTo>
                  <a:pt x="145860" y="3174424"/>
                  <a:pt x="145860" y="3174424"/>
                  <a:pt x="138365" y="3149449"/>
                </a:cubicBezTo>
                <a:cubicBezTo>
                  <a:pt x="213317" y="3054541"/>
                  <a:pt x="340735" y="2747338"/>
                  <a:pt x="408191" y="2570010"/>
                </a:cubicBezTo>
                <a:cubicBezTo>
                  <a:pt x="478146" y="2395179"/>
                  <a:pt x="585577" y="2425150"/>
                  <a:pt x="665525" y="2210359"/>
                </a:cubicBezTo>
                <a:cubicBezTo>
                  <a:pt x="745474" y="1995567"/>
                  <a:pt x="772956" y="1760794"/>
                  <a:pt x="765461" y="1678374"/>
                </a:cubicBezTo>
                <a:cubicBezTo>
                  <a:pt x="760464" y="1598451"/>
                  <a:pt x="807934" y="1458587"/>
                  <a:pt x="807934" y="1458587"/>
                </a:cubicBezTo>
                <a:cubicBezTo>
                  <a:pt x="807934" y="1458587"/>
                  <a:pt x="807934" y="1458587"/>
                  <a:pt x="760464" y="1401143"/>
                </a:cubicBezTo>
                <a:cubicBezTo>
                  <a:pt x="760464" y="1401143"/>
                  <a:pt x="775455" y="1391152"/>
                  <a:pt x="820426" y="1373669"/>
                </a:cubicBezTo>
                <a:cubicBezTo>
                  <a:pt x="854154" y="1358684"/>
                  <a:pt x="908962" y="1305766"/>
                  <a:pt x="946907" y="1235990"/>
                </a:cubicBezTo>
                <a:lnTo>
                  <a:pt x="947294" y="1235055"/>
                </a:lnTo>
                <a:lnTo>
                  <a:pt x="947604" y="1235209"/>
                </a:lnTo>
                <a:lnTo>
                  <a:pt x="947724" y="1234019"/>
                </a:lnTo>
                <a:lnTo>
                  <a:pt x="947294" y="1235055"/>
                </a:lnTo>
                <a:lnTo>
                  <a:pt x="935351" y="1229122"/>
                </a:lnTo>
                <a:cubicBezTo>
                  <a:pt x="869144" y="1193843"/>
                  <a:pt x="787947" y="1140145"/>
                  <a:pt x="722988" y="1066467"/>
                </a:cubicBezTo>
                <a:cubicBezTo>
                  <a:pt x="593072" y="916612"/>
                  <a:pt x="570587" y="934095"/>
                  <a:pt x="717992" y="814211"/>
                </a:cubicBezTo>
                <a:cubicBezTo>
                  <a:pt x="867895" y="694327"/>
                  <a:pt x="987818" y="539477"/>
                  <a:pt x="1015300" y="519497"/>
                </a:cubicBezTo>
                <a:cubicBezTo>
                  <a:pt x="1045281" y="499516"/>
                  <a:pt x="1180194" y="516999"/>
                  <a:pt x="1222667" y="509506"/>
                </a:cubicBezTo>
                <a:cubicBezTo>
                  <a:pt x="1262641" y="504511"/>
                  <a:pt x="1262641" y="482033"/>
                  <a:pt x="1262641" y="482033"/>
                </a:cubicBezTo>
                <a:cubicBezTo>
                  <a:pt x="1262641" y="482033"/>
                  <a:pt x="1262641" y="482033"/>
                  <a:pt x="1287625" y="452062"/>
                </a:cubicBezTo>
                <a:cubicBezTo>
                  <a:pt x="1297618" y="389623"/>
                  <a:pt x="1230162" y="337173"/>
                  <a:pt x="1230162" y="237270"/>
                </a:cubicBezTo>
                <a:cubicBezTo>
                  <a:pt x="1230162" y="139865"/>
                  <a:pt x="1330098" y="77425"/>
                  <a:pt x="1427535" y="57444"/>
                </a:cubicBezTo>
                <a:cubicBezTo>
                  <a:pt x="1524972" y="39961"/>
                  <a:pt x="1562448" y="0"/>
                  <a:pt x="1562448" y="0"/>
                </a:cubicBezTo>
                <a:close/>
              </a:path>
            </a:pathLst>
          </a:custGeom>
          <a:solidFill>
            <a:schemeClr val="bg1">
              <a:lumMod val="8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48" name="ï$1ïḑe"/>
          <p:cNvSpPr txBox="1"/>
          <p:nvPr/>
        </p:nvSpPr>
        <p:spPr bwMode="auto">
          <a:xfrm>
            <a:off x="674552" y="3933200"/>
            <a:ext cx="316490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HCIA-Datacom</a:t>
            </a:r>
          </a:p>
        </p:txBody>
      </p:sp>
      <p:sp>
        <p:nvSpPr>
          <p:cNvPr id="49" name="iṣlîḍe"/>
          <p:cNvSpPr/>
          <p:nvPr/>
        </p:nvSpPr>
        <p:spPr bwMode="auto">
          <a:xfrm>
            <a:off x="674552" y="4350523"/>
            <a:ext cx="2881198" cy="7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培养具备数通基础理论技能的网络工程师</a:t>
            </a:r>
          </a:p>
        </p:txBody>
      </p:sp>
      <p:sp>
        <p:nvSpPr>
          <p:cNvPr id="50" name="ïSľídè"/>
          <p:cNvSpPr txBox="1"/>
          <p:nvPr/>
        </p:nvSpPr>
        <p:spPr bwMode="auto">
          <a:xfrm>
            <a:off x="5796925" y="4564735"/>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HCIP-Datacom</a:t>
            </a:r>
          </a:p>
        </p:txBody>
      </p:sp>
      <p:sp>
        <p:nvSpPr>
          <p:cNvPr id="51" name="isḻîḍê"/>
          <p:cNvSpPr/>
          <p:nvPr/>
        </p:nvSpPr>
        <p:spPr bwMode="auto">
          <a:xfrm>
            <a:off x="5796925" y="4973875"/>
            <a:ext cx="3036909" cy="72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培养跨领域解决方案规划设计或单领域规划及部署的网络高级工程师</a:t>
            </a:r>
          </a:p>
        </p:txBody>
      </p:sp>
      <p:sp>
        <p:nvSpPr>
          <p:cNvPr id="52" name="îṥľíďe"/>
          <p:cNvSpPr txBox="1"/>
          <p:nvPr/>
        </p:nvSpPr>
        <p:spPr bwMode="auto">
          <a:xfrm>
            <a:off x="7869623" y="2011358"/>
            <a:ext cx="3037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HCIE-Datacom</a:t>
            </a:r>
          </a:p>
        </p:txBody>
      </p:sp>
      <p:sp>
        <p:nvSpPr>
          <p:cNvPr id="53" name="íşḻïďe"/>
          <p:cNvSpPr/>
          <p:nvPr/>
        </p:nvSpPr>
        <p:spPr bwMode="auto">
          <a:xfrm>
            <a:off x="7869623" y="2397110"/>
            <a:ext cx="2880000" cy="7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培养具备跨领域解决方案坚实理论及部署能力的网络专家</a:t>
            </a:r>
          </a:p>
        </p:txBody>
      </p:sp>
      <p:sp>
        <p:nvSpPr>
          <p:cNvPr id="36" name="íṩ1íďè"/>
          <p:cNvSpPr/>
          <p:nvPr/>
        </p:nvSpPr>
        <p:spPr bwMode="blackGray">
          <a:xfrm>
            <a:off x="3994595" y="298274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rgbClr val="F3FBFE"/>
          </a:solidFill>
          <a:ln w="22225">
            <a:solidFill>
              <a:srgbClr val="99DFF9"/>
            </a:solid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000000"/>
              </a:solidFill>
              <a:effectLst/>
              <a:uLnTx/>
              <a:uFillTx/>
            </a:endParaRPr>
          </a:p>
        </p:txBody>
      </p:sp>
      <p:sp>
        <p:nvSpPr>
          <p:cNvPr id="37" name="iṩļïďe"/>
          <p:cNvSpPr/>
          <p:nvPr/>
        </p:nvSpPr>
        <p:spPr bwMode="ltGray">
          <a:xfrm>
            <a:off x="5244240" y="2285530"/>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rmAutofit/>
          </a:bodyPr>
          <a:lstStyle/>
          <a:p>
            <a:pPr defTabSz="913765"/>
            <a:endParaRPr lang="zh-CN" altLang="en-US">
              <a:solidFill>
                <a:srgbClr val="000000"/>
              </a:solidFill>
            </a:endParaRPr>
          </a:p>
        </p:txBody>
      </p:sp>
      <p:sp>
        <p:nvSpPr>
          <p:cNvPr id="38" name="îSḻîďè"/>
          <p:cNvSpPr/>
          <p:nvPr/>
        </p:nvSpPr>
        <p:spPr bwMode="ltGray">
          <a:xfrm>
            <a:off x="6493883" y="158831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rmAutofit/>
          </a:bodyPr>
          <a:lstStyle/>
          <a:p>
            <a:pPr defTabSz="913765"/>
            <a:endParaRPr lang="zh-CN" altLang="en-US">
              <a:solidFill>
                <a:srgbClr val="000000"/>
              </a:solidFill>
            </a:endParaRPr>
          </a:p>
        </p:txBody>
      </p:sp>
      <p:sp>
        <p:nvSpPr>
          <p:cNvPr id="39" name="iŝľîḓê"/>
          <p:cNvSpPr/>
          <p:nvPr/>
        </p:nvSpPr>
        <p:spPr bwMode="ltGray">
          <a:xfrm>
            <a:off x="4221385" y="3070460"/>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0" name="ïsḻíḑe"/>
          <p:cNvSpPr/>
          <p:nvPr/>
        </p:nvSpPr>
        <p:spPr bwMode="ltGray">
          <a:xfrm>
            <a:off x="5471029" y="237770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1" name="ïŝḻïdê"/>
          <p:cNvSpPr/>
          <p:nvPr/>
        </p:nvSpPr>
        <p:spPr bwMode="ltGray">
          <a:xfrm>
            <a:off x="6720672" y="168494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2" name="íṣļïḑé"/>
          <p:cNvSpPr txBox="1"/>
          <p:nvPr/>
        </p:nvSpPr>
        <p:spPr bwMode="invGray">
          <a:xfrm>
            <a:off x="3972254" y="3883191"/>
            <a:ext cx="1130172"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B0F0"/>
                </a:solidFill>
                <a:effectLst/>
                <a:uLnTx/>
                <a:uFillTx/>
              </a:rPr>
              <a:t>HCIA</a:t>
            </a:r>
          </a:p>
        </p:txBody>
      </p:sp>
      <p:sp>
        <p:nvSpPr>
          <p:cNvPr id="43" name="iṣļiďè"/>
          <p:cNvSpPr txBox="1"/>
          <p:nvPr/>
        </p:nvSpPr>
        <p:spPr bwMode="ltGray">
          <a:xfrm>
            <a:off x="5306876" y="3174368"/>
            <a:ext cx="1022855"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lumMod val="50000"/>
                  </a:schemeClr>
                </a:solidFill>
                <a:effectLst/>
                <a:uLnTx/>
                <a:uFillTx/>
              </a:rPr>
              <a:t>HCIP</a:t>
            </a:r>
          </a:p>
        </p:txBody>
      </p:sp>
      <p:sp>
        <p:nvSpPr>
          <p:cNvPr id="44" name="ïślïḋé"/>
          <p:cNvSpPr txBox="1"/>
          <p:nvPr/>
        </p:nvSpPr>
        <p:spPr bwMode="ltGray">
          <a:xfrm>
            <a:off x="6511819" y="2470519"/>
            <a:ext cx="1047212"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lumMod val="50000"/>
                  </a:schemeClr>
                </a:solidFill>
                <a:effectLst/>
                <a:uLnTx/>
                <a:uFillTx/>
              </a:rPr>
              <a:t>HCIE</a:t>
            </a:r>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4226904" y="3042448"/>
            <a:ext cx="643723" cy="642635"/>
          </a:xfrm>
          <a:prstGeom prst="rect">
            <a:avLst/>
          </a:prstGeom>
          <a:noFill/>
        </p:spPr>
      </p:pic>
      <p:pic>
        <p:nvPicPr>
          <p:cNvPr id="112" name="图片 1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6720672" y="1674218"/>
            <a:ext cx="642635" cy="642635"/>
          </a:xfrm>
          <a:prstGeom prst="rect">
            <a:avLst/>
          </a:prstGeom>
        </p:spPr>
      </p:pic>
      <p:pic>
        <p:nvPicPr>
          <p:cNvPr id="113" name="图片 1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5461393" y="2351176"/>
            <a:ext cx="641549" cy="642635"/>
          </a:xfrm>
          <a:prstGeom prst="rect">
            <a:avLst/>
          </a:prstGeom>
        </p:spPr>
      </p:pic>
    </p:spTree>
    <p:extLst>
      <p:ext uri="{BB962C8B-B14F-4D97-AF65-F5344CB8AC3E}">
        <p14:creationId xmlns:p14="http://schemas.microsoft.com/office/powerpoint/2010/main" val="4229995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645B6-FD2D-4967-A4CF-241ECD1C2565}"/>
              </a:ext>
            </a:extLst>
          </p:cNvPr>
          <p:cNvSpPr>
            <a:spLocks noGrp="1"/>
          </p:cNvSpPr>
          <p:nvPr>
            <p:ph type="title"/>
          </p:nvPr>
        </p:nvSpPr>
        <p:spPr/>
        <p:txBody>
          <a:bodyPr/>
          <a:lstStyle/>
          <a:p>
            <a:endParaRPr lang="zh-CN" altLang="en-US"/>
          </a:p>
        </p:txBody>
      </p:sp>
      <p:sp>
        <p:nvSpPr>
          <p:cNvPr id="4" name="文本占位符 3"/>
          <p:cNvSpPr>
            <a:spLocks noGrp="1"/>
          </p:cNvSpPr>
          <p:nvPr>
            <p:ph idx="1"/>
          </p:nvPr>
        </p:nvSpPr>
        <p:spPr/>
        <p:txBody>
          <a:bodyPr/>
          <a:lstStyle/>
          <a:p>
            <a:r>
              <a:rPr lang="zh-CN" altLang="en-US"/>
              <a:t>（单选）以下</a:t>
            </a:r>
            <a:r>
              <a:rPr lang="zh-CN" altLang="en-US" dirty="0"/>
              <a:t>哪种类型的网络具有最高的可靠性？ </a:t>
            </a:r>
            <a:r>
              <a:rPr lang="en-US" altLang="zh-CN" dirty="0"/>
              <a:t>(     )</a:t>
            </a:r>
          </a:p>
          <a:p>
            <a:pPr marL="744376" lvl="1" indent="-342900">
              <a:buFont typeface="+mj-lt"/>
              <a:buAutoNum type="alphaUcPeriod"/>
            </a:pPr>
            <a:r>
              <a:rPr lang="zh-CN" altLang="en-US" dirty="0"/>
              <a:t>星型网络</a:t>
            </a:r>
          </a:p>
          <a:p>
            <a:pPr marL="744376" lvl="1" indent="-342900">
              <a:buFont typeface="+mj-lt"/>
              <a:buAutoNum type="alphaUcPeriod"/>
            </a:pPr>
            <a:r>
              <a:rPr lang="zh-CN" altLang="en-US" dirty="0"/>
              <a:t>环型网络</a:t>
            </a:r>
          </a:p>
          <a:p>
            <a:pPr marL="744376" lvl="1" indent="-342900">
              <a:buFont typeface="+mj-lt"/>
              <a:buAutoNum type="alphaUcPeriod"/>
            </a:pPr>
            <a:r>
              <a:rPr lang="zh-CN" altLang="en-US" dirty="0"/>
              <a:t>全网状网络</a:t>
            </a:r>
          </a:p>
          <a:p>
            <a:pPr marL="744376" lvl="1" indent="-342900">
              <a:buFont typeface="+mj-lt"/>
              <a:buAutoNum type="alphaUcPeriod"/>
            </a:pPr>
            <a:r>
              <a:rPr lang="zh-CN" altLang="en-US" dirty="0"/>
              <a:t>树型网络</a:t>
            </a:r>
            <a:endParaRPr lang="en-US" altLang="zh-CN" dirty="0"/>
          </a:p>
        </p:txBody>
      </p:sp>
    </p:spTree>
    <p:extLst>
      <p:ext uri="{BB962C8B-B14F-4D97-AF65-F5344CB8AC3E}">
        <p14:creationId xmlns:p14="http://schemas.microsoft.com/office/powerpoint/2010/main" val="4189758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AFE09-8ABB-47B4-A50D-8F4C6A419C13}"/>
              </a:ext>
            </a:extLst>
          </p:cNvPr>
          <p:cNvSpPr>
            <a:spLocks noGrp="1"/>
          </p:cNvSpPr>
          <p:nvPr>
            <p:ph type="title"/>
          </p:nvPr>
        </p:nvSpPr>
        <p:spPr/>
        <p:txBody>
          <a:bodyPr/>
          <a:lstStyle/>
          <a:p>
            <a:endParaRPr lang="zh-CN" altLang="en-US"/>
          </a:p>
        </p:txBody>
      </p:sp>
      <p:sp>
        <p:nvSpPr>
          <p:cNvPr id="3" name="文本占位符 2"/>
          <p:cNvSpPr>
            <a:spLocks noGrp="1"/>
          </p:cNvSpPr>
          <p:nvPr>
            <p:ph idx="1"/>
          </p:nvPr>
        </p:nvSpPr>
        <p:spPr>
          <a:prstGeom prst="rect">
            <a:avLst/>
          </a:prstGeom>
        </p:spPr>
        <p:txBody>
          <a:bodyPr/>
          <a:lstStyle/>
          <a:p>
            <a:r>
              <a:rPr lang="zh-CN" altLang="en-US"/>
              <a:t>在本章节中，介绍了网络通信和数据通信网络的概念，数据通信网络最基本的功能就是实现网络通信。</a:t>
            </a:r>
            <a:endParaRPr lang="en-US" altLang="zh-CN"/>
          </a:p>
          <a:p>
            <a:r>
              <a:rPr lang="zh-CN" altLang="en-US"/>
              <a:t>还介绍了各种网络设备，认识了局域网、城域网和广域网的区别，并且介绍了各种网络拓扑，在实际组网中，通常都会根据多方需求而采用多种拓扑形态相结合的方法。</a:t>
            </a:r>
            <a:endParaRPr lang="en-US" altLang="zh-CN"/>
          </a:p>
          <a:p>
            <a:r>
              <a:rPr lang="zh-CN" altLang="en-US"/>
              <a:t>最后，介绍了网络工程和网络工程师，并且介绍了华为数通认证进阶路径。</a:t>
            </a:r>
          </a:p>
          <a:p>
            <a:endParaRPr lang="zh-CN" altLang="en-US"/>
          </a:p>
          <a:p>
            <a:endParaRPr lang="zh-CN" altLang="en-US" dirty="0"/>
          </a:p>
        </p:txBody>
      </p:sp>
    </p:spTree>
    <p:extLst>
      <p:ext uri="{BB962C8B-B14F-4D97-AF65-F5344CB8AC3E}">
        <p14:creationId xmlns:p14="http://schemas.microsoft.com/office/powerpoint/2010/main" val="2600137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4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D585E-572F-44A2-AABE-D9F1E064DF23}"/>
              </a:ext>
            </a:extLst>
          </p:cNvPr>
          <p:cNvSpPr>
            <a:spLocks noGrp="1"/>
          </p:cNvSpPr>
          <p:nvPr>
            <p:ph type="title"/>
          </p:nvPr>
        </p:nvSpPr>
        <p:spPr/>
        <p:txBody>
          <a:bodyPr/>
          <a:lstStyle/>
          <a:p>
            <a:endParaRPr lang="zh-CN" altLang="en-US"/>
          </a:p>
        </p:txBody>
      </p:sp>
      <p:sp>
        <p:nvSpPr>
          <p:cNvPr id="3" name="文本占位符 2"/>
          <p:cNvSpPr>
            <a:spLocks noGrp="1"/>
          </p:cNvSpPr>
          <p:nvPr>
            <p:ph idx="1"/>
          </p:nvPr>
        </p:nvSpPr>
        <p:spPr>
          <a:prstGeom prst="rect">
            <a:avLst/>
          </a:prstGeom>
        </p:spPr>
        <p:txBody>
          <a:bodyPr/>
          <a:lstStyle/>
          <a:p>
            <a:r>
              <a:rPr lang="zh-CN" altLang="en-US"/>
              <a:t>学完本课程后，您将能够：</a:t>
            </a:r>
          </a:p>
          <a:p>
            <a:pPr lvl="1"/>
            <a:r>
              <a:rPr lang="zh-CN" altLang="en-US"/>
              <a:t>区分网络通信和数据通信网络的概念</a:t>
            </a:r>
            <a:endParaRPr lang="en-US" altLang="zh-CN"/>
          </a:p>
          <a:p>
            <a:pPr lvl="1"/>
            <a:r>
              <a:rPr lang="zh-CN" altLang="en-US"/>
              <a:t>描述信息传递的过程</a:t>
            </a:r>
            <a:endParaRPr lang="en-US" altLang="zh-CN"/>
          </a:p>
          <a:p>
            <a:pPr lvl="1"/>
            <a:r>
              <a:rPr lang="zh-CN" altLang="en-US"/>
              <a:t>区分不同的网络设备并了解其基本作用</a:t>
            </a:r>
            <a:endParaRPr lang="en-US" altLang="zh-CN"/>
          </a:p>
          <a:p>
            <a:pPr lvl="1"/>
            <a:r>
              <a:rPr lang="zh-CN" altLang="en-US"/>
              <a:t>认识不同的网络类型及拓扑类型</a:t>
            </a:r>
            <a:endParaRPr lang="en-US" altLang="zh-CN"/>
          </a:p>
          <a:p>
            <a:pPr lvl="1"/>
            <a:r>
              <a:rPr lang="zh-CN" altLang="en-US"/>
              <a:t>了解网络工程与网络工程师的相关概念</a:t>
            </a:r>
            <a:endParaRPr lang="zh-CN" altLang="en-US" dirty="0"/>
          </a:p>
        </p:txBody>
      </p:sp>
    </p:spTree>
    <p:extLst>
      <p:ext uri="{BB962C8B-B14F-4D97-AF65-F5344CB8AC3E}">
        <p14:creationId xmlns:p14="http://schemas.microsoft.com/office/powerpoint/2010/main" val="101443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华为设备图标简介</a:t>
            </a:r>
            <a:endParaRPr lang="zh-CN" altLang="en-US" dirty="0"/>
          </a:p>
        </p:txBody>
      </p:sp>
      <p:sp>
        <p:nvSpPr>
          <p:cNvPr id="4" name="TextBox 4"/>
          <p:cNvSpPr txBox="1"/>
          <p:nvPr/>
        </p:nvSpPr>
        <p:spPr>
          <a:xfrm>
            <a:off x="265709" y="2537721"/>
            <a:ext cx="1480561" cy="307777"/>
          </a:xfrm>
          <a:prstGeom prst="rect">
            <a:avLst/>
          </a:prstGeom>
          <a:noFill/>
        </p:spPr>
        <p:txBody>
          <a:bodyPr wrap="square" rtlCol="0">
            <a:spAutoFit/>
          </a:bodyPr>
          <a:lstStyle/>
          <a:p>
            <a:pPr algn="ctr"/>
            <a:r>
              <a:rPr lang="zh-CN" altLang="en-US" sz="1400" dirty="0"/>
              <a:t>通用路由器</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21" y="1841573"/>
            <a:ext cx="658537" cy="540000"/>
          </a:xfrm>
          <a:prstGeom prst="rect">
            <a:avLst/>
          </a:prstGeom>
          <a:solidFill>
            <a:srgbClr val="E9F9FD"/>
          </a:solidFill>
        </p:spPr>
      </p:pic>
      <p:sp>
        <p:nvSpPr>
          <p:cNvPr id="7" name="TextBox 126"/>
          <p:cNvSpPr txBox="1"/>
          <p:nvPr/>
        </p:nvSpPr>
        <p:spPr>
          <a:xfrm>
            <a:off x="1531330" y="2537721"/>
            <a:ext cx="1234564" cy="307777"/>
          </a:xfrm>
          <a:prstGeom prst="rect">
            <a:avLst/>
          </a:prstGeom>
          <a:noFill/>
        </p:spPr>
        <p:txBody>
          <a:bodyPr wrap="square" rtlCol="0">
            <a:spAutoFit/>
          </a:bodyPr>
          <a:lstStyle/>
          <a:p>
            <a:pPr algn="ctr"/>
            <a:r>
              <a:rPr lang="zh-CN" altLang="en-US" sz="1400" dirty="0"/>
              <a:t>通用交换机</a:t>
            </a:r>
          </a:p>
        </p:txBody>
      </p:sp>
      <p:sp>
        <p:nvSpPr>
          <p:cNvPr id="8" name="TextBox 129"/>
          <p:cNvSpPr txBox="1"/>
          <p:nvPr/>
        </p:nvSpPr>
        <p:spPr>
          <a:xfrm>
            <a:off x="2659159" y="2537721"/>
            <a:ext cx="1232407" cy="307777"/>
          </a:xfrm>
          <a:prstGeom prst="rect">
            <a:avLst/>
          </a:prstGeom>
          <a:noFill/>
        </p:spPr>
        <p:txBody>
          <a:bodyPr wrap="square" rtlCol="0">
            <a:spAutoFit/>
          </a:bodyPr>
          <a:lstStyle/>
          <a:p>
            <a:pPr algn="ctr"/>
            <a:r>
              <a:rPr lang="zh-CN" altLang="en-US" sz="1400" dirty="0"/>
              <a:t>核心交换机</a:t>
            </a:r>
          </a:p>
        </p:txBody>
      </p:sp>
      <p:sp>
        <p:nvSpPr>
          <p:cNvPr id="9" name="TextBox 132"/>
          <p:cNvSpPr txBox="1"/>
          <p:nvPr/>
        </p:nvSpPr>
        <p:spPr>
          <a:xfrm>
            <a:off x="3777797" y="2537721"/>
            <a:ext cx="1327438" cy="307777"/>
          </a:xfrm>
          <a:prstGeom prst="rect">
            <a:avLst/>
          </a:prstGeom>
          <a:noFill/>
        </p:spPr>
        <p:txBody>
          <a:bodyPr wrap="square" rtlCol="0">
            <a:spAutoFit/>
          </a:bodyPr>
          <a:lstStyle/>
          <a:p>
            <a:pPr algn="ctr"/>
            <a:r>
              <a:rPr lang="zh-CN" altLang="en-US" sz="1400" dirty="0"/>
              <a:t>汇聚交换机</a:t>
            </a:r>
          </a:p>
        </p:txBody>
      </p:sp>
      <p:sp>
        <p:nvSpPr>
          <p:cNvPr id="10" name="TextBox 135"/>
          <p:cNvSpPr txBox="1"/>
          <p:nvPr/>
        </p:nvSpPr>
        <p:spPr>
          <a:xfrm>
            <a:off x="4922777" y="2537721"/>
            <a:ext cx="1327570" cy="307777"/>
          </a:xfrm>
          <a:prstGeom prst="rect">
            <a:avLst/>
          </a:prstGeom>
          <a:noFill/>
        </p:spPr>
        <p:txBody>
          <a:bodyPr wrap="square" rtlCol="0">
            <a:spAutoFit/>
          </a:bodyPr>
          <a:lstStyle/>
          <a:p>
            <a:pPr algn="ctr"/>
            <a:r>
              <a:rPr lang="zh-CN" altLang="en-US" sz="1400" dirty="0"/>
              <a:t>接入交换机</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6094" y="1841573"/>
            <a:ext cx="658537" cy="54000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2248" y="1841573"/>
            <a:ext cx="658537" cy="540000"/>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7294" y="1841573"/>
            <a:ext cx="658537" cy="540000"/>
          </a:xfrm>
          <a:prstGeom prst="rect">
            <a:avLst/>
          </a:prstGeom>
        </p:spPr>
      </p:pic>
      <p:pic>
        <p:nvPicPr>
          <p:cNvPr id="14" name="图片 13" descr="通用交换机.png"/>
          <p:cNvPicPr>
            <a:picLocks noChangeAspect="1"/>
          </p:cNvPicPr>
          <p:nvPr/>
        </p:nvPicPr>
        <p:blipFill>
          <a:blip r:embed="rId7" cstate="print"/>
          <a:stretch>
            <a:fillRect/>
          </a:stretch>
        </p:blipFill>
        <p:spPr>
          <a:xfrm>
            <a:off x="1821621" y="1841573"/>
            <a:ext cx="660000" cy="540000"/>
          </a:xfrm>
          <a:prstGeom prst="rect">
            <a:avLst/>
          </a:prstGeom>
          <a:solidFill>
            <a:srgbClr val="E9F9FD"/>
          </a:solidFill>
        </p:spPr>
      </p:pic>
      <p:sp>
        <p:nvSpPr>
          <p:cNvPr id="19" name="TextBox 153"/>
          <p:cNvSpPr txBox="1"/>
          <p:nvPr/>
        </p:nvSpPr>
        <p:spPr>
          <a:xfrm>
            <a:off x="7429267" y="2537721"/>
            <a:ext cx="968043" cy="307777"/>
          </a:xfrm>
          <a:prstGeom prst="rect">
            <a:avLst/>
          </a:prstGeom>
          <a:noFill/>
        </p:spPr>
        <p:txBody>
          <a:bodyPr wrap="square" rtlCol="0">
            <a:spAutoFit/>
          </a:bodyPr>
          <a:lstStyle/>
          <a:p>
            <a:pPr algn="ctr"/>
            <a:r>
              <a:rPr lang="zh-CN" altLang="en-US" sz="1400" dirty="0"/>
              <a:t>防火墙</a:t>
            </a:r>
          </a:p>
        </p:txBody>
      </p:sp>
      <p:sp>
        <p:nvSpPr>
          <p:cNvPr id="20" name="TextBox 61"/>
          <p:cNvSpPr txBox="1"/>
          <p:nvPr/>
        </p:nvSpPr>
        <p:spPr>
          <a:xfrm>
            <a:off x="6022492" y="2537721"/>
            <a:ext cx="1420519" cy="307777"/>
          </a:xfrm>
          <a:prstGeom prst="rect">
            <a:avLst/>
          </a:prstGeom>
          <a:noFill/>
        </p:spPr>
        <p:txBody>
          <a:bodyPr wrap="square" rtlCol="0">
            <a:spAutoFit/>
          </a:bodyPr>
          <a:lstStyle/>
          <a:p>
            <a:pPr algn="ctr"/>
            <a:r>
              <a:rPr lang="zh-CN" altLang="en-US" sz="1400" dirty="0"/>
              <a:t>堆叠交换机</a:t>
            </a:r>
          </a:p>
        </p:txBody>
      </p:sp>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3554" y="1841573"/>
            <a:ext cx="659469" cy="540000"/>
          </a:xfrm>
          <a:prstGeom prst="rect">
            <a:avLst/>
          </a:prstGeom>
        </p:spPr>
      </p:pic>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03483" y="1841573"/>
            <a:ext cx="658537" cy="540000"/>
          </a:xfrm>
          <a:prstGeom prst="rect">
            <a:avLst/>
          </a:prstGeom>
        </p:spPr>
      </p:pic>
      <p:sp>
        <p:nvSpPr>
          <p:cNvPr id="25" name="TextBox 99"/>
          <p:cNvSpPr txBox="1"/>
          <p:nvPr/>
        </p:nvSpPr>
        <p:spPr>
          <a:xfrm>
            <a:off x="9590467" y="2537721"/>
            <a:ext cx="1181690" cy="307777"/>
          </a:xfrm>
          <a:prstGeom prst="rect">
            <a:avLst/>
          </a:prstGeom>
          <a:noFill/>
        </p:spPr>
        <p:txBody>
          <a:bodyPr wrap="square" rtlCol="0">
            <a:spAutoFit/>
          </a:bodyPr>
          <a:lstStyle/>
          <a:p>
            <a:pPr algn="ctr"/>
            <a:r>
              <a:rPr lang="en-US" altLang="zh-CN" sz="1400" dirty="0"/>
              <a:t>AP</a:t>
            </a:r>
            <a:endParaRPr lang="zh-CN" altLang="en-US" sz="1400" dirty="0"/>
          </a:p>
        </p:txBody>
      </p:sp>
      <p:sp>
        <p:nvSpPr>
          <p:cNvPr id="26" name="TextBox 81"/>
          <p:cNvSpPr txBox="1"/>
          <p:nvPr/>
        </p:nvSpPr>
        <p:spPr>
          <a:xfrm>
            <a:off x="8379165" y="2537721"/>
            <a:ext cx="1383627" cy="307777"/>
          </a:xfrm>
          <a:prstGeom prst="rect">
            <a:avLst/>
          </a:prstGeom>
          <a:noFill/>
        </p:spPr>
        <p:txBody>
          <a:bodyPr wrap="square" rtlCol="0">
            <a:spAutoFit/>
          </a:bodyPr>
          <a:lstStyle/>
          <a:p>
            <a:pPr algn="ctr"/>
            <a:r>
              <a:rPr lang="zh-CN" altLang="en-US" sz="1400" dirty="0"/>
              <a:t>通用网管</a:t>
            </a:r>
          </a:p>
        </p:txBody>
      </p:sp>
      <p:pic>
        <p:nvPicPr>
          <p:cNvPr id="28" name="图片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41710" y="1841573"/>
            <a:ext cx="658537" cy="540000"/>
          </a:xfrm>
          <a:prstGeom prst="rect">
            <a:avLst/>
          </a:prstGeom>
        </p:spPr>
      </p:pic>
      <p:pic>
        <p:nvPicPr>
          <p:cNvPr id="29" name="图片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52044" y="1841573"/>
            <a:ext cx="658537" cy="540000"/>
          </a:xfrm>
          <a:prstGeom prst="rect">
            <a:avLst/>
          </a:prstGeom>
        </p:spPr>
      </p:pic>
      <p:sp>
        <p:nvSpPr>
          <p:cNvPr id="34" name="TextBox 129"/>
          <p:cNvSpPr txBox="1"/>
          <p:nvPr/>
        </p:nvSpPr>
        <p:spPr>
          <a:xfrm>
            <a:off x="466714" y="5634036"/>
            <a:ext cx="1078551" cy="307777"/>
          </a:xfrm>
          <a:prstGeom prst="rect">
            <a:avLst/>
          </a:prstGeom>
          <a:noFill/>
        </p:spPr>
        <p:txBody>
          <a:bodyPr wrap="square" rtlCol="0">
            <a:spAutoFit/>
          </a:bodyPr>
          <a:lstStyle/>
          <a:p>
            <a:pPr algn="ctr"/>
            <a:r>
              <a:rPr lang="en-US" altLang="zh-CN" sz="1400" dirty="0"/>
              <a:t>Internet</a:t>
            </a:r>
            <a:endParaRPr lang="zh-CN" altLang="en-US" sz="1400" dirty="0"/>
          </a:p>
        </p:txBody>
      </p:sp>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019" y="4975009"/>
            <a:ext cx="1071941" cy="540000"/>
          </a:xfrm>
          <a:prstGeom prst="rect">
            <a:avLst/>
          </a:prstGeom>
        </p:spPr>
      </p:pic>
      <p:sp>
        <p:nvSpPr>
          <p:cNvPr id="40" name="TextBox 102"/>
          <p:cNvSpPr txBox="1"/>
          <p:nvPr/>
        </p:nvSpPr>
        <p:spPr>
          <a:xfrm>
            <a:off x="2187657" y="5634036"/>
            <a:ext cx="1068726" cy="307777"/>
          </a:xfrm>
          <a:prstGeom prst="rect">
            <a:avLst/>
          </a:prstGeom>
          <a:noFill/>
        </p:spPr>
        <p:txBody>
          <a:bodyPr wrap="square" rtlCol="0">
            <a:spAutoFit/>
          </a:bodyPr>
          <a:lstStyle/>
          <a:p>
            <a:pPr algn="ctr"/>
            <a:r>
              <a:rPr lang="zh-CN" altLang="en-US" sz="1400" dirty="0"/>
              <a:t>网络云</a:t>
            </a:r>
            <a:r>
              <a:rPr lang="en-US" altLang="zh-CN" sz="1400" dirty="0"/>
              <a:t>1</a:t>
            </a:r>
            <a:endParaRPr lang="zh-CN" altLang="en-US" sz="1400" dirty="0"/>
          </a:p>
        </p:txBody>
      </p:sp>
      <p:pic>
        <p:nvPicPr>
          <p:cNvPr id="42" name="图片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43583" y="5002438"/>
            <a:ext cx="940344" cy="540000"/>
          </a:xfrm>
          <a:prstGeom prst="rect">
            <a:avLst/>
          </a:prstGeom>
        </p:spPr>
      </p:pic>
      <p:sp>
        <p:nvSpPr>
          <p:cNvPr id="49" name="TextBox 4"/>
          <p:cNvSpPr txBox="1"/>
          <p:nvPr/>
        </p:nvSpPr>
        <p:spPr>
          <a:xfrm>
            <a:off x="3808621" y="4146419"/>
            <a:ext cx="1265791" cy="307777"/>
          </a:xfrm>
          <a:prstGeom prst="rect">
            <a:avLst/>
          </a:prstGeom>
          <a:noFill/>
        </p:spPr>
        <p:txBody>
          <a:bodyPr wrap="square" rtlCol="0">
            <a:spAutoFit/>
          </a:bodyPr>
          <a:lstStyle/>
          <a:p>
            <a:pPr algn="ctr"/>
            <a:r>
              <a:rPr lang="zh-CN" altLang="en-US" sz="1400" dirty="0"/>
              <a:t>认证服务器</a:t>
            </a:r>
          </a:p>
        </p:txBody>
      </p:sp>
      <p:sp>
        <p:nvSpPr>
          <p:cNvPr id="50" name="TextBox 108"/>
          <p:cNvSpPr txBox="1"/>
          <p:nvPr/>
        </p:nvSpPr>
        <p:spPr>
          <a:xfrm>
            <a:off x="2607796" y="4146419"/>
            <a:ext cx="1335132" cy="307777"/>
          </a:xfrm>
          <a:prstGeom prst="rect">
            <a:avLst/>
          </a:prstGeom>
          <a:noFill/>
        </p:spPr>
        <p:txBody>
          <a:bodyPr wrap="square" rtlCol="0">
            <a:spAutoFit/>
          </a:bodyPr>
          <a:lstStyle/>
          <a:p>
            <a:pPr algn="ctr"/>
            <a:r>
              <a:rPr lang="en-US" altLang="zh-CN" sz="1400" dirty="0"/>
              <a:t>FTP</a:t>
            </a:r>
            <a:r>
              <a:rPr lang="zh-CN" altLang="en-US" sz="1400" dirty="0"/>
              <a:t>服务器</a:t>
            </a:r>
          </a:p>
        </p:txBody>
      </p:sp>
      <p:sp>
        <p:nvSpPr>
          <p:cNvPr id="52" name="TextBox 153"/>
          <p:cNvSpPr txBox="1"/>
          <p:nvPr/>
        </p:nvSpPr>
        <p:spPr>
          <a:xfrm>
            <a:off x="348825" y="4146419"/>
            <a:ext cx="1314329" cy="307777"/>
          </a:xfrm>
          <a:prstGeom prst="rect">
            <a:avLst/>
          </a:prstGeom>
          <a:noFill/>
        </p:spPr>
        <p:txBody>
          <a:bodyPr wrap="square" rtlCol="0">
            <a:spAutoFit/>
          </a:bodyPr>
          <a:lstStyle/>
          <a:p>
            <a:pPr algn="ctr"/>
            <a:r>
              <a:rPr lang="zh-CN" altLang="en-US" sz="1400" dirty="0"/>
              <a:t>通用服务器</a:t>
            </a:r>
          </a:p>
        </p:txBody>
      </p:sp>
      <p:pic>
        <p:nvPicPr>
          <p:cNvPr id="54" name="图片 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6721" y="3487539"/>
            <a:ext cx="658537" cy="540000"/>
          </a:xfrm>
          <a:prstGeom prst="rect">
            <a:avLst/>
          </a:prstGeom>
        </p:spPr>
      </p:pic>
      <p:pic>
        <p:nvPicPr>
          <p:cNvPr id="55" name="图片 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12248" y="3487539"/>
            <a:ext cx="658537" cy="540000"/>
          </a:xfrm>
          <a:prstGeom prst="rect">
            <a:avLst/>
          </a:prstGeom>
        </p:spPr>
      </p:pic>
      <p:pic>
        <p:nvPicPr>
          <p:cNvPr id="57" name="图片 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46094" y="3487539"/>
            <a:ext cx="658537" cy="540000"/>
          </a:xfrm>
          <a:prstGeom prst="rect">
            <a:avLst/>
          </a:prstGeom>
        </p:spPr>
      </p:pic>
      <p:sp>
        <p:nvSpPr>
          <p:cNvPr id="64" name="TextBox 4"/>
          <p:cNvSpPr txBox="1"/>
          <p:nvPr/>
        </p:nvSpPr>
        <p:spPr>
          <a:xfrm>
            <a:off x="5944580" y="4146419"/>
            <a:ext cx="1576342" cy="307777"/>
          </a:xfrm>
          <a:prstGeom prst="rect">
            <a:avLst/>
          </a:prstGeom>
          <a:noFill/>
        </p:spPr>
        <p:txBody>
          <a:bodyPr wrap="square" rtlCol="0">
            <a:spAutoFit/>
          </a:bodyPr>
          <a:lstStyle/>
          <a:p>
            <a:pPr algn="ctr"/>
            <a:r>
              <a:rPr lang="zh-CN" altLang="en-US" sz="1400" dirty="0"/>
              <a:t>企业网络用户</a:t>
            </a:r>
          </a:p>
        </p:txBody>
      </p:sp>
      <p:sp>
        <p:nvSpPr>
          <p:cNvPr id="65" name="TextBox 87"/>
          <p:cNvSpPr txBox="1"/>
          <p:nvPr/>
        </p:nvSpPr>
        <p:spPr>
          <a:xfrm>
            <a:off x="4889112" y="4146419"/>
            <a:ext cx="1394900" cy="307777"/>
          </a:xfrm>
          <a:prstGeom prst="rect">
            <a:avLst/>
          </a:prstGeom>
          <a:noFill/>
        </p:spPr>
        <p:txBody>
          <a:bodyPr wrap="square" rtlCol="0">
            <a:spAutoFit/>
          </a:bodyPr>
          <a:lstStyle/>
          <a:p>
            <a:pPr algn="ctr"/>
            <a:r>
              <a:rPr lang="zh-CN" altLang="en-US" sz="1400" dirty="0"/>
              <a:t>个人网络用户</a:t>
            </a:r>
          </a:p>
        </p:txBody>
      </p:sp>
      <p:sp>
        <p:nvSpPr>
          <p:cNvPr id="66" name="TextBox 96"/>
          <p:cNvSpPr txBox="1"/>
          <p:nvPr/>
        </p:nvSpPr>
        <p:spPr>
          <a:xfrm>
            <a:off x="7416165" y="4146419"/>
            <a:ext cx="994247" cy="307777"/>
          </a:xfrm>
          <a:prstGeom prst="rect">
            <a:avLst/>
          </a:prstGeom>
          <a:noFill/>
        </p:spPr>
        <p:txBody>
          <a:bodyPr wrap="square" rtlCol="0">
            <a:spAutoFit/>
          </a:bodyPr>
          <a:lstStyle/>
          <a:p>
            <a:pPr algn="ctr"/>
            <a:r>
              <a:rPr lang="zh-CN" altLang="en-US" sz="1400" dirty="0"/>
              <a:t>企  业</a:t>
            </a:r>
          </a:p>
        </p:txBody>
      </p:sp>
      <p:pic>
        <p:nvPicPr>
          <p:cNvPr id="67" name="图片 6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57294" y="3487539"/>
            <a:ext cx="658537" cy="540000"/>
          </a:xfrm>
          <a:prstGeom prst="rect">
            <a:avLst/>
          </a:prstGeom>
        </p:spPr>
      </p:pic>
      <p:pic>
        <p:nvPicPr>
          <p:cNvPr id="68" name="图片 6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403483" y="3487539"/>
            <a:ext cx="658537" cy="540000"/>
          </a:xfrm>
          <a:prstGeom prst="rect">
            <a:avLst/>
          </a:prstGeom>
        </p:spPr>
      </p:pic>
      <p:pic>
        <p:nvPicPr>
          <p:cNvPr id="69" name="图片 6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84020" y="3487539"/>
            <a:ext cx="658537" cy="540000"/>
          </a:xfrm>
          <a:prstGeom prst="rect">
            <a:avLst/>
          </a:prstGeom>
        </p:spPr>
      </p:pic>
      <p:pic>
        <p:nvPicPr>
          <p:cNvPr id="70" name="图片 6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983215" y="1841573"/>
            <a:ext cx="410973" cy="540000"/>
          </a:xfrm>
          <a:prstGeom prst="rect">
            <a:avLst/>
          </a:prstGeom>
        </p:spPr>
      </p:pic>
      <p:sp>
        <p:nvSpPr>
          <p:cNvPr id="71" name="TextBox 108"/>
          <p:cNvSpPr txBox="1"/>
          <p:nvPr/>
        </p:nvSpPr>
        <p:spPr>
          <a:xfrm>
            <a:off x="10842314" y="2537721"/>
            <a:ext cx="692775" cy="307777"/>
          </a:xfrm>
          <a:prstGeom prst="rect">
            <a:avLst/>
          </a:prstGeom>
          <a:noFill/>
        </p:spPr>
        <p:txBody>
          <a:bodyPr wrap="square" rtlCol="0">
            <a:spAutoFit/>
          </a:bodyPr>
          <a:lstStyle/>
          <a:p>
            <a:pPr algn="ctr"/>
            <a:r>
              <a:rPr lang="zh-CN" altLang="en-US" sz="1400" dirty="0"/>
              <a:t>基站</a:t>
            </a:r>
          </a:p>
        </p:txBody>
      </p:sp>
      <p:pic>
        <p:nvPicPr>
          <p:cNvPr id="72" name="图片 7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41710" y="3487539"/>
            <a:ext cx="658537" cy="540000"/>
          </a:xfrm>
          <a:prstGeom prst="rect">
            <a:avLst/>
          </a:prstGeom>
        </p:spPr>
      </p:pic>
      <p:sp>
        <p:nvSpPr>
          <p:cNvPr id="73" name="TextBox 105"/>
          <p:cNvSpPr txBox="1"/>
          <p:nvPr/>
        </p:nvSpPr>
        <p:spPr>
          <a:xfrm>
            <a:off x="8435205" y="4146419"/>
            <a:ext cx="1271546" cy="307777"/>
          </a:xfrm>
          <a:prstGeom prst="rect">
            <a:avLst/>
          </a:prstGeom>
          <a:noFill/>
        </p:spPr>
        <p:txBody>
          <a:bodyPr wrap="square" rtlCol="0">
            <a:spAutoFit/>
          </a:bodyPr>
          <a:lstStyle/>
          <a:p>
            <a:pPr algn="ctr"/>
            <a:r>
              <a:rPr lang="zh-CN" altLang="en-US" sz="1400" dirty="0"/>
              <a:t>出差</a:t>
            </a:r>
          </a:p>
        </p:txBody>
      </p:sp>
      <p:sp>
        <p:nvSpPr>
          <p:cNvPr id="74" name="TextBox 123"/>
          <p:cNvSpPr txBox="1"/>
          <p:nvPr/>
        </p:nvSpPr>
        <p:spPr>
          <a:xfrm>
            <a:off x="6596934" y="5634036"/>
            <a:ext cx="1271381" cy="307777"/>
          </a:xfrm>
          <a:prstGeom prst="rect">
            <a:avLst/>
          </a:prstGeom>
          <a:noFill/>
        </p:spPr>
        <p:txBody>
          <a:bodyPr wrap="square" rtlCol="0">
            <a:spAutoFit/>
          </a:bodyPr>
          <a:lstStyle/>
          <a:p>
            <a:pPr algn="ctr"/>
            <a:r>
              <a:rPr lang="en-US" altLang="zh-CN" sz="1400" dirty="0"/>
              <a:t>PC</a:t>
            </a:r>
            <a:endParaRPr lang="zh-CN" altLang="en-US" sz="1400" dirty="0"/>
          </a:p>
        </p:txBody>
      </p:sp>
      <p:sp>
        <p:nvSpPr>
          <p:cNvPr id="75" name="TextBox 126"/>
          <p:cNvSpPr txBox="1"/>
          <p:nvPr/>
        </p:nvSpPr>
        <p:spPr>
          <a:xfrm>
            <a:off x="8049908" y="5634036"/>
            <a:ext cx="1068726" cy="307777"/>
          </a:xfrm>
          <a:prstGeom prst="rect">
            <a:avLst/>
          </a:prstGeom>
          <a:noFill/>
        </p:spPr>
        <p:txBody>
          <a:bodyPr wrap="square" rtlCol="0">
            <a:spAutoFit/>
          </a:bodyPr>
          <a:lstStyle/>
          <a:p>
            <a:pPr algn="ctr"/>
            <a:r>
              <a:rPr lang="en-US" altLang="zh-CN" sz="1400" dirty="0"/>
              <a:t>pad</a:t>
            </a:r>
          </a:p>
        </p:txBody>
      </p:sp>
      <p:sp>
        <p:nvSpPr>
          <p:cNvPr id="76" name="TextBox 129"/>
          <p:cNvSpPr txBox="1"/>
          <p:nvPr/>
        </p:nvSpPr>
        <p:spPr>
          <a:xfrm>
            <a:off x="9288424" y="5634036"/>
            <a:ext cx="1078551" cy="307777"/>
          </a:xfrm>
          <a:prstGeom prst="rect">
            <a:avLst/>
          </a:prstGeom>
          <a:noFill/>
        </p:spPr>
        <p:txBody>
          <a:bodyPr wrap="square" rtlCol="0">
            <a:spAutoFit/>
          </a:bodyPr>
          <a:lstStyle/>
          <a:p>
            <a:pPr algn="ctr"/>
            <a:r>
              <a:rPr lang="zh-CN" altLang="en-US" sz="1400" dirty="0"/>
              <a:t>手机</a:t>
            </a:r>
          </a:p>
        </p:txBody>
      </p:sp>
      <p:sp>
        <p:nvSpPr>
          <p:cNvPr id="77" name="TextBox 132"/>
          <p:cNvSpPr txBox="1"/>
          <p:nvPr/>
        </p:nvSpPr>
        <p:spPr>
          <a:xfrm>
            <a:off x="10538777" y="5634036"/>
            <a:ext cx="1299849" cy="523220"/>
          </a:xfrm>
          <a:prstGeom prst="rect">
            <a:avLst/>
          </a:prstGeom>
          <a:noFill/>
        </p:spPr>
        <p:txBody>
          <a:bodyPr wrap="square" rtlCol="0">
            <a:spAutoFit/>
          </a:bodyPr>
          <a:lstStyle/>
          <a:p>
            <a:pPr algn="ctr"/>
            <a:r>
              <a:rPr lang="zh-CN" altLang="en-US" sz="1400" dirty="0"/>
              <a:t>笔记本电脑</a:t>
            </a:r>
            <a:r>
              <a:rPr lang="en-US" altLang="zh-CN" sz="1400" dirty="0"/>
              <a:t>/</a:t>
            </a:r>
            <a:r>
              <a:rPr lang="zh-CN" altLang="en-US" sz="1400" dirty="0"/>
              <a:t>便携机</a:t>
            </a:r>
          </a:p>
        </p:txBody>
      </p:sp>
      <p:pic>
        <p:nvPicPr>
          <p:cNvPr id="78" name="图片 77" descr="故障链路.png"/>
          <p:cNvPicPr>
            <a:picLocks noChangeAspect="1"/>
          </p:cNvPicPr>
          <p:nvPr/>
        </p:nvPicPr>
        <p:blipFill>
          <a:blip r:embed="rId22" cstate="print"/>
          <a:stretch>
            <a:fillRect/>
          </a:stretch>
        </p:blipFill>
        <p:spPr>
          <a:xfrm>
            <a:off x="8300997" y="4977874"/>
            <a:ext cx="724172" cy="540000"/>
          </a:xfrm>
          <a:prstGeom prst="rect">
            <a:avLst/>
          </a:prstGeom>
        </p:spPr>
      </p:pic>
      <p:pic>
        <p:nvPicPr>
          <p:cNvPr id="79" name="图片 78" descr="SAN网络-蓝.png"/>
          <p:cNvPicPr>
            <a:picLocks noChangeAspect="1"/>
          </p:cNvPicPr>
          <p:nvPr/>
        </p:nvPicPr>
        <p:blipFill>
          <a:blip r:embed="rId23" cstate="print"/>
          <a:stretch>
            <a:fillRect/>
          </a:stretch>
        </p:blipFill>
        <p:spPr>
          <a:xfrm>
            <a:off x="9726792" y="4960052"/>
            <a:ext cx="329610" cy="540000"/>
          </a:xfrm>
          <a:prstGeom prst="rect">
            <a:avLst/>
          </a:prstGeom>
        </p:spPr>
      </p:pic>
      <p:pic>
        <p:nvPicPr>
          <p:cNvPr id="80" name="图片 79" descr="IP电话.png"/>
          <p:cNvPicPr>
            <a:picLocks noChangeAspect="1"/>
          </p:cNvPicPr>
          <p:nvPr/>
        </p:nvPicPr>
        <p:blipFill>
          <a:blip r:embed="rId24" cstate="print"/>
          <a:stretch>
            <a:fillRect/>
          </a:stretch>
        </p:blipFill>
        <p:spPr>
          <a:xfrm>
            <a:off x="5620213" y="4925408"/>
            <a:ext cx="574412" cy="540000"/>
          </a:xfrm>
          <a:prstGeom prst="rect">
            <a:avLst/>
          </a:prstGeom>
        </p:spPr>
      </p:pic>
      <p:pic>
        <p:nvPicPr>
          <p:cNvPr id="81" name="图片 80" descr="PC.png"/>
          <p:cNvPicPr>
            <a:picLocks noChangeAspect="1"/>
          </p:cNvPicPr>
          <p:nvPr/>
        </p:nvPicPr>
        <p:blipFill>
          <a:blip r:embed="rId25" cstate="print"/>
          <a:stretch>
            <a:fillRect/>
          </a:stretch>
        </p:blipFill>
        <p:spPr>
          <a:xfrm>
            <a:off x="6896248" y="4972208"/>
            <a:ext cx="703126" cy="540000"/>
          </a:xfrm>
          <a:prstGeom prst="rect">
            <a:avLst/>
          </a:prstGeom>
        </p:spPr>
      </p:pic>
      <p:pic>
        <p:nvPicPr>
          <p:cNvPr id="82" name="图片 81" descr="笔记本电脑.png"/>
          <p:cNvPicPr>
            <a:picLocks noChangeAspect="1"/>
          </p:cNvPicPr>
          <p:nvPr/>
        </p:nvPicPr>
        <p:blipFill>
          <a:blip r:embed="rId26" cstate="print"/>
          <a:stretch>
            <a:fillRect/>
          </a:stretch>
        </p:blipFill>
        <p:spPr>
          <a:xfrm>
            <a:off x="10758027" y="5010008"/>
            <a:ext cx="861349" cy="540000"/>
          </a:xfrm>
          <a:prstGeom prst="rect">
            <a:avLst/>
          </a:prstGeom>
        </p:spPr>
      </p:pic>
      <p:sp>
        <p:nvSpPr>
          <p:cNvPr id="83" name="TextBox 150"/>
          <p:cNvSpPr txBox="1"/>
          <p:nvPr/>
        </p:nvSpPr>
        <p:spPr>
          <a:xfrm>
            <a:off x="5156933" y="5634036"/>
            <a:ext cx="1520577" cy="307777"/>
          </a:xfrm>
          <a:prstGeom prst="rect">
            <a:avLst/>
          </a:prstGeom>
          <a:noFill/>
        </p:spPr>
        <p:txBody>
          <a:bodyPr wrap="square" rtlCol="0">
            <a:spAutoFit/>
          </a:bodyPr>
          <a:lstStyle/>
          <a:p>
            <a:pPr algn="ctr"/>
            <a:r>
              <a:rPr lang="en-US" altLang="zh-CN" sz="1400" dirty="0"/>
              <a:t>IP</a:t>
            </a:r>
            <a:r>
              <a:rPr lang="zh-CN" altLang="en-US" sz="1400" dirty="0"/>
              <a:t>电话</a:t>
            </a:r>
            <a:endParaRPr lang="en-US" altLang="zh-CN" sz="1400" dirty="0"/>
          </a:p>
        </p:txBody>
      </p:sp>
      <p:pic>
        <p:nvPicPr>
          <p:cNvPr id="89" name="图片 88" descr="AC-蓝.png"/>
          <p:cNvPicPr>
            <a:picLocks noChangeAspect="1"/>
          </p:cNvPicPr>
          <p:nvPr/>
        </p:nvPicPr>
        <p:blipFill>
          <a:blip r:embed="rId27" cstate="print"/>
          <a:stretch>
            <a:fillRect/>
          </a:stretch>
        </p:blipFill>
        <p:spPr>
          <a:xfrm>
            <a:off x="9851312" y="3487539"/>
            <a:ext cx="660000" cy="540000"/>
          </a:xfrm>
          <a:prstGeom prst="rect">
            <a:avLst/>
          </a:prstGeom>
        </p:spPr>
      </p:pic>
      <p:sp>
        <p:nvSpPr>
          <p:cNvPr id="90" name="TextBox 78"/>
          <p:cNvSpPr txBox="1"/>
          <p:nvPr/>
        </p:nvSpPr>
        <p:spPr>
          <a:xfrm>
            <a:off x="9880669" y="4146419"/>
            <a:ext cx="601286" cy="307777"/>
          </a:xfrm>
          <a:prstGeom prst="rect">
            <a:avLst/>
          </a:prstGeom>
          <a:noFill/>
        </p:spPr>
        <p:txBody>
          <a:bodyPr wrap="square" rtlCol="0">
            <a:spAutoFit/>
          </a:bodyPr>
          <a:lstStyle/>
          <a:p>
            <a:pPr algn="ctr"/>
            <a:r>
              <a:rPr lang="en-US" altLang="zh-CN" sz="1400" dirty="0"/>
              <a:t>AC</a:t>
            </a:r>
            <a:endParaRPr lang="zh-CN" altLang="en-US" sz="1400" dirty="0"/>
          </a:p>
        </p:txBody>
      </p:sp>
      <p:pic>
        <p:nvPicPr>
          <p:cNvPr id="92" name="图片 91" descr="wifi信号蓝.png"/>
          <p:cNvPicPr>
            <a:picLocks noChangeAspect="1"/>
          </p:cNvPicPr>
          <p:nvPr/>
        </p:nvPicPr>
        <p:blipFill>
          <a:blip r:embed="rId28" cstate="print"/>
          <a:stretch>
            <a:fillRect/>
          </a:stretch>
        </p:blipFill>
        <p:spPr>
          <a:xfrm>
            <a:off x="10866255" y="3487539"/>
            <a:ext cx="644892" cy="540000"/>
          </a:xfrm>
          <a:prstGeom prst="rect">
            <a:avLst/>
          </a:prstGeom>
        </p:spPr>
      </p:pic>
      <p:sp>
        <p:nvSpPr>
          <p:cNvPr id="93" name="TextBox 81"/>
          <p:cNvSpPr txBox="1"/>
          <p:nvPr/>
        </p:nvSpPr>
        <p:spPr>
          <a:xfrm>
            <a:off x="10548926" y="4146419"/>
            <a:ext cx="1279551" cy="307777"/>
          </a:xfrm>
          <a:prstGeom prst="rect">
            <a:avLst/>
          </a:prstGeom>
          <a:noFill/>
        </p:spPr>
        <p:txBody>
          <a:bodyPr wrap="square" rtlCol="0">
            <a:spAutoFit/>
          </a:bodyPr>
          <a:lstStyle/>
          <a:p>
            <a:pPr algn="ctr"/>
            <a:r>
              <a:rPr lang="en-US" altLang="zh-CN" sz="1400" dirty="0" err="1"/>
              <a:t>Wifi</a:t>
            </a:r>
            <a:r>
              <a:rPr lang="zh-CN" altLang="en-US" sz="1400" dirty="0"/>
              <a:t>信号</a:t>
            </a:r>
          </a:p>
        </p:txBody>
      </p:sp>
      <p:sp>
        <p:nvSpPr>
          <p:cNvPr id="95" name="TextBox 81"/>
          <p:cNvSpPr txBox="1"/>
          <p:nvPr/>
        </p:nvSpPr>
        <p:spPr>
          <a:xfrm>
            <a:off x="1741972" y="4146419"/>
            <a:ext cx="813281" cy="307777"/>
          </a:xfrm>
          <a:prstGeom prst="rect">
            <a:avLst/>
          </a:prstGeom>
          <a:noFill/>
        </p:spPr>
        <p:txBody>
          <a:bodyPr wrap="square" rtlCol="0">
            <a:spAutoFit/>
          </a:bodyPr>
          <a:lstStyle/>
          <a:p>
            <a:pPr algn="ctr"/>
            <a:r>
              <a:rPr lang="zh-CN" altLang="en-US" sz="1400" dirty="0"/>
              <a:t>集群</a:t>
            </a:r>
          </a:p>
        </p:txBody>
      </p:sp>
      <p:pic>
        <p:nvPicPr>
          <p:cNvPr id="96" name="图片 9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808729" y="3487539"/>
            <a:ext cx="658537" cy="540000"/>
          </a:xfrm>
          <a:prstGeom prst="rect">
            <a:avLst/>
          </a:prstGeom>
        </p:spPr>
      </p:pic>
      <p:sp>
        <p:nvSpPr>
          <p:cNvPr id="104" name="Freeform 159"/>
          <p:cNvSpPr>
            <a:spLocks noChangeAspect="1"/>
          </p:cNvSpPr>
          <p:nvPr/>
        </p:nvSpPr>
        <p:spPr>
          <a:xfrm flipH="1">
            <a:off x="3885550" y="5036915"/>
            <a:ext cx="1033040" cy="5400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TextBox 102"/>
          <p:cNvSpPr txBox="1"/>
          <p:nvPr/>
        </p:nvSpPr>
        <p:spPr>
          <a:xfrm>
            <a:off x="3871148" y="5634036"/>
            <a:ext cx="1068726" cy="307777"/>
          </a:xfrm>
          <a:prstGeom prst="rect">
            <a:avLst/>
          </a:prstGeom>
          <a:noFill/>
        </p:spPr>
        <p:txBody>
          <a:bodyPr wrap="square" rtlCol="0">
            <a:spAutoFit/>
          </a:bodyPr>
          <a:lstStyle/>
          <a:p>
            <a:pPr algn="ctr"/>
            <a:r>
              <a:rPr lang="zh-CN" altLang="en-US" sz="1400" dirty="0"/>
              <a:t>网络云</a:t>
            </a:r>
            <a:r>
              <a:rPr lang="en-US" altLang="zh-CN" sz="1400" dirty="0"/>
              <a:t>2</a:t>
            </a:r>
            <a:endParaRPr lang="zh-CN" altLang="en-US" sz="1400" dirty="0"/>
          </a:p>
        </p:txBody>
      </p:sp>
    </p:spTree>
    <p:extLst>
      <p:ext uri="{BB962C8B-B14F-4D97-AF65-F5344CB8AC3E}">
        <p14:creationId xmlns:p14="http://schemas.microsoft.com/office/powerpoint/2010/main" val="174269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idx="1"/>
          </p:nvPr>
        </p:nvSpPr>
        <p:spPr/>
        <p:txBody>
          <a:bodyPr/>
          <a:lstStyle/>
          <a:p>
            <a:r>
              <a:rPr lang="zh-CN" altLang="en-US" b="1" dirty="0"/>
              <a:t>通信与网络</a:t>
            </a:r>
          </a:p>
          <a:p>
            <a:r>
              <a:rPr lang="zh-CN" altLang="en-US" dirty="0">
                <a:solidFill>
                  <a:schemeClr val="bg1">
                    <a:lumMod val="50000"/>
                  </a:schemeClr>
                </a:solidFill>
              </a:rPr>
              <a:t>网络类型与网络拓扑</a:t>
            </a:r>
          </a:p>
          <a:p>
            <a:r>
              <a:rPr lang="zh-CN" altLang="en-US" dirty="0">
                <a:solidFill>
                  <a:schemeClr val="bg1">
                    <a:lumMod val="50000"/>
                  </a:schemeClr>
                </a:solidFill>
              </a:rPr>
              <a:t>网络工程与网络工程师</a:t>
            </a:r>
          </a:p>
        </p:txBody>
      </p:sp>
    </p:spTree>
    <p:extLst>
      <p:ext uri="{BB962C8B-B14F-4D97-AF65-F5344CB8AC3E}">
        <p14:creationId xmlns:p14="http://schemas.microsoft.com/office/powerpoint/2010/main" val="156418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网络通信基本概念</a:t>
            </a:r>
            <a:endParaRPr lang="zh-CN" altLang="en-US" dirty="0"/>
          </a:p>
        </p:txBody>
      </p:sp>
      <p:sp>
        <p:nvSpPr>
          <p:cNvPr id="4" name="文本占位符 3"/>
          <p:cNvSpPr>
            <a:spLocks noGrp="1"/>
          </p:cNvSpPr>
          <p:nvPr>
            <p:ph type="body" sz="quarter" idx="4294967295"/>
          </p:nvPr>
        </p:nvSpPr>
        <p:spPr>
          <a:xfrm>
            <a:off x="651933" y="983717"/>
            <a:ext cx="11306175" cy="4679950"/>
          </a:xfrm>
        </p:spPr>
        <p:txBody>
          <a:bodyPr/>
          <a:lstStyle/>
          <a:p>
            <a:r>
              <a:rPr lang="zh-CN" altLang="en-US" dirty="0"/>
              <a:t>通信，是指人与人、人与物、物与物之间通过某种媒介和行为进行的信息传递与交流。</a:t>
            </a:r>
            <a:endParaRPr lang="en-US" altLang="zh-CN" dirty="0"/>
          </a:p>
          <a:p>
            <a:r>
              <a:rPr lang="zh-CN" altLang="en-US" dirty="0"/>
              <a:t>网络通信，是指终端设备之间通过计算机网络进行的通信。</a:t>
            </a:r>
          </a:p>
          <a:p>
            <a:r>
              <a:rPr lang="zh-CN" altLang="en-US" dirty="0"/>
              <a:t>网络通信的例子：</a:t>
            </a:r>
          </a:p>
          <a:p>
            <a:endParaRPr lang="zh-CN" altLang="en-US" dirty="0"/>
          </a:p>
        </p:txBody>
      </p:sp>
      <p:pic>
        <p:nvPicPr>
          <p:cNvPr id="7" name="图片 6" descr="PC.png"/>
          <p:cNvPicPr>
            <a:picLocks noChangeAspect="1"/>
          </p:cNvPicPr>
          <p:nvPr/>
        </p:nvPicPr>
        <p:blipFill>
          <a:blip r:embed="rId3" cstate="print"/>
          <a:stretch>
            <a:fillRect/>
          </a:stretch>
        </p:blipFill>
        <p:spPr>
          <a:xfrm>
            <a:off x="1595499" y="3215680"/>
            <a:ext cx="720000" cy="552960"/>
          </a:xfrm>
          <a:prstGeom prst="rect">
            <a:avLst/>
          </a:prstGeom>
        </p:spPr>
      </p:pic>
      <p:cxnSp>
        <p:nvCxnSpPr>
          <p:cNvPr id="8" name="直接连接符 7"/>
          <p:cNvCxnSpPr>
            <a:stCxn id="7" idx="3"/>
            <a:endCxn id="9" idx="1"/>
          </p:cNvCxnSpPr>
          <p:nvPr/>
        </p:nvCxnSpPr>
        <p:spPr bwMode="auto">
          <a:xfrm>
            <a:off x="2315499" y="3492160"/>
            <a:ext cx="208838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descr="PC.png"/>
          <p:cNvPicPr>
            <a:picLocks noChangeAspect="1"/>
          </p:cNvPicPr>
          <p:nvPr/>
        </p:nvPicPr>
        <p:blipFill>
          <a:blip r:embed="rId3" cstate="print"/>
          <a:stretch>
            <a:fillRect/>
          </a:stretch>
        </p:blipFill>
        <p:spPr>
          <a:xfrm>
            <a:off x="4403884" y="3215680"/>
            <a:ext cx="720000" cy="552960"/>
          </a:xfrm>
          <a:prstGeom prst="rect">
            <a:avLst/>
          </a:prstGeom>
        </p:spPr>
      </p:pic>
      <p:sp>
        <p:nvSpPr>
          <p:cNvPr id="10" name="文本框 9"/>
          <p:cNvSpPr txBox="1"/>
          <p:nvPr/>
        </p:nvSpPr>
        <p:spPr bwMode="auto">
          <a:xfrm>
            <a:off x="971300" y="3920886"/>
            <a:ext cx="4863445"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A. </a:t>
            </a:r>
            <a:r>
              <a:rPr lang="zh-CN" altLang="en-US" dirty="0">
                <a:solidFill>
                  <a:srgbClr val="000000"/>
                </a:solidFill>
                <a:latin typeface="+mn-lt"/>
                <a:ea typeface="+mn-ea"/>
                <a:cs typeface="Arial" pitchFamily="34" charset="0"/>
              </a:rPr>
              <a:t>两台计算机（</a:t>
            </a:r>
            <a:r>
              <a:rPr lang="zh-CN" altLang="en-US" dirty="0">
                <a:solidFill>
                  <a:srgbClr val="000000"/>
                </a:solidFill>
                <a:cs typeface="Arial" pitchFamily="34" charset="0"/>
              </a:rPr>
              <a:t>终端）</a:t>
            </a:r>
            <a:r>
              <a:rPr lang="zh-CN" altLang="en-US" dirty="0">
                <a:solidFill>
                  <a:srgbClr val="000000"/>
                </a:solidFill>
                <a:latin typeface="+mn-lt"/>
                <a:ea typeface="+mn-ea"/>
                <a:cs typeface="Arial" pitchFamily="34" charset="0"/>
              </a:rPr>
              <a:t>之间通过网线传递文件</a:t>
            </a:r>
          </a:p>
        </p:txBody>
      </p:sp>
      <p:pic>
        <p:nvPicPr>
          <p:cNvPr id="11" name="图片 10" descr="PC.png"/>
          <p:cNvPicPr>
            <a:picLocks noChangeAspect="1"/>
          </p:cNvPicPr>
          <p:nvPr/>
        </p:nvPicPr>
        <p:blipFill>
          <a:blip r:embed="rId3" cstate="print"/>
          <a:stretch>
            <a:fillRect/>
          </a:stretch>
        </p:blipFill>
        <p:spPr>
          <a:xfrm>
            <a:off x="6528008" y="4474680"/>
            <a:ext cx="720000" cy="552960"/>
          </a:xfrm>
          <a:prstGeom prst="rect">
            <a:avLst/>
          </a:prstGeom>
        </p:spPr>
      </p:pic>
      <p:cxnSp>
        <p:nvCxnSpPr>
          <p:cNvPr id="12" name="直接连接符 11"/>
          <p:cNvCxnSpPr>
            <a:stCxn id="11" idx="0"/>
            <a:endCxn id="14" idx="2"/>
          </p:cNvCxnSpPr>
          <p:nvPr/>
        </p:nvCxnSpPr>
        <p:spPr bwMode="auto">
          <a:xfrm flipV="1">
            <a:off x="6888008"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 name="图片 12" descr="PC.png"/>
          <p:cNvPicPr>
            <a:picLocks noChangeAspect="1"/>
          </p:cNvPicPr>
          <p:nvPr/>
        </p:nvPicPr>
        <p:blipFill>
          <a:blip r:embed="rId3" cstate="print"/>
          <a:stretch>
            <a:fillRect/>
          </a:stretch>
        </p:blipFill>
        <p:spPr>
          <a:xfrm>
            <a:off x="10452524" y="4474680"/>
            <a:ext cx="720000" cy="55296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0266" y="2962512"/>
            <a:ext cx="720000" cy="590400"/>
          </a:xfrm>
          <a:prstGeom prst="rect">
            <a:avLst/>
          </a:prstGeom>
        </p:spPr>
      </p:pic>
      <p:pic>
        <p:nvPicPr>
          <p:cNvPr id="15" name="图片 14" descr="PC.png"/>
          <p:cNvPicPr>
            <a:picLocks noChangeAspect="1"/>
          </p:cNvPicPr>
          <p:nvPr/>
        </p:nvPicPr>
        <p:blipFill>
          <a:blip r:embed="rId3" cstate="print"/>
          <a:stretch>
            <a:fillRect/>
          </a:stretch>
        </p:blipFill>
        <p:spPr>
          <a:xfrm>
            <a:off x="7824152" y="4474680"/>
            <a:ext cx="720000" cy="552960"/>
          </a:xfrm>
          <a:prstGeom prst="rect">
            <a:avLst/>
          </a:prstGeom>
        </p:spPr>
      </p:pic>
      <p:cxnSp>
        <p:nvCxnSpPr>
          <p:cNvPr id="16" name="直接连接符 15"/>
          <p:cNvCxnSpPr>
            <a:stCxn id="15" idx="0"/>
            <a:endCxn id="14" idx="2"/>
          </p:cNvCxnSpPr>
          <p:nvPr/>
        </p:nvCxnSpPr>
        <p:spPr bwMode="auto">
          <a:xfrm flipV="1">
            <a:off x="8184152" y="3552912"/>
            <a:ext cx="666114"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3" idx="0"/>
            <a:endCxn id="14" idx="2"/>
          </p:cNvCxnSpPr>
          <p:nvPr/>
        </p:nvCxnSpPr>
        <p:spPr bwMode="auto">
          <a:xfrm flipH="1" flipV="1">
            <a:off x="8850266"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8" name="图片 17" descr="PC.png"/>
          <p:cNvPicPr>
            <a:picLocks noChangeAspect="1"/>
          </p:cNvPicPr>
          <p:nvPr/>
        </p:nvPicPr>
        <p:blipFill>
          <a:blip r:embed="rId3" cstate="print"/>
          <a:stretch>
            <a:fillRect/>
          </a:stretch>
        </p:blipFill>
        <p:spPr>
          <a:xfrm>
            <a:off x="1595499" y="5232622"/>
            <a:ext cx="720000" cy="552960"/>
          </a:xfrm>
          <a:prstGeom prst="rect">
            <a:avLst/>
          </a:prstGeom>
        </p:spPr>
      </p:pic>
      <p:cxnSp>
        <p:nvCxnSpPr>
          <p:cNvPr id="19" name="直接连接符 18"/>
          <p:cNvCxnSpPr>
            <a:stCxn id="18" idx="3"/>
            <a:endCxn id="28" idx="1"/>
          </p:cNvCxnSpPr>
          <p:nvPr/>
        </p:nvCxnSpPr>
        <p:spPr bwMode="auto">
          <a:xfrm>
            <a:off x="2315499" y="5509102"/>
            <a:ext cx="208831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文本框 19"/>
          <p:cNvSpPr txBox="1"/>
          <p:nvPr/>
        </p:nvSpPr>
        <p:spPr bwMode="auto">
          <a:xfrm>
            <a:off x="1252626" y="5951984"/>
            <a:ext cx="430079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C. </a:t>
            </a:r>
            <a:r>
              <a:rPr lang="zh-CN" altLang="en-US" dirty="0">
                <a:solidFill>
                  <a:srgbClr val="000000"/>
                </a:solidFill>
                <a:latin typeface="+mn-lt"/>
                <a:ea typeface="+mn-ea"/>
                <a:cs typeface="Arial" pitchFamily="34" charset="0"/>
              </a:rPr>
              <a:t>计算机（终端）通过</a:t>
            </a:r>
            <a:r>
              <a:rPr lang="en-US" altLang="zh-CN" dirty="0">
                <a:solidFill>
                  <a:srgbClr val="000000"/>
                </a:solidFill>
                <a:latin typeface="+mn-lt"/>
                <a:ea typeface="+mn-ea"/>
                <a:cs typeface="Arial" pitchFamily="34" charset="0"/>
              </a:rPr>
              <a:t>Internet</a:t>
            </a:r>
            <a:r>
              <a:rPr lang="zh-CN" altLang="en-US" dirty="0">
                <a:solidFill>
                  <a:srgbClr val="000000"/>
                </a:solidFill>
                <a:latin typeface="+mn-lt"/>
                <a:ea typeface="+mn-ea"/>
                <a:cs typeface="Arial" pitchFamily="34" charset="0"/>
              </a:rPr>
              <a:t>下载文件</a:t>
            </a: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7628" y="5245558"/>
            <a:ext cx="1130587" cy="569544"/>
          </a:xfrm>
          <a:prstGeom prst="rect">
            <a:avLst/>
          </a:prstGeom>
        </p:spPr>
      </p:pic>
      <p:sp>
        <p:nvSpPr>
          <p:cNvPr id="22" name="文本框 21"/>
          <p:cNvSpPr txBox="1"/>
          <p:nvPr/>
        </p:nvSpPr>
        <p:spPr bwMode="auto">
          <a:xfrm>
            <a:off x="6564895" y="5202404"/>
            <a:ext cx="462139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B. </a:t>
            </a:r>
            <a:r>
              <a:rPr lang="zh-CN" altLang="en-US" dirty="0">
                <a:solidFill>
                  <a:srgbClr val="000000"/>
                </a:solidFill>
                <a:latin typeface="+mn-lt"/>
                <a:ea typeface="+mn-ea"/>
                <a:cs typeface="Arial" pitchFamily="34" charset="0"/>
              </a:rPr>
              <a:t>多台计算机（终端）通过路由器传递文件</a:t>
            </a:r>
          </a:p>
        </p:txBody>
      </p:sp>
      <p:cxnSp>
        <p:nvCxnSpPr>
          <p:cNvPr id="27" name="直接连接符 26"/>
          <p:cNvCxnSpPr/>
          <p:nvPr/>
        </p:nvCxnSpPr>
        <p:spPr bwMode="auto">
          <a:xfrm>
            <a:off x="2495600" y="521390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3812" y="5213902"/>
            <a:ext cx="720000" cy="590400"/>
          </a:xfrm>
          <a:prstGeom prst="rect">
            <a:avLst/>
          </a:prstGeom>
        </p:spPr>
      </p:pic>
      <p:cxnSp>
        <p:nvCxnSpPr>
          <p:cNvPr id="33" name="直接连接符 32"/>
          <p:cNvCxnSpPr/>
          <p:nvPr/>
        </p:nvCxnSpPr>
        <p:spPr bwMode="auto">
          <a:xfrm>
            <a:off x="2495600" y="332369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34" name="文本框 33"/>
          <p:cNvSpPr txBox="1"/>
          <p:nvPr/>
        </p:nvSpPr>
        <p:spPr bwMode="auto">
          <a:xfrm>
            <a:off x="9228308" y="4546688"/>
            <a:ext cx="4936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sp>
        <p:nvSpPr>
          <p:cNvPr id="35" name="任意多边形 34"/>
          <p:cNvSpPr/>
          <p:nvPr/>
        </p:nvSpPr>
        <p:spPr bwMode="auto">
          <a:xfrm>
            <a:off x="7385640" y="3705635"/>
            <a:ext cx="1277692" cy="682953"/>
          </a:xfrm>
          <a:custGeom>
            <a:avLst/>
            <a:gdLst>
              <a:gd name="connsiteX0" fmla="*/ 754380 w 1277692"/>
              <a:gd name="connsiteY0" fmla="*/ 682953 h 682953"/>
              <a:gd name="connsiteX1" fmla="*/ 1112520 w 1277692"/>
              <a:gd name="connsiteY1" fmla="*/ 233373 h 682953"/>
              <a:gd name="connsiteX2" fmla="*/ 1249680 w 1277692"/>
              <a:gd name="connsiteY2" fmla="*/ 50493 h 682953"/>
              <a:gd name="connsiteX3" fmla="*/ 1249680 w 1277692"/>
              <a:gd name="connsiteY3" fmla="*/ 4773 h 682953"/>
              <a:gd name="connsiteX4" fmla="*/ 952500 w 1277692"/>
              <a:gd name="connsiteY4" fmla="*/ 141933 h 682953"/>
              <a:gd name="connsiteX5" fmla="*/ 0 w 1277692"/>
              <a:gd name="connsiteY5" fmla="*/ 599133 h 68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7692" h="682953">
                <a:moveTo>
                  <a:pt x="754380" y="682953"/>
                </a:moveTo>
                <a:lnTo>
                  <a:pt x="1112520" y="233373"/>
                </a:lnTo>
                <a:cubicBezTo>
                  <a:pt x="1195070" y="127963"/>
                  <a:pt x="1226820" y="88593"/>
                  <a:pt x="1249680" y="50493"/>
                </a:cubicBezTo>
                <a:cubicBezTo>
                  <a:pt x="1272540" y="12393"/>
                  <a:pt x="1299210" y="-10467"/>
                  <a:pt x="1249680" y="4773"/>
                </a:cubicBezTo>
                <a:cubicBezTo>
                  <a:pt x="1200150" y="20013"/>
                  <a:pt x="952500" y="141933"/>
                  <a:pt x="952500" y="141933"/>
                </a:cubicBezTo>
                <a:lnTo>
                  <a:pt x="0" y="599133"/>
                </a:lnTo>
              </a:path>
            </a:pathLst>
          </a:custGeom>
          <a:noFill/>
          <a:ln w="25400" cap="flat" cmpd="sng" algn="ctr">
            <a:solidFill>
              <a:srgbClr val="00B0F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FrutigerNext LT Regular" pitchFamily="34" charset="0"/>
              <a:ea typeface="宋体" pitchFamily="2" charset="-122"/>
            </a:endParaRPr>
          </a:p>
        </p:txBody>
      </p:sp>
      <p:sp>
        <p:nvSpPr>
          <p:cNvPr id="44" name="五边形 43"/>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45" name="燕尾形 44"/>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
        <p:nvSpPr>
          <p:cNvPr id="40" name="矩形 33"/>
          <p:cNvSpPr/>
          <p:nvPr/>
        </p:nvSpPr>
        <p:spPr bwMode="auto">
          <a:xfrm>
            <a:off x="3878215" y="29941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43" name="矩形 33"/>
          <p:cNvSpPr/>
          <p:nvPr/>
        </p:nvSpPr>
        <p:spPr bwMode="auto">
          <a:xfrm>
            <a:off x="3878215" y="4876478"/>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46" name="矩形 33"/>
          <p:cNvSpPr/>
          <p:nvPr/>
        </p:nvSpPr>
        <p:spPr bwMode="auto">
          <a:xfrm>
            <a:off x="7717180" y="42260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30" name="文本框 29"/>
          <p:cNvSpPr txBox="1"/>
          <p:nvPr/>
        </p:nvSpPr>
        <p:spPr bwMode="auto">
          <a:xfrm>
            <a:off x="9195875" y="3087583"/>
            <a:ext cx="894411"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dirty="0">
                <a:solidFill>
                  <a:srgbClr val="000000"/>
                </a:solidFill>
                <a:latin typeface="+mn-lt"/>
                <a:ea typeface="+mn-ea"/>
                <a:cs typeface="Arial" pitchFamily="34" charset="0"/>
              </a:rPr>
              <a:t>路由器</a:t>
            </a:r>
          </a:p>
        </p:txBody>
      </p:sp>
    </p:spTree>
    <p:extLst>
      <p:ext uri="{BB962C8B-B14F-4D97-AF65-F5344CB8AC3E}">
        <p14:creationId xmlns:p14="http://schemas.microsoft.com/office/powerpoint/2010/main" val="348691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信息传递过程</a:t>
            </a:r>
            <a:endParaRPr lang="zh-CN" altLang="en-US" dirty="0"/>
          </a:p>
        </p:txBody>
      </p:sp>
      <p:sp>
        <p:nvSpPr>
          <p:cNvPr id="3" name="文本占位符 2"/>
          <p:cNvSpPr>
            <a:spLocks noGrp="1"/>
          </p:cNvSpPr>
          <p:nvPr>
            <p:ph type="body" sz="quarter" idx="4294967295"/>
          </p:nvPr>
        </p:nvSpPr>
        <p:spPr>
          <a:xfrm>
            <a:off x="885825" y="1243013"/>
            <a:ext cx="11306175" cy="4679950"/>
          </a:xfrm>
        </p:spPr>
        <p:txBody>
          <a:bodyPr/>
          <a:lstStyle/>
          <a:p>
            <a:r>
              <a:rPr lang="zh-CN" altLang="en-US"/>
              <a:t>虚拟的信息传递与真实的物品传递过程有许多相似之处。</a:t>
            </a:r>
          </a:p>
          <a:p>
            <a:endParaRPr lang="zh-CN" altLang="en-US" dirty="0"/>
          </a:p>
        </p:txBody>
      </p:sp>
      <p:sp>
        <p:nvSpPr>
          <p:cNvPr id="4" name="圆角矩形 3"/>
          <p:cNvSpPr/>
          <p:nvPr/>
        </p:nvSpPr>
        <p:spPr bwMode="auto">
          <a:xfrm>
            <a:off x="1379476" y="4118485"/>
            <a:ext cx="9433048" cy="158348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圆角矩形 4"/>
          <p:cNvSpPr/>
          <p:nvPr/>
        </p:nvSpPr>
        <p:spPr bwMode="auto">
          <a:xfrm>
            <a:off x="1379476" y="2030253"/>
            <a:ext cx="9433048" cy="1583482"/>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6" name="图片 5" descr="SAN网络-蓝.png"/>
          <p:cNvPicPr>
            <a:picLocks noChangeAspect="1"/>
          </p:cNvPicPr>
          <p:nvPr/>
        </p:nvPicPr>
        <p:blipFill>
          <a:blip r:embed="rId3" cstate="print"/>
          <a:stretch>
            <a:fillRect/>
          </a:stretch>
        </p:blipFill>
        <p:spPr>
          <a:xfrm>
            <a:off x="1703488" y="2616765"/>
            <a:ext cx="288000" cy="471830"/>
          </a:xfrm>
          <a:prstGeom prst="rect">
            <a:avLst/>
          </a:prstGeom>
        </p:spPr>
      </p:pic>
      <p:sp>
        <p:nvSpPr>
          <p:cNvPr id="7" name="立方体 6"/>
          <p:cNvSpPr/>
          <p:nvPr/>
        </p:nvSpPr>
        <p:spPr bwMode="auto">
          <a:xfrm>
            <a:off x="2771620"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pic>
        <p:nvPicPr>
          <p:cNvPr id="8" name="图片 7" descr="酒店-蓝.png"/>
          <p:cNvPicPr>
            <a:picLocks noChangeAspect="1"/>
          </p:cNvPicPr>
          <p:nvPr/>
        </p:nvPicPr>
        <p:blipFill>
          <a:blip r:embed="rId4" cstate="print">
            <a:duotone>
              <a:schemeClr val="accent5">
                <a:shade val="45000"/>
                <a:satMod val="135000"/>
              </a:schemeClr>
              <a:prstClr val="white"/>
            </a:duotone>
          </a:blip>
          <a:stretch>
            <a:fillRect/>
          </a:stretch>
        </p:blipFill>
        <p:spPr>
          <a:xfrm>
            <a:off x="4127816" y="2557921"/>
            <a:ext cx="720000" cy="58951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7948" y="2498305"/>
            <a:ext cx="720000" cy="708750"/>
          </a:xfrm>
          <a:prstGeom prst="rect">
            <a:avLst/>
          </a:prstGeom>
        </p:spPr>
      </p:pic>
      <p:pic>
        <p:nvPicPr>
          <p:cNvPr id="10" name="图片 9" descr="酒店-蓝.png"/>
          <p:cNvPicPr>
            <a:picLocks noChangeAspect="1"/>
          </p:cNvPicPr>
          <p:nvPr/>
        </p:nvPicPr>
        <p:blipFill>
          <a:blip r:embed="rId4" cstate="print">
            <a:duotone>
              <a:schemeClr val="accent5">
                <a:shade val="45000"/>
                <a:satMod val="135000"/>
              </a:schemeClr>
              <a:prstClr val="white"/>
            </a:duotone>
          </a:blip>
          <a:stretch>
            <a:fillRect/>
          </a:stretch>
        </p:blipFill>
        <p:spPr>
          <a:xfrm>
            <a:off x="7128080" y="2557921"/>
            <a:ext cx="720000" cy="589518"/>
          </a:xfrm>
          <a:prstGeom prst="rect">
            <a:avLst/>
          </a:prstGeom>
        </p:spPr>
      </p:pic>
      <p:sp>
        <p:nvSpPr>
          <p:cNvPr id="11" name="立方体 10"/>
          <p:cNvSpPr/>
          <p:nvPr/>
        </p:nvSpPr>
        <p:spPr bwMode="auto">
          <a:xfrm>
            <a:off x="8628212"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pic>
        <p:nvPicPr>
          <p:cNvPr id="12" name="图片 11" descr="SAN网络-蓝.png"/>
          <p:cNvPicPr>
            <a:picLocks noChangeAspect="1"/>
          </p:cNvPicPr>
          <p:nvPr/>
        </p:nvPicPr>
        <p:blipFill>
          <a:blip r:embed="rId3" cstate="print"/>
          <a:stretch>
            <a:fillRect/>
          </a:stretch>
        </p:blipFill>
        <p:spPr>
          <a:xfrm>
            <a:off x="9984408" y="2616765"/>
            <a:ext cx="288000" cy="471830"/>
          </a:xfrm>
          <a:prstGeom prst="rect">
            <a:avLst/>
          </a:prstGeom>
        </p:spPr>
      </p:pic>
      <p:cxnSp>
        <p:nvCxnSpPr>
          <p:cNvPr id="13" name="直接箭头连接符 12"/>
          <p:cNvCxnSpPr/>
          <p:nvPr/>
        </p:nvCxnSpPr>
        <p:spPr bwMode="auto">
          <a:xfrm flipV="1">
            <a:off x="1991544"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V="1">
            <a:off x="33957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flipV="1">
            <a:off x="490786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flipV="1">
            <a:off x="634802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V="1">
            <a:off x="78962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V="1">
            <a:off x="9264352"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19" name="图片 18" descr="PC.png"/>
          <p:cNvPicPr>
            <a:picLocks noChangeAspect="1"/>
          </p:cNvPicPr>
          <p:nvPr/>
        </p:nvPicPr>
        <p:blipFill>
          <a:blip r:embed="rId6" cstate="print"/>
          <a:stretch>
            <a:fillRect/>
          </a:stretch>
        </p:blipFill>
        <p:spPr>
          <a:xfrm>
            <a:off x="2171564" y="4658545"/>
            <a:ext cx="720000" cy="552960"/>
          </a:xfrm>
          <a:prstGeom prst="rect">
            <a:avLst/>
          </a:prstGeom>
        </p:spPr>
      </p:pic>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51704" y="4639825"/>
            <a:ext cx="720000" cy="590400"/>
          </a:xfrm>
          <a:prstGeom prst="rect">
            <a:avLst/>
          </a:prstGeom>
        </p:spPr>
      </p:pic>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21114" y="4629025"/>
            <a:ext cx="1214866" cy="612000"/>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2044" y="4639825"/>
            <a:ext cx="720000" cy="590400"/>
          </a:xfrm>
          <a:prstGeom prst="rect">
            <a:avLst/>
          </a:prstGeom>
        </p:spPr>
      </p:pic>
      <p:pic>
        <p:nvPicPr>
          <p:cNvPr id="23" name="图片 22" descr="PC.png"/>
          <p:cNvPicPr>
            <a:picLocks noChangeAspect="1"/>
          </p:cNvPicPr>
          <p:nvPr/>
        </p:nvPicPr>
        <p:blipFill>
          <a:blip r:embed="rId6" cstate="print"/>
          <a:stretch>
            <a:fillRect/>
          </a:stretch>
        </p:blipFill>
        <p:spPr>
          <a:xfrm>
            <a:off x="9156260" y="4658545"/>
            <a:ext cx="720000" cy="552960"/>
          </a:xfrm>
          <a:prstGeom prst="rect">
            <a:avLst/>
          </a:prstGeom>
        </p:spPr>
      </p:pic>
      <p:cxnSp>
        <p:nvCxnSpPr>
          <p:cNvPr id="24" name="直接连接符 23"/>
          <p:cNvCxnSpPr>
            <a:stCxn id="19" idx="3"/>
            <a:endCxn id="20" idx="1"/>
          </p:cNvCxnSpPr>
          <p:nvPr/>
        </p:nvCxnSpPr>
        <p:spPr bwMode="auto">
          <a:xfrm>
            <a:off x="2891564" y="4935025"/>
            <a:ext cx="12601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20" idx="3"/>
            <a:endCxn id="21" idx="1"/>
          </p:cNvCxnSpPr>
          <p:nvPr/>
        </p:nvCxnSpPr>
        <p:spPr bwMode="auto">
          <a:xfrm>
            <a:off x="4871704" y="4935025"/>
            <a:ext cx="54941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21" idx="3"/>
            <a:endCxn id="22" idx="1"/>
          </p:cNvCxnSpPr>
          <p:nvPr/>
        </p:nvCxnSpPr>
        <p:spPr bwMode="auto">
          <a:xfrm>
            <a:off x="6635980" y="4935025"/>
            <a:ext cx="5760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2" idx="3"/>
            <a:endCxn id="23" idx="1"/>
          </p:cNvCxnSpPr>
          <p:nvPr/>
        </p:nvCxnSpPr>
        <p:spPr bwMode="auto">
          <a:xfrm>
            <a:off x="7932044" y="4935025"/>
            <a:ext cx="12242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文本框 28"/>
          <p:cNvSpPr txBox="1"/>
          <p:nvPr/>
        </p:nvSpPr>
        <p:spPr bwMode="auto">
          <a:xfrm>
            <a:off x="152349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物品</a:t>
            </a:r>
          </a:p>
        </p:txBody>
      </p:sp>
      <p:sp>
        <p:nvSpPr>
          <p:cNvPr id="30" name="文本框 29"/>
          <p:cNvSpPr txBox="1"/>
          <p:nvPr/>
        </p:nvSpPr>
        <p:spPr bwMode="auto">
          <a:xfrm>
            <a:off x="271162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包裹</a:t>
            </a:r>
          </a:p>
        </p:txBody>
      </p:sp>
      <p:sp>
        <p:nvSpPr>
          <p:cNvPr id="31" name="文本框 30"/>
          <p:cNvSpPr txBox="1"/>
          <p:nvPr/>
        </p:nvSpPr>
        <p:spPr bwMode="auto">
          <a:xfrm>
            <a:off x="4043772" y="3182381"/>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集散中心</a:t>
            </a:r>
          </a:p>
        </p:txBody>
      </p:sp>
      <p:sp>
        <p:nvSpPr>
          <p:cNvPr id="32" name="文本框 31"/>
          <p:cNvSpPr txBox="1"/>
          <p:nvPr/>
        </p:nvSpPr>
        <p:spPr bwMode="auto">
          <a:xfrm>
            <a:off x="5699473"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天空</a:t>
            </a:r>
          </a:p>
        </p:txBody>
      </p:sp>
      <p:sp>
        <p:nvSpPr>
          <p:cNvPr id="33" name="文本框 32"/>
          <p:cNvSpPr txBox="1"/>
          <p:nvPr/>
        </p:nvSpPr>
        <p:spPr bwMode="auto">
          <a:xfrm>
            <a:off x="7012145" y="3182381"/>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集散中心</a:t>
            </a:r>
          </a:p>
        </p:txBody>
      </p:sp>
      <p:sp>
        <p:nvSpPr>
          <p:cNvPr id="34" name="文本框 33"/>
          <p:cNvSpPr txBox="1"/>
          <p:nvPr/>
        </p:nvSpPr>
        <p:spPr bwMode="auto">
          <a:xfrm>
            <a:off x="8580276"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包裹</a:t>
            </a:r>
          </a:p>
        </p:txBody>
      </p:sp>
      <p:sp>
        <p:nvSpPr>
          <p:cNvPr id="35" name="文本框 34"/>
          <p:cNvSpPr txBox="1"/>
          <p:nvPr/>
        </p:nvSpPr>
        <p:spPr bwMode="auto">
          <a:xfrm>
            <a:off x="980441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物品</a:t>
            </a:r>
          </a:p>
        </p:txBody>
      </p:sp>
      <p:sp>
        <p:nvSpPr>
          <p:cNvPr id="36" name="文本框 35"/>
          <p:cNvSpPr txBox="1"/>
          <p:nvPr/>
        </p:nvSpPr>
        <p:spPr bwMode="auto">
          <a:xfrm>
            <a:off x="2153803" y="5270613"/>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计算机</a:t>
            </a:r>
          </a:p>
        </p:txBody>
      </p:sp>
      <p:sp>
        <p:nvSpPr>
          <p:cNvPr id="37" name="文本框 36"/>
          <p:cNvSpPr txBox="1"/>
          <p:nvPr/>
        </p:nvSpPr>
        <p:spPr bwMode="auto">
          <a:xfrm>
            <a:off x="3954487" y="5270613"/>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网关路由器</a:t>
            </a:r>
          </a:p>
        </p:txBody>
      </p:sp>
      <p:sp>
        <p:nvSpPr>
          <p:cNvPr id="38" name="文本框 37"/>
          <p:cNvSpPr txBox="1"/>
          <p:nvPr/>
        </p:nvSpPr>
        <p:spPr bwMode="auto">
          <a:xfrm>
            <a:off x="5401934" y="5270613"/>
            <a:ext cx="138813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cs typeface="Arial" pitchFamily="34" charset="0"/>
              </a:rPr>
              <a:t>Internet</a:t>
            </a:r>
            <a:r>
              <a:rPr lang="zh-CN" altLang="en-US" sz="1400" dirty="0">
                <a:solidFill>
                  <a:srgbClr val="000000"/>
                </a:solidFill>
                <a:cs typeface="Arial" pitchFamily="34" charset="0"/>
              </a:rPr>
              <a:t>主干道</a:t>
            </a:r>
          </a:p>
        </p:txBody>
      </p:sp>
      <p:sp>
        <p:nvSpPr>
          <p:cNvPr id="39" name="文本框 38"/>
          <p:cNvSpPr txBox="1"/>
          <p:nvPr/>
        </p:nvSpPr>
        <p:spPr bwMode="auto">
          <a:xfrm>
            <a:off x="7032104" y="5270613"/>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网关路由器</a:t>
            </a:r>
          </a:p>
        </p:txBody>
      </p:sp>
      <p:sp>
        <p:nvSpPr>
          <p:cNvPr id="40" name="文本框 39"/>
          <p:cNvSpPr txBox="1"/>
          <p:nvPr/>
        </p:nvSpPr>
        <p:spPr bwMode="auto">
          <a:xfrm>
            <a:off x="9174583" y="5270613"/>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计算机</a:t>
            </a:r>
          </a:p>
        </p:txBody>
      </p:sp>
      <p:sp>
        <p:nvSpPr>
          <p:cNvPr id="54" name="五边形 53"/>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55" name="燕尾形 54"/>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
        <p:nvSpPr>
          <p:cNvPr id="56" name="矩形 33"/>
          <p:cNvSpPr/>
          <p:nvPr/>
        </p:nvSpPr>
        <p:spPr bwMode="auto">
          <a:xfrm>
            <a:off x="1541334"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57" name="矩形 33"/>
          <p:cNvSpPr/>
          <p:nvPr/>
        </p:nvSpPr>
        <p:spPr bwMode="auto">
          <a:xfrm>
            <a:off x="9979902"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grpSp>
        <p:nvGrpSpPr>
          <p:cNvPr id="53" name="组合 52"/>
          <p:cNvGrpSpPr/>
          <p:nvPr/>
        </p:nvGrpSpPr>
        <p:grpSpPr>
          <a:xfrm>
            <a:off x="3158398" y="4148381"/>
            <a:ext cx="735080" cy="615122"/>
            <a:chOff x="3272608" y="4250984"/>
            <a:chExt cx="735080" cy="615122"/>
          </a:xfrm>
        </p:grpSpPr>
        <p:sp>
          <p:nvSpPr>
            <p:cNvPr id="46" name="文本框 45"/>
            <p:cNvSpPr txBox="1"/>
            <p:nvPr/>
          </p:nvSpPr>
          <p:spPr bwMode="auto">
            <a:xfrm>
              <a:off x="3332492" y="4250984"/>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报文</a:t>
              </a:r>
            </a:p>
          </p:txBody>
        </p:sp>
        <p:sp>
          <p:nvSpPr>
            <p:cNvPr id="58" name="矩形 33"/>
            <p:cNvSpPr/>
            <p:nvPr/>
          </p:nvSpPr>
          <p:spPr bwMode="auto">
            <a:xfrm>
              <a:off x="3467628" y="4597272"/>
              <a:ext cx="540060" cy="268834"/>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59" name="矩形 33"/>
            <p:cNvSpPr/>
            <p:nvPr/>
          </p:nvSpPr>
          <p:spPr bwMode="auto">
            <a:xfrm>
              <a:off x="3272608" y="4597272"/>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sp>
        <p:nvSpPr>
          <p:cNvPr id="61" name="文本框 60"/>
          <p:cNvSpPr txBox="1"/>
          <p:nvPr/>
        </p:nvSpPr>
        <p:spPr bwMode="auto">
          <a:xfrm>
            <a:off x="8282350" y="4148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报文</a:t>
            </a:r>
          </a:p>
        </p:txBody>
      </p:sp>
      <p:sp>
        <p:nvSpPr>
          <p:cNvPr id="62" name="矩形 33"/>
          <p:cNvSpPr/>
          <p:nvPr/>
        </p:nvSpPr>
        <p:spPr bwMode="auto">
          <a:xfrm>
            <a:off x="8417486" y="4494669"/>
            <a:ext cx="540060" cy="268834"/>
          </a:xfrm>
          <a:prstGeom prst="rect">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63" name="矩形 33"/>
          <p:cNvSpPr/>
          <p:nvPr/>
        </p:nvSpPr>
        <p:spPr bwMode="auto">
          <a:xfrm>
            <a:off x="8222466" y="4494669"/>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2202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常见术语</a:t>
            </a:r>
            <a:endParaRPr lang="zh-CN" altLang="en-US" dirty="0"/>
          </a:p>
        </p:txBody>
      </p:sp>
      <p:graphicFrame>
        <p:nvGraphicFramePr>
          <p:cNvPr id="4" name="表格 3"/>
          <p:cNvGraphicFramePr>
            <a:graphicFrameLocks noGrp="1"/>
          </p:cNvGraphicFramePr>
          <p:nvPr/>
        </p:nvGraphicFramePr>
        <p:xfrm>
          <a:off x="2243572" y="1872154"/>
          <a:ext cx="7704856" cy="3708400"/>
        </p:xfrm>
        <a:graphic>
          <a:graphicData uri="http://schemas.openxmlformats.org/drawingml/2006/table">
            <a:tbl>
              <a:tblPr firstRow="1" bandRow="1">
                <a:tableStyleId>{2D5ABB26-0587-4C30-8999-92F81FD0307C}</a:tableStyleId>
              </a:tblPr>
              <a:tblGrid>
                <a:gridCol w="1800200">
                  <a:extLst>
                    <a:ext uri="{9D8B030D-6E8A-4147-A177-3AD203B41FA5}">
                      <a16:colId xmlns:a16="http://schemas.microsoft.com/office/drawing/2014/main" val="20000"/>
                    </a:ext>
                  </a:extLst>
                </a:gridCol>
                <a:gridCol w="5904656">
                  <a:extLst>
                    <a:ext uri="{9D8B030D-6E8A-4147-A177-3AD203B41FA5}">
                      <a16:colId xmlns:a16="http://schemas.microsoft.com/office/drawing/2014/main" val="20001"/>
                    </a:ext>
                  </a:extLst>
                </a:gridCol>
              </a:tblGrid>
              <a:tr h="370840">
                <a:tc>
                  <a:txBody>
                    <a:bodyPr/>
                    <a:lstStyle/>
                    <a:p>
                      <a:pPr algn="ctr"/>
                      <a:r>
                        <a:rPr lang="zh-CN" altLang="en-US" sz="1800" b="1" dirty="0">
                          <a:solidFill>
                            <a:schemeClr val="bg1"/>
                          </a:solidFill>
                          <a:latin typeface="+mn-lt"/>
                          <a:ea typeface="+mn-ea"/>
                        </a:rPr>
                        <a:t>术语</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zh-CN" altLang="en-US" sz="1800" b="1" dirty="0">
                          <a:solidFill>
                            <a:schemeClr val="bg1"/>
                          </a:solidFill>
                          <a:latin typeface="+mn-lt"/>
                          <a:ea typeface="+mn-ea"/>
                        </a:rPr>
                        <a:t>说明</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70840">
                <a:tc>
                  <a:txBody>
                    <a:bodyPr/>
                    <a:lstStyle/>
                    <a:p>
                      <a:pPr algn="ctr"/>
                      <a:r>
                        <a:rPr lang="zh-CN" altLang="en-US" sz="1800" dirty="0">
                          <a:latin typeface="+mn-lt"/>
                          <a:ea typeface="+mn-ea"/>
                        </a:rPr>
                        <a:t>数据载荷</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最终想要传递</a:t>
                      </a:r>
                      <a:r>
                        <a:rPr lang="zh-CN" altLang="en-US" sz="1800">
                          <a:latin typeface="+mn-lt"/>
                          <a:ea typeface="+mn-ea"/>
                        </a:rPr>
                        <a:t>的信息</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zh-CN" altLang="en-US" sz="1800" dirty="0">
                          <a:latin typeface="+mn-lt"/>
                          <a:ea typeface="+mn-ea"/>
                        </a:rPr>
                        <a:t>报文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网络中交换与传输的数据单元</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zh-CN" altLang="en-US" sz="1800" dirty="0">
                          <a:latin typeface="+mn-lt"/>
                          <a:ea typeface="+mn-ea"/>
                        </a:rPr>
                        <a:t>头部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在数据载荷的前面添加的信息段</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zh-CN" altLang="en-US" sz="1800" dirty="0">
                          <a:latin typeface="+mn-lt"/>
                          <a:ea typeface="+mn-ea"/>
                        </a:rPr>
                        <a:t>尾部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在数据载荷的后面添加的信息段</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zh-CN" altLang="en-US" sz="1800" dirty="0">
                          <a:latin typeface="+mn-lt"/>
                          <a:ea typeface="+mn-ea"/>
                        </a:rPr>
                        <a:t>封装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对数据载荷添加头部和尾部，形成新的报文的过程</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r>
                        <a:rPr lang="zh-CN" altLang="en-US" sz="1800" dirty="0">
                          <a:latin typeface="+mn-lt"/>
                          <a:ea typeface="+mn-ea"/>
                        </a:rPr>
                        <a:t>解封装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去掉报文的头部和尾部，获取数据载荷的过程</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r>
                        <a:rPr lang="zh-CN" altLang="en-US" sz="1800" dirty="0">
                          <a:latin typeface="+mn-lt"/>
                          <a:ea typeface="+mn-ea"/>
                        </a:rPr>
                        <a:t>网关</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提供协议转换、路由选择、数据交换等功能的网络设备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ctr"/>
                      <a:r>
                        <a:rPr lang="zh-CN" altLang="en-US" sz="1800" dirty="0">
                          <a:latin typeface="+mn-lt"/>
                          <a:ea typeface="+mn-ea"/>
                        </a:rPr>
                        <a:t>路由器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为报文选择传递路径的网络设备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algn="ctr"/>
                      <a:r>
                        <a:rPr lang="zh-CN" altLang="en-US" sz="1800" dirty="0">
                          <a:latin typeface="+mn-lt"/>
                          <a:ea typeface="+mn-ea"/>
                        </a:rPr>
                        <a:t>终端设备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数据通信系统的端设备，作为数据的发送者或接收者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7" name="五边形 6"/>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8" name="燕尾形 7"/>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83909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数据通信网络基本概念</a:t>
            </a:r>
            <a:endParaRPr lang="zh-CN" altLang="en-US" dirty="0"/>
          </a:p>
        </p:txBody>
      </p:sp>
      <p:sp>
        <p:nvSpPr>
          <p:cNvPr id="4" name="圆角矩形 3"/>
          <p:cNvSpPr/>
          <p:nvPr/>
        </p:nvSpPr>
        <p:spPr>
          <a:xfrm>
            <a:off x="4484186" y="1832962"/>
            <a:ext cx="2445710" cy="1463546"/>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 name="圆角矩形 11"/>
          <p:cNvSpPr/>
          <p:nvPr/>
        </p:nvSpPr>
        <p:spPr>
          <a:xfrm>
            <a:off x="7131181"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4808607"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圆角矩形 13"/>
          <p:cNvSpPr/>
          <p:nvPr/>
        </p:nvSpPr>
        <p:spPr>
          <a:xfrm>
            <a:off x="9453755"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 name="直接连接符 4"/>
          <p:cNvCxnSpPr>
            <a:stCxn id="118" idx="3"/>
          </p:cNvCxnSpPr>
          <p:nvPr/>
        </p:nvCxnSpPr>
        <p:spPr>
          <a:xfrm>
            <a:off x="6096000" y="2267667"/>
            <a:ext cx="1150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19" idx="3"/>
          </p:cNvCxnSpPr>
          <p:nvPr/>
        </p:nvCxnSpPr>
        <p:spPr>
          <a:xfrm>
            <a:off x="6096000" y="2936575"/>
            <a:ext cx="1221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04" idx="1"/>
            <a:endCxn id="102" idx="3"/>
          </p:cNvCxnSpPr>
          <p:nvPr/>
        </p:nvCxnSpPr>
        <p:spPr>
          <a:xfrm>
            <a:off x="6374543" y="2688767"/>
            <a:ext cx="1347581"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04" idx="1"/>
            <a:endCxn id="103" idx="3"/>
          </p:cNvCxnSpPr>
          <p:nvPr/>
        </p:nvCxnSpPr>
        <p:spPr>
          <a:xfrm>
            <a:off x="6374543" y="2688767"/>
            <a:ext cx="2861820"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459133" y="1582875"/>
            <a:ext cx="1499380" cy="751490"/>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102" idx="3"/>
            <a:endCxn id="106" idx="1"/>
          </p:cNvCxnSpPr>
          <p:nvPr/>
        </p:nvCxnSpPr>
        <p:spPr>
          <a:xfrm flipH="1">
            <a:off x="4881429" y="3292608"/>
            <a:ext cx="2840695"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3" idx="1"/>
            <a:endCxn id="110" idx="3"/>
          </p:cNvCxnSpPr>
          <p:nvPr/>
        </p:nvCxnSpPr>
        <p:spPr>
          <a:xfrm>
            <a:off x="8696363" y="3292608"/>
            <a:ext cx="285321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3" idx="3"/>
            <a:endCxn id="105" idx="1"/>
          </p:cNvCxnSpPr>
          <p:nvPr/>
        </p:nvCxnSpPr>
        <p:spPr>
          <a:xfrm flipH="1">
            <a:off x="6374543" y="3292608"/>
            <a:ext cx="286182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2" idx="1"/>
            <a:endCxn id="109" idx="3"/>
          </p:cNvCxnSpPr>
          <p:nvPr/>
        </p:nvCxnSpPr>
        <p:spPr>
          <a:xfrm>
            <a:off x="7182124" y="3292608"/>
            <a:ext cx="2876017"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0" idx="3"/>
            <a:endCxn id="101" idx="1"/>
          </p:cNvCxnSpPr>
          <p:nvPr/>
        </p:nvCxnSpPr>
        <p:spPr>
          <a:xfrm>
            <a:off x="7722124" y="2406011"/>
            <a:ext cx="974239"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600732" y="3252368"/>
            <a:ext cx="1219400" cy="72304"/>
            <a:chOff x="1190646" y="4299695"/>
            <a:chExt cx="2376264" cy="72304"/>
          </a:xfrm>
        </p:grpSpPr>
        <p:cxnSp>
          <p:nvCxnSpPr>
            <p:cNvPr id="22" name="直接连接符 2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00" idx="2"/>
            <a:endCxn id="107" idx="0"/>
          </p:cNvCxnSpPr>
          <p:nvPr/>
        </p:nvCxnSpPr>
        <p:spPr>
          <a:xfrm>
            <a:off x="7452124"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1" idx="2"/>
            <a:endCxn id="108" idx="0"/>
          </p:cNvCxnSpPr>
          <p:nvPr/>
        </p:nvCxnSpPr>
        <p:spPr>
          <a:xfrm>
            <a:off x="8966363"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41966" y="5152899"/>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0123" y="4572278"/>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05" idx="3"/>
            <a:endCxn id="111" idx="1"/>
          </p:cNvCxnSpPr>
          <p:nvPr/>
        </p:nvCxnSpPr>
        <p:spPr>
          <a:xfrm flipH="1">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6" idx="1"/>
            <a:endCxn id="112" idx="3"/>
          </p:cNvCxnSpPr>
          <p:nvPr/>
        </p:nvCxnSpPr>
        <p:spPr>
          <a:xfrm>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278158" y="4317543"/>
            <a:ext cx="1219400" cy="72304"/>
            <a:chOff x="1190646" y="4299695"/>
            <a:chExt cx="2376264" cy="72304"/>
          </a:xfrm>
        </p:grpSpPr>
        <p:cxnSp>
          <p:nvCxnSpPr>
            <p:cNvPr id="36" name="直接连接符 35"/>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5564692" y="5056424"/>
            <a:ext cx="543739" cy="369332"/>
          </a:xfrm>
          <a:prstGeom prst="rect">
            <a:avLst/>
          </a:prstGeom>
          <a:noFill/>
        </p:spPr>
        <p:txBody>
          <a:bodyPr wrap="none" rtlCol="0">
            <a:spAutoFit/>
          </a:bodyPr>
          <a:lstStyle/>
          <a:p>
            <a:r>
              <a:rPr lang="en-US" altLang="zh-CN" b="1"/>
              <a:t>……</a:t>
            </a:r>
            <a:endParaRPr lang="zh-CN" altLang="en-US" b="1"/>
          </a:p>
        </p:txBody>
      </p:sp>
      <p:cxnSp>
        <p:nvCxnSpPr>
          <p:cNvPr id="44" name="直接连接符 43"/>
          <p:cNvCxnSpPr>
            <a:stCxn id="107" idx="2"/>
            <a:endCxn id="113" idx="0"/>
          </p:cNvCxnSpPr>
          <p:nvPr/>
        </p:nvCxnSpPr>
        <p:spPr>
          <a:xfrm>
            <a:off x="7452124"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08" idx="2"/>
            <a:endCxn id="114" idx="0"/>
          </p:cNvCxnSpPr>
          <p:nvPr/>
        </p:nvCxnSpPr>
        <p:spPr>
          <a:xfrm>
            <a:off x="896636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7" idx="1"/>
            <a:endCxn id="114" idx="3"/>
          </p:cNvCxnSpPr>
          <p:nvPr/>
        </p:nvCxnSpPr>
        <p:spPr>
          <a:xfrm>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3" idx="1"/>
            <a:endCxn id="108" idx="3"/>
          </p:cNvCxnSpPr>
          <p:nvPr/>
        </p:nvCxnSpPr>
        <p:spPr>
          <a:xfrm flipV="1">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7600732" y="4317543"/>
            <a:ext cx="1219400" cy="72304"/>
            <a:chOff x="1190646" y="4299695"/>
            <a:chExt cx="2376264" cy="72304"/>
          </a:xfrm>
        </p:grpSpPr>
        <p:cxnSp>
          <p:nvCxnSpPr>
            <p:cNvPr id="49" name="直接连接符 48"/>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7887266" y="5241090"/>
            <a:ext cx="543739" cy="369332"/>
          </a:xfrm>
          <a:prstGeom prst="rect">
            <a:avLst/>
          </a:prstGeom>
          <a:noFill/>
        </p:spPr>
        <p:txBody>
          <a:bodyPr wrap="none" rtlCol="0">
            <a:spAutoFit/>
          </a:bodyPr>
          <a:lstStyle/>
          <a:p>
            <a:r>
              <a:rPr lang="en-US" altLang="zh-CN" b="1"/>
              <a:t>……</a:t>
            </a:r>
            <a:endParaRPr lang="zh-CN" altLang="en-US" b="1"/>
          </a:p>
        </p:txBody>
      </p:sp>
      <p:cxnSp>
        <p:nvCxnSpPr>
          <p:cNvPr id="57" name="直接连接符 56"/>
          <p:cNvCxnSpPr>
            <a:stCxn id="109" idx="2"/>
            <a:endCxn id="115" idx="0"/>
          </p:cNvCxnSpPr>
          <p:nvPr/>
        </p:nvCxnSpPr>
        <p:spPr>
          <a:xfrm>
            <a:off x="9788141"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0" idx="2"/>
            <a:endCxn id="116" idx="0"/>
          </p:cNvCxnSpPr>
          <p:nvPr/>
        </p:nvCxnSpPr>
        <p:spPr>
          <a:xfrm>
            <a:off x="1127957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09" idx="1"/>
            <a:endCxn id="116" idx="3"/>
          </p:cNvCxnSpPr>
          <p:nvPr/>
        </p:nvCxnSpPr>
        <p:spPr>
          <a:xfrm>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15" idx="1"/>
            <a:endCxn id="110" idx="3"/>
          </p:cNvCxnSpPr>
          <p:nvPr/>
        </p:nvCxnSpPr>
        <p:spPr>
          <a:xfrm flipV="1">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9923306" y="4317543"/>
            <a:ext cx="1219400" cy="72304"/>
            <a:chOff x="1190646" y="4299695"/>
            <a:chExt cx="2376264" cy="72304"/>
          </a:xfrm>
        </p:grpSpPr>
        <p:cxnSp>
          <p:nvCxnSpPr>
            <p:cNvPr id="62" name="直接连接符 6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0209840" y="5241090"/>
            <a:ext cx="543739" cy="369332"/>
          </a:xfrm>
          <a:prstGeom prst="rect">
            <a:avLst/>
          </a:prstGeom>
          <a:noFill/>
        </p:spPr>
        <p:txBody>
          <a:bodyPr wrap="none" rtlCol="0">
            <a:spAutoFit/>
          </a:bodyPr>
          <a:lstStyle/>
          <a:p>
            <a:r>
              <a:rPr lang="en-US" altLang="zh-CN" b="1"/>
              <a:t>……</a:t>
            </a:r>
            <a:endParaRPr lang="zh-CN" altLang="en-US" b="1"/>
          </a:p>
        </p:txBody>
      </p:sp>
      <p:grpSp>
        <p:nvGrpSpPr>
          <p:cNvPr id="3" name="组合 2"/>
          <p:cNvGrpSpPr/>
          <p:nvPr/>
        </p:nvGrpSpPr>
        <p:grpSpPr>
          <a:xfrm>
            <a:off x="7718163" y="1312242"/>
            <a:ext cx="959978" cy="608825"/>
            <a:chOff x="7718163" y="1312242"/>
            <a:chExt cx="959978" cy="608825"/>
          </a:xfrm>
        </p:grpSpPr>
        <p:sp>
          <p:nvSpPr>
            <p:cNvPr id="122" name="任意多边形 121"/>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 name="矩形 88"/>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cs typeface="Arial" pitchFamily="34" charset="0"/>
                </a:rPr>
                <a:t>Internet</a:t>
              </a:r>
              <a:endParaRPr lang="zh-CN" altLang="en-US" sz="1500" kern="0" dirty="0">
                <a:cs typeface="Arial" pitchFamily="34" charset="0"/>
              </a:endParaRPr>
            </a:p>
          </p:txBody>
        </p:sp>
      </p:grpSp>
      <p:sp>
        <p:nvSpPr>
          <p:cNvPr id="92" name="文本框 91"/>
          <p:cNvSpPr txBox="1"/>
          <p:nvPr/>
        </p:nvSpPr>
        <p:spPr>
          <a:xfrm>
            <a:off x="4649433" y="1858231"/>
            <a:ext cx="1005403" cy="338554"/>
          </a:xfrm>
          <a:prstGeom prst="rect">
            <a:avLst/>
          </a:prstGeom>
          <a:noFill/>
        </p:spPr>
        <p:txBody>
          <a:bodyPr wrap="none" rtlCol="0">
            <a:spAutoFit/>
          </a:bodyPr>
          <a:lstStyle>
            <a:defPPr>
              <a:defRPr lang="zh-CN"/>
            </a:defPPr>
            <a:lvl1pPr>
              <a:defRPr sz="1400">
                <a:solidFill>
                  <a:srgbClr val="FF9933"/>
                </a:solidFill>
              </a:defRPr>
            </a:lvl1pPr>
          </a:lstStyle>
          <a:p>
            <a:r>
              <a:rPr lang="zh-CN" altLang="en-US" sz="1600" dirty="0">
                <a:solidFill>
                  <a:schemeClr val="tx1"/>
                </a:solidFill>
              </a:rPr>
              <a:t>核心机房</a:t>
            </a:r>
          </a:p>
        </p:txBody>
      </p:sp>
      <p:sp>
        <p:nvSpPr>
          <p:cNvPr id="93" name="文本框 92"/>
          <p:cNvSpPr txBox="1"/>
          <p:nvPr/>
        </p:nvSpPr>
        <p:spPr>
          <a:xfrm>
            <a:off x="4828759" y="5989661"/>
            <a:ext cx="1002197" cy="307777"/>
          </a:xfrm>
          <a:prstGeom prst="rect">
            <a:avLst/>
          </a:prstGeom>
          <a:noFill/>
        </p:spPr>
        <p:txBody>
          <a:bodyPr wrap="none" rtlCol="0">
            <a:spAutoFit/>
          </a:bodyPr>
          <a:lstStyle/>
          <a:p>
            <a:r>
              <a:rPr lang="zh-CN" altLang="en-US" sz="1400" dirty="0"/>
              <a:t>办公区域</a:t>
            </a:r>
            <a:r>
              <a:rPr lang="en-US" altLang="zh-CN" sz="1400" dirty="0"/>
              <a:t>1</a:t>
            </a:r>
            <a:endParaRPr lang="zh-CN" altLang="en-US" sz="1400" dirty="0"/>
          </a:p>
        </p:txBody>
      </p:sp>
      <p:sp>
        <p:nvSpPr>
          <p:cNvPr id="94" name="文本框 93"/>
          <p:cNvSpPr txBox="1"/>
          <p:nvPr/>
        </p:nvSpPr>
        <p:spPr>
          <a:xfrm>
            <a:off x="7183404" y="5989661"/>
            <a:ext cx="1015021" cy="307777"/>
          </a:xfrm>
          <a:prstGeom prst="rect">
            <a:avLst/>
          </a:prstGeom>
          <a:noFill/>
        </p:spPr>
        <p:txBody>
          <a:bodyPr wrap="none" rtlCol="0">
            <a:spAutoFit/>
          </a:bodyPr>
          <a:lstStyle/>
          <a:p>
            <a:r>
              <a:rPr lang="zh-CN" altLang="en-US" sz="1400"/>
              <a:t>办公区域</a:t>
            </a:r>
            <a:r>
              <a:rPr lang="en-US" altLang="zh-CN" sz="1400"/>
              <a:t>2</a:t>
            </a:r>
            <a:endParaRPr lang="zh-CN" altLang="en-US" sz="1400"/>
          </a:p>
        </p:txBody>
      </p:sp>
      <p:sp>
        <p:nvSpPr>
          <p:cNvPr id="95" name="文本框 94"/>
          <p:cNvSpPr txBox="1"/>
          <p:nvPr/>
        </p:nvSpPr>
        <p:spPr>
          <a:xfrm>
            <a:off x="9448604" y="5989661"/>
            <a:ext cx="1016625" cy="307777"/>
          </a:xfrm>
          <a:prstGeom prst="rect">
            <a:avLst/>
          </a:prstGeom>
          <a:noFill/>
        </p:spPr>
        <p:txBody>
          <a:bodyPr wrap="none" rtlCol="0">
            <a:spAutoFit/>
          </a:bodyPr>
          <a:lstStyle/>
          <a:p>
            <a:r>
              <a:rPr lang="zh-CN" altLang="en-US" sz="1400"/>
              <a:t>办公区域</a:t>
            </a:r>
            <a:r>
              <a:rPr lang="en-US" altLang="zh-CN" sz="1400"/>
              <a:t>3</a:t>
            </a:r>
            <a:endParaRPr lang="zh-CN" altLang="en-US" sz="1400"/>
          </a:p>
        </p:txBody>
      </p:sp>
      <p:sp>
        <p:nvSpPr>
          <p:cNvPr id="96" name="文本框 95"/>
          <p:cNvSpPr txBox="1"/>
          <p:nvPr/>
        </p:nvSpPr>
        <p:spPr>
          <a:xfrm>
            <a:off x="4452892" y="2162035"/>
            <a:ext cx="1082348" cy="954107"/>
          </a:xfrm>
          <a:prstGeom prst="rect">
            <a:avLst/>
          </a:prstGeom>
          <a:noFill/>
        </p:spPr>
        <p:txBody>
          <a:bodyPr wrap="none" rtlCol="0">
            <a:spAutoFit/>
          </a:bodyPr>
          <a:lstStyle>
            <a:defPPr>
              <a:defRPr lang="zh-CN"/>
            </a:defPPr>
            <a:lvl1pPr>
              <a:defRPr sz="1400">
                <a:solidFill>
                  <a:srgbClr val="FF9933"/>
                </a:solidFill>
              </a:defRPr>
            </a:lvl1pPr>
          </a:lstStyle>
          <a:p>
            <a:pPr algn="r"/>
            <a:r>
              <a:rPr lang="zh-CN" altLang="en-US" dirty="0">
                <a:solidFill>
                  <a:schemeClr val="tx1"/>
                </a:solidFill>
              </a:rPr>
              <a:t>日志系统</a:t>
            </a:r>
            <a:endParaRPr lang="en-US" altLang="zh-CN" dirty="0">
              <a:solidFill>
                <a:schemeClr val="tx1"/>
              </a:solidFill>
            </a:endParaRPr>
          </a:p>
          <a:p>
            <a:pPr algn="r"/>
            <a:r>
              <a:rPr lang="zh-CN" altLang="en-US" dirty="0">
                <a:solidFill>
                  <a:schemeClr val="tx1"/>
                </a:solidFill>
              </a:rPr>
              <a:t>控制器</a:t>
            </a:r>
            <a:endParaRPr lang="en-US" altLang="zh-CN" dirty="0">
              <a:solidFill>
                <a:schemeClr val="tx1"/>
              </a:solidFill>
            </a:endParaRPr>
          </a:p>
          <a:p>
            <a:pPr algn="r"/>
            <a:r>
              <a:rPr lang="zh-CN" altLang="en-US" dirty="0">
                <a:solidFill>
                  <a:schemeClr val="tx1"/>
                </a:solidFill>
              </a:rPr>
              <a:t>网管平台</a:t>
            </a:r>
            <a:endParaRPr lang="en-US" altLang="zh-CN" dirty="0">
              <a:solidFill>
                <a:schemeClr val="tx1"/>
              </a:solidFill>
            </a:endParaRPr>
          </a:p>
          <a:p>
            <a:pPr algn="r"/>
            <a:r>
              <a:rPr lang="zh-CN" altLang="en-US" dirty="0">
                <a:solidFill>
                  <a:schemeClr val="tx1"/>
                </a:solidFill>
              </a:rPr>
              <a:t>应用服务器</a:t>
            </a:r>
            <a:endParaRPr lang="en-US" altLang="zh-CN" dirty="0">
              <a:solidFill>
                <a:schemeClr val="tx1"/>
              </a:solidFill>
            </a:endParaRPr>
          </a:p>
        </p:txBody>
      </p:sp>
      <p:cxnSp>
        <p:nvCxnSpPr>
          <p:cNvPr id="97" name="直接连接符 96"/>
          <p:cNvCxnSpPr/>
          <p:nvPr/>
        </p:nvCxnSpPr>
        <p:spPr>
          <a:xfrm>
            <a:off x="6211023" y="2095347"/>
            <a:ext cx="0" cy="1098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104" idx="1"/>
          </p:cNvCxnSpPr>
          <p:nvPr/>
        </p:nvCxnSpPr>
        <p:spPr>
          <a:xfrm>
            <a:off x="6203936" y="2686169"/>
            <a:ext cx="1706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2124" y="2184924"/>
            <a:ext cx="540000" cy="442174"/>
          </a:xfrm>
          <a:prstGeom prst="rect">
            <a:avLst/>
          </a:prstGeom>
        </p:spPr>
      </p:pic>
      <p:pic>
        <p:nvPicPr>
          <p:cNvPr id="101" name="图片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6363" y="2184924"/>
            <a:ext cx="540000" cy="442174"/>
          </a:xfrm>
          <a:prstGeom prst="rect">
            <a:avLst/>
          </a:prstGeom>
        </p:spPr>
      </p:pic>
      <p:pic>
        <p:nvPicPr>
          <p:cNvPr id="103" name="图片 10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96363" y="3071208"/>
            <a:ext cx="540000" cy="442800"/>
          </a:xfrm>
          <a:prstGeom prst="rect">
            <a:avLst/>
          </a:prstGeom>
        </p:spPr>
      </p:pic>
      <p:pic>
        <p:nvPicPr>
          <p:cNvPr id="104" name="图片 10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2467367"/>
            <a:ext cx="540000" cy="442800"/>
          </a:xfrm>
          <a:prstGeom prst="rect">
            <a:avLst/>
          </a:prstGeom>
        </p:spPr>
      </p:pic>
      <p:pic>
        <p:nvPicPr>
          <p:cNvPr id="105" name="图片 10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4129478"/>
            <a:ext cx="540000" cy="442800"/>
          </a:xfrm>
          <a:prstGeom prst="rect">
            <a:avLst/>
          </a:prstGeom>
        </p:spPr>
      </p:pic>
      <p:pic>
        <p:nvPicPr>
          <p:cNvPr id="106" name="图片 10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881429" y="4129478"/>
            <a:ext cx="540000" cy="442800"/>
          </a:xfrm>
          <a:prstGeom prst="rect">
            <a:avLst/>
          </a:prstGeom>
        </p:spPr>
      </p:pic>
      <p:pic>
        <p:nvPicPr>
          <p:cNvPr id="107" name="图片 10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182124" y="4129478"/>
            <a:ext cx="540000" cy="442800"/>
          </a:xfrm>
          <a:prstGeom prst="rect">
            <a:avLst/>
          </a:prstGeom>
        </p:spPr>
      </p:pic>
      <p:pic>
        <p:nvPicPr>
          <p:cNvPr id="108" name="图片 107"/>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696363" y="4129478"/>
            <a:ext cx="540000" cy="442800"/>
          </a:xfrm>
          <a:prstGeom prst="rect">
            <a:avLst/>
          </a:prstGeom>
        </p:spPr>
      </p:pic>
      <p:pic>
        <p:nvPicPr>
          <p:cNvPr id="109" name="图片 10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518141" y="4129478"/>
            <a:ext cx="540000" cy="442800"/>
          </a:xfrm>
          <a:prstGeom prst="rect">
            <a:avLst/>
          </a:prstGeom>
        </p:spPr>
      </p:pic>
      <p:pic>
        <p:nvPicPr>
          <p:cNvPr id="110" name="图片 10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9573" y="4129478"/>
            <a:ext cx="540000" cy="442800"/>
          </a:xfrm>
          <a:prstGeom prst="rect">
            <a:avLst/>
          </a:prstGeom>
        </p:spPr>
      </p:pic>
      <p:pic>
        <p:nvPicPr>
          <p:cNvPr id="111" name="图片 11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881429" y="5068649"/>
            <a:ext cx="540000" cy="442800"/>
          </a:xfrm>
          <a:prstGeom prst="rect">
            <a:avLst/>
          </a:prstGeom>
        </p:spPr>
      </p:pic>
      <p:pic>
        <p:nvPicPr>
          <p:cNvPr id="112" name="图片 1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374543" y="5068649"/>
            <a:ext cx="540000" cy="442800"/>
          </a:xfrm>
          <a:prstGeom prst="rect">
            <a:avLst/>
          </a:prstGeom>
        </p:spPr>
      </p:pic>
      <p:pic>
        <p:nvPicPr>
          <p:cNvPr id="113" name="图片 1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82124" y="5068649"/>
            <a:ext cx="540000" cy="442800"/>
          </a:xfrm>
          <a:prstGeom prst="rect">
            <a:avLst/>
          </a:prstGeom>
        </p:spPr>
      </p:pic>
      <p:pic>
        <p:nvPicPr>
          <p:cNvPr id="114" name="图片 11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696363" y="5068649"/>
            <a:ext cx="540000" cy="442800"/>
          </a:xfrm>
          <a:prstGeom prst="rect">
            <a:avLst/>
          </a:prstGeom>
        </p:spPr>
      </p:pic>
      <p:pic>
        <p:nvPicPr>
          <p:cNvPr id="115" name="图片 11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518141" y="5068649"/>
            <a:ext cx="540000" cy="442800"/>
          </a:xfrm>
          <a:prstGeom prst="rect">
            <a:avLst/>
          </a:prstGeom>
        </p:spPr>
      </p:pic>
      <p:pic>
        <p:nvPicPr>
          <p:cNvPr id="116" name="图片 11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9573" y="5068649"/>
            <a:ext cx="540000" cy="442800"/>
          </a:xfrm>
          <a:prstGeom prst="rect">
            <a:avLst/>
          </a:prstGeom>
        </p:spPr>
      </p:pic>
      <p:pic>
        <p:nvPicPr>
          <p:cNvPr id="117" name="图片 11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74543" y="5803103"/>
            <a:ext cx="540000" cy="442800"/>
          </a:xfrm>
          <a:prstGeom prst="rect">
            <a:avLst/>
          </a:prstGeom>
        </p:spPr>
      </p:pic>
      <p:pic>
        <p:nvPicPr>
          <p:cNvPr id="118" name="图片 117"/>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046267"/>
            <a:ext cx="540000" cy="442800"/>
          </a:xfrm>
          <a:prstGeom prst="rect">
            <a:avLst/>
          </a:prstGeom>
        </p:spPr>
      </p:pic>
      <p:pic>
        <p:nvPicPr>
          <p:cNvPr id="119" name="图片 118"/>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715175"/>
            <a:ext cx="540000" cy="442800"/>
          </a:xfrm>
          <a:prstGeom prst="rect">
            <a:avLst/>
          </a:prstGeom>
        </p:spPr>
      </p:pic>
      <p:pic>
        <p:nvPicPr>
          <p:cNvPr id="102" name="图片 10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182124" y="3071208"/>
            <a:ext cx="540000" cy="442800"/>
          </a:xfrm>
          <a:prstGeom prst="rect">
            <a:avLst/>
          </a:prstGeom>
        </p:spPr>
      </p:pic>
      <p:cxnSp>
        <p:nvCxnSpPr>
          <p:cNvPr id="129" name="直接连接符 128"/>
          <p:cNvCxnSpPr>
            <a:stCxn id="112" idx="0"/>
            <a:endCxn id="105" idx="2"/>
          </p:cNvCxnSpPr>
          <p:nvPr/>
        </p:nvCxnSpPr>
        <p:spPr>
          <a:xfrm flipV="1">
            <a:off x="664454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文本占位符 2"/>
          <p:cNvSpPr txBox="1">
            <a:spLocks/>
          </p:cNvSpPr>
          <p:nvPr/>
        </p:nvSpPr>
        <p:spPr bwMode="auto">
          <a:xfrm>
            <a:off x="468317" y="1832961"/>
            <a:ext cx="4006024" cy="377746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dirty="0"/>
              <a:t>数据通信网络：</a:t>
            </a:r>
            <a:endParaRPr lang="en-US" altLang="zh-CN" sz="2000" dirty="0"/>
          </a:p>
          <a:p>
            <a:pPr marL="302400" lvl="1" indent="0">
              <a:buNone/>
            </a:pPr>
            <a:r>
              <a:rPr lang="zh-CN" altLang="en-US" sz="1800" dirty="0"/>
              <a:t>由路由器、交换机、防火墙、无线控制器、无线接入点，以及个人电脑、网络打印机、服务器等设备构成的通信网络。</a:t>
            </a:r>
            <a:endParaRPr lang="en-US" altLang="zh-CN" sz="1800" dirty="0"/>
          </a:p>
          <a:p>
            <a:r>
              <a:rPr lang="zh-CN" altLang="en-US" sz="2000" dirty="0"/>
              <a:t>功能：</a:t>
            </a:r>
          </a:p>
          <a:p>
            <a:pPr marL="302400" lvl="1" indent="0">
              <a:buNone/>
            </a:pPr>
            <a:r>
              <a:rPr lang="zh-CN" altLang="en-US" sz="1800" dirty="0"/>
              <a:t>数据通信网络最基本的功能是实现数据互通。</a:t>
            </a:r>
          </a:p>
          <a:p>
            <a:endParaRPr lang="zh-CN" altLang="en-US" sz="2000" dirty="0"/>
          </a:p>
        </p:txBody>
      </p:sp>
      <p:sp>
        <p:nvSpPr>
          <p:cNvPr id="120" name="五边形 119"/>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121" name="燕尾形 120"/>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72668348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13045E-6FEF-44C0-BFA5-A9FD16CE7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CE26E74-C444-401A-96C4-033F63C2DE4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70DA3A0-8E1A-408E-B87A-FD858C24FE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316</TotalTime>
  <Words>4098</Words>
  <Application>Microsoft Office PowerPoint</Application>
  <PresentationFormat>宽屏</PresentationFormat>
  <Paragraphs>481</Paragraphs>
  <Slides>28</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FrutigerNext LT Regular</vt:lpstr>
      <vt:lpstr>Huawei Sans</vt:lpstr>
      <vt:lpstr>PingFang HK</vt:lpstr>
      <vt:lpstr>方正兰亭黑简体</vt:lpstr>
      <vt:lpstr>宋体</vt:lpstr>
      <vt:lpstr>微软雅黑</vt:lpstr>
      <vt:lpstr>Arial</vt:lpstr>
      <vt:lpstr>Courier New</vt:lpstr>
      <vt:lpstr>Helvetica</vt:lpstr>
      <vt:lpstr>Wingdings</vt:lpstr>
      <vt:lpstr>1_自定义设计方案</vt:lpstr>
      <vt:lpstr>数据通信网络基础</vt:lpstr>
      <vt:lpstr>PowerPoint 演示文稿</vt:lpstr>
      <vt:lpstr>PowerPoint 演示文稿</vt:lpstr>
      <vt:lpstr>华为设备图标简介</vt:lpstr>
      <vt:lpstr>PowerPoint 演示文稿</vt:lpstr>
      <vt:lpstr>网络通信基本概念</vt:lpstr>
      <vt:lpstr>信息传递过程</vt:lpstr>
      <vt:lpstr>常见术语</vt:lpstr>
      <vt:lpstr>数据通信网络基本概念</vt:lpstr>
      <vt:lpstr>网络设备 - 交换机</vt:lpstr>
      <vt:lpstr>网络设备 - 路由器</vt:lpstr>
      <vt:lpstr>网络设备 - 防火墙</vt:lpstr>
      <vt:lpstr>网络设备 - 无线设备</vt:lpstr>
      <vt:lpstr>PowerPoint 演示文稿</vt:lpstr>
      <vt:lpstr>局域网、城域网、广域网</vt:lpstr>
      <vt:lpstr>教育行业中的局域网、城域网及广域网</vt:lpstr>
      <vt:lpstr>网络拓扑</vt:lpstr>
      <vt:lpstr>网络拓扑形态</vt:lpstr>
      <vt:lpstr>PowerPoint 演示文稿</vt:lpstr>
      <vt:lpstr>网络工程</vt:lpstr>
      <vt:lpstr>网络工程师</vt:lpstr>
      <vt:lpstr>网络工程师的技术成长之路</vt:lpstr>
      <vt:lpstr>华为认证，为企业人才培养注入活力</vt:lpstr>
      <vt:lpstr>华为认证体系</vt:lpstr>
      <vt:lpstr>华为数通认证进阶路径</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童驰阳</cp:lastModifiedBy>
  <cp:revision>107</cp:revision>
  <dcterms:created xsi:type="dcterms:W3CDTF">2018-11-29T10:16:29Z</dcterms:created>
  <dcterms:modified xsi:type="dcterms:W3CDTF">2021-03-15T05:22:09Z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(3)VF6DHkYke8rW1VYfAZUC0x/pHrio/wTJbF60SDHPPTJZceKs3YZYC6IKAGboKOEoviGxt8ou
N0RISY5hN0ueToSLnaWT2aIsjvJkf1YOu7DQAr9Cb8VpYtpDO/xU0fOvvInIzvfOQgwTXV5L
eGuslPLTvm2/q2TQ8zYRzyFtQH5THJoGfczM2UVhw4/Qp9btAwLr+hRSoHL4nceJBgsCbTSz
zFtVKL/jAJEOA+3mIE</vt:lpwstr>
  </property>
  <property fmtid="{D5CDD505-2E9C-101B-9397-08002B2CF9AE}" pid="3" name="_2015_ms_pID_7253431">
    <vt:lpwstr>R+zyDLWyy/zRWyYDGmeqh/M1BtwAqwKB4ppAuWYs6D2zGHQrmxtWIl
zGcxTllslwjIT59tVWmrVSMLGtn+3AKlwTrC7fwteGVeKASCLoQJbj/qES4DkxPvqpNp7gTO
TzHxXhjo7Qaxow8kGGSDsJMbalMQotrPYimjGOynJHNxdaeoSOmk8k3PLmspo5QQaQbsmsZX
Id3Iom9reVnQ+zibxWJQXsyGcOtEEr12mUyo</vt:lpwstr>
  </property>
  <property fmtid="{D5CDD505-2E9C-101B-9397-08002B2CF9AE}" pid="4" name="_2015_ms_pID_7253432">
    <vt:lpwst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1583674385</vt:lpwstr>
  </property>
  <property fmtid="{D5CDD505-2E9C-101B-9397-08002B2CF9AE}" pid="9" name="ContentTypeId">
    <vt:lpwstr>0x01010002C5B4B712841F4C8A7AAEE2CD191271</vt:lpwstr>
  </property>
</Properties>
</file>