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35"/>
  </p:notesMasterIdLst>
  <p:handoutMasterIdLst>
    <p:handoutMasterId r:id="rId36"/>
  </p:handout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6" r:id="rId21"/>
    <p:sldId id="281" r:id="rId22"/>
    <p:sldId id="282" r:id="rId23"/>
    <p:sldId id="283" r:id="rId24"/>
    <p:sldId id="284" r:id="rId25"/>
    <p:sldId id="291" r:id="rId26"/>
    <p:sldId id="292" r:id="rId27"/>
    <p:sldId id="293" r:id="rId28"/>
    <p:sldId id="294" r:id="rId29"/>
    <p:sldId id="295" r:id="rId30"/>
    <p:sldId id="296" r:id="rId31"/>
    <p:sldId id="297" r:id="rId32"/>
    <p:sldId id="298" r:id="rId33"/>
    <p:sldId id="299" r:id="rId3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1" autoAdjust="0"/>
    <p:restoredTop sz="90235" autoAdjust="0"/>
  </p:normalViewPr>
  <p:slideViewPr>
    <p:cSldViewPr snapToGrid="0" snapToObjects="1">
      <p:cViewPr varScale="1">
        <p:scale>
          <a:sx n="81" d="100"/>
          <a:sy n="81" d="100"/>
        </p:scale>
        <p:origin x="978" y="90"/>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0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3/15/2021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238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a:xfrm>
            <a:off x="432437" y="4596396"/>
            <a:ext cx="5932800" cy="5330241"/>
          </a:xfrm>
        </p:spPr>
        <p:txBody>
          <a:bodyPr/>
          <a:lstStyle/>
          <a:p>
            <a:r>
              <a:rPr lang="zh-CN" altLang="en-US"/>
              <a:t>应用层</a:t>
            </a:r>
          </a:p>
          <a:p>
            <a:pPr lvl="1"/>
            <a:r>
              <a:rPr lang="en-US" altLang="zh-CN"/>
              <a:t>HTTP</a:t>
            </a:r>
            <a:r>
              <a:rPr lang="zh-CN" altLang="en-US"/>
              <a:t>（</a:t>
            </a:r>
            <a:r>
              <a:rPr lang="en-US" altLang="zh-CN"/>
              <a:t>Hypertext Transfer Protocol</a:t>
            </a:r>
            <a:r>
              <a:rPr lang="zh-CN" altLang="en-US"/>
              <a:t>，超文本传输协议）：用来访问在网页服务器上的各种页面。</a:t>
            </a:r>
          </a:p>
          <a:p>
            <a:pPr lvl="1"/>
            <a:r>
              <a:rPr lang="en-US" altLang="zh-CN"/>
              <a:t>FTP</a:t>
            </a:r>
            <a:r>
              <a:rPr lang="zh-CN" altLang="en-US"/>
              <a:t>（</a:t>
            </a:r>
            <a:r>
              <a:rPr lang="en-US" altLang="zh-CN"/>
              <a:t>File Transfer Protocol</a:t>
            </a:r>
            <a:r>
              <a:rPr lang="zh-CN" altLang="en-US"/>
              <a:t>，文件传输协议）：为文件传输提供了途径，它允许数据从一台主机传送到另一台主机上。</a:t>
            </a:r>
          </a:p>
          <a:p>
            <a:pPr lvl="1"/>
            <a:r>
              <a:rPr lang="en-US" altLang="zh-CN"/>
              <a:t>DNS</a:t>
            </a:r>
            <a:r>
              <a:rPr lang="zh-CN" altLang="en-US"/>
              <a:t>（</a:t>
            </a:r>
            <a:r>
              <a:rPr lang="en-US" altLang="zh-CN"/>
              <a:t>Domain Name Service</a:t>
            </a:r>
            <a:r>
              <a:rPr lang="zh-CN" altLang="en-US"/>
              <a:t>，域名称解析服务）：用于实现从主机域名到</a:t>
            </a:r>
            <a:r>
              <a:rPr lang="en-US" altLang="zh-CN"/>
              <a:t>IP</a:t>
            </a:r>
            <a:r>
              <a:rPr lang="zh-CN" altLang="en-US"/>
              <a:t>地址之间的转换。</a:t>
            </a:r>
          </a:p>
          <a:p>
            <a:r>
              <a:rPr lang="zh-CN" altLang="en-US"/>
              <a:t>传输层</a:t>
            </a:r>
          </a:p>
          <a:p>
            <a:pPr lvl="1"/>
            <a:r>
              <a:rPr lang="en-US" altLang="zh-CN"/>
              <a:t>TCP </a:t>
            </a:r>
            <a:r>
              <a:rPr lang="zh-CN" altLang="en-US"/>
              <a:t>（</a:t>
            </a:r>
            <a:r>
              <a:rPr lang="en-US" altLang="zh-CN"/>
              <a:t>Transmission Control Protocol</a:t>
            </a:r>
            <a:r>
              <a:rPr lang="zh-CN" altLang="en-US"/>
              <a:t>，传输控制协议） ：为应用程序提供可靠的面向连接的通信服务。目前，许多流行的应用程序都使用</a:t>
            </a:r>
            <a:r>
              <a:rPr lang="en-US" altLang="zh-CN"/>
              <a:t>TCP</a:t>
            </a:r>
            <a:r>
              <a:rPr lang="zh-CN" altLang="en-US"/>
              <a:t>。</a:t>
            </a:r>
          </a:p>
          <a:p>
            <a:pPr lvl="1"/>
            <a:r>
              <a:rPr lang="en-US" altLang="zh-CN"/>
              <a:t>UDP</a:t>
            </a:r>
            <a:r>
              <a:rPr lang="zh-CN" altLang="en-US"/>
              <a:t>（</a:t>
            </a:r>
            <a:r>
              <a:rPr lang="en-US" altLang="zh-CN"/>
              <a:t>User Datagram Protocol</a:t>
            </a:r>
            <a:r>
              <a:rPr lang="zh-CN" altLang="en-US"/>
              <a:t>，用户数据报协议）：提供了无连接通信，且不对传送数据包进行可靠性的保证。</a:t>
            </a:r>
          </a:p>
          <a:p>
            <a:r>
              <a:rPr lang="zh-CN" altLang="en-US"/>
              <a:t>网络层</a:t>
            </a:r>
          </a:p>
          <a:p>
            <a:pPr lvl="1"/>
            <a:r>
              <a:rPr lang="en-US" altLang="zh-CN"/>
              <a:t>IP</a:t>
            </a:r>
            <a:r>
              <a:rPr lang="zh-CN" altLang="en-US"/>
              <a:t>（</a:t>
            </a:r>
            <a:r>
              <a:rPr lang="en-US" altLang="zh-CN"/>
              <a:t>Internet Protocol</a:t>
            </a:r>
            <a:r>
              <a:rPr lang="zh-CN" altLang="en-US"/>
              <a:t>，互联网协议）：将传输层的数据封装成数据包并完成源站点到目的站点的转发，提供无连接的、不可靠的服务。</a:t>
            </a:r>
            <a:endParaRPr lang="en-US" altLang="zh-CN"/>
          </a:p>
          <a:p>
            <a:pPr lvl="1"/>
            <a:r>
              <a:rPr lang="en-US" altLang="zh-CN"/>
              <a:t>IGMP</a:t>
            </a:r>
            <a:r>
              <a:rPr lang="zh-CN" altLang="en-US"/>
              <a:t>（</a:t>
            </a:r>
            <a:r>
              <a:rPr lang="en-US" altLang="zh-CN"/>
              <a:t>Internet Group Management Protocol</a:t>
            </a:r>
            <a:r>
              <a:rPr lang="zh-CN" altLang="en-US"/>
              <a:t>，</a:t>
            </a:r>
            <a:r>
              <a:rPr lang="zh-CN" altLang="en-US">
                <a:effectLst/>
              </a:rPr>
              <a:t>因特网组管理协议</a:t>
            </a:r>
            <a:r>
              <a:rPr lang="zh-CN" altLang="en-US"/>
              <a:t>）：负责</a:t>
            </a:r>
            <a:r>
              <a:rPr lang="en-US" altLang="zh-CN"/>
              <a:t>IP</a:t>
            </a:r>
            <a:r>
              <a:rPr lang="zh-CN" altLang="en-US"/>
              <a:t>组播成员管理的协议。它用来在</a:t>
            </a:r>
            <a:r>
              <a:rPr lang="en-US" altLang="zh-CN"/>
              <a:t>IP</a:t>
            </a:r>
            <a:r>
              <a:rPr lang="zh-CN" altLang="en-US"/>
              <a:t>主机和与其直接相邻的组播路由器之间建立、维护组播组成员关系。 </a:t>
            </a:r>
            <a:endParaRPr lang="en-US" altLang="zh-CN"/>
          </a:p>
          <a:p>
            <a:pPr lvl="1"/>
            <a:r>
              <a:rPr lang="en-US" altLang="zh-CN"/>
              <a:t>ICMP</a:t>
            </a:r>
            <a:r>
              <a:rPr lang="zh-CN" altLang="en-US"/>
              <a:t>（</a:t>
            </a:r>
            <a:r>
              <a:rPr lang="en-US" altLang="zh-CN"/>
              <a:t>Internet Control Message Protocol</a:t>
            </a:r>
            <a:r>
              <a:rPr lang="zh-CN" altLang="en-US"/>
              <a:t>，网际报文控制协议）：基于</a:t>
            </a:r>
            <a:r>
              <a:rPr lang="en-US" altLang="zh-CN"/>
              <a:t>IP</a:t>
            </a:r>
            <a:r>
              <a:rPr lang="zh-CN" altLang="en-US"/>
              <a:t>协议在网络中发送控制消息，提供可能发生在通信环境中的各种问题反馈。通过这些信息，使管理者可以对所发生的问题作出诊断，然后采取适当的措施解决。</a:t>
            </a:r>
            <a:endParaRPr lang="en-US" altLang="zh-CN"/>
          </a:p>
          <a:p>
            <a:pPr lvl="0"/>
            <a:r>
              <a:rPr lang="zh-CN" altLang="en-US"/>
              <a:t>数据链路层</a:t>
            </a:r>
          </a:p>
          <a:p>
            <a:pPr lvl="1"/>
            <a:r>
              <a:rPr lang="en-US" altLang="zh-CN"/>
              <a:t>PPP</a:t>
            </a:r>
            <a:r>
              <a:rPr lang="zh-CN" altLang="en-US"/>
              <a:t>（</a:t>
            </a:r>
            <a:r>
              <a:rPr lang="en-US" altLang="zh-CN"/>
              <a:t>Point-to-Point Protocol</a:t>
            </a:r>
            <a:r>
              <a:rPr lang="zh-CN" altLang="en-US"/>
              <a:t>，</a:t>
            </a:r>
            <a:r>
              <a:rPr lang="zh-CN" altLang="en-US" sz="1100" kern="1200">
                <a:solidFill>
                  <a:schemeClr val="tx1"/>
                </a:solidFill>
                <a:effectLst/>
                <a:latin typeface="+mn-lt"/>
                <a:ea typeface="+mn-ea"/>
                <a:cs typeface="+mn-cs"/>
              </a:rPr>
              <a:t>点对点协议</a:t>
            </a:r>
            <a:r>
              <a:rPr lang="zh-CN" altLang="en-US"/>
              <a:t>）：一种点对点模式的数据链路层协议，多用于广域网。</a:t>
            </a:r>
            <a:endParaRPr lang="en-US" altLang="zh-CN"/>
          </a:p>
          <a:p>
            <a:pPr lvl="1"/>
            <a:r>
              <a:rPr lang="en-US" altLang="zh-CN"/>
              <a:t>Ethernet( </a:t>
            </a:r>
            <a:r>
              <a:rPr lang="zh-CN" altLang="en-US"/>
              <a:t>以太网协议 </a:t>
            </a:r>
            <a:r>
              <a:rPr lang="en-US" altLang="zh-CN"/>
              <a:t>)</a:t>
            </a:r>
            <a:r>
              <a:rPr lang="zh-CN" altLang="en-US"/>
              <a:t>：一种多路访问广播型数据链路层协议，是当前应用最为广泛的局域网技术。</a:t>
            </a:r>
            <a:endParaRPr lang="en-US" altLang="zh-CN"/>
          </a:p>
          <a:p>
            <a:pPr lvl="1"/>
            <a:r>
              <a:rPr lang="en-US" altLang="zh-CN"/>
              <a:t>PPPoE</a:t>
            </a:r>
            <a:r>
              <a:rPr lang="zh-CN" altLang="en-US"/>
              <a:t>（</a:t>
            </a:r>
            <a:r>
              <a:rPr lang="en-US" altLang="zh-CN"/>
              <a:t>Point-to-Point Protocol over Ethernet</a:t>
            </a:r>
            <a:r>
              <a:rPr lang="zh-CN" altLang="en-US"/>
              <a:t>，以太网承载</a:t>
            </a:r>
            <a:r>
              <a:rPr lang="en-US" altLang="zh-CN"/>
              <a:t>PPP</a:t>
            </a:r>
            <a:r>
              <a:rPr lang="zh-CN" altLang="en-US"/>
              <a:t>协议）：</a:t>
            </a:r>
            <a:r>
              <a:rPr lang="en-US" altLang="zh-CN"/>
              <a:t>PPPoE</a:t>
            </a:r>
            <a:r>
              <a:rPr lang="zh-CN" altLang="en-US"/>
              <a:t>提供通过简单桥接访问设备（接入设备）把一个网络的多个主机连接到远程访问集中器的功能。常见的应用有家庭宽带拨号上网。</a:t>
            </a:r>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98269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042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en-US" altLang="zh-CN"/>
              <a:t>TCP/IP</a:t>
            </a:r>
            <a:r>
              <a:rPr lang="zh-CN" altLang="en-US"/>
              <a:t>每一层都让数据得以通过网络进行传输，这些层之间使用</a:t>
            </a:r>
            <a:r>
              <a:rPr lang="en-US" altLang="zh-CN"/>
              <a:t>PDU</a:t>
            </a:r>
            <a:r>
              <a:rPr lang="zh-CN" altLang="en-US"/>
              <a:t>（</a:t>
            </a:r>
            <a:r>
              <a:rPr lang="en-US" altLang="zh-CN"/>
              <a:t>Packet Data Unit</a:t>
            </a:r>
            <a:r>
              <a:rPr lang="zh-CN" altLang="en-US"/>
              <a:t>，协议数据单元）彼此交换信息，确保网络设备之间能够通信。</a:t>
            </a:r>
            <a:endParaRPr lang="en-US" altLang="zh-CN"/>
          </a:p>
          <a:p>
            <a:pPr lvl="0"/>
            <a:r>
              <a:rPr lang="zh-CN" altLang="en-US"/>
              <a:t>不同层的</a:t>
            </a:r>
            <a:r>
              <a:rPr lang="en-US" altLang="zh-CN"/>
              <a:t>PDU</a:t>
            </a:r>
            <a:r>
              <a:rPr lang="zh-CN" altLang="en-US"/>
              <a:t>中包含有不同的信息，因此</a:t>
            </a:r>
            <a:r>
              <a:rPr lang="en-US" altLang="zh-CN"/>
              <a:t>PDU</a:t>
            </a:r>
            <a:r>
              <a:rPr lang="zh-CN" altLang="en-US"/>
              <a:t>在不同层被赋予了不同的名称。</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73904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698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928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4483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237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8712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IPv4( Internet Protocol Version 4)</a:t>
            </a:r>
            <a:r>
              <a:rPr lang="zh-CN" altLang="en-US"/>
              <a:t>，简称</a:t>
            </a:r>
            <a:r>
              <a:rPr lang="en-US" altLang="zh-CN"/>
              <a:t>IP</a:t>
            </a:r>
            <a:r>
              <a:rPr lang="zh-CN" altLang="en-US"/>
              <a:t>，是目前应用最广泛的网络层协议。</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3572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当采用</a:t>
            </a:r>
            <a:r>
              <a:rPr lang="en-US" altLang="zh-CN"/>
              <a:t>IP</a:t>
            </a:r>
            <a:r>
              <a:rPr lang="zh-CN" altLang="en-US"/>
              <a:t>作为网络层协议时，通信的双方都会被分配到一个“独一无二”的</a:t>
            </a:r>
            <a:r>
              <a:rPr lang="en-US" altLang="zh-CN"/>
              <a:t>IP</a:t>
            </a:r>
            <a:r>
              <a:rPr lang="zh-CN" altLang="en-US"/>
              <a:t>地址来标识自己。</a:t>
            </a:r>
            <a:r>
              <a:rPr lang="en-US" altLang="zh-CN"/>
              <a:t>IP</a:t>
            </a:r>
            <a:r>
              <a:rPr lang="zh-CN" altLang="en-US"/>
              <a:t>地址可被写成</a:t>
            </a:r>
            <a:r>
              <a:rPr lang="en-US" altLang="zh-CN"/>
              <a:t>32</a:t>
            </a:r>
            <a:r>
              <a:rPr lang="zh-CN" altLang="en-US"/>
              <a:t>位的二进制整数值形式，但为了方便人们阅读和分析，它通常被写成点分十进制的形式，即四个字节被分开用十进制表示，中间用点分隔，比如</a:t>
            </a:r>
            <a:r>
              <a:rPr lang="en-US" altLang="zh-CN"/>
              <a:t>192.168.1.1</a:t>
            </a:r>
            <a:r>
              <a:rPr lang="zh-CN" altLang="en-US"/>
              <a:t>。</a:t>
            </a:r>
            <a:endParaRPr lang="en-US" altLang="zh-CN"/>
          </a:p>
          <a:p>
            <a:pPr lvl="0"/>
            <a:r>
              <a:rPr lang="en-US" altLang="zh-CN"/>
              <a:t>IP</a:t>
            </a:r>
            <a:r>
              <a:rPr lang="zh-CN" altLang="en-US"/>
              <a:t>数据包的封装与转发：</a:t>
            </a:r>
            <a:endParaRPr lang="en-US" altLang="zh-CN"/>
          </a:p>
          <a:p>
            <a:pPr lvl="1"/>
            <a:r>
              <a:rPr lang="zh-CN" altLang="en-US"/>
              <a:t>网络层收到上层（如传输层）协议传来的数据时候，会封装一个</a:t>
            </a:r>
            <a:r>
              <a:rPr lang="en-US" altLang="zh-CN"/>
              <a:t>IP</a:t>
            </a:r>
            <a:r>
              <a:rPr lang="zh-CN" altLang="en-US"/>
              <a:t>报文头部，并且把源和目的</a:t>
            </a:r>
            <a:r>
              <a:rPr lang="en-US" altLang="zh-CN"/>
              <a:t>IP</a:t>
            </a:r>
            <a:r>
              <a:rPr lang="zh-CN" altLang="en-US"/>
              <a:t>地址都添加到该头部中。</a:t>
            </a:r>
            <a:endParaRPr lang="en-US" altLang="zh-CN"/>
          </a:p>
          <a:p>
            <a:pPr lvl="1"/>
            <a:r>
              <a:rPr lang="zh-CN" altLang="en-US"/>
              <a:t>中间经过的网络设备（如路由器），会维护一张指导</a:t>
            </a:r>
            <a:r>
              <a:rPr lang="en-US" altLang="zh-CN"/>
              <a:t>IP</a:t>
            </a:r>
            <a:r>
              <a:rPr lang="zh-CN" altLang="en-US"/>
              <a:t>报文转发的“地图”</a:t>
            </a:r>
            <a:r>
              <a:rPr lang="en-US" altLang="zh-CN"/>
              <a:t>——</a:t>
            </a:r>
            <a:r>
              <a:rPr lang="zh-CN" altLang="en-US"/>
              <a:t>路由表，通过读取</a:t>
            </a:r>
            <a:r>
              <a:rPr lang="en-US" altLang="zh-CN"/>
              <a:t>IP</a:t>
            </a:r>
            <a:r>
              <a:rPr lang="zh-CN" altLang="en-US"/>
              <a:t>数据包的目的地址，查找本地路由表后转发</a:t>
            </a:r>
            <a:r>
              <a:rPr lang="en-US" altLang="zh-CN"/>
              <a:t>IP</a:t>
            </a:r>
            <a:r>
              <a:rPr lang="zh-CN" altLang="en-US"/>
              <a:t>数据包。</a:t>
            </a:r>
            <a:endParaRPr lang="en-US" altLang="zh-CN"/>
          </a:p>
          <a:p>
            <a:pPr lvl="1"/>
            <a:r>
              <a:rPr lang="en-US" altLang="zh-CN"/>
              <a:t>IP</a:t>
            </a:r>
            <a:r>
              <a:rPr lang="zh-CN" altLang="en-US"/>
              <a:t>数据包最终到达目的主机，目的主机通过读取目的</a:t>
            </a:r>
            <a:r>
              <a:rPr lang="en-US" altLang="zh-CN"/>
              <a:t>IP</a:t>
            </a:r>
            <a:r>
              <a:rPr lang="zh-CN" altLang="en-US"/>
              <a:t>地址确定是否接受并做下一步处理。</a:t>
            </a:r>
            <a:endParaRPr lang="en-US" altLang="zh-CN"/>
          </a:p>
          <a:p>
            <a:pPr lvl="0"/>
            <a:r>
              <a:rPr lang="zh-CN" altLang="en-US"/>
              <a:t>除了</a:t>
            </a:r>
            <a:r>
              <a:rPr lang="en-US" altLang="zh-CN"/>
              <a:t>IP</a:t>
            </a:r>
            <a:r>
              <a:rPr lang="zh-CN" altLang="en-US"/>
              <a:t>协议外，网络层中还有如</a:t>
            </a:r>
            <a:r>
              <a:rPr lang="en-US" altLang="zh-CN"/>
              <a:t>OSPF</a:t>
            </a:r>
            <a:r>
              <a:rPr lang="zh-CN" altLang="en-US"/>
              <a:t>、</a:t>
            </a:r>
            <a:r>
              <a:rPr lang="en-US" altLang="zh-CN"/>
              <a:t>IS-IS</a:t>
            </a:r>
            <a:r>
              <a:rPr lang="zh-CN" altLang="en-US"/>
              <a:t>、</a:t>
            </a:r>
            <a:r>
              <a:rPr lang="en-US" altLang="zh-CN"/>
              <a:t>BGP</a:t>
            </a:r>
            <a:r>
              <a:rPr lang="zh-CN" altLang="en-US"/>
              <a:t>等各种路由协议帮助路由器建立路由表，</a:t>
            </a:r>
            <a:r>
              <a:rPr lang="en-US" altLang="zh-CN"/>
              <a:t>ICMP</a:t>
            </a:r>
            <a:r>
              <a:rPr lang="zh-CN" altLang="en-US"/>
              <a:t>帮忙进行网络的控制和状态诊断。</a:t>
            </a:r>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1123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52054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69551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MAC</a:t>
            </a:r>
            <a:r>
              <a:rPr lang="zh-CN" altLang="en-US"/>
              <a:t>地址由</a:t>
            </a:r>
            <a:r>
              <a:rPr lang="en-US" altLang="zh-CN"/>
              <a:t>48</a:t>
            </a:r>
            <a:r>
              <a:rPr lang="zh-CN" altLang="en-US"/>
              <a:t>比特（</a:t>
            </a:r>
            <a:r>
              <a:rPr lang="en-US" altLang="zh-CN"/>
              <a:t>6</a:t>
            </a:r>
            <a:r>
              <a:rPr lang="zh-CN" altLang="en-US"/>
              <a:t>个字节）长，</a:t>
            </a:r>
            <a:r>
              <a:rPr lang="en-US" altLang="zh-CN"/>
              <a:t>12</a:t>
            </a:r>
            <a:r>
              <a:rPr lang="zh-CN" altLang="en-US"/>
              <a:t>位的</a:t>
            </a:r>
            <a:r>
              <a:rPr lang="en-US" altLang="zh-CN"/>
              <a:t>16</a:t>
            </a:r>
            <a:r>
              <a:rPr lang="zh-CN" altLang="en-US"/>
              <a:t>进制数字组成。例如：</a:t>
            </a:r>
            <a:r>
              <a:rPr lang="en-US" altLang="zh-CN"/>
              <a:t>48-A4-72-1C-8F-4F</a:t>
            </a:r>
          </a:p>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89297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36171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双绞线：当今以太网最常见的传输介质，按照抗电磁干扰能力还可以分为：</a:t>
            </a:r>
          </a:p>
          <a:p>
            <a:pPr lvl="1"/>
            <a:r>
              <a:rPr lang="en-US" altLang="zh-CN"/>
              <a:t>STP-</a:t>
            </a:r>
            <a:r>
              <a:rPr lang="zh-CN" altLang="en-US"/>
              <a:t>屏蔽双绞线</a:t>
            </a:r>
          </a:p>
          <a:p>
            <a:pPr lvl="1"/>
            <a:r>
              <a:rPr lang="en-US" altLang="zh-CN"/>
              <a:t>UTP-</a:t>
            </a:r>
            <a:r>
              <a:rPr lang="zh-CN" altLang="en-US"/>
              <a:t>非屏蔽双绞线</a:t>
            </a:r>
          </a:p>
          <a:p>
            <a:r>
              <a:rPr lang="zh-CN" altLang="en-US"/>
              <a:t>光纤传输，按照功能部件可分为：</a:t>
            </a:r>
            <a:endParaRPr lang="en-US" altLang="zh-CN"/>
          </a:p>
          <a:p>
            <a:pPr lvl="1"/>
            <a:r>
              <a:rPr lang="zh-CN" altLang="en-US"/>
              <a:t>光纤：光传输介质，简单的说，就是一根玻璃纤维，用于约束光传输的通道。</a:t>
            </a:r>
            <a:endParaRPr lang="en-US" altLang="zh-CN"/>
          </a:p>
          <a:p>
            <a:pPr lvl="1"/>
            <a:r>
              <a:rPr lang="zh-CN" altLang="en-US"/>
              <a:t>光模块：将电信号与光信号互转的器件，产生光信号。</a:t>
            </a:r>
            <a:endParaRPr lang="en-US" altLang="zh-CN"/>
          </a:p>
          <a:p>
            <a:r>
              <a:rPr lang="zh-CN" altLang="en-US"/>
              <a:t>串口电缆在</a:t>
            </a:r>
            <a:r>
              <a:rPr lang="en-US" altLang="zh-CN"/>
              <a:t>WAN</a:t>
            </a:r>
            <a:r>
              <a:rPr lang="zh-CN" altLang="en-US"/>
              <a:t>（</a:t>
            </a:r>
            <a:r>
              <a:rPr lang="en-US" altLang="zh-CN"/>
              <a:t>Wide Area Network</a:t>
            </a:r>
            <a:r>
              <a:rPr lang="zh-CN" altLang="en-US"/>
              <a:t>，广域网）中大规模使用，根据</a:t>
            </a:r>
            <a:r>
              <a:rPr lang="en-US" altLang="zh-CN"/>
              <a:t>WAN</a:t>
            </a:r>
            <a:r>
              <a:rPr lang="zh-CN" altLang="en-US"/>
              <a:t>线路类型不同，串口电缆在设备上连接的接口类型也不同：异</a:t>
            </a:r>
            <a:r>
              <a:rPr lang="en-US" altLang="zh-CN"/>
              <a:t>/</a:t>
            </a:r>
            <a:r>
              <a:rPr lang="zh-CN" altLang="en-US"/>
              <a:t>同步串口、</a:t>
            </a:r>
            <a:r>
              <a:rPr lang="en-US" altLang="zh-CN"/>
              <a:t>ATM</a:t>
            </a:r>
            <a:r>
              <a:rPr lang="zh-CN" altLang="en-US"/>
              <a:t>接口、</a:t>
            </a:r>
            <a:r>
              <a:rPr lang="en-US" altLang="zh-CN"/>
              <a:t>POS</a:t>
            </a:r>
            <a:r>
              <a:rPr lang="zh-CN" altLang="en-US"/>
              <a:t>接口、</a:t>
            </a:r>
            <a:r>
              <a:rPr lang="en-US" altLang="zh-CN"/>
              <a:t>CE1/PRI</a:t>
            </a:r>
            <a:r>
              <a:rPr lang="zh-CN" altLang="en-US"/>
              <a:t>接口等。</a:t>
            </a:r>
            <a:endParaRPr lang="en-US" altLang="zh-CN"/>
          </a:p>
          <a:p>
            <a:r>
              <a:rPr lang="zh-CN" altLang="en-US"/>
              <a:t>无线信号的传输可以通过电磁波进行，例如：无线路由器将数据通过调制以电磁波发送出去，移动终端的无线网卡将电磁波解调，得到数据，完成从无线路由器到移动终端的数据传输。</a:t>
            </a:r>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7874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4987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假设你正在通过网页浏览器访问华为官网，当你输入完网址，敲下回车后，计算机内部会发生下列事情：</a:t>
            </a:r>
            <a:endParaRPr lang="en-US" altLang="zh-CN"/>
          </a:p>
          <a:p>
            <a:pPr lvl="1"/>
            <a:r>
              <a:rPr lang="en-US" altLang="zh-CN"/>
              <a:t>1. IE</a:t>
            </a:r>
            <a:r>
              <a:rPr lang="zh-CN" altLang="en-US"/>
              <a:t>浏览器</a:t>
            </a:r>
            <a:r>
              <a:rPr lang="en-US" altLang="zh-CN"/>
              <a:t>(</a:t>
            </a:r>
            <a:r>
              <a:rPr lang="zh-CN" altLang="en-US"/>
              <a:t>应用程序</a:t>
            </a:r>
            <a:r>
              <a:rPr lang="en-US" altLang="zh-CN"/>
              <a:t>)</a:t>
            </a:r>
            <a:r>
              <a:rPr lang="zh-CN" altLang="en-US"/>
              <a:t>调用</a:t>
            </a:r>
            <a:r>
              <a:rPr lang="en-US" altLang="zh-CN"/>
              <a:t>HTTP(</a:t>
            </a:r>
            <a:r>
              <a:rPr lang="zh-CN" altLang="en-US"/>
              <a:t>应用层协议</a:t>
            </a:r>
            <a:r>
              <a:rPr lang="en-US" altLang="zh-CN"/>
              <a:t>)</a:t>
            </a:r>
            <a:r>
              <a:rPr lang="zh-CN" altLang="en-US"/>
              <a:t>，完成应用层数据的封装</a:t>
            </a:r>
            <a:r>
              <a:rPr lang="en-US" altLang="zh-CN"/>
              <a:t>(</a:t>
            </a:r>
            <a:r>
              <a:rPr lang="zh-CN" altLang="en-US"/>
              <a:t>图中</a:t>
            </a:r>
            <a:r>
              <a:rPr lang="en-US" altLang="zh-CN"/>
              <a:t>DATA</a:t>
            </a:r>
            <a:r>
              <a:rPr lang="zh-CN" altLang="en-US"/>
              <a:t>还应包括</a:t>
            </a:r>
            <a:r>
              <a:rPr lang="en-US" altLang="zh-CN"/>
              <a:t>HTTP</a:t>
            </a:r>
            <a:r>
              <a:rPr lang="zh-CN" altLang="en-US"/>
              <a:t>头部，此处省略</a:t>
            </a:r>
            <a:r>
              <a:rPr lang="en-US" altLang="zh-CN"/>
              <a:t>)</a:t>
            </a:r>
            <a:r>
              <a:rPr lang="zh-CN" altLang="en-US"/>
              <a:t> 。</a:t>
            </a:r>
            <a:endParaRPr lang="en-US" altLang="zh-CN"/>
          </a:p>
          <a:p>
            <a:pPr lvl="1"/>
            <a:r>
              <a:rPr lang="en-US" altLang="zh-CN"/>
              <a:t>2. HTTP</a:t>
            </a:r>
            <a:r>
              <a:rPr lang="zh-CN" altLang="en-US"/>
              <a:t>依靠传输层的</a:t>
            </a:r>
            <a:r>
              <a:rPr lang="en-US" altLang="zh-CN"/>
              <a:t>TCP</a:t>
            </a:r>
            <a:r>
              <a:rPr lang="zh-CN" altLang="en-US"/>
              <a:t>进行数据的可靠性传输，将封装好的数据传递到</a:t>
            </a:r>
            <a:r>
              <a:rPr lang="en-US" altLang="zh-CN"/>
              <a:t>TCP</a:t>
            </a:r>
            <a:r>
              <a:rPr lang="zh-CN" altLang="en-US"/>
              <a:t>模块。</a:t>
            </a:r>
            <a:endParaRPr lang="en-US" altLang="zh-CN"/>
          </a:p>
          <a:p>
            <a:pPr lvl="1"/>
            <a:r>
              <a:rPr lang="en-US" altLang="zh-CN"/>
              <a:t>3. TCP</a:t>
            </a:r>
            <a:r>
              <a:rPr lang="zh-CN" altLang="en-US"/>
              <a:t>模块给应用层传递下来的</a:t>
            </a:r>
            <a:r>
              <a:rPr lang="en-US" altLang="zh-CN"/>
              <a:t>Data</a:t>
            </a:r>
            <a:r>
              <a:rPr lang="zh-CN" altLang="en-US"/>
              <a:t>添加上相应的</a:t>
            </a:r>
            <a:r>
              <a:rPr lang="en-US" altLang="zh-CN"/>
              <a:t>TCP</a:t>
            </a:r>
            <a:r>
              <a:rPr lang="zh-CN" altLang="en-US"/>
              <a:t>头部信息</a:t>
            </a:r>
            <a:r>
              <a:rPr lang="en-US" altLang="zh-CN"/>
              <a:t>(</a:t>
            </a:r>
            <a:r>
              <a:rPr lang="zh-CN" altLang="en-US"/>
              <a:t>源端口、目的端口等</a:t>
            </a:r>
            <a:r>
              <a:rPr lang="en-US" altLang="zh-CN"/>
              <a:t>)</a:t>
            </a:r>
            <a:r>
              <a:rPr lang="zh-CN" altLang="en-US"/>
              <a:t>。此时的</a:t>
            </a:r>
            <a:r>
              <a:rPr lang="en-US" altLang="zh-CN"/>
              <a:t>PDU</a:t>
            </a:r>
            <a:r>
              <a:rPr lang="zh-CN" altLang="en-US"/>
              <a:t>被称作</a:t>
            </a:r>
            <a:r>
              <a:rPr lang="en-US" altLang="zh-CN"/>
              <a:t>Segment(</a:t>
            </a:r>
            <a:r>
              <a:rPr lang="zh-CN" altLang="en-US"/>
              <a:t>段</a:t>
            </a:r>
            <a:r>
              <a:rPr lang="en-US" altLang="zh-CN"/>
              <a:t>)</a:t>
            </a:r>
            <a:r>
              <a:rPr lang="zh-CN" altLang="en-US"/>
              <a:t>。</a:t>
            </a:r>
            <a:endParaRPr lang="en-US" altLang="zh-CN"/>
          </a:p>
          <a:p>
            <a:pPr lvl="1"/>
            <a:r>
              <a:rPr lang="en-US" altLang="zh-CN"/>
              <a:t>4. </a:t>
            </a:r>
            <a:r>
              <a:rPr lang="zh-CN" altLang="en-US"/>
              <a:t>在</a:t>
            </a:r>
            <a:r>
              <a:rPr lang="en-US" altLang="zh-CN"/>
              <a:t>IPv4</a:t>
            </a:r>
            <a:r>
              <a:rPr lang="zh-CN" altLang="en-US"/>
              <a:t>网络中，</a:t>
            </a:r>
            <a:r>
              <a:rPr lang="en-US" altLang="zh-CN"/>
              <a:t>TCP</a:t>
            </a:r>
            <a:r>
              <a:rPr lang="zh-CN" altLang="en-US"/>
              <a:t>模块会将封装好的</a:t>
            </a:r>
            <a:r>
              <a:rPr lang="en-US" altLang="zh-CN"/>
              <a:t>Segment</a:t>
            </a:r>
            <a:r>
              <a:rPr lang="zh-CN" altLang="en-US"/>
              <a:t>传递给网络层的</a:t>
            </a:r>
            <a:r>
              <a:rPr lang="en-US" altLang="zh-CN"/>
              <a:t>IPv4</a:t>
            </a:r>
            <a:r>
              <a:rPr lang="zh-CN" altLang="en-US"/>
              <a:t>模块</a:t>
            </a:r>
            <a:r>
              <a:rPr lang="en-US" altLang="zh-CN"/>
              <a:t>(</a:t>
            </a:r>
            <a:r>
              <a:rPr lang="zh-CN" altLang="en-US"/>
              <a:t>若在</a:t>
            </a:r>
            <a:r>
              <a:rPr lang="en-US" altLang="zh-CN"/>
              <a:t>IPv6</a:t>
            </a:r>
            <a:r>
              <a:rPr lang="zh-CN" altLang="en-US"/>
              <a:t>环境，会交给</a:t>
            </a:r>
            <a:r>
              <a:rPr lang="en-US" altLang="zh-CN"/>
              <a:t>IPv6</a:t>
            </a:r>
            <a:r>
              <a:rPr lang="zh-CN" altLang="en-US"/>
              <a:t>模块进行处理</a:t>
            </a:r>
            <a:r>
              <a:rPr lang="en-US" altLang="zh-CN"/>
              <a:t>)</a:t>
            </a:r>
            <a:r>
              <a:rPr lang="zh-CN" altLang="en-US"/>
              <a:t>。</a:t>
            </a:r>
            <a:endParaRPr lang="en-US" altLang="zh-CN"/>
          </a:p>
          <a:p>
            <a:pPr lvl="1"/>
            <a:r>
              <a:rPr lang="en-US" altLang="zh-CN"/>
              <a:t>5. IPv4</a:t>
            </a:r>
            <a:r>
              <a:rPr lang="zh-CN" altLang="en-US"/>
              <a:t>模块在收到</a:t>
            </a:r>
            <a:r>
              <a:rPr lang="en-US" altLang="zh-CN"/>
              <a:t>TCP</a:t>
            </a:r>
            <a:r>
              <a:rPr lang="zh-CN" altLang="en-US"/>
              <a:t>模块传递来的</a:t>
            </a:r>
            <a:r>
              <a:rPr lang="en-US" altLang="zh-CN"/>
              <a:t>Segment</a:t>
            </a:r>
            <a:r>
              <a:rPr lang="zh-CN" altLang="en-US"/>
              <a:t>之后，完成</a:t>
            </a:r>
            <a:r>
              <a:rPr lang="en-US" altLang="zh-CN"/>
              <a:t>IPv4</a:t>
            </a:r>
            <a:r>
              <a:rPr lang="zh-CN" altLang="en-US"/>
              <a:t>头部的封装，此时的</a:t>
            </a:r>
            <a:r>
              <a:rPr lang="en-US" altLang="zh-CN"/>
              <a:t>PDU</a:t>
            </a:r>
            <a:r>
              <a:rPr lang="zh-CN" altLang="en-US"/>
              <a:t>被称为</a:t>
            </a:r>
            <a:r>
              <a:rPr lang="en-US" altLang="zh-CN"/>
              <a:t>Packet(</a:t>
            </a:r>
            <a:r>
              <a:rPr lang="zh-CN" altLang="en-US"/>
              <a:t>包</a:t>
            </a:r>
            <a:r>
              <a:rPr lang="en-US" altLang="zh-CN"/>
              <a:t>)</a:t>
            </a:r>
            <a:r>
              <a:rPr lang="zh-CN" altLang="en-US"/>
              <a:t>。</a:t>
            </a:r>
            <a:endParaRPr lang="en-US" altLang="zh-CN"/>
          </a:p>
          <a:p>
            <a:pPr lvl="1"/>
            <a:r>
              <a:rPr lang="en-US" altLang="zh-CN"/>
              <a:t>6. </a:t>
            </a:r>
            <a:r>
              <a:rPr lang="zh-CN" altLang="en-US"/>
              <a:t>由于使用了</a:t>
            </a:r>
            <a:r>
              <a:rPr lang="en-US" altLang="zh-CN"/>
              <a:t>Ethernet</a:t>
            </a:r>
            <a:r>
              <a:rPr lang="zh-CN" altLang="en-US"/>
              <a:t>作为数据链路层协议，故在</a:t>
            </a:r>
            <a:r>
              <a:rPr lang="en-US" altLang="zh-CN"/>
              <a:t>IPv4</a:t>
            </a:r>
            <a:r>
              <a:rPr lang="zh-CN" altLang="en-US"/>
              <a:t>模块完成封装之后，会将</a:t>
            </a:r>
            <a:r>
              <a:rPr lang="en-US" altLang="zh-CN"/>
              <a:t>Packet</a:t>
            </a:r>
            <a:r>
              <a:rPr lang="zh-CN" altLang="en-US"/>
              <a:t>交由数据链路层的</a:t>
            </a:r>
            <a:r>
              <a:rPr lang="en-US" altLang="zh-CN"/>
              <a:t>Ethernet</a:t>
            </a:r>
            <a:r>
              <a:rPr lang="zh-CN" altLang="en-US"/>
              <a:t>模块</a:t>
            </a:r>
            <a:r>
              <a:rPr lang="en-US" altLang="zh-CN"/>
              <a:t>(</a:t>
            </a:r>
            <a:r>
              <a:rPr lang="zh-CN" altLang="en-US"/>
              <a:t>例如以太网卡</a:t>
            </a:r>
            <a:r>
              <a:rPr lang="en-US" altLang="zh-CN"/>
              <a:t>)</a:t>
            </a:r>
            <a:r>
              <a:rPr lang="zh-CN" altLang="en-US"/>
              <a:t>处理。</a:t>
            </a:r>
            <a:endParaRPr lang="en-US" altLang="zh-CN"/>
          </a:p>
          <a:p>
            <a:pPr lvl="1"/>
            <a:r>
              <a:rPr lang="en-US" altLang="zh-CN"/>
              <a:t>7. Ethernet</a:t>
            </a:r>
            <a:r>
              <a:rPr lang="zh-CN" altLang="en-US"/>
              <a:t>模块在收到</a:t>
            </a:r>
            <a:r>
              <a:rPr lang="en-US" altLang="zh-CN"/>
              <a:t>IPv4</a:t>
            </a:r>
            <a:r>
              <a:rPr lang="zh-CN" altLang="en-US"/>
              <a:t>模块传递来的</a:t>
            </a:r>
            <a:r>
              <a:rPr lang="en-US" altLang="zh-CN"/>
              <a:t>Packet</a:t>
            </a:r>
            <a:r>
              <a:rPr lang="zh-CN" altLang="en-US"/>
              <a:t>之后，添加上相应的</a:t>
            </a:r>
            <a:r>
              <a:rPr lang="en-US" altLang="zh-CN"/>
              <a:t>Ethernet</a:t>
            </a:r>
            <a:r>
              <a:rPr lang="zh-CN" altLang="en-US"/>
              <a:t>头部信息和</a:t>
            </a:r>
            <a:r>
              <a:rPr lang="en-US" altLang="zh-CN"/>
              <a:t>FCS</a:t>
            </a:r>
            <a:r>
              <a:rPr lang="zh-CN" altLang="en-US"/>
              <a:t>帧尾，此时的</a:t>
            </a:r>
            <a:r>
              <a:rPr lang="en-US" altLang="zh-CN"/>
              <a:t>PDU</a:t>
            </a:r>
            <a:r>
              <a:rPr lang="zh-CN" altLang="en-US"/>
              <a:t>被称为</a:t>
            </a:r>
            <a:r>
              <a:rPr lang="en-US" altLang="zh-CN"/>
              <a:t>Frame(</a:t>
            </a:r>
            <a:r>
              <a:rPr lang="zh-CN" altLang="en-US"/>
              <a:t>帧</a:t>
            </a:r>
            <a:r>
              <a:rPr lang="en-US" altLang="zh-CN"/>
              <a:t>)</a:t>
            </a:r>
            <a:r>
              <a:rPr lang="zh-CN" altLang="en-US"/>
              <a:t>。</a:t>
            </a:r>
            <a:endParaRPr lang="en-US" altLang="zh-CN"/>
          </a:p>
          <a:p>
            <a:pPr lvl="1"/>
            <a:r>
              <a:rPr lang="en-US" altLang="zh-CN"/>
              <a:t>8. </a:t>
            </a:r>
            <a:r>
              <a:rPr lang="zh-CN" altLang="en-US"/>
              <a:t>在</a:t>
            </a:r>
            <a:r>
              <a:rPr lang="en-US" altLang="zh-CN"/>
              <a:t>Ethernet</a:t>
            </a:r>
            <a:r>
              <a:rPr lang="zh-CN" altLang="en-US"/>
              <a:t>模块封装完毕之后，会将数据传递到物理层。</a:t>
            </a:r>
            <a:endParaRPr lang="en-US" altLang="zh-CN"/>
          </a:p>
          <a:p>
            <a:pPr lvl="1"/>
            <a:r>
              <a:rPr lang="en-US" altLang="zh-CN"/>
              <a:t>9. </a:t>
            </a:r>
            <a:r>
              <a:rPr lang="zh-CN" altLang="en-US"/>
              <a:t>根据物理介质的不同，物理层负责将数字信号转换成电信号，光信号，电磁波</a:t>
            </a:r>
            <a:r>
              <a:rPr lang="en-US" altLang="zh-CN"/>
              <a:t>(</a:t>
            </a:r>
            <a:r>
              <a:rPr lang="zh-CN" altLang="en-US"/>
              <a:t>无线</a:t>
            </a:r>
            <a:r>
              <a:rPr lang="en-US" altLang="zh-CN"/>
              <a:t>)</a:t>
            </a:r>
            <a:r>
              <a:rPr lang="zh-CN" altLang="en-US"/>
              <a:t>信号等。</a:t>
            </a:r>
            <a:endParaRPr lang="en-US" altLang="zh-CN"/>
          </a:p>
          <a:p>
            <a:pPr lvl="1"/>
            <a:r>
              <a:rPr lang="en-US" altLang="zh-CN"/>
              <a:t>10. </a:t>
            </a:r>
            <a:r>
              <a:rPr lang="zh-CN" altLang="en-US"/>
              <a:t>转换完成的信号在网络中开始传递。</a:t>
            </a:r>
            <a:endParaRPr lang="en-US" altLang="zh-CN"/>
          </a:p>
          <a:p>
            <a:pPr lvl="0"/>
            <a:endParaRPr lang="en-US" altLang="zh-CN"/>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99038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一般情况下：</a:t>
            </a:r>
            <a:endParaRPr lang="en-US" altLang="zh-CN"/>
          </a:p>
          <a:p>
            <a:pPr lvl="1"/>
            <a:r>
              <a:rPr lang="zh-CN" altLang="en-US"/>
              <a:t>网络中的二层设备（如以太网交换机）只会解封装数据的二层头部，根据二层头部的信息进行相应的“交换”操作。</a:t>
            </a:r>
            <a:endParaRPr lang="en-US" altLang="zh-CN"/>
          </a:p>
          <a:p>
            <a:pPr lvl="1"/>
            <a:r>
              <a:rPr lang="zh-CN" altLang="en-US"/>
              <a:t>网络中的三层设备（如路由器）只会解封装到三层头部，并且根据三层头部的信息进行相应的“路由”操作。</a:t>
            </a:r>
            <a:endParaRPr lang="en-US" altLang="zh-CN"/>
          </a:p>
          <a:p>
            <a:pPr lvl="1"/>
            <a:r>
              <a:rPr lang="zh-CN" altLang="en-US"/>
              <a:t>注：“交换”和“路由”的详细细节和原则，将会在后面的课程中详细介绍。</a:t>
            </a:r>
            <a:endParaRPr lang="en-US" altLang="zh-CN"/>
          </a:p>
          <a:p>
            <a:pPr lvl="0"/>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620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经过中间网络传递之后，数据最终到达目的服务器。根据不同的协议头部的信息，数据将被一层层的解封装并做相应的处理和传递，最终交由</a:t>
            </a:r>
            <a:r>
              <a:rPr lang="en-US" altLang="zh-CN"/>
              <a:t>WEB</a:t>
            </a:r>
            <a:r>
              <a:rPr lang="zh-CN" altLang="en-US"/>
              <a:t>服务器上的应用程序进行处理。</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17663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7851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zh-CN" altLang="en-US"/>
              <a:t>答案：</a:t>
            </a:r>
            <a:endParaRPr lang="en-US" altLang="zh-CN"/>
          </a:p>
          <a:p>
            <a:pPr lvl="1"/>
            <a:r>
              <a:rPr lang="zh-CN" altLang="en-US"/>
              <a:t>各个层次之间分工、界限明确，有助于各个部件的开发、设计和故障排除。</a:t>
            </a:r>
          </a:p>
          <a:p>
            <a:pPr lvl="1"/>
            <a:r>
              <a:rPr lang="zh-CN" altLang="en-US"/>
              <a:t>通过定义在模型的每一层实现什么功能</a:t>
            </a:r>
            <a:r>
              <a:rPr lang="en-US" altLang="zh-CN"/>
              <a:t>,</a:t>
            </a:r>
            <a:r>
              <a:rPr lang="zh-CN" altLang="en-US"/>
              <a:t>鼓励产业的标准化。</a:t>
            </a:r>
          </a:p>
          <a:p>
            <a:pPr lvl="1"/>
            <a:r>
              <a:rPr lang="zh-CN" altLang="en-US"/>
              <a:t>通过提供接口的方式，使得各种类型的网络硬件和软件能够相互通信，提高兼容性。</a:t>
            </a:r>
          </a:p>
          <a:p>
            <a:pPr marL="228600" lvl="0" indent="-228600">
              <a:buFont typeface="+mj-lt"/>
              <a:buAutoNum type="arabicPeriod"/>
            </a:pPr>
            <a:r>
              <a:rPr lang="zh-CN" altLang="en-US"/>
              <a:t>答案：</a:t>
            </a:r>
            <a:endParaRPr lang="en-US" altLang="zh-CN"/>
          </a:p>
          <a:p>
            <a:pPr lvl="1"/>
            <a:r>
              <a:rPr lang="zh-CN" altLang="en-US"/>
              <a:t>应用层：</a:t>
            </a:r>
            <a:r>
              <a:rPr lang="en-US" altLang="zh-CN"/>
              <a:t>HTTP</a:t>
            </a:r>
            <a:r>
              <a:rPr lang="zh-CN" altLang="en-US"/>
              <a:t>、</a:t>
            </a:r>
            <a:r>
              <a:rPr lang="en-US" altLang="zh-CN"/>
              <a:t>FTP</a:t>
            </a:r>
            <a:r>
              <a:rPr lang="zh-CN" altLang="en-US"/>
              <a:t>、</a:t>
            </a:r>
            <a:r>
              <a:rPr lang="en-US" altLang="zh-CN"/>
              <a:t>Telnet</a:t>
            </a:r>
            <a:r>
              <a:rPr lang="zh-CN" altLang="en-US"/>
              <a:t>等</a:t>
            </a:r>
            <a:endParaRPr lang="en-US" altLang="zh-CN"/>
          </a:p>
          <a:p>
            <a:pPr lvl="1"/>
            <a:r>
              <a:rPr lang="zh-CN" altLang="en-US"/>
              <a:t>传输层：</a:t>
            </a:r>
            <a:r>
              <a:rPr lang="en-US" altLang="zh-CN"/>
              <a:t>UDP</a:t>
            </a:r>
            <a:r>
              <a:rPr lang="zh-CN" altLang="en-US"/>
              <a:t>、</a:t>
            </a:r>
            <a:r>
              <a:rPr lang="en-US" altLang="zh-CN"/>
              <a:t>TCP</a:t>
            </a:r>
          </a:p>
          <a:p>
            <a:pPr lvl="1"/>
            <a:r>
              <a:rPr lang="zh-CN" altLang="en-US"/>
              <a:t>网络层：</a:t>
            </a:r>
            <a:r>
              <a:rPr lang="en-US" altLang="zh-CN"/>
              <a:t>IP</a:t>
            </a:r>
            <a:r>
              <a:rPr lang="zh-CN" altLang="en-US"/>
              <a:t>、</a:t>
            </a:r>
            <a:r>
              <a:rPr lang="en-US" altLang="zh-CN"/>
              <a:t>ICMP</a:t>
            </a:r>
            <a:r>
              <a:rPr lang="zh-CN" altLang="en-US"/>
              <a:t>等</a:t>
            </a:r>
            <a:endParaRPr lang="en-US" altLang="zh-CN"/>
          </a:p>
          <a:p>
            <a:pPr lvl="1"/>
            <a:r>
              <a:rPr lang="zh-CN" altLang="en-US"/>
              <a:t>数据链路层：</a:t>
            </a:r>
            <a:r>
              <a:rPr lang="en-US" altLang="zh-CN"/>
              <a:t>Ethernet</a:t>
            </a:r>
            <a:r>
              <a:rPr lang="zh-CN" altLang="en-US"/>
              <a:t>、</a:t>
            </a:r>
            <a:r>
              <a:rPr lang="en-US" altLang="zh-CN"/>
              <a:t>PPP</a:t>
            </a:r>
            <a:r>
              <a:rPr lang="zh-CN" altLang="en-US"/>
              <a:t>、</a:t>
            </a:r>
            <a:r>
              <a:rPr lang="en-US" altLang="zh-CN"/>
              <a:t>PPPoE</a:t>
            </a:r>
            <a:r>
              <a:rPr lang="zh-CN" altLang="en-US"/>
              <a:t>等</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55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0475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502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3775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297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计算机只能识别</a:t>
            </a:r>
            <a:r>
              <a:rPr lang="en-US" altLang="zh-CN"/>
              <a:t>0</a:t>
            </a:r>
            <a:r>
              <a:rPr lang="zh-CN" altLang="en-US"/>
              <a:t>和</a:t>
            </a:r>
            <a:r>
              <a:rPr lang="en-US" altLang="zh-CN"/>
              <a:t>1</a:t>
            </a:r>
            <a:r>
              <a:rPr lang="zh-CN" altLang="en-US"/>
              <a:t>的组成的电子数据</a:t>
            </a:r>
            <a:r>
              <a:rPr lang="en-US" altLang="zh-CN"/>
              <a:t>(digital data)</a:t>
            </a:r>
            <a:r>
              <a:rPr lang="zh-CN" altLang="en-US"/>
              <a:t>。它不具备读取各种信息的能力，所以信息需要通过一定的规则翻译成数据。</a:t>
            </a:r>
            <a:endParaRPr lang="en-US" altLang="zh-CN"/>
          </a:p>
          <a:p>
            <a:r>
              <a:rPr lang="zh-CN" altLang="en-US"/>
              <a:t>而对人来说，我们不具备读取电子数据的能力，所以在读取信息的时候，需要将数据转成人能理解的信息。</a:t>
            </a:r>
            <a:endParaRPr lang="en-US" altLang="zh-CN"/>
          </a:p>
          <a:p>
            <a:r>
              <a:rPr lang="zh-CN" altLang="en-US"/>
              <a:t>对于一名网络工程师来说，需要更关注数据的端到端传递的过程。</a:t>
            </a:r>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8257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106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OSI </a:t>
            </a:r>
            <a:r>
              <a:rPr lang="zh-CN" altLang="en-US"/>
              <a:t>模型</a:t>
            </a:r>
            <a:r>
              <a:rPr lang="en-US" altLang="zh-CN"/>
              <a:t>(Open Systems Interconnection Model)</a:t>
            </a:r>
            <a:r>
              <a:rPr lang="zh-CN" altLang="en-US"/>
              <a:t>，由国际化标准组织</a:t>
            </a:r>
            <a:r>
              <a:rPr lang="en-US" altLang="zh-CN"/>
              <a:t>ISO (The International Organization for Standardization ) </a:t>
            </a:r>
            <a:r>
              <a:rPr lang="zh-CN" altLang="en-US"/>
              <a:t>收录在</a:t>
            </a:r>
            <a:r>
              <a:rPr lang="en-US" altLang="zh-CN"/>
              <a:t>ISO 7489</a:t>
            </a:r>
            <a:r>
              <a:rPr lang="zh-CN" altLang="en-US"/>
              <a:t>标准中并于</a:t>
            </a:r>
            <a:r>
              <a:rPr lang="en-US" altLang="zh-CN"/>
              <a:t>1984</a:t>
            </a:r>
            <a:r>
              <a:rPr lang="zh-CN" altLang="en-US"/>
              <a:t>年发布。</a:t>
            </a:r>
            <a:endParaRPr lang="en-US" altLang="zh-CN"/>
          </a:p>
          <a:p>
            <a:r>
              <a:rPr lang="en-US" altLang="zh-CN"/>
              <a:t>OSI</a:t>
            </a:r>
            <a:r>
              <a:rPr lang="zh-CN" altLang="en-US"/>
              <a:t>参考模型又被称为七层模型，由下至上依次为：</a:t>
            </a:r>
            <a:endParaRPr lang="en-US" altLang="zh-CN"/>
          </a:p>
          <a:p>
            <a:pPr lvl="1"/>
            <a:r>
              <a:rPr lang="zh-CN" altLang="en-US"/>
              <a:t>物理层：在设备之间传输比特流，规定了电平、速度和电缆针脚等物理特性。</a:t>
            </a:r>
          </a:p>
          <a:p>
            <a:pPr lvl="1"/>
            <a:r>
              <a:rPr lang="zh-CN" altLang="en-US"/>
              <a:t>数据链路层：将比特组合成字节，再将字节组合成帧，使用链路层地址（以太网使用</a:t>
            </a:r>
            <a:r>
              <a:rPr lang="en-US" altLang="zh-CN"/>
              <a:t>MAC</a:t>
            </a:r>
            <a:r>
              <a:rPr lang="zh-CN" altLang="en-US"/>
              <a:t>地址）来访问介质，并进行差错检测。</a:t>
            </a:r>
          </a:p>
          <a:p>
            <a:pPr lvl="1"/>
            <a:r>
              <a:rPr lang="zh-CN" altLang="en-US"/>
              <a:t>网络层：定义逻辑地址，供路由器确定路径，负责将数据从源网络传输到目的网络。 </a:t>
            </a:r>
          </a:p>
          <a:p>
            <a:pPr lvl="1"/>
            <a:r>
              <a:rPr lang="zh-CN" altLang="en-US"/>
              <a:t>传输层：提供面向连接或非面向连接的数据传递以及进行重传前的差错检测。</a:t>
            </a:r>
          </a:p>
          <a:p>
            <a:pPr lvl="1"/>
            <a:r>
              <a:rPr lang="zh-CN" altLang="en-US"/>
              <a:t>会话层：负责建立、管理和终止表示层实体之间的通信会话。该层的通信由不同设备中的应用程序之间的服务请求和响应组成。</a:t>
            </a:r>
          </a:p>
          <a:p>
            <a:pPr lvl="1"/>
            <a:r>
              <a:rPr lang="zh-CN" altLang="en-US"/>
              <a:t>表示层：提供各种用于应用层数据的编码和转换功能，确保一个系统的应用层发送的数据能被另一个系统的应用层识别。</a:t>
            </a:r>
            <a:endParaRPr lang="en-US" altLang="zh-CN"/>
          </a:p>
          <a:p>
            <a:pPr lvl="1"/>
            <a:r>
              <a:rPr lang="zh-CN" altLang="en-US"/>
              <a:t>应用层：</a:t>
            </a:r>
            <a:r>
              <a:rPr lang="en-US" altLang="zh-CN"/>
              <a:t>OSI</a:t>
            </a:r>
            <a:r>
              <a:rPr lang="zh-CN" altLang="en-US"/>
              <a:t>参考模型中最靠近用户的一层，为应用程序提供网络服务。</a:t>
            </a:r>
          </a:p>
          <a:p>
            <a:endParaRPr lang="en-US" altLang="zh-CN"/>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2448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a:t>TCP/IP</a:t>
            </a:r>
            <a:r>
              <a:rPr lang="zh-CN" altLang="en-US"/>
              <a:t>模型在结构上与</a:t>
            </a:r>
            <a:r>
              <a:rPr lang="en-US" altLang="zh-CN"/>
              <a:t>OSI</a:t>
            </a:r>
            <a:r>
              <a:rPr lang="zh-CN" altLang="en-US"/>
              <a:t>模型类似，采用分层架构，同时层与层之间联系紧密。</a:t>
            </a:r>
            <a:endParaRPr lang="en-US" altLang="zh-CN"/>
          </a:p>
          <a:p>
            <a:r>
              <a:rPr lang="en-US" altLang="zh-CN"/>
              <a:t>TCP/IP</a:t>
            </a:r>
            <a:r>
              <a:rPr lang="zh-CN" altLang="en-US"/>
              <a:t>标准参考模型将</a:t>
            </a:r>
            <a:r>
              <a:rPr lang="en-US" altLang="zh-CN"/>
              <a:t>OSI</a:t>
            </a:r>
            <a:r>
              <a:rPr lang="zh-CN" altLang="en-US"/>
              <a:t>中的数据链路层和物理层合并为网络接入层，这种划分方式其实是有悖于现实协议制定情况的，故融合了</a:t>
            </a:r>
            <a:r>
              <a:rPr lang="en-US" altLang="zh-CN"/>
              <a:t>TCP/IP</a:t>
            </a:r>
            <a:r>
              <a:rPr lang="zh-CN" altLang="en-US"/>
              <a:t>标准模型和</a:t>
            </a:r>
            <a:r>
              <a:rPr lang="en-US" altLang="zh-CN"/>
              <a:t>OSI</a:t>
            </a:r>
            <a:r>
              <a:rPr lang="zh-CN" altLang="en-US"/>
              <a:t>模型的</a:t>
            </a:r>
            <a:r>
              <a:rPr lang="en-US" altLang="zh-CN"/>
              <a:t>TCP/IP</a:t>
            </a:r>
            <a:r>
              <a:rPr lang="zh-CN" altLang="en-US"/>
              <a:t>对等模型被提出，后面的讲解也都将基于这种模型。</a:t>
            </a:r>
            <a:endParaRPr lang="en-US" altLang="zh-CN"/>
          </a:p>
          <a:p>
            <a:endParaRPr lang="en-US" altLang="zh-CN"/>
          </a:p>
          <a:p>
            <a:endParaRPr lang="en-US" altLang="zh-CN"/>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06264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5874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39852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63026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1397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429405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01396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7981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32057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282857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23.xml"/><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5.jpe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p:txBody>
          <a:bodyPr/>
          <a:lstStyle/>
          <a:p>
            <a:r>
              <a:rPr lang="zh-CN" altLang="en-US">
                <a:sym typeface="Huawei Sans" panose="020C0503030203020204" pitchFamily="34" charset="0"/>
              </a:rPr>
              <a:t>网络参考模型</a:t>
            </a:r>
            <a:endParaRPr lang="zh-CN" altLang="en-US" dirty="0">
              <a:sym typeface="Huawei Sans" panose="020C0503030203020204" pitchFamily="34" charset="0"/>
            </a:endParaRPr>
          </a:p>
        </p:txBody>
      </p:sp>
    </p:spTree>
    <p:extLst>
      <p:ext uri="{BB962C8B-B14F-4D97-AF65-F5344CB8AC3E}">
        <p14:creationId xmlns:p14="http://schemas.microsoft.com/office/powerpoint/2010/main" val="2949679067"/>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en-US" altLang="zh-CN">
                <a:sym typeface="Huawei Sans" panose="020C0503030203020204" pitchFamily="34" charset="0"/>
              </a:rPr>
              <a:t>TCP/IP</a:t>
            </a:r>
            <a:r>
              <a:rPr lang="zh-CN" altLang="en-US">
                <a:sym typeface="Huawei Sans" panose="020C0503030203020204" pitchFamily="34" charset="0"/>
              </a:rPr>
              <a:t>常见协议</a:t>
            </a:r>
            <a:endParaRPr lang="zh-CN" altLang="en-US" dirty="0">
              <a:sym typeface="Huawei Sans" panose="020C0503030203020204" pitchFamily="34" charset="0"/>
            </a:endParaRPr>
          </a:p>
        </p:txBody>
      </p:sp>
      <p:sp>
        <p:nvSpPr>
          <p:cNvPr id="2" name="文本占位符 1"/>
          <p:cNvSpPr>
            <a:spLocks noGrp="1"/>
          </p:cNvSpPr>
          <p:nvPr>
            <p:ph type="body" sz="quarter" idx="4294967295"/>
          </p:nvPr>
        </p:nvSpPr>
        <p:spPr>
          <a:xfrm>
            <a:off x="915988" y="1233488"/>
            <a:ext cx="11276012" cy="4679950"/>
          </a:xfrm>
        </p:spPr>
        <p:txBody>
          <a:bodyPr/>
          <a:lstStyle/>
          <a:p>
            <a:r>
              <a:rPr lang="en-US" altLang="zh-CN">
                <a:sym typeface="Huawei Sans" panose="020C0503030203020204" pitchFamily="34" charset="0"/>
              </a:rPr>
              <a:t>TCP/IP</a:t>
            </a:r>
            <a:r>
              <a:rPr lang="zh-CN" altLang="en-US">
                <a:sym typeface="Huawei Sans" panose="020C0503030203020204" pitchFamily="34" charset="0"/>
              </a:rPr>
              <a:t>协议栈定义了一系列的标准协议。</a:t>
            </a:r>
            <a:endParaRPr lang="zh-CN" altLang="en-US" dirty="0">
              <a:sym typeface="Huawei Sans" panose="020C0503030203020204" pitchFamily="34" charset="0"/>
            </a:endParaRPr>
          </a:p>
        </p:txBody>
      </p:sp>
      <p:graphicFrame>
        <p:nvGraphicFramePr>
          <p:cNvPr id="23" name="表格 35"/>
          <p:cNvGraphicFramePr>
            <a:graphicFrameLocks noGrp="1"/>
          </p:cNvGraphicFramePr>
          <p:nvPr/>
        </p:nvGraphicFramePr>
        <p:xfrm>
          <a:off x="2137102" y="2154352"/>
          <a:ext cx="2016224" cy="2863850"/>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val="20000"/>
                    </a:ext>
                  </a:extLst>
                </a:gridCol>
              </a:tblGrid>
              <a:tr h="705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367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078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2"/>
                  </a:ext>
                </a:extLst>
              </a:tr>
              <a:tr h="6779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55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4"/>
                  </a:ext>
                </a:extLst>
              </a:tr>
            </a:tbl>
          </a:graphicData>
        </a:graphic>
      </p:graphicFrame>
      <p:graphicFrame>
        <p:nvGraphicFramePr>
          <p:cNvPr id="24" name="表格 6"/>
          <p:cNvGraphicFramePr>
            <a:graphicFrameLocks noGrp="1"/>
          </p:cNvGraphicFramePr>
          <p:nvPr/>
        </p:nvGraphicFramePr>
        <p:xfrm>
          <a:off x="4153326" y="2156013"/>
          <a:ext cx="5184576" cy="707085"/>
        </p:xfrm>
        <a:graphic>
          <a:graphicData uri="http://schemas.openxmlformats.org/drawingml/2006/table">
            <a:tbl>
              <a:tblPr firstRow="1" bandRow="1">
                <a:tableStyleId>{7DF18680-E054-41AD-8BC1-D1AEF772440D}</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tblGrid>
              <a:tr h="371805">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FTP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TFTP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SNMP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330591">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SMTP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val="10001"/>
                  </a:ext>
                </a:extLst>
              </a:tr>
            </a:tbl>
          </a:graphicData>
        </a:graphic>
      </p:graphicFrame>
      <p:graphicFrame>
        <p:nvGraphicFramePr>
          <p:cNvPr id="25" name="表格 7"/>
          <p:cNvGraphicFramePr>
            <a:graphicFrameLocks noGrp="1"/>
          </p:cNvGraphicFramePr>
          <p:nvPr/>
        </p:nvGraphicFramePr>
        <p:xfrm>
          <a:off x="4153326" y="2860222"/>
          <a:ext cx="5184576" cy="362709"/>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362709">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TCP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UDP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8"/>
          <p:cNvGraphicFramePr>
            <a:graphicFrameLocks noGrp="1"/>
          </p:cNvGraphicFramePr>
          <p:nvPr/>
        </p:nvGraphicFramePr>
        <p:xfrm>
          <a:off x="4153326" y="3230945"/>
          <a:ext cx="5184576" cy="706487"/>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371207">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ICMP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IGMP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216024">
                <a:tc gridSpan="2">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27" name="表格 9"/>
          <p:cNvGraphicFramePr>
            <a:graphicFrameLocks noGrp="1"/>
          </p:cNvGraphicFramePr>
          <p:nvPr/>
        </p:nvGraphicFramePr>
        <p:xfrm>
          <a:off x="4153326" y="3937432"/>
          <a:ext cx="5184576" cy="670560"/>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0">
                <a:tc gridSpan="2">
                  <a:txBody>
                    <a:bodyPr/>
                    <a:lstStyle/>
                    <a:p>
                      <a:pPr algn="ctr"/>
                      <a:r>
                        <a:rPr lang="en-US" altLang="zh-CN" sz="1600" b="0" baseline="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hMerge="1">
                  <a:txBody>
                    <a:bodyPr/>
                    <a:lstStyle/>
                    <a:p>
                      <a:pPr algn="ctr"/>
                      <a:endParaRPr lang="zh-CN" altLang="en-US">
                        <a:solidFill>
                          <a:schemeClr val="tx1"/>
                        </a:solidFill>
                      </a:endParaRPr>
                    </a:p>
                  </a:txBody>
                  <a:tcPr anchor="ctr">
                    <a:solidFill>
                      <a:schemeClr val="bg1">
                        <a:lumMod val="85000"/>
                      </a:schemeClr>
                    </a:solidFill>
                  </a:tcPr>
                </a:tc>
                <a:extLst>
                  <a:ext uri="{0D108BD9-81ED-4DB2-BD59-A6C34878D82A}">
                    <a16:rowId xmlns:a16="http://schemas.microsoft.com/office/drawing/2014/main" val="10000"/>
                  </a:ext>
                </a:extLst>
              </a:tr>
              <a:tr h="0">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28" name="表格 7"/>
          <p:cNvGraphicFramePr>
            <a:graphicFrameLocks noGrp="1"/>
          </p:cNvGraphicFramePr>
          <p:nvPr/>
        </p:nvGraphicFramePr>
        <p:xfrm>
          <a:off x="4153326" y="4610235"/>
          <a:ext cx="5184576" cy="407967"/>
        </p:xfrm>
        <a:graphic>
          <a:graphicData uri="http://schemas.openxmlformats.org/drawingml/2006/table">
            <a:tbl>
              <a:tblPr firstRow="1" bandRow="1">
                <a:tableStyleId>{7DF18680-E054-41AD-8BC1-D1AEF772440D}</a:tableStyleId>
              </a:tblPr>
              <a:tblGrid>
                <a:gridCol w="5184576">
                  <a:extLst>
                    <a:ext uri="{9D8B030D-6E8A-4147-A177-3AD203B41FA5}">
                      <a16:colId xmlns:a16="http://schemas.microsoft.com/office/drawing/2014/main" val="20000"/>
                    </a:ext>
                  </a:extLst>
                </a:gridCol>
              </a:tblGrid>
              <a:tr h="407967">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b">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5744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a:sym typeface="Huawei Sans" panose="020C0503030203020204" pitchFamily="34" charset="0"/>
              </a:rPr>
              <a:t>常见协议标准化组织</a:t>
            </a:r>
            <a:endParaRPr lang="zh-CN" altLang="en-US" dirty="0">
              <a:sym typeface="Huawei Sans" panose="020C0503030203020204" pitchFamily="34" charset="0"/>
            </a:endParaRPr>
          </a:p>
        </p:txBody>
      </p:sp>
      <p:sp>
        <p:nvSpPr>
          <p:cNvPr id="2" name="文本占位符 1"/>
          <p:cNvSpPr>
            <a:spLocks noGrp="1"/>
          </p:cNvSpPr>
          <p:nvPr>
            <p:ph type="body" sz="quarter" idx="4294967295"/>
          </p:nvPr>
        </p:nvSpPr>
        <p:spPr>
          <a:xfrm>
            <a:off x="651933" y="1089025"/>
            <a:ext cx="11276012" cy="4679950"/>
          </a:xfrm>
        </p:spPr>
        <p:txBody>
          <a:bodyPr/>
          <a:lstStyle/>
          <a:p>
            <a:r>
              <a:rPr lang="en-US" altLang="zh-CN" dirty="0">
                <a:sym typeface="Huawei Sans" panose="020C0503030203020204" pitchFamily="34" charset="0"/>
              </a:rPr>
              <a:t>IETF(Internet Engineering Task Force)</a:t>
            </a:r>
          </a:p>
          <a:p>
            <a:pPr lvl="1"/>
            <a:r>
              <a:rPr lang="zh-CN" altLang="en-US" dirty="0">
                <a:sym typeface="Huawei Sans" panose="020C0503030203020204" pitchFamily="34" charset="0"/>
              </a:rPr>
              <a:t>负责开发和推广互联网协议（特别是构成</a:t>
            </a:r>
            <a:r>
              <a:rPr lang="en-US" altLang="zh-CN" dirty="0">
                <a:sym typeface="Huawei Sans" panose="020C0503030203020204" pitchFamily="34" charset="0"/>
              </a:rPr>
              <a:t>TCP/IP</a:t>
            </a:r>
            <a:r>
              <a:rPr lang="zh-CN" altLang="en-US" dirty="0">
                <a:sym typeface="Huawei Sans" panose="020C0503030203020204" pitchFamily="34" charset="0"/>
              </a:rPr>
              <a:t>协议族的协议）的志愿组织，通过</a:t>
            </a:r>
            <a:r>
              <a:rPr lang="en-US" altLang="zh-CN" dirty="0">
                <a:sym typeface="Huawei Sans" panose="020C0503030203020204" pitchFamily="34" charset="0"/>
              </a:rPr>
              <a:t>RFC</a:t>
            </a:r>
            <a:r>
              <a:rPr lang="zh-CN" altLang="en-US" dirty="0">
                <a:sym typeface="Huawei Sans" panose="020C0503030203020204" pitchFamily="34" charset="0"/>
              </a:rPr>
              <a:t>发布新的或者取代老的协议标准。</a:t>
            </a:r>
            <a:endParaRPr lang="en-US" altLang="zh-CN" dirty="0">
              <a:sym typeface="Huawei Sans" panose="020C0503030203020204" pitchFamily="34" charset="0"/>
            </a:endParaRPr>
          </a:p>
          <a:p>
            <a:r>
              <a:rPr lang="en-US" altLang="zh-CN" dirty="0">
                <a:sym typeface="Huawei Sans" panose="020C0503030203020204" pitchFamily="34" charset="0"/>
              </a:rPr>
              <a:t>IEEE(Institute of Electrical and Electronics Engineers)</a:t>
            </a:r>
          </a:p>
          <a:p>
            <a:pPr lvl="1"/>
            <a:r>
              <a:rPr lang="en-US" altLang="zh-CN" dirty="0">
                <a:sym typeface="Huawei Sans" panose="020C0503030203020204" pitchFamily="34" charset="0"/>
              </a:rPr>
              <a:t>IEEE</a:t>
            </a:r>
            <a:r>
              <a:rPr lang="zh-CN" altLang="en-US" dirty="0">
                <a:sym typeface="Huawei Sans" panose="020C0503030203020204" pitchFamily="34" charset="0"/>
              </a:rPr>
              <a:t>制定了全世界电子、电气和计算机科学领域</a:t>
            </a:r>
            <a:r>
              <a:rPr lang="en-US" altLang="zh-CN" dirty="0">
                <a:sym typeface="Huawei Sans" panose="020C0503030203020204" pitchFamily="34" charset="0"/>
              </a:rPr>
              <a:t>30%</a:t>
            </a:r>
            <a:r>
              <a:rPr lang="zh-CN" altLang="en-US" dirty="0">
                <a:sym typeface="Huawei Sans" panose="020C0503030203020204" pitchFamily="34" charset="0"/>
              </a:rPr>
              <a:t>左右的标准，比较知名的有</a:t>
            </a:r>
            <a:r>
              <a:rPr lang="en-US" altLang="zh-CN" dirty="0">
                <a:sym typeface="Huawei Sans" panose="020C0503030203020204" pitchFamily="34" charset="0"/>
              </a:rPr>
              <a:t>IEEE802.3(Ethernet)</a:t>
            </a:r>
            <a:r>
              <a:rPr lang="zh-CN" altLang="en-US" dirty="0">
                <a:sym typeface="Huawei Sans" panose="020C0503030203020204" pitchFamily="34" charset="0"/>
              </a:rPr>
              <a:t>、</a:t>
            </a:r>
            <a:r>
              <a:rPr lang="en-US" altLang="zh-CN" dirty="0">
                <a:sym typeface="Huawei Sans" panose="020C0503030203020204" pitchFamily="34" charset="0"/>
              </a:rPr>
              <a:t>IEEE802.11(</a:t>
            </a:r>
            <a:r>
              <a:rPr lang="en-US" altLang="zh-CN" dirty="0" err="1">
                <a:sym typeface="Huawei Sans" panose="020C0503030203020204" pitchFamily="34" charset="0"/>
              </a:rPr>
              <a:t>WiFi</a:t>
            </a:r>
            <a:r>
              <a:rPr lang="en-US" altLang="zh-CN" dirty="0">
                <a:sym typeface="Huawei Sans" panose="020C0503030203020204" pitchFamily="34" charset="0"/>
              </a:rPr>
              <a:t>)</a:t>
            </a:r>
            <a:r>
              <a:rPr lang="zh-CN" altLang="en-US" dirty="0">
                <a:sym typeface="Huawei Sans" panose="020C0503030203020204" pitchFamily="34" charset="0"/>
              </a:rPr>
              <a:t>等。</a:t>
            </a:r>
            <a:endParaRPr lang="en-US" altLang="zh-CN" dirty="0">
              <a:sym typeface="Huawei Sans" panose="020C0503030203020204" pitchFamily="34" charset="0"/>
            </a:endParaRPr>
          </a:p>
          <a:p>
            <a:r>
              <a:rPr lang="en-US" altLang="zh-CN" dirty="0">
                <a:sym typeface="Huawei Sans" panose="020C0503030203020204" pitchFamily="34" charset="0"/>
              </a:rPr>
              <a:t>ISO(International Organization for Standardization)</a:t>
            </a:r>
          </a:p>
          <a:p>
            <a:pPr lvl="1"/>
            <a:r>
              <a:rPr lang="zh-CN" altLang="en-US" dirty="0">
                <a:sym typeface="Huawei Sans" panose="020C0503030203020204" pitchFamily="34" charset="0"/>
              </a:rPr>
              <a:t>在制定计算机网络标准方面，</a:t>
            </a:r>
            <a:r>
              <a:rPr lang="en-US" altLang="zh-CN" dirty="0">
                <a:sym typeface="Huawei Sans" panose="020C0503030203020204" pitchFamily="34" charset="0"/>
              </a:rPr>
              <a:t>ISO</a:t>
            </a:r>
            <a:r>
              <a:rPr lang="zh-CN" altLang="en-US" dirty="0">
                <a:sym typeface="Huawei Sans" panose="020C0503030203020204" pitchFamily="34" charset="0"/>
              </a:rPr>
              <a:t>是起着重大作用的国际组织，如</a:t>
            </a:r>
            <a:r>
              <a:rPr lang="en-US" altLang="zh-CN" dirty="0">
                <a:sym typeface="Huawei Sans" panose="020C0503030203020204" pitchFamily="34" charset="0"/>
              </a:rPr>
              <a:t>OSI</a:t>
            </a:r>
            <a:r>
              <a:rPr lang="zh-CN" altLang="en-US" dirty="0">
                <a:sym typeface="Huawei Sans" panose="020C0503030203020204" pitchFamily="34" charset="0"/>
              </a:rPr>
              <a:t>模型，定义于</a:t>
            </a:r>
            <a:r>
              <a:rPr lang="en-US" altLang="zh-CN" dirty="0">
                <a:sym typeface="Huawei Sans" panose="020C0503030203020204" pitchFamily="34" charset="0"/>
              </a:rPr>
              <a:t>ISO/IEC 7498-1</a:t>
            </a:r>
            <a:r>
              <a:rPr lang="zh-CN" altLang="en-US" dirty="0">
                <a:sym typeface="Huawei Sans" panose="020C0503030203020204" pitchFamily="34" charset="0"/>
              </a:rPr>
              <a:t>。</a:t>
            </a:r>
            <a:endParaRPr lang="en-US" altLang="zh-CN" dirty="0">
              <a:sym typeface="Huawei Sans" panose="020C0503030203020204" pitchFamily="34" charset="0"/>
            </a:endParaRPr>
          </a:p>
          <a:p>
            <a:pPr lvl="1"/>
            <a:endParaRPr lang="zh-CN" altLang="en-US" dirty="0">
              <a:sym typeface="Huawei Sans" panose="020C0503030203020204" pitchFamily="34" charset="0"/>
            </a:endParaRPr>
          </a:p>
        </p:txBody>
      </p:sp>
    </p:spTree>
    <p:extLst>
      <p:ext uri="{BB962C8B-B14F-4D97-AF65-F5344CB8AC3E}">
        <p14:creationId xmlns:p14="http://schemas.microsoft.com/office/powerpoint/2010/main" val="117116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a:sym typeface="Huawei Sans" panose="020C0503030203020204" pitchFamily="34" charset="0"/>
              </a:rPr>
              <a:t>应用层</a:t>
            </a:r>
            <a:endParaRPr lang="zh-CN" altLang="en-US" dirty="0">
              <a:sym typeface="Huawei Sans" panose="020C0503030203020204" pitchFamily="34" charset="0"/>
            </a:endParaRPr>
          </a:p>
        </p:txBody>
      </p:sp>
      <p:grpSp>
        <p:nvGrpSpPr>
          <p:cNvPr id="6" name="组合 5"/>
          <p:cNvGrpSpPr/>
          <p:nvPr/>
        </p:nvGrpSpPr>
        <p:grpSpPr>
          <a:xfrm>
            <a:off x="7740000" y="126000"/>
            <a:ext cx="4247409" cy="276999"/>
            <a:chOff x="7355338" y="36668"/>
            <a:chExt cx="4247409" cy="276999"/>
          </a:xfrm>
        </p:grpSpPr>
        <p:sp>
          <p:nvSpPr>
            <p:cNvPr id="14" name="五边形 13"/>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燕尾形 1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燕尾形 1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18" name="燕尾形 1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19" name="燕尾形 1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文本框 1">
            <a:extLst>
              <a:ext uri="{FF2B5EF4-FFF2-40B4-BE49-F238E27FC236}">
                <a16:creationId xmlns:a16="http://schemas.microsoft.com/office/drawing/2014/main" id="{36A926CF-97D3-4EB8-8C54-2162E2ADFEA5}"/>
              </a:ext>
            </a:extLst>
          </p:cNvPr>
          <p:cNvSpPr txBox="1"/>
          <p:nvPr/>
        </p:nvSpPr>
        <p:spPr>
          <a:xfrm>
            <a:off x="446223" y="1059079"/>
            <a:ext cx="11299689" cy="1384995"/>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sz="2000" dirty="0"/>
              <a:t>应用层为应用软件提供接口，使应用程序能够使用网络服务。应用层协议会指定使用相应的传输层协议，以及传输层所使用的端口等。</a:t>
            </a:r>
            <a:endParaRPr lang="en-US" altLang="zh-CN" sz="2000" dirty="0"/>
          </a:p>
          <a:p>
            <a:pPr marL="285750" indent="-285750">
              <a:lnSpc>
                <a:spcPct val="140000"/>
              </a:lnSpc>
              <a:buFont typeface="Arial" panose="020B0604020202020204" pitchFamily="34" charset="0"/>
              <a:buChar char="•"/>
            </a:pPr>
            <a:r>
              <a:rPr lang="zh-CN" altLang="en-US" sz="2000" dirty="0"/>
              <a:t>应用层的</a:t>
            </a:r>
            <a:r>
              <a:rPr lang="en-US" altLang="zh-CN" sz="2000" dirty="0"/>
              <a:t>PDU</a:t>
            </a:r>
            <a:r>
              <a:rPr lang="zh-CN" altLang="en-US" sz="2000" dirty="0"/>
              <a:t>被称为</a:t>
            </a:r>
            <a:r>
              <a:rPr lang="en-US" altLang="zh-CN" sz="2000" dirty="0"/>
              <a:t>Data</a:t>
            </a:r>
            <a:r>
              <a:rPr lang="zh-CN" altLang="en-US" sz="2000" dirty="0"/>
              <a:t>（数据）。</a:t>
            </a:r>
          </a:p>
        </p:txBody>
      </p:sp>
      <p:graphicFrame>
        <p:nvGraphicFramePr>
          <p:cNvPr id="13" name="表格 35"/>
          <p:cNvGraphicFramePr>
            <a:graphicFrameLocks noGrp="1"/>
          </p:cNvGraphicFramePr>
          <p:nvPr/>
        </p:nvGraphicFramePr>
        <p:xfrm>
          <a:off x="2459038" y="292682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20" name="Right Arrow 157"/>
          <p:cNvSpPr/>
          <p:nvPr/>
        </p:nvSpPr>
        <p:spPr>
          <a:xfrm>
            <a:off x="4026055" y="303153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3"/>
          <p:cNvSpPr/>
          <p:nvPr/>
        </p:nvSpPr>
        <p:spPr>
          <a:xfrm>
            <a:off x="4753839" y="2902848"/>
            <a:ext cx="5179795" cy="3046988"/>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	 80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超文本传输协议，提供浏览网页服务</a:t>
            </a:r>
          </a:p>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Telnet	 23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远程登陆协议，提供远程管理服务</a:t>
            </a:r>
          </a:p>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FTP	 20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21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文件传输协议，提供互联网文件资源共享服务</a:t>
            </a:r>
          </a:p>
          <a:p>
            <a:pPr marL="285750" indent="-285750">
              <a:lnSpc>
                <a:spcPct val="120000"/>
              </a:lnSpc>
              <a:buFont typeface="Arial"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SMTP	 25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简单邮件传输协议，提供互联网电子邮件服务</a:t>
            </a:r>
          </a:p>
          <a:p>
            <a:pPr marL="285750" indent="-285750" algn="l">
              <a:lnSpc>
                <a:spcPct val="120000"/>
              </a:lnSpc>
              <a:buFont typeface="Arial"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TFTP</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69 (UDP)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简单文件传输协议，提供简单的文件传输服务</a:t>
            </a:r>
          </a:p>
        </p:txBody>
      </p:sp>
    </p:spTree>
    <p:extLst>
      <p:ext uri="{BB962C8B-B14F-4D97-AF65-F5344CB8AC3E}">
        <p14:creationId xmlns:p14="http://schemas.microsoft.com/office/powerpoint/2010/main" val="203512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a:stCxn id="5" idx="3"/>
            <a:endCxn id="6" idx="1"/>
          </p:cNvCxnSpPr>
          <p:nvPr/>
        </p:nvCxnSpPr>
        <p:spPr bwMode="auto">
          <a:xfrm>
            <a:off x="3520004" y="3482064"/>
            <a:ext cx="517880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a:sym typeface="Huawei Sans" panose="020C0503030203020204" pitchFamily="34" charset="0"/>
              </a:rPr>
              <a:t>常见应用层协议 </a:t>
            </a:r>
            <a:r>
              <a:rPr lang="en-US" altLang="zh-CN">
                <a:sym typeface="Huawei Sans" panose="020C0503030203020204" pitchFamily="34" charset="0"/>
              </a:rPr>
              <a:t>- FTP</a:t>
            </a:r>
            <a:endParaRPr lang="zh-CN" altLang="en-US">
              <a:sym typeface="Huawei Sans" panose="020C0503030203020204" pitchFamily="34" charset="0"/>
            </a:endParaRPr>
          </a:p>
        </p:txBody>
      </p:sp>
      <p:sp>
        <p:nvSpPr>
          <p:cNvPr id="4" name="文本占位符 3"/>
          <p:cNvSpPr>
            <a:spLocks noGrp="1"/>
          </p:cNvSpPr>
          <p:nvPr>
            <p:ph type="body" sz="quarter" idx="4294967295"/>
          </p:nvPr>
        </p:nvSpPr>
        <p:spPr>
          <a:xfrm>
            <a:off x="564401" y="1044550"/>
            <a:ext cx="11276012" cy="4679950"/>
          </a:xfrm>
        </p:spPr>
        <p:txBody>
          <a:bodyPr/>
          <a:lstStyle/>
          <a:p>
            <a:r>
              <a:rPr lang="en-US" altLang="zh-CN" sz="2000" dirty="0">
                <a:sym typeface="Huawei Sans" panose="020C0503030203020204" pitchFamily="34" charset="0"/>
              </a:rPr>
              <a:t>FTP</a:t>
            </a:r>
            <a:r>
              <a:rPr lang="zh-CN" altLang="en-US" sz="2000" dirty="0">
                <a:sym typeface="Huawei Sans" panose="020C0503030203020204" pitchFamily="34" charset="0"/>
              </a:rPr>
              <a:t>（</a:t>
            </a:r>
            <a:r>
              <a:rPr lang="en-US" altLang="zh-CN" sz="2000" dirty="0">
                <a:sym typeface="Huawei Sans" panose="020C0503030203020204" pitchFamily="34" charset="0"/>
              </a:rPr>
              <a:t>File Transfer Protocol</a:t>
            </a:r>
            <a:r>
              <a:rPr lang="zh-CN" altLang="en-US" sz="2000" dirty="0">
                <a:sym typeface="Huawei Sans" panose="020C0503030203020204" pitchFamily="34" charset="0"/>
              </a:rPr>
              <a:t>）是一个用于从一台主机传送文件到另一台主机的协议，用于文件的“下载”和“上传”，它采用</a:t>
            </a:r>
            <a:r>
              <a:rPr lang="en-US" altLang="zh-CN" sz="2000" dirty="0">
                <a:sym typeface="Huawei Sans" panose="020C0503030203020204" pitchFamily="34" charset="0"/>
              </a:rPr>
              <a:t>C/S</a:t>
            </a:r>
            <a:r>
              <a:rPr lang="zh-CN" altLang="en-US" sz="2000" dirty="0">
                <a:sym typeface="Huawei Sans" panose="020C0503030203020204" pitchFamily="34" charset="0"/>
              </a:rPr>
              <a:t>（</a:t>
            </a:r>
            <a:r>
              <a:rPr lang="en-US" altLang="zh-CN" sz="2000" dirty="0">
                <a:sym typeface="Huawei Sans" panose="020C0503030203020204" pitchFamily="34" charset="0"/>
              </a:rPr>
              <a:t>Client/Server</a:t>
            </a:r>
            <a:r>
              <a:rPr lang="zh-CN" altLang="en-US" sz="2000" dirty="0">
                <a:sym typeface="Huawei Sans" panose="020C0503030203020204" pitchFamily="34" charset="0"/>
              </a:rPr>
              <a:t>）结构。</a:t>
            </a:r>
          </a:p>
          <a:p>
            <a:endParaRPr lang="zh-CN" altLang="en-US" dirty="0">
              <a:sym typeface="Huawei Sans" panose="020C0503030203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1467" y="3212064"/>
            <a:ext cx="658537" cy="540000"/>
          </a:xfrm>
          <a:prstGeom prst="rect">
            <a:avLst/>
          </a:prstGeom>
        </p:spPr>
      </p:pic>
      <p:pic>
        <p:nvPicPr>
          <p:cNvPr id="6" name="图片 5" descr="FTP服务器-蓝.png"/>
          <p:cNvPicPr>
            <a:picLocks noChangeAspect="1"/>
          </p:cNvPicPr>
          <p:nvPr/>
        </p:nvPicPr>
        <p:blipFill>
          <a:blip r:embed="rId4" cstate="print"/>
          <a:stretch>
            <a:fillRect/>
          </a:stretch>
        </p:blipFill>
        <p:spPr>
          <a:xfrm>
            <a:off x="8698805" y="3215568"/>
            <a:ext cx="660000" cy="540000"/>
          </a:xfrm>
          <a:prstGeom prst="rect">
            <a:avLst/>
          </a:prstGeom>
        </p:spPr>
      </p:pic>
      <p:cxnSp>
        <p:nvCxnSpPr>
          <p:cNvPr id="9" name="直接箭头连接符 8"/>
          <p:cNvCxnSpPr/>
          <p:nvPr/>
        </p:nvCxnSpPr>
        <p:spPr>
          <a:xfrm>
            <a:off x="4183107" y="2901659"/>
            <a:ext cx="4038600" cy="0"/>
          </a:xfrm>
          <a:prstGeom prst="straightConnector1">
            <a:avLst/>
          </a:prstGeom>
          <a:ln w="31750">
            <a:solidFill>
              <a:srgbClr val="1AABE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60594" y="2805614"/>
            <a:ext cx="126028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3" name="文本框 12"/>
          <p:cNvSpPr txBox="1"/>
          <p:nvPr/>
        </p:nvSpPr>
        <p:spPr>
          <a:xfrm>
            <a:off x="8398664" y="2839918"/>
            <a:ext cx="126028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服务器</a:t>
            </a:r>
          </a:p>
        </p:txBody>
      </p:sp>
      <p:sp>
        <p:nvSpPr>
          <p:cNvPr id="14" name="文本框 13"/>
          <p:cNvSpPr txBox="1"/>
          <p:nvPr/>
        </p:nvSpPr>
        <p:spPr>
          <a:xfrm>
            <a:off x="6375820" y="4332358"/>
            <a:ext cx="3295798" cy="1631216"/>
          </a:xfrm>
          <a:prstGeom prst="rect">
            <a:avLst/>
          </a:prstGeom>
          <a:solidFill>
            <a:srgbClr val="F3FBFE"/>
          </a:solidFill>
          <a:ln>
            <a:solidFill>
              <a:srgbClr val="99DFF9"/>
            </a:solidFill>
          </a:ln>
        </p:spPr>
        <p:txBody>
          <a:bodyPr wrap="square" rtlCol="0">
            <a:sp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r>
              <a:rPr lang="en-US" altLang="zh-CN">
                <a:sym typeface="Huawei Sans" panose="020C0503030203020204" pitchFamily="34" charset="0"/>
              </a:rPr>
              <a:t>FTP</a:t>
            </a:r>
            <a:r>
              <a:rPr lang="zh-CN" altLang="en-US">
                <a:sym typeface="Huawei Sans" panose="020C0503030203020204" pitchFamily="34" charset="0"/>
              </a:rPr>
              <a:t>服务器：运行</a:t>
            </a:r>
            <a:r>
              <a:rPr lang="en-US" altLang="zh-CN">
                <a:sym typeface="Huawei Sans" panose="020C0503030203020204" pitchFamily="34" charset="0"/>
              </a:rPr>
              <a:t>FTP</a:t>
            </a:r>
            <a:r>
              <a:rPr lang="zh-CN" altLang="en-US">
                <a:sym typeface="Huawei Sans" panose="020C0503030203020204" pitchFamily="34" charset="0"/>
              </a:rPr>
              <a:t>服务的设备。提供远程客户端访问和操作的功能，用户可以通过</a:t>
            </a:r>
            <a:r>
              <a:rPr lang="en-US" altLang="zh-CN">
                <a:sym typeface="Huawei Sans" panose="020C0503030203020204" pitchFamily="34" charset="0"/>
              </a:rPr>
              <a:t>FTP</a:t>
            </a:r>
            <a:r>
              <a:rPr lang="zh-CN" altLang="en-US">
                <a:sym typeface="Huawei Sans" panose="020C0503030203020204" pitchFamily="34" charset="0"/>
              </a:rPr>
              <a:t>客户端程序登录到服务器上，访问设备上的文件。</a:t>
            </a:r>
          </a:p>
        </p:txBody>
      </p:sp>
      <p:sp>
        <p:nvSpPr>
          <p:cNvPr id="15" name="文本框 14"/>
          <p:cNvSpPr txBox="1"/>
          <p:nvPr/>
        </p:nvSpPr>
        <p:spPr>
          <a:xfrm>
            <a:off x="1651071" y="4345204"/>
            <a:ext cx="4192140" cy="1631216"/>
          </a:xfrm>
          <a:prstGeom prst="rect">
            <a:avLst/>
          </a:prstGeom>
          <a:solidFill>
            <a:srgbClr val="F3FBFE"/>
          </a:solidFill>
          <a:ln>
            <a:solidFill>
              <a:srgbClr val="99DFF9"/>
            </a:solidFill>
          </a:ln>
        </p:spPr>
        <p:txBody>
          <a:bodyPr wrap="square" rtlCol="0">
            <a:sp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FTP</a:t>
            </a:r>
            <a:r>
              <a:rPr lang="zh-CN" altLang="en-US" dirty="0">
                <a:sym typeface="Huawei Sans" panose="020C0503030203020204" pitchFamily="34" charset="0"/>
              </a:rPr>
              <a:t>客户端：提供本地设备对远程服务器的文件进行操作的命令。用户在</a:t>
            </a:r>
            <a:r>
              <a:rPr lang="en-US" altLang="zh-CN" dirty="0">
                <a:sym typeface="Huawei Sans" panose="020C0503030203020204" pitchFamily="34" charset="0"/>
              </a:rPr>
              <a:t>PC</a:t>
            </a:r>
            <a:r>
              <a:rPr lang="zh-CN" altLang="en-US" dirty="0">
                <a:sym typeface="Huawei Sans" panose="020C0503030203020204" pitchFamily="34" charset="0"/>
              </a:rPr>
              <a:t>上通过应用程序作为</a:t>
            </a:r>
            <a:r>
              <a:rPr lang="en-US" altLang="zh-CN" dirty="0">
                <a:sym typeface="Huawei Sans" panose="020C0503030203020204" pitchFamily="34" charset="0"/>
              </a:rPr>
              <a:t>FTP Client</a:t>
            </a:r>
            <a:r>
              <a:rPr lang="zh-CN" altLang="en-US" dirty="0">
                <a:sym typeface="Huawei Sans" panose="020C0503030203020204" pitchFamily="34" charset="0"/>
              </a:rPr>
              <a:t>，并与</a:t>
            </a:r>
            <a:r>
              <a:rPr lang="en-US" altLang="zh-CN" dirty="0">
                <a:sym typeface="Huawei Sans" panose="020C0503030203020204" pitchFamily="34" charset="0"/>
              </a:rPr>
              <a:t>FTP</a:t>
            </a:r>
            <a:r>
              <a:rPr lang="zh-CN" altLang="en-US" dirty="0">
                <a:sym typeface="Huawei Sans" panose="020C0503030203020204" pitchFamily="34" charset="0"/>
              </a:rPr>
              <a:t>服务器建立连接后，可以对</a:t>
            </a:r>
            <a:r>
              <a:rPr lang="en-US" altLang="zh-CN" dirty="0">
                <a:sym typeface="Huawei Sans" panose="020C0503030203020204" pitchFamily="34" charset="0"/>
              </a:rPr>
              <a:t>FTP Server</a:t>
            </a:r>
            <a:r>
              <a:rPr lang="zh-CN" altLang="en-US" dirty="0">
                <a:sym typeface="Huawei Sans" panose="020C0503030203020204" pitchFamily="34" charset="0"/>
              </a:rPr>
              <a:t>上的文件进行操作。</a:t>
            </a:r>
            <a:endParaRPr lang="en-US" altLang="zh-CN" dirty="0">
              <a:sym typeface="Huawei Sans" panose="020C0503030203020204" pitchFamily="34" charset="0"/>
            </a:endParaRPr>
          </a:p>
        </p:txBody>
      </p:sp>
      <p:grpSp>
        <p:nvGrpSpPr>
          <p:cNvPr id="8" name="组合 7"/>
          <p:cNvGrpSpPr>
            <a:grpSpLocks noChangeAspect="1"/>
          </p:cNvGrpSpPr>
          <p:nvPr/>
        </p:nvGrpSpPr>
        <p:grpSpPr>
          <a:xfrm>
            <a:off x="5165748" y="2523305"/>
            <a:ext cx="2147838" cy="288000"/>
            <a:chOff x="9762525" y="3472996"/>
            <a:chExt cx="3265236" cy="437830"/>
          </a:xfrm>
        </p:grpSpPr>
        <p:sp>
          <p:nvSpPr>
            <p:cNvPr id="27" name="log-file-format_28811"/>
            <p:cNvSpPr>
              <a:spLocks noChangeAspect="1"/>
            </p:cNvSpPr>
            <p:nvPr/>
          </p:nvSpPr>
          <p:spPr bwMode="auto">
            <a:xfrm>
              <a:off x="12124179" y="34806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40317 w 539049"/>
                <a:gd name="connsiteY4" fmla="*/ 283532 h 607780"/>
                <a:gd name="connsiteX5" fmla="*/ 279368 w 539049"/>
                <a:gd name="connsiteY5" fmla="*/ 337481 h 607780"/>
                <a:gd name="connsiteX6" fmla="*/ 240483 w 539049"/>
                <a:gd name="connsiteY6" fmla="*/ 392344 h 607780"/>
                <a:gd name="connsiteX7" fmla="*/ 201182 w 539049"/>
                <a:gd name="connsiteY7" fmla="*/ 338478 h 607780"/>
                <a:gd name="connsiteX8" fmla="*/ 240317 w 539049"/>
                <a:gd name="connsiteY8" fmla="*/ 283532 h 607780"/>
                <a:gd name="connsiteX9" fmla="*/ 56370 w 539049"/>
                <a:gd name="connsiteY9" fmla="*/ 257211 h 607780"/>
                <a:gd name="connsiteX10" fmla="*/ 56370 w 539049"/>
                <a:gd name="connsiteY10" fmla="*/ 418737 h 607780"/>
                <a:gd name="connsiteX11" fmla="*/ 157452 w 539049"/>
                <a:gd name="connsiteY11" fmla="*/ 418737 h 607780"/>
                <a:gd name="connsiteX12" fmla="*/ 157452 w 539049"/>
                <a:gd name="connsiteY12" fmla="*/ 388061 h 607780"/>
                <a:gd name="connsiteX13" fmla="*/ 93089 w 539049"/>
                <a:gd name="connsiteY13" fmla="*/ 388061 h 607780"/>
                <a:gd name="connsiteX14" fmla="*/ 93089 w 539049"/>
                <a:gd name="connsiteY14" fmla="*/ 257211 h 607780"/>
                <a:gd name="connsiteX15" fmla="*/ 427059 w 539049"/>
                <a:gd name="connsiteY15" fmla="*/ 255549 h 607780"/>
                <a:gd name="connsiteX16" fmla="*/ 334637 w 539049"/>
                <a:gd name="connsiteY16" fmla="*/ 339928 h 607780"/>
                <a:gd name="connsiteX17" fmla="*/ 357451 w 539049"/>
                <a:gd name="connsiteY17" fmla="*/ 398619 h 607780"/>
                <a:gd name="connsiteX18" fmla="*/ 423146 w 539049"/>
                <a:gd name="connsiteY18" fmla="*/ 420400 h 607780"/>
                <a:gd name="connsiteX19" fmla="*/ 477184 w 539049"/>
                <a:gd name="connsiteY19" fmla="*/ 411338 h 607780"/>
                <a:gd name="connsiteX20" fmla="*/ 477184 w 539049"/>
                <a:gd name="connsiteY20" fmla="*/ 326294 h 607780"/>
                <a:gd name="connsiteX21" fmla="*/ 416984 w 539049"/>
                <a:gd name="connsiteY21" fmla="*/ 326294 h 607780"/>
                <a:gd name="connsiteX22" fmla="*/ 416984 w 539049"/>
                <a:gd name="connsiteY22" fmla="*/ 354809 h 607780"/>
                <a:gd name="connsiteX23" fmla="*/ 441880 w 539049"/>
                <a:gd name="connsiteY23" fmla="*/ 354809 h 607780"/>
                <a:gd name="connsiteX24" fmla="*/ 441880 w 539049"/>
                <a:gd name="connsiteY24" fmla="*/ 388560 h 607780"/>
                <a:gd name="connsiteX25" fmla="*/ 423895 w 539049"/>
                <a:gd name="connsiteY25" fmla="*/ 390971 h 607780"/>
                <a:gd name="connsiteX26" fmla="*/ 373021 w 539049"/>
                <a:gd name="connsiteY26" fmla="*/ 338016 h 607780"/>
                <a:gd name="connsiteX27" fmla="*/ 426560 w 539049"/>
                <a:gd name="connsiteY27" fmla="*/ 285726 h 607780"/>
                <a:gd name="connsiteX28" fmla="*/ 464195 w 539049"/>
                <a:gd name="connsiteY28" fmla="*/ 292709 h 607780"/>
                <a:gd name="connsiteX29" fmla="*/ 471938 w 539049"/>
                <a:gd name="connsiteY29" fmla="*/ 263446 h 607780"/>
                <a:gd name="connsiteX30" fmla="*/ 427059 w 539049"/>
                <a:gd name="connsiteY30" fmla="*/ 255549 h 607780"/>
                <a:gd name="connsiteX31" fmla="*/ 241215 w 539049"/>
                <a:gd name="connsiteY31" fmla="*/ 254634 h 607780"/>
                <a:gd name="connsiteX32" fmla="*/ 162531 w 539049"/>
                <a:gd name="connsiteY32" fmla="*/ 339180 h 607780"/>
                <a:gd name="connsiteX33" fmla="*/ 238550 w 539049"/>
                <a:gd name="connsiteY33" fmla="*/ 421397 h 607780"/>
                <a:gd name="connsiteX34" fmla="*/ 318067 w 539049"/>
                <a:gd name="connsiteY34" fmla="*/ 336353 h 607780"/>
                <a:gd name="connsiteX35" fmla="*/ 241215 w 539049"/>
                <a:gd name="connsiteY35" fmla="*/ 254634 h 607780"/>
                <a:gd name="connsiteX36" fmla="*/ 72606 w 539049"/>
                <a:gd name="connsiteY36" fmla="*/ 23859 h 607780"/>
                <a:gd name="connsiteX37" fmla="*/ 72606 w 539049"/>
                <a:gd name="connsiteY37" fmla="*/ 217391 h 607780"/>
                <a:gd name="connsiteX38" fmla="*/ 466443 w 539049"/>
                <a:gd name="connsiteY38" fmla="*/ 217391 h 607780"/>
                <a:gd name="connsiteX39" fmla="*/ 466443 w 539049"/>
                <a:gd name="connsiteY39" fmla="*/ 157702 h 607780"/>
                <a:gd name="connsiteX40" fmla="*/ 361031 w 539049"/>
                <a:gd name="connsiteY40" fmla="*/ 157702 h 607780"/>
                <a:gd name="connsiteX41" fmla="*/ 349125 w 539049"/>
                <a:gd name="connsiteY41" fmla="*/ 145731 h 607780"/>
                <a:gd name="connsiteX42" fmla="*/ 349125 w 539049"/>
                <a:gd name="connsiteY42" fmla="*/ 23859 h 607780"/>
                <a:gd name="connsiteX43" fmla="*/ 72606 w 539049"/>
                <a:gd name="connsiteY43" fmla="*/ 0 h 607780"/>
                <a:gd name="connsiteX44" fmla="*/ 361031 w 539049"/>
                <a:gd name="connsiteY44" fmla="*/ 0 h 607780"/>
                <a:gd name="connsiteX45" fmla="*/ 363779 w 539049"/>
                <a:gd name="connsiteY45" fmla="*/ 333 h 607780"/>
                <a:gd name="connsiteX46" fmla="*/ 364445 w 539049"/>
                <a:gd name="connsiteY46" fmla="*/ 582 h 607780"/>
                <a:gd name="connsiteX47" fmla="*/ 366776 w 539049"/>
                <a:gd name="connsiteY47" fmla="*/ 1580 h 607780"/>
                <a:gd name="connsiteX48" fmla="*/ 367526 w 539049"/>
                <a:gd name="connsiteY48" fmla="*/ 1995 h 607780"/>
                <a:gd name="connsiteX49" fmla="*/ 369941 w 539049"/>
                <a:gd name="connsiteY49" fmla="*/ 3990 h 607780"/>
                <a:gd name="connsiteX50" fmla="*/ 370024 w 539049"/>
                <a:gd name="connsiteY50" fmla="*/ 4073 h 607780"/>
                <a:gd name="connsiteX51" fmla="*/ 487426 w 539049"/>
                <a:gd name="connsiteY51" fmla="*/ 137916 h 607780"/>
                <a:gd name="connsiteX52" fmla="*/ 490257 w 539049"/>
                <a:gd name="connsiteY52" fmla="*/ 145648 h 607780"/>
                <a:gd name="connsiteX53" fmla="*/ 490340 w 539049"/>
                <a:gd name="connsiteY53" fmla="*/ 146978 h 607780"/>
                <a:gd name="connsiteX54" fmla="*/ 490340 w 539049"/>
                <a:gd name="connsiteY54" fmla="*/ 217391 h 607780"/>
                <a:gd name="connsiteX55" fmla="*/ 504994 w 539049"/>
                <a:gd name="connsiteY55" fmla="*/ 217391 h 607780"/>
                <a:gd name="connsiteX56" fmla="*/ 539049 w 539049"/>
                <a:gd name="connsiteY56" fmla="*/ 251475 h 607780"/>
                <a:gd name="connsiteX57" fmla="*/ 539049 w 539049"/>
                <a:gd name="connsiteY57" fmla="*/ 428547 h 607780"/>
                <a:gd name="connsiteX58" fmla="*/ 504994 w 539049"/>
                <a:gd name="connsiteY58" fmla="*/ 462631 h 607780"/>
                <a:gd name="connsiteX59" fmla="*/ 490340 w 539049"/>
                <a:gd name="connsiteY59" fmla="*/ 462631 h 607780"/>
                <a:gd name="connsiteX60" fmla="*/ 490340 w 539049"/>
                <a:gd name="connsiteY60" fmla="*/ 583921 h 607780"/>
                <a:gd name="connsiteX61" fmla="*/ 466443 w 539049"/>
                <a:gd name="connsiteY61" fmla="*/ 607780 h 607780"/>
                <a:gd name="connsiteX62" fmla="*/ 72606 w 539049"/>
                <a:gd name="connsiteY62" fmla="*/ 607780 h 607780"/>
                <a:gd name="connsiteX63" fmla="*/ 48709 w 539049"/>
                <a:gd name="connsiteY63" fmla="*/ 583921 h 607780"/>
                <a:gd name="connsiteX64" fmla="*/ 48709 w 539049"/>
                <a:gd name="connsiteY64" fmla="*/ 462631 h 607780"/>
                <a:gd name="connsiteX65" fmla="*/ 34138 w 539049"/>
                <a:gd name="connsiteY65" fmla="*/ 462631 h 607780"/>
                <a:gd name="connsiteX66" fmla="*/ 0 w 539049"/>
                <a:gd name="connsiteY66" fmla="*/ 428547 h 607780"/>
                <a:gd name="connsiteX67" fmla="*/ 0 w 539049"/>
                <a:gd name="connsiteY67" fmla="*/ 251475 h 607780"/>
                <a:gd name="connsiteX68" fmla="*/ 34138 w 539049"/>
                <a:gd name="connsiteY68" fmla="*/ 217391 h 607780"/>
                <a:gd name="connsiteX69" fmla="*/ 48709 w 539049"/>
                <a:gd name="connsiteY69" fmla="*/ 217391 h 607780"/>
                <a:gd name="connsiteX70" fmla="*/ 48709 w 539049"/>
                <a:gd name="connsiteY70" fmla="*/ 23859 h 607780"/>
                <a:gd name="connsiteX71" fmla="*/ 72606 w 539049"/>
                <a:gd name="connsiteY7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39049" h="607780">
                  <a:moveTo>
                    <a:pt x="72606" y="462631"/>
                  </a:moveTo>
                  <a:lnTo>
                    <a:pt x="72606" y="577437"/>
                  </a:lnTo>
                  <a:lnTo>
                    <a:pt x="466443" y="577437"/>
                  </a:lnTo>
                  <a:lnTo>
                    <a:pt x="466443" y="462631"/>
                  </a:lnTo>
                  <a:close/>
                  <a:moveTo>
                    <a:pt x="240317" y="283532"/>
                  </a:moveTo>
                  <a:cubicBezTo>
                    <a:pt x="265463" y="283532"/>
                    <a:pt x="279368" y="308470"/>
                    <a:pt x="279368" y="337481"/>
                  </a:cubicBezTo>
                  <a:cubicBezTo>
                    <a:pt x="279368" y="368902"/>
                    <a:pt x="265213" y="392344"/>
                    <a:pt x="240483" y="392344"/>
                  </a:cubicBezTo>
                  <a:cubicBezTo>
                    <a:pt x="216086" y="392344"/>
                    <a:pt x="201182" y="370066"/>
                    <a:pt x="201182" y="338478"/>
                  </a:cubicBezTo>
                  <a:cubicBezTo>
                    <a:pt x="201182" y="307057"/>
                    <a:pt x="215587" y="283532"/>
                    <a:pt x="240317" y="283532"/>
                  </a:cubicBezTo>
                  <a:close/>
                  <a:moveTo>
                    <a:pt x="56370" y="257211"/>
                  </a:moveTo>
                  <a:lnTo>
                    <a:pt x="56370" y="418737"/>
                  </a:lnTo>
                  <a:lnTo>
                    <a:pt x="157452" y="418737"/>
                  </a:lnTo>
                  <a:lnTo>
                    <a:pt x="157452" y="388061"/>
                  </a:lnTo>
                  <a:lnTo>
                    <a:pt x="93089" y="388061"/>
                  </a:lnTo>
                  <a:lnTo>
                    <a:pt x="93089" y="257211"/>
                  </a:lnTo>
                  <a:close/>
                  <a:moveTo>
                    <a:pt x="427059" y="255549"/>
                  </a:moveTo>
                  <a:cubicBezTo>
                    <a:pt x="374020" y="255549"/>
                    <a:pt x="334886" y="286224"/>
                    <a:pt x="334637" y="339928"/>
                  </a:cubicBezTo>
                  <a:cubicBezTo>
                    <a:pt x="334387" y="363621"/>
                    <a:pt x="342547" y="384736"/>
                    <a:pt x="357451" y="398619"/>
                  </a:cubicBezTo>
                  <a:cubicBezTo>
                    <a:pt x="372272" y="413001"/>
                    <a:pt x="393671" y="420400"/>
                    <a:pt x="423146" y="420400"/>
                  </a:cubicBezTo>
                  <a:cubicBezTo>
                    <a:pt x="444545" y="420400"/>
                    <a:pt x="465943" y="415163"/>
                    <a:pt x="477184" y="411338"/>
                  </a:cubicBezTo>
                  <a:lnTo>
                    <a:pt x="477184" y="326294"/>
                  </a:lnTo>
                  <a:lnTo>
                    <a:pt x="416984" y="326294"/>
                  </a:lnTo>
                  <a:lnTo>
                    <a:pt x="416984" y="354809"/>
                  </a:lnTo>
                  <a:lnTo>
                    <a:pt x="441880" y="354809"/>
                  </a:lnTo>
                  <a:lnTo>
                    <a:pt x="441880" y="388560"/>
                  </a:lnTo>
                  <a:cubicBezTo>
                    <a:pt x="439049" y="389973"/>
                    <a:pt x="432305" y="390971"/>
                    <a:pt x="423895" y="390971"/>
                  </a:cubicBezTo>
                  <a:cubicBezTo>
                    <a:pt x="393920" y="390971"/>
                    <a:pt x="373021" y="371269"/>
                    <a:pt x="373021" y="338016"/>
                  </a:cubicBezTo>
                  <a:cubicBezTo>
                    <a:pt x="373021" y="303017"/>
                    <a:pt x="396085" y="285726"/>
                    <a:pt x="426560" y="285726"/>
                  </a:cubicBezTo>
                  <a:cubicBezTo>
                    <a:pt x="444295" y="285726"/>
                    <a:pt x="455369" y="288885"/>
                    <a:pt x="464195" y="292709"/>
                  </a:cubicBezTo>
                  <a:lnTo>
                    <a:pt x="471938" y="263446"/>
                  </a:lnTo>
                  <a:cubicBezTo>
                    <a:pt x="463945" y="259622"/>
                    <a:pt x="447875" y="255549"/>
                    <a:pt x="427059" y="255549"/>
                  </a:cubicBezTo>
                  <a:close/>
                  <a:moveTo>
                    <a:pt x="241215" y="254634"/>
                  </a:moveTo>
                  <a:cubicBezTo>
                    <a:pt x="193505" y="254634"/>
                    <a:pt x="162531" y="290797"/>
                    <a:pt x="162531" y="339180"/>
                  </a:cubicBezTo>
                  <a:cubicBezTo>
                    <a:pt x="162531" y="385235"/>
                    <a:pt x="190591" y="421397"/>
                    <a:pt x="238550" y="421397"/>
                  </a:cubicBezTo>
                  <a:cubicBezTo>
                    <a:pt x="285844" y="421397"/>
                    <a:pt x="318067" y="389308"/>
                    <a:pt x="318067" y="336353"/>
                  </a:cubicBezTo>
                  <a:cubicBezTo>
                    <a:pt x="318067" y="291794"/>
                    <a:pt x="290923" y="254634"/>
                    <a:pt x="241215" y="254634"/>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278" y="831"/>
                    <a:pt x="366027" y="1164"/>
                    <a:pt x="366776" y="1580"/>
                  </a:cubicBezTo>
                  <a:cubicBezTo>
                    <a:pt x="367026" y="1663"/>
                    <a:pt x="367276" y="1829"/>
                    <a:pt x="367526" y="1995"/>
                  </a:cubicBezTo>
                  <a:cubicBezTo>
                    <a:pt x="368442" y="2577"/>
                    <a:pt x="369274"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0" name="cfg-file-format-symbol_29563"/>
            <p:cNvSpPr>
              <a:spLocks noChangeAspect="1"/>
            </p:cNvSpPr>
            <p:nvPr/>
          </p:nvSpPr>
          <p:spPr bwMode="auto">
            <a:xfrm>
              <a:off x="12646229" y="3480657"/>
              <a:ext cx="381532" cy="430169"/>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2 h 7344"/>
                <a:gd name="T32" fmla="*/ 5628 w 6504"/>
                <a:gd name="T33" fmla="*/ 1906 h 7344"/>
                <a:gd name="T34" fmla="*/ 876 w 6504"/>
                <a:gd name="T35" fmla="*/ 2627 h 7344"/>
                <a:gd name="T36" fmla="*/ 3687 w 6504"/>
                <a:gd name="T37" fmla="*/ 3897 h 7344"/>
                <a:gd name="T38" fmla="*/ 2960 w 6504"/>
                <a:gd name="T39" fmla="*/ 4269 h 7344"/>
                <a:gd name="T40" fmla="*/ 2501 w 6504"/>
                <a:gd name="T41" fmla="*/ 5083 h 7344"/>
                <a:gd name="T42" fmla="*/ 3738 w 6504"/>
                <a:gd name="T43" fmla="*/ 3059 h 7344"/>
                <a:gd name="T44" fmla="*/ 2960 w 6504"/>
                <a:gd name="T45" fmla="*/ 3435 h 7344"/>
                <a:gd name="T46" fmla="*/ 3687 w 6504"/>
                <a:gd name="T47" fmla="*/ 3897 h 7344"/>
                <a:gd name="T48" fmla="*/ 1726 w 6504"/>
                <a:gd name="T49" fmla="*/ 3026 h 7344"/>
                <a:gd name="T50" fmla="*/ 2132 w 6504"/>
                <a:gd name="T51" fmla="*/ 3480 h 7344"/>
                <a:gd name="T52" fmla="*/ 1102 w 6504"/>
                <a:gd name="T53" fmla="*/ 4074 h 7344"/>
                <a:gd name="T54" fmla="*/ 2132 w 6504"/>
                <a:gd name="T55" fmla="*/ 4669 h 7344"/>
                <a:gd name="T56" fmla="*/ 1681 w 6504"/>
                <a:gd name="T57" fmla="*/ 5113 h 7344"/>
                <a:gd name="T58" fmla="*/ 5628 w 6504"/>
                <a:gd name="T59" fmla="*/ 6978 h 7344"/>
                <a:gd name="T60" fmla="*/ 876 w 6504"/>
                <a:gd name="T61" fmla="*/ 5591 h 7344"/>
                <a:gd name="T62" fmla="*/ 5628 w 6504"/>
                <a:gd name="T63" fmla="*/ 6978 h 7344"/>
                <a:gd name="T64" fmla="*/ 5098 w 6504"/>
                <a:gd name="T65" fmla="*/ 5104 h 7344"/>
                <a:gd name="T66" fmla="*/ 3991 w 6504"/>
                <a:gd name="T67" fmla="*/ 4095 h 7344"/>
                <a:gd name="T68" fmla="*/ 5708 w 6504"/>
                <a:gd name="T69" fmla="*/ 3137 h 7344"/>
                <a:gd name="T70" fmla="*/ 5140 w 6504"/>
                <a:gd name="T71" fmla="*/ 3416 h 7344"/>
                <a:gd name="T72" fmla="*/ 5108 w 6504"/>
                <a:gd name="T73" fmla="*/ 4734 h 7344"/>
                <a:gd name="T74" fmla="*/ 5333 w 6504"/>
                <a:gd name="T75" fmla="*/ 4281 h 7344"/>
                <a:gd name="T76" fmla="*/ 5021 w 6504"/>
                <a:gd name="T77" fmla="*/ 3924 h 7344"/>
                <a:gd name="T78" fmla="*/ 5774 w 6504"/>
                <a:gd name="T79" fmla="*/ 4990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2"/>
                  </a:lnTo>
                  <a:cubicBezTo>
                    <a:pt x="4212" y="1841"/>
                    <a:pt x="4276" y="1906"/>
                    <a:pt x="4356" y="1906"/>
                  </a:cubicBezTo>
                  <a:lnTo>
                    <a:pt x="5628" y="1906"/>
                  </a:lnTo>
                  <a:lnTo>
                    <a:pt x="5628" y="2627"/>
                  </a:lnTo>
                  <a:lnTo>
                    <a:pt x="876" y="2627"/>
                  </a:lnTo>
                  <a:lnTo>
                    <a:pt x="876" y="288"/>
                  </a:lnTo>
                  <a:close/>
                  <a:moveTo>
                    <a:pt x="3687" y="3897"/>
                  </a:moveTo>
                  <a:lnTo>
                    <a:pt x="3687" y="4269"/>
                  </a:lnTo>
                  <a:lnTo>
                    <a:pt x="2960" y="4269"/>
                  </a:lnTo>
                  <a:lnTo>
                    <a:pt x="2960" y="5083"/>
                  </a:lnTo>
                  <a:lnTo>
                    <a:pt x="2501" y="5083"/>
                  </a:lnTo>
                  <a:lnTo>
                    <a:pt x="2501" y="3059"/>
                  </a:lnTo>
                  <a:lnTo>
                    <a:pt x="3738" y="3059"/>
                  </a:lnTo>
                  <a:lnTo>
                    <a:pt x="3738" y="3435"/>
                  </a:lnTo>
                  <a:lnTo>
                    <a:pt x="2960" y="3435"/>
                  </a:lnTo>
                  <a:lnTo>
                    <a:pt x="2960" y="3897"/>
                  </a:lnTo>
                  <a:lnTo>
                    <a:pt x="3687" y="3897"/>
                  </a:lnTo>
                  <a:close/>
                  <a:moveTo>
                    <a:pt x="621" y="4101"/>
                  </a:moveTo>
                  <a:cubicBezTo>
                    <a:pt x="621" y="3410"/>
                    <a:pt x="1114" y="3026"/>
                    <a:pt x="1726" y="3026"/>
                  </a:cubicBezTo>
                  <a:cubicBezTo>
                    <a:pt x="1964" y="3026"/>
                    <a:pt x="2144" y="3074"/>
                    <a:pt x="2225" y="3116"/>
                  </a:cubicBezTo>
                  <a:lnTo>
                    <a:pt x="2132" y="3480"/>
                  </a:lnTo>
                  <a:cubicBezTo>
                    <a:pt x="2039" y="3440"/>
                    <a:pt x="1910" y="3404"/>
                    <a:pt x="1747" y="3404"/>
                  </a:cubicBezTo>
                  <a:cubicBezTo>
                    <a:pt x="1384" y="3404"/>
                    <a:pt x="1102" y="3624"/>
                    <a:pt x="1102" y="4074"/>
                  </a:cubicBezTo>
                  <a:cubicBezTo>
                    <a:pt x="1102" y="4479"/>
                    <a:pt x="1342" y="4735"/>
                    <a:pt x="1750" y="4735"/>
                  </a:cubicBezTo>
                  <a:cubicBezTo>
                    <a:pt x="1888" y="4735"/>
                    <a:pt x="2042" y="4705"/>
                    <a:pt x="2132" y="4669"/>
                  </a:cubicBezTo>
                  <a:lnTo>
                    <a:pt x="2201" y="5026"/>
                  </a:lnTo>
                  <a:cubicBezTo>
                    <a:pt x="2117" y="5068"/>
                    <a:pt x="1928" y="5113"/>
                    <a:pt x="1681" y="5113"/>
                  </a:cubicBezTo>
                  <a:cubicBezTo>
                    <a:pt x="982" y="5113"/>
                    <a:pt x="621" y="4678"/>
                    <a:pt x="621" y="4101"/>
                  </a:cubicBezTo>
                  <a:close/>
                  <a:moveTo>
                    <a:pt x="5628" y="6978"/>
                  </a:moveTo>
                  <a:lnTo>
                    <a:pt x="876" y="6978"/>
                  </a:lnTo>
                  <a:lnTo>
                    <a:pt x="876" y="5591"/>
                  </a:lnTo>
                  <a:lnTo>
                    <a:pt x="5628" y="5591"/>
                  </a:lnTo>
                  <a:lnTo>
                    <a:pt x="5628" y="6978"/>
                  </a:lnTo>
                  <a:close/>
                  <a:moveTo>
                    <a:pt x="5774" y="4990"/>
                  </a:moveTo>
                  <a:cubicBezTo>
                    <a:pt x="5633" y="5038"/>
                    <a:pt x="5366" y="5104"/>
                    <a:pt x="5098" y="5104"/>
                  </a:cubicBezTo>
                  <a:cubicBezTo>
                    <a:pt x="4729" y="5104"/>
                    <a:pt x="4462" y="5011"/>
                    <a:pt x="4276" y="4831"/>
                  </a:cubicBezTo>
                  <a:cubicBezTo>
                    <a:pt x="4090" y="4656"/>
                    <a:pt x="3988" y="4392"/>
                    <a:pt x="3991" y="4095"/>
                  </a:cubicBezTo>
                  <a:cubicBezTo>
                    <a:pt x="3994" y="3422"/>
                    <a:pt x="4483" y="3038"/>
                    <a:pt x="5147" y="3038"/>
                  </a:cubicBezTo>
                  <a:cubicBezTo>
                    <a:pt x="5408" y="3038"/>
                    <a:pt x="5609" y="3089"/>
                    <a:pt x="5708" y="3137"/>
                  </a:cubicBezTo>
                  <a:lnTo>
                    <a:pt x="5612" y="3503"/>
                  </a:lnTo>
                  <a:cubicBezTo>
                    <a:pt x="5501" y="3455"/>
                    <a:pt x="5363" y="3416"/>
                    <a:pt x="5140" y="3416"/>
                  </a:cubicBezTo>
                  <a:cubicBezTo>
                    <a:pt x="4759" y="3416"/>
                    <a:pt x="4471" y="3633"/>
                    <a:pt x="4471" y="4071"/>
                  </a:cubicBezTo>
                  <a:cubicBezTo>
                    <a:pt x="4471" y="4488"/>
                    <a:pt x="4732" y="4734"/>
                    <a:pt x="5108" y="4734"/>
                  </a:cubicBezTo>
                  <a:cubicBezTo>
                    <a:pt x="5213" y="4734"/>
                    <a:pt x="5297" y="4723"/>
                    <a:pt x="5333" y="4705"/>
                  </a:cubicBezTo>
                  <a:lnTo>
                    <a:pt x="5333" y="4281"/>
                  </a:lnTo>
                  <a:lnTo>
                    <a:pt x="5021" y="4281"/>
                  </a:lnTo>
                  <a:lnTo>
                    <a:pt x="5021" y="3924"/>
                  </a:lnTo>
                  <a:lnTo>
                    <a:pt x="5774" y="3924"/>
                  </a:lnTo>
                  <a:lnTo>
                    <a:pt x="5774" y="4990"/>
                  </a:lnTo>
                  <a:lnTo>
                    <a:pt x="5774" y="4990"/>
                  </a:lnTo>
                  <a:close/>
                </a:path>
              </a:pathLst>
            </a:custGeom>
            <a:solidFill>
              <a:schemeClr val="accent1"/>
            </a:solidFill>
            <a:ln>
              <a:noFill/>
            </a:ln>
          </p:spPr>
        </p:sp>
        <p:sp>
          <p:nvSpPr>
            <p:cNvPr id="31" name="txt-document-interface-symbol-for-text-files_36152"/>
            <p:cNvSpPr>
              <a:spLocks noChangeAspect="1"/>
            </p:cNvSpPr>
            <p:nvPr/>
          </p:nvSpPr>
          <p:spPr bwMode="auto">
            <a:xfrm>
              <a:off x="11602129" y="3480696"/>
              <a:ext cx="381488" cy="430130"/>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2286 w 6474"/>
                <a:gd name="T37" fmla="*/ 3001 h 7311"/>
                <a:gd name="T38" fmla="*/ 3029 w 6474"/>
                <a:gd name="T39" fmla="*/ 3391 h 7311"/>
                <a:gd name="T40" fmla="*/ 3198 w 6474"/>
                <a:gd name="T41" fmla="*/ 3747 h 7311"/>
                <a:gd name="T42" fmla="*/ 3525 w 6474"/>
                <a:gd name="T43" fmla="*/ 3001 h 7311"/>
                <a:gd name="T44" fmla="*/ 3474 w 6474"/>
                <a:gd name="T45" fmla="*/ 4045 h 7311"/>
                <a:gd name="T46" fmla="*/ 3550 w 6474"/>
                <a:gd name="T47" fmla="*/ 5141 h 7311"/>
                <a:gd name="T48" fmla="*/ 3166 w 6474"/>
                <a:gd name="T49" fmla="*/ 4369 h 7311"/>
                <a:gd name="T50" fmla="*/ 2994 w 6474"/>
                <a:gd name="T51" fmla="*/ 4754 h 7311"/>
                <a:gd name="T52" fmla="*/ 2264 w 6474"/>
                <a:gd name="T53" fmla="*/ 5141 h 7311"/>
                <a:gd name="T54" fmla="*/ 2286 w 6474"/>
                <a:gd name="T55" fmla="*/ 3001 h 7311"/>
                <a:gd name="T56" fmla="*/ 463 w 6474"/>
                <a:gd name="T57" fmla="*/ 3001 h 7311"/>
                <a:gd name="T58" fmla="*/ 2108 w 6474"/>
                <a:gd name="T59" fmla="*/ 3407 h 7311"/>
                <a:gd name="T60" fmla="*/ 1524 w 6474"/>
                <a:gd name="T61" fmla="*/ 5141 h 7311"/>
                <a:gd name="T62" fmla="*/ 1038 w 6474"/>
                <a:gd name="T63" fmla="*/ 3407 h 7311"/>
                <a:gd name="T64" fmla="*/ 5602 w 6474"/>
                <a:gd name="T65" fmla="*/ 6946 h 7311"/>
                <a:gd name="T66" fmla="*/ 872 w 6474"/>
                <a:gd name="T67" fmla="*/ 5565 h 7311"/>
                <a:gd name="T68" fmla="*/ 5602 w 6474"/>
                <a:gd name="T69" fmla="*/ 6946 h 7311"/>
                <a:gd name="T70" fmla="*/ 5288 w 6474"/>
                <a:gd name="T71" fmla="*/ 3407 h 7311"/>
                <a:gd name="T72" fmla="*/ 4802 w 6474"/>
                <a:gd name="T73" fmla="*/ 5141 h 7311"/>
                <a:gd name="T74" fmla="*/ 4227 w 6474"/>
                <a:gd name="T75" fmla="*/ 3407 h 7311"/>
                <a:gd name="T76" fmla="*/ 5872 w 6474"/>
                <a:gd name="T77" fmla="*/ 3001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9"/>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2286" y="3001"/>
                  </a:moveTo>
                  <a:lnTo>
                    <a:pt x="2842" y="3001"/>
                  </a:lnTo>
                  <a:lnTo>
                    <a:pt x="3029" y="3391"/>
                  </a:lnTo>
                  <a:cubicBezTo>
                    <a:pt x="3093" y="3521"/>
                    <a:pt x="3141" y="3626"/>
                    <a:pt x="3191" y="3747"/>
                  </a:cubicBezTo>
                  <a:lnTo>
                    <a:pt x="3198" y="3747"/>
                  </a:lnTo>
                  <a:cubicBezTo>
                    <a:pt x="3248" y="3610"/>
                    <a:pt x="3290" y="3515"/>
                    <a:pt x="3344" y="3391"/>
                  </a:cubicBezTo>
                  <a:lnTo>
                    <a:pt x="3525" y="3001"/>
                  </a:lnTo>
                  <a:lnTo>
                    <a:pt x="4078" y="3001"/>
                  </a:lnTo>
                  <a:lnTo>
                    <a:pt x="3474" y="4045"/>
                  </a:lnTo>
                  <a:lnTo>
                    <a:pt x="4109" y="5141"/>
                  </a:lnTo>
                  <a:lnTo>
                    <a:pt x="3550" y="5141"/>
                  </a:lnTo>
                  <a:lnTo>
                    <a:pt x="3357" y="4754"/>
                  </a:lnTo>
                  <a:cubicBezTo>
                    <a:pt x="3277" y="4604"/>
                    <a:pt x="3226" y="4493"/>
                    <a:pt x="3166" y="4369"/>
                  </a:cubicBezTo>
                  <a:lnTo>
                    <a:pt x="3160" y="4369"/>
                  </a:lnTo>
                  <a:cubicBezTo>
                    <a:pt x="3115" y="4493"/>
                    <a:pt x="3061" y="4604"/>
                    <a:pt x="2994" y="4754"/>
                  </a:cubicBezTo>
                  <a:lnTo>
                    <a:pt x="2817" y="5141"/>
                  </a:lnTo>
                  <a:lnTo>
                    <a:pt x="2264" y="5141"/>
                  </a:lnTo>
                  <a:lnTo>
                    <a:pt x="2883" y="4058"/>
                  </a:lnTo>
                  <a:lnTo>
                    <a:pt x="2286" y="3001"/>
                  </a:lnTo>
                  <a:close/>
                  <a:moveTo>
                    <a:pt x="463" y="3407"/>
                  </a:moveTo>
                  <a:lnTo>
                    <a:pt x="463" y="3001"/>
                  </a:lnTo>
                  <a:lnTo>
                    <a:pt x="2108" y="3001"/>
                  </a:lnTo>
                  <a:lnTo>
                    <a:pt x="2108" y="3407"/>
                  </a:lnTo>
                  <a:lnTo>
                    <a:pt x="1524" y="3407"/>
                  </a:lnTo>
                  <a:lnTo>
                    <a:pt x="1524" y="5141"/>
                  </a:lnTo>
                  <a:lnTo>
                    <a:pt x="1038" y="5141"/>
                  </a:lnTo>
                  <a:lnTo>
                    <a:pt x="1038" y="3407"/>
                  </a:lnTo>
                  <a:lnTo>
                    <a:pt x="463" y="3407"/>
                  </a:lnTo>
                  <a:close/>
                  <a:moveTo>
                    <a:pt x="5602" y="6946"/>
                  </a:moveTo>
                  <a:lnTo>
                    <a:pt x="872" y="6946"/>
                  </a:lnTo>
                  <a:lnTo>
                    <a:pt x="872" y="5565"/>
                  </a:lnTo>
                  <a:lnTo>
                    <a:pt x="5602" y="5565"/>
                  </a:lnTo>
                  <a:lnTo>
                    <a:pt x="5602" y="6946"/>
                  </a:lnTo>
                  <a:close/>
                  <a:moveTo>
                    <a:pt x="5872" y="3407"/>
                  </a:moveTo>
                  <a:lnTo>
                    <a:pt x="5288" y="3407"/>
                  </a:lnTo>
                  <a:lnTo>
                    <a:pt x="5288" y="5141"/>
                  </a:lnTo>
                  <a:lnTo>
                    <a:pt x="4802" y="5141"/>
                  </a:lnTo>
                  <a:lnTo>
                    <a:pt x="4802" y="3407"/>
                  </a:lnTo>
                  <a:lnTo>
                    <a:pt x="4227" y="3407"/>
                  </a:lnTo>
                  <a:lnTo>
                    <a:pt x="4227" y="3001"/>
                  </a:lnTo>
                  <a:lnTo>
                    <a:pt x="5872" y="3001"/>
                  </a:lnTo>
                  <a:lnTo>
                    <a:pt x="5872" y="3407"/>
                  </a:lnTo>
                  <a:close/>
                </a:path>
              </a:pathLst>
            </a:custGeom>
            <a:solidFill>
              <a:schemeClr val="accent1"/>
            </a:solidFill>
            <a:ln>
              <a:noFill/>
            </a:ln>
          </p:spPr>
          <p:txBody>
            <a:bodyPr/>
            <a:lstStyle/>
            <a:p>
              <a:endParaRPr lang="zh-CN" altLang="en-US"/>
            </a:p>
          </p:txBody>
        </p:sp>
        <p:sp>
          <p:nvSpPr>
            <p:cNvPr id="32" name="exe-file-format-variant_29482"/>
            <p:cNvSpPr>
              <a:spLocks noChangeAspect="1"/>
            </p:cNvSpPr>
            <p:nvPr/>
          </p:nvSpPr>
          <p:spPr bwMode="auto">
            <a:xfrm>
              <a:off x="9762525" y="3472996"/>
              <a:ext cx="381497" cy="430130"/>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1 h 7344"/>
                <a:gd name="T32" fmla="*/ 5628 w 6504"/>
                <a:gd name="T33" fmla="*/ 1905 h 7344"/>
                <a:gd name="T34" fmla="*/ 876 w 6504"/>
                <a:gd name="T35" fmla="*/ 2627 h 7344"/>
                <a:gd name="T36" fmla="*/ 2271 w 6504"/>
                <a:gd name="T37" fmla="*/ 3042 h 7344"/>
                <a:gd name="T38" fmla="*/ 3018 w 6504"/>
                <a:gd name="T39" fmla="*/ 3434 h 7344"/>
                <a:gd name="T40" fmla="*/ 3187 w 6504"/>
                <a:gd name="T41" fmla="*/ 3792 h 7344"/>
                <a:gd name="T42" fmla="*/ 3515 w 6504"/>
                <a:gd name="T43" fmla="*/ 3042 h 7344"/>
                <a:gd name="T44" fmla="*/ 3464 w 6504"/>
                <a:gd name="T45" fmla="*/ 4092 h 7344"/>
                <a:gd name="T46" fmla="*/ 3541 w 6504"/>
                <a:gd name="T47" fmla="*/ 5192 h 7344"/>
                <a:gd name="T48" fmla="*/ 3155 w 6504"/>
                <a:gd name="T49" fmla="*/ 4417 h 7344"/>
                <a:gd name="T50" fmla="*/ 2983 w 6504"/>
                <a:gd name="T51" fmla="*/ 4803 h 7344"/>
                <a:gd name="T52" fmla="*/ 2249 w 6504"/>
                <a:gd name="T53" fmla="*/ 5192 h 7344"/>
                <a:gd name="T54" fmla="*/ 2271 w 6504"/>
                <a:gd name="T55" fmla="*/ 3042 h 7344"/>
                <a:gd name="T56" fmla="*/ 704 w 6504"/>
                <a:gd name="T57" fmla="*/ 3042 h 7344"/>
                <a:gd name="T58" fmla="*/ 2032 w 6504"/>
                <a:gd name="T59" fmla="*/ 3441 h 7344"/>
                <a:gd name="T60" fmla="*/ 1192 w 6504"/>
                <a:gd name="T61" fmla="*/ 3888 h 7344"/>
                <a:gd name="T62" fmla="*/ 1984 w 6504"/>
                <a:gd name="T63" fmla="*/ 4283 h 7344"/>
                <a:gd name="T64" fmla="*/ 1192 w 6504"/>
                <a:gd name="T65" fmla="*/ 4794 h 7344"/>
                <a:gd name="T66" fmla="*/ 2076 w 6504"/>
                <a:gd name="T67" fmla="*/ 5193 h 7344"/>
                <a:gd name="T68" fmla="*/ 704 w 6504"/>
                <a:gd name="T69" fmla="*/ 5192 h 7344"/>
                <a:gd name="T70" fmla="*/ 876 w 6504"/>
                <a:gd name="T71" fmla="*/ 6978 h 7344"/>
                <a:gd name="T72" fmla="*/ 5628 w 6504"/>
                <a:gd name="T73" fmla="*/ 5591 h 7344"/>
                <a:gd name="T74" fmla="*/ 5736 w 6504"/>
                <a:gd name="T75" fmla="*/ 5192 h 7344"/>
                <a:gd name="T76" fmla="*/ 4364 w 6504"/>
                <a:gd name="T77" fmla="*/ 3042 h 7344"/>
                <a:gd name="T78" fmla="*/ 5692 w 6504"/>
                <a:gd name="T79" fmla="*/ 3441 h 7344"/>
                <a:gd name="T80" fmla="*/ 4852 w 6504"/>
                <a:gd name="T81" fmla="*/ 3888 h 7344"/>
                <a:gd name="T82" fmla="*/ 5644 w 6504"/>
                <a:gd name="T83" fmla="*/ 4283 h 7344"/>
                <a:gd name="T84" fmla="*/ 4852 w 6504"/>
                <a:gd name="T85" fmla="*/ 4794 h 7344"/>
                <a:gd name="T86" fmla="*/ 5736 w 6504"/>
                <a:gd name="T87" fmla="*/ 5192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1"/>
                  </a:lnTo>
                  <a:cubicBezTo>
                    <a:pt x="4212" y="1841"/>
                    <a:pt x="4276" y="1905"/>
                    <a:pt x="4356" y="1905"/>
                  </a:cubicBezTo>
                  <a:lnTo>
                    <a:pt x="5628" y="1905"/>
                  </a:lnTo>
                  <a:lnTo>
                    <a:pt x="5628" y="2627"/>
                  </a:lnTo>
                  <a:lnTo>
                    <a:pt x="876" y="2627"/>
                  </a:lnTo>
                  <a:lnTo>
                    <a:pt x="876" y="288"/>
                  </a:lnTo>
                  <a:close/>
                  <a:moveTo>
                    <a:pt x="2271" y="3042"/>
                  </a:moveTo>
                  <a:lnTo>
                    <a:pt x="2829" y="3042"/>
                  </a:lnTo>
                  <a:lnTo>
                    <a:pt x="3018" y="3434"/>
                  </a:lnTo>
                  <a:cubicBezTo>
                    <a:pt x="3082" y="3565"/>
                    <a:pt x="3129" y="3670"/>
                    <a:pt x="3180" y="3792"/>
                  </a:cubicBezTo>
                  <a:lnTo>
                    <a:pt x="3187" y="3792"/>
                  </a:lnTo>
                  <a:cubicBezTo>
                    <a:pt x="3238" y="3655"/>
                    <a:pt x="3279" y="3559"/>
                    <a:pt x="3334" y="3434"/>
                  </a:cubicBezTo>
                  <a:lnTo>
                    <a:pt x="3515" y="3042"/>
                  </a:lnTo>
                  <a:lnTo>
                    <a:pt x="4071" y="3042"/>
                  </a:lnTo>
                  <a:lnTo>
                    <a:pt x="3464" y="4092"/>
                  </a:lnTo>
                  <a:lnTo>
                    <a:pt x="4102" y="5192"/>
                  </a:lnTo>
                  <a:lnTo>
                    <a:pt x="3541" y="5192"/>
                  </a:lnTo>
                  <a:lnTo>
                    <a:pt x="3346" y="4803"/>
                  </a:lnTo>
                  <a:cubicBezTo>
                    <a:pt x="3267" y="4653"/>
                    <a:pt x="3216" y="4542"/>
                    <a:pt x="3155" y="4417"/>
                  </a:cubicBezTo>
                  <a:lnTo>
                    <a:pt x="3149" y="4417"/>
                  </a:lnTo>
                  <a:cubicBezTo>
                    <a:pt x="3104" y="4542"/>
                    <a:pt x="3050" y="4653"/>
                    <a:pt x="2983" y="4803"/>
                  </a:cubicBezTo>
                  <a:lnTo>
                    <a:pt x="2804" y="5192"/>
                  </a:lnTo>
                  <a:lnTo>
                    <a:pt x="2249" y="5192"/>
                  </a:lnTo>
                  <a:lnTo>
                    <a:pt x="2871" y="4104"/>
                  </a:lnTo>
                  <a:lnTo>
                    <a:pt x="2271" y="3042"/>
                  </a:lnTo>
                  <a:close/>
                  <a:moveTo>
                    <a:pt x="704" y="5192"/>
                  </a:moveTo>
                  <a:lnTo>
                    <a:pt x="704" y="3042"/>
                  </a:lnTo>
                  <a:lnTo>
                    <a:pt x="2032" y="3042"/>
                  </a:lnTo>
                  <a:lnTo>
                    <a:pt x="2032" y="3441"/>
                  </a:lnTo>
                  <a:lnTo>
                    <a:pt x="1192" y="3441"/>
                  </a:lnTo>
                  <a:lnTo>
                    <a:pt x="1192" y="3888"/>
                  </a:lnTo>
                  <a:lnTo>
                    <a:pt x="1984" y="3888"/>
                  </a:lnTo>
                  <a:lnTo>
                    <a:pt x="1984" y="4283"/>
                  </a:lnTo>
                  <a:lnTo>
                    <a:pt x="1192" y="4283"/>
                  </a:lnTo>
                  <a:lnTo>
                    <a:pt x="1192" y="4794"/>
                  </a:lnTo>
                  <a:lnTo>
                    <a:pt x="2076" y="4794"/>
                  </a:lnTo>
                  <a:lnTo>
                    <a:pt x="2076" y="5193"/>
                  </a:lnTo>
                  <a:lnTo>
                    <a:pt x="704" y="5193"/>
                  </a:lnTo>
                  <a:lnTo>
                    <a:pt x="704" y="5192"/>
                  </a:lnTo>
                  <a:close/>
                  <a:moveTo>
                    <a:pt x="5628" y="6978"/>
                  </a:moveTo>
                  <a:lnTo>
                    <a:pt x="876" y="6978"/>
                  </a:lnTo>
                  <a:lnTo>
                    <a:pt x="876" y="5591"/>
                  </a:lnTo>
                  <a:lnTo>
                    <a:pt x="5628" y="5591"/>
                  </a:lnTo>
                  <a:lnTo>
                    <a:pt x="5628" y="6978"/>
                  </a:lnTo>
                  <a:close/>
                  <a:moveTo>
                    <a:pt x="5736" y="5192"/>
                  </a:moveTo>
                  <a:lnTo>
                    <a:pt x="4364" y="5192"/>
                  </a:lnTo>
                  <a:lnTo>
                    <a:pt x="4364" y="3042"/>
                  </a:lnTo>
                  <a:lnTo>
                    <a:pt x="5692" y="3042"/>
                  </a:lnTo>
                  <a:lnTo>
                    <a:pt x="5692" y="3441"/>
                  </a:lnTo>
                  <a:lnTo>
                    <a:pt x="4852" y="3441"/>
                  </a:lnTo>
                  <a:lnTo>
                    <a:pt x="4852" y="3888"/>
                  </a:lnTo>
                  <a:lnTo>
                    <a:pt x="5644" y="3888"/>
                  </a:lnTo>
                  <a:lnTo>
                    <a:pt x="5644" y="4283"/>
                  </a:lnTo>
                  <a:lnTo>
                    <a:pt x="4852" y="4283"/>
                  </a:lnTo>
                  <a:lnTo>
                    <a:pt x="4852" y="4794"/>
                  </a:lnTo>
                  <a:lnTo>
                    <a:pt x="5736" y="4794"/>
                  </a:lnTo>
                  <a:lnTo>
                    <a:pt x="5736" y="5192"/>
                  </a:lnTo>
                  <a:lnTo>
                    <a:pt x="5736" y="5192"/>
                  </a:lnTo>
                  <a:close/>
                </a:path>
              </a:pathLst>
            </a:custGeom>
            <a:solidFill>
              <a:schemeClr val="accent1"/>
            </a:solidFill>
            <a:ln>
              <a:noFill/>
            </a:ln>
          </p:spPr>
        </p:sp>
        <p:sp>
          <p:nvSpPr>
            <p:cNvPr id="33" name="bin-file-format_28829"/>
            <p:cNvSpPr>
              <a:spLocks noChangeAspect="1"/>
            </p:cNvSpPr>
            <p:nvPr/>
          </p:nvSpPr>
          <p:spPr bwMode="auto">
            <a:xfrm>
              <a:off x="10410945" y="34729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129629 w 539049"/>
                <a:gd name="connsiteY4" fmla="*/ 343442 h 607780"/>
                <a:gd name="connsiteX5" fmla="*/ 142624 w 539049"/>
                <a:gd name="connsiteY5" fmla="*/ 343442 h 607780"/>
                <a:gd name="connsiteX6" fmla="*/ 176696 w 539049"/>
                <a:gd name="connsiteY6" fmla="*/ 367044 h 607780"/>
                <a:gd name="connsiteX7" fmla="*/ 144291 w 539049"/>
                <a:gd name="connsiteY7" fmla="*/ 391144 h 607780"/>
                <a:gd name="connsiteX8" fmla="*/ 129629 w 539049"/>
                <a:gd name="connsiteY8" fmla="*/ 390645 h 607780"/>
                <a:gd name="connsiteX9" fmla="*/ 145781 w 539049"/>
                <a:gd name="connsiteY9" fmla="*/ 276334 h 607780"/>
                <a:gd name="connsiteX10" fmla="*/ 172674 w 539049"/>
                <a:gd name="connsiteY10" fmla="*/ 295681 h 607780"/>
                <a:gd name="connsiteX11" fmla="*/ 142118 w 539049"/>
                <a:gd name="connsiteY11" fmla="*/ 316274 h 607780"/>
                <a:gd name="connsiteX12" fmla="*/ 129629 w 539049"/>
                <a:gd name="connsiteY12" fmla="*/ 316274 h 607780"/>
                <a:gd name="connsiteX13" fmla="*/ 129629 w 539049"/>
                <a:gd name="connsiteY13" fmla="*/ 277330 h 607780"/>
                <a:gd name="connsiteX14" fmla="*/ 145781 w 539049"/>
                <a:gd name="connsiteY14" fmla="*/ 276334 h 607780"/>
                <a:gd name="connsiteX15" fmla="*/ 313321 w 539049"/>
                <a:gd name="connsiteY15" fmla="*/ 249979 h 607780"/>
                <a:gd name="connsiteX16" fmla="*/ 313321 w 539049"/>
                <a:gd name="connsiteY16" fmla="*/ 417490 h 607780"/>
                <a:gd name="connsiteX17" fmla="*/ 348209 w 539049"/>
                <a:gd name="connsiteY17" fmla="*/ 417490 h 607780"/>
                <a:gd name="connsiteX18" fmla="*/ 348209 w 539049"/>
                <a:gd name="connsiteY18" fmla="*/ 367029 h 607780"/>
                <a:gd name="connsiteX19" fmla="*/ 346710 w 539049"/>
                <a:gd name="connsiteY19" fmla="*/ 293956 h 607780"/>
                <a:gd name="connsiteX20" fmla="*/ 347459 w 539049"/>
                <a:gd name="connsiteY20" fmla="*/ 293706 h 607780"/>
                <a:gd name="connsiteX21" fmla="*/ 376518 w 539049"/>
                <a:gd name="connsiteY21" fmla="*/ 352896 h 607780"/>
                <a:gd name="connsiteX22" fmla="*/ 412405 w 539049"/>
                <a:gd name="connsiteY22" fmla="*/ 417490 h 607780"/>
                <a:gd name="connsiteX23" fmla="*/ 452205 w 539049"/>
                <a:gd name="connsiteY23" fmla="*/ 417490 h 607780"/>
                <a:gd name="connsiteX24" fmla="*/ 452205 w 539049"/>
                <a:gd name="connsiteY24" fmla="*/ 249979 h 607780"/>
                <a:gd name="connsiteX25" fmla="*/ 417401 w 539049"/>
                <a:gd name="connsiteY25" fmla="*/ 249979 h 607780"/>
                <a:gd name="connsiteX26" fmla="*/ 417401 w 539049"/>
                <a:gd name="connsiteY26" fmla="*/ 298944 h 607780"/>
                <a:gd name="connsiteX27" fmla="*/ 420565 w 539049"/>
                <a:gd name="connsiteY27" fmla="*/ 368775 h 607780"/>
                <a:gd name="connsiteX28" fmla="*/ 419899 w 539049"/>
                <a:gd name="connsiteY28" fmla="*/ 368775 h 607780"/>
                <a:gd name="connsiteX29" fmla="*/ 392505 w 539049"/>
                <a:gd name="connsiteY29" fmla="*/ 311413 h 607780"/>
                <a:gd name="connsiteX30" fmla="*/ 357617 w 539049"/>
                <a:gd name="connsiteY30" fmla="*/ 249979 h 607780"/>
                <a:gd name="connsiteX31" fmla="*/ 242381 w 539049"/>
                <a:gd name="connsiteY31" fmla="*/ 249979 h 607780"/>
                <a:gd name="connsiteX32" fmla="*/ 242381 w 539049"/>
                <a:gd name="connsiteY32" fmla="*/ 417490 h 607780"/>
                <a:gd name="connsiteX33" fmla="*/ 280515 w 539049"/>
                <a:gd name="connsiteY33" fmla="*/ 417490 h 607780"/>
                <a:gd name="connsiteX34" fmla="*/ 280515 w 539049"/>
                <a:gd name="connsiteY34" fmla="*/ 249979 h 607780"/>
                <a:gd name="connsiteX35" fmla="*/ 141132 w 539049"/>
                <a:gd name="connsiteY35" fmla="*/ 248732 h 607780"/>
                <a:gd name="connsiteX36" fmla="*/ 92090 w 539049"/>
                <a:gd name="connsiteY36" fmla="*/ 252223 h 607780"/>
                <a:gd name="connsiteX37" fmla="*/ 92090 w 539049"/>
                <a:gd name="connsiteY37" fmla="*/ 416742 h 607780"/>
                <a:gd name="connsiteX38" fmla="*/ 133139 w 539049"/>
                <a:gd name="connsiteY38" fmla="*/ 419236 h 607780"/>
                <a:gd name="connsiteX39" fmla="*/ 199083 w 539049"/>
                <a:gd name="connsiteY39" fmla="*/ 404106 h 607780"/>
                <a:gd name="connsiteX40" fmla="*/ 216486 w 539049"/>
                <a:gd name="connsiteY40" fmla="*/ 368525 h 607780"/>
                <a:gd name="connsiteX41" fmla="*/ 183180 w 539049"/>
                <a:gd name="connsiteY41" fmla="*/ 327292 h 607780"/>
                <a:gd name="connsiteX42" fmla="*/ 183180 w 539049"/>
                <a:gd name="connsiteY42" fmla="*/ 326793 h 607780"/>
                <a:gd name="connsiteX43" fmla="*/ 210824 w 539049"/>
                <a:gd name="connsiteY43" fmla="*/ 290963 h 607780"/>
                <a:gd name="connsiteX44" fmla="*/ 190591 w 539049"/>
                <a:gd name="connsiteY44" fmla="*/ 258209 h 607780"/>
                <a:gd name="connsiteX45" fmla="*/ 141132 w 539049"/>
                <a:gd name="connsiteY45" fmla="*/ 248732 h 607780"/>
                <a:gd name="connsiteX46" fmla="*/ 72606 w 539049"/>
                <a:gd name="connsiteY46" fmla="*/ 23859 h 607780"/>
                <a:gd name="connsiteX47" fmla="*/ 72606 w 539049"/>
                <a:gd name="connsiteY47" fmla="*/ 217391 h 607780"/>
                <a:gd name="connsiteX48" fmla="*/ 466443 w 539049"/>
                <a:gd name="connsiteY48" fmla="*/ 217391 h 607780"/>
                <a:gd name="connsiteX49" fmla="*/ 466443 w 539049"/>
                <a:gd name="connsiteY49" fmla="*/ 157702 h 607780"/>
                <a:gd name="connsiteX50" fmla="*/ 361031 w 539049"/>
                <a:gd name="connsiteY50" fmla="*/ 157702 h 607780"/>
                <a:gd name="connsiteX51" fmla="*/ 349125 w 539049"/>
                <a:gd name="connsiteY51" fmla="*/ 145731 h 607780"/>
                <a:gd name="connsiteX52" fmla="*/ 349125 w 539049"/>
                <a:gd name="connsiteY52" fmla="*/ 23859 h 607780"/>
                <a:gd name="connsiteX53" fmla="*/ 72606 w 539049"/>
                <a:gd name="connsiteY53" fmla="*/ 0 h 607780"/>
                <a:gd name="connsiteX54" fmla="*/ 361031 w 539049"/>
                <a:gd name="connsiteY54" fmla="*/ 0 h 607780"/>
                <a:gd name="connsiteX55" fmla="*/ 363779 w 539049"/>
                <a:gd name="connsiteY55" fmla="*/ 333 h 607780"/>
                <a:gd name="connsiteX56" fmla="*/ 364445 w 539049"/>
                <a:gd name="connsiteY56" fmla="*/ 582 h 607780"/>
                <a:gd name="connsiteX57" fmla="*/ 366776 w 539049"/>
                <a:gd name="connsiteY57" fmla="*/ 1580 h 607780"/>
                <a:gd name="connsiteX58" fmla="*/ 367526 w 539049"/>
                <a:gd name="connsiteY58" fmla="*/ 1995 h 607780"/>
                <a:gd name="connsiteX59" fmla="*/ 369941 w 539049"/>
                <a:gd name="connsiteY59" fmla="*/ 3990 h 607780"/>
                <a:gd name="connsiteX60" fmla="*/ 370024 w 539049"/>
                <a:gd name="connsiteY60" fmla="*/ 4073 h 607780"/>
                <a:gd name="connsiteX61" fmla="*/ 487426 w 539049"/>
                <a:gd name="connsiteY61" fmla="*/ 137916 h 607780"/>
                <a:gd name="connsiteX62" fmla="*/ 490257 w 539049"/>
                <a:gd name="connsiteY62" fmla="*/ 145648 h 607780"/>
                <a:gd name="connsiteX63" fmla="*/ 490340 w 539049"/>
                <a:gd name="connsiteY63" fmla="*/ 146978 h 607780"/>
                <a:gd name="connsiteX64" fmla="*/ 490340 w 539049"/>
                <a:gd name="connsiteY64" fmla="*/ 217391 h 607780"/>
                <a:gd name="connsiteX65" fmla="*/ 504994 w 539049"/>
                <a:gd name="connsiteY65" fmla="*/ 217391 h 607780"/>
                <a:gd name="connsiteX66" fmla="*/ 539049 w 539049"/>
                <a:gd name="connsiteY66" fmla="*/ 251475 h 607780"/>
                <a:gd name="connsiteX67" fmla="*/ 539049 w 539049"/>
                <a:gd name="connsiteY67" fmla="*/ 428547 h 607780"/>
                <a:gd name="connsiteX68" fmla="*/ 504994 w 539049"/>
                <a:gd name="connsiteY68" fmla="*/ 462631 h 607780"/>
                <a:gd name="connsiteX69" fmla="*/ 490340 w 539049"/>
                <a:gd name="connsiteY69" fmla="*/ 462631 h 607780"/>
                <a:gd name="connsiteX70" fmla="*/ 490340 w 539049"/>
                <a:gd name="connsiteY70" fmla="*/ 583921 h 607780"/>
                <a:gd name="connsiteX71" fmla="*/ 466443 w 539049"/>
                <a:gd name="connsiteY71" fmla="*/ 607780 h 607780"/>
                <a:gd name="connsiteX72" fmla="*/ 72606 w 539049"/>
                <a:gd name="connsiteY72" fmla="*/ 607780 h 607780"/>
                <a:gd name="connsiteX73" fmla="*/ 48709 w 539049"/>
                <a:gd name="connsiteY73" fmla="*/ 583921 h 607780"/>
                <a:gd name="connsiteX74" fmla="*/ 48709 w 539049"/>
                <a:gd name="connsiteY74" fmla="*/ 462631 h 607780"/>
                <a:gd name="connsiteX75" fmla="*/ 34138 w 539049"/>
                <a:gd name="connsiteY75" fmla="*/ 462631 h 607780"/>
                <a:gd name="connsiteX76" fmla="*/ 0 w 539049"/>
                <a:gd name="connsiteY76" fmla="*/ 428547 h 607780"/>
                <a:gd name="connsiteX77" fmla="*/ 0 w 539049"/>
                <a:gd name="connsiteY77" fmla="*/ 251475 h 607780"/>
                <a:gd name="connsiteX78" fmla="*/ 34138 w 539049"/>
                <a:gd name="connsiteY78" fmla="*/ 217391 h 607780"/>
                <a:gd name="connsiteX79" fmla="*/ 48709 w 539049"/>
                <a:gd name="connsiteY79" fmla="*/ 217391 h 607780"/>
                <a:gd name="connsiteX80" fmla="*/ 48709 w 539049"/>
                <a:gd name="connsiteY80" fmla="*/ 23859 h 607780"/>
                <a:gd name="connsiteX81" fmla="*/ 72606 w 539049"/>
                <a:gd name="connsiteY8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9049" h="607780">
                  <a:moveTo>
                    <a:pt x="72606" y="462631"/>
                  </a:moveTo>
                  <a:lnTo>
                    <a:pt x="72606" y="577437"/>
                  </a:lnTo>
                  <a:lnTo>
                    <a:pt x="466443" y="577437"/>
                  </a:lnTo>
                  <a:lnTo>
                    <a:pt x="466443" y="462631"/>
                  </a:lnTo>
                  <a:close/>
                  <a:moveTo>
                    <a:pt x="129629" y="343442"/>
                  </a:moveTo>
                  <a:lnTo>
                    <a:pt x="142624" y="343442"/>
                  </a:lnTo>
                  <a:cubicBezTo>
                    <a:pt x="161535" y="343442"/>
                    <a:pt x="176696" y="350173"/>
                    <a:pt x="176696" y="367044"/>
                  </a:cubicBezTo>
                  <a:cubicBezTo>
                    <a:pt x="176696" y="384662"/>
                    <a:pt x="161535" y="391144"/>
                    <a:pt x="144291" y="391144"/>
                  </a:cubicBezTo>
                  <a:cubicBezTo>
                    <a:pt x="137876" y="391144"/>
                    <a:pt x="133378" y="391144"/>
                    <a:pt x="129629" y="390645"/>
                  </a:cubicBezTo>
                  <a:close/>
                  <a:moveTo>
                    <a:pt x="145781" y="276334"/>
                  </a:moveTo>
                  <a:cubicBezTo>
                    <a:pt x="163016" y="276334"/>
                    <a:pt x="172674" y="283060"/>
                    <a:pt x="172674" y="295681"/>
                  </a:cubicBezTo>
                  <a:cubicBezTo>
                    <a:pt x="172674" y="308137"/>
                    <a:pt x="162017" y="316274"/>
                    <a:pt x="142118" y="316274"/>
                  </a:cubicBezTo>
                  <a:lnTo>
                    <a:pt x="129629" y="316274"/>
                  </a:lnTo>
                  <a:lnTo>
                    <a:pt x="129629" y="277330"/>
                  </a:lnTo>
                  <a:cubicBezTo>
                    <a:pt x="132876" y="276832"/>
                    <a:pt x="137622" y="276334"/>
                    <a:pt x="145781" y="276334"/>
                  </a:cubicBezTo>
                  <a:close/>
                  <a:moveTo>
                    <a:pt x="313321" y="249979"/>
                  </a:moveTo>
                  <a:lnTo>
                    <a:pt x="313321" y="417490"/>
                  </a:lnTo>
                  <a:lnTo>
                    <a:pt x="348209" y="417490"/>
                  </a:lnTo>
                  <a:lnTo>
                    <a:pt x="348209" y="367029"/>
                  </a:lnTo>
                  <a:cubicBezTo>
                    <a:pt x="348209" y="339678"/>
                    <a:pt x="347709" y="316069"/>
                    <a:pt x="346710" y="293956"/>
                  </a:cubicBezTo>
                  <a:lnTo>
                    <a:pt x="347459" y="293706"/>
                  </a:lnTo>
                  <a:cubicBezTo>
                    <a:pt x="355619" y="313325"/>
                    <a:pt x="366610" y="334940"/>
                    <a:pt x="376518" y="352896"/>
                  </a:cubicBezTo>
                  <a:lnTo>
                    <a:pt x="412405" y="417490"/>
                  </a:lnTo>
                  <a:lnTo>
                    <a:pt x="452205" y="417490"/>
                  </a:lnTo>
                  <a:lnTo>
                    <a:pt x="452205" y="249979"/>
                  </a:lnTo>
                  <a:lnTo>
                    <a:pt x="417401" y="249979"/>
                  </a:lnTo>
                  <a:lnTo>
                    <a:pt x="417401" y="298944"/>
                  </a:lnTo>
                  <a:cubicBezTo>
                    <a:pt x="417401" y="324050"/>
                    <a:pt x="418150" y="346662"/>
                    <a:pt x="420565" y="368775"/>
                  </a:cubicBezTo>
                  <a:lnTo>
                    <a:pt x="419899" y="368775"/>
                  </a:lnTo>
                  <a:cubicBezTo>
                    <a:pt x="412405" y="349904"/>
                    <a:pt x="402413" y="329037"/>
                    <a:pt x="392505" y="311413"/>
                  </a:cubicBezTo>
                  <a:lnTo>
                    <a:pt x="357617" y="249979"/>
                  </a:lnTo>
                  <a:close/>
                  <a:moveTo>
                    <a:pt x="242381" y="249979"/>
                  </a:moveTo>
                  <a:lnTo>
                    <a:pt x="242381" y="417490"/>
                  </a:lnTo>
                  <a:lnTo>
                    <a:pt x="280515" y="417490"/>
                  </a:lnTo>
                  <a:lnTo>
                    <a:pt x="280515" y="249979"/>
                  </a:lnTo>
                  <a:close/>
                  <a:moveTo>
                    <a:pt x="141132" y="248732"/>
                  </a:moveTo>
                  <a:cubicBezTo>
                    <a:pt x="122148" y="248732"/>
                    <a:pt x="101998" y="250228"/>
                    <a:pt x="92090" y="252223"/>
                  </a:cubicBezTo>
                  <a:lnTo>
                    <a:pt x="92090" y="416742"/>
                  </a:lnTo>
                  <a:cubicBezTo>
                    <a:pt x="100499" y="417989"/>
                    <a:pt x="114488" y="419236"/>
                    <a:pt x="133139" y="419236"/>
                  </a:cubicBezTo>
                  <a:cubicBezTo>
                    <a:pt x="166444" y="419236"/>
                    <a:pt x="186927" y="413749"/>
                    <a:pt x="199083" y="404106"/>
                  </a:cubicBezTo>
                  <a:cubicBezTo>
                    <a:pt x="209491" y="395626"/>
                    <a:pt x="216486" y="383655"/>
                    <a:pt x="216486" y="368525"/>
                  </a:cubicBezTo>
                  <a:cubicBezTo>
                    <a:pt x="216486" y="346911"/>
                    <a:pt x="202331" y="332529"/>
                    <a:pt x="183180" y="327292"/>
                  </a:cubicBezTo>
                  <a:lnTo>
                    <a:pt x="183180" y="326793"/>
                  </a:lnTo>
                  <a:cubicBezTo>
                    <a:pt x="202081" y="319810"/>
                    <a:pt x="210824" y="305927"/>
                    <a:pt x="210824" y="290963"/>
                  </a:cubicBezTo>
                  <a:cubicBezTo>
                    <a:pt x="210824" y="275833"/>
                    <a:pt x="202331" y="264444"/>
                    <a:pt x="190591" y="258209"/>
                  </a:cubicBezTo>
                  <a:cubicBezTo>
                    <a:pt x="178434" y="250976"/>
                    <a:pt x="164279" y="248732"/>
                    <a:pt x="141132" y="248732"/>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194" y="831"/>
                    <a:pt x="366027" y="1164"/>
                    <a:pt x="366776" y="1580"/>
                  </a:cubicBezTo>
                  <a:cubicBezTo>
                    <a:pt x="367026" y="1663"/>
                    <a:pt x="367276" y="1829"/>
                    <a:pt x="367526" y="1995"/>
                  </a:cubicBezTo>
                  <a:cubicBezTo>
                    <a:pt x="368442" y="2577"/>
                    <a:pt x="369191"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4" name="png-file-extension-interface-symbol_29064"/>
            <p:cNvSpPr>
              <a:spLocks noChangeAspect="1"/>
            </p:cNvSpPr>
            <p:nvPr/>
          </p:nvSpPr>
          <p:spPr bwMode="auto">
            <a:xfrm>
              <a:off x="11061960" y="3472996"/>
              <a:ext cx="312503" cy="430130"/>
            </a:xfrm>
            <a:custGeom>
              <a:avLst/>
              <a:gdLst>
                <a:gd name="connsiteX0" fmla="*/ 84206 w 440751"/>
                <a:gd name="connsiteY0" fmla="*/ 456064 h 606651"/>
                <a:gd name="connsiteX1" fmla="*/ 108248 w 440751"/>
                <a:gd name="connsiteY1" fmla="*/ 476131 h 606651"/>
                <a:gd name="connsiteX2" fmla="*/ 81810 w 440751"/>
                <a:gd name="connsiteY2" fmla="*/ 498262 h 606651"/>
                <a:gd name="connsiteX3" fmla="*/ 71483 w 440751"/>
                <a:gd name="connsiteY3" fmla="*/ 497519 h 606651"/>
                <a:gd name="connsiteX4" fmla="*/ 71483 w 440751"/>
                <a:gd name="connsiteY4" fmla="*/ 457303 h 606651"/>
                <a:gd name="connsiteX5" fmla="*/ 84206 w 440751"/>
                <a:gd name="connsiteY5" fmla="*/ 456064 h 606651"/>
                <a:gd name="connsiteX6" fmla="*/ 158498 w 440751"/>
                <a:gd name="connsiteY6" fmla="*/ 433842 h 606651"/>
                <a:gd name="connsiteX7" fmla="*/ 158498 w 440751"/>
                <a:gd name="connsiteY7" fmla="*/ 569975 h 606651"/>
                <a:gd name="connsiteX8" fmla="*/ 186790 w 440751"/>
                <a:gd name="connsiteY8" fmla="*/ 569975 h 606651"/>
                <a:gd name="connsiteX9" fmla="*/ 186790 w 440751"/>
                <a:gd name="connsiteY9" fmla="*/ 529002 h 606651"/>
                <a:gd name="connsiteX10" fmla="*/ 185549 w 440751"/>
                <a:gd name="connsiteY10" fmla="*/ 469609 h 606651"/>
                <a:gd name="connsiteX11" fmla="*/ 186128 w 440751"/>
                <a:gd name="connsiteY11" fmla="*/ 469444 h 606651"/>
                <a:gd name="connsiteX12" fmla="*/ 209869 w 440751"/>
                <a:gd name="connsiteY12" fmla="*/ 517520 h 606651"/>
                <a:gd name="connsiteX13" fmla="*/ 238988 w 440751"/>
                <a:gd name="connsiteY13" fmla="*/ 569975 h 606651"/>
                <a:gd name="connsiteX14" fmla="*/ 271333 w 440751"/>
                <a:gd name="connsiteY14" fmla="*/ 569975 h 606651"/>
                <a:gd name="connsiteX15" fmla="*/ 271333 w 440751"/>
                <a:gd name="connsiteY15" fmla="*/ 433842 h 606651"/>
                <a:gd name="connsiteX16" fmla="*/ 243042 w 440751"/>
                <a:gd name="connsiteY16" fmla="*/ 433842 h 606651"/>
                <a:gd name="connsiteX17" fmla="*/ 243042 w 440751"/>
                <a:gd name="connsiteY17" fmla="*/ 473657 h 606651"/>
                <a:gd name="connsiteX18" fmla="*/ 245689 w 440751"/>
                <a:gd name="connsiteY18" fmla="*/ 530407 h 606651"/>
                <a:gd name="connsiteX19" fmla="*/ 245027 w 440751"/>
                <a:gd name="connsiteY19" fmla="*/ 530407 h 606651"/>
                <a:gd name="connsiteX20" fmla="*/ 222774 w 440751"/>
                <a:gd name="connsiteY20" fmla="*/ 483735 h 606651"/>
                <a:gd name="connsiteX21" fmla="*/ 194483 w 440751"/>
                <a:gd name="connsiteY21" fmla="*/ 433842 h 606651"/>
                <a:gd name="connsiteX22" fmla="*/ 82641 w 440751"/>
                <a:gd name="connsiteY22" fmla="*/ 432850 h 606651"/>
                <a:gd name="connsiteX23" fmla="*/ 40948 w 440751"/>
                <a:gd name="connsiteY23" fmla="*/ 435659 h 606651"/>
                <a:gd name="connsiteX24" fmla="*/ 40948 w 440751"/>
                <a:gd name="connsiteY24" fmla="*/ 569975 h 606651"/>
                <a:gd name="connsiteX25" fmla="*/ 71473 w 440751"/>
                <a:gd name="connsiteY25" fmla="*/ 569975 h 606651"/>
                <a:gd name="connsiteX26" fmla="*/ 71473 w 440751"/>
                <a:gd name="connsiteY26" fmla="*/ 521320 h 606651"/>
                <a:gd name="connsiteX27" fmla="*/ 81979 w 440751"/>
                <a:gd name="connsiteY27" fmla="*/ 521981 h 606651"/>
                <a:gd name="connsiteX28" fmla="*/ 126319 w 440751"/>
                <a:gd name="connsiteY28" fmla="*/ 507608 h 606651"/>
                <a:gd name="connsiteX29" fmla="*/ 138810 w 440751"/>
                <a:gd name="connsiteY29" fmla="*/ 475309 h 606651"/>
                <a:gd name="connsiteX30" fmla="*/ 124251 w 440751"/>
                <a:gd name="connsiteY30" fmla="*/ 443754 h 606651"/>
                <a:gd name="connsiteX31" fmla="*/ 82641 w 440751"/>
                <a:gd name="connsiteY31" fmla="*/ 432850 h 606651"/>
                <a:gd name="connsiteX32" fmla="*/ 369609 w 440751"/>
                <a:gd name="connsiteY32" fmla="*/ 432437 h 606651"/>
                <a:gd name="connsiteX33" fmla="*/ 291766 w 440751"/>
                <a:gd name="connsiteY33" fmla="*/ 503560 h 606651"/>
                <a:gd name="connsiteX34" fmla="*/ 311041 w 440751"/>
                <a:gd name="connsiteY34" fmla="*/ 553041 h 606651"/>
                <a:gd name="connsiteX35" fmla="*/ 366465 w 440751"/>
                <a:gd name="connsiteY35" fmla="*/ 571461 h 606651"/>
                <a:gd name="connsiteX36" fmla="*/ 411963 w 440751"/>
                <a:gd name="connsiteY36" fmla="*/ 563779 h 606651"/>
                <a:gd name="connsiteX37" fmla="*/ 411963 w 440751"/>
                <a:gd name="connsiteY37" fmla="*/ 492078 h 606651"/>
                <a:gd name="connsiteX38" fmla="*/ 361171 w 440751"/>
                <a:gd name="connsiteY38" fmla="*/ 492078 h 606651"/>
                <a:gd name="connsiteX39" fmla="*/ 361171 w 440751"/>
                <a:gd name="connsiteY39" fmla="*/ 516116 h 606651"/>
                <a:gd name="connsiteX40" fmla="*/ 382183 w 440751"/>
                <a:gd name="connsiteY40" fmla="*/ 516116 h 606651"/>
                <a:gd name="connsiteX41" fmla="*/ 382183 w 440751"/>
                <a:gd name="connsiteY41" fmla="*/ 544532 h 606651"/>
                <a:gd name="connsiteX42" fmla="*/ 367044 w 440751"/>
                <a:gd name="connsiteY42" fmla="*/ 546597 h 606651"/>
                <a:gd name="connsiteX43" fmla="*/ 324111 w 440751"/>
                <a:gd name="connsiteY43" fmla="*/ 501908 h 606651"/>
                <a:gd name="connsiteX44" fmla="*/ 369278 w 440751"/>
                <a:gd name="connsiteY44" fmla="*/ 457880 h 606651"/>
                <a:gd name="connsiteX45" fmla="*/ 401044 w 440751"/>
                <a:gd name="connsiteY45" fmla="*/ 463745 h 606651"/>
                <a:gd name="connsiteX46" fmla="*/ 407496 w 440751"/>
                <a:gd name="connsiteY46" fmla="*/ 439128 h 606651"/>
                <a:gd name="connsiteX47" fmla="*/ 369609 w 440751"/>
                <a:gd name="connsiteY47" fmla="*/ 432437 h 606651"/>
                <a:gd name="connsiteX48" fmla="*/ 306722 w 440751"/>
                <a:gd name="connsiteY48" fmla="*/ 156302 h 606651"/>
                <a:gd name="connsiteX49" fmla="*/ 311684 w 440751"/>
                <a:gd name="connsiteY49" fmla="*/ 157458 h 606651"/>
                <a:gd name="connsiteX50" fmla="*/ 353695 w 440751"/>
                <a:gd name="connsiteY50" fmla="*/ 157458 h 606651"/>
                <a:gd name="connsiteX51" fmla="*/ 353695 w 440751"/>
                <a:gd name="connsiteY51" fmla="*/ 203214 h 606651"/>
                <a:gd name="connsiteX52" fmla="*/ 307218 w 440751"/>
                <a:gd name="connsiteY52" fmla="*/ 203214 h 606651"/>
                <a:gd name="connsiteX53" fmla="*/ 307218 w 440751"/>
                <a:gd name="connsiteY53" fmla="*/ 250126 h 606651"/>
                <a:gd name="connsiteX54" fmla="*/ 353695 w 440751"/>
                <a:gd name="connsiteY54" fmla="*/ 250126 h 606651"/>
                <a:gd name="connsiteX55" fmla="*/ 353695 w 440751"/>
                <a:gd name="connsiteY55" fmla="*/ 297038 h 606651"/>
                <a:gd name="connsiteX56" fmla="*/ 307549 w 440751"/>
                <a:gd name="connsiteY56" fmla="*/ 297038 h 606651"/>
                <a:gd name="connsiteX57" fmla="*/ 307549 w 440751"/>
                <a:gd name="connsiteY57" fmla="*/ 343949 h 606651"/>
                <a:gd name="connsiteX58" fmla="*/ 354026 w 440751"/>
                <a:gd name="connsiteY58" fmla="*/ 343949 h 606651"/>
                <a:gd name="connsiteX59" fmla="*/ 354026 w 440751"/>
                <a:gd name="connsiteY59" fmla="*/ 390861 h 606651"/>
                <a:gd name="connsiteX60" fmla="*/ 307053 w 440751"/>
                <a:gd name="connsiteY60" fmla="*/ 390861 h 606651"/>
                <a:gd name="connsiteX61" fmla="*/ 307053 w 440751"/>
                <a:gd name="connsiteY61" fmla="*/ 343949 h 606651"/>
                <a:gd name="connsiteX62" fmla="*/ 260576 w 440751"/>
                <a:gd name="connsiteY62" fmla="*/ 343949 h 606651"/>
                <a:gd name="connsiteX63" fmla="*/ 260576 w 440751"/>
                <a:gd name="connsiteY63" fmla="*/ 297038 h 606651"/>
                <a:gd name="connsiteX64" fmla="*/ 306722 w 440751"/>
                <a:gd name="connsiteY64" fmla="*/ 297038 h 606651"/>
                <a:gd name="connsiteX65" fmla="*/ 306722 w 440751"/>
                <a:gd name="connsiteY65" fmla="*/ 250126 h 606651"/>
                <a:gd name="connsiteX66" fmla="*/ 260245 w 440751"/>
                <a:gd name="connsiteY66" fmla="*/ 250126 h 606651"/>
                <a:gd name="connsiteX67" fmla="*/ 260245 w 440751"/>
                <a:gd name="connsiteY67" fmla="*/ 203214 h 606651"/>
                <a:gd name="connsiteX68" fmla="*/ 306722 w 440751"/>
                <a:gd name="connsiteY68" fmla="*/ 203214 h 606651"/>
                <a:gd name="connsiteX69" fmla="*/ 260245 w 440751"/>
                <a:gd name="connsiteY69" fmla="*/ 109376 h 606651"/>
                <a:gd name="connsiteX70" fmla="*/ 299798 w 440751"/>
                <a:gd name="connsiteY70" fmla="*/ 109376 h 606651"/>
                <a:gd name="connsiteX71" fmla="*/ 299798 w 440751"/>
                <a:gd name="connsiteY71" fmla="*/ 145562 h 606651"/>
                <a:gd name="connsiteX72" fmla="*/ 306748 w 440751"/>
                <a:gd name="connsiteY72" fmla="*/ 156302 h 606651"/>
                <a:gd name="connsiteX73" fmla="*/ 306747 w 440751"/>
                <a:gd name="connsiteY73" fmla="*/ 156302 h 606651"/>
                <a:gd name="connsiteX74" fmla="*/ 306722 w 440751"/>
                <a:gd name="connsiteY74" fmla="*/ 156302 h 606651"/>
                <a:gd name="connsiteX75" fmla="*/ 260245 w 440751"/>
                <a:gd name="connsiteY75" fmla="*/ 156302 h 606651"/>
                <a:gd name="connsiteX76" fmla="*/ 166464 w 440751"/>
                <a:gd name="connsiteY76" fmla="*/ 109376 h 606651"/>
                <a:gd name="connsiteX77" fmla="*/ 213437 w 440751"/>
                <a:gd name="connsiteY77" fmla="*/ 109376 h 606651"/>
                <a:gd name="connsiteX78" fmla="*/ 213437 w 440751"/>
                <a:gd name="connsiteY78" fmla="*/ 156290 h 606651"/>
                <a:gd name="connsiteX79" fmla="*/ 259914 w 440751"/>
                <a:gd name="connsiteY79" fmla="*/ 156290 h 606651"/>
                <a:gd name="connsiteX80" fmla="*/ 259914 w 440751"/>
                <a:gd name="connsiteY80" fmla="*/ 203204 h 606651"/>
                <a:gd name="connsiteX81" fmla="*/ 213437 w 440751"/>
                <a:gd name="connsiteY81" fmla="*/ 203204 h 606651"/>
                <a:gd name="connsiteX82" fmla="*/ 213437 w 440751"/>
                <a:gd name="connsiteY82" fmla="*/ 250119 h 606651"/>
                <a:gd name="connsiteX83" fmla="*/ 259914 w 440751"/>
                <a:gd name="connsiteY83" fmla="*/ 250119 h 606651"/>
                <a:gd name="connsiteX84" fmla="*/ 259914 w 440751"/>
                <a:gd name="connsiteY84" fmla="*/ 297033 h 606651"/>
                <a:gd name="connsiteX85" fmla="*/ 213768 w 440751"/>
                <a:gd name="connsiteY85" fmla="*/ 297033 h 606651"/>
                <a:gd name="connsiteX86" fmla="*/ 213768 w 440751"/>
                <a:gd name="connsiteY86" fmla="*/ 343947 h 606651"/>
                <a:gd name="connsiteX87" fmla="*/ 260245 w 440751"/>
                <a:gd name="connsiteY87" fmla="*/ 343947 h 606651"/>
                <a:gd name="connsiteX88" fmla="*/ 260245 w 440751"/>
                <a:gd name="connsiteY88" fmla="*/ 390861 h 606651"/>
                <a:gd name="connsiteX89" fmla="*/ 213272 w 440751"/>
                <a:gd name="connsiteY89" fmla="*/ 390861 h 606651"/>
                <a:gd name="connsiteX90" fmla="*/ 213272 w 440751"/>
                <a:gd name="connsiteY90" fmla="*/ 343947 h 606651"/>
                <a:gd name="connsiteX91" fmla="*/ 166795 w 440751"/>
                <a:gd name="connsiteY91" fmla="*/ 343947 h 606651"/>
                <a:gd name="connsiteX92" fmla="*/ 166795 w 440751"/>
                <a:gd name="connsiteY92" fmla="*/ 297033 h 606651"/>
                <a:gd name="connsiteX93" fmla="*/ 212941 w 440751"/>
                <a:gd name="connsiteY93" fmla="*/ 297033 h 606651"/>
                <a:gd name="connsiteX94" fmla="*/ 212941 w 440751"/>
                <a:gd name="connsiteY94" fmla="*/ 250119 h 606651"/>
                <a:gd name="connsiteX95" fmla="*/ 166464 w 440751"/>
                <a:gd name="connsiteY95" fmla="*/ 250119 h 606651"/>
                <a:gd name="connsiteX96" fmla="*/ 166464 w 440751"/>
                <a:gd name="connsiteY96" fmla="*/ 203204 h 606651"/>
                <a:gd name="connsiteX97" fmla="*/ 212941 w 440751"/>
                <a:gd name="connsiteY97" fmla="*/ 203204 h 606651"/>
                <a:gd name="connsiteX98" fmla="*/ 212941 w 440751"/>
                <a:gd name="connsiteY98" fmla="*/ 156290 h 606651"/>
                <a:gd name="connsiteX99" fmla="*/ 166464 w 440751"/>
                <a:gd name="connsiteY99" fmla="*/ 156290 h 606651"/>
                <a:gd name="connsiteX100" fmla="*/ 72612 w 440751"/>
                <a:gd name="connsiteY100" fmla="*/ 109376 h 606651"/>
                <a:gd name="connsiteX101" fmla="*/ 119621 w 440751"/>
                <a:gd name="connsiteY101" fmla="*/ 109376 h 606651"/>
                <a:gd name="connsiteX102" fmla="*/ 119621 w 440751"/>
                <a:gd name="connsiteY102" fmla="*/ 156290 h 606651"/>
                <a:gd name="connsiteX103" fmla="*/ 166133 w 440751"/>
                <a:gd name="connsiteY103" fmla="*/ 156290 h 606651"/>
                <a:gd name="connsiteX104" fmla="*/ 166133 w 440751"/>
                <a:gd name="connsiteY104" fmla="*/ 203204 h 606651"/>
                <a:gd name="connsiteX105" fmla="*/ 119621 w 440751"/>
                <a:gd name="connsiteY105" fmla="*/ 203204 h 606651"/>
                <a:gd name="connsiteX106" fmla="*/ 119621 w 440751"/>
                <a:gd name="connsiteY106" fmla="*/ 250119 h 606651"/>
                <a:gd name="connsiteX107" fmla="*/ 166133 w 440751"/>
                <a:gd name="connsiteY107" fmla="*/ 250119 h 606651"/>
                <a:gd name="connsiteX108" fmla="*/ 166133 w 440751"/>
                <a:gd name="connsiteY108" fmla="*/ 297033 h 606651"/>
                <a:gd name="connsiteX109" fmla="*/ 119952 w 440751"/>
                <a:gd name="connsiteY109" fmla="*/ 297033 h 606651"/>
                <a:gd name="connsiteX110" fmla="*/ 119952 w 440751"/>
                <a:gd name="connsiteY110" fmla="*/ 343947 h 606651"/>
                <a:gd name="connsiteX111" fmla="*/ 166464 w 440751"/>
                <a:gd name="connsiteY111" fmla="*/ 343947 h 606651"/>
                <a:gd name="connsiteX112" fmla="*/ 166464 w 440751"/>
                <a:gd name="connsiteY112" fmla="*/ 390861 h 606651"/>
                <a:gd name="connsiteX113" fmla="*/ 119455 w 440751"/>
                <a:gd name="connsiteY113" fmla="*/ 390861 h 606651"/>
                <a:gd name="connsiteX114" fmla="*/ 119455 w 440751"/>
                <a:gd name="connsiteY114" fmla="*/ 343947 h 606651"/>
                <a:gd name="connsiteX115" fmla="*/ 72943 w 440751"/>
                <a:gd name="connsiteY115" fmla="*/ 343947 h 606651"/>
                <a:gd name="connsiteX116" fmla="*/ 72943 w 440751"/>
                <a:gd name="connsiteY116" fmla="*/ 297033 h 606651"/>
                <a:gd name="connsiteX117" fmla="*/ 119124 w 440751"/>
                <a:gd name="connsiteY117" fmla="*/ 297033 h 606651"/>
                <a:gd name="connsiteX118" fmla="*/ 119124 w 440751"/>
                <a:gd name="connsiteY118" fmla="*/ 250119 h 606651"/>
                <a:gd name="connsiteX119" fmla="*/ 72612 w 440751"/>
                <a:gd name="connsiteY119" fmla="*/ 250119 h 606651"/>
                <a:gd name="connsiteX120" fmla="*/ 72612 w 440751"/>
                <a:gd name="connsiteY120" fmla="*/ 203204 h 606651"/>
                <a:gd name="connsiteX121" fmla="*/ 119124 w 440751"/>
                <a:gd name="connsiteY121" fmla="*/ 203204 h 606651"/>
                <a:gd name="connsiteX122" fmla="*/ 119124 w 440751"/>
                <a:gd name="connsiteY122" fmla="*/ 156290 h 606651"/>
                <a:gd name="connsiteX123" fmla="*/ 72612 w 440751"/>
                <a:gd name="connsiteY123" fmla="*/ 156290 h 606651"/>
                <a:gd name="connsiteX124" fmla="*/ 23824 w 440751"/>
                <a:gd name="connsiteY124" fmla="*/ 23790 h 606651"/>
                <a:gd name="connsiteX125" fmla="*/ 23824 w 440751"/>
                <a:gd name="connsiteY125" fmla="*/ 403939 h 606651"/>
                <a:gd name="connsiteX126" fmla="*/ 416927 w 440751"/>
                <a:gd name="connsiteY126" fmla="*/ 403939 h 606651"/>
                <a:gd name="connsiteX127" fmla="*/ 416927 w 440751"/>
                <a:gd name="connsiteY127" fmla="*/ 157445 h 606651"/>
                <a:gd name="connsiteX128" fmla="*/ 353726 w 440751"/>
                <a:gd name="connsiteY128" fmla="*/ 157445 h 606651"/>
                <a:gd name="connsiteX129" fmla="*/ 353726 w 440751"/>
                <a:gd name="connsiteY129" fmla="*/ 156288 h 606651"/>
                <a:gd name="connsiteX130" fmla="*/ 307235 w 440751"/>
                <a:gd name="connsiteY130" fmla="*/ 156288 h 606651"/>
                <a:gd name="connsiteX131" fmla="*/ 307235 w 440751"/>
                <a:gd name="connsiteY131" fmla="*/ 109369 h 606651"/>
                <a:gd name="connsiteX132" fmla="*/ 299790 w 440751"/>
                <a:gd name="connsiteY132" fmla="*/ 109369 h 606651"/>
                <a:gd name="connsiteX133" fmla="*/ 299790 w 440751"/>
                <a:gd name="connsiteY133" fmla="*/ 23790 h 606651"/>
                <a:gd name="connsiteX134" fmla="*/ 23824 w 440751"/>
                <a:gd name="connsiteY134" fmla="*/ 0 h 606651"/>
                <a:gd name="connsiteX135" fmla="*/ 311702 w 440751"/>
                <a:gd name="connsiteY135" fmla="*/ 0 h 606651"/>
                <a:gd name="connsiteX136" fmla="*/ 314432 w 440751"/>
                <a:gd name="connsiteY136" fmla="*/ 330 h 606651"/>
                <a:gd name="connsiteX137" fmla="*/ 315094 w 440751"/>
                <a:gd name="connsiteY137" fmla="*/ 578 h 606651"/>
                <a:gd name="connsiteX138" fmla="*/ 317410 w 440751"/>
                <a:gd name="connsiteY138" fmla="*/ 1569 h 606651"/>
                <a:gd name="connsiteX139" fmla="*/ 318238 w 440751"/>
                <a:gd name="connsiteY139" fmla="*/ 1982 h 606651"/>
                <a:gd name="connsiteX140" fmla="*/ 320554 w 440751"/>
                <a:gd name="connsiteY140" fmla="*/ 3965 h 606651"/>
                <a:gd name="connsiteX141" fmla="*/ 320637 w 440751"/>
                <a:gd name="connsiteY141" fmla="*/ 4048 h 606651"/>
                <a:gd name="connsiteX142" fmla="*/ 437773 w 440751"/>
                <a:gd name="connsiteY142" fmla="*/ 137702 h 606651"/>
                <a:gd name="connsiteX143" fmla="*/ 440668 w 440751"/>
                <a:gd name="connsiteY143" fmla="*/ 145385 h 606651"/>
                <a:gd name="connsiteX144" fmla="*/ 440751 w 440751"/>
                <a:gd name="connsiteY144" fmla="*/ 146706 h 606651"/>
                <a:gd name="connsiteX145" fmla="*/ 440751 w 440751"/>
                <a:gd name="connsiteY145" fmla="*/ 582861 h 606651"/>
                <a:gd name="connsiteX146" fmla="*/ 416927 w 440751"/>
                <a:gd name="connsiteY146" fmla="*/ 606651 h 606651"/>
                <a:gd name="connsiteX147" fmla="*/ 23824 w 440751"/>
                <a:gd name="connsiteY147" fmla="*/ 606651 h 606651"/>
                <a:gd name="connsiteX148" fmla="*/ 0 w 440751"/>
                <a:gd name="connsiteY148" fmla="*/ 582861 h 606651"/>
                <a:gd name="connsiteX149" fmla="*/ 0 w 440751"/>
                <a:gd name="connsiteY149" fmla="*/ 23790 h 606651"/>
                <a:gd name="connsiteX150" fmla="*/ 23824 w 440751"/>
                <a:gd name="connsiteY150"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0751" h="606651">
                  <a:moveTo>
                    <a:pt x="84206" y="456064"/>
                  </a:moveTo>
                  <a:cubicBezTo>
                    <a:pt x="99573" y="456064"/>
                    <a:pt x="108248" y="463579"/>
                    <a:pt x="108248" y="476131"/>
                  </a:cubicBezTo>
                  <a:cubicBezTo>
                    <a:pt x="108248" y="490004"/>
                    <a:pt x="98168" y="498262"/>
                    <a:pt x="81810" y="498262"/>
                  </a:cubicBezTo>
                  <a:cubicBezTo>
                    <a:pt x="77349" y="498262"/>
                    <a:pt x="74127" y="498097"/>
                    <a:pt x="71483" y="497519"/>
                  </a:cubicBezTo>
                  <a:lnTo>
                    <a:pt x="71483" y="457303"/>
                  </a:lnTo>
                  <a:cubicBezTo>
                    <a:pt x="73714" y="456725"/>
                    <a:pt x="77927" y="456064"/>
                    <a:pt x="84206" y="456064"/>
                  </a:cubicBezTo>
                  <a:close/>
                  <a:moveTo>
                    <a:pt x="158498" y="433842"/>
                  </a:moveTo>
                  <a:lnTo>
                    <a:pt x="158498" y="569975"/>
                  </a:lnTo>
                  <a:lnTo>
                    <a:pt x="186790" y="569975"/>
                  </a:lnTo>
                  <a:lnTo>
                    <a:pt x="186790" y="529002"/>
                  </a:lnTo>
                  <a:cubicBezTo>
                    <a:pt x="186790" y="506782"/>
                    <a:pt x="186376" y="487617"/>
                    <a:pt x="185549" y="469609"/>
                  </a:cubicBezTo>
                  <a:lnTo>
                    <a:pt x="186128" y="469444"/>
                  </a:lnTo>
                  <a:cubicBezTo>
                    <a:pt x="192828" y="485387"/>
                    <a:pt x="201763" y="502982"/>
                    <a:pt x="209869" y="517520"/>
                  </a:cubicBezTo>
                  <a:lnTo>
                    <a:pt x="238988" y="569975"/>
                  </a:lnTo>
                  <a:lnTo>
                    <a:pt x="271333" y="569975"/>
                  </a:lnTo>
                  <a:lnTo>
                    <a:pt x="271333" y="433842"/>
                  </a:lnTo>
                  <a:lnTo>
                    <a:pt x="243042" y="433842"/>
                  </a:lnTo>
                  <a:lnTo>
                    <a:pt x="243042" y="473657"/>
                  </a:lnTo>
                  <a:cubicBezTo>
                    <a:pt x="243042" y="494061"/>
                    <a:pt x="243621" y="512481"/>
                    <a:pt x="245689" y="530407"/>
                  </a:cubicBezTo>
                  <a:lnTo>
                    <a:pt x="245027" y="530407"/>
                  </a:lnTo>
                  <a:cubicBezTo>
                    <a:pt x="238988" y="515042"/>
                    <a:pt x="230881" y="498108"/>
                    <a:pt x="222774" y="483735"/>
                  </a:cubicBezTo>
                  <a:lnTo>
                    <a:pt x="194483" y="433842"/>
                  </a:lnTo>
                  <a:close/>
                  <a:moveTo>
                    <a:pt x="82641" y="432850"/>
                  </a:moveTo>
                  <a:cubicBezTo>
                    <a:pt x="63780" y="432850"/>
                    <a:pt x="50461" y="434089"/>
                    <a:pt x="40948" y="435659"/>
                  </a:cubicBezTo>
                  <a:lnTo>
                    <a:pt x="40948" y="569975"/>
                  </a:lnTo>
                  <a:lnTo>
                    <a:pt x="71473" y="569975"/>
                  </a:lnTo>
                  <a:lnTo>
                    <a:pt x="71473" y="521320"/>
                  </a:lnTo>
                  <a:cubicBezTo>
                    <a:pt x="74286" y="521733"/>
                    <a:pt x="77925" y="521981"/>
                    <a:pt x="81979" y="521981"/>
                  </a:cubicBezTo>
                  <a:cubicBezTo>
                    <a:pt x="100178" y="521981"/>
                    <a:pt x="115813" y="517520"/>
                    <a:pt x="126319" y="507608"/>
                  </a:cubicBezTo>
                  <a:cubicBezTo>
                    <a:pt x="134426" y="499926"/>
                    <a:pt x="138810" y="488609"/>
                    <a:pt x="138810" y="475309"/>
                  </a:cubicBezTo>
                  <a:cubicBezTo>
                    <a:pt x="138810" y="461927"/>
                    <a:pt x="132937" y="450610"/>
                    <a:pt x="124251" y="443754"/>
                  </a:cubicBezTo>
                  <a:cubicBezTo>
                    <a:pt x="115151" y="436485"/>
                    <a:pt x="101584" y="432850"/>
                    <a:pt x="82641" y="432850"/>
                  </a:cubicBezTo>
                  <a:close/>
                  <a:moveTo>
                    <a:pt x="369609" y="432437"/>
                  </a:moveTo>
                  <a:cubicBezTo>
                    <a:pt x="324938" y="432437"/>
                    <a:pt x="292014" y="458293"/>
                    <a:pt x="291766" y="503560"/>
                  </a:cubicBezTo>
                  <a:cubicBezTo>
                    <a:pt x="291601" y="523551"/>
                    <a:pt x="298467" y="541311"/>
                    <a:pt x="311041" y="553041"/>
                  </a:cubicBezTo>
                  <a:cubicBezTo>
                    <a:pt x="323532" y="565183"/>
                    <a:pt x="341566" y="571461"/>
                    <a:pt x="366465" y="571461"/>
                  </a:cubicBezTo>
                  <a:cubicBezTo>
                    <a:pt x="384416" y="571461"/>
                    <a:pt x="402450" y="567001"/>
                    <a:pt x="411963" y="563779"/>
                  </a:cubicBezTo>
                  <a:lnTo>
                    <a:pt x="411963" y="492078"/>
                  </a:lnTo>
                  <a:lnTo>
                    <a:pt x="361171" y="492078"/>
                  </a:lnTo>
                  <a:lnTo>
                    <a:pt x="361171" y="516116"/>
                  </a:lnTo>
                  <a:lnTo>
                    <a:pt x="382183" y="516116"/>
                  </a:lnTo>
                  <a:lnTo>
                    <a:pt x="382183" y="544532"/>
                  </a:lnTo>
                  <a:cubicBezTo>
                    <a:pt x="379784" y="545771"/>
                    <a:pt x="374076" y="546597"/>
                    <a:pt x="367044" y="546597"/>
                  </a:cubicBezTo>
                  <a:cubicBezTo>
                    <a:pt x="341731" y="546597"/>
                    <a:pt x="324111" y="529994"/>
                    <a:pt x="324111" y="501908"/>
                  </a:cubicBezTo>
                  <a:cubicBezTo>
                    <a:pt x="324111" y="472501"/>
                    <a:pt x="343551" y="457880"/>
                    <a:pt x="369278" y="457880"/>
                  </a:cubicBezTo>
                  <a:cubicBezTo>
                    <a:pt x="384251" y="457880"/>
                    <a:pt x="393516" y="460523"/>
                    <a:pt x="401044" y="463745"/>
                  </a:cubicBezTo>
                  <a:lnTo>
                    <a:pt x="407496" y="439128"/>
                  </a:lnTo>
                  <a:cubicBezTo>
                    <a:pt x="400796" y="435907"/>
                    <a:pt x="387229" y="432437"/>
                    <a:pt x="369609" y="432437"/>
                  </a:cubicBezTo>
                  <a:close/>
                  <a:moveTo>
                    <a:pt x="306722" y="156302"/>
                  </a:moveTo>
                  <a:cubicBezTo>
                    <a:pt x="308211" y="157045"/>
                    <a:pt x="309947" y="157458"/>
                    <a:pt x="311684" y="157458"/>
                  </a:cubicBezTo>
                  <a:lnTo>
                    <a:pt x="353695" y="157458"/>
                  </a:lnTo>
                  <a:lnTo>
                    <a:pt x="353695" y="203214"/>
                  </a:lnTo>
                  <a:lnTo>
                    <a:pt x="307218" y="203214"/>
                  </a:lnTo>
                  <a:lnTo>
                    <a:pt x="307218" y="250126"/>
                  </a:lnTo>
                  <a:lnTo>
                    <a:pt x="353695" y="250126"/>
                  </a:lnTo>
                  <a:lnTo>
                    <a:pt x="353695" y="297038"/>
                  </a:lnTo>
                  <a:lnTo>
                    <a:pt x="307549" y="297038"/>
                  </a:lnTo>
                  <a:lnTo>
                    <a:pt x="307549" y="343949"/>
                  </a:lnTo>
                  <a:lnTo>
                    <a:pt x="354026" y="343949"/>
                  </a:lnTo>
                  <a:lnTo>
                    <a:pt x="354026" y="390861"/>
                  </a:lnTo>
                  <a:lnTo>
                    <a:pt x="307053" y="390861"/>
                  </a:lnTo>
                  <a:lnTo>
                    <a:pt x="307053" y="343949"/>
                  </a:lnTo>
                  <a:lnTo>
                    <a:pt x="260576" y="343949"/>
                  </a:lnTo>
                  <a:lnTo>
                    <a:pt x="260576" y="297038"/>
                  </a:lnTo>
                  <a:lnTo>
                    <a:pt x="306722" y="297038"/>
                  </a:lnTo>
                  <a:lnTo>
                    <a:pt x="306722" y="250126"/>
                  </a:lnTo>
                  <a:lnTo>
                    <a:pt x="260245" y="250126"/>
                  </a:lnTo>
                  <a:lnTo>
                    <a:pt x="260245" y="203214"/>
                  </a:lnTo>
                  <a:lnTo>
                    <a:pt x="306722" y="203214"/>
                  </a:lnTo>
                  <a:close/>
                  <a:moveTo>
                    <a:pt x="260245" y="109376"/>
                  </a:moveTo>
                  <a:lnTo>
                    <a:pt x="299798" y="109376"/>
                  </a:lnTo>
                  <a:lnTo>
                    <a:pt x="299798" y="145562"/>
                  </a:lnTo>
                  <a:cubicBezTo>
                    <a:pt x="299798" y="150271"/>
                    <a:pt x="302611" y="154402"/>
                    <a:pt x="306748" y="156302"/>
                  </a:cubicBezTo>
                  <a:lnTo>
                    <a:pt x="306747" y="156302"/>
                  </a:lnTo>
                  <a:lnTo>
                    <a:pt x="306722" y="156302"/>
                  </a:lnTo>
                  <a:lnTo>
                    <a:pt x="260245" y="156302"/>
                  </a:lnTo>
                  <a:close/>
                  <a:moveTo>
                    <a:pt x="166464" y="109376"/>
                  </a:moveTo>
                  <a:lnTo>
                    <a:pt x="213437" y="109376"/>
                  </a:lnTo>
                  <a:lnTo>
                    <a:pt x="213437" y="156290"/>
                  </a:lnTo>
                  <a:lnTo>
                    <a:pt x="259914" y="156290"/>
                  </a:lnTo>
                  <a:lnTo>
                    <a:pt x="259914" y="203204"/>
                  </a:lnTo>
                  <a:lnTo>
                    <a:pt x="213437" y="203204"/>
                  </a:lnTo>
                  <a:lnTo>
                    <a:pt x="213437" y="250119"/>
                  </a:lnTo>
                  <a:lnTo>
                    <a:pt x="259914" y="250119"/>
                  </a:lnTo>
                  <a:lnTo>
                    <a:pt x="259914" y="297033"/>
                  </a:lnTo>
                  <a:lnTo>
                    <a:pt x="213768" y="297033"/>
                  </a:lnTo>
                  <a:lnTo>
                    <a:pt x="213768" y="343947"/>
                  </a:lnTo>
                  <a:lnTo>
                    <a:pt x="260245" y="343947"/>
                  </a:lnTo>
                  <a:lnTo>
                    <a:pt x="260245" y="390861"/>
                  </a:lnTo>
                  <a:lnTo>
                    <a:pt x="213272" y="390861"/>
                  </a:lnTo>
                  <a:lnTo>
                    <a:pt x="213272" y="343947"/>
                  </a:lnTo>
                  <a:lnTo>
                    <a:pt x="166795" y="343947"/>
                  </a:lnTo>
                  <a:lnTo>
                    <a:pt x="166795" y="297033"/>
                  </a:lnTo>
                  <a:lnTo>
                    <a:pt x="212941" y="297033"/>
                  </a:lnTo>
                  <a:lnTo>
                    <a:pt x="212941" y="250119"/>
                  </a:lnTo>
                  <a:lnTo>
                    <a:pt x="166464" y="250119"/>
                  </a:lnTo>
                  <a:lnTo>
                    <a:pt x="166464" y="203204"/>
                  </a:lnTo>
                  <a:lnTo>
                    <a:pt x="212941" y="203204"/>
                  </a:lnTo>
                  <a:lnTo>
                    <a:pt x="212941" y="156290"/>
                  </a:lnTo>
                  <a:lnTo>
                    <a:pt x="166464" y="156290"/>
                  </a:lnTo>
                  <a:close/>
                  <a:moveTo>
                    <a:pt x="72612" y="109376"/>
                  </a:moveTo>
                  <a:lnTo>
                    <a:pt x="119621" y="109376"/>
                  </a:lnTo>
                  <a:lnTo>
                    <a:pt x="119621" y="156290"/>
                  </a:lnTo>
                  <a:lnTo>
                    <a:pt x="166133" y="156290"/>
                  </a:lnTo>
                  <a:lnTo>
                    <a:pt x="166133" y="203204"/>
                  </a:lnTo>
                  <a:lnTo>
                    <a:pt x="119621" y="203204"/>
                  </a:lnTo>
                  <a:lnTo>
                    <a:pt x="119621" y="250119"/>
                  </a:lnTo>
                  <a:lnTo>
                    <a:pt x="166133" y="250119"/>
                  </a:lnTo>
                  <a:lnTo>
                    <a:pt x="166133" y="297033"/>
                  </a:lnTo>
                  <a:lnTo>
                    <a:pt x="119952" y="297033"/>
                  </a:lnTo>
                  <a:lnTo>
                    <a:pt x="119952" y="343947"/>
                  </a:lnTo>
                  <a:lnTo>
                    <a:pt x="166464" y="343947"/>
                  </a:lnTo>
                  <a:lnTo>
                    <a:pt x="166464" y="390861"/>
                  </a:lnTo>
                  <a:lnTo>
                    <a:pt x="119455" y="390861"/>
                  </a:lnTo>
                  <a:lnTo>
                    <a:pt x="119455" y="343947"/>
                  </a:lnTo>
                  <a:lnTo>
                    <a:pt x="72943" y="343947"/>
                  </a:lnTo>
                  <a:lnTo>
                    <a:pt x="72943" y="297033"/>
                  </a:lnTo>
                  <a:lnTo>
                    <a:pt x="119124" y="297033"/>
                  </a:lnTo>
                  <a:lnTo>
                    <a:pt x="119124" y="250119"/>
                  </a:lnTo>
                  <a:lnTo>
                    <a:pt x="72612" y="250119"/>
                  </a:lnTo>
                  <a:lnTo>
                    <a:pt x="72612" y="203204"/>
                  </a:lnTo>
                  <a:lnTo>
                    <a:pt x="119124" y="203204"/>
                  </a:lnTo>
                  <a:lnTo>
                    <a:pt x="119124" y="156290"/>
                  </a:lnTo>
                  <a:lnTo>
                    <a:pt x="72612" y="156290"/>
                  </a:lnTo>
                  <a:close/>
                  <a:moveTo>
                    <a:pt x="23824" y="23790"/>
                  </a:moveTo>
                  <a:lnTo>
                    <a:pt x="23824" y="403939"/>
                  </a:lnTo>
                  <a:lnTo>
                    <a:pt x="416927" y="403939"/>
                  </a:lnTo>
                  <a:lnTo>
                    <a:pt x="416927" y="157445"/>
                  </a:lnTo>
                  <a:lnTo>
                    <a:pt x="353726" y="157445"/>
                  </a:lnTo>
                  <a:lnTo>
                    <a:pt x="353726" y="156288"/>
                  </a:lnTo>
                  <a:lnTo>
                    <a:pt x="307235" y="156288"/>
                  </a:lnTo>
                  <a:lnTo>
                    <a:pt x="307235" y="109369"/>
                  </a:lnTo>
                  <a:lnTo>
                    <a:pt x="299790" y="109369"/>
                  </a:lnTo>
                  <a:lnTo>
                    <a:pt x="299790" y="23790"/>
                  </a:lnTo>
                  <a:close/>
                  <a:moveTo>
                    <a:pt x="23824" y="0"/>
                  </a:moveTo>
                  <a:lnTo>
                    <a:pt x="311702" y="0"/>
                  </a:lnTo>
                  <a:cubicBezTo>
                    <a:pt x="312612" y="0"/>
                    <a:pt x="313522" y="165"/>
                    <a:pt x="314432" y="330"/>
                  </a:cubicBezTo>
                  <a:cubicBezTo>
                    <a:pt x="314680" y="413"/>
                    <a:pt x="314846" y="496"/>
                    <a:pt x="315094" y="578"/>
                  </a:cubicBezTo>
                  <a:cubicBezTo>
                    <a:pt x="315921" y="826"/>
                    <a:pt x="316666" y="1156"/>
                    <a:pt x="317410" y="1569"/>
                  </a:cubicBezTo>
                  <a:cubicBezTo>
                    <a:pt x="317659" y="1652"/>
                    <a:pt x="317989" y="1817"/>
                    <a:pt x="318238" y="1982"/>
                  </a:cubicBezTo>
                  <a:cubicBezTo>
                    <a:pt x="319065" y="2561"/>
                    <a:pt x="319892" y="3221"/>
                    <a:pt x="320554" y="3965"/>
                  </a:cubicBezTo>
                  <a:cubicBezTo>
                    <a:pt x="320637" y="4048"/>
                    <a:pt x="320637" y="4048"/>
                    <a:pt x="320637" y="4048"/>
                  </a:cubicBezTo>
                  <a:lnTo>
                    <a:pt x="437773" y="137702"/>
                  </a:lnTo>
                  <a:cubicBezTo>
                    <a:pt x="439676" y="139850"/>
                    <a:pt x="440586" y="142576"/>
                    <a:pt x="440668" y="145385"/>
                  </a:cubicBezTo>
                  <a:cubicBezTo>
                    <a:pt x="440668" y="145798"/>
                    <a:pt x="440751" y="146293"/>
                    <a:pt x="440751" y="146706"/>
                  </a:cubicBezTo>
                  <a:lnTo>
                    <a:pt x="440751" y="582861"/>
                  </a:lnTo>
                  <a:cubicBezTo>
                    <a:pt x="440751" y="595995"/>
                    <a:pt x="430080" y="606651"/>
                    <a:pt x="416927" y="606651"/>
                  </a:cubicBezTo>
                  <a:lnTo>
                    <a:pt x="23824" y="606651"/>
                  </a:lnTo>
                  <a:cubicBezTo>
                    <a:pt x="10671" y="606651"/>
                    <a:pt x="0" y="595995"/>
                    <a:pt x="0" y="582861"/>
                  </a:cubicBezTo>
                  <a:lnTo>
                    <a:pt x="0" y="23790"/>
                  </a:lnTo>
                  <a:cubicBezTo>
                    <a:pt x="0" y="10656"/>
                    <a:pt x="10671" y="0"/>
                    <a:pt x="23824" y="0"/>
                  </a:cubicBezTo>
                  <a:close/>
                </a:path>
              </a:pathLst>
            </a:custGeom>
            <a:solidFill>
              <a:schemeClr val="accent1"/>
            </a:solidFill>
            <a:ln>
              <a:noFill/>
            </a:ln>
          </p:spPr>
        </p:sp>
      </p:grpSp>
      <p:grpSp>
        <p:nvGrpSpPr>
          <p:cNvPr id="26" name="组合 25"/>
          <p:cNvGrpSpPr/>
          <p:nvPr/>
        </p:nvGrpSpPr>
        <p:grpSpPr>
          <a:xfrm>
            <a:off x="5579977" y="3164854"/>
            <a:ext cx="1058854" cy="553493"/>
            <a:chOff x="8133063" y="1699504"/>
            <a:chExt cx="751638" cy="392903"/>
          </a:xfrm>
        </p:grpSpPr>
        <p:sp>
          <p:nvSpPr>
            <p:cNvPr id="2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矩形 28"/>
            <p:cNvSpPr/>
            <p:nvPr/>
          </p:nvSpPr>
          <p:spPr>
            <a:xfrm>
              <a:off x="8304261" y="1804514"/>
              <a:ext cx="422391" cy="240326"/>
            </a:xfrm>
            <a:prstGeom prst="rect">
              <a:avLst/>
            </a:prstGeom>
          </p:spPr>
          <p:txBody>
            <a:bodyPr wrap="none">
              <a:spAutoFit/>
            </a:bodyPr>
            <a:lstStyle/>
            <a:p>
              <a:pPr algn="ctr"/>
              <a:r>
                <a:rPr lang="zh-CN" altLang="en-US" sz="1600">
                  <a:latin typeface="+mj-lt"/>
                </a:rPr>
                <a:t>网络</a:t>
              </a:r>
              <a:endParaRPr lang="en-US" sz="1600" dirty="0">
                <a:latin typeface="+mj-lt"/>
              </a:endParaRPr>
            </a:p>
          </p:txBody>
        </p:sp>
      </p:grpSp>
      <p:grpSp>
        <p:nvGrpSpPr>
          <p:cNvPr id="36" name="组合 35"/>
          <p:cNvGrpSpPr/>
          <p:nvPr/>
        </p:nvGrpSpPr>
        <p:grpSpPr>
          <a:xfrm>
            <a:off x="7740000" y="126000"/>
            <a:ext cx="4247409" cy="276999"/>
            <a:chOff x="7355338" y="36668"/>
            <a:chExt cx="4247409" cy="276999"/>
          </a:xfrm>
        </p:grpSpPr>
        <p:sp>
          <p:nvSpPr>
            <p:cNvPr id="37" name="五边形 36"/>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40" name="燕尾形 3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41" name="燕尾形 40"/>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42010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常见应用层协议 </a:t>
            </a:r>
            <a:r>
              <a:rPr lang="en-US" altLang="zh-CN">
                <a:sym typeface="Huawei Sans" panose="020C0503030203020204" pitchFamily="34" charset="0"/>
              </a:rPr>
              <a:t>- Telnet</a:t>
            </a:r>
            <a:endParaRPr lang="zh-CN" altLang="en-US">
              <a:sym typeface="Huawei Sans" panose="020C0503030203020204" pitchFamily="34" charset="0"/>
            </a:endParaRPr>
          </a:p>
        </p:txBody>
      </p:sp>
      <p:sp>
        <p:nvSpPr>
          <p:cNvPr id="3" name="文本占位符 2"/>
          <p:cNvSpPr>
            <a:spLocks noGrp="1"/>
          </p:cNvSpPr>
          <p:nvPr>
            <p:ph type="body" sz="quarter" idx="4294967295"/>
          </p:nvPr>
        </p:nvSpPr>
        <p:spPr>
          <a:xfrm>
            <a:off x="567454" y="1129582"/>
            <a:ext cx="11276012" cy="774700"/>
          </a:xfrm>
        </p:spPr>
        <p:txBody>
          <a:bodyPr/>
          <a:lstStyle/>
          <a:p>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是数据网络中提供远程登录服务的标准协议。</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 Telnet</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为用户提供了在本地计算机上完成远程设备工作的能力。</a:t>
            </a:r>
          </a:p>
          <a:p>
            <a:endParaRPr lang="zh-CN" altLang="en-US" sz="2000" dirty="0">
              <a:sym typeface="Huawei Sans" panose="020C0503030203020204" pitchFamily="34" charset="0"/>
            </a:endParaRPr>
          </a:p>
        </p:txBody>
      </p:sp>
      <p:sp>
        <p:nvSpPr>
          <p:cNvPr id="26" name="文本占位符 3">
            <a:extLst>
              <a:ext uri="{FF2B5EF4-FFF2-40B4-BE49-F238E27FC236}">
                <a16:creationId xmlns:a16="http://schemas.microsoft.com/office/drawing/2014/main" id="{43FF1B42-4DA3-458B-9B35-83C3B1C4C63F}"/>
              </a:ext>
            </a:extLst>
          </p:cNvPr>
          <p:cNvSpPr txBox="1">
            <a:spLocks/>
          </p:cNvSpPr>
          <p:nvPr/>
        </p:nvSpPr>
        <p:spPr bwMode="auto">
          <a:xfrm>
            <a:off x="7187592" y="3205061"/>
            <a:ext cx="4152036" cy="167227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用户通过</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客户端程序连接到</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服务器。用户在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客户端中输入命令，这些命令会在服务器端运行，就像直接在服务端的控制台上输入一样。</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1594177" y="2396493"/>
            <a:ext cx="5430389" cy="2981308"/>
            <a:chOff x="763427" y="2572503"/>
            <a:chExt cx="5430389" cy="2981308"/>
          </a:xfrm>
        </p:grpSpPr>
        <p:cxnSp>
          <p:nvCxnSpPr>
            <p:cNvPr id="51" name="直接连接符 50"/>
            <p:cNvCxnSpPr>
              <a:stCxn id="54" idx="3"/>
              <a:endCxn id="56" idx="1"/>
            </p:cNvCxnSpPr>
            <p:nvPr/>
          </p:nvCxnSpPr>
          <p:spPr bwMode="auto">
            <a:xfrm flipV="1">
              <a:off x="1675066" y="4271766"/>
              <a:ext cx="262746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2" name="组合 51"/>
            <p:cNvGrpSpPr/>
            <p:nvPr/>
          </p:nvGrpSpPr>
          <p:grpSpPr>
            <a:xfrm>
              <a:off x="763427" y="4045460"/>
              <a:ext cx="1233030" cy="865975"/>
              <a:chOff x="1396153" y="4045460"/>
              <a:chExt cx="1233030" cy="865975"/>
            </a:xfrm>
          </p:grpSpPr>
          <p:sp>
            <p:nvSpPr>
              <p:cNvPr id="53" name="TextBox 149">
                <a:extLst>
                  <a:ext uri="{FF2B5EF4-FFF2-40B4-BE49-F238E27FC236}">
                    <a16:creationId xmlns:a16="http://schemas.microsoft.com/office/drawing/2014/main" id="{ABAACD8C-1084-4AF5-901D-7860F3B040BF}"/>
                  </a:ext>
                </a:extLst>
              </p:cNvPr>
              <p:cNvSpPr txBox="1"/>
              <p:nvPr/>
            </p:nvSpPr>
            <p:spPr>
              <a:xfrm>
                <a:off x="1396153" y="4603658"/>
                <a:ext cx="1233030"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54" name="图片 53" descr="PC.png">
                <a:extLst>
                  <a:ext uri="{FF2B5EF4-FFF2-40B4-BE49-F238E27FC236}">
                    <a16:creationId xmlns:a16="http://schemas.microsoft.com/office/drawing/2014/main" id="{FC705F83-EC9E-439D-A0C4-2779B52A9BBB}"/>
                  </a:ext>
                </a:extLst>
              </p:cNvPr>
              <p:cNvPicPr>
                <a:picLocks noChangeAspect="1"/>
              </p:cNvPicPr>
              <p:nvPr/>
            </p:nvPicPr>
            <p:blipFill>
              <a:blip r:embed="rId3" cstate="print"/>
              <a:stretch>
                <a:fillRect/>
              </a:stretch>
            </p:blipFill>
            <p:spPr>
              <a:xfrm>
                <a:off x="1706417" y="4045460"/>
                <a:ext cx="601375" cy="461855"/>
              </a:xfrm>
              <a:prstGeom prst="rect">
                <a:avLst/>
              </a:prstGeom>
            </p:spPr>
          </p:pic>
        </p:grpSp>
        <p:grpSp>
          <p:nvGrpSpPr>
            <p:cNvPr id="55" name="组合 54"/>
            <p:cNvGrpSpPr/>
            <p:nvPr/>
          </p:nvGrpSpPr>
          <p:grpSpPr>
            <a:xfrm>
              <a:off x="4296394" y="2572503"/>
              <a:ext cx="1897422" cy="2981308"/>
              <a:chOff x="4296394" y="2572503"/>
              <a:chExt cx="1897422" cy="2981308"/>
            </a:xfrm>
            <a:noFill/>
          </p:grpSpPr>
          <p:sp>
            <p:nvSpPr>
              <p:cNvPr id="56" name="圆角矩形 55"/>
              <p:cNvSpPr/>
              <p:nvPr/>
            </p:nvSpPr>
            <p:spPr>
              <a:xfrm>
                <a:off x="4302534" y="2989721"/>
                <a:ext cx="1891282" cy="2564090"/>
              </a:xfrm>
              <a:prstGeom prst="roundRect">
                <a:avLst>
                  <a:gd name="adj" fmla="val 3470"/>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descr="通用交换机.png">
                <a:extLst>
                  <a:ext uri="{FF2B5EF4-FFF2-40B4-BE49-F238E27FC236}">
                    <a16:creationId xmlns:a16="http://schemas.microsoft.com/office/drawing/2014/main" id="{5583757F-4C12-471A-A130-6DAAF82105FA}"/>
                  </a:ext>
                </a:extLst>
              </p:cNvPr>
              <p:cNvPicPr>
                <a:picLocks noChangeAspect="1"/>
              </p:cNvPicPr>
              <p:nvPr/>
            </p:nvPicPr>
            <p:blipFill>
              <a:blip r:embed="rId4" cstate="print"/>
              <a:stretch>
                <a:fillRect/>
              </a:stretch>
            </p:blipFill>
            <p:spPr>
              <a:xfrm>
                <a:off x="4465560" y="3983741"/>
                <a:ext cx="602420" cy="492889"/>
              </a:xfrm>
              <a:prstGeom prst="rect">
                <a:avLst/>
              </a:prstGeom>
              <a:grpFill/>
            </p:spPr>
          </p:pic>
          <p:pic>
            <p:nvPicPr>
              <p:cNvPr id="58" name="图片 57" descr="AP.png">
                <a:extLst>
                  <a:ext uri="{FF2B5EF4-FFF2-40B4-BE49-F238E27FC236}">
                    <a16:creationId xmlns:a16="http://schemas.microsoft.com/office/drawing/2014/main" id="{9A3BB0B1-B8AE-4570-9CED-F22BF327FAF8}"/>
                  </a:ext>
                </a:extLst>
              </p:cNvPr>
              <p:cNvPicPr>
                <a:picLocks noChangeAspect="1"/>
              </p:cNvPicPr>
              <p:nvPr/>
            </p:nvPicPr>
            <p:blipFill>
              <a:blip r:embed="rId5" cstate="print"/>
              <a:stretch>
                <a:fillRect/>
              </a:stretch>
            </p:blipFill>
            <p:spPr>
              <a:xfrm>
                <a:off x="4465560" y="3147049"/>
                <a:ext cx="602420" cy="492889"/>
              </a:xfrm>
              <a:prstGeom prst="rect">
                <a:avLst/>
              </a:prstGeom>
              <a:grpFill/>
            </p:spPr>
          </p:pic>
          <p:pic>
            <p:nvPicPr>
              <p:cNvPr id="59" name="图片 58" descr="防火墙.png">
                <a:extLst>
                  <a:ext uri="{FF2B5EF4-FFF2-40B4-BE49-F238E27FC236}">
                    <a16:creationId xmlns:a16="http://schemas.microsoft.com/office/drawing/2014/main" id="{1BAED0DC-2A44-4E09-B04B-DB8AC9C4E233}"/>
                  </a:ext>
                </a:extLst>
              </p:cNvPr>
              <p:cNvPicPr>
                <a:picLocks noChangeAspect="1"/>
              </p:cNvPicPr>
              <p:nvPr/>
            </p:nvPicPr>
            <p:blipFill>
              <a:blip r:embed="rId6" cstate="print"/>
              <a:stretch>
                <a:fillRect/>
              </a:stretch>
            </p:blipFill>
            <p:spPr>
              <a:xfrm>
                <a:off x="5374710" y="3983741"/>
                <a:ext cx="602420" cy="492889"/>
              </a:xfrm>
              <a:prstGeom prst="rect">
                <a:avLst/>
              </a:prstGeom>
              <a:grpFill/>
            </p:spPr>
          </p:pic>
          <p:pic>
            <p:nvPicPr>
              <p:cNvPr id="66" name="Picture 12" descr="E:\2016.01\1.12 扁平化图标\蓝色\AR-蓝色最新-40.png">
                <a:extLst>
                  <a:ext uri="{FF2B5EF4-FFF2-40B4-BE49-F238E27FC236}">
                    <a16:creationId xmlns:a16="http://schemas.microsoft.com/office/drawing/2014/main" id="{1D8E071F-501D-48FF-8ED1-076998A80BB3}"/>
                  </a:ext>
                </a:extLst>
              </p:cNvPr>
              <p:cNvPicPr>
                <a:picLocks noChangeAspect="1" noChangeArrowheads="1"/>
              </p:cNvPicPr>
              <p:nvPr/>
            </p:nvPicPr>
            <p:blipFill>
              <a:blip r:embed="rId7" cstate="print"/>
              <a:srcRect/>
              <a:stretch>
                <a:fillRect/>
              </a:stretch>
            </p:blipFill>
            <p:spPr bwMode="auto">
              <a:xfrm>
                <a:off x="5374710" y="3147049"/>
                <a:ext cx="602420" cy="492889"/>
              </a:xfrm>
              <a:prstGeom prst="rect">
                <a:avLst/>
              </a:prstGeom>
              <a:grpFill/>
            </p:spPr>
          </p:pic>
          <p:sp>
            <p:nvSpPr>
              <p:cNvPr id="67" name="TextBox 108">
                <a:extLst>
                  <a:ext uri="{FF2B5EF4-FFF2-40B4-BE49-F238E27FC236}">
                    <a16:creationId xmlns:a16="http://schemas.microsoft.com/office/drawing/2014/main" id="{C5E50204-22B4-4246-9BF7-42B69535645F}"/>
                  </a:ext>
                </a:extLst>
              </p:cNvPr>
              <p:cNvSpPr txBox="1"/>
              <p:nvPr/>
            </p:nvSpPr>
            <p:spPr>
              <a:xfrm>
                <a:off x="4296394" y="3674498"/>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AP</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TextBox 108">
                <a:extLst>
                  <a:ext uri="{FF2B5EF4-FFF2-40B4-BE49-F238E27FC236}">
                    <a16:creationId xmlns:a16="http://schemas.microsoft.com/office/drawing/2014/main" id="{C5E50204-22B4-4246-9BF7-42B69535645F}"/>
                  </a:ext>
                </a:extLst>
              </p:cNvPr>
              <p:cNvSpPr txBox="1"/>
              <p:nvPr/>
            </p:nvSpPr>
            <p:spPr>
              <a:xfrm>
                <a:off x="5194546" y="3674498"/>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Router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108">
                <a:extLst>
                  <a:ext uri="{FF2B5EF4-FFF2-40B4-BE49-F238E27FC236}">
                    <a16:creationId xmlns:a16="http://schemas.microsoft.com/office/drawing/2014/main" id="{C5E50204-22B4-4246-9BF7-42B69535645F}"/>
                  </a:ext>
                </a:extLst>
              </p:cNvPr>
              <p:cNvSpPr txBox="1"/>
              <p:nvPr/>
            </p:nvSpPr>
            <p:spPr>
              <a:xfrm>
                <a:off x="4296394" y="4476813"/>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SW</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108">
                <a:extLst>
                  <a:ext uri="{FF2B5EF4-FFF2-40B4-BE49-F238E27FC236}">
                    <a16:creationId xmlns:a16="http://schemas.microsoft.com/office/drawing/2014/main" id="{C5E50204-22B4-4246-9BF7-42B69535645F}"/>
                  </a:ext>
                </a:extLst>
              </p:cNvPr>
              <p:cNvSpPr txBox="1"/>
              <p:nvPr/>
            </p:nvSpPr>
            <p:spPr>
              <a:xfrm>
                <a:off x="5176920" y="4476813"/>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Firewall</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70" descr="通用服务器-蓝.png">
                <a:extLst>
                  <a:ext uri="{FF2B5EF4-FFF2-40B4-BE49-F238E27FC236}">
                    <a16:creationId xmlns:a16="http://schemas.microsoft.com/office/drawing/2014/main" id="{B2C40AE6-2029-4F3E-954D-5911E6D94FB2}"/>
                  </a:ext>
                </a:extLst>
              </p:cNvPr>
              <p:cNvPicPr>
                <a:picLocks noChangeAspect="1"/>
              </p:cNvPicPr>
              <p:nvPr/>
            </p:nvPicPr>
            <p:blipFill>
              <a:blip r:embed="rId8" cstate="print"/>
              <a:stretch>
                <a:fillRect/>
              </a:stretch>
            </p:blipFill>
            <p:spPr>
              <a:xfrm>
                <a:off x="4465560" y="4786240"/>
                <a:ext cx="602420" cy="492889"/>
              </a:xfrm>
              <a:prstGeom prst="rect">
                <a:avLst/>
              </a:prstGeom>
              <a:grpFill/>
            </p:spPr>
          </p:pic>
          <p:sp>
            <p:nvSpPr>
              <p:cNvPr id="72" name="TextBox 108">
                <a:extLst>
                  <a:ext uri="{FF2B5EF4-FFF2-40B4-BE49-F238E27FC236}">
                    <a16:creationId xmlns:a16="http://schemas.microsoft.com/office/drawing/2014/main" id="{C5E50204-22B4-4246-9BF7-42B69535645F}"/>
                  </a:ext>
                </a:extLst>
              </p:cNvPr>
              <p:cNvSpPr txBox="1"/>
              <p:nvPr/>
            </p:nvSpPr>
            <p:spPr>
              <a:xfrm>
                <a:off x="4296394" y="5279129"/>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Server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TextBox 108">
                <a:extLst>
                  <a:ext uri="{FF2B5EF4-FFF2-40B4-BE49-F238E27FC236}">
                    <a16:creationId xmlns:a16="http://schemas.microsoft.com/office/drawing/2014/main" id="{C5E50204-22B4-4246-9BF7-42B69535645F}"/>
                  </a:ext>
                </a:extLst>
              </p:cNvPr>
              <p:cNvSpPr txBox="1"/>
              <p:nvPr/>
            </p:nvSpPr>
            <p:spPr>
              <a:xfrm>
                <a:off x="5176920" y="4836516"/>
                <a:ext cx="980374" cy="377688"/>
              </a:xfrm>
              <a:prstGeom prst="rect">
                <a:avLst/>
              </a:prstGeom>
              <a:grpFill/>
            </p:spPr>
            <p:txBody>
              <a:bodyPr wrap="squar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4597372" y="2572503"/>
                <a:ext cx="1498628" cy="338554"/>
              </a:xfrm>
              <a:prstGeom prst="rect">
                <a:avLst/>
              </a:prstGeom>
              <a:grpFill/>
              <a:effectLst>
                <a:outerShdw blurRad="152400" dist="38100" dir="5400000" sx="120000" sy="120000" algn="t" rotWithShape="0">
                  <a:prstClr val="black">
                    <a:alpha val="12000"/>
                  </a:prstClr>
                </a:outerShdw>
              </a:effectLst>
            </p:spPr>
            <p:txBody>
              <a:bodyPr wrap="square" rtlCol="0">
                <a:spAutoFit/>
              </a:bodyPr>
              <a:lstStyle/>
              <a:p>
                <a:r>
                  <a:rPr lang="en-US" altLang="zh-CN" sz="1600" dirty="0">
                    <a:solidFill>
                      <a:schemeClr val="tx1">
                        <a:lumMod val="75000"/>
                        <a:lumOff val="25000"/>
                      </a:schemeClr>
                    </a:solidFill>
                  </a:rPr>
                  <a:t>Telnet</a:t>
                </a:r>
                <a:r>
                  <a:rPr lang="zh-CN" altLang="en-US" sz="1600" dirty="0">
                    <a:solidFill>
                      <a:schemeClr val="tx1">
                        <a:lumMod val="75000"/>
                        <a:lumOff val="25000"/>
                      </a:schemeClr>
                    </a:solidFill>
                  </a:rPr>
                  <a:t>服务器</a:t>
                </a:r>
              </a:p>
            </p:txBody>
          </p:sp>
        </p:grpSp>
        <p:grpSp>
          <p:nvGrpSpPr>
            <p:cNvPr id="75" name="组合 74"/>
            <p:cNvGrpSpPr/>
            <p:nvPr/>
          </p:nvGrpSpPr>
          <p:grpSpPr>
            <a:xfrm>
              <a:off x="2616999" y="4006390"/>
              <a:ext cx="1058854" cy="553493"/>
              <a:chOff x="8133063" y="1699504"/>
              <a:chExt cx="751638" cy="392903"/>
            </a:xfrm>
          </p:grpSpPr>
          <p:sp>
            <p:nvSpPr>
              <p:cNvPr id="76"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矩形 76"/>
              <p:cNvSpPr/>
              <p:nvPr/>
            </p:nvSpPr>
            <p:spPr>
              <a:xfrm>
                <a:off x="8304261" y="1813121"/>
                <a:ext cx="422391" cy="240326"/>
              </a:xfrm>
              <a:prstGeom prst="rect">
                <a:avLst/>
              </a:prstGeom>
            </p:spPr>
            <p:txBody>
              <a:bodyPr wrap="none">
                <a:spAutoFit/>
              </a:bodyPr>
              <a:lstStyle/>
              <a:p>
                <a:pPr algn="ctr"/>
                <a:r>
                  <a:rPr lang="zh-CN" altLang="en-US" sz="1600">
                    <a:latin typeface="+mj-lt"/>
                  </a:rPr>
                  <a:t>网络</a:t>
                </a:r>
                <a:endParaRPr lang="en-US" sz="1600" dirty="0">
                  <a:latin typeface="+mj-lt"/>
                </a:endParaRPr>
              </a:p>
            </p:txBody>
          </p:sp>
        </p:grpSp>
        <p:sp>
          <p:nvSpPr>
            <p:cNvPr id="78" name="TextBox 149">
              <a:extLst>
                <a:ext uri="{FF2B5EF4-FFF2-40B4-BE49-F238E27FC236}">
                  <a16:creationId xmlns:a16="http://schemas.microsoft.com/office/drawing/2014/main" id="{ABAACD8C-1084-4AF5-901D-7860F3B040BF}"/>
                </a:ext>
              </a:extLst>
            </p:cNvPr>
            <p:cNvSpPr txBox="1"/>
            <p:nvPr/>
          </p:nvSpPr>
          <p:spPr>
            <a:xfrm>
              <a:off x="2634640" y="3381071"/>
              <a:ext cx="1053494"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连接</a:t>
              </a:r>
            </a:p>
          </p:txBody>
        </p:sp>
        <p:cxnSp>
          <p:nvCxnSpPr>
            <p:cNvPr id="79" name="直接箭头连接符 78">
              <a:extLst>
                <a:ext uri="{FF2B5EF4-FFF2-40B4-BE49-F238E27FC236}">
                  <a16:creationId xmlns:a16="http://schemas.microsoft.com/office/drawing/2014/main" id="{FC940677-F915-4522-BB5D-950A0690E721}"/>
                </a:ext>
              </a:extLst>
            </p:cNvPr>
            <p:cNvCxnSpPr>
              <a:cxnSpLocks/>
            </p:cNvCxnSpPr>
            <p:nvPr/>
          </p:nvCxnSpPr>
          <p:spPr>
            <a:xfrm>
              <a:off x="1903842" y="3742523"/>
              <a:ext cx="2272572" cy="0"/>
            </a:xfrm>
            <a:prstGeom prst="straightConnector1">
              <a:avLst/>
            </a:prstGeom>
            <a:ln w="19050">
              <a:solidFill>
                <a:srgbClr val="1AABE2"/>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740000" y="126000"/>
            <a:ext cx="4247409" cy="276999"/>
            <a:chOff x="7355338" y="36668"/>
            <a:chExt cx="4247409" cy="276999"/>
          </a:xfrm>
        </p:grpSpPr>
        <p:sp>
          <p:nvSpPr>
            <p:cNvPr id="36" name="五边形 35"/>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燕尾形 36"/>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39" name="燕尾形 38"/>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40" name="燕尾形 39"/>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258349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常见应用层协议 </a:t>
            </a:r>
            <a:r>
              <a:rPr lang="en-US" altLang="zh-CN">
                <a:sym typeface="Huawei Sans" panose="020C0503030203020204" pitchFamily="34" charset="0"/>
              </a:rPr>
              <a:t>- HTTP</a:t>
            </a:r>
            <a:endParaRPr lang="zh-CN" altLang="en-US">
              <a:sym typeface="Huawei Sans" panose="020C0503030203020204" pitchFamily="34" charset="0"/>
            </a:endParaRPr>
          </a:p>
        </p:txBody>
      </p:sp>
      <p:sp>
        <p:nvSpPr>
          <p:cNvPr id="3" name="文本占位符 2"/>
          <p:cNvSpPr>
            <a:spLocks noGrp="1"/>
          </p:cNvSpPr>
          <p:nvPr>
            <p:ph type="body" sz="quarter" idx="4294967295"/>
          </p:nvPr>
        </p:nvSpPr>
        <p:spPr>
          <a:xfrm>
            <a:off x="457994" y="1127935"/>
            <a:ext cx="11276012" cy="858837"/>
          </a:xfrm>
        </p:spPr>
        <p:txBody>
          <a:bodyPr/>
          <a:lstStyle/>
          <a:p>
            <a:r>
              <a:rPr lang="en-US" altLang="zh-CN" sz="2000"/>
              <a:t>HTTP</a:t>
            </a:r>
            <a:r>
              <a:rPr lang="zh-CN" altLang="en-US" sz="2000"/>
              <a:t>（</a:t>
            </a:r>
            <a:r>
              <a:rPr lang="en-US" altLang="zh-CN" sz="2000"/>
              <a:t>HyperText Transfer Protocol</a:t>
            </a:r>
            <a:r>
              <a:rPr lang="zh-CN" altLang="en-US" sz="2000"/>
              <a:t>）是互联网上应用最为广泛的一种网络协议。设计</a:t>
            </a:r>
            <a:r>
              <a:rPr lang="en-US" altLang="zh-CN" sz="2000"/>
              <a:t>HTTP</a:t>
            </a:r>
            <a:r>
              <a:rPr lang="zh-CN" altLang="en-US" sz="2000"/>
              <a:t>最初的目的是为了提供一种发布和接收</a:t>
            </a:r>
            <a:r>
              <a:rPr lang="en-US" altLang="zh-CN" sz="2000"/>
              <a:t>HTML</a:t>
            </a:r>
            <a:r>
              <a:rPr lang="zh-CN" altLang="en-US" sz="2000"/>
              <a:t>页面的方法。</a:t>
            </a:r>
          </a:p>
          <a:p>
            <a:endParaRPr lang="zh-CN" altLang="en-US" sz="2000" dirty="0"/>
          </a:p>
        </p:txBody>
      </p:sp>
      <p:grpSp>
        <p:nvGrpSpPr>
          <p:cNvPr id="4" name="组合 3"/>
          <p:cNvGrpSpPr/>
          <p:nvPr/>
        </p:nvGrpSpPr>
        <p:grpSpPr>
          <a:xfrm>
            <a:off x="2928350" y="2635979"/>
            <a:ext cx="6335301" cy="2766937"/>
            <a:chOff x="2644326" y="2635979"/>
            <a:chExt cx="6335301" cy="2766937"/>
          </a:xfrm>
        </p:grpSpPr>
        <p:pic>
          <p:nvPicPr>
            <p:cNvPr id="31" name="图片 30" descr="交换机.png"/>
            <p:cNvPicPr>
              <a:picLocks noChangeAspect="1"/>
            </p:cNvPicPr>
            <p:nvPr/>
          </p:nvPicPr>
          <p:blipFill>
            <a:blip r:embed="rId3" cstate="print"/>
            <a:stretch>
              <a:fillRect/>
            </a:stretch>
          </p:blipFill>
          <p:spPr>
            <a:xfrm>
              <a:off x="3045336" y="2752998"/>
              <a:ext cx="660001" cy="540000"/>
            </a:xfrm>
            <a:prstGeom prst="rect">
              <a:avLst/>
            </a:prstGeom>
          </p:spPr>
        </p:pic>
        <p:sp>
          <p:nvSpPr>
            <p:cNvPr id="32" name="文本框 31"/>
            <p:cNvSpPr txBox="1"/>
            <p:nvPr/>
          </p:nvSpPr>
          <p:spPr>
            <a:xfrm>
              <a:off x="2644326" y="3264689"/>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pic>
          <p:nvPicPr>
            <p:cNvPr id="33" name="图片 32" descr="Web服务器-蓝.png"/>
            <p:cNvPicPr>
              <a:picLocks noChangeAspect="1"/>
            </p:cNvPicPr>
            <p:nvPr/>
          </p:nvPicPr>
          <p:blipFill>
            <a:blip r:embed="rId4" cstate="print"/>
            <a:stretch>
              <a:fillRect/>
            </a:stretch>
          </p:blipFill>
          <p:spPr>
            <a:xfrm>
              <a:off x="8077075" y="2711709"/>
              <a:ext cx="660000" cy="540000"/>
            </a:xfrm>
            <a:prstGeom prst="rect">
              <a:avLst/>
            </a:prstGeom>
          </p:spPr>
        </p:pic>
        <p:sp>
          <p:nvSpPr>
            <p:cNvPr id="34" name="文本框 33"/>
            <p:cNvSpPr txBox="1"/>
            <p:nvPr/>
          </p:nvSpPr>
          <p:spPr>
            <a:xfrm>
              <a:off x="7676065" y="3229432"/>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a:t>
              </a:r>
            </a:p>
          </p:txBody>
        </p:sp>
        <p:cxnSp>
          <p:nvCxnSpPr>
            <p:cNvPr id="37" name="直接连接符 36"/>
            <p:cNvCxnSpPr/>
            <p:nvPr/>
          </p:nvCxnSpPr>
          <p:spPr>
            <a:xfrm flipV="1">
              <a:off x="3296107" y="3602916"/>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295248" y="3598764"/>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3347678" y="3720557"/>
              <a:ext cx="4896000" cy="352948"/>
              <a:chOff x="3050856" y="4274590"/>
              <a:chExt cx="6257682" cy="352948"/>
            </a:xfrm>
          </p:grpSpPr>
          <p:sp>
            <p:nvSpPr>
              <p:cNvPr id="42" name="TextBox 12"/>
              <p:cNvSpPr txBox="1"/>
              <p:nvPr/>
            </p:nvSpPr>
            <p:spPr bwMode="auto">
              <a:xfrm flipH="1">
                <a:off x="4490955" y="4274590"/>
                <a:ext cx="3377485"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访问：</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www.huawei.com</a:t>
                </a:r>
                <a:endPar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43" name="直接箭头连接符 42"/>
              <p:cNvCxnSpPr/>
              <p:nvPr/>
            </p:nvCxnSpPr>
            <p:spPr>
              <a:xfrm flipH="1">
                <a:off x="3050856" y="4627538"/>
                <a:ext cx="6257682" cy="0"/>
              </a:xfrm>
              <a:prstGeom prst="straightConnector1">
                <a:avLst/>
              </a:prstGeom>
              <a:noFill/>
              <a:ln w="38100" cap="flat" cmpd="sng" algn="ctr">
                <a:solidFill>
                  <a:srgbClr val="EC7061"/>
                </a:solidFill>
                <a:prstDash val="dashDot"/>
                <a:round/>
                <a:headEnd type="arrow" w="med" len="med"/>
                <a:tailEnd type="none" w="med" len="med"/>
              </a:ln>
              <a:effectLst/>
            </p:spPr>
          </p:cxnSp>
        </p:grpSp>
        <p:grpSp>
          <p:nvGrpSpPr>
            <p:cNvPr id="44" name="组合 43"/>
            <p:cNvGrpSpPr/>
            <p:nvPr/>
          </p:nvGrpSpPr>
          <p:grpSpPr>
            <a:xfrm>
              <a:off x="3296107" y="4250795"/>
              <a:ext cx="5004000" cy="381164"/>
              <a:chOff x="3118356" y="5105173"/>
              <a:chExt cx="6257682" cy="381164"/>
            </a:xfrm>
          </p:grpSpPr>
          <p:sp>
            <p:nvSpPr>
              <p:cNvPr id="45" name="TextBox 18"/>
              <p:cNvSpPr txBox="1"/>
              <p:nvPr/>
            </p:nvSpPr>
            <p:spPr bwMode="auto">
              <a:xfrm flipH="1">
                <a:off x="4765369" y="5105173"/>
                <a:ext cx="296365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返回该页面的</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HTML</a:t>
                </a:r>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文件</a:t>
                </a:r>
                <a:endPar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46" name="直接箭头连接符 45"/>
              <p:cNvCxnSpPr/>
              <p:nvPr/>
            </p:nvCxnSpPr>
            <p:spPr>
              <a:xfrm>
                <a:off x="3118356" y="5486337"/>
                <a:ext cx="6257682" cy="0"/>
              </a:xfrm>
              <a:prstGeom prst="straightConnector1">
                <a:avLst/>
              </a:prstGeom>
              <a:noFill/>
              <a:ln w="38100" cap="flat" cmpd="sng" algn="ctr">
                <a:solidFill>
                  <a:srgbClr val="1AABE2"/>
                </a:solidFill>
                <a:prstDash val="dash"/>
                <a:round/>
                <a:headEnd type="arrow" w="med" len="med"/>
                <a:tailEnd type="none" w="med" len="med"/>
              </a:ln>
              <a:effectLst/>
            </p:spPr>
          </p:cxnSp>
        </p:grpSp>
        <p:cxnSp>
          <p:nvCxnSpPr>
            <p:cNvPr id="47" name="直接连接符 46"/>
            <p:cNvCxnSpPr/>
            <p:nvPr/>
          </p:nvCxnSpPr>
          <p:spPr bwMode="auto">
            <a:xfrm>
              <a:off x="3712827" y="3069905"/>
              <a:ext cx="4392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8" name="组合 47"/>
            <p:cNvGrpSpPr>
              <a:grpSpLocks noChangeAspect="1"/>
            </p:cNvGrpSpPr>
            <p:nvPr/>
          </p:nvGrpSpPr>
          <p:grpSpPr>
            <a:xfrm>
              <a:off x="5255801" y="2635979"/>
              <a:ext cx="1377388" cy="720000"/>
              <a:chOff x="8133063" y="1699504"/>
              <a:chExt cx="751638" cy="392903"/>
            </a:xfrm>
          </p:grpSpPr>
          <p:sp>
            <p:nvSpPr>
              <p:cNvPr id="4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矩形 49"/>
              <p:cNvSpPr/>
              <p:nvPr/>
            </p:nvSpPr>
            <p:spPr>
              <a:xfrm>
                <a:off x="8353102" y="1821361"/>
                <a:ext cx="324709" cy="184748"/>
              </a:xfrm>
              <a:prstGeom prst="rect">
                <a:avLst/>
              </a:prstGeom>
            </p:spPr>
            <p:txBody>
              <a:bodyPr wrap="none">
                <a:spAutoFit/>
              </a:bodyPr>
              <a:lstStyle/>
              <a:p>
                <a:pPr algn="ctr"/>
                <a:r>
                  <a:rPr lang="zh-CN" altLang="en-US" sz="1600">
                    <a:latin typeface="+mj-lt"/>
                  </a:rPr>
                  <a:t>网络</a:t>
                </a:r>
                <a:endParaRPr lang="en-US" sz="1600" dirty="0">
                  <a:latin typeface="+mj-lt"/>
                </a:endParaRPr>
              </a:p>
            </p:txBody>
          </p:sp>
        </p:grpSp>
      </p:grpSp>
      <p:grpSp>
        <p:nvGrpSpPr>
          <p:cNvPr id="26" name="组合 25"/>
          <p:cNvGrpSpPr/>
          <p:nvPr/>
        </p:nvGrpSpPr>
        <p:grpSpPr>
          <a:xfrm>
            <a:off x="7740000" y="126000"/>
            <a:ext cx="4247409" cy="276999"/>
            <a:chOff x="7355338" y="36668"/>
            <a:chExt cx="4247409" cy="276999"/>
          </a:xfrm>
        </p:grpSpPr>
        <p:sp>
          <p:nvSpPr>
            <p:cNvPr id="27" name="五边形 26"/>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p>
          </p:txBody>
        </p:sp>
        <p:sp>
          <p:nvSpPr>
            <p:cNvPr id="30" name="燕尾形 2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35" name="燕尾形 3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72644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a:sym typeface="Huawei Sans" panose="020C0503030203020204" pitchFamily="34" charset="0"/>
              </a:rPr>
              <a:t>传输层</a:t>
            </a:r>
            <a:endParaRPr lang="zh-CN" altLang="en-US" dirty="0">
              <a:sym typeface="Huawei Sans" panose="020C0503030203020204" pitchFamily="34" charset="0"/>
            </a:endParaRPr>
          </a:p>
        </p:txBody>
      </p:sp>
      <p:sp>
        <p:nvSpPr>
          <p:cNvPr id="2" name="文本占位符 1"/>
          <p:cNvSpPr>
            <a:spLocks noGrp="1"/>
          </p:cNvSpPr>
          <p:nvPr>
            <p:ph type="body" sz="quarter" idx="4294967295"/>
          </p:nvPr>
        </p:nvSpPr>
        <p:spPr>
          <a:xfrm>
            <a:off x="711397" y="1072213"/>
            <a:ext cx="11276012" cy="1452562"/>
          </a:xfrm>
        </p:spPr>
        <p:txBody>
          <a:bodyPr/>
          <a:lstStyle/>
          <a:p>
            <a:r>
              <a:rPr lang="zh-CN" altLang="en-US" sz="2000"/>
              <a:t>传输层协议接收来自应用层协议的数据，封装上相应的传输层头部，帮助其建立“端到端”（</a:t>
            </a:r>
            <a:r>
              <a:rPr lang="en-US" altLang="zh-CN" sz="2000"/>
              <a:t>Port to Port</a:t>
            </a:r>
            <a:r>
              <a:rPr lang="zh-CN" altLang="en-US" sz="2000"/>
              <a:t>）的连接。</a:t>
            </a:r>
            <a:endParaRPr lang="en-US" altLang="zh-CN" sz="2000"/>
          </a:p>
          <a:p>
            <a:r>
              <a:rPr lang="zh-CN" altLang="en-US" sz="2000"/>
              <a:t>传输层的</a:t>
            </a:r>
            <a:r>
              <a:rPr lang="en-US" altLang="zh-CN" sz="2000"/>
              <a:t>PDU</a:t>
            </a:r>
            <a:r>
              <a:rPr lang="zh-CN" altLang="en-US" sz="2000"/>
              <a:t>被称为</a:t>
            </a:r>
            <a:r>
              <a:rPr lang="en-US" altLang="zh-CN" sz="2000"/>
              <a:t>Segment</a:t>
            </a:r>
            <a:r>
              <a:rPr lang="zh-CN" altLang="en-US" sz="2000"/>
              <a:t>（段）。</a:t>
            </a:r>
          </a:p>
          <a:p>
            <a:endParaRPr lang="zh-CN" altLang="en-US" dirty="0"/>
          </a:p>
        </p:txBody>
      </p:sp>
      <p:grpSp>
        <p:nvGrpSpPr>
          <p:cNvPr id="27" name="组合 26"/>
          <p:cNvGrpSpPr/>
          <p:nvPr/>
        </p:nvGrpSpPr>
        <p:grpSpPr>
          <a:xfrm>
            <a:off x="7740000" y="126000"/>
            <a:ext cx="4247409" cy="276999"/>
            <a:chOff x="7355338" y="36668"/>
            <a:chExt cx="4247409" cy="276999"/>
          </a:xfrm>
        </p:grpSpPr>
        <p:sp>
          <p:nvSpPr>
            <p:cNvPr id="28" name="五边形 27"/>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燕尾形 2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707680" y="3405109"/>
            <a:ext cx="4044279" cy="1372683"/>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传输层协议：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sym typeface="Huawei Sans" panose="020C0503030203020204" pitchFamily="34" charset="0"/>
              </a:rPr>
              <a:t>TCP</a:t>
            </a:r>
            <a:r>
              <a:rPr lang="zh-CN" altLang="en-US" sz="1600" dirty="0">
                <a:sym typeface="Huawei Sans" panose="020C0503030203020204" pitchFamily="34" charset="0"/>
              </a:rPr>
              <a:t>：一种面向连接的、可靠的传输层通信协议</a:t>
            </a:r>
            <a:r>
              <a:rPr lang="zh-CN" altLang="en-US" sz="1600" dirty="0"/>
              <a:t>，由</a:t>
            </a:r>
            <a:r>
              <a:rPr lang="en-US" altLang="zh-CN" sz="1600" dirty="0"/>
              <a:t>IETF</a:t>
            </a:r>
            <a:r>
              <a:rPr lang="zh-CN" altLang="en-US" sz="1600" dirty="0"/>
              <a:t>的</a:t>
            </a:r>
            <a:r>
              <a:rPr lang="en-US" altLang="zh-CN" sz="1600" dirty="0"/>
              <a:t>RFC 793</a:t>
            </a:r>
            <a:r>
              <a:rPr lang="zh-CN" altLang="en-US" sz="1600" dirty="0"/>
              <a:t>定义。</a:t>
            </a:r>
            <a:endParaRPr lang="en-US" altLang="zh-CN" sz="1600" dirty="0">
              <a:sym typeface="Huawei Sans" panose="020C0503030203020204" pitchFamily="34" charset="0"/>
            </a:endParaRPr>
          </a:p>
          <a:p>
            <a:pPr lvl="1"/>
            <a:r>
              <a:rPr lang="en-US" altLang="zh-CN" sz="1600" dirty="0">
                <a:sym typeface="Huawei Sans" panose="020C0503030203020204" pitchFamily="34" charset="0"/>
              </a:rPr>
              <a:t>UDP</a:t>
            </a:r>
            <a:r>
              <a:rPr lang="zh-CN" altLang="en-US" sz="1600" dirty="0">
                <a:sym typeface="Huawei Sans" panose="020C0503030203020204" pitchFamily="34" charset="0"/>
              </a:rPr>
              <a:t>：一种简单的无连接的传输层协议</a:t>
            </a:r>
            <a:r>
              <a:rPr lang="zh-CN" altLang="en-US" sz="1600" dirty="0"/>
              <a:t>，由</a:t>
            </a:r>
            <a:r>
              <a:rPr lang="en-US" altLang="zh-CN" sz="1600" dirty="0"/>
              <a:t>IETF</a:t>
            </a:r>
            <a:r>
              <a:rPr lang="zh-CN" altLang="en-US" sz="1600" dirty="0"/>
              <a:t>的</a:t>
            </a:r>
            <a:r>
              <a:rPr lang="en-US" altLang="zh-CN" sz="1600" dirty="0"/>
              <a:t>RFC 768</a:t>
            </a:r>
            <a:r>
              <a:rPr lang="zh-CN" altLang="en-US" sz="1600" dirty="0"/>
              <a:t>定义。</a:t>
            </a:r>
            <a:endParaRPr lang="en-US" altLang="zh-CN" sz="1600" dirty="0"/>
          </a:p>
        </p:txBody>
      </p:sp>
      <p:sp>
        <p:nvSpPr>
          <p:cNvPr id="15" name="Right Arrow 157"/>
          <p:cNvSpPr/>
          <p:nvPr/>
        </p:nvSpPr>
        <p:spPr>
          <a:xfrm>
            <a:off x="3997980" y="389426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nvGraphicFramePr>
        <p:xfrm>
          <a:off x="2480224"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传输层</a:t>
                      </a:r>
                      <a:endParaRPr lang="en-US" altLang="zh-CN" sz="1800" b="1" kern="120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800" b="1" kern="120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Segment</a:t>
                      </a:r>
                      <a:r>
                        <a:rPr lang="zh-CN" altLang="en-US" sz="1800" b="1" kern="120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582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flipH="1" flipV="1">
            <a:off x="1847529" y="4508115"/>
            <a:ext cx="4248000" cy="37273"/>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sp>
        <p:nvSpPr>
          <p:cNvPr id="2" name="标题 1"/>
          <p:cNvSpPr>
            <a:spLocks noGrp="1"/>
          </p:cNvSpPr>
          <p:nvPr>
            <p:ph type="title"/>
          </p:nvPr>
        </p:nvSpPr>
        <p:spPr/>
        <p:txBody>
          <a:bodyPr/>
          <a:lstStyle/>
          <a:p>
            <a:r>
              <a:rPr lang="en-US" altLang="zh-CN"/>
              <a:t>TCP</a:t>
            </a:r>
            <a:r>
              <a:rPr lang="zh-CN" altLang="en-US"/>
              <a:t>和</a:t>
            </a:r>
            <a:r>
              <a:rPr lang="en-US" altLang="zh-CN"/>
              <a:t>UDP</a:t>
            </a:r>
            <a:r>
              <a:rPr lang="zh-CN" altLang="en-US"/>
              <a:t> </a:t>
            </a:r>
            <a:r>
              <a:rPr lang="en-US" altLang="zh-CN"/>
              <a:t>– </a:t>
            </a:r>
            <a:r>
              <a:rPr lang="zh-CN" altLang="en-US"/>
              <a:t>端口号</a:t>
            </a:r>
          </a:p>
        </p:txBody>
      </p:sp>
      <p:cxnSp>
        <p:nvCxnSpPr>
          <p:cNvPr id="38" name="直接连接符 37"/>
          <p:cNvCxnSpPr/>
          <p:nvPr/>
        </p:nvCxnSpPr>
        <p:spPr>
          <a:xfrm>
            <a:off x="2952350" y="3407559"/>
            <a:ext cx="6335313" cy="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94650" y="3677375"/>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rPr>
              <a:t>HTTP</a:t>
            </a:r>
            <a:r>
              <a:rPr lang="zh-CN" altLang="en-US" sz="1600" dirty="0">
                <a:latin typeface="Huawei Sans" panose="020C0503030203020204" pitchFamily="34" charset="0"/>
                <a:ea typeface="方正兰亭黑简体" panose="02000000000000000000" pitchFamily="2" charset="-122"/>
              </a:rPr>
              <a:t>客户端</a:t>
            </a:r>
          </a:p>
        </p:txBody>
      </p:sp>
      <p:sp>
        <p:nvSpPr>
          <p:cNvPr id="44" name="文本框 43"/>
          <p:cNvSpPr txBox="1"/>
          <p:nvPr/>
        </p:nvSpPr>
        <p:spPr>
          <a:xfrm>
            <a:off x="8929670" y="3662429"/>
            <a:ext cx="1303562"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rPr>
              <a:t>HTTP</a:t>
            </a:r>
            <a:r>
              <a:rPr lang="zh-CN" altLang="en-US" sz="1600">
                <a:latin typeface="Huawei Sans" panose="020C0503030203020204" pitchFamily="34" charset="0"/>
                <a:ea typeface="方正兰亭黑简体" panose="02000000000000000000" pitchFamily="2" charset="-122"/>
              </a:rPr>
              <a:t>服务器</a:t>
            </a:r>
          </a:p>
        </p:txBody>
      </p:sp>
      <p:sp>
        <p:nvSpPr>
          <p:cNvPr id="45" name="任意多边形 44"/>
          <p:cNvSpPr/>
          <p:nvPr/>
        </p:nvSpPr>
        <p:spPr>
          <a:xfrm>
            <a:off x="5374949" y="2983853"/>
            <a:ext cx="1450450" cy="693522"/>
          </a:xfrm>
          <a:custGeom>
            <a:avLst/>
            <a:gdLst>
              <a:gd name="connsiteX0" fmla="*/ 556667 w 1304010"/>
              <a:gd name="connsiteY0" fmla="*/ 0 h 871899"/>
              <a:gd name="connsiteX1" fmla="*/ 725733 w 1304010"/>
              <a:gd name="connsiteY1" fmla="*/ 51642 h 871899"/>
              <a:gd name="connsiteX2" fmla="*/ 766358 w 1304010"/>
              <a:gd name="connsiteY2" fmla="*/ 85161 h 871899"/>
              <a:gd name="connsiteX3" fmla="*/ 782904 w 1304010"/>
              <a:gd name="connsiteY3" fmla="*/ 80025 h 871899"/>
              <a:gd name="connsiteX4" fmla="*/ 829585 w 1304010"/>
              <a:gd name="connsiteY4" fmla="*/ 75319 h 871899"/>
              <a:gd name="connsiteX5" fmla="*/ 1043011 w 1304010"/>
              <a:gd name="connsiteY5" fmla="*/ 216788 h 871899"/>
              <a:gd name="connsiteX6" fmla="*/ 1048069 w 1304010"/>
              <a:gd name="connsiteY6" fmla="*/ 241838 h 871899"/>
              <a:gd name="connsiteX7" fmla="*/ 1049965 w 1304010"/>
              <a:gd name="connsiteY7" fmla="*/ 242029 h 871899"/>
              <a:gd name="connsiteX8" fmla="*/ 1304010 w 1304010"/>
              <a:gd name="connsiteY8" fmla="*/ 553732 h 871899"/>
              <a:gd name="connsiteX9" fmla="*/ 1049965 w 1304010"/>
              <a:gd name="connsiteY9" fmla="*/ 865435 h 871899"/>
              <a:gd name="connsiteX10" fmla="*/ 994859 w 1304010"/>
              <a:gd name="connsiteY10" fmla="*/ 870990 h 871899"/>
              <a:gd name="connsiteX11" fmla="*/ 994859 w 1304010"/>
              <a:gd name="connsiteY11" fmla="*/ 871898 h 871899"/>
              <a:gd name="connsiteX12" fmla="*/ 985853 w 1304010"/>
              <a:gd name="connsiteY12" fmla="*/ 871898 h 871899"/>
              <a:gd name="connsiteX13" fmla="*/ 985843 w 1304010"/>
              <a:gd name="connsiteY13" fmla="*/ 871899 h 871899"/>
              <a:gd name="connsiteX14" fmla="*/ 985833 w 1304010"/>
              <a:gd name="connsiteY14" fmla="*/ 871898 h 871899"/>
              <a:gd name="connsiteX15" fmla="*/ 351518 w 1304010"/>
              <a:gd name="connsiteY15" fmla="*/ 871898 h 871899"/>
              <a:gd name="connsiteX16" fmla="*/ 347099 w 1304010"/>
              <a:gd name="connsiteY16" fmla="*/ 871898 h 871899"/>
              <a:gd name="connsiteX17" fmla="*/ 347099 w 1304010"/>
              <a:gd name="connsiteY17" fmla="*/ 871463 h 871899"/>
              <a:gd name="connsiteX18" fmla="*/ 280675 w 1304010"/>
              <a:gd name="connsiteY18" fmla="*/ 864925 h 871899"/>
              <a:gd name="connsiteX19" fmla="*/ 0 w 1304010"/>
              <a:gd name="connsiteY19" fmla="*/ 528693 h 871899"/>
              <a:gd name="connsiteX20" fmla="*/ 214691 w 1304010"/>
              <a:gd name="connsiteY20" fmla="*/ 212459 h 871899"/>
              <a:gd name="connsiteX21" fmla="*/ 275108 w 1304010"/>
              <a:gd name="connsiteY21" fmla="*/ 194148 h 871899"/>
              <a:gd name="connsiteX22" fmla="*/ 278046 w 1304010"/>
              <a:gd name="connsiteY22" fmla="*/ 184683 h 871899"/>
              <a:gd name="connsiteX23" fmla="*/ 556667 w 1304010"/>
              <a:gd name="connsiteY23" fmla="*/ 0 h 8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4010" h="871899">
                <a:moveTo>
                  <a:pt x="556667" y="0"/>
                </a:moveTo>
                <a:cubicBezTo>
                  <a:pt x="619293" y="0"/>
                  <a:pt x="677472" y="19038"/>
                  <a:pt x="725733" y="51642"/>
                </a:cubicBezTo>
                <a:lnTo>
                  <a:pt x="766358" y="85161"/>
                </a:lnTo>
                <a:lnTo>
                  <a:pt x="782904" y="80025"/>
                </a:lnTo>
                <a:cubicBezTo>
                  <a:pt x="797982" y="76940"/>
                  <a:pt x="813594" y="75319"/>
                  <a:pt x="829585" y="75319"/>
                </a:cubicBezTo>
                <a:cubicBezTo>
                  <a:pt x="925529" y="75319"/>
                  <a:pt x="1007848" y="133653"/>
                  <a:pt x="1043011" y="216788"/>
                </a:cubicBezTo>
                <a:lnTo>
                  <a:pt x="1048069" y="241838"/>
                </a:lnTo>
                <a:lnTo>
                  <a:pt x="1049965" y="242029"/>
                </a:lnTo>
                <a:cubicBezTo>
                  <a:pt x="1194948" y="271697"/>
                  <a:pt x="1304010" y="399978"/>
                  <a:pt x="1304010" y="553732"/>
                </a:cubicBezTo>
                <a:cubicBezTo>
                  <a:pt x="1304010" y="707486"/>
                  <a:pt x="1194948" y="835767"/>
                  <a:pt x="1049965" y="865435"/>
                </a:cubicBezTo>
                <a:lnTo>
                  <a:pt x="994859" y="870990"/>
                </a:lnTo>
                <a:lnTo>
                  <a:pt x="994859" y="871898"/>
                </a:lnTo>
                <a:lnTo>
                  <a:pt x="985853" y="871898"/>
                </a:lnTo>
                <a:lnTo>
                  <a:pt x="985843" y="871899"/>
                </a:lnTo>
                <a:lnTo>
                  <a:pt x="985833" y="871898"/>
                </a:lnTo>
                <a:lnTo>
                  <a:pt x="351518" y="871898"/>
                </a:lnTo>
                <a:lnTo>
                  <a:pt x="347099" y="871898"/>
                </a:lnTo>
                <a:lnTo>
                  <a:pt x="347099" y="871463"/>
                </a:lnTo>
                <a:lnTo>
                  <a:pt x="280675" y="864925"/>
                </a:lnTo>
                <a:cubicBezTo>
                  <a:pt x="120494" y="832923"/>
                  <a:pt x="0" y="694547"/>
                  <a:pt x="0" y="528693"/>
                </a:cubicBezTo>
                <a:cubicBezTo>
                  <a:pt x="0" y="386533"/>
                  <a:pt x="88526" y="264560"/>
                  <a:pt x="214691" y="212459"/>
                </a:cubicBezTo>
                <a:lnTo>
                  <a:pt x="275108" y="194148"/>
                </a:lnTo>
                <a:lnTo>
                  <a:pt x="278046" y="184683"/>
                </a:lnTo>
                <a:cubicBezTo>
                  <a:pt x="323950" y="76153"/>
                  <a:pt x="431416" y="0"/>
                  <a:pt x="55666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altLang="zh-CN" b="1" dirty="0">
                <a:latin typeface="Huawei Sans" panose="020C0503030203020204" pitchFamily="34" charset="0"/>
                <a:ea typeface="方正兰亭黑简体" panose="02000000000000000000" pitchFamily="2" charset="-122"/>
              </a:rPr>
              <a:t>Network</a:t>
            </a:r>
            <a:endParaRPr lang="zh-CN" altLang="en-US" b="1" dirty="0">
              <a:latin typeface="Huawei Sans" panose="020C0503030203020204" pitchFamily="34" charset="0"/>
              <a:ea typeface="方正兰亭黑简体" panose="02000000000000000000" pitchFamily="2" charset="-122"/>
            </a:endParaRPr>
          </a:p>
        </p:txBody>
      </p:sp>
      <p:sp>
        <p:nvSpPr>
          <p:cNvPr id="46" name="矩形 45"/>
          <p:cNvSpPr/>
          <p:nvPr/>
        </p:nvSpPr>
        <p:spPr>
          <a:xfrm>
            <a:off x="1295400"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8" name="文本框 57"/>
          <p:cNvSpPr txBox="1"/>
          <p:nvPr/>
        </p:nvSpPr>
        <p:spPr>
          <a:xfrm>
            <a:off x="2033361" y="2274943"/>
            <a:ext cx="184731" cy="307777"/>
          </a:xfrm>
          <a:prstGeom prst="rect">
            <a:avLst/>
          </a:prstGeom>
          <a:solidFill>
            <a:schemeClr val="bg1"/>
          </a:solidFill>
        </p:spPr>
        <p:txBody>
          <a:bodyPr wrap="none" rtlCol="0">
            <a:spAutoFit/>
          </a:bodyPr>
          <a:lstStyle/>
          <a:p>
            <a:pPr algn="ctr"/>
            <a:endParaRPr lang="zh-CN" altLang="en-US" sz="1400">
              <a:latin typeface="Huawei Sans" panose="020C0503030203020204" pitchFamily="34" charset="0"/>
              <a:ea typeface="方正兰亭黑简体" panose="02000000000000000000" pitchFamily="2" charset="-122"/>
            </a:endParaRPr>
          </a:p>
        </p:txBody>
      </p:sp>
      <p:sp>
        <p:nvSpPr>
          <p:cNvPr id="59" name="文本框 58"/>
          <p:cNvSpPr txBox="1"/>
          <p:nvPr/>
        </p:nvSpPr>
        <p:spPr>
          <a:xfrm>
            <a:off x="147809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1024</a:t>
            </a:r>
          </a:p>
        </p:txBody>
      </p:sp>
      <p:sp>
        <p:nvSpPr>
          <p:cNvPr id="60" name="文本框 59"/>
          <p:cNvSpPr txBox="1"/>
          <p:nvPr/>
        </p:nvSpPr>
        <p:spPr>
          <a:xfrm>
            <a:off x="278417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1231</a:t>
            </a:r>
          </a:p>
        </p:txBody>
      </p:sp>
      <p:sp>
        <p:nvSpPr>
          <p:cNvPr id="61" name="文本框 60"/>
          <p:cNvSpPr txBox="1"/>
          <p:nvPr/>
        </p:nvSpPr>
        <p:spPr>
          <a:xfrm>
            <a:off x="147809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应用</a:t>
            </a:r>
            <a:endParaRPr lang="en-US" altLang="zh-CN"/>
          </a:p>
        </p:txBody>
      </p:sp>
      <p:sp>
        <p:nvSpPr>
          <p:cNvPr id="62" name="文本框 61"/>
          <p:cNvSpPr txBox="1"/>
          <p:nvPr/>
        </p:nvSpPr>
        <p:spPr>
          <a:xfrm>
            <a:off x="278417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Telnet</a:t>
            </a:r>
          </a:p>
        </p:txBody>
      </p:sp>
      <p:sp>
        <p:nvSpPr>
          <p:cNvPr id="63" name="矩形 62"/>
          <p:cNvSpPr/>
          <p:nvPr/>
        </p:nvSpPr>
        <p:spPr>
          <a:xfrm>
            <a:off x="8008765"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4" name="文本框 63"/>
          <p:cNvSpPr txBox="1"/>
          <p:nvPr/>
        </p:nvSpPr>
        <p:spPr>
          <a:xfrm>
            <a:off x="8518573" y="2840764"/>
            <a:ext cx="1999265" cy="276999"/>
          </a:xfrm>
          <a:prstGeom prst="rect">
            <a:avLst/>
          </a:prstGeom>
          <a:solidFill>
            <a:schemeClr val="bg1"/>
          </a:solidFill>
        </p:spPr>
        <p:txBody>
          <a:bodyPr wrap="none" rtlCol="0">
            <a:spAutoFit/>
          </a:bodyPr>
          <a:lstStyle/>
          <a:p>
            <a:pPr algn="ctr"/>
            <a:r>
              <a:rPr lang="zh-CN" altLang="en-US" sz="1200" dirty="0">
                <a:latin typeface="Huawei Sans" panose="020C0503030203020204" pitchFamily="34" charset="0"/>
                <a:ea typeface="方正兰亭黑简体" panose="02000000000000000000" pitchFamily="2" charset="-122"/>
              </a:rPr>
              <a:t>门牌号：</a:t>
            </a:r>
            <a:r>
              <a:rPr lang="en-US" altLang="zh-CN" sz="1200" dirty="0">
                <a:latin typeface="Huawei Sans" panose="020C0503030203020204" pitchFamily="34" charset="0"/>
                <a:ea typeface="方正兰亭黑简体" panose="02000000000000000000" pitchFamily="2" charset="-122"/>
              </a:rPr>
              <a:t>2.2.2.2</a:t>
            </a:r>
            <a:r>
              <a:rPr lang="zh-CN" altLang="en-US" sz="1200" dirty="0">
                <a:latin typeface="Huawei Sans" panose="020C0503030203020204" pitchFamily="34" charset="0"/>
                <a:ea typeface="方正兰亭黑简体" panose="02000000000000000000" pitchFamily="2" charset="-122"/>
              </a:rPr>
              <a:t>（</a:t>
            </a:r>
            <a:r>
              <a:rPr lang="en-US" altLang="zh-CN" sz="1200" dirty="0">
                <a:latin typeface="Huawei Sans" panose="020C0503030203020204" pitchFamily="34" charset="0"/>
                <a:ea typeface="方正兰亭黑简体" panose="02000000000000000000" pitchFamily="2" charset="-122"/>
              </a:rPr>
              <a:t>IP</a:t>
            </a:r>
            <a:r>
              <a:rPr lang="zh-CN" altLang="en-US" sz="1200" dirty="0">
                <a:latin typeface="Huawei Sans" panose="020C0503030203020204" pitchFamily="34" charset="0"/>
                <a:ea typeface="方正兰亭黑简体" panose="02000000000000000000" pitchFamily="2" charset="-122"/>
              </a:rPr>
              <a:t>地址）</a:t>
            </a:r>
          </a:p>
        </p:txBody>
      </p:sp>
      <p:sp>
        <p:nvSpPr>
          <p:cNvPr id="65" name="文本框 64"/>
          <p:cNvSpPr txBox="1"/>
          <p:nvPr/>
        </p:nvSpPr>
        <p:spPr>
          <a:xfrm>
            <a:off x="8746726" y="2274943"/>
            <a:ext cx="184731" cy="307777"/>
          </a:xfrm>
          <a:prstGeom prst="rect">
            <a:avLst/>
          </a:prstGeom>
          <a:solidFill>
            <a:schemeClr val="bg1"/>
          </a:solidFill>
        </p:spPr>
        <p:txBody>
          <a:bodyPr wrap="none" rtlCol="0">
            <a:spAutoFit/>
          </a:bodyPr>
          <a:lstStyle/>
          <a:p>
            <a:pPr algn="ctr"/>
            <a:endParaRPr lang="zh-CN" altLang="en-US" sz="1400">
              <a:latin typeface="Huawei Sans" panose="020C0503030203020204" pitchFamily="34" charset="0"/>
              <a:ea typeface="方正兰亭黑简体" panose="02000000000000000000" pitchFamily="2" charset="-122"/>
            </a:endParaRPr>
          </a:p>
        </p:txBody>
      </p:sp>
      <p:sp>
        <p:nvSpPr>
          <p:cNvPr id="66" name="文本框 65"/>
          <p:cNvSpPr txBox="1"/>
          <p:nvPr/>
        </p:nvSpPr>
        <p:spPr>
          <a:xfrm>
            <a:off x="819146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80</a:t>
            </a:r>
          </a:p>
        </p:txBody>
      </p:sp>
      <p:sp>
        <p:nvSpPr>
          <p:cNvPr id="67" name="文本框 66"/>
          <p:cNvSpPr txBox="1"/>
          <p:nvPr/>
        </p:nvSpPr>
        <p:spPr>
          <a:xfrm>
            <a:off x="949753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23</a:t>
            </a:r>
          </a:p>
        </p:txBody>
      </p:sp>
      <p:sp>
        <p:nvSpPr>
          <p:cNvPr id="68" name="文本框 67"/>
          <p:cNvSpPr txBox="1"/>
          <p:nvPr/>
        </p:nvSpPr>
        <p:spPr>
          <a:xfrm>
            <a:off x="819146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应用</a:t>
            </a:r>
            <a:endParaRPr lang="en-US" altLang="zh-CN"/>
          </a:p>
        </p:txBody>
      </p:sp>
      <p:sp>
        <p:nvSpPr>
          <p:cNvPr id="69" name="文本框 68"/>
          <p:cNvSpPr txBox="1"/>
          <p:nvPr/>
        </p:nvSpPr>
        <p:spPr>
          <a:xfrm>
            <a:off x="949753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Telnet</a:t>
            </a:r>
          </a:p>
        </p:txBody>
      </p:sp>
      <p:sp>
        <p:nvSpPr>
          <p:cNvPr id="71" name="矩形 70"/>
          <p:cNvSpPr/>
          <p:nvPr/>
        </p:nvSpPr>
        <p:spPr>
          <a:xfrm>
            <a:off x="1657758" y="5146822"/>
            <a:ext cx="8654642" cy="1200329"/>
          </a:xfrm>
          <a:prstGeom prst="rect">
            <a:avLst/>
          </a:prstGeom>
          <a:noFill/>
        </p:spPr>
        <p:txBody>
          <a:bodyPr wrap="square">
            <a:spAutoFit/>
          </a:bodyPr>
          <a:lstStyle/>
          <a:p>
            <a:pPr marL="457200" indent="-457200">
              <a:lnSpc>
                <a:spcPct val="15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rPr>
              <a:t>客户端使用的源端口一般随机分配，目标端口则由服务器的应用指定；</a:t>
            </a:r>
          </a:p>
          <a:p>
            <a:pPr marL="457200" indent="-457200">
              <a:lnSpc>
                <a:spcPct val="15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rPr>
              <a:t>源端口号一般为系统中未使用的，且大于</a:t>
            </a:r>
            <a:r>
              <a:rPr lang="en-US" altLang="zh-CN" sz="1600" dirty="0">
                <a:latin typeface="Huawei Sans" panose="020C0503030203020204" pitchFamily="34" charset="0"/>
                <a:ea typeface="方正兰亭黑简体" panose="02000000000000000000" pitchFamily="2" charset="-122"/>
              </a:rPr>
              <a:t>1023</a:t>
            </a:r>
            <a:r>
              <a:rPr lang="zh-CN" altLang="en-US" sz="1600" dirty="0">
                <a:latin typeface="Huawei Sans" panose="020C0503030203020204" pitchFamily="34" charset="0"/>
                <a:ea typeface="方正兰亭黑简体" panose="02000000000000000000" pitchFamily="2" charset="-122"/>
              </a:rPr>
              <a:t>；</a:t>
            </a:r>
          </a:p>
          <a:p>
            <a:pPr marL="457200" indent="-457200">
              <a:lnSpc>
                <a:spcPct val="15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rPr>
              <a:t>目的端口号为服务端开启的应用（服务）所侦听的端口，如</a:t>
            </a:r>
            <a:r>
              <a:rPr lang="en-US" altLang="zh-CN" sz="1600" dirty="0">
                <a:latin typeface="Huawei Sans" panose="020C0503030203020204" pitchFamily="34" charset="0"/>
                <a:ea typeface="方正兰亭黑简体" panose="02000000000000000000" pitchFamily="2" charset="-122"/>
              </a:rPr>
              <a:t>HTTP</a:t>
            </a:r>
            <a:r>
              <a:rPr lang="zh-CN" altLang="en-US" sz="1600" dirty="0">
                <a:latin typeface="Huawei Sans" panose="020C0503030203020204" pitchFamily="34" charset="0"/>
                <a:ea typeface="方正兰亭黑简体" panose="02000000000000000000" pitchFamily="2" charset="-122"/>
              </a:rPr>
              <a:t>缺省使用</a:t>
            </a:r>
            <a:r>
              <a:rPr lang="en-US" altLang="zh-CN" sz="1600" dirty="0">
                <a:latin typeface="Huawei Sans" panose="020C0503030203020204" pitchFamily="34" charset="0"/>
                <a:ea typeface="方正兰亭黑简体" panose="02000000000000000000" pitchFamily="2" charset="-122"/>
              </a:rPr>
              <a:t>80</a:t>
            </a:r>
            <a:r>
              <a:rPr lang="zh-CN" altLang="en-US" sz="1600" dirty="0">
                <a:latin typeface="Huawei Sans" panose="020C0503030203020204" pitchFamily="34" charset="0"/>
                <a:ea typeface="方正兰亭黑简体" panose="02000000000000000000" pitchFamily="2" charset="-122"/>
              </a:rPr>
              <a:t>。</a:t>
            </a:r>
          </a:p>
        </p:txBody>
      </p:sp>
      <p:cxnSp>
        <p:nvCxnSpPr>
          <p:cNvPr id="72" name="直接箭头连接符 71"/>
          <p:cNvCxnSpPr/>
          <p:nvPr/>
        </p:nvCxnSpPr>
        <p:spPr>
          <a:xfrm>
            <a:off x="206355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35969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874364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003978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478098"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WEB</a:t>
            </a:r>
            <a:r>
              <a:rPr lang="zh-CN" altLang="en-US"/>
              <a:t>浏览器</a:t>
            </a:r>
            <a:endParaRPr lang="en-US" altLang="zh-CN"/>
          </a:p>
        </p:txBody>
      </p:sp>
      <p:sp>
        <p:nvSpPr>
          <p:cNvPr id="79" name="文本框 78"/>
          <p:cNvSpPr txBox="1"/>
          <p:nvPr/>
        </p:nvSpPr>
        <p:spPr>
          <a:xfrm>
            <a:off x="8191463"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服务器</a:t>
            </a:r>
            <a:endParaRPr lang="en-US" altLang="zh-CN"/>
          </a:p>
        </p:txBody>
      </p:sp>
      <p:sp>
        <p:nvSpPr>
          <p:cNvPr id="80" name="TextBox 21"/>
          <p:cNvSpPr txBox="1"/>
          <p:nvPr/>
        </p:nvSpPr>
        <p:spPr>
          <a:xfrm>
            <a:off x="6185579" y="4275491"/>
            <a:ext cx="1564947" cy="53979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HTTP</a:t>
            </a:r>
          </a:p>
          <a:p>
            <a:r>
              <a:rPr lang="zh-CN" altLang="en-US" dirty="0"/>
              <a:t>载荷</a:t>
            </a:r>
          </a:p>
        </p:txBody>
      </p:sp>
      <p:sp>
        <p:nvSpPr>
          <p:cNvPr id="81" name="TextBox 22"/>
          <p:cNvSpPr txBox="1"/>
          <p:nvPr/>
        </p:nvSpPr>
        <p:spPr>
          <a:xfrm>
            <a:off x="2991518" y="4275491"/>
            <a:ext cx="1724892" cy="539794"/>
          </a:xfrm>
          <a:prstGeom prst="rect">
            <a:avLst/>
          </a:prstGeom>
          <a:solidFill>
            <a:srgbClr val="00B0F0"/>
          </a:solidFill>
          <a:ln w="28575">
            <a:solidFill>
              <a:schemeClr val="bg1"/>
            </a:solidFill>
          </a:ln>
        </p:spPr>
        <p:txBody>
          <a:bodyPr wrap="non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r>
              <a:rPr lang="zh-CN" altLang="en-US"/>
              <a:t>源</a:t>
            </a:r>
            <a:r>
              <a:rPr lang="en-US" altLang="zh-CN"/>
              <a:t>IP</a:t>
            </a:r>
            <a:r>
              <a:rPr lang="zh-CN" altLang="en-US"/>
              <a:t>：</a:t>
            </a:r>
            <a:r>
              <a:rPr lang="en-US" altLang="zh-CN"/>
              <a:t>1.1.1.1</a:t>
            </a:r>
          </a:p>
          <a:p>
            <a:r>
              <a:rPr lang="zh-CN" altLang="en-US"/>
              <a:t>目的</a:t>
            </a:r>
            <a:r>
              <a:rPr lang="en-US" altLang="zh-CN"/>
              <a:t>IP</a:t>
            </a:r>
            <a:r>
              <a:rPr lang="zh-CN" altLang="en-US"/>
              <a:t>：</a:t>
            </a:r>
            <a:r>
              <a:rPr lang="en-US" altLang="zh-CN"/>
              <a:t>2.2.2.2</a:t>
            </a:r>
          </a:p>
        </p:txBody>
      </p:sp>
      <p:sp>
        <p:nvSpPr>
          <p:cNvPr id="82" name="TextBox 21"/>
          <p:cNvSpPr txBox="1"/>
          <p:nvPr/>
        </p:nvSpPr>
        <p:spPr>
          <a:xfrm>
            <a:off x="4716410" y="4275491"/>
            <a:ext cx="1472796" cy="539794"/>
          </a:xfrm>
          <a:prstGeom prst="rect">
            <a:avLst/>
          </a:prstGeom>
          <a:solidFill>
            <a:srgbClr val="00B0F0"/>
          </a:solidFill>
          <a:ln w="28575">
            <a:solidFill>
              <a:schemeClr val="bg1"/>
            </a:solidFill>
          </a:ln>
        </p:spPr>
        <p:txBody>
          <a:bodyPr wrap="non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r>
              <a:rPr lang="zh-CN" altLang="en-US"/>
              <a:t>源端口号：</a:t>
            </a:r>
            <a:r>
              <a:rPr lang="en-US" altLang="zh-CN"/>
              <a:t>1024</a:t>
            </a:r>
          </a:p>
          <a:p>
            <a:r>
              <a:rPr lang="zh-CN" altLang="en-US"/>
              <a:t>目的端口号：</a:t>
            </a:r>
            <a:r>
              <a:rPr lang="en-US" altLang="zh-CN"/>
              <a:t>80</a:t>
            </a:r>
          </a:p>
        </p:txBody>
      </p:sp>
      <p:sp>
        <p:nvSpPr>
          <p:cNvPr id="83" name="TextBox 27"/>
          <p:cNvSpPr txBox="1"/>
          <p:nvPr/>
        </p:nvSpPr>
        <p:spPr>
          <a:xfrm>
            <a:off x="3417617" y="4815285"/>
            <a:ext cx="713658"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rPr>
              <a:t>IP</a:t>
            </a:r>
            <a:r>
              <a:rPr lang="zh-CN" altLang="en-US" sz="1400">
                <a:latin typeface="Huawei Sans" panose="020C0503030203020204" pitchFamily="34" charset="0"/>
                <a:ea typeface="方正兰亭黑简体" panose="02000000000000000000" pitchFamily="2" charset="-122"/>
              </a:rPr>
              <a:t>头部</a:t>
            </a:r>
          </a:p>
        </p:txBody>
      </p:sp>
      <p:sp>
        <p:nvSpPr>
          <p:cNvPr id="84" name="TextBox 27"/>
          <p:cNvSpPr txBox="1"/>
          <p:nvPr/>
        </p:nvSpPr>
        <p:spPr>
          <a:xfrm>
            <a:off x="5001402" y="4815285"/>
            <a:ext cx="856325"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rPr>
              <a:t>TCP</a:t>
            </a:r>
            <a:r>
              <a:rPr lang="zh-CN" altLang="en-US" sz="1400">
                <a:latin typeface="Huawei Sans" panose="020C0503030203020204" pitchFamily="34" charset="0"/>
                <a:ea typeface="方正兰亭黑简体" panose="02000000000000000000" pitchFamily="2" charset="-122"/>
              </a:rPr>
              <a:t>头部</a:t>
            </a:r>
          </a:p>
        </p:txBody>
      </p:sp>
      <p:sp>
        <p:nvSpPr>
          <p:cNvPr id="53" name="文本框 52"/>
          <p:cNvSpPr txBox="1"/>
          <p:nvPr/>
        </p:nvSpPr>
        <p:spPr>
          <a:xfrm>
            <a:off x="1988056" y="2811207"/>
            <a:ext cx="1999265" cy="276999"/>
          </a:xfrm>
          <a:prstGeom prst="rect">
            <a:avLst/>
          </a:prstGeom>
          <a:solidFill>
            <a:schemeClr val="bg1"/>
          </a:solidFill>
        </p:spPr>
        <p:txBody>
          <a:bodyPr wrap="none" rtlCol="0">
            <a:spAutoFit/>
          </a:bodyPr>
          <a:lstStyle/>
          <a:p>
            <a:pPr algn="ctr"/>
            <a:r>
              <a:rPr lang="zh-CN" altLang="en-US" sz="1200" dirty="0">
                <a:latin typeface="Huawei Sans" panose="020C0503030203020204" pitchFamily="34" charset="0"/>
                <a:ea typeface="方正兰亭黑简体" panose="02000000000000000000" pitchFamily="2" charset="-122"/>
              </a:rPr>
              <a:t>门牌号：</a:t>
            </a:r>
            <a:r>
              <a:rPr lang="en-US" altLang="zh-CN" sz="1200" dirty="0">
                <a:latin typeface="Huawei Sans" panose="020C0503030203020204" pitchFamily="34" charset="0"/>
                <a:ea typeface="方正兰亭黑简体" panose="02000000000000000000" pitchFamily="2" charset="-122"/>
              </a:rPr>
              <a:t>1.1.1.1</a:t>
            </a:r>
            <a:r>
              <a:rPr lang="zh-CN" altLang="en-US" sz="1200" dirty="0">
                <a:latin typeface="Huawei Sans" panose="020C0503030203020204" pitchFamily="34" charset="0"/>
                <a:ea typeface="方正兰亭黑简体" panose="02000000000000000000" pitchFamily="2" charset="-122"/>
              </a:rPr>
              <a:t>（</a:t>
            </a:r>
            <a:r>
              <a:rPr lang="en-US" altLang="zh-CN" sz="1200" dirty="0">
                <a:latin typeface="Huawei Sans" panose="020C0503030203020204" pitchFamily="34" charset="0"/>
                <a:ea typeface="方正兰亭黑简体" panose="02000000000000000000" pitchFamily="2" charset="-122"/>
              </a:rPr>
              <a:t>IP</a:t>
            </a:r>
            <a:r>
              <a:rPr lang="zh-CN" altLang="en-US" sz="1200" dirty="0">
                <a:latin typeface="Huawei Sans" panose="020C0503030203020204" pitchFamily="34" charset="0"/>
                <a:ea typeface="方正兰亭黑简体" panose="02000000000000000000" pitchFamily="2" charset="-122"/>
              </a:rPr>
              <a:t>地址）</a:t>
            </a:r>
          </a:p>
        </p:txBody>
      </p:sp>
      <p:pic>
        <p:nvPicPr>
          <p:cNvPr id="47" name="图片 46" descr="交换机.png"/>
          <p:cNvPicPr>
            <a:picLocks noChangeAspect="1"/>
          </p:cNvPicPr>
          <p:nvPr/>
        </p:nvPicPr>
        <p:blipFill>
          <a:blip r:embed="rId3" cstate="print"/>
          <a:stretch>
            <a:fillRect/>
          </a:stretch>
        </p:blipFill>
        <p:spPr>
          <a:xfrm>
            <a:off x="2321340" y="3129115"/>
            <a:ext cx="660001" cy="540000"/>
          </a:xfrm>
          <a:prstGeom prst="rect">
            <a:avLst/>
          </a:prstGeom>
        </p:spPr>
      </p:pic>
      <p:pic>
        <p:nvPicPr>
          <p:cNvPr id="48" name="图片 47" descr="Web服务器-蓝.png"/>
          <p:cNvPicPr>
            <a:picLocks noChangeAspect="1"/>
          </p:cNvPicPr>
          <p:nvPr/>
        </p:nvPicPr>
        <p:blipFill>
          <a:blip r:embed="rId4" cstate="print"/>
          <a:stretch>
            <a:fillRect/>
          </a:stretch>
        </p:blipFill>
        <p:spPr>
          <a:xfrm>
            <a:off x="9219346" y="3134155"/>
            <a:ext cx="660000" cy="540000"/>
          </a:xfrm>
          <a:prstGeom prst="rect">
            <a:avLst/>
          </a:prstGeom>
        </p:spPr>
      </p:pic>
      <p:cxnSp>
        <p:nvCxnSpPr>
          <p:cNvPr id="57" name="直接连接符 56"/>
          <p:cNvCxnSpPr/>
          <p:nvPr/>
        </p:nvCxnSpPr>
        <p:spPr>
          <a:xfrm flipV="1">
            <a:off x="8373745" y="2737980"/>
            <a:ext cx="0" cy="1756688"/>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847528" y="2737980"/>
            <a:ext cx="0" cy="1756688"/>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cxnSp>
        <p:nvCxnSpPr>
          <p:cNvPr id="75" name="直接连接符 74"/>
          <p:cNvCxnSpPr/>
          <p:nvPr/>
        </p:nvCxnSpPr>
        <p:spPr>
          <a:xfrm flipH="1" flipV="1">
            <a:off x="7766387" y="4508114"/>
            <a:ext cx="612000" cy="0"/>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grpSp>
        <p:nvGrpSpPr>
          <p:cNvPr id="76" name="组合 75"/>
          <p:cNvGrpSpPr/>
          <p:nvPr/>
        </p:nvGrpSpPr>
        <p:grpSpPr>
          <a:xfrm>
            <a:off x="7740000" y="126000"/>
            <a:ext cx="4247409" cy="276999"/>
            <a:chOff x="7355338" y="36668"/>
            <a:chExt cx="4247409" cy="276999"/>
          </a:xfrm>
        </p:grpSpPr>
        <p:sp>
          <p:nvSpPr>
            <p:cNvPr id="85" name="五边形 84"/>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18751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网络层</a:t>
            </a:r>
          </a:p>
        </p:txBody>
      </p:sp>
      <p:sp>
        <p:nvSpPr>
          <p:cNvPr id="3" name="文本占位符 2"/>
          <p:cNvSpPr>
            <a:spLocks noGrp="1"/>
          </p:cNvSpPr>
          <p:nvPr>
            <p:ph type="body" sz="quarter" idx="4294967295"/>
          </p:nvPr>
        </p:nvSpPr>
        <p:spPr>
          <a:xfrm>
            <a:off x="915988" y="1233488"/>
            <a:ext cx="11276012" cy="1785937"/>
          </a:xfrm>
        </p:spPr>
        <p:txBody>
          <a:bodyPr/>
          <a:lstStyle/>
          <a:p>
            <a:r>
              <a:rPr lang="zh-CN" altLang="en-US"/>
              <a:t>传输层负责建立主机之间进程与进程之间的连接，而网络层则负责数据从一台主机到另外一台主机之间的传递。</a:t>
            </a:r>
            <a:endParaRPr lang="en-US" altLang="zh-CN"/>
          </a:p>
          <a:p>
            <a:r>
              <a:rPr lang="zh-CN" altLang="en-US"/>
              <a:t>网络层的</a:t>
            </a:r>
            <a:r>
              <a:rPr lang="en-US" altLang="zh-CN"/>
              <a:t>PDU</a:t>
            </a:r>
            <a:r>
              <a:rPr lang="zh-CN" altLang="en-US"/>
              <a:t>被称为</a:t>
            </a:r>
            <a:r>
              <a:rPr lang="en-US" altLang="zh-CN"/>
              <a:t>Packet</a:t>
            </a:r>
            <a:r>
              <a:rPr lang="zh-CN" altLang="en-US"/>
              <a:t>（包）。</a:t>
            </a:r>
          </a:p>
          <a:p>
            <a:endParaRPr lang="zh-CN" altLang="en-US"/>
          </a:p>
        </p:txBody>
      </p:sp>
      <p:grpSp>
        <p:nvGrpSpPr>
          <p:cNvPr id="18" name="组合 17"/>
          <p:cNvGrpSpPr/>
          <p:nvPr/>
        </p:nvGrpSpPr>
        <p:grpSpPr>
          <a:xfrm>
            <a:off x="7740000" y="126000"/>
            <a:ext cx="4247409" cy="276999"/>
            <a:chOff x="7355338" y="36668"/>
            <a:chExt cx="4247409" cy="276999"/>
          </a:xfrm>
        </p:grpSpPr>
        <p:sp>
          <p:nvSpPr>
            <p:cNvPr id="22" name="五边形 21"/>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燕尾形 23"/>
            <p:cNvSpPr/>
            <p:nvPr/>
          </p:nvSpPr>
          <p:spPr bwMode="auto">
            <a:xfrm>
              <a:off x="8746167"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燕尾形 24"/>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燕尾形 2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8" name="矩形 27"/>
          <p:cNvSpPr/>
          <p:nvPr/>
        </p:nvSpPr>
        <p:spPr>
          <a:xfrm>
            <a:off x="4811166" y="4224543"/>
            <a:ext cx="4911486" cy="1668149"/>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网络层也叫</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Internet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层</a:t>
            </a:r>
          </a:p>
          <a:p>
            <a:pPr lvl="2"/>
            <a:r>
              <a:rPr lang="zh-CN" altLang="en-US" sz="1600" dirty="0">
                <a:sym typeface="Huawei Sans" panose="020C0503030203020204" pitchFamily="34" charset="0"/>
              </a:rPr>
              <a:t>负责将分组报文从源主机发送到目的主机 。</a:t>
            </a:r>
          </a:p>
          <a:p>
            <a:pPr marL="285750" indent="-285750">
              <a:lnSpc>
                <a:spcPct val="120000"/>
              </a:lnSpc>
              <a:buFont typeface="Arial"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网络层作用</a:t>
            </a:r>
          </a:p>
          <a:p>
            <a:pPr lvl="2"/>
            <a:r>
              <a:rPr lang="zh-CN" altLang="en-US" sz="1600" dirty="0">
                <a:sym typeface="Huawei Sans" panose="020C0503030203020204" pitchFamily="34" charset="0"/>
              </a:rPr>
              <a:t>为网络中的设备提供逻辑地址。</a:t>
            </a:r>
          </a:p>
          <a:p>
            <a:pPr lvl="2"/>
            <a:r>
              <a:rPr lang="zh-CN" altLang="en-US" sz="1600" dirty="0">
                <a:sym typeface="Huawei Sans" panose="020C0503030203020204" pitchFamily="34" charset="0"/>
              </a:rPr>
              <a:t>负责数据包的寻径和转发。</a:t>
            </a:r>
            <a:endParaRPr lang="en-US" altLang="zh-CN" sz="1600" dirty="0">
              <a:sym typeface="Huawei Sans" panose="020C0503030203020204" pitchFamily="34" charset="0"/>
            </a:endParaRPr>
          </a:p>
          <a:p>
            <a:pPr lvl="2"/>
            <a:r>
              <a:rPr lang="zh-CN" altLang="en-US" sz="1600" dirty="0">
                <a:sym typeface="Huawei Sans" panose="020C0503030203020204" pitchFamily="34" charset="0"/>
              </a:rPr>
              <a:t>常见协议如</a:t>
            </a:r>
            <a:r>
              <a:rPr lang="en-US" altLang="zh-CN" sz="1600" dirty="0">
                <a:sym typeface="Huawei Sans" panose="020C0503030203020204" pitchFamily="34" charset="0"/>
              </a:rPr>
              <a:t>IPv4</a:t>
            </a:r>
            <a:r>
              <a:rPr lang="zh-CN" altLang="en-US" sz="1600" dirty="0">
                <a:sym typeface="Huawei Sans" panose="020C0503030203020204" pitchFamily="34" charset="0"/>
              </a:rPr>
              <a:t>，</a:t>
            </a:r>
            <a:r>
              <a:rPr lang="en-US" altLang="zh-CN" sz="1600" dirty="0">
                <a:sym typeface="Huawei Sans" panose="020C0503030203020204" pitchFamily="34" charset="0"/>
              </a:rPr>
              <a:t>IPv6</a:t>
            </a:r>
            <a:r>
              <a:rPr lang="zh-CN" altLang="en-US" sz="1600" dirty="0">
                <a:sym typeface="Huawei Sans" panose="020C0503030203020204" pitchFamily="34" charset="0"/>
              </a:rPr>
              <a:t>、</a:t>
            </a:r>
            <a:r>
              <a:rPr lang="en-US" altLang="zh-CN" sz="1600" dirty="0">
                <a:sym typeface="Huawei Sans" panose="020C0503030203020204" pitchFamily="34" charset="0"/>
              </a:rPr>
              <a:t>ICMP</a:t>
            </a:r>
            <a:r>
              <a:rPr lang="zh-CN" altLang="en-US" sz="1600">
                <a:sym typeface="Huawei Sans" panose="020C0503030203020204" pitchFamily="34" charset="0"/>
              </a:rPr>
              <a:t>，</a:t>
            </a:r>
            <a:r>
              <a:rPr lang="en-US" altLang="zh-CN" sz="1600">
                <a:sym typeface="Huawei Sans" panose="020C0503030203020204" pitchFamily="34" charset="0"/>
              </a:rPr>
              <a:t>IGMP</a:t>
            </a:r>
            <a:r>
              <a:rPr lang="zh-CN" altLang="en-US" sz="1600">
                <a:sym typeface="Huawei Sans" panose="020C0503030203020204" pitchFamily="34" charset="0"/>
              </a:rPr>
              <a:t>等</a:t>
            </a:r>
            <a:r>
              <a:rPr lang="zh-CN" altLang="en-US" sz="1600" dirty="0">
                <a:sym typeface="Huawei Sans" panose="020C0503030203020204" pitchFamily="34" charset="0"/>
              </a:rPr>
              <a:t>。</a:t>
            </a:r>
          </a:p>
        </p:txBody>
      </p:sp>
      <p:sp>
        <p:nvSpPr>
          <p:cNvPr id="30" name="Right Arrow 157"/>
          <p:cNvSpPr/>
          <p:nvPr/>
        </p:nvSpPr>
        <p:spPr>
          <a:xfrm>
            <a:off x="3945615" y="443516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4" name="表格 35"/>
          <p:cNvGraphicFramePr>
            <a:graphicFrameLocks noGrp="1"/>
          </p:cNvGraphicFramePr>
          <p:nvPr/>
        </p:nvGraphicFramePr>
        <p:xfrm>
          <a:off x="2459038"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Packet</a:t>
                      </a: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295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159"/>
          <p:cNvSpPr/>
          <p:nvPr/>
        </p:nvSpPr>
        <p:spPr>
          <a:xfrm flipH="1">
            <a:off x="10078211" y="2925051"/>
            <a:ext cx="1598408" cy="10257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a:sym typeface="Huawei Sans" panose="020C0503030203020204" pitchFamily="34" charset="0"/>
              </a:rPr>
              <a:t>网络层协议工作过程</a:t>
            </a:r>
          </a:p>
        </p:txBody>
      </p:sp>
      <p:sp>
        <p:nvSpPr>
          <p:cNvPr id="24" name="圆角矩形 75"/>
          <p:cNvSpPr/>
          <p:nvPr/>
        </p:nvSpPr>
        <p:spPr>
          <a:xfrm>
            <a:off x="593193" y="1432067"/>
            <a:ext cx="3747906"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数据包的封装过程</a:t>
            </a:r>
          </a:p>
        </p:txBody>
      </p:sp>
      <p:cxnSp>
        <p:nvCxnSpPr>
          <p:cNvPr id="40" name="直接连接符 39"/>
          <p:cNvCxnSpPr/>
          <p:nvPr/>
        </p:nvCxnSpPr>
        <p:spPr>
          <a:xfrm flipV="1">
            <a:off x="4439816"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圆角矩形 75"/>
          <p:cNvSpPr/>
          <p:nvPr/>
        </p:nvSpPr>
        <p:spPr>
          <a:xfrm>
            <a:off x="4607178" y="1432067"/>
            <a:ext cx="7069442"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基于网络层地址的报文转发过程</a:t>
            </a:r>
          </a:p>
        </p:txBody>
      </p:sp>
      <p:pic>
        <p:nvPicPr>
          <p:cNvPr id="42" name="Picture 12" descr="E:\2016.01\1.12 扁平化图标\蓝色\AR-蓝色最新-40.png"/>
          <p:cNvPicPr>
            <a:picLocks noChangeAspect="1" noChangeArrowheads="1"/>
          </p:cNvPicPr>
          <p:nvPr/>
        </p:nvPicPr>
        <p:blipFill>
          <a:blip r:embed="rId3" cstate="print"/>
          <a:srcRect/>
          <a:stretch>
            <a:fillRect/>
          </a:stretch>
        </p:blipFill>
        <p:spPr bwMode="auto">
          <a:xfrm>
            <a:off x="6609040" y="2216722"/>
            <a:ext cx="540000" cy="441818"/>
          </a:xfrm>
          <a:prstGeom prst="rect">
            <a:avLst/>
          </a:prstGeom>
          <a:noFill/>
        </p:spPr>
      </p:pic>
      <p:pic>
        <p:nvPicPr>
          <p:cNvPr id="43" name="图片 42" descr="PC.png"/>
          <p:cNvPicPr>
            <a:picLocks noChangeAspect="1"/>
          </p:cNvPicPr>
          <p:nvPr/>
        </p:nvPicPr>
        <p:blipFill>
          <a:blip r:embed="rId4" cstate="print"/>
          <a:stretch>
            <a:fillRect/>
          </a:stretch>
        </p:blipFill>
        <p:spPr>
          <a:xfrm>
            <a:off x="5310789" y="2216722"/>
            <a:ext cx="576563" cy="442800"/>
          </a:xfrm>
          <a:prstGeom prst="rect">
            <a:avLst/>
          </a:prstGeom>
        </p:spPr>
      </p:pic>
      <p:pic>
        <p:nvPicPr>
          <p:cNvPr id="44" name="Picture 12" descr="E:\2016.01\1.12 扁平化图标\蓝色\AR-蓝色最新-40.png"/>
          <p:cNvPicPr>
            <a:picLocks noChangeAspect="1" noChangeArrowheads="1"/>
          </p:cNvPicPr>
          <p:nvPr/>
        </p:nvPicPr>
        <p:blipFill>
          <a:blip r:embed="rId3" cstate="print"/>
          <a:srcRect/>
          <a:stretch>
            <a:fillRect/>
          </a:stretch>
        </p:blipFill>
        <p:spPr bwMode="auto">
          <a:xfrm>
            <a:off x="7737423" y="3260773"/>
            <a:ext cx="540000" cy="441818"/>
          </a:xfrm>
          <a:prstGeom prst="rect">
            <a:avLst/>
          </a:prstGeom>
          <a:noFill/>
        </p:spPr>
      </p:pic>
      <p:pic>
        <p:nvPicPr>
          <p:cNvPr id="45" name="Picture 12" descr="E:\2016.01\1.12 扁平化图标\蓝色\AR-蓝色最新-40.png"/>
          <p:cNvPicPr>
            <a:picLocks noChangeAspect="1" noChangeArrowheads="1"/>
          </p:cNvPicPr>
          <p:nvPr/>
        </p:nvPicPr>
        <p:blipFill>
          <a:blip r:embed="rId3" cstate="print"/>
          <a:srcRect/>
          <a:stretch>
            <a:fillRect/>
          </a:stretch>
        </p:blipFill>
        <p:spPr bwMode="auto">
          <a:xfrm>
            <a:off x="7737423" y="2216722"/>
            <a:ext cx="540000" cy="441818"/>
          </a:xfrm>
          <a:prstGeom prst="rect">
            <a:avLst/>
          </a:prstGeom>
          <a:noFill/>
        </p:spPr>
      </p:pic>
      <p:pic>
        <p:nvPicPr>
          <p:cNvPr id="46" name="Picture 12" descr="E:\2016.01\1.12 扁平化图标\蓝色\AR-蓝色最新-40.png"/>
          <p:cNvPicPr>
            <a:picLocks noChangeAspect="1" noChangeArrowheads="1"/>
          </p:cNvPicPr>
          <p:nvPr/>
        </p:nvPicPr>
        <p:blipFill>
          <a:blip r:embed="rId3" cstate="print"/>
          <a:srcRect/>
          <a:stretch>
            <a:fillRect/>
          </a:stretch>
        </p:blipFill>
        <p:spPr bwMode="auto">
          <a:xfrm>
            <a:off x="9125293" y="2216014"/>
            <a:ext cx="540000" cy="441818"/>
          </a:xfrm>
          <a:prstGeom prst="rect">
            <a:avLst/>
          </a:prstGeom>
          <a:noFill/>
        </p:spPr>
      </p:pic>
      <p:pic>
        <p:nvPicPr>
          <p:cNvPr id="47" name="Picture 12" descr="E:\2016.01\1.12 扁平化图标\蓝色\AR-蓝色最新-40.png"/>
          <p:cNvPicPr>
            <a:picLocks noChangeAspect="1" noChangeArrowheads="1"/>
          </p:cNvPicPr>
          <p:nvPr/>
        </p:nvPicPr>
        <p:blipFill>
          <a:blip r:embed="rId3" cstate="print"/>
          <a:srcRect/>
          <a:stretch>
            <a:fillRect/>
          </a:stretch>
        </p:blipFill>
        <p:spPr bwMode="auto">
          <a:xfrm>
            <a:off x="9133580" y="3260813"/>
            <a:ext cx="540000" cy="441818"/>
          </a:xfrm>
          <a:prstGeom prst="rect">
            <a:avLst/>
          </a:prstGeom>
          <a:noFill/>
        </p:spPr>
      </p:pic>
      <p:cxnSp>
        <p:nvCxnSpPr>
          <p:cNvPr id="51" name="直接连接符 50"/>
          <p:cNvCxnSpPr>
            <a:stCxn id="43" idx="3"/>
            <a:endCxn id="42" idx="1"/>
          </p:cNvCxnSpPr>
          <p:nvPr/>
        </p:nvCxnSpPr>
        <p:spPr>
          <a:xfrm flipV="1">
            <a:off x="5887352" y="2437631"/>
            <a:ext cx="721688" cy="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图片 54" descr="PC.png"/>
          <p:cNvPicPr>
            <a:picLocks noChangeAspect="1"/>
          </p:cNvPicPr>
          <p:nvPr/>
        </p:nvPicPr>
        <p:blipFill>
          <a:blip r:embed="rId4" cstate="print"/>
          <a:stretch>
            <a:fillRect/>
          </a:stretch>
        </p:blipFill>
        <p:spPr>
          <a:xfrm>
            <a:off x="10529153" y="3259791"/>
            <a:ext cx="576563" cy="442800"/>
          </a:xfrm>
          <a:prstGeom prst="rect">
            <a:avLst/>
          </a:prstGeom>
        </p:spPr>
      </p:pic>
      <p:cxnSp>
        <p:nvCxnSpPr>
          <p:cNvPr id="56" name="直接连接符 55"/>
          <p:cNvCxnSpPr>
            <a:stCxn id="42" idx="3"/>
            <a:endCxn id="45" idx="1"/>
          </p:cNvCxnSpPr>
          <p:nvPr/>
        </p:nvCxnSpPr>
        <p:spPr>
          <a:xfrm>
            <a:off x="7149040" y="2437631"/>
            <a:ext cx="5883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5" idx="3"/>
            <a:endCxn id="46" idx="1"/>
          </p:cNvCxnSpPr>
          <p:nvPr/>
        </p:nvCxnSpPr>
        <p:spPr>
          <a:xfrm flipV="1">
            <a:off x="8277423" y="2436923"/>
            <a:ext cx="847870" cy="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4" idx="0"/>
            <a:endCxn id="45" idx="2"/>
          </p:cNvCxnSpPr>
          <p:nvPr/>
        </p:nvCxnSpPr>
        <p:spPr>
          <a:xfrm flipV="1">
            <a:off x="8007423" y="2658540"/>
            <a:ext cx="0" cy="602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4" idx="3"/>
            <a:endCxn id="47" idx="1"/>
          </p:cNvCxnSpPr>
          <p:nvPr/>
        </p:nvCxnSpPr>
        <p:spPr>
          <a:xfrm>
            <a:off x="8277423" y="3481682"/>
            <a:ext cx="856157" cy="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7" idx="3"/>
            <a:endCxn id="55" idx="1"/>
          </p:cNvCxnSpPr>
          <p:nvPr/>
        </p:nvCxnSpPr>
        <p:spPr>
          <a:xfrm flipV="1">
            <a:off x="9673580" y="3481191"/>
            <a:ext cx="855573" cy="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006662"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192533"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9894632" y="3410830"/>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7621725" y="2949404"/>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8450659" y="3344429"/>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93" name="Picture 12" descr="E:\2016.01\1.12 扁平化图标\蓝色\AR-蓝色最新-40.png"/>
          <p:cNvPicPr>
            <a:picLocks noChangeAspect="1" noChangeArrowheads="1"/>
          </p:cNvPicPr>
          <p:nvPr/>
        </p:nvPicPr>
        <p:blipFill>
          <a:blip r:embed="rId3" cstate="print"/>
          <a:srcRect/>
          <a:stretch>
            <a:fillRect/>
          </a:stretch>
        </p:blipFill>
        <p:spPr bwMode="auto">
          <a:xfrm>
            <a:off x="10365381" y="2217704"/>
            <a:ext cx="540000" cy="441818"/>
          </a:xfrm>
          <a:prstGeom prst="rect">
            <a:avLst/>
          </a:prstGeom>
          <a:noFill/>
        </p:spPr>
      </p:pic>
      <p:cxnSp>
        <p:nvCxnSpPr>
          <p:cNvPr id="94" name="直接连接符 93"/>
          <p:cNvCxnSpPr>
            <a:stCxn id="46" idx="3"/>
            <a:endCxn id="93" idx="1"/>
          </p:cNvCxnSpPr>
          <p:nvPr/>
        </p:nvCxnSpPr>
        <p:spPr>
          <a:xfrm>
            <a:off x="9665293" y="2436923"/>
            <a:ext cx="700088" cy="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47" idx="0"/>
            <a:endCxn id="93" idx="2"/>
          </p:cNvCxnSpPr>
          <p:nvPr/>
        </p:nvCxnSpPr>
        <p:spPr>
          <a:xfrm flipV="1">
            <a:off x="9403580" y="2659522"/>
            <a:ext cx="1231801" cy="6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379466" y="2651546"/>
            <a:ext cx="49725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10547395" y="2967372"/>
            <a:ext cx="49725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PC2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Rectangular Callout 4"/>
          <p:cNvSpPr/>
          <p:nvPr/>
        </p:nvSpPr>
        <p:spPr>
          <a:xfrm rot="16200000">
            <a:off x="5536910" y="1979209"/>
            <a:ext cx="682400" cy="2541859"/>
          </a:xfrm>
          <a:custGeom>
            <a:avLst/>
            <a:gdLst>
              <a:gd name="connsiteX0" fmla="*/ 0 w 1260326"/>
              <a:gd name="connsiteY0" fmla="*/ 0 h 2211766"/>
              <a:gd name="connsiteX1" fmla="*/ 735190 w 1260326"/>
              <a:gd name="connsiteY1" fmla="*/ 0 h 2211766"/>
              <a:gd name="connsiteX2" fmla="*/ 735190 w 1260326"/>
              <a:gd name="connsiteY2" fmla="*/ 0 h 2211766"/>
              <a:gd name="connsiteX3" fmla="*/ 1050272 w 1260326"/>
              <a:gd name="connsiteY3" fmla="*/ 0 h 2211766"/>
              <a:gd name="connsiteX4" fmla="*/ 1260326 w 1260326"/>
              <a:gd name="connsiteY4" fmla="*/ 0 h 2211766"/>
              <a:gd name="connsiteX5" fmla="*/ 1260326 w 1260326"/>
              <a:gd name="connsiteY5" fmla="*/ 368628 h 2211766"/>
              <a:gd name="connsiteX6" fmla="*/ 1539072 w 1260326"/>
              <a:gd name="connsiteY6" fmla="*/ 803114 h 2211766"/>
              <a:gd name="connsiteX7" fmla="*/ 1260326 w 1260326"/>
              <a:gd name="connsiteY7" fmla="*/ 921569 h 2211766"/>
              <a:gd name="connsiteX8" fmla="*/ 1260326 w 1260326"/>
              <a:gd name="connsiteY8" fmla="*/ 2211766 h 2211766"/>
              <a:gd name="connsiteX9" fmla="*/ 1050272 w 1260326"/>
              <a:gd name="connsiteY9" fmla="*/ 2211766 h 2211766"/>
              <a:gd name="connsiteX10" fmla="*/ 735190 w 1260326"/>
              <a:gd name="connsiteY10" fmla="*/ 2211766 h 2211766"/>
              <a:gd name="connsiteX11" fmla="*/ 735190 w 1260326"/>
              <a:gd name="connsiteY11" fmla="*/ 2211766 h 2211766"/>
              <a:gd name="connsiteX12" fmla="*/ 0 w 1260326"/>
              <a:gd name="connsiteY12" fmla="*/ 2211766 h 2211766"/>
              <a:gd name="connsiteX13" fmla="*/ 0 w 1260326"/>
              <a:gd name="connsiteY13" fmla="*/ 921569 h 2211766"/>
              <a:gd name="connsiteX14" fmla="*/ 0 w 1260326"/>
              <a:gd name="connsiteY14" fmla="*/ 368628 h 2211766"/>
              <a:gd name="connsiteX15" fmla="*/ 0 w 1260326"/>
              <a:gd name="connsiteY15" fmla="*/ 368628 h 2211766"/>
              <a:gd name="connsiteX16" fmla="*/ 0 w 1260326"/>
              <a:gd name="connsiteY16" fmla="*/ 0 h 2211766"/>
              <a:gd name="connsiteX0" fmla="*/ 0 w 1539072"/>
              <a:gd name="connsiteY0" fmla="*/ 0 h 2211766"/>
              <a:gd name="connsiteX1" fmla="*/ 735190 w 1539072"/>
              <a:gd name="connsiteY1" fmla="*/ 0 h 2211766"/>
              <a:gd name="connsiteX2" fmla="*/ 735190 w 1539072"/>
              <a:gd name="connsiteY2" fmla="*/ 0 h 2211766"/>
              <a:gd name="connsiteX3" fmla="*/ 1050272 w 1539072"/>
              <a:gd name="connsiteY3" fmla="*/ 0 h 2211766"/>
              <a:gd name="connsiteX4" fmla="*/ 1260326 w 1539072"/>
              <a:gd name="connsiteY4" fmla="*/ 0 h 2211766"/>
              <a:gd name="connsiteX5" fmla="*/ 1260326 w 1539072"/>
              <a:gd name="connsiteY5" fmla="*/ 557815 h 2211766"/>
              <a:gd name="connsiteX6" fmla="*/ 1539072 w 1539072"/>
              <a:gd name="connsiteY6" fmla="*/ 803114 h 2211766"/>
              <a:gd name="connsiteX7" fmla="*/ 1260326 w 1539072"/>
              <a:gd name="connsiteY7" fmla="*/ 921569 h 2211766"/>
              <a:gd name="connsiteX8" fmla="*/ 1260326 w 1539072"/>
              <a:gd name="connsiteY8" fmla="*/ 2211766 h 2211766"/>
              <a:gd name="connsiteX9" fmla="*/ 1050272 w 1539072"/>
              <a:gd name="connsiteY9" fmla="*/ 2211766 h 2211766"/>
              <a:gd name="connsiteX10" fmla="*/ 735190 w 1539072"/>
              <a:gd name="connsiteY10" fmla="*/ 2211766 h 2211766"/>
              <a:gd name="connsiteX11" fmla="*/ 735190 w 1539072"/>
              <a:gd name="connsiteY11" fmla="*/ 2211766 h 2211766"/>
              <a:gd name="connsiteX12" fmla="*/ 0 w 1539072"/>
              <a:gd name="connsiteY12" fmla="*/ 2211766 h 2211766"/>
              <a:gd name="connsiteX13" fmla="*/ 0 w 1539072"/>
              <a:gd name="connsiteY13" fmla="*/ 921569 h 2211766"/>
              <a:gd name="connsiteX14" fmla="*/ 0 w 1539072"/>
              <a:gd name="connsiteY14" fmla="*/ 368628 h 2211766"/>
              <a:gd name="connsiteX15" fmla="*/ 0 w 1539072"/>
              <a:gd name="connsiteY15" fmla="*/ 368628 h 2211766"/>
              <a:gd name="connsiteX16" fmla="*/ 0 w 1539072"/>
              <a:gd name="connsiteY16" fmla="*/ 0 h 221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39072" h="2211766">
                <a:moveTo>
                  <a:pt x="0" y="0"/>
                </a:moveTo>
                <a:lnTo>
                  <a:pt x="735190" y="0"/>
                </a:lnTo>
                <a:lnTo>
                  <a:pt x="735190" y="0"/>
                </a:lnTo>
                <a:lnTo>
                  <a:pt x="1050272" y="0"/>
                </a:lnTo>
                <a:lnTo>
                  <a:pt x="1260326" y="0"/>
                </a:lnTo>
                <a:lnTo>
                  <a:pt x="1260326" y="557815"/>
                </a:lnTo>
                <a:lnTo>
                  <a:pt x="1539072" y="803114"/>
                </a:lnTo>
                <a:lnTo>
                  <a:pt x="1260326" y="921569"/>
                </a:lnTo>
                <a:lnTo>
                  <a:pt x="1260326" y="2211766"/>
                </a:lnTo>
                <a:lnTo>
                  <a:pt x="1050272" y="2211766"/>
                </a:lnTo>
                <a:lnTo>
                  <a:pt x="735190" y="2211766"/>
                </a:lnTo>
                <a:lnTo>
                  <a:pt x="735190" y="2211766"/>
                </a:lnTo>
                <a:lnTo>
                  <a:pt x="0" y="2211766"/>
                </a:lnTo>
                <a:lnTo>
                  <a:pt x="0" y="921569"/>
                </a:lnTo>
                <a:lnTo>
                  <a:pt x="0" y="368628"/>
                </a:lnTo>
                <a:lnTo>
                  <a:pt x="0" y="368628"/>
                </a:lnTo>
                <a:lnTo>
                  <a:pt x="0" y="0"/>
                </a:lnTo>
                <a:close/>
              </a:path>
            </a:pathLst>
          </a:cu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nchorCtr="1"/>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完成</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头部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信封</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的封装。</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主要是源目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地址字段。</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7321718" y="4132701"/>
            <a:ext cx="4180257" cy="1902059"/>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源设备发出的报文会在其网络层头部携带该报文的源及目的设备的网络层地址；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具备路由功能的网络设备（例如路由器等）会维护</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（相当于它的地图）；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当这些网络设备收到报文时，会读取其网络层携带的</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目的地址</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，并在其路由表中查询该地址，找到匹配项后，按照该表项的指示转发数据。</a:t>
            </a:r>
          </a:p>
        </p:txBody>
      </p:sp>
      <p:sp>
        <p:nvSpPr>
          <p:cNvPr id="107" name="文本框 106"/>
          <p:cNvSpPr txBox="1"/>
          <p:nvPr/>
        </p:nvSpPr>
        <p:spPr>
          <a:xfrm>
            <a:off x="7607678" y="1878298"/>
            <a:ext cx="832279"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Router1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p:cNvSpPr txBox="1"/>
          <p:nvPr/>
        </p:nvSpPr>
        <p:spPr>
          <a:xfrm>
            <a:off x="8224671" y="2157014"/>
            <a:ext cx="75373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G0/0/0</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文本框 109"/>
          <p:cNvSpPr txBox="1"/>
          <p:nvPr/>
        </p:nvSpPr>
        <p:spPr>
          <a:xfrm>
            <a:off x="7961002" y="2608726"/>
            <a:ext cx="75373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文本框 111"/>
          <p:cNvSpPr txBox="1"/>
          <p:nvPr/>
        </p:nvSpPr>
        <p:spPr>
          <a:xfrm>
            <a:off x="10524632" y="3686654"/>
            <a:ext cx="660758" cy="307777"/>
          </a:xfrm>
          <a:prstGeom prst="rect">
            <a:avLst/>
          </a:prstGeom>
          <a:noFill/>
        </p:spPr>
        <p:txBody>
          <a:bodyPr wrap="none" rtlCol="0">
            <a:spAutoFit/>
          </a:bodyPr>
          <a:lstStyle/>
          <a:p>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4" name="表格 53"/>
          <p:cNvGraphicFramePr>
            <a:graphicFrameLocks noGrp="1"/>
          </p:cNvGraphicFramePr>
          <p:nvPr/>
        </p:nvGraphicFramePr>
        <p:xfrm>
          <a:off x="4880323" y="4132700"/>
          <a:ext cx="2068878" cy="1902059"/>
        </p:xfrm>
        <a:graphic>
          <a:graphicData uri="http://schemas.openxmlformats.org/drawingml/2006/table">
            <a:tbl>
              <a:tblPr firstRow="1" bandRow="1">
                <a:tableStyleId>{5940675A-B579-460E-94D1-54222C63F5DA}</a:tableStyleId>
              </a:tblPr>
              <a:tblGrid>
                <a:gridCol w="113277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31739">
                <a:tc gridSpan="2">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Router1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的路由表</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hMerge="1">
                  <a:txBody>
                    <a:bodyPr/>
                    <a:lstStyle/>
                    <a:p>
                      <a:endParaRPr lang="zh-CN" altLang="en-US" dirty="0"/>
                    </a:p>
                  </a:txBody>
                  <a:tcPr anchor="ctr">
                    <a:lnL w="12700" cap="flat" cmpd="sng" algn="ctr">
                      <a:solidFill>
                        <a:srgbClr val="D1E7FF"/>
                      </a:solidFill>
                      <a:prstDash val="solid"/>
                      <a:round/>
                      <a:headEnd type="none" w="med" len="med"/>
                      <a:tailEnd type="none" w="med" len="med"/>
                    </a:lnL>
                    <a:lnR w="12700" cap="flat" cmpd="sng" algn="ctr">
                      <a:solidFill>
                        <a:srgbClr val="D1E7FF"/>
                      </a:solidFill>
                      <a:prstDash val="solid"/>
                      <a:round/>
                      <a:headEnd type="none" w="med" len="med"/>
                      <a:tailEnd type="none" w="med" len="med"/>
                    </a:lnR>
                    <a:lnT w="12700" cap="flat" cmpd="sng" algn="ctr">
                      <a:solidFill>
                        <a:srgbClr val="D1E7FF"/>
                      </a:solidFill>
                      <a:prstDash val="solid"/>
                      <a:round/>
                      <a:headEnd type="none" w="med" len="med"/>
                      <a:tailEnd type="none" w="med" len="med"/>
                    </a:lnT>
                    <a:lnB w="12700" cap="flat" cmpd="sng" algn="ctr">
                      <a:solidFill>
                        <a:srgbClr val="D1E7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31739">
                <a:tc>
                  <a:txBody>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网络</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出接口</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331739">
                <a:tc>
                  <a:txBody>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1739">
                <a:tc>
                  <a:txBody>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5103">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57" name="组合 56"/>
          <p:cNvGrpSpPr/>
          <p:nvPr/>
        </p:nvGrpSpPr>
        <p:grpSpPr>
          <a:xfrm rot="10800000">
            <a:off x="6128382" y="2099842"/>
            <a:ext cx="257954" cy="173178"/>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68" name="等腰三角形 6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rot="10800000">
            <a:off x="9880175" y="3167292"/>
            <a:ext cx="257954" cy="173178"/>
            <a:chOff x="7383369" y="3528374"/>
            <a:chExt cx="321775" cy="216024"/>
          </a:xfrm>
        </p:grpSpPr>
        <p:sp>
          <p:nvSpPr>
            <p:cNvPr id="70" name="同侧圆角矩形 69"/>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71" name="等腰三角形 70"/>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7740000" y="126000"/>
            <a:ext cx="4247409" cy="276999"/>
            <a:chOff x="7355338" y="36668"/>
            <a:chExt cx="4247409" cy="276999"/>
          </a:xfrm>
        </p:grpSpPr>
        <p:sp>
          <p:nvSpPr>
            <p:cNvPr id="87" name="五边形 8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燕尾形 9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燕尾形 95"/>
            <p:cNvSpPr/>
            <p:nvPr/>
          </p:nvSpPr>
          <p:spPr bwMode="auto">
            <a:xfrm>
              <a:off x="8746167"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燕尾形 9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燕尾形 9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0" name="mail_340903"/>
          <p:cNvSpPr>
            <a:spLocks noChangeAspect="1"/>
          </p:cNvSpPr>
          <p:nvPr/>
        </p:nvSpPr>
        <p:spPr bwMode="auto">
          <a:xfrm>
            <a:off x="1388051" y="2939404"/>
            <a:ext cx="2090298" cy="1433875"/>
          </a:xfrm>
          <a:custGeom>
            <a:avLst/>
            <a:gdLst>
              <a:gd name="connsiteX0" fmla="*/ 204702 w 569604"/>
              <a:gd name="connsiteY0" fmla="*/ 417127 h 606595"/>
              <a:gd name="connsiteX1" fmla="*/ 195268 w 569604"/>
              <a:gd name="connsiteY1" fmla="*/ 418371 h 606595"/>
              <a:gd name="connsiteX2" fmla="*/ 32663 w 569604"/>
              <a:gd name="connsiteY2" fmla="*/ 579224 h 606595"/>
              <a:gd name="connsiteX3" fmla="*/ 39694 w 569604"/>
              <a:gd name="connsiteY3" fmla="*/ 581445 h 606595"/>
              <a:gd name="connsiteX4" fmla="*/ 530978 w 569604"/>
              <a:gd name="connsiteY4" fmla="*/ 581445 h 606595"/>
              <a:gd name="connsiteX5" fmla="*/ 538365 w 569604"/>
              <a:gd name="connsiteY5" fmla="*/ 578868 h 606595"/>
              <a:gd name="connsiteX6" fmla="*/ 386797 w 569604"/>
              <a:gd name="connsiteY6" fmla="*/ 418727 h 606595"/>
              <a:gd name="connsiteX7" fmla="*/ 377096 w 569604"/>
              <a:gd name="connsiteY7" fmla="*/ 417127 h 606595"/>
              <a:gd name="connsiteX8" fmla="*/ 544150 w 569604"/>
              <a:gd name="connsiteY8" fmla="*/ 330392 h 606595"/>
              <a:gd name="connsiteX9" fmla="*/ 428805 w 569604"/>
              <a:gd name="connsiteY9" fmla="*/ 426370 h 606595"/>
              <a:gd name="connsiteX10" fmla="*/ 544150 w 569604"/>
              <a:gd name="connsiteY10" fmla="*/ 548297 h 606595"/>
              <a:gd name="connsiteX11" fmla="*/ 25187 w 569604"/>
              <a:gd name="connsiteY11" fmla="*/ 328970 h 606595"/>
              <a:gd name="connsiteX12" fmla="*/ 25187 w 569604"/>
              <a:gd name="connsiteY12" fmla="*/ 551052 h 606595"/>
              <a:gd name="connsiteX13" fmla="*/ 151479 w 569604"/>
              <a:gd name="connsiteY13" fmla="*/ 426103 h 606595"/>
              <a:gd name="connsiteX14" fmla="*/ 139457 w 569604"/>
              <a:gd name="connsiteY14" fmla="*/ 303375 h 606595"/>
              <a:gd name="connsiteX15" fmla="*/ 430221 w 569604"/>
              <a:gd name="connsiteY15" fmla="*/ 303375 h 606595"/>
              <a:gd name="connsiteX16" fmla="*/ 442770 w 569604"/>
              <a:gd name="connsiteY16" fmla="*/ 317834 h 606595"/>
              <a:gd name="connsiteX17" fmla="*/ 429865 w 569604"/>
              <a:gd name="connsiteY17" fmla="*/ 328567 h 606595"/>
              <a:gd name="connsiteX18" fmla="*/ 139101 w 569604"/>
              <a:gd name="connsiteY18" fmla="*/ 328567 h 606595"/>
              <a:gd name="connsiteX19" fmla="*/ 126552 w 569604"/>
              <a:gd name="connsiteY19" fmla="*/ 314108 h 606595"/>
              <a:gd name="connsiteX20" fmla="*/ 139457 w 569604"/>
              <a:gd name="connsiteY20" fmla="*/ 303375 h 606595"/>
              <a:gd name="connsiteX21" fmla="*/ 139457 w 569604"/>
              <a:gd name="connsiteY21" fmla="*/ 252780 h 606595"/>
              <a:gd name="connsiteX22" fmla="*/ 430221 w 569604"/>
              <a:gd name="connsiteY22" fmla="*/ 252780 h 606595"/>
              <a:gd name="connsiteX23" fmla="*/ 442770 w 569604"/>
              <a:gd name="connsiteY23" fmla="*/ 267279 h 606595"/>
              <a:gd name="connsiteX24" fmla="*/ 429865 w 569604"/>
              <a:gd name="connsiteY24" fmla="*/ 278042 h 606595"/>
              <a:gd name="connsiteX25" fmla="*/ 139101 w 569604"/>
              <a:gd name="connsiteY25" fmla="*/ 278042 h 606595"/>
              <a:gd name="connsiteX26" fmla="*/ 126552 w 569604"/>
              <a:gd name="connsiteY26" fmla="*/ 263543 h 606595"/>
              <a:gd name="connsiteX27" fmla="*/ 139457 w 569604"/>
              <a:gd name="connsiteY27" fmla="*/ 252780 h 606595"/>
              <a:gd name="connsiteX28" fmla="*/ 506147 w 569604"/>
              <a:gd name="connsiteY28" fmla="*/ 223305 h 606595"/>
              <a:gd name="connsiteX29" fmla="*/ 506147 w 569604"/>
              <a:gd name="connsiteY29" fmla="*/ 328970 h 606595"/>
              <a:gd name="connsiteX30" fmla="*/ 544150 w 569604"/>
              <a:gd name="connsiteY30" fmla="*/ 297421 h 606595"/>
              <a:gd name="connsiteX31" fmla="*/ 544150 w 569604"/>
              <a:gd name="connsiteY31" fmla="*/ 271116 h 606595"/>
              <a:gd name="connsiteX32" fmla="*/ 535873 w 569604"/>
              <a:gd name="connsiteY32" fmla="*/ 251920 h 606595"/>
              <a:gd name="connsiteX33" fmla="*/ 63101 w 569604"/>
              <a:gd name="connsiteY33" fmla="*/ 223305 h 606595"/>
              <a:gd name="connsiteX34" fmla="*/ 33375 w 569604"/>
              <a:gd name="connsiteY34" fmla="*/ 251743 h 606595"/>
              <a:gd name="connsiteX35" fmla="*/ 25187 w 569604"/>
              <a:gd name="connsiteY35" fmla="*/ 271027 h 606595"/>
              <a:gd name="connsiteX36" fmla="*/ 25187 w 569604"/>
              <a:gd name="connsiteY36" fmla="*/ 297066 h 606595"/>
              <a:gd name="connsiteX37" fmla="*/ 63101 w 569604"/>
              <a:gd name="connsiteY37" fmla="*/ 326215 h 606595"/>
              <a:gd name="connsiteX38" fmla="*/ 139458 w 569604"/>
              <a:gd name="connsiteY38" fmla="*/ 164291 h 606595"/>
              <a:gd name="connsiteX39" fmla="*/ 265663 w 569604"/>
              <a:gd name="connsiteY39" fmla="*/ 164291 h 606595"/>
              <a:gd name="connsiteX40" fmla="*/ 278212 w 569604"/>
              <a:gd name="connsiteY40" fmla="*/ 178869 h 606595"/>
              <a:gd name="connsiteX41" fmla="*/ 265307 w 569604"/>
              <a:gd name="connsiteY41" fmla="*/ 189624 h 606595"/>
              <a:gd name="connsiteX42" fmla="*/ 139102 w 569604"/>
              <a:gd name="connsiteY42" fmla="*/ 189624 h 606595"/>
              <a:gd name="connsiteX43" fmla="*/ 126552 w 569604"/>
              <a:gd name="connsiteY43" fmla="*/ 175046 h 606595"/>
              <a:gd name="connsiteX44" fmla="*/ 139458 w 569604"/>
              <a:gd name="connsiteY44" fmla="*/ 164291 h 606595"/>
              <a:gd name="connsiteX45" fmla="*/ 103151 w 569604"/>
              <a:gd name="connsiteY45" fmla="*/ 101111 h 606595"/>
              <a:gd name="connsiteX46" fmla="*/ 88466 w 569604"/>
              <a:gd name="connsiteY46" fmla="*/ 114263 h 606595"/>
              <a:gd name="connsiteX47" fmla="*/ 88466 w 569604"/>
              <a:gd name="connsiteY47" fmla="*/ 345677 h 606595"/>
              <a:gd name="connsiteX48" fmla="*/ 169724 w 569604"/>
              <a:gd name="connsiteY48" fmla="*/ 408152 h 606595"/>
              <a:gd name="connsiteX49" fmla="*/ 177467 w 569604"/>
              <a:gd name="connsiteY49" fmla="*/ 400420 h 606595"/>
              <a:gd name="connsiteX50" fmla="*/ 204702 w 569604"/>
              <a:gd name="connsiteY50" fmla="*/ 391800 h 606595"/>
              <a:gd name="connsiteX51" fmla="*/ 377096 w 569604"/>
              <a:gd name="connsiteY51" fmla="*/ 391800 h 606595"/>
              <a:gd name="connsiteX52" fmla="*/ 405309 w 569604"/>
              <a:gd name="connsiteY52" fmla="*/ 401398 h 606595"/>
              <a:gd name="connsiteX53" fmla="*/ 411361 w 569604"/>
              <a:gd name="connsiteY53" fmla="*/ 407885 h 606595"/>
              <a:gd name="connsiteX54" fmla="*/ 480871 w 569604"/>
              <a:gd name="connsiteY54" fmla="*/ 350120 h 606595"/>
              <a:gd name="connsiteX55" fmla="*/ 480871 w 569604"/>
              <a:gd name="connsiteY55" fmla="*/ 114263 h 606595"/>
              <a:gd name="connsiteX56" fmla="*/ 466008 w 569604"/>
              <a:gd name="connsiteY56" fmla="*/ 101111 h 606595"/>
              <a:gd name="connsiteX57" fmla="*/ 290899 w 569604"/>
              <a:gd name="connsiteY57" fmla="*/ 25261 h 606595"/>
              <a:gd name="connsiteX58" fmla="*/ 270206 w 569604"/>
              <a:gd name="connsiteY58" fmla="*/ 32859 h 606595"/>
              <a:gd name="connsiteX59" fmla="*/ 221523 w 569604"/>
              <a:gd name="connsiteY59" fmla="*/ 75872 h 606595"/>
              <a:gd name="connsiteX60" fmla="*/ 360364 w 569604"/>
              <a:gd name="connsiteY60" fmla="*/ 75872 h 606595"/>
              <a:gd name="connsiteX61" fmla="*/ 311591 w 569604"/>
              <a:gd name="connsiteY61" fmla="*/ 32859 h 606595"/>
              <a:gd name="connsiteX62" fmla="*/ 290899 w 569604"/>
              <a:gd name="connsiteY62" fmla="*/ 25261 h 606595"/>
              <a:gd name="connsiteX63" fmla="*/ 290988 w 569604"/>
              <a:gd name="connsiteY63" fmla="*/ 0 h 606595"/>
              <a:gd name="connsiteX64" fmla="*/ 328413 w 569604"/>
              <a:gd name="connsiteY64" fmla="*/ 13930 h 606595"/>
              <a:gd name="connsiteX65" fmla="*/ 397299 w 569604"/>
              <a:gd name="connsiteY65" fmla="*/ 74539 h 606595"/>
              <a:gd name="connsiteX66" fmla="*/ 466008 w 569604"/>
              <a:gd name="connsiteY66" fmla="*/ 74539 h 606595"/>
              <a:gd name="connsiteX67" fmla="*/ 506147 w 569604"/>
              <a:gd name="connsiteY67" fmla="*/ 114263 h 606595"/>
              <a:gd name="connsiteX68" fmla="*/ 506147 w 569604"/>
              <a:gd name="connsiteY68" fmla="*/ 188291 h 606595"/>
              <a:gd name="connsiteX69" fmla="*/ 553495 w 569604"/>
              <a:gd name="connsiteY69" fmla="*/ 233614 h 606595"/>
              <a:gd name="connsiteX70" fmla="*/ 569604 w 569604"/>
              <a:gd name="connsiteY70" fmla="*/ 271027 h 606595"/>
              <a:gd name="connsiteX71" fmla="*/ 569604 w 569604"/>
              <a:gd name="connsiteY71" fmla="*/ 568026 h 606595"/>
              <a:gd name="connsiteX72" fmla="*/ 530978 w 569604"/>
              <a:gd name="connsiteY72" fmla="*/ 606595 h 606595"/>
              <a:gd name="connsiteX73" fmla="*/ 39872 w 569604"/>
              <a:gd name="connsiteY73" fmla="*/ 606595 h 606595"/>
              <a:gd name="connsiteX74" fmla="*/ 0 w 569604"/>
              <a:gd name="connsiteY74" fmla="*/ 566782 h 606595"/>
              <a:gd name="connsiteX75" fmla="*/ 0 w 569604"/>
              <a:gd name="connsiteY75" fmla="*/ 271027 h 606595"/>
              <a:gd name="connsiteX76" fmla="*/ 15931 w 569604"/>
              <a:gd name="connsiteY76" fmla="*/ 233614 h 606595"/>
              <a:gd name="connsiteX77" fmla="*/ 63101 w 569604"/>
              <a:gd name="connsiteY77" fmla="*/ 188291 h 606595"/>
              <a:gd name="connsiteX78" fmla="*/ 63101 w 569604"/>
              <a:gd name="connsiteY78" fmla="*/ 114263 h 606595"/>
              <a:gd name="connsiteX79" fmla="*/ 103240 w 569604"/>
              <a:gd name="connsiteY79" fmla="*/ 75872 h 606595"/>
              <a:gd name="connsiteX80" fmla="*/ 185567 w 569604"/>
              <a:gd name="connsiteY80" fmla="*/ 75872 h 606595"/>
              <a:gd name="connsiteX81" fmla="*/ 184499 w 569604"/>
              <a:gd name="connsiteY81" fmla="*/ 74717 h 606595"/>
              <a:gd name="connsiteX82" fmla="*/ 253563 w 569604"/>
              <a:gd name="connsiteY82" fmla="*/ 13930 h 606595"/>
              <a:gd name="connsiteX83" fmla="*/ 290988 w 569604"/>
              <a:gd name="connsiteY83" fmla="*/ 0 h 60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04" h="606595">
                <a:moveTo>
                  <a:pt x="204702" y="417127"/>
                </a:moveTo>
                <a:cubicBezTo>
                  <a:pt x="200074" y="417127"/>
                  <a:pt x="196425" y="417216"/>
                  <a:pt x="195268" y="418371"/>
                </a:cubicBezTo>
                <a:lnTo>
                  <a:pt x="32663" y="579224"/>
                </a:lnTo>
                <a:cubicBezTo>
                  <a:pt x="34799" y="580645"/>
                  <a:pt x="37202" y="581445"/>
                  <a:pt x="39694" y="581445"/>
                </a:cubicBezTo>
                <a:lnTo>
                  <a:pt x="530978" y="581445"/>
                </a:lnTo>
                <a:cubicBezTo>
                  <a:pt x="533648" y="581268"/>
                  <a:pt x="536140" y="580379"/>
                  <a:pt x="538365" y="578868"/>
                </a:cubicBezTo>
                <a:lnTo>
                  <a:pt x="386797" y="418727"/>
                </a:lnTo>
                <a:cubicBezTo>
                  <a:pt x="385551" y="417394"/>
                  <a:pt x="382258" y="417127"/>
                  <a:pt x="377096" y="417127"/>
                </a:cubicBezTo>
                <a:close/>
                <a:moveTo>
                  <a:pt x="544150" y="330392"/>
                </a:moveTo>
                <a:lnTo>
                  <a:pt x="428805" y="426370"/>
                </a:lnTo>
                <a:lnTo>
                  <a:pt x="544150" y="548297"/>
                </a:lnTo>
                <a:close/>
                <a:moveTo>
                  <a:pt x="25187" y="328970"/>
                </a:moveTo>
                <a:lnTo>
                  <a:pt x="25187" y="551052"/>
                </a:lnTo>
                <a:lnTo>
                  <a:pt x="151479" y="426103"/>
                </a:lnTo>
                <a:close/>
                <a:moveTo>
                  <a:pt x="139457" y="303375"/>
                </a:moveTo>
                <a:lnTo>
                  <a:pt x="430221" y="303375"/>
                </a:lnTo>
                <a:cubicBezTo>
                  <a:pt x="437786" y="303375"/>
                  <a:pt x="443927" y="310028"/>
                  <a:pt x="442770" y="317834"/>
                </a:cubicBezTo>
                <a:cubicBezTo>
                  <a:pt x="441880" y="324043"/>
                  <a:pt x="436184" y="328567"/>
                  <a:pt x="429865" y="328567"/>
                </a:cubicBezTo>
                <a:lnTo>
                  <a:pt x="139101" y="328567"/>
                </a:lnTo>
                <a:cubicBezTo>
                  <a:pt x="131447" y="328567"/>
                  <a:pt x="125395" y="321914"/>
                  <a:pt x="126552" y="314108"/>
                </a:cubicBezTo>
                <a:cubicBezTo>
                  <a:pt x="127442" y="307899"/>
                  <a:pt x="133138" y="303375"/>
                  <a:pt x="139457" y="303375"/>
                </a:cubicBezTo>
                <a:close/>
                <a:moveTo>
                  <a:pt x="139457" y="252780"/>
                </a:moveTo>
                <a:lnTo>
                  <a:pt x="430221" y="252780"/>
                </a:lnTo>
                <a:cubicBezTo>
                  <a:pt x="437786" y="252780"/>
                  <a:pt x="443927" y="259451"/>
                  <a:pt x="442770" y="267279"/>
                </a:cubicBezTo>
                <a:cubicBezTo>
                  <a:pt x="441880" y="273505"/>
                  <a:pt x="436184" y="278042"/>
                  <a:pt x="429865" y="278042"/>
                </a:cubicBezTo>
                <a:lnTo>
                  <a:pt x="139101" y="278042"/>
                </a:lnTo>
                <a:cubicBezTo>
                  <a:pt x="131447" y="278042"/>
                  <a:pt x="125395" y="271371"/>
                  <a:pt x="126552" y="263543"/>
                </a:cubicBezTo>
                <a:cubicBezTo>
                  <a:pt x="127442" y="257316"/>
                  <a:pt x="133138" y="252780"/>
                  <a:pt x="139457" y="252780"/>
                </a:cubicBezTo>
                <a:close/>
                <a:moveTo>
                  <a:pt x="506147" y="223305"/>
                </a:moveTo>
                <a:lnTo>
                  <a:pt x="506147" y="328970"/>
                </a:lnTo>
                <a:lnTo>
                  <a:pt x="544150" y="297421"/>
                </a:lnTo>
                <a:lnTo>
                  <a:pt x="544150" y="271116"/>
                </a:lnTo>
                <a:cubicBezTo>
                  <a:pt x="544150" y="263918"/>
                  <a:pt x="541124" y="256986"/>
                  <a:pt x="535873" y="251920"/>
                </a:cubicBezTo>
                <a:close/>
                <a:moveTo>
                  <a:pt x="63101" y="223305"/>
                </a:moveTo>
                <a:lnTo>
                  <a:pt x="33375" y="251743"/>
                </a:lnTo>
                <a:cubicBezTo>
                  <a:pt x="28213" y="256808"/>
                  <a:pt x="25187" y="263829"/>
                  <a:pt x="25187" y="271027"/>
                </a:cubicBezTo>
                <a:lnTo>
                  <a:pt x="25187" y="297066"/>
                </a:lnTo>
                <a:lnTo>
                  <a:pt x="63101" y="326215"/>
                </a:lnTo>
                <a:close/>
                <a:moveTo>
                  <a:pt x="139458" y="164291"/>
                </a:moveTo>
                <a:lnTo>
                  <a:pt x="265663" y="164291"/>
                </a:lnTo>
                <a:cubicBezTo>
                  <a:pt x="273228" y="164291"/>
                  <a:pt x="279369" y="171046"/>
                  <a:pt x="278212" y="178869"/>
                </a:cubicBezTo>
                <a:cubicBezTo>
                  <a:pt x="277322" y="185002"/>
                  <a:pt x="271626" y="189624"/>
                  <a:pt x="265307" y="189624"/>
                </a:cubicBezTo>
                <a:lnTo>
                  <a:pt x="139102" y="189624"/>
                </a:lnTo>
                <a:cubicBezTo>
                  <a:pt x="131447" y="189624"/>
                  <a:pt x="125395" y="182868"/>
                  <a:pt x="126552" y="175046"/>
                </a:cubicBezTo>
                <a:cubicBezTo>
                  <a:pt x="127442" y="168824"/>
                  <a:pt x="133138" y="164291"/>
                  <a:pt x="139458" y="164291"/>
                </a:cubicBezTo>
                <a:close/>
                <a:moveTo>
                  <a:pt x="103151" y="101111"/>
                </a:moveTo>
                <a:cubicBezTo>
                  <a:pt x="95586" y="101111"/>
                  <a:pt x="88466" y="107420"/>
                  <a:pt x="88466" y="114263"/>
                </a:cubicBezTo>
                <a:lnTo>
                  <a:pt x="88466" y="345677"/>
                </a:lnTo>
                <a:lnTo>
                  <a:pt x="169724" y="408152"/>
                </a:lnTo>
                <a:lnTo>
                  <a:pt x="177467" y="400420"/>
                </a:lnTo>
                <a:cubicBezTo>
                  <a:pt x="186012" y="391800"/>
                  <a:pt x="197226" y="391800"/>
                  <a:pt x="204702" y="391800"/>
                </a:cubicBezTo>
                <a:lnTo>
                  <a:pt x="377096" y="391800"/>
                </a:lnTo>
                <a:cubicBezTo>
                  <a:pt x="384305" y="391800"/>
                  <a:pt x="396320" y="391800"/>
                  <a:pt x="405309" y="401398"/>
                </a:cubicBezTo>
                <a:lnTo>
                  <a:pt x="411361" y="407885"/>
                </a:lnTo>
                <a:lnTo>
                  <a:pt x="480871" y="350120"/>
                </a:lnTo>
                <a:lnTo>
                  <a:pt x="480871" y="114263"/>
                </a:lnTo>
                <a:cubicBezTo>
                  <a:pt x="480871" y="107420"/>
                  <a:pt x="473751" y="101111"/>
                  <a:pt x="466008" y="101111"/>
                </a:cubicBezTo>
                <a:close/>
                <a:moveTo>
                  <a:pt x="290899" y="25261"/>
                </a:moveTo>
                <a:cubicBezTo>
                  <a:pt x="283401" y="25261"/>
                  <a:pt x="275902" y="27794"/>
                  <a:pt x="270206" y="32859"/>
                </a:cubicBezTo>
                <a:lnTo>
                  <a:pt x="221523" y="75872"/>
                </a:lnTo>
                <a:lnTo>
                  <a:pt x="360364" y="75872"/>
                </a:lnTo>
                <a:lnTo>
                  <a:pt x="311591" y="32859"/>
                </a:lnTo>
                <a:cubicBezTo>
                  <a:pt x="305895" y="27794"/>
                  <a:pt x="298397" y="25261"/>
                  <a:pt x="290899" y="25261"/>
                </a:cubicBezTo>
                <a:close/>
                <a:moveTo>
                  <a:pt x="290988" y="0"/>
                </a:moveTo>
                <a:cubicBezTo>
                  <a:pt x="304449" y="0"/>
                  <a:pt x="317911" y="4644"/>
                  <a:pt x="328413" y="13930"/>
                </a:cubicBezTo>
                <a:lnTo>
                  <a:pt x="397299" y="74539"/>
                </a:lnTo>
                <a:lnTo>
                  <a:pt x="466008" y="74539"/>
                </a:lnTo>
                <a:cubicBezTo>
                  <a:pt x="487813" y="75872"/>
                  <a:pt x="506147" y="114263"/>
                  <a:pt x="506147" y="114263"/>
                </a:cubicBezTo>
                <a:lnTo>
                  <a:pt x="506147" y="188291"/>
                </a:lnTo>
                <a:lnTo>
                  <a:pt x="553495" y="233614"/>
                </a:lnTo>
                <a:cubicBezTo>
                  <a:pt x="563641" y="243478"/>
                  <a:pt x="569426" y="256986"/>
                  <a:pt x="569604" y="271027"/>
                </a:cubicBezTo>
                <a:lnTo>
                  <a:pt x="569604" y="568026"/>
                </a:lnTo>
                <a:cubicBezTo>
                  <a:pt x="569604" y="589266"/>
                  <a:pt x="552249" y="606595"/>
                  <a:pt x="530978" y="606595"/>
                </a:cubicBezTo>
                <a:lnTo>
                  <a:pt x="39872" y="606595"/>
                </a:lnTo>
                <a:cubicBezTo>
                  <a:pt x="17800" y="606595"/>
                  <a:pt x="0" y="588733"/>
                  <a:pt x="0" y="566782"/>
                </a:cubicBezTo>
                <a:lnTo>
                  <a:pt x="0" y="271027"/>
                </a:lnTo>
                <a:cubicBezTo>
                  <a:pt x="0" y="256986"/>
                  <a:pt x="5696" y="243478"/>
                  <a:pt x="15931" y="233614"/>
                </a:cubicBezTo>
                <a:lnTo>
                  <a:pt x="63101" y="188291"/>
                </a:lnTo>
                <a:lnTo>
                  <a:pt x="63101" y="114263"/>
                </a:lnTo>
                <a:cubicBezTo>
                  <a:pt x="63101" y="93379"/>
                  <a:pt x="81524" y="75872"/>
                  <a:pt x="103240" y="75872"/>
                </a:cubicBezTo>
                <a:lnTo>
                  <a:pt x="185567" y="75872"/>
                </a:lnTo>
                <a:lnTo>
                  <a:pt x="184499" y="74717"/>
                </a:lnTo>
                <a:lnTo>
                  <a:pt x="253563" y="13930"/>
                </a:lnTo>
                <a:cubicBezTo>
                  <a:pt x="264065" y="4644"/>
                  <a:pt x="277527" y="0"/>
                  <a:pt x="290988" y="0"/>
                </a:cubicBezTo>
                <a:close/>
              </a:path>
            </a:pathLst>
          </a:custGeom>
          <a:solidFill>
            <a:schemeClr val="accent1"/>
          </a:solidFill>
          <a:ln>
            <a:noFill/>
          </a:ln>
        </p:spPr>
      </p:sp>
      <p:sp>
        <p:nvSpPr>
          <p:cNvPr id="61" name="文本框 60"/>
          <p:cNvSpPr txBox="1"/>
          <p:nvPr/>
        </p:nvSpPr>
        <p:spPr>
          <a:xfrm>
            <a:off x="661837" y="1908203"/>
            <a:ext cx="3610618" cy="339615"/>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r>
              <a:rPr lang="zh-CN" altLang="en-US" sz="1400">
                <a:sym typeface="Huawei Sans" panose="020C0503030203020204" pitchFamily="34" charset="0"/>
              </a:rPr>
              <a:t>信件：上层（例如传输层）提交的数据</a:t>
            </a:r>
          </a:p>
        </p:txBody>
      </p:sp>
      <p:sp>
        <p:nvSpPr>
          <p:cNvPr id="63" name="文本框 62"/>
          <p:cNvSpPr txBox="1"/>
          <p:nvPr/>
        </p:nvSpPr>
        <p:spPr>
          <a:xfrm>
            <a:off x="1093681" y="5024595"/>
            <a:ext cx="2763564" cy="9317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r>
              <a:rPr lang="zh-CN" altLang="en-US" sz="1600">
                <a:sym typeface="Huawei Sans" panose="020C0503030203020204" pitchFamily="34" charset="0"/>
              </a:rPr>
              <a:t>信封：</a:t>
            </a:r>
            <a:r>
              <a:rPr lang="en-US" altLang="zh-CN" sz="1600">
                <a:sym typeface="Huawei Sans" panose="020C0503030203020204" pitchFamily="34" charset="0"/>
              </a:rPr>
              <a:t>IP</a:t>
            </a:r>
            <a:r>
              <a:rPr lang="zh-CN" altLang="en-US" sz="1600">
                <a:sym typeface="Huawei Sans" panose="020C0503030203020204" pitchFamily="34" charset="0"/>
              </a:rPr>
              <a:t>报文头部</a:t>
            </a:r>
            <a:endParaRPr lang="en-US" altLang="zh-CN" sz="1600">
              <a:sym typeface="Huawei Sans" panose="020C0503030203020204" pitchFamily="34" charset="0"/>
            </a:endParaRPr>
          </a:p>
          <a:p>
            <a:r>
              <a:rPr lang="zh-CN" altLang="en-US" sz="1600">
                <a:sym typeface="Huawei Sans" panose="020C0503030203020204" pitchFamily="34" charset="0"/>
              </a:rPr>
              <a:t>发件人：源</a:t>
            </a:r>
            <a:r>
              <a:rPr lang="en-US" altLang="zh-CN" sz="1600">
                <a:sym typeface="Huawei Sans" panose="020C0503030203020204" pitchFamily="34" charset="0"/>
              </a:rPr>
              <a:t>IP</a:t>
            </a:r>
            <a:r>
              <a:rPr lang="zh-CN" altLang="en-US" sz="1600">
                <a:sym typeface="Huawei Sans" panose="020C0503030203020204" pitchFamily="34" charset="0"/>
              </a:rPr>
              <a:t>地址</a:t>
            </a:r>
            <a:endParaRPr lang="en-US" altLang="zh-CN" sz="1600">
              <a:sym typeface="Huawei Sans" panose="020C0503030203020204" pitchFamily="34" charset="0"/>
            </a:endParaRPr>
          </a:p>
          <a:p>
            <a:r>
              <a:rPr lang="zh-CN" altLang="en-US" sz="1600">
                <a:sym typeface="Huawei Sans" panose="020C0503030203020204" pitchFamily="34" charset="0"/>
              </a:rPr>
              <a:t>收件人：目的</a:t>
            </a:r>
            <a:r>
              <a:rPr lang="en-US" altLang="zh-CN" sz="1600">
                <a:sym typeface="Huawei Sans" panose="020C0503030203020204" pitchFamily="34" charset="0"/>
              </a:rPr>
              <a:t>IP</a:t>
            </a:r>
            <a:r>
              <a:rPr lang="zh-CN" altLang="en-US" sz="1600">
                <a:sym typeface="Huawei Sans" panose="020C0503030203020204" pitchFamily="34" charset="0"/>
              </a:rPr>
              <a:t>地址</a:t>
            </a:r>
          </a:p>
        </p:txBody>
      </p:sp>
      <p:sp>
        <p:nvSpPr>
          <p:cNvPr id="64" name="下箭头 63"/>
          <p:cNvSpPr/>
          <p:nvPr/>
        </p:nvSpPr>
        <p:spPr>
          <a:xfrm rot="10800000" flipV="1">
            <a:off x="1054274" y="2214074"/>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下箭头 63"/>
          <p:cNvSpPr/>
          <p:nvPr/>
        </p:nvSpPr>
        <p:spPr>
          <a:xfrm rot="10800000">
            <a:off x="1062591" y="4171462"/>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2010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8A3F-3F3F-4215-80E8-CFD35B4FF115}"/>
              </a:ext>
            </a:extLst>
          </p:cNvPr>
          <p:cNvSpPr>
            <a:spLocks noGrp="1"/>
          </p:cNvSpPr>
          <p:nvPr>
            <p:ph type="title"/>
          </p:nvPr>
        </p:nvSpPr>
        <p:spPr/>
        <p:txBody>
          <a:bodyPr/>
          <a:lstStyle/>
          <a:p>
            <a:endParaRPr lang="zh-CN" altLang="en-US"/>
          </a:p>
        </p:txBody>
      </p:sp>
      <p:sp>
        <p:nvSpPr>
          <p:cNvPr id="9220" name="Rectangle 3"/>
          <p:cNvSpPr>
            <a:spLocks noGrp="1" noChangeArrowheads="1"/>
          </p:cNvSpPr>
          <p:nvPr>
            <p:ph idx="1"/>
          </p:nvPr>
        </p:nvSpPr>
        <p:spPr/>
        <p:txBody>
          <a:bodyPr/>
          <a:lstStyle/>
          <a:p>
            <a:r>
              <a:rPr lang="zh-CN" altLang="en-US">
                <a:sym typeface="Huawei Sans" panose="020C0503030203020204" pitchFamily="34" charset="0"/>
              </a:rPr>
              <a:t>数字化时代，各种信息以数据的形式充斥着我们的生活。什么是数据？数据又是如何传递的？</a:t>
            </a:r>
            <a:endParaRPr lang="en-US" altLang="zh-CN">
              <a:sym typeface="Huawei Sans" panose="020C0503030203020204" pitchFamily="34" charset="0"/>
            </a:endParaRPr>
          </a:p>
          <a:p>
            <a:r>
              <a:rPr lang="zh-CN" altLang="en-US">
                <a:sym typeface="Huawei Sans" panose="020C0503030203020204" pitchFamily="34" charset="0"/>
              </a:rPr>
              <a:t>本章我们将通过网络参考模型去简单了解数据的“一生”。</a:t>
            </a:r>
            <a:endParaRPr lang="en-US" altLang="zh-CN">
              <a:sym typeface="Huawei Sans" panose="020C0503030203020204" pitchFamily="34" charset="0"/>
            </a:endParaRPr>
          </a:p>
          <a:p>
            <a:endParaRPr lang="en-US" altLang="zh-CN">
              <a:sym typeface="Huawei Sans" panose="020C0503030203020204" pitchFamily="34" charset="0"/>
            </a:endParaRPr>
          </a:p>
          <a:p>
            <a:endParaRPr lang="zh-CN" altLang="en-US">
              <a:sym typeface="Huawei Sans" panose="020C0503030203020204" pitchFamily="34" charset="0"/>
            </a:endParaRPr>
          </a:p>
          <a:p>
            <a:endParaRPr lang="zh-CN" altLang="en-US">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336599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数据链路层</a:t>
            </a:r>
          </a:p>
        </p:txBody>
      </p:sp>
      <p:sp>
        <p:nvSpPr>
          <p:cNvPr id="3" name="文本占位符 2"/>
          <p:cNvSpPr>
            <a:spLocks noGrp="1"/>
          </p:cNvSpPr>
          <p:nvPr>
            <p:ph type="body" sz="quarter" idx="4294967295"/>
          </p:nvPr>
        </p:nvSpPr>
        <p:spPr>
          <a:xfrm>
            <a:off x="915988" y="1233488"/>
            <a:ext cx="11276012" cy="1690687"/>
          </a:xfrm>
        </p:spPr>
        <p:txBody>
          <a:bodyPr/>
          <a:lstStyle/>
          <a:p>
            <a:r>
              <a:rPr lang="zh-CN" altLang="en-US" sz="2000"/>
              <a:t>数据链路层位于网络层和物理层之间，可以向网络层的</a:t>
            </a:r>
            <a:r>
              <a:rPr lang="en-US" altLang="zh-CN" sz="2000"/>
              <a:t>IP</a:t>
            </a:r>
            <a:r>
              <a:rPr lang="zh-CN" altLang="en-US" sz="2000"/>
              <a:t>、</a:t>
            </a:r>
            <a:r>
              <a:rPr lang="en-US" altLang="zh-CN" sz="2000"/>
              <a:t>IPv6</a:t>
            </a:r>
            <a:r>
              <a:rPr lang="zh-CN" altLang="en-US" sz="2000"/>
              <a:t>等协议提供服务。数据链路层的</a:t>
            </a:r>
            <a:r>
              <a:rPr lang="en-US" altLang="zh-CN" sz="2000"/>
              <a:t>PDU</a:t>
            </a:r>
            <a:r>
              <a:rPr lang="zh-CN" altLang="en-US" sz="2000"/>
              <a:t>被称为</a:t>
            </a:r>
            <a:r>
              <a:rPr lang="en-US" altLang="zh-CN" sz="2000"/>
              <a:t>Frame</a:t>
            </a:r>
            <a:r>
              <a:rPr lang="zh-CN" altLang="en-US" sz="2000"/>
              <a:t>（帧）。</a:t>
            </a:r>
          </a:p>
          <a:p>
            <a:r>
              <a:rPr lang="zh-CN" altLang="en-US" sz="2000"/>
              <a:t>以太网（</a:t>
            </a:r>
            <a:r>
              <a:rPr lang="en-US" altLang="zh-CN" sz="2000"/>
              <a:t>Ethernet</a:t>
            </a:r>
            <a:r>
              <a:rPr lang="zh-CN" altLang="en-US" sz="2000"/>
              <a:t>）是最常见的数据链路层协议。</a:t>
            </a:r>
          </a:p>
          <a:p>
            <a:endParaRPr lang="zh-CN" altLang="en-US"/>
          </a:p>
        </p:txBody>
      </p:sp>
      <p:grpSp>
        <p:nvGrpSpPr>
          <p:cNvPr id="4" name="组合 3"/>
          <p:cNvGrpSpPr/>
          <p:nvPr/>
        </p:nvGrpSpPr>
        <p:grpSpPr>
          <a:xfrm>
            <a:off x="7740000" y="126000"/>
            <a:ext cx="4261923" cy="276999"/>
            <a:chOff x="7340824" y="36668"/>
            <a:chExt cx="4261923" cy="276999"/>
          </a:xfrm>
        </p:grpSpPr>
        <p:sp>
          <p:nvSpPr>
            <p:cNvPr id="19" name="五边形 18"/>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818254" y="4593440"/>
            <a:ext cx="5713112" cy="1126462"/>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数据链路层位于网络层和物理层之间：</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数据链路层向网络层提供“段内通信”。</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负责组帧、物理编址、差错控制等功能。</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常见的数据链路层协议有：</a:t>
            </a:r>
            <a:r>
              <a:rPr lang="zh-CN" altLang="en-US" sz="1600">
                <a:sym typeface="Huawei Sans" panose="020C0503030203020204" pitchFamily="34" charset="0"/>
              </a:rPr>
              <a:t>以太网、</a:t>
            </a:r>
            <a:r>
              <a:rPr lang="en-US" altLang="zh-CN" sz="1600">
                <a:sym typeface="Huawei Sans" panose="020C0503030203020204" pitchFamily="34" charset="0"/>
              </a:rPr>
              <a:t>PPPoE</a:t>
            </a:r>
            <a:r>
              <a:rPr lang="zh-CN" altLang="en-US" sz="1600">
                <a:sym typeface="Huawei Sans" panose="020C0503030203020204" pitchFamily="34" charset="0"/>
              </a:rPr>
              <a:t>、</a:t>
            </a:r>
            <a:r>
              <a:rPr lang="en-US" altLang="zh-CN" sz="1600" dirty="0">
                <a:sym typeface="Huawei Sans" panose="020C0503030203020204" pitchFamily="34" charset="0"/>
              </a:rPr>
              <a:t>PPP</a:t>
            </a:r>
            <a:r>
              <a:rPr lang="zh-CN" altLang="en-US" sz="1600" dirty="0">
                <a:sym typeface="Huawei Sans" panose="020C0503030203020204" pitchFamily="34" charset="0"/>
              </a:rPr>
              <a:t>等。</a:t>
            </a:r>
          </a:p>
        </p:txBody>
      </p:sp>
      <p:sp>
        <p:nvSpPr>
          <p:cNvPr id="15" name="Right Arrow 157"/>
          <p:cNvSpPr/>
          <p:nvPr/>
        </p:nvSpPr>
        <p:spPr>
          <a:xfrm>
            <a:off x="4006205" y="492381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nvGraphicFramePr>
        <p:xfrm>
          <a:off x="2459038"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Frame</a:t>
                      </a: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904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8355740" y="2315907"/>
            <a:ext cx="3276364" cy="1836204"/>
            <a:chOff x="2531604" y="3429000"/>
            <a:chExt cx="3276364" cy="1836204"/>
          </a:xfrm>
        </p:grpSpPr>
        <p:sp>
          <p:nvSpPr>
            <p:cNvPr id="65" name="圆角矩形 64"/>
            <p:cNvSpPr/>
            <p:nvPr/>
          </p:nvSpPr>
          <p:spPr>
            <a:xfrm>
              <a:off x="2531604" y="3429000"/>
              <a:ext cx="3024336" cy="1836204"/>
            </a:xfrm>
            <a:prstGeom prst="roundRect">
              <a:avLst>
                <a:gd name="adj" fmla="val 7676"/>
              </a:avLst>
            </a:prstGeom>
            <a:solidFill>
              <a:schemeClr val="bg1"/>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bwMode="auto">
            <a:xfrm>
              <a:off x="2603612" y="3772644"/>
              <a:ext cx="3204356"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姓名：主机</a:t>
              </a:r>
              <a:r>
                <a:rPr lang="en-US" altLang="zh-CN"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以太网地址</a:t>
              </a: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物理地址：</a:t>
              </a:r>
            </a:p>
          </p:txBody>
        </p:sp>
        <p:sp>
          <p:nvSpPr>
            <p:cNvPr id="67" name="圆角矩形 66"/>
            <p:cNvSpPr/>
            <p:nvPr/>
          </p:nvSpPr>
          <p:spPr>
            <a:xfrm>
              <a:off x="2711624"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a:xfrm>
              <a:off x="3100467"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a:xfrm>
              <a:off x="3489310"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a:xfrm>
              <a:off x="3878153"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a:xfrm>
              <a:off x="4266996"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a:xfrm>
              <a:off x="4655840"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a:sym typeface="Huawei Sans" panose="020C0503030203020204" pitchFamily="34" charset="0"/>
              </a:rPr>
              <a:t>以太网与</a:t>
            </a:r>
            <a:r>
              <a:rPr lang="en-US" altLang="zh-CN">
                <a:sym typeface="Huawei Sans" panose="020C0503030203020204" pitchFamily="34" charset="0"/>
              </a:rPr>
              <a:t>MAC</a:t>
            </a:r>
            <a:r>
              <a:rPr lang="zh-CN" altLang="en-US">
                <a:sym typeface="Huawei Sans" panose="020C0503030203020204" pitchFamily="34" charset="0"/>
              </a:rPr>
              <a:t>地址</a:t>
            </a:r>
            <a:endParaRPr lang="zh-CN" altLang="en-US" dirty="0">
              <a:sym typeface="Huawei Sans" panose="020C0503030203020204" pitchFamily="34" charset="0"/>
            </a:endParaRPr>
          </a:p>
        </p:txBody>
      </p:sp>
      <p:sp>
        <p:nvSpPr>
          <p:cNvPr id="12" name="圆角矩形 75"/>
          <p:cNvSpPr/>
          <p:nvPr/>
        </p:nvSpPr>
        <p:spPr>
          <a:xfrm>
            <a:off x="593192"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以太网定义</a:t>
            </a:r>
          </a:p>
        </p:txBody>
      </p:sp>
      <p:grpSp>
        <p:nvGrpSpPr>
          <p:cNvPr id="5" name="组合 4"/>
          <p:cNvGrpSpPr/>
          <p:nvPr/>
        </p:nvGrpSpPr>
        <p:grpSpPr>
          <a:xfrm>
            <a:off x="1627802" y="2214074"/>
            <a:ext cx="3564396" cy="2504663"/>
            <a:chOff x="1146953" y="2214074"/>
            <a:chExt cx="3564396" cy="2504663"/>
          </a:xfrm>
        </p:grpSpPr>
        <p:grpSp>
          <p:nvGrpSpPr>
            <p:cNvPr id="15" name="组合 14"/>
            <p:cNvGrpSpPr/>
            <p:nvPr/>
          </p:nvGrpSpPr>
          <p:grpSpPr>
            <a:xfrm>
              <a:off x="1146953" y="2214074"/>
              <a:ext cx="3564396" cy="2504663"/>
              <a:chOff x="6888088" y="2960306"/>
              <a:chExt cx="3564396" cy="2504663"/>
            </a:xfrm>
          </p:grpSpPr>
          <p:sp>
            <p:nvSpPr>
              <p:cNvPr id="16" name="矩形 15"/>
              <p:cNvSpPr/>
              <p:nvPr/>
            </p:nvSpPr>
            <p:spPr>
              <a:xfrm>
                <a:off x="6888088" y="42570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8" name="图片 17"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19" name="直接连接符 18"/>
              <p:cNvCxnSpPr>
                <a:stCxn id="18" idx="0"/>
                <a:endCxn id="20" idx="2"/>
              </p:cNvCxnSpPr>
              <p:nvPr/>
            </p:nvCxnSpPr>
            <p:spPr bwMode="auto">
              <a:xfrm flipV="1">
                <a:off x="7300788" y="3428306"/>
                <a:ext cx="1008112"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pic>
            <p:nvPicPr>
              <p:cNvPr id="27" name="图片 26"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28" name="直接连接符 27"/>
              <p:cNvCxnSpPr>
                <a:stCxn id="27" idx="0"/>
                <a:endCxn id="20"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2324" y="3789040"/>
                <a:ext cx="570732" cy="468000"/>
              </a:xfrm>
              <a:prstGeom prst="rect">
                <a:avLst/>
              </a:prstGeom>
            </p:spPr>
          </p:pic>
          <p:cxnSp>
            <p:nvCxnSpPr>
              <p:cNvPr id="30" name="直接连接符 29"/>
              <p:cNvCxnSpPr>
                <a:stCxn id="29" idx="0"/>
                <a:endCxn id="20" idx="2"/>
              </p:cNvCxnSpPr>
              <p:nvPr/>
            </p:nvCxnSpPr>
            <p:spPr bwMode="auto">
              <a:xfrm flipH="1" flipV="1">
                <a:off x="8308900" y="3428306"/>
                <a:ext cx="98879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3" cstate="print"/>
              <a:stretch>
                <a:fillRect/>
              </a:stretch>
            </p:blipFill>
            <p:spPr>
              <a:xfrm>
                <a:off x="8366944" y="4689140"/>
                <a:ext cx="609376" cy="468000"/>
              </a:xfrm>
              <a:prstGeom prst="rect">
                <a:avLst/>
              </a:prstGeom>
            </p:spPr>
          </p:pic>
          <p:cxnSp>
            <p:nvCxnSpPr>
              <p:cNvPr id="32" name="直接连接符 31"/>
              <p:cNvCxnSpPr>
                <a:stCxn id="31" idx="0"/>
                <a:endCxn id="29" idx="2"/>
              </p:cNvCxnSpPr>
              <p:nvPr/>
            </p:nvCxnSpPr>
            <p:spPr bwMode="auto">
              <a:xfrm flipV="1">
                <a:off x="8671632" y="4257040"/>
                <a:ext cx="626058"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9195036" y="4689140"/>
                <a:ext cx="609376" cy="468000"/>
              </a:xfrm>
              <a:prstGeom prst="rect">
                <a:avLst/>
              </a:prstGeom>
            </p:spPr>
          </p:pic>
          <p:cxnSp>
            <p:nvCxnSpPr>
              <p:cNvPr id="34" name="直接连接符 33"/>
              <p:cNvCxnSpPr>
                <a:stCxn id="33" idx="0"/>
                <a:endCxn id="29" idx="2"/>
              </p:cNvCxnSpPr>
              <p:nvPr/>
            </p:nvCxnSpPr>
            <p:spPr bwMode="auto">
              <a:xfrm flipH="1" flipV="1">
                <a:off x="9297690" y="4257040"/>
                <a:ext cx="202034"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8256240" y="51571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9048328" y="51571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8508268" y="3049215"/>
                <a:ext cx="97210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矩形 38"/>
              <p:cNvSpPr/>
              <p:nvPr/>
            </p:nvSpPr>
            <p:spPr>
              <a:xfrm>
                <a:off x="9480376" y="3841303"/>
                <a:ext cx="97210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 name="文本框 3"/>
            <p:cNvSpPr txBox="1"/>
            <p:nvPr/>
          </p:nvSpPr>
          <p:spPr>
            <a:xfrm>
              <a:off x="1355702" y="4133823"/>
              <a:ext cx="809837" cy="369332"/>
            </a:xfrm>
            <a:prstGeom prst="rect">
              <a:avLst/>
            </a:prstGeom>
            <a:noFill/>
          </p:spPr>
          <p:txBody>
            <a:bodyPr wrap="none" rtlCol="0">
              <a:spAutoFit/>
            </a:bodyPr>
            <a:lstStyle/>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b="1">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矩形 39"/>
          <p:cNvSpPr/>
          <p:nvPr/>
        </p:nvSpPr>
        <p:spPr>
          <a:xfrm>
            <a:off x="593191" y="5055046"/>
            <a:ext cx="5397705" cy="867930"/>
          </a:xfrm>
          <a:prstGeom prst="rect">
            <a:avLst/>
          </a:prstGeom>
          <a:noFill/>
          <a:ln w="12700">
            <a:noFill/>
          </a:ln>
        </p:spPr>
        <p:txBody>
          <a:bodyPr wrap="square">
            <a:spAutoFit/>
          </a:bodyPr>
          <a:lstStyle/>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以太网是一种广播式数据链路层协议，支持多点接入。</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个人电脑的网络接口遵循的就是以太网标准。</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一般情况下，一个广播域对应着一个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6278915"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以太网</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地址</a:t>
            </a:r>
          </a:p>
        </p:txBody>
      </p:sp>
      <p:cxnSp>
        <p:nvCxnSpPr>
          <p:cNvPr id="42" name="直接连接符 41"/>
          <p:cNvCxnSpPr/>
          <p:nvPr/>
        </p:nvCxnSpPr>
        <p:spPr>
          <a:xfrm flipV="1">
            <a:off x="6096000"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302196" y="3775501"/>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0" name="图片 59" descr="PC.png"/>
          <p:cNvPicPr>
            <a:picLocks noChangeAspect="1"/>
          </p:cNvPicPr>
          <p:nvPr/>
        </p:nvPicPr>
        <p:blipFill>
          <a:blip r:embed="rId3" cstate="print"/>
          <a:stretch>
            <a:fillRect/>
          </a:stretch>
        </p:blipFill>
        <p:spPr>
          <a:xfrm>
            <a:off x="7410208" y="3307449"/>
            <a:ext cx="609376" cy="468000"/>
          </a:xfrm>
          <a:prstGeom prst="rect">
            <a:avLst/>
          </a:prstGeom>
        </p:spPr>
      </p:pic>
      <p:pic>
        <p:nvPicPr>
          <p:cNvPr id="61" name="图片 60" descr="PC.png"/>
          <p:cNvPicPr>
            <a:picLocks noChangeAspect="1"/>
          </p:cNvPicPr>
          <p:nvPr/>
        </p:nvPicPr>
        <p:blipFill>
          <a:blip r:embed="rId3" cstate="print"/>
          <a:stretch>
            <a:fillRect/>
          </a:stretch>
        </p:blipFill>
        <p:spPr>
          <a:xfrm>
            <a:off x="9915256" y="2627071"/>
            <a:ext cx="609376" cy="468000"/>
          </a:xfrm>
          <a:prstGeom prst="rect">
            <a:avLst/>
          </a:prstGeom>
        </p:spPr>
      </p:pic>
      <p:sp>
        <p:nvSpPr>
          <p:cNvPr id="62" name="矩形 61"/>
          <p:cNvSpPr/>
          <p:nvPr/>
        </p:nvSpPr>
        <p:spPr>
          <a:xfrm>
            <a:off x="6311197" y="4808824"/>
            <a:ext cx="5397705" cy="1384995"/>
          </a:xfrm>
          <a:prstGeom prst="rect">
            <a:avLst/>
          </a:prstGeom>
          <a:noFill/>
          <a:ln w="12700">
            <a:noFill/>
          </a:ln>
        </p:spPr>
        <p:txBody>
          <a:bodyPr wrap="square">
            <a:spAutoFit/>
          </a:bodyPr>
          <a:lstStyle/>
          <a:p>
            <a:pPr marL="285750" indent="-285750">
              <a:lnSpc>
                <a:spcPct val="120000"/>
              </a:lnSpc>
              <a:buFont typeface="Arial"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(Media Access Control)</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地址在网络中唯一标识一个网卡，每个网卡都需要且会有唯一的一个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用于在一个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网段内，寻址找到具体的物理设备。</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工作在数据链路层的设备。例如以太网交换机，会维护一张</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地址表，用于指导数据帧转发。</a:t>
            </a:r>
          </a:p>
        </p:txBody>
      </p:sp>
      <p:sp>
        <p:nvSpPr>
          <p:cNvPr id="55" name="圆角矩形标注 54"/>
          <p:cNvSpPr/>
          <p:nvPr/>
        </p:nvSpPr>
        <p:spPr>
          <a:xfrm>
            <a:off x="6278915" y="2362778"/>
            <a:ext cx="1512168" cy="756778"/>
          </a:xfrm>
          <a:prstGeom prst="wedgeRoundRectCallout">
            <a:avLst>
              <a:gd name="adj1" fmla="val 34913"/>
              <a:gd name="adj2" fmla="val 66276"/>
              <a:gd name="adj3" fmla="val 16667"/>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bwMode="auto">
          <a:xfrm>
            <a:off x="6278915" y="2445653"/>
            <a:ext cx="1584176" cy="5335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我一出厂就有专属的</a:t>
            </a:r>
            <a:r>
              <a:rPr lang="en-US" altLang="zh-CN"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地址了。</a:t>
            </a:r>
          </a:p>
        </p:txBody>
      </p:sp>
      <p:grpSp>
        <p:nvGrpSpPr>
          <p:cNvPr id="48" name="组合 47"/>
          <p:cNvGrpSpPr/>
          <p:nvPr/>
        </p:nvGrpSpPr>
        <p:grpSpPr>
          <a:xfrm>
            <a:off x="7740000" y="126000"/>
            <a:ext cx="4261923" cy="276999"/>
            <a:chOff x="7340824" y="36668"/>
            <a:chExt cx="4261923" cy="276999"/>
          </a:xfrm>
        </p:grpSpPr>
        <p:sp>
          <p:nvSpPr>
            <p:cNvPr id="49" name="五边形 48"/>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燕尾形 49"/>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燕尾形 52"/>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50647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物理层</a:t>
            </a:r>
          </a:p>
        </p:txBody>
      </p:sp>
      <p:sp>
        <p:nvSpPr>
          <p:cNvPr id="3" name="文本占位符 2"/>
          <p:cNvSpPr>
            <a:spLocks noGrp="1"/>
          </p:cNvSpPr>
          <p:nvPr>
            <p:ph type="body" sz="quarter" idx="4294967295"/>
          </p:nvPr>
        </p:nvSpPr>
        <p:spPr>
          <a:xfrm>
            <a:off x="524102" y="963261"/>
            <a:ext cx="11276012" cy="1149350"/>
          </a:xfrm>
        </p:spPr>
        <p:txBody>
          <a:bodyPr/>
          <a:lstStyle/>
          <a:p>
            <a:r>
              <a:rPr lang="zh-CN" altLang="en-US" sz="2000"/>
              <a:t>数据到达物理层之后，物理层会根据物理介质的不同，将数字信号转换成光信号、电信号或者是电磁波信号。</a:t>
            </a:r>
            <a:endParaRPr lang="en-US" altLang="zh-CN" sz="2000"/>
          </a:p>
          <a:p>
            <a:r>
              <a:rPr lang="zh-CN" altLang="en-US" sz="2000"/>
              <a:t>物理层的</a:t>
            </a:r>
            <a:r>
              <a:rPr lang="en-US" altLang="zh-CN" sz="2000"/>
              <a:t>PDU</a:t>
            </a:r>
            <a:r>
              <a:rPr lang="zh-CN" altLang="en-US" sz="2000"/>
              <a:t>被称为比特流（</a:t>
            </a:r>
            <a:r>
              <a:rPr lang="en-US" altLang="zh-CN" sz="2000"/>
              <a:t>Bitstream</a:t>
            </a:r>
            <a:r>
              <a:rPr lang="zh-CN" altLang="en-US" sz="2000"/>
              <a:t>）。</a:t>
            </a:r>
          </a:p>
          <a:p>
            <a:endParaRPr lang="zh-CN" altLang="en-US"/>
          </a:p>
        </p:txBody>
      </p:sp>
      <p:grpSp>
        <p:nvGrpSpPr>
          <p:cNvPr id="12" name="组合 11"/>
          <p:cNvGrpSpPr/>
          <p:nvPr/>
        </p:nvGrpSpPr>
        <p:grpSpPr>
          <a:xfrm>
            <a:off x="7740000" y="126000"/>
            <a:ext cx="4261923" cy="276999"/>
            <a:chOff x="7340824" y="36668"/>
            <a:chExt cx="4261923" cy="276999"/>
          </a:xfrm>
        </p:grpSpPr>
        <p:sp>
          <p:nvSpPr>
            <p:cNvPr id="18" name="五边形 1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燕尾形 1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10677296"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 name="矩形 13"/>
          <p:cNvSpPr/>
          <p:nvPr/>
        </p:nvSpPr>
        <p:spPr>
          <a:xfrm>
            <a:off x="5038551" y="5178426"/>
            <a:ext cx="5739122" cy="1126462"/>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物理层位于模型的最底层：</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负责比特流在介质上的传输。</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规范了线缆、针脚、电压、接口等物理特性规范。</a:t>
            </a:r>
            <a:endParaRPr lang="en-US" altLang="zh-CN" sz="1600" dirty="0">
              <a:sym typeface="Huawei Sans" panose="020C0503030203020204" pitchFamily="34" charset="0"/>
            </a:endParaRPr>
          </a:p>
          <a:p>
            <a:pPr marL="742990" lvl="1" indent="-285750">
              <a:buFont typeface="Arial" panose="020B0604020202020204" pitchFamily="34" charset="0"/>
              <a:buChar char="•"/>
            </a:pPr>
            <a:r>
              <a:rPr lang="zh-CN" altLang="en-US" sz="1600" dirty="0">
                <a:sym typeface="Huawei Sans" panose="020C0503030203020204" pitchFamily="34" charset="0"/>
              </a:rPr>
              <a:t>常见的传输介质有：双绞线、光纤、电磁波等。</a:t>
            </a:r>
          </a:p>
        </p:txBody>
      </p:sp>
      <p:sp>
        <p:nvSpPr>
          <p:cNvPr id="15" name="Right Arrow 157"/>
          <p:cNvSpPr/>
          <p:nvPr/>
        </p:nvSpPr>
        <p:spPr>
          <a:xfrm>
            <a:off x="4166044" y="5741657"/>
            <a:ext cx="652078"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nvGraphicFramePr>
        <p:xfrm>
          <a:off x="2459038" y="292682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val="20000"/>
                    </a:ext>
                  </a:extLst>
                </a:gridCol>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56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a:t>Bitstream</a:t>
                      </a:r>
                      <a:r>
                        <a:rPr lang="zh-CN" altLang="en-US"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351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42415" y="138820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圆角矩形 73"/>
          <p:cNvSpPr/>
          <p:nvPr/>
        </p:nvSpPr>
        <p:spPr>
          <a:xfrm>
            <a:off x="1442415"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圆角矩形 88"/>
          <p:cNvSpPr/>
          <p:nvPr/>
        </p:nvSpPr>
        <p:spPr>
          <a:xfrm>
            <a:off x="6139672" y="1388204"/>
            <a:ext cx="4588195" cy="2232307"/>
          </a:xfrm>
          <a:prstGeom prst="roundRect">
            <a:avLst>
              <a:gd name="adj" fmla="val 7280"/>
            </a:avLst>
          </a:prstGeom>
          <a:solidFill>
            <a:schemeClr val="bg1"/>
          </a:solid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圆角矩形 89"/>
          <p:cNvSpPr/>
          <p:nvPr/>
        </p:nvSpPr>
        <p:spPr>
          <a:xfrm>
            <a:off x="6139672"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5" name="组合 44"/>
          <p:cNvGrpSpPr/>
          <p:nvPr/>
        </p:nvGrpSpPr>
        <p:grpSpPr>
          <a:xfrm>
            <a:off x="6491312" y="2522539"/>
            <a:ext cx="3960000" cy="926146"/>
            <a:chOff x="6341428" y="4181605"/>
            <a:chExt cx="5274310" cy="1445031"/>
          </a:xfrm>
        </p:grpSpPr>
        <p:pic>
          <p:nvPicPr>
            <p:cNvPr id="46" name="图片 45"/>
            <p:cNvPicPr/>
            <p:nvPr/>
          </p:nvPicPr>
          <p:blipFill>
            <a:blip r:embed="rId4" cstate="print">
              <a:duotone>
                <a:schemeClr val="accent1">
                  <a:shade val="45000"/>
                  <a:satMod val="135000"/>
                </a:schemeClr>
                <a:prstClr val="white"/>
              </a:duotone>
            </a:blip>
            <a:srcRect/>
            <a:stretch>
              <a:fillRect/>
            </a:stretch>
          </p:blipFill>
          <p:spPr bwMode="auto">
            <a:xfrm>
              <a:off x="6341428" y="4181605"/>
              <a:ext cx="5274310" cy="1112520"/>
            </a:xfrm>
            <a:prstGeom prst="rect">
              <a:avLst/>
            </a:prstGeom>
            <a:noFill/>
            <a:ln w="9525">
              <a:noFill/>
              <a:miter lim="800000"/>
              <a:headEnd/>
              <a:tailEnd/>
            </a:ln>
          </p:spPr>
        </p:pic>
        <p:sp>
          <p:nvSpPr>
            <p:cNvPr id="47" name="Text Box 235"/>
            <p:cNvSpPr txBox="1">
              <a:spLocks noChangeArrowheads="1"/>
            </p:cNvSpPr>
            <p:nvPr/>
          </p:nvSpPr>
          <p:spPr bwMode="auto">
            <a:xfrm>
              <a:off x="7762468" y="5098403"/>
              <a:ext cx="2432232" cy="52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通过光纤传输数据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a:sym typeface="Huawei Sans" panose="020C0503030203020204" pitchFamily="34" charset="0"/>
              </a:rPr>
              <a:t>常见传输介质</a:t>
            </a:r>
          </a:p>
        </p:txBody>
      </p:sp>
      <p:grpSp>
        <p:nvGrpSpPr>
          <p:cNvPr id="18" name="组合 17"/>
          <p:cNvGrpSpPr/>
          <p:nvPr/>
        </p:nvGrpSpPr>
        <p:grpSpPr>
          <a:xfrm>
            <a:off x="3926224" y="2092263"/>
            <a:ext cx="1127873" cy="638805"/>
            <a:chOff x="6000702" y="4148628"/>
            <a:chExt cx="1416474" cy="874329"/>
          </a:xfrm>
        </p:grpSpPr>
        <p:pic>
          <p:nvPicPr>
            <p:cNvPr id="40" name="Picture 28" descr="\\info-server\10_PhotoLib\01-Network\03-Enterprise Network\03-S77&amp;S97\Huawei S77&amp;S97 Other Modules Photos (2012-12-04)\01-Cable\03-Network cable &amp; unshielded RJ 45 connector\02-Processed images\03-Unshielded RJ 45 conn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6020" y="4148628"/>
              <a:ext cx="756084" cy="45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235"/>
            <p:cNvSpPr txBox="1">
              <a:spLocks noChangeArrowheads="1"/>
            </p:cNvSpPr>
            <p:nvPr/>
          </p:nvSpPr>
          <p:spPr bwMode="auto">
            <a:xfrm>
              <a:off x="6000702" y="4601704"/>
              <a:ext cx="1416474" cy="42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RJ45</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连接器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5" name="组合 34"/>
          <p:cNvGrpSpPr/>
          <p:nvPr/>
        </p:nvGrpSpPr>
        <p:grpSpPr>
          <a:xfrm>
            <a:off x="2322223" y="2035052"/>
            <a:ext cx="1248681" cy="807037"/>
            <a:chOff x="1629599" y="1343546"/>
            <a:chExt cx="3497202" cy="2628355"/>
          </a:xfrm>
        </p:grpSpPr>
        <p:pic>
          <p:nvPicPr>
            <p:cNvPr id="36" name="Picture 31" descr="C:\Users\z00206179\Desktop\捕获.JPG"/>
            <p:cNvPicPr>
              <a:picLocks noChangeAspect="1" noChangeArrowheads="1"/>
            </p:cNvPicPr>
            <p:nvPr/>
          </p:nvPicPr>
          <p:blipFill>
            <a:blip r:embed="rId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629599" y="1343546"/>
              <a:ext cx="3497202"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235"/>
            <p:cNvSpPr txBox="1">
              <a:spLocks noChangeArrowheads="1"/>
            </p:cNvSpPr>
            <p:nvPr/>
          </p:nvSpPr>
          <p:spPr bwMode="auto">
            <a:xfrm>
              <a:off x="2235503" y="2969534"/>
              <a:ext cx="2025689" cy="100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双绞线</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3" name="组合 42"/>
          <p:cNvGrpSpPr/>
          <p:nvPr/>
        </p:nvGrpSpPr>
        <p:grpSpPr>
          <a:xfrm>
            <a:off x="6981250" y="1490110"/>
            <a:ext cx="956443" cy="1075445"/>
            <a:chOff x="1585037" y="1547196"/>
            <a:chExt cx="1147859" cy="1379606"/>
          </a:xfrm>
        </p:grpSpPr>
        <p:sp>
          <p:nvSpPr>
            <p:cNvPr id="50" name="Text Box 235"/>
            <p:cNvSpPr txBox="1">
              <a:spLocks noChangeArrowheads="1"/>
            </p:cNvSpPr>
            <p:nvPr/>
          </p:nvSpPr>
          <p:spPr bwMode="auto">
            <a:xfrm>
              <a:off x="1854188" y="2531979"/>
              <a:ext cx="652560" cy="39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光纤</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Picture 4" descr="http://localhost:7890/pages/31180BDC/02/31180BDC/02/resources/dc/images/fig_dc_dcf_hw_00730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85037" y="1547196"/>
              <a:ext cx="1147859" cy="1046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8785845" y="1550441"/>
            <a:ext cx="856447" cy="954182"/>
            <a:chOff x="4216557" y="1682050"/>
            <a:chExt cx="1027850" cy="1224046"/>
          </a:xfrm>
        </p:grpSpPr>
        <p:sp>
          <p:nvSpPr>
            <p:cNvPr id="48" name="Text Box 235"/>
            <p:cNvSpPr txBox="1">
              <a:spLocks noChangeArrowheads="1"/>
            </p:cNvSpPr>
            <p:nvPr/>
          </p:nvSpPr>
          <p:spPr bwMode="auto">
            <a:xfrm>
              <a:off x="4258242" y="2511273"/>
              <a:ext cx="868026" cy="39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光模块</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9" name="Picture 8" descr="http://localhost:7890/pages/31180BDC/02/31180BDC/02/resources/dc/images/fig_dc_dcb_hw_0055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16557" y="1682050"/>
              <a:ext cx="1027850" cy="79129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TextBox 9"/>
          <p:cNvSpPr txBox="1"/>
          <p:nvPr/>
        </p:nvSpPr>
        <p:spPr>
          <a:xfrm>
            <a:off x="7459471" y="4935169"/>
            <a:ext cx="543740"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手机</a:t>
            </a:r>
          </a:p>
        </p:txBody>
      </p:sp>
      <p:sp>
        <p:nvSpPr>
          <p:cNvPr id="87" name="TextBox 9"/>
          <p:cNvSpPr txBox="1"/>
          <p:nvPr/>
        </p:nvSpPr>
        <p:spPr>
          <a:xfrm>
            <a:off x="8237303" y="4933225"/>
            <a:ext cx="1097083" cy="307777"/>
          </a:xfrm>
          <a:custGeom>
            <a:avLst/>
            <a:gdLst>
              <a:gd name="T0" fmla="*/ 6542 w 6827"/>
              <a:gd name="T1" fmla="*/ 3982 h 5689"/>
              <a:gd name="T2" fmla="*/ 6542 w 6827"/>
              <a:gd name="T3" fmla="*/ 569 h 5689"/>
              <a:gd name="T4" fmla="*/ 5973 w 6827"/>
              <a:gd name="T5" fmla="*/ 0 h 5689"/>
              <a:gd name="T6" fmla="*/ 853 w 6827"/>
              <a:gd name="T7" fmla="*/ 0 h 5689"/>
              <a:gd name="T8" fmla="*/ 284 w 6827"/>
              <a:gd name="T9" fmla="*/ 569 h 5689"/>
              <a:gd name="T10" fmla="*/ 284 w 6827"/>
              <a:gd name="T11" fmla="*/ 3982 h 5689"/>
              <a:gd name="T12" fmla="*/ 0 w 6827"/>
              <a:gd name="T13" fmla="*/ 4267 h 5689"/>
              <a:gd name="T14" fmla="*/ 0 w 6827"/>
              <a:gd name="T15" fmla="*/ 5120 h 5689"/>
              <a:gd name="T16" fmla="*/ 569 w 6827"/>
              <a:gd name="T17" fmla="*/ 5689 h 5689"/>
              <a:gd name="T18" fmla="*/ 6258 w 6827"/>
              <a:gd name="T19" fmla="*/ 5689 h 5689"/>
              <a:gd name="T20" fmla="*/ 6827 w 6827"/>
              <a:gd name="T21" fmla="*/ 5120 h 5689"/>
              <a:gd name="T22" fmla="*/ 6827 w 6827"/>
              <a:gd name="T23" fmla="*/ 4267 h 5689"/>
              <a:gd name="T24" fmla="*/ 6542 w 6827"/>
              <a:gd name="T25" fmla="*/ 3982 h 5689"/>
              <a:gd name="T26" fmla="*/ 2206 w 6827"/>
              <a:gd name="T27" fmla="*/ 1637 h 5689"/>
              <a:gd name="T28" fmla="*/ 4620 w 6827"/>
              <a:gd name="T29" fmla="*/ 1637 h 5689"/>
              <a:gd name="T30" fmla="*/ 4620 w 6827"/>
              <a:gd name="T31" fmla="*/ 2040 h 5689"/>
              <a:gd name="T32" fmla="*/ 4419 w 6827"/>
              <a:gd name="T33" fmla="*/ 2123 h 5689"/>
              <a:gd name="T34" fmla="*/ 4218 w 6827"/>
              <a:gd name="T35" fmla="*/ 2040 h 5689"/>
              <a:gd name="T36" fmla="*/ 2609 w 6827"/>
              <a:gd name="T37" fmla="*/ 2040 h 5689"/>
              <a:gd name="T38" fmla="*/ 2206 w 6827"/>
              <a:gd name="T39" fmla="*/ 2040 h 5689"/>
              <a:gd name="T40" fmla="*/ 2206 w 6827"/>
              <a:gd name="T41" fmla="*/ 1637 h 5689"/>
              <a:gd name="T42" fmla="*/ 3614 w 6827"/>
              <a:gd name="T43" fmla="*/ 2643 h 5689"/>
              <a:gd name="T44" fmla="*/ 3212 w 6827"/>
              <a:gd name="T45" fmla="*/ 2643 h 5689"/>
              <a:gd name="T46" fmla="*/ 2810 w 6827"/>
              <a:gd name="T47" fmla="*/ 2643 h 5689"/>
              <a:gd name="T48" fmla="*/ 2810 w 6827"/>
              <a:gd name="T49" fmla="*/ 2241 h 5689"/>
              <a:gd name="T50" fmla="*/ 4017 w 6827"/>
              <a:gd name="T51" fmla="*/ 2241 h 5689"/>
              <a:gd name="T52" fmla="*/ 4017 w 6827"/>
              <a:gd name="T53" fmla="*/ 2643 h 5689"/>
              <a:gd name="T54" fmla="*/ 3816 w 6827"/>
              <a:gd name="T55" fmla="*/ 2727 h 5689"/>
              <a:gd name="T56" fmla="*/ 3614 w 6827"/>
              <a:gd name="T57" fmla="*/ 2643 h 5689"/>
              <a:gd name="T58" fmla="*/ 3698 w 6827"/>
              <a:gd name="T59" fmla="*/ 3129 h 5689"/>
              <a:gd name="T60" fmla="*/ 3413 w 6827"/>
              <a:gd name="T61" fmla="*/ 3413 h 5689"/>
              <a:gd name="T62" fmla="*/ 3129 w 6827"/>
              <a:gd name="T63" fmla="*/ 3129 h 5689"/>
              <a:gd name="T64" fmla="*/ 3413 w 6827"/>
              <a:gd name="T65" fmla="*/ 2844 h 5689"/>
              <a:gd name="T66" fmla="*/ 3698 w 6827"/>
              <a:gd name="T67" fmla="*/ 3129 h 5689"/>
              <a:gd name="T68" fmla="*/ 569 w 6827"/>
              <a:gd name="T69" fmla="*/ 5120 h 5689"/>
              <a:gd name="T70" fmla="*/ 569 w 6827"/>
              <a:gd name="T71" fmla="*/ 4551 h 5689"/>
              <a:gd name="T72" fmla="*/ 2442 w 6827"/>
              <a:gd name="T73" fmla="*/ 4551 h 5689"/>
              <a:gd name="T74" fmla="*/ 2643 w 6827"/>
              <a:gd name="T75" fmla="*/ 4752 h 5689"/>
              <a:gd name="T76" fmla="*/ 2844 w 6827"/>
              <a:gd name="T77" fmla="*/ 4835 h 5689"/>
              <a:gd name="T78" fmla="*/ 3982 w 6827"/>
              <a:gd name="T79" fmla="*/ 4835 h 5689"/>
              <a:gd name="T80" fmla="*/ 4183 w 6827"/>
              <a:gd name="T81" fmla="*/ 4752 h 5689"/>
              <a:gd name="T82" fmla="*/ 4384 w 6827"/>
              <a:gd name="T83" fmla="*/ 4551 h 5689"/>
              <a:gd name="T84" fmla="*/ 6258 w 6827"/>
              <a:gd name="T85" fmla="*/ 4551 h 5689"/>
              <a:gd name="T86" fmla="*/ 6258 w 6827"/>
              <a:gd name="T87" fmla="*/ 5120 h 5689"/>
              <a:gd name="T88" fmla="*/ 569 w 6827"/>
              <a:gd name="T89" fmla="*/ 5120 h 5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27" h="5689">
                <a:moveTo>
                  <a:pt x="6542" y="3982"/>
                </a:moveTo>
                <a:lnTo>
                  <a:pt x="6542" y="569"/>
                </a:lnTo>
                <a:cubicBezTo>
                  <a:pt x="6542" y="255"/>
                  <a:pt x="6287" y="0"/>
                  <a:pt x="5973" y="0"/>
                </a:cubicBezTo>
                <a:lnTo>
                  <a:pt x="853" y="0"/>
                </a:lnTo>
                <a:cubicBezTo>
                  <a:pt x="540" y="0"/>
                  <a:pt x="284" y="255"/>
                  <a:pt x="284" y="569"/>
                </a:cubicBezTo>
                <a:lnTo>
                  <a:pt x="284" y="3982"/>
                </a:lnTo>
                <a:cubicBezTo>
                  <a:pt x="127" y="3982"/>
                  <a:pt x="0" y="4110"/>
                  <a:pt x="0" y="4267"/>
                </a:cubicBezTo>
                <a:lnTo>
                  <a:pt x="0" y="5120"/>
                </a:lnTo>
                <a:cubicBezTo>
                  <a:pt x="0" y="5434"/>
                  <a:pt x="255" y="5689"/>
                  <a:pt x="569" y="5689"/>
                </a:cubicBezTo>
                <a:lnTo>
                  <a:pt x="6258" y="5689"/>
                </a:lnTo>
                <a:cubicBezTo>
                  <a:pt x="6572" y="5689"/>
                  <a:pt x="6827" y="5434"/>
                  <a:pt x="6827" y="5120"/>
                </a:cubicBezTo>
                <a:lnTo>
                  <a:pt x="6827" y="4267"/>
                </a:lnTo>
                <a:cubicBezTo>
                  <a:pt x="6827" y="4110"/>
                  <a:pt x="6699" y="3982"/>
                  <a:pt x="6542" y="3982"/>
                </a:cubicBezTo>
                <a:close/>
                <a:moveTo>
                  <a:pt x="2206" y="1637"/>
                </a:moveTo>
                <a:cubicBezTo>
                  <a:pt x="2872" y="972"/>
                  <a:pt x="3955" y="972"/>
                  <a:pt x="4620" y="1637"/>
                </a:cubicBezTo>
                <a:cubicBezTo>
                  <a:pt x="4731" y="1749"/>
                  <a:pt x="4731" y="1929"/>
                  <a:pt x="4620" y="2040"/>
                </a:cubicBezTo>
                <a:cubicBezTo>
                  <a:pt x="4564" y="2095"/>
                  <a:pt x="4492" y="2123"/>
                  <a:pt x="4419" y="2123"/>
                </a:cubicBezTo>
                <a:cubicBezTo>
                  <a:pt x="4346" y="2123"/>
                  <a:pt x="4273" y="2095"/>
                  <a:pt x="4218" y="2040"/>
                </a:cubicBezTo>
                <a:cubicBezTo>
                  <a:pt x="3774" y="1596"/>
                  <a:pt x="3052" y="1596"/>
                  <a:pt x="2609" y="2040"/>
                </a:cubicBezTo>
                <a:cubicBezTo>
                  <a:pt x="2498" y="2151"/>
                  <a:pt x="2318" y="2151"/>
                  <a:pt x="2206" y="2040"/>
                </a:cubicBezTo>
                <a:cubicBezTo>
                  <a:pt x="2096" y="1929"/>
                  <a:pt x="2096" y="1749"/>
                  <a:pt x="2206" y="1637"/>
                </a:cubicBezTo>
                <a:close/>
                <a:moveTo>
                  <a:pt x="3614" y="2643"/>
                </a:moveTo>
                <a:cubicBezTo>
                  <a:pt x="3507" y="2536"/>
                  <a:pt x="3319" y="2536"/>
                  <a:pt x="3212" y="2643"/>
                </a:cubicBezTo>
                <a:cubicBezTo>
                  <a:pt x="3101" y="2754"/>
                  <a:pt x="2921" y="2754"/>
                  <a:pt x="2810" y="2643"/>
                </a:cubicBezTo>
                <a:cubicBezTo>
                  <a:pt x="2699" y="2532"/>
                  <a:pt x="2699" y="2352"/>
                  <a:pt x="2810" y="2241"/>
                </a:cubicBezTo>
                <a:cubicBezTo>
                  <a:pt x="3132" y="1918"/>
                  <a:pt x="3694" y="1918"/>
                  <a:pt x="4017" y="2241"/>
                </a:cubicBezTo>
                <a:cubicBezTo>
                  <a:pt x="4128" y="2352"/>
                  <a:pt x="4128" y="2532"/>
                  <a:pt x="4017" y="2643"/>
                </a:cubicBezTo>
                <a:cubicBezTo>
                  <a:pt x="3961" y="2699"/>
                  <a:pt x="3888" y="2727"/>
                  <a:pt x="3816" y="2727"/>
                </a:cubicBezTo>
                <a:cubicBezTo>
                  <a:pt x="3743" y="2727"/>
                  <a:pt x="3670" y="2699"/>
                  <a:pt x="3614" y="2643"/>
                </a:cubicBezTo>
                <a:close/>
                <a:moveTo>
                  <a:pt x="3698" y="3129"/>
                </a:moveTo>
                <a:cubicBezTo>
                  <a:pt x="3698" y="3286"/>
                  <a:pt x="3570" y="3413"/>
                  <a:pt x="3413" y="3413"/>
                </a:cubicBezTo>
                <a:cubicBezTo>
                  <a:pt x="3256" y="3413"/>
                  <a:pt x="3129" y="3286"/>
                  <a:pt x="3129" y="3129"/>
                </a:cubicBezTo>
                <a:cubicBezTo>
                  <a:pt x="3129" y="2972"/>
                  <a:pt x="3256" y="2844"/>
                  <a:pt x="3413" y="2844"/>
                </a:cubicBezTo>
                <a:cubicBezTo>
                  <a:pt x="3570" y="2844"/>
                  <a:pt x="3698" y="2972"/>
                  <a:pt x="3698" y="3129"/>
                </a:cubicBezTo>
                <a:close/>
                <a:moveTo>
                  <a:pt x="569" y="5120"/>
                </a:moveTo>
                <a:lnTo>
                  <a:pt x="569" y="4551"/>
                </a:lnTo>
                <a:lnTo>
                  <a:pt x="2442" y="4551"/>
                </a:lnTo>
                <a:lnTo>
                  <a:pt x="2643" y="4752"/>
                </a:lnTo>
                <a:cubicBezTo>
                  <a:pt x="2697" y="4806"/>
                  <a:pt x="2769" y="4835"/>
                  <a:pt x="2844" y="4835"/>
                </a:cubicBezTo>
                <a:lnTo>
                  <a:pt x="3982" y="4835"/>
                </a:lnTo>
                <a:cubicBezTo>
                  <a:pt x="4058" y="4835"/>
                  <a:pt x="4130" y="4806"/>
                  <a:pt x="4183" y="4752"/>
                </a:cubicBezTo>
                <a:lnTo>
                  <a:pt x="4384" y="4551"/>
                </a:lnTo>
                <a:lnTo>
                  <a:pt x="6258" y="4551"/>
                </a:lnTo>
                <a:lnTo>
                  <a:pt x="6258" y="5120"/>
                </a:lnTo>
                <a:lnTo>
                  <a:pt x="569" y="5120"/>
                </a:lnTo>
                <a:close/>
              </a:path>
            </a:pathLst>
          </a:custGeom>
          <a:noFill/>
        </p:spPr>
        <p:txBody>
          <a:bodyPr wrap="square" rtlCol="0">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笔记本电脑</a:t>
            </a:r>
          </a:p>
        </p:txBody>
      </p:sp>
      <p:sp>
        <p:nvSpPr>
          <p:cNvPr id="63" name="TextBox 9"/>
          <p:cNvSpPr txBox="1"/>
          <p:nvPr/>
        </p:nvSpPr>
        <p:spPr>
          <a:xfrm>
            <a:off x="6521836" y="4933224"/>
            <a:ext cx="543740"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平板</a:t>
            </a:r>
          </a:p>
        </p:txBody>
      </p:sp>
      <p:sp>
        <p:nvSpPr>
          <p:cNvPr id="60" name="TextBox 9"/>
          <p:cNvSpPr txBox="1"/>
          <p:nvPr/>
        </p:nvSpPr>
        <p:spPr>
          <a:xfrm>
            <a:off x="9468702" y="4935170"/>
            <a:ext cx="1082349"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无线路由器</a:t>
            </a:r>
          </a:p>
        </p:txBody>
      </p:sp>
      <p:grpSp>
        <p:nvGrpSpPr>
          <p:cNvPr id="111" name="组合 110"/>
          <p:cNvGrpSpPr/>
          <p:nvPr/>
        </p:nvGrpSpPr>
        <p:grpSpPr>
          <a:xfrm>
            <a:off x="2734934" y="4457833"/>
            <a:ext cx="1977304" cy="542199"/>
            <a:chOff x="947428" y="1628775"/>
            <a:chExt cx="3939100" cy="1080145"/>
          </a:xfrm>
        </p:grpSpPr>
        <p:pic>
          <p:nvPicPr>
            <p:cNvPr id="113" name="Picture 22" descr="\\info-server\10_PhotoLib\01-Network\03-Enterprise Network\05-AR\Other Modules Photos\02-Cable\05-V 24 DTE cable\02-Processed images\V 24 DTE cabl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7428" y="1628775"/>
              <a:ext cx="1575009" cy="10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7" descr="fig_dc_ar_hw_02013303.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71664" y="1637646"/>
              <a:ext cx="1814864" cy="107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 name="矩形 111"/>
          <p:cNvSpPr/>
          <p:nvPr/>
        </p:nvSpPr>
        <p:spPr>
          <a:xfrm>
            <a:off x="2285445" y="5096802"/>
            <a:ext cx="2932213" cy="255519"/>
          </a:xfrm>
          <a:prstGeom prst="rect">
            <a:avLst/>
          </a:prstGeom>
        </p:spPr>
        <p:txBody>
          <a:bodyPr wrap="none">
            <a:spAutoFit/>
          </a:bodyPr>
          <a:lstStyle/>
          <a:p>
            <a:pPr algn="ctr">
              <a:lnSpc>
                <a:spcPts val="1200"/>
              </a:lnSpc>
              <a:spcBef>
                <a:spcPts val="400"/>
              </a:spcBef>
              <a:spcAft>
                <a:spcPts val="400"/>
              </a:spcAft>
              <a:defRPr/>
            </a:pPr>
            <a:r>
              <a:rPr lang="zh-CN" altLang="en-US"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同</a:t>
            </a:r>
            <a:r>
              <a:rPr lang="en-US"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t>
            </a:r>
            <a:r>
              <a:rPr lang="zh-CN" altLang="en-US"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异步串口线缆：左 </a:t>
            </a:r>
            <a:r>
              <a:rPr lang="en-US"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V.24 </a:t>
            </a:r>
            <a:r>
              <a:rPr lang="zh-CN" altLang="en-US"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右 </a:t>
            </a:r>
            <a:r>
              <a:rPr lang="en-US"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V.35</a:t>
            </a:r>
            <a:endParaRPr lang="zh-CN" altLang="zh-CN" sz="14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2" name="Oval 4"/>
          <p:cNvSpPr>
            <a:spLocks noChangeAspect="1"/>
          </p:cNvSpPr>
          <p:nvPr/>
        </p:nvSpPr>
        <p:spPr>
          <a:xfrm>
            <a:off x="5721608"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4"/>
          <p:cNvSpPr>
            <a:spLocks noChangeAspect="1"/>
          </p:cNvSpPr>
          <p:nvPr/>
        </p:nvSpPr>
        <p:spPr>
          <a:xfrm>
            <a:off x="6214919"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4"/>
          <p:cNvSpPr>
            <a:spLocks noChangeAspect="1"/>
          </p:cNvSpPr>
          <p:nvPr/>
        </p:nvSpPr>
        <p:spPr>
          <a:xfrm>
            <a:off x="5721608"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Oval 4"/>
          <p:cNvSpPr>
            <a:spLocks noChangeAspect="1"/>
          </p:cNvSpPr>
          <p:nvPr/>
        </p:nvSpPr>
        <p:spPr>
          <a:xfrm>
            <a:off x="6214919"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6" name="组合 219"/>
          <p:cNvGrpSpPr>
            <a:grpSpLocks noChangeAspect="1"/>
          </p:cNvGrpSpPr>
          <p:nvPr/>
        </p:nvGrpSpPr>
        <p:grpSpPr>
          <a:xfrm>
            <a:off x="6538390" y="4345152"/>
            <a:ext cx="575273" cy="448564"/>
            <a:chOff x="2909888" y="2938463"/>
            <a:chExt cx="790575" cy="617538"/>
          </a:xfrm>
          <a:solidFill>
            <a:srgbClr val="00B0F0"/>
          </a:solidFill>
        </p:grpSpPr>
        <p:sp>
          <p:nvSpPr>
            <p:cNvPr id="57" name="Freeform 192"/>
            <p:cNvSpPr>
              <a:spLocks/>
            </p:cNvSpPr>
            <p:nvPr/>
          </p:nvSpPr>
          <p:spPr bwMode="auto">
            <a:xfrm>
              <a:off x="2909888" y="2938463"/>
              <a:ext cx="790575" cy="601663"/>
            </a:xfrm>
            <a:custGeom>
              <a:avLst/>
              <a:gdLst/>
              <a:ahLst/>
              <a:cxnLst>
                <a:cxn ang="0">
                  <a:pos x="1780" y="1434"/>
                </a:cxn>
                <a:cxn ang="0">
                  <a:pos x="1780" y="1434"/>
                </a:cxn>
                <a:cxn ang="0">
                  <a:pos x="1601" y="1434"/>
                </a:cxn>
                <a:cxn ang="0">
                  <a:pos x="1601" y="1367"/>
                </a:cxn>
                <a:cxn ang="0">
                  <a:pos x="1780" y="1367"/>
                </a:cxn>
                <a:cxn ang="0">
                  <a:pos x="1820" y="1327"/>
                </a:cxn>
                <a:cxn ang="0">
                  <a:pos x="1820" y="106"/>
                </a:cxn>
                <a:cxn ang="0">
                  <a:pos x="1780" y="67"/>
                </a:cxn>
                <a:cxn ang="0">
                  <a:pos x="106" y="67"/>
                </a:cxn>
                <a:cxn ang="0">
                  <a:pos x="67" y="106"/>
                </a:cxn>
                <a:cxn ang="0">
                  <a:pos x="67" y="1327"/>
                </a:cxn>
                <a:cxn ang="0">
                  <a:pos x="106" y="1367"/>
                </a:cxn>
                <a:cxn ang="0">
                  <a:pos x="1401" y="1367"/>
                </a:cxn>
                <a:cxn ang="0">
                  <a:pos x="1401" y="1434"/>
                </a:cxn>
                <a:cxn ang="0">
                  <a:pos x="106" y="1434"/>
                </a:cxn>
                <a:cxn ang="0">
                  <a:pos x="0" y="1327"/>
                </a:cxn>
                <a:cxn ang="0">
                  <a:pos x="0" y="106"/>
                </a:cxn>
                <a:cxn ang="0">
                  <a:pos x="106" y="0"/>
                </a:cxn>
                <a:cxn ang="0">
                  <a:pos x="1780" y="0"/>
                </a:cxn>
                <a:cxn ang="0">
                  <a:pos x="1886" y="106"/>
                </a:cxn>
                <a:cxn ang="0">
                  <a:pos x="1886" y="1327"/>
                </a:cxn>
                <a:cxn ang="0">
                  <a:pos x="1780" y="1434"/>
                </a:cxn>
              </a:cxnLst>
              <a:rect l="0" t="0" r="r" b="b"/>
              <a:pathLst>
                <a:path w="1886" h="1434">
                  <a:moveTo>
                    <a:pt x="1780" y="1434"/>
                  </a:moveTo>
                  <a:lnTo>
                    <a:pt x="1780" y="1434"/>
                  </a:lnTo>
                  <a:lnTo>
                    <a:pt x="1601" y="1434"/>
                  </a:lnTo>
                  <a:lnTo>
                    <a:pt x="1601" y="1367"/>
                  </a:lnTo>
                  <a:lnTo>
                    <a:pt x="1780" y="1367"/>
                  </a:lnTo>
                  <a:cubicBezTo>
                    <a:pt x="1802" y="1367"/>
                    <a:pt x="1820" y="1349"/>
                    <a:pt x="1820" y="1327"/>
                  </a:cubicBezTo>
                  <a:lnTo>
                    <a:pt x="1820" y="106"/>
                  </a:lnTo>
                  <a:cubicBezTo>
                    <a:pt x="1820" y="85"/>
                    <a:pt x="1802" y="67"/>
                    <a:pt x="1780" y="67"/>
                  </a:cubicBezTo>
                  <a:lnTo>
                    <a:pt x="106" y="67"/>
                  </a:lnTo>
                  <a:cubicBezTo>
                    <a:pt x="84" y="67"/>
                    <a:pt x="67" y="85"/>
                    <a:pt x="67" y="106"/>
                  </a:cubicBezTo>
                  <a:lnTo>
                    <a:pt x="67" y="1327"/>
                  </a:lnTo>
                  <a:cubicBezTo>
                    <a:pt x="67" y="1349"/>
                    <a:pt x="84" y="1367"/>
                    <a:pt x="106" y="1367"/>
                  </a:cubicBezTo>
                  <a:lnTo>
                    <a:pt x="1401" y="1367"/>
                  </a:lnTo>
                  <a:lnTo>
                    <a:pt x="1401" y="1434"/>
                  </a:lnTo>
                  <a:lnTo>
                    <a:pt x="106" y="1434"/>
                  </a:lnTo>
                  <a:cubicBezTo>
                    <a:pt x="48" y="1434"/>
                    <a:pt x="0" y="1386"/>
                    <a:pt x="0" y="1327"/>
                  </a:cubicBezTo>
                  <a:lnTo>
                    <a:pt x="0" y="106"/>
                  </a:lnTo>
                  <a:cubicBezTo>
                    <a:pt x="0" y="48"/>
                    <a:pt x="48" y="0"/>
                    <a:pt x="106" y="0"/>
                  </a:cubicBezTo>
                  <a:lnTo>
                    <a:pt x="1780" y="0"/>
                  </a:lnTo>
                  <a:cubicBezTo>
                    <a:pt x="1839" y="0"/>
                    <a:pt x="1886" y="48"/>
                    <a:pt x="1886" y="106"/>
                  </a:cubicBezTo>
                  <a:lnTo>
                    <a:pt x="1886" y="1327"/>
                  </a:lnTo>
                  <a:cubicBezTo>
                    <a:pt x="1886" y="1386"/>
                    <a:pt x="1839" y="1434"/>
                    <a:pt x="1780" y="1434"/>
                  </a:cubicBezTo>
                  <a:close/>
                </a:path>
              </a:pathLst>
            </a:custGeom>
            <a:grpFill/>
            <a:ln w="0">
              <a:solidFill>
                <a:srgbClr val="00B0F0"/>
              </a:solidFill>
              <a:prstDash val="solid"/>
              <a:round/>
              <a:headEnd/>
              <a:tailEnd/>
            </a:ln>
          </p:spPr>
          <p:txBody>
            <a:bodyPr/>
            <a:lstStyle/>
            <a:p>
              <a:pPr defTabSz="440762" eaLnBrk="1" hangingPunct="1">
                <a:defRPr/>
              </a:pPr>
              <a:endParaRPr lang="zh-CN" altLang="en-US"/>
            </a:p>
          </p:txBody>
        </p:sp>
        <p:sp>
          <p:nvSpPr>
            <p:cNvPr id="66" name="Freeform 193"/>
            <p:cNvSpPr>
              <a:spLocks noEditPoints="1"/>
            </p:cNvSpPr>
            <p:nvPr/>
          </p:nvSpPr>
          <p:spPr bwMode="auto">
            <a:xfrm>
              <a:off x="2951163" y="3006725"/>
              <a:ext cx="708025" cy="466725"/>
            </a:xfrm>
            <a:custGeom>
              <a:avLst/>
              <a:gdLst/>
              <a:ahLst/>
              <a:cxnLst>
                <a:cxn ang="0">
                  <a:pos x="27" y="1086"/>
                </a:cxn>
                <a:cxn ang="0">
                  <a:pos x="27" y="1086"/>
                </a:cxn>
                <a:cxn ang="0">
                  <a:pos x="1660" y="1086"/>
                </a:cxn>
                <a:cxn ang="0">
                  <a:pos x="1660" y="27"/>
                </a:cxn>
                <a:cxn ang="0">
                  <a:pos x="27" y="27"/>
                </a:cxn>
                <a:cxn ang="0">
                  <a:pos x="27" y="1086"/>
                </a:cxn>
                <a:cxn ang="0">
                  <a:pos x="1687" y="1113"/>
                </a:cxn>
                <a:cxn ang="0">
                  <a:pos x="1687" y="1113"/>
                </a:cxn>
                <a:cxn ang="0">
                  <a:pos x="0" y="1113"/>
                </a:cxn>
                <a:cxn ang="0">
                  <a:pos x="0" y="0"/>
                </a:cxn>
                <a:cxn ang="0">
                  <a:pos x="1687" y="0"/>
                </a:cxn>
                <a:cxn ang="0">
                  <a:pos x="1687" y="1113"/>
                </a:cxn>
              </a:cxnLst>
              <a:rect l="0" t="0" r="r" b="b"/>
              <a:pathLst>
                <a:path w="1687" h="1113">
                  <a:moveTo>
                    <a:pt x="27" y="1086"/>
                  </a:moveTo>
                  <a:lnTo>
                    <a:pt x="27" y="1086"/>
                  </a:lnTo>
                  <a:lnTo>
                    <a:pt x="1660" y="1086"/>
                  </a:lnTo>
                  <a:lnTo>
                    <a:pt x="1660" y="27"/>
                  </a:lnTo>
                  <a:lnTo>
                    <a:pt x="27" y="27"/>
                  </a:lnTo>
                  <a:lnTo>
                    <a:pt x="27" y="1086"/>
                  </a:lnTo>
                  <a:close/>
                  <a:moveTo>
                    <a:pt x="1687" y="1113"/>
                  </a:moveTo>
                  <a:lnTo>
                    <a:pt x="1687" y="1113"/>
                  </a:lnTo>
                  <a:lnTo>
                    <a:pt x="0" y="1113"/>
                  </a:lnTo>
                  <a:lnTo>
                    <a:pt x="0" y="0"/>
                  </a:lnTo>
                  <a:lnTo>
                    <a:pt x="1687" y="0"/>
                  </a:lnTo>
                  <a:lnTo>
                    <a:pt x="1687" y="1113"/>
                  </a:lnTo>
                  <a:close/>
                </a:path>
              </a:pathLst>
            </a:custGeom>
            <a:grpFill/>
            <a:ln w="0">
              <a:solidFill>
                <a:srgbClr val="00B0F0"/>
              </a:solidFill>
              <a:prstDash val="solid"/>
              <a:round/>
              <a:headEnd/>
              <a:tailEnd/>
            </a:ln>
          </p:spPr>
          <p:txBody>
            <a:bodyPr/>
            <a:lstStyle/>
            <a:p>
              <a:pPr defTabSz="440762" eaLnBrk="1" hangingPunct="1">
                <a:defRPr/>
              </a:pPr>
              <a:endParaRPr lang="zh-CN" altLang="en-US"/>
            </a:p>
          </p:txBody>
        </p:sp>
        <p:sp>
          <p:nvSpPr>
            <p:cNvPr id="68" name="Freeform 194"/>
            <p:cNvSpPr>
              <a:spLocks/>
            </p:cNvSpPr>
            <p:nvPr/>
          </p:nvSpPr>
          <p:spPr bwMode="auto">
            <a:xfrm>
              <a:off x="3241675" y="2982913"/>
              <a:ext cx="9525" cy="9525"/>
            </a:xfrm>
            <a:custGeom>
              <a:avLst/>
              <a:gdLst/>
              <a:ahLst/>
              <a:cxnLst>
                <a:cxn ang="0">
                  <a:pos x="22" y="12"/>
                </a:cxn>
                <a:cxn ang="0">
                  <a:pos x="22" y="12"/>
                </a:cxn>
                <a:cxn ang="0">
                  <a:pos x="11" y="23"/>
                </a:cxn>
                <a:cxn ang="0">
                  <a:pos x="0" y="12"/>
                </a:cxn>
                <a:cxn ang="0">
                  <a:pos x="11" y="0"/>
                </a:cxn>
                <a:cxn ang="0">
                  <a:pos x="22" y="12"/>
                </a:cxn>
              </a:cxnLst>
              <a:rect l="0" t="0" r="r" b="b"/>
              <a:pathLst>
                <a:path w="22" h="23">
                  <a:moveTo>
                    <a:pt x="22" y="12"/>
                  </a:moveTo>
                  <a:lnTo>
                    <a:pt x="22" y="12"/>
                  </a:lnTo>
                  <a:cubicBezTo>
                    <a:pt x="22" y="18"/>
                    <a:pt x="17" y="23"/>
                    <a:pt x="11" y="23"/>
                  </a:cubicBezTo>
                  <a:cubicBezTo>
                    <a:pt x="5" y="23"/>
                    <a:pt x="0" y="18"/>
                    <a:pt x="0" y="12"/>
                  </a:cubicBezTo>
                  <a:cubicBezTo>
                    <a:pt x="0" y="6"/>
                    <a:pt x="5" y="0"/>
                    <a:pt x="11" y="0"/>
                  </a:cubicBezTo>
                  <a:cubicBezTo>
                    <a:pt x="17" y="0"/>
                    <a:pt x="22" y="6"/>
                    <a:pt x="22" y="12"/>
                  </a:cubicBezTo>
                  <a:close/>
                </a:path>
              </a:pathLst>
            </a:custGeom>
            <a:grpFill/>
            <a:ln w="0">
              <a:noFill/>
              <a:prstDash val="solid"/>
              <a:round/>
              <a:headEnd/>
              <a:tailEnd/>
            </a:ln>
          </p:spPr>
          <p:txBody>
            <a:bodyPr/>
            <a:lstStyle/>
            <a:p>
              <a:pPr defTabSz="440762" eaLnBrk="1" hangingPunct="1">
                <a:defRPr/>
              </a:pPr>
              <a:endParaRPr lang="zh-CN" altLang="en-US"/>
            </a:p>
          </p:txBody>
        </p:sp>
        <p:sp>
          <p:nvSpPr>
            <p:cNvPr id="69" name="Freeform 195"/>
            <p:cNvSpPr>
              <a:spLocks/>
            </p:cNvSpPr>
            <p:nvPr/>
          </p:nvSpPr>
          <p:spPr bwMode="auto">
            <a:xfrm>
              <a:off x="3279775" y="2984500"/>
              <a:ext cx="7938" cy="7938"/>
            </a:xfrm>
            <a:custGeom>
              <a:avLst/>
              <a:gdLst/>
              <a:ahLst/>
              <a:cxnLst>
                <a:cxn ang="0">
                  <a:pos x="5" y="8"/>
                </a:cxn>
                <a:cxn ang="0">
                  <a:pos x="5" y="8"/>
                </a:cxn>
                <a:cxn ang="0">
                  <a:pos x="14" y="8"/>
                </a:cxn>
                <a:cxn ang="0">
                  <a:pos x="14" y="0"/>
                </a:cxn>
                <a:cxn ang="0">
                  <a:pos x="18" y="0"/>
                </a:cxn>
                <a:cxn ang="0">
                  <a:pos x="18" y="19"/>
                </a:cxn>
                <a:cxn ang="0">
                  <a:pos x="14" y="19"/>
                </a:cxn>
                <a:cxn ang="0">
                  <a:pos x="14" y="11"/>
                </a:cxn>
                <a:cxn ang="0">
                  <a:pos x="5" y="11"/>
                </a:cxn>
                <a:cxn ang="0">
                  <a:pos x="5" y="19"/>
                </a:cxn>
                <a:cxn ang="0">
                  <a:pos x="0" y="19"/>
                </a:cxn>
                <a:cxn ang="0">
                  <a:pos x="0" y="0"/>
                </a:cxn>
                <a:cxn ang="0">
                  <a:pos x="5" y="0"/>
                </a:cxn>
                <a:cxn ang="0">
                  <a:pos x="5" y="8"/>
                </a:cxn>
              </a:cxnLst>
              <a:rect l="0" t="0" r="r" b="b"/>
              <a:pathLst>
                <a:path w="18" h="19">
                  <a:moveTo>
                    <a:pt x="5" y="8"/>
                  </a:moveTo>
                  <a:lnTo>
                    <a:pt x="5" y="8"/>
                  </a:lnTo>
                  <a:lnTo>
                    <a:pt x="14" y="8"/>
                  </a:lnTo>
                  <a:lnTo>
                    <a:pt x="14" y="0"/>
                  </a:lnTo>
                  <a:lnTo>
                    <a:pt x="18" y="0"/>
                  </a:lnTo>
                  <a:lnTo>
                    <a:pt x="18" y="19"/>
                  </a:lnTo>
                  <a:lnTo>
                    <a:pt x="14" y="19"/>
                  </a:lnTo>
                  <a:lnTo>
                    <a:pt x="14" y="11"/>
                  </a:lnTo>
                  <a:lnTo>
                    <a:pt x="5" y="11"/>
                  </a:lnTo>
                  <a:lnTo>
                    <a:pt x="5" y="19"/>
                  </a:lnTo>
                  <a:lnTo>
                    <a:pt x="0" y="19"/>
                  </a:lnTo>
                  <a:lnTo>
                    <a:pt x="0" y="0"/>
                  </a:lnTo>
                  <a:lnTo>
                    <a:pt x="5" y="0"/>
                  </a:lnTo>
                  <a:lnTo>
                    <a:pt x="5" y="8"/>
                  </a:lnTo>
                  <a:close/>
                </a:path>
              </a:pathLst>
            </a:custGeom>
            <a:grpFill/>
            <a:ln w="0">
              <a:noFill/>
              <a:prstDash val="solid"/>
              <a:round/>
              <a:headEnd/>
              <a:tailEnd/>
            </a:ln>
          </p:spPr>
          <p:txBody>
            <a:bodyPr/>
            <a:lstStyle/>
            <a:p>
              <a:pPr defTabSz="440762" eaLnBrk="1" hangingPunct="1">
                <a:defRPr/>
              </a:pPr>
              <a:endParaRPr lang="zh-CN" altLang="en-US"/>
            </a:p>
          </p:txBody>
        </p:sp>
        <p:sp>
          <p:nvSpPr>
            <p:cNvPr id="72" name="Freeform 196"/>
            <p:cNvSpPr>
              <a:spLocks/>
            </p:cNvSpPr>
            <p:nvPr/>
          </p:nvSpPr>
          <p:spPr bwMode="auto">
            <a:xfrm>
              <a:off x="3289300" y="2984500"/>
              <a:ext cx="7938" cy="7938"/>
            </a:xfrm>
            <a:custGeom>
              <a:avLst/>
              <a:gdLst/>
              <a:ahLst/>
              <a:cxnLst>
                <a:cxn ang="0">
                  <a:pos x="4" y="12"/>
                </a:cxn>
                <a:cxn ang="0">
                  <a:pos x="4" y="12"/>
                </a:cxn>
                <a:cxn ang="0">
                  <a:pos x="9" y="16"/>
                </a:cxn>
                <a:cxn ang="0">
                  <a:pos x="13" y="12"/>
                </a:cxn>
                <a:cxn ang="0">
                  <a:pos x="13" y="0"/>
                </a:cxn>
                <a:cxn ang="0">
                  <a:pos x="18" y="0"/>
                </a:cxn>
                <a:cxn ang="0">
                  <a:pos x="18" y="12"/>
                </a:cxn>
                <a:cxn ang="0">
                  <a:pos x="16" y="17"/>
                </a:cxn>
                <a:cxn ang="0">
                  <a:pos x="9" y="19"/>
                </a:cxn>
                <a:cxn ang="0">
                  <a:pos x="1" y="17"/>
                </a:cxn>
                <a:cxn ang="0">
                  <a:pos x="0" y="12"/>
                </a:cxn>
                <a:cxn ang="0">
                  <a:pos x="0" y="0"/>
                </a:cxn>
                <a:cxn ang="0">
                  <a:pos x="4" y="0"/>
                </a:cxn>
                <a:cxn ang="0">
                  <a:pos x="4" y="12"/>
                </a:cxn>
              </a:cxnLst>
              <a:rect l="0" t="0" r="r" b="b"/>
              <a:pathLst>
                <a:path w="18" h="19">
                  <a:moveTo>
                    <a:pt x="4" y="12"/>
                  </a:moveTo>
                  <a:lnTo>
                    <a:pt x="4" y="12"/>
                  </a:lnTo>
                  <a:cubicBezTo>
                    <a:pt x="4" y="15"/>
                    <a:pt x="5" y="16"/>
                    <a:pt x="9" y="16"/>
                  </a:cubicBezTo>
                  <a:cubicBezTo>
                    <a:pt x="12" y="16"/>
                    <a:pt x="13" y="15"/>
                    <a:pt x="13" y="12"/>
                  </a:cubicBezTo>
                  <a:lnTo>
                    <a:pt x="13" y="0"/>
                  </a:lnTo>
                  <a:lnTo>
                    <a:pt x="18" y="0"/>
                  </a:lnTo>
                  <a:lnTo>
                    <a:pt x="18" y="12"/>
                  </a:lnTo>
                  <a:cubicBezTo>
                    <a:pt x="18" y="14"/>
                    <a:pt x="17" y="16"/>
                    <a:pt x="16" y="17"/>
                  </a:cubicBezTo>
                  <a:cubicBezTo>
                    <a:pt x="15" y="19"/>
                    <a:pt x="12" y="19"/>
                    <a:pt x="9" y="19"/>
                  </a:cubicBezTo>
                  <a:cubicBezTo>
                    <a:pt x="5" y="19"/>
                    <a:pt x="3" y="19"/>
                    <a:pt x="1" y="17"/>
                  </a:cubicBezTo>
                  <a:cubicBezTo>
                    <a:pt x="0" y="16"/>
                    <a:pt x="0" y="14"/>
                    <a:pt x="0" y="12"/>
                  </a:cubicBezTo>
                  <a:lnTo>
                    <a:pt x="0" y="0"/>
                  </a:lnTo>
                  <a:lnTo>
                    <a:pt x="4" y="0"/>
                  </a:lnTo>
                  <a:lnTo>
                    <a:pt x="4" y="12"/>
                  </a:lnTo>
                  <a:close/>
                </a:path>
              </a:pathLst>
            </a:custGeom>
            <a:grpFill/>
            <a:ln w="0">
              <a:noFill/>
              <a:prstDash val="solid"/>
              <a:round/>
              <a:headEnd/>
              <a:tailEnd/>
            </a:ln>
          </p:spPr>
          <p:txBody>
            <a:bodyPr/>
            <a:lstStyle/>
            <a:p>
              <a:pPr defTabSz="440762" eaLnBrk="1" hangingPunct="1">
                <a:defRPr/>
              </a:pPr>
              <a:endParaRPr lang="zh-CN" altLang="en-US"/>
            </a:p>
          </p:txBody>
        </p:sp>
        <p:sp>
          <p:nvSpPr>
            <p:cNvPr id="73" name="Freeform 197"/>
            <p:cNvSpPr>
              <a:spLocks noEditPoints="1"/>
            </p:cNvSpPr>
            <p:nvPr/>
          </p:nvSpPr>
          <p:spPr bwMode="auto">
            <a:xfrm>
              <a:off x="3297238" y="2984500"/>
              <a:ext cx="9525" cy="7938"/>
            </a:xfrm>
            <a:custGeom>
              <a:avLst/>
              <a:gdLst/>
              <a:ahLst/>
              <a:cxnLst>
                <a:cxn ang="0">
                  <a:pos x="8" y="11"/>
                </a:cxn>
                <a:cxn ang="0">
                  <a:pos x="8" y="11"/>
                </a:cxn>
                <a:cxn ang="0">
                  <a:pos x="14" y="11"/>
                </a:cxn>
                <a:cxn ang="0">
                  <a:pos x="11" y="4"/>
                </a:cxn>
                <a:cxn ang="0">
                  <a:pos x="8" y="11"/>
                </a:cxn>
                <a:cxn ang="0">
                  <a:pos x="14" y="0"/>
                </a:cxn>
                <a:cxn ang="0">
                  <a:pos x="14" y="0"/>
                </a:cxn>
                <a:cxn ang="0">
                  <a:pos x="22" y="19"/>
                </a:cxn>
                <a:cxn ang="0">
                  <a:pos x="17" y="19"/>
                </a:cxn>
                <a:cxn ang="0">
                  <a:pos x="16" y="15"/>
                </a:cxn>
                <a:cxn ang="0">
                  <a:pos x="7" y="15"/>
                </a:cxn>
                <a:cxn ang="0">
                  <a:pos x="5" y="19"/>
                </a:cxn>
                <a:cxn ang="0">
                  <a:pos x="0" y="19"/>
                </a:cxn>
                <a:cxn ang="0">
                  <a:pos x="9" y="0"/>
                </a:cxn>
                <a:cxn ang="0">
                  <a:pos x="14" y="0"/>
                </a:cxn>
              </a:cxnLst>
              <a:rect l="0" t="0" r="r" b="b"/>
              <a:pathLst>
                <a:path w="22" h="19">
                  <a:moveTo>
                    <a:pt x="8" y="11"/>
                  </a:moveTo>
                  <a:lnTo>
                    <a:pt x="8" y="11"/>
                  </a:lnTo>
                  <a:lnTo>
                    <a:pt x="14" y="11"/>
                  </a:lnTo>
                  <a:lnTo>
                    <a:pt x="11" y="4"/>
                  </a:lnTo>
                  <a:lnTo>
                    <a:pt x="8" y="11"/>
                  </a:lnTo>
                  <a:close/>
                  <a:moveTo>
                    <a:pt x="14" y="0"/>
                  </a:moveTo>
                  <a:lnTo>
                    <a:pt x="14" y="0"/>
                  </a:lnTo>
                  <a:lnTo>
                    <a:pt x="22" y="19"/>
                  </a:lnTo>
                  <a:lnTo>
                    <a:pt x="17" y="19"/>
                  </a:lnTo>
                  <a:lnTo>
                    <a:pt x="16" y="15"/>
                  </a:lnTo>
                  <a:lnTo>
                    <a:pt x="7" y="15"/>
                  </a:lnTo>
                  <a:lnTo>
                    <a:pt x="5" y="19"/>
                  </a:lnTo>
                  <a:lnTo>
                    <a:pt x="0" y="19"/>
                  </a:lnTo>
                  <a:lnTo>
                    <a:pt x="9" y="0"/>
                  </a:lnTo>
                  <a:lnTo>
                    <a:pt x="14" y="0"/>
                  </a:lnTo>
                  <a:close/>
                </a:path>
              </a:pathLst>
            </a:custGeom>
            <a:grpFill/>
            <a:ln w="0">
              <a:noFill/>
              <a:prstDash val="solid"/>
              <a:round/>
              <a:headEnd/>
              <a:tailEnd/>
            </a:ln>
          </p:spPr>
          <p:txBody>
            <a:bodyPr/>
            <a:lstStyle/>
            <a:p>
              <a:pPr defTabSz="440762" eaLnBrk="1" hangingPunct="1">
                <a:defRPr/>
              </a:pPr>
              <a:endParaRPr lang="zh-CN" altLang="en-US"/>
            </a:p>
          </p:txBody>
        </p:sp>
        <p:sp>
          <p:nvSpPr>
            <p:cNvPr id="75" name="Freeform 198"/>
            <p:cNvSpPr>
              <a:spLocks/>
            </p:cNvSpPr>
            <p:nvPr/>
          </p:nvSpPr>
          <p:spPr bwMode="auto">
            <a:xfrm>
              <a:off x="3305175" y="2984500"/>
              <a:ext cx="12700" cy="7938"/>
            </a:xfrm>
            <a:custGeom>
              <a:avLst/>
              <a:gdLst/>
              <a:ahLst/>
              <a:cxnLst>
                <a:cxn ang="0">
                  <a:pos x="4" y="0"/>
                </a:cxn>
                <a:cxn ang="0">
                  <a:pos x="4" y="0"/>
                </a:cxn>
                <a:cxn ang="0">
                  <a:pos x="9" y="15"/>
                </a:cxn>
                <a:cxn ang="0">
                  <a:pos x="13" y="0"/>
                </a:cxn>
                <a:cxn ang="0">
                  <a:pos x="18" y="0"/>
                </a:cxn>
                <a:cxn ang="0">
                  <a:pos x="22" y="15"/>
                </a:cxn>
                <a:cxn ang="0">
                  <a:pos x="27" y="0"/>
                </a:cxn>
                <a:cxn ang="0">
                  <a:pos x="31" y="0"/>
                </a:cxn>
                <a:cxn ang="0">
                  <a:pos x="25" y="19"/>
                </a:cxn>
                <a:cxn ang="0">
                  <a:pos x="20" y="19"/>
                </a:cxn>
                <a:cxn ang="0">
                  <a:pos x="15" y="5"/>
                </a:cxn>
                <a:cxn ang="0">
                  <a:pos x="11" y="19"/>
                </a:cxn>
                <a:cxn ang="0">
                  <a:pos x="6" y="19"/>
                </a:cxn>
                <a:cxn ang="0">
                  <a:pos x="0" y="0"/>
                </a:cxn>
                <a:cxn ang="0">
                  <a:pos x="4" y="0"/>
                </a:cxn>
              </a:cxnLst>
              <a:rect l="0" t="0" r="r" b="b"/>
              <a:pathLst>
                <a:path w="31" h="19">
                  <a:moveTo>
                    <a:pt x="4" y="0"/>
                  </a:moveTo>
                  <a:lnTo>
                    <a:pt x="4" y="0"/>
                  </a:lnTo>
                  <a:lnTo>
                    <a:pt x="9" y="15"/>
                  </a:lnTo>
                  <a:lnTo>
                    <a:pt x="13" y="0"/>
                  </a:lnTo>
                  <a:lnTo>
                    <a:pt x="18" y="0"/>
                  </a:lnTo>
                  <a:lnTo>
                    <a:pt x="22" y="15"/>
                  </a:lnTo>
                  <a:lnTo>
                    <a:pt x="27" y="0"/>
                  </a:lnTo>
                  <a:lnTo>
                    <a:pt x="31" y="0"/>
                  </a:lnTo>
                  <a:lnTo>
                    <a:pt x="25" y="19"/>
                  </a:lnTo>
                  <a:lnTo>
                    <a:pt x="20" y="19"/>
                  </a:lnTo>
                  <a:lnTo>
                    <a:pt x="15" y="5"/>
                  </a:lnTo>
                  <a:lnTo>
                    <a:pt x="11" y="19"/>
                  </a:lnTo>
                  <a:lnTo>
                    <a:pt x="6" y="19"/>
                  </a:lnTo>
                  <a:lnTo>
                    <a:pt x="0" y="0"/>
                  </a:lnTo>
                  <a:lnTo>
                    <a:pt x="4" y="0"/>
                  </a:lnTo>
                  <a:close/>
                </a:path>
              </a:pathLst>
            </a:custGeom>
            <a:grpFill/>
            <a:ln w="0">
              <a:noFill/>
              <a:prstDash val="solid"/>
              <a:round/>
              <a:headEnd/>
              <a:tailEnd/>
            </a:ln>
          </p:spPr>
          <p:txBody>
            <a:bodyPr/>
            <a:lstStyle/>
            <a:p>
              <a:pPr defTabSz="440762" eaLnBrk="1" hangingPunct="1">
                <a:defRPr/>
              </a:pPr>
              <a:endParaRPr lang="zh-CN" altLang="en-US"/>
            </a:p>
          </p:txBody>
        </p:sp>
        <p:sp>
          <p:nvSpPr>
            <p:cNvPr id="76" name="Freeform 199"/>
            <p:cNvSpPr>
              <a:spLocks/>
            </p:cNvSpPr>
            <p:nvPr/>
          </p:nvSpPr>
          <p:spPr bwMode="auto">
            <a:xfrm>
              <a:off x="3319463" y="2984500"/>
              <a:ext cx="6350" cy="7938"/>
            </a:xfrm>
            <a:custGeom>
              <a:avLst/>
              <a:gdLst/>
              <a:ahLst/>
              <a:cxnLst>
                <a:cxn ang="0">
                  <a:pos x="5" y="8"/>
                </a:cxn>
                <a:cxn ang="0">
                  <a:pos x="5" y="8"/>
                </a:cxn>
                <a:cxn ang="0">
                  <a:pos x="17" y="8"/>
                </a:cxn>
                <a:cxn ang="0">
                  <a:pos x="17" y="11"/>
                </a:cxn>
                <a:cxn ang="0">
                  <a:pos x="5" y="11"/>
                </a:cxn>
                <a:cxn ang="0">
                  <a:pos x="10" y="16"/>
                </a:cxn>
                <a:cxn ang="0">
                  <a:pos x="17" y="16"/>
                </a:cxn>
                <a:cxn ang="0">
                  <a:pos x="17" y="19"/>
                </a:cxn>
                <a:cxn ang="0">
                  <a:pos x="9" y="19"/>
                </a:cxn>
                <a:cxn ang="0">
                  <a:pos x="3" y="17"/>
                </a:cxn>
                <a:cxn ang="0">
                  <a:pos x="0" y="10"/>
                </a:cxn>
                <a:cxn ang="0">
                  <a:pos x="10" y="0"/>
                </a:cxn>
                <a:cxn ang="0">
                  <a:pos x="17" y="0"/>
                </a:cxn>
                <a:cxn ang="0">
                  <a:pos x="17" y="4"/>
                </a:cxn>
                <a:cxn ang="0">
                  <a:pos x="10" y="4"/>
                </a:cxn>
                <a:cxn ang="0">
                  <a:pos x="5" y="8"/>
                </a:cxn>
              </a:cxnLst>
              <a:rect l="0" t="0" r="r" b="b"/>
              <a:pathLst>
                <a:path w="17" h="19">
                  <a:moveTo>
                    <a:pt x="5" y="8"/>
                  </a:moveTo>
                  <a:lnTo>
                    <a:pt x="5" y="8"/>
                  </a:lnTo>
                  <a:lnTo>
                    <a:pt x="17" y="8"/>
                  </a:lnTo>
                  <a:lnTo>
                    <a:pt x="17" y="11"/>
                  </a:lnTo>
                  <a:lnTo>
                    <a:pt x="5" y="11"/>
                  </a:lnTo>
                  <a:cubicBezTo>
                    <a:pt x="5" y="15"/>
                    <a:pt x="6" y="16"/>
                    <a:pt x="10" y="16"/>
                  </a:cubicBezTo>
                  <a:lnTo>
                    <a:pt x="17" y="16"/>
                  </a:lnTo>
                  <a:lnTo>
                    <a:pt x="17" y="19"/>
                  </a:lnTo>
                  <a:lnTo>
                    <a:pt x="9" y="19"/>
                  </a:lnTo>
                  <a:cubicBezTo>
                    <a:pt x="7" y="19"/>
                    <a:pt x="5" y="19"/>
                    <a:pt x="3" y="17"/>
                  </a:cubicBezTo>
                  <a:cubicBezTo>
                    <a:pt x="1" y="16"/>
                    <a:pt x="0" y="13"/>
                    <a:pt x="0" y="10"/>
                  </a:cubicBezTo>
                  <a:cubicBezTo>
                    <a:pt x="0" y="3"/>
                    <a:pt x="3" y="0"/>
                    <a:pt x="10" y="0"/>
                  </a:cubicBezTo>
                  <a:lnTo>
                    <a:pt x="17" y="0"/>
                  </a:lnTo>
                  <a:lnTo>
                    <a:pt x="17" y="4"/>
                  </a:lnTo>
                  <a:lnTo>
                    <a:pt x="10" y="4"/>
                  </a:lnTo>
                  <a:cubicBezTo>
                    <a:pt x="7" y="4"/>
                    <a:pt x="5" y="5"/>
                    <a:pt x="5" y="8"/>
                  </a:cubicBezTo>
                  <a:close/>
                </a:path>
              </a:pathLst>
            </a:custGeom>
            <a:grpFill/>
            <a:ln w="0">
              <a:noFill/>
              <a:prstDash val="solid"/>
              <a:round/>
              <a:headEnd/>
              <a:tailEnd/>
            </a:ln>
          </p:spPr>
          <p:txBody>
            <a:bodyPr/>
            <a:lstStyle/>
            <a:p>
              <a:pPr defTabSz="440762" eaLnBrk="1" hangingPunct="1">
                <a:defRPr/>
              </a:pPr>
              <a:endParaRPr lang="zh-CN" altLang="en-US"/>
            </a:p>
          </p:txBody>
        </p:sp>
        <p:sp>
          <p:nvSpPr>
            <p:cNvPr id="77" name="Freeform 200"/>
            <p:cNvSpPr>
              <a:spLocks/>
            </p:cNvSpPr>
            <p:nvPr/>
          </p:nvSpPr>
          <p:spPr bwMode="auto">
            <a:xfrm>
              <a:off x="3327400" y="2984500"/>
              <a:ext cx="1588" cy="7938"/>
            </a:xfrm>
            <a:custGeom>
              <a:avLst/>
              <a:gdLst/>
              <a:ahLst/>
              <a:cxnLst>
                <a:cxn ang="0">
                  <a:pos x="0" y="0"/>
                </a:cxn>
                <a:cxn ang="0">
                  <a:pos x="0" y="0"/>
                </a:cxn>
                <a:cxn ang="0">
                  <a:pos x="5" y="0"/>
                </a:cxn>
                <a:cxn ang="0">
                  <a:pos x="5" y="19"/>
                </a:cxn>
                <a:cxn ang="0">
                  <a:pos x="0" y="19"/>
                </a:cxn>
                <a:cxn ang="0">
                  <a:pos x="0" y="0"/>
                </a:cxn>
              </a:cxnLst>
              <a:rect l="0" t="0" r="r" b="b"/>
              <a:pathLst>
                <a:path w="5" h="19">
                  <a:moveTo>
                    <a:pt x="0" y="0"/>
                  </a:moveTo>
                  <a:lnTo>
                    <a:pt x="0" y="0"/>
                  </a:lnTo>
                  <a:lnTo>
                    <a:pt x="5" y="0"/>
                  </a:lnTo>
                  <a:lnTo>
                    <a:pt x="5" y="19"/>
                  </a:lnTo>
                  <a:lnTo>
                    <a:pt x="0" y="19"/>
                  </a:lnTo>
                  <a:lnTo>
                    <a:pt x="0" y="0"/>
                  </a:lnTo>
                  <a:close/>
                </a:path>
              </a:pathLst>
            </a:custGeom>
            <a:grpFill/>
            <a:ln w="0">
              <a:noFill/>
              <a:prstDash val="solid"/>
              <a:round/>
              <a:headEnd/>
              <a:tailEnd/>
            </a:ln>
          </p:spPr>
          <p:txBody>
            <a:bodyPr/>
            <a:lstStyle/>
            <a:p>
              <a:pPr defTabSz="440762" eaLnBrk="1" hangingPunct="1">
                <a:defRPr/>
              </a:pPr>
              <a:endParaRPr lang="zh-CN" altLang="en-US"/>
            </a:p>
          </p:txBody>
        </p:sp>
        <p:sp>
          <p:nvSpPr>
            <p:cNvPr id="78" name="Freeform 201"/>
            <p:cNvSpPr>
              <a:spLocks noEditPoints="1"/>
            </p:cNvSpPr>
            <p:nvPr/>
          </p:nvSpPr>
          <p:spPr bwMode="auto">
            <a:xfrm>
              <a:off x="3273425" y="3478213"/>
              <a:ext cx="61913" cy="28575"/>
            </a:xfrm>
            <a:custGeom>
              <a:avLst/>
              <a:gdLst/>
              <a:ahLst/>
              <a:cxnLst>
                <a:cxn ang="0">
                  <a:pos x="27" y="26"/>
                </a:cxn>
                <a:cxn ang="0">
                  <a:pos x="27" y="26"/>
                </a:cxn>
                <a:cxn ang="0">
                  <a:pos x="27" y="43"/>
                </a:cxn>
                <a:cxn ang="0">
                  <a:pos x="118" y="43"/>
                </a:cxn>
                <a:cxn ang="0">
                  <a:pos x="119" y="43"/>
                </a:cxn>
                <a:cxn ang="0">
                  <a:pos x="119" y="27"/>
                </a:cxn>
                <a:cxn ang="0">
                  <a:pos x="27" y="26"/>
                </a:cxn>
                <a:cxn ang="0">
                  <a:pos x="118" y="70"/>
                </a:cxn>
                <a:cxn ang="0">
                  <a:pos x="118" y="70"/>
                </a:cxn>
                <a:cxn ang="0">
                  <a:pos x="27" y="70"/>
                </a:cxn>
                <a:cxn ang="0">
                  <a:pos x="0" y="43"/>
                </a:cxn>
                <a:cxn ang="0">
                  <a:pos x="0" y="27"/>
                </a:cxn>
                <a:cxn ang="0">
                  <a:pos x="27" y="0"/>
                </a:cxn>
                <a:cxn ang="0">
                  <a:pos x="118" y="0"/>
                </a:cxn>
                <a:cxn ang="0">
                  <a:pos x="146" y="27"/>
                </a:cxn>
                <a:cxn ang="0">
                  <a:pos x="146" y="43"/>
                </a:cxn>
                <a:cxn ang="0">
                  <a:pos x="118" y="70"/>
                </a:cxn>
              </a:cxnLst>
              <a:rect l="0" t="0" r="r" b="b"/>
              <a:pathLst>
                <a:path w="146" h="70">
                  <a:moveTo>
                    <a:pt x="27" y="26"/>
                  </a:moveTo>
                  <a:lnTo>
                    <a:pt x="27" y="26"/>
                  </a:lnTo>
                  <a:lnTo>
                    <a:pt x="27" y="43"/>
                  </a:lnTo>
                  <a:lnTo>
                    <a:pt x="118" y="43"/>
                  </a:lnTo>
                  <a:cubicBezTo>
                    <a:pt x="119" y="43"/>
                    <a:pt x="119" y="43"/>
                    <a:pt x="119" y="43"/>
                  </a:cubicBezTo>
                  <a:lnTo>
                    <a:pt x="119" y="27"/>
                  </a:lnTo>
                  <a:lnTo>
                    <a:pt x="27" y="26"/>
                  </a:lnTo>
                  <a:close/>
                  <a:moveTo>
                    <a:pt x="118" y="70"/>
                  </a:moveTo>
                  <a:lnTo>
                    <a:pt x="118" y="70"/>
                  </a:lnTo>
                  <a:lnTo>
                    <a:pt x="27" y="70"/>
                  </a:lnTo>
                  <a:cubicBezTo>
                    <a:pt x="12" y="70"/>
                    <a:pt x="0" y="57"/>
                    <a:pt x="0" y="43"/>
                  </a:cubicBezTo>
                  <a:lnTo>
                    <a:pt x="0" y="27"/>
                  </a:lnTo>
                  <a:cubicBezTo>
                    <a:pt x="0" y="12"/>
                    <a:pt x="12" y="0"/>
                    <a:pt x="27" y="0"/>
                  </a:cubicBezTo>
                  <a:lnTo>
                    <a:pt x="118" y="0"/>
                  </a:lnTo>
                  <a:cubicBezTo>
                    <a:pt x="133" y="0"/>
                    <a:pt x="146" y="12"/>
                    <a:pt x="146" y="27"/>
                  </a:cubicBezTo>
                  <a:lnTo>
                    <a:pt x="146" y="43"/>
                  </a:lnTo>
                  <a:cubicBezTo>
                    <a:pt x="146" y="57"/>
                    <a:pt x="133" y="70"/>
                    <a:pt x="118" y="70"/>
                  </a:cubicBezTo>
                  <a:close/>
                </a:path>
              </a:pathLst>
            </a:custGeom>
            <a:grpFill/>
            <a:ln w="0">
              <a:noFill/>
              <a:prstDash val="solid"/>
              <a:round/>
              <a:headEnd/>
              <a:tailEnd/>
            </a:ln>
          </p:spPr>
          <p:txBody>
            <a:bodyPr/>
            <a:lstStyle/>
            <a:p>
              <a:pPr defTabSz="440762" eaLnBrk="1" hangingPunct="1">
                <a:defRPr/>
              </a:pPr>
              <a:endParaRPr lang="zh-CN" altLang="en-US"/>
            </a:p>
          </p:txBody>
        </p:sp>
        <p:sp>
          <p:nvSpPr>
            <p:cNvPr id="79" name="Freeform 202"/>
            <p:cNvSpPr>
              <a:spLocks/>
            </p:cNvSpPr>
            <p:nvPr/>
          </p:nvSpPr>
          <p:spPr bwMode="auto">
            <a:xfrm>
              <a:off x="3460750" y="3497263"/>
              <a:ext cx="58738" cy="58738"/>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w="0">
              <a:noFill/>
              <a:prstDash val="solid"/>
              <a:round/>
              <a:headEnd/>
              <a:tailEnd/>
            </a:ln>
          </p:spPr>
          <p:txBody>
            <a:bodyPr/>
            <a:lstStyle/>
            <a:p>
              <a:pPr defTabSz="440762" eaLnBrk="1" hangingPunct="1">
                <a:defRPr/>
              </a:pPr>
              <a:endParaRPr lang="zh-CN" altLang="en-US"/>
            </a:p>
          </p:txBody>
        </p:sp>
        <p:sp>
          <p:nvSpPr>
            <p:cNvPr id="80" name="Freeform 203"/>
            <p:cNvSpPr>
              <a:spLocks/>
            </p:cNvSpPr>
            <p:nvPr/>
          </p:nvSpPr>
          <p:spPr bwMode="auto">
            <a:xfrm>
              <a:off x="3549650" y="3497263"/>
              <a:ext cx="58738" cy="58738"/>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w="0">
              <a:noFill/>
              <a:prstDash val="solid"/>
              <a:round/>
              <a:headEnd/>
              <a:tailEnd/>
            </a:ln>
          </p:spPr>
          <p:txBody>
            <a:bodyPr/>
            <a:lstStyle/>
            <a:p>
              <a:pPr defTabSz="440762" eaLnBrk="1" hangingPunct="1">
                <a:defRPr/>
              </a:pPr>
              <a:endParaRPr lang="zh-CN" altLang="en-US"/>
            </a:p>
          </p:txBody>
        </p:sp>
      </p:grpSp>
      <p:grpSp>
        <p:nvGrpSpPr>
          <p:cNvPr id="81" name="组合 25752"/>
          <p:cNvGrpSpPr>
            <a:grpSpLocks noChangeAspect="1"/>
          </p:cNvGrpSpPr>
          <p:nvPr/>
        </p:nvGrpSpPr>
        <p:grpSpPr bwMode="auto">
          <a:xfrm>
            <a:off x="7553690" y="4184072"/>
            <a:ext cx="482809" cy="706586"/>
            <a:chOff x="2192338" y="654050"/>
            <a:chExt cx="446088" cy="652463"/>
          </a:xfrm>
          <a:solidFill>
            <a:srgbClr val="00B0F0"/>
          </a:solidFill>
        </p:grpSpPr>
        <p:sp>
          <p:nvSpPr>
            <p:cNvPr id="82" name="Freeform 85"/>
            <p:cNvSpPr>
              <a:spLocks/>
            </p:cNvSpPr>
            <p:nvPr/>
          </p:nvSpPr>
          <p:spPr bwMode="auto">
            <a:xfrm>
              <a:off x="2192338" y="771525"/>
              <a:ext cx="339725" cy="534988"/>
            </a:xfrm>
            <a:custGeom>
              <a:avLst/>
              <a:gdLst>
                <a:gd name="T0" fmla="*/ 2147483646 w 807"/>
                <a:gd name="T1" fmla="*/ 0 h 1277"/>
                <a:gd name="T2" fmla="*/ 2147483646 w 807"/>
                <a:gd name="T3" fmla="*/ 0 h 1277"/>
                <a:gd name="T4" fmla="*/ 2147483646 w 807"/>
                <a:gd name="T5" fmla="*/ 0 h 1277"/>
                <a:gd name="T6" fmla="*/ 0 w 807"/>
                <a:gd name="T7" fmla="*/ 2147483646 h 1277"/>
                <a:gd name="T8" fmla="*/ 0 w 807"/>
                <a:gd name="T9" fmla="*/ 2147483646 h 1277"/>
                <a:gd name="T10" fmla="*/ 2147483646 w 807"/>
                <a:gd name="T11" fmla="*/ 2147483646 h 1277"/>
                <a:gd name="T12" fmla="*/ 2147483646 w 807"/>
                <a:gd name="T13" fmla="*/ 2147483646 h 1277"/>
                <a:gd name="T14" fmla="*/ 2147483646 w 807"/>
                <a:gd name="T15" fmla="*/ 2147483646 h 1277"/>
                <a:gd name="T16" fmla="*/ 2147483646 w 807"/>
                <a:gd name="T17" fmla="*/ 2147483646 h 1277"/>
                <a:gd name="T18" fmla="*/ 2147483646 w 807"/>
                <a:gd name="T19" fmla="*/ 2147483646 h 1277"/>
                <a:gd name="T20" fmla="*/ 2147483646 w 807"/>
                <a:gd name="T21" fmla="*/ 2147483646 h 1277"/>
                <a:gd name="T22" fmla="*/ 2147483646 w 807"/>
                <a:gd name="T23" fmla="*/ 2147483646 h 1277"/>
                <a:gd name="T24" fmla="*/ 2147483646 w 807"/>
                <a:gd name="T25" fmla="*/ 2147483646 h 1277"/>
                <a:gd name="T26" fmla="*/ 2147483646 w 807"/>
                <a:gd name="T27" fmla="*/ 2147483646 h 1277"/>
                <a:gd name="T28" fmla="*/ 2147483646 w 807"/>
                <a:gd name="T29" fmla="*/ 2147483646 h 1277"/>
                <a:gd name="T30" fmla="*/ 2147483646 w 807"/>
                <a:gd name="T31" fmla="*/ 2147483646 h 1277"/>
                <a:gd name="T32" fmla="*/ 2147483646 w 807"/>
                <a:gd name="T33" fmla="*/ 2147483646 h 1277"/>
                <a:gd name="T34" fmla="*/ 2147483646 w 807"/>
                <a:gd name="T35" fmla="*/ 2147483646 h 1277"/>
                <a:gd name="T36" fmla="*/ 2147483646 w 807"/>
                <a:gd name="T37" fmla="*/ 2147483646 h 1277"/>
                <a:gd name="T38" fmla="*/ 2147483646 w 807"/>
                <a:gd name="T39" fmla="*/ 2147483646 h 1277"/>
                <a:gd name="T40" fmla="*/ 2147483646 w 807"/>
                <a:gd name="T41" fmla="*/ 2147483646 h 1277"/>
                <a:gd name="T42" fmla="*/ 2147483646 w 807"/>
                <a:gd name="T43" fmla="*/ 2147483646 h 1277"/>
                <a:gd name="T44" fmla="*/ 2147483646 w 807"/>
                <a:gd name="T45" fmla="*/ 2147483646 h 1277"/>
                <a:gd name="T46" fmla="*/ 2147483646 w 807"/>
                <a:gd name="T47" fmla="*/ 2147483646 h 1277"/>
                <a:gd name="T48" fmla="*/ 2147483646 w 807"/>
                <a:gd name="T49" fmla="*/ 2147483646 h 1277"/>
                <a:gd name="T50" fmla="*/ 2147483646 w 807"/>
                <a:gd name="T51" fmla="*/ 2147483646 h 1277"/>
                <a:gd name="T52" fmla="*/ 2147483646 w 807"/>
                <a:gd name="T53" fmla="*/ 2147483646 h 1277"/>
                <a:gd name="T54" fmla="*/ 2147483646 w 807"/>
                <a:gd name="T55" fmla="*/ 0 h 12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07" h="1277">
                  <a:moveTo>
                    <a:pt x="710" y="0"/>
                  </a:moveTo>
                  <a:lnTo>
                    <a:pt x="710" y="0"/>
                  </a:lnTo>
                  <a:lnTo>
                    <a:pt x="97" y="0"/>
                  </a:lnTo>
                  <a:cubicBezTo>
                    <a:pt x="43" y="0"/>
                    <a:pt x="0" y="43"/>
                    <a:pt x="0" y="97"/>
                  </a:cubicBezTo>
                  <a:lnTo>
                    <a:pt x="0" y="1147"/>
                  </a:lnTo>
                  <a:cubicBezTo>
                    <a:pt x="0" y="1200"/>
                    <a:pt x="43" y="1244"/>
                    <a:pt x="97" y="1244"/>
                  </a:cubicBezTo>
                  <a:lnTo>
                    <a:pt x="401" y="1244"/>
                  </a:lnTo>
                  <a:cubicBezTo>
                    <a:pt x="409" y="1263"/>
                    <a:pt x="428" y="1277"/>
                    <a:pt x="450" y="1277"/>
                  </a:cubicBezTo>
                  <a:cubicBezTo>
                    <a:pt x="480" y="1277"/>
                    <a:pt x="504" y="1253"/>
                    <a:pt x="504" y="1224"/>
                  </a:cubicBezTo>
                  <a:cubicBezTo>
                    <a:pt x="504" y="1194"/>
                    <a:pt x="480" y="1170"/>
                    <a:pt x="450" y="1170"/>
                  </a:cubicBezTo>
                  <a:cubicBezTo>
                    <a:pt x="428" y="1170"/>
                    <a:pt x="409" y="1184"/>
                    <a:pt x="401" y="1204"/>
                  </a:cubicBezTo>
                  <a:lnTo>
                    <a:pt x="97" y="1204"/>
                  </a:lnTo>
                  <a:cubicBezTo>
                    <a:pt x="65" y="1204"/>
                    <a:pt x="40" y="1178"/>
                    <a:pt x="40" y="1147"/>
                  </a:cubicBezTo>
                  <a:lnTo>
                    <a:pt x="40" y="97"/>
                  </a:lnTo>
                  <a:cubicBezTo>
                    <a:pt x="40" y="65"/>
                    <a:pt x="65" y="40"/>
                    <a:pt x="97" y="40"/>
                  </a:cubicBezTo>
                  <a:lnTo>
                    <a:pt x="710" y="40"/>
                  </a:lnTo>
                  <a:cubicBezTo>
                    <a:pt x="741" y="40"/>
                    <a:pt x="767" y="65"/>
                    <a:pt x="767" y="97"/>
                  </a:cubicBezTo>
                  <a:lnTo>
                    <a:pt x="767" y="1147"/>
                  </a:lnTo>
                  <a:cubicBezTo>
                    <a:pt x="767" y="1178"/>
                    <a:pt x="741" y="1204"/>
                    <a:pt x="710" y="1204"/>
                  </a:cubicBezTo>
                  <a:lnTo>
                    <a:pt x="662" y="1204"/>
                  </a:lnTo>
                  <a:cubicBezTo>
                    <a:pt x="654" y="1184"/>
                    <a:pt x="635" y="1170"/>
                    <a:pt x="612" y="1170"/>
                  </a:cubicBezTo>
                  <a:cubicBezTo>
                    <a:pt x="583" y="1170"/>
                    <a:pt x="559" y="1194"/>
                    <a:pt x="559" y="1224"/>
                  </a:cubicBezTo>
                  <a:cubicBezTo>
                    <a:pt x="559" y="1253"/>
                    <a:pt x="583" y="1277"/>
                    <a:pt x="612" y="1277"/>
                  </a:cubicBezTo>
                  <a:cubicBezTo>
                    <a:pt x="635" y="1277"/>
                    <a:pt x="654" y="1263"/>
                    <a:pt x="662" y="1244"/>
                  </a:cubicBezTo>
                  <a:lnTo>
                    <a:pt x="710" y="1244"/>
                  </a:lnTo>
                  <a:cubicBezTo>
                    <a:pt x="763" y="1244"/>
                    <a:pt x="807" y="1200"/>
                    <a:pt x="807" y="1147"/>
                  </a:cubicBezTo>
                  <a:lnTo>
                    <a:pt x="807" y="97"/>
                  </a:lnTo>
                  <a:cubicBezTo>
                    <a:pt x="807" y="43"/>
                    <a:pt x="763" y="0"/>
                    <a:pt x="710" y="0"/>
                  </a:cubicBezTo>
                  <a:close/>
                </a:path>
              </a:pathLst>
            </a:custGeom>
            <a:grpFill/>
            <a:ln w="0">
              <a:solidFill>
                <a:srgbClr val="00B0F0"/>
              </a:solidFill>
              <a:prstDash val="solid"/>
              <a:round/>
              <a:headEnd/>
              <a:tailEnd/>
            </a:ln>
          </p:spPr>
          <p:txBody>
            <a:bodyPr/>
            <a:lstStyle/>
            <a:p>
              <a:endParaRPr lang="zh-CN" altLang="en-US"/>
            </a:p>
          </p:txBody>
        </p:sp>
        <p:sp>
          <p:nvSpPr>
            <p:cNvPr id="83" name="Freeform 86"/>
            <p:cNvSpPr>
              <a:spLocks/>
            </p:cNvSpPr>
            <p:nvPr/>
          </p:nvSpPr>
          <p:spPr bwMode="auto">
            <a:xfrm>
              <a:off x="2343150" y="1195388"/>
              <a:ext cx="38100" cy="36513"/>
            </a:xfrm>
            <a:custGeom>
              <a:avLst/>
              <a:gdLst>
                <a:gd name="T0" fmla="*/ 0 w 91"/>
                <a:gd name="T1" fmla="*/ 2147483646 h 90"/>
                <a:gd name="T2" fmla="*/ 0 w 91"/>
                <a:gd name="T3" fmla="*/ 2147483646 h 90"/>
                <a:gd name="T4" fmla="*/ 2147483646 w 91"/>
                <a:gd name="T5" fmla="*/ 2147483646 h 90"/>
                <a:gd name="T6" fmla="*/ 2147483646 w 91"/>
                <a:gd name="T7" fmla="*/ 2147483646 h 90"/>
                <a:gd name="T8" fmla="*/ 2147483646 w 91"/>
                <a:gd name="T9" fmla="*/ 0 h 90"/>
                <a:gd name="T10" fmla="*/ 0 w 91"/>
                <a:gd name="T11" fmla="*/ 2147483646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0">
                  <a:moveTo>
                    <a:pt x="0" y="45"/>
                  </a:moveTo>
                  <a:lnTo>
                    <a:pt x="0" y="45"/>
                  </a:lnTo>
                  <a:cubicBezTo>
                    <a:pt x="0" y="70"/>
                    <a:pt x="20" y="90"/>
                    <a:pt x="45" y="90"/>
                  </a:cubicBezTo>
                  <a:cubicBezTo>
                    <a:pt x="70" y="90"/>
                    <a:pt x="91" y="70"/>
                    <a:pt x="91" y="45"/>
                  </a:cubicBezTo>
                  <a:cubicBezTo>
                    <a:pt x="91" y="20"/>
                    <a:pt x="70" y="0"/>
                    <a:pt x="45" y="0"/>
                  </a:cubicBezTo>
                  <a:cubicBezTo>
                    <a:pt x="20" y="0"/>
                    <a:pt x="0" y="20"/>
                    <a:pt x="0" y="45"/>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7"/>
            <p:cNvSpPr>
              <a:spLocks noEditPoints="1"/>
            </p:cNvSpPr>
            <p:nvPr/>
          </p:nvSpPr>
          <p:spPr bwMode="auto">
            <a:xfrm>
              <a:off x="2243138" y="827088"/>
              <a:ext cx="244475" cy="342900"/>
            </a:xfrm>
            <a:custGeom>
              <a:avLst/>
              <a:gdLst>
                <a:gd name="T0" fmla="*/ 2147483646 w 580"/>
                <a:gd name="T1" fmla="*/ 2147483646 h 818"/>
                <a:gd name="T2" fmla="*/ 2147483646 w 580"/>
                <a:gd name="T3" fmla="*/ 2147483646 h 818"/>
                <a:gd name="T4" fmla="*/ 2147483646 w 580"/>
                <a:gd name="T5" fmla="*/ 2147483646 h 818"/>
                <a:gd name="T6" fmla="*/ 2147483646 w 580"/>
                <a:gd name="T7" fmla="*/ 2147483646 h 818"/>
                <a:gd name="T8" fmla="*/ 2147483646 w 580"/>
                <a:gd name="T9" fmla="*/ 2147483646 h 818"/>
                <a:gd name="T10" fmla="*/ 2147483646 w 580"/>
                <a:gd name="T11" fmla="*/ 2147483646 h 818"/>
                <a:gd name="T12" fmla="*/ 2147483646 w 580"/>
                <a:gd name="T13" fmla="*/ 2147483646 h 818"/>
                <a:gd name="T14" fmla="*/ 2147483646 w 580"/>
                <a:gd name="T15" fmla="*/ 2147483646 h 818"/>
                <a:gd name="T16" fmla="*/ 2147483646 w 580"/>
                <a:gd name="T17" fmla="*/ 2147483646 h 818"/>
                <a:gd name="T18" fmla="*/ 2147483646 w 580"/>
                <a:gd name="T19" fmla="*/ 2147483646 h 818"/>
                <a:gd name="T20" fmla="*/ 2147483646 w 580"/>
                <a:gd name="T21" fmla="*/ 2147483646 h 818"/>
                <a:gd name="T22" fmla="*/ 2147483646 w 580"/>
                <a:gd name="T23" fmla="*/ 2147483646 h 818"/>
                <a:gd name="T24" fmla="*/ 2147483646 w 580"/>
                <a:gd name="T25" fmla="*/ 2147483646 h 818"/>
                <a:gd name="T26" fmla="*/ 2147483646 w 580"/>
                <a:gd name="T27" fmla="*/ 0 h 818"/>
                <a:gd name="T28" fmla="*/ 2147483646 w 580"/>
                <a:gd name="T29" fmla="*/ 0 h 818"/>
                <a:gd name="T30" fmla="*/ 0 w 580"/>
                <a:gd name="T31" fmla="*/ 2147483646 h 818"/>
                <a:gd name="T32" fmla="*/ 0 w 580"/>
                <a:gd name="T33" fmla="*/ 2147483646 h 818"/>
                <a:gd name="T34" fmla="*/ 2147483646 w 580"/>
                <a:gd name="T35" fmla="*/ 2147483646 h 818"/>
                <a:gd name="T36" fmla="*/ 2147483646 w 580"/>
                <a:gd name="T37" fmla="*/ 2147483646 h 818"/>
                <a:gd name="T38" fmla="*/ 2147483646 w 580"/>
                <a:gd name="T39" fmla="*/ 2147483646 h 8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0" h="818">
                  <a:moveTo>
                    <a:pt x="26" y="751"/>
                  </a:moveTo>
                  <a:lnTo>
                    <a:pt x="26" y="751"/>
                  </a:lnTo>
                  <a:lnTo>
                    <a:pt x="26" y="67"/>
                  </a:lnTo>
                  <a:cubicBezTo>
                    <a:pt x="26" y="45"/>
                    <a:pt x="44" y="27"/>
                    <a:pt x="66" y="27"/>
                  </a:cubicBezTo>
                  <a:lnTo>
                    <a:pt x="513" y="27"/>
                  </a:lnTo>
                  <a:cubicBezTo>
                    <a:pt x="535" y="27"/>
                    <a:pt x="553" y="45"/>
                    <a:pt x="553" y="67"/>
                  </a:cubicBezTo>
                  <a:lnTo>
                    <a:pt x="553" y="751"/>
                  </a:lnTo>
                  <a:cubicBezTo>
                    <a:pt x="553" y="773"/>
                    <a:pt x="535" y="791"/>
                    <a:pt x="513" y="791"/>
                  </a:cubicBezTo>
                  <a:lnTo>
                    <a:pt x="66" y="791"/>
                  </a:lnTo>
                  <a:cubicBezTo>
                    <a:pt x="44" y="791"/>
                    <a:pt x="26" y="773"/>
                    <a:pt x="26" y="751"/>
                  </a:cubicBezTo>
                  <a:close/>
                  <a:moveTo>
                    <a:pt x="580" y="751"/>
                  </a:moveTo>
                  <a:lnTo>
                    <a:pt x="580" y="751"/>
                  </a:lnTo>
                  <a:lnTo>
                    <a:pt x="580" y="67"/>
                  </a:lnTo>
                  <a:cubicBezTo>
                    <a:pt x="580" y="30"/>
                    <a:pt x="550" y="0"/>
                    <a:pt x="513" y="0"/>
                  </a:cubicBezTo>
                  <a:lnTo>
                    <a:pt x="66" y="0"/>
                  </a:lnTo>
                  <a:cubicBezTo>
                    <a:pt x="30" y="0"/>
                    <a:pt x="0" y="30"/>
                    <a:pt x="0" y="67"/>
                  </a:cubicBezTo>
                  <a:lnTo>
                    <a:pt x="0" y="751"/>
                  </a:lnTo>
                  <a:cubicBezTo>
                    <a:pt x="0" y="788"/>
                    <a:pt x="30" y="818"/>
                    <a:pt x="66" y="818"/>
                  </a:cubicBezTo>
                  <a:lnTo>
                    <a:pt x="513" y="818"/>
                  </a:lnTo>
                  <a:cubicBezTo>
                    <a:pt x="550" y="818"/>
                    <a:pt x="580" y="788"/>
                    <a:pt x="580" y="751"/>
                  </a:cubicBezTo>
                  <a:close/>
                </a:path>
              </a:pathLst>
            </a:custGeom>
            <a:grpFill/>
            <a:ln w="0">
              <a:solidFill>
                <a:srgbClr val="00B0F0"/>
              </a:solidFill>
              <a:prstDash val="solid"/>
              <a:round/>
              <a:headEnd/>
              <a:tailEnd/>
            </a:ln>
          </p:spPr>
          <p:txBody>
            <a:bodyPr/>
            <a:lstStyle/>
            <a:p>
              <a:endParaRPr lang="zh-CN" altLang="en-US"/>
            </a:p>
          </p:txBody>
        </p:sp>
        <p:sp>
          <p:nvSpPr>
            <p:cNvPr id="85" name="Freeform 88"/>
            <p:cNvSpPr>
              <a:spLocks/>
            </p:cNvSpPr>
            <p:nvPr/>
          </p:nvSpPr>
          <p:spPr bwMode="auto">
            <a:xfrm>
              <a:off x="2501900" y="711200"/>
              <a:ext cx="79375" cy="79375"/>
            </a:xfrm>
            <a:custGeom>
              <a:avLst/>
              <a:gdLst>
                <a:gd name="T0" fmla="*/ 2147483646 w 189"/>
                <a:gd name="T1" fmla="*/ 0 h 188"/>
                <a:gd name="T2" fmla="*/ 2147483646 w 189"/>
                <a:gd name="T3" fmla="*/ 0 h 188"/>
                <a:gd name="T4" fmla="*/ 0 w 189"/>
                <a:gd name="T5" fmla="*/ 2147483646 h 188"/>
                <a:gd name="T6" fmla="*/ 2147483646 w 189"/>
                <a:gd name="T7" fmla="*/ 2147483646 h 188"/>
                <a:gd name="T8" fmla="*/ 2147483646 w 189"/>
                <a:gd name="T9" fmla="*/ 2147483646 h 188"/>
                <a:gd name="T10" fmla="*/ 2147483646 w 189"/>
                <a:gd name="T11" fmla="*/ 2147483646 h 188"/>
                <a:gd name="T12" fmla="*/ 2147483646 w 189"/>
                <a:gd name="T13" fmla="*/ 2147483646 h 188"/>
                <a:gd name="T14" fmla="*/ 2147483646 w 189"/>
                <a:gd name="T15" fmla="*/ 2147483646 h 188"/>
                <a:gd name="T16" fmla="*/ 2147483646 w 189"/>
                <a:gd name="T17" fmla="*/ 2147483646 h 188"/>
                <a:gd name="T18" fmla="*/ 2147483646 w 189"/>
                <a:gd name="T19" fmla="*/ 2147483646 h 188"/>
                <a:gd name="T20" fmla="*/ 2147483646 w 18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9" h="188">
                  <a:moveTo>
                    <a:pt x="21" y="0"/>
                  </a:moveTo>
                  <a:lnTo>
                    <a:pt x="21" y="0"/>
                  </a:lnTo>
                  <a:cubicBezTo>
                    <a:pt x="10" y="0"/>
                    <a:pt x="1" y="8"/>
                    <a:pt x="0" y="19"/>
                  </a:cubicBezTo>
                  <a:cubicBezTo>
                    <a:pt x="0" y="30"/>
                    <a:pt x="8" y="40"/>
                    <a:pt x="19" y="40"/>
                  </a:cubicBezTo>
                  <a:cubicBezTo>
                    <a:pt x="50" y="42"/>
                    <a:pt x="82" y="57"/>
                    <a:pt x="107" y="82"/>
                  </a:cubicBezTo>
                  <a:cubicBezTo>
                    <a:pt x="131" y="106"/>
                    <a:pt x="146" y="138"/>
                    <a:pt x="148" y="169"/>
                  </a:cubicBezTo>
                  <a:cubicBezTo>
                    <a:pt x="149" y="180"/>
                    <a:pt x="158" y="188"/>
                    <a:pt x="168" y="188"/>
                  </a:cubicBezTo>
                  <a:cubicBezTo>
                    <a:pt x="169" y="188"/>
                    <a:pt x="169" y="188"/>
                    <a:pt x="170" y="188"/>
                  </a:cubicBezTo>
                  <a:cubicBezTo>
                    <a:pt x="181" y="187"/>
                    <a:pt x="189" y="177"/>
                    <a:pt x="188" y="166"/>
                  </a:cubicBezTo>
                  <a:cubicBezTo>
                    <a:pt x="186" y="125"/>
                    <a:pt x="167" y="85"/>
                    <a:pt x="135" y="53"/>
                  </a:cubicBezTo>
                  <a:cubicBezTo>
                    <a:pt x="103" y="22"/>
                    <a:pt x="63" y="3"/>
                    <a:pt x="21" y="0"/>
                  </a:cubicBezTo>
                  <a:close/>
                </a:path>
              </a:pathLst>
            </a:custGeom>
            <a:grpFill/>
            <a:ln w="0">
              <a:solidFill>
                <a:srgbClr val="00B0F0"/>
              </a:solidFill>
              <a:prstDash val="solid"/>
              <a:round/>
              <a:headEnd/>
              <a:tailEnd/>
            </a:ln>
          </p:spPr>
          <p:txBody>
            <a:bodyPr/>
            <a:lstStyle/>
            <a:p>
              <a:endParaRPr lang="zh-CN" altLang="en-US"/>
            </a:p>
          </p:txBody>
        </p:sp>
        <p:sp>
          <p:nvSpPr>
            <p:cNvPr id="86" name="Freeform 89"/>
            <p:cNvSpPr>
              <a:spLocks/>
            </p:cNvSpPr>
            <p:nvPr/>
          </p:nvSpPr>
          <p:spPr bwMode="auto">
            <a:xfrm>
              <a:off x="2506663" y="654050"/>
              <a:ext cx="131763" cy="131763"/>
            </a:xfrm>
            <a:custGeom>
              <a:avLst/>
              <a:gdLst>
                <a:gd name="T0" fmla="*/ 2147483646 w 315"/>
                <a:gd name="T1" fmla="*/ 2147483646 h 313"/>
                <a:gd name="T2" fmla="*/ 2147483646 w 315"/>
                <a:gd name="T3" fmla="*/ 2147483646 h 313"/>
                <a:gd name="T4" fmla="*/ 2147483646 w 315"/>
                <a:gd name="T5" fmla="*/ 2147483646 h 313"/>
                <a:gd name="T6" fmla="*/ 2147483646 w 315"/>
                <a:gd name="T7" fmla="*/ 2147483646 h 313"/>
                <a:gd name="T8" fmla="*/ 2147483646 w 315"/>
                <a:gd name="T9" fmla="*/ 2147483646 h 313"/>
                <a:gd name="T10" fmla="*/ 2147483646 w 315"/>
                <a:gd name="T11" fmla="*/ 2147483646 h 313"/>
                <a:gd name="T12" fmla="*/ 2147483646 w 315"/>
                <a:gd name="T13" fmla="*/ 2147483646 h 313"/>
                <a:gd name="T14" fmla="*/ 2147483646 w 315"/>
                <a:gd name="T15" fmla="*/ 2147483646 h 313"/>
                <a:gd name="T16" fmla="*/ 2147483646 w 315"/>
                <a:gd name="T17" fmla="*/ 2147483646 h 313"/>
                <a:gd name="T18" fmla="*/ 2147483646 w 315"/>
                <a:gd name="T19" fmla="*/ 2147483646 h 313"/>
                <a:gd name="T20" fmla="*/ 2147483646 w 315"/>
                <a:gd name="T21" fmla="*/ 2147483646 h 313"/>
                <a:gd name="T22" fmla="*/ 2147483646 w 315"/>
                <a:gd name="T23" fmla="*/ 2147483646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5" h="313">
                  <a:moveTo>
                    <a:pt x="227" y="87"/>
                  </a:moveTo>
                  <a:lnTo>
                    <a:pt x="227" y="87"/>
                  </a:lnTo>
                  <a:cubicBezTo>
                    <a:pt x="172" y="31"/>
                    <a:pt x="97" y="0"/>
                    <a:pt x="20" y="1"/>
                  </a:cubicBezTo>
                  <a:cubicBezTo>
                    <a:pt x="9" y="1"/>
                    <a:pt x="0" y="10"/>
                    <a:pt x="1" y="21"/>
                  </a:cubicBezTo>
                  <a:cubicBezTo>
                    <a:pt x="1" y="32"/>
                    <a:pt x="10" y="41"/>
                    <a:pt x="21" y="41"/>
                  </a:cubicBezTo>
                  <a:cubicBezTo>
                    <a:pt x="21" y="41"/>
                    <a:pt x="22" y="41"/>
                    <a:pt x="23" y="41"/>
                  </a:cubicBezTo>
                  <a:cubicBezTo>
                    <a:pt x="87" y="41"/>
                    <a:pt x="152" y="68"/>
                    <a:pt x="199" y="115"/>
                  </a:cubicBezTo>
                  <a:cubicBezTo>
                    <a:pt x="247" y="163"/>
                    <a:pt x="275" y="228"/>
                    <a:pt x="275" y="293"/>
                  </a:cubicBezTo>
                  <a:cubicBezTo>
                    <a:pt x="274" y="304"/>
                    <a:pt x="283" y="313"/>
                    <a:pt x="294" y="313"/>
                  </a:cubicBezTo>
                  <a:lnTo>
                    <a:pt x="295" y="313"/>
                  </a:lnTo>
                  <a:cubicBezTo>
                    <a:pt x="306" y="313"/>
                    <a:pt x="314" y="304"/>
                    <a:pt x="315" y="293"/>
                  </a:cubicBezTo>
                  <a:cubicBezTo>
                    <a:pt x="315" y="217"/>
                    <a:pt x="283" y="142"/>
                    <a:pt x="227" y="87"/>
                  </a:cubicBezTo>
                  <a:close/>
                </a:path>
              </a:pathLst>
            </a:custGeom>
            <a:grpFill/>
            <a:ln w="0">
              <a:solidFill>
                <a:srgbClr val="00B0F0"/>
              </a:solidFill>
              <a:prstDash val="solid"/>
              <a:round/>
              <a:headEnd/>
              <a:tailEnd/>
            </a:ln>
          </p:spPr>
          <p:txBody>
            <a:bodyPr/>
            <a:lstStyle/>
            <a:p>
              <a:endParaRPr lang="zh-CN" altLang="en-US"/>
            </a:p>
          </p:txBody>
        </p:sp>
      </p:grpSp>
      <p:sp>
        <p:nvSpPr>
          <p:cNvPr id="92" name="laptop_223444"/>
          <p:cNvSpPr>
            <a:spLocks noChangeAspect="1"/>
          </p:cNvSpPr>
          <p:nvPr/>
        </p:nvSpPr>
        <p:spPr bwMode="auto">
          <a:xfrm>
            <a:off x="8478676" y="4403943"/>
            <a:ext cx="609685" cy="405914"/>
          </a:xfrm>
          <a:custGeom>
            <a:avLst/>
            <a:gdLst>
              <a:gd name="connsiteX0" fmla="*/ 288109 w 608274"/>
              <a:gd name="connsiteY0" fmla="*/ 319661 h 404975"/>
              <a:gd name="connsiteX1" fmla="*/ 324964 w 608274"/>
              <a:gd name="connsiteY1" fmla="*/ 319661 h 404975"/>
              <a:gd name="connsiteX2" fmla="*/ 335680 w 608274"/>
              <a:gd name="connsiteY2" fmla="*/ 330352 h 404975"/>
              <a:gd name="connsiteX3" fmla="*/ 324964 w 608274"/>
              <a:gd name="connsiteY3" fmla="*/ 341042 h 404975"/>
              <a:gd name="connsiteX4" fmla="*/ 288109 w 608274"/>
              <a:gd name="connsiteY4" fmla="*/ 341042 h 404975"/>
              <a:gd name="connsiteX5" fmla="*/ 277393 w 608274"/>
              <a:gd name="connsiteY5" fmla="*/ 330352 h 404975"/>
              <a:gd name="connsiteX6" fmla="*/ 288109 w 608274"/>
              <a:gd name="connsiteY6" fmla="*/ 319661 h 404975"/>
              <a:gd name="connsiteX7" fmla="*/ 112056 w 608274"/>
              <a:gd name="connsiteY7" fmla="*/ 63970 h 404975"/>
              <a:gd name="connsiteX8" fmla="*/ 112056 w 608274"/>
              <a:gd name="connsiteY8" fmla="*/ 277144 h 404975"/>
              <a:gd name="connsiteX9" fmla="*/ 496218 w 608274"/>
              <a:gd name="connsiteY9" fmla="*/ 277144 h 404975"/>
              <a:gd name="connsiteX10" fmla="*/ 496218 w 608274"/>
              <a:gd name="connsiteY10" fmla="*/ 63970 h 404975"/>
              <a:gd name="connsiteX11" fmla="*/ 106754 w 608274"/>
              <a:gd name="connsiteY11" fmla="*/ 42692 h 404975"/>
              <a:gd name="connsiteX12" fmla="*/ 501520 w 608274"/>
              <a:gd name="connsiteY12" fmla="*/ 42692 h 404975"/>
              <a:gd name="connsiteX13" fmla="*/ 517527 w 608274"/>
              <a:gd name="connsiteY13" fmla="*/ 58675 h 404975"/>
              <a:gd name="connsiteX14" fmla="*/ 517527 w 608274"/>
              <a:gd name="connsiteY14" fmla="*/ 282438 h 404975"/>
              <a:gd name="connsiteX15" fmla="*/ 501520 w 608274"/>
              <a:gd name="connsiteY15" fmla="*/ 298421 h 404975"/>
              <a:gd name="connsiteX16" fmla="*/ 106754 w 608274"/>
              <a:gd name="connsiteY16" fmla="*/ 298421 h 404975"/>
              <a:gd name="connsiteX17" fmla="*/ 90747 w 608274"/>
              <a:gd name="connsiteY17" fmla="*/ 282438 h 404975"/>
              <a:gd name="connsiteX18" fmla="*/ 90747 w 608274"/>
              <a:gd name="connsiteY18" fmla="*/ 58675 h 404975"/>
              <a:gd name="connsiteX19" fmla="*/ 106754 w 608274"/>
              <a:gd name="connsiteY19" fmla="*/ 42692 h 404975"/>
              <a:gd name="connsiteX20" fmla="*/ 101346 w 608274"/>
              <a:gd name="connsiteY20" fmla="*/ 21378 h 404975"/>
              <a:gd name="connsiteX21" fmla="*/ 69331 w 608274"/>
              <a:gd name="connsiteY21" fmla="*/ 53344 h 404975"/>
              <a:gd name="connsiteX22" fmla="*/ 69331 w 608274"/>
              <a:gd name="connsiteY22" fmla="*/ 319665 h 404975"/>
              <a:gd name="connsiteX23" fmla="*/ 235306 w 608274"/>
              <a:gd name="connsiteY23" fmla="*/ 319665 h 404975"/>
              <a:gd name="connsiteX24" fmla="*/ 246011 w 608274"/>
              <a:gd name="connsiteY24" fmla="*/ 330353 h 404975"/>
              <a:gd name="connsiteX25" fmla="*/ 235306 w 608274"/>
              <a:gd name="connsiteY25" fmla="*/ 341042 h 404975"/>
              <a:gd name="connsiteX26" fmla="*/ 21310 w 608274"/>
              <a:gd name="connsiteY26" fmla="*/ 341042 h 404975"/>
              <a:gd name="connsiteX27" fmla="*/ 21310 w 608274"/>
              <a:gd name="connsiteY27" fmla="*/ 351631 h 404975"/>
              <a:gd name="connsiteX28" fmla="*/ 53324 w 608274"/>
              <a:gd name="connsiteY28" fmla="*/ 383598 h 404975"/>
              <a:gd name="connsiteX29" fmla="*/ 554950 w 608274"/>
              <a:gd name="connsiteY29" fmla="*/ 383598 h 404975"/>
              <a:gd name="connsiteX30" fmla="*/ 586964 w 608274"/>
              <a:gd name="connsiteY30" fmla="*/ 351631 h 404975"/>
              <a:gd name="connsiteX31" fmla="*/ 586964 w 608274"/>
              <a:gd name="connsiteY31" fmla="*/ 341042 h 404975"/>
              <a:gd name="connsiteX32" fmla="*/ 378871 w 608274"/>
              <a:gd name="connsiteY32" fmla="*/ 341042 h 404975"/>
              <a:gd name="connsiteX33" fmla="*/ 368166 w 608274"/>
              <a:gd name="connsiteY33" fmla="*/ 330353 h 404975"/>
              <a:gd name="connsiteX34" fmla="*/ 378871 w 608274"/>
              <a:gd name="connsiteY34" fmla="*/ 319665 h 404975"/>
              <a:gd name="connsiteX35" fmla="*/ 538943 w 608274"/>
              <a:gd name="connsiteY35" fmla="*/ 319665 h 404975"/>
              <a:gd name="connsiteX36" fmla="*/ 538943 w 608274"/>
              <a:gd name="connsiteY36" fmla="*/ 53344 h 404975"/>
              <a:gd name="connsiteX37" fmla="*/ 506928 w 608274"/>
              <a:gd name="connsiteY37" fmla="*/ 21378 h 404975"/>
              <a:gd name="connsiteX38" fmla="*/ 101346 w 608274"/>
              <a:gd name="connsiteY38" fmla="*/ 0 h 404975"/>
              <a:gd name="connsiteX39" fmla="*/ 506928 w 608274"/>
              <a:gd name="connsiteY39" fmla="*/ 0 h 404975"/>
              <a:gd name="connsiteX40" fmla="*/ 560252 w 608274"/>
              <a:gd name="connsiteY40" fmla="*/ 53344 h 404975"/>
              <a:gd name="connsiteX41" fmla="*/ 560252 w 608274"/>
              <a:gd name="connsiteY41" fmla="*/ 319665 h 404975"/>
              <a:gd name="connsiteX42" fmla="*/ 597069 w 608274"/>
              <a:gd name="connsiteY42" fmla="*/ 319665 h 404975"/>
              <a:gd name="connsiteX43" fmla="*/ 607774 w 608274"/>
              <a:gd name="connsiteY43" fmla="*/ 330353 h 404975"/>
              <a:gd name="connsiteX44" fmla="*/ 608274 w 608274"/>
              <a:gd name="connsiteY44" fmla="*/ 351631 h 404975"/>
              <a:gd name="connsiteX45" fmla="*/ 554950 w 608274"/>
              <a:gd name="connsiteY45" fmla="*/ 404975 h 404975"/>
              <a:gd name="connsiteX46" fmla="*/ 53324 w 608274"/>
              <a:gd name="connsiteY46" fmla="*/ 404975 h 404975"/>
              <a:gd name="connsiteX47" fmla="*/ 0 w 608274"/>
              <a:gd name="connsiteY47" fmla="*/ 351631 h 404975"/>
              <a:gd name="connsiteX48" fmla="*/ 0 w 608274"/>
              <a:gd name="connsiteY48" fmla="*/ 330353 h 404975"/>
              <a:gd name="connsiteX49" fmla="*/ 10705 w 608274"/>
              <a:gd name="connsiteY49" fmla="*/ 319665 h 404975"/>
              <a:gd name="connsiteX50" fmla="*/ 48022 w 608274"/>
              <a:gd name="connsiteY50" fmla="*/ 319665 h 404975"/>
              <a:gd name="connsiteX51" fmla="*/ 48022 w 608274"/>
              <a:gd name="connsiteY51" fmla="*/ 53344 h 404975"/>
              <a:gd name="connsiteX52" fmla="*/ 101346 w 608274"/>
              <a:gd name="connsiteY52" fmla="*/ 0 h 4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274" h="404975">
                <a:moveTo>
                  <a:pt x="288109" y="319661"/>
                </a:moveTo>
                <a:lnTo>
                  <a:pt x="324964" y="319661"/>
                </a:lnTo>
                <a:cubicBezTo>
                  <a:pt x="330873" y="319661"/>
                  <a:pt x="335680" y="324457"/>
                  <a:pt x="335680" y="330352"/>
                </a:cubicBezTo>
                <a:cubicBezTo>
                  <a:pt x="335680" y="336246"/>
                  <a:pt x="330873" y="341042"/>
                  <a:pt x="324964" y="341042"/>
                </a:cubicBezTo>
                <a:lnTo>
                  <a:pt x="288109" y="341042"/>
                </a:lnTo>
                <a:cubicBezTo>
                  <a:pt x="282200" y="341042"/>
                  <a:pt x="277393" y="336246"/>
                  <a:pt x="277393" y="330352"/>
                </a:cubicBezTo>
                <a:cubicBezTo>
                  <a:pt x="277393" y="324457"/>
                  <a:pt x="282200" y="319661"/>
                  <a:pt x="288109" y="319661"/>
                </a:cubicBezTo>
                <a:close/>
                <a:moveTo>
                  <a:pt x="112056" y="63970"/>
                </a:moveTo>
                <a:lnTo>
                  <a:pt x="112056" y="277144"/>
                </a:lnTo>
                <a:lnTo>
                  <a:pt x="496218" y="277144"/>
                </a:lnTo>
                <a:lnTo>
                  <a:pt x="496218" y="63970"/>
                </a:lnTo>
                <a:close/>
                <a:moveTo>
                  <a:pt x="106754" y="42692"/>
                </a:moveTo>
                <a:lnTo>
                  <a:pt x="501520" y="42692"/>
                </a:lnTo>
                <a:cubicBezTo>
                  <a:pt x="510624" y="42692"/>
                  <a:pt x="517527" y="49585"/>
                  <a:pt x="517527" y="58675"/>
                </a:cubicBezTo>
                <a:lnTo>
                  <a:pt x="517527" y="282438"/>
                </a:lnTo>
                <a:cubicBezTo>
                  <a:pt x="517527" y="291528"/>
                  <a:pt x="510624" y="298421"/>
                  <a:pt x="501520" y="298421"/>
                </a:cubicBezTo>
                <a:lnTo>
                  <a:pt x="106754" y="298421"/>
                </a:lnTo>
                <a:cubicBezTo>
                  <a:pt x="97650" y="298421"/>
                  <a:pt x="90747" y="291528"/>
                  <a:pt x="90747" y="282438"/>
                </a:cubicBezTo>
                <a:lnTo>
                  <a:pt x="90747" y="58675"/>
                </a:lnTo>
                <a:cubicBezTo>
                  <a:pt x="90747" y="49585"/>
                  <a:pt x="97650" y="42692"/>
                  <a:pt x="106754" y="42692"/>
                </a:cubicBezTo>
                <a:close/>
                <a:moveTo>
                  <a:pt x="101346" y="21378"/>
                </a:moveTo>
                <a:cubicBezTo>
                  <a:pt x="83738" y="21378"/>
                  <a:pt x="69331" y="35762"/>
                  <a:pt x="69331" y="53344"/>
                </a:cubicBezTo>
                <a:lnTo>
                  <a:pt x="69331" y="319665"/>
                </a:lnTo>
                <a:lnTo>
                  <a:pt x="235306" y="319665"/>
                </a:lnTo>
                <a:cubicBezTo>
                  <a:pt x="241209" y="319665"/>
                  <a:pt x="246011" y="324460"/>
                  <a:pt x="246011" y="330353"/>
                </a:cubicBezTo>
                <a:cubicBezTo>
                  <a:pt x="246011" y="336247"/>
                  <a:pt x="241209" y="341042"/>
                  <a:pt x="235306" y="341042"/>
                </a:cubicBezTo>
                <a:lnTo>
                  <a:pt x="21310" y="341042"/>
                </a:lnTo>
                <a:lnTo>
                  <a:pt x="21310" y="351631"/>
                </a:lnTo>
                <a:cubicBezTo>
                  <a:pt x="21310" y="369213"/>
                  <a:pt x="35716" y="383598"/>
                  <a:pt x="53324" y="383598"/>
                </a:cubicBezTo>
                <a:lnTo>
                  <a:pt x="554950" y="383598"/>
                </a:lnTo>
                <a:cubicBezTo>
                  <a:pt x="572558" y="383598"/>
                  <a:pt x="586964" y="369213"/>
                  <a:pt x="586964" y="351631"/>
                </a:cubicBezTo>
                <a:lnTo>
                  <a:pt x="586964" y="341042"/>
                </a:lnTo>
                <a:lnTo>
                  <a:pt x="378871" y="341042"/>
                </a:lnTo>
                <a:cubicBezTo>
                  <a:pt x="372968" y="341042"/>
                  <a:pt x="368166" y="336247"/>
                  <a:pt x="368166" y="330353"/>
                </a:cubicBezTo>
                <a:cubicBezTo>
                  <a:pt x="368166" y="324460"/>
                  <a:pt x="372968" y="319665"/>
                  <a:pt x="378871" y="319665"/>
                </a:cubicBezTo>
                <a:lnTo>
                  <a:pt x="538943" y="319665"/>
                </a:lnTo>
                <a:lnTo>
                  <a:pt x="538943" y="53344"/>
                </a:lnTo>
                <a:cubicBezTo>
                  <a:pt x="538943" y="35762"/>
                  <a:pt x="524536" y="21378"/>
                  <a:pt x="506928" y="21378"/>
                </a:cubicBezTo>
                <a:close/>
                <a:moveTo>
                  <a:pt x="101346" y="0"/>
                </a:moveTo>
                <a:lnTo>
                  <a:pt x="506928" y="0"/>
                </a:lnTo>
                <a:cubicBezTo>
                  <a:pt x="536242" y="0"/>
                  <a:pt x="560252" y="23975"/>
                  <a:pt x="560252" y="53344"/>
                </a:cubicBezTo>
                <a:lnTo>
                  <a:pt x="560252" y="319665"/>
                </a:lnTo>
                <a:lnTo>
                  <a:pt x="597069" y="319665"/>
                </a:lnTo>
                <a:cubicBezTo>
                  <a:pt x="602972" y="319665"/>
                  <a:pt x="607774" y="324460"/>
                  <a:pt x="607774" y="330353"/>
                </a:cubicBezTo>
                <a:lnTo>
                  <a:pt x="608274" y="351631"/>
                </a:lnTo>
                <a:cubicBezTo>
                  <a:pt x="608274" y="381000"/>
                  <a:pt x="584263" y="404975"/>
                  <a:pt x="554950" y="404975"/>
                </a:cubicBezTo>
                <a:lnTo>
                  <a:pt x="53324" y="404975"/>
                </a:lnTo>
                <a:cubicBezTo>
                  <a:pt x="24011" y="404975"/>
                  <a:pt x="0" y="381000"/>
                  <a:pt x="0" y="351631"/>
                </a:cubicBezTo>
                <a:lnTo>
                  <a:pt x="0" y="330353"/>
                </a:lnTo>
                <a:cubicBezTo>
                  <a:pt x="0" y="324460"/>
                  <a:pt x="4802" y="319665"/>
                  <a:pt x="10705" y="319665"/>
                </a:cubicBezTo>
                <a:lnTo>
                  <a:pt x="48022" y="319665"/>
                </a:lnTo>
                <a:lnTo>
                  <a:pt x="48022" y="53344"/>
                </a:lnTo>
                <a:cubicBezTo>
                  <a:pt x="48022" y="23975"/>
                  <a:pt x="72032" y="0"/>
                  <a:pt x="101346" y="0"/>
                </a:cubicBezTo>
                <a:close/>
              </a:path>
            </a:pathLst>
          </a:custGeom>
          <a:solidFill>
            <a:srgbClr val="00B0F0"/>
          </a:solidFill>
          <a:ln>
            <a:noFill/>
          </a:ln>
        </p:spPr>
      </p:sp>
      <p:sp>
        <p:nvSpPr>
          <p:cNvPr id="94" name="router_117962"/>
          <p:cNvSpPr>
            <a:spLocks noChangeAspect="1"/>
          </p:cNvSpPr>
          <p:nvPr/>
        </p:nvSpPr>
        <p:spPr bwMode="auto">
          <a:xfrm>
            <a:off x="9621271" y="4222055"/>
            <a:ext cx="609685" cy="605262"/>
          </a:xfrm>
          <a:custGeom>
            <a:avLst/>
            <a:gdLst>
              <a:gd name="connsiteX0" fmla="*/ 401661 w 581230"/>
              <a:gd name="connsiteY0" fmla="*/ 437012 h 577014"/>
              <a:gd name="connsiteX1" fmla="*/ 425066 w 581230"/>
              <a:gd name="connsiteY1" fmla="*/ 437012 h 577014"/>
              <a:gd name="connsiteX2" fmla="*/ 437435 w 581230"/>
              <a:gd name="connsiteY2" fmla="*/ 449370 h 577014"/>
              <a:gd name="connsiteX3" fmla="*/ 425066 w 581230"/>
              <a:gd name="connsiteY3" fmla="*/ 461639 h 577014"/>
              <a:gd name="connsiteX4" fmla="*/ 401661 w 581230"/>
              <a:gd name="connsiteY4" fmla="*/ 461639 h 577014"/>
              <a:gd name="connsiteX5" fmla="*/ 389380 w 581230"/>
              <a:gd name="connsiteY5" fmla="*/ 449370 h 577014"/>
              <a:gd name="connsiteX6" fmla="*/ 401661 w 581230"/>
              <a:gd name="connsiteY6" fmla="*/ 437012 h 577014"/>
              <a:gd name="connsiteX7" fmla="*/ 278807 w 581230"/>
              <a:gd name="connsiteY7" fmla="*/ 437012 h 577014"/>
              <a:gd name="connsiteX8" fmla="*/ 302212 w 581230"/>
              <a:gd name="connsiteY8" fmla="*/ 437012 h 577014"/>
              <a:gd name="connsiteX9" fmla="*/ 314581 w 581230"/>
              <a:gd name="connsiteY9" fmla="*/ 449370 h 577014"/>
              <a:gd name="connsiteX10" fmla="*/ 302212 w 581230"/>
              <a:gd name="connsiteY10" fmla="*/ 461639 h 577014"/>
              <a:gd name="connsiteX11" fmla="*/ 278807 w 581230"/>
              <a:gd name="connsiteY11" fmla="*/ 461639 h 577014"/>
              <a:gd name="connsiteX12" fmla="*/ 266526 w 581230"/>
              <a:gd name="connsiteY12" fmla="*/ 449370 h 577014"/>
              <a:gd name="connsiteX13" fmla="*/ 278807 w 581230"/>
              <a:gd name="connsiteY13" fmla="*/ 437012 h 577014"/>
              <a:gd name="connsiteX14" fmla="*/ 156022 w 581230"/>
              <a:gd name="connsiteY14" fmla="*/ 437012 h 577014"/>
              <a:gd name="connsiteX15" fmla="*/ 179427 w 581230"/>
              <a:gd name="connsiteY15" fmla="*/ 437012 h 577014"/>
              <a:gd name="connsiteX16" fmla="*/ 191797 w 581230"/>
              <a:gd name="connsiteY16" fmla="*/ 449370 h 577014"/>
              <a:gd name="connsiteX17" fmla="*/ 179427 w 581230"/>
              <a:gd name="connsiteY17" fmla="*/ 461639 h 577014"/>
              <a:gd name="connsiteX18" fmla="*/ 156022 w 581230"/>
              <a:gd name="connsiteY18" fmla="*/ 461639 h 577014"/>
              <a:gd name="connsiteX19" fmla="*/ 143742 w 581230"/>
              <a:gd name="connsiteY19" fmla="*/ 449370 h 577014"/>
              <a:gd name="connsiteX20" fmla="*/ 156022 w 581230"/>
              <a:gd name="connsiteY20" fmla="*/ 437012 h 577014"/>
              <a:gd name="connsiteX21" fmla="*/ 24651 w 581230"/>
              <a:gd name="connsiteY21" fmla="*/ 380228 h 577014"/>
              <a:gd name="connsiteX22" fmla="*/ 24651 w 581230"/>
              <a:gd name="connsiteY22" fmla="*/ 518441 h 577014"/>
              <a:gd name="connsiteX23" fmla="*/ 556489 w 581230"/>
              <a:gd name="connsiteY23" fmla="*/ 518441 h 577014"/>
              <a:gd name="connsiteX24" fmla="*/ 556666 w 581230"/>
              <a:gd name="connsiteY24" fmla="*/ 518441 h 577014"/>
              <a:gd name="connsiteX25" fmla="*/ 556666 w 581230"/>
              <a:gd name="connsiteY25" fmla="*/ 380228 h 577014"/>
              <a:gd name="connsiteX26" fmla="*/ 423000 w 581230"/>
              <a:gd name="connsiteY26" fmla="*/ 135839 h 577014"/>
              <a:gd name="connsiteX27" fmla="*/ 435370 w 581230"/>
              <a:gd name="connsiteY27" fmla="*/ 148104 h 577014"/>
              <a:gd name="connsiteX28" fmla="*/ 423000 w 581230"/>
              <a:gd name="connsiteY28" fmla="*/ 160457 h 577014"/>
              <a:gd name="connsiteX29" fmla="*/ 368093 w 581230"/>
              <a:gd name="connsiteY29" fmla="*/ 215292 h 577014"/>
              <a:gd name="connsiteX30" fmla="*/ 355723 w 581230"/>
              <a:gd name="connsiteY30" fmla="*/ 227645 h 577014"/>
              <a:gd name="connsiteX31" fmla="*/ 343442 w 581230"/>
              <a:gd name="connsiteY31" fmla="*/ 215292 h 577014"/>
              <a:gd name="connsiteX32" fmla="*/ 423000 w 581230"/>
              <a:gd name="connsiteY32" fmla="*/ 135839 h 577014"/>
              <a:gd name="connsiteX33" fmla="*/ 496951 w 581230"/>
              <a:gd name="connsiteY33" fmla="*/ 101403 h 577014"/>
              <a:gd name="connsiteX34" fmla="*/ 509321 w 581230"/>
              <a:gd name="connsiteY34" fmla="*/ 113758 h 577014"/>
              <a:gd name="connsiteX35" fmla="*/ 509321 w 581230"/>
              <a:gd name="connsiteY35" fmla="*/ 355519 h 577014"/>
              <a:gd name="connsiteX36" fmla="*/ 568948 w 581230"/>
              <a:gd name="connsiteY36" fmla="*/ 355519 h 577014"/>
              <a:gd name="connsiteX37" fmla="*/ 581229 w 581230"/>
              <a:gd name="connsiteY37" fmla="*/ 367962 h 577014"/>
              <a:gd name="connsiteX38" fmla="*/ 581229 w 581230"/>
              <a:gd name="connsiteY38" fmla="*/ 530795 h 577014"/>
              <a:gd name="connsiteX39" fmla="*/ 568859 w 581230"/>
              <a:gd name="connsiteY39" fmla="*/ 543061 h 577014"/>
              <a:gd name="connsiteX40" fmla="*/ 497663 w 581230"/>
              <a:gd name="connsiteY40" fmla="*/ 543061 h 577014"/>
              <a:gd name="connsiteX41" fmla="*/ 497663 w 581230"/>
              <a:gd name="connsiteY41" fmla="*/ 564660 h 577014"/>
              <a:gd name="connsiteX42" fmla="*/ 485292 w 581230"/>
              <a:gd name="connsiteY42" fmla="*/ 577014 h 577014"/>
              <a:gd name="connsiteX43" fmla="*/ 473011 w 581230"/>
              <a:gd name="connsiteY43" fmla="*/ 564660 h 577014"/>
              <a:gd name="connsiteX44" fmla="*/ 473011 w 581230"/>
              <a:gd name="connsiteY44" fmla="*/ 543061 h 577014"/>
              <a:gd name="connsiteX45" fmla="*/ 108218 w 581230"/>
              <a:gd name="connsiteY45" fmla="*/ 543061 h 577014"/>
              <a:gd name="connsiteX46" fmla="*/ 108218 w 581230"/>
              <a:gd name="connsiteY46" fmla="*/ 564660 h 577014"/>
              <a:gd name="connsiteX47" fmla="*/ 95848 w 581230"/>
              <a:gd name="connsiteY47" fmla="*/ 577014 h 577014"/>
              <a:gd name="connsiteX48" fmla="*/ 83566 w 581230"/>
              <a:gd name="connsiteY48" fmla="*/ 564660 h 577014"/>
              <a:gd name="connsiteX49" fmla="*/ 83566 w 581230"/>
              <a:gd name="connsiteY49" fmla="*/ 543061 h 577014"/>
              <a:gd name="connsiteX50" fmla="*/ 12370 w 581230"/>
              <a:gd name="connsiteY50" fmla="*/ 543061 h 577014"/>
              <a:gd name="connsiteX51" fmla="*/ 0 w 581230"/>
              <a:gd name="connsiteY51" fmla="*/ 530795 h 577014"/>
              <a:gd name="connsiteX52" fmla="*/ 0 w 581230"/>
              <a:gd name="connsiteY52" fmla="*/ 367785 h 577014"/>
              <a:gd name="connsiteX53" fmla="*/ 12370 w 581230"/>
              <a:gd name="connsiteY53" fmla="*/ 355519 h 577014"/>
              <a:gd name="connsiteX54" fmla="*/ 484580 w 581230"/>
              <a:gd name="connsiteY54" fmla="*/ 355519 h 577014"/>
              <a:gd name="connsiteX55" fmla="*/ 484580 w 581230"/>
              <a:gd name="connsiteY55" fmla="*/ 113758 h 577014"/>
              <a:gd name="connsiteX56" fmla="*/ 496951 w 581230"/>
              <a:gd name="connsiteY56" fmla="*/ 101403 h 577014"/>
              <a:gd name="connsiteX57" fmla="*/ 423002 w 581230"/>
              <a:gd name="connsiteY57" fmla="*/ 65273 h 577014"/>
              <a:gd name="connsiteX58" fmla="*/ 435370 w 581230"/>
              <a:gd name="connsiteY58" fmla="*/ 77627 h 577014"/>
              <a:gd name="connsiteX59" fmla="*/ 423002 w 581230"/>
              <a:gd name="connsiteY59" fmla="*/ 89980 h 577014"/>
              <a:gd name="connsiteX60" fmla="*/ 297542 w 581230"/>
              <a:gd name="connsiteY60" fmla="*/ 215291 h 577014"/>
              <a:gd name="connsiteX61" fmla="*/ 285174 w 581230"/>
              <a:gd name="connsiteY61" fmla="*/ 227644 h 577014"/>
              <a:gd name="connsiteX62" fmla="*/ 272806 w 581230"/>
              <a:gd name="connsiteY62" fmla="*/ 215291 h 577014"/>
              <a:gd name="connsiteX63" fmla="*/ 423002 w 581230"/>
              <a:gd name="connsiteY63" fmla="*/ 65273 h 577014"/>
              <a:gd name="connsiteX64" fmla="*/ 423017 w 581230"/>
              <a:gd name="connsiteY64" fmla="*/ 0 h 577014"/>
              <a:gd name="connsiteX65" fmla="*/ 435388 w 581230"/>
              <a:gd name="connsiteY65" fmla="*/ 12267 h 577014"/>
              <a:gd name="connsiteX66" fmla="*/ 423017 w 581230"/>
              <a:gd name="connsiteY66" fmla="*/ 24622 h 577014"/>
              <a:gd name="connsiteX67" fmla="*/ 232115 w 581230"/>
              <a:gd name="connsiteY67" fmla="*/ 215289 h 577014"/>
              <a:gd name="connsiteX68" fmla="*/ 219744 w 581230"/>
              <a:gd name="connsiteY68" fmla="*/ 227644 h 577014"/>
              <a:gd name="connsiteX69" fmla="*/ 207462 w 581230"/>
              <a:gd name="connsiteY69" fmla="*/ 215289 h 577014"/>
              <a:gd name="connsiteX70" fmla="*/ 423017 w 581230"/>
              <a:gd name="connsiteY70" fmla="*/ 0 h 57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81230" h="577014">
                <a:moveTo>
                  <a:pt x="401661" y="437012"/>
                </a:moveTo>
                <a:lnTo>
                  <a:pt x="425066" y="437012"/>
                </a:lnTo>
                <a:cubicBezTo>
                  <a:pt x="431829" y="437012"/>
                  <a:pt x="437435" y="442436"/>
                  <a:pt x="437435" y="449370"/>
                </a:cubicBezTo>
                <a:cubicBezTo>
                  <a:pt x="437435" y="456127"/>
                  <a:pt x="431918" y="461639"/>
                  <a:pt x="425066" y="461639"/>
                </a:cubicBezTo>
                <a:lnTo>
                  <a:pt x="401661" y="461639"/>
                </a:lnTo>
                <a:cubicBezTo>
                  <a:pt x="394898" y="461639"/>
                  <a:pt x="389380" y="456216"/>
                  <a:pt x="389380" y="449370"/>
                </a:cubicBezTo>
                <a:cubicBezTo>
                  <a:pt x="389380" y="442613"/>
                  <a:pt x="394809" y="437012"/>
                  <a:pt x="401661" y="437012"/>
                </a:cubicBezTo>
                <a:close/>
                <a:moveTo>
                  <a:pt x="278807" y="437012"/>
                </a:moveTo>
                <a:lnTo>
                  <a:pt x="302212" y="437012"/>
                </a:lnTo>
                <a:cubicBezTo>
                  <a:pt x="308975" y="437012"/>
                  <a:pt x="314581" y="442436"/>
                  <a:pt x="314581" y="449370"/>
                </a:cubicBezTo>
                <a:cubicBezTo>
                  <a:pt x="314581" y="456127"/>
                  <a:pt x="309064" y="461639"/>
                  <a:pt x="302212" y="461639"/>
                </a:cubicBezTo>
                <a:lnTo>
                  <a:pt x="278807" y="461639"/>
                </a:lnTo>
                <a:cubicBezTo>
                  <a:pt x="272044" y="461639"/>
                  <a:pt x="266526" y="456216"/>
                  <a:pt x="266526" y="449370"/>
                </a:cubicBezTo>
                <a:cubicBezTo>
                  <a:pt x="266526" y="442613"/>
                  <a:pt x="271955" y="437012"/>
                  <a:pt x="278807" y="437012"/>
                </a:cubicBezTo>
                <a:close/>
                <a:moveTo>
                  <a:pt x="156022" y="437012"/>
                </a:moveTo>
                <a:lnTo>
                  <a:pt x="179427" y="437012"/>
                </a:lnTo>
                <a:cubicBezTo>
                  <a:pt x="186190" y="437012"/>
                  <a:pt x="191797" y="442436"/>
                  <a:pt x="191797" y="449370"/>
                </a:cubicBezTo>
                <a:cubicBezTo>
                  <a:pt x="191797" y="456127"/>
                  <a:pt x="186279" y="461639"/>
                  <a:pt x="179427" y="461639"/>
                </a:cubicBezTo>
                <a:lnTo>
                  <a:pt x="156022" y="461639"/>
                </a:lnTo>
                <a:cubicBezTo>
                  <a:pt x="149259" y="461639"/>
                  <a:pt x="143742" y="456216"/>
                  <a:pt x="143742" y="449370"/>
                </a:cubicBezTo>
                <a:cubicBezTo>
                  <a:pt x="143742" y="442613"/>
                  <a:pt x="149170" y="437012"/>
                  <a:pt x="156022" y="437012"/>
                </a:cubicBezTo>
                <a:close/>
                <a:moveTo>
                  <a:pt x="24651" y="380228"/>
                </a:moveTo>
                <a:lnTo>
                  <a:pt x="24651" y="518441"/>
                </a:lnTo>
                <a:lnTo>
                  <a:pt x="556489" y="518441"/>
                </a:lnTo>
                <a:lnTo>
                  <a:pt x="556666" y="518441"/>
                </a:lnTo>
                <a:lnTo>
                  <a:pt x="556666" y="380228"/>
                </a:lnTo>
                <a:close/>
                <a:moveTo>
                  <a:pt x="423000" y="135839"/>
                </a:moveTo>
                <a:cubicBezTo>
                  <a:pt x="429942" y="135839"/>
                  <a:pt x="435459" y="141261"/>
                  <a:pt x="435370" y="148104"/>
                </a:cubicBezTo>
                <a:cubicBezTo>
                  <a:pt x="435370" y="154858"/>
                  <a:pt x="429942" y="160457"/>
                  <a:pt x="423000" y="160457"/>
                </a:cubicBezTo>
                <a:cubicBezTo>
                  <a:pt x="392743" y="160457"/>
                  <a:pt x="368093" y="185075"/>
                  <a:pt x="368093" y="215292"/>
                </a:cubicBezTo>
                <a:cubicBezTo>
                  <a:pt x="368093" y="222046"/>
                  <a:pt x="362664" y="227645"/>
                  <a:pt x="355723" y="227645"/>
                </a:cubicBezTo>
                <a:cubicBezTo>
                  <a:pt x="348960" y="227645"/>
                  <a:pt x="343442" y="222224"/>
                  <a:pt x="343442" y="215292"/>
                </a:cubicBezTo>
                <a:cubicBezTo>
                  <a:pt x="343442" y="171477"/>
                  <a:pt x="379128" y="135839"/>
                  <a:pt x="423000" y="135839"/>
                </a:cubicBezTo>
                <a:close/>
                <a:moveTo>
                  <a:pt x="496951" y="101403"/>
                </a:moveTo>
                <a:cubicBezTo>
                  <a:pt x="503714" y="101403"/>
                  <a:pt x="509321" y="106825"/>
                  <a:pt x="509321" y="113758"/>
                </a:cubicBezTo>
                <a:lnTo>
                  <a:pt x="509321" y="355519"/>
                </a:lnTo>
                <a:lnTo>
                  <a:pt x="568948" y="355519"/>
                </a:lnTo>
                <a:cubicBezTo>
                  <a:pt x="575712" y="355519"/>
                  <a:pt x="581318" y="361029"/>
                  <a:pt x="581229" y="367962"/>
                </a:cubicBezTo>
                <a:lnTo>
                  <a:pt x="581229" y="530795"/>
                </a:lnTo>
                <a:cubicBezTo>
                  <a:pt x="581229" y="537550"/>
                  <a:pt x="575712" y="543061"/>
                  <a:pt x="568859" y="543061"/>
                </a:cubicBezTo>
                <a:lnTo>
                  <a:pt x="497663" y="543061"/>
                </a:lnTo>
                <a:lnTo>
                  <a:pt x="497663" y="564660"/>
                </a:lnTo>
                <a:cubicBezTo>
                  <a:pt x="497663" y="571415"/>
                  <a:pt x="492234" y="577014"/>
                  <a:pt x="485292" y="577014"/>
                </a:cubicBezTo>
                <a:cubicBezTo>
                  <a:pt x="478529" y="577014"/>
                  <a:pt x="473011" y="571504"/>
                  <a:pt x="473011" y="564660"/>
                </a:cubicBezTo>
                <a:lnTo>
                  <a:pt x="473011" y="543061"/>
                </a:lnTo>
                <a:lnTo>
                  <a:pt x="108218" y="543061"/>
                </a:lnTo>
                <a:lnTo>
                  <a:pt x="108218" y="564660"/>
                </a:lnTo>
                <a:cubicBezTo>
                  <a:pt x="108218" y="571415"/>
                  <a:pt x="102611" y="577014"/>
                  <a:pt x="95848" y="577014"/>
                </a:cubicBezTo>
                <a:cubicBezTo>
                  <a:pt x="89084" y="577014"/>
                  <a:pt x="83566" y="571504"/>
                  <a:pt x="83566" y="564660"/>
                </a:cubicBezTo>
                <a:lnTo>
                  <a:pt x="83566" y="543061"/>
                </a:lnTo>
                <a:lnTo>
                  <a:pt x="12370" y="543061"/>
                </a:lnTo>
                <a:cubicBezTo>
                  <a:pt x="5606" y="543061"/>
                  <a:pt x="0" y="537639"/>
                  <a:pt x="0" y="530795"/>
                </a:cubicBezTo>
                <a:lnTo>
                  <a:pt x="0" y="367785"/>
                </a:lnTo>
                <a:cubicBezTo>
                  <a:pt x="0" y="361029"/>
                  <a:pt x="5428" y="355519"/>
                  <a:pt x="12370" y="355519"/>
                </a:cubicBezTo>
                <a:lnTo>
                  <a:pt x="484580" y="355519"/>
                </a:lnTo>
                <a:lnTo>
                  <a:pt x="484580" y="113758"/>
                </a:lnTo>
                <a:cubicBezTo>
                  <a:pt x="484580" y="107003"/>
                  <a:pt x="490098" y="101403"/>
                  <a:pt x="496951" y="101403"/>
                </a:cubicBezTo>
                <a:close/>
                <a:moveTo>
                  <a:pt x="423002" y="65273"/>
                </a:moveTo>
                <a:cubicBezTo>
                  <a:pt x="429943" y="65273"/>
                  <a:pt x="435459" y="70783"/>
                  <a:pt x="435370" y="77627"/>
                </a:cubicBezTo>
                <a:cubicBezTo>
                  <a:pt x="435370" y="84381"/>
                  <a:pt x="429943" y="89980"/>
                  <a:pt x="423002" y="89980"/>
                </a:cubicBezTo>
                <a:cubicBezTo>
                  <a:pt x="353866" y="89980"/>
                  <a:pt x="297542" y="146237"/>
                  <a:pt x="297542" y="215291"/>
                </a:cubicBezTo>
                <a:cubicBezTo>
                  <a:pt x="297542" y="222045"/>
                  <a:pt x="291937" y="227644"/>
                  <a:pt x="285174" y="227644"/>
                </a:cubicBezTo>
                <a:cubicBezTo>
                  <a:pt x="278412" y="227644"/>
                  <a:pt x="272806" y="222223"/>
                  <a:pt x="272806" y="215291"/>
                </a:cubicBezTo>
                <a:cubicBezTo>
                  <a:pt x="272806" y="132639"/>
                  <a:pt x="340252" y="65273"/>
                  <a:pt x="423002" y="65273"/>
                </a:cubicBezTo>
                <a:close/>
                <a:moveTo>
                  <a:pt x="423017" y="0"/>
                </a:moveTo>
                <a:cubicBezTo>
                  <a:pt x="429781" y="0"/>
                  <a:pt x="435388" y="5422"/>
                  <a:pt x="435388" y="12267"/>
                </a:cubicBezTo>
                <a:cubicBezTo>
                  <a:pt x="435388" y="19022"/>
                  <a:pt x="429959" y="24622"/>
                  <a:pt x="423017" y="24622"/>
                </a:cubicBezTo>
                <a:cubicBezTo>
                  <a:pt x="317821" y="24622"/>
                  <a:pt x="232115" y="110222"/>
                  <a:pt x="232115" y="215289"/>
                </a:cubicBezTo>
                <a:cubicBezTo>
                  <a:pt x="232115" y="222044"/>
                  <a:pt x="226686" y="227644"/>
                  <a:pt x="219744" y="227644"/>
                </a:cubicBezTo>
                <a:cubicBezTo>
                  <a:pt x="212980" y="227644"/>
                  <a:pt x="207462" y="222222"/>
                  <a:pt x="207462" y="215289"/>
                </a:cubicBezTo>
                <a:cubicBezTo>
                  <a:pt x="207462" y="96533"/>
                  <a:pt x="304115" y="0"/>
                  <a:pt x="423017" y="0"/>
                </a:cubicBezTo>
                <a:close/>
              </a:path>
            </a:pathLst>
          </a:custGeom>
          <a:solidFill>
            <a:srgbClr val="00B0F0"/>
          </a:solidFill>
          <a:ln>
            <a:noFill/>
          </a:ln>
        </p:spPr>
      </p:sp>
      <p:grpSp>
        <p:nvGrpSpPr>
          <p:cNvPr id="70" name="组合 69"/>
          <p:cNvGrpSpPr/>
          <p:nvPr/>
        </p:nvGrpSpPr>
        <p:grpSpPr>
          <a:xfrm>
            <a:off x="7740000" y="126000"/>
            <a:ext cx="4261923" cy="276999"/>
            <a:chOff x="7340824" y="36668"/>
            <a:chExt cx="4261923" cy="276999"/>
          </a:xfrm>
        </p:grpSpPr>
        <p:sp>
          <p:nvSpPr>
            <p:cNvPr id="71" name="五边形 70"/>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燕尾形 9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燕尾形 92"/>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燕尾形 94"/>
            <p:cNvSpPr/>
            <p:nvPr/>
          </p:nvSpPr>
          <p:spPr bwMode="auto">
            <a:xfrm>
              <a:off x="10677296"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1" name="矩形 60"/>
          <p:cNvSpPr/>
          <p:nvPr/>
        </p:nvSpPr>
        <p:spPr>
          <a:xfrm>
            <a:off x="6327135" y="5432816"/>
            <a:ext cx="4288353" cy="262316"/>
          </a:xfrm>
          <a:prstGeom prst="rect">
            <a:avLst/>
          </a:prstGeom>
        </p:spPr>
        <p:txBody>
          <a:bodyPr wrap="none">
            <a:spAutoFit/>
          </a:bodyPr>
          <a:lstStyle/>
          <a:p>
            <a:pPr algn="ctr">
              <a:lnSpc>
                <a:spcPts val="1200"/>
              </a:lnSpc>
              <a:spcBef>
                <a:spcPts val="400"/>
              </a:spcBef>
              <a:spcAft>
                <a:spcPts val="400"/>
              </a:spcAft>
              <a:defRPr/>
            </a:pPr>
            <a:r>
              <a:rPr lang="zh-CN" altLang="en-US" sz="1600" kern="10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终端和无线路由器之间通过无线信号传输数据</a:t>
            </a:r>
            <a:endParaRPr lang="zh-CN" altLang="zh-CN" sz="16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2" name="Text Box 235"/>
          <p:cNvSpPr txBox="1">
            <a:spLocks noChangeArrowheads="1"/>
          </p:cNvSpPr>
          <p:nvPr/>
        </p:nvSpPr>
        <p:spPr bwMode="auto">
          <a:xfrm>
            <a:off x="2692006" y="3033572"/>
            <a:ext cx="20313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通过双绞线传输数据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 Box 235"/>
          <p:cNvSpPr txBox="1">
            <a:spLocks noChangeArrowheads="1"/>
          </p:cNvSpPr>
          <p:nvPr/>
        </p:nvSpPr>
        <p:spPr bwMode="auto">
          <a:xfrm>
            <a:off x="2493657" y="5394697"/>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通过串口线缆线传输数据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tags r:id="rId1"/>
    </p:custDataLst>
    <p:extLst>
      <p:ext uri="{BB962C8B-B14F-4D97-AF65-F5344CB8AC3E}">
        <p14:creationId xmlns:p14="http://schemas.microsoft.com/office/powerpoint/2010/main" val="2899734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a:solidFill>
                  <a:schemeClr val="bg1">
                    <a:lumMod val="50000"/>
                  </a:schemeClr>
                </a:solidFill>
                <a:sym typeface="Huawei Sans" panose="020C0503030203020204" pitchFamily="34" charset="0"/>
              </a:rPr>
              <a:t>应用和数据</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网络参考模型与标准协议</a:t>
            </a:r>
            <a:endParaRPr lang="en-US" altLang="zh-CN">
              <a:solidFill>
                <a:schemeClr val="bg1">
                  <a:lumMod val="50000"/>
                </a:schemeClr>
              </a:solidFill>
              <a:sym typeface="Huawei Sans" panose="020C0503030203020204" pitchFamily="34" charset="0"/>
            </a:endParaRPr>
          </a:p>
          <a:p>
            <a:r>
              <a:rPr lang="zh-CN" altLang="en-US" b="1">
                <a:sym typeface="Huawei Sans" panose="020C0503030203020204" pitchFamily="34" charset="0"/>
              </a:rPr>
              <a:t>数据通信过程</a:t>
            </a:r>
          </a:p>
        </p:txBody>
      </p:sp>
    </p:spTree>
    <p:extLst>
      <p:ext uri="{BB962C8B-B14F-4D97-AF65-F5344CB8AC3E}">
        <p14:creationId xmlns:p14="http://schemas.microsoft.com/office/powerpoint/2010/main" val="1925393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a:sym typeface="Huawei Sans" panose="020C0503030203020204" pitchFamily="34" charset="0"/>
              </a:rPr>
              <a:t>发送方数据封装</a:t>
            </a:r>
            <a:endParaRPr lang="zh-CN" altLang="en-US" dirty="0">
              <a:sym typeface="Huawei Sans" panose="020C0503030203020204" pitchFamily="34" charset="0"/>
            </a:endParaRPr>
          </a:p>
        </p:txBody>
      </p:sp>
      <p:grpSp>
        <p:nvGrpSpPr>
          <p:cNvPr id="2" name="组合 1"/>
          <p:cNvGrpSpPr/>
          <p:nvPr/>
        </p:nvGrpSpPr>
        <p:grpSpPr>
          <a:xfrm>
            <a:off x="1611133" y="2290961"/>
            <a:ext cx="359196" cy="369136"/>
            <a:chOff x="4305387" y="2711972"/>
            <a:chExt cx="406400" cy="404813"/>
          </a:xfrm>
        </p:grpSpPr>
        <p:sp>
          <p:nvSpPr>
            <p:cNvPr id="46" name="Oval 25"/>
            <p:cNvSpPr>
              <a:spLocks noChangeArrowheads="1"/>
            </p:cNvSpPr>
            <p:nvPr/>
          </p:nvSpPr>
          <p:spPr bwMode="auto">
            <a:xfrm>
              <a:off x="4305387" y="2711972"/>
              <a:ext cx="406400" cy="404813"/>
            </a:xfrm>
            <a:prstGeom prst="ellipse">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72"/>
            <p:cNvSpPr>
              <a:spLocks noEditPoints="1"/>
            </p:cNvSpPr>
            <p:nvPr/>
          </p:nvSpPr>
          <p:spPr bwMode="auto">
            <a:xfrm>
              <a:off x="4403812" y="2796109"/>
              <a:ext cx="209550" cy="227013"/>
            </a:xfrm>
            <a:custGeom>
              <a:avLst/>
              <a:gdLst/>
              <a:ahLst/>
              <a:cxnLst>
                <a:cxn ang="0">
                  <a:pos x="109" y="98"/>
                </a:cxn>
                <a:cxn ang="0">
                  <a:pos x="115" y="93"/>
                </a:cxn>
                <a:cxn ang="0">
                  <a:pos x="107" y="84"/>
                </a:cxn>
                <a:cxn ang="0">
                  <a:pos x="114" y="57"/>
                </a:cxn>
                <a:cxn ang="0">
                  <a:pos x="57" y="0"/>
                </a:cxn>
                <a:cxn ang="0">
                  <a:pos x="0" y="57"/>
                </a:cxn>
                <a:cxn ang="0">
                  <a:pos x="57" y="113"/>
                </a:cxn>
                <a:cxn ang="0">
                  <a:pos x="76" y="110"/>
                </a:cxn>
                <a:cxn ang="0">
                  <a:pos x="84" y="119"/>
                </a:cxn>
                <a:cxn ang="0">
                  <a:pos x="91" y="113"/>
                </a:cxn>
                <a:cxn ang="0">
                  <a:pos x="129" y="158"/>
                </a:cxn>
                <a:cxn ang="0">
                  <a:pos x="147" y="143"/>
                </a:cxn>
                <a:cxn ang="0">
                  <a:pos x="109" y="98"/>
                </a:cxn>
                <a:cxn ang="0">
                  <a:pos x="24" y="57"/>
                </a:cxn>
                <a:cxn ang="0">
                  <a:pos x="57" y="24"/>
                </a:cxn>
                <a:cxn ang="0">
                  <a:pos x="90" y="57"/>
                </a:cxn>
                <a:cxn ang="0">
                  <a:pos x="57" y="90"/>
                </a:cxn>
                <a:cxn ang="0">
                  <a:pos x="24" y="57"/>
                </a:cxn>
              </a:cxnLst>
              <a:rect l="0" t="0" r="r" b="b"/>
              <a:pathLst>
                <a:path w="147" h="158">
                  <a:moveTo>
                    <a:pt x="109" y="98"/>
                  </a:moveTo>
                  <a:cubicBezTo>
                    <a:pt x="115" y="93"/>
                    <a:pt x="115" y="93"/>
                    <a:pt x="115" y="93"/>
                  </a:cubicBezTo>
                  <a:cubicBezTo>
                    <a:pt x="107" y="84"/>
                    <a:pt x="107" y="84"/>
                    <a:pt x="107" y="84"/>
                  </a:cubicBezTo>
                  <a:cubicBezTo>
                    <a:pt x="111" y="76"/>
                    <a:pt x="114" y="67"/>
                    <a:pt x="114" y="57"/>
                  </a:cubicBezTo>
                  <a:cubicBezTo>
                    <a:pt x="114" y="26"/>
                    <a:pt x="88" y="0"/>
                    <a:pt x="57" y="0"/>
                  </a:cubicBezTo>
                  <a:cubicBezTo>
                    <a:pt x="26" y="0"/>
                    <a:pt x="0" y="26"/>
                    <a:pt x="0" y="57"/>
                  </a:cubicBezTo>
                  <a:cubicBezTo>
                    <a:pt x="0" y="88"/>
                    <a:pt x="26" y="113"/>
                    <a:pt x="57" y="113"/>
                  </a:cubicBezTo>
                  <a:cubicBezTo>
                    <a:pt x="64" y="113"/>
                    <a:pt x="70" y="112"/>
                    <a:pt x="76" y="110"/>
                  </a:cubicBezTo>
                  <a:cubicBezTo>
                    <a:pt x="84" y="119"/>
                    <a:pt x="84" y="119"/>
                    <a:pt x="84" y="119"/>
                  </a:cubicBezTo>
                  <a:cubicBezTo>
                    <a:pt x="91" y="113"/>
                    <a:pt x="91" y="113"/>
                    <a:pt x="91" y="113"/>
                  </a:cubicBezTo>
                  <a:cubicBezTo>
                    <a:pt x="129" y="158"/>
                    <a:pt x="129" y="158"/>
                    <a:pt x="129" y="158"/>
                  </a:cubicBezTo>
                  <a:cubicBezTo>
                    <a:pt x="147" y="143"/>
                    <a:pt x="147" y="143"/>
                    <a:pt x="147" y="143"/>
                  </a:cubicBezTo>
                  <a:lnTo>
                    <a:pt x="109" y="98"/>
                  </a:lnTo>
                  <a:close/>
                  <a:moveTo>
                    <a:pt x="24" y="57"/>
                  </a:moveTo>
                  <a:cubicBezTo>
                    <a:pt x="24" y="39"/>
                    <a:pt x="39" y="24"/>
                    <a:pt x="57" y="24"/>
                  </a:cubicBezTo>
                  <a:cubicBezTo>
                    <a:pt x="75" y="24"/>
                    <a:pt x="90" y="39"/>
                    <a:pt x="90" y="57"/>
                  </a:cubicBezTo>
                  <a:cubicBezTo>
                    <a:pt x="90" y="75"/>
                    <a:pt x="75" y="90"/>
                    <a:pt x="57" y="90"/>
                  </a:cubicBezTo>
                  <a:cubicBezTo>
                    <a:pt x="39" y="90"/>
                    <a:pt x="24" y="75"/>
                    <a:pt x="24" y="5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 name="文本框 4"/>
          <p:cNvSpPr txBox="1"/>
          <p:nvPr/>
        </p:nvSpPr>
        <p:spPr bwMode="auto">
          <a:xfrm>
            <a:off x="1969454" y="2308089"/>
            <a:ext cx="199300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www.huawei.com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55"/>
          <p:cNvCxnSpPr/>
          <p:nvPr/>
        </p:nvCxnSpPr>
        <p:spPr bwMode="auto">
          <a:xfrm>
            <a:off x="1254124" y="2827689"/>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57" name="表格 35"/>
          <p:cNvGraphicFramePr>
            <a:graphicFrameLocks noGrp="1"/>
          </p:cNvGraphicFramePr>
          <p:nvPr/>
        </p:nvGraphicFramePr>
        <p:xfrm>
          <a:off x="6508057" y="2190671"/>
          <a:ext cx="1683443" cy="370800"/>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cxnSp>
        <p:nvCxnSpPr>
          <p:cNvPr id="61" name="直接连接符 60"/>
          <p:cNvCxnSpPr/>
          <p:nvPr/>
        </p:nvCxnSpPr>
        <p:spPr bwMode="auto">
          <a:xfrm>
            <a:off x="1235460" y="3691903"/>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9" name="表格 8"/>
          <p:cNvGraphicFramePr>
            <a:graphicFrameLocks noGrp="1"/>
          </p:cNvGraphicFramePr>
          <p:nvPr/>
        </p:nvGraphicFramePr>
        <p:xfrm>
          <a:off x="4306373" y="2190671"/>
          <a:ext cx="828598" cy="370840"/>
        </p:xfrm>
        <a:graphic>
          <a:graphicData uri="http://schemas.openxmlformats.org/drawingml/2006/table">
            <a:tbl>
              <a:tblPr firstRow="1" bandRow="1">
                <a:tableStyleId>{5C22544A-7EE6-4342-B048-85BDC9FD1C3A}</a:tableStyleId>
              </a:tblPr>
              <a:tblGrid>
                <a:gridCol w="828598">
                  <a:extLst>
                    <a:ext uri="{9D8B030D-6E8A-4147-A177-3AD203B41FA5}">
                      <a16:colId xmlns:a16="http://schemas.microsoft.com/office/drawing/2014/main" val="20000"/>
                    </a:ext>
                  </a:extLst>
                </a:gridCol>
              </a:tblGrid>
              <a:tr h="370840">
                <a:tc>
                  <a:txBody>
                    <a:bodyPr/>
                    <a:lstStyle/>
                    <a:p>
                      <a:pPr algn="ctr"/>
                      <a:r>
                        <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64" name="表格 35"/>
          <p:cNvGraphicFramePr>
            <a:graphicFrameLocks noGrp="1"/>
          </p:cNvGraphicFramePr>
          <p:nvPr/>
        </p:nvGraphicFramePr>
        <p:xfrm>
          <a:off x="6496478" y="5534794"/>
          <a:ext cx="1683443" cy="370800"/>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65" name="表格 35"/>
          <p:cNvGraphicFramePr>
            <a:graphicFrameLocks noGrp="1"/>
          </p:cNvGraphicFramePr>
          <p:nvPr/>
        </p:nvGraphicFramePr>
        <p:xfrm>
          <a:off x="6496478" y="3026035"/>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2609005" y="3026035"/>
          <a:ext cx="2525966" cy="370840"/>
        </p:xfrm>
        <a:graphic>
          <a:graphicData uri="http://schemas.openxmlformats.org/drawingml/2006/table">
            <a:tbl>
              <a:tblPr firstRow="1" bandRow="1">
                <a:tableStyleId>{5C22544A-7EE6-4342-B048-85BDC9FD1C3A}</a:tableStyleId>
              </a:tblPr>
              <a:tblGrid>
                <a:gridCol w="1666974">
                  <a:extLst>
                    <a:ext uri="{9D8B030D-6E8A-4147-A177-3AD203B41FA5}">
                      <a16:colId xmlns:a16="http://schemas.microsoft.com/office/drawing/2014/main" val="20000"/>
                    </a:ext>
                  </a:extLst>
                </a:gridCol>
                <a:gridCol w="858992">
                  <a:extLst>
                    <a:ext uri="{9D8B030D-6E8A-4147-A177-3AD203B41FA5}">
                      <a16:colId xmlns:a16="http://schemas.microsoft.com/office/drawing/2014/main" val="20001"/>
                    </a:ext>
                  </a:extLst>
                </a:gridCol>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TCP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DATA</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68" name="表格 35"/>
          <p:cNvGraphicFramePr>
            <a:graphicFrameLocks noGrp="1"/>
          </p:cNvGraphicFramePr>
          <p:nvPr/>
        </p:nvGraphicFramePr>
        <p:xfrm>
          <a:off x="6496478" y="3862288"/>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70" name="表格 69"/>
          <p:cNvGraphicFramePr>
            <a:graphicFrameLocks noGrp="1"/>
          </p:cNvGraphicFramePr>
          <p:nvPr/>
        </p:nvGraphicFramePr>
        <p:xfrm>
          <a:off x="2609005" y="4008285"/>
          <a:ext cx="2525966" cy="370840"/>
        </p:xfrm>
        <a:graphic>
          <a:graphicData uri="http://schemas.openxmlformats.org/drawingml/2006/table">
            <a:tbl>
              <a:tblPr firstRow="1" bandRow="1">
                <a:tableStyleId>{5C22544A-7EE6-4342-B048-85BDC9FD1C3A}</a:tableStyleId>
              </a:tblPr>
              <a:tblGrid>
                <a:gridCol w="1400904">
                  <a:extLst>
                    <a:ext uri="{9D8B030D-6E8A-4147-A177-3AD203B41FA5}">
                      <a16:colId xmlns:a16="http://schemas.microsoft.com/office/drawing/2014/main" val="20000"/>
                    </a:ext>
                  </a:extLst>
                </a:gridCol>
                <a:gridCol w="1125062">
                  <a:extLst>
                    <a:ext uri="{9D8B030D-6E8A-4147-A177-3AD203B41FA5}">
                      <a16:colId xmlns:a16="http://schemas.microsoft.com/office/drawing/2014/main" val="20001"/>
                    </a:ext>
                  </a:extLst>
                </a:gridCol>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IP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cxnSp>
        <p:nvCxnSpPr>
          <p:cNvPr id="72" name="直接连接符 71"/>
          <p:cNvCxnSpPr/>
          <p:nvPr/>
        </p:nvCxnSpPr>
        <p:spPr bwMode="auto">
          <a:xfrm>
            <a:off x="1254124" y="4556117"/>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3" name="表格 35"/>
          <p:cNvGraphicFramePr>
            <a:graphicFrameLocks noGrp="1"/>
          </p:cNvGraphicFramePr>
          <p:nvPr/>
        </p:nvGraphicFramePr>
        <p:xfrm>
          <a:off x="6496478" y="4698541"/>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nvGraphicFramePr>
        <p:xfrm>
          <a:off x="2140829" y="4822009"/>
          <a:ext cx="3888431" cy="370840"/>
        </p:xfrm>
        <a:graphic>
          <a:graphicData uri="http://schemas.openxmlformats.org/drawingml/2006/table">
            <a:tbl>
              <a:tblPr firstRow="1" bandRow="1">
                <a:tableStyleId>{5C22544A-7EE6-4342-B048-85BDC9FD1C3A}</a:tableStyleId>
              </a:tblPr>
              <a:tblGrid>
                <a:gridCol w="1872207">
                  <a:extLst>
                    <a:ext uri="{9D8B030D-6E8A-4147-A177-3AD203B41FA5}">
                      <a16:colId xmlns:a16="http://schemas.microsoft.com/office/drawing/2014/main" val="20000"/>
                    </a:ext>
                  </a:extLst>
                </a:gridCol>
                <a:gridCol w="1188132">
                  <a:extLst>
                    <a:ext uri="{9D8B030D-6E8A-4147-A177-3AD203B41FA5}">
                      <a16:colId xmlns:a16="http://schemas.microsoft.com/office/drawing/2014/main" val="20001"/>
                    </a:ext>
                  </a:extLst>
                </a:gridCol>
                <a:gridCol w="828092">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Eth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cxnSp>
        <p:nvCxnSpPr>
          <p:cNvPr id="78" name="直接连接符 77"/>
          <p:cNvCxnSpPr/>
          <p:nvPr/>
        </p:nvCxnSpPr>
        <p:spPr bwMode="auto">
          <a:xfrm>
            <a:off x="1235460" y="5420332"/>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13" name="表格 12"/>
          <p:cNvGraphicFramePr>
            <a:graphicFrameLocks noGrp="1"/>
          </p:cNvGraphicFramePr>
          <p:nvPr/>
        </p:nvGraphicFramePr>
        <p:xfrm>
          <a:off x="1675360" y="5565612"/>
          <a:ext cx="4392000" cy="3600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val="20000"/>
                    </a:ext>
                  </a:extLst>
                </a:gridCol>
                <a:gridCol w="367200">
                  <a:extLst>
                    <a:ext uri="{9D8B030D-6E8A-4147-A177-3AD203B41FA5}">
                      <a16:colId xmlns:a16="http://schemas.microsoft.com/office/drawing/2014/main" val="20001"/>
                    </a:ext>
                  </a:extLst>
                </a:gridCol>
                <a:gridCol w="367200">
                  <a:extLst>
                    <a:ext uri="{9D8B030D-6E8A-4147-A177-3AD203B41FA5}">
                      <a16:colId xmlns:a16="http://schemas.microsoft.com/office/drawing/2014/main" val="20002"/>
                    </a:ext>
                  </a:extLst>
                </a:gridCol>
                <a:gridCol w="367200">
                  <a:extLst>
                    <a:ext uri="{9D8B030D-6E8A-4147-A177-3AD203B41FA5}">
                      <a16:colId xmlns:a16="http://schemas.microsoft.com/office/drawing/2014/main" val="20003"/>
                    </a:ext>
                  </a:extLst>
                </a:gridCol>
                <a:gridCol w="367200">
                  <a:extLst>
                    <a:ext uri="{9D8B030D-6E8A-4147-A177-3AD203B41FA5}">
                      <a16:colId xmlns:a16="http://schemas.microsoft.com/office/drawing/2014/main" val="20004"/>
                    </a:ext>
                  </a:extLst>
                </a:gridCol>
                <a:gridCol w="367200">
                  <a:extLst>
                    <a:ext uri="{9D8B030D-6E8A-4147-A177-3AD203B41FA5}">
                      <a16:colId xmlns:a16="http://schemas.microsoft.com/office/drawing/2014/main" val="20005"/>
                    </a:ext>
                  </a:extLst>
                </a:gridCol>
                <a:gridCol w="367200">
                  <a:extLst>
                    <a:ext uri="{9D8B030D-6E8A-4147-A177-3AD203B41FA5}">
                      <a16:colId xmlns:a16="http://schemas.microsoft.com/office/drawing/2014/main" val="20006"/>
                    </a:ext>
                  </a:extLst>
                </a:gridCol>
                <a:gridCol w="367200">
                  <a:extLst>
                    <a:ext uri="{9D8B030D-6E8A-4147-A177-3AD203B41FA5}">
                      <a16:colId xmlns:a16="http://schemas.microsoft.com/office/drawing/2014/main" val="20007"/>
                    </a:ext>
                  </a:extLst>
                </a:gridCol>
                <a:gridCol w="367200">
                  <a:extLst>
                    <a:ext uri="{9D8B030D-6E8A-4147-A177-3AD203B41FA5}">
                      <a16:colId xmlns:a16="http://schemas.microsoft.com/office/drawing/2014/main" val="20008"/>
                    </a:ext>
                  </a:extLst>
                </a:gridCol>
                <a:gridCol w="367200">
                  <a:extLst>
                    <a:ext uri="{9D8B030D-6E8A-4147-A177-3AD203B41FA5}">
                      <a16:colId xmlns:a16="http://schemas.microsoft.com/office/drawing/2014/main" val="20009"/>
                    </a:ext>
                  </a:extLst>
                </a:gridCol>
                <a:gridCol w="720000">
                  <a:extLst>
                    <a:ext uri="{9D8B030D-6E8A-4147-A177-3AD203B41FA5}">
                      <a16:colId xmlns:a16="http://schemas.microsoft.com/office/drawing/2014/main" val="20010"/>
                    </a:ext>
                  </a:extLst>
                </a:gridCol>
              </a:tblGrid>
              <a:tr h="360000">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1675360" y="6009738"/>
          <a:ext cx="4392000" cy="3672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val="20000"/>
                    </a:ext>
                  </a:extLst>
                </a:gridCol>
                <a:gridCol w="367200">
                  <a:extLst>
                    <a:ext uri="{9D8B030D-6E8A-4147-A177-3AD203B41FA5}">
                      <a16:colId xmlns:a16="http://schemas.microsoft.com/office/drawing/2014/main" val="20001"/>
                    </a:ext>
                  </a:extLst>
                </a:gridCol>
                <a:gridCol w="367200">
                  <a:extLst>
                    <a:ext uri="{9D8B030D-6E8A-4147-A177-3AD203B41FA5}">
                      <a16:colId xmlns:a16="http://schemas.microsoft.com/office/drawing/2014/main" val="20002"/>
                    </a:ext>
                  </a:extLst>
                </a:gridCol>
                <a:gridCol w="367200">
                  <a:extLst>
                    <a:ext uri="{9D8B030D-6E8A-4147-A177-3AD203B41FA5}">
                      <a16:colId xmlns:a16="http://schemas.microsoft.com/office/drawing/2014/main" val="20003"/>
                    </a:ext>
                  </a:extLst>
                </a:gridCol>
                <a:gridCol w="367200">
                  <a:extLst>
                    <a:ext uri="{9D8B030D-6E8A-4147-A177-3AD203B41FA5}">
                      <a16:colId xmlns:a16="http://schemas.microsoft.com/office/drawing/2014/main" val="20004"/>
                    </a:ext>
                  </a:extLst>
                </a:gridCol>
                <a:gridCol w="367200">
                  <a:extLst>
                    <a:ext uri="{9D8B030D-6E8A-4147-A177-3AD203B41FA5}">
                      <a16:colId xmlns:a16="http://schemas.microsoft.com/office/drawing/2014/main" val="20005"/>
                    </a:ext>
                  </a:extLst>
                </a:gridCol>
                <a:gridCol w="367200">
                  <a:extLst>
                    <a:ext uri="{9D8B030D-6E8A-4147-A177-3AD203B41FA5}">
                      <a16:colId xmlns:a16="http://schemas.microsoft.com/office/drawing/2014/main" val="20006"/>
                    </a:ext>
                  </a:extLst>
                </a:gridCol>
                <a:gridCol w="367200">
                  <a:extLst>
                    <a:ext uri="{9D8B030D-6E8A-4147-A177-3AD203B41FA5}">
                      <a16:colId xmlns:a16="http://schemas.microsoft.com/office/drawing/2014/main" val="20007"/>
                    </a:ext>
                  </a:extLst>
                </a:gridCol>
                <a:gridCol w="367200">
                  <a:extLst>
                    <a:ext uri="{9D8B030D-6E8A-4147-A177-3AD203B41FA5}">
                      <a16:colId xmlns:a16="http://schemas.microsoft.com/office/drawing/2014/main" val="20008"/>
                    </a:ext>
                  </a:extLst>
                </a:gridCol>
                <a:gridCol w="367200">
                  <a:extLst>
                    <a:ext uri="{9D8B030D-6E8A-4147-A177-3AD203B41FA5}">
                      <a16:colId xmlns:a16="http://schemas.microsoft.com/office/drawing/2014/main" val="20009"/>
                    </a:ext>
                  </a:extLst>
                </a:gridCol>
                <a:gridCol w="720000">
                  <a:extLst>
                    <a:ext uri="{9D8B030D-6E8A-4147-A177-3AD203B41FA5}">
                      <a16:colId xmlns:a16="http://schemas.microsoft.com/office/drawing/2014/main" val="20010"/>
                    </a:ext>
                  </a:extLst>
                </a:gridCol>
              </a:tblGrid>
              <a:tr h="367200">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extLst>
                  <a:ext uri="{0D108BD9-81ED-4DB2-BD59-A6C34878D82A}">
                    <a16:rowId xmlns:a16="http://schemas.microsoft.com/office/drawing/2014/main" val="10000"/>
                  </a:ext>
                </a:extLst>
              </a:tr>
            </a:tbl>
          </a:graphicData>
        </a:graphic>
      </p:graphicFrame>
      <p:sp>
        <p:nvSpPr>
          <p:cNvPr id="50" name="文本框 49"/>
          <p:cNvSpPr txBox="1"/>
          <p:nvPr/>
        </p:nvSpPr>
        <p:spPr bwMode="auto">
          <a:xfrm>
            <a:off x="9835445" y="6020657"/>
            <a:ext cx="1100649"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传输介质</a:t>
            </a:r>
            <a:endParaRPr lang="zh-CN" alt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5" name="图片 34" descr="交换机.png"/>
          <p:cNvPicPr>
            <a:picLocks noChangeAspect="1"/>
          </p:cNvPicPr>
          <p:nvPr/>
        </p:nvPicPr>
        <p:blipFill>
          <a:blip r:embed="rId3" cstate="print"/>
          <a:stretch>
            <a:fillRect/>
          </a:stretch>
        </p:blipFill>
        <p:spPr>
          <a:xfrm>
            <a:off x="2450026" y="1570058"/>
            <a:ext cx="880001" cy="720000"/>
          </a:xfrm>
          <a:prstGeom prst="rect">
            <a:avLst/>
          </a:prstGeom>
        </p:spPr>
      </p:pic>
      <p:sp>
        <p:nvSpPr>
          <p:cNvPr id="36" name="矩形 35"/>
          <p:cNvSpPr/>
          <p:nvPr/>
        </p:nvSpPr>
        <p:spPr>
          <a:xfrm>
            <a:off x="9134093" y="3012939"/>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段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Segment</a:t>
            </a:r>
          </a:p>
        </p:txBody>
      </p:sp>
      <p:sp>
        <p:nvSpPr>
          <p:cNvPr id="37" name="矩形 36"/>
          <p:cNvSpPr/>
          <p:nvPr/>
        </p:nvSpPr>
        <p:spPr>
          <a:xfrm>
            <a:off x="9134093" y="3839986"/>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包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Packet</a:t>
            </a:r>
          </a:p>
        </p:txBody>
      </p:sp>
      <p:sp>
        <p:nvSpPr>
          <p:cNvPr id="38" name="矩形 37"/>
          <p:cNvSpPr/>
          <p:nvPr/>
        </p:nvSpPr>
        <p:spPr>
          <a:xfrm>
            <a:off x="9134093" y="4667034"/>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帧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Frame</a:t>
            </a:r>
          </a:p>
        </p:txBody>
      </p:sp>
      <p:sp>
        <p:nvSpPr>
          <p:cNvPr id="39" name="矩形 38"/>
          <p:cNvSpPr/>
          <p:nvPr/>
        </p:nvSpPr>
        <p:spPr>
          <a:xfrm>
            <a:off x="9134093" y="5494082"/>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位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Bit</a:t>
            </a:r>
          </a:p>
        </p:txBody>
      </p:sp>
      <p:sp>
        <p:nvSpPr>
          <p:cNvPr id="40" name="矩形 39"/>
          <p:cNvSpPr/>
          <p:nvPr/>
        </p:nvSpPr>
        <p:spPr>
          <a:xfrm>
            <a:off x="9134093" y="2185892"/>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sp>
        <p:nvSpPr>
          <p:cNvPr id="41" name="Right Arrow 157"/>
          <p:cNvSpPr/>
          <p:nvPr/>
        </p:nvSpPr>
        <p:spPr>
          <a:xfrm rot="5400000">
            <a:off x="7104751" y="267465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5400000">
            <a:off x="7104751" y="351029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Right Arrow 157"/>
          <p:cNvSpPr/>
          <p:nvPr/>
        </p:nvSpPr>
        <p:spPr>
          <a:xfrm rot="5400000">
            <a:off x="7109362" y="4355458"/>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Right Arrow 157"/>
          <p:cNvSpPr/>
          <p:nvPr/>
        </p:nvSpPr>
        <p:spPr>
          <a:xfrm rot="5400000">
            <a:off x="7109363" y="518172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a:off x="8191500" y="5726726"/>
            <a:ext cx="507686" cy="283780"/>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48" name="Can 9"/>
          <p:cNvSpPr/>
          <p:nvPr/>
        </p:nvSpPr>
        <p:spPr>
          <a:xfrm rot="5400000">
            <a:off x="9217487" y="5435976"/>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8565964" y="5905594"/>
            <a:ext cx="1543236" cy="476156"/>
          </a:xfrm>
          <a:prstGeom prst="rect">
            <a:avLst/>
          </a:prstGeom>
          <a:noFill/>
          <a:ln w="25400">
            <a:noFill/>
          </a:ln>
        </p:spPr>
        <p:txBody>
          <a:bodyPr wrap="none" anchor="ctr" anchorCtr="0">
            <a:noAutofit/>
          </a:bodyPr>
          <a:lstStyle/>
          <a:p>
            <a:pPr algn="ct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传输介质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梯形 4"/>
          <p:cNvSpPr/>
          <p:nvPr/>
        </p:nvSpPr>
        <p:spPr bwMode="auto">
          <a:xfrm flipH="1" flipV="1">
            <a:off x="2840240" y="3409834"/>
            <a:ext cx="2285567" cy="608056"/>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梯形 4"/>
          <p:cNvSpPr/>
          <p:nvPr/>
        </p:nvSpPr>
        <p:spPr bwMode="auto">
          <a:xfrm flipH="1" flipV="1">
            <a:off x="2851776" y="4380169"/>
            <a:ext cx="2285567" cy="4398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263010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p:cNvCxnSpPr>
            <a:endCxn id="40" idx="0"/>
          </p:cNvCxnSpPr>
          <p:nvPr/>
        </p:nvCxnSpPr>
        <p:spPr>
          <a:xfrm>
            <a:off x="2618329" y="2901851"/>
            <a:ext cx="2748" cy="133839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0"/>
          </p:cNvCxnSpPr>
          <p:nvPr/>
        </p:nvCxnSpPr>
        <p:spPr>
          <a:xfrm>
            <a:off x="9657986" y="2775420"/>
            <a:ext cx="1373" cy="141613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sym typeface="Huawei Sans" panose="020C0503030203020204" pitchFamily="34" charset="0"/>
              </a:rPr>
              <a:t>中间网络数据传输</a:t>
            </a:r>
          </a:p>
        </p:txBody>
      </p:sp>
      <p:sp>
        <p:nvSpPr>
          <p:cNvPr id="5" name="文本占位符 4"/>
          <p:cNvSpPr>
            <a:spLocks noGrp="1"/>
          </p:cNvSpPr>
          <p:nvPr>
            <p:ph type="body" sz="quarter" idx="4294967295"/>
          </p:nvPr>
        </p:nvSpPr>
        <p:spPr>
          <a:xfrm>
            <a:off x="915988" y="1233488"/>
            <a:ext cx="11276012" cy="4679950"/>
          </a:xfrm>
        </p:spPr>
        <p:txBody>
          <a:bodyPr/>
          <a:lstStyle/>
          <a:p>
            <a:r>
              <a:rPr lang="zh-CN" altLang="en-US"/>
              <a:t>封装好的完整数据，将会在网络中被传递。</a:t>
            </a:r>
          </a:p>
          <a:p>
            <a:endParaRPr lang="zh-CN" altLang="en-US" dirty="0"/>
          </a:p>
        </p:txBody>
      </p:sp>
      <p:pic>
        <p:nvPicPr>
          <p:cNvPr id="3" name="图片 2" descr="交换机.png"/>
          <p:cNvPicPr>
            <a:picLocks noChangeAspect="1"/>
          </p:cNvPicPr>
          <p:nvPr/>
        </p:nvPicPr>
        <p:blipFill>
          <a:blip r:embed="rId3" cstate="print"/>
          <a:stretch>
            <a:fillRect/>
          </a:stretch>
        </p:blipFill>
        <p:spPr>
          <a:xfrm>
            <a:off x="2244672" y="2748480"/>
            <a:ext cx="660001" cy="540000"/>
          </a:xfrm>
          <a:prstGeom prst="rect">
            <a:avLst/>
          </a:prstGeom>
        </p:spPr>
      </p:pic>
      <p:pic>
        <p:nvPicPr>
          <p:cNvPr id="4" name="图片 3" descr="Web服务器-蓝.png"/>
          <p:cNvPicPr>
            <a:picLocks noChangeAspect="1"/>
          </p:cNvPicPr>
          <p:nvPr/>
        </p:nvPicPr>
        <p:blipFill>
          <a:blip r:embed="rId4" cstate="print"/>
          <a:stretch>
            <a:fillRect/>
          </a:stretch>
        </p:blipFill>
        <p:spPr>
          <a:xfrm>
            <a:off x="9369740" y="2748480"/>
            <a:ext cx="660000" cy="540000"/>
          </a:xfrm>
          <a:prstGeom prst="rect">
            <a:avLst/>
          </a:prstGeom>
        </p:spPr>
      </p:pic>
      <p:cxnSp>
        <p:nvCxnSpPr>
          <p:cNvPr id="10" name="直接连接符 9"/>
          <p:cNvCxnSpPr>
            <a:stCxn id="3" idx="3"/>
            <a:endCxn id="4" idx="1"/>
          </p:cNvCxnSpPr>
          <p:nvPr/>
        </p:nvCxnSpPr>
        <p:spPr>
          <a:xfrm>
            <a:off x="2904673" y="3018480"/>
            <a:ext cx="64650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nvGraphicFramePr>
        <p:xfrm>
          <a:off x="1981982" y="4240245"/>
          <a:ext cx="1278191" cy="167640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传输层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6"/>
                  </a:ext>
                </a:extLst>
              </a:tr>
            </a:tbl>
          </a:graphicData>
        </a:graphic>
      </p:graphicFrame>
      <p:graphicFrame>
        <p:nvGraphicFramePr>
          <p:cNvPr id="41" name="表格 40"/>
          <p:cNvGraphicFramePr>
            <a:graphicFrameLocks noGrp="1"/>
          </p:cNvGraphicFramePr>
          <p:nvPr/>
        </p:nvGraphicFramePr>
        <p:xfrm>
          <a:off x="4344023" y="5245425"/>
          <a:ext cx="1278191" cy="67056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1"/>
                  </a:ext>
                </a:extLst>
              </a:tr>
            </a:tbl>
          </a:graphicData>
        </a:graphic>
      </p:graphicFrame>
      <p:graphicFrame>
        <p:nvGraphicFramePr>
          <p:cNvPr id="42" name="表格 41"/>
          <p:cNvGraphicFramePr>
            <a:graphicFrameLocks noGrp="1"/>
          </p:cNvGraphicFramePr>
          <p:nvPr/>
        </p:nvGraphicFramePr>
        <p:xfrm>
          <a:off x="6770209" y="4894754"/>
          <a:ext cx="1278191" cy="100584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bl>
          </a:graphicData>
        </a:graphic>
      </p:graphicFrame>
      <p:graphicFrame>
        <p:nvGraphicFramePr>
          <p:cNvPr id="43" name="表格 42"/>
          <p:cNvGraphicFramePr>
            <a:graphicFrameLocks noGrp="1"/>
          </p:cNvGraphicFramePr>
          <p:nvPr/>
        </p:nvGraphicFramePr>
        <p:xfrm>
          <a:off x="9020264" y="4191554"/>
          <a:ext cx="1278191" cy="1676400"/>
        </p:xfrm>
        <a:graphic>
          <a:graphicData uri="http://schemas.openxmlformats.org/drawingml/2006/table">
            <a:tbl>
              <a:tblPr>
                <a:effectLst/>
                <a:tableStyleId>{5C22544A-7EE6-4342-B048-85BDC9FD1C3A}</a:tableStyleId>
              </a:tblPr>
              <a:tblGrid>
                <a:gridCol w="1278191">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传输层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6"/>
                  </a:ext>
                </a:extLst>
              </a:tr>
            </a:tbl>
          </a:graphicData>
        </a:graphic>
      </p:graphicFrame>
      <p:cxnSp>
        <p:nvCxnSpPr>
          <p:cNvPr id="44" name="直接连接符 43"/>
          <p:cNvCxnSpPr/>
          <p:nvPr/>
        </p:nvCxnSpPr>
        <p:spPr>
          <a:xfrm>
            <a:off x="3431704"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0098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79834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3024"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493024" y="4838296"/>
            <a:ext cx="17420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35032"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812336"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476853" y="3685225"/>
            <a:ext cx="595035" cy="338554"/>
          </a:xfrm>
          <a:prstGeom prst="rect">
            <a:avLst/>
          </a:prstGeom>
          <a:noFill/>
        </p:spPr>
        <p:txBody>
          <a:bodyPr wrap="none" rtlCol="0">
            <a:spAutoFit/>
          </a:bodyPr>
          <a:lstStyle/>
          <a:p>
            <a:r>
              <a:rPr lang="zh-CN" altLang="en-US" sz="1600" dirty="0"/>
              <a:t>数据</a:t>
            </a:r>
          </a:p>
        </p:txBody>
      </p:sp>
      <p:cxnSp>
        <p:nvCxnSpPr>
          <p:cNvPr id="56" name="直接连接符 55"/>
          <p:cNvCxnSpPr/>
          <p:nvPr/>
        </p:nvCxnSpPr>
        <p:spPr>
          <a:xfrm>
            <a:off x="4943872" y="2999696"/>
            <a:ext cx="0" cy="2362635"/>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392144" y="2999696"/>
            <a:ext cx="0" cy="183860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100984" y="5177830"/>
            <a:ext cx="169736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431704" y="5869854"/>
            <a:ext cx="6692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798344" y="5869854"/>
            <a:ext cx="6946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235032" y="5869854"/>
            <a:ext cx="597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631465" y="2304639"/>
            <a:ext cx="6930819" cy="0"/>
          </a:xfrm>
          <a:prstGeom prst="line">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574673" y="1928120"/>
            <a:ext cx="595035" cy="338554"/>
          </a:xfrm>
          <a:prstGeom prst="rect">
            <a:avLst/>
          </a:prstGeom>
          <a:noFill/>
        </p:spPr>
        <p:txBody>
          <a:bodyPr wrap="none" rtlCol="0">
            <a:spAutoFit/>
          </a:bodyPr>
          <a:lstStyle/>
          <a:p>
            <a:r>
              <a:rPr lang="zh-CN" altLang="en-US" sz="1600" dirty="0"/>
              <a:t>数据</a:t>
            </a:r>
          </a:p>
        </p:txBody>
      </p:sp>
      <p:pic>
        <p:nvPicPr>
          <p:cNvPr id="65" name="Picture 12" descr="E:\2016.01\1.12 扁平化图标\蓝色\AR-蓝色最新-40.png"/>
          <p:cNvPicPr>
            <a:picLocks noChangeAspect="1" noChangeArrowheads="1"/>
          </p:cNvPicPr>
          <p:nvPr/>
        </p:nvPicPr>
        <p:blipFill>
          <a:blip r:embed="rId5" cstate="print"/>
          <a:srcRect/>
          <a:stretch>
            <a:fillRect/>
          </a:stretch>
        </p:blipFill>
        <p:spPr bwMode="auto">
          <a:xfrm>
            <a:off x="7062875" y="2748480"/>
            <a:ext cx="658537" cy="540000"/>
          </a:xfrm>
          <a:prstGeom prst="rect">
            <a:avLst/>
          </a:prstGeom>
          <a:noFill/>
        </p:spPr>
      </p:pic>
      <p:pic>
        <p:nvPicPr>
          <p:cNvPr id="66" name="图片 65" descr="通用交换机.png"/>
          <p:cNvPicPr>
            <a:picLocks noChangeAspect="1"/>
          </p:cNvPicPr>
          <p:nvPr/>
        </p:nvPicPr>
        <p:blipFill>
          <a:blip r:embed="rId6" cstate="print"/>
          <a:stretch>
            <a:fillRect/>
          </a:stretch>
        </p:blipFill>
        <p:spPr>
          <a:xfrm>
            <a:off x="4614603" y="2754233"/>
            <a:ext cx="658537" cy="540000"/>
          </a:xfrm>
          <a:prstGeom prst="rect">
            <a:avLst/>
          </a:prstGeom>
        </p:spPr>
      </p:pic>
    </p:spTree>
    <p:extLst>
      <p:ext uri="{BB962C8B-B14F-4D97-AF65-F5344CB8AC3E}">
        <p14:creationId xmlns:p14="http://schemas.microsoft.com/office/powerpoint/2010/main" val="387214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a:sym typeface="Huawei Sans" panose="020C0503030203020204" pitchFamily="34" charset="0"/>
              </a:rPr>
              <a:t>接收方数据解封装</a:t>
            </a:r>
            <a:endParaRPr lang="zh-CN" altLang="en-US" dirty="0">
              <a:sym typeface="Huawei Sans" panose="020C0503030203020204" pitchFamily="34" charset="0"/>
            </a:endParaRPr>
          </a:p>
        </p:txBody>
      </p:sp>
      <p:graphicFrame>
        <p:nvGraphicFramePr>
          <p:cNvPr id="9" name="表格 8"/>
          <p:cNvGraphicFramePr>
            <a:graphicFrameLocks noGrp="1"/>
          </p:cNvGraphicFramePr>
          <p:nvPr/>
        </p:nvGraphicFramePr>
        <p:xfrm>
          <a:off x="6838583" y="1848339"/>
          <a:ext cx="958963" cy="370840"/>
        </p:xfrm>
        <a:graphic>
          <a:graphicData uri="http://schemas.openxmlformats.org/drawingml/2006/table">
            <a:tbl>
              <a:tblPr firstRow="1" bandRow="1">
                <a:tableStyleId>{5C22544A-7EE6-4342-B048-85BDC9FD1C3A}</a:tableStyleId>
              </a:tblPr>
              <a:tblGrid>
                <a:gridCol w="958963">
                  <a:extLst>
                    <a:ext uri="{9D8B030D-6E8A-4147-A177-3AD203B41FA5}">
                      <a16:colId xmlns:a16="http://schemas.microsoft.com/office/drawing/2014/main" val="20000"/>
                    </a:ext>
                  </a:extLst>
                </a:gridCol>
              </a:tblGrid>
              <a:tr h="370840">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16" name="表格 115"/>
          <p:cNvGraphicFramePr>
            <a:graphicFrameLocks noGrp="1"/>
          </p:cNvGraphicFramePr>
          <p:nvPr/>
        </p:nvGraphicFramePr>
        <p:xfrm>
          <a:off x="4626268" y="5099092"/>
          <a:ext cx="4392000" cy="3600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val="20000"/>
                    </a:ext>
                  </a:extLst>
                </a:gridCol>
                <a:gridCol w="367200">
                  <a:extLst>
                    <a:ext uri="{9D8B030D-6E8A-4147-A177-3AD203B41FA5}">
                      <a16:colId xmlns:a16="http://schemas.microsoft.com/office/drawing/2014/main" val="20001"/>
                    </a:ext>
                  </a:extLst>
                </a:gridCol>
                <a:gridCol w="367200">
                  <a:extLst>
                    <a:ext uri="{9D8B030D-6E8A-4147-A177-3AD203B41FA5}">
                      <a16:colId xmlns:a16="http://schemas.microsoft.com/office/drawing/2014/main" val="20002"/>
                    </a:ext>
                  </a:extLst>
                </a:gridCol>
                <a:gridCol w="367200">
                  <a:extLst>
                    <a:ext uri="{9D8B030D-6E8A-4147-A177-3AD203B41FA5}">
                      <a16:colId xmlns:a16="http://schemas.microsoft.com/office/drawing/2014/main" val="20003"/>
                    </a:ext>
                  </a:extLst>
                </a:gridCol>
                <a:gridCol w="367200">
                  <a:extLst>
                    <a:ext uri="{9D8B030D-6E8A-4147-A177-3AD203B41FA5}">
                      <a16:colId xmlns:a16="http://schemas.microsoft.com/office/drawing/2014/main" val="20004"/>
                    </a:ext>
                  </a:extLst>
                </a:gridCol>
                <a:gridCol w="367200">
                  <a:extLst>
                    <a:ext uri="{9D8B030D-6E8A-4147-A177-3AD203B41FA5}">
                      <a16:colId xmlns:a16="http://schemas.microsoft.com/office/drawing/2014/main" val="20005"/>
                    </a:ext>
                  </a:extLst>
                </a:gridCol>
                <a:gridCol w="367200">
                  <a:extLst>
                    <a:ext uri="{9D8B030D-6E8A-4147-A177-3AD203B41FA5}">
                      <a16:colId xmlns:a16="http://schemas.microsoft.com/office/drawing/2014/main" val="20006"/>
                    </a:ext>
                  </a:extLst>
                </a:gridCol>
                <a:gridCol w="367200">
                  <a:extLst>
                    <a:ext uri="{9D8B030D-6E8A-4147-A177-3AD203B41FA5}">
                      <a16:colId xmlns:a16="http://schemas.microsoft.com/office/drawing/2014/main" val="20007"/>
                    </a:ext>
                  </a:extLst>
                </a:gridCol>
                <a:gridCol w="367200">
                  <a:extLst>
                    <a:ext uri="{9D8B030D-6E8A-4147-A177-3AD203B41FA5}">
                      <a16:colId xmlns:a16="http://schemas.microsoft.com/office/drawing/2014/main" val="20008"/>
                    </a:ext>
                  </a:extLst>
                </a:gridCol>
                <a:gridCol w="367200">
                  <a:extLst>
                    <a:ext uri="{9D8B030D-6E8A-4147-A177-3AD203B41FA5}">
                      <a16:colId xmlns:a16="http://schemas.microsoft.com/office/drawing/2014/main" val="20009"/>
                    </a:ext>
                  </a:extLst>
                </a:gridCol>
                <a:gridCol w="720000">
                  <a:extLst>
                    <a:ext uri="{9D8B030D-6E8A-4147-A177-3AD203B41FA5}">
                      <a16:colId xmlns:a16="http://schemas.microsoft.com/office/drawing/2014/main" val="20010"/>
                    </a:ext>
                  </a:extLst>
                </a:gridCol>
              </a:tblGrid>
              <a:tr h="360000">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7" name="表格 116"/>
          <p:cNvGraphicFramePr>
            <a:graphicFrameLocks noGrp="1"/>
          </p:cNvGraphicFramePr>
          <p:nvPr/>
        </p:nvGraphicFramePr>
        <p:xfrm>
          <a:off x="4691134" y="5585504"/>
          <a:ext cx="4392000" cy="3672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val="20000"/>
                    </a:ext>
                  </a:extLst>
                </a:gridCol>
                <a:gridCol w="367200">
                  <a:extLst>
                    <a:ext uri="{9D8B030D-6E8A-4147-A177-3AD203B41FA5}">
                      <a16:colId xmlns:a16="http://schemas.microsoft.com/office/drawing/2014/main" val="20001"/>
                    </a:ext>
                  </a:extLst>
                </a:gridCol>
                <a:gridCol w="367200">
                  <a:extLst>
                    <a:ext uri="{9D8B030D-6E8A-4147-A177-3AD203B41FA5}">
                      <a16:colId xmlns:a16="http://schemas.microsoft.com/office/drawing/2014/main" val="20002"/>
                    </a:ext>
                  </a:extLst>
                </a:gridCol>
                <a:gridCol w="367200">
                  <a:extLst>
                    <a:ext uri="{9D8B030D-6E8A-4147-A177-3AD203B41FA5}">
                      <a16:colId xmlns:a16="http://schemas.microsoft.com/office/drawing/2014/main" val="20003"/>
                    </a:ext>
                  </a:extLst>
                </a:gridCol>
                <a:gridCol w="367200">
                  <a:extLst>
                    <a:ext uri="{9D8B030D-6E8A-4147-A177-3AD203B41FA5}">
                      <a16:colId xmlns:a16="http://schemas.microsoft.com/office/drawing/2014/main" val="20004"/>
                    </a:ext>
                  </a:extLst>
                </a:gridCol>
                <a:gridCol w="367200">
                  <a:extLst>
                    <a:ext uri="{9D8B030D-6E8A-4147-A177-3AD203B41FA5}">
                      <a16:colId xmlns:a16="http://schemas.microsoft.com/office/drawing/2014/main" val="20005"/>
                    </a:ext>
                  </a:extLst>
                </a:gridCol>
                <a:gridCol w="367200">
                  <a:extLst>
                    <a:ext uri="{9D8B030D-6E8A-4147-A177-3AD203B41FA5}">
                      <a16:colId xmlns:a16="http://schemas.microsoft.com/office/drawing/2014/main" val="20006"/>
                    </a:ext>
                  </a:extLst>
                </a:gridCol>
                <a:gridCol w="367200">
                  <a:extLst>
                    <a:ext uri="{9D8B030D-6E8A-4147-A177-3AD203B41FA5}">
                      <a16:colId xmlns:a16="http://schemas.microsoft.com/office/drawing/2014/main" val="20007"/>
                    </a:ext>
                  </a:extLst>
                </a:gridCol>
                <a:gridCol w="367200">
                  <a:extLst>
                    <a:ext uri="{9D8B030D-6E8A-4147-A177-3AD203B41FA5}">
                      <a16:colId xmlns:a16="http://schemas.microsoft.com/office/drawing/2014/main" val="20008"/>
                    </a:ext>
                  </a:extLst>
                </a:gridCol>
                <a:gridCol w="367200">
                  <a:extLst>
                    <a:ext uri="{9D8B030D-6E8A-4147-A177-3AD203B41FA5}">
                      <a16:colId xmlns:a16="http://schemas.microsoft.com/office/drawing/2014/main" val="20009"/>
                    </a:ext>
                  </a:extLst>
                </a:gridCol>
                <a:gridCol w="720000">
                  <a:extLst>
                    <a:ext uri="{9D8B030D-6E8A-4147-A177-3AD203B41FA5}">
                      <a16:colId xmlns:a16="http://schemas.microsoft.com/office/drawing/2014/main" val="20010"/>
                    </a:ext>
                  </a:extLst>
                </a:gridCol>
              </a:tblGrid>
              <a:tr h="367200">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extLst>
                  <a:ext uri="{0D108BD9-81ED-4DB2-BD59-A6C34878D82A}">
                    <a16:rowId xmlns:a16="http://schemas.microsoft.com/office/drawing/2014/main" val="10000"/>
                  </a:ext>
                </a:extLst>
              </a:tr>
            </a:tbl>
          </a:graphicData>
        </a:graphic>
      </p:graphicFrame>
      <p:sp>
        <p:nvSpPr>
          <p:cNvPr id="130" name="矩形 129"/>
          <p:cNvSpPr/>
          <p:nvPr/>
        </p:nvSpPr>
        <p:spPr>
          <a:xfrm>
            <a:off x="6868740" y="4284067"/>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Payload</a:t>
            </a:r>
          </a:p>
        </p:txBody>
      </p:sp>
      <p:sp>
        <p:nvSpPr>
          <p:cNvPr id="131" name="矩形 130"/>
          <p:cNvSpPr/>
          <p:nvPr/>
        </p:nvSpPr>
        <p:spPr>
          <a:xfrm rot="20961121">
            <a:off x="5530039" y="4398546"/>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 Header</a:t>
            </a:r>
          </a:p>
        </p:txBody>
      </p:sp>
      <p:sp>
        <p:nvSpPr>
          <p:cNvPr id="132" name="矩形 131"/>
          <p:cNvSpPr/>
          <p:nvPr/>
        </p:nvSpPr>
        <p:spPr>
          <a:xfrm rot="807858">
            <a:off x="7825343" y="4333712"/>
            <a:ext cx="55389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FCS</a:t>
            </a:r>
          </a:p>
        </p:txBody>
      </p:sp>
      <p:sp>
        <p:nvSpPr>
          <p:cNvPr id="133" name="矩形 132"/>
          <p:cNvSpPr/>
          <p:nvPr/>
        </p:nvSpPr>
        <p:spPr>
          <a:xfrm>
            <a:off x="6868740" y="3500461"/>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Payload</a:t>
            </a:r>
          </a:p>
        </p:txBody>
      </p:sp>
      <p:sp>
        <p:nvSpPr>
          <p:cNvPr id="134" name="矩形 133"/>
          <p:cNvSpPr/>
          <p:nvPr/>
        </p:nvSpPr>
        <p:spPr>
          <a:xfrm rot="20961121">
            <a:off x="5530039" y="3614940"/>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Header</a:t>
            </a:r>
          </a:p>
        </p:txBody>
      </p:sp>
      <p:sp>
        <p:nvSpPr>
          <p:cNvPr id="135" name="矩形 134"/>
          <p:cNvSpPr/>
          <p:nvPr/>
        </p:nvSpPr>
        <p:spPr>
          <a:xfrm>
            <a:off x="6868740" y="2631512"/>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sp>
        <p:nvSpPr>
          <p:cNvPr id="136" name="矩形 135"/>
          <p:cNvSpPr/>
          <p:nvPr/>
        </p:nvSpPr>
        <p:spPr>
          <a:xfrm rot="20961121">
            <a:off x="5530039" y="2745991"/>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Header</a:t>
            </a:r>
          </a:p>
        </p:txBody>
      </p:sp>
      <p:sp>
        <p:nvSpPr>
          <p:cNvPr id="137" name="矩形 136"/>
          <p:cNvSpPr/>
          <p:nvPr/>
        </p:nvSpPr>
        <p:spPr>
          <a:xfrm>
            <a:off x="1327211" y="1974399"/>
            <a:ext cx="1402704" cy="374848"/>
          </a:xfrm>
          <a:prstGeom prst="rect">
            <a:avLst/>
          </a:prstGeom>
          <a:noFill/>
          <a:ln w="25400">
            <a:noFill/>
          </a:ln>
        </p:spPr>
        <p:txBody>
          <a:bodyPr wrap="none" anchor="ctr" anchorCtr="0">
            <a:noAutofit/>
          </a:bodyPr>
          <a:lstStyle/>
          <a:p>
            <a:r>
              <a:rPr lang="en-US" altLang="zh-CN" sz="1500" b="1">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500" b="1">
                <a:latin typeface="Huawei Sans" panose="020C0503030203020204" pitchFamily="34" charset="0"/>
                <a:ea typeface="方正兰亭黑简体" panose="02000000000000000000" pitchFamily="2" charset="-122"/>
                <a:sym typeface="Huawei Sans" panose="020C0503030203020204" pitchFamily="34" charset="0"/>
              </a:rPr>
              <a:t>服务器</a:t>
            </a:r>
            <a:endParaRPr lang="en-US" altLang="zh-CN" sz="1500" b="1">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连接符 62"/>
          <p:cNvCxnSpPr/>
          <p:nvPr/>
        </p:nvCxnSpPr>
        <p:spPr bwMode="auto">
          <a:xfrm>
            <a:off x="1392248" y="2376091"/>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4" name="表格 35"/>
          <p:cNvGraphicFramePr>
            <a:graphicFrameLocks noGrp="1"/>
          </p:cNvGraphicFramePr>
          <p:nvPr/>
        </p:nvGraphicFramePr>
        <p:xfrm>
          <a:off x="2870216" y="1758566"/>
          <a:ext cx="1502797" cy="370800"/>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cxnSp>
        <p:nvCxnSpPr>
          <p:cNvPr id="66" name="直接连接符 65"/>
          <p:cNvCxnSpPr/>
          <p:nvPr/>
        </p:nvCxnSpPr>
        <p:spPr bwMode="auto">
          <a:xfrm>
            <a:off x="1373584" y="3240305"/>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7" name="表格 35"/>
          <p:cNvGraphicFramePr>
            <a:graphicFrameLocks noGrp="1"/>
          </p:cNvGraphicFramePr>
          <p:nvPr/>
        </p:nvGraphicFramePr>
        <p:xfrm>
          <a:off x="2870216" y="5102689"/>
          <a:ext cx="1502797" cy="370800"/>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val="20000"/>
                    </a:ext>
                  </a:extLst>
                </a:gridCol>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68" name="表格 35"/>
          <p:cNvGraphicFramePr>
            <a:graphicFrameLocks noGrp="1"/>
          </p:cNvGraphicFramePr>
          <p:nvPr/>
        </p:nvGraphicFramePr>
        <p:xfrm>
          <a:off x="2870216" y="2593930"/>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69" name="表格 35"/>
          <p:cNvGraphicFramePr>
            <a:graphicFrameLocks noGrp="1"/>
          </p:cNvGraphicFramePr>
          <p:nvPr/>
        </p:nvGraphicFramePr>
        <p:xfrm>
          <a:off x="2870216" y="3430183"/>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cxnSp>
        <p:nvCxnSpPr>
          <p:cNvPr id="71" name="直接连接符 70"/>
          <p:cNvCxnSpPr/>
          <p:nvPr/>
        </p:nvCxnSpPr>
        <p:spPr bwMode="auto">
          <a:xfrm>
            <a:off x="1392248" y="4104519"/>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2" name="表格 35"/>
          <p:cNvGraphicFramePr>
            <a:graphicFrameLocks noGrp="1"/>
          </p:cNvGraphicFramePr>
          <p:nvPr/>
        </p:nvGraphicFramePr>
        <p:xfrm>
          <a:off x="2870216" y="4266436"/>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val="20000"/>
                    </a:ext>
                  </a:extLst>
                </a:gridCol>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cxnSp>
        <p:nvCxnSpPr>
          <p:cNvPr id="74" name="直接连接符 73"/>
          <p:cNvCxnSpPr/>
          <p:nvPr/>
        </p:nvCxnSpPr>
        <p:spPr bwMode="auto">
          <a:xfrm>
            <a:off x="1373584" y="4968734"/>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77" name="矩形 76"/>
          <p:cNvSpPr/>
          <p:nvPr/>
        </p:nvSpPr>
        <p:spPr>
          <a:xfrm>
            <a:off x="8982890" y="2603101"/>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段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Segment</a:t>
            </a:r>
          </a:p>
        </p:txBody>
      </p:sp>
      <p:sp>
        <p:nvSpPr>
          <p:cNvPr id="78" name="矩形 77"/>
          <p:cNvSpPr/>
          <p:nvPr/>
        </p:nvSpPr>
        <p:spPr>
          <a:xfrm>
            <a:off x="8982890" y="3430148"/>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包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Packet</a:t>
            </a:r>
          </a:p>
        </p:txBody>
      </p:sp>
      <p:sp>
        <p:nvSpPr>
          <p:cNvPr id="79" name="矩形 78"/>
          <p:cNvSpPr/>
          <p:nvPr/>
        </p:nvSpPr>
        <p:spPr>
          <a:xfrm>
            <a:off x="8982890" y="4257196"/>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帧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Frame</a:t>
            </a:r>
          </a:p>
        </p:txBody>
      </p:sp>
      <p:sp>
        <p:nvSpPr>
          <p:cNvPr id="80" name="矩形 79"/>
          <p:cNvSpPr/>
          <p:nvPr/>
        </p:nvSpPr>
        <p:spPr>
          <a:xfrm>
            <a:off x="8982890" y="5084244"/>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位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Bit</a:t>
            </a:r>
          </a:p>
        </p:txBody>
      </p:sp>
      <p:sp>
        <p:nvSpPr>
          <p:cNvPr id="81" name="矩形 80"/>
          <p:cNvSpPr/>
          <p:nvPr/>
        </p:nvSpPr>
        <p:spPr>
          <a:xfrm>
            <a:off x="8982890" y="1776054"/>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pic>
        <p:nvPicPr>
          <p:cNvPr id="82" name="图片 81" descr="Web服务器-蓝.png"/>
          <p:cNvPicPr>
            <a:picLocks noChangeAspect="1"/>
          </p:cNvPicPr>
          <p:nvPr/>
        </p:nvPicPr>
        <p:blipFill>
          <a:blip r:embed="rId3" cstate="print"/>
          <a:stretch>
            <a:fillRect/>
          </a:stretch>
        </p:blipFill>
        <p:spPr>
          <a:xfrm>
            <a:off x="1472915" y="1288216"/>
            <a:ext cx="880000" cy="720000"/>
          </a:xfrm>
          <a:prstGeom prst="rect">
            <a:avLst/>
          </a:prstGeom>
        </p:spPr>
      </p:pic>
      <p:sp>
        <p:nvSpPr>
          <p:cNvPr id="39" name="Right Arrow 157"/>
          <p:cNvSpPr/>
          <p:nvPr/>
        </p:nvSpPr>
        <p:spPr>
          <a:xfrm rot="16200000" flipV="1">
            <a:off x="3406122" y="480644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Right Arrow 157"/>
          <p:cNvSpPr/>
          <p:nvPr/>
        </p:nvSpPr>
        <p:spPr>
          <a:xfrm rot="16200000" flipV="1">
            <a:off x="3406122" y="3926736"/>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Right Arrow 157"/>
          <p:cNvSpPr/>
          <p:nvPr/>
        </p:nvSpPr>
        <p:spPr>
          <a:xfrm rot="16200000" flipV="1">
            <a:off x="3406122" y="3099052"/>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16200000" flipV="1">
            <a:off x="3406122" y="227307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flipV="1">
            <a:off x="2404386" y="5502018"/>
            <a:ext cx="894434" cy="367113"/>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36" name="Can 9"/>
          <p:cNvSpPr/>
          <p:nvPr/>
        </p:nvSpPr>
        <p:spPr>
          <a:xfrm rot="5400000">
            <a:off x="1512674" y="5106274"/>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861151" y="5575892"/>
            <a:ext cx="1543236" cy="476156"/>
          </a:xfrm>
          <a:prstGeom prst="rect">
            <a:avLst/>
          </a:prstGeom>
          <a:noFill/>
          <a:ln w="25400">
            <a:noFill/>
          </a:ln>
        </p:spPr>
        <p:txBody>
          <a:bodyPr wrap="none" anchor="ctr" anchorCtr="0">
            <a:noAutofit/>
          </a:bodyPr>
          <a:lstStyle/>
          <a:p>
            <a:pPr algn="ct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传输介质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903134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4316B-B06E-469F-A97F-62F076E9D1AF}"/>
              </a:ext>
            </a:extLst>
          </p:cNvPr>
          <p:cNvSpPr>
            <a:spLocks noGrp="1"/>
          </p:cNvSpPr>
          <p:nvPr>
            <p:ph type="title"/>
          </p:nvPr>
        </p:nvSpPr>
        <p:spPr/>
        <p:txBody>
          <a:bodyPr/>
          <a:lstStyle/>
          <a:p>
            <a:endParaRPr lang="zh-CN" altLang="en-US"/>
          </a:p>
        </p:txBody>
      </p:sp>
      <p:sp>
        <p:nvSpPr>
          <p:cNvPr id="41988" name="Rectangle 3"/>
          <p:cNvSpPr>
            <a:spLocks noGrp="1" noChangeArrowheads="1"/>
          </p:cNvSpPr>
          <p:nvPr>
            <p:ph idx="1"/>
          </p:nvPr>
        </p:nvSpPr>
        <p:spPr/>
        <p:txBody>
          <a:bodyPr/>
          <a:lstStyle/>
          <a:p>
            <a:r>
              <a:rPr lang="zh-CN" altLang="en-US">
                <a:sym typeface="Huawei Sans" panose="020C0503030203020204" pitchFamily="34" charset="0"/>
              </a:rPr>
              <a:t>不论是</a:t>
            </a:r>
            <a:r>
              <a:rPr lang="en-US" altLang="zh-CN">
                <a:sym typeface="Huawei Sans" panose="020C0503030203020204" pitchFamily="34" charset="0"/>
              </a:rPr>
              <a:t>OSI</a:t>
            </a:r>
            <a:r>
              <a:rPr lang="zh-CN" altLang="en-US">
                <a:sym typeface="Huawei Sans" panose="020C0503030203020204" pitchFamily="34" charset="0"/>
              </a:rPr>
              <a:t>参考模型还是</a:t>
            </a:r>
            <a:r>
              <a:rPr lang="en-US" altLang="zh-CN">
                <a:sym typeface="Huawei Sans" panose="020C0503030203020204" pitchFamily="34" charset="0"/>
              </a:rPr>
              <a:t>TCP/IP</a:t>
            </a:r>
            <a:r>
              <a:rPr lang="zh-CN" altLang="en-US">
                <a:sym typeface="Huawei Sans" panose="020C0503030203020204" pitchFamily="34" charset="0"/>
              </a:rPr>
              <a:t>参考模型，都采用了分层的设计理念。</a:t>
            </a:r>
            <a:endParaRPr lang="en-US" altLang="zh-CN">
              <a:sym typeface="Huawei Sans" panose="020C0503030203020204" pitchFamily="34" charset="0"/>
            </a:endParaRPr>
          </a:p>
          <a:p>
            <a:pPr lvl="1"/>
            <a:r>
              <a:rPr lang="zh-CN" altLang="en-US">
                <a:sym typeface="Huawei Sans" panose="020C0503030203020204" pitchFamily="34" charset="0"/>
              </a:rPr>
              <a:t>各个层次之间分工、界限明确，有助于各个部件的开发、设计和故障排除</a:t>
            </a:r>
          </a:p>
          <a:p>
            <a:pPr lvl="1"/>
            <a:r>
              <a:rPr lang="zh-CN" altLang="en-US">
                <a:sym typeface="Huawei Sans" panose="020C0503030203020204" pitchFamily="34" charset="0"/>
              </a:rPr>
              <a:t>通过定义在模型的每一层实现什么功能，鼓励产业的标准化</a:t>
            </a:r>
          </a:p>
          <a:p>
            <a:pPr lvl="1"/>
            <a:r>
              <a:rPr lang="zh-CN" altLang="en-US">
                <a:sym typeface="Huawei Sans" panose="020C0503030203020204" pitchFamily="34" charset="0"/>
              </a:rPr>
              <a:t>通过提供接口的方式，使得各种类型的网络硬件和软件能够相互通信，提高兼容性</a:t>
            </a:r>
            <a:endParaRPr lang="en-US" altLang="zh-CN">
              <a:sym typeface="Huawei Sans" panose="020C0503030203020204" pitchFamily="34" charset="0"/>
            </a:endParaRPr>
          </a:p>
          <a:p>
            <a:r>
              <a:rPr lang="zh-CN" altLang="en-US">
                <a:sym typeface="Huawei Sans" panose="020C0503030203020204" pitchFamily="34" charset="0"/>
              </a:rPr>
              <a:t>数据的产生与传递，需要各模块之间相互协作，同时每个模块又需要“各司其职”。</a:t>
            </a:r>
          </a:p>
        </p:txBody>
      </p:sp>
    </p:spTree>
    <p:extLst>
      <p:ext uri="{BB962C8B-B14F-4D97-AF65-F5344CB8AC3E}">
        <p14:creationId xmlns:p14="http://schemas.microsoft.com/office/powerpoint/2010/main" val="35520450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F8796-CA67-49D5-B272-36E81BDE4CE7}"/>
              </a:ext>
            </a:extLst>
          </p:cNvPr>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a:t>分层模型的概念有什么好处？</a:t>
            </a:r>
            <a:endParaRPr lang="en-US" altLang="zh-CN"/>
          </a:p>
          <a:p>
            <a:r>
              <a:rPr lang="zh-CN" altLang="en-US"/>
              <a:t>常见的应用层、传输层、网络层、数据链路层有哪些协议？</a:t>
            </a:r>
          </a:p>
        </p:txBody>
      </p:sp>
    </p:spTree>
    <p:extLst>
      <p:ext uri="{BB962C8B-B14F-4D97-AF65-F5344CB8AC3E}">
        <p14:creationId xmlns:p14="http://schemas.microsoft.com/office/powerpoint/2010/main" val="306613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67F77-BE4B-49E8-AF77-D29C9A534EC8}"/>
              </a:ext>
            </a:extLst>
          </p:cNvPr>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Huawei Sans" panose="020C0503030203020204" pitchFamily="34" charset="0"/>
              </a:rPr>
              <a:t>学完本课程后，您将能够：</a:t>
            </a:r>
          </a:p>
          <a:p>
            <a:pPr lvl="1"/>
            <a:r>
              <a:rPr lang="zh-CN" altLang="en-US">
                <a:sym typeface="Huawei Sans" panose="020C0503030203020204" pitchFamily="34" charset="0"/>
              </a:rPr>
              <a:t>理解数据的定义及传递过程</a:t>
            </a:r>
            <a:endParaRPr lang="en-US" altLang="zh-CN">
              <a:sym typeface="Huawei Sans" panose="020C0503030203020204" pitchFamily="34" charset="0"/>
            </a:endParaRPr>
          </a:p>
          <a:p>
            <a:pPr lvl="1"/>
            <a:r>
              <a:rPr lang="zh-CN" altLang="en-US">
                <a:sym typeface="Huawei Sans" panose="020C0503030203020204" pitchFamily="34" charset="0"/>
              </a:rPr>
              <a:t>理解网络参考模型概念及优势</a:t>
            </a:r>
            <a:endParaRPr lang="en-US" altLang="zh-CN">
              <a:sym typeface="Huawei Sans" panose="020C0503030203020204" pitchFamily="34" charset="0"/>
            </a:endParaRPr>
          </a:p>
          <a:p>
            <a:pPr lvl="1"/>
            <a:r>
              <a:rPr lang="zh-CN" altLang="en-US">
                <a:sym typeface="Huawei Sans" panose="020C0503030203020204" pitchFamily="34" charset="0"/>
              </a:rPr>
              <a:t>了解常见的标准协议</a:t>
            </a:r>
            <a:endParaRPr lang="en-US" altLang="zh-CN">
              <a:sym typeface="Huawei Sans" panose="020C0503030203020204" pitchFamily="34" charset="0"/>
            </a:endParaRPr>
          </a:p>
          <a:p>
            <a:pPr lvl="1"/>
            <a:r>
              <a:rPr lang="zh-CN" altLang="en-US">
                <a:sym typeface="Huawei Sans" panose="020C0503030203020204" pitchFamily="34" charset="0"/>
              </a:rPr>
              <a:t>掌握数据封装与解封装过程</a:t>
            </a:r>
            <a:endParaRPr lang="en-US" altLang="zh-CN" dirty="0">
              <a:sym typeface="Huawei Sans" panose="020C0503030203020204" pitchFamily="34" charset="0"/>
            </a:endParaRPr>
          </a:p>
        </p:txBody>
      </p:sp>
    </p:spTree>
    <p:extLst>
      <p:ext uri="{BB962C8B-B14F-4D97-AF65-F5344CB8AC3E}">
        <p14:creationId xmlns:p14="http://schemas.microsoft.com/office/powerpoint/2010/main" val="21440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301844"/>
      </p:ext>
    </p:extLst>
  </p:cSld>
  <p:clrMapOvr>
    <a:masterClrMapping/>
  </p:clrMapOvr>
  <p:transition advClick="0" advTm="8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b="1">
                <a:sym typeface="Huawei Sans" panose="020C0503030203020204" pitchFamily="34" charset="0"/>
              </a:rPr>
              <a:t>应用和数据</a:t>
            </a:r>
            <a:endParaRPr lang="en-US" altLang="zh-CN" b="1">
              <a:sym typeface="Huawei Sans" panose="020C0503030203020204" pitchFamily="34" charset="0"/>
            </a:endParaRPr>
          </a:p>
          <a:p>
            <a:r>
              <a:rPr lang="zh-CN" altLang="en-US">
                <a:solidFill>
                  <a:schemeClr val="bg1">
                    <a:lumMod val="50000"/>
                  </a:schemeClr>
                </a:solidFill>
                <a:sym typeface="Huawei Sans" panose="020C0503030203020204" pitchFamily="34" charset="0"/>
              </a:rPr>
              <a:t>网络参考模型与标准协议</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数据通信过程</a:t>
            </a:r>
          </a:p>
        </p:txBody>
      </p:sp>
    </p:spTree>
    <p:extLst>
      <p:ext uri="{BB962C8B-B14F-4D97-AF65-F5344CB8AC3E}">
        <p14:creationId xmlns:p14="http://schemas.microsoft.com/office/powerpoint/2010/main" val="417047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a:sym typeface="Huawei Sans" panose="020C0503030203020204" pitchFamily="34" charset="0"/>
              </a:rPr>
              <a:t>故事的起源</a:t>
            </a:r>
            <a:r>
              <a:rPr lang="en-US" altLang="zh-CN">
                <a:sym typeface="Huawei Sans" panose="020C0503030203020204" pitchFamily="34" charset="0"/>
              </a:rPr>
              <a:t> - </a:t>
            </a:r>
            <a:r>
              <a:rPr lang="zh-CN" altLang="en-US">
                <a:sym typeface="Huawei Sans" panose="020C0503030203020204" pitchFamily="34" charset="0"/>
              </a:rPr>
              <a:t>应用 </a:t>
            </a:r>
            <a:endParaRPr lang="zh-CN" altLang="en-US" dirty="0">
              <a:sym typeface="Huawei Sans" panose="020C0503030203020204" pitchFamily="34" charset="0"/>
            </a:endParaRPr>
          </a:p>
        </p:txBody>
      </p:sp>
      <p:sp>
        <p:nvSpPr>
          <p:cNvPr id="188" name="文本占位符 2"/>
          <p:cNvSpPr>
            <a:spLocks noGrp="1"/>
          </p:cNvSpPr>
          <p:nvPr>
            <p:ph type="body" sz="quarter" idx="4294967295"/>
          </p:nvPr>
        </p:nvSpPr>
        <p:spPr>
          <a:xfrm>
            <a:off x="915988" y="1233488"/>
            <a:ext cx="11276012" cy="4679950"/>
          </a:xfrm>
        </p:spPr>
        <p:txBody>
          <a:bodyPr/>
          <a:lstStyle/>
          <a:p>
            <a:r>
              <a:rPr lang="zh-CN" altLang="en-US">
                <a:sym typeface="Huawei Sans" panose="020C0503030203020204" pitchFamily="34" charset="0"/>
              </a:rPr>
              <a:t>应用的存在，是为了满足人们的各种需求，比如访问网页，在线游戏，在线视频等。</a:t>
            </a:r>
            <a:endParaRPr lang="en-US" altLang="zh-CN">
              <a:sym typeface="Huawei Sans" panose="020C0503030203020204" pitchFamily="34" charset="0"/>
            </a:endParaRPr>
          </a:p>
          <a:p>
            <a:r>
              <a:rPr lang="zh-CN" altLang="en-US">
                <a:sym typeface="Huawei Sans" panose="020C0503030203020204" pitchFamily="34" charset="0"/>
              </a:rPr>
              <a:t>伴随着应用会有信息的产生。比如文本，图片，视频等都是信息的不同呈现方式。</a:t>
            </a:r>
            <a:endParaRPr lang="en-US" altLang="zh-CN">
              <a:sym typeface="Huawei Sans" panose="020C0503030203020204" pitchFamily="34" charset="0"/>
            </a:endParaRPr>
          </a:p>
          <a:p>
            <a:endParaRPr lang="zh-CN" altLang="en-US" dirty="0">
              <a:sym typeface="Huawei Sans" panose="020C0503030203020204" pitchFamily="34" charset="0"/>
            </a:endParaRPr>
          </a:p>
        </p:txBody>
      </p:sp>
      <p:sp>
        <p:nvSpPr>
          <p:cNvPr id="5" name="椭圆 4"/>
          <p:cNvSpPr/>
          <p:nvPr/>
        </p:nvSpPr>
        <p:spPr>
          <a:xfrm>
            <a:off x="3080407" y="4295420"/>
            <a:ext cx="5952565" cy="1676400"/>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椭圆 5"/>
          <p:cNvSpPr/>
          <p:nvPr/>
        </p:nvSpPr>
        <p:spPr>
          <a:xfrm>
            <a:off x="3080407" y="2506129"/>
            <a:ext cx="5952565" cy="1676400"/>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online-game_162890"/>
          <p:cNvSpPr>
            <a:spLocks noChangeAspect="1"/>
          </p:cNvSpPr>
          <p:nvPr/>
        </p:nvSpPr>
        <p:spPr bwMode="auto">
          <a:xfrm>
            <a:off x="6548378" y="2716016"/>
            <a:ext cx="609685" cy="60885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 name="connsiteX133" fmla="*/ 325000 h 606722"/>
              <a:gd name="connsiteY133" fmla="*/ 325000 h 606722"/>
              <a:gd name="connsiteX134" fmla="*/ 325000 h 606722"/>
              <a:gd name="connsiteY134" fmla="*/ 325000 h 606722"/>
              <a:gd name="connsiteX135" fmla="*/ 325000 h 606722"/>
              <a:gd name="connsiteY135" fmla="*/ 325000 h 606722"/>
              <a:gd name="connsiteX136" fmla="*/ 325000 h 606722"/>
              <a:gd name="connsiteY136" fmla="*/ 325000 h 606722"/>
              <a:gd name="connsiteX137" fmla="*/ 325000 h 606722"/>
              <a:gd name="connsiteY137" fmla="*/ 325000 h 606722"/>
              <a:gd name="connsiteX138" fmla="*/ 325000 h 606722"/>
              <a:gd name="connsiteY138" fmla="*/ 325000 h 606722"/>
              <a:gd name="connsiteX139" fmla="*/ 325000 h 606722"/>
              <a:gd name="connsiteY139" fmla="*/ 325000 h 606722"/>
              <a:gd name="connsiteX140" fmla="*/ 325000 h 606722"/>
              <a:gd name="connsiteY140" fmla="*/ 325000 h 606722"/>
              <a:gd name="connsiteX141" fmla="*/ 325000 h 606722"/>
              <a:gd name="connsiteY141" fmla="*/ 325000 h 606722"/>
              <a:gd name="connsiteX142" fmla="*/ 325000 h 606722"/>
              <a:gd name="connsiteY142" fmla="*/ 325000 h 606722"/>
              <a:gd name="connsiteX143" fmla="*/ 325000 h 606722"/>
              <a:gd name="connsiteY143" fmla="*/ 325000 h 606722"/>
              <a:gd name="connsiteX144" fmla="*/ 325000 h 606722"/>
              <a:gd name="connsiteY144" fmla="*/ 325000 h 606722"/>
              <a:gd name="connsiteX145" fmla="*/ 325000 h 606722"/>
              <a:gd name="connsiteY145" fmla="*/ 325000 h 606722"/>
              <a:gd name="connsiteX146" fmla="*/ 325000 h 606722"/>
              <a:gd name="connsiteY146" fmla="*/ 325000 h 606722"/>
              <a:gd name="connsiteX147" fmla="*/ 325000 h 606722"/>
              <a:gd name="connsiteY147" fmla="*/ 325000 h 606722"/>
              <a:gd name="connsiteX148" fmla="*/ 325000 h 606722"/>
              <a:gd name="connsiteY148" fmla="*/ 325000 h 606722"/>
              <a:gd name="connsiteX149" fmla="*/ 325000 h 606722"/>
              <a:gd name="connsiteY149" fmla="*/ 325000 h 606722"/>
              <a:gd name="connsiteX150" fmla="*/ 325000 h 606722"/>
              <a:gd name="connsiteY150" fmla="*/ 325000 h 606722"/>
              <a:gd name="connsiteX151" fmla="*/ 325000 h 606722"/>
              <a:gd name="connsiteY151" fmla="*/ 325000 h 606722"/>
              <a:gd name="connsiteX152" fmla="*/ 325000 h 606722"/>
              <a:gd name="connsiteY152" fmla="*/ 325000 h 606722"/>
              <a:gd name="connsiteX153" fmla="*/ 325000 h 606722"/>
              <a:gd name="connsiteY153" fmla="*/ 325000 h 606722"/>
              <a:gd name="connsiteX154" fmla="*/ 325000 h 606722"/>
              <a:gd name="connsiteY154" fmla="*/ 325000 h 606722"/>
              <a:gd name="connsiteX155" fmla="*/ 325000 h 606722"/>
              <a:gd name="connsiteY155" fmla="*/ 325000 h 606722"/>
              <a:gd name="connsiteX156" fmla="*/ 325000 h 606722"/>
              <a:gd name="connsiteY156" fmla="*/ 325000 h 606722"/>
              <a:gd name="connsiteX157" fmla="*/ 325000 h 606722"/>
              <a:gd name="connsiteY157" fmla="*/ 325000 h 606722"/>
              <a:gd name="connsiteX158" fmla="*/ 325000 h 606722"/>
              <a:gd name="connsiteY158" fmla="*/ 325000 h 606722"/>
              <a:gd name="connsiteX159" fmla="*/ 325000 h 606722"/>
              <a:gd name="connsiteY159" fmla="*/ 325000 h 606722"/>
              <a:gd name="connsiteX160" fmla="*/ 325000 h 606722"/>
              <a:gd name="connsiteY160" fmla="*/ 325000 h 606722"/>
              <a:gd name="connsiteX161" fmla="*/ 325000 h 606722"/>
              <a:gd name="connsiteY161" fmla="*/ 325000 h 606722"/>
              <a:gd name="connsiteX162" fmla="*/ 325000 h 606722"/>
              <a:gd name="connsiteY162" fmla="*/ 325000 h 606722"/>
              <a:gd name="connsiteX163" fmla="*/ 325000 h 606722"/>
              <a:gd name="connsiteY163" fmla="*/ 325000 h 606722"/>
              <a:gd name="connsiteX164" fmla="*/ 325000 h 606722"/>
              <a:gd name="connsiteY164" fmla="*/ 325000 h 606722"/>
              <a:gd name="connsiteX165" fmla="*/ 325000 h 606722"/>
              <a:gd name="connsiteY165"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607057" h="606228">
                <a:moveTo>
                  <a:pt x="310841" y="536712"/>
                </a:moveTo>
                <a:lnTo>
                  <a:pt x="281847" y="584194"/>
                </a:lnTo>
                <a:lnTo>
                  <a:pt x="339835" y="584194"/>
                </a:lnTo>
                <a:close/>
                <a:moveTo>
                  <a:pt x="310841" y="504543"/>
                </a:moveTo>
                <a:cubicBezTo>
                  <a:pt x="314699" y="504543"/>
                  <a:pt x="318227" y="506526"/>
                  <a:pt x="320211" y="509831"/>
                </a:cubicBezTo>
                <a:lnTo>
                  <a:pt x="368939" y="589483"/>
                </a:lnTo>
                <a:cubicBezTo>
                  <a:pt x="371033" y="592788"/>
                  <a:pt x="371033" y="597084"/>
                  <a:pt x="369159" y="600610"/>
                </a:cubicBezTo>
                <a:cubicBezTo>
                  <a:pt x="367175" y="604025"/>
                  <a:pt x="363537" y="606228"/>
                  <a:pt x="359458" y="606228"/>
                </a:cubicBezTo>
                <a:lnTo>
                  <a:pt x="262224" y="606228"/>
                </a:lnTo>
                <a:cubicBezTo>
                  <a:pt x="258145" y="606228"/>
                  <a:pt x="254507" y="604025"/>
                  <a:pt x="252522" y="600610"/>
                </a:cubicBezTo>
                <a:cubicBezTo>
                  <a:pt x="250648" y="597084"/>
                  <a:pt x="250648" y="592788"/>
                  <a:pt x="252743" y="589483"/>
                </a:cubicBezTo>
                <a:lnTo>
                  <a:pt x="301470" y="509831"/>
                </a:lnTo>
                <a:cubicBezTo>
                  <a:pt x="303454" y="506526"/>
                  <a:pt x="306982" y="504543"/>
                  <a:pt x="310841" y="504543"/>
                </a:cubicBezTo>
                <a:close/>
                <a:moveTo>
                  <a:pt x="548327" y="399465"/>
                </a:moveTo>
                <a:cubicBezTo>
                  <a:pt x="553841" y="401999"/>
                  <a:pt x="556267" y="408499"/>
                  <a:pt x="553731" y="414008"/>
                </a:cubicBezTo>
                <a:cubicBezTo>
                  <a:pt x="527372" y="471739"/>
                  <a:pt x="481161" y="518232"/>
                  <a:pt x="423701" y="545115"/>
                </a:cubicBezTo>
                <a:cubicBezTo>
                  <a:pt x="422157" y="545776"/>
                  <a:pt x="420613" y="546106"/>
                  <a:pt x="419069" y="546106"/>
                </a:cubicBezTo>
                <a:cubicBezTo>
                  <a:pt x="414878" y="546106"/>
                  <a:pt x="410908" y="543792"/>
                  <a:pt x="409033" y="539826"/>
                </a:cubicBezTo>
                <a:cubicBezTo>
                  <a:pt x="406386" y="534317"/>
                  <a:pt x="408813" y="527707"/>
                  <a:pt x="414327" y="525173"/>
                </a:cubicBezTo>
                <a:cubicBezTo>
                  <a:pt x="467155" y="500494"/>
                  <a:pt x="509505" y="457857"/>
                  <a:pt x="533658" y="404864"/>
                </a:cubicBezTo>
                <a:cubicBezTo>
                  <a:pt x="536195" y="399355"/>
                  <a:pt x="542702" y="396931"/>
                  <a:pt x="548327" y="399465"/>
                </a:cubicBezTo>
                <a:close/>
                <a:moveTo>
                  <a:pt x="73355" y="399465"/>
                </a:moveTo>
                <a:cubicBezTo>
                  <a:pt x="78980" y="396931"/>
                  <a:pt x="85487" y="399355"/>
                  <a:pt x="88023" y="404864"/>
                </a:cubicBezTo>
                <a:cubicBezTo>
                  <a:pt x="112176" y="457857"/>
                  <a:pt x="154527" y="500494"/>
                  <a:pt x="207355" y="525173"/>
                </a:cubicBezTo>
                <a:cubicBezTo>
                  <a:pt x="212869" y="527707"/>
                  <a:pt x="215295" y="534317"/>
                  <a:pt x="212648" y="539826"/>
                </a:cubicBezTo>
                <a:cubicBezTo>
                  <a:pt x="210773" y="543792"/>
                  <a:pt x="206803" y="546106"/>
                  <a:pt x="202722" y="546106"/>
                </a:cubicBezTo>
                <a:cubicBezTo>
                  <a:pt x="201068" y="546106"/>
                  <a:pt x="199524" y="545776"/>
                  <a:pt x="197980" y="545115"/>
                </a:cubicBezTo>
                <a:cubicBezTo>
                  <a:pt x="140520" y="518232"/>
                  <a:pt x="94310" y="471739"/>
                  <a:pt x="67951" y="414008"/>
                </a:cubicBezTo>
                <a:cubicBezTo>
                  <a:pt x="65414" y="408499"/>
                  <a:pt x="67841" y="401999"/>
                  <a:pt x="73355" y="399465"/>
                </a:cubicBezTo>
                <a:close/>
                <a:moveTo>
                  <a:pt x="388056" y="388595"/>
                </a:moveTo>
                <a:cubicBezTo>
                  <a:pt x="383423" y="400051"/>
                  <a:pt x="378018" y="410295"/>
                  <a:pt x="371951" y="419107"/>
                </a:cubicBezTo>
                <a:cubicBezTo>
                  <a:pt x="383423" y="412939"/>
                  <a:pt x="394012" y="405008"/>
                  <a:pt x="403167" y="395865"/>
                </a:cubicBezTo>
                <a:cubicBezTo>
                  <a:pt x="398424" y="393221"/>
                  <a:pt x="393461" y="390798"/>
                  <a:pt x="388056" y="388595"/>
                </a:cubicBezTo>
                <a:close/>
                <a:moveTo>
                  <a:pt x="233627" y="388595"/>
                </a:moveTo>
                <a:cubicBezTo>
                  <a:pt x="228332" y="390798"/>
                  <a:pt x="223258" y="393221"/>
                  <a:pt x="218515" y="395865"/>
                </a:cubicBezTo>
                <a:cubicBezTo>
                  <a:pt x="227670" y="405008"/>
                  <a:pt x="238260" y="412939"/>
                  <a:pt x="249732" y="419107"/>
                </a:cubicBezTo>
                <a:cubicBezTo>
                  <a:pt x="243665" y="410295"/>
                  <a:pt x="238260" y="400051"/>
                  <a:pt x="233627" y="388595"/>
                </a:cubicBezTo>
                <a:close/>
                <a:moveTo>
                  <a:pt x="322423" y="374826"/>
                </a:moveTo>
                <a:lnTo>
                  <a:pt x="322423" y="432546"/>
                </a:lnTo>
                <a:cubicBezTo>
                  <a:pt x="339962" y="426708"/>
                  <a:pt x="356067" y="408423"/>
                  <a:pt x="366987" y="381655"/>
                </a:cubicBezTo>
                <a:cubicBezTo>
                  <a:pt x="352978" y="377910"/>
                  <a:pt x="337866" y="375597"/>
                  <a:pt x="322423" y="374826"/>
                </a:cubicBezTo>
                <a:close/>
                <a:moveTo>
                  <a:pt x="300362" y="374826"/>
                </a:moveTo>
                <a:cubicBezTo>
                  <a:pt x="284478" y="375487"/>
                  <a:pt x="269035" y="377910"/>
                  <a:pt x="254695" y="381655"/>
                </a:cubicBezTo>
                <a:cubicBezTo>
                  <a:pt x="265836" y="408973"/>
                  <a:pt x="282382" y="427369"/>
                  <a:pt x="300362" y="432876"/>
                </a:cubicBezTo>
                <a:close/>
                <a:moveTo>
                  <a:pt x="403278" y="314463"/>
                </a:moveTo>
                <a:cubicBezTo>
                  <a:pt x="402506" y="332968"/>
                  <a:pt x="399638" y="351033"/>
                  <a:pt x="395005" y="367776"/>
                </a:cubicBezTo>
                <a:cubicBezTo>
                  <a:pt x="403167" y="370971"/>
                  <a:pt x="410668" y="374606"/>
                  <a:pt x="417618" y="378681"/>
                </a:cubicBezTo>
                <a:cubicBezTo>
                  <a:pt x="430634" y="360176"/>
                  <a:pt x="439017" y="338255"/>
                  <a:pt x="441002" y="314463"/>
                </a:cubicBezTo>
                <a:close/>
                <a:moveTo>
                  <a:pt x="322423" y="314463"/>
                </a:moveTo>
                <a:lnTo>
                  <a:pt x="322423" y="352796"/>
                </a:lnTo>
                <a:cubicBezTo>
                  <a:pt x="340293" y="353567"/>
                  <a:pt x="357832" y="356320"/>
                  <a:pt x="374047" y="360727"/>
                </a:cubicBezTo>
                <a:cubicBezTo>
                  <a:pt x="378018" y="346297"/>
                  <a:pt x="380444" y="330545"/>
                  <a:pt x="381217" y="314463"/>
                </a:cubicBezTo>
                <a:close/>
                <a:moveTo>
                  <a:pt x="240466" y="314463"/>
                </a:moveTo>
                <a:cubicBezTo>
                  <a:pt x="241238" y="330545"/>
                  <a:pt x="243665" y="346297"/>
                  <a:pt x="247636" y="360727"/>
                </a:cubicBezTo>
                <a:cubicBezTo>
                  <a:pt x="264182" y="356210"/>
                  <a:pt x="282051" y="353456"/>
                  <a:pt x="300362" y="352685"/>
                </a:cubicBezTo>
                <a:lnTo>
                  <a:pt x="300362" y="314463"/>
                </a:lnTo>
                <a:close/>
                <a:moveTo>
                  <a:pt x="180680" y="314463"/>
                </a:moveTo>
                <a:cubicBezTo>
                  <a:pt x="182666" y="338255"/>
                  <a:pt x="191049" y="360176"/>
                  <a:pt x="204065" y="378681"/>
                </a:cubicBezTo>
                <a:cubicBezTo>
                  <a:pt x="211014" y="374606"/>
                  <a:pt x="218515" y="370971"/>
                  <a:pt x="226678" y="367776"/>
                </a:cubicBezTo>
                <a:cubicBezTo>
                  <a:pt x="222045" y="351033"/>
                  <a:pt x="219177" y="332968"/>
                  <a:pt x="218405" y="314463"/>
                </a:cubicBezTo>
                <a:close/>
                <a:moveTo>
                  <a:pt x="58569" y="266972"/>
                </a:moveTo>
                <a:cubicBezTo>
                  <a:pt x="38495" y="266972"/>
                  <a:pt x="22060" y="283392"/>
                  <a:pt x="22060" y="303447"/>
                </a:cubicBezTo>
                <a:cubicBezTo>
                  <a:pt x="22060" y="323613"/>
                  <a:pt x="38495" y="340033"/>
                  <a:pt x="58569" y="340033"/>
                </a:cubicBezTo>
                <a:cubicBezTo>
                  <a:pt x="78755" y="340033"/>
                  <a:pt x="95079" y="323613"/>
                  <a:pt x="95079" y="303447"/>
                </a:cubicBezTo>
                <a:cubicBezTo>
                  <a:pt x="95079" y="283392"/>
                  <a:pt x="78755" y="266972"/>
                  <a:pt x="58569" y="266972"/>
                </a:cubicBezTo>
                <a:close/>
                <a:moveTo>
                  <a:pt x="522323" y="262778"/>
                </a:moveTo>
                <a:cubicBezTo>
                  <a:pt x="526624" y="258481"/>
                  <a:pt x="533683" y="258481"/>
                  <a:pt x="537985" y="262778"/>
                </a:cubicBezTo>
                <a:lnTo>
                  <a:pt x="563132" y="287898"/>
                </a:lnTo>
                <a:lnTo>
                  <a:pt x="588280" y="262778"/>
                </a:lnTo>
                <a:cubicBezTo>
                  <a:pt x="592581" y="258481"/>
                  <a:pt x="599530" y="258481"/>
                  <a:pt x="603832" y="262778"/>
                </a:cubicBezTo>
                <a:cubicBezTo>
                  <a:pt x="608133" y="267075"/>
                  <a:pt x="608133" y="274016"/>
                  <a:pt x="603832" y="278313"/>
                </a:cubicBezTo>
                <a:lnTo>
                  <a:pt x="578684" y="303433"/>
                </a:lnTo>
                <a:lnTo>
                  <a:pt x="603832" y="328553"/>
                </a:lnTo>
                <a:cubicBezTo>
                  <a:pt x="608133" y="332960"/>
                  <a:pt x="608133" y="339901"/>
                  <a:pt x="603832" y="344198"/>
                </a:cubicBezTo>
                <a:cubicBezTo>
                  <a:pt x="601736" y="346291"/>
                  <a:pt x="598868" y="347393"/>
                  <a:pt x="596111" y="347393"/>
                </a:cubicBezTo>
                <a:cubicBezTo>
                  <a:pt x="593243" y="347393"/>
                  <a:pt x="590376" y="346291"/>
                  <a:pt x="588280" y="344198"/>
                </a:cubicBezTo>
                <a:lnTo>
                  <a:pt x="563132" y="319078"/>
                </a:lnTo>
                <a:lnTo>
                  <a:pt x="537985" y="344198"/>
                </a:lnTo>
                <a:cubicBezTo>
                  <a:pt x="535779" y="346291"/>
                  <a:pt x="533022" y="347393"/>
                  <a:pt x="530154" y="347393"/>
                </a:cubicBezTo>
                <a:cubicBezTo>
                  <a:pt x="527286" y="347393"/>
                  <a:pt x="524529" y="346291"/>
                  <a:pt x="522323" y="344198"/>
                </a:cubicBezTo>
                <a:cubicBezTo>
                  <a:pt x="518021" y="339901"/>
                  <a:pt x="518021" y="332960"/>
                  <a:pt x="522323" y="328553"/>
                </a:cubicBezTo>
                <a:lnTo>
                  <a:pt x="547470" y="303433"/>
                </a:lnTo>
                <a:lnTo>
                  <a:pt x="522323" y="278313"/>
                </a:lnTo>
                <a:cubicBezTo>
                  <a:pt x="518021" y="274016"/>
                  <a:pt x="518021" y="267075"/>
                  <a:pt x="522323" y="262778"/>
                </a:cubicBezTo>
                <a:close/>
                <a:moveTo>
                  <a:pt x="374047" y="246278"/>
                </a:moveTo>
                <a:cubicBezTo>
                  <a:pt x="357832" y="250684"/>
                  <a:pt x="340293" y="253438"/>
                  <a:pt x="322423" y="254209"/>
                </a:cubicBezTo>
                <a:lnTo>
                  <a:pt x="322423" y="292432"/>
                </a:lnTo>
                <a:lnTo>
                  <a:pt x="381217" y="292432"/>
                </a:lnTo>
                <a:cubicBezTo>
                  <a:pt x="380444" y="276460"/>
                  <a:pt x="378018" y="260708"/>
                  <a:pt x="374047" y="246278"/>
                </a:cubicBezTo>
                <a:close/>
                <a:moveTo>
                  <a:pt x="247636" y="246278"/>
                </a:moveTo>
                <a:cubicBezTo>
                  <a:pt x="243665" y="260708"/>
                  <a:pt x="241238" y="276460"/>
                  <a:pt x="240466" y="292432"/>
                </a:cubicBezTo>
                <a:lnTo>
                  <a:pt x="300362" y="292432"/>
                </a:lnTo>
                <a:lnTo>
                  <a:pt x="300362" y="254319"/>
                </a:lnTo>
                <a:cubicBezTo>
                  <a:pt x="282051" y="253548"/>
                  <a:pt x="264182" y="250795"/>
                  <a:pt x="247636" y="246278"/>
                </a:cubicBezTo>
                <a:close/>
                <a:moveTo>
                  <a:pt x="58569" y="244933"/>
                </a:moveTo>
                <a:cubicBezTo>
                  <a:pt x="90888" y="244933"/>
                  <a:pt x="117139" y="271270"/>
                  <a:pt x="117139" y="303447"/>
                </a:cubicBezTo>
                <a:cubicBezTo>
                  <a:pt x="117139" y="335735"/>
                  <a:pt x="90888" y="362072"/>
                  <a:pt x="58569" y="362072"/>
                </a:cubicBezTo>
                <a:cubicBezTo>
                  <a:pt x="26251" y="362072"/>
                  <a:pt x="0" y="335735"/>
                  <a:pt x="0" y="303447"/>
                </a:cubicBezTo>
                <a:cubicBezTo>
                  <a:pt x="0" y="271270"/>
                  <a:pt x="26251" y="244933"/>
                  <a:pt x="58569" y="244933"/>
                </a:cubicBezTo>
                <a:close/>
                <a:moveTo>
                  <a:pt x="417618" y="228324"/>
                </a:moveTo>
                <a:cubicBezTo>
                  <a:pt x="410668" y="232399"/>
                  <a:pt x="403167" y="236034"/>
                  <a:pt x="395005" y="239229"/>
                </a:cubicBezTo>
                <a:cubicBezTo>
                  <a:pt x="399638" y="255972"/>
                  <a:pt x="402506" y="274037"/>
                  <a:pt x="403278" y="292432"/>
                </a:cubicBezTo>
                <a:lnTo>
                  <a:pt x="441002" y="292432"/>
                </a:lnTo>
                <a:cubicBezTo>
                  <a:pt x="439017" y="268749"/>
                  <a:pt x="430634" y="246829"/>
                  <a:pt x="417618" y="228324"/>
                </a:cubicBezTo>
                <a:close/>
                <a:moveTo>
                  <a:pt x="204065" y="228324"/>
                </a:moveTo>
                <a:cubicBezTo>
                  <a:pt x="191049" y="246829"/>
                  <a:pt x="182666" y="268749"/>
                  <a:pt x="180680" y="292432"/>
                </a:cubicBezTo>
                <a:lnTo>
                  <a:pt x="218405" y="292432"/>
                </a:lnTo>
                <a:cubicBezTo>
                  <a:pt x="219177" y="274037"/>
                  <a:pt x="222045" y="255972"/>
                  <a:pt x="226678" y="239229"/>
                </a:cubicBezTo>
                <a:cubicBezTo>
                  <a:pt x="218515" y="236034"/>
                  <a:pt x="211014" y="232399"/>
                  <a:pt x="204065" y="228324"/>
                </a:cubicBezTo>
                <a:close/>
                <a:moveTo>
                  <a:pt x="371951" y="187898"/>
                </a:moveTo>
                <a:cubicBezTo>
                  <a:pt x="378018" y="196710"/>
                  <a:pt x="383423" y="206954"/>
                  <a:pt x="388056" y="218410"/>
                </a:cubicBezTo>
                <a:cubicBezTo>
                  <a:pt x="393350" y="216207"/>
                  <a:pt x="398424" y="213783"/>
                  <a:pt x="403167" y="211140"/>
                </a:cubicBezTo>
                <a:cubicBezTo>
                  <a:pt x="394012" y="201997"/>
                  <a:pt x="383423" y="194066"/>
                  <a:pt x="371951" y="187898"/>
                </a:cubicBezTo>
                <a:close/>
                <a:moveTo>
                  <a:pt x="249732" y="187898"/>
                </a:moveTo>
                <a:cubicBezTo>
                  <a:pt x="238260" y="194066"/>
                  <a:pt x="227670" y="201997"/>
                  <a:pt x="218515" y="211140"/>
                </a:cubicBezTo>
                <a:cubicBezTo>
                  <a:pt x="223258" y="213783"/>
                  <a:pt x="228332" y="216207"/>
                  <a:pt x="233627" y="218410"/>
                </a:cubicBezTo>
                <a:cubicBezTo>
                  <a:pt x="238260" y="206954"/>
                  <a:pt x="243665" y="196710"/>
                  <a:pt x="249732" y="187898"/>
                </a:cubicBezTo>
                <a:close/>
                <a:moveTo>
                  <a:pt x="322423" y="174459"/>
                </a:moveTo>
                <a:lnTo>
                  <a:pt x="322423" y="232179"/>
                </a:lnTo>
                <a:cubicBezTo>
                  <a:pt x="337866" y="231408"/>
                  <a:pt x="352978" y="228984"/>
                  <a:pt x="366987" y="225349"/>
                </a:cubicBezTo>
                <a:cubicBezTo>
                  <a:pt x="356067" y="198582"/>
                  <a:pt x="339962" y="180297"/>
                  <a:pt x="322423" y="174459"/>
                </a:cubicBezTo>
                <a:close/>
                <a:moveTo>
                  <a:pt x="300362" y="174129"/>
                </a:moveTo>
                <a:cubicBezTo>
                  <a:pt x="282382" y="179636"/>
                  <a:pt x="265836" y="198032"/>
                  <a:pt x="254695" y="225349"/>
                </a:cubicBezTo>
                <a:cubicBezTo>
                  <a:pt x="269035" y="229095"/>
                  <a:pt x="284478" y="231518"/>
                  <a:pt x="300362" y="232179"/>
                </a:cubicBezTo>
                <a:close/>
                <a:moveTo>
                  <a:pt x="308525" y="150446"/>
                </a:moveTo>
                <a:cubicBezTo>
                  <a:pt x="308745" y="150446"/>
                  <a:pt x="312937" y="150446"/>
                  <a:pt x="313158" y="150446"/>
                </a:cubicBezTo>
                <a:cubicBezTo>
                  <a:pt x="353199" y="151217"/>
                  <a:pt x="390703" y="167189"/>
                  <a:pt x="419052" y="195608"/>
                </a:cubicBezTo>
                <a:cubicBezTo>
                  <a:pt x="447731" y="224468"/>
                  <a:pt x="463615" y="262801"/>
                  <a:pt x="463615" y="303447"/>
                </a:cubicBezTo>
                <a:cubicBezTo>
                  <a:pt x="463615" y="344204"/>
                  <a:pt x="447731" y="382426"/>
                  <a:pt x="419052" y="411287"/>
                </a:cubicBezTo>
                <a:cubicBezTo>
                  <a:pt x="390703" y="439816"/>
                  <a:pt x="353199" y="455788"/>
                  <a:pt x="313158" y="456559"/>
                </a:cubicBezTo>
                <a:cubicBezTo>
                  <a:pt x="312937" y="456559"/>
                  <a:pt x="308745" y="456559"/>
                  <a:pt x="308525" y="456559"/>
                </a:cubicBezTo>
                <a:cubicBezTo>
                  <a:pt x="268484" y="455788"/>
                  <a:pt x="230980" y="439816"/>
                  <a:pt x="202631" y="411287"/>
                </a:cubicBezTo>
                <a:cubicBezTo>
                  <a:pt x="173951" y="382426"/>
                  <a:pt x="158067" y="344204"/>
                  <a:pt x="158067" y="303447"/>
                </a:cubicBezTo>
                <a:cubicBezTo>
                  <a:pt x="158067" y="262801"/>
                  <a:pt x="173951" y="224468"/>
                  <a:pt x="202631" y="195608"/>
                </a:cubicBezTo>
                <a:cubicBezTo>
                  <a:pt x="230980" y="167189"/>
                  <a:pt x="268484" y="151217"/>
                  <a:pt x="308525" y="150446"/>
                </a:cubicBezTo>
                <a:close/>
                <a:moveTo>
                  <a:pt x="415249" y="61506"/>
                </a:moveTo>
                <a:cubicBezTo>
                  <a:pt x="417909" y="60542"/>
                  <a:pt x="420941" y="60597"/>
                  <a:pt x="423698" y="61919"/>
                </a:cubicBezTo>
                <a:cubicBezTo>
                  <a:pt x="479602" y="88025"/>
                  <a:pt x="525142" y="133079"/>
                  <a:pt x="551716" y="188817"/>
                </a:cubicBezTo>
                <a:cubicBezTo>
                  <a:pt x="554362" y="194325"/>
                  <a:pt x="552047" y="200824"/>
                  <a:pt x="546533" y="203467"/>
                </a:cubicBezTo>
                <a:cubicBezTo>
                  <a:pt x="544990" y="204238"/>
                  <a:pt x="543446" y="204569"/>
                  <a:pt x="541792" y="204569"/>
                </a:cubicBezTo>
                <a:cubicBezTo>
                  <a:pt x="537712" y="204569"/>
                  <a:pt x="533743" y="202256"/>
                  <a:pt x="531868" y="198290"/>
                </a:cubicBezTo>
                <a:cubicBezTo>
                  <a:pt x="507389" y="147178"/>
                  <a:pt x="465709" y="105870"/>
                  <a:pt x="414325" y="81857"/>
                </a:cubicBezTo>
                <a:cubicBezTo>
                  <a:pt x="408812" y="79323"/>
                  <a:pt x="406386" y="72714"/>
                  <a:pt x="409033" y="67206"/>
                </a:cubicBezTo>
                <a:cubicBezTo>
                  <a:pt x="410301" y="64452"/>
                  <a:pt x="412589" y="62469"/>
                  <a:pt x="415249" y="61506"/>
                </a:cubicBezTo>
                <a:close/>
                <a:moveTo>
                  <a:pt x="206433" y="61506"/>
                </a:moveTo>
                <a:cubicBezTo>
                  <a:pt x="209093" y="62469"/>
                  <a:pt x="211381" y="64452"/>
                  <a:pt x="212649" y="67206"/>
                </a:cubicBezTo>
                <a:cubicBezTo>
                  <a:pt x="215295" y="72714"/>
                  <a:pt x="212869" y="79323"/>
                  <a:pt x="207356" y="81857"/>
                </a:cubicBezTo>
                <a:cubicBezTo>
                  <a:pt x="155973" y="105870"/>
                  <a:pt x="114292" y="147178"/>
                  <a:pt x="89813" y="198290"/>
                </a:cubicBezTo>
                <a:cubicBezTo>
                  <a:pt x="87939" y="202256"/>
                  <a:pt x="83969" y="204569"/>
                  <a:pt x="79889" y="204569"/>
                </a:cubicBezTo>
                <a:cubicBezTo>
                  <a:pt x="78236" y="204569"/>
                  <a:pt x="76692" y="204238"/>
                  <a:pt x="75148" y="203467"/>
                </a:cubicBezTo>
                <a:cubicBezTo>
                  <a:pt x="69635" y="200824"/>
                  <a:pt x="67319" y="194325"/>
                  <a:pt x="69966" y="188817"/>
                </a:cubicBezTo>
                <a:cubicBezTo>
                  <a:pt x="96540" y="133079"/>
                  <a:pt x="142079" y="88025"/>
                  <a:pt x="197984" y="61919"/>
                </a:cubicBezTo>
                <a:cubicBezTo>
                  <a:pt x="200740" y="60597"/>
                  <a:pt x="203773" y="60542"/>
                  <a:pt x="206433" y="61506"/>
                </a:cubicBezTo>
                <a:close/>
                <a:moveTo>
                  <a:pt x="281174" y="22036"/>
                </a:moveTo>
                <a:lnTo>
                  <a:pt x="281174" y="81201"/>
                </a:lnTo>
                <a:lnTo>
                  <a:pt x="340508" y="81201"/>
                </a:lnTo>
                <a:lnTo>
                  <a:pt x="340508" y="22036"/>
                </a:lnTo>
                <a:close/>
                <a:moveTo>
                  <a:pt x="270145" y="0"/>
                </a:moveTo>
                <a:lnTo>
                  <a:pt x="351537" y="0"/>
                </a:lnTo>
                <a:cubicBezTo>
                  <a:pt x="357602" y="0"/>
                  <a:pt x="362565" y="4958"/>
                  <a:pt x="362565" y="11018"/>
                </a:cubicBezTo>
                <a:lnTo>
                  <a:pt x="362565" y="92219"/>
                </a:lnTo>
                <a:cubicBezTo>
                  <a:pt x="362565" y="98389"/>
                  <a:pt x="357602" y="103237"/>
                  <a:pt x="351537" y="103237"/>
                </a:cubicBezTo>
                <a:lnTo>
                  <a:pt x="270145" y="103237"/>
                </a:lnTo>
                <a:cubicBezTo>
                  <a:pt x="264079" y="103237"/>
                  <a:pt x="259116" y="98389"/>
                  <a:pt x="259116" y="92219"/>
                </a:cubicBezTo>
                <a:lnTo>
                  <a:pt x="259116" y="11018"/>
                </a:lnTo>
                <a:cubicBezTo>
                  <a:pt x="259116" y="4958"/>
                  <a:pt x="264079" y="0"/>
                  <a:pt x="270145" y="0"/>
                </a:cubicBezTo>
                <a:close/>
              </a:path>
            </a:pathLst>
          </a:custGeom>
          <a:solidFill>
            <a:schemeClr val="tx1">
              <a:lumMod val="65000"/>
              <a:lumOff val="35000"/>
            </a:schemeClr>
          </a:solidFill>
          <a:ln>
            <a:noFill/>
          </a:ln>
        </p:spPr>
      </p:sp>
      <p:sp>
        <p:nvSpPr>
          <p:cNvPr id="8" name="smartphone-with-internet-connection_15860"/>
          <p:cNvSpPr>
            <a:spLocks noChangeAspect="1"/>
          </p:cNvSpPr>
          <p:nvPr/>
        </p:nvSpPr>
        <p:spPr bwMode="auto">
          <a:xfrm>
            <a:off x="5273841" y="3099706"/>
            <a:ext cx="442526" cy="609685"/>
          </a:xfrm>
          <a:custGeom>
            <a:avLst/>
            <a:gdLst>
              <a:gd name="T0" fmla="*/ 330 w 366"/>
              <a:gd name="T1" fmla="*/ 168 h 505"/>
              <a:gd name="T2" fmla="*/ 332 w 366"/>
              <a:gd name="T3" fmla="*/ 164 h 505"/>
              <a:gd name="T4" fmla="*/ 125 w 366"/>
              <a:gd name="T5" fmla="*/ 215 h 505"/>
              <a:gd name="T6" fmla="*/ 166 w 366"/>
              <a:gd name="T7" fmla="*/ 140 h 505"/>
              <a:gd name="T8" fmla="*/ 166 w 366"/>
              <a:gd name="T9" fmla="*/ 140 h 505"/>
              <a:gd name="T10" fmla="*/ 163 w 366"/>
              <a:gd name="T11" fmla="*/ 218 h 505"/>
              <a:gd name="T12" fmla="*/ 143 w 366"/>
              <a:gd name="T13" fmla="*/ 197 h 505"/>
              <a:gd name="T14" fmla="*/ 136 w 366"/>
              <a:gd name="T15" fmla="*/ 214 h 505"/>
              <a:gd name="T16" fmla="*/ 170 w 366"/>
              <a:gd name="T17" fmla="*/ 282 h 505"/>
              <a:gd name="T18" fmla="*/ 182 w 366"/>
              <a:gd name="T19" fmla="*/ 247 h 505"/>
              <a:gd name="T20" fmla="*/ 189 w 366"/>
              <a:gd name="T21" fmla="*/ 122 h 505"/>
              <a:gd name="T22" fmla="*/ 189 w 366"/>
              <a:gd name="T23" fmla="*/ 122 h 505"/>
              <a:gd name="T24" fmla="*/ 255 w 366"/>
              <a:gd name="T25" fmla="*/ 107 h 505"/>
              <a:gd name="T26" fmla="*/ 259 w 366"/>
              <a:gd name="T27" fmla="*/ 125 h 505"/>
              <a:gd name="T28" fmla="*/ 244 w 366"/>
              <a:gd name="T29" fmla="*/ 133 h 505"/>
              <a:gd name="T30" fmla="*/ 236 w 366"/>
              <a:gd name="T31" fmla="*/ 148 h 505"/>
              <a:gd name="T32" fmla="*/ 255 w 366"/>
              <a:gd name="T33" fmla="*/ 138 h 505"/>
              <a:gd name="T34" fmla="*/ 274 w 366"/>
              <a:gd name="T35" fmla="*/ 146 h 505"/>
              <a:gd name="T36" fmla="*/ 268 w 366"/>
              <a:gd name="T37" fmla="*/ 135 h 505"/>
              <a:gd name="T38" fmla="*/ 288 w 366"/>
              <a:gd name="T39" fmla="*/ 147 h 505"/>
              <a:gd name="T40" fmla="*/ 301 w 366"/>
              <a:gd name="T41" fmla="*/ 147 h 505"/>
              <a:gd name="T42" fmla="*/ 283 w 366"/>
              <a:gd name="T43" fmla="*/ 158 h 505"/>
              <a:gd name="T44" fmla="*/ 258 w 366"/>
              <a:gd name="T45" fmla="*/ 149 h 505"/>
              <a:gd name="T46" fmla="*/ 222 w 366"/>
              <a:gd name="T47" fmla="*/ 176 h 505"/>
              <a:gd name="T48" fmla="*/ 243 w 366"/>
              <a:gd name="T49" fmla="*/ 207 h 505"/>
              <a:gd name="T50" fmla="*/ 274 w 366"/>
              <a:gd name="T51" fmla="*/ 214 h 505"/>
              <a:gd name="T52" fmla="*/ 278 w 366"/>
              <a:gd name="T53" fmla="*/ 256 h 505"/>
              <a:gd name="T54" fmla="*/ 314 w 366"/>
              <a:gd name="T55" fmla="*/ 261 h 505"/>
              <a:gd name="T56" fmla="*/ 327 w 366"/>
              <a:gd name="T57" fmla="*/ 221 h 505"/>
              <a:gd name="T58" fmla="*/ 308 w 366"/>
              <a:gd name="T59" fmla="*/ 163 h 505"/>
              <a:gd name="T60" fmla="*/ 335 w 366"/>
              <a:gd name="T61" fmla="*/ 166 h 505"/>
              <a:gd name="T62" fmla="*/ 253 w 366"/>
              <a:gd name="T63" fmla="*/ 380 h 505"/>
              <a:gd name="T64" fmla="*/ 253 w 366"/>
              <a:gd name="T65" fmla="*/ 413 h 505"/>
              <a:gd name="T66" fmla="*/ 250 w 366"/>
              <a:gd name="T67" fmla="*/ 420 h 505"/>
              <a:gd name="T68" fmla="*/ 245 w 366"/>
              <a:gd name="T69" fmla="*/ 427 h 505"/>
              <a:gd name="T70" fmla="*/ 240 w 366"/>
              <a:gd name="T71" fmla="*/ 432 h 505"/>
              <a:gd name="T72" fmla="*/ 231 w 366"/>
              <a:gd name="T73" fmla="*/ 436 h 505"/>
              <a:gd name="T74" fmla="*/ 45 w 366"/>
              <a:gd name="T75" fmla="*/ 505 h 505"/>
              <a:gd name="T76" fmla="*/ 0 w 366"/>
              <a:gd name="T77" fmla="*/ 407 h 505"/>
              <a:gd name="T78" fmla="*/ 224 w 366"/>
              <a:gd name="T79" fmla="*/ 0 h 505"/>
              <a:gd name="T80" fmla="*/ 230 w 366"/>
              <a:gd name="T81" fmla="*/ 1 h 505"/>
              <a:gd name="T82" fmla="*/ 236 w 366"/>
              <a:gd name="T83" fmla="*/ 3 h 505"/>
              <a:gd name="T84" fmla="*/ 244 w 366"/>
              <a:gd name="T85" fmla="*/ 8 h 505"/>
              <a:gd name="T86" fmla="*/ 249 w 366"/>
              <a:gd name="T87" fmla="*/ 14 h 505"/>
              <a:gd name="T88" fmla="*/ 252 w 366"/>
              <a:gd name="T89" fmla="*/ 22 h 505"/>
              <a:gd name="T90" fmla="*/ 253 w 366"/>
              <a:gd name="T91" fmla="*/ 48 h 505"/>
              <a:gd name="T92" fmla="*/ 233 w 366"/>
              <a:gd name="T93" fmla="*/ 76 h 505"/>
              <a:gd name="T94" fmla="*/ 20 w 366"/>
              <a:gd name="T95" fmla="*/ 47 h 505"/>
              <a:gd name="T96" fmla="*/ 65 w 366"/>
              <a:gd name="T97" fmla="*/ 457 h 505"/>
              <a:gd name="T98" fmla="*/ 230 w 366"/>
              <a:gd name="T99" fmla="*/ 382 h 505"/>
              <a:gd name="T100" fmla="*/ 233 w 366"/>
              <a:gd name="T101" fmla="*/ 354 h 505"/>
              <a:gd name="T102" fmla="*/ 95 w 366"/>
              <a:gd name="T103" fmla="*/ 28 h 505"/>
              <a:gd name="T104" fmla="*/ 158 w 366"/>
              <a:gd name="T105" fmla="*/ 21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505">
                <a:moveTo>
                  <a:pt x="332" y="164"/>
                </a:moveTo>
                <a:cubicBezTo>
                  <a:pt x="332" y="164"/>
                  <a:pt x="333" y="165"/>
                  <a:pt x="334" y="165"/>
                </a:cubicBezTo>
                <a:lnTo>
                  <a:pt x="330" y="168"/>
                </a:lnTo>
                <a:lnTo>
                  <a:pt x="323" y="159"/>
                </a:lnTo>
                <a:lnTo>
                  <a:pt x="324" y="157"/>
                </a:lnTo>
                <a:cubicBezTo>
                  <a:pt x="326" y="160"/>
                  <a:pt x="332" y="164"/>
                  <a:pt x="332" y="164"/>
                </a:cubicBezTo>
                <a:close/>
                <a:moveTo>
                  <a:pt x="366" y="215"/>
                </a:moveTo>
                <a:cubicBezTo>
                  <a:pt x="366" y="282"/>
                  <a:pt x="312" y="335"/>
                  <a:pt x="245" y="335"/>
                </a:cubicBezTo>
                <a:cubicBezTo>
                  <a:pt x="179" y="335"/>
                  <a:pt x="125" y="282"/>
                  <a:pt x="125" y="215"/>
                </a:cubicBezTo>
                <a:cubicBezTo>
                  <a:pt x="125" y="149"/>
                  <a:pt x="179" y="95"/>
                  <a:pt x="245" y="95"/>
                </a:cubicBezTo>
                <a:cubicBezTo>
                  <a:pt x="312" y="95"/>
                  <a:pt x="366" y="149"/>
                  <a:pt x="366" y="215"/>
                </a:cubicBezTo>
                <a:close/>
                <a:moveTo>
                  <a:pt x="166" y="140"/>
                </a:moveTo>
                <a:cubicBezTo>
                  <a:pt x="167" y="140"/>
                  <a:pt x="168" y="140"/>
                  <a:pt x="169" y="139"/>
                </a:cubicBezTo>
                <a:cubicBezTo>
                  <a:pt x="169" y="139"/>
                  <a:pt x="179" y="138"/>
                  <a:pt x="175" y="132"/>
                </a:cubicBezTo>
                <a:cubicBezTo>
                  <a:pt x="171" y="135"/>
                  <a:pt x="168" y="137"/>
                  <a:pt x="166" y="140"/>
                </a:cubicBezTo>
                <a:close/>
                <a:moveTo>
                  <a:pt x="182" y="228"/>
                </a:moveTo>
                <a:cubicBezTo>
                  <a:pt x="182" y="228"/>
                  <a:pt x="181" y="223"/>
                  <a:pt x="172" y="223"/>
                </a:cubicBezTo>
                <a:cubicBezTo>
                  <a:pt x="172" y="223"/>
                  <a:pt x="168" y="218"/>
                  <a:pt x="163" y="218"/>
                </a:cubicBezTo>
                <a:cubicBezTo>
                  <a:pt x="163" y="218"/>
                  <a:pt x="162" y="203"/>
                  <a:pt x="154" y="206"/>
                </a:cubicBezTo>
                <a:cubicBezTo>
                  <a:pt x="154" y="206"/>
                  <a:pt x="153" y="200"/>
                  <a:pt x="149" y="201"/>
                </a:cubicBezTo>
                <a:cubicBezTo>
                  <a:pt x="149" y="201"/>
                  <a:pt x="147" y="195"/>
                  <a:pt x="143" y="197"/>
                </a:cubicBezTo>
                <a:lnTo>
                  <a:pt x="139" y="194"/>
                </a:lnTo>
                <a:cubicBezTo>
                  <a:pt x="139" y="194"/>
                  <a:pt x="139" y="195"/>
                  <a:pt x="138" y="196"/>
                </a:cubicBezTo>
                <a:cubicBezTo>
                  <a:pt x="137" y="202"/>
                  <a:pt x="136" y="208"/>
                  <a:pt x="136" y="214"/>
                </a:cubicBezTo>
                <a:cubicBezTo>
                  <a:pt x="136" y="245"/>
                  <a:pt x="149" y="273"/>
                  <a:pt x="170" y="292"/>
                </a:cubicBezTo>
                <a:cubicBezTo>
                  <a:pt x="170" y="291"/>
                  <a:pt x="170" y="291"/>
                  <a:pt x="171" y="290"/>
                </a:cubicBezTo>
                <a:cubicBezTo>
                  <a:pt x="171" y="290"/>
                  <a:pt x="173" y="285"/>
                  <a:pt x="170" y="282"/>
                </a:cubicBezTo>
                <a:cubicBezTo>
                  <a:pt x="170" y="282"/>
                  <a:pt x="173" y="278"/>
                  <a:pt x="173" y="273"/>
                </a:cubicBezTo>
                <a:cubicBezTo>
                  <a:pt x="173" y="273"/>
                  <a:pt x="170" y="265"/>
                  <a:pt x="177" y="264"/>
                </a:cubicBezTo>
                <a:cubicBezTo>
                  <a:pt x="177" y="264"/>
                  <a:pt x="187" y="264"/>
                  <a:pt x="182" y="247"/>
                </a:cubicBezTo>
                <a:cubicBezTo>
                  <a:pt x="182" y="247"/>
                  <a:pt x="182" y="242"/>
                  <a:pt x="185" y="237"/>
                </a:cubicBezTo>
                <a:cubicBezTo>
                  <a:pt x="185" y="237"/>
                  <a:pt x="189" y="227"/>
                  <a:pt x="182" y="228"/>
                </a:cubicBezTo>
                <a:close/>
                <a:moveTo>
                  <a:pt x="189" y="122"/>
                </a:moveTo>
                <a:cubicBezTo>
                  <a:pt x="184" y="125"/>
                  <a:pt x="179" y="128"/>
                  <a:pt x="175" y="132"/>
                </a:cubicBezTo>
                <a:cubicBezTo>
                  <a:pt x="177" y="132"/>
                  <a:pt x="188" y="133"/>
                  <a:pt x="188" y="127"/>
                </a:cubicBezTo>
                <a:lnTo>
                  <a:pt x="189" y="122"/>
                </a:lnTo>
                <a:close/>
                <a:moveTo>
                  <a:pt x="335" y="166"/>
                </a:moveTo>
                <a:cubicBezTo>
                  <a:pt x="337" y="166"/>
                  <a:pt x="339" y="165"/>
                  <a:pt x="340" y="165"/>
                </a:cubicBezTo>
                <a:cubicBezTo>
                  <a:pt x="324" y="133"/>
                  <a:pt x="292" y="110"/>
                  <a:pt x="255" y="107"/>
                </a:cubicBezTo>
                <a:cubicBezTo>
                  <a:pt x="246" y="115"/>
                  <a:pt x="257" y="119"/>
                  <a:pt x="257" y="119"/>
                </a:cubicBezTo>
                <a:cubicBezTo>
                  <a:pt x="261" y="121"/>
                  <a:pt x="269" y="116"/>
                  <a:pt x="269" y="116"/>
                </a:cubicBezTo>
                <a:cubicBezTo>
                  <a:pt x="272" y="120"/>
                  <a:pt x="259" y="125"/>
                  <a:pt x="259" y="125"/>
                </a:cubicBezTo>
                <a:cubicBezTo>
                  <a:pt x="253" y="126"/>
                  <a:pt x="247" y="130"/>
                  <a:pt x="247" y="130"/>
                </a:cubicBezTo>
                <a:cubicBezTo>
                  <a:pt x="244" y="125"/>
                  <a:pt x="241" y="129"/>
                  <a:pt x="241" y="129"/>
                </a:cubicBezTo>
                <a:cubicBezTo>
                  <a:pt x="238" y="132"/>
                  <a:pt x="244" y="133"/>
                  <a:pt x="244" y="133"/>
                </a:cubicBezTo>
                <a:cubicBezTo>
                  <a:pt x="249" y="134"/>
                  <a:pt x="248" y="137"/>
                  <a:pt x="246" y="139"/>
                </a:cubicBezTo>
                <a:cubicBezTo>
                  <a:pt x="244" y="140"/>
                  <a:pt x="237" y="139"/>
                  <a:pt x="237" y="139"/>
                </a:cubicBezTo>
                <a:cubicBezTo>
                  <a:pt x="234" y="141"/>
                  <a:pt x="236" y="148"/>
                  <a:pt x="236" y="148"/>
                </a:cubicBezTo>
                <a:lnTo>
                  <a:pt x="240" y="148"/>
                </a:lnTo>
                <a:cubicBezTo>
                  <a:pt x="250" y="151"/>
                  <a:pt x="251" y="143"/>
                  <a:pt x="251" y="143"/>
                </a:cubicBezTo>
                <a:cubicBezTo>
                  <a:pt x="254" y="143"/>
                  <a:pt x="255" y="138"/>
                  <a:pt x="255" y="138"/>
                </a:cubicBezTo>
                <a:cubicBezTo>
                  <a:pt x="258" y="141"/>
                  <a:pt x="264" y="137"/>
                  <a:pt x="264" y="137"/>
                </a:cubicBezTo>
                <a:cubicBezTo>
                  <a:pt x="265" y="139"/>
                  <a:pt x="268" y="142"/>
                  <a:pt x="268" y="142"/>
                </a:cubicBezTo>
                <a:cubicBezTo>
                  <a:pt x="273" y="143"/>
                  <a:pt x="274" y="146"/>
                  <a:pt x="274" y="146"/>
                </a:cubicBezTo>
                <a:cubicBezTo>
                  <a:pt x="269" y="147"/>
                  <a:pt x="273" y="149"/>
                  <a:pt x="273" y="149"/>
                </a:cubicBezTo>
                <a:cubicBezTo>
                  <a:pt x="280" y="146"/>
                  <a:pt x="275" y="142"/>
                  <a:pt x="275" y="142"/>
                </a:cubicBezTo>
                <a:cubicBezTo>
                  <a:pt x="263" y="137"/>
                  <a:pt x="268" y="135"/>
                  <a:pt x="268" y="135"/>
                </a:cubicBezTo>
                <a:cubicBezTo>
                  <a:pt x="270" y="139"/>
                  <a:pt x="279" y="140"/>
                  <a:pt x="279" y="140"/>
                </a:cubicBezTo>
                <a:cubicBezTo>
                  <a:pt x="280" y="147"/>
                  <a:pt x="283" y="148"/>
                  <a:pt x="283" y="148"/>
                </a:cubicBezTo>
                <a:cubicBezTo>
                  <a:pt x="287" y="150"/>
                  <a:pt x="288" y="147"/>
                  <a:pt x="288" y="147"/>
                </a:cubicBezTo>
                <a:cubicBezTo>
                  <a:pt x="284" y="146"/>
                  <a:pt x="284" y="142"/>
                  <a:pt x="284" y="142"/>
                </a:cubicBezTo>
                <a:cubicBezTo>
                  <a:pt x="283" y="139"/>
                  <a:pt x="287" y="141"/>
                  <a:pt x="287" y="141"/>
                </a:cubicBezTo>
                <a:cubicBezTo>
                  <a:pt x="292" y="148"/>
                  <a:pt x="301" y="147"/>
                  <a:pt x="301" y="147"/>
                </a:cubicBezTo>
                <a:cubicBezTo>
                  <a:pt x="307" y="147"/>
                  <a:pt x="305" y="157"/>
                  <a:pt x="305" y="157"/>
                </a:cubicBezTo>
                <a:cubicBezTo>
                  <a:pt x="299" y="162"/>
                  <a:pt x="286" y="154"/>
                  <a:pt x="286" y="154"/>
                </a:cubicBezTo>
                <a:cubicBezTo>
                  <a:pt x="287" y="158"/>
                  <a:pt x="283" y="158"/>
                  <a:pt x="283" y="158"/>
                </a:cubicBezTo>
                <a:cubicBezTo>
                  <a:pt x="278" y="152"/>
                  <a:pt x="270" y="155"/>
                  <a:pt x="270" y="155"/>
                </a:cubicBezTo>
                <a:cubicBezTo>
                  <a:pt x="272" y="153"/>
                  <a:pt x="269" y="148"/>
                  <a:pt x="269" y="148"/>
                </a:cubicBezTo>
                <a:cubicBezTo>
                  <a:pt x="265" y="147"/>
                  <a:pt x="258" y="149"/>
                  <a:pt x="258" y="149"/>
                </a:cubicBezTo>
                <a:cubicBezTo>
                  <a:pt x="253" y="151"/>
                  <a:pt x="242" y="152"/>
                  <a:pt x="242" y="152"/>
                </a:cubicBezTo>
                <a:cubicBezTo>
                  <a:pt x="237" y="152"/>
                  <a:pt x="234" y="162"/>
                  <a:pt x="234" y="162"/>
                </a:cubicBezTo>
                <a:cubicBezTo>
                  <a:pt x="223" y="166"/>
                  <a:pt x="222" y="176"/>
                  <a:pt x="222" y="176"/>
                </a:cubicBezTo>
                <a:cubicBezTo>
                  <a:pt x="222" y="182"/>
                  <a:pt x="221" y="187"/>
                  <a:pt x="221" y="187"/>
                </a:cubicBezTo>
                <a:cubicBezTo>
                  <a:pt x="218" y="193"/>
                  <a:pt x="228" y="200"/>
                  <a:pt x="228" y="200"/>
                </a:cubicBezTo>
                <a:cubicBezTo>
                  <a:pt x="235" y="212"/>
                  <a:pt x="243" y="207"/>
                  <a:pt x="243" y="207"/>
                </a:cubicBezTo>
                <a:cubicBezTo>
                  <a:pt x="249" y="209"/>
                  <a:pt x="263" y="204"/>
                  <a:pt x="263" y="204"/>
                </a:cubicBezTo>
                <a:cubicBezTo>
                  <a:pt x="265" y="209"/>
                  <a:pt x="272" y="208"/>
                  <a:pt x="272" y="208"/>
                </a:cubicBezTo>
                <a:cubicBezTo>
                  <a:pt x="275" y="209"/>
                  <a:pt x="274" y="214"/>
                  <a:pt x="274" y="214"/>
                </a:cubicBezTo>
                <a:cubicBezTo>
                  <a:pt x="270" y="221"/>
                  <a:pt x="277" y="227"/>
                  <a:pt x="277" y="227"/>
                </a:cubicBezTo>
                <a:cubicBezTo>
                  <a:pt x="288" y="239"/>
                  <a:pt x="281" y="242"/>
                  <a:pt x="281" y="242"/>
                </a:cubicBezTo>
                <a:cubicBezTo>
                  <a:pt x="273" y="249"/>
                  <a:pt x="278" y="256"/>
                  <a:pt x="278" y="256"/>
                </a:cubicBezTo>
                <a:cubicBezTo>
                  <a:pt x="284" y="267"/>
                  <a:pt x="284" y="277"/>
                  <a:pt x="284" y="277"/>
                </a:cubicBezTo>
                <a:cubicBezTo>
                  <a:pt x="302" y="280"/>
                  <a:pt x="308" y="266"/>
                  <a:pt x="308" y="266"/>
                </a:cubicBezTo>
                <a:cubicBezTo>
                  <a:pt x="314" y="266"/>
                  <a:pt x="314" y="261"/>
                  <a:pt x="314" y="261"/>
                </a:cubicBezTo>
                <a:cubicBezTo>
                  <a:pt x="314" y="255"/>
                  <a:pt x="318" y="252"/>
                  <a:pt x="318" y="252"/>
                </a:cubicBezTo>
                <a:cubicBezTo>
                  <a:pt x="327" y="246"/>
                  <a:pt x="325" y="235"/>
                  <a:pt x="325" y="235"/>
                </a:cubicBezTo>
                <a:cubicBezTo>
                  <a:pt x="324" y="228"/>
                  <a:pt x="327" y="221"/>
                  <a:pt x="327" y="221"/>
                </a:cubicBezTo>
                <a:cubicBezTo>
                  <a:pt x="337" y="210"/>
                  <a:pt x="336" y="192"/>
                  <a:pt x="336" y="192"/>
                </a:cubicBezTo>
                <a:cubicBezTo>
                  <a:pt x="332" y="194"/>
                  <a:pt x="329" y="193"/>
                  <a:pt x="329" y="193"/>
                </a:cubicBezTo>
                <a:cubicBezTo>
                  <a:pt x="320" y="183"/>
                  <a:pt x="308" y="163"/>
                  <a:pt x="308" y="163"/>
                </a:cubicBezTo>
                <a:cubicBezTo>
                  <a:pt x="319" y="167"/>
                  <a:pt x="328" y="190"/>
                  <a:pt x="328" y="190"/>
                </a:cubicBezTo>
                <a:cubicBezTo>
                  <a:pt x="335" y="186"/>
                  <a:pt x="337" y="181"/>
                  <a:pt x="337" y="181"/>
                </a:cubicBezTo>
                <a:cubicBezTo>
                  <a:pt x="343" y="175"/>
                  <a:pt x="336" y="167"/>
                  <a:pt x="335" y="166"/>
                </a:cubicBezTo>
                <a:close/>
                <a:moveTo>
                  <a:pt x="245" y="355"/>
                </a:moveTo>
                <a:cubicBezTo>
                  <a:pt x="248" y="355"/>
                  <a:pt x="251" y="354"/>
                  <a:pt x="253" y="354"/>
                </a:cubicBezTo>
                <a:lnTo>
                  <a:pt x="253" y="380"/>
                </a:lnTo>
                <a:lnTo>
                  <a:pt x="253" y="407"/>
                </a:lnTo>
                <a:lnTo>
                  <a:pt x="253" y="407"/>
                </a:lnTo>
                <a:cubicBezTo>
                  <a:pt x="253" y="409"/>
                  <a:pt x="253" y="411"/>
                  <a:pt x="253" y="413"/>
                </a:cubicBezTo>
                <a:cubicBezTo>
                  <a:pt x="253" y="413"/>
                  <a:pt x="252" y="414"/>
                  <a:pt x="252" y="415"/>
                </a:cubicBezTo>
                <a:cubicBezTo>
                  <a:pt x="252" y="416"/>
                  <a:pt x="252" y="417"/>
                  <a:pt x="251" y="418"/>
                </a:cubicBezTo>
                <a:cubicBezTo>
                  <a:pt x="251" y="419"/>
                  <a:pt x="251" y="419"/>
                  <a:pt x="250" y="420"/>
                </a:cubicBezTo>
                <a:cubicBezTo>
                  <a:pt x="250" y="421"/>
                  <a:pt x="249" y="422"/>
                  <a:pt x="249" y="423"/>
                </a:cubicBezTo>
                <a:cubicBezTo>
                  <a:pt x="248" y="424"/>
                  <a:pt x="248" y="424"/>
                  <a:pt x="247" y="425"/>
                </a:cubicBezTo>
                <a:cubicBezTo>
                  <a:pt x="247" y="426"/>
                  <a:pt x="246" y="426"/>
                  <a:pt x="245" y="427"/>
                </a:cubicBezTo>
                <a:cubicBezTo>
                  <a:pt x="245" y="428"/>
                  <a:pt x="244" y="428"/>
                  <a:pt x="244" y="429"/>
                </a:cubicBezTo>
                <a:cubicBezTo>
                  <a:pt x="243" y="430"/>
                  <a:pt x="242" y="430"/>
                  <a:pt x="241" y="431"/>
                </a:cubicBezTo>
                <a:cubicBezTo>
                  <a:pt x="241" y="431"/>
                  <a:pt x="240" y="432"/>
                  <a:pt x="240" y="432"/>
                </a:cubicBezTo>
                <a:cubicBezTo>
                  <a:pt x="239" y="433"/>
                  <a:pt x="238" y="433"/>
                  <a:pt x="237" y="434"/>
                </a:cubicBezTo>
                <a:cubicBezTo>
                  <a:pt x="236" y="434"/>
                  <a:pt x="235" y="434"/>
                  <a:pt x="235" y="435"/>
                </a:cubicBezTo>
                <a:cubicBezTo>
                  <a:pt x="233" y="435"/>
                  <a:pt x="232" y="436"/>
                  <a:pt x="231" y="436"/>
                </a:cubicBezTo>
                <a:cubicBezTo>
                  <a:pt x="228" y="436"/>
                  <a:pt x="226" y="437"/>
                  <a:pt x="224" y="437"/>
                </a:cubicBezTo>
                <a:lnTo>
                  <a:pt x="113" y="437"/>
                </a:lnTo>
                <a:lnTo>
                  <a:pt x="45" y="505"/>
                </a:lnTo>
                <a:lnTo>
                  <a:pt x="45" y="437"/>
                </a:lnTo>
                <a:lnTo>
                  <a:pt x="29" y="437"/>
                </a:lnTo>
                <a:cubicBezTo>
                  <a:pt x="13" y="437"/>
                  <a:pt x="0" y="423"/>
                  <a:pt x="0" y="407"/>
                </a:cubicBezTo>
                <a:lnTo>
                  <a:pt x="0" y="29"/>
                </a:lnTo>
                <a:cubicBezTo>
                  <a:pt x="0" y="13"/>
                  <a:pt x="13" y="0"/>
                  <a:pt x="29" y="0"/>
                </a:cubicBezTo>
                <a:lnTo>
                  <a:pt x="224" y="0"/>
                </a:lnTo>
                <a:cubicBezTo>
                  <a:pt x="226" y="0"/>
                  <a:pt x="228" y="0"/>
                  <a:pt x="230" y="1"/>
                </a:cubicBezTo>
                <a:lnTo>
                  <a:pt x="230" y="1"/>
                </a:lnTo>
                <a:lnTo>
                  <a:pt x="230" y="1"/>
                </a:lnTo>
                <a:cubicBezTo>
                  <a:pt x="230" y="1"/>
                  <a:pt x="230" y="1"/>
                  <a:pt x="230" y="1"/>
                </a:cubicBezTo>
                <a:cubicBezTo>
                  <a:pt x="232" y="1"/>
                  <a:pt x="233" y="2"/>
                  <a:pt x="235" y="2"/>
                </a:cubicBezTo>
                <a:cubicBezTo>
                  <a:pt x="235" y="2"/>
                  <a:pt x="236" y="3"/>
                  <a:pt x="236" y="3"/>
                </a:cubicBezTo>
                <a:cubicBezTo>
                  <a:pt x="237" y="3"/>
                  <a:pt x="239" y="4"/>
                  <a:pt x="240" y="5"/>
                </a:cubicBezTo>
                <a:cubicBezTo>
                  <a:pt x="240" y="5"/>
                  <a:pt x="241" y="6"/>
                  <a:pt x="241" y="6"/>
                </a:cubicBezTo>
                <a:cubicBezTo>
                  <a:pt x="242" y="7"/>
                  <a:pt x="243" y="7"/>
                  <a:pt x="244" y="8"/>
                </a:cubicBezTo>
                <a:cubicBezTo>
                  <a:pt x="244" y="9"/>
                  <a:pt x="245" y="9"/>
                  <a:pt x="245" y="10"/>
                </a:cubicBezTo>
                <a:cubicBezTo>
                  <a:pt x="246" y="10"/>
                  <a:pt x="247" y="11"/>
                  <a:pt x="247" y="12"/>
                </a:cubicBezTo>
                <a:cubicBezTo>
                  <a:pt x="248" y="13"/>
                  <a:pt x="248" y="13"/>
                  <a:pt x="249" y="14"/>
                </a:cubicBezTo>
                <a:cubicBezTo>
                  <a:pt x="249" y="15"/>
                  <a:pt x="250" y="16"/>
                  <a:pt x="250" y="17"/>
                </a:cubicBezTo>
                <a:cubicBezTo>
                  <a:pt x="250" y="17"/>
                  <a:pt x="251" y="18"/>
                  <a:pt x="251" y="19"/>
                </a:cubicBezTo>
                <a:cubicBezTo>
                  <a:pt x="251" y="20"/>
                  <a:pt x="252" y="21"/>
                  <a:pt x="252" y="22"/>
                </a:cubicBezTo>
                <a:cubicBezTo>
                  <a:pt x="252" y="23"/>
                  <a:pt x="252" y="23"/>
                  <a:pt x="253" y="24"/>
                </a:cubicBezTo>
                <a:cubicBezTo>
                  <a:pt x="253" y="26"/>
                  <a:pt x="253" y="28"/>
                  <a:pt x="253" y="29"/>
                </a:cubicBezTo>
                <a:lnTo>
                  <a:pt x="253" y="48"/>
                </a:lnTo>
                <a:lnTo>
                  <a:pt x="253" y="76"/>
                </a:lnTo>
                <a:cubicBezTo>
                  <a:pt x="250" y="76"/>
                  <a:pt x="248" y="75"/>
                  <a:pt x="245" y="75"/>
                </a:cubicBezTo>
                <a:cubicBezTo>
                  <a:pt x="241" y="75"/>
                  <a:pt x="237" y="76"/>
                  <a:pt x="233" y="76"/>
                </a:cubicBezTo>
                <a:lnTo>
                  <a:pt x="233" y="48"/>
                </a:lnTo>
                <a:lnTo>
                  <a:pt x="233" y="47"/>
                </a:lnTo>
                <a:lnTo>
                  <a:pt x="20" y="47"/>
                </a:lnTo>
                <a:lnTo>
                  <a:pt x="20" y="382"/>
                </a:lnTo>
                <a:lnTo>
                  <a:pt x="65" y="382"/>
                </a:lnTo>
                <a:lnTo>
                  <a:pt x="65" y="457"/>
                </a:lnTo>
                <a:lnTo>
                  <a:pt x="139" y="382"/>
                </a:lnTo>
                <a:lnTo>
                  <a:pt x="230" y="382"/>
                </a:lnTo>
                <a:lnTo>
                  <a:pt x="230" y="382"/>
                </a:lnTo>
                <a:lnTo>
                  <a:pt x="233" y="382"/>
                </a:lnTo>
                <a:lnTo>
                  <a:pt x="233" y="381"/>
                </a:lnTo>
                <a:lnTo>
                  <a:pt x="233" y="354"/>
                </a:lnTo>
                <a:cubicBezTo>
                  <a:pt x="237" y="354"/>
                  <a:pt x="241" y="355"/>
                  <a:pt x="245" y="355"/>
                </a:cubicBezTo>
                <a:close/>
                <a:moveTo>
                  <a:pt x="92" y="25"/>
                </a:moveTo>
                <a:cubicBezTo>
                  <a:pt x="92" y="27"/>
                  <a:pt x="93" y="28"/>
                  <a:pt x="95" y="28"/>
                </a:cubicBezTo>
                <a:lnTo>
                  <a:pt x="158" y="28"/>
                </a:lnTo>
                <a:cubicBezTo>
                  <a:pt x="160" y="28"/>
                  <a:pt x="161" y="27"/>
                  <a:pt x="161" y="25"/>
                </a:cubicBezTo>
                <a:cubicBezTo>
                  <a:pt x="161" y="23"/>
                  <a:pt x="160" y="21"/>
                  <a:pt x="158" y="21"/>
                </a:cubicBezTo>
                <a:lnTo>
                  <a:pt x="95" y="21"/>
                </a:lnTo>
                <a:cubicBezTo>
                  <a:pt x="93" y="21"/>
                  <a:pt x="92" y="23"/>
                  <a:pt x="92" y="25"/>
                </a:cubicBezTo>
                <a:close/>
              </a:path>
            </a:pathLst>
          </a:custGeom>
          <a:solidFill>
            <a:schemeClr val="tx1">
              <a:lumMod val="65000"/>
              <a:lumOff val="35000"/>
            </a:schemeClr>
          </a:solidFill>
          <a:ln>
            <a:noFill/>
          </a:ln>
        </p:spPr>
      </p:sp>
      <p:sp>
        <p:nvSpPr>
          <p:cNvPr id="9" name="browser_159179"/>
          <p:cNvSpPr>
            <a:spLocks noChangeAspect="1"/>
          </p:cNvSpPr>
          <p:nvPr/>
        </p:nvSpPr>
        <p:spPr bwMode="auto">
          <a:xfrm>
            <a:off x="4398799" y="4781603"/>
            <a:ext cx="502468" cy="406413"/>
          </a:xfrm>
          <a:custGeom>
            <a:avLst/>
            <a:gdLst>
              <a:gd name="connsiteX0" fmla="*/ 289069 w 578336"/>
              <a:gd name="connsiteY0" fmla="*/ 232824 h 467778"/>
              <a:gd name="connsiteX1" fmla="*/ 264499 w 578336"/>
              <a:gd name="connsiteY1" fmla="*/ 301328 h 467778"/>
              <a:gd name="connsiteX2" fmla="*/ 313640 w 578336"/>
              <a:gd name="connsiteY2" fmla="*/ 301328 h 467778"/>
              <a:gd name="connsiteX3" fmla="*/ 287823 w 578336"/>
              <a:gd name="connsiteY3" fmla="*/ 175426 h 467778"/>
              <a:gd name="connsiteX4" fmla="*/ 288980 w 578336"/>
              <a:gd name="connsiteY4" fmla="*/ 175426 h 467778"/>
              <a:gd name="connsiteX5" fmla="*/ 290672 w 578336"/>
              <a:gd name="connsiteY5" fmla="*/ 175515 h 467778"/>
              <a:gd name="connsiteX6" fmla="*/ 291740 w 578336"/>
              <a:gd name="connsiteY6" fmla="*/ 175604 h 467778"/>
              <a:gd name="connsiteX7" fmla="*/ 293343 w 578336"/>
              <a:gd name="connsiteY7" fmla="*/ 175959 h 467778"/>
              <a:gd name="connsiteX8" fmla="*/ 293966 w 578336"/>
              <a:gd name="connsiteY8" fmla="*/ 176137 h 467778"/>
              <a:gd name="connsiteX9" fmla="*/ 294589 w 578336"/>
              <a:gd name="connsiteY9" fmla="*/ 176315 h 467778"/>
              <a:gd name="connsiteX10" fmla="*/ 296013 w 578336"/>
              <a:gd name="connsiteY10" fmla="*/ 177025 h 467778"/>
              <a:gd name="connsiteX11" fmla="*/ 297082 w 578336"/>
              <a:gd name="connsiteY11" fmla="*/ 177736 h 467778"/>
              <a:gd name="connsiteX12" fmla="*/ 298239 w 578336"/>
              <a:gd name="connsiteY12" fmla="*/ 178625 h 467778"/>
              <a:gd name="connsiteX13" fmla="*/ 299307 w 578336"/>
              <a:gd name="connsiteY13" fmla="*/ 179513 h 467778"/>
              <a:gd name="connsiteX14" fmla="*/ 300286 w 578336"/>
              <a:gd name="connsiteY14" fmla="*/ 180580 h 467778"/>
              <a:gd name="connsiteX15" fmla="*/ 301088 w 578336"/>
              <a:gd name="connsiteY15" fmla="*/ 181823 h 467778"/>
              <a:gd name="connsiteX16" fmla="*/ 301800 w 578336"/>
              <a:gd name="connsiteY16" fmla="*/ 182978 h 467778"/>
              <a:gd name="connsiteX17" fmla="*/ 302512 w 578336"/>
              <a:gd name="connsiteY17" fmla="*/ 184400 h 467778"/>
              <a:gd name="connsiteX18" fmla="*/ 302779 w 578336"/>
              <a:gd name="connsiteY18" fmla="*/ 185022 h 467778"/>
              <a:gd name="connsiteX19" fmla="*/ 369101 w 578336"/>
              <a:gd name="connsiteY19" fmla="*/ 369922 h 467778"/>
              <a:gd name="connsiteX20" fmla="*/ 360288 w 578336"/>
              <a:gd name="connsiteY20" fmla="*/ 388492 h 467778"/>
              <a:gd name="connsiteX21" fmla="*/ 355481 w 578336"/>
              <a:gd name="connsiteY21" fmla="*/ 389380 h 467778"/>
              <a:gd name="connsiteX22" fmla="*/ 341771 w 578336"/>
              <a:gd name="connsiteY22" fmla="*/ 379784 h 467778"/>
              <a:gd name="connsiteX23" fmla="*/ 324145 w 578336"/>
              <a:gd name="connsiteY23" fmla="*/ 330472 h 467778"/>
              <a:gd name="connsiteX24" fmla="*/ 254172 w 578336"/>
              <a:gd name="connsiteY24" fmla="*/ 330472 h 467778"/>
              <a:gd name="connsiteX25" fmla="*/ 236546 w 578336"/>
              <a:gd name="connsiteY25" fmla="*/ 379784 h 467778"/>
              <a:gd name="connsiteX26" fmla="*/ 222836 w 578336"/>
              <a:gd name="connsiteY26" fmla="*/ 389380 h 467778"/>
              <a:gd name="connsiteX27" fmla="*/ 218029 w 578336"/>
              <a:gd name="connsiteY27" fmla="*/ 388492 h 467778"/>
              <a:gd name="connsiteX28" fmla="*/ 209216 w 578336"/>
              <a:gd name="connsiteY28" fmla="*/ 369922 h 467778"/>
              <a:gd name="connsiteX29" fmla="*/ 275449 w 578336"/>
              <a:gd name="connsiteY29" fmla="*/ 185022 h 467778"/>
              <a:gd name="connsiteX30" fmla="*/ 275716 w 578336"/>
              <a:gd name="connsiteY30" fmla="*/ 184400 h 467778"/>
              <a:gd name="connsiteX31" fmla="*/ 276428 w 578336"/>
              <a:gd name="connsiteY31" fmla="*/ 182978 h 467778"/>
              <a:gd name="connsiteX32" fmla="*/ 277140 w 578336"/>
              <a:gd name="connsiteY32" fmla="*/ 181823 h 467778"/>
              <a:gd name="connsiteX33" fmla="*/ 277942 w 578336"/>
              <a:gd name="connsiteY33" fmla="*/ 180580 h 467778"/>
              <a:gd name="connsiteX34" fmla="*/ 278921 w 578336"/>
              <a:gd name="connsiteY34" fmla="*/ 179513 h 467778"/>
              <a:gd name="connsiteX35" fmla="*/ 279989 w 578336"/>
              <a:gd name="connsiteY35" fmla="*/ 178625 h 467778"/>
              <a:gd name="connsiteX36" fmla="*/ 281057 w 578336"/>
              <a:gd name="connsiteY36" fmla="*/ 177736 h 467778"/>
              <a:gd name="connsiteX37" fmla="*/ 282215 w 578336"/>
              <a:gd name="connsiteY37" fmla="*/ 177025 h 467778"/>
              <a:gd name="connsiteX38" fmla="*/ 283550 w 578336"/>
              <a:gd name="connsiteY38" fmla="*/ 176492 h 467778"/>
              <a:gd name="connsiteX39" fmla="*/ 284084 w 578336"/>
              <a:gd name="connsiteY39" fmla="*/ 176137 h 467778"/>
              <a:gd name="connsiteX40" fmla="*/ 284796 w 578336"/>
              <a:gd name="connsiteY40" fmla="*/ 175959 h 467778"/>
              <a:gd name="connsiteX41" fmla="*/ 286221 w 578336"/>
              <a:gd name="connsiteY41" fmla="*/ 175604 h 467778"/>
              <a:gd name="connsiteX42" fmla="*/ 287823 w 578336"/>
              <a:gd name="connsiteY42" fmla="*/ 175426 h 467778"/>
              <a:gd name="connsiteX43" fmla="*/ 29104 w 578336"/>
              <a:gd name="connsiteY43" fmla="*/ 138805 h 467778"/>
              <a:gd name="connsiteX44" fmla="*/ 29104 w 578336"/>
              <a:gd name="connsiteY44" fmla="*/ 424057 h 467778"/>
              <a:gd name="connsiteX45" fmla="*/ 43700 w 578336"/>
              <a:gd name="connsiteY45" fmla="*/ 438809 h 467778"/>
              <a:gd name="connsiteX46" fmla="*/ 534547 w 578336"/>
              <a:gd name="connsiteY46" fmla="*/ 438809 h 467778"/>
              <a:gd name="connsiteX47" fmla="*/ 549232 w 578336"/>
              <a:gd name="connsiteY47" fmla="*/ 424235 h 467778"/>
              <a:gd name="connsiteX48" fmla="*/ 549232 w 578336"/>
              <a:gd name="connsiteY48" fmla="*/ 138805 h 467778"/>
              <a:gd name="connsiteX49" fmla="*/ 179222 w 578336"/>
              <a:gd name="connsiteY49" fmla="*/ 54916 h 467778"/>
              <a:gd name="connsiteX50" fmla="*/ 189557 w 578336"/>
              <a:gd name="connsiteY50" fmla="*/ 58987 h 467778"/>
              <a:gd name="connsiteX51" fmla="*/ 193825 w 578336"/>
              <a:gd name="connsiteY51" fmla="*/ 69309 h 467778"/>
              <a:gd name="connsiteX52" fmla="*/ 189557 w 578336"/>
              <a:gd name="connsiteY52" fmla="*/ 79631 h 467778"/>
              <a:gd name="connsiteX53" fmla="*/ 179244 w 578336"/>
              <a:gd name="connsiteY53" fmla="*/ 83902 h 467778"/>
              <a:gd name="connsiteX54" fmla="*/ 169020 w 578336"/>
              <a:gd name="connsiteY54" fmla="*/ 79631 h 467778"/>
              <a:gd name="connsiteX55" fmla="*/ 164752 w 578336"/>
              <a:gd name="connsiteY55" fmla="*/ 69309 h 467778"/>
              <a:gd name="connsiteX56" fmla="*/ 169020 w 578336"/>
              <a:gd name="connsiteY56" fmla="*/ 58987 h 467778"/>
              <a:gd name="connsiteX57" fmla="*/ 179222 w 578336"/>
              <a:gd name="connsiteY57" fmla="*/ 54916 h 467778"/>
              <a:gd name="connsiteX58" fmla="*/ 124393 w 578336"/>
              <a:gd name="connsiteY58" fmla="*/ 54916 h 467778"/>
              <a:gd name="connsiteX59" fmla="*/ 134728 w 578336"/>
              <a:gd name="connsiteY59" fmla="*/ 58987 h 467778"/>
              <a:gd name="connsiteX60" fmla="*/ 138996 w 578336"/>
              <a:gd name="connsiteY60" fmla="*/ 69309 h 467778"/>
              <a:gd name="connsiteX61" fmla="*/ 134728 w 578336"/>
              <a:gd name="connsiteY61" fmla="*/ 79631 h 467778"/>
              <a:gd name="connsiteX62" fmla="*/ 124415 w 578336"/>
              <a:gd name="connsiteY62" fmla="*/ 83902 h 467778"/>
              <a:gd name="connsiteX63" fmla="*/ 114191 w 578336"/>
              <a:gd name="connsiteY63" fmla="*/ 79631 h 467778"/>
              <a:gd name="connsiteX64" fmla="*/ 109923 w 578336"/>
              <a:gd name="connsiteY64" fmla="*/ 69309 h 467778"/>
              <a:gd name="connsiteX65" fmla="*/ 114191 w 578336"/>
              <a:gd name="connsiteY65" fmla="*/ 58987 h 467778"/>
              <a:gd name="connsiteX66" fmla="*/ 124393 w 578336"/>
              <a:gd name="connsiteY66" fmla="*/ 54916 h 467778"/>
              <a:gd name="connsiteX67" fmla="*/ 69450 w 578336"/>
              <a:gd name="connsiteY67" fmla="*/ 54916 h 467778"/>
              <a:gd name="connsiteX68" fmla="*/ 79677 w 578336"/>
              <a:gd name="connsiteY68" fmla="*/ 58987 h 467778"/>
              <a:gd name="connsiteX69" fmla="*/ 83955 w 578336"/>
              <a:gd name="connsiteY69" fmla="*/ 69309 h 467778"/>
              <a:gd name="connsiteX70" fmla="*/ 79677 w 578336"/>
              <a:gd name="connsiteY70" fmla="*/ 79631 h 467778"/>
              <a:gd name="connsiteX71" fmla="*/ 69338 w 578336"/>
              <a:gd name="connsiteY71" fmla="*/ 83902 h 467778"/>
              <a:gd name="connsiteX72" fmla="*/ 59089 w 578336"/>
              <a:gd name="connsiteY72" fmla="*/ 79631 h 467778"/>
              <a:gd name="connsiteX73" fmla="*/ 54811 w 578336"/>
              <a:gd name="connsiteY73" fmla="*/ 69309 h 467778"/>
              <a:gd name="connsiteX74" fmla="*/ 59089 w 578336"/>
              <a:gd name="connsiteY74" fmla="*/ 58987 h 467778"/>
              <a:gd name="connsiteX75" fmla="*/ 69450 w 578336"/>
              <a:gd name="connsiteY75" fmla="*/ 54916 h 467778"/>
              <a:gd name="connsiteX76" fmla="*/ 43700 w 578336"/>
              <a:gd name="connsiteY76" fmla="*/ 29058 h 467778"/>
              <a:gd name="connsiteX77" fmla="*/ 29015 w 578336"/>
              <a:gd name="connsiteY77" fmla="*/ 43721 h 467778"/>
              <a:gd name="connsiteX78" fmla="*/ 29015 w 578336"/>
              <a:gd name="connsiteY78" fmla="*/ 109746 h 467778"/>
              <a:gd name="connsiteX79" fmla="*/ 549232 w 578336"/>
              <a:gd name="connsiteY79" fmla="*/ 109746 h 467778"/>
              <a:gd name="connsiteX80" fmla="*/ 549232 w 578336"/>
              <a:gd name="connsiteY80" fmla="*/ 43721 h 467778"/>
              <a:gd name="connsiteX81" fmla="*/ 534636 w 578336"/>
              <a:gd name="connsiteY81" fmla="*/ 29058 h 467778"/>
              <a:gd name="connsiteX82" fmla="*/ 43700 w 578336"/>
              <a:gd name="connsiteY82" fmla="*/ 0 h 467778"/>
              <a:gd name="connsiteX83" fmla="*/ 534636 w 578336"/>
              <a:gd name="connsiteY83" fmla="*/ 0 h 467778"/>
              <a:gd name="connsiteX84" fmla="*/ 578336 w 578336"/>
              <a:gd name="connsiteY84" fmla="*/ 43721 h 467778"/>
              <a:gd name="connsiteX85" fmla="*/ 578336 w 578336"/>
              <a:gd name="connsiteY85" fmla="*/ 424057 h 467778"/>
              <a:gd name="connsiteX86" fmla="*/ 534636 w 578336"/>
              <a:gd name="connsiteY86" fmla="*/ 467778 h 467778"/>
              <a:gd name="connsiteX87" fmla="*/ 43700 w 578336"/>
              <a:gd name="connsiteY87" fmla="*/ 467778 h 467778"/>
              <a:gd name="connsiteX88" fmla="*/ 0 w 578336"/>
              <a:gd name="connsiteY88" fmla="*/ 424235 h 467778"/>
              <a:gd name="connsiteX89" fmla="*/ 0 w 578336"/>
              <a:gd name="connsiteY89" fmla="*/ 43721 h 467778"/>
              <a:gd name="connsiteX90" fmla="*/ 43700 w 578336"/>
              <a:gd name="connsiteY90" fmla="*/ 0 h 46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78336" h="467778">
                <a:moveTo>
                  <a:pt x="289069" y="232824"/>
                </a:moveTo>
                <a:lnTo>
                  <a:pt x="264499" y="301328"/>
                </a:lnTo>
                <a:lnTo>
                  <a:pt x="313640" y="301328"/>
                </a:lnTo>
                <a:close/>
                <a:moveTo>
                  <a:pt x="287823" y="175426"/>
                </a:moveTo>
                <a:lnTo>
                  <a:pt x="288980" y="175426"/>
                </a:lnTo>
                <a:cubicBezTo>
                  <a:pt x="289604" y="175426"/>
                  <a:pt x="290049" y="175515"/>
                  <a:pt x="290672" y="175515"/>
                </a:cubicBezTo>
                <a:cubicBezTo>
                  <a:pt x="291028" y="175515"/>
                  <a:pt x="291384" y="175515"/>
                  <a:pt x="291740" y="175604"/>
                </a:cubicBezTo>
                <a:cubicBezTo>
                  <a:pt x="292274" y="175604"/>
                  <a:pt x="292808" y="175870"/>
                  <a:pt x="293343" y="175959"/>
                </a:cubicBezTo>
                <a:cubicBezTo>
                  <a:pt x="293610" y="175959"/>
                  <a:pt x="293699" y="175959"/>
                  <a:pt x="293966" y="176137"/>
                </a:cubicBezTo>
                <a:cubicBezTo>
                  <a:pt x="294233" y="176137"/>
                  <a:pt x="294322" y="176226"/>
                  <a:pt x="294589" y="176315"/>
                </a:cubicBezTo>
                <a:lnTo>
                  <a:pt x="296013" y="177025"/>
                </a:lnTo>
                <a:lnTo>
                  <a:pt x="297082" y="177736"/>
                </a:lnTo>
                <a:cubicBezTo>
                  <a:pt x="297527" y="178003"/>
                  <a:pt x="297883" y="178269"/>
                  <a:pt x="298239" y="178625"/>
                </a:cubicBezTo>
                <a:cubicBezTo>
                  <a:pt x="298595" y="178980"/>
                  <a:pt x="298951" y="179158"/>
                  <a:pt x="299307" y="179513"/>
                </a:cubicBezTo>
                <a:cubicBezTo>
                  <a:pt x="299663" y="179869"/>
                  <a:pt x="299930" y="180224"/>
                  <a:pt x="300286" y="180580"/>
                </a:cubicBezTo>
                <a:cubicBezTo>
                  <a:pt x="300464" y="181113"/>
                  <a:pt x="300821" y="181468"/>
                  <a:pt x="301088" y="181823"/>
                </a:cubicBezTo>
                <a:cubicBezTo>
                  <a:pt x="301355" y="182179"/>
                  <a:pt x="301533" y="182623"/>
                  <a:pt x="301800" y="182978"/>
                </a:cubicBezTo>
                <a:lnTo>
                  <a:pt x="302512" y="184400"/>
                </a:lnTo>
                <a:cubicBezTo>
                  <a:pt x="302512" y="184667"/>
                  <a:pt x="302601" y="184756"/>
                  <a:pt x="302779" y="185022"/>
                </a:cubicBezTo>
                <a:lnTo>
                  <a:pt x="369101" y="369922"/>
                </a:lnTo>
                <a:cubicBezTo>
                  <a:pt x="371861" y="377474"/>
                  <a:pt x="367944" y="385826"/>
                  <a:pt x="360288" y="388492"/>
                </a:cubicBezTo>
                <a:cubicBezTo>
                  <a:pt x="358775" y="389114"/>
                  <a:pt x="357083" y="389380"/>
                  <a:pt x="355481" y="389380"/>
                </a:cubicBezTo>
                <a:cubicBezTo>
                  <a:pt x="349516" y="389380"/>
                  <a:pt x="343908" y="385648"/>
                  <a:pt x="341771" y="379784"/>
                </a:cubicBezTo>
                <a:lnTo>
                  <a:pt x="324145" y="330472"/>
                </a:lnTo>
                <a:lnTo>
                  <a:pt x="254172" y="330472"/>
                </a:lnTo>
                <a:lnTo>
                  <a:pt x="236546" y="379784"/>
                </a:lnTo>
                <a:cubicBezTo>
                  <a:pt x="234409" y="385648"/>
                  <a:pt x="228801" y="389380"/>
                  <a:pt x="222836" y="389380"/>
                </a:cubicBezTo>
                <a:cubicBezTo>
                  <a:pt x="221323" y="389380"/>
                  <a:pt x="219631" y="389114"/>
                  <a:pt x="218029" y="388492"/>
                </a:cubicBezTo>
                <a:cubicBezTo>
                  <a:pt x="210373" y="385826"/>
                  <a:pt x="206456" y="377474"/>
                  <a:pt x="209216" y="369922"/>
                </a:cubicBezTo>
                <a:lnTo>
                  <a:pt x="275449" y="185022"/>
                </a:lnTo>
                <a:cubicBezTo>
                  <a:pt x="275449" y="184756"/>
                  <a:pt x="275538" y="184667"/>
                  <a:pt x="275716" y="184400"/>
                </a:cubicBezTo>
                <a:lnTo>
                  <a:pt x="276428" y="182978"/>
                </a:lnTo>
                <a:cubicBezTo>
                  <a:pt x="276606" y="182534"/>
                  <a:pt x="276873" y="182179"/>
                  <a:pt x="277140" y="181823"/>
                </a:cubicBezTo>
                <a:cubicBezTo>
                  <a:pt x="277318" y="181290"/>
                  <a:pt x="277585" y="180935"/>
                  <a:pt x="277942" y="180580"/>
                </a:cubicBezTo>
                <a:cubicBezTo>
                  <a:pt x="278298" y="180224"/>
                  <a:pt x="278565" y="179869"/>
                  <a:pt x="278921" y="179513"/>
                </a:cubicBezTo>
                <a:cubicBezTo>
                  <a:pt x="279277" y="179158"/>
                  <a:pt x="279633" y="178980"/>
                  <a:pt x="279989" y="178625"/>
                </a:cubicBezTo>
                <a:cubicBezTo>
                  <a:pt x="280345" y="178358"/>
                  <a:pt x="280701" y="178003"/>
                  <a:pt x="281057" y="177736"/>
                </a:cubicBezTo>
                <a:cubicBezTo>
                  <a:pt x="281413" y="177559"/>
                  <a:pt x="281770" y="177292"/>
                  <a:pt x="282215" y="177025"/>
                </a:cubicBezTo>
                <a:cubicBezTo>
                  <a:pt x="282571" y="176848"/>
                  <a:pt x="283016" y="176670"/>
                  <a:pt x="283550" y="176492"/>
                </a:cubicBezTo>
                <a:cubicBezTo>
                  <a:pt x="283639" y="176315"/>
                  <a:pt x="283906" y="176226"/>
                  <a:pt x="284084" y="176137"/>
                </a:cubicBezTo>
                <a:cubicBezTo>
                  <a:pt x="284351" y="176137"/>
                  <a:pt x="284618" y="176137"/>
                  <a:pt x="284796" y="175959"/>
                </a:cubicBezTo>
                <a:lnTo>
                  <a:pt x="286221" y="175604"/>
                </a:lnTo>
                <a:cubicBezTo>
                  <a:pt x="286844" y="175515"/>
                  <a:pt x="287289" y="175426"/>
                  <a:pt x="287823" y="175426"/>
                </a:cubicBezTo>
                <a:close/>
                <a:moveTo>
                  <a:pt x="29104" y="138805"/>
                </a:moveTo>
                <a:lnTo>
                  <a:pt x="29104" y="424057"/>
                </a:lnTo>
                <a:cubicBezTo>
                  <a:pt x="29104" y="432233"/>
                  <a:pt x="35601" y="438809"/>
                  <a:pt x="43700" y="438809"/>
                </a:cubicBezTo>
                <a:lnTo>
                  <a:pt x="534547" y="438809"/>
                </a:lnTo>
                <a:cubicBezTo>
                  <a:pt x="542557" y="438809"/>
                  <a:pt x="549232" y="432144"/>
                  <a:pt x="549232" y="424235"/>
                </a:cubicBezTo>
                <a:lnTo>
                  <a:pt x="549232" y="138805"/>
                </a:lnTo>
                <a:close/>
                <a:moveTo>
                  <a:pt x="179222" y="54916"/>
                </a:moveTo>
                <a:cubicBezTo>
                  <a:pt x="183000" y="54916"/>
                  <a:pt x="186801" y="56273"/>
                  <a:pt x="189557" y="58987"/>
                </a:cubicBezTo>
                <a:cubicBezTo>
                  <a:pt x="192225" y="61745"/>
                  <a:pt x="193825" y="65571"/>
                  <a:pt x="193825" y="69309"/>
                </a:cubicBezTo>
                <a:cubicBezTo>
                  <a:pt x="193825" y="73224"/>
                  <a:pt x="192225" y="76961"/>
                  <a:pt x="189557" y="79631"/>
                </a:cubicBezTo>
                <a:cubicBezTo>
                  <a:pt x="186801" y="82389"/>
                  <a:pt x="182978" y="83902"/>
                  <a:pt x="179244" y="83902"/>
                </a:cubicBezTo>
                <a:cubicBezTo>
                  <a:pt x="175421" y="83902"/>
                  <a:pt x="171598" y="82389"/>
                  <a:pt x="169020" y="79631"/>
                </a:cubicBezTo>
                <a:cubicBezTo>
                  <a:pt x="166263" y="76961"/>
                  <a:pt x="164752" y="73135"/>
                  <a:pt x="164752" y="69309"/>
                </a:cubicBezTo>
                <a:cubicBezTo>
                  <a:pt x="164752" y="65394"/>
                  <a:pt x="166263" y="61745"/>
                  <a:pt x="169020" y="58987"/>
                </a:cubicBezTo>
                <a:cubicBezTo>
                  <a:pt x="171687" y="56273"/>
                  <a:pt x="175443" y="54916"/>
                  <a:pt x="179222" y="54916"/>
                </a:cubicBezTo>
                <a:close/>
                <a:moveTo>
                  <a:pt x="124393" y="54916"/>
                </a:moveTo>
                <a:cubicBezTo>
                  <a:pt x="128171" y="54916"/>
                  <a:pt x="131972" y="56273"/>
                  <a:pt x="134728" y="58987"/>
                </a:cubicBezTo>
                <a:cubicBezTo>
                  <a:pt x="137396" y="61745"/>
                  <a:pt x="138996" y="65571"/>
                  <a:pt x="138996" y="69309"/>
                </a:cubicBezTo>
                <a:cubicBezTo>
                  <a:pt x="138996" y="73135"/>
                  <a:pt x="137396" y="76961"/>
                  <a:pt x="134728" y="79631"/>
                </a:cubicBezTo>
                <a:cubicBezTo>
                  <a:pt x="131972" y="82389"/>
                  <a:pt x="128149" y="83902"/>
                  <a:pt x="124415" y="83902"/>
                </a:cubicBezTo>
                <a:cubicBezTo>
                  <a:pt x="120503" y="83902"/>
                  <a:pt x="116769" y="82389"/>
                  <a:pt x="114191" y="79631"/>
                </a:cubicBezTo>
                <a:cubicBezTo>
                  <a:pt x="111434" y="76961"/>
                  <a:pt x="109923" y="73135"/>
                  <a:pt x="109923" y="69309"/>
                </a:cubicBezTo>
                <a:cubicBezTo>
                  <a:pt x="109923" y="65394"/>
                  <a:pt x="111434" y="61745"/>
                  <a:pt x="114191" y="58987"/>
                </a:cubicBezTo>
                <a:cubicBezTo>
                  <a:pt x="116858" y="56273"/>
                  <a:pt x="120614" y="54916"/>
                  <a:pt x="124393" y="54916"/>
                </a:cubicBezTo>
                <a:close/>
                <a:moveTo>
                  <a:pt x="69450" y="54916"/>
                </a:moveTo>
                <a:cubicBezTo>
                  <a:pt x="73238" y="54916"/>
                  <a:pt x="77003" y="56273"/>
                  <a:pt x="79677" y="58987"/>
                </a:cubicBezTo>
                <a:cubicBezTo>
                  <a:pt x="82440" y="61745"/>
                  <a:pt x="83955" y="65571"/>
                  <a:pt x="83955" y="69309"/>
                </a:cubicBezTo>
                <a:cubicBezTo>
                  <a:pt x="83955" y="73224"/>
                  <a:pt x="82440" y="76961"/>
                  <a:pt x="79677" y="79631"/>
                </a:cubicBezTo>
                <a:cubicBezTo>
                  <a:pt x="76914" y="82389"/>
                  <a:pt x="73171" y="83902"/>
                  <a:pt x="69338" y="83902"/>
                </a:cubicBezTo>
                <a:cubicBezTo>
                  <a:pt x="65684" y="83902"/>
                  <a:pt x="61852" y="82389"/>
                  <a:pt x="59089" y="79631"/>
                </a:cubicBezTo>
                <a:cubicBezTo>
                  <a:pt x="56415" y="76961"/>
                  <a:pt x="54811" y="73135"/>
                  <a:pt x="54811" y="69309"/>
                </a:cubicBezTo>
                <a:cubicBezTo>
                  <a:pt x="54811" y="65394"/>
                  <a:pt x="56415" y="61745"/>
                  <a:pt x="59089" y="58987"/>
                </a:cubicBezTo>
                <a:cubicBezTo>
                  <a:pt x="61852" y="56273"/>
                  <a:pt x="65662" y="54916"/>
                  <a:pt x="69450" y="54916"/>
                </a:cubicBezTo>
                <a:close/>
                <a:moveTo>
                  <a:pt x="43700" y="29058"/>
                </a:moveTo>
                <a:cubicBezTo>
                  <a:pt x="35601" y="29058"/>
                  <a:pt x="29015" y="35723"/>
                  <a:pt x="29015" y="43721"/>
                </a:cubicBezTo>
                <a:lnTo>
                  <a:pt x="29015" y="109746"/>
                </a:lnTo>
                <a:lnTo>
                  <a:pt x="549232" y="109746"/>
                </a:lnTo>
                <a:lnTo>
                  <a:pt x="549232" y="43721"/>
                </a:lnTo>
                <a:cubicBezTo>
                  <a:pt x="549232" y="35545"/>
                  <a:pt x="542735" y="29058"/>
                  <a:pt x="534636" y="29058"/>
                </a:cubicBezTo>
                <a:close/>
                <a:moveTo>
                  <a:pt x="43700" y="0"/>
                </a:moveTo>
                <a:lnTo>
                  <a:pt x="534636" y="0"/>
                </a:lnTo>
                <a:cubicBezTo>
                  <a:pt x="558756" y="0"/>
                  <a:pt x="578336" y="19728"/>
                  <a:pt x="578336" y="43721"/>
                </a:cubicBezTo>
                <a:lnTo>
                  <a:pt x="578336" y="424057"/>
                </a:lnTo>
                <a:cubicBezTo>
                  <a:pt x="578336" y="448228"/>
                  <a:pt x="558756" y="467778"/>
                  <a:pt x="534636" y="467778"/>
                </a:cubicBezTo>
                <a:lnTo>
                  <a:pt x="43700" y="467778"/>
                </a:lnTo>
                <a:cubicBezTo>
                  <a:pt x="19580" y="467778"/>
                  <a:pt x="-89" y="448228"/>
                  <a:pt x="0" y="424235"/>
                </a:cubicBezTo>
                <a:lnTo>
                  <a:pt x="0" y="43721"/>
                </a:lnTo>
                <a:cubicBezTo>
                  <a:pt x="0" y="19550"/>
                  <a:pt x="19580" y="0"/>
                  <a:pt x="43700" y="0"/>
                </a:cubicBezTo>
                <a:close/>
              </a:path>
            </a:pathLst>
          </a:custGeom>
          <a:solidFill>
            <a:schemeClr val="tx1">
              <a:lumMod val="65000"/>
              <a:lumOff val="35000"/>
            </a:schemeClr>
          </a:solidFill>
          <a:ln>
            <a:noFill/>
          </a:ln>
        </p:spPr>
      </p:sp>
      <p:sp>
        <p:nvSpPr>
          <p:cNvPr id="10" name="browser_268985"/>
          <p:cNvSpPr>
            <a:spLocks noChangeAspect="1"/>
          </p:cNvSpPr>
          <p:nvPr/>
        </p:nvSpPr>
        <p:spPr bwMode="auto">
          <a:xfrm>
            <a:off x="5482639" y="4551022"/>
            <a:ext cx="502468" cy="433787"/>
          </a:xfrm>
          <a:custGeom>
            <a:avLst/>
            <a:gdLst>
              <a:gd name="connsiteX0" fmla="*/ 273422 w 607639"/>
              <a:gd name="connsiteY0" fmla="*/ 287337 h 524583"/>
              <a:gd name="connsiteX1" fmla="*/ 273422 w 607639"/>
              <a:gd name="connsiteY1" fmla="*/ 338085 h 524583"/>
              <a:gd name="connsiteX2" fmla="*/ 323338 w 607639"/>
              <a:gd name="connsiteY2" fmla="*/ 312756 h 524583"/>
              <a:gd name="connsiteX3" fmla="*/ 262389 w 607639"/>
              <a:gd name="connsiteY3" fmla="*/ 236323 h 524583"/>
              <a:gd name="connsiteX4" fmla="*/ 377080 w 607639"/>
              <a:gd name="connsiteY4" fmla="*/ 294714 h 524583"/>
              <a:gd name="connsiteX5" fmla="*/ 377080 w 607639"/>
              <a:gd name="connsiteY5" fmla="*/ 330709 h 524583"/>
              <a:gd name="connsiteX6" fmla="*/ 262389 w 607639"/>
              <a:gd name="connsiteY6" fmla="*/ 389100 h 524583"/>
              <a:gd name="connsiteX7" fmla="*/ 232937 w 607639"/>
              <a:gd name="connsiteY7" fmla="*/ 371058 h 524583"/>
              <a:gd name="connsiteX8" fmla="*/ 232937 w 607639"/>
              <a:gd name="connsiteY8" fmla="*/ 254364 h 524583"/>
              <a:gd name="connsiteX9" fmla="*/ 262389 w 607639"/>
              <a:gd name="connsiteY9" fmla="*/ 236323 h 524583"/>
              <a:gd name="connsiteX10" fmla="*/ 127791 w 607639"/>
              <a:gd name="connsiteY10" fmla="*/ 203306 h 524583"/>
              <a:gd name="connsiteX11" fmla="*/ 127791 w 607639"/>
              <a:gd name="connsiteY11" fmla="*/ 422045 h 524583"/>
              <a:gd name="connsiteX12" fmla="*/ 479847 w 607639"/>
              <a:gd name="connsiteY12" fmla="*/ 422045 h 524583"/>
              <a:gd name="connsiteX13" fmla="*/ 479847 w 607639"/>
              <a:gd name="connsiteY13" fmla="*/ 203306 h 524583"/>
              <a:gd name="connsiteX14" fmla="*/ 121026 w 607639"/>
              <a:gd name="connsiteY14" fmla="*/ 162865 h 524583"/>
              <a:gd name="connsiteX15" fmla="*/ 486523 w 607639"/>
              <a:gd name="connsiteY15" fmla="*/ 162865 h 524583"/>
              <a:gd name="connsiteX16" fmla="*/ 520349 w 607639"/>
              <a:gd name="connsiteY16" fmla="*/ 196640 h 524583"/>
              <a:gd name="connsiteX17" fmla="*/ 520349 w 607639"/>
              <a:gd name="connsiteY17" fmla="*/ 428800 h 524583"/>
              <a:gd name="connsiteX18" fmla="*/ 486523 w 607639"/>
              <a:gd name="connsiteY18" fmla="*/ 462486 h 524583"/>
              <a:gd name="connsiteX19" fmla="*/ 121026 w 607639"/>
              <a:gd name="connsiteY19" fmla="*/ 462486 h 524583"/>
              <a:gd name="connsiteX20" fmla="*/ 87289 w 607639"/>
              <a:gd name="connsiteY20" fmla="*/ 428800 h 524583"/>
              <a:gd name="connsiteX21" fmla="*/ 87289 w 607639"/>
              <a:gd name="connsiteY21" fmla="*/ 196640 h 524583"/>
              <a:gd name="connsiteX22" fmla="*/ 121026 w 607639"/>
              <a:gd name="connsiteY22" fmla="*/ 162865 h 524583"/>
              <a:gd name="connsiteX23" fmla="*/ 40497 w 607639"/>
              <a:gd name="connsiteY23" fmla="*/ 141210 h 524583"/>
              <a:gd name="connsiteX24" fmla="*/ 40497 w 607639"/>
              <a:gd name="connsiteY24" fmla="*/ 477395 h 524583"/>
              <a:gd name="connsiteX25" fmla="*/ 47262 w 607639"/>
              <a:gd name="connsiteY25" fmla="*/ 484149 h 524583"/>
              <a:gd name="connsiteX26" fmla="*/ 560377 w 607639"/>
              <a:gd name="connsiteY26" fmla="*/ 484149 h 524583"/>
              <a:gd name="connsiteX27" fmla="*/ 567142 w 607639"/>
              <a:gd name="connsiteY27" fmla="*/ 477395 h 524583"/>
              <a:gd name="connsiteX28" fmla="*/ 567142 w 607639"/>
              <a:gd name="connsiteY28" fmla="*/ 141210 h 524583"/>
              <a:gd name="connsiteX29" fmla="*/ 182905 w 607639"/>
              <a:gd name="connsiteY29" fmla="*/ 55323 h 524583"/>
              <a:gd name="connsiteX30" fmla="*/ 198147 w 607639"/>
              <a:gd name="connsiteY30" fmla="*/ 70565 h 524583"/>
              <a:gd name="connsiteX31" fmla="*/ 182905 w 607639"/>
              <a:gd name="connsiteY31" fmla="*/ 85807 h 524583"/>
              <a:gd name="connsiteX32" fmla="*/ 167663 w 607639"/>
              <a:gd name="connsiteY32" fmla="*/ 70565 h 524583"/>
              <a:gd name="connsiteX33" fmla="*/ 182905 w 607639"/>
              <a:gd name="connsiteY33" fmla="*/ 55323 h 524583"/>
              <a:gd name="connsiteX34" fmla="*/ 134039 w 607639"/>
              <a:gd name="connsiteY34" fmla="*/ 55323 h 524583"/>
              <a:gd name="connsiteX35" fmla="*/ 149246 w 607639"/>
              <a:gd name="connsiteY35" fmla="*/ 70565 h 524583"/>
              <a:gd name="connsiteX36" fmla="*/ 134039 w 607639"/>
              <a:gd name="connsiteY36" fmla="*/ 85807 h 524583"/>
              <a:gd name="connsiteX37" fmla="*/ 118832 w 607639"/>
              <a:gd name="connsiteY37" fmla="*/ 70565 h 524583"/>
              <a:gd name="connsiteX38" fmla="*/ 134039 w 607639"/>
              <a:gd name="connsiteY38" fmla="*/ 55323 h 524583"/>
              <a:gd name="connsiteX39" fmla="*/ 85208 w 607639"/>
              <a:gd name="connsiteY39" fmla="*/ 55323 h 524583"/>
              <a:gd name="connsiteX40" fmla="*/ 100486 w 607639"/>
              <a:gd name="connsiteY40" fmla="*/ 70565 h 524583"/>
              <a:gd name="connsiteX41" fmla="*/ 85208 w 607639"/>
              <a:gd name="connsiteY41" fmla="*/ 85807 h 524583"/>
              <a:gd name="connsiteX42" fmla="*/ 69930 w 607639"/>
              <a:gd name="connsiteY42" fmla="*/ 70565 h 524583"/>
              <a:gd name="connsiteX43" fmla="*/ 85208 w 607639"/>
              <a:gd name="connsiteY43" fmla="*/ 55323 h 524583"/>
              <a:gd name="connsiteX44" fmla="*/ 47262 w 607639"/>
              <a:gd name="connsiteY44" fmla="*/ 40434 h 524583"/>
              <a:gd name="connsiteX45" fmla="*/ 40497 w 607639"/>
              <a:gd name="connsiteY45" fmla="*/ 47188 h 524583"/>
              <a:gd name="connsiteX46" fmla="*/ 40497 w 607639"/>
              <a:gd name="connsiteY46" fmla="*/ 100775 h 524583"/>
              <a:gd name="connsiteX47" fmla="*/ 567142 w 607639"/>
              <a:gd name="connsiteY47" fmla="*/ 100775 h 524583"/>
              <a:gd name="connsiteX48" fmla="*/ 567142 w 607639"/>
              <a:gd name="connsiteY48" fmla="*/ 47188 h 524583"/>
              <a:gd name="connsiteX49" fmla="*/ 560377 w 607639"/>
              <a:gd name="connsiteY49" fmla="*/ 40434 h 524583"/>
              <a:gd name="connsiteX50" fmla="*/ 47262 w 607639"/>
              <a:gd name="connsiteY50" fmla="*/ 0 h 524583"/>
              <a:gd name="connsiteX51" fmla="*/ 560377 w 607639"/>
              <a:gd name="connsiteY51" fmla="*/ 0 h 524583"/>
              <a:gd name="connsiteX52" fmla="*/ 607639 w 607639"/>
              <a:gd name="connsiteY52" fmla="*/ 47188 h 524583"/>
              <a:gd name="connsiteX53" fmla="*/ 607639 w 607639"/>
              <a:gd name="connsiteY53" fmla="*/ 477395 h 524583"/>
              <a:gd name="connsiteX54" fmla="*/ 560377 w 607639"/>
              <a:gd name="connsiteY54" fmla="*/ 524583 h 524583"/>
              <a:gd name="connsiteX55" fmla="*/ 47262 w 607639"/>
              <a:gd name="connsiteY55" fmla="*/ 524583 h 524583"/>
              <a:gd name="connsiteX56" fmla="*/ 0 w 607639"/>
              <a:gd name="connsiteY56" fmla="*/ 477395 h 524583"/>
              <a:gd name="connsiteX57" fmla="*/ 0 w 607639"/>
              <a:gd name="connsiteY57" fmla="*/ 47188 h 524583"/>
              <a:gd name="connsiteX58" fmla="*/ 47262 w 607639"/>
              <a:gd name="connsiteY58"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7639" h="524583">
                <a:moveTo>
                  <a:pt x="273422" y="287337"/>
                </a:moveTo>
                <a:lnTo>
                  <a:pt x="273422" y="338085"/>
                </a:lnTo>
                <a:lnTo>
                  <a:pt x="323338" y="312756"/>
                </a:lnTo>
                <a:close/>
                <a:moveTo>
                  <a:pt x="262389" y="236323"/>
                </a:moveTo>
                <a:lnTo>
                  <a:pt x="377080" y="294714"/>
                </a:lnTo>
                <a:cubicBezTo>
                  <a:pt x="391850" y="302179"/>
                  <a:pt x="391850" y="323243"/>
                  <a:pt x="377080" y="330709"/>
                </a:cubicBezTo>
                <a:lnTo>
                  <a:pt x="262389" y="389100"/>
                </a:lnTo>
                <a:cubicBezTo>
                  <a:pt x="249042" y="395943"/>
                  <a:pt x="232937" y="386256"/>
                  <a:pt x="232937" y="371058"/>
                </a:cubicBezTo>
                <a:lnTo>
                  <a:pt x="232937" y="254364"/>
                </a:lnTo>
                <a:cubicBezTo>
                  <a:pt x="232937" y="239256"/>
                  <a:pt x="248953" y="229479"/>
                  <a:pt x="262389" y="236323"/>
                </a:cubicBezTo>
                <a:close/>
                <a:moveTo>
                  <a:pt x="127791" y="203306"/>
                </a:moveTo>
                <a:lnTo>
                  <a:pt x="127791" y="422045"/>
                </a:lnTo>
                <a:lnTo>
                  <a:pt x="479847" y="422045"/>
                </a:lnTo>
                <a:lnTo>
                  <a:pt x="479847" y="203306"/>
                </a:lnTo>
                <a:close/>
                <a:moveTo>
                  <a:pt x="121026" y="162865"/>
                </a:moveTo>
                <a:lnTo>
                  <a:pt x="486523" y="162865"/>
                </a:lnTo>
                <a:cubicBezTo>
                  <a:pt x="505217" y="162865"/>
                  <a:pt x="520349" y="178064"/>
                  <a:pt x="520349" y="196640"/>
                </a:cubicBezTo>
                <a:lnTo>
                  <a:pt x="520349" y="428800"/>
                </a:lnTo>
                <a:cubicBezTo>
                  <a:pt x="520349" y="447376"/>
                  <a:pt x="505217" y="462486"/>
                  <a:pt x="486523" y="462486"/>
                </a:cubicBezTo>
                <a:lnTo>
                  <a:pt x="121026" y="462486"/>
                </a:lnTo>
                <a:cubicBezTo>
                  <a:pt x="102421" y="462486"/>
                  <a:pt x="87289" y="447376"/>
                  <a:pt x="87289" y="428800"/>
                </a:cubicBezTo>
                <a:lnTo>
                  <a:pt x="87289" y="196640"/>
                </a:lnTo>
                <a:cubicBezTo>
                  <a:pt x="87289" y="178064"/>
                  <a:pt x="102421" y="162865"/>
                  <a:pt x="121026" y="162865"/>
                </a:cubicBezTo>
                <a:close/>
                <a:moveTo>
                  <a:pt x="40497" y="141210"/>
                </a:moveTo>
                <a:lnTo>
                  <a:pt x="40497" y="477395"/>
                </a:lnTo>
                <a:cubicBezTo>
                  <a:pt x="40497" y="481127"/>
                  <a:pt x="43523" y="484149"/>
                  <a:pt x="47262" y="484149"/>
                </a:cubicBezTo>
                <a:lnTo>
                  <a:pt x="560377" y="484149"/>
                </a:lnTo>
                <a:cubicBezTo>
                  <a:pt x="564116" y="484149"/>
                  <a:pt x="567142" y="481127"/>
                  <a:pt x="567142" y="477395"/>
                </a:cubicBezTo>
                <a:lnTo>
                  <a:pt x="567142" y="141210"/>
                </a:lnTo>
                <a:close/>
                <a:moveTo>
                  <a:pt x="182905" y="55323"/>
                </a:moveTo>
                <a:cubicBezTo>
                  <a:pt x="191323" y="55323"/>
                  <a:pt x="198147" y="62147"/>
                  <a:pt x="198147" y="70565"/>
                </a:cubicBezTo>
                <a:cubicBezTo>
                  <a:pt x="198147" y="78983"/>
                  <a:pt x="191323" y="85807"/>
                  <a:pt x="182905" y="85807"/>
                </a:cubicBezTo>
                <a:cubicBezTo>
                  <a:pt x="174487" y="85807"/>
                  <a:pt x="167663" y="78983"/>
                  <a:pt x="167663" y="70565"/>
                </a:cubicBezTo>
                <a:cubicBezTo>
                  <a:pt x="167663" y="62147"/>
                  <a:pt x="174487" y="55323"/>
                  <a:pt x="182905" y="55323"/>
                </a:cubicBezTo>
                <a:close/>
                <a:moveTo>
                  <a:pt x="134039" y="55323"/>
                </a:moveTo>
                <a:cubicBezTo>
                  <a:pt x="142438" y="55323"/>
                  <a:pt x="149246" y="62147"/>
                  <a:pt x="149246" y="70565"/>
                </a:cubicBezTo>
                <a:cubicBezTo>
                  <a:pt x="149246" y="78983"/>
                  <a:pt x="142438" y="85807"/>
                  <a:pt x="134039" y="85807"/>
                </a:cubicBezTo>
                <a:cubicBezTo>
                  <a:pt x="125640" y="85807"/>
                  <a:pt x="118832" y="78983"/>
                  <a:pt x="118832" y="70565"/>
                </a:cubicBezTo>
                <a:cubicBezTo>
                  <a:pt x="118832" y="62147"/>
                  <a:pt x="125640" y="55323"/>
                  <a:pt x="134039" y="55323"/>
                </a:cubicBezTo>
                <a:close/>
                <a:moveTo>
                  <a:pt x="85208" y="55323"/>
                </a:moveTo>
                <a:cubicBezTo>
                  <a:pt x="93646" y="55323"/>
                  <a:pt x="100486" y="62147"/>
                  <a:pt x="100486" y="70565"/>
                </a:cubicBezTo>
                <a:cubicBezTo>
                  <a:pt x="100486" y="78983"/>
                  <a:pt x="93646" y="85807"/>
                  <a:pt x="85208" y="85807"/>
                </a:cubicBezTo>
                <a:cubicBezTo>
                  <a:pt x="76770" y="85807"/>
                  <a:pt x="69930" y="78983"/>
                  <a:pt x="69930" y="70565"/>
                </a:cubicBezTo>
                <a:cubicBezTo>
                  <a:pt x="69930" y="62147"/>
                  <a:pt x="76770" y="55323"/>
                  <a:pt x="85208" y="55323"/>
                </a:cubicBezTo>
                <a:close/>
                <a:moveTo>
                  <a:pt x="47262" y="40434"/>
                </a:moveTo>
                <a:cubicBezTo>
                  <a:pt x="43523" y="40434"/>
                  <a:pt x="40497" y="43456"/>
                  <a:pt x="40497" y="47188"/>
                </a:cubicBezTo>
                <a:lnTo>
                  <a:pt x="40497" y="100775"/>
                </a:lnTo>
                <a:lnTo>
                  <a:pt x="567142" y="100775"/>
                </a:lnTo>
                <a:lnTo>
                  <a:pt x="567142" y="47188"/>
                </a:lnTo>
                <a:cubicBezTo>
                  <a:pt x="567142" y="43456"/>
                  <a:pt x="564116" y="40434"/>
                  <a:pt x="560377" y="40434"/>
                </a:cubicBezTo>
                <a:close/>
                <a:moveTo>
                  <a:pt x="47262" y="0"/>
                </a:moveTo>
                <a:lnTo>
                  <a:pt x="560377" y="0"/>
                </a:lnTo>
                <a:cubicBezTo>
                  <a:pt x="586367" y="0"/>
                  <a:pt x="607639" y="21150"/>
                  <a:pt x="607639" y="47188"/>
                </a:cubicBezTo>
                <a:lnTo>
                  <a:pt x="607639" y="477395"/>
                </a:lnTo>
                <a:cubicBezTo>
                  <a:pt x="607639" y="503433"/>
                  <a:pt x="586367" y="524583"/>
                  <a:pt x="560377" y="524583"/>
                </a:cubicBezTo>
                <a:lnTo>
                  <a:pt x="47262" y="524583"/>
                </a:lnTo>
                <a:cubicBezTo>
                  <a:pt x="21183" y="524583"/>
                  <a:pt x="0" y="503433"/>
                  <a:pt x="0" y="477395"/>
                </a:cubicBezTo>
                <a:lnTo>
                  <a:pt x="0" y="47188"/>
                </a:lnTo>
                <a:cubicBezTo>
                  <a:pt x="0" y="21150"/>
                  <a:pt x="21183" y="0"/>
                  <a:pt x="47262" y="0"/>
                </a:cubicBezTo>
                <a:close/>
              </a:path>
            </a:pathLst>
          </a:custGeom>
          <a:solidFill>
            <a:schemeClr val="tx1">
              <a:lumMod val="65000"/>
              <a:lumOff val="35000"/>
            </a:schemeClr>
          </a:solidFill>
          <a:ln>
            <a:noFill/>
          </a:ln>
        </p:spPr>
      </p:sp>
      <p:sp>
        <p:nvSpPr>
          <p:cNvPr id="11" name="play-on-cloud_59843"/>
          <p:cNvSpPr>
            <a:spLocks noChangeAspect="1"/>
          </p:cNvSpPr>
          <p:nvPr/>
        </p:nvSpPr>
        <p:spPr bwMode="auto">
          <a:xfrm>
            <a:off x="7227381" y="3078111"/>
            <a:ext cx="609685" cy="508643"/>
          </a:xfrm>
          <a:custGeom>
            <a:avLst/>
            <a:gdLst>
              <a:gd name="connsiteX0" fmla="*/ 263714 w 605317"/>
              <a:gd name="connsiteY0" fmla="*/ 247631 h 504999"/>
              <a:gd name="connsiteX1" fmla="*/ 283535 w 605317"/>
              <a:gd name="connsiteY1" fmla="*/ 248091 h 504999"/>
              <a:gd name="connsiteX2" fmla="*/ 374805 w 605317"/>
              <a:gd name="connsiteY2" fmla="*/ 305639 h 504999"/>
              <a:gd name="connsiteX3" fmla="*/ 384024 w 605317"/>
              <a:gd name="connsiteY3" fmla="*/ 322212 h 504999"/>
              <a:gd name="connsiteX4" fmla="*/ 374805 w 605317"/>
              <a:gd name="connsiteY4" fmla="*/ 338325 h 504999"/>
              <a:gd name="connsiteX5" fmla="*/ 283535 w 605317"/>
              <a:gd name="connsiteY5" fmla="*/ 396333 h 504999"/>
              <a:gd name="connsiteX6" fmla="*/ 263714 w 605317"/>
              <a:gd name="connsiteY6" fmla="*/ 396793 h 504999"/>
              <a:gd name="connsiteX7" fmla="*/ 253573 w 605317"/>
              <a:gd name="connsiteY7" fmla="*/ 379759 h 504999"/>
              <a:gd name="connsiteX8" fmla="*/ 253573 w 605317"/>
              <a:gd name="connsiteY8" fmla="*/ 264665 h 504999"/>
              <a:gd name="connsiteX9" fmla="*/ 263714 w 605317"/>
              <a:gd name="connsiteY9" fmla="*/ 247631 h 504999"/>
              <a:gd name="connsiteX10" fmla="*/ 302465 w 605317"/>
              <a:gd name="connsiteY10" fmla="*/ 180008 h 504999"/>
              <a:gd name="connsiteX11" fmla="*/ 159994 w 605317"/>
              <a:gd name="connsiteY11" fmla="*/ 322249 h 504999"/>
              <a:gd name="connsiteX12" fmla="*/ 302465 w 605317"/>
              <a:gd name="connsiteY12" fmla="*/ 464490 h 504999"/>
              <a:gd name="connsiteX13" fmla="*/ 445397 w 605317"/>
              <a:gd name="connsiteY13" fmla="*/ 322249 h 504999"/>
              <a:gd name="connsiteX14" fmla="*/ 302465 w 605317"/>
              <a:gd name="connsiteY14" fmla="*/ 180008 h 504999"/>
              <a:gd name="connsiteX15" fmla="*/ 302465 w 605317"/>
              <a:gd name="connsiteY15" fmla="*/ 139039 h 504999"/>
              <a:gd name="connsiteX16" fmla="*/ 485971 w 605317"/>
              <a:gd name="connsiteY16" fmla="*/ 322249 h 504999"/>
              <a:gd name="connsiteX17" fmla="*/ 302465 w 605317"/>
              <a:gd name="connsiteY17" fmla="*/ 504999 h 504999"/>
              <a:gd name="connsiteX18" fmla="*/ 119420 w 605317"/>
              <a:gd name="connsiteY18" fmla="*/ 322249 h 504999"/>
              <a:gd name="connsiteX19" fmla="*/ 302465 w 605317"/>
              <a:gd name="connsiteY19" fmla="*/ 139039 h 504999"/>
              <a:gd name="connsiteX20" fmla="*/ 259553 w 605317"/>
              <a:gd name="connsiteY20" fmla="*/ 0 h 504999"/>
              <a:gd name="connsiteX21" fmla="*/ 349913 w 605317"/>
              <a:gd name="connsiteY21" fmla="*/ 30383 h 504999"/>
              <a:gd name="connsiteX22" fmla="*/ 357750 w 605317"/>
              <a:gd name="connsiteY22" fmla="*/ 32684 h 504999"/>
              <a:gd name="connsiteX23" fmla="*/ 366971 w 605317"/>
              <a:gd name="connsiteY23" fmla="*/ 32684 h 504999"/>
              <a:gd name="connsiteX24" fmla="*/ 473927 w 605317"/>
              <a:gd name="connsiteY24" fmla="*/ 87465 h 504999"/>
              <a:gd name="connsiteX25" fmla="*/ 482686 w 605317"/>
              <a:gd name="connsiteY25" fmla="*/ 92069 h 504999"/>
              <a:gd name="connsiteX26" fmla="*/ 605317 w 605317"/>
              <a:gd name="connsiteY26" fmla="*/ 224187 h 504999"/>
              <a:gd name="connsiteX27" fmla="*/ 508503 w 605317"/>
              <a:gd name="connsiteY27" fmla="*/ 350782 h 504999"/>
              <a:gd name="connsiteX28" fmla="*/ 510808 w 605317"/>
              <a:gd name="connsiteY28" fmla="*/ 322241 h 504999"/>
              <a:gd name="connsiteX29" fmla="*/ 508964 w 605317"/>
              <a:gd name="connsiteY29" fmla="*/ 295541 h 504999"/>
              <a:gd name="connsiteX30" fmla="*/ 553222 w 605317"/>
              <a:gd name="connsiteY30" fmla="*/ 224187 h 504999"/>
              <a:gd name="connsiteX31" fmla="*/ 473005 w 605317"/>
              <a:gd name="connsiteY31" fmla="*/ 144088 h 504999"/>
              <a:gd name="connsiteX32" fmla="*/ 465167 w 605317"/>
              <a:gd name="connsiteY32" fmla="*/ 144548 h 504999"/>
              <a:gd name="connsiteX33" fmla="*/ 438889 w 605317"/>
              <a:gd name="connsiteY33" fmla="*/ 129817 h 504999"/>
              <a:gd name="connsiteX34" fmla="*/ 366971 w 605317"/>
              <a:gd name="connsiteY34" fmla="*/ 84703 h 504999"/>
              <a:gd name="connsiteX35" fmla="*/ 350374 w 605317"/>
              <a:gd name="connsiteY35" fmla="*/ 86084 h 504999"/>
              <a:gd name="connsiteX36" fmla="*/ 326862 w 605317"/>
              <a:gd name="connsiteY36" fmla="*/ 79179 h 504999"/>
              <a:gd name="connsiteX37" fmla="*/ 259553 w 605317"/>
              <a:gd name="connsiteY37" fmla="*/ 52019 h 504999"/>
              <a:gd name="connsiteX38" fmla="*/ 165967 w 605317"/>
              <a:gd name="connsiteY38" fmla="*/ 124753 h 504999"/>
              <a:gd name="connsiteX39" fmla="*/ 138767 w 605317"/>
              <a:gd name="connsiteY39" fmla="*/ 144088 h 504999"/>
              <a:gd name="connsiteX40" fmla="*/ 132312 w 605317"/>
              <a:gd name="connsiteY40" fmla="*/ 144088 h 504999"/>
              <a:gd name="connsiteX41" fmla="*/ 52095 w 605317"/>
              <a:gd name="connsiteY41" fmla="*/ 223727 h 504999"/>
              <a:gd name="connsiteX42" fmla="*/ 96353 w 605317"/>
              <a:gd name="connsiteY42" fmla="*/ 295541 h 504999"/>
              <a:gd name="connsiteX43" fmla="*/ 94509 w 605317"/>
              <a:gd name="connsiteY43" fmla="*/ 322241 h 504999"/>
              <a:gd name="connsiteX44" fmla="*/ 96814 w 605317"/>
              <a:gd name="connsiteY44" fmla="*/ 350782 h 504999"/>
              <a:gd name="connsiteX45" fmla="*/ 0 w 605317"/>
              <a:gd name="connsiteY45" fmla="*/ 224187 h 504999"/>
              <a:gd name="connsiteX46" fmla="*/ 115716 w 605317"/>
              <a:gd name="connsiteY46" fmla="*/ 92989 h 504999"/>
              <a:gd name="connsiteX47" fmla="*/ 124475 w 605317"/>
              <a:gd name="connsiteY47" fmla="*/ 86545 h 504999"/>
              <a:gd name="connsiteX48" fmla="*/ 259553 w 605317"/>
              <a:gd name="connsiteY48" fmla="*/ 0 h 504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5317" h="504999">
                <a:moveTo>
                  <a:pt x="263714" y="247631"/>
                </a:moveTo>
                <a:cubicBezTo>
                  <a:pt x="269707" y="243948"/>
                  <a:pt x="277543" y="244408"/>
                  <a:pt x="283535" y="248091"/>
                </a:cubicBezTo>
                <a:lnTo>
                  <a:pt x="374805" y="305639"/>
                </a:lnTo>
                <a:cubicBezTo>
                  <a:pt x="380336" y="309322"/>
                  <a:pt x="384024" y="315307"/>
                  <a:pt x="384024" y="322212"/>
                </a:cubicBezTo>
                <a:cubicBezTo>
                  <a:pt x="384024" y="328657"/>
                  <a:pt x="380336" y="335103"/>
                  <a:pt x="374805" y="338325"/>
                </a:cubicBezTo>
                <a:lnTo>
                  <a:pt x="283535" y="396333"/>
                </a:lnTo>
                <a:cubicBezTo>
                  <a:pt x="277543" y="400016"/>
                  <a:pt x="269707" y="400016"/>
                  <a:pt x="263714" y="396793"/>
                </a:cubicBezTo>
                <a:cubicBezTo>
                  <a:pt x="257722" y="393110"/>
                  <a:pt x="253573" y="386665"/>
                  <a:pt x="253573" y="379759"/>
                </a:cubicBezTo>
                <a:lnTo>
                  <a:pt x="253573" y="264665"/>
                </a:lnTo>
                <a:cubicBezTo>
                  <a:pt x="253573" y="257299"/>
                  <a:pt x="257722" y="250854"/>
                  <a:pt x="263714" y="247631"/>
                </a:cubicBezTo>
                <a:close/>
                <a:moveTo>
                  <a:pt x="302465" y="180008"/>
                </a:moveTo>
                <a:cubicBezTo>
                  <a:pt x="224083" y="180008"/>
                  <a:pt x="159994" y="243533"/>
                  <a:pt x="159994" y="322249"/>
                </a:cubicBezTo>
                <a:cubicBezTo>
                  <a:pt x="159994" y="400505"/>
                  <a:pt x="224083" y="464490"/>
                  <a:pt x="302465" y="464490"/>
                </a:cubicBezTo>
                <a:cubicBezTo>
                  <a:pt x="381308" y="464490"/>
                  <a:pt x="445397" y="400505"/>
                  <a:pt x="445397" y="322249"/>
                </a:cubicBezTo>
                <a:cubicBezTo>
                  <a:pt x="445397" y="243533"/>
                  <a:pt x="381308" y="180008"/>
                  <a:pt x="302465" y="180008"/>
                </a:cubicBezTo>
                <a:close/>
                <a:moveTo>
                  <a:pt x="302465" y="139039"/>
                </a:moveTo>
                <a:cubicBezTo>
                  <a:pt x="403439" y="139039"/>
                  <a:pt x="485971" y="221438"/>
                  <a:pt x="485971" y="322249"/>
                </a:cubicBezTo>
                <a:cubicBezTo>
                  <a:pt x="485971" y="423061"/>
                  <a:pt x="403439" y="504999"/>
                  <a:pt x="302465" y="504999"/>
                </a:cubicBezTo>
                <a:cubicBezTo>
                  <a:pt x="201491" y="504999"/>
                  <a:pt x="119420" y="423061"/>
                  <a:pt x="119420" y="322249"/>
                </a:cubicBezTo>
                <a:cubicBezTo>
                  <a:pt x="119420" y="221438"/>
                  <a:pt x="201491" y="139039"/>
                  <a:pt x="302465" y="139039"/>
                </a:cubicBezTo>
                <a:close/>
                <a:moveTo>
                  <a:pt x="259553" y="0"/>
                </a:moveTo>
                <a:cubicBezTo>
                  <a:pt x="292747" y="0"/>
                  <a:pt x="324096" y="10588"/>
                  <a:pt x="349913" y="30383"/>
                </a:cubicBezTo>
                <a:cubicBezTo>
                  <a:pt x="352218" y="32224"/>
                  <a:pt x="354984" y="33145"/>
                  <a:pt x="357750" y="32684"/>
                </a:cubicBezTo>
                <a:cubicBezTo>
                  <a:pt x="360516" y="32684"/>
                  <a:pt x="363743" y="32684"/>
                  <a:pt x="366971" y="32684"/>
                </a:cubicBezTo>
                <a:cubicBezTo>
                  <a:pt x="409384" y="32684"/>
                  <a:pt x="449493" y="53400"/>
                  <a:pt x="473927" y="87465"/>
                </a:cubicBezTo>
                <a:cubicBezTo>
                  <a:pt x="476232" y="90227"/>
                  <a:pt x="478998" y="92069"/>
                  <a:pt x="482686" y="92069"/>
                </a:cubicBezTo>
                <a:cubicBezTo>
                  <a:pt x="550917" y="97133"/>
                  <a:pt x="605317" y="154215"/>
                  <a:pt x="605317" y="224187"/>
                </a:cubicBezTo>
                <a:cubicBezTo>
                  <a:pt x="605317" y="284493"/>
                  <a:pt x="564286" y="335591"/>
                  <a:pt x="508503" y="350782"/>
                </a:cubicBezTo>
                <a:cubicBezTo>
                  <a:pt x="509886" y="341575"/>
                  <a:pt x="510808" y="331908"/>
                  <a:pt x="510808" y="322241"/>
                </a:cubicBezTo>
                <a:cubicBezTo>
                  <a:pt x="510808" y="313034"/>
                  <a:pt x="509886" y="304287"/>
                  <a:pt x="508964" y="295541"/>
                </a:cubicBezTo>
                <a:cubicBezTo>
                  <a:pt x="535242" y="282191"/>
                  <a:pt x="553222" y="255030"/>
                  <a:pt x="553222" y="224187"/>
                </a:cubicBezTo>
                <a:cubicBezTo>
                  <a:pt x="553222" y="179994"/>
                  <a:pt x="517263" y="144088"/>
                  <a:pt x="473005" y="144088"/>
                </a:cubicBezTo>
                <a:cubicBezTo>
                  <a:pt x="470239" y="144088"/>
                  <a:pt x="467473" y="144088"/>
                  <a:pt x="465167" y="144548"/>
                </a:cubicBezTo>
                <a:cubicBezTo>
                  <a:pt x="454103" y="145469"/>
                  <a:pt x="443500" y="139484"/>
                  <a:pt x="438889" y="129817"/>
                </a:cubicBezTo>
                <a:cubicBezTo>
                  <a:pt x="425520" y="101736"/>
                  <a:pt x="397859" y="84703"/>
                  <a:pt x="366971" y="84703"/>
                </a:cubicBezTo>
                <a:cubicBezTo>
                  <a:pt x="361438" y="84703"/>
                  <a:pt x="355906" y="85164"/>
                  <a:pt x="350374" y="86084"/>
                </a:cubicBezTo>
                <a:cubicBezTo>
                  <a:pt x="342076" y="87926"/>
                  <a:pt x="333316" y="85164"/>
                  <a:pt x="326862" y="79179"/>
                </a:cubicBezTo>
                <a:cubicBezTo>
                  <a:pt x="308882" y="61686"/>
                  <a:pt x="284909" y="52019"/>
                  <a:pt x="259553" y="52019"/>
                </a:cubicBezTo>
                <a:cubicBezTo>
                  <a:pt x="215296" y="52019"/>
                  <a:pt x="177031" y="81941"/>
                  <a:pt x="165967" y="124753"/>
                </a:cubicBezTo>
                <a:cubicBezTo>
                  <a:pt x="163200" y="137182"/>
                  <a:pt x="151675" y="145469"/>
                  <a:pt x="138767" y="144088"/>
                </a:cubicBezTo>
                <a:cubicBezTo>
                  <a:pt x="136461" y="144088"/>
                  <a:pt x="134617" y="144088"/>
                  <a:pt x="132312" y="144088"/>
                </a:cubicBezTo>
                <a:cubicBezTo>
                  <a:pt x="88055" y="144088"/>
                  <a:pt x="52095" y="179994"/>
                  <a:pt x="52095" y="223727"/>
                </a:cubicBezTo>
                <a:cubicBezTo>
                  <a:pt x="52095" y="255030"/>
                  <a:pt x="70075" y="282191"/>
                  <a:pt x="96353" y="295541"/>
                </a:cubicBezTo>
                <a:cubicBezTo>
                  <a:pt x="95431" y="304287"/>
                  <a:pt x="94509" y="313034"/>
                  <a:pt x="94509" y="322241"/>
                </a:cubicBezTo>
                <a:cubicBezTo>
                  <a:pt x="94509" y="331908"/>
                  <a:pt x="95431" y="341575"/>
                  <a:pt x="96814" y="350782"/>
                </a:cubicBezTo>
                <a:cubicBezTo>
                  <a:pt x="41031" y="335591"/>
                  <a:pt x="0" y="284493"/>
                  <a:pt x="0" y="224187"/>
                </a:cubicBezTo>
                <a:cubicBezTo>
                  <a:pt x="0" y="156977"/>
                  <a:pt x="50712" y="101276"/>
                  <a:pt x="115716" y="92989"/>
                </a:cubicBezTo>
                <a:cubicBezTo>
                  <a:pt x="119404" y="92529"/>
                  <a:pt x="123092" y="90227"/>
                  <a:pt x="124475" y="86545"/>
                </a:cubicBezTo>
                <a:cubicBezTo>
                  <a:pt x="148448" y="34526"/>
                  <a:pt x="200543" y="0"/>
                  <a:pt x="259553" y="0"/>
                </a:cubicBezTo>
                <a:close/>
              </a:path>
            </a:pathLst>
          </a:custGeom>
          <a:solidFill>
            <a:schemeClr val="tx1">
              <a:lumMod val="65000"/>
              <a:lumOff val="35000"/>
            </a:schemeClr>
          </a:solidFill>
          <a:ln>
            <a:noFill/>
          </a:ln>
        </p:spPr>
      </p:sp>
      <p:sp>
        <p:nvSpPr>
          <p:cNvPr id="12" name="iconfont-1016-723314"/>
          <p:cNvSpPr>
            <a:spLocks noChangeAspect="1"/>
          </p:cNvSpPr>
          <p:nvPr/>
        </p:nvSpPr>
        <p:spPr bwMode="auto">
          <a:xfrm>
            <a:off x="5230529" y="5054680"/>
            <a:ext cx="502468" cy="429858"/>
          </a:xfrm>
          <a:custGeom>
            <a:avLst/>
            <a:gdLst>
              <a:gd name="T0" fmla="*/ 11969 w 12800"/>
              <a:gd name="T1" fmla="*/ 10952 h 10952"/>
              <a:gd name="T2" fmla="*/ 3075 w 12800"/>
              <a:gd name="T3" fmla="*/ 10707 h 10952"/>
              <a:gd name="T4" fmla="*/ 2831 w 12800"/>
              <a:gd name="T5" fmla="*/ 3787 h 10952"/>
              <a:gd name="T6" fmla="*/ 3661 w 12800"/>
              <a:gd name="T7" fmla="*/ 2954 h 10952"/>
              <a:gd name="T8" fmla="*/ 12556 w 12800"/>
              <a:gd name="T9" fmla="*/ 3199 h 10952"/>
              <a:gd name="T10" fmla="*/ 12800 w 12800"/>
              <a:gd name="T11" fmla="*/ 10119 h 10952"/>
              <a:gd name="T12" fmla="*/ 12135 w 12800"/>
              <a:gd name="T13" fmla="*/ 3787 h 10952"/>
              <a:gd name="T14" fmla="*/ 11969 w 12800"/>
              <a:gd name="T15" fmla="*/ 3621 h 10952"/>
              <a:gd name="T16" fmla="*/ 3545 w 12800"/>
              <a:gd name="T17" fmla="*/ 3670 h 10952"/>
              <a:gd name="T18" fmla="*/ 3495 w 12800"/>
              <a:gd name="T19" fmla="*/ 10119 h 10952"/>
              <a:gd name="T20" fmla="*/ 3661 w 12800"/>
              <a:gd name="T21" fmla="*/ 10286 h 10952"/>
              <a:gd name="T22" fmla="*/ 12086 w 12800"/>
              <a:gd name="T23" fmla="*/ 10236 h 10952"/>
              <a:gd name="T24" fmla="*/ 12135 w 12800"/>
              <a:gd name="T25" fmla="*/ 3787 h 10952"/>
              <a:gd name="T26" fmla="*/ 5821 w 12800"/>
              <a:gd name="T27" fmla="*/ 6953 h 10952"/>
              <a:gd name="T28" fmla="*/ 9311 w 12800"/>
              <a:gd name="T29" fmla="*/ 5120 h 10952"/>
              <a:gd name="T30" fmla="*/ 11471 w 12800"/>
              <a:gd name="T31" fmla="*/ 9619 h 10952"/>
              <a:gd name="T32" fmla="*/ 4160 w 12800"/>
              <a:gd name="T33" fmla="*/ 8619 h 10952"/>
              <a:gd name="T34" fmla="*/ 4451 w 12800"/>
              <a:gd name="T35" fmla="*/ 5995 h 10952"/>
              <a:gd name="T36" fmla="*/ 4451 w 12800"/>
              <a:gd name="T37" fmla="*/ 4579 h 10952"/>
              <a:gd name="T38" fmla="*/ 5863 w 12800"/>
              <a:gd name="T39" fmla="*/ 4579 h 10952"/>
              <a:gd name="T40" fmla="*/ 5863 w 12800"/>
              <a:gd name="T41" fmla="*/ 5995 h 10952"/>
              <a:gd name="T42" fmla="*/ 10659 w 12800"/>
              <a:gd name="T43" fmla="*/ 2310 h 10952"/>
              <a:gd name="T44" fmla="*/ 10492 w 12800"/>
              <a:gd name="T45" fmla="*/ 2144 h 10952"/>
              <a:gd name="T46" fmla="*/ 2068 w 12800"/>
              <a:gd name="T47" fmla="*/ 2193 h 10952"/>
              <a:gd name="T48" fmla="*/ 2018 w 12800"/>
              <a:gd name="T49" fmla="*/ 8642 h 10952"/>
              <a:gd name="T50" fmla="*/ 2185 w 12800"/>
              <a:gd name="T51" fmla="*/ 8809 h 10952"/>
              <a:gd name="T52" fmla="*/ 2339 w 12800"/>
              <a:gd name="T53" fmla="*/ 9107 h 10952"/>
              <a:gd name="T54" fmla="*/ 2185 w 12800"/>
              <a:gd name="T55" fmla="*/ 9475 h 10952"/>
              <a:gd name="T56" fmla="*/ 1354 w 12800"/>
              <a:gd name="T57" fmla="*/ 8642 h 10952"/>
              <a:gd name="T58" fmla="*/ 1598 w 12800"/>
              <a:gd name="T59" fmla="*/ 1722 h 10952"/>
              <a:gd name="T60" fmla="*/ 10492 w 12800"/>
              <a:gd name="T61" fmla="*/ 1477 h 10952"/>
              <a:gd name="T62" fmla="*/ 11323 w 12800"/>
              <a:gd name="T63" fmla="*/ 2310 h 10952"/>
              <a:gd name="T64" fmla="*/ 10658 w 12800"/>
              <a:gd name="T65" fmla="*/ 2461 h 10952"/>
              <a:gd name="T66" fmla="*/ 10659 w 12800"/>
              <a:gd name="T67" fmla="*/ 2310 h 10952"/>
              <a:gd name="T68" fmla="*/ 9255 w 12800"/>
              <a:gd name="T69" fmla="*/ 716 h 10952"/>
              <a:gd name="T70" fmla="*/ 831 w 12800"/>
              <a:gd name="T71" fmla="*/ 667 h 10952"/>
              <a:gd name="T72" fmla="*/ 665 w 12800"/>
              <a:gd name="T73" fmla="*/ 833 h 10952"/>
              <a:gd name="T74" fmla="*/ 714 w 12800"/>
              <a:gd name="T75" fmla="*/ 7282 h 10952"/>
              <a:gd name="T76" fmla="*/ 985 w 12800"/>
              <a:gd name="T77" fmla="*/ 7332 h 10952"/>
              <a:gd name="T78" fmla="*/ 1057 w 12800"/>
              <a:gd name="T79" fmla="*/ 7998 h 10952"/>
              <a:gd name="T80" fmla="*/ 244 w 12800"/>
              <a:gd name="T81" fmla="*/ 7754 h 10952"/>
              <a:gd name="T82" fmla="*/ 0 w 12800"/>
              <a:gd name="T83" fmla="*/ 833 h 10952"/>
              <a:gd name="T84" fmla="*/ 831 w 12800"/>
              <a:gd name="T85" fmla="*/ 0 h 10952"/>
              <a:gd name="T86" fmla="*/ 9725 w 12800"/>
              <a:gd name="T87" fmla="*/ 245 h 10952"/>
              <a:gd name="T88" fmla="*/ 9969 w 12800"/>
              <a:gd name="T89" fmla="*/ 984 h 10952"/>
              <a:gd name="T90" fmla="*/ 9305 w 12800"/>
              <a:gd name="T91" fmla="*/ 833 h 10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00" h="10952">
                <a:moveTo>
                  <a:pt x="12556" y="10707"/>
                </a:moveTo>
                <a:cubicBezTo>
                  <a:pt x="12393" y="10870"/>
                  <a:pt x="12198" y="10952"/>
                  <a:pt x="11969" y="10952"/>
                </a:cubicBezTo>
                <a:lnTo>
                  <a:pt x="3661" y="10952"/>
                </a:lnTo>
                <a:cubicBezTo>
                  <a:pt x="3433" y="10952"/>
                  <a:pt x="3238" y="10870"/>
                  <a:pt x="3075" y="10707"/>
                </a:cubicBezTo>
                <a:cubicBezTo>
                  <a:pt x="2912" y="10544"/>
                  <a:pt x="2831" y="10348"/>
                  <a:pt x="2831" y="10119"/>
                </a:cubicBezTo>
                <a:lnTo>
                  <a:pt x="2831" y="3787"/>
                </a:lnTo>
                <a:cubicBezTo>
                  <a:pt x="2831" y="3558"/>
                  <a:pt x="2912" y="3362"/>
                  <a:pt x="3075" y="3199"/>
                </a:cubicBezTo>
                <a:cubicBezTo>
                  <a:pt x="3238" y="3036"/>
                  <a:pt x="3433" y="2954"/>
                  <a:pt x="3661" y="2954"/>
                </a:cubicBezTo>
                <a:lnTo>
                  <a:pt x="11969" y="2954"/>
                </a:lnTo>
                <a:cubicBezTo>
                  <a:pt x="12198" y="2954"/>
                  <a:pt x="12393" y="3036"/>
                  <a:pt x="12556" y="3199"/>
                </a:cubicBezTo>
                <a:cubicBezTo>
                  <a:pt x="12718" y="3362"/>
                  <a:pt x="12800" y="3558"/>
                  <a:pt x="12800" y="3787"/>
                </a:cubicBezTo>
                <a:lnTo>
                  <a:pt x="12800" y="10119"/>
                </a:lnTo>
                <a:cubicBezTo>
                  <a:pt x="12800" y="10348"/>
                  <a:pt x="12719" y="10544"/>
                  <a:pt x="12556" y="10707"/>
                </a:cubicBezTo>
                <a:close/>
                <a:moveTo>
                  <a:pt x="12135" y="3787"/>
                </a:moveTo>
                <a:cubicBezTo>
                  <a:pt x="12135" y="3742"/>
                  <a:pt x="12119" y="3703"/>
                  <a:pt x="12086" y="3670"/>
                </a:cubicBezTo>
                <a:cubicBezTo>
                  <a:pt x="12053" y="3637"/>
                  <a:pt x="12014" y="3621"/>
                  <a:pt x="11969" y="3621"/>
                </a:cubicBezTo>
                <a:lnTo>
                  <a:pt x="3661" y="3621"/>
                </a:lnTo>
                <a:cubicBezTo>
                  <a:pt x="3616" y="3621"/>
                  <a:pt x="3577" y="3637"/>
                  <a:pt x="3545" y="3670"/>
                </a:cubicBezTo>
                <a:cubicBezTo>
                  <a:pt x="3512" y="3703"/>
                  <a:pt x="3495" y="3742"/>
                  <a:pt x="3495" y="3787"/>
                </a:cubicBezTo>
                <a:lnTo>
                  <a:pt x="3495" y="10119"/>
                </a:lnTo>
                <a:cubicBezTo>
                  <a:pt x="3495" y="10164"/>
                  <a:pt x="3512" y="10203"/>
                  <a:pt x="3545" y="10236"/>
                </a:cubicBezTo>
                <a:cubicBezTo>
                  <a:pt x="3578" y="10269"/>
                  <a:pt x="3616" y="10286"/>
                  <a:pt x="3661" y="10286"/>
                </a:cubicBezTo>
                <a:lnTo>
                  <a:pt x="11969" y="10286"/>
                </a:lnTo>
                <a:cubicBezTo>
                  <a:pt x="12014" y="10286"/>
                  <a:pt x="12053" y="10269"/>
                  <a:pt x="12086" y="10236"/>
                </a:cubicBezTo>
                <a:cubicBezTo>
                  <a:pt x="12119" y="10203"/>
                  <a:pt x="12135" y="10164"/>
                  <a:pt x="12135" y="10119"/>
                </a:cubicBezTo>
                <a:lnTo>
                  <a:pt x="12135" y="3787"/>
                </a:lnTo>
                <a:close/>
                <a:moveTo>
                  <a:pt x="4160" y="8619"/>
                </a:moveTo>
                <a:lnTo>
                  <a:pt x="5821" y="6953"/>
                </a:lnTo>
                <a:lnTo>
                  <a:pt x="6652" y="7786"/>
                </a:lnTo>
                <a:lnTo>
                  <a:pt x="9311" y="5120"/>
                </a:lnTo>
                <a:lnTo>
                  <a:pt x="11471" y="7286"/>
                </a:lnTo>
                <a:lnTo>
                  <a:pt x="11471" y="9619"/>
                </a:lnTo>
                <a:lnTo>
                  <a:pt x="4160" y="9619"/>
                </a:lnTo>
                <a:lnTo>
                  <a:pt x="4160" y="8619"/>
                </a:lnTo>
                <a:close/>
                <a:moveTo>
                  <a:pt x="5157" y="6286"/>
                </a:moveTo>
                <a:cubicBezTo>
                  <a:pt x="4880" y="6286"/>
                  <a:pt x="4645" y="6189"/>
                  <a:pt x="4451" y="5995"/>
                </a:cubicBezTo>
                <a:cubicBezTo>
                  <a:pt x="4257" y="5801"/>
                  <a:pt x="4160" y="5564"/>
                  <a:pt x="4160" y="5287"/>
                </a:cubicBezTo>
                <a:cubicBezTo>
                  <a:pt x="4160" y="5009"/>
                  <a:pt x="4257" y="4773"/>
                  <a:pt x="4451" y="4579"/>
                </a:cubicBezTo>
                <a:cubicBezTo>
                  <a:pt x="4645" y="4384"/>
                  <a:pt x="4880" y="4287"/>
                  <a:pt x="5157" y="4287"/>
                </a:cubicBezTo>
                <a:cubicBezTo>
                  <a:pt x="5434" y="4287"/>
                  <a:pt x="5669" y="4384"/>
                  <a:pt x="5863" y="4579"/>
                </a:cubicBezTo>
                <a:cubicBezTo>
                  <a:pt x="6057" y="4773"/>
                  <a:pt x="6154" y="5009"/>
                  <a:pt x="6154" y="5287"/>
                </a:cubicBezTo>
                <a:cubicBezTo>
                  <a:pt x="6154" y="5564"/>
                  <a:pt x="6057" y="5801"/>
                  <a:pt x="5863" y="5995"/>
                </a:cubicBezTo>
                <a:cubicBezTo>
                  <a:pt x="5669" y="6189"/>
                  <a:pt x="5434" y="6286"/>
                  <a:pt x="5157" y="6286"/>
                </a:cubicBezTo>
                <a:close/>
                <a:moveTo>
                  <a:pt x="10659" y="2310"/>
                </a:moveTo>
                <a:cubicBezTo>
                  <a:pt x="10659" y="2265"/>
                  <a:pt x="10642" y="2226"/>
                  <a:pt x="10609" y="2193"/>
                </a:cubicBezTo>
                <a:cubicBezTo>
                  <a:pt x="10576" y="2160"/>
                  <a:pt x="10537" y="2144"/>
                  <a:pt x="10492" y="2144"/>
                </a:cubicBezTo>
                <a:lnTo>
                  <a:pt x="2185" y="2144"/>
                </a:lnTo>
                <a:cubicBezTo>
                  <a:pt x="2139" y="2144"/>
                  <a:pt x="2101" y="2160"/>
                  <a:pt x="2068" y="2193"/>
                </a:cubicBezTo>
                <a:cubicBezTo>
                  <a:pt x="2035" y="2226"/>
                  <a:pt x="2018" y="2265"/>
                  <a:pt x="2018" y="2310"/>
                </a:cubicBezTo>
                <a:lnTo>
                  <a:pt x="2018" y="8642"/>
                </a:lnTo>
                <a:cubicBezTo>
                  <a:pt x="2018" y="8687"/>
                  <a:pt x="2035" y="8726"/>
                  <a:pt x="2068" y="8759"/>
                </a:cubicBezTo>
                <a:cubicBezTo>
                  <a:pt x="2101" y="8792"/>
                  <a:pt x="2139" y="8809"/>
                  <a:pt x="2185" y="8809"/>
                </a:cubicBezTo>
                <a:lnTo>
                  <a:pt x="2339" y="8809"/>
                </a:lnTo>
                <a:lnTo>
                  <a:pt x="2339" y="9107"/>
                </a:lnTo>
                <a:cubicBezTo>
                  <a:pt x="2339" y="9237"/>
                  <a:pt x="2364" y="9361"/>
                  <a:pt x="2410" y="9475"/>
                </a:cubicBezTo>
                <a:lnTo>
                  <a:pt x="2185" y="9475"/>
                </a:lnTo>
                <a:cubicBezTo>
                  <a:pt x="1956" y="9475"/>
                  <a:pt x="1761" y="9393"/>
                  <a:pt x="1598" y="9230"/>
                </a:cubicBezTo>
                <a:cubicBezTo>
                  <a:pt x="1435" y="9067"/>
                  <a:pt x="1354" y="8871"/>
                  <a:pt x="1354" y="8642"/>
                </a:cubicBezTo>
                <a:lnTo>
                  <a:pt x="1354" y="2310"/>
                </a:lnTo>
                <a:cubicBezTo>
                  <a:pt x="1354" y="2081"/>
                  <a:pt x="1435" y="1885"/>
                  <a:pt x="1598" y="1722"/>
                </a:cubicBezTo>
                <a:cubicBezTo>
                  <a:pt x="1761" y="1559"/>
                  <a:pt x="1956" y="1477"/>
                  <a:pt x="2185" y="1477"/>
                </a:cubicBezTo>
                <a:lnTo>
                  <a:pt x="10492" y="1477"/>
                </a:lnTo>
                <a:cubicBezTo>
                  <a:pt x="10721" y="1477"/>
                  <a:pt x="10916" y="1559"/>
                  <a:pt x="11079" y="1722"/>
                </a:cubicBezTo>
                <a:cubicBezTo>
                  <a:pt x="11242" y="1885"/>
                  <a:pt x="11323" y="2081"/>
                  <a:pt x="11323" y="2310"/>
                </a:cubicBezTo>
                <a:lnTo>
                  <a:pt x="11323" y="2461"/>
                </a:lnTo>
                <a:lnTo>
                  <a:pt x="10658" y="2461"/>
                </a:lnTo>
                <a:lnTo>
                  <a:pt x="10658" y="2310"/>
                </a:lnTo>
                <a:lnTo>
                  <a:pt x="10659" y="2310"/>
                </a:lnTo>
                <a:close/>
                <a:moveTo>
                  <a:pt x="9305" y="833"/>
                </a:moveTo>
                <a:cubicBezTo>
                  <a:pt x="9305" y="788"/>
                  <a:pt x="9288" y="749"/>
                  <a:pt x="9255" y="716"/>
                </a:cubicBezTo>
                <a:cubicBezTo>
                  <a:pt x="9222" y="683"/>
                  <a:pt x="9183" y="667"/>
                  <a:pt x="9138" y="667"/>
                </a:cubicBezTo>
                <a:lnTo>
                  <a:pt x="831" y="667"/>
                </a:lnTo>
                <a:cubicBezTo>
                  <a:pt x="786" y="667"/>
                  <a:pt x="747" y="683"/>
                  <a:pt x="714" y="716"/>
                </a:cubicBezTo>
                <a:cubicBezTo>
                  <a:pt x="681" y="749"/>
                  <a:pt x="665" y="788"/>
                  <a:pt x="665" y="833"/>
                </a:cubicBezTo>
                <a:lnTo>
                  <a:pt x="665" y="7165"/>
                </a:lnTo>
                <a:cubicBezTo>
                  <a:pt x="665" y="7210"/>
                  <a:pt x="681" y="7249"/>
                  <a:pt x="714" y="7282"/>
                </a:cubicBezTo>
                <a:cubicBezTo>
                  <a:pt x="747" y="7315"/>
                  <a:pt x="786" y="7332"/>
                  <a:pt x="831" y="7332"/>
                </a:cubicBezTo>
                <a:lnTo>
                  <a:pt x="985" y="7332"/>
                </a:lnTo>
                <a:lnTo>
                  <a:pt x="985" y="7630"/>
                </a:lnTo>
                <a:cubicBezTo>
                  <a:pt x="985" y="7760"/>
                  <a:pt x="1011" y="7884"/>
                  <a:pt x="1057" y="7998"/>
                </a:cubicBezTo>
                <a:lnTo>
                  <a:pt x="831" y="7998"/>
                </a:lnTo>
                <a:cubicBezTo>
                  <a:pt x="602" y="7998"/>
                  <a:pt x="407" y="7917"/>
                  <a:pt x="244" y="7754"/>
                </a:cubicBezTo>
                <a:cubicBezTo>
                  <a:pt x="82" y="7590"/>
                  <a:pt x="0" y="7394"/>
                  <a:pt x="0" y="7165"/>
                </a:cubicBezTo>
                <a:lnTo>
                  <a:pt x="0" y="833"/>
                </a:lnTo>
                <a:cubicBezTo>
                  <a:pt x="0" y="604"/>
                  <a:pt x="82" y="408"/>
                  <a:pt x="244" y="245"/>
                </a:cubicBezTo>
                <a:cubicBezTo>
                  <a:pt x="407" y="82"/>
                  <a:pt x="602" y="0"/>
                  <a:pt x="831" y="0"/>
                </a:cubicBezTo>
                <a:lnTo>
                  <a:pt x="9139" y="0"/>
                </a:lnTo>
                <a:cubicBezTo>
                  <a:pt x="9367" y="0"/>
                  <a:pt x="9562" y="82"/>
                  <a:pt x="9725" y="245"/>
                </a:cubicBezTo>
                <a:cubicBezTo>
                  <a:pt x="9888" y="408"/>
                  <a:pt x="9969" y="604"/>
                  <a:pt x="9969" y="833"/>
                </a:cubicBezTo>
                <a:lnTo>
                  <a:pt x="9969" y="984"/>
                </a:lnTo>
                <a:lnTo>
                  <a:pt x="9305" y="984"/>
                </a:lnTo>
                <a:lnTo>
                  <a:pt x="9305" y="833"/>
                </a:lnTo>
                <a:close/>
              </a:path>
            </a:pathLst>
          </a:custGeom>
          <a:solidFill>
            <a:schemeClr val="tx1">
              <a:lumMod val="65000"/>
              <a:lumOff val="35000"/>
            </a:schemeClr>
          </a:solidFill>
          <a:ln>
            <a:noFill/>
          </a:ln>
        </p:spPr>
      </p:sp>
      <p:sp>
        <p:nvSpPr>
          <p:cNvPr id="13" name="youtube-logotype_49084"/>
          <p:cNvSpPr>
            <a:spLocks noChangeAspect="1"/>
          </p:cNvSpPr>
          <p:nvPr/>
        </p:nvSpPr>
        <p:spPr bwMode="auto">
          <a:xfrm>
            <a:off x="7941304" y="2969229"/>
            <a:ext cx="347597" cy="411039"/>
          </a:xfrm>
          <a:custGeom>
            <a:avLst/>
            <a:gdLst>
              <a:gd name="connsiteX0" fmla="*/ 423033 w 506955"/>
              <a:gd name="connsiteY0" fmla="*/ 384779 h 599483"/>
              <a:gd name="connsiteX1" fmla="*/ 438415 w 506955"/>
              <a:gd name="connsiteY1" fmla="*/ 408070 h 599483"/>
              <a:gd name="connsiteX2" fmla="*/ 438415 w 506955"/>
              <a:gd name="connsiteY2" fmla="*/ 423432 h 599483"/>
              <a:gd name="connsiteX3" fmla="*/ 407652 w 506955"/>
              <a:gd name="connsiteY3" fmla="*/ 423432 h 599483"/>
              <a:gd name="connsiteX4" fmla="*/ 407652 w 506955"/>
              <a:gd name="connsiteY4" fmla="*/ 408070 h 599483"/>
              <a:gd name="connsiteX5" fmla="*/ 423033 w 506955"/>
              <a:gd name="connsiteY5" fmla="*/ 384779 h 599483"/>
              <a:gd name="connsiteX6" fmla="*/ 309293 w 506955"/>
              <a:gd name="connsiteY6" fmla="*/ 384779 h 599483"/>
              <a:gd name="connsiteX7" fmla="*/ 322695 w 506955"/>
              <a:gd name="connsiteY7" fmla="*/ 407580 h 599483"/>
              <a:gd name="connsiteX8" fmla="*/ 322695 w 506955"/>
              <a:gd name="connsiteY8" fmla="*/ 479452 h 599483"/>
              <a:gd name="connsiteX9" fmla="*/ 309293 w 506955"/>
              <a:gd name="connsiteY9" fmla="*/ 502253 h 599483"/>
              <a:gd name="connsiteX10" fmla="*/ 294402 w 506955"/>
              <a:gd name="connsiteY10" fmla="*/ 494818 h 599483"/>
              <a:gd name="connsiteX11" fmla="*/ 294402 w 506955"/>
              <a:gd name="connsiteY11" fmla="*/ 392214 h 599483"/>
              <a:gd name="connsiteX12" fmla="*/ 309293 w 506955"/>
              <a:gd name="connsiteY12" fmla="*/ 384779 h 599483"/>
              <a:gd name="connsiteX13" fmla="*/ 148958 w 506955"/>
              <a:gd name="connsiteY13" fmla="*/ 358974 h 599483"/>
              <a:gd name="connsiteX14" fmla="*/ 148958 w 506955"/>
              <a:gd name="connsiteY14" fmla="*/ 492370 h 599483"/>
              <a:gd name="connsiteX15" fmla="*/ 151938 w 506955"/>
              <a:gd name="connsiteY15" fmla="*/ 517661 h 599483"/>
              <a:gd name="connsiteX16" fmla="*/ 171302 w 506955"/>
              <a:gd name="connsiteY16" fmla="*/ 530058 h 599483"/>
              <a:gd name="connsiteX17" fmla="*/ 206556 w 506955"/>
              <a:gd name="connsiteY17" fmla="*/ 509230 h 599483"/>
              <a:gd name="connsiteX18" fmla="*/ 206556 w 506955"/>
              <a:gd name="connsiteY18" fmla="*/ 528074 h 599483"/>
              <a:gd name="connsiteX19" fmla="*/ 237340 w 506955"/>
              <a:gd name="connsiteY19" fmla="*/ 528074 h 599483"/>
              <a:gd name="connsiteX20" fmla="*/ 237340 w 506955"/>
              <a:gd name="connsiteY20" fmla="*/ 358974 h 599483"/>
              <a:gd name="connsiteX21" fmla="*/ 206556 w 506955"/>
              <a:gd name="connsiteY21" fmla="*/ 358974 h 599483"/>
              <a:gd name="connsiteX22" fmla="*/ 206556 w 506955"/>
              <a:gd name="connsiteY22" fmla="*/ 487907 h 599483"/>
              <a:gd name="connsiteX23" fmla="*/ 187191 w 506955"/>
              <a:gd name="connsiteY23" fmla="*/ 502288 h 599483"/>
              <a:gd name="connsiteX24" fmla="*/ 180240 w 506955"/>
              <a:gd name="connsiteY24" fmla="*/ 495345 h 599483"/>
              <a:gd name="connsiteX25" fmla="*/ 179743 w 506955"/>
              <a:gd name="connsiteY25" fmla="*/ 483444 h 599483"/>
              <a:gd name="connsiteX26" fmla="*/ 179743 w 506955"/>
              <a:gd name="connsiteY26" fmla="*/ 358974 h 599483"/>
              <a:gd name="connsiteX27" fmla="*/ 423538 w 506955"/>
              <a:gd name="connsiteY27" fmla="*/ 356991 h 599483"/>
              <a:gd name="connsiteX28" fmla="*/ 386795 w 506955"/>
              <a:gd name="connsiteY28" fmla="*/ 374347 h 599483"/>
              <a:gd name="connsiteX29" fmla="*/ 377361 w 506955"/>
              <a:gd name="connsiteY29" fmla="*/ 414019 h 599483"/>
              <a:gd name="connsiteX30" fmla="*/ 377361 w 506955"/>
              <a:gd name="connsiteY30" fmla="*/ 473030 h 599483"/>
              <a:gd name="connsiteX31" fmla="*/ 387292 w 506955"/>
              <a:gd name="connsiteY31" fmla="*/ 512702 h 599483"/>
              <a:gd name="connsiteX32" fmla="*/ 424035 w 506955"/>
              <a:gd name="connsiteY32" fmla="*/ 530058 h 599483"/>
              <a:gd name="connsiteX33" fmla="*/ 461274 w 506955"/>
              <a:gd name="connsiteY33" fmla="*/ 511710 h 599483"/>
              <a:gd name="connsiteX34" fmla="*/ 468226 w 506955"/>
              <a:gd name="connsiteY34" fmla="*/ 493362 h 599483"/>
              <a:gd name="connsiteX35" fmla="*/ 469219 w 506955"/>
              <a:gd name="connsiteY35" fmla="*/ 474022 h 599483"/>
              <a:gd name="connsiteX36" fmla="*/ 469219 w 506955"/>
              <a:gd name="connsiteY36" fmla="*/ 469559 h 599483"/>
              <a:gd name="connsiteX37" fmla="*/ 437938 w 506955"/>
              <a:gd name="connsiteY37" fmla="*/ 469559 h 599483"/>
              <a:gd name="connsiteX38" fmla="*/ 436945 w 506955"/>
              <a:gd name="connsiteY38" fmla="*/ 489891 h 599483"/>
              <a:gd name="connsiteX39" fmla="*/ 423538 w 506955"/>
              <a:gd name="connsiteY39" fmla="*/ 502288 h 599483"/>
              <a:gd name="connsiteX40" fmla="*/ 407649 w 506955"/>
              <a:gd name="connsiteY40" fmla="*/ 478981 h 599483"/>
              <a:gd name="connsiteX41" fmla="*/ 407649 w 506955"/>
              <a:gd name="connsiteY41" fmla="*/ 449227 h 599483"/>
              <a:gd name="connsiteX42" fmla="*/ 469219 w 506955"/>
              <a:gd name="connsiteY42" fmla="*/ 449227 h 599483"/>
              <a:gd name="connsiteX43" fmla="*/ 469219 w 506955"/>
              <a:gd name="connsiteY43" fmla="*/ 414019 h 599483"/>
              <a:gd name="connsiteX44" fmla="*/ 459785 w 506955"/>
              <a:gd name="connsiteY44" fmla="*/ 374347 h 599483"/>
              <a:gd name="connsiteX45" fmla="*/ 423538 w 506955"/>
              <a:gd name="connsiteY45" fmla="*/ 356991 h 599483"/>
              <a:gd name="connsiteX46" fmla="*/ 263656 w 506955"/>
              <a:gd name="connsiteY46" fmla="*/ 301451 h 599483"/>
              <a:gd name="connsiteX47" fmla="*/ 263656 w 506955"/>
              <a:gd name="connsiteY47" fmla="*/ 528074 h 599483"/>
              <a:gd name="connsiteX48" fmla="*/ 294441 w 506955"/>
              <a:gd name="connsiteY48" fmla="*/ 528074 h 599483"/>
              <a:gd name="connsiteX49" fmla="*/ 294441 w 506955"/>
              <a:gd name="connsiteY49" fmla="*/ 511710 h 599483"/>
              <a:gd name="connsiteX50" fmla="*/ 325722 w 506955"/>
              <a:gd name="connsiteY50" fmla="*/ 530058 h 599483"/>
              <a:gd name="connsiteX51" fmla="*/ 350549 w 506955"/>
              <a:gd name="connsiteY51" fmla="*/ 511214 h 599483"/>
              <a:gd name="connsiteX52" fmla="*/ 353528 w 506955"/>
              <a:gd name="connsiteY52" fmla="*/ 476997 h 599483"/>
              <a:gd name="connsiteX53" fmla="*/ 353528 w 506955"/>
              <a:gd name="connsiteY53" fmla="*/ 410052 h 599483"/>
              <a:gd name="connsiteX54" fmla="*/ 350549 w 506955"/>
              <a:gd name="connsiteY54" fmla="*/ 375835 h 599483"/>
              <a:gd name="connsiteX55" fmla="*/ 325722 w 506955"/>
              <a:gd name="connsiteY55" fmla="*/ 356991 h 599483"/>
              <a:gd name="connsiteX56" fmla="*/ 294441 w 506955"/>
              <a:gd name="connsiteY56" fmla="*/ 375339 h 599483"/>
              <a:gd name="connsiteX57" fmla="*/ 294441 w 506955"/>
              <a:gd name="connsiteY57" fmla="*/ 301451 h 599483"/>
              <a:gd name="connsiteX58" fmla="*/ 37736 w 506955"/>
              <a:gd name="connsiteY58" fmla="*/ 301451 h 599483"/>
              <a:gd name="connsiteX59" fmla="*/ 37736 w 506955"/>
              <a:gd name="connsiteY59" fmla="*/ 333188 h 599483"/>
              <a:gd name="connsiteX60" fmla="*/ 73983 w 506955"/>
              <a:gd name="connsiteY60" fmla="*/ 333188 h 599483"/>
              <a:gd name="connsiteX61" fmla="*/ 73983 w 506955"/>
              <a:gd name="connsiteY61" fmla="*/ 528074 h 599483"/>
              <a:gd name="connsiteX62" fmla="*/ 107747 w 506955"/>
              <a:gd name="connsiteY62" fmla="*/ 528074 h 599483"/>
              <a:gd name="connsiteX63" fmla="*/ 107747 w 506955"/>
              <a:gd name="connsiteY63" fmla="*/ 333188 h 599483"/>
              <a:gd name="connsiteX64" fmla="*/ 144490 w 506955"/>
              <a:gd name="connsiteY64" fmla="*/ 333188 h 599483"/>
              <a:gd name="connsiteX65" fmla="*/ 144490 w 506955"/>
              <a:gd name="connsiteY65" fmla="*/ 301451 h 599483"/>
              <a:gd name="connsiteX66" fmla="*/ 253726 w 506955"/>
              <a:gd name="connsiteY66" fmla="*/ 246902 h 599483"/>
              <a:gd name="connsiteX67" fmla="*/ 443399 w 506955"/>
              <a:gd name="connsiteY67" fmla="*/ 253845 h 599483"/>
              <a:gd name="connsiteX68" fmla="*/ 498017 w 506955"/>
              <a:gd name="connsiteY68" fmla="*/ 303434 h 599483"/>
              <a:gd name="connsiteX69" fmla="*/ 506955 w 506955"/>
              <a:gd name="connsiteY69" fmla="*/ 422945 h 599483"/>
              <a:gd name="connsiteX70" fmla="*/ 498017 w 506955"/>
              <a:gd name="connsiteY70" fmla="*/ 542951 h 599483"/>
              <a:gd name="connsiteX71" fmla="*/ 443399 w 506955"/>
              <a:gd name="connsiteY71" fmla="*/ 592541 h 599483"/>
              <a:gd name="connsiteX72" fmla="*/ 253229 w 506955"/>
              <a:gd name="connsiteY72" fmla="*/ 599483 h 599483"/>
              <a:gd name="connsiteX73" fmla="*/ 63556 w 506955"/>
              <a:gd name="connsiteY73" fmla="*/ 592541 h 599483"/>
              <a:gd name="connsiteX74" fmla="*/ 8938 w 506955"/>
              <a:gd name="connsiteY74" fmla="*/ 542951 h 599483"/>
              <a:gd name="connsiteX75" fmla="*/ 0 w 506955"/>
              <a:gd name="connsiteY75" fmla="*/ 422945 h 599483"/>
              <a:gd name="connsiteX76" fmla="*/ 8938 w 506955"/>
              <a:gd name="connsiteY76" fmla="*/ 303434 h 599483"/>
              <a:gd name="connsiteX77" fmla="*/ 63556 w 506955"/>
              <a:gd name="connsiteY77" fmla="*/ 253845 h 599483"/>
              <a:gd name="connsiteX78" fmla="*/ 253726 w 506955"/>
              <a:gd name="connsiteY78" fmla="*/ 246902 h 599483"/>
              <a:gd name="connsiteX79" fmla="*/ 232835 w 506955"/>
              <a:gd name="connsiteY79" fmla="*/ 84287 h 599483"/>
              <a:gd name="connsiteX80" fmla="*/ 217931 w 506955"/>
              <a:gd name="connsiteY80" fmla="*/ 107590 h 599483"/>
              <a:gd name="connsiteX81" fmla="*/ 217931 w 506955"/>
              <a:gd name="connsiteY81" fmla="*/ 179480 h 599483"/>
              <a:gd name="connsiteX82" fmla="*/ 232835 w 506955"/>
              <a:gd name="connsiteY82" fmla="*/ 203278 h 599483"/>
              <a:gd name="connsiteX83" fmla="*/ 247740 w 506955"/>
              <a:gd name="connsiteY83" fmla="*/ 179480 h 599483"/>
              <a:gd name="connsiteX84" fmla="*/ 247740 w 506955"/>
              <a:gd name="connsiteY84" fmla="*/ 107590 h 599483"/>
              <a:gd name="connsiteX85" fmla="*/ 232835 w 506955"/>
              <a:gd name="connsiteY85" fmla="*/ 84287 h 599483"/>
              <a:gd name="connsiteX86" fmla="*/ 303806 w 506955"/>
              <a:gd name="connsiteY86" fmla="*/ 58498 h 599483"/>
              <a:gd name="connsiteX87" fmla="*/ 334613 w 506955"/>
              <a:gd name="connsiteY87" fmla="*/ 58498 h 599483"/>
              <a:gd name="connsiteX88" fmla="*/ 334613 w 506955"/>
              <a:gd name="connsiteY88" fmla="*/ 183940 h 599483"/>
              <a:gd name="connsiteX89" fmla="*/ 335110 w 506955"/>
              <a:gd name="connsiteY89" fmla="*/ 195840 h 599483"/>
              <a:gd name="connsiteX90" fmla="*/ 342563 w 506955"/>
              <a:gd name="connsiteY90" fmla="*/ 203277 h 599483"/>
              <a:gd name="connsiteX91" fmla="*/ 361941 w 506955"/>
              <a:gd name="connsiteY91" fmla="*/ 188899 h 599483"/>
              <a:gd name="connsiteX92" fmla="*/ 361941 w 506955"/>
              <a:gd name="connsiteY92" fmla="*/ 58498 h 599483"/>
              <a:gd name="connsiteX93" fmla="*/ 392748 w 506955"/>
              <a:gd name="connsiteY93" fmla="*/ 58498 h 599483"/>
              <a:gd name="connsiteX94" fmla="*/ 392748 w 506955"/>
              <a:gd name="connsiteY94" fmla="*/ 229060 h 599483"/>
              <a:gd name="connsiteX95" fmla="*/ 361941 w 506955"/>
              <a:gd name="connsiteY95" fmla="*/ 229060 h 599483"/>
              <a:gd name="connsiteX96" fmla="*/ 361941 w 506955"/>
              <a:gd name="connsiteY96" fmla="*/ 210219 h 599483"/>
              <a:gd name="connsiteX97" fmla="*/ 326663 w 506955"/>
              <a:gd name="connsiteY97" fmla="*/ 231043 h 599483"/>
              <a:gd name="connsiteX98" fmla="*/ 306787 w 506955"/>
              <a:gd name="connsiteY98" fmla="*/ 218648 h 599483"/>
              <a:gd name="connsiteX99" fmla="*/ 303806 w 506955"/>
              <a:gd name="connsiteY99" fmla="*/ 193361 h 599483"/>
              <a:gd name="connsiteX100" fmla="*/ 232835 w 506955"/>
              <a:gd name="connsiteY100" fmla="*/ 56027 h 599483"/>
              <a:gd name="connsiteX101" fmla="*/ 269103 w 506955"/>
              <a:gd name="connsiteY101" fmla="*/ 73876 h 599483"/>
              <a:gd name="connsiteX102" fmla="*/ 278542 w 506955"/>
              <a:gd name="connsiteY102" fmla="*/ 114035 h 599483"/>
              <a:gd name="connsiteX103" fmla="*/ 278542 w 506955"/>
              <a:gd name="connsiteY103" fmla="*/ 173530 h 599483"/>
              <a:gd name="connsiteX104" fmla="*/ 269103 w 506955"/>
              <a:gd name="connsiteY104" fmla="*/ 213689 h 599483"/>
              <a:gd name="connsiteX105" fmla="*/ 232835 w 506955"/>
              <a:gd name="connsiteY105" fmla="*/ 231042 h 599483"/>
              <a:gd name="connsiteX106" fmla="*/ 196568 w 506955"/>
              <a:gd name="connsiteY106" fmla="*/ 213689 h 599483"/>
              <a:gd name="connsiteX107" fmla="*/ 187129 w 506955"/>
              <a:gd name="connsiteY107" fmla="*/ 173530 h 599483"/>
              <a:gd name="connsiteX108" fmla="*/ 187129 w 506955"/>
              <a:gd name="connsiteY108" fmla="*/ 114035 h 599483"/>
              <a:gd name="connsiteX109" fmla="*/ 196568 w 506955"/>
              <a:gd name="connsiteY109" fmla="*/ 73876 h 599483"/>
              <a:gd name="connsiteX110" fmla="*/ 232835 w 506955"/>
              <a:gd name="connsiteY110" fmla="*/ 56027 h 599483"/>
              <a:gd name="connsiteX111" fmla="*/ 67982 w 506955"/>
              <a:gd name="connsiteY111" fmla="*/ 0 h 599483"/>
              <a:gd name="connsiteX112" fmla="*/ 104228 w 506955"/>
              <a:gd name="connsiteY112" fmla="*/ 0 h 599483"/>
              <a:gd name="connsiteX113" fmla="*/ 128558 w 506955"/>
              <a:gd name="connsiteY113" fmla="*/ 89736 h 599483"/>
              <a:gd name="connsiteX114" fmla="*/ 151894 w 506955"/>
              <a:gd name="connsiteY114" fmla="*/ 0 h 599483"/>
              <a:gd name="connsiteX115" fmla="*/ 186651 w 506955"/>
              <a:gd name="connsiteY115" fmla="*/ 0 h 599483"/>
              <a:gd name="connsiteX116" fmla="*/ 145440 w 506955"/>
              <a:gd name="connsiteY116" fmla="*/ 136340 h 599483"/>
              <a:gd name="connsiteX117" fmla="*/ 145440 w 506955"/>
              <a:gd name="connsiteY117" fmla="*/ 229050 h 599483"/>
              <a:gd name="connsiteX118" fmla="*/ 111180 w 506955"/>
              <a:gd name="connsiteY118" fmla="*/ 229050 h 599483"/>
              <a:gd name="connsiteX119" fmla="*/ 111180 w 506955"/>
              <a:gd name="connsiteY119" fmla="*/ 136340 h 599483"/>
              <a:gd name="connsiteX120" fmla="*/ 90326 w 506955"/>
              <a:gd name="connsiteY120" fmla="*/ 63956 h 599483"/>
              <a:gd name="connsiteX121" fmla="*/ 67982 w 506955"/>
              <a:gd name="connsiteY121" fmla="*/ 0 h 59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06955" h="599483">
                <a:moveTo>
                  <a:pt x="423033" y="384779"/>
                </a:moveTo>
                <a:cubicBezTo>
                  <a:pt x="433453" y="384779"/>
                  <a:pt x="438415" y="392213"/>
                  <a:pt x="438415" y="408070"/>
                </a:cubicBezTo>
                <a:lnTo>
                  <a:pt x="438415" y="423432"/>
                </a:lnTo>
                <a:lnTo>
                  <a:pt x="407652" y="423432"/>
                </a:lnTo>
                <a:lnTo>
                  <a:pt x="407652" y="408070"/>
                </a:lnTo>
                <a:cubicBezTo>
                  <a:pt x="407652" y="392213"/>
                  <a:pt x="413110" y="384779"/>
                  <a:pt x="423033" y="384779"/>
                </a:cubicBezTo>
                <a:close/>
                <a:moveTo>
                  <a:pt x="309293" y="384779"/>
                </a:moveTo>
                <a:cubicBezTo>
                  <a:pt x="318228" y="384779"/>
                  <a:pt x="322695" y="392214"/>
                  <a:pt x="322695" y="407580"/>
                </a:cubicBezTo>
                <a:lnTo>
                  <a:pt x="322695" y="479452"/>
                </a:lnTo>
                <a:cubicBezTo>
                  <a:pt x="322695" y="494818"/>
                  <a:pt x="318228" y="502253"/>
                  <a:pt x="309293" y="502253"/>
                </a:cubicBezTo>
                <a:cubicBezTo>
                  <a:pt x="304329" y="502253"/>
                  <a:pt x="299366" y="499775"/>
                  <a:pt x="294402" y="494818"/>
                </a:cubicBezTo>
                <a:lnTo>
                  <a:pt x="294402" y="392214"/>
                </a:lnTo>
                <a:cubicBezTo>
                  <a:pt x="299366" y="386762"/>
                  <a:pt x="304329" y="384779"/>
                  <a:pt x="309293" y="384779"/>
                </a:cubicBezTo>
                <a:close/>
                <a:moveTo>
                  <a:pt x="148958" y="358974"/>
                </a:moveTo>
                <a:lnTo>
                  <a:pt x="148958" y="492370"/>
                </a:lnTo>
                <a:cubicBezTo>
                  <a:pt x="148958" y="504271"/>
                  <a:pt x="149951" y="512702"/>
                  <a:pt x="151938" y="517661"/>
                </a:cubicBezTo>
                <a:cubicBezTo>
                  <a:pt x="154917" y="526091"/>
                  <a:pt x="161868" y="530058"/>
                  <a:pt x="171302" y="530058"/>
                </a:cubicBezTo>
                <a:cubicBezTo>
                  <a:pt x="182722" y="530058"/>
                  <a:pt x="194142" y="523115"/>
                  <a:pt x="206556" y="509230"/>
                </a:cubicBezTo>
                <a:lnTo>
                  <a:pt x="206556" y="528074"/>
                </a:lnTo>
                <a:lnTo>
                  <a:pt x="237340" y="528074"/>
                </a:lnTo>
                <a:lnTo>
                  <a:pt x="237340" y="358974"/>
                </a:lnTo>
                <a:lnTo>
                  <a:pt x="206556" y="358974"/>
                </a:lnTo>
                <a:lnTo>
                  <a:pt x="206556" y="487907"/>
                </a:lnTo>
                <a:cubicBezTo>
                  <a:pt x="199604" y="497825"/>
                  <a:pt x="193149" y="502288"/>
                  <a:pt x="187191" y="502288"/>
                </a:cubicBezTo>
                <a:cubicBezTo>
                  <a:pt x="183219" y="502288"/>
                  <a:pt x="180736" y="499808"/>
                  <a:pt x="180240" y="495345"/>
                </a:cubicBezTo>
                <a:cubicBezTo>
                  <a:pt x="179743" y="494354"/>
                  <a:pt x="179743" y="490386"/>
                  <a:pt x="179743" y="483444"/>
                </a:cubicBezTo>
                <a:lnTo>
                  <a:pt x="179743" y="358974"/>
                </a:lnTo>
                <a:close/>
                <a:moveTo>
                  <a:pt x="423538" y="356991"/>
                </a:moveTo>
                <a:cubicBezTo>
                  <a:pt x="407649" y="356991"/>
                  <a:pt x="395733" y="362942"/>
                  <a:pt x="386795" y="374347"/>
                </a:cubicBezTo>
                <a:cubicBezTo>
                  <a:pt x="380340" y="382777"/>
                  <a:pt x="377361" y="396166"/>
                  <a:pt x="377361" y="414019"/>
                </a:cubicBezTo>
                <a:lnTo>
                  <a:pt x="377361" y="473030"/>
                </a:lnTo>
                <a:cubicBezTo>
                  <a:pt x="377361" y="490882"/>
                  <a:pt x="380837" y="504271"/>
                  <a:pt x="387292" y="512702"/>
                </a:cubicBezTo>
                <a:cubicBezTo>
                  <a:pt x="396229" y="524603"/>
                  <a:pt x="408146" y="530058"/>
                  <a:pt x="424035" y="530058"/>
                </a:cubicBezTo>
                <a:cubicBezTo>
                  <a:pt x="440420" y="530058"/>
                  <a:pt x="452833" y="524107"/>
                  <a:pt x="461274" y="511710"/>
                </a:cubicBezTo>
                <a:cubicBezTo>
                  <a:pt x="465247" y="506255"/>
                  <a:pt x="467233" y="500304"/>
                  <a:pt x="468226" y="493362"/>
                </a:cubicBezTo>
                <a:cubicBezTo>
                  <a:pt x="468722" y="490386"/>
                  <a:pt x="469219" y="483940"/>
                  <a:pt x="469219" y="474022"/>
                </a:cubicBezTo>
                <a:lnTo>
                  <a:pt x="469219" y="469559"/>
                </a:lnTo>
                <a:lnTo>
                  <a:pt x="437938" y="469559"/>
                </a:lnTo>
                <a:cubicBezTo>
                  <a:pt x="437938" y="481460"/>
                  <a:pt x="437441" y="488403"/>
                  <a:pt x="436945" y="489891"/>
                </a:cubicBezTo>
                <a:cubicBezTo>
                  <a:pt x="435455" y="498321"/>
                  <a:pt x="430986" y="502288"/>
                  <a:pt x="423538" y="502288"/>
                </a:cubicBezTo>
                <a:cubicBezTo>
                  <a:pt x="413111" y="502288"/>
                  <a:pt x="407649" y="494354"/>
                  <a:pt x="407649" y="478981"/>
                </a:cubicBezTo>
                <a:lnTo>
                  <a:pt x="407649" y="449227"/>
                </a:lnTo>
                <a:lnTo>
                  <a:pt x="469219" y="449227"/>
                </a:lnTo>
                <a:lnTo>
                  <a:pt x="469219" y="414019"/>
                </a:lnTo>
                <a:cubicBezTo>
                  <a:pt x="469219" y="396166"/>
                  <a:pt x="466240" y="382777"/>
                  <a:pt x="459785" y="374347"/>
                </a:cubicBezTo>
                <a:cubicBezTo>
                  <a:pt x="450847" y="362942"/>
                  <a:pt x="438931" y="356991"/>
                  <a:pt x="423538" y="356991"/>
                </a:cubicBezTo>
                <a:close/>
                <a:moveTo>
                  <a:pt x="263656" y="301451"/>
                </a:moveTo>
                <a:lnTo>
                  <a:pt x="263656" y="528074"/>
                </a:lnTo>
                <a:lnTo>
                  <a:pt x="294441" y="528074"/>
                </a:lnTo>
                <a:lnTo>
                  <a:pt x="294441" y="511710"/>
                </a:lnTo>
                <a:cubicBezTo>
                  <a:pt x="304372" y="524107"/>
                  <a:pt x="315295" y="530058"/>
                  <a:pt x="325722" y="530058"/>
                </a:cubicBezTo>
                <a:cubicBezTo>
                  <a:pt x="338135" y="530058"/>
                  <a:pt x="346576" y="523611"/>
                  <a:pt x="350549" y="511214"/>
                </a:cubicBezTo>
                <a:cubicBezTo>
                  <a:pt x="352535" y="504271"/>
                  <a:pt x="353528" y="492866"/>
                  <a:pt x="353528" y="476997"/>
                </a:cubicBezTo>
                <a:lnTo>
                  <a:pt x="353528" y="410052"/>
                </a:lnTo>
                <a:cubicBezTo>
                  <a:pt x="353528" y="394183"/>
                  <a:pt x="352535" y="382777"/>
                  <a:pt x="350549" y="375835"/>
                </a:cubicBezTo>
                <a:cubicBezTo>
                  <a:pt x="346576" y="363437"/>
                  <a:pt x="338135" y="356991"/>
                  <a:pt x="325722" y="356991"/>
                </a:cubicBezTo>
                <a:cubicBezTo>
                  <a:pt x="314799" y="356991"/>
                  <a:pt x="304372" y="362942"/>
                  <a:pt x="294441" y="375339"/>
                </a:cubicBezTo>
                <a:lnTo>
                  <a:pt x="294441" y="301451"/>
                </a:lnTo>
                <a:close/>
                <a:moveTo>
                  <a:pt x="37736" y="301451"/>
                </a:moveTo>
                <a:lnTo>
                  <a:pt x="37736" y="333188"/>
                </a:lnTo>
                <a:lnTo>
                  <a:pt x="73983" y="333188"/>
                </a:lnTo>
                <a:lnTo>
                  <a:pt x="73983" y="528074"/>
                </a:lnTo>
                <a:lnTo>
                  <a:pt x="107747" y="528074"/>
                </a:lnTo>
                <a:lnTo>
                  <a:pt x="107747" y="333188"/>
                </a:lnTo>
                <a:lnTo>
                  <a:pt x="144490" y="333188"/>
                </a:lnTo>
                <a:lnTo>
                  <a:pt x="144490" y="301451"/>
                </a:lnTo>
                <a:close/>
                <a:moveTo>
                  <a:pt x="253726" y="246902"/>
                </a:moveTo>
                <a:cubicBezTo>
                  <a:pt x="316785" y="246902"/>
                  <a:pt x="380340" y="246902"/>
                  <a:pt x="443399" y="253845"/>
                </a:cubicBezTo>
                <a:cubicBezTo>
                  <a:pt x="469715" y="256820"/>
                  <a:pt x="492059" y="276656"/>
                  <a:pt x="498017" y="303434"/>
                </a:cubicBezTo>
                <a:cubicBezTo>
                  <a:pt x="506955" y="341618"/>
                  <a:pt x="506955" y="383769"/>
                  <a:pt x="506955" y="422945"/>
                </a:cubicBezTo>
                <a:cubicBezTo>
                  <a:pt x="506955" y="462616"/>
                  <a:pt x="506955" y="504271"/>
                  <a:pt x="498017" y="542951"/>
                </a:cubicBezTo>
                <a:cubicBezTo>
                  <a:pt x="491563" y="569730"/>
                  <a:pt x="469715" y="589565"/>
                  <a:pt x="443399" y="592541"/>
                </a:cubicBezTo>
                <a:cubicBezTo>
                  <a:pt x="380340" y="599483"/>
                  <a:pt x="316785" y="599483"/>
                  <a:pt x="253229" y="599483"/>
                </a:cubicBezTo>
                <a:cubicBezTo>
                  <a:pt x="190170" y="599483"/>
                  <a:pt x="126615" y="599483"/>
                  <a:pt x="63556" y="592541"/>
                </a:cubicBezTo>
                <a:cubicBezTo>
                  <a:pt x="37240" y="589565"/>
                  <a:pt x="14896" y="569730"/>
                  <a:pt x="8938" y="542951"/>
                </a:cubicBezTo>
                <a:cubicBezTo>
                  <a:pt x="0" y="504271"/>
                  <a:pt x="0" y="462616"/>
                  <a:pt x="0" y="422945"/>
                </a:cubicBezTo>
                <a:cubicBezTo>
                  <a:pt x="0" y="383769"/>
                  <a:pt x="0" y="341618"/>
                  <a:pt x="8938" y="303434"/>
                </a:cubicBezTo>
                <a:cubicBezTo>
                  <a:pt x="15392" y="276656"/>
                  <a:pt x="37240" y="256820"/>
                  <a:pt x="63556" y="253845"/>
                </a:cubicBezTo>
                <a:cubicBezTo>
                  <a:pt x="126615" y="246902"/>
                  <a:pt x="190170" y="246902"/>
                  <a:pt x="253726" y="246902"/>
                </a:cubicBezTo>
                <a:close/>
                <a:moveTo>
                  <a:pt x="232835" y="84287"/>
                </a:moveTo>
                <a:cubicBezTo>
                  <a:pt x="222899" y="84287"/>
                  <a:pt x="217931" y="91724"/>
                  <a:pt x="217931" y="107590"/>
                </a:cubicBezTo>
                <a:lnTo>
                  <a:pt x="217931" y="179480"/>
                </a:lnTo>
                <a:cubicBezTo>
                  <a:pt x="217931" y="195345"/>
                  <a:pt x="222899" y="203278"/>
                  <a:pt x="232835" y="203278"/>
                </a:cubicBezTo>
                <a:cubicBezTo>
                  <a:pt x="242772" y="203278"/>
                  <a:pt x="247740" y="195345"/>
                  <a:pt x="247740" y="179480"/>
                </a:cubicBezTo>
                <a:lnTo>
                  <a:pt x="247740" y="107590"/>
                </a:lnTo>
                <a:cubicBezTo>
                  <a:pt x="247740" y="91724"/>
                  <a:pt x="242772" y="84287"/>
                  <a:pt x="232835" y="84287"/>
                </a:cubicBezTo>
                <a:close/>
                <a:moveTo>
                  <a:pt x="303806" y="58498"/>
                </a:moveTo>
                <a:lnTo>
                  <a:pt x="334613" y="58498"/>
                </a:lnTo>
                <a:lnTo>
                  <a:pt x="334613" y="183940"/>
                </a:lnTo>
                <a:cubicBezTo>
                  <a:pt x="334613" y="190882"/>
                  <a:pt x="334613" y="194848"/>
                  <a:pt x="335110" y="195840"/>
                </a:cubicBezTo>
                <a:cubicBezTo>
                  <a:pt x="336103" y="200798"/>
                  <a:pt x="338091" y="203277"/>
                  <a:pt x="342563" y="203277"/>
                </a:cubicBezTo>
                <a:cubicBezTo>
                  <a:pt x="348525" y="203277"/>
                  <a:pt x="354985" y="198319"/>
                  <a:pt x="361941" y="188899"/>
                </a:cubicBezTo>
                <a:lnTo>
                  <a:pt x="361941" y="58498"/>
                </a:lnTo>
                <a:lnTo>
                  <a:pt x="392748" y="58498"/>
                </a:lnTo>
                <a:lnTo>
                  <a:pt x="392748" y="229060"/>
                </a:lnTo>
                <a:lnTo>
                  <a:pt x="361941" y="229060"/>
                </a:lnTo>
                <a:lnTo>
                  <a:pt x="361941" y="210219"/>
                </a:lnTo>
                <a:cubicBezTo>
                  <a:pt x="349519" y="224102"/>
                  <a:pt x="338091" y="231043"/>
                  <a:pt x="326663" y="231043"/>
                </a:cubicBezTo>
                <a:cubicBezTo>
                  <a:pt x="316725" y="231043"/>
                  <a:pt x="309769" y="227077"/>
                  <a:pt x="306787" y="218648"/>
                </a:cubicBezTo>
                <a:cubicBezTo>
                  <a:pt x="304800" y="213194"/>
                  <a:pt x="303806" y="205261"/>
                  <a:pt x="303806" y="193361"/>
                </a:cubicBezTo>
                <a:close/>
                <a:moveTo>
                  <a:pt x="232835" y="56027"/>
                </a:moveTo>
                <a:cubicBezTo>
                  <a:pt x="248237" y="56027"/>
                  <a:pt x="260160" y="61977"/>
                  <a:pt x="269103" y="73876"/>
                </a:cubicBezTo>
                <a:cubicBezTo>
                  <a:pt x="275561" y="82304"/>
                  <a:pt x="278542" y="95691"/>
                  <a:pt x="278542" y="114035"/>
                </a:cubicBezTo>
                <a:lnTo>
                  <a:pt x="278542" y="173530"/>
                </a:lnTo>
                <a:cubicBezTo>
                  <a:pt x="278542" y="191875"/>
                  <a:pt x="275561" y="205261"/>
                  <a:pt x="269103" y="213689"/>
                </a:cubicBezTo>
                <a:cubicBezTo>
                  <a:pt x="260160" y="225589"/>
                  <a:pt x="248237" y="231042"/>
                  <a:pt x="232835" y="231042"/>
                </a:cubicBezTo>
                <a:cubicBezTo>
                  <a:pt x="217434" y="231042"/>
                  <a:pt x="205511" y="225589"/>
                  <a:pt x="196568" y="213689"/>
                </a:cubicBezTo>
                <a:cubicBezTo>
                  <a:pt x="190110" y="205261"/>
                  <a:pt x="187129" y="191875"/>
                  <a:pt x="187129" y="173530"/>
                </a:cubicBezTo>
                <a:lnTo>
                  <a:pt x="187129" y="114035"/>
                </a:lnTo>
                <a:cubicBezTo>
                  <a:pt x="187129" y="95691"/>
                  <a:pt x="190110" y="82304"/>
                  <a:pt x="196568" y="73876"/>
                </a:cubicBezTo>
                <a:cubicBezTo>
                  <a:pt x="205511" y="61977"/>
                  <a:pt x="217434" y="56027"/>
                  <a:pt x="232835" y="56027"/>
                </a:cubicBezTo>
                <a:close/>
                <a:moveTo>
                  <a:pt x="67982" y="0"/>
                </a:moveTo>
                <a:lnTo>
                  <a:pt x="104228" y="0"/>
                </a:lnTo>
                <a:lnTo>
                  <a:pt x="128558" y="89736"/>
                </a:lnTo>
                <a:lnTo>
                  <a:pt x="151894" y="0"/>
                </a:lnTo>
                <a:lnTo>
                  <a:pt x="186651" y="0"/>
                </a:lnTo>
                <a:lnTo>
                  <a:pt x="145440" y="136340"/>
                </a:lnTo>
                <a:lnTo>
                  <a:pt x="145440" y="229050"/>
                </a:lnTo>
                <a:lnTo>
                  <a:pt x="111180" y="229050"/>
                </a:lnTo>
                <a:lnTo>
                  <a:pt x="111180" y="136340"/>
                </a:lnTo>
                <a:cubicBezTo>
                  <a:pt x="108200" y="119979"/>
                  <a:pt x="101249" y="95686"/>
                  <a:pt x="90326" y="63956"/>
                </a:cubicBezTo>
                <a:cubicBezTo>
                  <a:pt x="82878" y="42637"/>
                  <a:pt x="75430" y="21318"/>
                  <a:pt x="67982" y="0"/>
                </a:cubicBezTo>
                <a:close/>
              </a:path>
            </a:pathLst>
          </a:custGeom>
          <a:solidFill>
            <a:schemeClr val="tx1">
              <a:lumMod val="65000"/>
              <a:lumOff val="35000"/>
            </a:schemeClr>
          </a:solidFill>
          <a:ln>
            <a:noFill/>
          </a:ln>
        </p:spPr>
      </p:sp>
      <p:sp>
        <p:nvSpPr>
          <p:cNvPr id="14" name="gamepad_159330"/>
          <p:cNvSpPr>
            <a:spLocks noChangeAspect="1"/>
          </p:cNvSpPr>
          <p:nvPr/>
        </p:nvSpPr>
        <p:spPr bwMode="auto">
          <a:xfrm>
            <a:off x="6101853" y="3197494"/>
            <a:ext cx="527667" cy="60968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02567" h="580683">
                <a:moveTo>
                  <a:pt x="326110" y="425250"/>
                </a:moveTo>
                <a:cubicBezTo>
                  <a:pt x="311516" y="425250"/>
                  <a:pt x="299770" y="437070"/>
                  <a:pt x="299770" y="451556"/>
                </a:cubicBezTo>
                <a:cubicBezTo>
                  <a:pt x="299770" y="466131"/>
                  <a:pt x="311694" y="477863"/>
                  <a:pt x="326110" y="477863"/>
                </a:cubicBezTo>
                <a:cubicBezTo>
                  <a:pt x="340614" y="477863"/>
                  <a:pt x="352449" y="466131"/>
                  <a:pt x="352449" y="451556"/>
                </a:cubicBezTo>
                <a:cubicBezTo>
                  <a:pt x="352449" y="436981"/>
                  <a:pt x="340614" y="425250"/>
                  <a:pt x="326110" y="425250"/>
                </a:cubicBezTo>
                <a:close/>
                <a:moveTo>
                  <a:pt x="176581" y="425250"/>
                </a:moveTo>
                <a:cubicBezTo>
                  <a:pt x="161987" y="425250"/>
                  <a:pt x="150241" y="437070"/>
                  <a:pt x="150241" y="451556"/>
                </a:cubicBezTo>
                <a:cubicBezTo>
                  <a:pt x="150241" y="466131"/>
                  <a:pt x="162165" y="477863"/>
                  <a:pt x="176581" y="477863"/>
                </a:cubicBezTo>
                <a:cubicBezTo>
                  <a:pt x="191085" y="477863"/>
                  <a:pt x="202831" y="466131"/>
                  <a:pt x="202920" y="451556"/>
                </a:cubicBezTo>
                <a:cubicBezTo>
                  <a:pt x="202920" y="436981"/>
                  <a:pt x="191085" y="425250"/>
                  <a:pt x="176581" y="425250"/>
                </a:cubicBezTo>
                <a:close/>
                <a:moveTo>
                  <a:pt x="326110" y="396366"/>
                </a:moveTo>
                <a:cubicBezTo>
                  <a:pt x="356721" y="396366"/>
                  <a:pt x="381548" y="421250"/>
                  <a:pt x="381548" y="451645"/>
                </a:cubicBezTo>
                <a:cubicBezTo>
                  <a:pt x="381548" y="482129"/>
                  <a:pt x="356721" y="506924"/>
                  <a:pt x="326110" y="507013"/>
                </a:cubicBezTo>
                <a:cubicBezTo>
                  <a:pt x="295498" y="507013"/>
                  <a:pt x="270760" y="482129"/>
                  <a:pt x="270760" y="451645"/>
                </a:cubicBezTo>
                <a:cubicBezTo>
                  <a:pt x="270760" y="421073"/>
                  <a:pt x="295676" y="396366"/>
                  <a:pt x="326110" y="396366"/>
                </a:cubicBezTo>
                <a:close/>
                <a:moveTo>
                  <a:pt x="176581" y="396366"/>
                </a:moveTo>
                <a:cubicBezTo>
                  <a:pt x="207103" y="396366"/>
                  <a:pt x="231930" y="421250"/>
                  <a:pt x="232019" y="451645"/>
                </a:cubicBezTo>
                <a:cubicBezTo>
                  <a:pt x="232019" y="482217"/>
                  <a:pt x="207192" y="507013"/>
                  <a:pt x="176581" y="507013"/>
                </a:cubicBezTo>
                <a:cubicBezTo>
                  <a:pt x="145969" y="507013"/>
                  <a:pt x="121231" y="482129"/>
                  <a:pt x="121231" y="451645"/>
                </a:cubicBezTo>
                <a:cubicBezTo>
                  <a:pt x="121231" y="421073"/>
                  <a:pt x="146147" y="396366"/>
                  <a:pt x="176581" y="396366"/>
                </a:cubicBezTo>
                <a:close/>
                <a:moveTo>
                  <a:pt x="350357" y="345347"/>
                </a:moveTo>
                <a:cubicBezTo>
                  <a:pt x="359671" y="345347"/>
                  <a:pt x="367222" y="352898"/>
                  <a:pt x="367222" y="362212"/>
                </a:cubicBezTo>
                <a:cubicBezTo>
                  <a:pt x="367222" y="371526"/>
                  <a:pt x="359671" y="379077"/>
                  <a:pt x="350357" y="379077"/>
                </a:cubicBezTo>
                <a:cubicBezTo>
                  <a:pt x="341043" y="379077"/>
                  <a:pt x="333492" y="371526"/>
                  <a:pt x="333492" y="362212"/>
                </a:cubicBezTo>
                <a:cubicBezTo>
                  <a:pt x="333492" y="352898"/>
                  <a:pt x="341043" y="345347"/>
                  <a:pt x="350357" y="345347"/>
                </a:cubicBezTo>
                <a:close/>
                <a:moveTo>
                  <a:pt x="384758" y="310911"/>
                </a:moveTo>
                <a:cubicBezTo>
                  <a:pt x="394053" y="310911"/>
                  <a:pt x="401588" y="318446"/>
                  <a:pt x="401588" y="327741"/>
                </a:cubicBezTo>
                <a:cubicBezTo>
                  <a:pt x="401588" y="337036"/>
                  <a:pt x="394053" y="344571"/>
                  <a:pt x="384758" y="344571"/>
                </a:cubicBezTo>
                <a:cubicBezTo>
                  <a:pt x="375463" y="344571"/>
                  <a:pt x="367928" y="337036"/>
                  <a:pt x="367928" y="327741"/>
                </a:cubicBezTo>
                <a:cubicBezTo>
                  <a:pt x="367928" y="318446"/>
                  <a:pt x="375463" y="310911"/>
                  <a:pt x="384758" y="310911"/>
                </a:cubicBezTo>
                <a:close/>
                <a:moveTo>
                  <a:pt x="315921" y="310911"/>
                </a:moveTo>
                <a:cubicBezTo>
                  <a:pt x="325235" y="310911"/>
                  <a:pt x="332786" y="318446"/>
                  <a:pt x="332786" y="327741"/>
                </a:cubicBezTo>
                <a:cubicBezTo>
                  <a:pt x="332786" y="337036"/>
                  <a:pt x="325235" y="344571"/>
                  <a:pt x="315921" y="344571"/>
                </a:cubicBezTo>
                <a:cubicBezTo>
                  <a:pt x="306607" y="344571"/>
                  <a:pt x="299056" y="337036"/>
                  <a:pt x="299056" y="327741"/>
                </a:cubicBezTo>
                <a:cubicBezTo>
                  <a:pt x="299056" y="318446"/>
                  <a:pt x="306607" y="310911"/>
                  <a:pt x="315921" y="310911"/>
                </a:cubicBezTo>
                <a:close/>
                <a:moveTo>
                  <a:pt x="350357" y="276617"/>
                </a:moveTo>
                <a:cubicBezTo>
                  <a:pt x="359671" y="276617"/>
                  <a:pt x="367222" y="284136"/>
                  <a:pt x="367222" y="293412"/>
                </a:cubicBezTo>
                <a:cubicBezTo>
                  <a:pt x="367222" y="302688"/>
                  <a:pt x="359671" y="310207"/>
                  <a:pt x="350357" y="310207"/>
                </a:cubicBezTo>
                <a:cubicBezTo>
                  <a:pt x="341043" y="310207"/>
                  <a:pt x="333492" y="302688"/>
                  <a:pt x="333492" y="293412"/>
                </a:cubicBezTo>
                <a:cubicBezTo>
                  <a:pt x="333492" y="284136"/>
                  <a:pt x="341043" y="276617"/>
                  <a:pt x="350357" y="276617"/>
                </a:cubicBezTo>
                <a:close/>
                <a:moveTo>
                  <a:pt x="153604" y="275840"/>
                </a:moveTo>
                <a:cubicBezTo>
                  <a:pt x="161614" y="275840"/>
                  <a:pt x="168022" y="282328"/>
                  <a:pt x="168022" y="290415"/>
                </a:cubicBezTo>
                <a:lnTo>
                  <a:pt x="168022" y="310767"/>
                </a:lnTo>
                <a:lnTo>
                  <a:pt x="188491" y="310767"/>
                </a:lnTo>
                <a:cubicBezTo>
                  <a:pt x="196501" y="310767"/>
                  <a:pt x="203087" y="317254"/>
                  <a:pt x="203087" y="325342"/>
                </a:cubicBezTo>
                <a:cubicBezTo>
                  <a:pt x="203087" y="333429"/>
                  <a:pt x="196501" y="339916"/>
                  <a:pt x="188491" y="339916"/>
                </a:cubicBezTo>
                <a:lnTo>
                  <a:pt x="168200" y="339916"/>
                </a:lnTo>
                <a:lnTo>
                  <a:pt x="168200" y="360268"/>
                </a:lnTo>
                <a:cubicBezTo>
                  <a:pt x="168200" y="368355"/>
                  <a:pt x="161614" y="374843"/>
                  <a:pt x="153604" y="374843"/>
                </a:cubicBezTo>
                <a:cubicBezTo>
                  <a:pt x="145505" y="374843"/>
                  <a:pt x="139008" y="368355"/>
                  <a:pt x="139008" y="360268"/>
                </a:cubicBezTo>
                <a:lnTo>
                  <a:pt x="139008" y="339916"/>
                </a:lnTo>
                <a:lnTo>
                  <a:pt x="118539" y="339916"/>
                </a:lnTo>
                <a:cubicBezTo>
                  <a:pt x="110529" y="339916"/>
                  <a:pt x="103943" y="333429"/>
                  <a:pt x="103943" y="325342"/>
                </a:cubicBezTo>
                <a:cubicBezTo>
                  <a:pt x="103943" y="317254"/>
                  <a:pt x="110529" y="310767"/>
                  <a:pt x="118539" y="310767"/>
                </a:cubicBezTo>
                <a:lnTo>
                  <a:pt x="139008" y="310767"/>
                </a:lnTo>
                <a:lnTo>
                  <a:pt x="139008" y="290415"/>
                </a:lnTo>
                <a:cubicBezTo>
                  <a:pt x="139008" y="282328"/>
                  <a:pt x="145505" y="275840"/>
                  <a:pt x="153604" y="275840"/>
                </a:cubicBezTo>
                <a:close/>
                <a:moveTo>
                  <a:pt x="145154" y="225386"/>
                </a:moveTo>
                <a:lnTo>
                  <a:pt x="360083" y="225386"/>
                </a:lnTo>
                <a:cubicBezTo>
                  <a:pt x="360884" y="225386"/>
                  <a:pt x="361685" y="225475"/>
                  <a:pt x="362574" y="225564"/>
                </a:cubicBezTo>
                <a:lnTo>
                  <a:pt x="364532" y="225919"/>
                </a:lnTo>
                <a:cubicBezTo>
                  <a:pt x="417130" y="229296"/>
                  <a:pt x="459848" y="267421"/>
                  <a:pt x="468481" y="319054"/>
                </a:cubicBezTo>
                <a:lnTo>
                  <a:pt x="501143" y="494569"/>
                </a:lnTo>
                <a:cubicBezTo>
                  <a:pt x="502122" y="499190"/>
                  <a:pt x="502567" y="504078"/>
                  <a:pt x="502567" y="509055"/>
                </a:cubicBezTo>
                <a:cubicBezTo>
                  <a:pt x="502567" y="548513"/>
                  <a:pt x="470439" y="580594"/>
                  <a:pt x="430924" y="580594"/>
                </a:cubicBezTo>
                <a:cubicBezTo>
                  <a:pt x="407073" y="580594"/>
                  <a:pt x="384824" y="568775"/>
                  <a:pt x="371474" y="548957"/>
                </a:cubicBezTo>
                <a:lnTo>
                  <a:pt x="354743" y="525851"/>
                </a:lnTo>
                <a:cubicBezTo>
                  <a:pt x="350115" y="519364"/>
                  <a:pt x="351539" y="510299"/>
                  <a:pt x="358036" y="505589"/>
                </a:cubicBezTo>
                <a:cubicBezTo>
                  <a:pt x="364532" y="500968"/>
                  <a:pt x="373610" y="502390"/>
                  <a:pt x="378327" y="508877"/>
                </a:cubicBezTo>
                <a:lnTo>
                  <a:pt x="395414" y="532516"/>
                </a:lnTo>
                <a:cubicBezTo>
                  <a:pt x="403602" y="544691"/>
                  <a:pt x="416774" y="551712"/>
                  <a:pt x="431013" y="551712"/>
                </a:cubicBezTo>
                <a:cubicBezTo>
                  <a:pt x="454509" y="551712"/>
                  <a:pt x="473643" y="532605"/>
                  <a:pt x="473643" y="509144"/>
                </a:cubicBezTo>
                <a:cubicBezTo>
                  <a:pt x="473643" y="506300"/>
                  <a:pt x="473287" y="503367"/>
                  <a:pt x="472664" y="500346"/>
                </a:cubicBezTo>
                <a:lnTo>
                  <a:pt x="439824" y="324297"/>
                </a:lnTo>
                <a:cubicBezTo>
                  <a:pt x="433505" y="286261"/>
                  <a:pt x="400754" y="257201"/>
                  <a:pt x="362040" y="255068"/>
                </a:cubicBezTo>
                <a:cubicBezTo>
                  <a:pt x="361507" y="254979"/>
                  <a:pt x="360973" y="254979"/>
                  <a:pt x="360439" y="254890"/>
                </a:cubicBezTo>
                <a:lnTo>
                  <a:pt x="358837" y="254624"/>
                </a:lnTo>
                <a:lnTo>
                  <a:pt x="145243" y="254624"/>
                </a:lnTo>
                <a:cubicBezTo>
                  <a:pt x="104305" y="254624"/>
                  <a:pt x="69685" y="283862"/>
                  <a:pt x="62921" y="324030"/>
                </a:cubicBezTo>
                <a:lnTo>
                  <a:pt x="30081" y="500168"/>
                </a:lnTo>
                <a:cubicBezTo>
                  <a:pt x="29458" y="503367"/>
                  <a:pt x="29102" y="506300"/>
                  <a:pt x="29102" y="509233"/>
                </a:cubicBezTo>
                <a:cubicBezTo>
                  <a:pt x="29102" y="532694"/>
                  <a:pt x="48236" y="551801"/>
                  <a:pt x="71732" y="551801"/>
                </a:cubicBezTo>
                <a:cubicBezTo>
                  <a:pt x="85971" y="551801"/>
                  <a:pt x="99143" y="544691"/>
                  <a:pt x="107064" y="532961"/>
                </a:cubicBezTo>
                <a:lnTo>
                  <a:pt x="123172" y="510654"/>
                </a:lnTo>
                <a:cubicBezTo>
                  <a:pt x="127978" y="504167"/>
                  <a:pt x="136967" y="502656"/>
                  <a:pt x="143463" y="507366"/>
                </a:cubicBezTo>
                <a:cubicBezTo>
                  <a:pt x="150049" y="512076"/>
                  <a:pt x="151562" y="521141"/>
                  <a:pt x="146845" y="527628"/>
                </a:cubicBezTo>
                <a:lnTo>
                  <a:pt x="130915" y="549579"/>
                </a:lnTo>
                <a:cubicBezTo>
                  <a:pt x="117743" y="568863"/>
                  <a:pt x="95583" y="580683"/>
                  <a:pt x="71732" y="580683"/>
                </a:cubicBezTo>
                <a:cubicBezTo>
                  <a:pt x="32217" y="580683"/>
                  <a:pt x="0" y="548601"/>
                  <a:pt x="0" y="509144"/>
                </a:cubicBezTo>
                <a:cubicBezTo>
                  <a:pt x="0" y="504167"/>
                  <a:pt x="534" y="499190"/>
                  <a:pt x="1602" y="494303"/>
                </a:cubicBezTo>
                <a:lnTo>
                  <a:pt x="34175" y="318698"/>
                </a:lnTo>
                <a:cubicBezTo>
                  <a:pt x="43342" y="264666"/>
                  <a:pt x="89976" y="225386"/>
                  <a:pt x="145154" y="225386"/>
                </a:cubicBezTo>
                <a:close/>
                <a:moveTo>
                  <a:pt x="251354" y="154750"/>
                </a:moveTo>
                <a:cubicBezTo>
                  <a:pt x="265417" y="154750"/>
                  <a:pt x="278946" y="159012"/>
                  <a:pt x="290339" y="167091"/>
                </a:cubicBezTo>
                <a:cubicBezTo>
                  <a:pt x="296837" y="171708"/>
                  <a:pt x="298350" y="180764"/>
                  <a:pt x="293722" y="187334"/>
                </a:cubicBezTo>
                <a:cubicBezTo>
                  <a:pt x="289093" y="193816"/>
                  <a:pt x="280014" y="195325"/>
                  <a:pt x="273428" y="190708"/>
                </a:cubicBezTo>
                <a:cubicBezTo>
                  <a:pt x="260521" y="181652"/>
                  <a:pt x="242097" y="181652"/>
                  <a:pt x="229279" y="190708"/>
                </a:cubicBezTo>
                <a:cubicBezTo>
                  <a:pt x="226698" y="192661"/>
                  <a:pt x="223850" y="193461"/>
                  <a:pt x="220913" y="193461"/>
                </a:cubicBezTo>
                <a:cubicBezTo>
                  <a:pt x="216373" y="193461"/>
                  <a:pt x="211834" y="191330"/>
                  <a:pt x="208985" y="187334"/>
                </a:cubicBezTo>
                <a:cubicBezTo>
                  <a:pt x="204357" y="180764"/>
                  <a:pt x="205959" y="171708"/>
                  <a:pt x="212457" y="167091"/>
                </a:cubicBezTo>
                <a:cubicBezTo>
                  <a:pt x="223850" y="159012"/>
                  <a:pt x="237379" y="154750"/>
                  <a:pt x="251354" y="154750"/>
                </a:cubicBezTo>
                <a:close/>
                <a:moveTo>
                  <a:pt x="251345" y="77622"/>
                </a:moveTo>
                <a:cubicBezTo>
                  <a:pt x="282595" y="77622"/>
                  <a:pt x="312420" y="86952"/>
                  <a:pt x="337527" y="104901"/>
                </a:cubicBezTo>
                <a:cubicBezTo>
                  <a:pt x="344115" y="109521"/>
                  <a:pt x="345629" y="118585"/>
                  <a:pt x="340999" y="125160"/>
                </a:cubicBezTo>
                <a:cubicBezTo>
                  <a:pt x="338150" y="129158"/>
                  <a:pt x="333610" y="131291"/>
                  <a:pt x="329158" y="131291"/>
                </a:cubicBezTo>
                <a:cubicBezTo>
                  <a:pt x="326131" y="131291"/>
                  <a:pt x="323193" y="130314"/>
                  <a:pt x="320700" y="128536"/>
                </a:cubicBezTo>
                <a:cubicBezTo>
                  <a:pt x="300401" y="114231"/>
                  <a:pt x="276451" y="106678"/>
                  <a:pt x="251345" y="106678"/>
                </a:cubicBezTo>
                <a:cubicBezTo>
                  <a:pt x="226327" y="106678"/>
                  <a:pt x="202377" y="114231"/>
                  <a:pt x="182078" y="128536"/>
                </a:cubicBezTo>
                <a:cubicBezTo>
                  <a:pt x="175490" y="133157"/>
                  <a:pt x="166408" y="131646"/>
                  <a:pt x="161779" y="125160"/>
                </a:cubicBezTo>
                <a:cubicBezTo>
                  <a:pt x="157149" y="118585"/>
                  <a:pt x="158663" y="109521"/>
                  <a:pt x="165162" y="104901"/>
                </a:cubicBezTo>
                <a:cubicBezTo>
                  <a:pt x="190447" y="87130"/>
                  <a:pt x="220183" y="77622"/>
                  <a:pt x="251345" y="77622"/>
                </a:cubicBezTo>
                <a:close/>
                <a:moveTo>
                  <a:pt x="251355" y="0"/>
                </a:moveTo>
                <a:cubicBezTo>
                  <a:pt x="302444" y="0"/>
                  <a:pt x="351220" y="15375"/>
                  <a:pt x="392519" y="44614"/>
                </a:cubicBezTo>
                <a:cubicBezTo>
                  <a:pt x="399017" y="49236"/>
                  <a:pt x="400530" y="58390"/>
                  <a:pt x="395902" y="64878"/>
                </a:cubicBezTo>
                <a:cubicBezTo>
                  <a:pt x="391273" y="71454"/>
                  <a:pt x="382195" y="72965"/>
                  <a:pt x="375608" y="68344"/>
                </a:cubicBezTo>
                <a:cubicBezTo>
                  <a:pt x="339293" y="42659"/>
                  <a:pt x="296392" y="28973"/>
                  <a:pt x="251355" y="28973"/>
                </a:cubicBezTo>
                <a:cubicBezTo>
                  <a:pt x="206406" y="28973"/>
                  <a:pt x="163416" y="42659"/>
                  <a:pt x="127101" y="68344"/>
                </a:cubicBezTo>
                <a:cubicBezTo>
                  <a:pt x="124520" y="70210"/>
                  <a:pt x="121672" y="71099"/>
                  <a:pt x="118734" y="71099"/>
                </a:cubicBezTo>
                <a:cubicBezTo>
                  <a:pt x="114195" y="71099"/>
                  <a:pt x="109656" y="68966"/>
                  <a:pt x="106807" y="64878"/>
                </a:cubicBezTo>
                <a:cubicBezTo>
                  <a:pt x="102179" y="58390"/>
                  <a:pt x="103781" y="49236"/>
                  <a:pt x="110279" y="44614"/>
                </a:cubicBezTo>
                <a:cubicBezTo>
                  <a:pt x="151578" y="15375"/>
                  <a:pt x="200354" y="0"/>
                  <a:pt x="251355" y="0"/>
                </a:cubicBezTo>
                <a:close/>
              </a:path>
            </a:pathLst>
          </a:custGeom>
          <a:solidFill>
            <a:schemeClr val="tx1">
              <a:lumMod val="65000"/>
              <a:lumOff val="35000"/>
            </a:schemeClr>
          </a:solidFill>
          <a:ln>
            <a:noFill/>
          </a:ln>
        </p:spPr>
      </p:sp>
      <p:sp>
        <p:nvSpPr>
          <p:cNvPr id="15" name="internet-explorer-logo-on-laptop-computer_67777"/>
          <p:cNvSpPr>
            <a:spLocks noChangeAspect="1"/>
          </p:cNvSpPr>
          <p:nvPr/>
        </p:nvSpPr>
        <p:spPr bwMode="auto">
          <a:xfrm>
            <a:off x="4620353" y="3295666"/>
            <a:ext cx="509966" cy="431417"/>
          </a:xfrm>
          <a:custGeom>
            <a:avLst/>
            <a:gdLst>
              <a:gd name="connsiteX0" fmla="*/ 248836 w 605747"/>
              <a:gd name="connsiteY0" fmla="*/ 407710 h 512446"/>
              <a:gd name="connsiteX1" fmla="*/ 243880 w 605747"/>
              <a:gd name="connsiteY1" fmla="*/ 411730 h 512446"/>
              <a:gd name="connsiteX2" fmla="*/ 233866 w 605747"/>
              <a:gd name="connsiteY2" fmla="*/ 467088 h 512446"/>
              <a:gd name="connsiteX3" fmla="*/ 235002 w 605747"/>
              <a:gd name="connsiteY3" fmla="*/ 471211 h 512446"/>
              <a:gd name="connsiteX4" fmla="*/ 238822 w 605747"/>
              <a:gd name="connsiteY4" fmla="*/ 472964 h 512446"/>
              <a:gd name="connsiteX5" fmla="*/ 366946 w 605747"/>
              <a:gd name="connsiteY5" fmla="*/ 472964 h 512446"/>
              <a:gd name="connsiteX6" fmla="*/ 371902 w 605747"/>
              <a:gd name="connsiteY6" fmla="*/ 468015 h 512446"/>
              <a:gd name="connsiteX7" fmla="*/ 371695 w 605747"/>
              <a:gd name="connsiteY7" fmla="*/ 466675 h 512446"/>
              <a:gd name="connsiteX8" fmla="*/ 361887 w 605747"/>
              <a:gd name="connsiteY8" fmla="*/ 411730 h 512446"/>
              <a:gd name="connsiteX9" fmla="*/ 356932 w 605747"/>
              <a:gd name="connsiteY9" fmla="*/ 407710 h 512446"/>
              <a:gd name="connsiteX10" fmla="*/ 206831 w 605747"/>
              <a:gd name="connsiteY10" fmla="*/ 178107 h 512446"/>
              <a:gd name="connsiteX11" fmla="*/ 206831 w 605747"/>
              <a:gd name="connsiteY11" fmla="*/ 181097 h 512446"/>
              <a:gd name="connsiteX12" fmla="*/ 211372 w 605747"/>
              <a:gd name="connsiteY12" fmla="*/ 212962 h 512446"/>
              <a:gd name="connsiteX13" fmla="*/ 209824 w 605747"/>
              <a:gd name="connsiteY13" fmla="*/ 217499 h 512446"/>
              <a:gd name="connsiteX14" fmla="*/ 213952 w 605747"/>
              <a:gd name="connsiteY14" fmla="*/ 270090 h 512446"/>
              <a:gd name="connsiteX15" fmla="*/ 239547 w 605747"/>
              <a:gd name="connsiteY15" fmla="*/ 279062 h 512446"/>
              <a:gd name="connsiteX16" fmla="*/ 266587 w 605747"/>
              <a:gd name="connsiteY16" fmla="*/ 274215 h 512446"/>
              <a:gd name="connsiteX17" fmla="*/ 298787 w 605747"/>
              <a:gd name="connsiteY17" fmla="*/ 281227 h 512446"/>
              <a:gd name="connsiteX18" fmla="*/ 239547 w 605747"/>
              <a:gd name="connsiteY18" fmla="*/ 298139 h 512446"/>
              <a:gd name="connsiteX19" fmla="*/ 200432 w 605747"/>
              <a:gd name="connsiteY19" fmla="*/ 283599 h 512446"/>
              <a:gd name="connsiteX20" fmla="*/ 191660 w 605747"/>
              <a:gd name="connsiteY20" fmla="*/ 211518 h 512446"/>
              <a:gd name="connsiteX21" fmla="*/ 206831 w 605747"/>
              <a:gd name="connsiteY21" fmla="*/ 178107 h 512446"/>
              <a:gd name="connsiteX22" fmla="*/ 304170 w 605747"/>
              <a:gd name="connsiteY22" fmla="*/ 123656 h 512446"/>
              <a:gd name="connsiteX23" fmla="*/ 266386 w 605747"/>
              <a:gd name="connsiteY23" fmla="*/ 137985 h 512446"/>
              <a:gd name="connsiteX24" fmla="*/ 251829 w 605747"/>
              <a:gd name="connsiteY24" fmla="*/ 162727 h 512446"/>
              <a:gd name="connsiteX25" fmla="*/ 354344 w 605747"/>
              <a:gd name="connsiteY25" fmla="*/ 162727 h 512446"/>
              <a:gd name="connsiteX26" fmla="*/ 304170 w 605747"/>
              <a:gd name="connsiteY26" fmla="*/ 123656 h 512446"/>
              <a:gd name="connsiteX27" fmla="*/ 304170 w 605747"/>
              <a:gd name="connsiteY27" fmla="*/ 92935 h 512446"/>
              <a:gd name="connsiteX28" fmla="*/ 363635 w 605747"/>
              <a:gd name="connsiteY28" fmla="*/ 117573 h 512446"/>
              <a:gd name="connsiteX29" fmla="*/ 387173 w 605747"/>
              <a:gd name="connsiteY29" fmla="*/ 179324 h 512446"/>
              <a:gd name="connsiteX30" fmla="*/ 383147 w 605747"/>
              <a:gd name="connsiteY30" fmla="*/ 189427 h 512446"/>
              <a:gd name="connsiteX31" fmla="*/ 373133 w 605747"/>
              <a:gd name="connsiteY31" fmla="*/ 193551 h 512446"/>
              <a:gd name="connsiteX32" fmla="*/ 250384 w 605747"/>
              <a:gd name="connsiteY32" fmla="*/ 193551 h 512446"/>
              <a:gd name="connsiteX33" fmla="*/ 264837 w 605747"/>
              <a:gd name="connsiteY33" fmla="*/ 223034 h 512446"/>
              <a:gd name="connsiteX34" fmla="*/ 304170 w 605747"/>
              <a:gd name="connsiteY34" fmla="*/ 238807 h 512446"/>
              <a:gd name="connsiteX35" fmla="*/ 347840 w 605747"/>
              <a:gd name="connsiteY35" fmla="*/ 221900 h 512446"/>
              <a:gd name="connsiteX36" fmla="*/ 357854 w 605747"/>
              <a:gd name="connsiteY36" fmla="*/ 217468 h 512446"/>
              <a:gd name="connsiteX37" fmla="*/ 367971 w 605747"/>
              <a:gd name="connsiteY37" fmla="*/ 221591 h 512446"/>
              <a:gd name="connsiteX38" fmla="*/ 369829 w 605747"/>
              <a:gd name="connsiteY38" fmla="*/ 223447 h 512446"/>
              <a:gd name="connsiteX39" fmla="*/ 370035 w 605747"/>
              <a:gd name="connsiteY39" fmla="*/ 243137 h 512446"/>
              <a:gd name="connsiteX40" fmla="*/ 304170 w 605747"/>
              <a:gd name="connsiteY40" fmla="*/ 269631 h 512446"/>
              <a:gd name="connsiteX41" fmla="*/ 242641 w 605747"/>
              <a:gd name="connsiteY41" fmla="*/ 244271 h 512446"/>
              <a:gd name="connsiteX42" fmla="*/ 218484 w 605747"/>
              <a:gd name="connsiteY42" fmla="*/ 181077 h 512446"/>
              <a:gd name="connsiteX43" fmla="*/ 242745 w 605747"/>
              <a:gd name="connsiteY43" fmla="*/ 118192 h 512446"/>
              <a:gd name="connsiteX44" fmla="*/ 304170 w 605747"/>
              <a:gd name="connsiteY44" fmla="*/ 92935 h 512446"/>
              <a:gd name="connsiteX45" fmla="*/ 366216 w 605747"/>
              <a:gd name="connsiteY45" fmla="*/ 64497 h 512446"/>
              <a:gd name="connsiteX46" fmla="*/ 405329 w 605747"/>
              <a:gd name="connsiteY46" fmla="*/ 78929 h 512446"/>
              <a:gd name="connsiteX47" fmla="*/ 413998 w 605747"/>
              <a:gd name="connsiteY47" fmla="*/ 150987 h 512446"/>
              <a:gd name="connsiteX48" fmla="*/ 398105 w 605747"/>
              <a:gd name="connsiteY48" fmla="*/ 185728 h 512446"/>
              <a:gd name="connsiteX49" fmla="*/ 398931 w 605747"/>
              <a:gd name="connsiteY49" fmla="*/ 179130 h 512446"/>
              <a:gd name="connsiteX50" fmla="*/ 394493 w 605747"/>
              <a:gd name="connsiteY50" fmla="*/ 149132 h 512446"/>
              <a:gd name="connsiteX51" fmla="*/ 395835 w 605747"/>
              <a:gd name="connsiteY51" fmla="*/ 145111 h 512446"/>
              <a:gd name="connsiteX52" fmla="*/ 391810 w 605747"/>
              <a:gd name="connsiteY52" fmla="*/ 92434 h 512446"/>
              <a:gd name="connsiteX53" fmla="*/ 366216 w 605747"/>
              <a:gd name="connsiteY53" fmla="*/ 83568 h 512446"/>
              <a:gd name="connsiteX54" fmla="*/ 340313 w 605747"/>
              <a:gd name="connsiteY54" fmla="*/ 88001 h 512446"/>
              <a:gd name="connsiteX55" fmla="*/ 307185 w 605747"/>
              <a:gd name="connsiteY55" fmla="*/ 81300 h 512446"/>
              <a:gd name="connsiteX56" fmla="*/ 366216 w 605747"/>
              <a:gd name="connsiteY56" fmla="*/ 64497 h 512446"/>
              <a:gd name="connsiteX57" fmla="*/ 94488 w 605747"/>
              <a:gd name="connsiteY57" fmla="*/ 49173 h 512446"/>
              <a:gd name="connsiteX58" fmla="*/ 87261 w 605747"/>
              <a:gd name="connsiteY58" fmla="*/ 56286 h 512446"/>
              <a:gd name="connsiteX59" fmla="*/ 87261 w 605747"/>
              <a:gd name="connsiteY59" fmla="*/ 304004 h 512446"/>
              <a:gd name="connsiteX60" fmla="*/ 91494 w 605747"/>
              <a:gd name="connsiteY60" fmla="*/ 310498 h 512446"/>
              <a:gd name="connsiteX61" fmla="*/ 514170 w 605747"/>
              <a:gd name="connsiteY61" fmla="*/ 310498 h 512446"/>
              <a:gd name="connsiteX62" fmla="*/ 518403 w 605747"/>
              <a:gd name="connsiteY62" fmla="*/ 304004 h 512446"/>
              <a:gd name="connsiteX63" fmla="*/ 518403 w 605747"/>
              <a:gd name="connsiteY63" fmla="*/ 56286 h 512446"/>
              <a:gd name="connsiteX64" fmla="*/ 511280 w 605747"/>
              <a:gd name="connsiteY64" fmla="*/ 49173 h 512446"/>
              <a:gd name="connsiteX65" fmla="*/ 94488 w 605747"/>
              <a:gd name="connsiteY65" fmla="*/ 0 h 512446"/>
              <a:gd name="connsiteX66" fmla="*/ 511280 w 605747"/>
              <a:gd name="connsiteY66" fmla="*/ 0 h 512446"/>
              <a:gd name="connsiteX67" fmla="*/ 567650 w 605747"/>
              <a:gd name="connsiteY67" fmla="*/ 56286 h 512446"/>
              <a:gd name="connsiteX68" fmla="*/ 567650 w 605747"/>
              <a:gd name="connsiteY68" fmla="*/ 304004 h 512446"/>
              <a:gd name="connsiteX69" fmla="*/ 564347 w 605747"/>
              <a:gd name="connsiteY69" fmla="*/ 323075 h 512446"/>
              <a:gd name="connsiteX70" fmla="*/ 567031 w 605747"/>
              <a:gd name="connsiteY70" fmla="*/ 329569 h 512446"/>
              <a:gd name="connsiteX71" fmla="*/ 604611 w 605747"/>
              <a:gd name="connsiteY71" fmla="*/ 479870 h 512446"/>
              <a:gd name="connsiteX72" fmla="*/ 605747 w 605747"/>
              <a:gd name="connsiteY72" fmla="*/ 487190 h 512446"/>
              <a:gd name="connsiteX73" fmla="*/ 580452 w 605747"/>
              <a:gd name="connsiteY73" fmla="*/ 512446 h 512446"/>
              <a:gd name="connsiteX74" fmla="*/ 25315 w 605747"/>
              <a:gd name="connsiteY74" fmla="*/ 512446 h 512446"/>
              <a:gd name="connsiteX75" fmla="*/ 5389 w 605747"/>
              <a:gd name="connsiteY75" fmla="*/ 502756 h 512446"/>
              <a:gd name="connsiteX76" fmla="*/ 743 w 605747"/>
              <a:gd name="connsiteY76" fmla="*/ 481108 h 512446"/>
              <a:gd name="connsiteX77" fmla="*/ 38737 w 605747"/>
              <a:gd name="connsiteY77" fmla="*/ 329569 h 512446"/>
              <a:gd name="connsiteX78" fmla="*/ 41421 w 605747"/>
              <a:gd name="connsiteY78" fmla="*/ 323075 h 512446"/>
              <a:gd name="connsiteX79" fmla="*/ 38014 w 605747"/>
              <a:gd name="connsiteY79" fmla="*/ 304004 h 512446"/>
              <a:gd name="connsiteX80" fmla="*/ 38014 w 605747"/>
              <a:gd name="connsiteY80" fmla="*/ 56286 h 512446"/>
              <a:gd name="connsiteX81" fmla="*/ 94488 w 605747"/>
              <a:gd name="connsiteY81" fmla="*/ 0 h 5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5747" h="512446">
                <a:moveTo>
                  <a:pt x="248836" y="407710"/>
                </a:moveTo>
                <a:cubicBezTo>
                  <a:pt x="246358" y="407710"/>
                  <a:pt x="244293" y="409359"/>
                  <a:pt x="243880" y="411730"/>
                </a:cubicBezTo>
                <a:lnTo>
                  <a:pt x="233866" y="467088"/>
                </a:lnTo>
                <a:cubicBezTo>
                  <a:pt x="233659" y="468531"/>
                  <a:pt x="234072" y="470077"/>
                  <a:pt x="235002" y="471211"/>
                </a:cubicBezTo>
                <a:cubicBezTo>
                  <a:pt x="235931" y="472345"/>
                  <a:pt x="237273" y="472964"/>
                  <a:pt x="238822" y="472964"/>
                </a:cubicBezTo>
                <a:lnTo>
                  <a:pt x="366946" y="472964"/>
                </a:lnTo>
                <a:cubicBezTo>
                  <a:pt x="369734" y="472964"/>
                  <a:pt x="371902" y="470696"/>
                  <a:pt x="371902" y="468015"/>
                </a:cubicBezTo>
                <a:cubicBezTo>
                  <a:pt x="371902" y="467500"/>
                  <a:pt x="371902" y="467088"/>
                  <a:pt x="371695" y="466675"/>
                </a:cubicBezTo>
                <a:lnTo>
                  <a:pt x="361887" y="411730"/>
                </a:lnTo>
                <a:cubicBezTo>
                  <a:pt x="361371" y="409359"/>
                  <a:pt x="359306" y="407710"/>
                  <a:pt x="356932" y="407710"/>
                </a:cubicBezTo>
                <a:close/>
                <a:moveTo>
                  <a:pt x="206831" y="178107"/>
                </a:moveTo>
                <a:cubicBezTo>
                  <a:pt x="206831" y="179035"/>
                  <a:pt x="206831" y="180066"/>
                  <a:pt x="206831" y="181097"/>
                </a:cubicBezTo>
                <a:cubicBezTo>
                  <a:pt x="206831" y="192234"/>
                  <a:pt x="208379" y="202856"/>
                  <a:pt x="211372" y="212962"/>
                </a:cubicBezTo>
                <a:cubicBezTo>
                  <a:pt x="210856" y="214405"/>
                  <a:pt x="210340" y="215952"/>
                  <a:pt x="209824" y="217499"/>
                </a:cubicBezTo>
                <a:cubicBezTo>
                  <a:pt x="202290" y="240804"/>
                  <a:pt x="203735" y="259984"/>
                  <a:pt x="213952" y="270090"/>
                </a:cubicBezTo>
                <a:cubicBezTo>
                  <a:pt x="219835" y="276071"/>
                  <a:pt x="228401" y="279062"/>
                  <a:pt x="239547" y="279062"/>
                </a:cubicBezTo>
                <a:cubicBezTo>
                  <a:pt x="247700" y="279062"/>
                  <a:pt x="256886" y="277309"/>
                  <a:pt x="266587" y="274215"/>
                </a:cubicBezTo>
                <a:cubicBezTo>
                  <a:pt x="276598" y="278237"/>
                  <a:pt x="287434" y="280609"/>
                  <a:pt x="298787" y="281227"/>
                </a:cubicBezTo>
                <a:cubicBezTo>
                  <a:pt x="277733" y="292261"/>
                  <a:pt x="257298" y="298139"/>
                  <a:pt x="239547" y="298139"/>
                </a:cubicBezTo>
                <a:cubicBezTo>
                  <a:pt x="223447" y="298139"/>
                  <a:pt x="209927" y="293086"/>
                  <a:pt x="200432" y="283599"/>
                </a:cubicBezTo>
                <a:cubicBezTo>
                  <a:pt x="184745" y="268028"/>
                  <a:pt x="181649" y="242351"/>
                  <a:pt x="191660" y="211518"/>
                </a:cubicBezTo>
                <a:cubicBezTo>
                  <a:pt x="195272" y="200484"/>
                  <a:pt x="200432" y="189244"/>
                  <a:pt x="206831" y="178107"/>
                </a:cubicBezTo>
                <a:close/>
                <a:moveTo>
                  <a:pt x="304170" y="123656"/>
                </a:moveTo>
                <a:cubicBezTo>
                  <a:pt x="289304" y="123656"/>
                  <a:pt x="276193" y="128604"/>
                  <a:pt x="266386" y="137985"/>
                </a:cubicBezTo>
                <a:cubicBezTo>
                  <a:pt x="259469" y="144686"/>
                  <a:pt x="254514" y="153036"/>
                  <a:pt x="251829" y="162727"/>
                </a:cubicBezTo>
                <a:lnTo>
                  <a:pt x="354344" y="162727"/>
                </a:lnTo>
                <a:cubicBezTo>
                  <a:pt x="348149" y="138295"/>
                  <a:pt x="329773" y="123656"/>
                  <a:pt x="304170" y="123656"/>
                </a:cubicBezTo>
                <a:close/>
                <a:moveTo>
                  <a:pt x="304170" y="92935"/>
                </a:moveTo>
                <a:cubicBezTo>
                  <a:pt x="327502" y="92935"/>
                  <a:pt x="348665" y="101595"/>
                  <a:pt x="363635" y="117573"/>
                </a:cubicBezTo>
                <a:cubicBezTo>
                  <a:pt x="378501" y="133140"/>
                  <a:pt x="386863" y="155098"/>
                  <a:pt x="387173" y="179324"/>
                </a:cubicBezTo>
                <a:cubicBezTo>
                  <a:pt x="387276" y="183139"/>
                  <a:pt x="385831" y="186747"/>
                  <a:pt x="383147" y="189427"/>
                </a:cubicBezTo>
                <a:cubicBezTo>
                  <a:pt x="380566" y="192107"/>
                  <a:pt x="376952" y="193551"/>
                  <a:pt x="373133" y="193551"/>
                </a:cubicBezTo>
                <a:lnTo>
                  <a:pt x="250384" y="193551"/>
                </a:lnTo>
                <a:cubicBezTo>
                  <a:pt x="252449" y="205200"/>
                  <a:pt x="257404" y="215406"/>
                  <a:pt x="264837" y="223034"/>
                </a:cubicBezTo>
                <a:cubicBezTo>
                  <a:pt x="274645" y="233240"/>
                  <a:pt x="288582" y="238807"/>
                  <a:pt x="304170" y="238807"/>
                </a:cubicBezTo>
                <a:cubicBezTo>
                  <a:pt x="322030" y="238807"/>
                  <a:pt x="337516" y="232828"/>
                  <a:pt x="347840" y="221900"/>
                </a:cubicBezTo>
                <a:cubicBezTo>
                  <a:pt x="350420" y="219117"/>
                  <a:pt x="354034" y="217571"/>
                  <a:pt x="357854" y="217468"/>
                </a:cubicBezTo>
                <a:cubicBezTo>
                  <a:pt x="361673" y="217468"/>
                  <a:pt x="365287" y="218911"/>
                  <a:pt x="367971" y="221591"/>
                </a:cubicBezTo>
                <a:lnTo>
                  <a:pt x="369829" y="223447"/>
                </a:lnTo>
                <a:cubicBezTo>
                  <a:pt x="375301" y="228911"/>
                  <a:pt x="375404" y="237570"/>
                  <a:pt x="370035" y="243137"/>
                </a:cubicBezTo>
                <a:cubicBezTo>
                  <a:pt x="353621" y="260250"/>
                  <a:pt x="330186" y="269631"/>
                  <a:pt x="304170" y="269631"/>
                </a:cubicBezTo>
                <a:cubicBezTo>
                  <a:pt x="280220" y="269631"/>
                  <a:pt x="258437" y="260559"/>
                  <a:pt x="242641" y="244271"/>
                </a:cubicBezTo>
                <a:cubicBezTo>
                  <a:pt x="227053" y="228086"/>
                  <a:pt x="218484" y="205612"/>
                  <a:pt x="218484" y="181077"/>
                </a:cubicBezTo>
                <a:cubicBezTo>
                  <a:pt x="218484" y="156645"/>
                  <a:pt x="227053" y="134274"/>
                  <a:pt x="242745" y="118192"/>
                </a:cubicBezTo>
                <a:cubicBezTo>
                  <a:pt x="258437" y="101904"/>
                  <a:pt x="280220" y="92935"/>
                  <a:pt x="304170" y="92935"/>
                </a:cubicBezTo>
                <a:close/>
                <a:moveTo>
                  <a:pt x="366216" y="64497"/>
                </a:moveTo>
                <a:cubicBezTo>
                  <a:pt x="382316" y="64497"/>
                  <a:pt x="395835" y="69445"/>
                  <a:pt x="405329" y="78929"/>
                </a:cubicBezTo>
                <a:cubicBezTo>
                  <a:pt x="421016" y="94599"/>
                  <a:pt x="424112" y="120164"/>
                  <a:pt x="413998" y="150987"/>
                </a:cubicBezTo>
                <a:cubicBezTo>
                  <a:pt x="410283" y="162430"/>
                  <a:pt x="404917" y="174079"/>
                  <a:pt x="398105" y="185728"/>
                </a:cubicBezTo>
                <a:cubicBezTo>
                  <a:pt x="398724" y="183563"/>
                  <a:pt x="398931" y="181398"/>
                  <a:pt x="398931" y="179130"/>
                </a:cubicBezTo>
                <a:cubicBezTo>
                  <a:pt x="398724" y="168719"/>
                  <a:pt x="397280" y="158616"/>
                  <a:pt x="394493" y="149132"/>
                </a:cubicBezTo>
                <a:cubicBezTo>
                  <a:pt x="395009" y="147792"/>
                  <a:pt x="395422" y="146452"/>
                  <a:pt x="395835" y="145111"/>
                </a:cubicBezTo>
                <a:cubicBezTo>
                  <a:pt x="403472" y="121814"/>
                  <a:pt x="402027" y="102639"/>
                  <a:pt x="391810" y="92434"/>
                </a:cubicBezTo>
                <a:cubicBezTo>
                  <a:pt x="385928" y="86558"/>
                  <a:pt x="377259" y="83568"/>
                  <a:pt x="366216" y="83568"/>
                </a:cubicBezTo>
                <a:cubicBezTo>
                  <a:pt x="358270" y="83568"/>
                  <a:pt x="349498" y="85115"/>
                  <a:pt x="340313" y="88001"/>
                </a:cubicBezTo>
                <a:cubicBezTo>
                  <a:pt x="330096" y="83877"/>
                  <a:pt x="318847" y="81610"/>
                  <a:pt x="307185" y="81300"/>
                </a:cubicBezTo>
                <a:cubicBezTo>
                  <a:pt x="327928" y="70476"/>
                  <a:pt x="348362" y="64497"/>
                  <a:pt x="366216" y="64497"/>
                </a:cubicBezTo>
                <a:close/>
                <a:moveTo>
                  <a:pt x="94488" y="49173"/>
                </a:moveTo>
                <a:cubicBezTo>
                  <a:pt x="90565" y="49173"/>
                  <a:pt x="87261" y="52368"/>
                  <a:pt x="87261" y="56286"/>
                </a:cubicBezTo>
                <a:lnTo>
                  <a:pt x="87261" y="304004"/>
                </a:lnTo>
                <a:cubicBezTo>
                  <a:pt x="87261" y="306890"/>
                  <a:pt x="89016" y="309364"/>
                  <a:pt x="91494" y="310498"/>
                </a:cubicBezTo>
                <a:lnTo>
                  <a:pt x="514170" y="310498"/>
                </a:lnTo>
                <a:cubicBezTo>
                  <a:pt x="516648" y="309364"/>
                  <a:pt x="518403" y="306890"/>
                  <a:pt x="518403" y="304004"/>
                </a:cubicBezTo>
                <a:lnTo>
                  <a:pt x="518403" y="56286"/>
                </a:lnTo>
                <a:cubicBezTo>
                  <a:pt x="518403" y="52368"/>
                  <a:pt x="515203" y="49173"/>
                  <a:pt x="511280" y="49173"/>
                </a:cubicBezTo>
                <a:close/>
                <a:moveTo>
                  <a:pt x="94488" y="0"/>
                </a:moveTo>
                <a:lnTo>
                  <a:pt x="511280" y="0"/>
                </a:lnTo>
                <a:cubicBezTo>
                  <a:pt x="542356" y="0"/>
                  <a:pt x="567650" y="25256"/>
                  <a:pt x="567650" y="56286"/>
                </a:cubicBezTo>
                <a:lnTo>
                  <a:pt x="567650" y="304004"/>
                </a:lnTo>
                <a:cubicBezTo>
                  <a:pt x="567650" y="310705"/>
                  <a:pt x="566515" y="317096"/>
                  <a:pt x="564347" y="323075"/>
                </a:cubicBezTo>
                <a:cubicBezTo>
                  <a:pt x="565482" y="325034"/>
                  <a:pt x="566411" y="327302"/>
                  <a:pt x="567031" y="329569"/>
                </a:cubicBezTo>
                <a:lnTo>
                  <a:pt x="604611" y="479870"/>
                </a:lnTo>
                <a:cubicBezTo>
                  <a:pt x="605334" y="482138"/>
                  <a:pt x="605747" y="484612"/>
                  <a:pt x="605747" y="487190"/>
                </a:cubicBezTo>
                <a:cubicBezTo>
                  <a:pt x="605747" y="501106"/>
                  <a:pt x="594390" y="512446"/>
                  <a:pt x="580452" y="512446"/>
                </a:cubicBezTo>
                <a:lnTo>
                  <a:pt x="25315" y="512446"/>
                </a:lnTo>
                <a:cubicBezTo>
                  <a:pt x="17469" y="512446"/>
                  <a:pt x="10138" y="508838"/>
                  <a:pt x="5389" y="502756"/>
                </a:cubicBezTo>
                <a:cubicBezTo>
                  <a:pt x="537" y="496571"/>
                  <a:pt x="-1115" y="488633"/>
                  <a:pt x="743" y="481108"/>
                </a:cubicBezTo>
                <a:lnTo>
                  <a:pt x="38737" y="329569"/>
                </a:lnTo>
                <a:cubicBezTo>
                  <a:pt x="39253" y="327302"/>
                  <a:pt x="40182" y="325034"/>
                  <a:pt x="41421" y="323075"/>
                </a:cubicBezTo>
                <a:cubicBezTo>
                  <a:pt x="39253" y="317096"/>
                  <a:pt x="38014" y="310705"/>
                  <a:pt x="38014" y="304004"/>
                </a:cubicBezTo>
                <a:lnTo>
                  <a:pt x="38014" y="56286"/>
                </a:lnTo>
                <a:cubicBezTo>
                  <a:pt x="38014" y="25256"/>
                  <a:pt x="63309" y="0"/>
                  <a:pt x="94488" y="0"/>
                </a:cubicBezTo>
                <a:close/>
              </a:path>
            </a:pathLst>
          </a:custGeom>
          <a:solidFill>
            <a:schemeClr val="tx1">
              <a:lumMod val="65000"/>
              <a:lumOff val="35000"/>
            </a:schemeClr>
          </a:solidFill>
          <a:ln>
            <a:noFill/>
          </a:ln>
        </p:spPr>
      </p:sp>
      <p:sp>
        <p:nvSpPr>
          <p:cNvPr id="16" name="firefox_152758"/>
          <p:cNvSpPr>
            <a:spLocks noChangeAspect="1"/>
          </p:cNvSpPr>
          <p:nvPr/>
        </p:nvSpPr>
        <p:spPr bwMode="auto">
          <a:xfrm>
            <a:off x="4833464" y="2854286"/>
            <a:ext cx="368616" cy="343354"/>
          </a:xfrm>
          <a:custGeom>
            <a:avLst/>
            <a:gdLst>
              <a:gd name="T0" fmla="*/ 3992 w 4095"/>
              <a:gd name="T1" fmla="*/ 1281 h 3820"/>
              <a:gd name="T2" fmla="*/ 3855 w 4095"/>
              <a:gd name="T3" fmla="*/ 897 h 3820"/>
              <a:gd name="T4" fmla="*/ 3608 w 4095"/>
              <a:gd name="T5" fmla="*/ 531 h 3820"/>
              <a:gd name="T6" fmla="*/ 3627 w 4095"/>
              <a:gd name="T7" fmla="*/ 727 h 3820"/>
              <a:gd name="T8" fmla="*/ 3176 w 4095"/>
              <a:gd name="T9" fmla="*/ 405 h 3820"/>
              <a:gd name="T10" fmla="*/ 764 w 4095"/>
              <a:gd name="T11" fmla="*/ 740 h 3820"/>
              <a:gd name="T12" fmla="*/ 613 w 4095"/>
              <a:gd name="T13" fmla="*/ 407 h 3820"/>
              <a:gd name="T14" fmla="*/ 557 w 4095"/>
              <a:gd name="T15" fmla="*/ 389 h 3820"/>
              <a:gd name="T16" fmla="*/ 143 w 4095"/>
              <a:gd name="T17" fmla="*/ 1340 h 3820"/>
              <a:gd name="T18" fmla="*/ 20 w 4095"/>
              <a:gd name="T19" fmla="*/ 1860 h 3820"/>
              <a:gd name="T20" fmla="*/ 130 w 4095"/>
              <a:gd name="T21" fmla="*/ 1777 h 3820"/>
              <a:gd name="T22" fmla="*/ 85 w 4095"/>
              <a:gd name="T23" fmla="*/ 2294 h 3820"/>
              <a:gd name="T24" fmla="*/ 148 w 4095"/>
              <a:gd name="T25" fmla="*/ 2307 h 3820"/>
              <a:gd name="T26" fmla="*/ 799 w 4095"/>
              <a:gd name="T27" fmla="*/ 3323 h 3820"/>
              <a:gd name="T28" fmla="*/ 2092 w 4095"/>
              <a:gd name="T29" fmla="*/ 3820 h 3820"/>
              <a:gd name="T30" fmla="*/ 4030 w 4095"/>
              <a:gd name="T31" fmla="*/ 2040 h 3820"/>
              <a:gd name="T32" fmla="*/ 4027 w 4095"/>
              <a:gd name="T33" fmla="*/ 1262 h 3820"/>
              <a:gd name="T34" fmla="*/ 3339 w 4095"/>
              <a:gd name="T35" fmla="*/ 1486 h 3820"/>
              <a:gd name="T36" fmla="*/ 3219 w 4095"/>
              <a:gd name="T37" fmla="*/ 1777 h 3820"/>
              <a:gd name="T38" fmla="*/ 3160 w 4095"/>
              <a:gd name="T39" fmla="*/ 1803 h 3820"/>
              <a:gd name="T40" fmla="*/ 3046 w 4095"/>
              <a:gd name="T41" fmla="*/ 2515 h 3820"/>
              <a:gd name="T42" fmla="*/ 3033 w 4095"/>
              <a:gd name="T43" fmla="*/ 2312 h 3820"/>
              <a:gd name="T44" fmla="*/ 2418 w 4095"/>
              <a:gd name="T45" fmla="*/ 2796 h 3820"/>
              <a:gd name="T46" fmla="*/ 1689 w 4095"/>
              <a:gd name="T47" fmla="*/ 2628 h 3820"/>
              <a:gd name="T48" fmla="*/ 2114 w 4095"/>
              <a:gd name="T49" fmla="*/ 2500 h 3820"/>
              <a:gd name="T50" fmla="*/ 2459 w 4095"/>
              <a:gd name="T51" fmla="*/ 2378 h 3820"/>
              <a:gd name="T52" fmla="*/ 2359 w 4095"/>
              <a:gd name="T53" fmla="*/ 2105 h 3820"/>
              <a:gd name="T54" fmla="*/ 1810 w 4095"/>
              <a:gd name="T55" fmla="*/ 2145 h 3820"/>
              <a:gd name="T56" fmla="*/ 1501 w 4095"/>
              <a:gd name="T57" fmla="*/ 2063 h 3820"/>
              <a:gd name="T58" fmla="*/ 1506 w 4095"/>
              <a:gd name="T59" fmla="*/ 1804 h 3820"/>
              <a:gd name="T60" fmla="*/ 1650 w 4095"/>
              <a:gd name="T61" fmla="*/ 1832 h 3820"/>
              <a:gd name="T62" fmla="*/ 1684 w 4095"/>
              <a:gd name="T63" fmla="*/ 1799 h 3820"/>
              <a:gd name="T64" fmla="*/ 1674 w 4095"/>
              <a:gd name="T65" fmla="*/ 1502 h 3820"/>
              <a:gd name="T66" fmla="*/ 2058 w 4095"/>
              <a:gd name="T67" fmla="*/ 1144 h 3820"/>
              <a:gd name="T68" fmla="*/ 1735 w 4095"/>
              <a:gd name="T69" fmla="*/ 1043 h 3820"/>
              <a:gd name="T70" fmla="*/ 1575 w 4095"/>
              <a:gd name="T71" fmla="*/ 777 h 3820"/>
              <a:gd name="T72" fmla="*/ 1766 w 4095"/>
              <a:gd name="T73" fmla="*/ 572 h 3820"/>
              <a:gd name="T74" fmla="*/ 1472 w 4095"/>
              <a:gd name="T75" fmla="*/ 591 h 3820"/>
              <a:gd name="T76" fmla="*/ 1117 w 4095"/>
              <a:gd name="T77" fmla="*/ 723 h 3820"/>
              <a:gd name="T78" fmla="*/ 2887 w 4095"/>
              <a:gd name="T79" fmla="*/ 522 h 3820"/>
              <a:gd name="T80" fmla="*/ 2636 w 4095"/>
              <a:gd name="T81" fmla="*/ 590 h 3820"/>
              <a:gd name="T82" fmla="*/ 3183 w 4095"/>
              <a:gd name="T83" fmla="*/ 891 h 3820"/>
              <a:gd name="T84" fmla="*/ 3405 w 4095"/>
              <a:gd name="T85" fmla="*/ 1285 h 3820"/>
              <a:gd name="T86" fmla="*/ 3286 w 4095"/>
              <a:gd name="T87" fmla="*/ 1230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5" h="3820">
                <a:moveTo>
                  <a:pt x="4027" y="1262"/>
                </a:moveTo>
                <a:cubicBezTo>
                  <a:pt x="4013" y="1260"/>
                  <a:pt x="3998" y="1268"/>
                  <a:pt x="3992" y="1281"/>
                </a:cubicBezTo>
                <a:lnTo>
                  <a:pt x="3946" y="1382"/>
                </a:lnTo>
                <a:cubicBezTo>
                  <a:pt x="3929" y="1250"/>
                  <a:pt x="3897" y="1036"/>
                  <a:pt x="3855" y="897"/>
                </a:cubicBezTo>
                <a:cubicBezTo>
                  <a:pt x="3790" y="682"/>
                  <a:pt x="3654" y="542"/>
                  <a:pt x="3648" y="537"/>
                </a:cubicBezTo>
                <a:cubicBezTo>
                  <a:pt x="3637" y="526"/>
                  <a:pt x="3621" y="524"/>
                  <a:pt x="3608" y="531"/>
                </a:cubicBezTo>
                <a:cubicBezTo>
                  <a:pt x="3595" y="538"/>
                  <a:pt x="3588" y="553"/>
                  <a:pt x="3592" y="567"/>
                </a:cubicBezTo>
                <a:lnTo>
                  <a:pt x="3627" y="727"/>
                </a:lnTo>
                <a:cubicBezTo>
                  <a:pt x="3542" y="638"/>
                  <a:pt x="3405" y="510"/>
                  <a:pt x="3270" y="448"/>
                </a:cubicBezTo>
                <a:cubicBezTo>
                  <a:pt x="3238" y="432"/>
                  <a:pt x="3204" y="418"/>
                  <a:pt x="3176" y="405"/>
                </a:cubicBezTo>
                <a:cubicBezTo>
                  <a:pt x="2882" y="144"/>
                  <a:pt x="2505" y="0"/>
                  <a:pt x="2114" y="0"/>
                </a:cubicBezTo>
                <a:cubicBezTo>
                  <a:pt x="1563" y="0"/>
                  <a:pt x="1061" y="276"/>
                  <a:pt x="764" y="740"/>
                </a:cubicBezTo>
                <a:cubicBezTo>
                  <a:pt x="736" y="718"/>
                  <a:pt x="697" y="678"/>
                  <a:pt x="675" y="621"/>
                </a:cubicBezTo>
                <a:cubicBezTo>
                  <a:pt x="634" y="521"/>
                  <a:pt x="613" y="409"/>
                  <a:pt x="613" y="407"/>
                </a:cubicBezTo>
                <a:cubicBezTo>
                  <a:pt x="611" y="395"/>
                  <a:pt x="602" y="385"/>
                  <a:pt x="590" y="382"/>
                </a:cubicBezTo>
                <a:cubicBezTo>
                  <a:pt x="579" y="378"/>
                  <a:pt x="566" y="381"/>
                  <a:pt x="557" y="389"/>
                </a:cubicBezTo>
                <a:cubicBezTo>
                  <a:pt x="312" y="624"/>
                  <a:pt x="336" y="990"/>
                  <a:pt x="345" y="1073"/>
                </a:cubicBezTo>
                <a:cubicBezTo>
                  <a:pt x="315" y="1106"/>
                  <a:pt x="229" y="1202"/>
                  <a:pt x="143" y="1340"/>
                </a:cubicBezTo>
                <a:cubicBezTo>
                  <a:pt x="35" y="1513"/>
                  <a:pt x="3" y="1814"/>
                  <a:pt x="1" y="1827"/>
                </a:cubicBezTo>
                <a:cubicBezTo>
                  <a:pt x="0" y="1841"/>
                  <a:pt x="7" y="1854"/>
                  <a:pt x="20" y="1860"/>
                </a:cubicBezTo>
                <a:cubicBezTo>
                  <a:pt x="33" y="1866"/>
                  <a:pt x="49" y="1863"/>
                  <a:pt x="59" y="1853"/>
                </a:cubicBezTo>
                <a:lnTo>
                  <a:pt x="130" y="1777"/>
                </a:lnTo>
                <a:cubicBezTo>
                  <a:pt x="122" y="1806"/>
                  <a:pt x="115" y="1839"/>
                  <a:pt x="107" y="1876"/>
                </a:cubicBezTo>
                <a:cubicBezTo>
                  <a:pt x="75" y="2036"/>
                  <a:pt x="84" y="2284"/>
                  <a:pt x="85" y="2294"/>
                </a:cubicBezTo>
                <a:cubicBezTo>
                  <a:pt x="85" y="2309"/>
                  <a:pt x="96" y="2322"/>
                  <a:pt x="111" y="2325"/>
                </a:cubicBezTo>
                <a:cubicBezTo>
                  <a:pt x="127" y="2328"/>
                  <a:pt x="142" y="2321"/>
                  <a:pt x="148" y="2307"/>
                </a:cubicBezTo>
                <a:lnTo>
                  <a:pt x="190" y="2218"/>
                </a:lnTo>
                <a:cubicBezTo>
                  <a:pt x="222" y="2435"/>
                  <a:pt x="341" y="2897"/>
                  <a:pt x="799" y="3323"/>
                </a:cubicBezTo>
                <a:cubicBezTo>
                  <a:pt x="1138" y="3639"/>
                  <a:pt x="1609" y="3820"/>
                  <a:pt x="2092" y="3820"/>
                </a:cubicBezTo>
                <a:lnTo>
                  <a:pt x="2092" y="3820"/>
                </a:lnTo>
                <a:cubicBezTo>
                  <a:pt x="2561" y="3820"/>
                  <a:pt x="3004" y="3653"/>
                  <a:pt x="3373" y="3335"/>
                </a:cubicBezTo>
                <a:cubicBezTo>
                  <a:pt x="3809" y="2960"/>
                  <a:pt x="3971" y="2424"/>
                  <a:pt x="4030" y="2040"/>
                </a:cubicBezTo>
                <a:cubicBezTo>
                  <a:pt x="4095" y="1626"/>
                  <a:pt x="4057" y="1304"/>
                  <a:pt x="4055" y="1291"/>
                </a:cubicBezTo>
                <a:cubicBezTo>
                  <a:pt x="4054" y="1276"/>
                  <a:pt x="4042" y="1264"/>
                  <a:pt x="4027" y="1262"/>
                </a:cubicBezTo>
                <a:close/>
                <a:moveTo>
                  <a:pt x="3283" y="1274"/>
                </a:moveTo>
                <a:cubicBezTo>
                  <a:pt x="3284" y="1275"/>
                  <a:pt x="3329" y="1334"/>
                  <a:pt x="3339" y="1486"/>
                </a:cubicBezTo>
                <a:cubicBezTo>
                  <a:pt x="3345" y="1599"/>
                  <a:pt x="3322" y="1781"/>
                  <a:pt x="3307" y="1880"/>
                </a:cubicBezTo>
                <a:lnTo>
                  <a:pt x="3219" y="1777"/>
                </a:lnTo>
                <a:cubicBezTo>
                  <a:pt x="3209" y="1766"/>
                  <a:pt x="3193" y="1763"/>
                  <a:pt x="3180" y="1768"/>
                </a:cubicBezTo>
                <a:cubicBezTo>
                  <a:pt x="3167" y="1774"/>
                  <a:pt x="3159" y="1788"/>
                  <a:pt x="3160" y="1803"/>
                </a:cubicBezTo>
                <a:cubicBezTo>
                  <a:pt x="3161" y="1806"/>
                  <a:pt x="3191" y="2062"/>
                  <a:pt x="3140" y="2285"/>
                </a:cubicBezTo>
                <a:cubicBezTo>
                  <a:pt x="3116" y="2390"/>
                  <a:pt x="3078" y="2465"/>
                  <a:pt x="3046" y="2515"/>
                </a:cubicBezTo>
                <a:lnTo>
                  <a:pt x="3058" y="2347"/>
                </a:lnTo>
                <a:cubicBezTo>
                  <a:pt x="3059" y="2331"/>
                  <a:pt x="3049" y="2316"/>
                  <a:pt x="3033" y="2312"/>
                </a:cubicBezTo>
                <a:cubicBezTo>
                  <a:pt x="3018" y="2308"/>
                  <a:pt x="3001" y="2316"/>
                  <a:pt x="2995" y="2331"/>
                </a:cubicBezTo>
                <a:cubicBezTo>
                  <a:pt x="2993" y="2334"/>
                  <a:pt x="2839" y="2665"/>
                  <a:pt x="2418" y="2796"/>
                </a:cubicBezTo>
                <a:cubicBezTo>
                  <a:pt x="2359" y="2814"/>
                  <a:pt x="2297" y="2823"/>
                  <a:pt x="2233" y="2823"/>
                </a:cubicBezTo>
                <a:cubicBezTo>
                  <a:pt x="2008" y="2823"/>
                  <a:pt x="1804" y="2708"/>
                  <a:pt x="1689" y="2628"/>
                </a:cubicBezTo>
                <a:cubicBezTo>
                  <a:pt x="1699" y="2628"/>
                  <a:pt x="1708" y="2628"/>
                  <a:pt x="1718" y="2628"/>
                </a:cubicBezTo>
                <a:cubicBezTo>
                  <a:pt x="1884" y="2628"/>
                  <a:pt x="2012" y="2557"/>
                  <a:pt x="2114" y="2500"/>
                </a:cubicBezTo>
                <a:cubicBezTo>
                  <a:pt x="2141" y="2485"/>
                  <a:pt x="2166" y="2470"/>
                  <a:pt x="2191" y="2458"/>
                </a:cubicBezTo>
                <a:cubicBezTo>
                  <a:pt x="2338" y="2384"/>
                  <a:pt x="2407" y="2378"/>
                  <a:pt x="2459" y="2378"/>
                </a:cubicBezTo>
                <a:cubicBezTo>
                  <a:pt x="2487" y="2378"/>
                  <a:pt x="2508" y="2362"/>
                  <a:pt x="2515" y="2336"/>
                </a:cubicBezTo>
                <a:cubicBezTo>
                  <a:pt x="2532" y="2272"/>
                  <a:pt x="2455" y="2157"/>
                  <a:pt x="2359" y="2105"/>
                </a:cubicBezTo>
                <a:cubicBezTo>
                  <a:pt x="2312" y="2079"/>
                  <a:pt x="2262" y="2067"/>
                  <a:pt x="2201" y="2067"/>
                </a:cubicBezTo>
                <a:cubicBezTo>
                  <a:pt x="2103" y="2067"/>
                  <a:pt x="1983" y="2098"/>
                  <a:pt x="1810" y="2145"/>
                </a:cubicBezTo>
                <a:cubicBezTo>
                  <a:pt x="1779" y="2153"/>
                  <a:pt x="1747" y="2158"/>
                  <a:pt x="1717" y="2158"/>
                </a:cubicBezTo>
                <a:cubicBezTo>
                  <a:pt x="1611" y="2158"/>
                  <a:pt x="1541" y="2106"/>
                  <a:pt x="1501" y="2063"/>
                </a:cubicBezTo>
                <a:cubicBezTo>
                  <a:pt x="1447" y="2006"/>
                  <a:pt x="1417" y="1929"/>
                  <a:pt x="1421" y="1864"/>
                </a:cubicBezTo>
                <a:cubicBezTo>
                  <a:pt x="1423" y="1834"/>
                  <a:pt x="1435" y="1804"/>
                  <a:pt x="1506" y="1804"/>
                </a:cubicBezTo>
                <a:cubicBezTo>
                  <a:pt x="1568" y="1804"/>
                  <a:pt x="1638" y="1830"/>
                  <a:pt x="1639" y="1830"/>
                </a:cubicBezTo>
                <a:cubicBezTo>
                  <a:pt x="1642" y="1832"/>
                  <a:pt x="1646" y="1832"/>
                  <a:pt x="1650" y="1832"/>
                </a:cubicBezTo>
                <a:lnTo>
                  <a:pt x="1651" y="1832"/>
                </a:lnTo>
                <a:cubicBezTo>
                  <a:pt x="1669" y="1832"/>
                  <a:pt x="1684" y="1817"/>
                  <a:pt x="1684" y="1799"/>
                </a:cubicBezTo>
                <a:cubicBezTo>
                  <a:pt x="1684" y="1797"/>
                  <a:pt x="1684" y="1795"/>
                  <a:pt x="1684" y="1794"/>
                </a:cubicBezTo>
                <a:lnTo>
                  <a:pt x="1674" y="1502"/>
                </a:lnTo>
                <a:cubicBezTo>
                  <a:pt x="1708" y="1480"/>
                  <a:pt x="1788" y="1428"/>
                  <a:pt x="1866" y="1372"/>
                </a:cubicBezTo>
                <a:cubicBezTo>
                  <a:pt x="2053" y="1236"/>
                  <a:pt x="2078" y="1183"/>
                  <a:pt x="2058" y="1144"/>
                </a:cubicBezTo>
                <a:cubicBezTo>
                  <a:pt x="2032" y="1090"/>
                  <a:pt x="1962" y="1081"/>
                  <a:pt x="1881" y="1071"/>
                </a:cubicBezTo>
                <a:cubicBezTo>
                  <a:pt x="1835" y="1065"/>
                  <a:pt x="1782" y="1059"/>
                  <a:pt x="1735" y="1043"/>
                </a:cubicBezTo>
                <a:cubicBezTo>
                  <a:pt x="1636" y="1010"/>
                  <a:pt x="1571" y="925"/>
                  <a:pt x="1556" y="904"/>
                </a:cubicBezTo>
                <a:cubicBezTo>
                  <a:pt x="1553" y="886"/>
                  <a:pt x="1546" y="827"/>
                  <a:pt x="1575" y="777"/>
                </a:cubicBezTo>
                <a:cubicBezTo>
                  <a:pt x="1606" y="722"/>
                  <a:pt x="1714" y="636"/>
                  <a:pt x="1754" y="608"/>
                </a:cubicBezTo>
                <a:cubicBezTo>
                  <a:pt x="1765" y="600"/>
                  <a:pt x="1770" y="586"/>
                  <a:pt x="1766" y="572"/>
                </a:cubicBezTo>
                <a:cubicBezTo>
                  <a:pt x="1763" y="559"/>
                  <a:pt x="1751" y="549"/>
                  <a:pt x="1738" y="548"/>
                </a:cubicBezTo>
                <a:cubicBezTo>
                  <a:pt x="1734" y="547"/>
                  <a:pt x="1635" y="538"/>
                  <a:pt x="1472" y="591"/>
                </a:cubicBezTo>
                <a:cubicBezTo>
                  <a:pt x="1340" y="636"/>
                  <a:pt x="1237" y="708"/>
                  <a:pt x="1202" y="734"/>
                </a:cubicBezTo>
                <a:cubicBezTo>
                  <a:pt x="1186" y="731"/>
                  <a:pt x="1160" y="727"/>
                  <a:pt x="1117" y="723"/>
                </a:cubicBezTo>
                <a:cubicBezTo>
                  <a:pt x="1371" y="436"/>
                  <a:pt x="1731" y="273"/>
                  <a:pt x="2114" y="273"/>
                </a:cubicBezTo>
                <a:cubicBezTo>
                  <a:pt x="2395" y="273"/>
                  <a:pt x="2661" y="359"/>
                  <a:pt x="2887" y="522"/>
                </a:cubicBezTo>
                <a:lnTo>
                  <a:pt x="2663" y="559"/>
                </a:lnTo>
                <a:cubicBezTo>
                  <a:pt x="2648" y="562"/>
                  <a:pt x="2637" y="574"/>
                  <a:pt x="2636" y="590"/>
                </a:cubicBezTo>
                <a:cubicBezTo>
                  <a:pt x="2634" y="605"/>
                  <a:pt x="2644" y="619"/>
                  <a:pt x="2659" y="624"/>
                </a:cubicBezTo>
                <a:cubicBezTo>
                  <a:pt x="2662" y="625"/>
                  <a:pt x="2960" y="719"/>
                  <a:pt x="3183" y="891"/>
                </a:cubicBezTo>
                <a:cubicBezTo>
                  <a:pt x="3233" y="929"/>
                  <a:pt x="3278" y="980"/>
                  <a:pt x="3318" y="1040"/>
                </a:cubicBezTo>
                <a:cubicBezTo>
                  <a:pt x="3355" y="1120"/>
                  <a:pt x="3384" y="1202"/>
                  <a:pt x="3405" y="1285"/>
                </a:cubicBezTo>
                <a:lnTo>
                  <a:pt x="3330" y="1227"/>
                </a:lnTo>
                <a:cubicBezTo>
                  <a:pt x="3316" y="1217"/>
                  <a:pt x="3298" y="1218"/>
                  <a:pt x="3286" y="1230"/>
                </a:cubicBezTo>
                <a:cubicBezTo>
                  <a:pt x="3274" y="1242"/>
                  <a:pt x="3273" y="1261"/>
                  <a:pt x="3283" y="1274"/>
                </a:cubicBezTo>
                <a:close/>
              </a:path>
            </a:pathLst>
          </a:custGeom>
          <a:solidFill>
            <a:schemeClr val="tx1">
              <a:lumMod val="65000"/>
              <a:lumOff val="35000"/>
            </a:schemeClr>
          </a:solidFill>
          <a:ln>
            <a:noFill/>
          </a:ln>
        </p:spPr>
      </p:sp>
      <p:sp>
        <p:nvSpPr>
          <p:cNvPr id="17" name="chrome_142428"/>
          <p:cNvSpPr>
            <a:spLocks noChangeAspect="1"/>
          </p:cNvSpPr>
          <p:nvPr/>
        </p:nvSpPr>
        <p:spPr bwMode="auto">
          <a:xfrm>
            <a:off x="4128693" y="2828423"/>
            <a:ext cx="400747" cy="400144"/>
          </a:xfrm>
          <a:custGeom>
            <a:avLst/>
            <a:gdLst>
              <a:gd name="connsiteX0" fmla="*/ 304525 w 609191"/>
              <a:gd name="connsiteY0" fmla="*/ 240346 h 608274"/>
              <a:gd name="connsiteX1" fmla="*/ 368492 w 609191"/>
              <a:gd name="connsiteY1" fmla="*/ 304114 h 608274"/>
              <a:gd name="connsiteX2" fmla="*/ 304525 w 609191"/>
              <a:gd name="connsiteY2" fmla="*/ 368069 h 608274"/>
              <a:gd name="connsiteX3" fmla="*/ 240557 w 609191"/>
              <a:gd name="connsiteY3" fmla="*/ 304114 h 608274"/>
              <a:gd name="connsiteX4" fmla="*/ 304525 w 609191"/>
              <a:gd name="connsiteY4" fmla="*/ 240346 h 608274"/>
              <a:gd name="connsiteX5" fmla="*/ 361893 w 609191"/>
              <a:gd name="connsiteY5" fmla="*/ 229267 h 608274"/>
              <a:gd name="connsiteX6" fmla="*/ 487565 w 609191"/>
              <a:gd name="connsiteY6" fmla="*/ 229267 h 608274"/>
              <a:gd name="connsiteX7" fmla="*/ 502355 w 609191"/>
              <a:gd name="connsiteY7" fmla="*/ 304135 h 608274"/>
              <a:gd name="connsiteX8" fmla="*/ 304521 w 609191"/>
              <a:gd name="connsiteY8" fmla="*/ 501650 h 608274"/>
              <a:gd name="connsiteX9" fmla="*/ 298492 w 609191"/>
              <a:gd name="connsiteY9" fmla="*/ 501462 h 608274"/>
              <a:gd name="connsiteX10" fmla="*/ 374800 w 609191"/>
              <a:gd name="connsiteY10" fmla="*/ 367246 h 608274"/>
              <a:gd name="connsiteX11" fmla="*/ 399293 w 609191"/>
              <a:gd name="connsiteY11" fmla="*/ 304135 h 608274"/>
              <a:gd name="connsiteX12" fmla="*/ 361893 w 609191"/>
              <a:gd name="connsiteY12" fmla="*/ 229267 h 608274"/>
              <a:gd name="connsiteX13" fmla="*/ 137563 w 609191"/>
              <a:gd name="connsiteY13" fmla="*/ 198783 h 608274"/>
              <a:gd name="connsiteX14" fmla="*/ 215547 w 609191"/>
              <a:gd name="connsiteY14" fmla="*/ 335366 h 608274"/>
              <a:gd name="connsiteX15" fmla="*/ 304551 w 609191"/>
              <a:gd name="connsiteY15" fmla="*/ 398766 h 608274"/>
              <a:gd name="connsiteX16" fmla="*/ 336667 w 609191"/>
              <a:gd name="connsiteY16" fmla="*/ 392840 h 608274"/>
              <a:gd name="connsiteX17" fmla="*/ 275165 w 609191"/>
              <a:gd name="connsiteY17" fmla="*/ 499321 h 608274"/>
              <a:gd name="connsiteX18" fmla="*/ 106765 w 609191"/>
              <a:gd name="connsiteY18" fmla="*/ 304136 h 608274"/>
              <a:gd name="connsiteX19" fmla="*/ 137563 w 609191"/>
              <a:gd name="connsiteY19" fmla="*/ 198783 h 608274"/>
              <a:gd name="connsiteX20" fmla="*/ 304573 w 609191"/>
              <a:gd name="connsiteY20" fmla="*/ 106554 h 608274"/>
              <a:gd name="connsiteX21" fmla="*/ 477234 w 609191"/>
              <a:gd name="connsiteY21" fmla="*/ 207873 h 608274"/>
              <a:gd name="connsiteX22" fmla="*/ 304196 w 609191"/>
              <a:gd name="connsiteY22" fmla="*/ 209567 h 608274"/>
              <a:gd name="connsiteX23" fmla="*/ 211602 w 609191"/>
              <a:gd name="connsiteY23" fmla="*/ 286708 h 608274"/>
              <a:gd name="connsiteX24" fmla="*/ 151222 w 609191"/>
              <a:gd name="connsiteY24" fmla="*/ 179557 h 608274"/>
              <a:gd name="connsiteX25" fmla="*/ 304573 w 609191"/>
              <a:gd name="connsiteY25" fmla="*/ 106554 h 608274"/>
              <a:gd name="connsiteX26" fmla="*/ 37680 w 609191"/>
              <a:gd name="connsiteY26" fmla="*/ 37624 h 608274"/>
              <a:gd name="connsiteX27" fmla="*/ 37680 w 609191"/>
              <a:gd name="connsiteY27" fmla="*/ 570651 h 608274"/>
              <a:gd name="connsiteX28" fmla="*/ 571511 w 609191"/>
              <a:gd name="connsiteY28" fmla="*/ 570651 h 608274"/>
              <a:gd name="connsiteX29" fmla="*/ 571511 w 609191"/>
              <a:gd name="connsiteY29" fmla="*/ 37624 h 608274"/>
              <a:gd name="connsiteX30" fmla="*/ 0 w 609191"/>
              <a:gd name="connsiteY30" fmla="*/ 0 h 608274"/>
              <a:gd name="connsiteX31" fmla="*/ 609191 w 609191"/>
              <a:gd name="connsiteY31" fmla="*/ 0 h 608274"/>
              <a:gd name="connsiteX32" fmla="*/ 609191 w 609191"/>
              <a:gd name="connsiteY32" fmla="*/ 608274 h 608274"/>
              <a:gd name="connsiteX33" fmla="*/ 0 w 609191"/>
              <a:gd name="connsiteY33" fmla="*/ 608274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304525" y="240346"/>
                </a:moveTo>
                <a:cubicBezTo>
                  <a:pt x="339947" y="240346"/>
                  <a:pt x="368492" y="268938"/>
                  <a:pt x="368492" y="304114"/>
                </a:cubicBezTo>
                <a:cubicBezTo>
                  <a:pt x="368492" y="339477"/>
                  <a:pt x="339947" y="368069"/>
                  <a:pt x="304525" y="368069"/>
                </a:cubicBezTo>
                <a:cubicBezTo>
                  <a:pt x="269197" y="368069"/>
                  <a:pt x="240557" y="339477"/>
                  <a:pt x="240557" y="304114"/>
                </a:cubicBezTo>
                <a:cubicBezTo>
                  <a:pt x="240557" y="268938"/>
                  <a:pt x="269197" y="240346"/>
                  <a:pt x="304525" y="240346"/>
                </a:cubicBezTo>
                <a:close/>
                <a:moveTo>
                  <a:pt x="361893" y="229267"/>
                </a:moveTo>
                <a:lnTo>
                  <a:pt x="487565" y="229267"/>
                </a:lnTo>
                <a:cubicBezTo>
                  <a:pt x="497080" y="252405"/>
                  <a:pt x="502355" y="277611"/>
                  <a:pt x="502355" y="304135"/>
                </a:cubicBezTo>
                <a:cubicBezTo>
                  <a:pt x="502355" y="413239"/>
                  <a:pt x="413801" y="501650"/>
                  <a:pt x="304521" y="501650"/>
                </a:cubicBezTo>
                <a:cubicBezTo>
                  <a:pt x="302543" y="501650"/>
                  <a:pt x="300565" y="501462"/>
                  <a:pt x="298492" y="501462"/>
                </a:cubicBezTo>
                <a:cubicBezTo>
                  <a:pt x="298492" y="501462"/>
                  <a:pt x="352190" y="398660"/>
                  <a:pt x="374800" y="367246"/>
                </a:cubicBezTo>
                <a:cubicBezTo>
                  <a:pt x="387894" y="348905"/>
                  <a:pt x="399293" y="328495"/>
                  <a:pt x="399293" y="304135"/>
                </a:cubicBezTo>
                <a:cubicBezTo>
                  <a:pt x="399293" y="273567"/>
                  <a:pt x="384409" y="246479"/>
                  <a:pt x="361893" y="229267"/>
                </a:cubicBezTo>
                <a:close/>
                <a:moveTo>
                  <a:pt x="137563" y="198783"/>
                </a:moveTo>
                <a:cubicBezTo>
                  <a:pt x="137563" y="198783"/>
                  <a:pt x="199253" y="299621"/>
                  <a:pt x="215547" y="335366"/>
                </a:cubicBezTo>
                <a:cubicBezTo>
                  <a:pt x="231747" y="370922"/>
                  <a:pt x="263298" y="398766"/>
                  <a:pt x="304551" y="398766"/>
                </a:cubicBezTo>
                <a:cubicBezTo>
                  <a:pt x="315853" y="398766"/>
                  <a:pt x="326590" y="396508"/>
                  <a:pt x="336667" y="392840"/>
                </a:cubicBezTo>
                <a:lnTo>
                  <a:pt x="275165" y="499321"/>
                </a:lnTo>
                <a:cubicBezTo>
                  <a:pt x="179946" y="485023"/>
                  <a:pt x="106765" y="403187"/>
                  <a:pt x="106765" y="304136"/>
                </a:cubicBezTo>
                <a:cubicBezTo>
                  <a:pt x="106765" y="265381"/>
                  <a:pt x="118161" y="229260"/>
                  <a:pt x="137563" y="198783"/>
                </a:cubicBezTo>
                <a:close/>
                <a:moveTo>
                  <a:pt x="304573" y="106554"/>
                </a:moveTo>
                <a:cubicBezTo>
                  <a:pt x="378894" y="106554"/>
                  <a:pt x="443418" y="147477"/>
                  <a:pt x="477234" y="207873"/>
                </a:cubicBezTo>
                <a:cubicBezTo>
                  <a:pt x="477234" y="207873"/>
                  <a:pt x="347526" y="209284"/>
                  <a:pt x="304196" y="209567"/>
                </a:cubicBezTo>
                <a:cubicBezTo>
                  <a:pt x="258040" y="209943"/>
                  <a:pt x="219703" y="242963"/>
                  <a:pt x="211602" y="286708"/>
                </a:cubicBezTo>
                <a:lnTo>
                  <a:pt x="151222" y="179557"/>
                </a:lnTo>
                <a:cubicBezTo>
                  <a:pt x="187393" y="135059"/>
                  <a:pt x="242686" y="106554"/>
                  <a:pt x="304573" y="106554"/>
                </a:cubicBezTo>
                <a:close/>
                <a:moveTo>
                  <a:pt x="37680" y="37624"/>
                </a:moveTo>
                <a:lnTo>
                  <a:pt x="37680" y="570651"/>
                </a:lnTo>
                <a:lnTo>
                  <a:pt x="571511" y="570651"/>
                </a:lnTo>
                <a:lnTo>
                  <a:pt x="571511" y="37624"/>
                </a:lnTo>
                <a:close/>
                <a:moveTo>
                  <a:pt x="0" y="0"/>
                </a:moveTo>
                <a:lnTo>
                  <a:pt x="609191" y="0"/>
                </a:lnTo>
                <a:lnTo>
                  <a:pt x="609191" y="608274"/>
                </a:lnTo>
                <a:lnTo>
                  <a:pt x="0" y="608274"/>
                </a:lnTo>
                <a:close/>
              </a:path>
            </a:pathLst>
          </a:custGeom>
          <a:solidFill>
            <a:schemeClr val="tx1">
              <a:lumMod val="65000"/>
              <a:lumOff val="35000"/>
            </a:schemeClr>
          </a:solidFill>
          <a:ln>
            <a:noFill/>
          </a:ln>
        </p:spPr>
      </p:sp>
      <p:sp>
        <p:nvSpPr>
          <p:cNvPr id="18" name="iconfont-10263-5041660"/>
          <p:cNvSpPr>
            <a:spLocks noChangeAspect="1"/>
          </p:cNvSpPr>
          <p:nvPr/>
        </p:nvSpPr>
        <p:spPr bwMode="auto">
          <a:xfrm>
            <a:off x="6448873" y="4876124"/>
            <a:ext cx="439588" cy="502468"/>
          </a:xfrm>
          <a:custGeom>
            <a:avLst/>
            <a:gdLst>
              <a:gd name="T0" fmla="*/ 7200 w 11200"/>
              <a:gd name="T1" fmla="*/ 0 h 12801"/>
              <a:gd name="T2" fmla="*/ 11200 w 11200"/>
              <a:gd name="T3" fmla="*/ 3725 h 12801"/>
              <a:gd name="T4" fmla="*/ 11200 w 11200"/>
              <a:gd name="T5" fmla="*/ 11592 h 12801"/>
              <a:gd name="T6" fmla="*/ 9990 w 11200"/>
              <a:gd name="T7" fmla="*/ 12800 h 12801"/>
              <a:gd name="T8" fmla="*/ 1209 w 11200"/>
              <a:gd name="T9" fmla="*/ 12800 h 12801"/>
              <a:gd name="T10" fmla="*/ 0 w 11200"/>
              <a:gd name="T11" fmla="*/ 11592 h 12801"/>
              <a:gd name="T12" fmla="*/ 0 w 11200"/>
              <a:gd name="T13" fmla="*/ 1209 h 12801"/>
              <a:gd name="T14" fmla="*/ 1209 w 11200"/>
              <a:gd name="T15" fmla="*/ 0 h 12801"/>
              <a:gd name="T16" fmla="*/ 7200 w 11200"/>
              <a:gd name="T17" fmla="*/ 0 h 12801"/>
              <a:gd name="T18" fmla="*/ 10400 w 11200"/>
              <a:gd name="T19" fmla="*/ 11592 h 12801"/>
              <a:gd name="T20" fmla="*/ 10400 w 11200"/>
              <a:gd name="T21" fmla="*/ 4621 h 12801"/>
              <a:gd name="T22" fmla="*/ 8297 w 11200"/>
              <a:gd name="T23" fmla="*/ 4621 h 12801"/>
              <a:gd name="T24" fmla="*/ 6497 w 11200"/>
              <a:gd name="T25" fmla="*/ 2822 h 12801"/>
              <a:gd name="T26" fmla="*/ 6497 w 11200"/>
              <a:gd name="T27" fmla="*/ 804 h 12801"/>
              <a:gd name="T28" fmla="*/ 1209 w 11200"/>
              <a:gd name="T29" fmla="*/ 800 h 12801"/>
              <a:gd name="T30" fmla="*/ 800 w 11200"/>
              <a:gd name="T31" fmla="*/ 1209 h 12801"/>
              <a:gd name="T32" fmla="*/ 800 w 11200"/>
              <a:gd name="T33" fmla="*/ 11592 h 12801"/>
              <a:gd name="T34" fmla="*/ 1209 w 11200"/>
              <a:gd name="T35" fmla="*/ 12000 h 12801"/>
              <a:gd name="T36" fmla="*/ 9990 w 11200"/>
              <a:gd name="T37" fmla="*/ 12000 h 12801"/>
              <a:gd name="T38" fmla="*/ 10399 w 11200"/>
              <a:gd name="T39" fmla="*/ 11592 h 12801"/>
              <a:gd name="T40" fmla="*/ 10400 w 11200"/>
              <a:gd name="T41" fmla="*/ 11592 h 12801"/>
              <a:gd name="T42" fmla="*/ 7297 w 11200"/>
              <a:gd name="T43" fmla="*/ 1184 h 12801"/>
              <a:gd name="T44" fmla="*/ 7297 w 11200"/>
              <a:gd name="T45" fmla="*/ 2822 h 12801"/>
              <a:gd name="T46" fmla="*/ 8297 w 11200"/>
              <a:gd name="T47" fmla="*/ 3822 h 12801"/>
              <a:gd name="T48" fmla="*/ 10130 w 11200"/>
              <a:gd name="T49" fmla="*/ 3822 h 12801"/>
              <a:gd name="T50" fmla="*/ 7297 w 11200"/>
              <a:gd name="T51" fmla="*/ 1184 h 12801"/>
              <a:gd name="T52" fmla="*/ 7415 w 11200"/>
              <a:gd name="T53" fmla="*/ 4820 h 12801"/>
              <a:gd name="T54" fmla="*/ 8000 w 11200"/>
              <a:gd name="T55" fmla="*/ 5214 h 12801"/>
              <a:gd name="T56" fmla="*/ 8000 w 11200"/>
              <a:gd name="T57" fmla="*/ 8917 h 12801"/>
              <a:gd name="T58" fmla="*/ 6856 w 11200"/>
              <a:gd name="T59" fmla="*/ 9917 h 12801"/>
              <a:gd name="T60" fmla="*/ 5712 w 11200"/>
              <a:gd name="T61" fmla="*/ 9206 h 12801"/>
              <a:gd name="T62" fmla="*/ 6856 w 11200"/>
              <a:gd name="T63" fmla="*/ 8206 h 12801"/>
              <a:gd name="T64" fmla="*/ 7525 w 11200"/>
              <a:gd name="T65" fmla="*/ 8287 h 12801"/>
              <a:gd name="T66" fmla="*/ 7525 w 11200"/>
              <a:gd name="T67" fmla="*/ 6468 h 12801"/>
              <a:gd name="T68" fmla="*/ 7265 w 11200"/>
              <a:gd name="T69" fmla="*/ 6324 h 12801"/>
              <a:gd name="T70" fmla="*/ 4909 w 11200"/>
              <a:gd name="T71" fmla="*/ 7020 h 12801"/>
              <a:gd name="T72" fmla="*/ 4638 w 11200"/>
              <a:gd name="T73" fmla="*/ 7325 h 12801"/>
              <a:gd name="T74" fmla="*/ 4638 w 11200"/>
              <a:gd name="T75" fmla="*/ 9589 h 12801"/>
              <a:gd name="T76" fmla="*/ 3543 w 11200"/>
              <a:gd name="T77" fmla="*/ 10596 h 12801"/>
              <a:gd name="T78" fmla="*/ 2400 w 11200"/>
              <a:gd name="T79" fmla="*/ 9908 h 12801"/>
              <a:gd name="T80" fmla="*/ 3543 w 11200"/>
              <a:gd name="T81" fmla="*/ 8885 h 12801"/>
              <a:gd name="T82" fmla="*/ 4166 w 11200"/>
              <a:gd name="T83" fmla="*/ 8951 h 12801"/>
              <a:gd name="T84" fmla="*/ 4166 w 11200"/>
              <a:gd name="T85" fmla="*/ 6298 h 12801"/>
              <a:gd name="T86" fmla="*/ 4750 w 11200"/>
              <a:gd name="T87" fmla="*/ 5589 h 12801"/>
              <a:gd name="T88" fmla="*/ 7415 w 11200"/>
              <a:gd name="T89" fmla="*/ 4820 h 1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00" h="12801">
                <a:moveTo>
                  <a:pt x="7200" y="0"/>
                </a:moveTo>
                <a:lnTo>
                  <a:pt x="11200" y="3725"/>
                </a:lnTo>
                <a:lnTo>
                  <a:pt x="11200" y="11592"/>
                </a:lnTo>
                <a:cubicBezTo>
                  <a:pt x="11199" y="12260"/>
                  <a:pt x="10658" y="12801"/>
                  <a:pt x="9990" y="12800"/>
                </a:cubicBezTo>
                <a:lnTo>
                  <a:pt x="1209" y="12800"/>
                </a:lnTo>
                <a:cubicBezTo>
                  <a:pt x="542" y="12800"/>
                  <a:pt x="1" y="12259"/>
                  <a:pt x="0" y="11592"/>
                </a:cubicBezTo>
                <a:lnTo>
                  <a:pt x="0" y="1209"/>
                </a:lnTo>
                <a:cubicBezTo>
                  <a:pt x="0" y="541"/>
                  <a:pt x="541" y="0"/>
                  <a:pt x="1209" y="0"/>
                </a:cubicBezTo>
                <a:lnTo>
                  <a:pt x="7200" y="0"/>
                </a:lnTo>
                <a:close/>
                <a:moveTo>
                  <a:pt x="10400" y="11592"/>
                </a:moveTo>
                <a:lnTo>
                  <a:pt x="10400" y="4621"/>
                </a:lnTo>
                <a:lnTo>
                  <a:pt x="8297" y="4621"/>
                </a:lnTo>
                <a:cubicBezTo>
                  <a:pt x="7304" y="4620"/>
                  <a:pt x="6499" y="3816"/>
                  <a:pt x="6497" y="2822"/>
                </a:cubicBezTo>
                <a:lnTo>
                  <a:pt x="6497" y="804"/>
                </a:lnTo>
                <a:lnTo>
                  <a:pt x="1209" y="800"/>
                </a:lnTo>
                <a:cubicBezTo>
                  <a:pt x="983" y="800"/>
                  <a:pt x="800" y="983"/>
                  <a:pt x="800" y="1209"/>
                </a:cubicBezTo>
                <a:lnTo>
                  <a:pt x="800" y="11592"/>
                </a:lnTo>
                <a:cubicBezTo>
                  <a:pt x="800" y="11817"/>
                  <a:pt x="983" y="12000"/>
                  <a:pt x="1209" y="12000"/>
                </a:cubicBezTo>
                <a:lnTo>
                  <a:pt x="9990" y="12000"/>
                </a:lnTo>
                <a:cubicBezTo>
                  <a:pt x="10216" y="12000"/>
                  <a:pt x="10399" y="11817"/>
                  <a:pt x="10399" y="11592"/>
                </a:cubicBezTo>
                <a:lnTo>
                  <a:pt x="10400" y="11592"/>
                </a:lnTo>
                <a:close/>
                <a:moveTo>
                  <a:pt x="7297" y="1184"/>
                </a:moveTo>
                <a:lnTo>
                  <a:pt x="7297" y="2822"/>
                </a:lnTo>
                <a:cubicBezTo>
                  <a:pt x="7297" y="3375"/>
                  <a:pt x="7745" y="3822"/>
                  <a:pt x="8297" y="3822"/>
                </a:cubicBezTo>
                <a:lnTo>
                  <a:pt x="10130" y="3822"/>
                </a:lnTo>
                <a:lnTo>
                  <a:pt x="7297" y="1184"/>
                </a:lnTo>
                <a:close/>
                <a:moveTo>
                  <a:pt x="7415" y="4820"/>
                </a:moveTo>
                <a:cubicBezTo>
                  <a:pt x="7737" y="4732"/>
                  <a:pt x="8000" y="4909"/>
                  <a:pt x="8000" y="5214"/>
                </a:cubicBezTo>
                <a:lnTo>
                  <a:pt x="8000" y="8917"/>
                </a:lnTo>
                <a:cubicBezTo>
                  <a:pt x="8000" y="9397"/>
                  <a:pt x="7488" y="9845"/>
                  <a:pt x="6856" y="9917"/>
                </a:cubicBezTo>
                <a:cubicBezTo>
                  <a:pt x="6224" y="9990"/>
                  <a:pt x="5712" y="9687"/>
                  <a:pt x="5712" y="9206"/>
                </a:cubicBezTo>
                <a:cubicBezTo>
                  <a:pt x="5712" y="8724"/>
                  <a:pt x="6224" y="8278"/>
                  <a:pt x="6856" y="8206"/>
                </a:cubicBezTo>
                <a:cubicBezTo>
                  <a:pt x="7285" y="8157"/>
                  <a:pt x="7525" y="8287"/>
                  <a:pt x="7525" y="8287"/>
                </a:cubicBezTo>
                <a:lnTo>
                  <a:pt x="7525" y="6468"/>
                </a:lnTo>
                <a:cubicBezTo>
                  <a:pt x="7525" y="6240"/>
                  <a:pt x="7265" y="6324"/>
                  <a:pt x="7265" y="6324"/>
                </a:cubicBezTo>
                <a:lnTo>
                  <a:pt x="4909" y="7020"/>
                </a:lnTo>
                <a:cubicBezTo>
                  <a:pt x="4909" y="7020"/>
                  <a:pt x="4638" y="7112"/>
                  <a:pt x="4638" y="7325"/>
                </a:cubicBezTo>
                <a:lnTo>
                  <a:pt x="4638" y="9589"/>
                </a:lnTo>
                <a:cubicBezTo>
                  <a:pt x="4638" y="10069"/>
                  <a:pt x="4175" y="10512"/>
                  <a:pt x="3543" y="10596"/>
                </a:cubicBezTo>
                <a:cubicBezTo>
                  <a:pt x="2911" y="10680"/>
                  <a:pt x="2400" y="10388"/>
                  <a:pt x="2400" y="9908"/>
                </a:cubicBezTo>
                <a:cubicBezTo>
                  <a:pt x="2400" y="9428"/>
                  <a:pt x="2911" y="8970"/>
                  <a:pt x="3543" y="8885"/>
                </a:cubicBezTo>
                <a:cubicBezTo>
                  <a:pt x="3973" y="8828"/>
                  <a:pt x="4166" y="8951"/>
                  <a:pt x="4166" y="8951"/>
                </a:cubicBezTo>
                <a:lnTo>
                  <a:pt x="4166" y="6298"/>
                </a:lnTo>
                <a:cubicBezTo>
                  <a:pt x="4166" y="5993"/>
                  <a:pt x="4428" y="5676"/>
                  <a:pt x="4750" y="5589"/>
                </a:cubicBezTo>
                <a:lnTo>
                  <a:pt x="7415" y="4820"/>
                </a:lnTo>
                <a:close/>
              </a:path>
            </a:pathLst>
          </a:custGeom>
          <a:solidFill>
            <a:schemeClr val="tx1">
              <a:lumMod val="65000"/>
              <a:lumOff val="35000"/>
            </a:schemeClr>
          </a:solidFill>
          <a:ln>
            <a:noFill/>
          </a:ln>
        </p:spPr>
      </p:sp>
      <p:sp>
        <p:nvSpPr>
          <p:cNvPr id="19" name="3d-movie_73964"/>
          <p:cNvSpPr>
            <a:spLocks noChangeAspect="1"/>
          </p:cNvSpPr>
          <p:nvPr/>
        </p:nvSpPr>
        <p:spPr bwMode="auto">
          <a:xfrm>
            <a:off x="7176842" y="4915141"/>
            <a:ext cx="403805" cy="279079"/>
          </a:xfrm>
          <a:custGeom>
            <a:avLst/>
            <a:gdLst>
              <a:gd name="connsiteX0" fmla="*/ 388603 w 608838"/>
              <a:gd name="connsiteY0" fmla="*/ 120385 h 420782"/>
              <a:gd name="connsiteX1" fmla="*/ 393186 w 608838"/>
              <a:gd name="connsiteY1" fmla="*/ 120385 h 420782"/>
              <a:gd name="connsiteX2" fmla="*/ 470106 w 608838"/>
              <a:gd name="connsiteY2" fmla="*/ 204566 h 420782"/>
              <a:gd name="connsiteX3" fmla="*/ 393186 w 608838"/>
              <a:gd name="connsiteY3" fmla="*/ 291436 h 420782"/>
              <a:gd name="connsiteX4" fmla="*/ 388603 w 608838"/>
              <a:gd name="connsiteY4" fmla="*/ 291436 h 420782"/>
              <a:gd name="connsiteX5" fmla="*/ 163885 w 608838"/>
              <a:gd name="connsiteY5" fmla="*/ 59053 h 420782"/>
              <a:gd name="connsiteX6" fmla="*/ 69487 w 608838"/>
              <a:gd name="connsiteY6" fmla="*/ 96533 h 420782"/>
              <a:gd name="connsiteX7" fmla="*/ 108910 w 608838"/>
              <a:gd name="connsiteY7" fmla="*/ 144116 h 420782"/>
              <a:gd name="connsiteX8" fmla="*/ 160198 w 608838"/>
              <a:gd name="connsiteY8" fmla="*/ 120324 h 420782"/>
              <a:gd name="connsiteX9" fmla="*/ 190451 w 608838"/>
              <a:gd name="connsiteY9" fmla="*/ 146901 h 420782"/>
              <a:gd name="connsiteX10" fmla="*/ 127203 w 608838"/>
              <a:gd name="connsiteY10" fmla="*/ 179803 h 420782"/>
              <a:gd name="connsiteX11" fmla="*/ 127203 w 608838"/>
              <a:gd name="connsiteY11" fmla="*/ 234702 h 420782"/>
              <a:gd name="connsiteX12" fmla="*/ 199621 w 608838"/>
              <a:gd name="connsiteY12" fmla="*/ 269491 h 420782"/>
              <a:gd name="connsiteX13" fmla="*/ 157456 w 608838"/>
              <a:gd name="connsiteY13" fmla="*/ 296917 h 420782"/>
              <a:gd name="connsiteX14" fmla="*/ 97896 w 608838"/>
              <a:gd name="connsiteY14" fmla="*/ 269491 h 420782"/>
              <a:gd name="connsiteX15" fmla="*/ 62160 w 608838"/>
              <a:gd name="connsiteY15" fmla="*/ 318915 h 420782"/>
              <a:gd name="connsiteX16" fmla="*/ 165681 w 608838"/>
              <a:gd name="connsiteY16" fmla="*/ 360077 h 420782"/>
              <a:gd name="connsiteX17" fmla="*/ 278373 w 608838"/>
              <a:gd name="connsiteY17" fmla="*/ 274967 h 420782"/>
              <a:gd name="connsiteX18" fmla="*/ 222500 w 608838"/>
              <a:gd name="connsiteY18" fmla="*/ 205435 h 420782"/>
              <a:gd name="connsiteX19" fmla="*/ 222500 w 608838"/>
              <a:gd name="connsiteY19" fmla="*/ 203594 h 420782"/>
              <a:gd name="connsiteX20" fmla="*/ 269250 w 608838"/>
              <a:gd name="connsiteY20" fmla="*/ 140953 h 420782"/>
              <a:gd name="connsiteX21" fmla="*/ 163885 w 608838"/>
              <a:gd name="connsiteY21" fmla="*/ 59053 h 420782"/>
              <a:gd name="connsiteX22" fmla="*/ 309760 w 608838"/>
              <a:gd name="connsiteY22" fmla="*/ 57212 h 420782"/>
              <a:gd name="connsiteX23" fmla="*/ 309760 w 608838"/>
              <a:gd name="connsiteY23" fmla="*/ 354601 h 420782"/>
              <a:gd name="connsiteX24" fmla="*/ 402315 w 608838"/>
              <a:gd name="connsiteY24" fmla="*/ 354601 h 420782"/>
              <a:gd name="connsiteX25" fmla="*/ 550743 w 608838"/>
              <a:gd name="connsiteY25" fmla="*/ 204538 h 420782"/>
              <a:gd name="connsiteX26" fmla="*/ 397730 w 608838"/>
              <a:gd name="connsiteY26" fmla="*/ 57212 h 420782"/>
              <a:gd name="connsiteX27" fmla="*/ 0 w 608838"/>
              <a:gd name="connsiteY27" fmla="*/ 0 h 420782"/>
              <a:gd name="connsiteX28" fmla="*/ 608838 w 608838"/>
              <a:gd name="connsiteY28" fmla="*/ 0 h 420782"/>
              <a:gd name="connsiteX29" fmla="*/ 608838 w 608838"/>
              <a:gd name="connsiteY29" fmla="*/ 420782 h 420782"/>
              <a:gd name="connsiteX30" fmla="*/ 0 w 608838"/>
              <a:gd name="connsiteY30" fmla="*/ 420782 h 42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838" h="420782">
                <a:moveTo>
                  <a:pt x="388603" y="120385"/>
                </a:moveTo>
                <a:lnTo>
                  <a:pt x="393186" y="120385"/>
                </a:lnTo>
                <a:cubicBezTo>
                  <a:pt x="436229" y="120385"/>
                  <a:pt x="470106" y="135060"/>
                  <a:pt x="470106" y="204566"/>
                </a:cubicBezTo>
                <a:cubicBezTo>
                  <a:pt x="470106" y="274072"/>
                  <a:pt x="436229" y="291436"/>
                  <a:pt x="393186" y="291436"/>
                </a:cubicBezTo>
                <a:lnTo>
                  <a:pt x="388603" y="291436"/>
                </a:lnTo>
                <a:close/>
                <a:moveTo>
                  <a:pt x="163885" y="59053"/>
                </a:moveTo>
                <a:cubicBezTo>
                  <a:pt x="128149" y="59053"/>
                  <a:pt x="97896" y="72789"/>
                  <a:pt x="69487" y="96533"/>
                </a:cubicBezTo>
                <a:lnTo>
                  <a:pt x="108910" y="144116"/>
                </a:lnTo>
                <a:cubicBezTo>
                  <a:pt x="127203" y="128586"/>
                  <a:pt x="140959" y="120324"/>
                  <a:pt x="160198" y="120324"/>
                </a:cubicBezTo>
                <a:cubicBezTo>
                  <a:pt x="179909" y="120324"/>
                  <a:pt x="190451" y="129482"/>
                  <a:pt x="190451" y="146901"/>
                </a:cubicBezTo>
                <a:cubicBezTo>
                  <a:pt x="190451" y="167010"/>
                  <a:pt x="175797" y="179803"/>
                  <a:pt x="127203" y="179803"/>
                </a:cubicBezTo>
                <a:lnTo>
                  <a:pt x="127203" y="234702"/>
                </a:lnTo>
                <a:cubicBezTo>
                  <a:pt x="188134" y="234702"/>
                  <a:pt x="199621" y="247541"/>
                  <a:pt x="199621" y="269491"/>
                </a:cubicBezTo>
                <a:cubicBezTo>
                  <a:pt x="199621" y="287807"/>
                  <a:pt x="183124" y="296917"/>
                  <a:pt x="157456" y="296917"/>
                </a:cubicBezTo>
                <a:cubicBezTo>
                  <a:pt x="136846" y="296917"/>
                  <a:pt x="115764" y="285966"/>
                  <a:pt x="97896" y="269491"/>
                </a:cubicBezTo>
                <a:lnTo>
                  <a:pt x="62160" y="318915"/>
                </a:lnTo>
                <a:cubicBezTo>
                  <a:pt x="84140" y="344499"/>
                  <a:pt x="118506" y="360077"/>
                  <a:pt x="165681" y="360077"/>
                </a:cubicBezTo>
                <a:cubicBezTo>
                  <a:pt x="226187" y="360077"/>
                  <a:pt x="278373" y="329866"/>
                  <a:pt x="278373" y="274967"/>
                </a:cubicBezTo>
                <a:cubicBezTo>
                  <a:pt x="278373" y="238383"/>
                  <a:pt x="255494" y="215489"/>
                  <a:pt x="222500" y="205435"/>
                </a:cubicBezTo>
                <a:lnTo>
                  <a:pt x="222500" y="203594"/>
                </a:lnTo>
                <a:cubicBezTo>
                  <a:pt x="253651" y="189904"/>
                  <a:pt x="269250" y="168851"/>
                  <a:pt x="269250" y="140953"/>
                </a:cubicBezTo>
                <a:cubicBezTo>
                  <a:pt x="269250" y="88320"/>
                  <a:pt x="227983" y="59053"/>
                  <a:pt x="163885" y="59053"/>
                </a:cubicBezTo>
                <a:close/>
                <a:moveTo>
                  <a:pt x="309760" y="57212"/>
                </a:moveTo>
                <a:lnTo>
                  <a:pt x="309760" y="354601"/>
                </a:lnTo>
                <a:lnTo>
                  <a:pt x="402315" y="354601"/>
                </a:lnTo>
                <a:cubicBezTo>
                  <a:pt x="488441" y="354601"/>
                  <a:pt x="550743" y="309757"/>
                  <a:pt x="550743" y="204538"/>
                </a:cubicBezTo>
                <a:cubicBezTo>
                  <a:pt x="550743" y="99318"/>
                  <a:pt x="488441" y="57212"/>
                  <a:pt x="397730" y="57212"/>
                </a:cubicBezTo>
                <a:close/>
                <a:moveTo>
                  <a:pt x="0" y="0"/>
                </a:moveTo>
                <a:lnTo>
                  <a:pt x="608838" y="0"/>
                </a:lnTo>
                <a:lnTo>
                  <a:pt x="608838" y="420782"/>
                </a:lnTo>
                <a:lnTo>
                  <a:pt x="0" y="420782"/>
                </a:lnTo>
                <a:close/>
              </a:path>
            </a:pathLst>
          </a:custGeom>
          <a:solidFill>
            <a:schemeClr val="tx1">
              <a:lumMod val="65000"/>
              <a:lumOff val="35000"/>
            </a:schemeClr>
          </a:solidFill>
          <a:ln>
            <a:noFill/>
          </a:ln>
        </p:spPr>
      </p:sp>
      <p:sp>
        <p:nvSpPr>
          <p:cNvPr id="20" name="iconfont-10734-5173886"/>
          <p:cNvSpPr>
            <a:spLocks noChangeAspect="1"/>
          </p:cNvSpPr>
          <p:nvPr/>
        </p:nvSpPr>
        <p:spPr bwMode="auto">
          <a:xfrm>
            <a:off x="7536219" y="5117610"/>
            <a:ext cx="601693" cy="430485"/>
          </a:xfrm>
          <a:custGeom>
            <a:avLst/>
            <a:gdLst>
              <a:gd name="connsiteX0" fmla="*/ 485775 w 533400"/>
              <a:gd name="connsiteY0" fmla="*/ 217914 h 381624"/>
              <a:gd name="connsiteX1" fmla="*/ 485775 w 533400"/>
              <a:gd name="connsiteY1" fmla="*/ 277454 h 381624"/>
              <a:gd name="connsiteX2" fmla="*/ 491728 w 533400"/>
              <a:gd name="connsiteY2" fmla="*/ 277454 h 381624"/>
              <a:gd name="connsiteX3" fmla="*/ 503634 w 533400"/>
              <a:gd name="connsiteY3" fmla="*/ 265546 h 381624"/>
              <a:gd name="connsiteX4" fmla="*/ 503634 w 533400"/>
              <a:gd name="connsiteY4" fmla="*/ 229822 h 381624"/>
              <a:gd name="connsiteX5" fmla="*/ 491728 w 533400"/>
              <a:gd name="connsiteY5" fmla="*/ 217914 h 381624"/>
              <a:gd name="connsiteX6" fmla="*/ 41672 w 533400"/>
              <a:gd name="connsiteY6" fmla="*/ 217914 h 381624"/>
              <a:gd name="connsiteX7" fmla="*/ 29766 w 533400"/>
              <a:gd name="connsiteY7" fmla="*/ 229822 h 381624"/>
              <a:gd name="connsiteX8" fmla="*/ 29766 w 533400"/>
              <a:gd name="connsiteY8" fmla="*/ 265546 h 381624"/>
              <a:gd name="connsiteX9" fmla="*/ 41672 w 533400"/>
              <a:gd name="connsiteY9" fmla="*/ 277454 h 381624"/>
              <a:gd name="connsiteX10" fmla="*/ 47625 w 533400"/>
              <a:gd name="connsiteY10" fmla="*/ 277454 h 381624"/>
              <a:gd name="connsiteX11" fmla="*/ 47625 w 533400"/>
              <a:gd name="connsiteY11" fmla="*/ 217914 h 381624"/>
              <a:gd name="connsiteX12" fmla="*/ 363692 w 533400"/>
              <a:gd name="connsiteY12" fmla="*/ 202964 h 381624"/>
              <a:gd name="connsiteX13" fmla="*/ 319028 w 533400"/>
              <a:gd name="connsiteY13" fmla="*/ 247628 h 381624"/>
              <a:gd name="connsiteX14" fmla="*/ 363692 w 533400"/>
              <a:gd name="connsiteY14" fmla="*/ 292245 h 381624"/>
              <a:gd name="connsiteX15" fmla="*/ 408308 w 533400"/>
              <a:gd name="connsiteY15" fmla="*/ 247628 h 381624"/>
              <a:gd name="connsiteX16" fmla="*/ 363692 w 533400"/>
              <a:gd name="connsiteY16" fmla="*/ 202964 h 381624"/>
              <a:gd name="connsiteX17" fmla="*/ 169656 w 533400"/>
              <a:gd name="connsiteY17" fmla="*/ 202964 h 381624"/>
              <a:gd name="connsiteX18" fmla="*/ 124992 w 533400"/>
              <a:gd name="connsiteY18" fmla="*/ 247628 h 381624"/>
              <a:gd name="connsiteX19" fmla="*/ 169656 w 533400"/>
              <a:gd name="connsiteY19" fmla="*/ 292245 h 381624"/>
              <a:gd name="connsiteX20" fmla="*/ 214272 w 533400"/>
              <a:gd name="connsiteY20" fmla="*/ 247628 h 381624"/>
              <a:gd name="connsiteX21" fmla="*/ 169656 w 533400"/>
              <a:gd name="connsiteY21" fmla="*/ 202964 h 381624"/>
              <a:gd name="connsiteX22" fmla="*/ 363692 w 533400"/>
              <a:gd name="connsiteY22" fmla="*/ 173204 h 381624"/>
              <a:gd name="connsiteX23" fmla="*/ 438068 w 533400"/>
              <a:gd name="connsiteY23" fmla="*/ 247628 h 381624"/>
              <a:gd name="connsiteX24" fmla="*/ 363692 w 533400"/>
              <a:gd name="connsiteY24" fmla="*/ 322005 h 381624"/>
              <a:gd name="connsiteX25" fmla="*/ 289268 w 533400"/>
              <a:gd name="connsiteY25" fmla="*/ 247628 h 381624"/>
              <a:gd name="connsiteX26" fmla="*/ 363692 w 533400"/>
              <a:gd name="connsiteY26" fmla="*/ 173204 h 381624"/>
              <a:gd name="connsiteX27" fmla="*/ 169656 w 533400"/>
              <a:gd name="connsiteY27" fmla="*/ 173204 h 381624"/>
              <a:gd name="connsiteX28" fmla="*/ 244032 w 533400"/>
              <a:gd name="connsiteY28" fmla="*/ 247628 h 381624"/>
              <a:gd name="connsiteX29" fmla="*/ 169656 w 533400"/>
              <a:gd name="connsiteY29" fmla="*/ 322005 h 381624"/>
              <a:gd name="connsiteX30" fmla="*/ 95232 w 533400"/>
              <a:gd name="connsiteY30" fmla="*/ 247628 h 381624"/>
              <a:gd name="connsiteX31" fmla="*/ 169656 w 533400"/>
              <a:gd name="connsiteY31" fmla="*/ 173204 h 381624"/>
              <a:gd name="connsiteX32" fmla="*/ 89297 w 533400"/>
              <a:gd name="connsiteY32" fmla="*/ 143466 h 381624"/>
              <a:gd name="connsiteX33" fmla="*/ 77391 w 533400"/>
              <a:gd name="connsiteY33" fmla="*/ 155374 h 381624"/>
              <a:gd name="connsiteX34" fmla="*/ 77391 w 533400"/>
              <a:gd name="connsiteY34" fmla="*/ 339946 h 381624"/>
              <a:gd name="connsiteX35" fmla="*/ 89297 w 533400"/>
              <a:gd name="connsiteY35" fmla="*/ 351854 h 381624"/>
              <a:gd name="connsiteX36" fmla="*/ 170021 w 533400"/>
              <a:gd name="connsiteY36" fmla="*/ 351854 h 381624"/>
              <a:gd name="connsiteX37" fmla="*/ 188309 w 533400"/>
              <a:gd name="connsiteY37" fmla="*/ 345567 h 381624"/>
              <a:gd name="connsiteX38" fmla="*/ 223123 w 533400"/>
              <a:gd name="connsiteY38" fmla="*/ 318369 h 381624"/>
              <a:gd name="connsiteX39" fmla="*/ 267081 w 533400"/>
              <a:gd name="connsiteY39" fmla="*/ 303222 h 381624"/>
              <a:gd name="connsiteX40" fmla="*/ 310229 w 533400"/>
              <a:gd name="connsiteY40" fmla="*/ 317750 h 381624"/>
              <a:gd name="connsiteX41" fmla="*/ 347329 w 533400"/>
              <a:gd name="connsiteY41" fmla="*/ 345805 h 381624"/>
              <a:gd name="connsiteX42" fmla="*/ 365284 w 533400"/>
              <a:gd name="connsiteY42" fmla="*/ 351854 h 381624"/>
              <a:gd name="connsiteX43" fmla="*/ 444103 w 533400"/>
              <a:gd name="connsiteY43" fmla="*/ 351854 h 381624"/>
              <a:gd name="connsiteX44" fmla="*/ 456009 w 533400"/>
              <a:gd name="connsiteY44" fmla="*/ 339946 h 381624"/>
              <a:gd name="connsiteX45" fmla="*/ 456009 w 533400"/>
              <a:gd name="connsiteY45" fmla="*/ 155374 h 381624"/>
              <a:gd name="connsiteX46" fmla="*/ 444103 w 533400"/>
              <a:gd name="connsiteY46" fmla="*/ 143466 h 381624"/>
              <a:gd name="connsiteX47" fmla="*/ 266700 w 533400"/>
              <a:gd name="connsiteY47" fmla="*/ 29770 h 381624"/>
              <a:gd name="connsiteX48" fmla="*/ 212646 w 533400"/>
              <a:gd name="connsiteY48" fmla="*/ 38867 h 381624"/>
              <a:gd name="connsiteX49" fmla="*/ 166211 w 533400"/>
              <a:gd name="connsiteY49" fmla="*/ 64255 h 381624"/>
              <a:gd name="connsiteX50" fmla="*/ 130445 w 533400"/>
              <a:gd name="connsiteY50" fmla="*/ 102741 h 381624"/>
              <a:gd name="connsiteX51" fmla="*/ 123730 w 533400"/>
              <a:gd name="connsiteY51" fmla="*/ 113697 h 381624"/>
              <a:gd name="connsiteX52" fmla="*/ 409670 w 533400"/>
              <a:gd name="connsiteY52" fmla="*/ 113697 h 381624"/>
              <a:gd name="connsiteX53" fmla="*/ 402955 w 533400"/>
              <a:gd name="connsiteY53" fmla="*/ 102741 h 381624"/>
              <a:gd name="connsiteX54" fmla="*/ 367189 w 533400"/>
              <a:gd name="connsiteY54" fmla="*/ 64255 h 381624"/>
              <a:gd name="connsiteX55" fmla="*/ 320754 w 533400"/>
              <a:gd name="connsiteY55" fmla="*/ 38867 h 381624"/>
              <a:gd name="connsiteX56" fmla="*/ 266700 w 533400"/>
              <a:gd name="connsiteY56" fmla="*/ 29770 h 381624"/>
              <a:gd name="connsiteX57" fmla="*/ 266700 w 533400"/>
              <a:gd name="connsiteY57" fmla="*/ 0 h 381624"/>
              <a:gd name="connsiteX58" fmla="*/ 443008 w 533400"/>
              <a:gd name="connsiteY58" fmla="*/ 113697 h 381624"/>
              <a:gd name="connsiteX59" fmla="*/ 444103 w 533400"/>
              <a:gd name="connsiteY59" fmla="*/ 113697 h 381624"/>
              <a:gd name="connsiteX60" fmla="*/ 485775 w 533400"/>
              <a:gd name="connsiteY60" fmla="*/ 155374 h 381624"/>
              <a:gd name="connsiteX61" fmla="*/ 485775 w 533400"/>
              <a:gd name="connsiteY61" fmla="*/ 188145 h 381624"/>
              <a:gd name="connsiteX62" fmla="*/ 491728 w 533400"/>
              <a:gd name="connsiteY62" fmla="*/ 188145 h 381624"/>
              <a:gd name="connsiteX63" fmla="*/ 533400 w 533400"/>
              <a:gd name="connsiteY63" fmla="*/ 229822 h 381624"/>
              <a:gd name="connsiteX64" fmla="*/ 533400 w 533400"/>
              <a:gd name="connsiteY64" fmla="*/ 265546 h 381624"/>
              <a:gd name="connsiteX65" fmla="*/ 491728 w 533400"/>
              <a:gd name="connsiteY65" fmla="*/ 307224 h 381624"/>
              <a:gd name="connsiteX66" fmla="*/ 485775 w 533400"/>
              <a:gd name="connsiteY66" fmla="*/ 307224 h 381624"/>
              <a:gd name="connsiteX67" fmla="*/ 485775 w 533400"/>
              <a:gd name="connsiteY67" fmla="*/ 339946 h 381624"/>
              <a:gd name="connsiteX68" fmla="*/ 444103 w 533400"/>
              <a:gd name="connsiteY68" fmla="*/ 381624 h 381624"/>
              <a:gd name="connsiteX69" fmla="*/ 365284 w 533400"/>
              <a:gd name="connsiteY69" fmla="*/ 381624 h 381624"/>
              <a:gd name="connsiteX70" fmla="*/ 329327 w 533400"/>
              <a:gd name="connsiteY70" fmla="*/ 369573 h 381624"/>
              <a:gd name="connsiteX71" fmla="*/ 292275 w 533400"/>
              <a:gd name="connsiteY71" fmla="*/ 341471 h 381624"/>
              <a:gd name="connsiteX72" fmla="*/ 267081 w 533400"/>
              <a:gd name="connsiteY72" fmla="*/ 332992 h 381624"/>
              <a:gd name="connsiteX73" fmla="*/ 241459 w 533400"/>
              <a:gd name="connsiteY73" fmla="*/ 341852 h 381624"/>
              <a:gd name="connsiteX74" fmla="*/ 206645 w 533400"/>
              <a:gd name="connsiteY74" fmla="*/ 369002 h 381624"/>
              <a:gd name="connsiteX75" fmla="*/ 170021 w 533400"/>
              <a:gd name="connsiteY75" fmla="*/ 381624 h 381624"/>
              <a:gd name="connsiteX76" fmla="*/ 89297 w 533400"/>
              <a:gd name="connsiteY76" fmla="*/ 381624 h 381624"/>
              <a:gd name="connsiteX77" fmla="*/ 47625 w 533400"/>
              <a:gd name="connsiteY77" fmla="*/ 339946 h 381624"/>
              <a:gd name="connsiteX78" fmla="*/ 47625 w 533400"/>
              <a:gd name="connsiteY78" fmla="*/ 307224 h 381624"/>
              <a:gd name="connsiteX79" fmla="*/ 41672 w 533400"/>
              <a:gd name="connsiteY79" fmla="*/ 307224 h 381624"/>
              <a:gd name="connsiteX80" fmla="*/ 0 w 533400"/>
              <a:gd name="connsiteY80" fmla="*/ 265546 h 381624"/>
              <a:gd name="connsiteX81" fmla="*/ 0 w 533400"/>
              <a:gd name="connsiteY81" fmla="*/ 229822 h 381624"/>
              <a:gd name="connsiteX82" fmla="*/ 41672 w 533400"/>
              <a:gd name="connsiteY82" fmla="*/ 188145 h 381624"/>
              <a:gd name="connsiteX83" fmla="*/ 47625 w 533400"/>
              <a:gd name="connsiteY83" fmla="*/ 188145 h 381624"/>
              <a:gd name="connsiteX84" fmla="*/ 47625 w 533400"/>
              <a:gd name="connsiteY84" fmla="*/ 155374 h 381624"/>
              <a:gd name="connsiteX85" fmla="*/ 89297 w 533400"/>
              <a:gd name="connsiteY85" fmla="*/ 113697 h 381624"/>
              <a:gd name="connsiteX86" fmla="*/ 90392 w 533400"/>
              <a:gd name="connsiteY86" fmla="*/ 113697 h 381624"/>
              <a:gd name="connsiteX87" fmla="*/ 266700 w 533400"/>
              <a:gd name="connsiteY87" fmla="*/ 0 h 38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33400" h="381624">
                <a:moveTo>
                  <a:pt x="485775" y="217914"/>
                </a:moveTo>
                <a:lnTo>
                  <a:pt x="485775" y="277454"/>
                </a:lnTo>
                <a:lnTo>
                  <a:pt x="491728" y="277454"/>
                </a:lnTo>
                <a:cubicBezTo>
                  <a:pt x="498300" y="277454"/>
                  <a:pt x="503634" y="272119"/>
                  <a:pt x="503634" y="265546"/>
                </a:cubicBezTo>
                <a:lnTo>
                  <a:pt x="503634" y="229822"/>
                </a:lnTo>
                <a:cubicBezTo>
                  <a:pt x="503634" y="223249"/>
                  <a:pt x="498300" y="217914"/>
                  <a:pt x="491728" y="217914"/>
                </a:cubicBezTo>
                <a:close/>
                <a:moveTo>
                  <a:pt x="41672" y="217914"/>
                </a:moveTo>
                <a:cubicBezTo>
                  <a:pt x="35100" y="217914"/>
                  <a:pt x="29766" y="223249"/>
                  <a:pt x="29766" y="229822"/>
                </a:cubicBezTo>
                <a:lnTo>
                  <a:pt x="29766" y="265546"/>
                </a:lnTo>
                <a:cubicBezTo>
                  <a:pt x="29766" y="272119"/>
                  <a:pt x="35100" y="277454"/>
                  <a:pt x="41672" y="277454"/>
                </a:cubicBezTo>
                <a:lnTo>
                  <a:pt x="47625" y="277454"/>
                </a:lnTo>
                <a:lnTo>
                  <a:pt x="47625" y="217914"/>
                </a:lnTo>
                <a:close/>
                <a:moveTo>
                  <a:pt x="363692" y="202964"/>
                </a:moveTo>
                <a:cubicBezTo>
                  <a:pt x="339074" y="202964"/>
                  <a:pt x="319028" y="223011"/>
                  <a:pt x="319028" y="247628"/>
                </a:cubicBezTo>
                <a:cubicBezTo>
                  <a:pt x="319028" y="272246"/>
                  <a:pt x="339074" y="292245"/>
                  <a:pt x="363692" y="292245"/>
                </a:cubicBezTo>
                <a:cubicBezTo>
                  <a:pt x="388262" y="292245"/>
                  <a:pt x="408308" y="272246"/>
                  <a:pt x="408308" y="247628"/>
                </a:cubicBezTo>
                <a:cubicBezTo>
                  <a:pt x="408308" y="223011"/>
                  <a:pt x="388262" y="202964"/>
                  <a:pt x="363692" y="202964"/>
                </a:cubicBezTo>
                <a:close/>
                <a:moveTo>
                  <a:pt x="169656" y="202964"/>
                </a:moveTo>
                <a:cubicBezTo>
                  <a:pt x="145038" y="202964"/>
                  <a:pt x="124992" y="223011"/>
                  <a:pt x="124992" y="247628"/>
                </a:cubicBezTo>
                <a:cubicBezTo>
                  <a:pt x="124992" y="272246"/>
                  <a:pt x="145038" y="292245"/>
                  <a:pt x="169656" y="292245"/>
                </a:cubicBezTo>
                <a:cubicBezTo>
                  <a:pt x="194226" y="292245"/>
                  <a:pt x="214272" y="272246"/>
                  <a:pt x="214272" y="247628"/>
                </a:cubicBezTo>
                <a:cubicBezTo>
                  <a:pt x="214272" y="223011"/>
                  <a:pt x="194226" y="202964"/>
                  <a:pt x="169656" y="202964"/>
                </a:cubicBezTo>
                <a:close/>
                <a:moveTo>
                  <a:pt x="363692" y="173204"/>
                </a:moveTo>
                <a:cubicBezTo>
                  <a:pt x="404737" y="173204"/>
                  <a:pt x="438068" y="206535"/>
                  <a:pt x="438068" y="247628"/>
                </a:cubicBezTo>
                <a:cubicBezTo>
                  <a:pt x="438068" y="288721"/>
                  <a:pt x="404737" y="322005"/>
                  <a:pt x="363692" y="322005"/>
                </a:cubicBezTo>
                <a:cubicBezTo>
                  <a:pt x="322599" y="322005"/>
                  <a:pt x="289268" y="288721"/>
                  <a:pt x="289268" y="247628"/>
                </a:cubicBezTo>
                <a:cubicBezTo>
                  <a:pt x="289268" y="206535"/>
                  <a:pt x="322599" y="173204"/>
                  <a:pt x="363692" y="173204"/>
                </a:cubicBezTo>
                <a:close/>
                <a:moveTo>
                  <a:pt x="169656" y="173204"/>
                </a:moveTo>
                <a:cubicBezTo>
                  <a:pt x="210701" y="173204"/>
                  <a:pt x="244032" y="206535"/>
                  <a:pt x="244032" y="247628"/>
                </a:cubicBezTo>
                <a:cubicBezTo>
                  <a:pt x="244032" y="288721"/>
                  <a:pt x="210701" y="322005"/>
                  <a:pt x="169656" y="322005"/>
                </a:cubicBezTo>
                <a:cubicBezTo>
                  <a:pt x="128563" y="322005"/>
                  <a:pt x="95232" y="288721"/>
                  <a:pt x="95232" y="247628"/>
                </a:cubicBezTo>
                <a:cubicBezTo>
                  <a:pt x="95232" y="206535"/>
                  <a:pt x="128563" y="173204"/>
                  <a:pt x="169656" y="173204"/>
                </a:cubicBezTo>
                <a:close/>
                <a:moveTo>
                  <a:pt x="89297" y="143466"/>
                </a:moveTo>
                <a:cubicBezTo>
                  <a:pt x="82725" y="143466"/>
                  <a:pt x="77391" y="148801"/>
                  <a:pt x="77391" y="155374"/>
                </a:cubicBezTo>
                <a:lnTo>
                  <a:pt x="77391" y="339946"/>
                </a:lnTo>
                <a:cubicBezTo>
                  <a:pt x="77391" y="346520"/>
                  <a:pt x="82725" y="351854"/>
                  <a:pt x="89297" y="351854"/>
                </a:cubicBezTo>
                <a:lnTo>
                  <a:pt x="170021" y="351854"/>
                </a:lnTo>
                <a:cubicBezTo>
                  <a:pt x="176594" y="351854"/>
                  <a:pt x="183118" y="349616"/>
                  <a:pt x="188309" y="345567"/>
                </a:cubicBezTo>
                <a:lnTo>
                  <a:pt x="223123" y="318369"/>
                </a:lnTo>
                <a:cubicBezTo>
                  <a:pt x="235601" y="308605"/>
                  <a:pt x="251222" y="303222"/>
                  <a:pt x="267081" y="303222"/>
                </a:cubicBezTo>
                <a:cubicBezTo>
                  <a:pt x="282559" y="303222"/>
                  <a:pt x="297894" y="308367"/>
                  <a:pt x="310229" y="317750"/>
                </a:cubicBezTo>
                <a:lnTo>
                  <a:pt x="347329" y="345805"/>
                </a:lnTo>
                <a:cubicBezTo>
                  <a:pt x="352473" y="349711"/>
                  <a:pt x="358854" y="351854"/>
                  <a:pt x="365284" y="351854"/>
                </a:cubicBezTo>
                <a:lnTo>
                  <a:pt x="444103" y="351854"/>
                </a:lnTo>
                <a:cubicBezTo>
                  <a:pt x="450675" y="351854"/>
                  <a:pt x="456009" y="346520"/>
                  <a:pt x="456009" y="339946"/>
                </a:cubicBezTo>
                <a:lnTo>
                  <a:pt x="456009" y="155374"/>
                </a:lnTo>
                <a:cubicBezTo>
                  <a:pt x="456009" y="148801"/>
                  <a:pt x="450675" y="143466"/>
                  <a:pt x="444103" y="143466"/>
                </a:cubicBezTo>
                <a:close/>
                <a:moveTo>
                  <a:pt x="266700" y="29770"/>
                </a:moveTo>
                <a:cubicBezTo>
                  <a:pt x="248126" y="29770"/>
                  <a:pt x="229934" y="32818"/>
                  <a:pt x="212646" y="38867"/>
                </a:cubicBezTo>
                <a:cubicBezTo>
                  <a:pt x="195882" y="44726"/>
                  <a:pt x="180261" y="53252"/>
                  <a:pt x="166211" y="64255"/>
                </a:cubicBezTo>
                <a:cubicBezTo>
                  <a:pt x="152305" y="75067"/>
                  <a:pt x="140208" y="88071"/>
                  <a:pt x="130445" y="102741"/>
                </a:cubicBezTo>
                <a:cubicBezTo>
                  <a:pt x="128064" y="106314"/>
                  <a:pt x="125825" y="109981"/>
                  <a:pt x="123730" y="113697"/>
                </a:cubicBezTo>
                <a:lnTo>
                  <a:pt x="409670" y="113697"/>
                </a:lnTo>
                <a:cubicBezTo>
                  <a:pt x="407575" y="109981"/>
                  <a:pt x="405336" y="106314"/>
                  <a:pt x="402955" y="102741"/>
                </a:cubicBezTo>
                <a:cubicBezTo>
                  <a:pt x="393192" y="88071"/>
                  <a:pt x="381095" y="75067"/>
                  <a:pt x="367189" y="64255"/>
                </a:cubicBezTo>
                <a:cubicBezTo>
                  <a:pt x="353139" y="53252"/>
                  <a:pt x="337518" y="44726"/>
                  <a:pt x="320754" y="38867"/>
                </a:cubicBezTo>
                <a:cubicBezTo>
                  <a:pt x="303466" y="32818"/>
                  <a:pt x="285274" y="29770"/>
                  <a:pt x="266700" y="29770"/>
                </a:cubicBezTo>
                <a:close/>
                <a:moveTo>
                  <a:pt x="266700" y="0"/>
                </a:moveTo>
                <a:cubicBezTo>
                  <a:pt x="345091" y="0"/>
                  <a:pt x="412623" y="46631"/>
                  <a:pt x="443008" y="113697"/>
                </a:cubicBezTo>
                <a:lnTo>
                  <a:pt x="444103" y="113697"/>
                </a:lnTo>
                <a:cubicBezTo>
                  <a:pt x="467106" y="113697"/>
                  <a:pt x="485775" y="132368"/>
                  <a:pt x="485775" y="155374"/>
                </a:cubicBezTo>
                <a:lnTo>
                  <a:pt x="485775" y="188145"/>
                </a:lnTo>
                <a:lnTo>
                  <a:pt x="491728" y="188145"/>
                </a:lnTo>
                <a:cubicBezTo>
                  <a:pt x="514731" y="188145"/>
                  <a:pt x="533400" y="206816"/>
                  <a:pt x="533400" y="229822"/>
                </a:cubicBezTo>
                <a:lnTo>
                  <a:pt x="533400" y="265546"/>
                </a:lnTo>
                <a:cubicBezTo>
                  <a:pt x="533400" y="288552"/>
                  <a:pt x="514731" y="307224"/>
                  <a:pt x="491728" y="307224"/>
                </a:cubicBezTo>
                <a:lnTo>
                  <a:pt x="485775" y="307224"/>
                </a:lnTo>
                <a:lnTo>
                  <a:pt x="485775" y="339946"/>
                </a:lnTo>
                <a:cubicBezTo>
                  <a:pt x="485775" y="363000"/>
                  <a:pt x="467106" y="381624"/>
                  <a:pt x="444103" y="381624"/>
                </a:cubicBezTo>
                <a:lnTo>
                  <a:pt x="365284" y="381624"/>
                </a:lnTo>
                <a:cubicBezTo>
                  <a:pt x="352282" y="381624"/>
                  <a:pt x="339662" y="377385"/>
                  <a:pt x="329327" y="369573"/>
                </a:cubicBezTo>
                <a:lnTo>
                  <a:pt x="292275" y="341471"/>
                </a:lnTo>
                <a:cubicBezTo>
                  <a:pt x="285036" y="335945"/>
                  <a:pt x="276177" y="332992"/>
                  <a:pt x="267081" y="332992"/>
                </a:cubicBezTo>
                <a:cubicBezTo>
                  <a:pt x="257794" y="332992"/>
                  <a:pt x="248745" y="336088"/>
                  <a:pt x="241459" y="341852"/>
                </a:cubicBezTo>
                <a:lnTo>
                  <a:pt x="206645" y="369002"/>
                </a:lnTo>
                <a:cubicBezTo>
                  <a:pt x="196167" y="377194"/>
                  <a:pt x="183261" y="381624"/>
                  <a:pt x="170021" y="381624"/>
                </a:cubicBezTo>
                <a:lnTo>
                  <a:pt x="89297" y="381624"/>
                </a:lnTo>
                <a:cubicBezTo>
                  <a:pt x="66294" y="381624"/>
                  <a:pt x="47625" y="363000"/>
                  <a:pt x="47625" y="339946"/>
                </a:cubicBezTo>
                <a:lnTo>
                  <a:pt x="47625" y="307224"/>
                </a:lnTo>
                <a:lnTo>
                  <a:pt x="41672" y="307224"/>
                </a:lnTo>
                <a:cubicBezTo>
                  <a:pt x="18669" y="307224"/>
                  <a:pt x="0" y="288552"/>
                  <a:pt x="0" y="265546"/>
                </a:cubicBezTo>
                <a:lnTo>
                  <a:pt x="0" y="229822"/>
                </a:lnTo>
                <a:cubicBezTo>
                  <a:pt x="0" y="206816"/>
                  <a:pt x="18669" y="188145"/>
                  <a:pt x="41672" y="188145"/>
                </a:cubicBezTo>
                <a:lnTo>
                  <a:pt x="47625" y="188145"/>
                </a:lnTo>
                <a:lnTo>
                  <a:pt x="47625" y="155374"/>
                </a:lnTo>
                <a:cubicBezTo>
                  <a:pt x="47625" y="132368"/>
                  <a:pt x="66294" y="113697"/>
                  <a:pt x="89297" y="113697"/>
                </a:cubicBezTo>
                <a:lnTo>
                  <a:pt x="90392" y="113697"/>
                </a:lnTo>
                <a:cubicBezTo>
                  <a:pt x="120777" y="46631"/>
                  <a:pt x="188309" y="0"/>
                  <a:pt x="266700" y="0"/>
                </a:cubicBezTo>
                <a:close/>
              </a:path>
            </a:pathLst>
          </a:custGeom>
          <a:solidFill>
            <a:schemeClr val="tx1">
              <a:lumMod val="65000"/>
              <a:lumOff val="35000"/>
            </a:schemeClr>
          </a:solidFill>
          <a:ln>
            <a:noFill/>
          </a:ln>
        </p:spPr>
      </p:sp>
      <p:sp>
        <p:nvSpPr>
          <p:cNvPr id="21" name="矩形 20"/>
          <p:cNvSpPr/>
          <p:nvPr/>
        </p:nvSpPr>
        <p:spPr>
          <a:xfrm>
            <a:off x="3539119" y="3392456"/>
            <a:ext cx="646331" cy="369332"/>
          </a:xfrm>
          <a:prstGeom prst="rect">
            <a:avLst/>
          </a:prstGeom>
        </p:spPr>
        <p:txBody>
          <a:bodyPr wrap="non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应用</a:t>
            </a:r>
            <a:endParaRPr lang="zh-CN" altLang="en-US" dirty="0"/>
          </a:p>
        </p:txBody>
      </p:sp>
      <p:sp>
        <p:nvSpPr>
          <p:cNvPr id="22" name="矩形 21"/>
          <p:cNvSpPr/>
          <p:nvPr/>
        </p:nvSpPr>
        <p:spPr>
          <a:xfrm>
            <a:off x="3782768" y="5238527"/>
            <a:ext cx="654346" cy="369332"/>
          </a:xfrm>
          <a:prstGeom prst="rect">
            <a:avLst/>
          </a:prstGeom>
        </p:spPr>
        <p:txBody>
          <a:bodyPr wrap="non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a:t>
            </a:r>
            <a:endParaRPr lang="zh-CN" altLang="en-US" dirty="0"/>
          </a:p>
        </p:txBody>
      </p:sp>
    </p:spTree>
    <p:extLst>
      <p:ext uri="{BB962C8B-B14F-4D97-AF65-F5344CB8AC3E}">
        <p14:creationId xmlns:p14="http://schemas.microsoft.com/office/powerpoint/2010/main" val="227244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应用的实现 </a:t>
            </a:r>
            <a:r>
              <a:rPr lang="en-US" altLang="zh-CN">
                <a:sym typeface="Huawei Sans" panose="020C0503030203020204" pitchFamily="34" charset="0"/>
              </a:rPr>
              <a:t>- </a:t>
            </a:r>
            <a:r>
              <a:rPr lang="zh-CN" altLang="en-US">
                <a:sym typeface="Huawei Sans" panose="020C0503030203020204" pitchFamily="34" charset="0"/>
              </a:rPr>
              <a:t>数据</a:t>
            </a:r>
          </a:p>
        </p:txBody>
      </p:sp>
      <p:sp>
        <p:nvSpPr>
          <p:cNvPr id="3" name="文本占位符 2"/>
          <p:cNvSpPr>
            <a:spLocks noGrp="1"/>
          </p:cNvSpPr>
          <p:nvPr>
            <p:ph type="body" sz="quarter" idx="4294967295"/>
          </p:nvPr>
        </p:nvSpPr>
        <p:spPr>
          <a:xfrm>
            <a:off x="915988" y="1233488"/>
            <a:ext cx="11276012" cy="4679950"/>
          </a:xfrm>
        </p:spPr>
        <p:txBody>
          <a:bodyPr/>
          <a:lstStyle/>
          <a:p>
            <a:r>
              <a:rPr lang="zh-CN" altLang="en-US">
                <a:sym typeface="Huawei Sans" panose="020C0503030203020204" pitchFamily="34" charset="0"/>
              </a:rPr>
              <a:t>数据的产生</a:t>
            </a:r>
            <a:endParaRPr lang="en-US" altLang="zh-CN">
              <a:sym typeface="Huawei Sans" panose="020C0503030203020204" pitchFamily="34" charset="0"/>
            </a:endParaRPr>
          </a:p>
          <a:p>
            <a:pPr lvl="1"/>
            <a:r>
              <a:rPr lang="zh-CN" altLang="en-US">
                <a:sym typeface="Huawei Sans" panose="020C0503030203020204" pitchFamily="34" charset="0"/>
              </a:rPr>
              <a:t>在计算机领域，数据是各种信息的载体。</a:t>
            </a:r>
            <a:endParaRPr lang="en-US" altLang="zh-CN">
              <a:sym typeface="Huawei Sans" panose="020C0503030203020204" pitchFamily="34" charset="0"/>
            </a:endParaRPr>
          </a:p>
          <a:p>
            <a:r>
              <a:rPr lang="zh-CN" altLang="en-US">
                <a:sym typeface="Huawei Sans" panose="020C0503030203020204" pitchFamily="34" charset="0"/>
              </a:rPr>
              <a:t>数据传输</a:t>
            </a:r>
            <a:endParaRPr lang="en-US" altLang="zh-CN">
              <a:sym typeface="Huawei Sans" panose="020C0503030203020204" pitchFamily="34" charset="0"/>
            </a:endParaRPr>
          </a:p>
          <a:p>
            <a:pPr lvl="1"/>
            <a:r>
              <a:rPr lang="zh-CN" altLang="en-US">
                <a:sym typeface="Huawei Sans" panose="020C0503030203020204" pitchFamily="34" charset="0"/>
              </a:rPr>
              <a:t>大部分应用程序所产生的数据需要在不同的设备之间传递。</a:t>
            </a:r>
            <a:endParaRPr lang="zh-CN" altLang="en-US" dirty="0">
              <a:sym typeface="Huawei Sans" panose="020C0503030203020204" pitchFamily="34" charset="0"/>
            </a:endParaRPr>
          </a:p>
        </p:txBody>
      </p:sp>
      <p:cxnSp>
        <p:nvCxnSpPr>
          <p:cNvPr id="31" name="直接连接符 30"/>
          <p:cNvCxnSpPr>
            <a:stCxn id="35" idx="1"/>
          </p:cNvCxnSpPr>
          <p:nvPr/>
        </p:nvCxnSpPr>
        <p:spPr bwMode="auto">
          <a:xfrm flipH="1">
            <a:off x="6971364" y="3961833"/>
            <a:ext cx="1509208" cy="78374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flipH="1" flipV="1">
            <a:off x="6845250" y="5147580"/>
            <a:ext cx="1750894" cy="769386"/>
          </a:xfrm>
          <a:prstGeom prst="line">
            <a:avLst/>
          </a:prstGeom>
          <a:solidFill>
            <a:schemeClr val="accent1"/>
          </a:solidFill>
          <a:ln w="31750" cap="flat" cmpd="sng" algn="ctr">
            <a:solidFill>
              <a:schemeClr val="tx1"/>
            </a:solidFill>
            <a:prstDash val="solid"/>
            <a:round/>
            <a:headEnd type="none" w="med" len="med"/>
            <a:tailEnd type="none" w="med" len="med"/>
          </a:ln>
          <a:effectLst/>
        </p:spPr>
      </p:cxnSp>
      <p:pic>
        <p:nvPicPr>
          <p:cNvPr id="33" name="图片 32" descr="SAN网络-蓝.png"/>
          <p:cNvPicPr>
            <a:picLocks noChangeAspect="1"/>
          </p:cNvPicPr>
          <p:nvPr/>
        </p:nvPicPr>
        <p:blipFill>
          <a:blip r:embed="rId3" cstate="print"/>
          <a:stretch>
            <a:fillRect/>
          </a:stretch>
        </p:blipFill>
        <p:spPr>
          <a:xfrm>
            <a:off x="2960268" y="5376966"/>
            <a:ext cx="458564" cy="540000"/>
          </a:xfrm>
          <a:prstGeom prst="rect">
            <a:avLst/>
          </a:prstGeom>
        </p:spPr>
      </p:pic>
      <p:pic>
        <p:nvPicPr>
          <p:cNvPr id="34" name="图片 33" descr="笔记本电脑.png"/>
          <p:cNvPicPr>
            <a:picLocks noChangeAspect="1"/>
          </p:cNvPicPr>
          <p:nvPr/>
        </p:nvPicPr>
        <p:blipFill>
          <a:blip r:embed="rId4" cstate="print"/>
          <a:stretch>
            <a:fillRect/>
          </a:stretch>
        </p:blipFill>
        <p:spPr>
          <a:xfrm>
            <a:off x="8480572" y="5611184"/>
            <a:ext cx="861350" cy="540000"/>
          </a:xfrm>
          <a:prstGeom prst="rect">
            <a:avLst/>
          </a:prstGeom>
        </p:spPr>
      </p:pic>
      <p:pic>
        <p:nvPicPr>
          <p:cNvPr id="35" name="图片 3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480572" y="3691833"/>
            <a:ext cx="724331" cy="540000"/>
          </a:xfrm>
          <a:prstGeom prst="rect">
            <a:avLst/>
          </a:prstGeom>
        </p:spPr>
      </p:pic>
      <p:cxnSp>
        <p:nvCxnSpPr>
          <p:cNvPr id="36" name="直接连接符 35"/>
          <p:cNvCxnSpPr>
            <a:endCxn id="63" idx="24"/>
          </p:cNvCxnSpPr>
          <p:nvPr/>
        </p:nvCxnSpPr>
        <p:spPr bwMode="auto">
          <a:xfrm>
            <a:off x="3417717" y="4015259"/>
            <a:ext cx="1799108" cy="51276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nvGrpSpPr>
          <p:cNvPr id="37" name="组合 36"/>
          <p:cNvGrpSpPr/>
          <p:nvPr/>
        </p:nvGrpSpPr>
        <p:grpSpPr>
          <a:xfrm rot="970503">
            <a:off x="4190616" y="4070021"/>
            <a:ext cx="468000" cy="108012"/>
            <a:chOff x="8365254" y="1952836"/>
            <a:chExt cx="575062" cy="108012"/>
          </a:xfrm>
        </p:grpSpPr>
        <p:cxnSp>
          <p:nvCxnSpPr>
            <p:cNvPr id="38" name="直接连接符 37"/>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39" name="直接连接符 38"/>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40" name="组合 39"/>
          <p:cNvGrpSpPr/>
          <p:nvPr/>
        </p:nvGrpSpPr>
        <p:grpSpPr>
          <a:xfrm rot="19914045">
            <a:off x="7680982" y="3996643"/>
            <a:ext cx="468000" cy="108012"/>
            <a:chOff x="8365254" y="1952836"/>
            <a:chExt cx="575062" cy="108012"/>
          </a:xfrm>
        </p:grpSpPr>
        <p:cxnSp>
          <p:nvCxnSpPr>
            <p:cNvPr id="41" name="直接连接符 40"/>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42" name="直接连接符 41"/>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6" name="组合 55"/>
          <p:cNvGrpSpPr/>
          <p:nvPr/>
        </p:nvGrpSpPr>
        <p:grpSpPr>
          <a:xfrm rot="1408759">
            <a:off x="7847823" y="5431432"/>
            <a:ext cx="468000" cy="108012"/>
            <a:chOff x="8365254" y="1952836"/>
            <a:chExt cx="575062" cy="108012"/>
          </a:xfrm>
        </p:grpSpPr>
        <p:cxnSp>
          <p:nvCxnSpPr>
            <p:cNvPr id="57" name="直接连接符 56"/>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58" name="直接连接符 57"/>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9" name="组合 58"/>
          <p:cNvGrpSpPr/>
          <p:nvPr/>
        </p:nvGrpSpPr>
        <p:grpSpPr>
          <a:xfrm rot="19712168">
            <a:off x="4308284" y="5246886"/>
            <a:ext cx="468000" cy="108012"/>
            <a:chOff x="8365254" y="1952836"/>
            <a:chExt cx="575062" cy="108012"/>
          </a:xfrm>
        </p:grpSpPr>
        <p:cxnSp>
          <p:nvCxnSpPr>
            <p:cNvPr id="60" name="直接连接符 59"/>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61" name="直接连接符 60"/>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sp>
        <p:nvSpPr>
          <p:cNvPr id="62" name="圆角矩形标注 61"/>
          <p:cNvSpPr/>
          <p:nvPr/>
        </p:nvSpPr>
        <p:spPr>
          <a:xfrm>
            <a:off x="9337000" y="4353707"/>
            <a:ext cx="2273695" cy="956583"/>
          </a:xfrm>
          <a:prstGeom prst="wedgeRoundRectCallout">
            <a:avLst>
              <a:gd name="adj1" fmla="val -25679"/>
              <a:gd name="adj2" fmla="val 50380"/>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1600" dirty="0"/>
              <a:t>一个应用程序是否需要完成数据的产生到传递的整个过程呢？</a:t>
            </a:r>
          </a:p>
        </p:txBody>
      </p:sp>
      <p:sp>
        <p:nvSpPr>
          <p:cNvPr id="63" name="Freeform 159"/>
          <p:cNvSpPr/>
          <p:nvPr/>
        </p:nvSpPr>
        <p:spPr>
          <a:xfrm flipH="1">
            <a:off x="4887395" y="4088819"/>
            <a:ext cx="2202489" cy="11513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文本框 63"/>
          <p:cNvSpPr txBox="1"/>
          <p:nvPr/>
        </p:nvSpPr>
        <p:spPr>
          <a:xfrm>
            <a:off x="5436399" y="4355587"/>
            <a:ext cx="646331" cy="369332"/>
          </a:xfrm>
          <a:prstGeom prst="rect">
            <a:avLst/>
          </a:prstGeom>
          <a:noFill/>
        </p:spPr>
        <p:txBody>
          <a:bodyPr wrap="none" rtlCol="0">
            <a:spAutoFit/>
          </a:bodyPr>
          <a:lstStyle/>
          <a:p>
            <a:r>
              <a:rPr lang="zh-CN" altLang="en-US" dirty="0"/>
              <a:t>数据</a:t>
            </a:r>
          </a:p>
        </p:txBody>
      </p:sp>
      <p:sp>
        <p:nvSpPr>
          <p:cNvPr id="65" name="文本框 64"/>
          <p:cNvSpPr txBox="1"/>
          <p:nvPr/>
        </p:nvSpPr>
        <p:spPr>
          <a:xfrm>
            <a:off x="6092511" y="4778248"/>
            <a:ext cx="646331" cy="369332"/>
          </a:xfrm>
          <a:prstGeom prst="rect">
            <a:avLst/>
          </a:prstGeom>
          <a:noFill/>
        </p:spPr>
        <p:txBody>
          <a:bodyPr wrap="none" rtlCol="0">
            <a:spAutoFit/>
          </a:bodyPr>
          <a:lstStyle/>
          <a:p>
            <a:pPr algn="ctr"/>
            <a:r>
              <a:rPr lang="zh-CN" altLang="en-US" dirty="0"/>
              <a:t>网络</a:t>
            </a:r>
          </a:p>
        </p:txBody>
      </p:sp>
      <p:pic>
        <p:nvPicPr>
          <p:cNvPr id="66" name="图片 65" descr="PC.png"/>
          <p:cNvPicPr>
            <a:picLocks noChangeAspect="1"/>
          </p:cNvPicPr>
          <p:nvPr/>
        </p:nvPicPr>
        <p:blipFill>
          <a:blip r:embed="rId6" cstate="print"/>
          <a:stretch>
            <a:fillRect/>
          </a:stretch>
        </p:blipFill>
        <p:spPr>
          <a:xfrm>
            <a:off x="2842829" y="3727259"/>
            <a:ext cx="703126" cy="540000"/>
          </a:xfrm>
          <a:prstGeom prst="rect">
            <a:avLst/>
          </a:prstGeom>
        </p:spPr>
      </p:pic>
      <p:sp>
        <p:nvSpPr>
          <p:cNvPr id="67" name="iconfont-11145-7310418"/>
          <p:cNvSpPr>
            <a:spLocks noChangeAspect="1"/>
          </p:cNvSpPr>
          <p:nvPr/>
        </p:nvSpPr>
        <p:spPr bwMode="auto">
          <a:xfrm>
            <a:off x="5335994" y="4192519"/>
            <a:ext cx="829837" cy="725383"/>
          </a:xfrm>
          <a:custGeom>
            <a:avLst/>
            <a:gdLst>
              <a:gd name="T0" fmla="*/ 11248 w 12809"/>
              <a:gd name="T1" fmla="*/ 2758 h 11196"/>
              <a:gd name="T2" fmla="*/ 11324 w 12809"/>
              <a:gd name="T3" fmla="*/ 2994 h 11196"/>
              <a:gd name="T4" fmla="*/ 10917 w 12809"/>
              <a:gd name="T5" fmla="*/ 3400 h 11196"/>
              <a:gd name="T6" fmla="*/ 10561 w 12809"/>
              <a:gd name="T7" fmla="*/ 3189 h 11196"/>
              <a:gd name="T8" fmla="*/ 10561 w 12809"/>
              <a:gd name="T9" fmla="*/ 3190 h 11196"/>
              <a:gd name="T10" fmla="*/ 6445 w 12809"/>
              <a:gd name="T11" fmla="*/ 800 h 11196"/>
              <a:gd name="T12" fmla="*/ 1715 w 12809"/>
              <a:gd name="T13" fmla="*/ 5275 h 11196"/>
              <a:gd name="T14" fmla="*/ 2405 w 12809"/>
              <a:gd name="T15" fmla="*/ 5275 h 11196"/>
              <a:gd name="T16" fmla="*/ 2605 w 12809"/>
              <a:gd name="T17" fmla="*/ 5475 h 11196"/>
              <a:gd name="T18" fmla="*/ 2555 w 12809"/>
              <a:gd name="T19" fmla="*/ 5607 h 11196"/>
              <a:gd name="T20" fmla="*/ 1465 w 12809"/>
              <a:gd name="T21" fmla="*/ 6853 h 11196"/>
              <a:gd name="T22" fmla="*/ 1182 w 12809"/>
              <a:gd name="T23" fmla="*/ 6872 h 11196"/>
              <a:gd name="T24" fmla="*/ 1163 w 12809"/>
              <a:gd name="T25" fmla="*/ 6853 h 11196"/>
              <a:gd name="T26" fmla="*/ 73 w 12809"/>
              <a:gd name="T27" fmla="*/ 5607 h 11196"/>
              <a:gd name="T28" fmla="*/ 92 w 12809"/>
              <a:gd name="T29" fmla="*/ 5324 h 11196"/>
              <a:gd name="T30" fmla="*/ 224 w 12809"/>
              <a:gd name="T31" fmla="*/ 5275 h 11196"/>
              <a:gd name="T32" fmla="*/ 914 w 12809"/>
              <a:gd name="T33" fmla="*/ 5275 h 11196"/>
              <a:gd name="T34" fmla="*/ 6445 w 12809"/>
              <a:gd name="T35" fmla="*/ 0 h 11196"/>
              <a:gd name="T36" fmla="*/ 11248 w 12809"/>
              <a:gd name="T37" fmla="*/ 2758 h 11196"/>
              <a:gd name="T38" fmla="*/ 1561 w 12809"/>
              <a:gd name="T39" fmla="*/ 8438 h 11196"/>
              <a:gd name="T40" fmla="*/ 1486 w 12809"/>
              <a:gd name="T41" fmla="*/ 8203 h 11196"/>
              <a:gd name="T42" fmla="*/ 1892 w 12809"/>
              <a:gd name="T43" fmla="*/ 7796 h 11196"/>
              <a:gd name="T44" fmla="*/ 2248 w 12809"/>
              <a:gd name="T45" fmla="*/ 8007 h 11196"/>
              <a:gd name="T46" fmla="*/ 2249 w 12809"/>
              <a:gd name="T47" fmla="*/ 8007 h 11196"/>
              <a:gd name="T48" fmla="*/ 6364 w 12809"/>
              <a:gd name="T49" fmla="*/ 10396 h 11196"/>
              <a:gd name="T50" fmla="*/ 11095 w 12809"/>
              <a:gd name="T51" fmla="*/ 5921 h 11196"/>
              <a:gd name="T52" fmla="*/ 10405 w 12809"/>
              <a:gd name="T53" fmla="*/ 5921 h 11196"/>
              <a:gd name="T54" fmla="*/ 10205 w 12809"/>
              <a:gd name="T55" fmla="*/ 5721 h 11196"/>
              <a:gd name="T56" fmla="*/ 10255 w 12809"/>
              <a:gd name="T57" fmla="*/ 5590 h 11196"/>
              <a:gd name="T58" fmla="*/ 11345 w 12809"/>
              <a:gd name="T59" fmla="*/ 4343 h 11196"/>
              <a:gd name="T60" fmla="*/ 11627 w 12809"/>
              <a:gd name="T61" fmla="*/ 4324 h 11196"/>
              <a:gd name="T62" fmla="*/ 11646 w 12809"/>
              <a:gd name="T63" fmla="*/ 4343 h 11196"/>
              <a:gd name="T64" fmla="*/ 12737 w 12809"/>
              <a:gd name="T65" fmla="*/ 5590 h 11196"/>
              <a:gd name="T66" fmla="*/ 12718 w 12809"/>
              <a:gd name="T67" fmla="*/ 5872 h 11196"/>
              <a:gd name="T68" fmla="*/ 12586 w 12809"/>
              <a:gd name="T69" fmla="*/ 5921 h 11196"/>
              <a:gd name="T70" fmla="*/ 11896 w 12809"/>
              <a:gd name="T71" fmla="*/ 5921 h 11196"/>
              <a:gd name="T72" fmla="*/ 6364 w 12809"/>
              <a:gd name="T73" fmla="*/ 11196 h 11196"/>
              <a:gd name="T74" fmla="*/ 1561 w 12809"/>
              <a:gd name="T75" fmla="*/ 8438 h 1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9" h="11196">
                <a:moveTo>
                  <a:pt x="11248" y="2758"/>
                </a:moveTo>
                <a:cubicBezTo>
                  <a:pt x="11297" y="2827"/>
                  <a:pt x="11324" y="2909"/>
                  <a:pt x="11324" y="2994"/>
                </a:cubicBezTo>
                <a:cubicBezTo>
                  <a:pt x="11324" y="3218"/>
                  <a:pt x="11142" y="3400"/>
                  <a:pt x="10917" y="3400"/>
                </a:cubicBezTo>
                <a:cubicBezTo>
                  <a:pt x="10764" y="3400"/>
                  <a:pt x="10630" y="3315"/>
                  <a:pt x="10561" y="3189"/>
                </a:cubicBezTo>
                <a:lnTo>
                  <a:pt x="10561" y="3190"/>
                </a:lnTo>
                <a:cubicBezTo>
                  <a:pt x="9745" y="1762"/>
                  <a:pt x="8207" y="800"/>
                  <a:pt x="6445" y="800"/>
                </a:cubicBezTo>
                <a:cubicBezTo>
                  <a:pt x="3917" y="800"/>
                  <a:pt x="1851" y="2781"/>
                  <a:pt x="1715" y="5275"/>
                </a:cubicBezTo>
                <a:lnTo>
                  <a:pt x="2405" y="5275"/>
                </a:lnTo>
                <a:cubicBezTo>
                  <a:pt x="2515" y="5275"/>
                  <a:pt x="2605" y="5365"/>
                  <a:pt x="2605" y="5475"/>
                </a:cubicBezTo>
                <a:cubicBezTo>
                  <a:pt x="2604" y="5523"/>
                  <a:pt x="2587" y="5570"/>
                  <a:pt x="2555" y="5607"/>
                </a:cubicBezTo>
                <a:lnTo>
                  <a:pt x="1465" y="6853"/>
                </a:lnTo>
                <a:cubicBezTo>
                  <a:pt x="1392" y="6936"/>
                  <a:pt x="1265" y="6945"/>
                  <a:pt x="1182" y="6872"/>
                </a:cubicBezTo>
                <a:cubicBezTo>
                  <a:pt x="1176" y="6866"/>
                  <a:pt x="1169" y="6860"/>
                  <a:pt x="1163" y="6853"/>
                </a:cubicBezTo>
                <a:lnTo>
                  <a:pt x="73" y="5607"/>
                </a:lnTo>
                <a:cubicBezTo>
                  <a:pt x="0" y="5524"/>
                  <a:pt x="9" y="5397"/>
                  <a:pt x="92" y="5324"/>
                </a:cubicBezTo>
                <a:cubicBezTo>
                  <a:pt x="128" y="5293"/>
                  <a:pt x="175" y="5275"/>
                  <a:pt x="224" y="5275"/>
                </a:cubicBezTo>
                <a:lnTo>
                  <a:pt x="914" y="5275"/>
                </a:lnTo>
                <a:cubicBezTo>
                  <a:pt x="1051" y="2339"/>
                  <a:pt x="3475" y="0"/>
                  <a:pt x="6445" y="0"/>
                </a:cubicBezTo>
                <a:cubicBezTo>
                  <a:pt x="8540" y="0"/>
                  <a:pt x="10318" y="1066"/>
                  <a:pt x="11248" y="2758"/>
                </a:cubicBezTo>
                <a:close/>
                <a:moveTo>
                  <a:pt x="1561" y="8438"/>
                </a:moveTo>
                <a:cubicBezTo>
                  <a:pt x="1512" y="8369"/>
                  <a:pt x="1486" y="8287"/>
                  <a:pt x="1486" y="8203"/>
                </a:cubicBezTo>
                <a:cubicBezTo>
                  <a:pt x="1486" y="7978"/>
                  <a:pt x="1668" y="7796"/>
                  <a:pt x="1892" y="7796"/>
                </a:cubicBezTo>
                <a:cubicBezTo>
                  <a:pt x="2046" y="7796"/>
                  <a:pt x="2179" y="7881"/>
                  <a:pt x="2248" y="8007"/>
                </a:cubicBezTo>
                <a:lnTo>
                  <a:pt x="2249" y="8007"/>
                </a:lnTo>
                <a:cubicBezTo>
                  <a:pt x="3065" y="9434"/>
                  <a:pt x="4602" y="10396"/>
                  <a:pt x="6364" y="10396"/>
                </a:cubicBezTo>
                <a:cubicBezTo>
                  <a:pt x="8893" y="10396"/>
                  <a:pt x="10958" y="8416"/>
                  <a:pt x="11095" y="5921"/>
                </a:cubicBezTo>
                <a:lnTo>
                  <a:pt x="10405" y="5921"/>
                </a:lnTo>
                <a:cubicBezTo>
                  <a:pt x="10295" y="5921"/>
                  <a:pt x="10205" y="5832"/>
                  <a:pt x="10205" y="5721"/>
                </a:cubicBezTo>
                <a:cubicBezTo>
                  <a:pt x="10205" y="5673"/>
                  <a:pt x="10223" y="5626"/>
                  <a:pt x="10255" y="5590"/>
                </a:cubicBezTo>
                <a:lnTo>
                  <a:pt x="11345" y="4343"/>
                </a:lnTo>
                <a:cubicBezTo>
                  <a:pt x="11418" y="4260"/>
                  <a:pt x="11544" y="4252"/>
                  <a:pt x="11627" y="4324"/>
                </a:cubicBezTo>
                <a:cubicBezTo>
                  <a:pt x="11634" y="4330"/>
                  <a:pt x="11640" y="4337"/>
                  <a:pt x="11646" y="4343"/>
                </a:cubicBezTo>
                <a:lnTo>
                  <a:pt x="12737" y="5590"/>
                </a:lnTo>
                <a:cubicBezTo>
                  <a:pt x="12809" y="5673"/>
                  <a:pt x="12801" y="5799"/>
                  <a:pt x="12718" y="5872"/>
                </a:cubicBezTo>
                <a:cubicBezTo>
                  <a:pt x="12681" y="5904"/>
                  <a:pt x="12634" y="5921"/>
                  <a:pt x="12586" y="5921"/>
                </a:cubicBezTo>
                <a:lnTo>
                  <a:pt x="11896" y="5921"/>
                </a:lnTo>
                <a:cubicBezTo>
                  <a:pt x="11759" y="8858"/>
                  <a:pt x="9335" y="11196"/>
                  <a:pt x="6364" y="11196"/>
                </a:cubicBezTo>
                <a:cubicBezTo>
                  <a:pt x="4270" y="11196"/>
                  <a:pt x="2491" y="10130"/>
                  <a:pt x="1561" y="8438"/>
                </a:cubicBezTo>
                <a:close/>
              </a:path>
            </a:pathLst>
          </a:custGeom>
          <a:solidFill>
            <a:srgbClr val="00B0F0"/>
          </a:solidFill>
          <a:ln>
            <a:noFill/>
          </a:ln>
        </p:spPr>
      </p:sp>
    </p:spTree>
    <p:extLst>
      <p:ext uri="{BB962C8B-B14F-4D97-AF65-F5344CB8AC3E}">
        <p14:creationId xmlns:p14="http://schemas.microsoft.com/office/powerpoint/2010/main" val="397237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a:solidFill>
                  <a:schemeClr val="bg1">
                    <a:lumMod val="50000"/>
                  </a:schemeClr>
                </a:solidFill>
                <a:sym typeface="Huawei Sans" panose="020C0503030203020204" pitchFamily="34" charset="0"/>
              </a:rPr>
              <a:t>应用和数据</a:t>
            </a:r>
            <a:endParaRPr lang="en-US" altLang="zh-CN">
              <a:solidFill>
                <a:schemeClr val="bg1">
                  <a:lumMod val="50000"/>
                </a:schemeClr>
              </a:solidFill>
              <a:sym typeface="Huawei Sans" panose="020C0503030203020204" pitchFamily="34" charset="0"/>
            </a:endParaRPr>
          </a:p>
          <a:p>
            <a:r>
              <a:rPr lang="zh-CN" altLang="en-US" b="1">
                <a:sym typeface="Huawei Sans" panose="020C0503030203020204" pitchFamily="34" charset="0"/>
              </a:rPr>
              <a:t>网络参考模型与标准协议</a:t>
            </a:r>
            <a:endParaRPr lang="en-US" altLang="zh-CN" b="1">
              <a:sym typeface="Huawei Sans" panose="020C0503030203020204" pitchFamily="34" charset="0"/>
            </a:endParaRPr>
          </a:p>
          <a:p>
            <a:r>
              <a:rPr lang="zh-CN" altLang="en-US">
                <a:solidFill>
                  <a:schemeClr val="bg1">
                    <a:lumMod val="50000"/>
                  </a:schemeClr>
                </a:solidFill>
                <a:sym typeface="Huawei Sans" panose="020C0503030203020204" pitchFamily="34" charset="0"/>
              </a:rPr>
              <a:t>数据通信过程</a:t>
            </a:r>
          </a:p>
        </p:txBody>
      </p:sp>
    </p:spTree>
    <p:extLst>
      <p:ext uri="{BB962C8B-B14F-4D97-AF65-F5344CB8AC3E}">
        <p14:creationId xmlns:p14="http://schemas.microsoft.com/office/powerpoint/2010/main" val="114821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OSI</a:t>
            </a:r>
            <a:r>
              <a:rPr lang="zh-CN" altLang="en-US">
                <a:sym typeface="Huawei Sans" panose="020C0503030203020204" pitchFamily="34" charset="0"/>
              </a:rPr>
              <a:t>参考模型</a:t>
            </a:r>
          </a:p>
        </p:txBody>
      </p:sp>
      <p:graphicFrame>
        <p:nvGraphicFramePr>
          <p:cNvPr id="23" name="Group 128"/>
          <p:cNvGraphicFramePr>
            <a:graphicFrameLocks noGrp="1"/>
          </p:cNvGraphicFramePr>
          <p:nvPr/>
        </p:nvGraphicFramePr>
        <p:xfrm>
          <a:off x="2389935" y="1792292"/>
          <a:ext cx="6824424" cy="3698603"/>
        </p:xfrm>
        <a:graphic>
          <a:graphicData uri="http://schemas.openxmlformats.org/drawingml/2006/table">
            <a:tbl>
              <a:tblPr/>
              <a:tblGrid>
                <a:gridCol w="1527421">
                  <a:extLst>
                    <a:ext uri="{9D8B030D-6E8A-4147-A177-3AD203B41FA5}">
                      <a16:colId xmlns:a16="http://schemas.microsoft.com/office/drawing/2014/main" val="20000"/>
                    </a:ext>
                  </a:extLst>
                </a:gridCol>
                <a:gridCol w="5297003">
                  <a:extLst>
                    <a:ext uri="{9D8B030D-6E8A-4147-A177-3AD203B41FA5}">
                      <a16:colId xmlns:a16="http://schemas.microsoft.com/office/drawing/2014/main" val="20001"/>
                    </a:ext>
                  </a:extLst>
                </a:gridCol>
              </a:tblGrid>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对应用程序提供接口。</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表示层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defRPr/>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进行数据格式的转换，以确保一个系统生成的应用层数据能够被另外一个系统的应用层所识别和理解。</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会话层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在通信双方之间建立、管理和终止会话。</a:t>
                      </a:r>
                      <a:endParaRPr kumimoji="0" lang="en-US" altLang="zh-CN" sz="1400" b="0" i="0" u="none" strike="noStrike" cap="none" normalizeH="0" baseline="0" dirty="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2"/>
                  </a:ext>
                </a:extLst>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建立、维护和取消一次端到端的数据传输过程。控制传输节奏的快慢，调整数据的排序等等。</a:t>
                      </a:r>
                      <a:endParaRPr kumimoji="0" lang="en-US" altLang="zh-CN" sz="1400" b="0" i="0" u="none" strike="noStrike" cap="none" normalizeH="0" baseline="0" dirty="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定义逻辑地址；实现数据从源到目的地的转发。</a:t>
                      </a:r>
                      <a:endParaRPr lang="en-US" altLang="zh-CN" sz="1400" b="0" i="0" u="none" strike="noStrike" kern="1200" baseline="0" dirty="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4"/>
                  </a:ext>
                </a:extLst>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将分组数据封装成帧；在数据链路上实现数据的点到点、或点到多点方式的直接通信；差错检测。</a:t>
                      </a:r>
                      <a:endParaRPr lang="en-US" altLang="zh-CN" sz="1400" b="0" i="0" u="none" strike="noStrike" kern="1200" baseline="0" dirty="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0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 </a:t>
                      </a: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itchFamily="2" charset="2"/>
                        <a:buNone/>
                        <a:tabLst/>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在媒介上传输比特流；提供机械的和电气的规约。</a:t>
                      </a:r>
                      <a:endParaRPr lang="en-US" altLang="zh-CN" sz="1400" b="0" i="0" u="none" strike="noStrike" kern="1200" baseline="0" dirty="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3062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a:sym typeface="Huawei Sans" panose="020C0503030203020204" pitchFamily="34" charset="0"/>
              </a:rPr>
              <a:t>TCP/IP</a:t>
            </a:r>
            <a:r>
              <a:rPr lang="zh-CN" altLang="en-US">
                <a:sym typeface="Huawei Sans" panose="020C0503030203020204" pitchFamily="34" charset="0"/>
              </a:rPr>
              <a:t>参考模型</a:t>
            </a:r>
            <a:endParaRPr lang="zh-CN" altLang="en-US" dirty="0">
              <a:sym typeface="Huawei Sans" panose="020C0503030203020204" pitchFamily="34" charset="0"/>
            </a:endParaRPr>
          </a:p>
        </p:txBody>
      </p:sp>
      <p:sp>
        <p:nvSpPr>
          <p:cNvPr id="6" name="文本占位符 5"/>
          <p:cNvSpPr>
            <a:spLocks noGrp="1"/>
          </p:cNvSpPr>
          <p:nvPr>
            <p:ph type="body" sz="quarter" idx="4294967295"/>
          </p:nvPr>
        </p:nvSpPr>
        <p:spPr>
          <a:xfrm>
            <a:off x="457994" y="984871"/>
            <a:ext cx="11276012" cy="719137"/>
          </a:xfrm>
        </p:spPr>
        <p:txBody>
          <a:bodyPr/>
          <a:lstStyle/>
          <a:p>
            <a:r>
              <a:rPr lang="zh-CN" altLang="en-US"/>
              <a:t>因为</a:t>
            </a:r>
            <a:r>
              <a:rPr lang="en-US" altLang="zh-CN"/>
              <a:t>OSI</a:t>
            </a:r>
            <a:r>
              <a:rPr lang="zh-CN" altLang="en-US"/>
              <a:t>协议栈比较复杂，且</a:t>
            </a:r>
            <a:r>
              <a:rPr lang="en-US" altLang="zh-CN"/>
              <a:t>TCP</a:t>
            </a:r>
            <a:r>
              <a:rPr lang="zh-CN" altLang="en-US"/>
              <a:t>和</a:t>
            </a:r>
            <a:r>
              <a:rPr lang="en-US" altLang="zh-CN"/>
              <a:t>IP</a:t>
            </a:r>
            <a:r>
              <a:rPr lang="zh-CN" altLang="en-US"/>
              <a:t>两大协议在业界被广泛使用，所以</a:t>
            </a:r>
            <a:r>
              <a:rPr lang="en-US" altLang="zh-CN"/>
              <a:t>TCP/IP</a:t>
            </a:r>
            <a:r>
              <a:rPr lang="zh-CN" altLang="en-US"/>
              <a:t>参考模型成为了互联网的主流参考模型。</a:t>
            </a:r>
          </a:p>
          <a:p>
            <a:endParaRPr lang="zh-CN" altLang="en-US"/>
          </a:p>
        </p:txBody>
      </p:sp>
      <p:graphicFrame>
        <p:nvGraphicFramePr>
          <p:cNvPr id="26" name="表格 35"/>
          <p:cNvGraphicFramePr>
            <a:graphicFrameLocks noGrp="1"/>
          </p:cNvGraphicFramePr>
          <p:nvPr/>
        </p:nvGraphicFramePr>
        <p:xfrm>
          <a:off x="1696472" y="2355049"/>
          <a:ext cx="2016224" cy="2858949"/>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val="20000"/>
                    </a:ext>
                  </a:extLst>
                </a:gridCol>
              </a:tblGrid>
              <a:tr h="1225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主机到主机层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英特网层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8168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网络接入层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27" name="表格 35"/>
          <p:cNvGraphicFramePr>
            <a:graphicFrameLocks noGrp="1"/>
          </p:cNvGraphicFramePr>
          <p:nvPr/>
        </p:nvGraphicFramePr>
        <p:xfrm>
          <a:off x="5001935" y="2355049"/>
          <a:ext cx="2016224" cy="2858947"/>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val="20000"/>
                    </a:ext>
                  </a:extLst>
                </a:gridCol>
              </a:tblGrid>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表示层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1"/>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会话层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2"/>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28" name="Group 23"/>
          <p:cNvGrpSpPr/>
          <p:nvPr/>
        </p:nvGrpSpPr>
        <p:grpSpPr>
          <a:xfrm flipH="1">
            <a:off x="3986218" y="2641800"/>
            <a:ext cx="831545" cy="2412945"/>
            <a:chOff x="5740706" y="1763391"/>
            <a:chExt cx="536535" cy="3102754"/>
          </a:xfrm>
        </p:grpSpPr>
        <p:cxnSp>
          <p:nvCxnSpPr>
            <p:cNvPr id="29"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0"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1"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2"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3"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4"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5"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pSp>
        <p:nvGrpSpPr>
          <p:cNvPr id="36" name="Group 1"/>
          <p:cNvGrpSpPr/>
          <p:nvPr/>
        </p:nvGrpSpPr>
        <p:grpSpPr>
          <a:xfrm>
            <a:off x="7202331" y="2641800"/>
            <a:ext cx="831545" cy="2412945"/>
            <a:chOff x="5740706" y="1763391"/>
            <a:chExt cx="536535" cy="3102754"/>
          </a:xfrm>
        </p:grpSpPr>
        <p:cxnSp>
          <p:nvCxnSpPr>
            <p:cNvPr id="37"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8"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9"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0"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1"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2"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3"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aphicFrame>
        <p:nvGraphicFramePr>
          <p:cNvPr id="44" name="表格 35"/>
          <p:cNvGraphicFramePr>
            <a:graphicFrameLocks noGrp="1"/>
          </p:cNvGraphicFramePr>
          <p:nvPr/>
        </p:nvGraphicFramePr>
        <p:xfrm>
          <a:off x="8307398" y="2355048"/>
          <a:ext cx="2016224" cy="2858948"/>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val="20000"/>
                    </a:ext>
                  </a:extLst>
                </a:gridCol>
              </a:tblGrid>
              <a:tr h="1225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84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45" name="矩形 12"/>
          <p:cNvSpPr/>
          <p:nvPr/>
        </p:nvSpPr>
        <p:spPr>
          <a:xfrm>
            <a:off x="1806742" y="5244288"/>
            <a:ext cx="1795684" cy="369332"/>
          </a:xfrm>
          <a:prstGeom prst="rect">
            <a:avLst/>
          </a:prstGeom>
        </p:spPr>
        <p:txBody>
          <a:bodyPr wrap="none">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标准模型</a:t>
            </a:r>
          </a:p>
        </p:txBody>
      </p:sp>
      <p:sp>
        <p:nvSpPr>
          <p:cNvPr id="46" name="矩形 12"/>
          <p:cNvSpPr/>
          <p:nvPr/>
        </p:nvSpPr>
        <p:spPr>
          <a:xfrm>
            <a:off x="5501734" y="5244288"/>
            <a:ext cx="1016625" cy="369332"/>
          </a:xfrm>
          <a:prstGeom prst="rect">
            <a:avLst/>
          </a:prstGeom>
        </p:spPr>
        <p:txBody>
          <a:bodyPr wrap="none">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模型</a:t>
            </a:r>
          </a:p>
        </p:txBody>
      </p:sp>
      <p:sp>
        <p:nvSpPr>
          <p:cNvPr id="47" name="矩形 12"/>
          <p:cNvSpPr/>
          <p:nvPr/>
        </p:nvSpPr>
        <p:spPr>
          <a:xfrm>
            <a:off x="8392020" y="5244288"/>
            <a:ext cx="1846980" cy="369332"/>
          </a:xfrm>
          <a:prstGeom prst="rect">
            <a:avLst/>
          </a:prstGeom>
        </p:spPr>
        <p:txBody>
          <a:bodyPr wrap="none">
            <a:spAutoFit/>
          </a:bodyPr>
          <a:lstStyle/>
          <a:p>
            <a:r>
              <a:rPr lang="en-US" altLang="zh-CN"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对等模型</a:t>
            </a:r>
          </a:p>
        </p:txBody>
      </p:sp>
    </p:spTree>
    <p:extLst>
      <p:ext uri="{BB962C8B-B14F-4D97-AF65-F5344CB8AC3E}">
        <p14:creationId xmlns:p14="http://schemas.microsoft.com/office/powerpoint/2010/main" val="31588195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375007;#99799;"/>
</p:tagLst>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B4FEF-E2AD-454C-8589-7F22F2DB8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2B9DDE4-887B-4EBF-808D-ED86788404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313962F-484E-4640-B650-0B4BB7C0BE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2001</TotalTime>
  <Words>3851</Words>
  <Application>Microsoft Office PowerPoint</Application>
  <PresentationFormat>宽屏</PresentationFormat>
  <Paragraphs>516</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FrutigerNext LT Regular</vt:lpstr>
      <vt:lpstr>Huawei Sans</vt:lpstr>
      <vt:lpstr>PingFang HK</vt:lpstr>
      <vt:lpstr>方正兰亭黑简体</vt:lpstr>
      <vt:lpstr>宋体</vt:lpstr>
      <vt:lpstr>微软雅黑</vt:lpstr>
      <vt:lpstr>Arial</vt:lpstr>
      <vt:lpstr>Calibri</vt:lpstr>
      <vt:lpstr>Courier New</vt:lpstr>
      <vt:lpstr>Wingdings</vt:lpstr>
      <vt:lpstr>自定义设计方案</vt:lpstr>
      <vt:lpstr>网络参考模型</vt:lpstr>
      <vt:lpstr>PowerPoint 演示文稿</vt:lpstr>
      <vt:lpstr>PowerPoint 演示文稿</vt:lpstr>
      <vt:lpstr>PowerPoint 演示文稿</vt:lpstr>
      <vt:lpstr>故事的起源 - 应用 </vt:lpstr>
      <vt:lpstr>应用的实现 - 数据</vt:lpstr>
      <vt:lpstr>PowerPoint 演示文稿</vt:lpstr>
      <vt:lpstr>OSI参考模型</vt:lpstr>
      <vt:lpstr>TCP/IP参考模型</vt:lpstr>
      <vt:lpstr>TCP/IP常见协议</vt:lpstr>
      <vt:lpstr>常见协议标准化组织</vt:lpstr>
      <vt:lpstr>应用层</vt:lpstr>
      <vt:lpstr>常见应用层协议 - FTP</vt:lpstr>
      <vt:lpstr>常见应用层协议 - Telnet</vt:lpstr>
      <vt:lpstr>常见应用层协议 - HTTP</vt:lpstr>
      <vt:lpstr>传输层</vt:lpstr>
      <vt:lpstr>TCP和UDP – 端口号</vt:lpstr>
      <vt:lpstr>网络层</vt:lpstr>
      <vt:lpstr>网络层协议工作过程</vt:lpstr>
      <vt:lpstr>数据链路层</vt:lpstr>
      <vt:lpstr>以太网与MAC地址</vt:lpstr>
      <vt:lpstr>物理层</vt:lpstr>
      <vt:lpstr>常见传输介质</vt:lpstr>
      <vt:lpstr>PowerPoint 演示文稿</vt:lpstr>
      <vt:lpstr>发送方数据封装</vt:lpstr>
      <vt:lpstr>中间网络数据传输</vt:lpstr>
      <vt:lpstr>接收方数据解封装</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232</cp:revision>
  <dcterms:created xsi:type="dcterms:W3CDTF">2018-11-29T10:16:29Z</dcterms:created>
  <dcterms:modified xsi:type="dcterms:W3CDTF">2021-03-15T05:24:13Z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(3)uuHqS3Qt11dFbRIvTl7KO3fMs1XHgFgfk1JIKHTrvZtMqXTiOeSgx1I2eiNsQAo7u2tSJnKF
Nwaei4s2+PpMwrKGcuSCIFNyAr8tRv1UDHUTalS0nG9zoehBIcvlmjXMRglYCoy55qkW39zi
sMzs/UIhkSoBTT8t+QC90cuigd9qyodVPRKTWp5XnDNPKqV/aE2vh4FW7OkLcHNUuU4CgCiU
w1owXalMmZARGUaj+z</vt:lpwstr>
  </property>
  <property fmtid="{D5CDD505-2E9C-101B-9397-08002B2CF9AE}" pid="3" name="_2015_ms_pID_7253431">
    <vt:lpwstr>EkFF9tv5HFnmMDzepAUhxwSnmjRIJvqyTVLgfX6Ygev5vVfFcVApAA
hWfheh2NOPPZUNhiPrr6nsiYW0v+NSqJE6UrkG7LR+2Ssc+UkSjvC7uZuX8C29u/ePxALwUv
R3/8RkSXwsCpG8J26vJZts04/25odd9BHD5520scn1PqRMt6+tC/Hrjymvg4eVl7/nLEicVp
GdWBHZY7ruuwBUvIDYjt/UrBX0fFnBrHaWHc</vt:lpwstr>
  </property>
  <property fmtid="{D5CDD505-2E9C-101B-9397-08002B2CF9AE}" pid="4" name="_2015_ms_pID_7253432">
    <vt:lpwstr>x1qU3+zCVepe4INawts/gg8=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