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25" r:id="rId4"/>
  </p:sldMasterIdLst>
  <p:notesMasterIdLst>
    <p:notesMasterId r:id="rId32"/>
  </p:notesMasterIdLst>
  <p:handoutMasterIdLst>
    <p:handoutMasterId r:id="rId33"/>
  </p:handoutMasterIdLst>
  <p:sldIdLst>
    <p:sldId id="257" r:id="rId5"/>
    <p:sldId id="260" r:id="rId6"/>
    <p:sldId id="273" r:id="rId7"/>
    <p:sldId id="274" r:id="rId8"/>
    <p:sldId id="276" r:id="rId9"/>
    <p:sldId id="277" r:id="rId10"/>
    <p:sldId id="278" r:id="rId11"/>
    <p:sldId id="279" r:id="rId12"/>
    <p:sldId id="280" r:id="rId13"/>
    <p:sldId id="300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301" r:id="rId23"/>
    <p:sldId id="307" r:id="rId24"/>
    <p:sldId id="324" r:id="rId25"/>
    <p:sldId id="325" r:id="rId26"/>
    <p:sldId id="315" r:id="rId27"/>
    <p:sldId id="316" r:id="rId28"/>
    <p:sldId id="318" r:id="rId29"/>
    <p:sldId id="327" r:id="rId30"/>
    <p:sldId id="299" r:id="rId31"/>
  </p:sldIdLst>
  <p:sldSz cx="12192000" cy="6858000"/>
  <p:notesSz cx="6797675" cy="9926638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pos="3840" userDrawn="1">
          <p15:clr>
            <a:srgbClr val="A4A3A4"/>
          </p15:clr>
        </p15:guide>
        <p15:guide id="6" orient="horz" pos="23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userDrawn="1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00B0F0"/>
    <a:srgbClr val="FFD17D"/>
    <a:srgbClr val="BDE7F6"/>
    <a:srgbClr val="F4FBFE"/>
    <a:srgbClr val="F3FBFE"/>
    <a:srgbClr val="99DFF9"/>
    <a:srgbClr val="FFF2CC"/>
    <a:srgbClr val="EC7061"/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1" autoAdjust="0"/>
    <p:restoredTop sz="91763" autoAdjust="0"/>
  </p:normalViewPr>
  <p:slideViewPr>
    <p:cSldViewPr snapToGrid="0" snapToObjects="1">
      <p:cViewPr varScale="1">
        <p:scale>
          <a:sx n="116" d="100"/>
          <a:sy n="116" d="100"/>
        </p:scale>
        <p:origin x="84" y="84"/>
      </p:cViewPr>
      <p:guideLst>
        <p:guide pos="3840"/>
        <p:guide orient="horz" pos="23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2058" y="90"/>
      </p:cViewPr>
      <p:guideLst>
        <p:guide orient="horz"/>
        <p:guide pos="2141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437" y="779463"/>
            <a:ext cx="5932800" cy="333774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2437" y="4596397"/>
            <a:ext cx="5932800" cy="51084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0000" indent="-180000" algn="l" defTabSz="1219304" rtl="0" eaLnBrk="1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540000" indent="-180000" algn="l" defTabSz="1219304" rtl="0" eaLnBrk="1" latinLnBrk="0" hangingPunct="1">
      <a:lnSpc>
        <a:spcPct val="125000"/>
      </a:lnSpc>
      <a:spcAft>
        <a:spcPts val="600"/>
      </a:spcAft>
      <a:buClrTx/>
      <a:buFont typeface="Huawei Sans" panose="020C0503030203020204" pitchFamily="34" charset="0"/>
      <a:buChar char="▫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00000" indent="-180000" algn="l" defTabSz="1219304" rtl="0" eaLnBrk="1" latinLnBrk="0" hangingPunct="1">
      <a:lnSpc>
        <a:spcPct val="125000"/>
      </a:lnSpc>
      <a:spcAft>
        <a:spcPts val="600"/>
      </a:spcAft>
      <a:buFont typeface="微软雅黑" panose="020B0503020204020204" pitchFamily="34" charset="-122"/>
      <a:buChar char="▪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60000" indent="-180000" algn="l" defTabSz="1219304" rtl="0" eaLnBrk="1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−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20000" indent="-180000" algn="l" defTabSz="1219304" rtl="0" eaLnBrk="1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~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2" orient="horz" pos="2886" userDrawn="1">
          <p15:clr>
            <a:srgbClr val="F26B43"/>
          </p15:clr>
        </p15:guide>
        <p15:guide id="3" orient="horz" pos="482" userDrawn="1">
          <p15:clr>
            <a:srgbClr val="F26B43"/>
          </p15:clr>
        </p15:guide>
        <p15:guide id="4" orient="horz" pos="2591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382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369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</p:spTree>
    <p:extLst>
      <p:ext uri="{BB962C8B-B14F-4D97-AF65-F5344CB8AC3E}">
        <p14:creationId xmlns:p14="http://schemas.microsoft.com/office/powerpoint/2010/main" val="3269551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MAC</a:t>
            </a:r>
            <a:r>
              <a:rPr lang="zh-CN" altLang="en-US"/>
              <a:t>地址由</a:t>
            </a:r>
            <a:r>
              <a:rPr lang="en-US" altLang="zh-CN"/>
              <a:t>48</a:t>
            </a:r>
            <a:r>
              <a:rPr lang="zh-CN" altLang="en-US"/>
              <a:t>比特（</a:t>
            </a:r>
            <a:r>
              <a:rPr lang="en-US" altLang="zh-CN"/>
              <a:t>6</a:t>
            </a:r>
            <a:r>
              <a:rPr lang="zh-CN" altLang="en-US"/>
              <a:t>个字节）长，</a:t>
            </a:r>
            <a:r>
              <a:rPr lang="en-US" altLang="zh-CN"/>
              <a:t>12</a:t>
            </a:r>
            <a:r>
              <a:rPr lang="zh-CN" altLang="en-US"/>
              <a:t>位的</a:t>
            </a:r>
            <a:r>
              <a:rPr lang="en-US" altLang="zh-CN"/>
              <a:t>16</a:t>
            </a:r>
            <a:r>
              <a:rPr lang="zh-CN" altLang="en-US"/>
              <a:t>进制数字组成。例如：</a:t>
            </a:r>
            <a:r>
              <a:rPr lang="en-US" altLang="zh-CN"/>
              <a:t>48-A4-72-1C-8F-4F</a:t>
            </a:r>
          </a:p>
          <a:p>
            <a:endParaRPr lang="zh-CN" altLang="en-US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</p:spTree>
    <p:extLst>
      <p:ext uri="{BB962C8B-B14F-4D97-AF65-F5344CB8AC3E}">
        <p14:creationId xmlns:p14="http://schemas.microsoft.com/office/powerpoint/2010/main" val="2389297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ARP</a:t>
            </a:r>
            <a:r>
              <a:rPr lang="zh-CN" altLang="en-US"/>
              <a:t>（</a:t>
            </a:r>
            <a:r>
              <a:rPr lang="en-US" altLang="zh-CN"/>
              <a:t>Address Resolution Protocol</a:t>
            </a:r>
            <a:r>
              <a:rPr lang="zh-CN" altLang="en-US"/>
              <a:t>，地址解析协议）是根据</a:t>
            </a:r>
            <a:r>
              <a:rPr lang="en-US" altLang="zh-CN"/>
              <a:t>IP</a:t>
            </a:r>
            <a:r>
              <a:rPr lang="zh-CN" altLang="en-US"/>
              <a:t>地址获取数据链路层地址的一个</a:t>
            </a:r>
            <a:r>
              <a:rPr lang="en-US" altLang="zh-CN"/>
              <a:t>TCP/IP</a:t>
            </a:r>
            <a:r>
              <a:rPr lang="zh-CN" altLang="en-US"/>
              <a:t>协议。</a:t>
            </a:r>
          </a:p>
          <a:p>
            <a:pPr lvl="0"/>
            <a:r>
              <a:rPr lang="en-US" altLang="zh-CN"/>
              <a:t>ARP</a:t>
            </a:r>
            <a:r>
              <a:rPr lang="zh-CN" altLang="en-US"/>
              <a:t>是</a:t>
            </a:r>
            <a:r>
              <a:rPr lang="en-US" altLang="zh-CN"/>
              <a:t>IPv4</a:t>
            </a:r>
            <a:r>
              <a:rPr lang="zh-CN" altLang="en-US"/>
              <a:t>中必不可少的一种协议，它的主要功能是：</a:t>
            </a:r>
          </a:p>
          <a:p>
            <a:pPr lvl="1"/>
            <a:r>
              <a:rPr lang="zh-CN" altLang="en-US"/>
              <a:t>将</a:t>
            </a:r>
            <a:r>
              <a:rPr lang="en-US" altLang="zh-CN"/>
              <a:t>IP</a:t>
            </a:r>
            <a:r>
              <a:rPr lang="zh-CN" altLang="en-US"/>
              <a:t>地址解析为</a:t>
            </a:r>
            <a:r>
              <a:rPr lang="en-US" altLang="zh-CN"/>
              <a:t>MAC</a:t>
            </a:r>
            <a:r>
              <a:rPr lang="zh-CN" altLang="en-US"/>
              <a:t>地址；</a:t>
            </a:r>
          </a:p>
          <a:p>
            <a:pPr lvl="1"/>
            <a:r>
              <a:rPr lang="zh-CN" altLang="en-US"/>
              <a:t>维护</a:t>
            </a:r>
            <a:r>
              <a:rPr lang="en-US" altLang="zh-CN"/>
              <a:t>IP</a:t>
            </a:r>
            <a:r>
              <a:rPr lang="zh-CN" altLang="en-US"/>
              <a:t>地址与</a:t>
            </a:r>
            <a:r>
              <a:rPr lang="en-US" altLang="zh-CN"/>
              <a:t>MAC</a:t>
            </a:r>
            <a:r>
              <a:rPr lang="zh-CN" altLang="en-US"/>
              <a:t>地址的映射关系的缓存，即</a:t>
            </a:r>
            <a:r>
              <a:rPr lang="en-US" altLang="zh-CN"/>
              <a:t>ARP</a:t>
            </a:r>
            <a:r>
              <a:rPr lang="zh-CN" altLang="en-US"/>
              <a:t>表项；</a:t>
            </a:r>
          </a:p>
          <a:p>
            <a:pPr lvl="1"/>
            <a:r>
              <a:rPr lang="zh-CN" altLang="en-US"/>
              <a:t>实现网段内重复</a:t>
            </a:r>
            <a:r>
              <a:rPr lang="en-US" altLang="zh-CN"/>
              <a:t>IP</a:t>
            </a:r>
            <a:r>
              <a:rPr lang="zh-CN" altLang="en-US"/>
              <a:t>地址的检测。</a:t>
            </a:r>
          </a:p>
          <a:p>
            <a:endParaRPr lang="en-US" altLang="zh-CN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</p:spTree>
    <p:extLst>
      <p:ext uri="{BB962C8B-B14F-4D97-AF65-F5344CB8AC3E}">
        <p14:creationId xmlns:p14="http://schemas.microsoft.com/office/powerpoint/2010/main" val="1315642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网络设备一般都有一个</a:t>
            </a:r>
            <a:r>
              <a:rPr lang="en-US" altLang="zh-CN"/>
              <a:t>ARP</a:t>
            </a:r>
            <a:r>
              <a:rPr lang="zh-CN" altLang="en-US"/>
              <a:t>缓存（</a:t>
            </a:r>
            <a:r>
              <a:rPr lang="en-US" altLang="zh-CN"/>
              <a:t>ARP Cache</a:t>
            </a:r>
            <a:r>
              <a:rPr lang="zh-CN" altLang="en-US"/>
              <a:t>）。</a:t>
            </a:r>
            <a:r>
              <a:rPr lang="en-US" altLang="zh-CN"/>
              <a:t>ARP</a:t>
            </a:r>
            <a:r>
              <a:rPr lang="zh-CN" altLang="en-US"/>
              <a:t>缓存用来存放</a:t>
            </a:r>
            <a:r>
              <a:rPr lang="en-US" altLang="zh-CN"/>
              <a:t>IP</a:t>
            </a:r>
            <a:r>
              <a:rPr lang="zh-CN" altLang="en-US"/>
              <a:t>地址和</a:t>
            </a:r>
            <a:r>
              <a:rPr lang="en-US" altLang="zh-CN"/>
              <a:t>MAC</a:t>
            </a:r>
            <a:r>
              <a:rPr lang="zh-CN" altLang="en-US"/>
              <a:t>地址的关联信息。</a:t>
            </a:r>
            <a:endParaRPr lang="en-US" altLang="zh-CN"/>
          </a:p>
          <a:p>
            <a:r>
              <a:rPr lang="zh-CN" altLang="en-US"/>
              <a:t>在发送数据前，设备会先查找</a:t>
            </a:r>
            <a:r>
              <a:rPr lang="en-US" altLang="zh-CN"/>
              <a:t>ARP</a:t>
            </a:r>
            <a:r>
              <a:rPr lang="zh-CN" altLang="en-US"/>
              <a:t>缓存表。如果缓存表中存在对方设备的</a:t>
            </a:r>
            <a:r>
              <a:rPr lang="en-US" altLang="zh-CN"/>
              <a:t>ARP</a:t>
            </a:r>
            <a:r>
              <a:rPr lang="zh-CN" altLang="en-US"/>
              <a:t>表项，则直接采用该表项中的</a:t>
            </a:r>
            <a:r>
              <a:rPr lang="en-US" altLang="zh-CN"/>
              <a:t>MAC</a:t>
            </a:r>
            <a:r>
              <a:rPr lang="zh-CN" altLang="en-US"/>
              <a:t>地址来封装帧，然后将帧发送出去。如果缓存表中不存在相应信息，则通过发送</a:t>
            </a:r>
            <a:r>
              <a:rPr lang="en-US" altLang="zh-CN"/>
              <a:t>ARP Request</a:t>
            </a:r>
            <a:r>
              <a:rPr lang="zh-CN" altLang="en-US"/>
              <a:t>报文来获得它。</a:t>
            </a:r>
            <a:endParaRPr lang="en-US" altLang="zh-CN"/>
          </a:p>
          <a:p>
            <a:r>
              <a:rPr lang="zh-CN" altLang="en-US"/>
              <a:t>学习到的</a:t>
            </a:r>
            <a:r>
              <a:rPr lang="en-US" altLang="zh-CN"/>
              <a:t>IP</a:t>
            </a:r>
            <a:r>
              <a:rPr lang="zh-CN" altLang="en-US"/>
              <a:t>地址和</a:t>
            </a:r>
            <a:r>
              <a:rPr lang="en-US" altLang="zh-CN"/>
              <a:t>MAC</a:t>
            </a:r>
            <a:r>
              <a:rPr lang="zh-CN" altLang="en-US"/>
              <a:t>地址的映射关系会被放入</a:t>
            </a:r>
            <a:r>
              <a:rPr lang="en-US" altLang="zh-CN"/>
              <a:t>ARP</a:t>
            </a:r>
            <a:r>
              <a:rPr lang="zh-CN" altLang="en-US"/>
              <a:t>缓存表中存放一段时间。在有效期内（缺省：</a:t>
            </a:r>
            <a:r>
              <a:rPr lang="en-US" altLang="zh-CN"/>
              <a:t>180s</a:t>
            </a:r>
            <a:r>
              <a:rPr lang="zh-CN" altLang="en-US"/>
              <a:t>），设备可以直接从这个表中查找目的</a:t>
            </a:r>
            <a:r>
              <a:rPr lang="en-US" altLang="zh-CN"/>
              <a:t>MAC</a:t>
            </a:r>
            <a:r>
              <a:rPr lang="zh-CN" altLang="en-US"/>
              <a:t>地址来进行数据封装，而无需进行</a:t>
            </a:r>
            <a:r>
              <a:rPr lang="en-US" altLang="zh-CN"/>
              <a:t>ARP</a:t>
            </a:r>
            <a:r>
              <a:rPr lang="zh-CN" altLang="en-US"/>
              <a:t>查询。过了这段有效期，</a:t>
            </a:r>
            <a:r>
              <a:rPr lang="en-US" altLang="zh-CN"/>
              <a:t>ARP</a:t>
            </a:r>
            <a:r>
              <a:rPr lang="zh-CN" altLang="en-US"/>
              <a:t>表项会被自动删除。</a:t>
            </a:r>
          </a:p>
          <a:p>
            <a:r>
              <a:rPr lang="zh-CN" altLang="en-US"/>
              <a:t>如果目标设备位于其他网络，则源设备会在</a:t>
            </a:r>
            <a:r>
              <a:rPr lang="en-US" altLang="zh-CN"/>
              <a:t>ARP</a:t>
            </a:r>
            <a:r>
              <a:rPr lang="zh-CN" altLang="en-US"/>
              <a:t>缓存表中查找网关的</a:t>
            </a:r>
            <a:r>
              <a:rPr lang="en-US" altLang="zh-CN"/>
              <a:t>MAC</a:t>
            </a:r>
            <a:r>
              <a:rPr lang="zh-CN" altLang="en-US"/>
              <a:t>地址。然后将数据发送给网关。最后网关再把数据转发给目的设备。</a:t>
            </a:r>
          </a:p>
          <a:p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</p:spTree>
    <p:extLst>
      <p:ext uri="{BB962C8B-B14F-4D97-AF65-F5344CB8AC3E}">
        <p14:creationId xmlns:p14="http://schemas.microsoft.com/office/powerpoint/2010/main" val="1867253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主机</a:t>
            </a:r>
            <a:r>
              <a:rPr lang="en-US" altLang="zh-CN"/>
              <a:t>1</a:t>
            </a:r>
            <a:r>
              <a:rPr lang="zh-CN" altLang="en-US"/>
              <a:t>的</a:t>
            </a:r>
            <a:r>
              <a:rPr lang="en-US" altLang="zh-CN"/>
              <a:t>ARP</a:t>
            </a:r>
            <a:r>
              <a:rPr lang="zh-CN" altLang="en-US"/>
              <a:t>缓存表中不存在主机</a:t>
            </a:r>
            <a:r>
              <a:rPr lang="en-US" altLang="zh-CN"/>
              <a:t>2</a:t>
            </a:r>
            <a:r>
              <a:rPr lang="zh-CN" altLang="en-US"/>
              <a:t>的</a:t>
            </a:r>
            <a:r>
              <a:rPr lang="en-US" altLang="zh-CN"/>
              <a:t>MAC</a:t>
            </a:r>
            <a:r>
              <a:rPr lang="zh-CN" altLang="en-US"/>
              <a:t>地址，所以主机</a:t>
            </a:r>
            <a:r>
              <a:rPr lang="en-US" altLang="zh-CN"/>
              <a:t>1</a:t>
            </a:r>
            <a:r>
              <a:rPr lang="zh-CN" altLang="en-US"/>
              <a:t>会发送</a:t>
            </a:r>
            <a:r>
              <a:rPr lang="en-US" altLang="zh-CN"/>
              <a:t>ARP Request</a:t>
            </a:r>
            <a:r>
              <a:rPr lang="zh-CN" altLang="en-US"/>
              <a:t>来获取目的</a:t>
            </a:r>
            <a:r>
              <a:rPr lang="en-US" altLang="zh-CN"/>
              <a:t>MAC</a:t>
            </a:r>
            <a:r>
              <a:rPr lang="zh-CN" altLang="en-US"/>
              <a:t>地址。</a:t>
            </a:r>
            <a:endParaRPr lang="en-US" altLang="zh-CN"/>
          </a:p>
          <a:p>
            <a:r>
              <a:rPr lang="en-US" altLang="zh-CN"/>
              <a:t>ARP Request</a:t>
            </a:r>
            <a:r>
              <a:rPr lang="zh-CN" altLang="en-US"/>
              <a:t>报文封装在以太帧里。帧头中的源</a:t>
            </a:r>
            <a:r>
              <a:rPr lang="en-US" altLang="zh-CN"/>
              <a:t>MAC</a:t>
            </a:r>
            <a:r>
              <a:rPr lang="zh-CN" altLang="en-US"/>
              <a:t>地址为发送端主机</a:t>
            </a:r>
            <a:r>
              <a:rPr lang="en-US" altLang="zh-CN"/>
              <a:t>1</a:t>
            </a:r>
            <a:r>
              <a:rPr lang="zh-CN" altLang="en-US"/>
              <a:t>的</a:t>
            </a:r>
            <a:r>
              <a:rPr lang="en-US" altLang="zh-CN"/>
              <a:t>MAC</a:t>
            </a:r>
            <a:r>
              <a:rPr lang="zh-CN" altLang="en-US"/>
              <a:t>地址。此时，由于主机</a:t>
            </a:r>
            <a:r>
              <a:rPr lang="en-US" altLang="zh-CN"/>
              <a:t>1</a:t>
            </a:r>
            <a:r>
              <a:rPr lang="zh-CN" altLang="en-US"/>
              <a:t>不知道主机</a:t>
            </a:r>
            <a:r>
              <a:rPr lang="en-US" altLang="zh-CN"/>
              <a:t>2</a:t>
            </a:r>
            <a:r>
              <a:rPr lang="zh-CN" altLang="en-US"/>
              <a:t>的</a:t>
            </a:r>
            <a:r>
              <a:rPr lang="en-US" altLang="zh-CN"/>
              <a:t>MAC</a:t>
            </a:r>
            <a:r>
              <a:rPr lang="zh-CN" altLang="en-US"/>
              <a:t>地址，所以目的</a:t>
            </a:r>
            <a:r>
              <a:rPr lang="en-US" altLang="zh-CN"/>
              <a:t>MAC</a:t>
            </a:r>
            <a:r>
              <a:rPr lang="zh-CN" altLang="en-US"/>
              <a:t>地址为广播地址</a:t>
            </a:r>
            <a:r>
              <a:rPr lang="en-US" altLang="zh-CN"/>
              <a:t>FF-FF-FF-FF-FF-FF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ARP Request</a:t>
            </a:r>
            <a:r>
              <a:rPr lang="zh-CN" altLang="en-US"/>
              <a:t>报文中包含发送端</a:t>
            </a:r>
            <a:r>
              <a:rPr lang="en-US" altLang="zh-CN"/>
              <a:t>MAC</a:t>
            </a:r>
            <a:r>
              <a:rPr lang="zh-CN" altLang="en-US"/>
              <a:t>地址、发送端</a:t>
            </a:r>
            <a:r>
              <a:rPr lang="en-US" altLang="zh-CN"/>
              <a:t>IP</a:t>
            </a:r>
            <a:r>
              <a:rPr lang="zh-CN" altLang="en-US"/>
              <a:t>地址、目的端</a:t>
            </a:r>
            <a:r>
              <a:rPr lang="en-US" altLang="zh-CN"/>
              <a:t>MAC</a:t>
            </a:r>
            <a:r>
              <a:rPr lang="zh-CN" altLang="en-US"/>
              <a:t>地址、目的端</a:t>
            </a:r>
            <a:r>
              <a:rPr lang="en-US" altLang="zh-CN"/>
              <a:t>IP</a:t>
            </a:r>
            <a:r>
              <a:rPr lang="zh-CN" altLang="en-US"/>
              <a:t>地址，其中目的端</a:t>
            </a:r>
            <a:r>
              <a:rPr lang="en-US" altLang="zh-CN"/>
              <a:t>MAC</a:t>
            </a:r>
            <a:r>
              <a:rPr lang="zh-CN" altLang="en-US"/>
              <a:t>地址的值为</a:t>
            </a:r>
            <a:r>
              <a:rPr lang="en-US" altLang="zh-CN"/>
              <a:t>0</a:t>
            </a:r>
            <a:r>
              <a:rPr lang="zh-CN" altLang="en-US"/>
              <a:t>。</a:t>
            </a:r>
            <a:r>
              <a:rPr lang="en-US" altLang="zh-CN"/>
              <a:t>ARP Request</a:t>
            </a:r>
            <a:r>
              <a:rPr lang="zh-CN" altLang="en-US"/>
              <a:t>报文会在整个网络上传播，该网络中所有主机包括网关都会接收到此</a:t>
            </a:r>
            <a:r>
              <a:rPr lang="en-US" altLang="zh-CN"/>
              <a:t>ARP Request</a:t>
            </a:r>
            <a:r>
              <a:rPr lang="zh-CN" altLang="en-US"/>
              <a:t>报文。</a:t>
            </a:r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</p:spTree>
    <p:extLst>
      <p:ext uri="{BB962C8B-B14F-4D97-AF65-F5344CB8AC3E}">
        <p14:creationId xmlns:p14="http://schemas.microsoft.com/office/powerpoint/2010/main" val="3882913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所有的主机接收到该</a:t>
            </a:r>
            <a:r>
              <a:rPr lang="en-US" altLang="zh-CN"/>
              <a:t>ARP Request</a:t>
            </a:r>
            <a:r>
              <a:rPr lang="zh-CN" altLang="en-US"/>
              <a:t>报文后，都会检查它的目的端</a:t>
            </a:r>
            <a:r>
              <a:rPr lang="en-US" altLang="zh-CN"/>
              <a:t>IP</a:t>
            </a:r>
            <a:r>
              <a:rPr lang="zh-CN" altLang="en-US"/>
              <a:t>地址字段与自身的</a:t>
            </a:r>
            <a:r>
              <a:rPr lang="en-US" altLang="zh-CN"/>
              <a:t>IP</a:t>
            </a:r>
            <a:r>
              <a:rPr lang="zh-CN" altLang="en-US"/>
              <a:t>地址是否匹配。如果不匹配，则该主机将不会响应该</a:t>
            </a:r>
            <a:r>
              <a:rPr lang="en-US" altLang="zh-CN"/>
              <a:t>ARP Request</a:t>
            </a:r>
            <a:r>
              <a:rPr lang="zh-CN" altLang="en-US"/>
              <a:t>报文。如果匹配，则该主机会将</a:t>
            </a:r>
            <a:r>
              <a:rPr lang="en-US" altLang="zh-CN"/>
              <a:t>ARP</a:t>
            </a:r>
            <a:r>
              <a:rPr lang="zh-CN" altLang="en-US"/>
              <a:t>请求报文中的发送端</a:t>
            </a:r>
            <a:r>
              <a:rPr lang="en-US" altLang="zh-CN"/>
              <a:t>MAC</a:t>
            </a:r>
            <a:r>
              <a:rPr lang="zh-CN" altLang="en-US"/>
              <a:t>地址和发送端</a:t>
            </a:r>
            <a:r>
              <a:rPr lang="en-US" altLang="zh-CN"/>
              <a:t>IP</a:t>
            </a:r>
            <a:r>
              <a:rPr lang="zh-CN" altLang="en-US"/>
              <a:t>地址信息记录到自己的</a:t>
            </a:r>
            <a:r>
              <a:rPr lang="en-US" altLang="zh-CN"/>
              <a:t>ARP</a:t>
            </a:r>
            <a:r>
              <a:rPr lang="zh-CN" altLang="en-US"/>
              <a:t>缓存表中，然后通过</a:t>
            </a:r>
            <a:r>
              <a:rPr lang="en-US" altLang="zh-CN"/>
              <a:t>ARP Reply</a:t>
            </a:r>
            <a:r>
              <a:rPr lang="zh-CN" altLang="en-US"/>
              <a:t>报文进行响应。</a:t>
            </a:r>
          </a:p>
          <a:p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</p:spTree>
    <p:extLst>
      <p:ext uri="{BB962C8B-B14F-4D97-AF65-F5344CB8AC3E}">
        <p14:creationId xmlns:p14="http://schemas.microsoft.com/office/powerpoint/2010/main" val="2736094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主机</a:t>
            </a:r>
            <a:r>
              <a:rPr lang="en-US" altLang="zh-CN"/>
              <a:t>2</a:t>
            </a:r>
            <a:r>
              <a:rPr lang="zh-CN" altLang="en-US"/>
              <a:t>会向主机</a:t>
            </a:r>
            <a:r>
              <a:rPr lang="en-US" altLang="zh-CN"/>
              <a:t>1</a:t>
            </a:r>
            <a:r>
              <a:rPr lang="zh-CN" altLang="en-US"/>
              <a:t>回应</a:t>
            </a:r>
            <a:r>
              <a:rPr lang="en-US" altLang="zh-CN"/>
              <a:t>ARP Reply</a:t>
            </a:r>
            <a:r>
              <a:rPr lang="zh-CN" altLang="en-US"/>
              <a:t>报文。</a:t>
            </a:r>
            <a:endParaRPr lang="en-US" altLang="zh-CN"/>
          </a:p>
          <a:p>
            <a:r>
              <a:rPr lang="en-US" altLang="zh-CN"/>
              <a:t>ARP Reply</a:t>
            </a:r>
            <a:r>
              <a:rPr lang="zh-CN" altLang="en-US"/>
              <a:t>报文中的发送端</a:t>
            </a:r>
            <a:r>
              <a:rPr lang="en-US" altLang="zh-CN"/>
              <a:t>IP</a:t>
            </a:r>
            <a:r>
              <a:rPr lang="zh-CN" altLang="en-US"/>
              <a:t>地址是主机</a:t>
            </a:r>
            <a:r>
              <a:rPr lang="en-US" altLang="zh-CN"/>
              <a:t>2</a:t>
            </a:r>
            <a:r>
              <a:rPr lang="zh-CN" altLang="en-US"/>
              <a:t>自己的</a:t>
            </a:r>
            <a:r>
              <a:rPr lang="en-US" altLang="zh-CN"/>
              <a:t>IP</a:t>
            </a:r>
            <a:r>
              <a:rPr lang="zh-CN" altLang="en-US"/>
              <a:t>地址，目的端</a:t>
            </a:r>
            <a:r>
              <a:rPr lang="en-US" altLang="zh-CN"/>
              <a:t>IP</a:t>
            </a:r>
            <a:r>
              <a:rPr lang="zh-CN" altLang="en-US"/>
              <a:t>地址是主机</a:t>
            </a:r>
            <a:r>
              <a:rPr lang="en-US" altLang="zh-CN"/>
              <a:t>1</a:t>
            </a:r>
            <a:r>
              <a:rPr lang="zh-CN" altLang="en-US"/>
              <a:t>的</a:t>
            </a:r>
            <a:r>
              <a:rPr lang="en-US" altLang="zh-CN"/>
              <a:t>IP</a:t>
            </a:r>
            <a:r>
              <a:rPr lang="zh-CN" altLang="en-US"/>
              <a:t>地址，目的端</a:t>
            </a:r>
            <a:r>
              <a:rPr lang="en-US" altLang="zh-CN"/>
              <a:t>MAC</a:t>
            </a:r>
            <a:r>
              <a:rPr lang="zh-CN" altLang="en-US"/>
              <a:t>地址是主机</a:t>
            </a:r>
            <a:r>
              <a:rPr lang="en-US" altLang="zh-CN"/>
              <a:t>1</a:t>
            </a:r>
            <a:r>
              <a:rPr lang="zh-CN" altLang="en-US"/>
              <a:t>的</a:t>
            </a:r>
            <a:r>
              <a:rPr lang="en-US" altLang="zh-CN"/>
              <a:t>MAC</a:t>
            </a:r>
            <a:r>
              <a:rPr lang="zh-CN" altLang="en-US"/>
              <a:t>地址，发送端</a:t>
            </a:r>
            <a:r>
              <a:rPr lang="en-US" altLang="zh-CN"/>
              <a:t>MAC</a:t>
            </a:r>
            <a:r>
              <a:rPr lang="zh-CN" altLang="en-US"/>
              <a:t>地址是自己的</a:t>
            </a:r>
            <a:r>
              <a:rPr lang="en-US" altLang="zh-CN"/>
              <a:t>MAC</a:t>
            </a:r>
            <a:r>
              <a:rPr lang="zh-CN" altLang="en-US"/>
              <a:t>地址，同时操作类型被设置为</a:t>
            </a:r>
            <a:r>
              <a:rPr lang="en-US" altLang="zh-CN"/>
              <a:t>Reply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ARP Reply</a:t>
            </a:r>
            <a:r>
              <a:rPr lang="zh-CN" altLang="en-US"/>
              <a:t>报文通过单播传送。</a:t>
            </a:r>
          </a:p>
          <a:p>
            <a:endParaRPr lang="en-US" altLang="zh-CN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</p:spTree>
    <p:extLst>
      <p:ext uri="{BB962C8B-B14F-4D97-AF65-F5344CB8AC3E}">
        <p14:creationId xmlns:p14="http://schemas.microsoft.com/office/powerpoint/2010/main" val="34311082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主机</a:t>
            </a:r>
            <a:r>
              <a:rPr lang="en-US" altLang="zh-CN"/>
              <a:t>1</a:t>
            </a:r>
            <a:r>
              <a:rPr lang="zh-CN" altLang="en-US"/>
              <a:t>收到</a:t>
            </a:r>
            <a:r>
              <a:rPr lang="en-US" altLang="zh-CN"/>
              <a:t>ARP Reply</a:t>
            </a:r>
            <a:r>
              <a:rPr lang="zh-CN" altLang="en-US"/>
              <a:t>以后，会检查</a:t>
            </a:r>
            <a:r>
              <a:rPr lang="en-US" altLang="zh-CN"/>
              <a:t>ARP</a:t>
            </a:r>
            <a:r>
              <a:rPr lang="zh-CN" altLang="en-US"/>
              <a:t>报文中目的端</a:t>
            </a:r>
            <a:r>
              <a:rPr lang="en-US" altLang="zh-CN"/>
              <a:t>IP</a:t>
            </a:r>
            <a:r>
              <a:rPr lang="zh-CN" altLang="en-US"/>
              <a:t>地址字段与自身的</a:t>
            </a:r>
            <a:r>
              <a:rPr lang="en-US" altLang="zh-CN"/>
              <a:t>IP</a:t>
            </a:r>
            <a:r>
              <a:rPr lang="zh-CN" altLang="en-US"/>
              <a:t>地址是否匹配。如果匹配，</a:t>
            </a:r>
            <a:r>
              <a:rPr lang="en-US" altLang="zh-CN"/>
              <a:t>ARP</a:t>
            </a:r>
            <a:r>
              <a:rPr lang="zh-CN" altLang="en-US"/>
              <a:t>报文中的发送端</a:t>
            </a:r>
            <a:r>
              <a:rPr lang="en-US" altLang="zh-CN"/>
              <a:t>MAC</a:t>
            </a:r>
            <a:r>
              <a:rPr lang="zh-CN" altLang="en-US"/>
              <a:t>地址和发送端</a:t>
            </a:r>
            <a:r>
              <a:rPr lang="en-US" altLang="zh-CN"/>
              <a:t>IP</a:t>
            </a:r>
            <a:r>
              <a:rPr lang="zh-CN" altLang="en-US"/>
              <a:t>地址会被记录到主机</a:t>
            </a:r>
            <a:r>
              <a:rPr lang="en-US" altLang="zh-CN"/>
              <a:t>1</a:t>
            </a:r>
            <a:r>
              <a:rPr lang="zh-CN" altLang="en-US"/>
              <a:t>的</a:t>
            </a:r>
            <a:r>
              <a:rPr lang="en-US" altLang="zh-CN"/>
              <a:t>ARP</a:t>
            </a:r>
            <a:r>
              <a:rPr lang="zh-CN" altLang="en-US"/>
              <a:t>缓存表中。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</p:spTree>
    <p:extLst>
      <p:ext uri="{BB962C8B-B14F-4D97-AF65-F5344CB8AC3E}">
        <p14:creationId xmlns:p14="http://schemas.microsoft.com/office/powerpoint/2010/main" val="1873980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875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7582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BBDB7F1F-B935-46C2-B99C-EA2C059AD5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1800" y="779463"/>
            <a:ext cx="5934075" cy="3338512"/>
          </a:xfrm>
          <a:ln/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C3C6448F-CFC1-4F6B-8D49-807E81727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ICMP</a:t>
            </a:r>
            <a:r>
              <a:rPr lang="zh-CN" altLang="zh-CN">
                <a:latin typeface="Arial" panose="020B0604020202020204" pitchFamily="34" charset="0"/>
              </a:rPr>
              <a:t>是</a:t>
            </a:r>
            <a:r>
              <a:rPr lang="en-US" altLang="zh-CN">
                <a:latin typeface="Arial" panose="020B0604020202020204" pitchFamily="34" charset="0"/>
              </a:rPr>
              <a:t>TCP/IP</a:t>
            </a:r>
            <a:r>
              <a:rPr lang="zh-CN" altLang="zh-CN">
                <a:latin typeface="Arial" panose="020B0604020202020204" pitchFamily="34" charset="0"/>
              </a:rPr>
              <a:t>协议</a:t>
            </a:r>
            <a:r>
              <a:rPr lang="zh-CN" altLang="en-US">
                <a:latin typeface="Arial" panose="020B0604020202020204" pitchFamily="34" charset="0"/>
              </a:rPr>
              <a:t>簇</a:t>
            </a:r>
            <a:r>
              <a:rPr lang="zh-CN" altLang="zh-CN">
                <a:latin typeface="Arial" panose="020B0604020202020204" pitchFamily="34" charset="0"/>
              </a:rPr>
              <a:t>的核心协议之一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r>
              <a:rPr lang="zh-CN" altLang="zh-CN">
                <a:latin typeface="Arial" panose="020B0604020202020204" pitchFamily="34" charset="0"/>
              </a:rPr>
              <a:t>它用于</a:t>
            </a:r>
            <a:r>
              <a:rPr lang="zh-CN" altLang="en-US">
                <a:latin typeface="Arial" panose="020B0604020202020204" pitchFamily="34" charset="0"/>
              </a:rPr>
              <a:t>在</a:t>
            </a:r>
            <a:r>
              <a:rPr lang="en-US" altLang="zh-CN">
                <a:latin typeface="Arial" panose="020B0604020202020204" pitchFamily="34" charset="0"/>
              </a:rPr>
              <a:t>IP</a:t>
            </a:r>
            <a:r>
              <a:rPr lang="zh-CN" altLang="en-US">
                <a:latin typeface="Arial" panose="020B0604020202020204" pitchFamily="34" charset="0"/>
              </a:rPr>
              <a:t>网络设备之间</a:t>
            </a:r>
            <a:r>
              <a:rPr lang="zh-CN" altLang="zh-CN">
                <a:latin typeface="Arial" panose="020B0604020202020204" pitchFamily="34" charset="0"/>
              </a:rPr>
              <a:t>发送控制</a:t>
            </a:r>
            <a:r>
              <a:rPr lang="zh-CN" altLang="en-US">
                <a:latin typeface="Arial" panose="020B0604020202020204" pitchFamily="34" charset="0"/>
              </a:rPr>
              <a:t>报文</a:t>
            </a:r>
            <a:r>
              <a:rPr lang="zh-CN" altLang="zh-CN">
                <a:latin typeface="Arial" panose="020B0604020202020204" pitchFamily="34" charset="0"/>
              </a:rPr>
              <a:t>，</a:t>
            </a:r>
            <a:r>
              <a:rPr lang="zh-CN" altLang="en-US">
                <a:latin typeface="Arial" panose="020B0604020202020204" pitchFamily="34" charset="0"/>
              </a:rPr>
              <a:t>传递差错、控制、查询等信息。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7CFB6AF9-029A-4592-8B94-8614B626E1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1800" y="779463"/>
            <a:ext cx="5934075" cy="3338512"/>
          </a:xfrm>
          <a:ln/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F016C924-F16F-4DD4-9FBD-D45C3D7FB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ICMP Echo</a:t>
            </a:r>
            <a:r>
              <a:rPr lang="zh-CN" altLang="en-US">
                <a:latin typeface="Arial" panose="020B0604020202020204" pitchFamily="34" charset="0"/>
              </a:rPr>
              <a:t>消息常用于诊断源和目的之间的网络连通性，还可以提供其他信息，如报文往返时间等。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63158A9C-6A45-4911-AA16-3CB388F97F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1800" y="779463"/>
            <a:ext cx="5934075" cy="3338512"/>
          </a:xfrm>
          <a:ln/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C107BE9C-AEDD-4C9A-B04D-59E00D12E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ICMP</a:t>
            </a:r>
            <a:r>
              <a:rPr lang="zh-CN" altLang="en-US">
                <a:latin typeface="Arial" panose="020B0604020202020204" pitchFamily="34" charset="0"/>
              </a:rPr>
              <a:t>定义了各种错误消息，用于诊断网络连接性问题；根据这些错误消息，源设备可以判断出数据传输失败的原因。比如，如果网络中发生了环路，导致报文在网络中循环，最终</a:t>
            </a:r>
            <a:r>
              <a:rPr lang="en-US" altLang="zh-CN">
                <a:latin typeface="Arial" panose="020B0604020202020204" pitchFamily="34" charset="0"/>
              </a:rPr>
              <a:t>TTL</a:t>
            </a:r>
            <a:r>
              <a:rPr lang="zh-CN" altLang="en-US">
                <a:latin typeface="Arial" panose="020B0604020202020204" pitchFamily="34" charset="0"/>
              </a:rPr>
              <a:t>超时，这种情况下网络设备会发送</a:t>
            </a:r>
            <a:r>
              <a:rPr lang="en-US" altLang="zh-CN">
                <a:latin typeface="Arial" panose="020B0604020202020204" pitchFamily="34" charset="0"/>
              </a:rPr>
              <a:t>TTL</a:t>
            </a:r>
            <a:r>
              <a:rPr lang="zh-CN" altLang="en-US">
                <a:latin typeface="Arial" panose="020B0604020202020204" pitchFamily="34" charset="0"/>
              </a:rPr>
              <a:t>超时消息给发送端设备。又比如如果目的不可达，则中间的网络设备会发送目的不可达消息给发送端设备。目的不可达的情况有多种，如果是网络设备无法找到目的网络，则发送目的网络不可达消息；如果网络设备无法找到目的网络中的目的主机，则发送目的主机不可达消息。</a:t>
            </a:r>
          </a:p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F99E8231-1A85-4DE0-BDCB-9B2DD9F65F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1800" y="779463"/>
            <a:ext cx="5934075" cy="3338512"/>
          </a:xfrm>
          <a:ln/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E7D55844-15E5-47C3-B688-6E1B17493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ICMP</a:t>
            </a:r>
            <a:r>
              <a:rPr lang="zh-CN" altLang="en-US">
                <a:latin typeface="Arial" panose="020B0604020202020204" pitchFamily="34" charset="0"/>
              </a:rPr>
              <a:t>的一个典型应用是</a:t>
            </a:r>
            <a:r>
              <a:rPr lang="en-US" altLang="zh-CN">
                <a:latin typeface="Arial" panose="020B0604020202020204" pitchFamily="34" charset="0"/>
              </a:rPr>
              <a:t>Ping</a:t>
            </a:r>
            <a:r>
              <a:rPr lang="zh-CN" altLang="en-US">
                <a:latin typeface="Arial" panose="020B0604020202020204" pitchFamily="34" charset="0"/>
              </a:rPr>
              <a:t>。</a:t>
            </a:r>
            <a:r>
              <a:rPr lang="en-US" altLang="zh-CN">
                <a:latin typeface="Arial" panose="020B0604020202020204" pitchFamily="34" charset="0"/>
              </a:rPr>
              <a:t>Ping</a:t>
            </a:r>
            <a:r>
              <a:rPr lang="zh-CN" altLang="en-US">
                <a:latin typeface="Arial" panose="020B0604020202020204" pitchFamily="34" charset="0"/>
              </a:rPr>
              <a:t>是检测网络连通性的常用工具，同时也能够收集其他相关信息。用户可以在</a:t>
            </a:r>
            <a:r>
              <a:rPr lang="en-US" altLang="zh-CN">
                <a:latin typeface="Arial" panose="020B0604020202020204" pitchFamily="34" charset="0"/>
              </a:rPr>
              <a:t>Ping</a:t>
            </a:r>
            <a:r>
              <a:rPr lang="zh-CN" altLang="en-US">
                <a:latin typeface="Arial" panose="020B0604020202020204" pitchFamily="34" charset="0"/>
              </a:rPr>
              <a:t>命令中指定不同参数，如</a:t>
            </a:r>
            <a:r>
              <a:rPr lang="en-US" altLang="zh-CN">
                <a:latin typeface="Arial" panose="020B0604020202020204" pitchFamily="34" charset="0"/>
              </a:rPr>
              <a:t>ICMP</a:t>
            </a:r>
            <a:r>
              <a:rPr lang="zh-CN" altLang="en-US">
                <a:latin typeface="Arial" panose="020B0604020202020204" pitchFamily="34" charset="0"/>
              </a:rPr>
              <a:t>报文长度、发送的</a:t>
            </a:r>
            <a:r>
              <a:rPr lang="en-US" altLang="zh-CN">
                <a:latin typeface="Arial" panose="020B0604020202020204" pitchFamily="34" charset="0"/>
              </a:rPr>
              <a:t>ICMP</a:t>
            </a:r>
            <a:r>
              <a:rPr lang="zh-CN" altLang="en-US">
                <a:latin typeface="Arial" panose="020B0604020202020204" pitchFamily="34" charset="0"/>
              </a:rPr>
              <a:t>报文个数、等待回复响应的超时时间等，设备根据配置的参数来构造并发送</a:t>
            </a:r>
            <a:r>
              <a:rPr lang="en-US" altLang="zh-CN">
                <a:latin typeface="Arial" panose="020B0604020202020204" pitchFamily="34" charset="0"/>
              </a:rPr>
              <a:t>ICMP</a:t>
            </a:r>
            <a:r>
              <a:rPr lang="zh-CN" altLang="en-US">
                <a:latin typeface="Arial" panose="020B0604020202020204" pitchFamily="34" charset="0"/>
              </a:rPr>
              <a:t>报文，进行</a:t>
            </a:r>
            <a:r>
              <a:rPr lang="en-US" altLang="zh-CN">
                <a:latin typeface="Arial" panose="020B0604020202020204" pitchFamily="34" charset="0"/>
              </a:rPr>
              <a:t>Ping</a:t>
            </a:r>
            <a:r>
              <a:rPr lang="zh-CN" altLang="en-US">
                <a:latin typeface="Arial" panose="020B0604020202020204" pitchFamily="34" charset="0"/>
              </a:rPr>
              <a:t>测试。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</a:rPr>
              <a:t>Ping</a:t>
            </a:r>
            <a:r>
              <a:rPr lang="zh-CN" altLang="en-US">
                <a:latin typeface="Arial" panose="020B0604020202020204" pitchFamily="34" charset="0"/>
              </a:rPr>
              <a:t>常用的配置参数说明如下：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</a:rPr>
              <a:t>1. -a </a:t>
            </a:r>
            <a:r>
              <a:rPr lang="en-US" altLang="zh-CN" i="1">
                <a:latin typeface="Arial" panose="020B0604020202020204" pitchFamily="34" charset="0"/>
              </a:rPr>
              <a:t>source-ip-address</a:t>
            </a:r>
            <a:r>
              <a:rPr lang="zh-CN" altLang="en-US">
                <a:latin typeface="Arial" panose="020B0604020202020204" pitchFamily="34" charset="0"/>
              </a:rPr>
              <a:t>指定发送</a:t>
            </a:r>
            <a:r>
              <a:rPr lang="en-US" altLang="zh-CN">
                <a:latin typeface="Arial" panose="020B0604020202020204" pitchFamily="34" charset="0"/>
              </a:rPr>
              <a:t>ICMP ECHO-REQUEST</a:t>
            </a:r>
            <a:r>
              <a:rPr lang="zh-CN" altLang="en-US">
                <a:latin typeface="Arial" panose="020B0604020202020204" pitchFamily="34" charset="0"/>
              </a:rPr>
              <a:t>报文的源</a:t>
            </a:r>
            <a:r>
              <a:rPr lang="en-US" altLang="zh-CN">
                <a:latin typeface="Arial" panose="020B0604020202020204" pitchFamily="34" charset="0"/>
              </a:rPr>
              <a:t>IP</a:t>
            </a:r>
            <a:r>
              <a:rPr lang="zh-CN" altLang="en-US">
                <a:latin typeface="Arial" panose="020B0604020202020204" pitchFamily="34" charset="0"/>
              </a:rPr>
              <a:t>地址。如果不指定源</a:t>
            </a:r>
            <a:r>
              <a:rPr lang="en-US" altLang="zh-CN">
                <a:latin typeface="Arial" panose="020B0604020202020204" pitchFamily="34" charset="0"/>
              </a:rPr>
              <a:t>IP</a:t>
            </a:r>
            <a:r>
              <a:rPr lang="zh-CN" altLang="en-US">
                <a:latin typeface="Arial" panose="020B0604020202020204" pitchFamily="34" charset="0"/>
              </a:rPr>
              <a:t>地址，将采用出接口的</a:t>
            </a:r>
            <a:r>
              <a:rPr lang="en-US" altLang="zh-CN">
                <a:latin typeface="Arial" panose="020B0604020202020204" pitchFamily="34" charset="0"/>
              </a:rPr>
              <a:t>IP</a:t>
            </a:r>
            <a:r>
              <a:rPr lang="zh-CN" altLang="en-US">
                <a:latin typeface="Arial" panose="020B0604020202020204" pitchFamily="34" charset="0"/>
              </a:rPr>
              <a:t>地址作为</a:t>
            </a:r>
            <a:r>
              <a:rPr lang="en-US" altLang="zh-CN">
                <a:latin typeface="Arial" panose="020B0604020202020204" pitchFamily="34" charset="0"/>
              </a:rPr>
              <a:t>ICMP ECHO-REQUEST</a:t>
            </a:r>
            <a:r>
              <a:rPr lang="zh-CN" altLang="en-US">
                <a:latin typeface="Arial" panose="020B0604020202020204" pitchFamily="34" charset="0"/>
              </a:rPr>
              <a:t>报文发送的源地址。</a:t>
            </a:r>
          </a:p>
          <a:p>
            <a:r>
              <a:rPr lang="en-US" altLang="zh-CN">
                <a:latin typeface="Arial" panose="020B0604020202020204" pitchFamily="34" charset="0"/>
              </a:rPr>
              <a:t>2.</a:t>
            </a:r>
            <a:r>
              <a:rPr lang="en-US" altLang="zh-CN" b="1">
                <a:latin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</a:rPr>
              <a:t>-c </a:t>
            </a:r>
            <a:r>
              <a:rPr lang="en-US" altLang="zh-CN" i="1">
                <a:latin typeface="Arial" panose="020B0604020202020204" pitchFamily="34" charset="0"/>
              </a:rPr>
              <a:t>count</a:t>
            </a:r>
            <a:r>
              <a:rPr lang="zh-CN" altLang="en-US">
                <a:latin typeface="Arial" panose="020B0604020202020204" pitchFamily="34" charset="0"/>
              </a:rPr>
              <a:t>指定发送</a:t>
            </a:r>
            <a:r>
              <a:rPr lang="en-US" altLang="zh-CN">
                <a:latin typeface="Arial" panose="020B0604020202020204" pitchFamily="34" charset="0"/>
              </a:rPr>
              <a:t>ICMP ECHO-REQUEST</a:t>
            </a:r>
            <a:r>
              <a:rPr lang="zh-CN" altLang="en-US">
                <a:latin typeface="Arial" panose="020B0604020202020204" pitchFamily="34" charset="0"/>
              </a:rPr>
              <a:t>报文次数。缺省情况下发送</a:t>
            </a:r>
            <a:r>
              <a:rPr lang="en-US" altLang="zh-CN">
                <a:latin typeface="Arial" panose="020B0604020202020204" pitchFamily="34" charset="0"/>
              </a:rPr>
              <a:t>5</a:t>
            </a:r>
            <a:r>
              <a:rPr lang="zh-CN" altLang="en-US">
                <a:latin typeface="Arial" panose="020B0604020202020204" pitchFamily="34" charset="0"/>
              </a:rPr>
              <a:t>个</a:t>
            </a:r>
            <a:r>
              <a:rPr lang="en-US" altLang="zh-CN">
                <a:latin typeface="Arial" panose="020B0604020202020204" pitchFamily="34" charset="0"/>
              </a:rPr>
              <a:t>ICMP ECHO-REQUEST</a:t>
            </a:r>
            <a:r>
              <a:rPr lang="zh-CN" altLang="en-US">
                <a:latin typeface="Arial" panose="020B0604020202020204" pitchFamily="34" charset="0"/>
              </a:rPr>
              <a:t>报文。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</a:rPr>
              <a:t>3.</a:t>
            </a:r>
            <a:r>
              <a:rPr lang="en-US" altLang="zh-CN" b="1">
                <a:latin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</a:rPr>
              <a:t>-h </a:t>
            </a:r>
            <a:r>
              <a:rPr lang="en-US" altLang="zh-CN" i="1">
                <a:latin typeface="Arial" panose="020B0604020202020204" pitchFamily="34" charset="0"/>
              </a:rPr>
              <a:t>ttl-value</a:t>
            </a:r>
            <a:r>
              <a:rPr lang="zh-CN" altLang="en-US">
                <a:latin typeface="Arial" panose="020B0604020202020204" pitchFamily="34" charset="0"/>
              </a:rPr>
              <a:t>指定</a:t>
            </a:r>
            <a:r>
              <a:rPr lang="en-US" altLang="zh-CN">
                <a:latin typeface="Arial" panose="020B0604020202020204" pitchFamily="34" charset="0"/>
              </a:rPr>
              <a:t>TTL</a:t>
            </a:r>
            <a:r>
              <a:rPr lang="zh-CN" altLang="en-US">
                <a:latin typeface="Arial" panose="020B0604020202020204" pitchFamily="34" charset="0"/>
              </a:rPr>
              <a:t>的值。缺省值是</a:t>
            </a:r>
            <a:r>
              <a:rPr lang="en-US" altLang="zh-CN">
                <a:latin typeface="Arial" panose="020B0604020202020204" pitchFamily="34" charset="0"/>
              </a:rPr>
              <a:t>255</a:t>
            </a:r>
            <a:r>
              <a:rPr lang="zh-CN" altLang="en-US">
                <a:latin typeface="Arial" panose="020B0604020202020204" pitchFamily="34" charset="0"/>
              </a:rPr>
              <a:t>。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</a:rPr>
              <a:t>4. -t </a:t>
            </a:r>
            <a:r>
              <a:rPr lang="en-US" altLang="zh-CN" i="1">
                <a:latin typeface="Arial" panose="020B0604020202020204" pitchFamily="34" charset="0"/>
              </a:rPr>
              <a:t>timeout</a:t>
            </a:r>
            <a:r>
              <a:rPr lang="zh-CN" altLang="en-US">
                <a:latin typeface="Arial" panose="020B0604020202020204" pitchFamily="34" charset="0"/>
              </a:rPr>
              <a:t>指定发送完</a:t>
            </a:r>
            <a:r>
              <a:rPr lang="en-US" altLang="zh-CN">
                <a:latin typeface="Arial" panose="020B0604020202020204" pitchFamily="34" charset="0"/>
              </a:rPr>
              <a:t>ICMP ECHO-REQUEST</a:t>
            </a:r>
            <a:r>
              <a:rPr lang="zh-CN" altLang="en-US">
                <a:latin typeface="Arial" panose="020B0604020202020204" pitchFamily="34" charset="0"/>
              </a:rPr>
              <a:t>后，等待</a:t>
            </a:r>
            <a:r>
              <a:rPr lang="en-US" altLang="zh-CN">
                <a:latin typeface="Arial" panose="020B0604020202020204" pitchFamily="34" charset="0"/>
              </a:rPr>
              <a:t>ICMP ECHO-REPLY</a:t>
            </a:r>
            <a:r>
              <a:rPr lang="zh-CN" altLang="en-US">
                <a:latin typeface="Arial" panose="020B0604020202020204" pitchFamily="34" charset="0"/>
              </a:rPr>
              <a:t>的超时时间。</a:t>
            </a:r>
          </a:p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27F928DB-1A03-47ED-A320-FB67606C24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1800" y="779463"/>
            <a:ext cx="5934075" cy="3338512"/>
          </a:xfrm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E1B20410-468C-4352-AE48-3DF2740CD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Ping</a:t>
            </a:r>
            <a:r>
              <a:rPr lang="zh-CN" altLang="en-US">
                <a:latin typeface="Arial" panose="020B0604020202020204" pitchFamily="34" charset="0"/>
              </a:rPr>
              <a:t>命令的输出信息中包括目的地址、</a:t>
            </a:r>
            <a:r>
              <a:rPr lang="en-US" altLang="zh-CN">
                <a:latin typeface="Arial" panose="020B0604020202020204" pitchFamily="34" charset="0"/>
              </a:rPr>
              <a:t>ICMP</a:t>
            </a:r>
            <a:r>
              <a:rPr lang="zh-CN" altLang="en-US">
                <a:latin typeface="Arial" panose="020B0604020202020204" pitchFamily="34" charset="0"/>
              </a:rPr>
              <a:t>报文长度、序号、</a:t>
            </a:r>
            <a:r>
              <a:rPr lang="en-US" altLang="zh-CN">
                <a:latin typeface="Arial" panose="020B0604020202020204" pitchFamily="34" charset="0"/>
              </a:rPr>
              <a:t>TTL</a:t>
            </a:r>
            <a:r>
              <a:rPr lang="zh-CN" altLang="en-US">
                <a:latin typeface="Arial" panose="020B0604020202020204" pitchFamily="34" charset="0"/>
              </a:rPr>
              <a:t>值、以及往返时间。序号是包含在</a:t>
            </a:r>
            <a:r>
              <a:rPr lang="en-US" altLang="zh-CN">
                <a:latin typeface="Arial" panose="020B0604020202020204" pitchFamily="34" charset="0"/>
              </a:rPr>
              <a:t>Echo</a:t>
            </a:r>
            <a:r>
              <a:rPr lang="zh-CN" altLang="en-US">
                <a:latin typeface="Arial" panose="020B0604020202020204" pitchFamily="34" charset="0"/>
              </a:rPr>
              <a:t>回复消息（</a:t>
            </a:r>
            <a:r>
              <a:rPr lang="en-US" altLang="zh-CN">
                <a:latin typeface="Arial" panose="020B0604020202020204" pitchFamily="34" charset="0"/>
              </a:rPr>
              <a:t>Type=0</a:t>
            </a:r>
            <a:r>
              <a:rPr lang="zh-CN" altLang="en-US">
                <a:latin typeface="Arial" panose="020B0604020202020204" pitchFamily="34" charset="0"/>
              </a:rPr>
              <a:t>）中的可变参数字段，</a:t>
            </a:r>
            <a:r>
              <a:rPr lang="en-US" altLang="zh-CN">
                <a:latin typeface="Arial" panose="020B0604020202020204" pitchFamily="34" charset="0"/>
              </a:rPr>
              <a:t>TTL</a:t>
            </a:r>
            <a:r>
              <a:rPr lang="zh-CN" altLang="en-US">
                <a:latin typeface="Arial" panose="020B0604020202020204" pitchFamily="34" charset="0"/>
              </a:rPr>
              <a:t>和往返时间包含在消息的</a:t>
            </a:r>
            <a:r>
              <a:rPr lang="en-US" altLang="zh-CN">
                <a:latin typeface="Arial" panose="020B0604020202020204" pitchFamily="34" charset="0"/>
              </a:rPr>
              <a:t>IP</a:t>
            </a:r>
            <a:r>
              <a:rPr lang="zh-CN" altLang="en-US">
                <a:latin typeface="Arial" panose="020B0604020202020204" pitchFamily="34" charset="0"/>
              </a:rPr>
              <a:t>头中。</a:t>
            </a:r>
          </a:p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AF806C6F-2C73-4DAA-BC70-48B4F0E3A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1800" y="779463"/>
            <a:ext cx="5934075" cy="3338512"/>
          </a:xfrm>
          <a:ln/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1AC37999-292B-454D-9D2F-E66F519AC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ICMP</a:t>
            </a:r>
            <a:r>
              <a:rPr lang="zh-CN" altLang="en-US" dirty="0"/>
              <a:t>的另一个典型应用是</a:t>
            </a:r>
            <a:r>
              <a:rPr lang="en-US" altLang="zh-CN" dirty="0" err="1"/>
              <a:t>Tracert</a:t>
            </a:r>
            <a:r>
              <a:rPr lang="zh-CN" altLang="en-US" dirty="0"/>
              <a:t>。</a:t>
            </a:r>
            <a:r>
              <a:rPr lang="en-US" altLang="zh-CN" dirty="0" err="1"/>
              <a:t>Tracert</a:t>
            </a:r>
            <a:r>
              <a:rPr lang="zh-CN" altLang="en-US" dirty="0"/>
              <a:t>基于报文头中的</a:t>
            </a:r>
            <a:r>
              <a:rPr lang="en-US" altLang="zh-CN" dirty="0"/>
              <a:t>TTL</a:t>
            </a:r>
            <a:r>
              <a:rPr lang="zh-CN" altLang="en-US" dirty="0"/>
              <a:t>值来逐跳跟踪报文的转发路径。为了跟踪到达某特定目的地址的路径，源端首先将报文的</a:t>
            </a:r>
            <a:r>
              <a:rPr lang="en-US" altLang="zh-CN" dirty="0"/>
              <a:t>TTL</a:t>
            </a:r>
            <a:r>
              <a:rPr lang="zh-CN" altLang="en-US" dirty="0"/>
              <a:t>值设置为</a:t>
            </a:r>
            <a:r>
              <a:rPr lang="en-US" altLang="zh-CN" dirty="0"/>
              <a:t>1</a:t>
            </a:r>
            <a:r>
              <a:rPr lang="zh-CN" altLang="en-US" dirty="0"/>
              <a:t>。该报文到达第一个节点后，</a:t>
            </a:r>
            <a:r>
              <a:rPr lang="en-US" altLang="zh-CN" dirty="0"/>
              <a:t>TTL</a:t>
            </a:r>
            <a:r>
              <a:rPr lang="zh-CN" altLang="en-US" dirty="0"/>
              <a:t>超时，于是该节点向源端发送</a:t>
            </a:r>
            <a:r>
              <a:rPr lang="en-US" altLang="zh-CN" dirty="0"/>
              <a:t>TTL</a:t>
            </a:r>
            <a:r>
              <a:rPr lang="zh-CN" altLang="en-US" dirty="0"/>
              <a:t>超时消息，消息中携带时间戳。然后源端将报文的</a:t>
            </a:r>
            <a:r>
              <a:rPr lang="en-US" altLang="zh-CN" dirty="0"/>
              <a:t>TTL</a:t>
            </a:r>
            <a:r>
              <a:rPr lang="zh-CN" altLang="en-US" dirty="0"/>
              <a:t>值设置为</a:t>
            </a:r>
            <a:r>
              <a:rPr lang="en-US" altLang="zh-CN" dirty="0"/>
              <a:t>2</a:t>
            </a:r>
            <a:r>
              <a:rPr lang="zh-CN" altLang="en-US" dirty="0"/>
              <a:t>，报文到达第二个节点后超时，该节点同样返回</a:t>
            </a:r>
            <a:r>
              <a:rPr lang="en-US" altLang="zh-CN" dirty="0"/>
              <a:t>TTL</a:t>
            </a:r>
            <a:r>
              <a:rPr lang="zh-CN" altLang="en-US" dirty="0"/>
              <a:t>超时消息，以此类推，直到报文到达目的地。这样，源端根据返回的报文中的信息可以跟踪到报文经过的每一个节点，并根据时间戳信息计算往返时间。</a:t>
            </a:r>
            <a:r>
              <a:rPr lang="en-US" altLang="zh-CN" dirty="0" err="1"/>
              <a:t>Tracert</a:t>
            </a:r>
            <a:r>
              <a:rPr lang="zh-CN" altLang="en-US" dirty="0"/>
              <a:t>是检测网络丢包及时延的有效手段，同时可以帮助管理员发现网络中的路由环路。</a:t>
            </a:r>
          </a:p>
          <a:p>
            <a:pPr eaLnBrk="1" hangingPunct="1">
              <a:defRPr/>
            </a:pPr>
            <a:r>
              <a:rPr lang="en-US" altLang="zh-CN" dirty="0" err="1"/>
              <a:t>Tracert</a:t>
            </a:r>
            <a:r>
              <a:rPr lang="zh-CN" altLang="en-US" dirty="0"/>
              <a:t>常用的配置参数说明如下：</a:t>
            </a:r>
            <a:endParaRPr lang="en-US" altLang="zh-CN" dirty="0"/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en-US" altLang="zh-CN" dirty="0"/>
              <a:t>-a </a:t>
            </a:r>
            <a:r>
              <a:rPr lang="en-US" altLang="zh-CN" i="1" dirty="0"/>
              <a:t>source-</a:t>
            </a:r>
            <a:r>
              <a:rPr lang="en-US" altLang="zh-CN" i="1" dirty="0" err="1"/>
              <a:t>ip</a:t>
            </a:r>
            <a:r>
              <a:rPr lang="en-US" altLang="zh-CN" i="1" dirty="0"/>
              <a:t>-address</a:t>
            </a:r>
            <a:r>
              <a:rPr lang="zh-CN" altLang="en-US" dirty="0"/>
              <a:t>指定</a:t>
            </a:r>
            <a:r>
              <a:rPr lang="en-US" altLang="zh-CN" dirty="0" err="1"/>
              <a:t>tracert</a:t>
            </a:r>
            <a:r>
              <a:rPr lang="zh-CN" altLang="en-US" dirty="0"/>
              <a:t>报文的源地址。</a:t>
            </a:r>
            <a:endParaRPr lang="en-US" altLang="zh-CN" dirty="0"/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en-US" altLang="zh-CN" dirty="0"/>
              <a:t>-f </a:t>
            </a:r>
            <a:r>
              <a:rPr lang="en-US" altLang="zh-CN" i="1" dirty="0"/>
              <a:t>first-</a:t>
            </a:r>
            <a:r>
              <a:rPr lang="en-US" altLang="zh-CN" i="1" dirty="0" err="1"/>
              <a:t>ttl</a:t>
            </a:r>
            <a:r>
              <a:rPr lang="zh-CN" altLang="en-US" dirty="0"/>
              <a:t>指定初始</a:t>
            </a:r>
            <a:r>
              <a:rPr lang="en-US" altLang="zh-CN" dirty="0"/>
              <a:t>TTL</a:t>
            </a:r>
            <a:r>
              <a:rPr lang="zh-CN" altLang="en-US" dirty="0"/>
              <a:t>。缺省值是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en-US" altLang="zh-CN" dirty="0"/>
              <a:t>-m </a:t>
            </a:r>
            <a:r>
              <a:rPr lang="en-US" altLang="zh-CN" i="1" dirty="0"/>
              <a:t>max-</a:t>
            </a:r>
            <a:r>
              <a:rPr lang="en-US" altLang="zh-CN" i="1" dirty="0" err="1"/>
              <a:t>ttl</a:t>
            </a:r>
            <a:r>
              <a:rPr lang="zh-CN" altLang="en-US" dirty="0"/>
              <a:t>指定最大</a:t>
            </a:r>
            <a:r>
              <a:rPr lang="en-US" altLang="zh-CN" dirty="0"/>
              <a:t>TTL</a:t>
            </a:r>
            <a:r>
              <a:rPr lang="zh-CN" altLang="en-US" dirty="0"/>
              <a:t>。缺省值是</a:t>
            </a:r>
            <a:r>
              <a:rPr lang="en-US" altLang="zh-CN" dirty="0"/>
              <a:t>30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en-US" altLang="zh-CN" dirty="0"/>
              <a:t>-name</a:t>
            </a:r>
            <a:r>
              <a:rPr lang="zh-CN" altLang="en-US" dirty="0"/>
              <a:t>使能显示每一跳的主机名。</a:t>
            </a:r>
            <a:endParaRPr lang="en-US" altLang="zh-CN" dirty="0"/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en-US" altLang="zh-CN" dirty="0"/>
              <a:t>-p </a:t>
            </a:r>
            <a:r>
              <a:rPr lang="en-US" altLang="zh-CN" i="1" dirty="0"/>
              <a:t>port</a:t>
            </a:r>
            <a:r>
              <a:rPr lang="zh-CN" altLang="en-US" dirty="0"/>
              <a:t>指定目的主机的</a:t>
            </a:r>
            <a:r>
              <a:rPr lang="en-US" altLang="zh-CN" dirty="0"/>
              <a:t>UDP</a:t>
            </a:r>
            <a:r>
              <a:rPr lang="zh-CN" altLang="en-US" dirty="0"/>
              <a:t>端口号。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CB1AFC51-4B2A-43E6-BDC0-A8030D561C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1800" y="779463"/>
            <a:ext cx="5934075" cy="3338512"/>
          </a:xfrm>
          <a:ln/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220EB977-45AD-474E-AFA7-997EBD750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源端（</a:t>
            </a:r>
            <a:r>
              <a:rPr lang="en-US" altLang="zh-CN">
                <a:latin typeface="Arial" panose="020B0604020202020204" pitchFamily="34" charset="0"/>
              </a:rPr>
              <a:t>RTA</a:t>
            </a:r>
            <a:r>
              <a:rPr lang="zh-CN" altLang="en-US">
                <a:latin typeface="Arial" panose="020B0604020202020204" pitchFamily="34" charset="0"/>
              </a:rPr>
              <a:t>）向目的端（主机</a:t>
            </a:r>
            <a:r>
              <a:rPr lang="en-US" altLang="zh-CN">
                <a:latin typeface="Arial" panose="020B0604020202020204" pitchFamily="34" charset="0"/>
              </a:rPr>
              <a:t>B</a:t>
            </a:r>
            <a:r>
              <a:rPr lang="zh-CN" altLang="en-US">
                <a:latin typeface="Arial" panose="020B0604020202020204" pitchFamily="34" charset="0"/>
              </a:rPr>
              <a:t>）发送一个</a:t>
            </a:r>
            <a:r>
              <a:rPr lang="en-US" altLang="zh-CN">
                <a:latin typeface="Arial" panose="020B0604020202020204" pitchFamily="34" charset="0"/>
              </a:rPr>
              <a:t>UDP</a:t>
            </a:r>
            <a:r>
              <a:rPr lang="zh-CN" altLang="en-US">
                <a:latin typeface="Arial" panose="020B0604020202020204" pitchFamily="34" charset="0"/>
              </a:rPr>
              <a:t>报文，</a:t>
            </a:r>
            <a:r>
              <a:rPr lang="en-US" altLang="zh-CN">
                <a:latin typeface="Arial" panose="020B0604020202020204" pitchFamily="34" charset="0"/>
              </a:rPr>
              <a:t>TTL</a:t>
            </a:r>
            <a:r>
              <a:rPr lang="zh-CN" altLang="en-US">
                <a:latin typeface="Arial" panose="020B0604020202020204" pitchFamily="34" charset="0"/>
              </a:rPr>
              <a:t>值为</a:t>
            </a:r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，目的</a:t>
            </a:r>
            <a:r>
              <a:rPr lang="en-US" altLang="zh-CN">
                <a:latin typeface="Arial" panose="020B0604020202020204" pitchFamily="34" charset="0"/>
              </a:rPr>
              <a:t>UDP</a:t>
            </a:r>
            <a:r>
              <a:rPr lang="zh-CN" altLang="en-US">
                <a:latin typeface="Arial" panose="020B0604020202020204" pitchFamily="34" charset="0"/>
              </a:rPr>
              <a:t>端口号是大于</a:t>
            </a:r>
            <a:r>
              <a:rPr lang="en-US" altLang="zh-CN">
                <a:latin typeface="Arial" panose="020B0604020202020204" pitchFamily="34" charset="0"/>
              </a:rPr>
              <a:t>30000</a:t>
            </a:r>
            <a:r>
              <a:rPr lang="zh-CN" altLang="en-US">
                <a:latin typeface="Arial" panose="020B0604020202020204" pitchFamily="34" charset="0"/>
              </a:rPr>
              <a:t>的一个数，因为在大多数情况下，大于</a:t>
            </a:r>
            <a:r>
              <a:rPr lang="en-US" altLang="zh-CN">
                <a:latin typeface="Arial" panose="020B0604020202020204" pitchFamily="34" charset="0"/>
              </a:rPr>
              <a:t>30000</a:t>
            </a:r>
            <a:r>
              <a:rPr lang="zh-CN" altLang="en-US">
                <a:latin typeface="Arial" panose="020B0604020202020204" pitchFamily="34" charset="0"/>
              </a:rPr>
              <a:t>的</a:t>
            </a:r>
            <a:r>
              <a:rPr lang="en-US" altLang="zh-CN">
                <a:latin typeface="Arial" panose="020B0604020202020204" pitchFamily="34" charset="0"/>
              </a:rPr>
              <a:t>UDP</a:t>
            </a:r>
            <a:r>
              <a:rPr lang="zh-CN" altLang="en-US">
                <a:latin typeface="Arial" panose="020B0604020202020204" pitchFamily="34" charset="0"/>
              </a:rPr>
              <a:t>端口号是任何一个应用程序都不可能使用的端口号。</a:t>
            </a:r>
          </a:p>
          <a:p>
            <a:r>
              <a:rPr lang="zh-CN" altLang="en-US">
                <a:latin typeface="Arial" panose="020B0604020202020204" pitchFamily="34" charset="0"/>
              </a:rPr>
              <a:t>第一跳（</a:t>
            </a:r>
            <a:r>
              <a:rPr lang="en-US" altLang="zh-CN">
                <a:latin typeface="Arial" panose="020B0604020202020204" pitchFamily="34" charset="0"/>
              </a:rPr>
              <a:t>RTB</a:t>
            </a:r>
            <a:r>
              <a:rPr lang="zh-CN" altLang="en-US">
                <a:latin typeface="Arial" panose="020B0604020202020204" pitchFamily="34" charset="0"/>
              </a:rPr>
              <a:t>）收到源端发出的</a:t>
            </a:r>
            <a:r>
              <a:rPr lang="en-US" altLang="zh-CN">
                <a:latin typeface="Arial" panose="020B0604020202020204" pitchFamily="34" charset="0"/>
              </a:rPr>
              <a:t>UDP</a:t>
            </a:r>
            <a:r>
              <a:rPr lang="zh-CN" altLang="en-US">
                <a:latin typeface="Arial" panose="020B0604020202020204" pitchFamily="34" charset="0"/>
              </a:rPr>
              <a:t>报文后，判断出报文的目的</a:t>
            </a:r>
            <a:r>
              <a:rPr lang="en-US" altLang="zh-CN">
                <a:latin typeface="Arial" panose="020B0604020202020204" pitchFamily="34" charset="0"/>
              </a:rPr>
              <a:t>IP</a:t>
            </a:r>
            <a:r>
              <a:rPr lang="zh-CN" altLang="en-US">
                <a:latin typeface="Arial" panose="020B0604020202020204" pitchFamily="34" charset="0"/>
              </a:rPr>
              <a:t>地址不是本机</a:t>
            </a:r>
            <a:r>
              <a:rPr lang="en-US" altLang="zh-CN">
                <a:latin typeface="Arial" panose="020B0604020202020204" pitchFamily="34" charset="0"/>
              </a:rPr>
              <a:t>IP</a:t>
            </a:r>
            <a:r>
              <a:rPr lang="zh-CN" altLang="en-US">
                <a:latin typeface="Arial" panose="020B0604020202020204" pitchFamily="34" charset="0"/>
              </a:rPr>
              <a:t>地址，将</a:t>
            </a:r>
            <a:r>
              <a:rPr lang="en-US" altLang="zh-CN">
                <a:latin typeface="Arial" panose="020B0604020202020204" pitchFamily="34" charset="0"/>
              </a:rPr>
              <a:t>TTL</a:t>
            </a:r>
            <a:r>
              <a:rPr lang="zh-CN" altLang="en-US">
                <a:latin typeface="Arial" panose="020B0604020202020204" pitchFamily="34" charset="0"/>
              </a:rPr>
              <a:t>值减</a:t>
            </a:r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后，判断出</a:t>
            </a:r>
            <a:r>
              <a:rPr lang="en-US" altLang="zh-CN">
                <a:latin typeface="Arial" panose="020B0604020202020204" pitchFamily="34" charset="0"/>
              </a:rPr>
              <a:t>TTL</a:t>
            </a:r>
            <a:r>
              <a:rPr lang="zh-CN" altLang="en-US">
                <a:latin typeface="Arial" panose="020B0604020202020204" pitchFamily="34" charset="0"/>
              </a:rPr>
              <a:t>值等于</a:t>
            </a:r>
            <a:r>
              <a:rPr lang="en-US" altLang="zh-CN">
                <a:latin typeface="Arial" panose="020B0604020202020204" pitchFamily="34" charset="0"/>
              </a:rPr>
              <a:t>0</a:t>
            </a:r>
            <a:r>
              <a:rPr lang="zh-CN" altLang="en-US">
                <a:latin typeface="Arial" panose="020B0604020202020204" pitchFamily="34" charset="0"/>
              </a:rPr>
              <a:t>，则丢弃报文并向源端发送一个</a:t>
            </a:r>
            <a:r>
              <a:rPr lang="en-US" altLang="zh-CN">
                <a:latin typeface="Arial" panose="020B0604020202020204" pitchFamily="34" charset="0"/>
              </a:rPr>
              <a:t>ICMP</a:t>
            </a:r>
            <a:r>
              <a:rPr lang="zh-CN" altLang="en-US">
                <a:latin typeface="Arial" panose="020B0604020202020204" pitchFamily="34" charset="0"/>
              </a:rPr>
              <a:t>超时（</a:t>
            </a:r>
            <a:r>
              <a:rPr lang="en-US" altLang="zh-CN">
                <a:latin typeface="Arial" panose="020B0604020202020204" pitchFamily="34" charset="0"/>
              </a:rPr>
              <a:t>Time Exceeded</a:t>
            </a:r>
            <a:r>
              <a:rPr lang="zh-CN" altLang="en-US">
                <a:latin typeface="Arial" panose="020B0604020202020204" pitchFamily="34" charset="0"/>
              </a:rPr>
              <a:t>）报文（该报文中含有第一跳的</a:t>
            </a:r>
            <a:r>
              <a:rPr lang="en-US" altLang="zh-CN">
                <a:latin typeface="Arial" panose="020B0604020202020204" pitchFamily="34" charset="0"/>
              </a:rPr>
              <a:t>IP</a:t>
            </a:r>
            <a:r>
              <a:rPr lang="zh-CN" altLang="en-US">
                <a:latin typeface="Arial" panose="020B0604020202020204" pitchFamily="34" charset="0"/>
              </a:rPr>
              <a:t>地址</a:t>
            </a:r>
            <a:r>
              <a:rPr lang="en-US" altLang="zh-CN">
                <a:latin typeface="Arial" panose="020B0604020202020204" pitchFamily="34" charset="0"/>
              </a:rPr>
              <a:t>10.0.0.2</a:t>
            </a:r>
            <a:r>
              <a:rPr lang="zh-CN" altLang="en-US">
                <a:latin typeface="Arial" panose="020B0604020202020204" pitchFamily="34" charset="0"/>
              </a:rPr>
              <a:t>），这样源端就得到了</a:t>
            </a:r>
            <a:r>
              <a:rPr lang="en-US" altLang="zh-CN">
                <a:latin typeface="Arial" panose="020B0604020202020204" pitchFamily="34" charset="0"/>
              </a:rPr>
              <a:t>RTB</a:t>
            </a:r>
            <a:r>
              <a:rPr lang="zh-CN" altLang="en-US">
                <a:latin typeface="Arial" panose="020B0604020202020204" pitchFamily="34" charset="0"/>
              </a:rPr>
              <a:t>的地址。</a:t>
            </a:r>
          </a:p>
          <a:p>
            <a:r>
              <a:rPr lang="zh-CN" altLang="en-US">
                <a:latin typeface="Arial" panose="020B0604020202020204" pitchFamily="34" charset="0"/>
              </a:rPr>
              <a:t>源端收到</a:t>
            </a:r>
            <a:r>
              <a:rPr lang="en-US" altLang="zh-CN">
                <a:latin typeface="Arial" panose="020B0604020202020204" pitchFamily="34" charset="0"/>
              </a:rPr>
              <a:t>RTB</a:t>
            </a:r>
            <a:r>
              <a:rPr lang="zh-CN" altLang="en-US">
                <a:latin typeface="Arial" panose="020B0604020202020204" pitchFamily="34" charset="0"/>
              </a:rPr>
              <a:t>的</a:t>
            </a:r>
            <a:r>
              <a:rPr lang="en-US" altLang="zh-CN">
                <a:latin typeface="Arial" panose="020B0604020202020204" pitchFamily="34" charset="0"/>
              </a:rPr>
              <a:t>ICMP</a:t>
            </a:r>
            <a:r>
              <a:rPr lang="zh-CN" altLang="en-US">
                <a:latin typeface="Arial" panose="020B0604020202020204" pitchFamily="34" charset="0"/>
              </a:rPr>
              <a:t>超时报文后，再次向目的端发送一个</a:t>
            </a:r>
            <a:r>
              <a:rPr lang="en-US" altLang="zh-CN">
                <a:latin typeface="Arial" panose="020B0604020202020204" pitchFamily="34" charset="0"/>
              </a:rPr>
              <a:t>UDP</a:t>
            </a:r>
            <a:r>
              <a:rPr lang="zh-CN" altLang="en-US">
                <a:latin typeface="Arial" panose="020B0604020202020204" pitchFamily="34" charset="0"/>
              </a:rPr>
              <a:t>报文，</a:t>
            </a:r>
            <a:r>
              <a:rPr lang="en-US" altLang="zh-CN">
                <a:latin typeface="Arial" panose="020B0604020202020204" pitchFamily="34" charset="0"/>
              </a:rPr>
              <a:t>TTL</a:t>
            </a:r>
            <a:r>
              <a:rPr lang="zh-CN" altLang="en-US">
                <a:latin typeface="Arial" panose="020B0604020202020204" pitchFamily="34" charset="0"/>
              </a:rPr>
              <a:t>值为</a:t>
            </a:r>
            <a:r>
              <a:rPr lang="en-US" altLang="zh-CN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。</a:t>
            </a:r>
          </a:p>
          <a:p>
            <a:r>
              <a:rPr lang="zh-CN" altLang="en-US">
                <a:latin typeface="Arial" panose="020B0604020202020204" pitchFamily="34" charset="0"/>
              </a:rPr>
              <a:t>第二跳（</a:t>
            </a:r>
            <a:r>
              <a:rPr lang="en-US" altLang="zh-CN">
                <a:latin typeface="Arial" panose="020B0604020202020204" pitchFamily="34" charset="0"/>
              </a:rPr>
              <a:t>RTC</a:t>
            </a:r>
            <a:r>
              <a:rPr lang="zh-CN" altLang="en-US">
                <a:latin typeface="Arial" panose="020B0604020202020204" pitchFamily="34" charset="0"/>
              </a:rPr>
              <a:t>）收到源端发出的</a:t>
            </a:r>
            <a:r>
              <a:rPr lang="en-US" altLang="zh-CN">
                <a:latin typeface="Arial" panose="020B0604020202020204" pitchFamily="34" charset="0"/>
              </a:rPr>
              <a:t>UDP</a:t>
            </a:r>
            <a:r>
              <a:rPr lang="zh-CN" altLang="en-US">
                <a:latin typeface="Arial" panose="020B0604020202020204" pitchFamily="34" charset="0"/>
              </a:rPr>
              <a:t>报文后，回应一个</a:t>
            </a:r>
            <a:r>
              <a:rPr lang="en-US" altLang="zh-CN">
                <a:latin typeface="Arial" panose="020B0604020202020204" pitchFamily="34" charset="0"/>
              </a:rPr>
              <a:t>ICMP</a:t>
            </a:r>
            <a:r>
              <a:rPr lang="zh-CN" altLang="en-US">
                <a:latin typeface="Arial" panose="020B0604020202020204" pitchFamily="34" charset="0"/>
              </a:rPr>
              <a:t>超时报文，这样源端就得到了</a:t>
            </a:r>
            <a:r>
              <a:rPr lang="en-US" altLang="zh-CN">
                <a:latin typeface="Arial" panose="020B0604020202020204" pitchFamily="34" charset="0"/>
              </a:rPr>
              <a:t>RTC</a:t>
            </a:r>
            <a:r>
              <a:rPr lang="zh-CN" altLang="en-US">
                <a:latin typeface="Arial" panose="020B0604020202020204" pitchFamily="34" charset="0"/>
              </a:rPr>
              <a:t>的地址（</a:t>
            </a:r>
            <a:r>
              <a:rPr lang="en-US" altLang="zh-CN">
                <a:latin typeface="Arial" panose="020B0604020202020204" pitchFamily="34" charset="0"/>
              </a:rPr>
              <a:t>20.0.0.2</a:t>
            </a:r>
            <a:r>
              <a:rPr lang="zh-CN" altLang="en-US">
                <a:latin typeface="Arial" panose="020B0604020202020204" pitchFamily="34" charset="0"/>
              </a:rPr>
              <a:t>）。</a:t>
            </a:r>
          </a:p>
          <a:p>
            <a:r>
              <a:rPr lang="zh-CN" altLang="en-US">
                <a:latin typeface="Arial" panose="020B0604020202020204" pitchFamily="34" charset="0"/>
              </a:rPr>
              <a:t>以上过程不断进行，直到目的端收到源端发送的</a:t>
            </a:r>
            <a:r>
              <a:rPr lang="en-US" altLang="zh-CN">
                <a:latin typeface="Arial" panose="020B0604020202020204" pitchFamily="34" charset="0"/>
              </a:rPr>
              <a:t>UDP</a:t>
            </a:r>
            <a:r>
              <a:rPr lang="zh-CN" altLang="en-US">
                <a:latin typeface="Arial" panose="020B0604020202020204" pitchFamily="34" charset="0"/>
              </a:rPr>
              <a:t>报文后，判断出目的</a:t>
            </a:r>
            <a:r>
              <a:rPr lang="en-US" altLang="zh-CN">
                <a:latin typeface="Arial" panose="020B0604020202020204" pitchFamily="34" charset="0"/>
              </a:rPr>
              <a:t>IP</a:t>
            </a:r>
            <a:r>
              <a:rPr lang="zh-CN" altLang="en-US">
                <a:latin typeface="Arial" panose="020B0604020202020204" pitchFamily="34" charset="0"/>
              </a:rPr>
              <a:t>地址是本机</a:t>
            </a:r>
            <a:r>
              <a:rPr lang="en-US" altLang="zh-CN">
                <a:latin typeface="Arial" panose="020B0604020202020204" pitchFamily="34" charset="0"/>
              </a:rPr>
              <a:t>IP</a:t>
            </a:r>
            <a:r>
              <a:rPr lang="zh-CN" altLang="en-US">
                <a:latin typeface="Arial" panose="020B0604020202020204" pitchFamily="34" charset="0"/>
              </a:rPr>
              <a:t>地址，则处理此报文。根据报文中的目的</a:t>
            </a:r>
            <a:r>
              <a:rPr lang="en-US" altLang="zh-CN">
                <a:latin typeface="Arial" panose="020B0604020202020204" pitchFamily="34" charset="0"/>
              </a:rPr>
              <a:t>UDP</a:t>
            </a:r>
            <a:r>
              <a:rPr lang="zh-CN" altLang="en-US">
                <a:latin typeface="Arial" panose="020B0604020202020204" pitchFamily="34" charset="0"/>
              </a:rPr>
              <a:t>端口号寻找占用此端口号的上层协议，因目的端没有应用程序使用该</a:t>
            </a:r>
            <a:r>
              <a:rPr lang="en-US" altLang="zh-CN">
                <a:latin typeface="Arial" panose="020B0604020202020204" pitchFamily="34" charset="0"/>
              </a:rPr>
              <a:t>UDP</a:t>
            </a:r>
            <a:r>
              <a:rPr lang="zh-CN" altLang="en-US">
                <a:latin typeface="Arial" panose="020B0604020202020204" pitchFamily="34" charset="0"/>
              </a:rPr>
              <a:t>端口号，则向源端返回一个</a:t>
            </a:r>
            <a:r>
              <a:rPr lang="en-US" altLang="zh-CN">
                <a:latin typeface="Arial" panose="020B0604020202020204" pitchFamily="34" charset="0"/>
              </a:rPr>
              <a:t>ICMP</a:t>
            </a:r>
            <a:r>
              <a:rPr lang="zh-CN" altLang="en-US">
                <a:latin typeface="Arial" panose="020B0604020202020204" pitchFamily="34" charset="0"/>
              </a:rPr>
              <a:t>端口不可达（</a:t>
            </a:r>
            <a:r>
              <a:rPr lang="en-US" altLang="zh-CN">
                <a:latin typeface="Arial" panose="020B0604020202020204" pitchFamily="34" charset="0"/>
              </a:rPr>
              <a:t>Destination Unreachable</a:t>
            </a:r>
            <a:r>
              <a:rPr lang="zh-CN" altLang="en-US">
                <a:latin typeface="Arial" panose="020B0604020202020204" pitchFamily="34" charset="0"/>
              </a:rPr>
              <a:t>）报文。</a:t>
            </a:r>
          </a:p>
          <a:p>
            <a:r>
              <a:rPr lang="zh-CN" altLang="en-US">
                <a:latin typeface="Arial" panose="020B0604020202020204" pitchFamily="34" charset="0"/>
              </a:rPr>
              <a:t>源端收到</a:t>
            </a:r>
            <a:r>
              <a:rPr lang="en-US" altLang="zh-CN">
                <a:latin typeface="Arial" panose="020B0604020202020204" pitchFamily="34" charset="0"/>
              </a:rPr>
              <a:t>ICMP</a:t>
            </a:r>
            <a:r>
              <a:rPr lang="zh-CN" altLang="en-US">
                <a:latin typeface="Arial" panose="020B0604020202020204" pitchFamily="34" charset="0"/>
              </a:rPr>
              <a:t>端口不可达报文后，判断出</a:t>
            </a:r>
            <a:r>
              <a:rPr lang="en-US" altLang="zh-CN">
                <a:latin typeface="Arial" panose="020B0604020202020204" pitchFamily="34" charset="0"/>
              </a:rPr>
              <a:t>UDP</a:t>
            </a:r>
            <a:r>
              <a:rPr lang="zh-CN" altLang="en-US">
                <a:latin typeface="Arial" panose="020B0604020202020204" pitchFamily="34" charset="0"/>
              </a:rPr>
              <a:t>报文已经到达目的端，则停止</a:t>
            </a:r>
            <a:r>
              <a:rPr lang="en-US" altLang="zh-CN">
                <a:latin typeface="Arial" panose="020B0604020202020204" pitchFamily="34" charset="0"/>
              </a:rPr>
              <a:t>Tracert</a:t>
            </a:r>
            <a:r>
              <a:rPr lang="zh-CN" altLang="en-US">
                <a:latin typeface="Arial" panose="020B0604020202020204" pitchFamily="34" charset="0"/>
              </a:rPr>
              <a:t>程序，从而得到数据报文从源端到目的端所经历的路径（</a:t>
            </a:r>
            <a:r>
              <a:rPr lang="en-US" altLang="zh-CN">
                <a:latin typeface="Arial" panose="020B0604020202020204" pitchFamily="34" charset="0"/>
              </a:rPr>
              <a:t>10.0.0.2</a:t>
            </a:r>
            <a:r>
              <a:rPr lang="zh-CN" altLang="en-US">
                <a:latin typeface="Arial" panose="020B0604020202020204" pitchFamily="34" charset="0"/>
              </a:rPr>
              <a:t>；</a:t>
            </a:r>
            <a:r>
              <a:rPr lang="en-US" altLang="zh-CN">
                <a:latin typeface="Arial" panose="020B0604020202020204" pitchFamily="34" charset="0"/>
              </a:rPr>
              <a:t>20.0.0.2</a:t>
            </a:r>
            <a:r>
              <a:rPr lang="zh-CN" altLang="en-US">
                <a:latin typeface="Arial" panose="020B0604020202020204" pitchFamily="34" charset="0"/>
              </a:rPr>
              <a:t>；</a:t>
            </a:r>
            <a:r>
              <a:rPr lang="en-US" altLang="zh-CN">
                <a:latin typeface="Arial" panose="020B0604020202020204" pitchFamily="34" charset="0"/>
              </a:rPr>
              <a:t>30.0.0.2</a:t>
            </a:r>
            <a:r>
              <a:rPr lang="zh-CN" altLang="en-US">
                <a:latin typeface="Arial" panose="020B0604020202020204" pitchFamily="34" charset="0"/>
              </a:rPr>
              <a:t>）。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029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374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TCP</a:t>
            </a:r>
            <a:r>
              <a:rPr lang="zh-CN" altLang="en-US"/>
              <a:t>报文头部：</a:t>
            </a:r>
            <a:endParaRPr lang="en-US" altLang="zh-CN"/>
          </a:p>
          <a:p>
            <a:pPr lvl="1"/>
            <a:r>
              <a:rPr lang="en-US" altLang="zh-CN"/>
              <a:t>Source Port</a:t>
            </a:r>
            <a:r>
              <a:rPr lang="zh-CN" altLang="en-US"/>
              <a:t>：源端口，标识哪个应用程序发送。长度为</a:t>
            </a:r>
            <a:r>
              <a:rPr lang="en-US" altLang="zh-CN"/>
              <a:t>16</a:t>
            </a:r>
            <a:r>
              <a:rPr lang="zh-CN" altLang="en-US"/>
              <a:t>比特。</a:t>
            </a:r>
            <a:endParaRPr lang="en-US" altLang="zh-CN"/>
          </a:p>
          <a:p>
            <a:pPr lvl="1"/>
            <a:r>
              <a:rPr lang="en-US" altLang="zh-CN"/>
              <a:t>Destination Port</a:t>
            </a:r>
            <a:r>
              <a:rPr lang="zh-CN" altLang="en-US"/>
              <a:t>目：的端口，标识哪个应用程序接收。长度为</a:t>
            </a:r>
            <a:r>
              <a:rPr lang="en-US" altLang="zh-CN"/>
              <a:t>16</a:t>
            </a:r>
            <a:r>
              <a:rPr lang="zh-CN" altLang="en-US"/>
              <a:t>比特。</a:t>
            </a:r>
            <a:endParaRPr lang="en-US" altLang="zh-CN"/>
          </a:p>
          <a:p>
            <a:pPr lvl="1"/>
            <a:r>
              <a:rPr lang="en-US" altLang="zh-CN"/>
              <a:t>Sequence Number</a:t>
            </a:r>
            <a:r>
              <a:rPr lang="zh-CN" altLang="en-US"/>
              <a:t>：序号字段。</a:t>
            </a:r>
            <a:r>
              <a:rPr lang="en-US" altLang="zh-CN"/>
              <a:t>TCP</a:t>
            </a:r>
            <a:r>
              <a:rPr lang="zh-CN" altLang="en-US"/>
              <a:t>链接中传输的数据流每个字节都编上一个序号。序号字段的值指的是本报文段所发送数据的第一个字节的序号。长度为</a:t>
            </a:r>
            <a:r>
              <a:rPr lang="en-US" altLang="zh-CN"/>
              <a:t>32</a:t>
            </a:r>
            <a:r>
              <a:rPr lang="zh-CN" altLang="en-US"/>
              <a:t>比特。</a:t>
            </a:r>
            <a:endParaRPr lang="en-US" altLang="zh-CN"/>
          </a:p>
          <a:p>
            <a:pPr lvl="1"/>
            <a:r>
              <a:rPr lang="en-US" altLang="zh-CN"/>
              <a:t>Acknowledgment Number</a:t>
            </a:r>
            <a:r>
              <a:rPr lang="zh-CN" altLang="en-US"/>
              <a:t>：确认序列号，是期望收到对方下一个报文段数据的第</a:t>
            </a:r>
            <a:r>
              <a:rPr lang="en-US" altLang="zh-CN"/>
              <a:t>1</a:t>
            </a:r>
            <a:r>
              <a:rPr lang="zh-CN" altLang="en-US"/>
              <a:t>个字节的序号，即上次已成功接收到的数据段的最后一个字节数据的序号加</a:t>
            </a:r>
            <a:r>
              <a:rPr lang="en-US" altLang="zh-CN"/>
              <a:t>1</a:t>
            </a:r>
            <a:r>
              <a:rPr lang="zh-CN" altLang="en-US"/>
              <a:t>。只有</a:t>
            </a:r>
            <a:r>
              <a:rPr lang="en-US" altLang="zh-CN"/>
              <a:t>Ack</a:t>
            </a:r>
            <a:r>
              <a:rPr lang="zh-CN" altLang="en-US"/>
              <a:t>标识为</a:t>
            </a:r>
            <a:r>
              <a:rPr lang="en-US" altLang="zh-CN"/>
              <a:t>1</a:t>
            </a:r>
            <a:r>
              <a:rPr lang="zh-CN" altLang="en-US"/>
              <a:t>，此字段有效。长度为</a:t>
            </a:r>
            <a:r>
              <a:rPr lang="en-US" altLang="zh-CN"/>
              <a:t>32</a:t>
            </a:r>
            <a:r>
              <a:rPr lang="zh-CN" altLang="en-US"/>
              <a:t>比特。</a:t>
            </a:r>
            <a:endParaRPr lang="en-US" altLang="zh-CN"/>
          </a:p>
          <a:p>
            <a:pPr lvl="1"/>
            <a:r>
              <a:rPr lang="en-US" altLang="zh-CN"/>
              <a:t>Header Length</a:t>
            </a:r>
            <a:r>
              <a:rPr lang="zh-CN" altLang="en-US"/>
              <a:t>：头部长度，指出</a:t>
            </a:r>
            <a:r>
              <a:rPr lang="en-US" altLang="zh-CN"/>
              <a:t>TCP</a:t>
            </a:r>
            <a:r>
              <a:rPr lang="zh-CN" altLang="en-US"/>
              <a:t>报文头部长度，以</a:t>
            </a:r>
            <a:r>
              <a:rPr lang="en-US" altLang="zh-CN"/>
              <a:t>32</a:t>
            </a:r>
            <a:r>
              <a:rPr lang="zh-CN" altLang="en-US"/>
              <a:t>比特（</a:t>
            </a:r>
            <a:r>
              <a:rPr lang="en-US" altLang="zh-CN"/>
              <a:t>4</a:t>
            </a:r>
            <a:r>
              <a:rPr lang="zh-CN" altLang="en-US"/>
              <a:t>字节）为计算单位。若无选项内容，则该字段为</a:t>
            </a:r>
            <a:r>
              <a:rPr lang="en-US" altLang="zh-CN"/>
              <a:t>5</a:t>
            </a:r>
            <a:r>
              <a:rPr lang="zh-CN" altLang="en-US"/>
              <a:t>，即头部为</a:t>
            </a:r>
            <a:r>
              <a:rPr lang="en-US" altLang="zh-CN"/>
              <a:t>20</a:t>
            </a:r>
            <a:r>
              <a:rPr lang="zh-CN" altLang="en-US"/>
              <a:t>字节。</a:t>
            </a:r>
            <a:endParaRPr lang="en-US" altLang="zh-CN"/>
          </a:p>
          <a:p>
            <a:pPr lvl="1"/>
            <a:r>
              <a:rPr lang="en-US" altLang="zh-CN"/>
              <a:t>Reserved</a:t>
            </a:r>
            <a:r>
              <a:rPr lang="zh-CN" altLang="en-US"/>
              <a:t>：保留，必须填</a:t>
            </a:r>
            <a:r>
              <a:rPr lang="en-US" altLang="zh-CN"/>
              <a:t>0</a:t>
            </a:r>
            <a:r>
              <a:rPr lang="zh-CN" altLang="en-US"/>
              <a:t>。长度为</a:t>
            </a:r>
            <a:r>
              <a:rPr lang="en-US" altLang="zh-CN"/>
              <a:t>6</a:t>
            </a:r>
            <a:r>
              <a:rPr lang="zh-CN" altLang="en-US"/>
              <a:t>比特。</a:t>
            </a:r>
            <a:endParaRPr lang="en-US" altLang="zh-CN"/>
          </a:p>
          <a:p>
            <a:pPr lvl="1"/>
            <a:r>
              <a:rPr lang="en-US" altLang="zh-CN"/>
              <a:t>Control bits</a:t>
            </a:r>
            <a:r>
              <a:rPr lang="zh-CN" altLang="en-US"/>
              <a:t>：控制位，包含</a:t>
            </a:r>
            <a:r>
              <a:rPr lang="en-US" altLang="zh-CN"/>
              <a:t>FIN</a:t>
            </a:r>
            <a:r>
              <a:rPr lang="zh-CN" altLang="en-US"/>
              <a:t>、</a:t>
            </a:r>
            <a:r>
              <a:rPr lang="en-US" altLang="zh-CN"/>
              <a:t>ACK</a:t>
            </a:r>
            <a:r>
              <a:rPr lang="zh-CN" altLang="en-US"/>
              <a:t>、</a:t>
            </a:r>
            <a:r>
              <a:rPr lang="en-US" altLang="zh-CN"/>
              <a:t>SYN</a:t>
            </a:r>
            <a:r>
              <a:rPr lang="zh-CN" altLang="en-US"/>
              <a:t>等标志位，代表不同状态下的</a:t>
            </a:r>
            <a:r>
              <a:rPr lang="en-US" altLang="zh-CN"/>
              <a:t>TCP</a:t>
            </a:r>
            <a:r>
              <a:rPr lang="zh-CN" altLang="en-US"/>
              <a:t>数据段。</a:t>
            </a:r>
            <a:endParaRPr lang="en-US" altLang="zh-CN"/>
          </a:p>
          <a:p>
            <a:pPr lvl="1"/>
            <a:r>
              <a:rPr lang="en-US" altLang="zh-CN"/>
              <a:t>Window</a:t>
            </a:r>
            <a:r>
              <a:rPr lang="zh-CN" altLang="en-US"/>
              <a:t>：窗口</a:t>
            </a:r>
            <a:r>
              <a:rPr lang="en-US" altLang="zh-CN"/>
              <a:t>TCP</a:t>
            </a:r>
            <a:r>
              <a:rPr lang="zh-CN" altLang="en-US"/>
              <a:t>的流量控制，这个值表明当前接收端可接受的最大的数据总数（以字节为单位）。窗口最大为</a:t>
            </a:r>
            <a:r>
              <a:rPr lang="en-US" altLang="zh-CN"/>
              <a:t>65535</a:t>
            </a:r>
            <a:r>
              <a:rPr lang="zh-CN" altLang="en-US"/>
              <a:t>字节。长度为</a:t>
            </a:r>
            <a:r>
              <a:rPr lang="en-US" altLang="zh-CN"/>
              <a:t>16</a:t>
            </a:r>
            <a:r>
              <a:rPr lang="zh-CN" altLang="en-US"/>
              <a:t>比特。</a:t>
            </a:r>
            <a:endParaRPr lang="en-US" altLang="zh-CN"/>
          </a:p>
          <a:p>
            <a:pPr lvl="1"/>
            <a:r>
              <a:rPr lang="en-US" altLang="zh-CN"/>
              <a:t>Checksum</a:t>
            </a:r>
            <a:r>
              <a:rPr lang="zh-CN" altLang="en-US"/>
              <a:t>：校验字段，是一个强制性的字段，由发端计算和存储，并由收端进行验证。在计算检验和时，要包括</a:t>
            </a:r>
            <a:r>
              <a:rPr lang="en-US" altLang="zh-CN"/>
              <a:t>TCP</a:t>
            </a:r>
            <a:r>
              <a:rPr lang="zh-CN" altLang="en-US"/>
              <a:t>头部和</a:t>
            </a:r>
            <a:r>
              <a:rPr lang="en-US" altLang="zh-CN"/>
              <a:t>TCP</a:t>
            </a:r>
            <a:r>
              <a:rPr lang="zh-CN" altLang="en-US"/>
              <a:t>数据，同时在</a:t>
            </a:r>
            <a:r>
              <a:rPr lang="en-US" altLang="zh-CN"/>
              <a:t>TCP</a:t>
            </a:r>
            <a:r>
              <a:rPr lang="zh-CN" altLang="en-US"/>
              <a:t>报文段的前面加上</a:t>
            </a:r>
            <a:r>
              <a:rPr lang="en-US" altLang="zh-CN"/>
              <a:t>12</a:t>
            </a:r>
            <a:r>
              <a:rPr lang="zh-CN" altLang="en-US"/>
              <a:t>字节的伪头部。长度为</a:t>
            </a:r>
            <a:r>
              <a:rPr lang="en-US" altLang="zh-CN"/>
              <a:t>16</a:t>
            </a:r>
            <a:r>
              <a:rPr lang="zh-CN" altLang="en-US"/>
              <a:t>比特。</a:t>
            </a:r>
            <a:endParaRPr lang="en-US" altLang="zh-CN"/>
          </a:p>
          <a:p>
            <a:pPr lvl="1"/>
            <a:r>
              <a:rPr lang="en-US" altLang="zh-CN"/>
              <a:t>Urgent:</a:t>
            </a:r>
            <a:r>
              <a:rPr lang="zh-CN" altLang="en-US"/>
              <a:t>紧急指针，只有当</a:t>
            </a:r>
            <a:r>
              <a:rPr lang="en-US" altLang="zh-CN"/>
              <a:t>URG</a:t>
            </a:r>
            <a:r>
              <a:rPr lang="zh-CN" altLang="en-US"/>
              <a:t>标志置</a:t>
            </a:r>
            <a:r>
              <a:rPr lang="en-US" altLang="zh-CN"/>
              <a:t>1</a:t>
            </a:r>
            <a:r>
              <a:rPr lang="zh-CN" altLang="en-US"/>
              <a:t>时紧急指针才有效。</a:t>
            </a:r>
            <a:r>
              <a:rPr lang="en-US" altLang="zh-CN"/>
              <a:t>TCP</a:t>
            </a:r>
            <a:r>
              <a:rPr lang="zh-CN" altLang="en-US"/>
              <a:t>的紧急方式是发送端向另一端发送紧急数据的一种方式。紧急指针指出在本报文段中紧急数据共有多少个字节（紧急数据放在本报文段数据的最前面）。长度为</a:t>
            </a:r>
            <a:r>
              <a:rPr lang="en-US" altLang="zh-CN"/>
              <a:t>16</a:t>
            </a:r>
            <a:r>
              <a:rPr lang="zh-CN" altLang="en-US"/>
              <a:t>比特。</a:t>
            </a:r>
            <a:endParaRPr lang="en-US" altLang="zh-CN"/>
          </a:p>
          <a:p>
            <a:pPr lvl="1"/>
            <a:r>
              <a:rPr lang="en-US" altLang="zh-CN"/>
              <a:t>Options</a:t>
            </a:r>
            <a:r>
              <a:rPr lang="zh-CN" altLang="en-US"/>
              <a:t>：选项字段（可选），长度为</a:t>
            </a:r>
            <a:r>
              <a:rPr lang="en-US" altLang="zh-CN"/>
              <a:t>0-40</a:t>
            </a:r>
            <a:r>
              <a:rPr lang="zh-CN" altLang="en-US"/>
              <a:t>字节。</a:t>
            </a:r>
            <a:endParaRPr lang="en-US" altLang="zh-CN"/>
          </a:p>
          <a:p>
            <a:pPr lvl="0"/>
            <a:r>
              <a:rPr lang="en-US" altLang="zh-CN"/>
              <a:t>UDP</a:t>
            </a:r>
            <a:r>
              <a:rPr lang="zh-CN" altLang="en-US"/>
              <a:t>报文头部：</a:t>
            </a:r>
            <a:endParaRPr lang="en-US" altLang="zh-CN"/>
          </a:p>
          <a:p>
            <a:pPr lvl="1"/>
            <a:r>
              <a:rPr lang="en-US" altLang="zh-CN"/>
              <a:t>Source Port:</a:t>
            </a:r>
            <a:r>
              <a:rPr lang="zh-CN" altLang="en-US"/>
              <a:t>源端口，标识哪个应用程序发送。长度为</a:t>
            </a:r>
            <a:r>
              <a:rPr lang="en-US" altLang="zh-CN"/>
              <a:t>16</a:t>
            </a:r>
            <a:r>
              <a:rPr lang="zh-CN" altLang="en-US"/>
              <a:t>比特。</a:t>
            </a:r>
          </a:p>
          <a:p>
            <a:pPr lvl="1"/>
            <a:r>
              <a:rPr lang="en-US" altLang="zh-CN"/>
              <a:t>Destination Port:</a:t>
            </a:r>
            <a:r>
              <a:rPr lang="zh-CN" altLang="en-US"/>
              <a:t>目的端口，标识哪个应用程序接收。长度为</a:t>
            </a:r>
            <a:r>
              <a:rPr lang="en-US" altLang="zh-CN"/>
              <a:t>16</a:t>
            </a:r>
            <a:r>
              <a:rPr lang="zh-CN" altLang="en-US"/>
              <a:t>比特。</a:t>
            </a:r>
          </a:p>
          <a:p>
            <a:pPr lvl="1"/>
            <a:r>
              <a:rPr lang="en-US" altLang="zh-CN"/>
              <a:t>Length:</a:t>
            </a:r>
            <a:r>
              <a:rPr lang="zh-CN" altLang="en-US"/>
              <a:t>该字段指定</a:t>
            </a:r>
            <a:r>
              <a:rPr lang="en-US" altLang="zh-CN"/>
              <a:t>UDP</a:t>
            </a:r>
            <a:r>
              <a:rPr lang="zh-CN" altLang="en-US"/>
              <a:t>报头和数据总共占用的长度。可能的最小长度是</a:t>
            </a:r>
            <a:r>
              <a:rPr lang="en-US" altLang="zh-CN"/>
              <a:t>8</a:t>
            </a:r>
            <a:r>
              <a:rPr lang="zh-CN" altLang="en-US"/>
              <a:t>字节，因为</a:t>
            </a:r>
            <a:r>
              <a:rPr lang="en-US" altLang="zh-CN"/>
              <a:t>UDP</a:t>
            </a:r>
            <a:r>
              <a:rPr lang="zh-CN" altLang="en-US"/>
              <a:t>报头已经占用了</a:t>
            </a:r>
            <a:r>
              <a:rPr lang="en-US" altLang="zh-CN"/>
              <a:t>8</a:t>
            </a:r>
            <a:r>
              <a:rPr lang="zh-CN" altLang="en-US"/>
              <a:t>字节。由于这个字段的存在，</a:t>
            </a:r>
            <a:r>
              <a:rPr lang="en-US" altLang="zh-CN"/>
              <a:t>UDP</a:t>
            </a:r>
            <a:r>
              <a:rPr lang="zh-CN" altLang="en-US"/>
              <a:t>报文总长不可能超过</a:t>
            </a:r>
            <a:r>
              <a:rPr lang="en-US" altLang="zh-CN"/>
              <a:t>65535</a:t>
            </a:r>
            <a:r>
              <a:rPr lang="zh-CN" altLang="en-US"/>
              <a:t>字节（包括</a:t>
            </a:r>
            <a:r>
              <a:rPr lang="en-US" altLang="zh-CN"/>
              <a:t>8</a:t>
            </a:r>
            <a:r>
              <a:rPr lang="zh-CN" altLang="en-US"/>
              <a:t>字节的报头，和</a:t>
            </a:r>
            <a:r>
              <a:rPr lang="en-US" altLang="zh-CN"/>
              <a:t>65527</a:t>
            </a:r>
            <a:r>
              <a:rPr lang="zh-CN" altLang="en-US"/>
              <a:t>字节的数据）。</a:t>
            </a:r>
            <a:endParaRPr lang="en-US" altLang="zh-CN"/>
          </a:p>
          <a:p>
            <a:pPr lvl="1"/>
            <a:r>
              <a:rPr lang="en-US" altLang="zh-CN"/>
              <a:t>Checksum:</a:t>
            </a:r>
            <a:r>
              <a:rPr lang="zh-CN" altLang="en-US"/>
              <a:t>覆盖</a:t>
            </a:r>
            <a:r>
              <a:rPr lang="en-US" altLang="zh-CN"/>
              <a:t>UDP</a:t>
            </a:r>
            <a:r>
              <a:rPr lang="zh-CN" altLang="en-US"/>
              <a:t>头部和</a:t>
            </a:r>
            <a:r>
              <a:rPr lang="en-US" altLang="zh-CN"/>
              <a:t>UDP</a:t>
            </a:r>
            <a:r>
              <a:rPr lang="zh-CN" altLang="en-US"/>
              <a:t>数据的校验和，长度为</a:t>
            </a:r>
            <a:r>
              <a:rPr lang="en-US" altLang="zh-CN"/>
              <a:t>16</a:t>
            </a:r>
            <a:r>
              <a:rPr lang="zh-CN" altLang="en-US"/>
              <a:t>比特。</a:t>
            </a:r>
            <a:endParaRPr lang="en-US" altLang="zh-CN"/>
          </a:p>
          <a:p>
            <a:pPr lvl="1"/>
            <a:endParaRPr lang="zh-CN" altLang="en-US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</p:spTree>
    <p:extLst>
      <p:ext uri="{BB962C8B-B14F-4D97-AF65-F5344CB8AC3E}">
        <p14:creationId xmlns:p14="http://schemas.microsoft.com/office/powerpoint/2010/main" val="471032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712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TCP</a:t>
            </a:r>
            <a:r>
              <a:rPr lang="zh-CN" altLang="en-US"/>
              <a:t>连接建立的详细过程如下：</a:t>
            </a:r>
            <a:endParaRPr lang="en-US" altLang="zh-CN"/>
          </a:p>
          <a:p>
            <a:pPr lvl="1"/>
            <a:r>
              <a:rPr lang="zh-CN" altLang="en-US"/>
              <a:t>由</a:t>
            </a:r>
            <a:r>
              <a:rPr lang="en-US" altLang="zh-CN"/>
              <a:t>TCP</a:t>
            </a:r>
            <a:r>
              <a:rPr lang="zh-CN" altLang="en-US"/>
              <a:t>连接发起方（图中</a:t>
            </a:r>
            <a:r>
              <a:rPr lang="en-US" altLang="zh-CN"/>
              <a:t>PC1</a:t>
            </a:r>
            <a:r>
              <a:rPr lang="zh-CN" altLang="en-US"/>
              <a:t>），发送第一个</a:t>
            </a:r>
            <a:r>
              <a:rPr lang="en-US" altLang="zh-CN"/>
              <a:t>SYN</a:t>
            </a:r>
            <a:r>
              <a:rPr lang="zh-CN" altLang="en-US"/>
              <a:t>位置</a:t>
            </a:r>
            <a:r>
              <a:rPr lang="en-US" altLang="zh-CN"/>
              <a:t>1</a:t>
            </a:r>
            <a:r>
              <a:rPr lang="zh-CN" altLang="en-US"/>
              <a:t>的</a:t>
            </a:r>
            <a:r>
              <a:rPr lang="en-US" altLang="zh-CN"/>
              <a:t>TCP</a:t>
            </a:r>
            <a:r>
              <a:rPr lang="zh-CN" altLang="en-US"/>
              <a:t>报文。初始序列号</a:t>
            </a:r>
            <a:r>
              <a:rPr lang="en-US" altLang="zh-CN"/>
              <a:t>a</a:t>
            </a:r>
            <a:r>
              <a:rPr lang="zh-CN" altLang="en-US"/>
              <a:t>为一个随机生成的数字，因为没收到过来自</a:t>
            </a:r>
            <a:r>
              <a:rPr lang="en-US" altLang="zh-CN"/>
              <a:t>PC2</a:t>
            </a:r>
            <a:r>
              <a:rPr lang="zh-CN" altLang="en-US"/>
              <a:t>的任何报文，所以确认序列号为</a:t>
            </a:r>
            <a:r>
              <a:rPr lang="en-US" altLang="zh-CN"/>
              <a:t>0 </a:t>
            </a:r>
            <a:r>
              <a:rPr lang="zh-CN" altLang="en-US"/>
              <a:t>；</a:t>
            </a:r>
            <a:endParaRPr lang="en-US" altLang="zh-CN"/>
          </a:p>
          <a:p>
            <a:pPr lvl="1"/>
            <a:r>
              <a:rPr lang="zh-CN" altLang="en-US"/>
              <a:t>接收方（图中</a:t>
            </a:r>
            <a:r>
              <a:rPr lang="en-US" altLang="zh-CN"/>
              <a:t>PC2</a:t>
            </a:r>
            <a:r>
              <a:rPr lang="zh-CN" altLang="en-US"/>
              <a:t>）接收到合法的</a:t>
            </a:r>
            <a:r>
              <a:rPr lang="en-US" altLang="zh-CN"/>
              <a:t>SYN</a:t>
            </a:r>
            <a:r>
              <a:rPr lang="zh-CN" altLang="en-US"/>
              <a:t>报文之后，回复一个</a:t>
            </a:r>
            <a:r>
              <a:rPr lang="en-US" altLang="zh-CN"/>
              <a:t>SYN</a:t>
            </a:r>
            <a:r>
              <a:rPr lang="zh-CN" altLang="en-US"/>
              <a:t>和</a:t>
            </a:r>
            <a:r>
              <a:rPr lang="en-US" altLang="zh-CN"/>
              <a:t>ACK</a:t>
            </a:r>
            <a:r>
              <a:rPr lang="zh-CN" altLang="en-US"/>
              <a:t>置</a:t>
            </a:r>
            <a:r>
              <a:rPr lang="en-US" altLang="zh-CN"/>
              <a:t>1</a:t>
            </a:r>
            <a:r>
              <a:rPr lang="zh-CN" altLang="en-US"/>
              <a:t>的</a:t>
            </a:r>
            <a:r>
              <a:rPr lang="en-US" altLang="zh-CN"/>
              <a:t>TCP</a:t>
            </a:r>
            <a:r>
              <a:rPr lang="zh-CN" altLang="en-US"/>
              <a:t>报文。初始序列号</a:t>
            </a:r>
            <a:r>
              <a:rPr lang="en-US" altLang="zh-CN"/>
              <a:t>b</a:t>
            </a:r>
            <a:r>
              <a:rPr lang="zh-CN" altLang="en-US"/>
              <a:t>为一个随机生成的数字，同时因为此报文是回复给</a:t>
            </a:r>
            <a:r>
              <a:rPr lang="en-US" altLang="zh-CN"/>
              <a:t>PC1</a:t>
            </a:r>
            <a:r>
              <a:rPr lang="zh-CN" altLang="en-US"/>
              <a:t>的报文，所以确认序列号为</a:t>
            </a:r>
            <a:r>
              <a:rPr lang="en-US" altLang="zh-CN"/>
              <a:t>a+1</a:t>
            </a:r>
            <a:r>
              <a:rPr lang="zh-CN" altLang="en-US"/>
              <a:t>；</a:t>
            </a:r>
            <a:endParaRPr lang="en-US" altLang="zh-CN"/>
          </a:p>
          <a:p>
            <a:pPr lvl="1"/>
            <a:r>
              <a:rPr lang="en-US" altLang="zh-CN"/>
              <a:t>PC1</a:t>
            </a:r>
            <a:r>
              <a:rPr lang="zh-CN" altLang="en-US"/>
              <a:t>接收到</a:t>
            </a:r>
            <a:r>
              <a:rPr lang="en-US" altLang="zh-CN"/>
              <a:t>PC2</a:t>
            </a:r>
            <a:r>
              <a:rPr lang="zh-CN" altLang="en-US"/>
              <a:t>发送的</a:t>
            </a:r>
            <a:r>
              <a:rPr lang="en-US" altLang="zh-CN"/>
              <a:t>SYN</a:t>
            </a:r>
            <a:r>
              <a:rPr lang="zh-CN" altLang="en-US"/>
              <a:t>和</a:t>
            </a:r>
            <a:r>
              <a:rPr lang="en-US" altLang="zh-CN"/>
              <a:t>ACK</a:t>
            </a:r>
            <a:r>
              <a:rPr lang="zh-CN" altLang="en-US"/>
              <a:t>置位的</a:t>
            </a:r>
            <a:r>
              <a:rPr lang="en-US" altLang="zh-CN"/>
              <a:t>TCP</a:t>
            </a:r>
            <a:r>
              <a:rPr lang="zh-CN" altLang="en-US"/>
              <a:t>报文后，回复一个</a:t>
            </a:r>
            <a:r>
              <a:rPr lang="en-US" altLang="zh-CN"/>
              <a:t>ACK</a:t>
            </a:r>
            <a:r>
              <a:rPr lang="zh-CN" altLang="en-US"/>
              <a:t>置位的报文，此时序列号为</a:t>
            </a:r>
            <a:r>
              <a:rPr lang="en-US" altLang="zh-CN"/>
              <a:t>a+1,</a:t>
            </a:r>
            <a:r>
              <a:rPr lang="zh-CN" altLang="en-US"/>
              <a:t>确认序列号为</a:t>
            </a:r>
            <a:r>
              <a:rPr lang="en-US" altLang="zh-CN"/>
              <a:t>b+1</a:t>
            </a:r>
            <a:r>
              <a:rPr lang="zh-CN" altLang="en-US"/>
              <a:t>。</a:t>
            </a:r>
            <a:r>
              <a:rPr lang="en-US" altLang="zh-CN"/>
              <a:t>PC2</a:t>
            </a:r>
            <a:r>
              <a:rPr lang="zh-CN" altLang="en-US"/>
              <a:t>收到之后，</a:t>
            </a:r>
            <a:r>
              <a:rPr lang="en-US" altLang="zh-CN"/>
              <a:t>TCP</a:t>
            </a:r>
            <a:r>
              <a:rPr lang="zh-CN" altLang="en-US"/>
              <a:t>双向连接建立。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</p:spTree>
    <p:extLst>
      <p:ext uri="{BB962C8B-B14F-4D97-AF65-F5344CB8AC3E}">
        <p14:creationId xmlns:p14="http://schemas.microsoft.com/office/powerpoint/2010/main" val="4118980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假设</a:t>
            </a:r>
            <a:r>
              <a:rPr lang="en-US" altLang="zh-CN"/>
              <a:t>PC1</a:t>
            </a:r>
            <a:r>
              <a:rPr lang="zh-CN" altLang="en-US"/>
              <a:t>要给</a:t>
            </a:r>
            <a:r>
              <a:rPr lang="en-US" altLang="zh-CN"/>
              <a:t>PC2</a:t>
            </a:r>
            <a:r>
              <a:rPr lang="zh-CN" altLang="en-US"/>
              <a:t>发送一段数据，传输过程如下：</a:t>
            </a:r>
            <a:endParaRPr lang="en-US" altLang="zh-CN"/>
          </a:p>
          <a:p>
            <a:pPr lvl="1"/>
            <a:r>
              <a:rPr lang="en-US" altLang="zh-CN"/>
              <a:t>1. PC1</a:t>
            </a:r>
            <a:r>
              <a:rPr lang="zh-CN" altLang="en-US"/>
              <a:t>将全部待</a:t>
            </a:r>
            <a:r>
              <a:rPr lang="en-US" altLang="zh-CN"/>
              <a:t>TCP</a:t>
            </a:r>
            <a:r>
              <a:rPr lang="zh-CN" altLang="en-US"/>
              <a:t>发送的数据按照字节为单位编上号。假设第一个字节的编号为“</a:t>
            </a:r>
            <a:r>
              <a:rPr lang="en-US" altLang="zh-CN"/>
              <a:t>a+1</a:t>
            </a:r>
            <a:r>
              <a:rPr lang="zh-CN" altLang="en-US"/>
              <a:t>”，第二个字节的序号为“</a:t>
            </a:r>
            <a:r>
              <a:rPr lang="en-US" altLang="zh-CN"/>
              <a:t>a+2</a:t>
            </a:r>
            <a:r>
              <a:rPr lang="zh-CN" altLang="en-US"/>
              <a:t>”，依次类推。</a:t>
            </a:r>
            <a:endParaRPr lang="en-US" altLang="zh-CN"/>
          </a:p>
          <a:p>
            <a:pPr lvl="1"/>
            <a:r>
              <a:rPr lang="en-US" altLang="zh-CN"/>
              <a:t>2. PC1</a:t>
            </a:r>
            <a:r>
              <a:rPr lang="zh-CN" altLang="en-US"/>
              <a:t>会把每一段数据的第一个字节的编号作为序列号（</a:t>
            </a:r>
            <a:r>
              <a:rPr lang="en-US" altLang="zh-CN"/>
              <a:t>Sequence  number</a:t>
            </a:r>
            <a:r>
              <a:rPr lang="zh-CN" altLang="en-US"/>
              <a:t>），然后将</a:t>
            </a:r>
            <a:r>
              <a:rPr lang="en-US" altLang="zh-CN"/>
              <a:t>TCP</a:t>
            </a:r>
            <a:r>
              <a:rPr lang="zh-CN" altLang="en-US"/>
              <a:t>报文发送出去。</a:t>
            </a:r>
            <a:endParaRPr lang="en-US" altLang="zh-CN"/>
          </a:p>
          <a:p>
            <a:pPr lvl="1"/>
            <a:r>
              <a:rPr lang="en-US" altLang="zh-CN"/>
              <a:t>3. PC2</a:t>
            </a:r>
            <a:r>
              <a:rPr lang="zh-CN" altLang="en-US"/>
              <a:t>在收到</a:t>
            </a:r>
            <a:r>
              <a:rPr lang="en-US" altLang="zh-CN"/>
              <a:t>PC1</a:t>
            </a:r>
            <a:r>
              <a:rPr lang="zh-CN" altLang="en-US"/>
              <a:t>发送来的</a:t>
            </a:r>
            <a:r>
              <a:rPr lang="en-US" altLang="zh-CN"/>
              <a:t>TCP</a:t>
            </a:r>
            <a:r>
              <a:rPr lang="zh-CN" altLang="en-US"/>
              <a:t>报文后，需要给予确认同时请求下一段数据，如何确定下一段数据呢？序列号</a:t>
            </a:r>
            <a:r>
              <a:rPr lang="en-US" altLang="zh-CN"/>
              <a:t>( a+1 )+</a:t>
            </a:r>
            <a:r>
              <a:rPr lang="zh-CN" altLang="en-US"/>
              <a:t>载荷长度</a:t>
            </a:r>
            <a:r>
              <a:rPr lang="en-US" altLang="zh-CN"/>
              <a:t>=</a:t>
            </a:r>
            <a:r>
              <a:rPr lang="zh-CN" altLang="en-US"/>
              <a:t>下一段数据的第一个字节的序号（</a:t>
            </a:r>
            <a:r>
              <a:rPr lang="en-US" altLang="zh-CN"/>
              <a:t>a+1+12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en-US" altLang="zh-CN"/>
              <a:t>4. PC1</a:t>
            </a:r>
            <a:r>
              <a:rPr lang="zh-CN" altLang="en-US"/>
              <a:t>在收到</a:t>
            </a:r>
            <a:r>
              <a:rPr lang="en-US" altLang="zh-CN"/>
              <a:t>PC2</a:t>
            </a:r>
            <a:r>
              <a:rPr lang="zh-CN" altLang="en-US"/>
              <a:t>发送的</a:t>
            </a:r>
            <a:r>
              <a:rPr lang="en-US" altLang="zh-CN"/>
              <a:t>TCP</a:t>
            </a:r>
            <a:r>
              <a:rPr lang="zh-CN" altLang="en-US"/>
              <a:t>报文之后，发现确认序列号为“</a:t>
            </a:r>
            <a:r>
              <a:rPr lang="en-US" altLang="zh-CN"/>
              <a:t>a+1+12</a:t>
            </a:r>
            <a:r>
              <a:rPr lang="zh-CN" altLang="en-US"/>
              <a:t>”</a:t>
            </a:r>
            <a:r>
              <a:rPr lang="en-US" altLang="zh-CN"/>
              <a:t> </a:t>
            </a:r>
            <a:r>
              <a:rPr lang="zh-CN" altLang="en-US"/>
              <a:t>，说明“</a:t>
            </a:r>
            <a:r>
              <a:rPr lang="en-US" altLang="zh-CN"/>
              <a:t>a+1</a:t>
            </a:r>
            <a:r>
              <a:rPr lang="zh-CN" altLang="en-US"/>
              <a:t>”到“</a:t>
            </a:r>
            <a:r>
              <a:rPr lang="en-US" altLang="zh-CN"/>
              <a:t>a+12</a:t>
            </a:r>
            <a:r>
              <a:rPr lang="zh-CN" altLang="en-US"/>
              <a:t>”这一段的数据已经被接受，需要从“</a:t>
            </a:r>
            <a:r>
              <a:rPr lang="en-US" altLang="zh-CN"/>
              <a:t>a+1+12</a:t>
            </a:r>
            <a:r>
              <a:rPr lang="zh-CN" altLang="en-US"/>
              <a:t>”开始发送。</a:t>
            </a:r>
            <a:endParaRPr lang="en-US" altLang="zh-CN"/>
          </a:p>
          <a:p>
            <a:pPr lvl="0"/>
            <a:r>
              <a:rPr lang="zh-CN" altLang="en-US"/>
              <a:t>为了提升发送效率，也可以一次性发送多段数据，由接收方统一确认。</a:t>
            </a:r>
          </a:p>
          <a:p>
            <a:pPr lvl="1"/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</p:spTree>
    <p:extLst>
      <p:ext uri="{BB962C8B-B14F-4D97-AF65-F5344CB8AC3E}">
        <p14:creationId xmlns:p14="http://schemas.microsoft.com/office/powerpoint/2010/main" val="855795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在</a:t>
            </a:r>
            <a:r>
              <a:rPr lang="en-US" altLang="zh-CN"/>
              <a:t>TCP</a:t>
            </a:r>
            <a:r>
              <a:rPr lang="zh-CN" altLang="en-US"/>
              <a:t>三次握手建立连接时，双方都会通过</a:t>
            </a:r>
            <a:r>
              <a:rPr lang="en-US" altLang="zh-CN"/>
              <a:t>Window</a:t>
            </a:r>
            <a:r>
              <a:rPr lang="zh-CN" altLang="en-US"/>
              <a:t>字段告诉对方本端最大能够接受的字节数（也就是缓冲区大小）。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连接建立成功之后，发送方会根据接受方宣告的</a:t>
            </a:r>
            <a:r>
              <a:rPr lang="en-US" altLang="zh-CN"/>
              <a:t>Window</a:t>
            </a:r>
            <a:r>
              <a:rPr lang="zh-CN" altLang="en-US"/>
              <a:t>大小发送相应字节数的数据。</a:t>
            </a:r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接受方接受到数据之后会放在缓冲区内，等待上层应用来取走缓冲的数据。若数据被上层取走，则相应的缓冲空间将被释放。</a:t>
            </a:r>
            <a:endParaRPr lang="en-US" altLang="zh-CN"/>
          </a:p>
          <a:p>
            <a:r>
              <a:rPr lang="en-US" altLang="zh-CN"/>
              <a:t>4. </a:t>
            </a:r>
            <a:r>
              <a:rPr lang="zh-CN" altLang="en-US"/>
              <a:t>接收方根据自身的缓存空间大小通告当前的可以接受的数据大小</a:t>
            </a:r>
            <a:r>
              <a:rPr lang="en-US" altLang="zh-CN"/>
              <a:t>( Window )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5. </a:t>
            </a:r>
            <a:r>
              <a:rPr lang="zh-CN" altLang="en-US"/>
              <a:t>发送方根据接收方当前的</a:t>
            </a:r>
            <a:r>
              <a:rPr lang="en-US" altLang="zh-CN"/>
              <a:t>Window</a:t>
            </a:r>
            <a:r>
              <a:rPr lang="zh-CN" altLang="en-US"/>
              <a:t>大小发送相应数量的数据。</a:t>
            </a:r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</p:spTree>
    <p:extLst>
      <p:ext uri="{BB962C8B-B14F-4D97-AF65-F5344CB8AC3E}">
        <p14:creationId xmlns:p14="http://schemas.microsoft.com/office/powerpoint/2010/main" val="1459335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TCP</a:t>
            </a:r>
            <a:r>
              <a:rPr lang="zh-CN" altLang="en-US"/>
              <a:t>支持全双工模式传输数据，这意味着同一时刻两个方向都可以进行数据的传输。在传输数据之前，</a:t>
            </a:r>
            <a:r>
              <a:rPr lang="en-US" altLang="zh-CN"/>
              <a:t>TCP</a:t>
            </a:r>
            <a:r>
              <a:rPr lang="zh-CN" altLang="en-US"/>
              <a:t>通过三次握手建立的实际上是两个方向的连接，因此在传输完毕后，两个方向的连接必须都关闭。如图所示：</a:t>
            </a:r>
            <a:endParaRPr lang="en-US" altLang="zh-CN"/>
          </a:p>
          <a:p>
            <a:pPr lvl="1"/>
            <a:r>
              <a:rPr lang="en-US" altLang="zh-CN"/>
              <a:t>1. </a:t>
            </a:r>
            <a:r>
              <a:rPr lang="zh-CN" altLang="en-US"/>
              <a:t>由</a:t>
            </a:r>
            <a:r>
              <a:rPr lang="en-US" altLang="zh-CN"/>
              <a:t>PC1</a:t>
            </a:r>
            <a:r>
              <a:rPr lang="zh-CN" altLang="en-US"/>
              <a:t>发出一个</a:t>
            </a:r>
            <a:r>
              <a:rPr lang="en-US" altLang="zh-CN"/>
              <a:t>FIN</a:t>
            </a:r>
            <a:r>
              <a:rPr lang="zh-CN" altLang="en-US"/>
              <a:t>字段置</a:t>
            </a:r>
            <a:r>
              <a:rPr lang="en-US" altLang="zh-CN"/>
              <a:t>”1 ”</a:t>
            </a:r>
            <a:r>
              <a:rPr lang="zh-CN" altLang="en-US"/>
              <a:t>的不带数据的</a:t>
            </a:r>
            <a:r>
              <a:rPr lang="en-US" altLang="zh-CN"/>
              <a:t>TCP</a:t>
            </a:r>
            <a:r>
              <a:rPr lang="zh-CN" altLang="en-US"/>
              <a:t>段；</a:t>
            </a:r>
            <a:endParaRPr lang="en-US" altLang="zh-CN"/>
          </a:p>
          <a:p>
            <a:pPr lvl="1"/>
            <a:r>
              <a:rPr lang="en-US" altLang="zh-CN"/>
              <a:t>2. PC2</a:t>
            </a:r>
            <a:r>
              <a:rPr lang="zh-CN" altLang="en-US"/>
              <a:t>收到</a:t>
            </a:r>
            <a:r>
              <a:rPr lang="en-US" altLang="zh-CN"/>
              <a:t>PC1</a:t>
            </a:r>
            <a:r>
              <a:rPr lang="zh-CN" altLang="en-US"/>
              <a:t>发来的</a:t>
            </a:r>
            <a:r>
              <a:rPr lang="en-US" altLang="zh-CN"/>
              <a:t>FIN</a:t>
            </a:r>
            <a:r>
              <a:rPr lang="zh-CN" altLang="en-US"/>
              <a:t>置位的</a:t>
            </a:r>
            <a:r>
              <a:rPr lang="en-US" altLang="zh-CN"/>
              <a:t>TCP</a:t>
            </a:r>
            <a:r>
              <a:rPr lang="zh-CN" altLang="en-US"/>
              <a:t>报文后，会回复一个</a:t>
            </a:r>
            <a:r>
              <a:rPr lang="en-US" altLang="zh-CN"/>
              <a:t>ACK</a:t>
            </a:r>
            <a:r>
              <a:rPr lang="zh-CN" altLang="en-US"/>
              <a:t>置位的</a:t>
            </a:r>
            <a:r>
              <a:rPr lang="en-US" altLang="zh-CN"/>
              <a:t>TCP</a:t>
            </a:r>
            <a:r>
              <a:rPr lang="zh-CN" altLang="en-US"/>
              <a:t>报文。</a:t>
            </a:r>
            <a:endParaRPr lang="en-US" altLang="zh-CN"/>
          </a:p>
          <a:p>
            <a:pPr lvl="1"/>
            <a:r>
              <a:rPr lang="en-US" altLang="zh-CN"/>
              <a:t>3. </a:t>
            </a:r>
            <a:r>
              <a:rPr lang="zh-CN" altLang="en-US"/>
              <a:t>若</a:t>
            </a:r>
            <a:r>
              <a:rPr lang="en-US" altLang="zh-CN"/>
              <a:t>PC2</a:t>
            </a:r>
            <a:r>
              <a:rPr lang="zh-CN" altLang="en-US"/>
              <a:t>也没有需要发送的数据，则直接发送</a:t>
            </a:r>
            <a:r>
              <a:rPr lang="en-US" altLang="zh-CN"/>
              <a:t>FIN</a:t>
            </a:r>
            <a:r>
              <a:rPr lang="zh-CN" altLang="en-US"/>
              <a:t>置位的</a:t>
            </a:r>
            <a:r>
              <a:rPr lang="en-US" altLang="zh-CN"/>
              <a:t>TCP</a:t>
            </a:r>
            <a:r>
              <a:rPr lang="zh-CN" altLang="en-US"/>
              <a:t>报文。假设此时</a:t>
            </a:r>
            <a:r>
              <a:rPr lang="en-US" altLang="zh-CN"/>
              <a:t>PC2</a:t>
            </a:r>
            <a:r>
              <a:rPr lang="zh-CN" altLang="en-US"/>
              <a:t>还有数据要发送，那么当</a:t>
            </a:r>
            <a:r>
              <a:rPr lang="en-US" altLang="zh-CN"/>
              <a:t>PC2</a:t>
            </a:r>
            <a:r>
              <a:rPr lang="zh-CN" altLang="en-US"/>
              <a:t>发送完这些数据之后会发送一个</a:t>
            </a:r>
            <a:r>
              <a:rPr lang="en-US" altLang="zh-CN"/>
              <a:t>FIN</a:t>
            </a:r>
            <a:r>
              <a:rPr lang="zh-CN" altLang="en-US"/>
              <a:t>置位的</a:t>
            </a:r>
            <a:r>
              <a:rPr lang="en-US" altLang="zh-CN"/>
              <a:t>TCP</a:t>
            </a:r>
            <a:r>
              <a:rPr lang="zh-CN" altLang="en-US"/>
              <a:t>报文去关闭连接。</a:t>
            </a:r>
            <a:endParaRPr lang="en-US" altLang="zh-CN"/>
          </a:p>
          <a:p>
            <a:pPr lvl="1"/>
            <a:r>
              <a:rPr lang="en-US" altLang="zh-CN"/>
              <a:t>4. PC1</a:t>
            </a:r>
            <a:r>
              <a:rPr lang="zh-CN" altLang="en-US"/>
              <a:t>收到</a:t>
            </a:r>
            <a:r>
              <a:rPr lang="en-US" altLang="zh-CN"/>
              <a:t>FIN</a:t>
            </a:r>
            <a:r>
              <a:rPr lang="zh-CN" altLang="en-US"/>
              <a:t>置位的</a:t>
            </a:r>
            <a:r>
              <a:rPr lang="en-US" altLang="zh-CN"/>
              <a:t>TCP</a:t>
            </a:r>
            <a:r>
              <a:rPr lang="zh-CN" altLang="en-US"/>
              <a:t>报文，回复</a:t>
            </a:r>
            <a:r>
              <a:rPr lang="en-US" altLang="zh-CN"/>
              <a:t>ACK</a:t>
            </a:r>
            <a:r>
              <a:rPr lang="zh-CN" altLang="en-US"/>
              <a:t>报文，</a:t>
            </a:r>
            <a:r>
              <a:rPr lang="en-US" altLang="zh-CN"/>
              <a:t>TCP</a:t>
            </a:r>
            <a:r>
              <a:rPr lang="zh-CN" altLang="en-US"/>
              <a:t>双向连接断开。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</p:spTree>
    <p:extLst>
      <p:ext uri="{BB962C8B-B14F-4D97-AF65-F5344CB8AC3E}">
        <p14:creationId xmlns:p14="http://schemas.microsoft.com/office/powerpoint/2010/main" val="24492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136B6-5173-409B-830D-718F5BF18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1870" y="1843553"/>
            <a:ext cx="7390130" cy="1929644"/>
          </a:xfrm>
        </p:spPr>
        <p:txBody>
          <a:bodyPr anchor="ctr">
            <a:normAutofit/>
          </a:bodyPr>
          <a:lstStyle>
            <a:lvl1pPr algn="ctr">
              <a:defRPr sz="4400" b="1" baseline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1D503EA-2CDE-4083-8AED-BE4372ECFC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801870" cy="68465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DBD9D3D-A080-4583-B067-CAABE7BC12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558" y="6010237"/>
            <a:ext cx="2438760" cy="7646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874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前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91C53-D90D-4476-BC8C-C4DB603A3A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933" y="18255"/>
            <a:ext cx="4465190" cy="662782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ctr">
              <a:defRPr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前言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15D3D-0B8A-4549-A262-E473A62DE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26" y="977370"/>
            <a:ext cx="10932438" cy="4351338"/>
          </a:xfrm>
        </p:spPr>
        <p:txBody>
          <a:bodyPr/>
          <a:lstStyle>
            <a:lvl1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任意多边形 8">
            <a:extLst>
              <a:ext uri="{FF2B5EF4-FFF2-40B4-BE49-F238E27FC236}">
                <a16:creationId xmlns:a16="http://schemas.microsoft.com/office/drawing/2014/main" id="{6A9BDF57-754D-4CC5-8EFD-C3233C7D4342}"/>
              </a:ext>
            </a:extLst>
          </p:cNvPr>
          <p:cNvSpPr/>
          <p:nvPr userDrawn="1"/>
        </p:nvSpPr>
        <p:spPr>
          <a:xfrm>
            <a:off x="194331" y="296333"/>
            <a:ext cx="11803337" cy="6239466"/>
          </a:xfrm>
          <a:custGeom>
            <a:avLst/>
            <a:gdLst>
              <a:gd name="connsiteX0" fmla="*/ 0 w 9856787"/>
              <a:gd name="connsiteY0" fmla="*/ 0 h 3670300"/>
              <a:gd name="connsiteX1" fmla="*/ 445293 w 9856787"/>
              <a:gd name="connsiteY1" fmla="*/ 0 h 3670300"/>
              <a:gd name="connsiteX2" fmla="*/ 445293 w 9856787"/>
              <a:gd name="connsiteY2" fmla="*/ 52375 h 3670300"/>
              <a:gd name="connsiteX3" fmla="*/ 52375 w 9856787"/>
              <a:gd name="connsiteY3" fmla="*/ 52375 h 3670300"/>
              <a:gd name="connsiteX4" fmla="*/ 52375 w 9856787"/>
              <a:gd name="connsiteY4" fmla="*/ 3617925 h 3670300"/>
              <a:gd name="connsiteX5" fmla="*/ 9804412 w 9856787"/>
              <a:gd name="connsiteY5" fmla="*/ 3617925 h 3670300"/>
              <a:gd name="connsiteX6" fmla="*/ 9804412 w 9856787"/>
              <a:gd name="connsiteY6" fmla="*/ 52375 h 3670300"/>
              <a:gd name="connsiteX7" fmla="*/ 4073260 w 9856787"/>
              <a:gd name="connsiteY7" fmla="*/ 52375 h 3670300"/>
              <a:gd name="connsiteX8" fmla="*/ 4073260 w 9856787"/>
              <a:gd name="connsiteY8" fmla="*/ 0 h 3670300"/>
              <a:gd name="connsiteX9" fmla="*/ 9856787 w 9856787"/>
              <a:gd name="connsiteY9" fmla="*/ 0 h 3670300"/>
              <a:gd name="connsiteX10" fmla="*/ 9856787 w 9856787"/>
              <a:gd name="connsiteY10" fmla="*/ 3670300 h 3670300"/>
              <a:gd name="connsiteX11" fmla="*/ 0 w 9856787"/>
              <a:gd name="connsiteY11" fmla="*/ 3670300 h 367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56787" h="3670300">
                <a:moveTo>
                  <a:pt x="0" y="0"/>
                </a:moveTo>
                <a:lnTo>
                  <a:pt x="445293" y="0"/>
                </a:lnTo>
                <a:lnTo>
                  <a:pt x="445293" y="52375"/>
                </a:lnTo>
                <a:lnTo>
                  <a:pt x="52375" y="52375"/>
                </a:lnTo>
                <a:lnTo>
                  <a:pt x="52375" y="3617925"/>
                </a:lnTo>
                <a:lnTo>
                  <a:pt x="9804412" y="3617925"/>
                </a:lnTo>
                <a:lnTo>
                  <a:pt x="9804412" y="52375"/>
                </a:lnTo>
                <a:lnTo>
                  <a:pt x="4073260" y="52375"/>
                </a:lnTo>
                <a:lnTo>
                  <a:pt x="4073260" y="0"/>
                </a:lnTo>
                <a:lnTo>
                  <a:pt x="9856787" y="0"/>
                </a:lnTo>
                <a:lnTo>
                  <a:pt x="9856787" y="3670300"/>
                </a:lnTo>
                <a:lnTo>
                  <a:pt x="0" y="3670300"/>
                </a:lnTo>
                <a:close/>
              </a:path>
            </a:pathLst>
          </a:custGeom>
          <a:solidFill>
            <a:srgbClr val="0E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6711B3-B637-4D22-AAF4-EF9B55DAF9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89737" y="6535799"/>
            <a:ext cx="1402263" cy="3137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830A43E-4F5E-473F-B3FD-021C70CB0B27}"/>
              </a:ext>
            </a:extLst>
          </p:cNvPr>
          <p:cNvSpPr txBox="1"/>
          <p:nvPr userDrawn="1"/>
        </p:nvSpPr>
        <p:spPr>
          <a:xfrm>
            <a:off x="194331" y="6535799"/>
            <a:ext cx="418961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/>
              <a:t>Copyright@2021 SPOTO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9852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91C53-D90D-4476-BC8C-C4DB603A3A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933" y="18255"/>
            <a:ext cx="4465190" cy="662782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ctr">
              <a:defRPr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目标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15D3D-0B8A-4549-A262-E473A62DE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26" y="977370"/>
            <a:ext cx="10932438" cy="4351338"/>
          </a:xfrm>
        </p:spPr>
        <p:txBody>
          <a:bodyPr/>
          <a:lstStyle>
            <a:lvl1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任意多边形 8">
            <a:extLst>
              <a:ext uri="{FF2B5EF4-FFF2-40B4-BE49-F238E27FC236}">
                <a16:creationId xmlns:a16="http://schemas.microsoft.com/office/drawing/2014/main" id="{6A9BDF57-754D-4CC5-8EFD-C3233C7D4342}"/>
              </a:ext>
            </a:extLst>
          </p:cNvPr>
          <p:cNvSpPr/>
          <p:nvPr userDrawn="1"/>
        </p:nvSpPr>
        <p:spPr>
          <a:xfrm>
            <a:off x="194331" y="296333"/>
            <a:ext cx="11803337" cy="6239466"/>
          </a:xfrm>
          <a:custGeom>
            <a:avLst/>
            <a:gdLst>
              <a:gd name="connsiteX0" fmla="*/ 0 w 9856787"/>
              <a:gd name="connsiteY0" fmla="*/ 0 h 3670300"/>
              <a:gd name="connsiteX1" fmla="*/ 445293 w 9856787"/>
              <a:gd name="connsiteY1" fmla="*/ 0 h 3670300"/>
              <a:gd name="connsiteX2" fmla="*/ 445293 w 9856787"/>
              <a:gd name="connsiteY2" fmla="*/ 52375 h 3670300"/>
              <a:gd name="connsiteX3" fmla="*/ 52375 w 9856787"/>
              <a:gd name="connsiteY3" fmla="*/ 52375 h 3670300"/>
              <a:gd name="connsiteX4" fmla="*/ 52375 w 9856787"/>
              <a:gd name="connsiteY4" fmla="*/ 3617925 h 3670300"/>
              <a:gd name="connsiteX5" fmla="*/ 9804412 w 9856787"/>
              <a:gd name="connsiteY5" fmla="*/ 3617925 h 3670300"/>
              <a:gd name="connsiteX6" fmla="*/ 9804412 w 9856787"/>
              <a:gd name="connsiteY6" fmla="*/ 52375 h 3670300"/>
              <a:gd name="connsiteX7" fmla="*/ 4073260 w 9856787"/>
              <a:gd name="connsiteY7" fmla="*/ 52375 h 3670300"/>
              <a:gd name="connsiteX8" fmla="*/ 4073260 w 9856787"/>
              <a:gd name="connsiteY8" fmla="*/ 0 h 3670300"/>
              <a:gd name="connsiteX9" fmla="*/ 9856787 w 9856787"/>
              <a:gd name="connsiteY9" fmla="*/ 0 h 3670300"/>
              <a:gd name="connsiteX10" fmla="*/ 9856787 w 9856787"/>
              <a:gd name="connsiteY10" fmla="*/ 3670300 h 3670300"/>
              <a:gd name="connsiteX11" fmla="*/ 0 w 9856787"/>
              <a:gd name="connsiteY11" fmla="*/ 3670300 h 367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56787" h="3670300">
                <a:moveTo>
                  <a:pt x="0" y="0"/>
                </a:moveTo>
                <a:lnTo>
                  <a:pt x="445293" y="0"/>
                </a:lnTo>
                <a:lnTo>
                  <a:pt x="445293" y="52375"/>
                </a:lnTo>
                <a:lnTo>
                  <a:pt x="52375" y="52375"/>
                </a:lnTo>
                <a:lnTo>
                  <a:pt x="52375" y="3617925"/>
                </a:lnTo>
                <a:lnTo>
                  <a:pt x="9804412" y="3617925"/>
                </a:lnTo>
                <a:lnTo>
                  <a:pt x="9804412" y="52375"/>
                </a:lnTo>
                <a:lnTo>
                  <a:pt x="4073260" y="52375"/>
                </a:lnTo>
                <a:lnTo>
                  <a:pt x="4073260" y="0"/>
                </a:lnTo>
                <a:lnTo>
                  <a:pt x="9856787" y="0"/>
                </a:lnTo>
                <a:lnTo>
                  <a:pt x="9856787" y="3670300"/>
                </a:lnTo>
                <a:lnTo>
                  <a:pt x="0" y="3670300"/>
                </a:lnTo>
                <a:close/>
              </a:path>
            </a:pathLst>
          </a:custGeom>
          <a:solidFill>
            <a:srgbClr val="0E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6711B3-B637-4D22-AAF4-EF9B55DAF9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89737" y="6535799"/>
            <a:ext cx="1402263" cy="3137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830A43E-4F5E-473F-B3FD-021C70CB0B27}"/>
              </a:ext>
            </a:extLst>
          </p:cNvPr>
          <p:cNvSpPr txBox="1"/>
          <p:nvPr userDrawn="1"/>
        </p:nvSpPr>
        <p:spPr>
          <a:xfrm>
            <a:off x="194331" y="6535799"/>
            <a:ext cx="418961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/>
              <a:t>Copyright@2021 SPOTO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3026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9B6CB1C-BC62-4FC6-960A-F525D4AB3A66}"/>
              </a:ext>
            </a:extLst>
          </p:cNvPr>
          <p:cNvSpPr/>
          <p:nvPr userDrawn="1"/>
        </p:nvSpPr>
        <p:spPr>
          <a:xfrm>
            <a:off x="874713" y="0"/>
            <a:ext cx="1778000" cy="6858000"/>
          </a:xfrm>
          <a:prstGeom prst="rect">
            <a:avLst/>
          </a:prstGeom>
          <a:solidFill>
            <a:srgbClr val="941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411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362F5DC-16CF-4232-9C5D-E82D9B467F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" t="-231" r="67439" b="231"/>
          <a:stretch>
            <a:fillRect/>
          </a:stretch>
        </p:blipFill>
        <p:spPr>
          <a:xfrm>
            <a:off x="1478259" y="736600"/>
            <a:ext cx="3085506" cy="5333389"/>
          </a:xfrm>
          <a:prstGeom prst="rect">
            <a:avLst/>
          </a:prstGeom>
        </p:spPr>
      </p:pic>
      <p:sp>
        <p:nvSpPr>
          <p:cNvPr id="9" name="任意多边形 8">
            <a:extLst>
              <a:ext uri="{FF2B5EF4-FFF2-40B4-BE49-F238E27FC236}">
                <a16:creationId xmlns:a16="http://schemas.microsoft.com/office/drawing/2014/main" id="{3AB7643F-10C6-44FB-9DA4-80F42844DC2C}"/>
              </a:ext>
            </a:extLst>
          </p:cNvPr>
          <p:cNvSpPr/>
          <p:nvPr userDrawn="1"/>
        </p:nvSpPr>
        <p:spPr>
          <a:xfrm>
            <a:off x="874713" y="1149350"/>
            <a:ext cx="4521200" cy="4559300"/>
          </a:xfrm>
          <a:custGeom>
            <a:avLst/>
            <a:gdLst>
              <a:gd name="connsiteX0" fmla="*/ 0 w 4521200"/>
              <a:gd name="connsiteY0" fmla="*/ 0 h 4559300"/>
              <a:gd name="connsiteX1" fmla="*/ 4521200 w 4521200"/>
              <a:gd name="connsiteY1" fmla="*/ 0 h 4559300"/>
              <a:gd name="connsiteX2" fmla="*/ 4521200 w 4521200"/>
              <a:gd name="connsiteY2" fmla="*/ 549775 h 4559300"/>
              <a:gd name="connsiteX3" fmla="*/ 4447233 w 4521200"/>
              <a:gd name="connsiteY3" fmla="*/ 549775 h 4559300"/>
              <a:gd name="connsiteX4" fmla="*/ 4447233 w 4521200"/>
              <a:gd name="connsiteY4" fmla="*/ 73967 h 4559300"/>
              <a:gd name="connsiteX5" fmla="*/ 73967 w 4521200"/>
              <a:gd name="connsiteY5" fmla="*/ 73967 h 4559300"/>
              <a:gd name="connsiteX6" fmla="*/ 73967 w 4521200"/>
              <a:gd name="connsiteY6" fmla="*/ 4485333 h 4559300"/>
              <a:gd name="connsiteX7" fmla="*/ 4447233 w 4521200"/>
              <a:gd name="connsiteY7" fmla="*/ 4485333 h 4559300"/>
              <a:gd name="connsiteX8" fmla="*/ 4447233 w 4521200"/>
              <a:gd name="connsiteY8" fmla="*/ 1380772 h 4559300"/>
              <a:gd name="connsiteX9" fmla="*/ 4521200 w 4521200"/>
              <a:gd name="connsiteY9" fmla="*/ 1380772 h 4559300"/>
              <a:gd name="connsiteX10" fmla="*/ 4521200 w 4521200"/>
              <a:gd name="connsiteY10" fmla="*/ 4559300 h 4559300"/>
              <a:gd name="connsiteX11" fmla="*/ 0 w 4521200"/>
              <a:gd name="connsiteY11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21200" h="4559300">
                <a:moveTo>
                  <a:pt x="0" y="0"/>
                </a:moveTo>
                <a:lnTo>
                  <a:pt x="4521200" y="0"/>
                </a:lnTo>
                <a:lnTo>
                  <a:pt x="4521200" y="549775"/>
                </a:lnTo>
                <a:lnTo>
                  <a:pt x="4447233" y="549775"/>
                </a:lnTo>
                <a:lnTo>
                  <a:pt x="4447233" y="73967"/>
                </a:lnTo>
                <a:lnTo>
                  <a:pt x="73967" y="73967"/>
                </a:lnTo>
                <a:lnTo>
                  <a:pt x="73967" y="4485333"/>
                </a:lnTo>
                <a:lnTo>
                  <a:pt x="4447233" y="4485333"/>
                </a:lnTo>
                <a:lnTo>
                  <a:pt x="4447233" y="1380772"/>
                </a:lnTo>
                <a:lnTo>
                  <a:pt x="4521200" y="1380772"/>
                </a:lnTo>
                <a:lnTo>
                  <a:pt x="4521200" y="4559300"/>
                </a:lnTo>
                <a:lnTo>
                  <a:pt x="0" y="4559300"/>
                </a:lnTo>
                <a:close/>
              </a:path>
            </a:pathLst>
          </a:custGeom>
          <a:solidFill>
            <a:srgbClr val="941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E3EF47-2C00-4602-B994-DF980EE0BB91}"/>
              </a:ext>
            </a:extLst>
          </p:cNvPr>
          <p:cNvSpPr txBox="1"/>
          <p:nvPr userDrawn="1"/>
        </p:nvSpPr>
        <p:spPr>
          <a:xfrm>
            <a:off x="4142016" y="1688030"/>
            <a:ext cx="25077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" charset="-120"/>
              </a:rPr>
              <a:t>目录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C5A0DE2F-9736-4F09-9703-F6A00F6EC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296" y="1253331"/>
            <a:ext cx="5212080" cy="4351338"/>
          </a:xfrm>
        </p:spPr>
        <p:txBody>
          <a:bodyPr/>
          <a:lstStyle>
            <a:lvl1pPr>
              <a:lnSpc>
                <a:spcPct val="200000"/>
              </a:lnSpc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200000"/>
              </a:lnSpc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200000"/>
              </a:lnSpc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200000"/>
              </a:lnSpc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200000"/>
              </a:lnSpc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6DC5BAD-3D81-48C7-B963-F4E7687F6A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558" y="6010237"/>
            <a:ext cx="2438760" cy="7646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397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91C53-D90D-4476-BC8C-C4DB603A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33" y="18255"/>
            <a:ext cx="4465190" cy="662782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ctr">
              <a:defRPr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15D3D-0B8A-4549-A262-E473A62DE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26" y="977370"/>
            <a:ext cx="10932438" cy="4351338"/>
          </a:xfrm>
        </p:spPr>
        <p:txBody>
          <a:bodyPr/>
          <a:lstStyle>
            <a:lvl1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任意多边形 8">
            <a:extLst>
              <a:ext uri="{FF2B5EF4-FFF2-40B4-BE49-F238E27FC236}">
                <a16:creationId xmlns:a16="http://schemas.microsoft.com/office/drawing/2014/main" id="{6A9BDF57-754D-4CC5-8EFD-C3233C7D4342}"/>
              </a:ext>
            </a:extLst>
          </p:cNvPr>
          <p:cNvSpPr/>
          <p:nvPr userDrawn="1"/>
        </p:nvSpPr>
        <p:spPr>
          <a:xfrm>
            <a:off x="194331" y="296333"/>
            <a:ext cx="11803337" cy="6239466"/>
          </a:xfrm>
          <a:custGeom>
            <a:avLst/>
            <a:gdLst>
              <a:gd name="connsiteX0" fmla="*/ 0 w 9856787"/>
              <a:gd name="connsiteY0" fmla="*/ 0 h 3670300"/>
              <a:gd name="connsiteX1" fmla="*/ 445293 w 9856787"/>
              <a:gd name="connsiteY1" fmla="*/ 0 h 3670300"/>
              <a:gd name="connsiteX2" fmla="*/ 445293 w 9856787"/>
              <a:gd name="connsiteY2" fmla="*/ 52375 h 3670300"/>
              <a:gd name="connsiteX3" fmla="*/ 52375 w 9856787"/>
              <a:gd name="connsiteY3" fmla="*/ 52375 h 3670300"/>
              <a:gd name="connsiteX4" fmla="*/ 52375 w 9856787"/>
              <a:gd name="connsiteY4" fmla="*/ 3617925 h 3670300"/>
              <a:gd name="connsiteX5" fmla="*/ 9804412 w 9856787"/>
              <a:gd name="connsiteY5" fmla="*/ 3617925 h 3670300"/>
              <a:gd name="connsiteX6" fmla="*/ 9804412 w 9856787"/>
              <a:gd name="connsiteY6" fmla="*/ 52375 h 3670300"/>
              <a:gd name="connsiteX7" fmla="*/ 4073260 w 9856787"/>
              <a:gd name="connsiteY7" fmla="*/ 52375 h 3670300"/>
              <a:gd name="connsiteX8" fmla="*/ 4073260 w 9856787"/>
              <a:gd name="connsiteY8" fmla="*/ 0 h 3670300"/>
              <a:gd name="connsiteX9" fmla="*/ 9856787 w 9856787"/>
              <a:gd name="connsiteY9" fmla="*/ 0 h 3670300"/>
              <a:gd name="connsiteX10" fmla="*/ 9856787 w 9856787"/>
              <a:gd name="connsiteY10" fmla="*/ 3670300 h 3670300"/>
              <a:gd name="connsiteX11" fmla="*/ 0 w 9856787"/>
              <a:gd name="connsiteY11" fmla="*/ 3670300 h 367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56787" h="3670300">
                <a:moveTo>
                  <a:pt x="0" y="0"/>
                </a:moveTo>
                <a:lnTo>
                  <a:pt x="445293" y="0"/>
                </a:lnTo>
                <a:lnTo>
                  <a:pt x="445293" y="52375"/>
                </a:lnTo>
                <a:lnTo>
                  <a:pt x="52375" y="52375"/>
                </a:lnTo>
                <a:lnTo>
                  <a:pt x="52375" y="3617925"/>
                </a:lnTo>
                <a:lnTo>
                  <a:pt x="9804412" y="3617925"/>
                </a:lnTo>
                <a:lnTo>
                  <a:pt x="9804412" y="52375"/>
                </a:lnTo>
                <a:lnTo>
                  <a:pt x="4073260" y="52375"/>
                </a:lnTo>
                <a:lnTo>
                  <a:pt x="4073260" y="0"/>
                </a:lnTo>
                <a:lnTo>
                  <a:pt x="9856787" y="0"/>
                </a:lnTo>
                <a:lnTo>
                  <a:pt x="9856787" y="3670300"/>
                </a:lnTo>
                <a:lnTo>
                  <a:pt x="0" y="3670300"/>
                </a:lnTo>
                <a:close/>
              </a:path>
            </a:pathLst>
          </a:custGeom>
          <a:solidFill>
            <a:srgbClr val="0E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6711B3-B637-4D22-AAF4-EF9B55DAF9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89737" y="6535799"/>
            <a:ext cx="1402263" cy="3137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830A43E-4F5E-473F-B3FD-021C70CB0B27}"/>
              </a:ext>
            </a:extLst>
          </p:cNvPr>
          <p:cNvSpPr txBox="1"/>
          <p:nvPr userDrawn="1"/>
        </p:nvSpPr>
        <p:spPr>
          <a:xfrm>
            <a:off x="194331" y="6535799"/>
            <a:ext cx="418961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/>
              <a:t>Copyright@2021 SPOTO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9405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91C53-D90D-4476-BC8C-C4DB603A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33" y="18255"/>
            <a:ext cx="4465190" cy="662782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ctr">
              <a:defRPr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任意多边形 8">
            <a:extLst>
              <a:ext uri="{FF2B5EF4-FFF2-40B4-BE49-F238E27FC236}">
                <a16:creationId xmlns:a16="http://schemas.microsoft.com/office/drawing/2014/main" id="{6A9BDF57-754D-4CC5-8EFD-C3233C7D4342}"/>
              </a:ext>
            </a:extLst>
          </p:cNvPr>
          <p:cNvSpPr/>
          <p:nvPr userDrawn="1"/>
        </p:nvSpPr>
        <p:spPr>
          <a:xfrm>
            <a:off x="194331" y="296333"/>
            <a:ext cx="11803337" cy="6239466"/>
          </a:xfrm>
          <a:custGeom>
            <a:avLst/>
            <a:gdLst>
              <a:gd name="connsiteX0" fmla="*/ 0 w 9856787"/>
              <a:gd name="connsiteY0" fmla="*/ 0 h 3670300"/>
              <a:gd name="connsiteX1" fmla="*/ 445293 w 9856787"/>
              <a:gd name="connsiteY1" fmla="*/ 0 h 3670300"/>
              <a:gd name="connsiteX2" fmla="*/ 445293 w 9856787"/>
              <a:gd name="connsiteY2" fmla="*/ 52375 h 3670300"/>
              <a:gd name="connsiteX3" fmla="*/ 52375 w 9856787"/>
              <a:gd name="connsiteY3" fmla="*/ 52375 h 3670300"/>
              <a:gd name="connsiteX4" fmla="*/ 52375 w 9856787"/>
              <a:gd name="connsiteY4" fmla="*/ 3617925 h 3670300"/>
              <a:gd name="connsiteX5" fmla="*/ 9804412 w 9856787"/>
              <a:gd name="connsiteY5" fmla="*/ 3617925 h 3670300"/>
              <a:gd name="connsiteX6" fmla="*/ 9804412 w 9856787"/>
              <a:gd name="connsiteY6" fmla="*/ 52375 h 3670300"/>
              <a:gd name="connsiteX7" fmla="*/ 4073260 w 9856787"/>
              <a:gd name="connsiteY7" fmla="*/ 52375 h 3670300"/>
              <a:gd name="connsiteX8" fmla="*/ 4073260 w 9856787"/>
              <a:gd name="connsiteY8" fmla="*/ 0 h 3670300"/>
              <a:gd name="connsiteX9" fmla="*/ 9856787 w 9856787"/>
              <a:gd name="connsiteY9" fmla="*/ 0 h 3670300"/>
              <a:gd name="connsiteX10" fmla="*/ 9856787 w 9856787"/>
              <a:gd name="connsiteY10" fmla="*/ 3670300 h 3670300"/>
              <a:gd name="connsiteX11" fmla="*/ 0 w 9856787"/>
              <a:gd name="connsiteY11" fmla="*/ 3670300 h 367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56787" h="3670300">
                <a:moveTo>
                  <a:pt x="0" y="0"/>
                </a:moveTo>
                <a:lnTo>
                  <a:pt x="445293" y="0"/>
                </a:lnTo>
                <a:lnTo>
                  <a:pt x="445293" y="52375"/>
                </a:lnTo>
                <a:lnTo>
                  <a:pt x="52375" y="52375"/>
                </a:lnTo>
                <a:lnTo>
                  <a:pt x="52375" y="3617925"/>
                </a:lnTo>
                <a:lnTo>
                  <a:pt x="9804412" y="3617925"/>
                </a:lnTo>
                <a:lnTo>
                  <a:pt x="9804412" y="52375"/>
                </a:lnTo>
                <a:lnTo>
                  <a:pt x="4073260" y="52375"/>
                </a:lnTo>
                <a:lnTo>
                  <a:pt x="4073260" y="0"/>
                </a:lnTo>
                <a:lnTo>
                  <a:pt x="9856787" y="0"/>
                </a:lnTo>
                <a:lnTo>
                  <a:pt x="9856787" y="3670300"/>
                </a:lnTo>
                <a:lnTo>
                  <a:pt x="0" y="3670300"/>
                </a:lnTo>
                <a:close/>
              </a:path>
            </a:pathLst>
          </a:custGeom>
          <a:solidFill>
            <a:srgbClr val="0E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6711B3-B637-4D22-AAF4-EF9B55DAF9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89737" y="6535799"/>
            <a:ext cx="1402263" cy="3137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A4ED134-95BA-42C5-973D-5CC36C3A725B}"/>
              </a:ext>
            </a:extLst>
          </p:cNvPr>
          <p:cNvSpPr txBox="1"/>
          <p:nvPr userDrawn="1"/>
        </p:nvSpPr>
        <p:spPr>
          <a:xfrm>
            <a:off x="194331" y="6535799"/>
            <a:ext cx="418961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/>
              <a:t>Copyright@2021 SPOTO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1396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91C53-D90D-4476-BC8C-C4DB603A3A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933" y="18255"/>
            <a:ext cx="4465190" cy="662782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ctr">
              <a:defRPr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15D3D-0B8A-4549-A262-E473A62DE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26" y="977370"/>
            <a:ext cx="10932438" cy="4351338"/>
          </a:xfrm>
        </p:spPr>
        <p:txBody>
          <a:bodyPr/>
          <a:lstStyle>
            <a:lvl1pPr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任意多边形 8">
            <a:extLst>
              <a:ext uri="{FF2B5EF4-FFF2-40B4-BE49-F238E27FC236}">
                <a16:creationId xmlns:a16="http://schemas.microsoft.com/office/drawing/2014/main" id="{6A9BDF57-754D-4CC5-8EFD-C3233C7D4342}"/>
              </a:ext>
            </a:extLst>
          </p:cNvPr>
          <p:cNvSpPr/>
          <p:nvPr userDrawn="1"/>
        </p:nvSpPr>
        <p:spPr>
          <a:xfrm>
            <a:off x="194331" y="296333"/>
            <a:ext cx="11803337" cy="6239466"/>
          </a:xfrm>
          <a:custGeom>
            <a:avLst/>
            <a:gdLst>
              <a:gd name="connsiteX0" fmla="*/ 0 w 9856787"/>
              <a:gd name="connsiteY0" fmla="*/ 0 h 3670300"/>
              <a:gd name="connsiteX1" fmla="*/ 445293 w 9856787"/>
              <a:gd name="connsiteY1" fmla="*/ 0 h 3670300"/>
              <a:gd name="connsiteX2" fmla="*/ 445293 w 9856787"/>
              <a:gd name="connsiteY2" fmla="*/ 52375 h 3670300"/>
              <a:gd name="connsiteX3" fmla="*/ 52375 w 9856787"/>
              <a:gd name="connsiteY3" fmla="*/ 52375 h 3670300"/>
              <a:gd name="connsiteX4" fmla="*/ 52375 w 9856787"/>
              <a:gd name="connsiteY4" fmla="*/ 3617925 h 3670300"/>
              <a:gd name="connsiteX5" fmla="*/ 9804412 w 9856787"/>
              <a:gd name="connsiteY5" fmla="*/ 3617925 h 3670300"/>
              <a:gd name="connsiteX6" fmla="*/ 9804412 w 9856787"/>
              <a:gd name="connsiteY6" fmla="*/ 52375 h 3670300"/>
              <a:gd name="connsiteX7" fmla="*/ 4073260 w 9856787"/>
              <a:gd name="connsiteY7" fmla="*/ 52375 h 3670300"/>
              <a:gd name="connsiteX8" fmla="*/ 4073260 w 9856787"/>
              <a:gd name="connsiteY8" fmla="*/ 0 h 3670300"/>
              <a:gd name="connsiteX9" fmla="*/ 9856787 w 9856787"/>
              <a:gd name="connsiteY9" fmla="*/ 0 h 3670300"/>
              <a:gd name="connsiteX10" fmla="*/ 9856787 w 9856787"/>
              <a:gd name="connsiteY10" fmla="*/ 3670300 h 3670300"/>
              <a:gd name="connsiteX11" fmla="*/ 0 w 9856787"/>
              <a:gd name="connsiteY11" fmla="*/ 3670300 h 367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56787" h="3670300">
                <a:moveTo>
                  <a:pt x="0" y="0"/>
                </a:moveTo>
                <a:lnTo>
                  <a:pt x="445293" y="0"/>
                </a:lnTo>
                <a:lnTo>
                  <a:pt x="445293" y="52375"/>
                </a:lnTo>
                <a:lnTo>
                  <a:pt x="52375" y="52375"/>
                </a:lnTo>
                <a:lnTo>
                  <a:pt x="52375" y="3617925"/>
                </a:lnTo>
                <a:lnTo>
                  <a:pt x="9804412" y="3617925"/>
                </a:lnTo>
                <a:lnTo>
                  <a:pt x="9804412" y="52375"/>
                </a:lnTo>
                <a:lnTo>
                  <a:pt x="4073260" y="52375"/>
                </a:lnTo>
                <a:lnTo>
                  <a:pt x="4073260" y="0"/>
                </a:lnTo>
                <a:lnTo>
                  <a:pt x="9856787" y="0"/>
                </a:lnTo>
                <a:lnTo>
                  <a:pt x="9856787" y="3670300"/>
                </a:lnTo>
                <a:lnTo>
                  <a:pt x="0" y="3670300"/>
                </a:lnTo>
                <a:close/>
              </a:path>
            </a:pathLst>
          </a:custGeom>
          <a:solidFill>
            <a:srgbClr val="0E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6711B3-B637-4D22-AAF4-EF9B55DAF9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89737" y="6535799"/>
            <a:ext cx="1402263" cy="3137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830A43E-4F5E-473F-B3FD-021C70CB0B27}"/>
              </a:ext>
            </a:extLst>
          </p:cNvPr>
          <p:cNvSpPr txBox="1"/>
          <p:nvPr userDrawn="1"/>
        </p:nvSpPr>
        <p:spPr>
          <a:xfrm>
            <a:off x="194331" y="6535799"/>
            <a:ext cx="418961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/>
              <a:t>Copyright@2021 SPOTO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81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91C53-D90D-4476-BC8C-C4DB603A3A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2293" y="42434"/>
            <a:ext cx="1417936" cy="662782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思考题</a:t>
            </a:r>
          </a:p>
        </p:txBody>
      </p:sp>
      <p:sp>
        <p:nvSpPr>
          <p:cNvPr id="8" name="任意多边形 8">
            <a:extLst>
              <a:ext uri="{FF2B5EF4-FFF2-40B4-BE49-F238E27FC236}">
                <a16:creationId xmlns:a16="http://schemas.microsoft.com/office/drawing/2014/main" id="{6A9BDF57-754D-4CC5-8EFD-C3233C7D4342}"/>
              </a:ext>
            </a:extLst>
          </p:cNvPr>
          <p:cNvSpPr/>
          <p:nvPr userDrawn="1"/>
        </p:nvSpPr>
        <p:spPr>
          <a:xfrm>
            <a:off x="194331" y="296333"/>
            <a:ext cx="11803337" cy="6239466"/>
          </a:xfrm>
          <a:custGeom>
            <a:avLst/>
            <a:gdLst>
              <a:gd name="connsiteX0" fmla="*/ 0 w 9856787"/>
              <a:gd name="connsiteY0" fmla="*/ 0 h 3670300"/>
              <a:gd name="connsiteX1" fmla="*/ 445293 w 9856787"/>
              <a:gd name="connsiteY1" fmla="*/ 0 h 3670300"/>
              <a:gd name="connsiteX2" fmla="*/ 445293 w 9856787"/>
              <a:gd name="connsiteY2" fmla="*/ 52375 h 3670300"/>
              <a:gd name="connsiteX3" fmla="*/ 52375 w 9856787"/>
              <a:gd name="connsiteY3" fmla="*/ 52375 h 3670300"/>
              <a:gd name="connsiteX4" fmla="*/ 52375 w 9856787"/>
              <a:gd name="connsiteY4" fmla="*/ 3617925 h 3670300"/>
              <a:gd name="connsiteX5" fmla="*/ 9804412 w 9856787"/>
              <a:gd name="connsiteY5" fmla="*/ 3617925 h 3670300"/>
              <a:gd name="connsiteX6" fmla="*/ 9804412 w 9856787"/>
              <a:gd name="connsiteY6" fmla="*/ 52375 h 3670300"/>
              <a:gd name="connsiteX7" fmla="*/ 4073260 w 9856787"/>
              <a:gd name="connsiteY7" fmla="*/ 52375 h 3670300"/>
              <a:gd name="connsiteX8" fmla="*/ 4073260 w 9856787"/>
              <a:gd name="connsiteY8" fmla="*/ 0 h 3670300"/>
              <a:gd name="connsiteX9" fmla="*/ 9856787 w 9856787"/>
              <a:gd name="connsiteY9" fmla="*/ 0 h 3670300"/>
              <a:gd name="connsiteX10" fmla="*/ 9856787 w 9856787"/>
              <a:gd name="connsiteY10" fmla="*/ 3670300 h 3670300"/>
              <a:gd name="connsiteX11" fmla="*/ 0 w 9856787"/>
              <a:gd name="connsiteY11" fmla="*/ 3670300 h 367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56787" h="3670300">
                <a:moveTo>
                  <a:pt x="0" y="0"/>
                </a:moveTo>
                <a:lnTo>
                  <a:pt x="445293" y="0"/>
                </a:lnTo>
                <a:lnTo>
                  <a:pt x="445293" y="52375"/>
                </a:lnTo>
                <a:lnTo>
                  <a:pt x="52375" y="52375"/>
                </a:lnTo>
                <a:lnTo>
                  <a:pt x="52375" y="3617925"/>
                </a:lnTo>
                <a:lnTo>
                  <a:pt x="9804412" y="3617925"/>
                </a:lnTo>
                <a:lnTo>
                  <a:pt x="9804412" y="52375"/>
                </a:lnTo>
                <a:lnTo>
                  <a:pt x="4073260" y="52375"/>
                </a:lnTo>
                <a:lnTo>
                  <a:pt x="4073260" y="0"/>
                </a:lnTo>
                <a:lnTo>
                  <a:pt x="9856787" y="0"/>
                </a:lnTo>
                <a:lnTo>
                  <a:pt x="9856787" y="3670300"/>
                </a:lnTo>
                <a:lnTo>
                  <a:pt x="0" y="3670300"/>
                </a:lnTo>
                <a:close/>
              </a:path>
            </a:pathLst>
          </a:custGeom>
          <a:solidFill>
            <a:srgbClr val="0E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6711B3-B637-4D22-AAF4-EF9B55DAF9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89737" y="6535799"/>
            <a:ext cx="1402263" cy="3137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A4ED134-95BA-42C5-973D-5CC36C3A725B}"/>
              </a:ext>
            </a:extLst>
          </p:cNvPr>
          <p:cNvSpPr txBox="1"/>
          <p:nvPr userDrawn="1"/>
        </p:nvSpPr>
        <p:spPr>
          <a:xfrm>
            <a:off x="194331" y="6535799"/>
            <a:ext cx="418961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/>
              <a:t>Copyright@2021 SPOTO</a:t>
            </a:r>
            <a:endParaRPr lang="zh-CN" altLang="en-US" sz="16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8239D57-133B-4CA9-BEB0-D9BE7AFE9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26" y="977370"/>
            <a:ext cx="10932438" cy="4351338"/>
          </a:xfrm>
        </p:spPr>
        <p:txBody>
          <a:bodyPr/>
          <a:lstStyle>
            <a:lvl1pPr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914400" indent="-457200">
              <a:buFont typeface="+mj-lt"/>
              <a:buAutoNum type="alphaUcPeriod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32057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C33635-97AC-4971-A826-814D777EEB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l="20954"/>
          <a:stretch>
            <a:fillRect/>
          </a:stretch>
        </p:blipFill>
        <p:spPr>
          <a:xfrm flipH="1">
            <a:off x="9081515" y="-25454"/>
            <a:ext cx="3110485" cy="6883454"/>
          </a:xfrm>
          <a:prstGeom prst="rect">
            <a:avLst/>
          </a:prstGeom>
        </p:spPr>
      </p:pic>
      <p:sp>
        <p:nvSpPr>
          <p:cNvPr id="9" name="i$ľiḑè">
            <a:extLst>
              <a:ext uri="{FF2B5EF4-FFF2-40B4-BE49-F238E27FC236}">
                <a16:creationId xmlns:a16="http://schemas.microsoft.com/office/drawing/2014/main" id="{0D740289-38EC-489C-B8C1-985CA1C9FEA4}"/>
              </a:ext>
            </a:extLst>
          </p:cNvPr>
          <p:cNvSpPr/>
          <p:nvPr userDrawn="1"/>
        </p:nvSpPr>
        <p:spPr bwMode="auto">
          <a:xfrm>
            <a:off x="2088672" y="4246046"/>
            <a:ext cx="254516" cy="242728"/>
          </a:xfrm>
          <a:custGeom>
            <a:avLst/>
            <a:gdLst>
              <a:gd name="connsiteX0" fmla="*/ 315778 w 607639"/>
              <a:gd name="connsiteY0" fmla="*/ 173080 h 579502"/>
              <a:gd name="connsiteX1" fmla="*/ 315778 w 607639"/>
              <a:gd name="connsiteY1" fmla="*/ 266058 h 579502"/>
              <a:gd name="connsiteX2" fmla="*/ 303493 w 607639"/>
              <a:gd name="connsiteY2" fmla="*/ 278325 h 579502"/>
              <a:gd name="connsiteX3" fmla="*/ 210375 w 607639"/>
              <a:gd name="connsiteY3" fmla="*/ 278325 h 579502"/>
              <a:gd name="connsiteX4" fmla="*/ 303493 w 607639"/>
              <a:gd name="connsiteY4" fmla="*/ 359925 h 579502"/>
              <a:gd name="connsiteX5" fmla="*/ 397500 w 607639"/>
              <a:gd name="connsiteY5" fmla="*/ 266058 h 579502"/>
              <a:gd name="connsiteX6" fmla="*/ 315778 w 607639"/>
              <a:gd name="connsiteY6" fmla="*/ 173080 h 579502"/>
              <a:gd name="connsiteX7" fmla="*/ 249814 w 607639"/>
              <a:gd name="connsiteY7" fmla="*/ 160816 h 579502"/>
              <a:gd name="connsiteX8" fmla="*/ 198110 w 607639"/>
              <a:gd name="connsiteY8" fmla="*/ 212449 h 579502"/>
              <a:gd name="connsiteX9" fmla="*/ 249814 w 607639"/>
              <a:gd name="connsiteY9" fmla="*/ 212449 h 579502"/>
              <a:gd name="connsiteX10" fmla="*/ 303493 w 607639"/>
              <a:gd name="connsiteY10" fmla="*/ 147835 h 579502"/>
              <a:gd name="connsiteX11" fmla="*/ 421981 w 607639"/>
              <a:gd name="connsiteY11" fmla="*/ 266058 h 579502"/>
              <a:gd name="connsiteX12" fmla="*/ 303493 w 607639"/>
              <a:gd name="connsiteY12" fmla="*/ 384370 h 579502"/>
              <a:gd name="connsiteX13" fmla="*/ 185093 w 607639"/>
              <a:gd name="connsiteY13" fmla="*/ 266058 h 579502"/>
              <a:gd name="connsiteX14" fmla="*/ 197289 w 607639"/>
              <a:gd name="connsiteY14" fmla="*/ 253880 h 579502"/>
              <a:gd name="connsiteX15" fmla="*/ 291297 w 607639"/>
              <a:gd name="connsiteY15" fmla="*/ 253880 h 579502"/>
              <a:gd name="connsiteX16" fmla="*/ 291297 w 607639"/>
              <a:gd name="connsiteY16" fmla="*/ 160013 h 579502"/>
              <a:gd name="connsiteX17" fmla="*/ 303493 w 607639"/>
              <a:gd name="connsiteY17" fmla="*/ 147835 h 579502"/>
              <a:gd name="connsiteX18" fmla="*/ 262095 w 607639"/>
              <a:gd name="connsiteY18" fmla="*/ 135133 h 579502"/>
              <a:gd name="connsiteX19" fmla="*/ 274287 w 607639"/>
              <a:gd name="connsiteY19" fmla="*/ 147397 h 579502"/>
              <a:gd name="connsiteX20" fmla="*/ 274287 w 607639"/>
              <a:gd name="connsiteY20" fmla="*/ 224713 h 579502"/>
              <a:gd name="connsiteX21" fmla="*/ 262095 w 607639"/>
              <a:gd name="connsiteY21" fmla="*/ 236888 h 579502"/>
              <a:gd name="connsiteX22" fmla="*/ 184672 w 607639"/>
              <a:gd name="connsiteY22" fmla="*/ 236888 h 579502"/>
              <a:gd name="connsiteX23" fmla="*/ 172391 w 607639"/>
              <a:gd name="connsiteY23" fmla="*/ 224713 h 579502"/>
              <a:gd name="connsiteX24" fmla="*/ 262095 w 607639"/>
              <a:gd name="connsiteY24" fmla="*/ 135133 h 579502"/>
              <a:gd name="connsiteX25" fmla="*/ 58120 w 607639"/>
              <a:gd name="connsiteY25" fmla="*/ 108514 h 579502"/>
              <a:gd name="connsiteX26" fmla="*/ 58120 w 607639"/>
              <a:gd name="connsiteY26" fmla="*/ 413970 h 579502"/>
              <a:gd name="connsiteX27" fmla="*/ 549430 w 607639"/>
              <a:gd name="connsiteY27" fmla="*/ 413970 h 579502"/>
              <a:gd name="connsiteX28" fmla="*/ 549430 w 607639"/>
              <a:gd name="connsiteY28" fmla="*/ 108514 h 579502"/>
              <a:gd name="connsiteX29" fmla="*/ 27236 w 607639"/>
              <a:gd name="connsiteY29" fmla="*/ 56079 h 579502"/>
              <a:gd name="connsiteX30" fmla="*/ 27236 w 607639"/>
              <a:gd name="connsiteY30" fmla="*/ 81319 h 579502"/>
              <a:gd name="connsiteX31" fmla="*/ 580403 w 607639"/>
              <a:gd name="connsiteY31" fmla="*/ 81319 h 579502"/>
              <a:gd name="connsiteX32" fmla="*/ 580403 w 607639"/>
              <a:gd name="connsiteY32" fmla="*/ 56079 h 579502"/>
              <a:gd name="connsiteX33" fmla="*/ 303775 w 607639"/>
              <a:gd name="connsiteY33" fmla="*/ 0 h 579502"/>
              <a:gd name="connsiteX34" fmla="*/ 317393 w 607639"/>
              <a:gd name="connsiteY34" fmla="*/ 13597 h 579502"/>
              <a:gd name="connsiteX35" fmla="*/ 317393 w 607639"/>
              <a:gd name="connsiteY35" fmla="*/ 28884 h 579502"/>
              <a:gd name="connsiteX36" fmla="*/ 580403 w 607639"/>
              <a:gd name="connsiteY36" fmla="*/ 28884 h 579502"/>
              <a:gd name="connsiteX37" fmla="*/ 607639 w 607639"/>
              <a:gd name="connsiteY37" fmla="*/ 56079 h 579502"/>
              <a:gd name="connsiteX38" fmla="*/ 607639 w 607639"/>
              <a:gd name="connsiteY38" fmla="*/ 81319 h 579502"/>
              <a:gd name="connsiteX39" fmla="*/ 580403 w 607639"/>
              <a:gd name="connsiteY39" fmla="*/ 108514 h 579502"/>
              <a:gd name="connsiteX40" fmla="*/ 576665 w 607639"/>
              <a:gd name="connsiteY40" fmla="*/ 108514 h 579502"/>
              <a:gd name="connsiteX41" fmla="*/ 576665 w 607639"/>
              <a:gd name="connsiteY41" fmla="*/ 413970 h 579502"/>
              <a:gd name="connsiteX42" fmla="*/ 549430 w 607639"/>
              <a:gd name="connsiteY42" fmla="*/ 441165 h 579502"/>
              <a:gd name="connsiteX43" fmla="*/ 317393 w 607639"/>
              <a:gd name="connsiteY43" fmla="*/ 441165 h 579502"/>
              <a:gd name="connsiteX44" fmla="*/ 317393 w 607639"/>
              <a:gd name="connsiteY44" fmla="*/ 481069 h 579502"/>
              <a:gd name="connsiteX45" fmla="*/ 418236 w 607639"/>
              <a:gd name="connsiteY45" fmla="*/ 554923 h 579502"/>
              <a:gd name="connsiteX46" fmla="*/ 421173 w 607639"/>
              <a:gd name="connsiteY46" fmla="*/ 573942 h 579502"/>
              <a:gd name="connsiteX47" fmla="*/ 410225 w 607639"/>
              <a:gd name="connsiteY47" fmla="*/ 579452 h 579502"/>
              <a:gd name="connsiteX48" fmla="*/ 402215 w 607639"/>
              <a:gd name="connsiteY48" fmla="*/ 576874 h 579502"/>
              <a:gd name="connsiteX49" fmla="*/ 317393 w 607639"/>
              <a:gd name="connsiteY49" fmla="*/ 514752 h 579502"/>
              <a:gd name="connsiteX50" fmla="*/ 317393 w 607639"/>
              <a:gd name="connsiteY50" fmla="*/ 565854 h 579502"/>
              <a:gd name="connsiteX51" fmla="*/ 303775 w 607639"/>
              <a:gd name="connsiteY51" fmla="*/ 579452 h 579502"/>
              <a:gd name="connsiteX52" fmla="*/ 290157 w 607639"/>
              <a:gd name="connsiteY52" fmla="*/ 565854 h 579502"/>
              <a:gd name="connsiteX53" fmla="*/ 290157 w 607639"/>
              <a:gd name="connsiteY53" fmla="*/ 514752 h 579502"/>
              <a:gd name="connsiteX54" fmla="*/ 205424 w 607639"/>
              <a:gd name="connsiteY54" fmla="*/ 576874 h 579502"/>
              <a:gd name="connsiteX55" fmla="*/ 186377 w 607639"/>
              <a:gd name="connsiteY55" fmla="*/ 573942 h 579502"/>
              <a:gd name="connsiteX56" fmla="*/ 189314 w 607639"/>
              <a:gd name="connsiteY56" fmla="*/ 554923 h 579502"/>
              <a:gd name="connsiteX57" fmla="*/ 290157 w 607639"/>
              <a:gd name="connsiteY57" fmla="*/ 481069 h 579502"/>
              <a:gd name="connsiteX58" fmla="*/ 290157 w 607639"/>
              <a:gd name="connsiteY58" fmla="*/ 441165 h 579502"/>
              <a:gd name="connsiteX59" fmla="*/ 58120 w 607639"/>
              <a:gd name="connsiteY59" fmla="*/ 441165 h 579502"/>
              <a:gd name="connsiteX60" fmla="*/ 30885 w 607639"/>
              <a:gd name="connsiteY60" fmla="*/ 413970 h 579502"/>
              <a:gd name="connsiteX61" fmla="*/ 30885 w 607639"/>
              <a:gd name="connsiteY61" fmla="*/ 108514 h 579502"/>
              <a:gd name="connsiteX62" fmla="*/ 27236 w 607639"/>
              <a:gd name="connsiteY62" fmla="*/ 108514 h 579502"/>
              <a:gd name="connsiteX63" fmla="*/ 0 w 607639"/>
              <a:gd name="connsiteY63" fmla="*/ 81319 h 579502"/>
              <a:gd name="connsiteX64" fmla="*/ 0 w 607639"/>
              <a:gd name="connsiteY64" fmla="*/ 56079 h 579502"/>
              <a:gd name="connsiteX65" fmla="*/ 27236 w 607639"/>
              <a:gd name="connsiteY65" fmla="*/ 28884 h 579502"/>
              <a:gd name="connsiteX66" fmla="*/ 290157 w 607639"/>
              <a:gd name="connsiteY66" fmla="*/ 28884 h 579502"/>
              <a:gd name="connsiteX67" fmla="*/ 290157 w 607639"/>
              <a:gd name="connsiteY67" fmla="*/ 13597 h 579502"/>
              <a:gd name="connsiteX68" fmla="*/ 303775 w 607639"/>
              <a:gd name="connsiteY68" fmla="*/ 0 h 57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7639" h="579502">
                <a:moveTo>
                  <a:pt x="315778" y="173080"/>
                </a:moveTo>
                <a:lnTo>
                  <a:pt x="315778" y="266058"/>
                </a:lnTo>
                <a:cubicBezTo>
                  <a:pt x="315778" y="272814"/>
                  <a:pt x="310258" y="278325"/>
                  <a:pt x="303493" y="278325"/>
                </a:cubicBezTo>
                <a:lnTo>
                  <a:pt x="210375" y="278325"/>
                </a:lnTo>
                <a:cubicBezTo>
                  <a:pt x="216429" y="324281"/>
                  <a:pt x="255866" y="359925"/>
                  <a:pt x="303493" y="359925"/>
                </a:cubicBezTo>
                <a:cubicBezTo>
                  <a:pt x="355303" y="359925"/>
                  <a:pt x="397500" y="317792"/>
                  <a:pt x="397500" y="266058"/>
                </a:cubicBezTo>
                <a:cubicBezTo>
                  <a:pt x="397500" y="218502"/>
                  <a:pt x="361802" y="179124"/>
                  <a:pt x="315778" y="173080"/>
                </a:cubicBezTo>
                <a:close/>
                <a:moveTo>
                  <a:pt x="249814" y="160816"/>
                </a:moveTo>
                <a:cubicBezTo>
                  <a:pt x="223740" y="165793"/>
                  <a:pt x="203093" y="186410"/>
                  <a:pt x="198110" y="212449"/>
                </a:cubicBezTo>
                <a:lnTo>
                  <a:pt x="249814" y="212449"/>
                </a:lnTo>
                <a:close/>
                <a:moveTo>
                  <a:pt x="303493" y="147835"/>
                </a:moveTo>
                <a:cubicBezTo>
                  <a:pt x="368835" y="147835"/>
                  <a:pt x="421981" y="200902"/>
                  <a:pt x="421981" y="266058"/>
                </a:cubicBezTo>
                <a:cubicBezTo>
                  <a:pt x="421981" y="331303"/>
                  <a:pt x="368835" y="384370"/>
                  <a:pt x="303493" y="384370"/>
                </a:cubicBezTo>
                <a:cubicBezTo>
                  <a:pt x="238239" y="384370"/>
                  <a:pt x="185093" y="331303"/>
                  <a:pt x="185093" y="266058"/>
                </a:cubicBezTo>
                <a:cubicBezTo>
                  <a:pt x="185093" y="259303"/>
                  <a:pt x="190523" y="253880"/>
                  <a:pt x="197289" y="253880"/>
                </a:cubicBezTo>
                <a:lnTo>
                  <a:pt x="291297" y="253880"/>
                </a:lnTo>
                <a:lnTo>
                  <a:pt x="291297" y="160013"/>
                </a:lnTo>
                <a:cubicBezTo>
                  <a:pt x="291297" y="153257"/>
                  <a:pt x="296727" y="147835"/>
                  <a:pt x="303493" y="147835"/>
                </a:cubicBezTo>
                <a:close/>
                <a:moveTo>
                  <a:pt x="262095" y="135133"/>
                </a:moveTo>
                <a:cubicBezTo>
                  <a:pt x="268859" y="135133"/>
                  <a:pt x="274287" y="140643"/>
                  <a:pt x="274287" y="147397"/>
                </a:cubicBezTo>
                <a:lnTo>
                  <a:pt x="274287" y="224713"/>
                </a:lnTo>
                <a:cubicBezTo>
                  <a:pt x="274287" y="231467"/>
                  <a:pt x="268859" y="236888"/>
                  <a:pt x="262095" y="236888"/>
                </a:cubicBezTo>
                <a:lnTo>
                  <a:pt x="184672" y="236888"/>
                </a:lnTo>
                <a:cubicBezTo>
                  <a:pt x="177909" y="236888"/>
                  <a:pt x="172391" y="231467"/>
                  <a:pt x="172391" y="224713"/>
                </a:cubicBezTo>
                <a:cubicBezTo>
                  <a:pt x="172391" y="175302"/>
                  <a:pt x="212616" y="135133"/>
                  <a:pt x="262095" y="135133"/>
                </a:cubicBezTo>
                <a:close/>
                <a:moveTo>
                  <a:pt x="58120" y="108514"/>
                </a:moveTo>
                <a:lnTo>
                  <a:pt x="58120" y="413970"/>
                </a:lnTo>
                <a:lnTo>
                  <a:pt x="549430" y="413970"/>
                </a:lnTo>
                <a:lnTo>
                  <a:pt x="549430" y="108514"/>
                </a:lnTo>
                <a:close/>
                <a:moveTo>
                  <a:pt x="27236" y="56079"/>
                </a:moveTo>
                <a:lnTo>
                  <a:pt x="27236" y="81319"/>
                </a:lnTo>
                <a:lnTo>
                  <a:pt x="580403" y="81319"/>
                </a:lnTo>
                <a:lnTo>
                  <a:pt x="580403" y="56079"/>
                </a:lnTo>
                <a:close/>
                <a:moveTo>
                  <a:pt x="303775" y="0"/>
                </a:moveTo>
                <a:cubicBezTo>
                  <a:pt x="311341" y="0"/>
                  <a:pt x="317393" y="6132"/>
                  <a:pt x="317393" y="13597"/>
                </a:cubicBezTo>
                <a:lnTo>
                  <a:pt x="317393" y="28884"/>
                </a:lnTo>
                <a:lnTo>
                  <a:pt x="580403" y="28884"/>
                </a:lnTo>
                <a:cubicBezTo>
                  <a:pt x="595356" y="28884"/>
                  <a:pt x="607639" y="41148"/>
                  <a:pt x="607639" y="56079"/>
                </a:cubicBezTo>
                <a:lnTo>
                  <a:pt x="607639" y="81319"/>
                </a:lnTo>
                <a:cubicBezTo>
                  <a:pt x="607639" y="96338"/>
                  <a:pt x="595356" y="108514"/>
                  <a:pt x="580403" y="108514"/>
                </a:cubicBezTo>
                <a:lnTo>
                  <a:pt x="576665" y="108514"/>
                </a:lnTo>
                <a:lnTo>
                  <a:pt x="576665" y="413970"/>
                </a:lnTo>
                <a:cubicBezTo>
                  <a:pt x="576665" y="428990"/>
                  <a:pt x="564472" y="441165"/>
                  <a:pt x="549430" y="441165"/>
                </a:cubicBezTo>
                <a:lnTo>
                  <a:pt x="317393" y="441165"/>
                </a:lnTo>
                <a:lnTo>
                  <a:pt x="317393" y="481069"/>
                </a:lnTo>
                <a:lnTo>
                  <a:pt x="418236" y="554923"/>
                </a:lnTo>
                <a:cubicBezTo>
                  <a:pt x="424377" y="559366"/>
                  <a:pt x="425623" y="567898"/>
                  <a:pt x="421173" y="573942"/>
                </a:cubicBezTo>
                <a:cubicBezTo>
                  <a:pt x="418503" y="577585"/>
                  <a:pt x="414409" y="579452"/>
                  <a:pt x="410225" y="579452"/>
                </a:cubicBezTo>
                <a:cubicBezTo>
                  <a:pt x="407466" y="579452"/>
                  <a:pt x="404618" y="578652"/>
                  <a:pt x="402215" y="576874"/>
                </a:cubicBezTo>
                <a:lnTo>
                  <a:pt x="317393" y="514752"/>
                </a:lnTo>
                <a:lnTo>
                  <a:pt x="317393" y="565854"/>
                </a:lnTo>
                <a:cubicBezTo>
                  <a:pt x="317393" y="573408"/>
                  <a:pt x="311341" y="579452"/>
                  <a:pt x="303775" y="579452"/>
                </a:cubicBezTo>
                <a:cubicBezTo>
                  <a:pt x="296299" y="579452"/>
                  <a:pt x="290157" y="573408"/>
                  <a:pt x="290157" y="565854"/>
                </a:cubicBezTo>
                <a:lnTo>
                  <a:pt x="290157" y="514752"/>
                </a:lnTo>
                <a:lnTo>
                  <a:pt x="205424" y="576874"/>
                </a:lnTo>
                <a:cubicBezTo>
                  <a:pt x="199372" y="581318"/>
                  <a:pt x="190827" y="579985"/>
                  <a:pt x="186377" y="573942"/>
                </a:cubicBezTo>
                <a:cubicBezTo>
                  <a:pt x="181927" y="567898"/>
                  <a:pt x="183262" y="559366"/>
                  <a:pt x="189314" y="554923"/>
                </a:cubicBezTo>
                <a:lnTo>
                  <a:pt x="290157" y="481069"/>
                </a:lnTo>
                <a:lnTo>
                  <a:pt x="290157" y="441165"/>
                </a:lnTo>
                <a:lnTo>
                  <a:pt x="58120" y="441165"/>
                </a:lnTo>
                <a:cubicBezTo>
                  <a:pt x="43167" y="441165"/>
                  <a:pt x="30885" y="428990"/>
                  <a:pt x="30885" y="413970"/>
                </a:cubicBezTo>
                <a:lnTo>
                  <a:pt x="30885" y="108514"/>
                </a:lnTo>
                <a:lnTo>
                  <a:pt x="27236" y="108514"/>
                </a:lnTo>
                <a:cubicBezTo>
                  <a:pt x="12194" y="108514"/>
                  <a:pt x="0" y="96338"/>
                  <a:pt x="0" y="81319"/>
                </a:cubicBezTo>
                <a:lnTo>
                  <a:pt x="0" y="56079"/>
                </a:lnTo>
                <a:cubicBezTo>
                  <a:pt x="0" y="41148"/>
                  <a:pt x="12194" y="28884"/>
                  <a:pt x="27236" y="28884"/>
                </a:cubicBezTo>
                <a:lnTo>
                  <a:pt x="290157" y="28884"/>
                </a:lnTo>
                <a:lnTo>
                  <a:pt x="290157" y="13597"/>
                </a:lnTo>
                <a:cubicBezTo>
                  <a:pt x="290157" y="6132"/>
                  <a:pt x="296299" y="0"/>
                  <a:pt x="3037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" name="îśľíḓè">
            <a:extLst>
              <a:ext uri="{FF2B5EF4-FFF2-40B4-BE49-F238E27FC236}">
                <a16:creationId xmlns:a16="http://schemas.microsoft.com/office/drawing/2014/main" id="{CD8CDA15-3987-4232-BA0F-ADCE857916F2}"/>
              </a:ext>
            </a:extLst>
          </p:cNvPr>
          <p:cNvSpPr/>
          <p:nvPr userDrawn="1"/>
        </p:nvSpPr>
        <p:spPr bwMode="auto">
          <a:xfrm>
            <a:off x="4675385" y="4251591"/>
            <a:ext cx="254516" cy="231637"/>
          </a:xfrm>
          <a:custGeom>
            <a:avLst/>
            <a:gdLst>
              <a:gd name="T0" fmla="*/ 472622 w 604011"/>
              <a:gd name="T1" fmla="*/ 472622 w 604011"/>
              <a:gd name="T2" fmla="*/ 472622 w 604011"/>
              <a:gd name="T3" fmla="*/ 472622 w 604011"/>
              <a:gd name="T4" fmla="*/ 472622 w 604011"/>
              <a:gd name="T5" fmla="*/ 472622 w 604011"/>
              <a:gd name="T6" fmla="*/ 472622 w 604011"/>
              <a:gd name="T7" fmla="*/ 472622 w 604011"/>
              <a:gd name="T8" fmla="*/ 472622 w 604011"/>
              <a:gd name="T9" fmla="*/ 472622 w 604011"/>
              <a:gd name="T10" fmla="*/ 472622 w 604011"/>
              <a:gd name="T11" fmla="*/ 472622 w 604011"/>
              <a:gd name="T12" fmla="*/ 472622 w 604011"/>
              <a:gd name="T13" fmla="*/ 472622 w 604011"/>
              <a:gd name="T14" fmla="*/ 472622 w 604011"/>
              <a:gd name="T15" fmla="*/ 472622 w 604011"/>
              <a:gd name="T16" fmla="*/ 472622 w 604011"/>
              <a:gd name="T17" fmla="*/ 472622 w 604011"/>
              <a:gd name="T18" fmla="*/ 472622 w 604011"/>
              <a:gd name="T19" fmla="*/ 472622 w 604011"/>
              <a:gd name="T20" fmla="*/ 472622 w 604011"/>
              <a:gd name="T21" fmla="*/ 472622 w 604011"/>
              <a:gd name="T22" fmla="*/ 472622 w 604011"/>
              <a:gd name="T23" fmla="*/ 472622 w 604011"/>
              <a:gd name="T24" fmla="*/ 472622 w 604011"/>
              <a:gd name="T25" fmla="*/ 472622 w 604011"/>
              <a:gd name="T26" fmla="*/ 472622 w 604011"/>
              <a:gd name="T27" fmla="*/ 472622 w 604011"/>
              <a:gd name="T28" fmla="*/ 472622 w 604011"/>
              <a:gd name="T29" fmla="*/ 472622 w 604011"/>
              <a:gd name="T30" fmla="*/ 472622 w 604011"/>
              <a:gd name="T31" fmla="*/ 472622 w 604011"/>
              <a:gd name="T32" fmla="*/ 472622 w 604011"/>
              <a:gd name="T33" fmla="*/ 472622 w 604011"/>
              <a:gd name="T34" fmla="*/ 472622 w 604011"/>
              <a:gd name="T35" fmla="*/ 472622 w 604011"/>
              <a:gd name="T36" fmla="*/ 472622 w 604011"/>
              <a:gd name="T37" fmla="*/ 472622 w 604011"/>
              <a:gd name="T38" fmla="*/ 472622 w 604011"/>
              <a:gd name="T39" fmla="*/ 472622 w 604011"/>
              <a:gd name="T40" fmla="*/ 472622 w 604011"/>
              <a:gd name="T41" fmla="*/ 472622 w 604011"/>
              <a:gd name="T42" fmla="*/ 472622 w 604011"/>
              <a:gd name="T43" fmla="*/ 472622 w 604011"/>
              <a:gd name="T44" fmla="*/ 472622 w 604011"/>
              <a:gd name="T45" fmla="*/ 472622 w 604011"/>
              <a:gd name="T46" fmla="*/ 472622 w 604011"/>
              <a:gd name="T47" fmla="*/ 472622 w 604011"/>
              <a:gd name="T48" fmla="*/ 472622 w 604011"/>
              <a:gd name="T49" fmla="*/ 472622 w 604011"/>
              <a:gd name="T50" fmla="*/ 472622 w 604011"/>
              <a:gd name="T51" fmla="*/ 472622 w 604011"/>
              <a:gd name="T52" fmla="*/ 472622 w 604011"/>
              <a:gd name="T53" fmla="*/ 472622 w 604011"/>
              <a:gd name="T54" fmla="*/ 472622 w 604011"/>
              <a:gd name="T55" fmla="*/ 472622 w 604011"/>
              <a:gd name="T56" fmla="*/ 472622 w 604011"/>
              <a:gd name="T57" fmla="*/ 472622 w 604011"/>
              <a:gd name="T58" fmla="*/ 472622 w 604011"/>
              <a:gd name="T59" fmla="*/ 472622 w 604011"/>
              <a:gd name="T60" fmla="*/ 472622 w 604011"/>
              <a:gd name="T61" fmla="*/ 472622 w 604011"/>
              <a:gd name="T62" fmla="*/ 472622 w 604011"/>
              <a:gd name="T63" fmla="*/ 472622 w 604011"/>
              <a:gd name="T64" fmla="*/ 472622 w 604011"/>
              <a:gd name="T65" fmla="*/ 472622 w 604011"/>
              <a:gd name="T66" fmla="*/ 472622 w 604011"/>
              <a:gd name="T67" fmla="*/ 472622 w 604011"/>
              <a:gd name="T68" fmla="*/ 472622 w 604011"/>
              <a:gd name="T69" fmla="*/ 472622 w 604011"/>
              <a:gd name="T70" fmla="*/ 472622 w 604011"/>
              <a:gd name="T71" fmla="*/ 472622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20" h="1750">
                <a:moveTo>
                  <a:pt x="1536" y="0"/>
                </a:moveTo>
                <a:cubicBezTo>
                  <a:pt x="1332" y="0"/>
                  <a:pt x="1165" y="161"/>
                  <a:pt x="1154" y="363"/>
                </a:cubicBezTo>
                <a:lnTo>
                  <a:pt x="766" y="363"/>
                </a:lnTo>
                <a:cubicBezTo>
                  <a:pt x="755" y="161"/>
                  <a:pt x="588" y="0"/>
                  <a:pt x="384" y="0"/>
                </a:cubicBezTo>
                <a:cubicBezTo>
                  <a:pt x="172" y="0"/>
                  <a:pt x="0" y="173"/>
                  <a:pt x="0" y="384"/>
                </a:cubicBezTo>
                <a:cubicBezTo>
                  <a:pt x="0" y="596"/>
                  <a:pt x="172" y="768"/>
                  <a:pt x="384" y="768"/>
                </a:cubicBezTo>
                <a:cubicBezTo>
                  <a:pt x="447" y="768"/>
                  <a:pt x="506" y="751"/>
                  <a:pt x="559" y="724"/>
                </a:cubicBezTo>
                <a:lnTo>
                  <a:pt x="748" y="1046"/>
                </a:lnTo>
                <a:cubicBezTo>
                  <a:pt x="644" y="1115"/>
                  <a:pt x="576" y="1232"/>
                  <a:pt x="576" y="1366"/>
                </a:cubicBezTo>
                <a:cubicBezTo>
                  <a:pt x="576" y="1577"/>
                  <a:pt x="748" y="1750"/>
                  <a:pt x="960" y="1750"/>
                </a:cubicBezTo>
                <a:cubicBezTo>
                  <a:pt x="1172" y="1750"/>
                  <a:pt x="1344" y="1577"/>
                  <a:pt x="1344" y="1366"/>
                </a:cubicBezTo>
                <a:cubicBezTo>
                  <a:pt x="1344" y="1233"/>
                  <a:pt x="1276" y="1115"/>
                  <a:pt x="1173" y="1046"/>
                </a:cubicBezTo>
                <a:lnTo>
                  <a:pt x="1362" y="724"/>
                </a:lnTo>
                <a:cubicBezTo>
                  <a:pt x="1414" y="752"/>
                  <a:pt x="1473" y="768"/>
                  <a:pt x="1536" y="768"/>
                </a:cubicBezTo>
                <a:cubicBezTo>
                  <a:pt x="1748" y="768"/>
                  <a:pt x="1920" y="596"/>
                  <a:pt x="1920" y="384"/>
                </a:cubicBezTo>
                <a:cubicBezTo>
                  <a:pt x="1920" y="173"/>
                  <a:pt x="1748" y="0"/>
                  <a:pt x="1536" y="0"/>
                </a:cubicBezTo>
                <a:close/>
                <a:moveTo>
                  <a:pt x="307" y="623"/>
                </a:moveTo>
                <a:cubicBezTo>
                  <a:pt x="307" y="623"/>
                  <a:pt x="358" y="597"/>
                  <a:pt x="337" y="548"/>
                </a:cubicBezTo>
                <a:cubicBezTo>
                  <a:pt x="327" y="550"/>
                  <a:pt x="301" y="555"/>
                  <a:pt x="280" y="557"/>
                </a:cubicBezTo>
                <a:cubicBezTo>
                  <a:pt x="259" y="560"/>
                  <a:pt x="241" y="548"/>
                  <a:pt x="237" y="537"/>
                </a:cubicBezTo>
                <a:cubicBezTo>
                  <a:pt x="233" y="527"/>
                  <a:pt x="244" y="508"/>
                  <a:pt x="240" y="502"/>
                </a:cubicBezTo>
                <a:cubicBezTo>
                  <a:pt x="235" y="496"/>
                  <a:pt x="219" y="479"/>
                  <a:pt x="225" y="464"/>
                </a:cubicBezTo>
                <a:cubicBezTo>
                  <a:pt x="230" y="449"/>
                  <a:pt x="228" y="442"/>
                  <a:pt x="228" y="442"/>
                </a:cubicBezTo>
                <a:cubicBezTo>
                  <a:pt x="228" y="442"/>
                  <a:pt x="197" y="436"/>
                  <a:pt x="195" y="425"/>
                </a:cubicBezTo>
                <a:cubicBezTo>
                  <a:pt x="192" y="414"/>
                  <a:pt x="236" y="346"/>
                  <a:pt x="236" y="346"/>
                </a:cubicBezTo>
                <a:cubicBezTo>
                  <a:pt x="236" y="346"/>
                  <a:pt x="227" y="330"/>
                  <a:pt x="224" y="321"/>
                </a:cubicBezTo>
                <a:cubicBezTo>
                  <a:pt x="222" y="312"/>
                  <a:pt x="224" y="265"/>
                  <a:pt x="253" y="211"/>
                </a:cubicBezTo>
                <a:cubicBezTo>
                  <a:pt x="281" y="157"/>
                  <a:pt x="347" y="138"/>
                  <a:pt x="434" y="149"/>
                </a:cubicBezTo>
                <a:cubicBezTo>
                  <a:pt x="521" y="160"/>
                  <a:pt x="573" y="248"/>
                  <a:pt x="573" y="301"/>
                </a:cubicBezTo>
                <a:cubicBezTo>
                  <a:pt x="573" y="406"/>
                  <a:pt x="499" y="455"/>
                  <a:pt x="498" y="493"/>
                </a:cubicBezTo>
                <a:cubicBezTo>
                  <a:pt x="496" y="561"/>
                  <a:pt x="573" y="623"/>
                  <a:pt x="573" y="623"/>
                </a:cubicBezTo>
                <a:lnTo>
                  <a:pt x="307" y="623"/>
                </a:lnTo>
                <a:close/>
                <a:moveTo>
                  <a:pt x="883" y="1604"/>
                </a:moveTo>
                <a:cubicBezTo>
                  <a:pt x="883" y="1604"/>
                  <a:pt x="934" y="1579"/>
                  <a:pt x="913" y="1529"/>
                </a:cubicBezTo>
                <a:cubicBezTo>
                  <a:pt x="904" y="1531"/>
                  <a:pt x="877" y="1536"/>
                  <a:pt x="856" y="1539"/>
                </a:cubicBezTo>
                <a:cubicBezTo>
                  <a:pt x="835" y="1541"/>
                  <a:pt x="817" y="1529"/>
                  <a:pt x="813" y="1518"/>
                </a:cubicBezTo>
                <a:cubicBezTo>
                  <a:pt x="809" y="1508"/>
                  <a:pt x="820" y="1489"/>
                  <a:pt x="816" y="1483"/>
                </a:cubicBezTo>
                <a:cubicBezTo>
                  <a:pt x="811" y="1477"/>
                  <a:pt x="795" y="1460"/>
                  <a:pt x="801" y="1445"/>
                </a:cubicBezTo>
                <a:cubicBezTo>
                  <a:pt x="806" y="1430"/>
                  <a:pt x="804" y="1423"/>
                  <a:pt x="804" y="1423"/>
                </a:cubicBezTo>
                <a:cubicBezTo>
                  <a:pt x="804" y="1423"/>
                  <a:pt x="773" y="1417"/>
                  <a:pt x="771" y="1406"/>
                </a:cubicBezTo>
                <a:cubicBezTo>
                  <a:pt x="768" y="1395"/>
                  <a:pt x="812" y="1327"/>
                  <a:pt x="812" y="1327"/>
                </a:cubicBezTo>
                <a:cubicBezTo>
                  <a:pt x="812" y="1327"/>
                  <a:pt x="803" y="1311"/>
                  <a:pt x="800" y="1302"/>
                </a:cubicBezTo>
                <a:cubicBezTo>
                  <a:pt x="798" y="1293"/>
                  <a:pt x="800" y="1246"/>
                  <a:pt x="829" y="1192"/>
                </a:cubicBezTo>
                <a:cubicBezTo>
                  <a:pt x="857" y="1139"/>
                  <a:pt x="923" y="1119"/>
                  <a:pt x="1010" y="1130"/>
                </a:cubicBezTo>
                <a:cubicBezTo>
                  <a:pt x="1097" y="1141"/>
                  <a:pt x="1149" y="1229"/>
                  <a:pt x="1149" y="1282"/>
                </a:cubicBezTo>
                <a:cubicBezTo>
                  <a:pt x="1149" y="1388"/>
                  <a:pt x="1075" y="1436"/>
                  <a:pt x="1074" y="1474"/>
                </a:cubicBezTo>
                <a:cubicBezTo>
                  <a:pt x="1072" y="1542"/>
                  <a:pt x="1149" y="1604"/>
                  <a:pt x="1149" y="1604"/>
                </a:cubicBezTo>
                <a:lnTo>
                  <a:pt x="883" y="1604"/>
                </a:lnTo>
                <a:close/>
                <a:moveTo>
                  <a:pt x="1135" y="1026"/>
                </a:moveTo>
                <a:cubicBezTo>
                  <a:pt x="1082" y="999"/>
                  <a:pt x="1023" y="982"/>
                  <a:pt x="960" y="982"/>
                </a:cubicBezTo>
                <a:cubicBezTo>
                  <a:pt x="897" y="982"/>
                  <a:pt x="838" y="998"/>
                  <a:pt x="785" y="1026"/>
                </a:cubicBezTo>
                <a:lnTo>
                  <a:pt x="596" y="704"/>
                </a:lnTo>
                <a:cubicBezTo>
                  <a:pt x="694" y="639"/>
                  <a:pt x="759" y="530"/>
                  <a:pt x="766" y="406"/>
                </a:cubicBezTo>
                <a:lnTo>
                  <a:pt x="1154" y="406"/>
                </a:lnTo>
                <a:cubicBezTo>
                  <a:pt x="1161" y="530"/>
                  <a:pt x="1226" y="639"/>
                  <a:pt x="1324" y="704"/>
                </a:cubicBezTo>
                <a:lnTo>
                  <a:pt x="1135" y="1026"/>
                </a:lnTo>
                <a:close/>
                <a:moveTo>
                  <a:pt x="1459" y="623"/>
                </a:moveTo>
                <a:cubicBezTo>
                  <a:pt x="1459" y="623"/>
                  <a:pt x="1510" y="597"/>
                  <a:pt x="1489" y="548"/>
                </a:cubicBezTo>
                <a:cubicBezTo>
                  <a:pt x="1479" y="550"/>
                  <a:pt x="1453" y="555"/>
                  <a:pt x="1432" y="557"/>
                </a:cubicBezTo>
                <a:cubicBezTo>
                  <a:pt x="1411" y="560"/>
                  <a:pt x="1393" y="548"/>
                  <a:pt x="1389" y="537"/>
                </a:cubicBezTo>
                <a:cubicBezTo>
                  <a:pt x="1385" y="527"/>
                  <a:pt x="1396" y="508"/>
                  <a:pt x="1392" y="502"/>
                </a:cubicBezTo>
                <a:cubicBezTo>
                  <a:pt x="1387" y="496"/>
                  <a:pt x="1371" y="479"/>
                  <a:pt x="1377" y="464"/>
                </a:cubicBezTo>
                <a:cubicBezTo>
                  <a:pt x="1382" y="449"/>
                  <a:pt x="1380" y="442"/>
                  <a:pt x="1380" y="442"/>
                </a:cubicBezTo>
                <a:cubicBezTo>
                  <a:pt x="1380" y="442"/>
                  <a:pt x="1350" y="436"/>
                  <a:pt x="1347" y="425"/>
                </a:cubicBezTo>
                <a:cubicBezTo>
                  <a:pt x="1344" y="414"/>
                  <a:pt x="1388" y="346"/>
                  <a:pt x="1388" y="346"/>
                </a:cubicBezTo>
                <a:cubicBezTo>
                  <a:pt x="1388" y="346"/>
                  <a:pt x="1379" y="330"/>
                  <a:pt x="1376" y="321"/>
                </a:cubicBezTo>
                <a:cubicBezTo>
                  <a:pt x="1374" y="312"/>
                  <a:pt x="1376" y="265"/>
                  <a:pt x="1405" y="211"/>
                </a:cubicBezTo>
                <a:cubicBezTo>
                  <a:pt x="1433" y="157"/>
                  <a:pt x="1499" y="138"/>
                  <a:pt x="1586" y="149"/>
                </a:cubicBezTo>
                <a:cubicBezTo>
                  <a:pt x="1673" y="160"/>
                  <a:pt x="1725" y="248"/>
                  <a:pt x="1725" y="301"/>
                </a:cubicBezTo>
                <a:cubicBezTo>
                  <a:pt x="1725" y="406"/>
                  <a:pt x="1651" y="455"/>
                  <a:pt x="1650" y="493"/>
                </a:cubicBezTo>
                <a:cubicBezTo>
                  <a:pt x="1648" y="561"/>
                  <a:pt x="1725" y="623"/>
                  <a:pt x="1725" y="623"/>
                </a:cubicBezTo>
                <a:lnTo>
                  <a:pt x="1459" y="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1" name="isḻïḋè">
            <a:extLst>
              <a:ext uri="{FF2B5EF4-FFF2-40B4-BE49-F238E27FC236}">
                <a16:creationId xmlns:a16="http://schemas.microsoft.com/office/drawing/2014/main" id="{BB644BEA-6A26-431E-8311-27E52DB7E6C6}"/>
              </a:ext>
            </a:extLst>
          </p:cNvPr>
          <p:cNvSpPr/>
          <p:nvPr userDrawn="1"/>
        </p:nvSpPr>
        <p:spPr bwMode="auto">
          <a:xfrm>
            <a:off x="7262100" y="4240346"/>
            <a:ext cx="254513" cy="254129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23432F1-D01B-408C-958C-EBC0C3A2FD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63941" y="2734858"/>
            <a:ext cx="4130138" cy="899220"/>
          </a:xfrm>
          <a:prstGeom prst="rect">
            <a:avLst/>
          </a:prstGeom>
        </p:spPr>
      </p:pic>
      <p:pic>
        <p:nvPicPr>
          <p:cNvPr id="13" name="图片 12" descr="logo副本.png">
            <a:extLst>
              <a:ext uri="{FF2B5EF4-FFF2-40B4-BE49-F238E27FC236}">
                <a16:creationId xmlns:a16="http://schemas.microsoft.com/office/drawing/2014/main" id="{258638E0-0B90-47FB-81DA-402E66A42E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716" y="4024106"/>
            <a:ext cx="2113298" cy="520498"/>
          </a:xfrm>
          <a:prstGeom prst="rect">
            <a:avLst/>
          </a:prstGeom>
        </p:spPr>
      </p:pic>
      <p:pic>
        <p:nvPicPr>
          <p:cNvPr id="14" name="图片 13" descr="未标题-1.png">
            <a:extLst>
              <a:ext uri="{FF2B5EF4-FFF2-40B4-BE49-F238E27FC236}">
                <a16:creationId xmlns:a16="http://schemas.microsoft.com/office/drawing/2014/main" id="{910DF9EB-5161-4A32-AAD0-05F96901569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43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7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611" y="260649"/>
            <a:ext cx="10323183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221" y="1248074"/>
            <a:ext cx="11279865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2AEB80E-D574-4C1A-9EB9-3369A2BB96C5}"/>
              </a:ext>
            </a:extLst>
          </p:cNvPr>
          <p:cNvSpPr/>
          <p:nvPr userDrawn="1"/>
        </p:nvSpPr>
        <p:spPr>
          <a:xfrm>
            <a:off x="12246898" y="3916624"/>
            <a:ext cx="919908" cy="288726"/>
          </a:xfrm>
          <a:prstGeom prst="rect">
            <a:avLst/>
          </a:prstGeom>
          <a:solidFill>
            <a:srgbClr val="00B0F0"/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94F5345-F49B-42D0-B35C-CA4FB19A3DA6}"/>
              </a:ext>
            </a:extLst>
          </p:cNvPr>
          <p:cNvSpPr/>
          <p:nvPr userDrawn="1"/>
        </p:nvSpPr>
        <p:spPr>
          <a:xfrm>
            <a:off x="12246898" y="4205452"/>
            <a:ext cx="919908" cy="288000"/>
          </a:xfrm>
          <a:prstGeom prst="rect">
            <a:avLst/>
          </a:prstGeom>
          <a:solidFill>
            <a:srgbClr val="99DFF9"/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A62EB75-581F-4CD2-92A6-87BDFE3BDBC3}"/>
              </a:ext>
            </a:extLst>
          </p:cNvPr>
          <p:cNvSpPr/>
          <p:nvPr userDrawn="1"/>
        </p:nvSpPr>
        <p:spPr>
          <a:xfrm>
            <a:off x="12246898" y="4493554"/>
            <a:ext cx="919908" cy="288000"/>
          </a:xfrm>
          <a:prstGeom prst="rect">
            <a:avLst/>
          </a:prstGeom>
          <a:solidFill>
            <a:srgbClr val="D9D9D9"/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47DE7E3-EC9F-4331-B252-7BCE51B7F0DA}"/>
              </a:ext>
            </a:extLst>
          </p:cNvPr>
          <p:cNvSpPr/>
          <p:nvPr userDrawn="1"/>
        </p:nvSpPr>
        <p:spPr>
          <a:xfrm>
            <a:off x="12246898" y="4781656"/>
            <a:ext cx="919908" cy="288000"/>
          </a:xfrm>
          <a:prstGeom prst="rect">
            <a:avLst/>
          </a:prstGeom>
          <a:solidFill>
            <a:schemeClr val="accent2">
              <a:lumMod val="100000"/>
            </a:schemeClr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E210CD8-3823-4C2E-B3EA-E42C40CFB29F}"/>
              </a:ext>
            </a:extLst>
          </p:cNvPr>
          <p:cNvSpPr/>
          <p:nvPr userDrawn="1"/>
        </p:nvSpPr>
        <p:spPr>
          <a:xfrm>
            <a:off x="12246898" y="5069758"/>
            <a:ext cx="919908" cy="288000"/>
          </a:xfrm>
          <a:prstGeom prst="rect">
            <a:avLst/>
          </a:prstGeom>
          <a:solidFill>
            <a:srgbClr val="F4FBFE"/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8A3A11A-AB61-497E-B3AE-12E999A6BBBA}"/>
              </a:ext>
            </a:extLst>
          </p:cNvPr>
          <p:cNvSpPr txBox="1"/>
          <p:nvPr userDrawn="1"/>
        </p:nvSpPr>
        <p:spPr bwMode="auto">
          <a:xfrm>
            <a:off x="12162529" y="3947408"/>
            <a:ext cx="1088651" cy="227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768" tIns="43884" rIns="87768" bIns="4388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auto"/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</a:rPr>
              <a:t>表格表头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F824ACE-31EE-452D-A81D-32E189AFE158}"/>
              </a:ext>
            </a:extLst>
          </p:cNvPr>
          <p:cNvSpPr txBox="1"/>
          <p:nvPr userDrawn="1"/>
        </p:nvSpPr>
        <p:spPr bwMode="auto">
          <a:xfrm>
            <a:off x="12249538" y="4235890"/>
            <a:ext cx="914633" cy="227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768" tIns="43884" rIns="87768" bIns="4388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auto"/>
            <a:r>
              <a:rPr lang="zh-CN" altLang="en-US" sz="900" dirty="0">
                <a:latin typeface="+mn-lt"/>
                <a:ea typeface="+mn-ea"/>
              </a:rPr>
              <a:t>表格</a:t>
            </a:r>
            <a:r>
              <a:rPr lang="en-US" altLang="zh-CN" sz="900" dirty="0">
                <a:latin typeface="+mn-lt"/>
                <a:ea typeface="+mn-ea"/>
              </a:rPr>
              <a:t>/</a:t>
            </a:r>
            <a:r>
              <a:rPr lang="zh-CN" altLang="en-US" sz="900" dirty="0">
                <a:latin typeface="+mn-lt"/>
                <a:ea typeface="+mn-ea"/>
              </a:rPr>
              <a:t>文字边框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399143C-FDAD-45F1-BC44-030BD92ABA98}"/>
              </a:ext>
            </a:extLst>
          </p:cNvPr>
          <p:cNvSpPr txBox="1"/>
          <p:nvPr userDrawn="1"/>
        </p:nvSpPr>
        <p:spPr bwMode="auto">
          <a:xfrm>
            <a:off x="12162526" y="4523977"/>
            <a:ext cx="1088651" cy="227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768" tIns="43884" rIns="87768" bIns="4388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auto"/>
            <a:r>
              <a:rPr lang="zh-CN" altLang="en-US" sz="900" dirty="0">
                <a:latin typeface="+mn-lt"/>
                <a:ea typeface="+mn-ea"/>
              </a:rPr>
              <a:t>导航灰底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08D80BD-0AC4-4D30-BDF8-F241047905A7}"/>
              </a:ext>
            </a:extLst>
          </p:cNvPr>
          <p:cNvSpPr txBox="1"/>
          <p:nvPr userDrawn="1"/>
        </p:nvSpPr>
        <p:spPr bwMode="auto">
          <a:xfrm>
            <a:off x="12457445" y="4812094"/>
            <a:ext cx="498816" cy="227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768" tIns="43884" rIns="87768" bIns="4388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auto"/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</a:rPr>
              <a:t>红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9CBC549-23CA-4012-B493-FF768D1829F1}"/>
              </a:ext>
            </a:extLst>
          </p:cNvPr>
          <p:cNvSpPr txBox="1"/>
          <p:nvPr userDrawn="1"/>
        </p:nvSpPr>
        <p:spPr bwMode="auto">
          <a:xfrm>
            <a:off x="12249538" y="5100196"/>
            <a:ext cx="914633" cy="227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768" tIns="43884" rIns="87768" bIns="4388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auto"/>
            <a:r>
              <a:rPr lang="zh-CN" altLang="en-US" sz="900" dirty="0">
                <a:latin typeface="+mn-lt"/>
                <a:ea typeface="+mn-ea"/>
              </a:rPr>
              <a:t>表格</a:t>
            </a:r>
            <a:r>
              <a:rPr lang="en-US" altLang="zh-CN" sz="900" dirty="0">
                <a:latin typeface="+mn-lt"/>
                <a:ea typeface="+mn-ea"/>
              </a:rPr>
              <a:t>/</a:t>
            </a:r>
            <a:r>
              <a:rPr lang="zh-CN" altLang="en-US" sz="900" dirty="0">
                <a:latin typeface="+mn-lt"/>
                <a:ea typeface="+mn-ea"/>
              </a:rPr>
              <a:t>文字底色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E210CD8-3823-4C2E-B3EA-E42C40CFB29F}"/>
              </a:ext>
            </a:extLst>
          </p:cNvPr>
          <p:cNvSpPr/>
          <p:nvPr userDrawn="1"/>
        </p:nvSpPr>
        <p:spPr>
          <a:xfrm>
            <a:off x="12246898" y="5485453"/>
            <a:ext cx="461833" cy="288000"/>
          </a:xfrm>
          <a:prstGeom prst="rect">
            <a:avLst/>
          </a:prstGeom>
          <a:solidFill>
            <a:srgbClr val="FFF2CC"/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E210CD8-3823-4C2E-B3EA-E42C40CFB29F}"/>
              </a:ext>
            </a:extLst>
          </p:cNvPr>
          <p:cNvSpPr/>
          <p:nvPr userDrawn="1"/>
        </p:nvSpPr>
        <p:spPr>
          <a:xfrm>
            <a:off x="12708730" y="5485453"/>
            <a:ext cx="458075" cy="288000"/>
          </a:xfrm>
          <a:prstGeom prst="rect">
            <a:avLst/>
          </a:prstGeom>
          <a:solidFill>
            <a:srgbClr val="FFD17D"/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9CBC549-23CA-4012-B493-FF768D1829F1}"/>
              </a:ext>
            </a:extLst>
          </p:cNvPr>
          <p:cNvSpPr txBox="1"/>
          <p:nvPr userDrawn="1"/>
        </p:nvSpPr>
        <p:spPr bwMode="auto">
          <a:xfrm>
            <a:off x="12502813" y="5515891"/>
            <a:ext cx="408083" cy="227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768" tIns="43884" rIns="87768" bIns="4388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auto"/>
            <a:r>
              <a:rPr lang="zh-CN" altLang="en-US" sz="900" dirty="0">
                <a:latin typeface="+mn-lt"/>
                <a:ea typeface="+mn-ea"/>
              </a:rPr>
              <a:t>备用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47DE7E3-EC9F-4331-B252-7BCE51B7F0DA}"/>
              </a:ext>
            </a:extLst>
          </p:cNvPr>
          <p:cNvSpPr/>
          <p:nvPr userDrawn="1"/>
        </p:nvSpPr>
        <p:spPr>
          <a:xfrm>
            <a:off x="12246898" y="5773453"/>
            <a:ext cx="919908" cy="288000"/>
          </a:xfrm>
          <a:prstGeom prst="rect">
            <a:avLst/>
          </a:prstGeom>
          <a:solidFill>
            <a:schemeClr val="accent3"/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08D80BD-0AC4-4D30-BDF8-F241047905A7}"/>
              </a:ext>
            </a:extLst>
          </p:cNvPr>
          <p:cNvSpPr txBox="1"/>
          <p:nvPr userDrawn="1"/>
        </p:nvSpPr>
        <p:spPr bwMode="auto">
          <a:xfrm>
            <a:off x="12560520" y="5813738"/>
            <a:ext cx="292666" cy="227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768" tIns="43884" rIns="87768" bIns="4388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auto"/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</a:rPr>
              <a:t>绿</a:t>
            </a:r>
          </a:p>
        </p:txBody>
      </p:sp>
    </p:spTree>
    <p:extLst>
      <p:ext uri="{BB962C8B-B14F-4D97-AF65-F5344CB8AC3E}">
        <p14:creationId xmlns:p14="http://schemas.microsoft.com/office/powerpoint/2010/main" val="73099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</p:sldLayoutIdLst>
  <p:txStyles>
    <p:titleStyle>
      <a:lvl1pPr algn="l" defTabSz="914034" rtl="0" eaLnBrk="1" latinLnBrk="0" hangingPunct="1">
        <a:lnSpc>
          <a:spcPct val="90000"/>
        </a:lnSpc>
        <a:spcBef>
          <a:spcPct val="0"/>
        </a:spcBef>
        <a:buNone/>
        <a:defRPr sz="34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2279" indent="-302279" algn="l" defTabSz="914034" rtl="0" eaLnBrk="1" latinLnBrk="0" hangingPunct="1">
        <a:lnSpc>
          <a:spcPct val="140000"/>
        </a:lnSpc>
        <a:spcBef>
          <a:spcPts val="792"/>
        </a:spcBef>
        <a:buFont typeface="Arial" panose="020B0604020202020204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654938" indent="-251899" algn="l" defTabSz="914034" rtl="0" eaLnBrk="1" latinLnBrk="0" hangingPunct="1">
        <a:lnSpc>
          <a:spcPct val="140000"/>
        </a:lnSpc>
        <a:spcBef>
          <a:spcPts val="720"/>
        </a:spcBef>
        <a:buClrTx/>
        <a:buFont typeface="Huawei Sans" panose="020C0503030203020204" pitchFamily="34" charset="0"/>
        <a:buChar char="▫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003998" indent="-201519" algn="l" defTabSz="914034" rtl="0" eaLnBrk="1" latinLnBrk="0" hangingPunct="1">
        <a:lnSpc>
          <a:spcPct val="140000"/>
        </a:lnSpc>
        <a:spcBef>
          <a:spcPts val="648"/>
        </a:spcBef>
        <a:buClrTx/>
        <a:buFont typeface="微软雅黑" panose="020B0503020204020204" pitchFamily="34" charset="-122"/>
        <a:buChar char="▪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99840" indent="-197921" algn="l" defTabSz="914034" rtl="0" eaLnBrk="1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>
          <a:solidFill>
            <a:schemeClr val="tx1"/>
          </a:solidFill>
          <a:latin typeface="+mn-lt"/>
          <a:ea typeface="+mn-ea"/>
          <a:cs typeface="+mn-cs"/>
        </a:defRPr>
      </a:lvl4pPr>
      <a:lvl5pPr marL="1802879" indent="-201519" algn="l" defTabSz="914034" rtl="0" eaLnBrk="1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1" userDrawn="1">
          <p15:clr>
            <a:srgbClr val="F26B43"/>
          </p15:clr>
        </p15:guide>
        <p15:guide id="4" pos="7399" userDrawn="1">
          <p15:clr>
            <a:srgbClr val="F26B43"/>
          </p15:clr>
        </p15:guide>
        <p15:guide id="5" orient="horz" pos="2341" userDrawn="1">
          <p15:clr>
            <a:srgbClr val="F26B43"/>
          </p15:clr>
        </p15:guide>
        <p15:guide id="6" orient="horz" pos="4020" userDrawn="1">
          <p15:clr>
            <a:srgbClr val="F26B43"/>
          </p15:clr>
        </p15:guide>
        <p15:guide id="7" orient="horz" pos="777" userDrawn="1">
          <p15:clr>
            <a:srgbClr val="F26B43"/>
          </p15:clr>
        </p15:guide>
        <p15:guide id="8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sym typeface="Huawei Sans" panose="020C0503030203020204" pitchFamily="34" charset="0"/>
              </a:rPr>
              <a:t>常用协议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679067"/>
      </p:ext>
    </p:extLst>
  </p:cSld>
  <p:clrMapOvr>
    <a:masterClrMapping/>
  </p:clrMapOvr>
  <p:transition advClick="0" advTm="8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7F7F7F"/>
                </a:solidFill>
                <a:sym typeface="Huawei Sans" panose="020C0503030203020204" pitchFamily="34" charset="0"/>
              </a:rPr>
              <a:t>TCP/UDP</a:t>
            </a:r>
          </a:p>
          <a:p>
            <a:r>
              <a:rPr lang="en-US" altLang="zh-CN" b="1">
                <a:sym typeface="Huawei Sans" panose="020C0503030203020204" pitchFamily="34" charset="0"/>
              </a:rPr>
              <a:t>ARP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ICMP</a:t>
            </a:r>
            <a:endParaRPr lang="zh-CN" altLang="en-US">
              <a:solidFill>
                <a:schemeClr val="bg1">
                  <a:lumMod val="50000"/>
                </a:schemeClr>
              </a:solidFill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088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Huawei Sans" panose="020C0503030203020204" pitchFamily="34" charset="0"/>
              </a:rPr>
              <a:t>数据链路层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915988" y="1233488"/>
            <a:ext cx="11276012" cy="1690687"/>
          </a:xfrm>
        </p:spPr>
        <p:txBody>
          <a:bodyPr/>
          <a:lstStyle/>
          <a:p>
            <a:r>
              <a:rPr lang="zh-CN" altLang="en-US" sz="2000"/>
              <a:t>数据链路层位于网络层和物理层之间，可以向网络层的</a:t>
            </a:r>
            <a:r>
              <a:rPr lang="en-US" altLang="zh-CN" sz="2000"/>
              <a:t>IP</a:t>
            </a:r>
            <a:r>
              <a:rPr lang="zh-CN" altLang="en-US" sz="2000"/>
              <a:t>、</a:t>
            </a:r>
            <a:r>
              <a:rPr lang="en-US" altLang="zh-CN" sz="2000"/>
              <a:t>IPv6</a:t>
            </a:r>
            <a:r>
              <a:rPr lang="zh-CN" altLang="en-US" sz="2000"/>
              <a:t>等协议提供服务。数据链路层的</a:t>
            </a:r>
            <a:r>
              <a:rPr lang="en-US" altLang="zh-CN" sz="2000"/>
              <a:t>PDU</a:t>
            </a:r>
            <a:r>
              <a:rPr lang="zh-CN" altLang="en-US" sz="2000"/>
              <a:t>被称为</a:t>
            </a:r>
            <a:r>
              <a:rPr lang="en-US" altLang="zh-CN" sz="2000"/>
              <a:t>Frame</a:t>
            </a:r>
            <a:r>
              <a:rPr lang="zh-CN" altLang="en-US" sz="2000"/>
              <a:t>（帧）。</a:t>
            </a:r>
          </a:p>
          <a:p>
            <a:r>
              <a:rPr lang="zh-CN" altLang="en-US" sz="2000"/>
              <a:t>以太网（</a:t>
            </a:r>
            <a:r>
              <a:rPr lang="en-US" altLang="zh-CN" sz="2000"/>
              <a:t>Ethernet</a:t>
            </a:r>
            <a:r>
              <a:rPr lang="zh-CN" altLang="en-US" sz="2000"/>
              <a:t>）是最常见的数据链路层协议。</a:t>
            </a:r>
          </a:p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7740000" y="126000"/>
            <a:ext cx="4261923" cy="276999"/>
            <a:chOff x="7340824" y="36668"/>
            <a:chExt cx="4261923" cy="276999"/>
          </a:xfrm>
        </p:grpSpPr>
        <p:sp>
          <p:nvSpPr>
            <p:cNvPr id="19" name="五边形 18"/>
            <p:cNvSpPr/>
            <p:nvPr/>
          </p:nvSpPr>
          <p:spPr bwMode="auto">
            <a:xfrm>
              <a:off x="7340824" y="36668"/>
              <a:ext cx="710921" cy="276999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应用层</a:t>
              </a:r>
              <a:endParaRPr lang="en-US" altLang="zh-CN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0" name="燕尾形 19"/>
            <p:cNvSpPr/>
            <p:nvPr/>
          </p:nvSpPr>
          <p:spPr bwMode="auto">
            <a:xfrm>
              <a:off x="7943613" y="36668"/>
              <a:ext cx="925200" cy="27699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传输层</a:t>
              </a:r>
              <a:endPara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1" name="燕尾形 20"/>
            <p:cNvSpPr/>
            <p:nvPr/>
          </p:nvSpPr>
          <p:spPr bwMode="auto">
            <a:xfrm>
              <a:off x="8746167" y="36668"/>
              <a:ext cx="925451" cy="27699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网络层</a:t>
              </a:r>
              <a:endPara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2" name="燕尾形 21"/>
            <p:cNvSpPr/>
            <p:nvPr/>
          </p:nvSpPr>
          <p:spPr bwMode="auto">
            <a:xfrm>
              <a:off x="9548972" y="36668"/>
              <a:ext cx="1250968" cy="276999"/>
            </a:xfrm>
            <a:prstGeom prst="chevron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200" kern="0">
                  <a:solidFill>
                    <a:srgbClr val="FFFFFF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数据链路层</a:t>
              </a:r>
              <a:endParaRPr lang="zh-CN" altLang="en-US" sz="1200" kern="0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3" name="燕尾形 22"/>
            <p:cNvSpPr/>
            <p:nvPr/>
          </p:nvSpPr>
          <p:spPr bwMode="auto">
            <a:xfrm>
              <a:off x="10677296" y="36668"/>
              <a:ext cx="925451" cy="27699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ts val="0"/>
                </a:spcBef>
                <a:defRPr/>
              </a:pPr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物理层</a:t>
              </a:r>
              <a:endPara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4818254" y="4593440"/>
            <a:ext cx="5713112" cy="1126462"/>
          </a:xfrm>
          <a:prstGeom prst="rect">
            <a:avLst/>
          </a:prstGeom>
          <a:solidFill>
            <a:srgbClr val="F3FBFE"/>
          </a:solidFill>
          <a:ln w="12700">
            <a:solidFill>
              <a:srgbClr val="99DFF9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数据链路层位于网络层和物理层之间：</a:t>
            </a:r>
            <a:endParaRPr lang="en-US" altLang="zh-CN" sz="16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74299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ym typeface="Huawei Sans" panose="020C0503030203020204" pitchFamily="34" charset="0"/>
              </a:rPr>
              <a:t>数据链路层向网络层提供“段内通信”。</a:t>
            </a:r>
            <a:endParaRPr lang="en-US" altLang="zh-CN" sz="1600" dirty="0">
              <a:sym typeface="Huawei Sans" panose="020C0503030203020204" pitchFamily="34" charset="0"/>
            </a:endParaRPr>
          </a:p>
          <a:p>
            <a:pPr marL="74299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ym typeface="Huawei Sans" panose="020C0503030203020204" pitchFamily="34" charset="0"/>
              </a:rPr>
              <a:t>负责组帧、物理编址、差错控制等功能。</a:t>
            </a:r>
            <a:endParaRPr lang="en-US" altLang="zh-CN" sz="1600" dirty="0">
              <a:sym typeface="Huawei Sans" panose="020C0503030203020204" pitchFamily="34" charset="0"/>
            </a:endParaRPr>
          </a:p>
          <a:p>
            <a:pPr marL="74299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ym typeface="Huawei Sans" panose="020C0503030203020204" pitchFamily="34" charset="0"/>
              </a:rPr>
              <a:t>常见的数据链路层协议有：</a:t>
            </a:r>
            <a:r>
              <a:rPr lang="zh-CN" altLang="en-US" sz="1600">
                <a:sym typeface="Huawei Sans" panose="020C0503030203020204" pitchFamily="34" charset="0"/>
              </a:rPr>
              <a:t>以太网、</a:t>
            </a:r>
            <a:r>
              <a:rPr lang="en-US" altLang="zh-CN" sz="1600">
                <a:sym typeface="Huawei Sans" panose="020C0503030203020204" pitchFamily="34" charset="0"/>
              </a:rPr>
              <a:t>PPPoE</a:t>
            </a:r>
            <a:r>
              <a:rPr lang="zh-CN" altLang="en-US" sz="1600">
                <a:sym typeface="Huawei Sans" panose="020C0503030203020204" pitchFamily="34" charset="0"/>
              </a:rPr>
              <a:t>、</a:t>
            </a:r>
            <a:r>
              <a:rPr lang="en-US" altLang="zh-CN" sz="1600" dirty="0">
                <a:sym typeface="Huawei Sans" panose="020C0503030203020204" pitchFamily="34" charset="0"/>
              </a:rPr>
              <a:t>PPP</a:t>
            </a:r>
            <a:r>
              <a:rPr lang="zh-CN" altLang="en-US" sz="1600" dirty="0">
                <a:sym typeface="Huawei Sans" panose="020C0503030203020204" pitchFamily="34" charset="0"/>
              </a:rPr>
              <a:t>等。</a:t>
            </a:r>
          </a:p>
        </p:txBody>
      </p:sp>
      <p:sp>
        <p:nvSpPr>
          <p:cNvPr id="15" name="Right Arrow 157"/>
          <p:cNvSpPr/>
          <p:nvPr/>
        </p:nvSpPr>
        <p:spPr>
          <a:xfrm>
            <a:off x="4006205" y="4923814"/>
            <a:ext cx="647343" cy="356242"/>
          </a:xfrm>
          <a:prstGeom prst="rightArrow">
            <a:avLst>
              <a:gd name="adj1" fmla="val 40000"/>
              <a:gd name="adj2" fmla="val 50000"/>
            </a:avLst>
          </a:prstGeom>
          <a:gradFill flip="none" rotWithShape="1">
            <a:gsLst>
              <a:gs pos="15000">
                <a:schemeClr val="accent1">
                  <a:lumMod val="5000"/>
                  <a:lumOff val="95000"/>
                  <a:alpha val="0"/>
                </a:schemeClr>
              </a:gs>
              <a:gs pos="81000">
                <a:srgbClr val="99DFF9"/>
              </a:gs>
            </a:gsLst>
            <a:lin ang="0" scaled="1"/>
            <a:tileRect/>
          </a:gradFill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aphicFrame>
        <p:nvGraphicFramePr>
          <p:cNvPr id="16" name="表格 35"/>
          <p:cNvGraphicFramePr>
            <a:graphicFrameLocks noGrp="1"/>
          </p:cNvGraphicFramePr>
          <p:nvPr/>
        </p:nvGraphicFramePr>
        <p:xfrm>
          <a:off x="2459038" y="2924175"/>
          <a:ext cx="1486577" cy="3282565"/>
        </p:xfrm>
        <a:graphic>
          <a:graphicData uri="http://schemas.openxmlformats.org/drawingml/2006/table">
            <a:tbl>
              <a:tblPr>
                <a:effectLst>
                  <a:outerShdw blurRad="50800" dist="38100" dir="2700000" sx="1000" sy="1000" algn="tl" rotWithShape="0">
                    <a:prstClr val="black"/>
                  </a:outerShdw>
                </a:effectLst>
                <a:tableStyleId>{5C22544A-7EE6-4342-B048-85BDC9FD1C3A}</a:tableStyleId>
              </a:tblPr>
              <a:tblGrid>
                <a:gridCol w="1486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65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应用层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5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传输层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5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网络层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65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数据链路层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（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Frame</a:t>
                      </a:r>
                      <a:r>
                        <a:rPr lang="zh-CN" altLang="en-US" sz="1800" b="1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）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65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物理层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047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/>
        </p:nvGrpSpPr>
        <p:grpSpPr>
          <a:xfrm>
            <a:off x="8355740" y="2315907"/>
            <a:ext cx="3276364" cy="1836204"/>
            <a:chOff x="2531604" y="3429000"/>
            <a:chExt cx="3276364" cy="1836204"/>
          </a:xfrm>
        </p:grpSpPr>
        <p:sp>
          <p:nvSpPr>
            <p:cNvPr id="65" name="圆角矩形 64"/>
            <p:cNvSpPr/>
            <p:nvPr/>
          </p:nvSpPr>
          <p:spPr>
            <a:xfrm>
              <a:off x="2531604" y="3429000"/>
              <a:ext cx="3024336" cy="1836204"/>
            </a:xfrm>
            <a:prstGeom prst="roundRect">
              <a:avLst>
                <a:gd name="adj" fmla="val 7676"/>
              </a:avLst>
            </a:prstGeom>
            <a:solidFill>
              <a:schemeClr val="bg1"/>
            </a:solidFill>
            <a:ln w="9525" cap="flat" cmpd="sng" algn="ctr">
              <a:solidFill>
                <a:srgbClr val="99DFF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 bwMode="auto">
            <a:xfrm>
              <a:off x="2603612" y="3772644"/>
              <a:ext cx="3204356" cy="8965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40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姓名：主机</a:t>
              </a:r>
              <a:r>
                <a:rPr lang="en-US" altLang="zh-CN" sz="140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</a:t>
              </a:r>
              <a:endParaRPr lang="en-US" altLang="zh-CN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>
                <a:lnSpc>
                  <a:spcPct val="125000"/>
                </a:lnSpc>
              </a:pPr>
              <a:endParaRPr lang="en-US" altLang="zh-CN" sz="14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4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MAC</a:t>
              </a:r>
              <a:r>
                <a:rPr lang="zh-CN" altLang="en-US" sz="14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地址</a:t>
              </a:r>
              <a:r>
                <a:rPr lang="en-US" altLang="zh-CN" sz="14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/</a:t>
              </a:r>
              <a:r>
                <a:rPr lang="zh-CN" altLang="en-US" sz="14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以太网地址</a:t>
              </a:r>
              <a:r>
                <a:rPr lang="en-US" altLang="zh-CN" sz="14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/</a:t>
              </a:r>
              <a:r>
                <a:rPr lang="zh-CN" altLang="en-US" sz="14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物理地址：</a:t>
              </a: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2711624" y="4797152"/>
              <a:ext cx="360000" cy="252028"/>
            </a:xfrm>
            <a:prstGeom prst="roundRect">
              <a:avLst/>
            </a:prstGeom>
            <a:solidFill>
              <a:srgbClr val="F3FBFE"/>
            </a:solidFill>
            <a:ln w="9525" cap="flat" cmpd="sng" algn="ctr">
              <a:solidFill>
                <a:srgbClr val="99DFF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3100467" y="4797152"/>
              <a:ext cx="360000" cy="252028"/>
            </a:xfrm>
            <a:prstGeom prst="roundRect">
              <a:avLst/>
            </a:prstGeom>
            <a:solidFill>
              <a:srgbClr val="F3FBFE"/>
            </a:solidFill>
            <a:ln w="9525" cap="flat" cmpd="sng" algn="ctr">
              <a:solidFill>
                <a:srgbClr val="99DFF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3489310" y="4797152"/>
              <a:ext cx="360000" cy="252028"/>
            </a:xfrm>
            <a:prstGeom prst="roundRect">
              <a:avLst/>
            </a:prstGeom>
            <a:solidFill>
              <a:srgbClr val="F3FBFE"/>
            </a:solidFill>
            <a:ln w="9525" cap="flat" cmpd="sng" algn="ctr">
              <a:solidFill>
                <a:srgbClr val="99DFF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3878153" y="4797152"/>
              <a:ext cx="360000" cy="252028"/>
            </a:xfrm>
            <a:prstGeom prst="roundRect">
              <a:avLst/>
            </a:prstGeom>
            <a:solidFill>
              <a:srgbClr val="F3FBFE"/>
            </a:solidFill>
            <a:ln w="9525" cap="flat" cmpd="sng" algn="ctr">
              <a:solidFill>
                <a:srgbClr val="99DFF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4266996" y="4797152"/>
              <a:ext cx="360000" cy="252028"/>
            </a:xfrm>
            <a:prstGeom prst="roundRect">
              <a:avLst/>
            </a:prstGeom>
            <a:solidFill>
              <a:srgbClr val="F3FBFE"/>
            </a:solidFill>
            <a:ln w="9525" cap="flat" cmpd="sng" algn="ctr">
              <a:solidFill>
                <a:srgbClr val="99DFF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4655840" y="4797152"/>
              <a:ext cx="360000" cy="252028"/>
            </a:xfrm>
            <a:prstGeom prst="roundRect">
              <a:avLst/>
            </a:prstGeom>
            <a:solidFill>
              <a:srgbClr val="F3FBFE"/>
            </a:solidFill>
            <a:ln w="9525" cap="flat" cmpd="sng" algn="ctr">
              <a:solidFill>
                <a:srgbClr val="99DFF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Huawei Sans" panose="020C0503030203020204" pitchFamily="34" charset="0"/>
              </a:rPr>
              <a:t>以太网与</a:t>
            </a:r>
            <a:r>
              <a:rPr lang="en-US" altLang="zh-CN">
                <a:sym typeface="Huawei Sans" panose="020C0503030203020204" pitchFamily="34" charset="0"/>
              </a:rPr>
              <a:t>MAC</a:t>
            </a:r>
            <a:r>
              <a:rPr lang="zh-CN" altLang="en-US">
                <a:sym typeface="Huawei Sans" panose="020C0503030203020204" pitchFamily="34" charset="0"/>
              </a:rPr>
              <a:t>地址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12" name="圆角矩形 75"/>
          <p:cNvSpPr/>
          <p:nvPr/>
        </p:nvSpPr>
        <p:spPr>
          <a:xfrm>
            <a:off x="593192" y="1434637"/>
            <a:ext cx="5397705" cy="396000"/>
          </a:xfrm>
          <a:prstGeom prst="roundRect">
            <a:avLst>
              <a:gd name="adj" fmla="val 1060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以太网定义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627802" y="2214074"/>
            <a:ext cx="3564396" cy="2504663"/>
            <a:chOff x="1146953" y="2214074"/>
            <a:chExt cx="3564396" cy="2504663"/>
          </a:xfrm>
        </p:grpSpPr>
        <p:grpSp>
          <p:nvGrpSpPr>
            <p:cNvPr id="15" name="组合 14"/>
            <p:cNvGrpSpPr/>
            <p:nvPr/>
          </p:nvGrpSpPr>
          <p:grpSpPr>
            <a:xfrm>
              <a:off x="1146953" y="2214074"/>
              <a:ext cx="3564396" cy="2504663"/>
              <a:chOff x="6888088" y="2960306"/>
              <a:chExt cx="3564396" cy="2504663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6888088" y="4257092"/>
                <a:ext cx="82809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主机</a:t>
                </a:r>
                <a:r>
                  <a:rPr lang="en-US" altLang="zh-CN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A</a:t>
                </a:r>
                <a:endPara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pic>
            <p:nvPicPr>
              <p:cNvPr id="18" name="图片 17" descr="PC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996100" y="3789040"/>
                <a:ext cx="609376" cy="468000"/>
              </a:xfrm>
              <a:prstGeom prst="rect">
                <a:avLst/>
              </a:prstGeom>
            </p:spPr>
          </p:pic>
          <p:cxnSp>
            <p:nvCxnSpPr>
              <p:cNvPr id="19" name="直接连接符 18"/>
              <p:cNvCxnSpPr>
                <a:stCxn id="18" idx="0"/>
                <a:endCxn id="20" idx="2"/>
              </p:cNvCxnSpPr>
              <p:nvPr/>
            </p:nvCxnSpPr>
            <p:spPr bwMode="auto">
              <a:xfrm flipV="1">
                <a:off x="7300788" y="3428306"/>
                <a:ext cx="1008112" cy="36073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3534" y="2960306"/>
                <a:ext cx="570732" cy="468000"/>
              </a:xfrm>
              <a:prstGeom prst="rect">
                <a:avLst/>
              </a:prstGeom>
            </p:spPr>
          </p:pic>
          <p:pic>
            <p:nvPicPr>
              <p:cNvPr id="27" name="图片 26" descr="PC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004212" y="3789040"/>
                <a:ext cx="609376" cy="468000"/>
              </a:xfrm>
              <a:prstGeom prst="rect">
                <a:avLst/>
              </a:prstGeom>
            </p:spPr>
          </p:pic>
          <p:cxnSp>
            <p:nvCxnSpPr>
              <p:cNvPr id="28" name="直接连接符 27"/>
              <p:cNvCxnSpPr>
                <a:stCxn id="27" idx="0"/>
                <a:endCxn id="20" idx="2"/>
              </p:cNvCxnSpPr>
              <p:nvPr/>
            </p:nvCxnSpPr>
            <p:spPr bwMode="auto">
              <a:xfrm flipV="1">
                <a:off x="8308900" y="3428306"/>
                <a:ext cx="0" cy="36073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2324" y="3789040"/>
                <a:ext cx="570732" cy="468000"/>
              </a:xfrm>
              <a:prstGeom prst="rect">
                <a:avLst/>
              </a:prstGeom>
            </p:spPr>
          </p:pic>
          <p:cxnSp>
            <p:nvCxnSpPr>
              <p:cNvPr id="30" name="直接连接符 29"/>
              <p:cNvCxnSpPr>
                <a:stCxn id="29" idx="0"/>
                <a:endCxn id="20" idx="2"/>
              </p:cNvCxnSpPr>
              <p:nvPr/>
            </p:nvCxnSpPr>
            <p:spPr bwMode="auto">
              <a:xfrm flipH="1" flipV="1">
                <a:off x="8308900" y="3428306"/>
                <a:ext cx="988790" cy="36073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pic>
            <p:nvPicPr>
              <p:cNvPr id="31" name="图片 30" descr="PC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366944" y="4689140"/>
                <a:ext cx="609376" cy="468000"/>
              </a:xfrm>
              <a:prstGeom prst="rect">
                <a:avLst/>
              </a:prstGeom>
            </p:spPr>
          </p:pic>
          <p:cxnSp>
            <p:nvCxnSpPr>
              <p:cNvPr id="32" name="直接连接符 31"/>
              <p:cNvCxnSpPr>
                <a:stCxn id="31" idx="0"/>
                <a:endCxn id="29" idx="2"/>
              </p:cNvCxnSpPr>
              <p:nvPr/>
            </p:nvCxnSpPr>
            <p:spPr bwMode="auto">
              <a:xfrm flipV="1">
                <a:off x="8671632" y="4257040"/>
                <a:ext cx="626058" cy="4321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pic>
            <p:nvPicPr>
              <p:cNvPr id="33" name="图片 32" descr="PC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195036" y="4689140"/>
                <a:ext cx="609376" cy="468000"/>
              </a:xfrm>
              <a:prstGeom prst="rect">
                <a:avLst/>
              </a:prstGeom>
            </p:spPr>
          </p:pic>
          <p:cxnSp>
            <p:nvCxnSpPr>
              <p:cNvPr id="34" name="直接连接符 33"/>
              <p:cNvCxnSpPr>
                <a:stCxn id="33" idx="0"/>
                <a:endCxn id="29" idx="2"/>
              </p:cNvCxnSpPr>
              <p:nvPr/>
            </p:nvCxnSpPr>
            <p:spPr bwMode="auto">
              <a:xfrm flipH="1" flipV="1">
                <a:off x="9297690" y="4257040"/>
                <a:ext cx="202034" cy="4321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5" name="矩形 34"/>
              <p:cNvSpPr/>
              <p:nvPr/>
            </p:nvSpPr>
            <p:spPr>
              <a:xfrm>
                <a:off x="7896200" y="4257092"/>
                <a:ext cx="82809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主机</a:t>
                </a:r>
                <a:r>
                  <a:rPr lang="en-US" altLang="zh-CN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B</a:t>
                </a:r>
                <a:endPara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8256240" y="5157192"/>
                <a:ext cx="82809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主机</a:t>
                </a:r>
                <a:r>
                  <a:rPr lang="en-US" altLang="zh-CN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C</a:t>
                </a:r>
                <a:endPara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9048328" y="5157192"/>
                <a:ext cx="82809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主机</a:t>
                </a:r>
                <a:r>
                  <a:rPr lang="en-US" altLang="zh-CN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D</a:t>
                </a:r>
                <a:endPara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8508268" y="3049215"/>
                <a:ext cx="97210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交换机</a:t>
                </a:r>
                <a:r>
                  <a:rPr lang="en-US" altLang="zh-CN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A</a:t>
                </a:r>
                <a:endPara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9480376" y="3841303"/>
                <a:ext cx="97210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交换机</a:t>
                </a:r>
                <a:r>
                  <a:rPr lang="en-US" altLang="zh-CN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B</a:t>
                </a:r>
                <a:endPara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1355702" y="4133823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网络</a:t>
              </a:r>
              <a:r>
                <a:rPr lang="en-US" altLang="zh-CN" b="1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</a:t>
              </a:r>
              <a:endParaRPr lang="zh-CN" altLang="en-US" b="1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593191" y="5055046"/>
            <a:ext cx="5397705" cy="86793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以太网是一种广播式数据链路层协议，支持多点接入。</a:t>
            </a:r>
            <a:endParaRPr lang="en-US" altLang="zh-CN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个人电脑的网络接口遵循的就是以太网标准。</a:t>
            </a:r>
            <a:endParaRPr lang="en-US" altLang="zh-CN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一般情况下，一个广播域对应着一个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IP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网段。</a:t>
            </a:r>
            <a:endParaRPr lang="en-US" altLang="zh-CN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1" name="圆角矩形 75"/>
          <p:cNvSpPr/>
          <p:nvPr/>
        </p:nvSpPr>
        <p:spPr>
          <a:xfrm>
            <a:off x="6278915" y="1434637"/>
            <a:ext cx="5397705" cy="396000"/>
          </a:xfrm>
          <a:prstGeom prst="roundRect">
            <a:avLst>
              <a:gd name="adj" fmla="val 1060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以太网</a:t>
            </a:r>
            <a:r>
              <a:rPr lang="en-US" altLang="zh-CN" b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MAC</a:t>
            </a:r>
            <a:r>
              <a:rPr lang="zh-CN" altLang="en-US" b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地址</a:t>
            </a:r>
          </a:p>
        </p:txBody>
      </p:sp>
      <p:cxnSp>
        <p:nvCxnSpPr>
          <p:cNvPr id="42" name="直接连接符 41"/>
          <p:cNvCxnSpPr/>
          <p:nvPr/>
        </p:nvCxnSpPr>
        <p:spPr>
          <a:xfrm flipV="1">
            <a:off x="6096000" y="1354636"/>
            <a:ext cx="0" cy="496639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7302196" y="3775501"/>
            <a:ext cx="8280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主机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</a:t>
            </a:r>
            <a:endPara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pic>
        <p:nvPicPr>
          <p:cNvPr id="60" name="图片 59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10208" y="3307449"/>
            <a:ext cx="609376" cy="468000"/>
          </a:xfrm>
          <a:prstGeom prst="rect">
            <a:avLst/>
          </a:prstGeom>
        </p:spPr>
      </p:pic>
      <p:pic>
        <p:nvPicPr>
          <p:cNvPr id="61" name="图片 60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15256" y="2627071"/>
            <a:ext cx="609376" cy="468000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6311197" y="4808824"/>
            <a:ext cx="5397705" cy="138499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MAC (Media Access Control)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地址在网络中唯一标识一个网卡，每个网卡都需要且会有唯一的一个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MAC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地址。</a:t>
            </a:r>
            <a:endParaRPr lang="en-US" altLang="zh-CN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MAC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用于在一个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IP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网段内，寻址找到具体的物理设备。</a:t>
            </a:r>
            <a:endParaRPr lang="en-US" altLang="zh-CN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工作在数据链路层的设备。例如以太网交换机，会维护一张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MAC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地址表，用于指导数据帧转发。</a:t>
            </a:r>
          </a:p>
        </p:txBody>
      </p:sp>
      <p:sp>
        <p:nvSpPr>
          <p:cNvPr id="55" name="圆角矩形标注 54"/>
          <p:cNvSpPr/>
          <p:nvPr/>
        </p:nvSpPr>
        <p:spPr>
          <a:xfrm>
            <a:off x="6278915" y="2362778"/>
            <a:ext cx="1512168" cy="756778"/>
          </a:xfrm>
          <a:prstGeom prst="wedgeRoundRectCallout">
            <a:avLst>
              <a:gd name="adj1" fmla="val 34913"/>
              <a:gd name="adj2" fmla="val 66276"/>
              <a:gd name="adj3" fmla="val 16667"/>
            </a:avLst>
          </a:prstGeom>
          <a:solidFill>
            <a:srgbClr val="F3FBFE"/>
          </a:solidFill>
          <a:ln w="9525" cap="flat" cmpd="sng" algn="ctr">
            <a:solidFill>
              <a:srgbClr val="99DFF9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3" name="文本框 62"/>
          <p:cNvSpPr txBox="1"/>
          <p:nvPr/>
        </p:nvSpPr>
        <p:spPr bwMode="auto">
          <a:xfrm>
            <a:off x="6278915" y="2445653"/>
            <a:ext cx="1584176" cy="533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我一出厂就有专属的</a:t>
            </a:r>
            <a:r>
              <a:rPr lang="en-US" altLang="zh-CN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MAC</a:t>
            </a:r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地址了。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7740000" y="126000"/>
            <a:ext cx="4261923" cy="276999"/>
            <a:chOff x="7340824" y="36668"/>
            <a:chExt cx="4261923" cy="276999"/>
          </a:xfrm>
        </p:grpSpPr>
        <p:sp>
          <p:nvSpPr>
            <p:cNvPr id="49" name="五边形 48"/>
            <p:cNvSpPr/>
            <p:nvPr/>
          </p:nvSpPr>
          <p:spPr bwMode="auto">
            <a:xfrm>
              <a:off x="7340824" y="36668"/>
              <a:ext cx="710921" cy="276999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应用层</a:t>
              </a:r>
              <a:endParaRPr lang="en-US" altLang="zh-CN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0" name="燕尾形 49"/>
            <p:cNvSpPr/>
            <p:nvPr/>
          </p:nvSpPr>
          <p:spPr bwMode="auto">
            <a:xfrm>
              <a:off x="7943613" y="36668"/>
              <a:ext cx="925200" cy="27699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传输层</a:t>
              </a:r>
              <a:endPara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1" name="燕尾形 50"/>
            <p:cNvSpPr/>
            <p:nvPr/>
          </p:nvSpPr>
          <p:spPr bwMode="auto">
            <a:xfrm>
              <a:off x="8746167" y="36668"/>
              <a:ext cx="925451" cy="27699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网络层</a:t>
              </a:r>
              <a:endPara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2" name="燕尾形 51"/>
            <p:cNvSpPr/>
            <p:nvPr/>
          </p:nvSpPr>
          <p:spPr bwMode="auto">
            <a:xfrm>
              <a:off x="9548972" y="36668"/>
              <a:ext cx="1250968" cy="276999"/>
            </a:xfrm>
            <a:prstGeom prst="chevron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200" kern="0">
                  <a:solidFill>
                    <a:srgbClr val="FFFFFF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数据链路层</a:t>
              </a:r>
              <a:endParaRPr lang="zh-CN" altLang="en-US" sz="1200" kern="0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3" name="燕尾形 52"/>
            <p:cNvSpPr/>
            <p:nvPr/>
          </p:nvSpPr>
          <p:spPr bwMode="auto">
            <a:xfrm>
              <a:off x="10677296" y="36668"/>
              <a:ext cx="925451" cy="27699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ts val="0"/>
                </a:spcBef>
                <a:defRPr/>
              </a:pPr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物理层</a:t>
              </a:r>
              <a:endPara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6471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Huawei Sans" panose="020C0503030203020204" pitchFamily="34" charset="0"/>
              </a:rPr>
              <a:t>地址解析协议 </a:t>
            </a:r>
            <a:r>
              <a:rPr lang="en-US" altLang="zh-CN">
                <a:sym typeface="Huawei Sans" panose="020C0503030203020204" pitchFamily="34" charset="0"/>
              </a:rPr>
              <a:t>(ARP)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915988" y="1233488"/>
            <a:ext cx="11276012" cy="1182687"/>
          </a:xfrm>
        </p:spPr>
        <p:txBody>
          <a:bodyPr/>
          <a:lstStyle/>
          <a:p>
            <a:r>
              <a:rPr lang="en-US" altLang="zh-CN">
                <a:sym typeface="Huawei Sans" panose="020C0503030203020204" pitchFamily="34" charset="0"/>
              </a:rPr>
              <a:t>ARP</a:t>
            </a:r>
            <a:r>
              <a:rPr lang="zh-CN" altLang="en-US">
                <a:sym typeface="Huawei Sans" panose="020C0503030203020204" pitchFamily="34" charset="0"/>
              </a:rPr>
              <a:t> （</a:t>
            </a:r>
            <a:r>
              <a:rPr lang="en-US" altLang="zh-CN">
                <a:sym typeface="Huawei Sans" panose="020C0503030203020204" pitchFamily="34" charset="0"/>
              </a:rPr>
              <a:t>Address Resolution Protocol</a:t>
            </a:r>
            <a:r>
              <a:rPr lang="zh-CN" altLang="en-US">
                <a:sym typeface="Huawei Sans" panose="020C0503030203020204" pitchFamily="34" charset="0"/>
              </a:rPr>
              <a:t>）地址解析协议：</a:t>
            </a:r>
            <a:endParaRPr lang="en-US" altLang="zh-CN">
              <a:sym typeface="Huawei Sans" panose="020C0503030203020204" pitchFamily="34" charset="0"/>
            </a:endParaRPr>
          </a:p>
          <a:p>
            <a:pPr lvl="1"/>
            <a:r>
              <a:rPr lang="zh-CN" altLang="en-US">
                <a:sym typeface="Huawei Sans" panose="020C0503030203020204" pitchFamily="34" charset="0"/>
              </a:rPr>
              <a:t>根据已知的</a:t>
            </a:r>
            <a:r>
              <a:rPr lang="en-US" altLang="zh-CN">
                <a:sym typeface="Huawei Sans" panose="020C0503030203020204" pitchFamily="34" charset="0"/>
              </a:rPr>
              <a:t>IP</a:t>
            </a:r>
            <a:r>
              <a:rPr lang="zh-CN" altLang="en-US">
                <a:sym typeface="Huawei Sans" panose="020C0503030203020204" pitchFamily="34" charset="0"/>
              </a:rPr>
              <a:t>地址解析获得其对应的</a:t>
            </a:r>
            <a:r>
              <a:rPr lang="en-US" altLang="zh-CN">
                <a:sym typeface="Huawei Sans" panose="020C0503030203020204" pitchFamily="34" charset="0"/>
              </a:rPr>
              <a:t>MAC</a:t>
            </a:r>
            <a:r>
              <a:rPr lang="zh-CN" altLang="en-US">
                <a:sym typeface="Huawei Sans" panose="020C0503030203020204" pitchFamily="34" charset="0"/>
              </a:rPr>
              <a:t>地址。</a:t>
            </a:r>
          </a:p>
          <a:p>
            <a:endParaRPr lang="zh-CN" altLang="en-US" dirty="0">
              <a:sym typeface="Huawei Sans" panose="020C0503030203020204" pitchFamily="34" charset="0"/>
            </a:endParaRPr>
          </a:p>
        </p:txBody>
      </p:sp>
      <p:pic>
        <p:nvPicPr>
          <p:cNvPr id="37" name="图片 36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05690" y="3465004"/>
            <a:ext cx="703126" cy="540000"/>
          </a:xfrm>
          <a:prstGeom prst="rect">
            <a:avLst/>
          </a:prstGeom>
        </p:spPr>
      </p:pic>
      <p:cxnSp>
        <p:nvCxnSpPr>
          <p:cNvPr id="48" name="直接连接符 47"/>
          <p:cNvCxnSpPr>
            <a:stCxn id="37" idx="3"/>
            <a:endCxn id="51" idx="1"/>
          </p:cNvCxnSpPr>
          <p:nvPr/>
        </p:nvCxnSpPr>
        <p:spPr bwMode="auto">
          <a:xfrm>
            <a:off x="4008816" y="3735004"/>
            <a:ext cx="433743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矩形 48"/>
          <p:cNvSpPr/>
          <p:nvPr/>
        </p:nvSpPr>
        <p:spPr>
          <a:xfrm>
            <a:off x="1542542" y="3825044"/>
            <a:ext cx="17991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192.168.1.1/24</a:t>
            </a:r>
          </a:p>
        </p:txBody>
      </p:sp>
      <p:sp>
        <p:nvSpPr>
          <p:cNvPr id="50" name="矩形 49"/>
          <p:cNvSpPr/>
          <p:nvPr/>
        </p:nvSpPr>
        <p:spPr>
          <a:xfrm>
            <a:off x="1145450" y="4077072"/>
            <a:ext cx="21962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3C-52-82-49-7E-9D</a:t>
            </a:r>
          </a:p>
        </p:txBody>
      </p:sp>
      <p:pic>
        <p:nvPicPr>
          <p:cNvPr id="51" name="图片 50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46250" y="3465004"/>
            <a:ext cx="703126" cy="540000"/>
          </a:xfrm>
          <a:prstGeom prst="rect">
            <a:avLst/>
          </a:prstGeom>
        </p:spPr>
      </p:pic>
      <p:sp>
        <p:nvSpPr>
          <p:cNvPr id="52" name="矩形 51"/>
          <p:cNvSpPr/>
          <p:nvPr/>
        </p:nvSpPr>
        <p:spPr>
          <a:xfrm>
            <a:off x="9030326" y="3825044"/>
            <a:ext cx="18531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192.168.1.2/24</a:t>
            </a:r>
          </a:p>
        </p:txBody>
      </p:sp>
      <p:sp>
        <p:nvSpPr>
          <p:cNvPr id="53" name="矩形 52"/>
          <p:cNvSpPr/>
          <p:nvPr/>
        </p:nvSpPr>
        <p:spPr>
          <a:xfrm>
            <a:off x="9030326" y="4077072"/>
            <a:ext cx="20162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48-A4-72-1C-8F-4F</a:t>
            </a:r>
          </a:p>
        </p:txBody>
      </p:sp>
      <p:sp>
        <p:nvSpPr>
          <p:cNvPr id="54" name="矩形 53"/>
          <p:cNvSpPr/>
          <p:nvPr/>
        </p:nvSpPr>
        <p:spPr>
          <a:xfrm>
            <a:off x="2513602" y="3573016"/>
            <a:ext cx="8640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Host A</a:t>
            </a:r>
          </a:p>
        </p:txBody>
      </p:sp>
      <p:sp>
        <p:nvSpPr>
          <p:cNvPr id="55" name="矩形 54"/>
          <p:cNvSpPr/>
          <p:nvPr/>
        </p:nvSpPr>
        <p:spPr>
          <a:xfrm>
            <a:off x="9030326" y="3573016"/>
            <a:ext cx="8640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Host B</a:t>
            </a:r>
          </a:p>
        </p:txBody>
      </p:sp>
      <p:cxnSp>
        <p:nvCxnSpPr>
          <p:cNvPr id="56" name="直接箭头连接符 55"/>
          <p:cNvCxnSpPr/>
          <p:nvPr/>
        </p:nvCxnSpPr>
        <p:spPr bwMode="auto">
          <a:xfrm>
            <a:off x="4133782" y="3609020"/>
            <a:ext cx="900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矩形 58"/>
          <p:cNvSpPr/>
          <p:nvPr/>
        </p:nvSpPr>
        <p:spPr>
          <a:xfrm>
            <a:off x="4979875" y="2852936"/>
            <a:ext cx="27913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ARP</a:t>
            </a:r>
            <a:r>
              <a:rPr lang="zh-CN" altLang="en-US" sz="1600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请求</a:t>
            </a:r>
            <a:r>
              <a:rPr lang="zh-CN" altLang="en-US" sz="1600" b="1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报文 </a:t>
            </a:r>
            <a:endParaRPr lang="en-US" altLang="zh-CN" sz="1600" b="1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60" name="直接箭头连接符 59"/>
          <p:cNvCxnSpPr/>
          <p:nvPr/>
        </p:nvCxnSpPr>
        <p:spPr bwMode="auto">
          <a:xfrm>
            <a:off x="7266130" y="3861048"/>
            <a:ext cx="900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  <p:sp>
        <p:nvSpPr>
          <p:cNvPr id="63" name="矩形 62"/>
          <p:cNvSpPr/>
          <p:nvPr/>
        </p:nvSpPr>
        <p:spPr>
          <a:xfrm>
            <a:off x="6018481" y="4013030"/>
            <a:ext cx="22513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ARP</a:t>
            </a:r>
            <a:r>
              <a:rPr lang="zh-CN" altLang="en-US" sz="1600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响应</a:t>
            </a:r>
            <a:r>
              <a:rPr lang="zh-CN" altLang="en-US" sz="1600" b="1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报文 </a:t>
            </a:r>
            <a:endParaRPr lang="en-US" altLang="zh-CN" sz="1600" b="1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endParaRPr lang="en-US" altLang="zh-CN" sz="1600" b="1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979876" y="3104964"/>
            <a:ext cx="27913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目的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IP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地址：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192.168.1.2</a:t>
            </a:r>
          </a:p>
          <a:p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目的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MAC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地址：？</a:t>
            </a:r>
            <a:endParaRPr lang="en-US" altLang="zh-CN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978937" y="4284803"/>
            <a:ext cx="30704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源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IP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地址：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192.168.1.2</a:t>
            </a:r>
          </a:p>
          <a:p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源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MAC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地址：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48-A4-72-1C-8F-4F</a:t>
            </a:r>
          </a:p>
        </p:txBody>
      </p:sp>
      <p:grpSp>
        <p:nvGrpSpPr>
          <p:cNvPr id="27" name="组合 26"/>
          <p:cNvGrpSpPr/>
          <p:nvPr/>
        </p:nvGrpSpPr>
        <p:grpSpPr>
          <a:xfrm rot="10800000">
            <a:off x="4378604" y="3252809"/>
            <a:ext cx="410355" cy="275493"/>
            <a:chOff x="7383369" y="3528374"/>
            <a:chExt cx="321775" cy="216024"/>
          </a:xfrm>
        </p:grpSpPr>
        <p:sp>
          <p:nvSpPr>
            <p:cNvPr id="28" name="同侧圆角矩形 27"/>
            <p:cNvSpPr/>
            <p:nvPr/>
          </p:nvSpPr>
          <p:spPr bwMode="auto">
            <a:xfrm>
              <a:off x="7383369" y="3528374"/>
              <a:ext cx="321775" cy="216024"/>
            </a:xfrm>
            <a:prstGeom prst="round2SameRect">
              <a:avLst/>
            </a:prstGeom>
            <a:solidFill>
              <a:srgbClr val="FFD17D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7386180" y="3590032"/>
              <a:ext cx="316152" cy="154366"/>
            </a:xfrm>
            <a:prstGeom prst="triangle">
              <a:avLst/>
            </a:prstGeom>
            <a:solidFill>
              <a:srgbClr val="FFD17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 rot="10800000">
            <a:off x="7491106" y="4013030"/>
            <a:ext cx="410355" cy="275493"/>
            <a:chOff x="7383369" y="3528374"/>
            <a:chExt cx="321775" cy="216024"/>
          </a:xfrm>
        </p:grpSpPr>
        <p:sp>
          <p:nvSpPr>
            <p:cNvPr id="38" name="同侧圆角矩形 37"/>
            <p:cNvSpPr/>
            <p:nvPr/>
          </p:nvSpPr>
          <p:spPr bwMode="auto">
            <a:xfrm>
              <a:off x="7383369" y="3528374"/>
              <a:ext cx="321775" cy="216024"/>
            </a:xfrm>
            <a:prstGeom prst="round2SameRect">
              <a:avLst/>
            </a:prstGeom>
            <a:solidFill>
              <a:srgbClr val="FFD17D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39" name="等腰三角形 38"/>
            <p:cNvSpPr/>
            <p:nvPr/>
          </p:nvSpPr>
          <p:spPr>
            <a:xfrm>
              <a:off x="7386180" y="3590032"/>
              <a:ext cx="316152" cy="154366"/>
            </a:xfrm>
            <a:prstGeom prst="triangle">
              <a:avLst/>
            </a:prstGeom>
            <a:solidFill>
              <a:srgbClr val="FFD17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740000" y="126000"/>
            <a:ext cx="4261923" cy="276999"/>
            <a:chOff x="7340824" y="36668"/>
            <a:chExt cx="4261923" cy="276999"/>
          </a:xfrm>
        </p:grpSpPr>
        <p:sp>
          <p:nvSpPr>
            <p:cNvPr id="41" name="五边形 40"/>
            <p:cNvSpPr/>
            <p:nvPr/>
          </p:nvSpPr>
          <p:spPr bwMode="auto">
            <a:xfrm>
              <a:off x="7340824" y="36668"/>
              <a:ext cx="710921" cy="276999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应用层</a:t>
              </a:r>
              <a:endParaRPr lang="en-US" altLang="zh-CN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42" name="燕尾形 41"/>
            <p:cNvSpPr/>
            <p:nvPr/>
          </p:nvSpPr>
          <p:spPr bwMode="auto">
            <a:xfrm>
              <a:off x="7943613" y="36668"/>
              <a:ext cx="925200" cy="27699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传输层</a:t>
              </a:r>
              <a:endPara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43" name="燕尾形 42"/>
            <p:cNvSpPr/>
            <p:nvPr/>
          </p:nvSpPr>
          <p:spPr bwMode="auto">
            <a:xfrm>
              <a:off x="8746167" y="36668"/>
              <a:ext cx="925451" cy="27699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网络层</a:t>
              </a:r>
              <a:endPara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44" name="燕尾形 43"/>
            <p:cNvSpPr/>
            <p:nvPr/>
          </p:nvSpPr>
          <p:spPr bwMode="auto">
            <a:xfrm>
              <a:off x="9548972" y="36668"/>
              <a:ext cx="1250968" cy="276999"/>
            </a:xfrm>
            <a:prstGeom prst="chevron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200" kern="0">
                  <a:solidFill>
                    <a:srgbClr val="FFFFFF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数据链路层</a:t>
              </a:r>
              <a:endParaRPr lang="zh-CN" altLang="en-US" sz="1200" kern="0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45" name="燕尾形 44"/>
            <p:cNvSpPr/>
            <p:nvPr/>
          </p:nvSpPr>
          <p:spPr bwMode="auto">
            <a:xfrm>
              <a:off x="10677296" y="36668"/>
              <a:ext cx="925451" cy="27699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ts val="0"/>
                </a:spcBef>
                <a:defRPr/>
              </a:pPr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物理层</a:t>
              </a:r>
              <a:endPara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1120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Huawei Sans" panose="020C0503030203020204" pitchFamily="34" charset="0"/>
              </a:rPr>
              <a:t>ARP</a:t>
            </a:r>
            <a:r>
              <a:rPr lang="zh-CN" altLang="en-US">
                <a:sym typeface="Huawei Sans" panose="020C0503030203020204" pitchFamily="34" charset="0"/>
              </a:rPr>
              <a:t>的工作原理 </a:t>
            </a:r>
            <a:r>
              <a:rPr lang="en-US" altLang="zh-CN">
                <a:sym typeface="Huawei Sans" panose="020C0503030203020204" pitchFamily="34" charset="0"/>
              </a:rPr>
              <a:t>(1)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2819350" y="3880616"/>
            <a:ext cx="4320000" cy="1024548"/>
          </a:xfrm>
          <a:prstGeom prst="rect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t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4" name="AutoShape 28"/>
          <p:cNvSpPr>
            <a:spLocks/>
          </p:cNvSpPr>
          <p:nvPr/>
        </p:nvSpPr>
        <p:spPr bwMode="auto">
          <a:xfrm flipH="1">
            <a:off x="2578696" y="4031652"/>
            <a:ext cx="4212469" cy="63094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arrow" w="med" len="med"/>
          </a:ln>
        </p:spPr>
        <p:txBody>
          <a:bodyPr wrap="square" anchor="ctr">
            <a:spAutoFit/>
          </a:bodyPr>
          <a:lstStyle>
            <a:lvl1pPr marL="287338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125000"/>
              </a:lnSpc>
            </a:pP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Host 1&gt;</a:t>
            </a:r>
            <a:r>
              <a:rPr lang="en-US" altLang="zh-CN" sz="1400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arp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-a</a:t>
            </a:r>
            <a:endPara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  <a:p>
            <a:pPr algn="l">
              <a:lnSpc>
                <a:spcPct val="125000"/>
              </a:lnSpc>
            </a:pP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Internet Address    Physical Address   Type</a:t>
            </a: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96" y="2222078"/>
            <a:ext cx="790244" cy="648000"/>
          </a:xfrm>
          <a:prstGeom prst="rect">
            <a:avLst/>
          </a:prstGeom>
        </p:spPr>
      </p:pic>
      <p:pic>
        <p:nvPicPr>
          <p:cNvPr id="49" name="图片 48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70533" y="2222078"/>
            <a:ext cx="843751" cy="648000"/>
          </a:xfrm>
          <a:prstGeom prst="rect">
            <a:avLst/>
          </a:prstGeom>
        </p:spPr>
      </p:pic>
      <p:pic>
        <p:nvPicPr>
          <p:cNvPr id="50" name="图片 49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35494" y="2222078"/>
            <a:ext cx="843751" cy="648000"/>
          </a:xfrm>
          <a:prstGeom prst="rect">
            <a:avLst/>
          </a:prstGeom>
        </p:spPr>
      </p:pic>
      <p:cxnSp>
        <p:nvCxnSpPr>
          <p:cNvPr id="51" name="直接连接符 50"/>
          <p:cNvCxnSpPr>
            <a:stCxn id="49" idx="3"/>
            <a:endCxn id="48" idx="1"/>
          </p:cNvCxnSpPr>
          <p:nvPr/>
        </p:nvCxnSpPr>
        <p:spPr bwMode="auto">
          <a:xfrm>
            <a:off x="3714284" y="2546078"/>
            <a:ext cx="197331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直接连接符 51"/>
          <p:cNvCxnSpPr>
            <a:stCxn id="48" idx="3"/>
            <a:endCxn id="50" idx="1"/>
          </p:cNvCxnSpPr>
          <p:nvPr/>
        </p:nvCxnSpPr>
        <p:spPr bwMode="auto">
          <a:xfrm>
            <a:off x="6477840" y="2546078"/>
            <a:ext cx="195765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矩形 53"/>
          <p:cNvSpPr/>
          <p:nvPr/>
        </p:nvSpPr>
        <p:spPr>
          <a:xfrm>
            <a:off x="4778745" y="2269115"/>
            <a:ext cx="10441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GE 0/0/1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362921" y="2269115"/>
            <a:ext cx="10441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GE 0/0/2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06537" y="1898042"/>
            <a:ext cx="7560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Host 1</a:t>
            </a:r>
            <a:endPara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523161" y="1898042"/>
            <a:ext cx="7560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Host 2</a:t>
            </a:r>
            <a:endPara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566842" y="2942158"/>
            <a:ext cx="26002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IP 1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：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192.168.1.1/24</a:t>
            </a:r>
          </a:p>
          <a:p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MAC </a:t>
            </a:r>
            <a:r>
              <a:rPr lang="en-US" altLang="zh-CN" sz="140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</a:t>
            </a:r>
            <a:r>
              <a:rPr lang="zh-CN" altLang="en-US" sz="140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：</a:t>
            </a:r>
            <a:r>
              <a:rPr lang="en-US" altLang="zh-CN" sz="140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3C-52-82-49-7E-9D</a:t>
            </a:r>
            <a:endPara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147462" y="2942158"/>
            <a:ext cx="25298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IP 2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：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192.168.1.2/24</a:t>
            </a:r>
          </a:p>
          <a:p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MAC </a:t>
            </a:r>
            <a:r>
              <a:rPr lang="en-US" altLang="zh-CN" sz="140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</a:t>
            </a:r>
            <a:r>
              <a:rPr lang="zh-CN" altLang="en-US" sz="140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：</a:t>
            </a:r>
            <a:r>
              <a:rPr lang="en-US" altLang="zh-CN" sz="140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48-A4-72-1C-8F-4F</a:t>
            </a:r>
            <a:endPara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7308593" y="3878867"/>
            <a:ext cx="3734951" cy="1921858"/>
          </a:xfrm>
          <a:prstGeom prst="rect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t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308593" y="3914871"/>
            <a:ext cx="3734154" cy="215849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400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Step 1</a:t>
            </a:r>
            <a:r>
              <a:rPr lang="zh-CN" altLang="en-US" sz="1400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：</a:t>
            </a:r>
            <a:endParaRPr lang="en-US" altLang="zh-CN" sz="1400" b="1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285750" indent="-28575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在发送数据前，设备会先查找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ARP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缓存表。</a:t>
            </a:r>
            <a:endParaRPr lang="en-US" altLang="zh-CN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285750" indent="-28575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如果缓存表中存在对方设备的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MAC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地址，则直接采用该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MAC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地址来封装帧，然后将帧发送出去。如果缓存表中不存在相应信息，则通过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ARP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来获取。</a:t>
            </a:r>
            <a:endParaRPr lang="en-US" altLang="zh-CN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 flipV="1">
            <a:off x="6083484" y="1465994"/>
            <a:ext cx="532231" cy="7560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矩形 40"/>
          <p:cNvSpPr/>
          <p:nvPr/>
        </p:nvSpPr>
        <p:spPr>
          <a:xfrm rot="18340776">
            <a:off x="5640659" y="1724326"/>
            <a:ext cx="10441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GE 0/0/3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0" name="圆角矩形 69"/>
          <p:cNvSpPr/>
          <p:nvPr/>
        </p:nvSpPr>
        <p:spPr bwMode="auto">
          <a:xfrm>
            <a:off x="822883" y="1980831"/>
            <a:ext cx="1513631" cy="376058"/>
          </a:xfrm>
          <a:prstGeom prst="roundRect">
            <a:avLst/>
          </a:prstGeom>
          <a:solidFill>
            <a:srgbClr val="1AABE2">
              <a:alpha val="5000"/>
            </a:srgb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Host 1 ARP</a:t>
            </a:r>
            <a:r>
              <a:rPr lang="zh-CN" altLang="en-US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缓存</a:t>
            </a:r>
          </a:p>
        </p:txBody>
      </p:sp>
      <p:sp>
        <p:nvSpPr>
          <p:cNvPr id="71" name="圆角矩形 70"/>
          <p:cNvSpPr/>
          <p:nvPr/>
        </p:nvSpPr>
        <p:spPr bwMode="auto">
          <a:xfrm>
            <a:off x="822883" y="2592979"/>
            <a:ext cx="1513631" cy="376058"/>
          </a:xfrm>
          <a:prstGeom prst="roundRect">
            <a:avLst/>
          </a:prstGeom>
          <a:noFill/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ARP</a:t>
            </a:r>
            <a:r>
              <a:rPr lang="zh-CN" altLang="en-US"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请求</a:t>
            </a:r>
            <a:endParaRPr lang="zh-CN" altLang="en-US" sz="1400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2" name="圆角矩形 71"/>
          <p:cNvSpPr/>
          <p:nvPr/>
        </p:nvSpPr>
        <p:spPr bwMode="auto">
          <a:xfrm>
            <a:off x="822883" y="3241011"/>
            <a:ext cx="1513631" cy="376058"/>
          </a:xfrm>
          <a:prstGeom prst="roundRect">
            <a:avLst/>
          </a:prstGeom>
          <a:noFill/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Host 2 ARP</a:t>
            </a:r>
            <a:r>
              <a:rPr lang="zh-CN" altLang="en-US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缓存</a:t>
            </a:r>
          </a:p>
        </p:txBody>
      </p:sp>
      <p:sp>
        <p:nvSpPr>
          <p:cNvPr id="73" name="圆角矩形 72"/>
          <p:cNvSpPr/>
          <p:nvPr/>
        </p:nvSpPr>
        <p:spPr bwMode="auto">
          <a:xfrm>
            <a:off x="822883" y="3889083"/>
            <a:ext cx="1513631" cy="376058"/>
          </a:xfrm>
          <a:prstGeom prst="roundRect">
            <a:avLst/>
          </a:prstGeom>
          <a:noFill/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ARP</a:t>
            </a:r>
            <a:r>
              <a:rPr lang="zh-CN" altLang="en-US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响应</a:t>
            </a:r>
          </a:p>
        </p:txBody>
      </p:sp>
      <p:cxnSp>
        <p:nvCxnSpPr>
          <p:cNvPr id="74" name="直接箭头连接符 73"/>
          <p:cNvCxnSpPr>
            <a:stCxn id="70" idx="2"/>
            <a:endCxn id="71" idx="0"/>
          </p:cNvCxnSpPr>
          <p:nvPr/>
        </p:nvCxnSpPr>
        <p:spPr bwMode="auto">
          <a:xfrm>
            <a:off x="1579699" y="2356889"/>
            <a:ext cx="0" cy="2360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直接箭头连接符 74"/>
          <p:cNvCxnSpPr>
            <a:stCxn id="71" idx="2"/>
            <a:endCxn id="72" idx="0"/>
          </p:cNvCxnSpPr>
          <p:nvPr/>
        </p:nvCxnSpPr>
        <p:spPr bwMode="auto">
          <a:xfrm>
            <a:off x="1579699" y="2969037"/>
            <a:ext cx="0" cy="2719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直接箭头连接符 75"/>
          <p:cNvCxnSpPr>
            <a:stCxn id="72" idx="2"/>
            <a:endCxn id="73" idx="0"/>
          </p:cNvCxnSpPr>
          <p:nvPr/>
        </p:nvCxnSpPr>
        <p:spPr bwMode="auto">
          <a:xfrm>
            <a:off x="1579699" y="3617069"/>
            <a:ext cx="0" cy="272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圆角矩形 76"/>
          <p:cNvSpPr/>
          <p:nvPr/>
        </p:nvSpPr>
        <p:spPr bwMode="auto">
          <a:xfrm>
            <a:off x="822883" y="4537155"/>
            <a:ext cx="1513631" cy="376058"/>
          </a:xfrm>
          <a:prstGeom prst="roundRect">
            <a:avLst/>
          </a:prstGeom>
          <a:noFill/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Host 1 ARP</a:t>
            </a:r>
            <a:r>
              <a:rPr lang="zh-CN" altLang="en-US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缓存</a:t>
            </a:r>
          </a:p>
        </p:txBody>
      </p:sp>
      <p:cxnSp>
        <p:nvCxnSpPr>
          <p:cNvPr id="78" name="直接箭头连接符 77"/>
          <p:cNvCxnSpPr>
            <a:stCxn id="73" idx="2"/>
            <a:endCxn id="77" idx="0"/>
          </p:cNvCxnSpPr>
          <p:nvPr/>
        </p:nvCxnSpPr>
        <p:spPr bwMode="auto">
          <a:xfrm>
            <a:off x="1579699" y="4265141"/>
            <a:ext cx="0" cy="272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9" name="圆角矩形标注 78"/>
          <p:cNvSpPr/>
          <p:nvPr/>
        </p:nvSpPr>
        <p:spPr>
          <a:xfrm>
            <a:off x="4707091" y="5056200"/>
            <a:ext cx="1800966" cy="524853"/>
          </a:xfrm>
          <a:prstGeom prst="wedgeRoundRectCallout">
            <a:avLst>
              <a:gd name="adj1" fmla="val -32276"/>
              <a:gd name="adj2" fmla="val -87156"/>
              <a:gd name="adj3" fmla="val 16667"/>
            </a:avLst>
          </a:prstGeom>
          <a:solidFill>
            <a:srgbClr val="F3FBFE"/>
          </a:solidFill>
          <a:ln w="9525" cap="flat" cmpd="sng" algn="ctr">
            <a:solidFill>
              <a:srgbClr val="99DFF9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ARP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缓存表为空</a:t>
            </a:r>
          </a:p>
        </p:txBody>
      </p:sp>
      <p:sp>
        <p:nvSpPr>
          <p:cNvPr id="80" name="Oval 4"/>
          <p:cNvSpPr>
            <a:spLocks noChangeAspect="1"/>
          </p:cNvSpPr>
          <p:nvPr/>
        </p:nvSpPr>
        <p:spPr>
          <a:xfrm>
            <a:off x="2819350" y="3550903"/>
            <a:ext cx="252000" cy="252000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</a:t>
            </a:r>
            <a:endParaRPr lang="zh-CN" altLang="en-US" sz="14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7740000" y="126000"/>
            <a:ext cx="4261923" cy="276999"/>
            <a:chOff x="7340824" y="36668"/>
            <a:chExt cx="4261923" cy="276999"/>
          </a:xfrm>
        </p:grpSpPr>
        <p:sp>
          <p:nvSpPr>
            <p:cNvPr id="38" name="五边形 37"/>
            <p:cNvSpPr/>
            <p:nvPr/>
          </p:nvSpPr>
          <p:spPr bwMode="auto">
            <a:xfrm>
              <a:off x="7340824" y="36668"/>
              <a:ext cx="710921" cy="276999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应用层</a:t>
              </a:r>
              <a:endParaRPr lang="en-US" altLang="zh-CN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9" name="燕尾形 38"/>
            <p:cNvSpPr/>
            <p:nvPr/>
          </p:nvSpPr>
          <p:spPr bwMode="auto">
            <a:xfrm>
              <a:off x="7943613" y="36668"/>
              <a:ext cx="925200" cy="27699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传输层</a:t>
              </a:r>
              <a:endPara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42" name="燕尾形 41"/>
            <p:cNvSpPr/>
            <p:nvPr/>
          </p:nvSpPr>
          <p:spPr bwMode="auto">
            <a:xfrm>
              <a:off x="8746167" y="36668"/>
              <a:ext cx="925451" cy="27699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网络层</a:t>
              </a:r>
              <a:endPara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3" name="燕尾形 52"/>
            <p:cNvSpPr/>
            <p:nvPr/>
          </p:nvSpPr>
          <p:spPr bwMode="auto">
            <a:xfrm>
              <a:off x="9548972" y="36668"/>
              <a:ext cx="1250968" cy="276999"/>
            </a:xfrm>
            <a:prstGeom prst="chevron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200" kern="0">
                  <a:solidFill>
                    <a:srgbClr val="FFFFFF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数据链路层</a:t>
              </a:r>
              <a:endParaRPr lang="zh-CN" altLang="en-US" sz="1200" kern="0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6" name="燕尾形 55"/>
            <p:cNvSpPr/>
            <p:nvPr/>
          </p:nvSpPr>
          <p:spPr bwMode="auto">
            <a:xfrm>
              <a:off x="10677296" y="36668"/>
              <a:ext cx="925451" cy="27699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ts val="0"/>
                </a:spcBef>
                <a:defRPr/>
              </a:pPr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物理层</a:t>
              </a:r>
              <a:endPara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0406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7868562" y="5275038"/>
            <a:ext cx="3592034" cy="1039402"/>
          </a:xfrm>
          <a:prstGeom prst="rect">
            <a:avLst/>
          </a:prstGeom>
          <a:solidFill>
            <a:srgbClr val="F3FBFE"/>
          </a:solidFill>
          <a:ln w="12700">
            <a:solidFill>
              <a:srgbClr val="99DFF9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400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Step 3</a:t>
            </a:r>
            <a:r>
              <a:rPr lang="zh-CN" altLang="en-US" sz="1400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：</a:t>
            </a:r>
            <a:endParaRPr lang="en-US" altLang="zh-CN" sz="1400" b="1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285750" indent="-28575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ARP Request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是广播数据帧，因此交换机收到后，会对该帧执行泛洪操作。</a:t>
            </a:r>
            <a:endParaRPr lang="en-US" altLang="zh-CN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Huawei Sans" panose="020C0503030203020204" pitchFamily="34" charset="0"/>
              </a:rPr>
              <a:t>ARP</a:t>
            </a:r>
            <a:r>
              <a:rPr lang="zh-CN" altLang="en-US">
                <a:sym typeface="Huawei Sans" panose="020C0503030203020204" pitchFamily="34" charset="0"/>
              </a:rPr>
              <a:t>的工作原理 </a:t>
            </a:r>
            <a:r>
              <a:rPr lang="en-US" altLang="zh-CN">
                <a:sym typeface="Huawei Sans" panose="020C0503030203020204" pitchFamily="34" charset="0"/>
              </a:rPr>
              <a:t>(2)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362" y="2222078"/>
            <a:ext cx="790244" cy="648000"/>
          </a:xfrm>
          <a:prstGeom prst="rect">
            <a:avLst/>
          </a:prstGeom>
        </p:spPr>
      </p:pic>
      <p:pic>
        <p:nvPicPr>
          <p:cNvPr id="49" name="图片 48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71299" y="2222078"/>
            <a:ext cx="843751" cy="648000"/>
          </a:xfrm>
          <a:prstGeom prst="rect">
            <a:avLst/>
          </a:prstGeom>
        </p:spPr>
      </p:pic>
      <p:pic>
        <p:nvPicPr>
          <p:cNvPr id="50" name="图片 49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36260" y="2222078"/>
            <a:ext cx="843751" cy="648000"/>
          </a:xfrm>
          <a:prstGeom prst="rect">
            <a:avLst/>
          </a:prstGeom>
        </p:spPr>
      </p:pic>
      <p:cxnSp>
        <p:nvCxnSpPr>
          <p:cNvPr id="51" name="直接连接符 50"/>
          <p:cNvCxnSpPr>
            <a:stCxn id="49" idx="3"/>
            <a:endCxn id="48" idx="1"/>
          </p:cNvCxnSpPr>
          <p:nvPr/>
        </p:nvCxnSpPr>
        <p:spPr bwMode="auto">
          <a:xfrm>
            <a:off x="3715050" y="2546078"/>
            <a:ext cx="197331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直接连接符 51"/>
          <p:cNvCxnSpPr>
            <a:stCxn id="48" idx="3"/>
            <a:endCxn id="50" idx="1"/>
          </p:cNvCxnSpPr>
          <p:nvPr/>
        </p:nvCxnSpPr>
        <p:spPr bwMode="auto">
          <a:xfrm>
            <a:off x="6478606" y="2546078"/>
            <a:ext cx="195765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直接连接符 52"/>
          <p:cNvCxnSpPr>
            <a:stCxn id="48" idx="0"/>
          </p:cNvCxnSpPr>
          <p:nvPr/>
        </p:nvCxnSpPr>
        <p:spPr bwMode="auto">
          <a:xfrm flipV="1">
            <a:off x="6083484" y="1465994"/>
            <a:ext cx="532231" cy="7560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矩形 53"/>
          <p:cNvSpPr/>
          <p:nvPr/>
        </p:nvSpPr>
        <p:spPr>
          <a:xfrm>
            <a:off x="4779511" y="2269115"/>
            <a:ext cx="10441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GE 0/0/1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363687" y="2269115"/>
            <a:ext cx="10441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GE 0/0/2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 rot="18340776">
            <a:off x="5640659" y="1724326"/>
            <a:ext cx="10441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GE 0/0/3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07303" y="1898042"/>
            <a:ext cx="7560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Host 1</a:t>
            </a:r>
            <a:endPara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523927" y="1898042"/>
            <a:ext cx="7560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Host 2</a:t>
            </a:r>
            <a:endPara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567607" y="2942158"/>
            <a:ext cx="26720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IP 1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：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192.168.1.1/24</a:t>
            </a:r>
          </a:p>
          <a:p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MAC </a:t>
            </a:r>
            <a:r>
              <a:rPr lang="en-US" altLang="zh-CN" sz="140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</a:t>
            </a:r>
            <a:r>
              <a:rPr lang="zh-CN" altLang="en-US" sz="140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：</a:t>
            </a:r>
            <a:r>
              <a:rPr lang="en-US" altLang="zh-CN" sz="140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3C-52-82-49-7E-9D</a:t>
            </a:r>
            <a:endPara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148228" y="2942158"/>
            <a:ext cx="26517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IP 2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：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192.168.1.2/24</a:t>
            </a:r>
          </a:p>
          <a:p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MAC </a:t>
            </a:r>
            <a:r>
              <a:rPr lang="en-US" altLang="zh-CN" sz="140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</a:t>
            </a:r>
            <a:r>
              <a:rPr lang="zh-CN" altLang="en-US" sz="140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：</a:t>
            </a:r>
            <a:r>
              <a:rPr lang="en-US" altLang="zh-CN" sz="140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48-A4-72-1C-8F-4F</a:t>
            </a:r>
            <a:endPara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3323693" y="3941773"/>
          <a:ext cx="3384375" cy="47936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3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err="1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Eth_II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cs"/>
                        <a:sym typeface="Huawei Sans" panose="020C050303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ARP Request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cs"/>
                        <a:sym typeface="Huawei Sans" panose="020C050303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B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FCS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cs"/>
                        <a:sym typeface="Huawei Sans" panose="020C050303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AutoShape 28"/>
          <p:cNvSpPr>
            <a:spLocks/>
          </p:cNvSpPr>
          <p:nvPr/>
        </p:nvSpPr>
        <p:spPr bwMode="auto">
          <a:xfrm flipH="1">
            <a:off x="2315580" y="4690445"/>
            <a:ext cx="2052228" cy="116955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arrow" w="med" len="med"/>
          </a:ln>
        </p:spPr>
        <p:txBody>
          <a:bodyPr wrap="square" anchor="ctr">
            <a:spAutoFit/>
          </a:bodyPr>
          <a:lstStyle>
            <a:lvl1pPr marL="287338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125000"/>
              </a:lnSpc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目的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MAC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：</a:t>
            </a:r>
            <a:endParaRPr lang="en-US" altLang="zh-CN" sz="1400" dirty="0"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  <a:p>
            <a:pPr algn="l">
              <a:lnSpc>
                <a:spcPct val="125000"/>
              </a:lnSpc>
            </a:pPr>
            <a:r>
              <a:rPr lang="en-US" altLang="zh-CN" sz="1400" dirty="0">
                <a:solidFill>
                  <a:srgbClr val="00B0F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FF-FF-FF-FF-FF-FF</a:t>
            </a:r>
          </a:p>
          <a:p>
            <a:pPr algn="l">
              <a:lnSpc>
                <a:spcPct val="125000"/>
              </a:lnSpc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源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MAC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：</a:t>
            </a:r>
            <a:endParaRPr lang="en-US" altLang="zh-CN" sz="1400" dirty="0"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  <a:p>
            <a:pPr algn="l">
              <a:lnSpc>
                <a:spcPct val="125000"/>
              </a:lnSpc>
            </a:pP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MAC 1</a:t>
            </a:r>
          </a:p>
        </p:txBody>
      </p:sp>
      <p:sp>
        <p:nvSpPr>
          <p:cNvPr id="29" name="AutoShape 28"/>
          <p:cNvSpPr>
            <a:spLocks/>
          </p:cNvSpPr>
          <p:nvPr/>
        </p:nvSpPr>
        <p:spPr bwMode="auto">
          <a:xfrm flipH="1">
            <a:off x="4223792" y="4690445"/>
            <a:ext cx="3456384" cy="143885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arrow" w="med" len="med"/>
          </a:ln>
        </p:spPr>
        <p:txBody>
          <a:bodyPr wrap="square" anchor="ctr">
            <a:spAutoFit/>
          </a:bodyPr>
          <a:lstStyle>
            <a:lvl1pPr marL="287338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125000"/>
              </a:lnSpc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操作类型：</a:t>
            </a:r>
            <a:r>
              <a:rPr lang="en-US" altLang="zh-CN" sz="1400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ARP Request</a:t>
            </a:r>
          </a:p>
          <a:p>
            <a:pPr algn="l">
              <a:lnSpc>
                <a:spcPct val="125000"/>
              </a:lnSpc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发送端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MAC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： 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MAC 1</a:t>
            </a:r>
          </a:p>
          <a:p>
            <a:pPr algn="l">
              <a:lnSpc>
                <a:spcPct val="125000"/>
              </a:lnSpc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发送端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IP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：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IP 1</a:t>
            </a:r>
          </a:p>
          <a:p>
            <a:pPr algn="l">
              <a:lnSpc>
                <a:spcPct val="125000"/>
              </a:lnSpc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目的端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MAC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：</a:t>
            </a:r>
            <a:r>
              <a:rPr lang="en-US" altLang="zh-CN" sz="1400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00-00-00-00-00-00</a:t>
            </a:r>
          </a:p>
          <a:p>
            <a:pPr algn="l">
              <a:lnSpc>
                <a:spcPct val="125000"/>
              </a:lnSpc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目的端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IP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：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IP 2</a:t>
            </a:r>
          </a:p>
        </p:txBody>
      </p:sp>
      <p:cxnSp>
        <p:nvCxnSpPr>
          <p:cNvPr id="30" name="直接箭头连接符 29"/>
          <p:cNvCxnSpPr>
            <a:endCxn id="27" idx="0"/>
          </p:cNvCxnSpPr>
          <p:nvPr/>
        </p:nvCxnSpPr>
        <p:spPr bwMode="auto">
          <a:xfrm flipH="1">
            <a:off x="3341694" y="4437112"/>
            <a:ext cx="450050" cy="2533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 flipH="1">
            <a:off x="4943872" y="4437112"/>
            <a:ext cx="0" cy="3240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矩形 31"/>
          <p:cNvSpPr/>
          <p:nvPr/>
        </p:nvSpPr>
        <p:spPr bwMode="auto">
          <a:xfrm>
            <a:off x="7868563" y="3537012"/>
            <a:ext cx="3592033" cy="1618432"/>
          </a:xfrm>
          <a:prstGeom prst="rect">
            <a:avLst/>
          </a:prstGeom>
          <a:solidFill>
            <a:srgbClr val="F3FBFE"/>
          </a:solidFill>
          <a:ln w="12700" cap="flat" cmpd="sng" algn="ctr">
            <a:solidFill>
              <a:srgbClr val="99DFF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868562" y="3537012"/>
            <a:ext cx="3484021" cy="16184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400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Step 2</a:t>
            </a:r>
            <a:r>
              <a:rPr lang="zh-CN" altLang="en-US" sz="1400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：</a:t>
            </a:r>
            <a:endParaRPr lang="en-US" altLang="zh-CN" sz="1400" b="1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285750" indent="-28575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主机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通过发送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ARP Request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报文来获取主机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MAC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地址。</a:t>
            </a:r>
            <a:endParaRPr lang="en-US" altLang="zh-CN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285750" indent="-28575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由于不知道目的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MAC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地址，因此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ARP Request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报文内的目的端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MAC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地址为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0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。</a:t>
            </a:r>
            <a:endParaRPr lang="en-US" altLang="zh-CN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>
            <a:off x="4223892" y="2643964"/>
            <a:ext cx="900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直接箭头连接符 37"/>
          <p:cNvCxnSpPr/>
          <p:nvPr/>
        </p:nvCxnSpPr>
        <p:spPr bwMode="auto">
          <a:xfrm>
            <a:off x="6708068" y="2643964"/>
            <a:ext cx="900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 flipV="1">
            <a:off x="6384032" y="1628800"/>
            <a:ext cx="360040" cy="5040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1" name="组合 10"/>
          <p:cNvGrpSpPr/>
          <p:nvPr/>
        </p:nvGrpSpPr>
        <p:grpSpPr>
          <a:xfrm>
            <a:off x="822883" y="1980831"/>
            <a:ext cx="1513631" cy="2932382"/>
            <a:chOff x="822883" y="1980831"/>
            <a:chExt cx="1513631" cy="2932382"/>
          </a:xfrm>
        </p:grpSpPr>
        <p:sp>
          <p:nvSpPr>
            <p:cNvPr id="62" name="圆角矩形 61"/>
            <p:cNvSpPr/>
            <p:nvPr/>
          </p:nvSpPr>
          <p:spPr bwMode="auto">
            <a:xfrm>
              <a:off x="822883" y="1980831"/>
              <a:ext cx="1513631" cy="376058"/>
            </a:xfrm>
            <a:prstGeom prst="roundRect">
              <a:avLst/>
            </a:prstGeom>
            <a:noFill/>
            <a:ln w="12700" cap="flat" cmpd="sng" algn="ctr">
              <a:solidFill>
                <a:srgbClr val="1AABE2">
                  <a:alpha val="3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Host 1 ARP</a:t>
              </a:r>
              <a:r>
                <a:rPr lang="zh-CN" altLang="en-US" sz="1400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缓存</a:t>
              </a:r>
            </a:p>
          </p:txBody>
        </p:sp>
        <p:sp>
          <p:nvSpPr>
            <p:cNvPr id="64" name="圆角矩形 63"/>
            <p:cNvSpPr/>
            <p:nvPr/>
          </p:nvSpPr>
          <p:spPr bwMode="auto">
            <a:xfrm>
              <a:off x="822883" y="2592979"/>
              <a:ext cx="1513631" cy="376058"/>
            </a:xfrm>
            <a:prstGeom prst="roundRect">
              <a:avLst/>
            </a:prstGeom>
            <a:solidFill>
              <a:srgbClr val="1AABE2">
                <a:alpha val="5000"/>
              </a:srgbClr>
            </a:solidFill>
            <a:ln w="1270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ARP</a:t>
              </a:r>
              <a:r>
                <a:rPr lang="zh-CN" altLang="en-US" sz="1400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请求</a:t>
              </a:r>
            </a:p>
          </p:txBody>
        </p:sp>
        <p:sp>
          <p:nvSpPr>
            <p:cNvPr id="67" name="圆角矩形 66"/>
            <p:cNvSpPr/>
            <p:nvPr/>
          </p:nvSpPr>
          <p:spPr bwMode="auto">
            <a:xfrm>
              <a:off x="822883" y="3241011"/>
              <a:ext cx="1513631" cy="376058"/>
            </a:xfrm>
            <a:prstGeom prst="roundRect">
              <a:avLst/>
            </a:prstGeom>
            <a:noFill/>
            <a:ln w="12700" cap="flat" cmpd="sng" algn="ctr">
              <a:solidFill>
                <a:srgbClr val="1AABE2">
                  <a:alpha val="3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Host 2 ARP</a:t>
              </a:r>
              <a:r>
                <a:rPr lang="zh-CN" altLang="en-US" sz="1400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缓存</a:t>
              </a:r>
            </a:p>
          </p:txBody>
        </p:sp>
        <p:sp>
          <p:nvSpPr>
            <p:cNvPr id="68" name="圆角矩形 67"/>
            <p:cNvSpPr/>
            <p:nvPr/>
          </p:nvSpPr>
          <p:spPr bwMode="auto">
            <a:xfrm>
              <a:off x="822883" y="3889083"/>
              <a:ext cx="1513631" cy="376058"/>
            </a:xfrm>
            <a:prstGeom prst="roundRect">
              <a:avLst/>
            </a:prstGeom>
            <a:noFill/>
            <a:ln w="12700" cap="flat" cmpd="sng" algn="ctr">
              <a:solidFill>
                <a:srgbClr val="1AABE2">
                  <a:alpha val="3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ARP</a:t>
              </a:r>
              <a:r>
                <a:rPr lang="zh-CN" altLang="en-US" sz="1400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响应</a:t>
              </a:r>
            </a:p>
          </p:txBody>
        </p:sp>
        <p:cxnSp>
          <p:nvCxnSpPr>
            <p:cNvPr id="69" name="直接箭头连接符 68"/>
            <p:cNvCxnSpPr>
              <a:stCxn id="62" idx="2"/>
              <a:endCxn id="64" idx="0"/>
            </p:cNvCxnSpPr>
            <p:nvPr/>
          </p:nvCxnSpPr>
          <p:spPr bwMode="auto">
            <a:xfrm>
              <a:off x="1579699" y="2356889"/>
              <a:ext cx="0" cy="23609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直接箭头连接符 69"/>
            <p:cNvCxnSpPr>
              <a:stCxn id="64" idx="2"/>
              <a:endCxn id="67" idx="0"/>
            </p:cNvCxnSpPr>
            <p:nvPr/>
          </p:nvCxnSpPr>
          <p:spPr bwMode="auto">
            <a:xfrm>
              <a:off x="1579699" y="2969037"/>
              <a:ext cx="0" cy="27197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直接箭头连接符 76"/>
            <p:cNvCxnSpPr>
              <a:stCxn id="67" idx="2"/>
              <a:endCxn id="68" idx="0"/>
            </p:cNvCxnSpPr>
            <p:nvPr/>
          </p:nvCxnSpPr>
          <p:spPr bwMode="auto">
            <a:xfrm>
              <a:off x="1579699" y="3617069"/>
              <a:ext cx="0" cy="2720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8" name="圆角矩形 77"/>
            <p:cNvSpPr/>
            <p:nvPr/>
          </p:nvSpPr>
          <p:spPr bwMode="auto">
            <a:xfrm>
              <a:off x="822883" y="4537155"/>
              <a:ext cx="1513631" cy="376058"/>
            </a:xfrm>
            <a:prstGeom prst="roundRect">
              <a:avLst/>
            </a:prstGeom>
            <a:noFill/>
            <a:ln w="12700" cap="flat" cmpd="sng" algn="ctr">
              <a:solidFill>
                <a:srgbClr val="1AABE2">
                  <a:alpha val="3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Host 1 ARP</a:t>
              </a:r>
              <a:r>
                <a:rPr lang="zh-CN" altLang="en-US" sz="1400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缓存</a:t>
              </a:r>
            </a:p>
          </p:txBody>
        </p:sp>
        <p:cxnSp>
          <p:nvCxnSpPr>
            <p:cNvPr id="79" name="直接箭头连接符 78"/>
            <p:cNvCxnSpPr>
              <a:stCxn id="68" idx="2"/>
              <a:endCxn id="78" idx="0"/>
            </p:cNvCxnSpPr>
            <p:nvPr/>
          </p:nvCxnSpPr>
          <p:spPr bwMode="auto">
            <a:xfrm>
              <a:off x="1579699" y="4265141"/>
              <a:ext cx="0" cy="2720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80" name="Oval 4"/>
          <p:cNvSpPr>
            <a:spLocks noChangeAspect="1"/>
          </p:cNvSpPr>
          <p:nvPr/>
        </p:nvSpPr>
        <p:spPr>
          <a:xfrm>
            <a:off x="4543156" y="2213762"/>
            <a:ext cx="252000" cy="252000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3</a:t>
            </a:r>
            <a:endParaRPr lang="zh-CN" altLang="en-US" sz="14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81" name="组合 80"/>
          <p:cNvGrpSpPr/>
          <p:nvPr/>
        </p:nvGrpSpPr>
        <p:grpSpPr>
          <a:xfrm rot="10800000">
            <a:off x="4468714" y="2759551"/>
            <a:ext cx="410355" cy="275493"/>
            <a:chOff x="7383369" y="3528374"/>
            <a:chExt cx="321775" cy="216024"/>
          </a:xfrm>
        </p:grpSpPr>
        <p:sp>
          <p:nvSpPr>
            <p:cNvPr id="82" name="同侧圆角矩形 81"/>
            <p:cNvSpPr/>
            <p:nvPr/>
          </p:nvSpPr>
          <p:spPr bwMode="auto">
            <a:xfrm>
              <a:off x="7383369" y="3528374"/>
              <a:ext cx="321775" cy="216024"/>
            </a:xfrm>
            <a:prstGeom prst="round2SameRect">
              <a:avLst/>
            </a:prstGeom>
            <a:solidFill>
              <a:srgbClr val="FFD17D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83" name="等腰三角形 82"/>
            <p:cNvSpPr/>
            <p:nvPr/>
          </p:nvSpPr>
          <p:spPr>
            <a:xfrm>
              <a:off x="7386180" y="3590032"/>
              <a:ext cx="316152" cy="154366"/>
            </a:xfrm>
            <a:prstGeom prst="triangle">
              <a:avLst/>
            </a:prstGeom>
            <a:solidFill>
              <a:srgbClr val="FFD17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4" name="Oval 4"/>
          <p:cNvSpPr>
            <a:spLocks noChangeAspect="1"/>
          </p:cNvSpPr>
          <p:nvPr/>
        </p:nvSpPr>
        <p:spPr>
          <a:xfrm>
            <a:off x="2923111" y="3969145"/>
            <a:ext cx="252000" cy="252000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</a:t>
            </a:r>
            <a:endParaRPr lang="zh-CN" altLang="en-US" sz="14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85" name="Right Arrow 157"/>
          <p:cNvSpPr/>
          <p:nvPr/>
        </p:nvSpPr>
        <p:spPr>
          <a:xfrm rot="3751128">
            <a:off x="4496769" y="3469864"/>
            <a:ext cx="409871" cy="356242"/>
          </a:xfrm>
          <a:prstGeom prst="rightArrow">
            <a:avLst>
              <a:gd name="adj1" fmla="val 40000"/>
              <a:gd name="adj2" fmla="val 50000"/>
            </a:avLst>
          </a:prstGeom>
          <a:gradFill flip="none" rotWithShape="1">
            <a:gsLst>
              <a:gs pos="15000">
                <a:schemeClr val="accent1">
                  <a:lumMod val="5000"/>
                  <a:lumOff val="95000"/>
                  <a:alpha val="0"/>
                </a:schemeClr>
              </a:gs>
              <a:gs pos="81000">
                <a:srgbClr val="99DFF9"/>
              </a:gs>
            </a:gsLst>
            <a:lin ang="0" scaled="1"/>
            <a:tileRect/>
          </a:gradFill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7740000" y="126000"/>
            <a:ext cx="4261923" cy="276999"/>
            <a:chOff x="7340824" y="36668"/>
            <a:chExt cx="4261923" cy="276999"/>
          </a:xfrm>
        </p:grpSpPr>
        <p:sp>
          <p:nvSpPr>
            <p:cNvPr id="63" name="五边形 62"/>
            <p:cNvSpPr/>
            <p:nvPr/>
          </p:nvSpPr>
          <p:spPr bwMode="auto">
            <a:xfrm>
              <a:off x="7340824" y="36668"/>
              <a:ext cx="710921" cy="276999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应用层</a:t>
              </a:r>
              <a:endParaRPr lang="en-US" altLang="zh-CN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5" name="燕尾形 64"/>
            <p:cNvSpPr/>
            <p:nvPr/>
          </p:nvSpPr>
          <p:spPr bwMode="auto">
            <a:xfrm>
              <a:off x="7943613" y="36668"/>
              <a:ext cx="925200" cy="27699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传输层</a:t>
              </a:r>
              <a:endPara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6" name="燕尾形 65"/>
            <p:cNvSpPr/>
            <p:nvPr/>
          </p:nvSpPr>
          <p:spPr bwMode="auto">
            <a:xfrm>
              <a:off x="8746167" y="36668"/>
              <a:ext cx="925451" cy="27699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网络层</a:t>
              </a:r>
              <a:endPara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86" name="燕尾形 85"/>
            <p:cNvSpPr/>
            <p:nvPr/>
          </p:nvSpPr>
          <p:spPr bwMode="auto">
            <a:xfrm>
              <a:off x="9548972" y="36668"/>
              <a:ext cx="1250968" cy="276999"/>
            </a:xfrm>
            <a:prstGeom prst="chevron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200" kern="0">
                  <a:solidFill>
                    <a:srgbClr val="FFFFFF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数据链路层</a:t>
              </a:r>
              <a:endParaRPr lang="zh-CN" altLang="en-US" sz="1200" kern="0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87" name="燕尾形 86"/>
            <p:cNvSpPr/>
            <p:nvPr/>
          </p:nvSpPr>
          <p:spPr bwMode="auto">
            <a:xfrm>
              <a:off x="10677296" y="36668"/>
              <a:ext cx="925451" cy="27699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ts val="0"/>
                </a:spcBef>
                <a:defRPr/>
              </a:pPr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物理层</a:t>
              </a:r>
              <a:endPara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774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Huawei Sans" panose="020C0503030203020204" pitchFamily="34" charset="0"/>
              </a:rPr>
              <a:t>ARP</a:t>
            </a:r>
            <a:r>
              <a:rPr lang="zh-CN" altLang="en-US">
                <a:sym typeface="Huawei Sans" panose="020C0503030203020204" pitchFamily="34" charset="0"/>
              </a:rPr>
              <a:t>的工作原理 </a:t>
            </a:r>
            <a:r>
              <a:rPr lang="en-US" altLang="zh-CN">
                <a:sym typeface="Huawei Sans" panose="020C0503030203020204" pitchFamily="34" charset="0"/>
              </a:rPr>
              <a:t>(3)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7052463" y="3877816"/>
            <a:ext cx="4992705" cy="991344"/>
            <a:chOff x="767404" y="3102164"/>
            <a:chExt cx="4992705" cy="991344"/>
          </a:xfrm>
        </p:grpSpPr>
        <p:sp>
          <p:nvSpPr>
            <p:cNvPr id="23" name="矩形 22"/>
            <p:cNvSpPr/>
            <p:nvPr/>
          </p:nvSpPr>
          <p:spPr bwMode="auto">
            <a:xfrm>
              <a:off x="1008061" y="3104964"/>
              <a:ext cx="4404275" cy="988544"/>
            </a:xfrm>
            <a:prstGeom prst="rect">
              <a:avLst/>
            </a:prstGeom>
            <a:solidFill>
              <a:srgbClr val="F3FBFE"/>
            </a:solidFill>
            <a:ln w="9525" cap="flat" cmpd="sng" algn="ctr">
              <a:solidFill>
                <a:srgbClr val="99DFF9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4" name="AutoShape 28"/>
            <p:cNvSpPr>
              <a:spLocks/>
            </p:cNvSpPr>
            <p:nvPr/>
          </p:nvSpPr>
          <p:spPr bwMode="auto">
            <a:xfrm flipH="1">
              <a:off x="767404" y="3102164"/>
              <a:ext cx="4992705" cy="900246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arrow" w="med" len="med"/>
            </a:ln>
          </p:spPr>
          <p:txBody>
            <a:bodyPr wrap="square" anchor="ctr">
              <a:spAutoFit/>
            </a:bodyPr>
            <a:lstStyle>
              <a:lvl1pPr marL="287338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>
                <a:lnSpc>
                  <a:spcPct val="125000"/>
                </a:lnSpc>
              </a:pPr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Courier New" panose="02070309020205020404" pitchFamily="49" charset="0"/>
                  <a:sym typeface="Huawei Sans" panose="020C0503030203020204" pitchFamily="34" charset="0"/>
                </a:rPr>
                <a:t>Host 2&gt;</a:t>
              </a:r>
              <a:r>
                <a:rPr lang="en-US" altLang="zh-CN" sz="1400" dirty="0" err="1">
                  <a:latin typeface="Huawei Sans" panose="020C0503030203020204" pitchFamily="34" charset="0"/>
                  <a:ea typeface="方正兰亭黑简体" panose="02000000000000000000" pitchFamily="2" charset="-122"/>
                  <a:cs typeface="Courier New" panose="02070309020205020404" pitchFamily="49" charset="0"/>
                  <a:sym typeface="Huawei Sans" panose="020C0503030203020204" pitchFamily="34" charset="0"/>
                </a:rPr>
                <a:t>arp</a:t>
              </a:r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Courier New" panose="02070309020205020404" pitchFamily="49" charset="0"/>
                  <a:sym typeface="Huawei Sans" panose="020C0503030203020204" pitchFamily="34" charset="0"/>
                </a:rPr>
                <a:t> -a</a:t>
              </a:r>
              <a:endPara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endParaRPr>
            </a:p>
            <a:p>
              <a:pPr algn="l">
                <a:lnSpc>
                  <a:spcPct val="125000"/>
                </a:lnSpc>
              </a:pPr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Courier New" panose="02070309020205020404" pitchFamily="49" charset="0"/>
                  <a:sym typeface="Huawei Sans" panose="020C0503030203020204" pitchFamily="34" charset="0"/>
                </a:rPr>
                <a:t>Internet Address	Physical Address	Type</a:t>
              </a:r>
            </a:p>
            <a:p>
              <a:pPr algn="l">
                <a:lnSpc>
                  <a:spcPct val="125000"/>
                </a:lnSpc>
              </a:pPr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Courier New" panose="02070309020205020404" pitchFamily="49" charset="0"/>
                  <a:sym typeface="Huawei Sans" panose="020C0503030203020204" pitchFamily="34" charset="0"/>
                </a:rPr>
                <a:t>192.168.1.1	3C-52-82-49-7E-9D	Dynamic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567608" y="1340768"/>
            <a:ext cx="8232331" cy="2124610"/>
            <a:chOff x="2387587" y="1683594"/>
            <a:chExt cx="8232331" cy="2124610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8342" y="2564904"/>
              <a:ext cx="790244" cy="648000"/>
            </a:xfrm>
            <a:prstGeom prst="rect">
              <a:avLst/>
            </a:prstGeom>
          </p:spPr>
        </p:pic>
        <p:pic>
          <p:nvPicPr>
            <p:cNvPr id="49" name="图片 48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91279" y="2564904"/>
              <a:ext cx="843751" cy="648000"/>
            </a:xfrm>
            <a:prstGeom prst="rect">
              <a:avLst/>
            </a:prstGeom>
          </p:spPr>
        </p:pic>
        <p:pic>
          <p:nvPicPr>
            <p:cNvPr id="50" name="图片 49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6240" y="2564904"/>
              <a:ext cx="843751" cy="648000"/>
            </a:xfrm>
            <a:prstGeom prst="rect">
              <a:avLst/>
            </a:prstGeom>
          </p:spPr>
        </p:pic>
        <p:cxnSp>
          <p:nvCxnSpPr>
            <p:cNvPr id="51" name="直接连接符 50"/>
            <p:cNvCxnSpPr>
              <a:stCxn id="49" idx="3"/>
              <a:endCxn id="48" idx="1"/>
            </p:cNvCxnSpPr>
            <p:nvPr/>
          </p:nvCxnSpPr>
          <p:spPr bwMode="auto">
            <a:xfrm>
              <a:off x="3535030" y="2888904"/>
              <a:ext cx="197331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>
              <a:stCxn id="48" idx="3"/>
              <a:endCxn id="50" idx="1"/>
            </p:cNvCxnSpPr>
            <p:nvPr/>
          </p:nvCxnSpPr>
          <p:spPr bwMode="auto">
            <a:xfrm>
              <a:off x="6298586" y="2888904"/>
              <a:ext cx="195765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>
              <a:stCxn id="48" idx="0"/>
            </p:cNvCxnSpPr>
            <p:nvPr/>
          </p:nvCxnSpPr>
          <p:spPr bwMode="auto">
            <a:xfrm flipV="1">
              <a:off x="5903464" y="1808820"/>
              <a:ext cx="532231" cy="75608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矩形 53"/>
            <p:cNvSpPr/>
            <p:nvPr/>
          </p:nvSpPr>
          <p:spPr>
            <a:xfrm>
              <a:off x="4599491" y="2611941"/>
              <a:ext cx="104411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GE 0/0/1</a:t>
              </a:r>
              <a:endPara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83667" y="2611941"/>
              <a:ext cx="104411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GE 0/0/2</a:t>
              </a:r>
              <a:endPara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 rot="18340776">
              <a:off x="5460639" y="2067152"/>
              <a:ext cx="104411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GE 0/0/3</a:t>
              </a:r>
              <a:endPara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727283" y="2240868"/>
              <a:ext cx="7560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Host 1</a:t>
              </a:r>
              <a:endPara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8343907" y="2240868"/>
              <a:ext cx="7560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Host 2</a:t>
              </a:r>
              <a:endPara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387587" y="3284984"/>
              <a:ext cx="262850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IP 1</a:t>
              </a:r>
              <a:r>
                <a: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：</a:t>
              </a:r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192.168.1.1/24</a:t>
              </a:r>
            </a:p>
            <a:p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MAC </a:t>
              </a:r>
              <a:r>
                <a:rPr lang="en-US" altLang="zh-CN" sz="140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1</a:t>
              </a:r>
              <a:r>
                <a:rPr lang="zh-CN" altLang="en-US" sz="140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：</a:t>
              </a:r>
              <a:r>
                <a:rPr lang="en-US" altLang="zh-CN" sz="140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3C-52-82-49-7E-9D</a:t>
              </a:r>
              <a:endPara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7968207" y="3284984"/>
              <a:ext cx="265171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IP 2</a:t>
              </a:r>
              <a:r>
                <a: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：</a:t>
              </a:r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192.168.1.2/24</a:t>
              </a:r>
            </a:p>
            <a:p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MAC </a:t>
              </a:r>
              <a:r>
                <a:rPr lang="en-US" altLang="zh-CN" sz="140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2</a:t>
              </a:r>
              <a:r>
                <a:rPr lang="zh-CN" altLang="en-US" sz="140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：</a:t>
              </a:r>
              <a:r>
                <a:rPr lang="en-US" altLang="zh-CN" sz="140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48-A4-72-1C-8F-4F</a:t>
              </a:r>
              <a:endPara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sp>
        <p:nvSpPr>
          <p:cNvPr id="26" name="矩形 25"/>
          <p:cNvSpPr/>
          <p:nvPr/>
        </p:nvSpPr>
        <p:spPr bwMode="auto">
          <a:xfrm>
            <a:off x="2711623" y="3718780"/>
            <a:ext cx="4404339" cy="1945420"/>
          </a:xfrm>
          <a:prstGeom prst="rect">
            <a:avLst/>
          </a:prstGeom>
          <a:solidFill>
            <a:srgbClr val="F3FBFE"/>
          </a:solidFill>
          <a:ln w="9525" cap="flat" cmpd="sng" algn="ctr">
            <a:solidFill>
              <a:srgbClr val="99DFF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4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Step 4</a:t>
            </a:r>
            <a:r>
              <a:rPr lang="zh-CN" altLang="en-US" sz="14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：</a:t>
            </a:r>
            <a:endParaRPr lang="en-US" altLang="zh-CN" sz="1400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285750" indent="-28575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所有的主机接收到该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ARP Request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报文后，都会检查它的目的端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IP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地址字段与自身的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IP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地址是否匹配。</a:t>
            </a:r>
            <a:endParaRPr lang="en-US" altLang="zh-CN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285750" indent="-28575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主机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发现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IP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地址匹配，则会将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ARP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报文中的发送端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MAC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地址和发送端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IP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地址信息记录到自己的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ARP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缓存表中。</a:t>
            </a:r>
            <a:endParaRPr lang="en-US" altLang="zh-CN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711624" y="3754784"/>
            <a:ext cx="3592033" cy="215849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CN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6" name="Oval 4"/>
          <p:cNvSpPr>
            <a:spLocks noChangeAspect="1"/>
          </p:cNvSpPr>
          <p:nvPr/>
        </p:nvSpPr>
        <p:spPr>
          <a:xfrm>
            <a:off x="7331434" y="3522541"/>
            <a:ext cx="252000" cy="252000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</a:t>
            </a:r>
            <a:endParaRPr lang="zh-CN" altLang="en-US" sz="14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22883" y="1980831"/>
            <a:ext cx="1513631" cy="2932382"/>
            <a:chOff x="822883" y="1980831"/>
            <a:chExt cx="1513631" cy="2932382"/>
          </a:xfrm>
        </p:grpSpPr>
        <p:sp>
          <p:nvSpPr>
            <p:cNvPr id="40" name="圆角矩形 39"/>
            <p:cNvSpPr/>
            <p:nvPr/>
          </p:nvSpPr>
          <p:spPr bwMode="auto">
            <a:xfrm>
              <a:off x="822883" y="1980831"/>
              <a:ext cx="1513631" cy="376058"/>
            </a:xfrm>
            <a:prstGeom prst="roundRect">
              <a:avLst/>
            </a:prstGeom>
            <a:noFill/>
            <a:ln w="12700" cap="flat" cmpd="sng" algn="ctr">
              <a:solidFill>
                <a:srgbClr val="1AABE2">
                  <a:alpha val="3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Host 1 ARP</a:t>
              </a:r>
              <a:r>
                <a:rPr lang="zh-CN" altLang="en-US" sz="1400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缓存</a:t>
              </a:r>
            </a:p>
          </p:txBody>
        </p:sp>
        <p:sp>
          <p:nvSpPr>
            <p:cNvPr id="41" name="圆角矩形 40"/>
            <p:cNvSpPr/>
            <p:nvPr/>
          </p:nvSpPr>
          <p:spPr bwMode="auto">
            <a:xfrm>
              <a:off x="822883" y="2592979"/>
              <a:ext cx="1513631" cy="376058"/>
            </a:xfrm>
            <a:prstGeom prst="roundRect">
              <a:avLst/>
            </a:prstGeom>
            <a:noFill/>
            <a:ln w="12700" cap="flat" cmpd="sng" algn="ctr">
              <a:solidFill>
                <a:srgbClr val="1AABE2">
                  <a:alpha val="3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ARP</a:t>
              </a:r>
              <a:r>
                <a:rPr lang="zh-CN" altLang="en-US" sz="1400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请求</a:t>
              </a:r>
            </a:p>
          </p:txBody>
        </p:sp>
        <p:sp>
          <p:nvSpPr>
            <p:cNvPr id="42" name="圆角矩形 41"/>
            <p:cNvSpPr/>
            <p:nvPr/>
          </p:nvSpPr>
          <p:spPr bwMode="auto">
            <a:xfrm>
              <a:off x="822883" y="3241011"/>
              <a:ext cx="1513631" cy="376058"/>
            </a:xfrm>
            <a:prstGeom prst="roundRect">
              <a:avLst/>
            </a:prstGeom>
            <a:solidFill>
              <a:srgbClr val="1AABE2">
                <a:alpha val="5000"/>
              </a:srgbClr>
            </a:solidFill>
            <a:ln w="1270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Host 2 ARP</a:t>
              </a:r>
              <a:r>
                <a:rPr lang="zh-CN" altLang="en-US" sz="1400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缓存</a:t>
              </a:r>
            </a:p>
          </p:txBody>
        </p:sp>
        <p:sp>
          <p:nvSpPr>
            <p:cNvPr id="43" name="圆角矩形 42"/>
            <p:cNvSpPr/>
            <p:nvPr/>
          </p:nvSpPr>
          <p:spPr bwMode="auto">
            <a:xfrm>
              <a:off x="822883" y="3889083"/>
              <a:ext cx="1513631" cy="376058"/>
            </a:xfrm>
            <a:prstGeom prst="roundRect">
              <a:avLst/>
            </a:prstGeom>
            <a:noFill/>
            <a:ln w="12700" cap="flat" cmpd="sng" algn="ctr">
              <a:solidFill>
                <a:srgbClr val="1AABE2">
                  <a:alpha val="3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ARP</a:t>
              </a:r>
              <a:r>
                <a:rPr lang="zh-CN" altLang="en-US" sz="1400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响应</a:t>
              </a:r>
            </a:p>
          </p:txBody>
        </p:sp>
        <p:cxnSp>
          <p:nvCxnSpPr>
            <p:cNvPr id="44" name="直接箭头连接符 43"/>
            <p:cNvCxnSpPr>
              <a:stCxn id="40" idx="2"/>
              <a:endCxn id="41" idx="0"/>
            </p:cNvCxnSpPr>
            <p:nvPr/>
          </p:nvCxnSpPr>
          <p:spPr bwMode="auto">
            <a:xfrm>
              <a:off x="1579699" y="2356889"/>
              <a:ext cx="0" cy="23609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直接箭头连接符 63"/>
            <p:cNvCxnSpPr>
              <a:stCxn id="41" idx="2"/>
              <a:endCxn id="42" idx="0"/>
            </p:cNvCxnSpPr>
            <p:nvPr/>
          </p:nvCxnSpPr>
          <p:spPr bwMode="auto">
            <a:xfrm>
              <a:off x="1579699" y="2969037"/>
              <a:ext cx="0" cy="27197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直接箭头连接符 64"/>
            <p:cNvCxnSpPr>
              <a:stCxn id="42" idx="2"/>
              <a:endCxn id="43" idx="0"/>
            </p:cNvCxnSpPr>
            <p:nvPr/>
          </p:nvCxnSpPr>
          <p:spPr bwMode="auto">
            <a:xfrm>
              <a:off x="1579699" y="3617069"/>
              <a:ext cx="0" cy="2720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6" name="圆角矩形 65"/>
            <p:cNvSpPr/>
            <p:nvPr/>
          </p:nvSpPr>
          <p:spPr bwMode="auto">
            <a:xfrm>
              <a:off x="822883" y="4537155"/>
              <a:ext cx="1513631" cy="376058"/>
            </a:xfrm>
            <a:prstGeom prst="roundRect">
              <a:avLst/>
            </a:prstGeom>
            <a:noFill/>
            <a:ln w="12700" cap="flat" cmpd="sng" algn="ctr">
              <a:solidFill>
                <a:srgbClr val="1AABE2">
                  <a:alpha val="3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Host 1 ARP</a:t>
              </a:r>
              <a:r>
                <a:rPr lang="zh-CN" altLang="en-US" sz="1400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缓存</a:t>
              </a:r>
            </a:p>
          </p:txBody>
        </p:sp>
        <p:cxnSp>
          <p:nvCxnSpPr>
            <p:cNvPr id="77" name="直接箭头连接符 76"/>
            <p:cNvCxnSpPr>
              <a:stCxn id="43" idx="2"/>
              <a:endCxn id="66" idx="0"/>
            </p:cNvCxnSpPr>
            <p:nvPr/>
          </p:nvCxnSpPr>
          <p:spPr bwMode="auto">
            <a:xfrm>
              <a:off x="1579699" y="4265141"/>
              <a:ext cx="0" cy="2720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67" name="组合 66"/>
          <p:cNvGrpSpPr/>
          <p:nvPr/>
        </p:nvGrpSpPr>
        <p:grpSpPr>
          <a:xfrm>
            <a:off x="7740000" y="126000"/>
            <a:ext cx="4261923" cy="276999"/>
            <a:chOff x="7340824" y="36668"/>
            <a:chExt cx="4261923" cy="276999"/>
          </a:xfrm>
        </p:grpSpPr>
        <p:sp>
          <p:nvSpPr>
            <p:cNvPr id="68" name="五边形 67"/>
            <p:cNvSpPr/>
            <p:nvPr/>
          </p:nvSpPr>
          <p:spPr bwMode="auto">
            <a:xfrm>
              <a:off x="7340824" y="36668"/>
              <a:ext cx="710921" cy="276999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应用层</a:t>
              </a:r>
              <a:endParaRPr lang="en-US" altLang="zh-CN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9" name="燕尾形 68"/>
            <p:cNvSpPr/>
            <p:nvPr/>
          </p:nvSpPr>
          <p:spPr bwMode="auto">
            <a:xfrm>
              <a:off x="7943613" y="36668"/>
              <a:ext cx="925200" cy="27699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传输层</a:t>
              </a:r>
              <a:endPara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70" name="燕尾形 69"/>
            <p:cNvSpPr/>
            <p:nvPr/>
          </p:nvSpPr>
          <p:spPr bwMode="auto">
            <a:xfrm>
              <a:off x="8746167" y="36668"/>
              <a:ext cx="925451" cy="27699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网络层</a:t>
              </a:r>
              <a:endPara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71" name="燕尾形 70"/>
            <p:cNvSpPr/>
            <p:nvPr/>
          </p:nvSpPr>
          <p:spPr bwMode="auto">
            <a:xfrm>
              <a:off x="9548972" y="36668"/>
              <a:ext cx="1250968" cy="276999"/>
            </a:xfrm>
            <a:prstGeom prst="chevron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200" kern="0">
                  <a:solidFill>
                    <a:srgbClr val="FFFFFF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数据链路层</a:t>
              </a:r>
              <a:endParaRPr lang="zh-CN" altLang="en-US" sz="1200" kern="0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72" name="燕尾形 71"/>
            <p:cNvSpPr/>
            <p:nvPr/>
          </p:nvSpPr>
          <p:spPr bwMode="auto">
            <a:xfrm>
              <a:off x="10677296" y="36668"/>
              <a:ext cx="925451" cy="27699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ts val="0"/>
                </a:spcBef>
                <a:defRPr/>
              </a:pPr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物理层</a:t>
              </a:r>
              <a:endPara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865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Huawei Sans" panose="020C0503030203020204" pitchFamily="34" charset="0"/>
              </a:rPr>
              <a:t>ARP</a:t>
            </a:r>
            <a:r>
              <a:rPr lang="zh-CN" altLang="en-US">
                <a:sym typeface="Huawei Sans" panose="020C0503030203020204" pitchFamily="34" charset="0"/>
              </a:rPr>
              <a:t>的工作原理 </a:t>
            </a:r>
            <a:r>
              <a:rPr lang="en-US" altLang="zh-CN">
                <a:sym typeface="Huawei Sans" panose="020C0503030203020204" pitchFamily="34" charset="0"/>
              </a:rPr>
              <a:t>(4)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567608" y="1340768"/>
            <a:ext cx="8109688" cy="2124610"/>
            <a:chOff x="2387588" y="1683594"/>
            <a:chExt cx="8109688" cy="2124610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8342" y="2564904"/>
              <a:ext cx="790244" cy="648000"/>
            </a:xfrm>
            <a:prstGeom prst="rect">
              <a:avLst/>
            </a:prstGeom>
          </p:spPr>
        </p:pic>
        <p:pic>
          <p:nvPicPr>
            <p:cNvPr id="49" name="图片 48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91279" y="2564904"/>
              <a:ext cx="843751" cy="648000"/>
            </a:xfrm>
            <a:prstGeom prst="rect">
              <a:avLst/>
            </a:prstGeom>
          </p:spPr>
        </p:pic>
        <p:pic>
          <p:nvPicPr>
            <p:cNvPr id="50" name="图片 49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6240" y="2564904"/>
              <a:ext cx="843751" cy="648000"/>
            </a:xfrm>
            <a:prstGeom prst="rect">
              <a:avLst/>
            </a:prstGeom>
          </p:spPr>
        </p:pic>
        <p:cxnSp>
          <p:nvCxnSpPr>
            <p:cNvPr id="51" name="直接连接符 50"/>
            <p:cNvCxnSpPr>
              <a:stCxn id="49" idx="3"/>
              <a:endCxn id="48" idx="1"/>
            </p:cNvCxnSpPr>
            <p:nvPr/>
          </p:nvCxnSpPr>
          <p:spPr bwMode="auto">
            <a:xfrm>
              <a:off x="3535030" y="2888904"/>
              <a:ext cx="197331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>
              <a:stCxn id="48" idx="3"/>
              <a:endCxn id="50" idx="1"/>
            </p:cNvCxnSpPr>
            <p:nvPr/>
          </p:nvCxnSpPr>
          <p:spPr bwMode="auto">
            <a:xfrm>
              <a:off x="6298586" y="2888904"/>
              <a:ext cx="195765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>
              <a:stCxn id="48" idx="0"/>
            </p:cNvCxnSpPr>
            <p:nvPr/>
          </p:nvCxnSpPr>
          <p:spPr bwMode="auto">
            <a:xfrm flipV="1">
              <a:off x="5903464" y="1808820"/>
              <a:ext cx="532231" cy="75608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矩形 53"/>
            <p:cNvSpPr/>
            <p:nvPr/>
          </p:nvSpPr>
          <p:spPr>
            <a:xfrm>
              <a:off x="4599491" y="2611941"/>
              <a:ext cx="104411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GE 0/0/1</a:t>
              </a:r>
              <a:endPara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83667" y="2611941"/>
              <a:ext cx="104411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GE 0/0/2</a:t>
              </a:r>
              <a:endPara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 rot="18340776">
              <a:off x="5460639" y="2067152"/>
              <a:ext cx="104411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GE 0/0/3</a:t>
              </a:r>
              <a:endPara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727283" y="2240868"/>
              <a:ext cx="7560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Host 1</a:t>
              </a:r>
              <a:endPara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8343907" y="2240868"/>
              <a:ext cx="7560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Host 2</a:t>
              </a:r>
              <a:endPara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387588" y="3284984"/>
              <a:ext cx="27010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IP 1</a:t>
              </a:r>
              <a:r>
                <a: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：</a:t>
              </a:r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192.168.1.1/24</a:t>
              </a:r>
            </a:p>
            <a:p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MAC </a:t>
              </a:r>
              <a:r>
                <a:rPr lang="en-US" altLang="zh-CN" sz="140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1</a:t>
              </a:r>
              <a:r>
                <a:rPr lang="zh-CN" altLang="en-US" sz="140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：</a:t>
              </a:r>
              <a:r>
                <a:rPr lang="en-US" altLang="zh-CN" sz="140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3C-52-82-49-7E-9D</a:t>
              </a:r>
              <a:endPara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7968208" y="3284984"/>
              <a:ext cx="25290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IP 2</a:t>
              </a:r>
              <a:r>
                <a: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：</a:t>
              </a:r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192.168.1.2/24</a:t>
              </a:r>
            </a:p>
            <a:p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MAC </a:t>
              </a:r>
              <a:r>
                <a:rPr lang="en-US" altLang="zh-CN" sz="140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2</a:t>
              </a:r>
              <a:r>
                <a:rPr lang="zh-CN" altLang="en-US" sz="140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：</a:t>
              </a:r>
              <a:r>
                <a:rPr lang="en-US" altLang="zh-CN" sz="140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48-A4-72-1C-8F-4F</a:t>
              </a:r>
              <a:endPara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8148227" y="3941774"/>
          <a:ext cx="3168353" cy="4320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err="1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Eth_II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cs"/>
                        <a:sym typeface="Huawei Sans" panose="020C050303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ARP Reply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cs"/>
                        <a:sym typeface="Huawei Sans" panose="020C050303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B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FCS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cs"/>
                        <a:sym typeface="Huawei Sans" panose="020C050303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AutoShape 28"/>
          <p:cNvSpPr>
            <a:spLocks/>
          </p:cNvSpPr>
          <p:nvPr/>
        </p:nvSpPr>
        <p:spPr bwMode="auto">
          <a:xfrm flipH="1">
            <a:off x="7200285" y="4690445"/>
            <a:ext cx="2052228" cy="63094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arrow" w="med" len="med"/>
          </a:ln>
        </p:spPr>
        <p:txBody>
          <a:bodyPr wrap="square" anchor="ctr">
            <a:spAutoFit/>
          </a:bodyPr>
          <a:lstStyle>
            <a:lvl1pPr marL="287338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125000"/>
              </a:lnSpc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目的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MAC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：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MAC 1</a:t>
            </a:r>
          </a:p>
          <a:p>
            <a:pPr algn="l">
              <a:lnSpc>
                <a:spcPct val="125000"/>
              </a:lnSpc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源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MAC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：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MAC 2</a:t>
            </a:r>
          </a:p>
        </p:txBody>
      </p:sp>
      <p:sp>
        <p:nvSpPr>
          <p:cNvPr id="36" name="AutoShape 28"/>
          <p:cNvSpPr>
            <a:spLocks/>
          </p:cNvSpPr>
          <p:nvPr/>
        </p:nvSpPr>
        <p:spPr bwMode="auto">
          <a:xfrm flipH="1">
            <a:off x="8949104" y="4690445"/>
            <a:ext cx="3456384" cy="143885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arrow" w="med" len="med"/>
          </a:ln>
        </p:spPr>
        <p:txBody>
          <a:bodyPr wrap="square" anchor="ctr">
            <a:spAutoFit/>
          </a:bodyPr>
          <a:lstStyle>
            <a:lvl1pPr marL="287338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125000"/>
              </a:lnSpc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操作类型：</a:t>
            </a:r>
            <a:r>
              <a:rPr lang="en-US" altLang="zh-CN" sz="1400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ARP Reply</a:t>
            </a:r>
          </a:p>
          <a:p>
            <a:pPr algn="l">
              <a:lnSpc>
                <a:spcPct val="125000"/>
              </a:lnSpc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发送端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MAC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： </a:t>
            </a:r>
            <a:r>
              <a:rPr lang="en-US" altLang="zh-CN" sz="1400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MAC 2</a:t>
            </a:r>
          </a:p>
          <a:p>
            <a:pPr algn="l">
              <a:lnSpc>
                <a:spcPct val="125000"/>
              </a:lnSpc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发送端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IP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：</a:t>
            </a:r>
            <a:r>
              <a:rPr lang="en-US" altLang="zh-CN" sz="1400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IP 2</a:t>
            </a:r>
          </a:p>
          <a:p>
            <a:pPr algn="l">
              <a:lnSpc>
                <a:spcPct val="125000"/>
              </a:lnSpc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目的端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MAC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：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MAC 1</a:t>
            </a:r>
          </a:p>
          <a:p>
            <a:pPr algn="l">
              <a:lnSpc>
                <a:spcPct val="125000"/>
              </a:lnSpc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目的端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IP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：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IP 1</a:t>
            </a:r>
          </a:p>
        </p:txBody>
      </p:sp>
      <p:cxnSp>
        <p:nvCxnSpPr>
          <p:cNvPr id="38" name="直接箭头连接符 37"/>
          <p:cNvCxnSpPr/>
          <p:nvPr/>
        </p:nvCxnSpPr>
        <p:spPr bwMode="auto">
          <a:xfrm flipH="1">
            <a:off x="8298902" y="4437112"/>
            <a:ext cx="450050" cy="2533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矩形 43"/>
          <p:cNvSpPr/>
          <p:nvPr/>
        </p:nvSpPr>
        <p:spPr bwMode="auto">
          <a:xfrm>
            <a:off x="2647983" y="5114437"/>
            <a:ext cx="4692841" cy="880439"/>
          </a:xfrm>
          <a:prstGeom prst="rect">
            <a:avLst/>
          </a:prstGeom>
          <a:solidFill>
            <a:srgbClr val="F3FBFE"/>
          </a:solidFill>
          <a:ln w="9525" cap="flat" cmpd="sng" algn="ctr">
            <a:solidFill>
              <a:srgbClr val="99DFF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4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Step 6</a:t>
            </a:r>
            <a:r>
              <a:rPr lang="zh-CN" altLang="en-US" sz="14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：</a:t>
            </a:r>
            <a:endParaRPr lang="en-US" altLang="zh-CN" sz="1400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285750" lvl="0" indent="-28575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交换机收到该单播数据帧后，会对该帧执行转发操作。</a:t>
            </a:r>
            <a:endParaRPr lang="en-US" altLang="zh-CN" sz="14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647982" y="5331870"/>
            <a:ext cx="3484021" cy="93477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CN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2647982" y="3530344"/>
            <a:ext cx="4692841" cy="1382869"/>
          </a:xfrm>
          <a:prstGeom prst="rect">
            <a:avLst/>
          </a:prstGeom>
          <a:solidFill>
            <a:srgbClr val="F3FBFE"/>
          </a:solidFill>
          <a:ln w="9525" cap="flat" cmpd="sng" algn="ctr">
            <a:solidFill>
              <a:srgbClr val="99DFF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4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Step 5</a:t>
            </a:r>
            <a:r>
              <a:rPr lang="zh-CN" altLang="en-US" sz="14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：</a:t>
            </a:r>
            <a:endParaRPr lang="en-US" altLang="zh-CN" sz="1400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285750" lvl="0" indent="-28575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主机</a:t>
            </a: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</a:t>
            </a:r>
            <a:r>
              <a:rPr lang="zh-CN" altLang="en-US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通过发送</a:t>
            </a: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ARP Reply</a:t>
            </a:r>
            <a:r>
              <a:rPr lang="zh-CN" altLang="en-US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报文来响应主机</a:t>
            </a: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</a:t>
            </a:r>
            <a:r>
              <a:rPr lang="zh-CN" altLang="en-US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的请求。</a:t>
            </a:r>
            <a:endParaRPr lang="en-US" altLang="zh-CN" sz="14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285750" lvl="0" indent="-28575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此时主机</a:t>
            </a: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</a:t>
            </a:r>
            <a:r>
              <a:rPr lang="zh-CN" altLang="en-US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已知主机</a:t>
            </a: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</a:t>
            </a:r>
            <a:r>
              <a:rPr lang="zh-CN" altLang="en-US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</a:t>
            </a: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MAC</a:t>
            </a:r>
            <a:r>
              <a:rPr lang="zh-CN" altLang="en-US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地址，因此</a:t>
            </a: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ARP Reply</a:t>
            </a:r>
            <a:r>
              <a:rPr lang="zh-CN" altLang="en-US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是单播数据帧。</a:t>
            </a:r>
            <a:endParaRPr lang="en-US" altLang="zh-CN" sz="14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47982" y="3530344"/>
            <a:ext cx="3484021" cy="16184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CN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61" name="直接箭头连接符 60"/>
          <p:cNvCxnSpPr/>
          <p:nvPr/>
        </p:nvCxnSpPr>
        <p:spPr bwMode="auto">
          <a:xfrm>
            <a:off x="7068208" y="2643964"/>
            <a:ext cx="900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63" name="直接箭头连接符 62"/>
          <p:cNvCxnSpPr/>
          <p:nvPr/>
        </p:nvCxnSpPr>
        <p:spPr bwMode="auto">
          <a:xfrm>
            <a:off x="4259796" y="2643964"/>
            <a:ext cx="900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7" name="圆角矩形 66"/>
          <p:cNvSpPr/>
          <p:nvPr/>
        </p:nvSpPr>
        <p:spPr bwMode="auto">
          <a:xfrm>
            <a:off x="822883" y="1980831"/>
            <a:ext cx="1513631" cy="376058"/>
          </a:xfrm>
          <a:prstGeom prst="roundRect">
            <a:avLst/>
          </a:prstGeom>
          <a:noFill/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Host 1 ARP</a:t>
            </a:r>
            <a:r>
              <a:rPr lang="zh-CN" altLang="en-US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缓存</a:t>
            </a:r>
          </a:p>
        </p:txBody>
      </p:sp>
      <p:sp>
        <p:nvSpPr>
          <p:cNvPr id="68" name="圆角矩形 67"/>
          <p:cNvSpPr/>
          <p:nvPr/>
        </p:nvSpPr>
        <p:spPr bwMode="auto">
          <a:xfrm>
            <a:off x="822883" y="2592979"/>
            <a:ext cx="1513631" cy="376058"/>
          </a:xfrm>
          <a:prstGeom prst="roundRect">
            <a:avLst/>
          </a:prstGeom>
          <a:noFill/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ARP</a:t>
            </a:r>
            <a:r>
              <a:rPr lang="zh-CN" altLang="en-US"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请求</a:t>
            </a:r>
            <a:endParaRPr lang="zh-CN" altLang="en-US" sz="1400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9" name="圆角矩形 68"/>
          <p:cNvSpPr/>
          <p:nvPr/>
        </p:nvSpPr>
        <p:spPr bwMode="auto">
          <a:xfrm>
            <a:off x="822883" y="3241011"/>
            <a:ext cx="1513631" cy="376058"/>
          </a:xfrm>
          <a:prstGeom prst="roundRect">
            <a:avLst/>
          </a:prstGeom>
          <a:noFill/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Host 2 ARP</a:t>
            </a:r>
            <a:r>
              <a:rPr lang="zh-CN" altLang="en-US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缓存</a:t>
            </a:r>
          </a:p>
        </p:txBody>
      </p:sp>
      <p:sp>
        <p:nvSpPr>
          <p:cNvPr id="70" name="圆角矩形 69"/>
          <p:cNvSpPr/>
          <p:nvPr/>
        </p:nvSpPr>
        <p:spPr bwMode="auto">
          <a:xfrm>
            <a:off x="822883" y="3889083"/>
            <a:ext cx="1513631" cy="376058"/>
          </a:xfrm>
          <a:prstGeom prst="roundRect">
            <a:avLst/>
          </a:prstGeom>
          <a:solidFill>
            <a:srgbClr val="1AABE2">
              <a:alpha val="5000"/>
            </a:srgbClr>
          </a:solidFill>
          <a:ln w="12700" cap="flat" cmpd="sng" algn="ctr">
            <a:solidFill>
              <a:srgbClr val="1AABE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ARP</a:t>
            </a:r>
            <a:r>
              <a:rPr lang="zh-CN" altLang="en-US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响应</a:t>
            </a:r>
          </a:p>
        </p:txBody>
      </p:sp>
      <p:cxnSp>
        <p:nvCxnSpPr>
          <p:cNvPr id="71" name="直接箭头连接符 70"/>
          <p:cNvCxnSpPr>
            <a:stCxn id="67" idx="2"/>
            <a:endCxn id="68" idx="0"/>
          </p:cNvCxnSpPr>
          <p:nvPr/>
        </p:nvCxnSpPr>
        <p:spPr bwMode="auto">
          <a:xfrm>
            <a:off x="1579699" y="2356889"/>
            <a:ext cx="0" cy="2360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直接箭头连接符 71"/>
          <p:cNvCxnSpPr>
            <a:stCxn id="68" idx="2"/>
            <a:endCxn id="69" idx="0"/>
          </p:cNvCxnSpPr>
          <p:nvPr/>
        </p:nvCxnSpPr>
        <p:spPr bwMode="auto">
          <a:xfrm>
            <a:off x="1579699" y="2969037"/>
            <a:ext cx="0" cy="2719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直接箭头连接符 78"/>
          <p:cNvCxnSpPr>
            <a:stCxn id="69" idx="2"/>
            <a:endCxn id="70" idx="0"/>
          </p:cNvCxnSpPr>
          <p:nvPr/>
        </p:nvCxnSpPr>
        <p:spPr bwMode="auto">
          <a:xfrm>
            <a:off x="1579699" y="3617069"/>
            <a:ext cx="0" cy="272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圆角矩形 79"/>
          <p:cNvSpPr/>
          <p:nvPr/>
        </p:nvSpPr>
        <p:spPr bwMode="auto">
          <a:xfrm>
            <a:off x="822883" y="4537155"/>
            <a:ext cx="1513631" cy="376058"/>
          </a:xfrm>
          <a:prstGeom prst="roundRect">
            <a:avLst/>
          </a:prstGeom>
          <a:noFill/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Host 1 ARP</a:t>
            </a:r>
            <a:r>
              <a:rPr lang="zh-CN" altLang="en-US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缓存</a:t>
            </a:r>
          </a:p>
        </p:txBody>
      </p:sp>
      <p:cxnSp>
        <p:nvCxnSpPr>
          <p:cNvPr id="81" name="直接箭头连接符 80"/>
          <p:cNvCxnSpPr>
            <a:stCxn id="70" idx="2"/>
            <a:endCxn id="80" idx="0"/>
          </p:cNvCxnSpPr>
          <p:nvPr/>
        </p:nvCxnSpPr>
        <p:spPr bwMode="auto">
          <a:xfrm>
            <a:off x="1579699" y="4265141"/>
            <a:ext cx="0" cy="272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Oval 4"/>
          <p:cNvSpPr>
            <a:spLocks noChangeAspect="1"/>
          </p:cNvSpPr>
          <p:nvPr/>
        </p:nvSpPr>
        <p:spPr>
          <a:xfrm>
            <a:off x="7702530" y="3611142"/>
            <a:ext cx="252000" cy="252000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5</a:t>
            </a:r>
            <a:endParaRPr lang="zh-CN" altLang="en-US" sz="14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83" name="Oval 4"/>
          <p:cNvSpPr>
            <a:spLocks noChangeAspect="1"/>
          </p:cNvSpPr>
          <p:nvPr/>
        </p:nvSpPr>
        <p:spPr>
          <a:xfrm>
            <a:off x="7391276" y="2193119"/>
            <a:ext cx="252000" cy="252000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6</a:t>
            </a:r>
            <a:endParaRPr lang="zh-CN" altLang="en-US" sz="14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84" name="组合 83"/>
          <p:cNvGrpSpPr/>
          <p:nvPr/>
        </p:nvGrpSpPr>
        <p:grpSpPr>
          <a:xfrm rot="10800000">
            <a:off x="7340824" y="2728074"/>
            <a:ext cx="410355" cy="275493"/>
            <a:chOff x="7383369" y="3528374"/>
            <a:chExt cx="321775" cy="216024"/>
          </a:xfrm>
        </p:grpSpPr>
        <p:sp>
          <p:nvSpPr>
            <p:cNvPr id="85" name="同侧圆角矩形 84"/>
            <p:cNvSpPr/>
            <p:nvPr/>
          </p:nvSpPr>
          <p:spPr bwMode="auto">
            <a:xfrm>
              <a:off x="7383369" y="3528374"/>
              <a:ext cx="321775" cy="216024"/>
            </a:xfrm>
            <a:prstGeom prst="round2SameRect">
              <a:avLst/>
            </a:prstGeom>
            <a:solidFill>
              <a:srgbClr val="FFD17D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86" name="等腰三角形 85"/>
            <p:cNvSpPr/>
            <p:nvPr/>
          </p:nvSpPr>
          <p:spPr>
            <a:xfrm>
              <a:off x="7386180" y="3590032"/>
              <a:ext cx="316152" cy="154366"/>
            </a:xfrm>
            <a:prstGeom prst="triangle">
              <a:avLst/>
            </a:prstGeom>
            <a:solidFill>
              <a:srgbClr val="FFD17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Right Arrow 157"/>
          <p:cNvSpPr/>
          <p:nvPr/>
        </p:nvSpPr>
        <p:spPr>
          <a:xfrm rot="5400000">
            <a:off x="8719352" y="3460644"/>
            <a:ext cx="409871" cy="356242"/>
          </a:xfrm>
          <a:prstGeom prst="rightArrow">
            <a:avLst>
              <a:gd name="adj1" fmla="val 40000"/>
              <a:gd name="adj2" fmla="val 50000"/>
            </a:avLst>
          </a:prstGeom>
          <a:gradFill flip="none" rotWithShape="1">
            <a:gsLst>
              <a:gs pos="15000">
                <a:schemeClr val="accent1">
                  <a:lumMod val="5000"/>
                  <a:lumOff val="95000"/>
                  <a:alpha val="0"/>
                </a:schemeClr>
              </a:gs>
              <a:gs pos="81000">
                <a:srgbClr val="99DFF9"/>
              </a:gs>
            </a:gsLst>
            <a:lin ang="0" scaled="1"/>
            <a:tileRect/>
          </a:gradFill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7740000" y="126000"/>
            <a:ext cx="4261923" cy="276999"/>
            <a:chOff x="7340824" y="36668"/>
            <a:chExt cx="4261923" cy="276999"/>
          </a:xfrm>
        </p:grpSpPr>
        <p:sp>
          <p:nvSpPr>
            <p:cNvPr id="64" name="五边形 63"/>
            <p:cNvSpPr/>
            <p:nvPr/>
          </p:nvSpPr>
          <p:spPr bwMode="auto">
            <a:xfrm>
              <a:off x="7340824" y="36668"/>
              <a:ext cx="710921" cy="276999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应用层</a:t>
              </a:r>
              <a:endParaRPr lang="en-US" altLang="zh-CN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5" name="燕尾形 64"/>
            <p:cNvSpPr/>
            <p:nvPr/>
          </p:nvSpPr>
          <p:spPr bwMode="auto">
            <a:xfrm>
              <a:off x="7943613" y="36668"/>
              <a:ext cx="925200" cy="27699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传输层</a:t>
              </a:r>
              <a:endPara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6" name="燕尾形 65"/>
            <p:cNvSpPr/>
            <p:nvPr/>
          </p:nvSpPr>
          <p:spPr bwMode="auto">
            <a:xfrm>
              <a:off x="8746167" y="36668"/>
              <a:ext cx="925451" cy="27699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网络层</a:t>
              </a:r>
              <a:endPara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87" name="燕尾形 86"/>
            <p:cNvSpPr/>
            <p:nvPr/>
          </p:nvSpPr>
          <p:spPr bwMode="auto">
            <a:xfrm>
              <a:off x="9548972" y="36668"/>
              <a:ext cx="1250968" cy="276999"/>
            </a:xfrm>
            <a:prstGeom prst="chevron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200" kern="0">
                  <a:solidFill>
                    <a:srgbClr val="FFFFFF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数据链路层</a:t>
              </a:r>
              <a:endParaRPr lang="zh-CN" altLang="en-US" sz="1200" kern="0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89" name="燕尾形 88"/>
            <p:cNvSpPr/>
            <p:nvPr/>
          </p:nvSpPr>
          <p:spPr bwMode="auto">
            <a:xfrm>
              <a:off x="10677296" y="36668"/>
              <a:ext cx="925451" cy="27699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ts val="0"/>
                </a:spcBef>
                <a:defRPr/>
              </a:pPr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物理层</a:t>
              </a:r>
              <a:endPara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982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363435" y="3861048"/>
            <a:ext cx="4992705" cy="991344"/>
            <a:chOff x="767404" y="3102164"/>
            <a:chExt cx="4992705" cy="991344"/>
          </a:xfrm>
        </p:grpSpPr>
        <p:sp>
          <p:nvSpPr>
            <p:cNvPr id="31" name="矩形 30"/>
            <p:cNvSpPr/>
            <p:nvPr/>
          </p:nvSpPr>
          <p:spPr bwMode="auto">
            <a:xfrm>
              <a:off x="1008061" y="3104964"/>
              <a:ext cx="4404275" cy="988544"/>
            </a:xfrm>
            <a:prstGeom prst="rect">
              <a:avLst/>
            </a:prstGeom>
            <a:solidFill>
              <a:srgbClr val="F3FBFE"/>
            </a:solidFill>
            <a:ln w="9525" cap="flat" cmpd="sng" algn="ctr">
              <a:solidFill>
                <a:srgbClr val="99DFF9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2" name="AutoShape 28"/>
            <p:cNvSpPr>
              <a:spLocks/>
            </p:cNvSpPr>
            <p:nvPr/>
          </p:nvSpPr>
          <p:spPr bwMode="auto">
            <a:xfrm flipH="1">
              <a:off x="767404" y="3102164"/>
              <a:ext cx="4992705" cy="900246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arrow" w="med" len="med"/>
            </a:ln>
          </p:spPr>
          <p:txBody>
            <a:bodyPr wrap="square" anchor="ctr">
              <a:spAutoFit/>
            </a:bodyPr>
            <a:lstStyle>
              <a:lvl1pPr marL="287338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>
                <a:lnSpc>
                  <a:spcPct val="125000"/>
                </a:lnSpc>
              </a:pPr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Courier New" panose="02070309020205020404" pitchFamily="49" charset="0"/>
                  <a:sym typeface="Huawei Sans" panose="020C0503030203020204" pitchFamily="34" charset="0"/>
                </a:rPr>
                <a:t>Host 1&gt;</a:t>
              </a:r>
              <a:r>
                <a:rPr lang="en-US" altLang="zh-CN" sz="1400" dirty="0" err="1">
                  <a:latin typeface="Huawei Sans" panose="020C0503030203020204" pitchFamily="34" charset="0"/>
                  <a:ea typeface="方正兰亭黑简体" panose="02000000000000000000" pitchFamily="2" charset="-122"/>
                  <a:cs typeface="Courier New" panose="02070309020205020404" pitchFamily="49" charset="0"/>
                  <a:sym typeface="Huawei Sans" panose="020C0503030203020204" pitchFamily="34" charset="0"/>
                </a:rPr>
                <a:t>arp</a:t>
              </a:r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Courier New" panose="02070309020205020404" pitchFamily="49" charset="0"/>
                  <a:sym typeface="Huawei Sans" panose="020C0503030203020204" pitchFamily="34" charset="0"/>
                </a:rPr>
                <a:t> -a</a:t>
              </a:r>
              <a:endPara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endParaRPr>
            </a:p>
            <a:p>
              <a:pPr algn="l">
                <a:lnSpc>
                  <a:spcPct val="125000"/>
                </a:lnSpc>
              </a:pPr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Courier New" panose="02070309020205020404" pitchFamily="49" charset="0"/>
                  <a:sym typeface="Huawei Sans" panose="020C0503030203020204" pitchFamily="34" charset="0"/>
                </a:rPr>
                <a:t>Internet Address	Physical Address	Type</a:t>
              </a:r>
            </a:p>
            <a:p>
              <a:pPr algn="l">
                <a:lnSpc>
                  <a:spcPct val="125000"/>
                </a:lnSpc>
              </a:pPr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Courier New" panose="02070309020205020404" pitchFamily="49" charset="0"/>
                  <a:sym typeface="Huawei Sans" panose="020C0503030203020204" pitchFamily="34" charset="0"/>
                </a:rPr>
                <a:t>192.168.1.2	</a:t>
              </a:r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48-A4-72-1C-8F-4F</a:t>
              </a:r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Courier New" panose="02070309020205020404" pitchFamily="49" charset="0"/>
                  <a:sym typeface="Huawei Sans" panose="020C0503030203020204" pitchFamily="34" charset="0"/>
                </a:rPr>
                <a:t>	Dynamic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Huawei Sans" panose="020C0503030203020204" pitchFamily="34" charset="0"/>
              </a:rPr>
              <a:t>ARP</a:t>
            </a:r>
            <a:r>
              <a:rPr lang="zh-CN" altLang="en-US">
                <a:sym typeface="Huawei Sans" panose="020C0503030203020204" pitchFamily="34" charset="0"/>
              </a:rPr>
              <a:t>的工作原理 </a:t>
            </a:r>
            <a:r>
              <a:rPr lang="en-US" altLang="zh-CN">
                <a:sym typeface="Huawei Sans" panose="020C0503030203020204" pitchFamily="34" charset="0"/>
              </a:rPr>
              <a:t>(5)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566841" y="1340768"/>
            <a:ext cx="8110455" cy="2124610"/>
            <a:chOff x="2387587" y="1683594"/>
            <a:chExt cx="8110455" cy="2124610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8342" y="2564904"/>
              <a:ext cx="790244" cy="648000"/>
            </a:xfrm>
            <a:prstGeom prst="rect">
              <a:avLst/>
            </a:prstGeom>
          </p:spPr>
        </p:pic>
        <p:pic>
          <p:nvPicPr>
            <p:cNvPr id="49" name="图片 48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91279" y="2564904"/>
              <a:ext cx="843751" cy="648000"/>
            </a:xfrm>
            <a:prstGeom prst="rect">
              <a:avLst/>
            </a:prstGeom>
          </p:spPr>
        </p:pic>
        <p:pic>
          <p:nvPicPr>
            <p:cNvPr id="50" name="图片 49" descr="P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6240" y="2564904"/>
              <a:ext cx="843751" cy="648000"/>
            </a:xfrm>
            <a:prstGeom prst="rect">
              <a:avLst/>
            </a:prstGeom>
          </p:spPr>
        </p:pic>
        <p:cxnSp>
          <p:nvCxnSpPr>
            <p:cNvPr id="51" name="直接连接符 50"/>
            <p:cNvCxnSpPr>
              <a:stCxn id="49" idx="3"/>
              <a:endCxn id="48" idx="1"/>
            </p:cNvCxnSpPr>
            <p:nvPr/>
          </p:nvCxnSpPr>
          <p:spPr bwMode="auto">
            <a:xfrm>
              <a:off x="3535030" y="2888904"/>
              <a:ext cx="197331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>
              <a:stCxn id="48" idx="3"/>
              <a:endCxn id="50" idx="1"/>
            </p:cNvCxnSpPr>
            <p:nvPr/>
          </p:nvCxnSpPr>
          <p:spPr bwMode="auto">
            <a:xfrm>
              <a:off x="6298586" y="2888904"/>
              <a:ext cx="195765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>
              <a:stCxn id="48" idx="0"/>
            </p:cNvCxnSpPr>
            <p:nvPr/>
          </p:nvCxnSpPr>
          <p:spPr bwMode="auto">
            <a:xfrm flipV="1">
              <a:off x="5903464" y="1808820"/>
              <a:ext cx="532231" cy="75608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矩形 53"/>
            <p:cNvSpPr/>
            <p:nvPr/>
          </p:nvSpPr>
          <p:spPr>
            <a:xfrm>
              <a:off x="4599491" y="2611941"/>
              <a:ext cx="104411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GE 0/0/1</a:t>
              </a:r>
              <a:endPara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83667" y="2611941"/>
              <a:ext cx="104411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GE 0/0/2</a:t>
              </a:r>
              <a:endPara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 rot="18340776">
              <a:off x="5460639" y="2067152"/>
              <a:ext cx="104411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GE 0/0/3</a:t>
              </a:r>
              <a:endPara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727283" y="2240868"/>
              <a:ext cx="7560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Host 1</a:t>
              </a:r>
              <a:endPara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8343907" y="2240868"/>
              <a:ext cx="7560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Host 2</a:t>
              </a:r>
              <a:endPara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387587" y="3284984"/>
              <a:ext cx="25857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IP 1</a:t>
              </a:r>
              <a:r>
                <a: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：</a:t>
              </a:r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192.168.1.1/24</a:t>
              </a:r>
            </a:p>
            <a:p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MAC </a:t>
              </a:r>
              <a:r>
                <a:rPr lang="en-US" altLang="zh-CN" sz="140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1</a:t>
              </a:r>
              <a:r>
                <a:rPr lang="zh-CN" altLang="en-US" sz="140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：</a:t>
              </a:r>
              <a:r>
                <a:rPr lang="en-US" altLang="zh-CN" sz="140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3C-52-82-49-7E-9D</a:t>
              </a:r>
              <a:endPara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7968208" y="3284984"/>
              <a:ext cx="25298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IP 2</a:t>
              </a:r>
              <a:r>
                <a: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：</a:t>
              </a:r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192.168.1.2/24</a:t>
              </a:r>
            </a:p>
            <a:p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MAC </a:t>
              </a:r>
              <a:r>
                <a:rPr lang="en-US" altLang="zh-CN" sz="140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2</a:t>
              </a:r>
              <a:r>
                <a:rPr lang="zh-CN" altLang="en-US" sz="140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：</a:t>
              </a:r>
              <a:r>
                <a:rPr lang="en-US" altLang="zh-CN" sz="140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48-A4-72-1C-8F-4F</a:t>
              </a:r>
              <a:endPara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sp>
        <p:nvSpPr>
          <p:cNvPr id="63" name="矩形 62"/>
          <p:cNvSpPr/>
          <p:nvPr/>
        </p:nvSpPr>
        <p:spPr bwMode="auto">
          <a:xfrm>
            <a:off x="7407037" y="3718780"/>
            <a:ext cx="4195710" cy="1637556"/>
          </a:xfrm>
          <a:prstGeom prst="rect">
            <a:avLst/>
          </a:prstGeom>
          <a:solidFill>
            <a:srgbClr val="F3FBFE"/>
          </a:solidFill>
          <a:ln w="9525" cap="flat" cmpd="sng" algn="ctr">
            <a:solidFill>
              <a:srgbClr val="99DFF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4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Step 7</a:t>
            </a:r>
            <a:r>
              <a:rPr lang="zh-CN" altLang="en-US" sz="14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：</a:t>
            </a:r>
            <a:endParaRPr lang="en-US" altLang="zh-CN" sz="1400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285750" indent="-28575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主机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收到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ARP Reply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以后，会检查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ARP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报文中目的端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IP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地址字段是否与自己的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IP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地址匹配。</a:t>
            </a:r>
            <a:endParaRPr lang="en-US" altLang="zh-CN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285750" indent="-28575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如果匹配，会将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ARP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报文中的发送端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MAC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地址和发送端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IP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地址信息记录到自己的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ARP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缓存表中</a:t>
            </a:r>
            <a:r>
              <a:rPr lang="zh-CN" altLang="en-US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。</a:t>
            </a:r>
            <a:endParaRPr lang="en-US" altLang="zh-CN" sz="14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867796" y="3754784"/>
            <a:ext cx="3592033" cy="215849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CN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822883" y="1980831"/>
            <a:ext cx="1513631" cy="376058"/>
          </a:xfrm>
          <a:prstGeom prst="roundRect">
            <a:avLst/>
          </a:prstGeom>
          <a:noFill/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Host 1 ARP</a:t>
            </a:r>
            <a:r>
              <a:rPr lang="zh-CN" altLang="en-US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缓存</a:t>
            </a:r>
          </a:p>
        </p:txBody>
      </p:sp>
      <p:sp>
        <p:nvSpPr>
          <p:cNvPr id="39" name="圆角矩形 38"/>
          <p:cNvSpPr/>
          <p:nvPr/>
        </p:nvSpPr>
        <p:spPr bwMode="auto">
          <a:xfrm>
            <a:off x="822883" y="2592979"/>
            <a:ext cx="1513631" cy="376058"/>
          </a:xfrm>
          <a:prstGeom prst="roundRect">
            <a:avLst/>
          </a:prstGeom>
          <a:noFill/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ARP</a:t>
            </a:r>
            <a:r>
              <a:rPr lang="zh-CN" altLang="en-US"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请求</a:t>
            </a:r>
            <a:endParaRPr lang="zh-CN" altLang="en-US" sz="1400" kern="0" dirty="0">
              <a:solidFill>
                <a:srgbClr val="1D1D1A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822883" y="3241011"/>
            <a:ext cx="1513631" cy="376058"/>
          </a:xfrm>
          <a:prstGeom prst="roundRect">
            <a:avLst/>
          </a:prstGeom>
          <a:noFill/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Host 2 ARP</a:t>
            </a:r>
            <a:r>
              <a:rPr lang="zh-CN" altLang="en-US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缓存</a:t>
            </a:r>
          </a:p>
        </p:txBody>
      </p:sp>
      <p:sp>
        <p:nvSpPr>
          <p:cNvPr id="41" name="圆角矩形 40"/>
          <p:cNvSpPr/>
          <p:nvPr/>
        </p:nvSpPr>
        <p:spPr bwMode="auto">
          <a:xfrm>
            <a:off x="822883" y="3889083"/>
            <a:ext cx="1513631" cy="376058"/>
          </a:xfrm>
          <a:prstGeom prst="roundRect">
            <a:avLst/>
          </a:prstGeom>
          <a:noFill/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ARP</a:t>
            </a:r>
            <a:r>
              <a:rPr lang="zh-CN" altLang="en-US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响应</a:t>
            </a:r>
          </a:p>
        </p:txBody>
      </p:sp>
      <p:cxnSp>
        <p:nvCxnSpPr>
          <p:cNvPr id="42" name="直接箭头连接符 41"/>
          <p:cNvCxnSpPr>
            <a:stCxn id="38" idx="2"/>
            <a:endCxn id="39" idx="0"/>
          </p:cNvCxnSpPr>
          <p:nvPr/>
        </p:nvCxnSpPr>
        <p:spPr bwMode="auto">
          <a:xfrm>
            <a:off x="1579699" y="2356889"/>
            <a:ext cx="0" cy="2360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直接箭头连接符 61"/>
          <p:cNvCxnSpPr>
            <a:stCxn id="39" idx="2"/>
            <a:endCxn id="40" idx="0"/>
          </p:cNvCxnSpPr>
          <p:nvPr/>
        </p:nvCxnSpPr>
        <p:spPr bwMode="auto">
          <a:xfrm>
            <a:off x="1579699" y="2969037"/>
            <a:ext cx="0" cy="2719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直接箭头连接符 64"/>
          <p:cNvCxnSpPr>
            <a:stCxn id="40" idx="2"/>
            <a:endCxn id="41" idx="0"/>
          </p:cNvCxnSpPr>
          <p:nvPr/>
        </p:nvCxnSpPr>
        <p:spPr bwMode="auto">
          <a:xfrm>
            <a:off x="1579699" y="3617069"/>
            <a:ext cx="0" cy="272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圆角矩形 65"/>
          <p:cNvSpPr/>
          <p:nvPr/>
        </p:nvSpPr>
        <p:spPr bwMode="auto">
          <a:xfrm>
            <a:off x="822883" y="4537155"/>
            <a:ext cx="1513631" cy="376058"/>
          </a:xfrm>
          <a:prstGeom prst="roundRect">
            <a:avLst/>
          </a:prstGeom>
          <a:solidFill>
            <a:srgbClr val="1AABE2">
              <a:alpha val="5000"/>
            </a:srgbClr>
          </a:solidFill>
          <a:ln w="12700" cap="flat" cmpd="sng" algn="ctr">
            <a:solidFill>
              <a:srgbClr val="1AABE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Host 1 ARP</a:t>
            </a:r>
            <a:r>
              <a:rPr lang="zh-CN" altLang="en-US" sz="1400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缓存</a:t>
            </a:r>
          </a:p>
        </p:txBody>
      </p:sp>
      <p:cxnSp>
        <p:nvCxnSpPr>
          <p:cNvPr id="67" name="直接箭头连接符 66"/>
          <p:cNvCxnSpPr>
            <a:stCxn id="41" idx="2"/>
            <a:endCxn id="66" idx="0"/>
          </p:cNvCxnSpPr>
          <p:nvPr/>
        </p:nvCxnSpPr>
        <p:spPr bwMode="auto">
          <a:xfrm>
            <a:off x="1579699" y="4265141"/>
            <a:ext cx="0" cy="272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Oval 4"/>
          <p:cNvSpPr>
            <a:spLocks noChangeAspect="1"/>
          </p:cNvSpPr>
          <p:nvPr/>
        </p:nvSpPr>
        <p:spPr>
          <a:xfrm>
            <a:off x="2588921" y="3493899"/>
            <a:ext cx="252000" cy="252000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7</a:t>
            </a:r>
            <a:endParaRPr lang="zh-CN" altLang="en-US" sz="14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7740000" y="126000"/>
            <a:ext cx="4261923" cy="276999"/>
            <a:chOff x="7340824" y="36668"/>
            <a:chExt cx="4261923" cy="276999"/>
          </a:xfrm>
        </p:grpSpPr>
        <p:sp>
          <p:nvSpPr>
            <p:cNvPr id="70" name="五边形 69"/>
            <p:cNvSpPr/>
            <p:nvPr/>
          </p:nvSpPr>
          <p:spPr bwMode="auto">
            <a:xfrm>
              <a:off x="7340824" y="36668"/>
              <a:ext cx="710921" cy="276999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应用层</a:t>
              </a:r>
              <a:endParaRPr lang="en-US" altLang="zh-CN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71" name="燕尾形 70"/>
            <p:cNvSpPr/>
            <p:nvPr/>
          </p:nvSpPr>
          <p:spPr bwMode="auto">
            <a:xfrm>
              <a:off x="7943613" y="36668"/>
              <a:ext cx="925200" cy="27699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传输层</a:t>
              </a:r>
              <a:endPara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72" name="燕尾形 71"/>
            <p:cNvSpPr/>
            <p:nvPr/>
          </p:nvSpPr>
          <p:spPr bwMode="auto">
            <a:xfrm>
              <a:off x="8746167" y="36668"/>
              <a:ext cx="925451" cy="27699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网络层</a:t>
              </a:r>
              <a:endPara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73" name="燕尾形 72"/>
            <p:cNvSpPr/>
            <p:nvPr/>
          </p:nvSpPr>
          <p:spPr bwMode="auto">
            <a:xfrm>
              <a:off x="9548972" y="36668"/>
              <a:ext cx="1250968" cy="276999"/>
            </a:xfrm>
            <a:prstGeom prst="chevron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200" kern="0">
                  <a:solidFill>
                    <a:srgbClr val="FFFFFF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数据链路层</a:t>
              </a:r>
              <a:endParaRPr lang="zh-CN" altLang="en-US" sz="1200" kern="0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74" name="燕尾形 73"/>
            <p:cNvSpPr/>
            <p:nvPr/>
          </p:nvSpPr>
          <p:spPr bwMode="auto">
            <a:xfrm>
              <a:off x="10677296" y="36668"/>
              <a:ext cx="925451" cy="27699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ts val="0"/>
                </a:spcBef>
                <a:defRPr/>
              </a:pPr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物理层</a:t>
              </a:r>
              <a:endPara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0229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7F7F7F"/>
                </a:solidFill>
                <a:sym typeface="Huawei Sans" panose="020C0503030203020204" pitchFamily="34" charset="0"/>
              </a:rPr>
              <a:t>TCP/UDP</a:t>
            </a:r>
          </a:p>
          <a:p>
            <a:r>
              <a:rPr lang="en-US" altLang="zh-CN">
                <a:solidFill>
                  <a:srgbClr val="7F7F7F"/>
                </a:solidFill>
                <a:sym typeface="Huawei Sans" panose="020C0503030203020204" pitchFamily="34" charset="0"/>
              </a:rPr>
              <a:t>ARP</a:t>
            </a:r>
          </a:p>
          <a:p>
            <a:r>
              <a:rPr lang="en-US" altLang="zh-CN" b="1">
                <a:sym typeface="Huawei Sans" panose="020C0503030203020204" pitchFamily="34" charset="0"/>
              </a:rPr>
              <a:t>ICMP</a:t>
            </a:r>
            <a:endParaRPr lang="zh-CN" altLang="en-US" b="1"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71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>
                <a:sym typeface="Huawei Sans" panose="020C0503030203020204" pitchFamily="34" charset="0"/>
              </a:rPr>
              <a:t>TCP/UDP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ARP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ICMP</a:t>
            </a:r>
            <a:endParaRPr lang="zh-CN" altLang="en-US">
              <a:solidFill>
                <a:schemeClr val="bg1">
                  <a:lumMod val="50000"/>
                </a:schemeClr>
              </a:solidFill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475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9">
            <a:extLst>
              <a:ext uri="{FF2B5EF4-FFF2-40B4-BE49-F238E27FC236}">
                <a16:creationId xmlns:a16="http://schemas.microsoft.com/office/drawing/2014/main" id="{96DEFA69-CAC1-4405-A269-F319A1B127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ICMP</a:t>
            </a:r>
            <a:endParaRPr lang="zh-CN" altLang="en-US"/>
          </a:p>
        </p:txBody>
      </p:sp>
      <p:sp>
        <p:nvSpPr>
          <p:cNvPr id="14340" name="内容占位符 6">
            <a:extLst>
              <a:ext uri="{FF2B5EF4-FFF2-40B4-BE49-F238E27FC236}">
                <a16:creationId xmlns:a16="http://schemas.microsoft.com/office/drawing/2014/main" id="{73FF9A17-04E4-42E7-812A-CCC12BEB2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ICMP</a:t>
            </a:r>
            <a:r>
              <a:rPr lang="zh-CN" altLang="en-US"/>
              <a:t>用来传递差错、控制、查询等信息。</a:t>
            </a:r>
            <a:endParaRPr lang="en-US" altLang="zh-CN" dirty="0"/>
          </a:p>
        </p:txBody>
      </p:sp>
      <p:grpSp>
        <p:nvGrpSpPr>
          <p:cNvPr id="14342" name="Group 14">
            <a:extLst>
              <a:ext uri="{FF2B5EF4-FFF2-40B4-BE49-F238E27FC236}">
                <a16:creationId xmlns:a16="http://schemas.microsoft.com/office/drawing/2014/main" id="{B797E1A8-4801-4219-945B-E12AAAAE6AB8}"/>
              </a:ext>
            </a:extLst>
          </p:cNvPr>
          <p:cNvGrpSpPr>
            <a:grpSpLocks/>
          </p:cNvGrpSpPr>
          <p:nvPr/>
        </p:nvGrpSpPr>
        <p:grpSpPr bwMode="auto">
          <a:xfrm>
            <a:off x="2664642" y="2499254"/>
            <a:ext cx="7053262" cy="2228850"/>
            <a:chOff x="1042988" y="1920875"/>
            <a:chExt cx="7053262" cy="2228850"/>
          </a:xfrm>
        </p:grpSpPr>
        <p:pic>
          <p:nvPicPr>
            <p:cNvPr id="14344" name="Picture 1950" descr="图片693">
              <a:extLst>
                <a:ext uri="{FF2B5EF4-FFF2-40B4-BE49-F238E27FC236}">
                  <a16:creationId xmlns:a16="http://schemas.microsoft.com/office/drawing/2014/main" id="{7D4F6273-7204-4C03-BA4F-0BD535563D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988" y="2449513"/>
              <a:ext cx="931862" cy="908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5" name="Picture 237" descr="图片777">
              <a:extLst>
                <a:ext uri="{FF2B5EF4-FFF2-40B4-BE49-F238E27FC236}">
                  <a16:creationId xmlns:a16="http://schemas.microsoft.com/office/drawing/2014/main" id="{1FF7A6EE-7C40-45B6-8016-810B74A558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9338" y="2065338"/>
              <a:ext cx="2835275" cy="2084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6" name="Picture 1950" descr="图片693">
              <a:extLst>
                <a:ext uri="{FF2B5EF4-FFF2-40B4-BE49-F238E27FC236}">
                  <a16:creationId xmlns:a16="http://schemas.microsoft.com/office/drawing/2014/main" id="{E797E386-80F8-4B9F-A2C0-72AEBD5642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025" y="3213100"/>
              <a:ext cx="931863" cy="908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7" name="Picture 1939" descr="图片682">
              <a:extLst>
                <a:ext uri="{FF2B5EF4-FFF2-40B4-BE49-F238E27FC236}">
                  <a16:creationId xmlns:a16="http://schemas.microsoft.com/office/drawing/2014/main" id="{063B22FE-7F43-4472-A824-AEA16567AC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388" y="1920875"/>
              <a:ext cx="500062" cy="798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8" name="Picture 1939" descr="图片682">
              <a:extLst>
                <a:ext uri="{FF2B5EF4-FFF2-40B4-BE49-F238E27FC236}">
                  <a16:creationId xmlns:a16="http://schemas.microsoft.com/office/drawing/2014/main" id="{76B5F7B3-5020-4976-93AC-1BB1CCDCDF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188" y="1920875"/>
              <a:ext cx="500062" cy="798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349" name="直接箭头连接符 16">
              <a:extLst>
                <a:ext uri="{FF2B5EF4-FFF2-40B4-BE49-F238E27FC236}">
                  <a16:creationId xmlns:a16="http://schemas.microsoft.com/office/drawing/2014/main" id="{D969637A-B90C-4E5D-B945-4A11A2AF452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195513" y="2781300"/>
              <a:ext cx="2663825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50" name="TextBox 19">
              <a:extLst>
                <a:ext uri="{FF2B5EF4-FFF2-40B4-BE49-F238E27FC236}">
                  <a16:creationId xmlns:a16="http://schemas.microsoft.com/office/drawing/2014/main" id="{76AE259A-4309-4850-AF1D-9056D4D1A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638" y="2441575"/>
              <a:ext cx="9096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ea typeface="宋体" panose="02010600030101010101" pitchFamily="2" charset="-122"/>
                </a:rPr>
                <a:t>Message</a:t>
              </a:r>
              <a:endParaRPr lang="zh-CN" altLang="en-US" sz="1400">
                <a:ea typeface="宋体" panose="02010600030101010101" pitchFamily="2" charset="-122"/>
              </a:endParaRPr>
            </a:p>
          </p:txBody>
        </p:sp>
        <p:sp>
          <p:nvSpPr>
            <p:cNvPr id="14351" name="TextBox 20">
              <a:extLst>
                <a:ext uri="{FF2B5EF4-FFF2-40B4-BE49-F238E27FC236}">
                  <a16:creationId xmlns:a16="http://schemas.microsoft.com/office/drawing/2014/main" id="{8FF3C2B5-9028-4B8E-B3A8-CD17251070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4625" y="3152775"/>
              <a:ext cx="149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ea typeface="宋体" panose="02010600030101010101" pitchFamily="2" charset="-122"/>
                </a:rPr>
                <a:t>Return Message</a:t>
              </a:r>
            </a:p>
          </p:txBody>
        </p:sp>
        <p:cxnSp>
          <p:nvCxnSpPr>
            <p:cNvPr id="14352" name="直接箭头连接符 16">
              <a:extLst>
                <a:ext uri="{FF2B5EF4-FFF2-40B4-BE49-F238E27FC236}">
                  <a16:creationId xmlns:a16="http://schemas.microsoft.com/office/drawing/2014/main" id="{6AE436F1-B61A-44C0-B4FA-AD2840C085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132013" y="3114675"/>
              <a:ext cx="2663825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43" name="Text Box 62">
            <a:extLst>
              <a:ext uri="{FF2B5EF4-FFF2-40B4-BE49-F238E27FC236}">
                <a16:creationId xmlns:a16="http://schemas.microsoft.com/office/drawing/2014/main" id="{F78BC2A3-C563-40FE-B924-086AB115D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105" y="2711979"/>
            <a:ext cx="777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zh-CN" altLang="en-US" sz="1600">
                <a:ea typeface="华文细黑" panose="02010600040101010101" pitchFamily="2" charset="-122"/>
              </a:rPr>
              <a:t>主机 </a:t>
            </a:r>
            <a:r>
              <a:rPr lang="en-US" altLang="zh-CN" sz="1600">
                <a:ea typeface="华文细黑" panose="02010600040101010101" pitchFamily="2" charset="-122"/>
              </a:rPr>
              <a:t>A</a:t>
            </a:r>
            <a:endParaRPr lang="zh-CN" altLang="en-US" sz="1600"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9">
            <a:extLst>
              <a:ext uri="{FF2B5EF4-FFF2-40B4-BE49-F238E27FC236}">
                <a16:creationId xmlns:a16="http://schemas.microsoft.com/office/drawing/2014/main" id="{A764D0F4-CC70-47CB-A613-4F08BED45E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ICMP</a:t>
            </a:r>
            <a:r>
              <a:rPr lang="zh-CN" altLang="en-US"/>
              <a:t>差错检测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2672947-4646-4A71-9C47-368B91FE8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ICMP Echo Request</a:t>
            </a:r>
            <a:r>
              <a:rPr lang="zh-CN" altLang="en-US" dirty="0"/>
              <a:t>和</a:t>
            </a:r>
            <a:r>
              <a:rPr lang="en-US" altLang="zh-CN" dirty="0"/>
              <a:t>ICMP Echo Reply</a:t>
            </a:r>
            <a:r>
              <a:rPr lang="zh-CN" altLang="en-US" dirty="0"/>
              <a:t>分别用来查询和响应某些信息，进行差错检测。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6388" name="Group 14">
            <a:extLst>
              <a:ext uri="{FF2B5EF4-FFF2-40B4-BE49-F238E27FC236}">
                <a16:creationId xmlns:a16="http://schemas.microsoft.com/office/drawing/2014/main" id="{31EB3D68-5BBA-49F5-A9B7-57E9D3226417}"/>
              </a:ext>
            </a:extLst>
          </p:cNvPr>
          <p:cNvGrpSpPr>
            <a:grpSpLocks/>
          </p:cNvGrpSpPr>
          <p:nvPr/>
        </p:nvGrpSpPr>
        <p:grpSpPr bwMode="auto">
          <a:xfrm>
            <a:off x="2759076" y="2420939"/>
            <a:ext cx="6543675" cy="1495425"/>
            <a:chOff x="1235075" y="2420860"/>
            <a:chExt cx="6543433" cy="1496560"/>
          </a:xfrm>
        </p:grpSpPr>
        <p:cxnSp>
          <p:nvCxnSpPr>
            <p:cNvPr id="16390" name="直接连接符 16">
              <a:extLst>
                <a:ext uri="{FF2B5EF4-FFF2-40B4-BE49-F238E27FC236}">
                  <a16:creationId xmlns:a16="http://schemas.microsoft.com/office/drawing/2014/main" id="{3564EF3F-8617-410F-A0E8-EF764ECBE01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003909" y="3284538"/>
              <a:ext cx="2208104" cy="446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1" name="直接连接符 13">
              <a:extLst>
                <a:ext uri="{FF2B5EF4-FFF2-40B4-BE49-F238E27FC236}">
                  <a16:creationId xmlns:a16="http://schemas.microsoft.com/office/drawing/2014/main" id="{66871772-DC12-4DB6-9A01-AC8DC8B82B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27238" y="3284538"/>
              <a:ext cx="2040602" cy="446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6392" name="Picture 1939" descr="图片682">
              <a:extLst>
                <a:ext uri="{FF2B5EF4-FFF2-40B4-BE49-F238E27FC236}">
                  <a16:creationId xmlns:a16="http://schemas.microsoft.com/office/drawing/2014/main" id="{EC3F3DB3-485D-4C49-A662-053CF6F13F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0575" y="2781300"/>
              <a:ext cx="600075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3" name="Picture 237" descr="图片777">
              <a:extLst>
                <a:ext uri="{FF2B5EF4-FFF2-40B4-BE49-F238E27FC236}">
                  <a16:creationId xmlns:a16="http://schemas.microsoft.com/office/drawing/2014/main" id="{913101FD-6E15-485D-ACC8-C8D9D76C1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812" y="2852936"/>
              <a:ext cx="1611729" cy="1064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6394" name="直接箭头连接符 58">
              <a:extLst>
                <a:ext uri="{FF2B5EF4-FFF2-40B4-BE49-F238E27FC236}">
                  <a16:creationId xmlns:a16="http://schemas.microsoft.com/office/drawing/2014/main" id="{8A6DF7A2-EAFF-4EE3-9C28-31CFAEEDC0E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22647" y="3159538"/>
              <a:ext cx="1081087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5" name="直接箭头连接符 60">
              <a:extLst>
                <a:ext uri="{FF2B5EF4-FFF2-40B4-BE49-F238E27FC236}">
                  <a16:creationId xmlns:a16="http://schemas.microsoft.com/office/drawing/2014/main" id="{D33D54C0-A01F-4C1E-A6C0-9B05335BAF5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567135" y="3141308"/>
              <a:ext cx="935037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396" name="TextBox 11">
              <a:extLst>
                <a:ext uri="{FF2B5EF4-FFF2-40B4-BE49-F238E27FC236}">
                  <a16:creationId xmlns:a16="http://schemas.microsoft.com/office/drawing/2014/main" id="{C4734FAA-3B1C-4DF2-8E77-F3B7D8F35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0847" y="2761288"/>
              <a:ext cx="180498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ea typeface="宋体" panose="02010600030101010101" pitchFamily="2" charset="-122"/>
                </a:rPr>
                <a:t>ICMP Echo Request</a:t>
              </a:r>
              <a:endParaRPr lang="zh-CN" altLang="en-US" sz="1400">
                <a:ea typeface="宋体" panose="02010600030101010101" pitchFamily="2" charset="-122"/>
              </a:endParaRPr>
            </a:p>
          </p:txBody>
        </p:sp>
        <p:sp>
          <p:nvSpPr>
            <p:cNvPr id="16397" name="TextBox 19">
              <a:extLst>
                <a:ext uri="{FF2B5EF4-FFF2-40B4-BE49-F238E27FC236}">
                  <a16:creationId xmlns:a16="http://schemas.microsoft.com/office/drawing/2014/main" id="{FF506DCB-5634-4233-9C93-44F4DFC6F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3935" y="2743058"/>
              <a:ext cx="15970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ea typeface="宋体" panose="02010600030101010101" pitchFamily="2" charset="-122"/>
                </a:rPr>
                <a:t>ICMP Echo Reply</a:t>
              </a:r>
              <a:endParaRPr lang="zh-CN" altLang="en-US" sz="1400">
                <a:ea typeface="宋体" panose="02010600030101010101" pitchFamily="2" charset="-122"/>
              </a:endParaRPr>
            </a:p>
          </p:txBody>
        </p:sp>
        <p:pic>
          <p:nvPicPr>
            <p:cNvPr id="16398" name="Picture 1950" descr="图片693">
              <a:extLst>
                <a:ext uri="{FF2B5EF4-FFF2-40B4-BE49-F238E27FC236}">
                  <a16:creationId xmlns:a16="http://schemas.microsoft.com/office/drawing/2014/main" id="{43A87358-215B-4C1C-B7EE-935A05ECA6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5075" y="2781300"/>
              <a:ext cx="931863" cy="908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9" name="TextBox 20">
              <a:extLst>
                <a:ext uri="{FF2B5EF4-FFF2-40B4-BE49-F238E27FC236}">
                  <a16:creationId xmlns:a16="http://schemas.microsoft.com/office/drawing/2014/main" id="{5FEA4926-C568-4EDF-8154-28534F179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700" y="2420860"/>
              <a:ext cx="6298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sz="1200">
                  <a:ea typeface="华文细黑" panose="02010600040101010101" pitchFamily="2" charset="-122"/>
                </a:rPr>
                <a:t>主机</a:t>
              </a:r>
              <a:r>
                <a:rPr lang="en-US" altLang="zh-CN" sz="1200">
                  <a:ea typeface="华文细黑" panose="02010600040101010101" pitchFamily="2" charset="-122"/>
                </a:rPr>
                <a:t> A</a:t>
              </a:r>
              <a:endParaRPr lang="zh-CN" altLang="en-US" sz="1200">
                <a:ea typeface="华文细黑" panose="02010600040101010101" pitchFamily="2" charset="-122"/>
              </a:endParaRPr>
            </a:p>
          </p:txBody>
        </p:sp>
        <p:sp>
          <p:nvSpPr>
            <p:cNvPr id="16400" name="TextBox 21">
              <a:extLst>
                <a:ext uri="{FF2B5EF4-FFF2-40B4-BE49-F238E27FC236}">
                  <a16:creationId xmlns:a16="http://schemas.microsoft.com/office/drawing/2014/main" id="{CFCFFD0E-0319-49E9-960E-86C77E7429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4767" y="2420861"/>
              <a:ext cx="78374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sz="1200">
                  <a:ea typeface="华文细黑" panose="02010600040101010101" pitchFamily="2" charset="-122"/>
                </a:rPr>
                <a:t>服务器 </a:t>
              </a:r>
              <a:r>
                <a:rPr lang="en-US" altLang="zh-CN" sz="1200">
                  <a:ea typeface="华文细黑" panose="02010600040101010101" pitchFamily="2" charset="-122"/>
                </a:rPr>
                <a:t>A</a:t>
              </a:r>
              <a:endParaRPr lang="zh-CN" altLang="en-US" sz="1200">
                <a:ea typeface="华文细黑" panose="0201060004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9">
            <a:extLst>
              <a:ext uri="{FF2B5EF4-FFF2-40B4-BE49-F238E27FC236}">
                <a16:creationId xmlns:a16="http://schemas.microsoft.com/office/drawing/2014/main" id="{F104998E-A2F8-4607-85C8-559CB4ABF2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ICMP</a:t>
            </a:r>
            <a:r>
              <a:rPr lang="zh-CN" altLang="en-US"/>
              <a:t>错误报告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4FEC4AC-C2D9-4B67-A6F4-60AE2541B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当网络设备无法访问目标时，会自动发送</a:t>
            </a:r>
            <a:r>
              <a:rPr lang="en-US" altLang="zh-CN" dirty="0"/>
              <a:t>ICMP</a:t>
            </a:r>
            <a:r>
              <a:rPr lang="zh-CN" altLang="en-US" dirty="0"/>
              <a:t>目的不可达报文到发送端设备。</a:t>
            </a:r>
            <a:endParaRPr lang="en-US" altLang="en-US" dirty="0"/>
          </a:p>
          <a:p>
            <a:endParaRPr lang="zh-CN" altLang="en-US" dirty="0"/>
          </a:p>
        </p:txBody>
      </p:sp>
      <p:grpSp>
        <p:nvGrpSpPr>
          <p:cNvPr id="18436" name="Group 24">
            <a:extLst>
              <a:ext uri="{FF2B5EF4-FFF2-40B4-BE49-F238E27FC236}">
                <a16:creationId xmlns:a16="http://schemas.microsoft.com/office/drawing/2014/main" id="{BA16BBC6-4F1E-4FCC-A673-9A95D15B526B}"/>
              </a:ext>
            </a:extLst>
          </p:cNvPr>
          <p:cNvGrpSpPr>
            <a:grpSpLocks/>
          </p:cNvGrpSpPr>
          <p:nvPr/>
        </p:nvGrpSpPr>
        <p:grpSpPr bwMode="auto">
          <a:xfrm>
            <a:off x="2350671" y="2573062"/>
            <a:ext cx="7634288" cy="2541587"/>
            <a:chOff x="755650" y="1916844"/>
            <a:chExt cx="7634840" cy="2540658"/>
          </a:xfrm>
        </p:grpSpPr>
        <p:pic>
          <p:nvPicPr>
            <p:cNvPr id="18440" name="Picture 237" descr="图片777">
              <a:extLst>
                <a:ext uri="{FF2B5EF4-FFF2-40B4-BE49-F238E27FC236}">
                  <a16:creationId xmlns:a16="http://schemas.microsoft.com/office/drawing/2014/main" id="{77EF8858-54EE-4350-BBD4-8CB2B0E4AA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8400" y="2060575"/>
              <a:ext cx="1727200" cy="163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8441" name="直接连接符 12">
              <a:extLst>
                <a:ext uri="{FF2B5EF4-FFF2-40B4-BE49-F238E27FC236}">
                  <a16:creationId xmlns:a16="http://schemas.microsoft.com/office/drawing/2014/main" id="{C62251AC-F1BF-47AA-B796-F4CF1F45AC6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619250" y="2800350"/>
              <a:ext cx="1871663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8442" name="Picture 1439" descr="图片35">
              <a:extLst>
                <a:ext uri="{FF2B5EF4-FFF2-40B4-BE49-F238E27FC236}">
                  <a16:creationId xmlns:a16="http://schemas.microsoft.com/office/drawing/2014/main" id="{4359AEF3-F43B-4F14-B0F7-1F6EB2C50F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8663" y="2439988"/>
              <a:ext cx="639762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3" name="Picture 1950" descr="图片693">
              <a:extLst>
                <a:ext uri="{FF2B5EF4-FFF2-40B4-BE49-F238E27FC236}">
                  <a16:creationId xmlns:a16="http://schemas.microsoft.com/office/drawing/2014/main" id="{76808E9D-E0C4-49BB-B2B3-5346216886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650" y="2297113"/>
              <a:ext cx="931863" cy="908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8444" name="直接连接符 16">
              <a:extLst>
                <a:ext uri="{FF2B5EF4-FFF2-40B4-BE49-F238E27FC236}">
                  <a16:creationId xmlns:a16="http://schemas.microsoft.com/office/drawing/2014/main" id="{0AC69E7F-AA00-4AF3-9F0F-C43827399B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24525" y="2781300"/>
              <a:ext cx="2303463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8445" name="Picture 1939" descr="图片682">
              <a:extLst>
                <a:ext uri="{FF2B5EF4-FFF2-40B4-BE49-F238E27FC236}">
                  <a16:creationId xmlns:a16="http://schemas.microsoft.com/office/drawing/2014/main" id="{30B3FD90-8F33-4815-8DD5-201B5684F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650" y="2224088"/>
              <a:ext cx="600075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6" name="Picture 1439" descr="图片35">
              <a:extLst>
                <a:ext uri="{FF2B5EF4-FFF2-40B4-BE49-F238E27FC236}">
                  <a16:creationId xmlns:a16="http://schemas.microsoft.com/office/drawing/2014/main" id="{92370191-F5B1-499D-9827-152F3FFF08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1913" y="2439988"/>
              <a:ext cx="63817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7" name="TextBox 8">
              <a:extLst>
                <a:ext uri="{FF2B5EF4-FFF2-40B4-BE49-F238E27FC236}">
                  <a16:creationId xmlns:a16="http://schemas.microsoft.com/office/drawing/2014/main" id="{3D3C74AE-037E-4E5B-87E6-87E4EBAF4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5488" y="2492375"/>
              <a:ext cx="952500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ea typeface="宋体" panose="02010600030101010101" pitchFamily="2" charset="-122"/>
                </a:rPr>
                <a:t>10.0.0.0/24</a:t>
              </a:r>
              <a:endParaRPr lang="zh-CN" altLang="en-US" sz="1200">
                <a:ea typeface="宋体" panose="02010600030101010101" pitchFamily="2" charset="-122"/>
              </a:endParaRPr>
            </a:p>
          </p:txBody>
        </p:sp>
        <p:sp>
          <p:nvSpPr>
            <p:cNvPr id="18448" name="TextBox 8">
              <a:extLst>
                <a:ext uri="{FF2B5EF4-FFF2-40B4-BE49-F238E27FC236}">
                  <a16:creationId xmlns:a16="http://schemas.microsoft.com/office/drawing/2014/main" id="{17BFA554-9330-4F60-A4E4-2F5CB1B5E7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1725" y="2492375"/>
              <a:ext cx="312738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ea typeface="宋体" panose="02010600030101010101" pitchFamily="2" charset="-122"/>
                </a:rPr>
                <a:t>.1</a:t>
              </a:r>
              <a:endParaRPr lang="zh-CN" altLang="en-US" sz="1200">
                <a:ea typeface="宋体" panose="02010600030101010101" pitchFamily="2" charset="-122"/>
              </a:endParaRPr>
            </a:p>
          </p:txBody>
        </p:sp>
        <p:sp>
          <p:nvSpPr>
            <p:cNvPr id="18449" name="TextBox 8">
              <a:extLst>
                <a:ext uri="{FF2B5EF4-FFF2-40B4-BE49-F238E27FC236}">
                  <a16:creationId xmlns:a16="http://schemas.microsoft.com/office/drawing/2014/main" id="{D940F926-75D5-45AF-A094-8CFD56A8C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0788" y="2492375"/>
              <a:ext cx="952500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ea typeface="宋体" panose="02010600030101010101" pitchFamily="2" charset="-122"/>
                </a:rPr>
                <a:t>20.0.0.0/24</a:t>
              </a:r>
              <a:endParaRPr lang="zh-CN" altLang="en-US" sz="1200">
                <a:ea typeface="宋体" panose="02010600030101010101" pitchFamily="2" charset="-122"/>
              </a:endParaRPr>
            </a:p>
          </p:txBody>
        </p:sp>
        <p:sp>
          <p:nvSpPr>
            <p:cNvPr id="18450" name="TextBox 39">
              <a:extLst>
                <a:ext uri="{FF2B5EF4-FFF2-40B4-BE49-F238E27FC236}">
                  <a16:creationId xmlns:a16="http://schemas.microsoft.com/office/drawing/2014/main" id="{08E1974A-CA5A-4972-A472-7ED363CCE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9452" y="3552825"/>
              <a:ext cx="723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sz="1400">
                  <a:ea typeface="华文细黑" panose="02010600040101010101" pitchFamily="2" charset="-122"/>
                </a:rPr>
                <a:t>数据包</a:t>
              </a:r>
            </a:p>
          </p:txBody>
        </p:sp>
        <p:sp>
          <p:nvSpPr>
            <p:cNvPr id="18451" name="TextBox 40">
              <a:extLst>
                <a:ext uri="{FF2B5EF4-FFF2-40B4-BE49-F238E27FC236}">
                  <a16:creationId xmlns:a16="http://schemas.microsoft.com/office/drawing/2014/main" id="{631E1B13-85E8-4E9B-B6D5-D28591E14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2614" y="4149725"/>
              <a:ext cx="15776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ea typeface="华文细黑" panose="02010600040101010101" pitchFamily="2" charset="-122"/>
                </a:rPr>
                <a:t>ICMP </a:t>
              </a:r>
              <a:r>
                <a:rPr lang="zh-CN" altLang="en-US" sz="1400">
                  <a:ea typeface="华文细黑" panose="02010600040101010101" pitchFamily="2" charset="-122"/>
                </a:rPr>
                <a:t>目的不可达</a:t>
              </a:r>
            </a:p>
          </p:txBody>
        </p:sp>
        <p:cxnSp>
          <p:nvCxnSpPr>
            <p:cNvPr id="18452" name="直接箭头连接符 58">
              <a:extLst>
                <a:ext uri="{FF2B5EF4-FFF2-40B4-BE49-F238E27FC236}">
                  <a16:creationId xmlns:a16="http://schemas.microsoft.com/office/drawing/2014/main" id="{A2D60E54-3ADA-4908-A210-F0D83E5A20A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47813" y="3860800"/>
              <a:ext cx="3960812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3" name="直接箭头连接符 60">
              <a:extLst>
                <a:ext uri="{FF2B5EF4-FFF2-40B4-BE49-F238E27FC236}">
                  <a16:creationId xmlns:a16="http://schemas.microsoft.com/office/drawing/2014/main" id="{ABE77F21-BC13-44AD-A06E-EB155FC1A7E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501775" y="4437063"/>
              <a:ext cx="3960813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54" name="TextBox 23">
              <a:extLst>
                <a:ext uri="{FF2B5EF4-FFF2-40B4-BE49-F238E27FC236}">
                  <a16:creationId xmlns:a16="http://schemas.microsoft.com/office/drawing/2014/main" id="{488DDAF4-6322-4AC2-9FB8-251A95461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712" y="1916844"/>
              <a:ext cx="6298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sz="1200">
                  <a:ea typeface="华文细黑" panose="02010600040101010101" pitchFamily="2" charset="-122"/>
                </a:rPr>
                <a:t>主机</a:t>
              </a:r>
              <a:r>
                <a:rPr lang="en-US" altLang="zh-CN" sz="1200">
                  <a:ea typeface="华文细黑" panose="02010600040101010101" pitchFamily="2" charset="-122"/>
                </a:rPr>
                <a:t> A</a:t>
              </a:r>
              <a:endParaRPr lang="zh-CN" altLang="en-US" sz="1200">
                <a:ea typeface="华文细黑" panose="02010600040101010101" pitchFamily="2" charset="-122"/>
              </a:endParaRPr>
            </a:p>
          </p:txBody>
        </p:sp>
        <p:sp>
          <p:nvSpPr>
            <p:cNvPr id="18455" name="TextBox 24">
              <a:extLst>
                <a:ext uri="{FF2B5EF4-FFF2-40B4-BE49-F238E27FC236}">
                  <a16:creationId xmlns:a16="http://schemas.microsoft.com/office/drawing/2014/main" id="{ECB83738-97F3-4AF5-A551-E8E59DF6D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6749" y="1916844"/>
              <a:ext cx="78374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sz="1200">
                  <a:ea typeface="华文细黑" panose="02010600040101010101" pitchFamily="2" charset="-122"/>
                </a:rPr>
                <a:t>服务器 </a:t>
              </a:r>
              <a:r>
                <a:rPr lang="en-US" altLang="zh-CN" sz="1200">
                  <a:ea typeface="华文细黑" panose="02010600040101010101" pitchFamily="2" charset="-122"/>
                </a:rPr>
                <a:t>A</a:t>
              </a:r>
              <a:endParaRPr lang="zh-CN" altLang="en-US" sz="1200">
                <a:ea typeface="华文细黑" panose="02010600040101010101" pitchFamily="2" charset="-122"/>
              </a:endParaRPr>
            </a:p>
          </p:txBody>
        </p:sp>
        <p:sp>
          <p:nvSpPr>
            <p:cNvPr id="18456" name="TextBox 8">
              <a:extLst>
                <a:ext uri="{FF2B5EF4-FFF2-40B4-BE49-F238E27FC236}">
                  <a16:creationId xmlns:a16="http://schemas.microsoft.com/office/drawing/2014/main" id="{BADBF6D1-4705-49DD-8960-A4315BCAC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525" y="2492375"/>
              <a:ext cx="312738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ea typeface="宋体" panose="02010600030101010101" pitchFamily="2" charset="-122"/>
                </a:rPr>
                <a:t>.2</a:t>
              </a:r>
              <a:endParaRPr lang="zh-CN" altLang="en-US" sz="1200">
                <a:ea typeface="宋体" panose="02010600030101010101" pitchFamily="2" charset="-122"/>
              </a:endParaRPr>
            </a:p>
          </p:txBody>
        </p:sp>
        <p:sp>
          <p:nvSpPr>
            <p:cNvPr id="18457" name="TextBox 8">
              <a:extLst>
                <a:ext uri="{FF2B5EF4-FFF2-40B4-BE49-F238E27FC236}">
                  <a16:creationId xmlns:a16="http://schemas.microsoft.com/office/drawing/2014/main" id="{8EC6DE21-7D72-41E2-A438-E735CF9150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2275" y="2492375"/>
              <a:ext cx="31432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ea typeface="宋体" panose="02010600030101010101" pitchFamily="2" charset="-122"/>
                </a:rPr>
                <a:t>.1</a:t>
              </a:r>
              <a:endParaRPr lang="zh-CN" altLang="en-US" sz="1200">
                <a:ea typeface="宋体" panose="02010600030101010101" pitchFamily="2" charset="-122"/>
              </a:endParaRPr>
            </a:p>
          </p:txBody>
        </p:sp>
        <p:sp>
          <p:nvSpPr>
            <p:cNvPr id="18458" name="TextBox 8">
              <a:extLst>
                <a:ext uri="{FF2B5EF4-FFF2-40B4-BE49-F238E27FC236}">
                  <a16:creationId xmlns:a16="http://schemas.microsoft.com/office/drawing/2014/main" id="{A81BA553-7792-4E3D-ADA5-92E4159174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1475" y="2492375"/>
              <a:ext cx="312738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ea typeface="宋体" panose="02010600030101010101" pitchFamily="2" charset="-122"/>
                </a:rPr>
                <a:t>.2</a:t>
              </a:r>
              <a:endParaRPr lang="zh-CN" altLang="en-US" sz="1200">
                <a:ea typeface="宋体" panose="02010600030101010101" pitchFamily="2" charset="-122"/>
              </a:endParaRPr>
            </a:p>
          </p:txBody>
        </p:sp>
      </p:grpSp>
      <p:sp>
        <p:nvSpPr>
          <p:cNvPr id="18438" name="Text Box 22">
            <a:extLst>
              <a:ext uri="{FF2B5EF4-FFF2-40B4-BE49-F238E27FC236}">
                <a16:creationId xmlns:a16="http://schemas.microsoft.com/office/drawing/2014/main" id="{0D2FFD08-F102-4672-B00A-95A0A8576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060" y="2861986"/>
            <a:ext cx="4714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200">
                <a:ea typeface="宋体" panose="02010600030101010101" pitchFamily="2" charset="-122"/>
              </a:rPr>
              <a:t>RTA</a:t>
            </a:r>
          </a:p>
        </p:txBody>
      </p:sp>
      <p:sp>
        <p:nvSpPr>
          <p:cNvPr id="18439" name="Text Box 23">
            <a:extLst>
              <a:ext uri="{FF2B5EF4-FFF2-40B4-BE49-F238E27FC236}">
                <a16:creationId xmlns:a16="http://schemas.microsoft.com/office/drawing/2014/main" id="{0099DAA3-D1E8-4EB9-9E3E-9C6A65046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4721" y="2861986"/>
            <a:ext cx="4714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200">
                <a:ea typeface="宋体" panose="02010600030101010101" pitchFamily="2" charset="-122"/>
              </a:rPr>
              <a:t>RTB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9">
            <a:extLst>
              <a:ext uri="{FF2B5EF4-FFF2-40B4-BE49-F238E27FC236}">
                <a16:creationId xmlns:a16="http://schemas.microsoft.com/office/drawing/2014/main" id="{C2138047-4E0D-43E8-A498-8F8A01186E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ICMP</a:t>
            </a:r>
            <a:r>
              <a:rPr lang="zh-CN" altLang="en-US"/>
              <a:t>应用</a:t>
            </a:r>
            <a:r>
              <a:rPr lang="en-US" altLang="zh-CN"/>
              <a:t>-Ping</a:t>
            </a:r>
            <a:endParaRPr lang="zh-CN" altLang="en-US"/>
          </a:p>
        </p:txBody>
      </p:sp>
      <p:sp>
        <p:nvSpPr>
          <p:cNvPr id="16388" name="内容占位符 6">
            <a:extLst>
              <a:ext uri="{FF2B5EF4-FFF2-40B4-BE49-F238E27FC236}">
                <a16:creationId xmlns:a16="http://schemas.microsoft.com/office/drawing/2014/main" id="{EA7510D0-102D-4774-9727-DBF9920B234E}"/>
              </a:ext>
            </a:extLst>
          </p:cNvPr>
          <p:cNvSpPr>
            <a:spLocks noGrp="1"/>
          </p:cNvSpPr>
          <p:nvPr>
            <p:ph type="body" idx="4294967295"/>
          </p:nvPr>
        </p:nvSpPr>
        <p:spPr bwMode="auto">
          <a:xfrm>
            <a:off x="0" y="1268413"/>
            <a:ext cx="7929563" cy="609600"/>
          </a:xfrm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ctr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 sz="1400" dirty="0">
              <a:latin typeface="Arial" charset="0"/>
              <a:ea typeface="宋体" pitchFamily="2" charset="-122"/>
            </a:endParaRPr>
          </a:p>
          <a:p>
            <a:pPr algn="ctr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zh-CN" altLang="en-US" sz="1400" dirty="0">
              <a:latin typeface="Arial" charset="0"/>
              <a:ea typeface="宋体" pitchFamily="2" charset="-122"/>
            </a:endParaRPr>
          </a:p>
        </p:txBody>
      </p:sp>
      <p:grpSp>
        <p:nvGrpSpPr>
          <p:cNvPr id="20485" name="Group 16">
            <a:extLst>
              <a:ext uri="{FF2B5EF4-FFF2-40B4-BE49-F238E27FC236}">
                <a16:creationId xmlns:a16="http://schemas.microsoft.com/office/drawing/2014/main" id="{A0A80EFC-9D78-40CE-8DDB-E7CE852C241F}"/>
              </a:ext>
            </a:extLst>
          </p:cNvPr>
          <p:cNvGrpSpPr>
            <a:grpSpLocks/>
          </p:cNvGrpSpPr>
          <p:nvPr/>
        </p:nvGrpSpPr>
        <p:grpSpPr bwMode="auto">
          <a:xfrm>
            <a:off x="2784892" y="1268413"/>
            <a:ext cx="6054725" cy="1800225"/>
            <a:chOff x="1331913" y="1557338"/>
            <a:chExt cx="6054725" cy="1800225"/>
          </a:xfrm>
        </p:grpSpPr>
        <p:sp>
          <p:nvSpPr>
            <p:cNvPr id="20487" name="TextBox 8">
              <a:extLst>
                <a:ext uri="{FF2B5EF4-FFF2-40B4-BE49-F238E27FC236}">
                  <a16:creationId xmlns:a16="http://schemas.microsoft.com/office/drawing/2014/main" id="{607518CE-19B6-4028-A989-B6401ADA5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2175" y="2411413"/>
              <a:ext cx="1841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20488" name="TextBox 8">
              <a:extLst>
                <a:ext uri="{FF2B5EF4-FFF2-40B4-BE49-F238E27FC236}">
                  <a16:creationId xmlns:a16="http://schemas.microsoft.com/office/drawing/2014/main" id="{23E0DB9F-BB04-4A8E-B08A-57FD5AE03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4938" y="1782341"/>
              <a:ext cx="646112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ea typeface="宋体" panose="02010600030101010101" pitchFamily="2" charset="-122"/>
                </a:rPr>
                <a:t>RTA</a:t>
              </a:r>
            </a:p>
          </p:txBody>
        </p:sp>
        <p:pic>
          <p:nvPicPr>
            <p:cNvPr id="20489" name="Picture 1439" descr="图片35">
              <a:extLst>
                <a:ext uri="{FF2B5EF4-FFF2-40B4-BE49-F238E27FC236}">
                  <a16:creationId xmlns:a16="http://schemas.microsoft.com/office/drawing/2014/main" id="{4CCEF1B6-A0D9-47E7-90F6-B452A6245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913" y="2133600"/>
              <a:ext cx="798512" cy="725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90" name="Picture 1439" descr="图片35">
              <a:extLst>
                <a:ext uri="{FF2B5EF4-FFF2-40B4-BE49-F238E27FC236}">
                  <a16:creationId xmlns:a16="http://schemas.microsoft.com/office/drawing/2014/main" id="{E21B2C16-596B-46BF-B03F-527AD7FA00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125" y="2133600"/>
              <a:ext cx="798513" cy="725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1" name="TextBox 8">
              <a:extLst>
                <a:ext uri="{FF2B5EF4-FFF2-40B4-BE49-F238E27FC236}">
                  <a16:creationId xmlns:a16="http://schemas.microsoft.com/office/drawing/2014/main" id="{DEA52154-D262-45BB-A0ED-611B1A9FCE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5925" y="1772816"/>
              <a:ext cx="490538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ea typeface="宋体" panose="02010600030101010101" pitchFamily="2" charset="-122"/>
                </a:rPr>
                <a:t>RTB</a:t>
              </a:r>
            </a:p>
          </p:txBody>
        </p:sp>
        <p:cxnSp>
          <p:nvCxnSpPr>
            <p:cNvPr id="20492" name="直接连接符 32">
              <a:extLst>
                <a:ext uri="{FF2B5EF4-FFF2-40B4-BE49-F238E27FC236}">
                  <a16:creationId xmlns:a16="http://schemas.microsoft.com/office/drawing/2014/main" id="{C7B2302E-74B4-4D72-8D7C-10D672AA766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130425" y="2492375"/>
              <a:ext cx="1362075" cy="3175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3" name="直接连接符 33">
              <a:extLst>
                <a:ext uri="{FF2B5EF4-FFF2-40B4-BE49-F238E27FC236}">
                  <a16:creationId xmlns:a16="http://schemas.microsoft.com/office/drawing/2014/main" id="{1E8DE374-844B-4A33-A590-112847872BA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148263" y="2492375"/>
              <a:ext cx="1439862" cy="3175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0494" name="Picture 237" descr="图片777">
              <a:extLst>
                <a:ext uri="{FF2B5EF4-FFF2-40B4-BE49-F238E27FC236}">
                  <a16:creationId xmlns:a16="http://schemas.microsoft.com/office/drawing/2014/main" id="{A3278A67-40BB-4B99-B719-6826D5049F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6238" y="1557338"/>
              <a:ext cx="2833687" cy="180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5" name="TextBox 8">
              <a:extLst>
                <a:ext uri="{FF2B5EF4-FFF2-40B4-BE49-F238E27FC236}">
                  <a16:creationId xmlns:a16="http://schemas.microsoft.com/office/drawing/2014/main" id="{A9329D17-BCFC-4045-B1FA-40A259D8A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475" y="2257425"/>
              <a:ext cx="194468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ea typeface="宋体" panose="02010600030101010101" pitchFamily="2" charset="-122"/>
                </a:rPr>
                <a:t>10.0.0.0/24</a:t>
              </a:r>
            </a:p>
          </p:txBody>
        </p:sp>
        <p:sp>
          <p:nvSpPr>
            <p:cNvPr id="20496" name="TextBox 8">
              <a:extLst>
                <a:ext uri="{FF2B5EF4-FFF2-40B4-BE49-F238E27FC236}">
                  <a16:creationId xmlns:a16="http://schemas.microsoft.com/office/drawing/2014/main" id="{06978A33-8E46-42C0-B3FB-495D872CB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6763" y="2184400"/>
              <a:ext cx="4794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ea typeface="宋体" panose="02010600030101010101" pitchFamily="2" charset="-122"/>
                </a:rPr>
                <a:t>.1</a:t>
              </a:r>
            </a:p>
          </p:txBody>
        </p:sp>
        <p:sp>
          <p:nvSpPr>
            <p:cNvPr id="20497" name="TextBox 8">
              <a:extLst>
                <a:ext uri="{FF2B5EF4-FFF2-40B4-BE49-F238E27FC236}">
                  <a16:creationId xmlns:a16="http://schemas.microsoft.com/office/drawing/2014/main" id="{20C0FC7C-2ED1-41FC-B4E2-1A6D2B589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4900" y="2184400"/>
              <a:ext cx="4794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ea typeface="宋体" panose="02010600030101010101" pitchFamily="2" charset="-122"/>
                </a:rPr>
                <a:t>.2</a:t>
              </a:r>
            </a:p>
          </p:txBody>
        </p:sp>
      </p:grpSp>
      <p:sp>
        <p:nvSpPr>
          <p:cNvPr id="20486" name="AutoShape 28">
            <a:extLst>
              <a:ext uri="{FF2B5EF4-FFF2-40B4-BE49-F238E27FC236}">
                <a16:creationId xmlns:a16="http://schemas.microsoft.com/office/drawing/2014/main" id="{484789A8-6977-45F9-9FED-ACF015A8CD83}"/>
              </a:ext>
            </a:extLst>
          </p:cNvPr>
          <p:cNvSpPr>
            <a:spLocks/>
          </p:cNvSpPr>
          <p:nvPr/>
        </p:nvSpPr>
        <p:spPr bwMode="auto">
          <a:xfrm flipH="1">
            <a:off x="2495966" y="3230563"/>
            <a:ext cx="7345362" cy="2676525"/>
          </a:xfrm>
          <a:prstGeom prst="accentBorderCallout3">
            <a:avLst>
              <a:gd name="adj1" fmla="val 14088"/>
              <a:gd name="adj2" fmla="val 101218"/>
              <a:gd name="adj3" fmla="val 13051"/>
              <a:gd name="adj4" fmla="val 103477"/>
              <a:gd name="adj5" fmla="val -4819"/>
              <a:gd name="adj6" fmla="val 103310"/>
              <a:gd name="adj7" fmla="val -27148"/>
              <a:gd name="adj8" fmla="val 96551"/>
            </a:avLst>
          </a:prstGeom>
          <a:noFill/>
          <a:ln w="19050" algn="ctr">
            <a:solidFill>
              <a:srgbClr val="006699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</a:rPr>
              <a:t>&lt;RTA&gt;</a:t>
            </a:r>
            <a:r>
              <a:rPr lang="en-US" altLang="zh-CN" sz="140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ping ?</a:t>
            </a:r>
          </a:p>
          <a:p>
            <a:pPr algn="l"/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-a       Select source IP address, the default is the IP address of the output interface</a:t>
            </a:r>
          </a:p>
          <a:p>
            <a:pPr algn="l"/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-c       Specify the number of echo requests to be sent, the default is</a:t>
            </a:r>
            <a:r>
              <a:rPr lang="zh-CN" altLang="en-US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</a:t>
            </a:r>
          </a:p>
          <a:p>
            <a:pPr algn="l"/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-h      Specify TTL value for echo requests to be sent, the default is  255</a:t>
            </a:r>
          </a:p>
          <a:p>
            <a:pPr algn="l"/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-t       Timeout in milliseconds to wait for each reply, the default is</a:t>
            </a:r>
            <a:r>
              <a:rPr lang="zh-CN" altLang="en-US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2000ms</a:t>
            </a:r>
          </a:p>
          <a:p>
            <a:pPr algn="l"/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STRING&lt;1-255&gt;  IP address or hostname of a remote system</a:t>
            </a:r>
          </a:p>
          <a:p>
            <a:pPr algn="l"/>
            <a:r>
              <a:rPr lang="en-US" altLang="zh-CN" sz="1400">
                <a:ea typeface="宋体" panose="02010600030101010101" pitchFamily="2" charset="-122"/>
                <a:cs typeface="Courier New" panose="02070309020205020404" pitchFamily="49" charset="0"/>
              </a:rPr>
              <a:t>……</a:t>
            </a:r>
          </a:p>
          <a:p>
            <a:pPr algn="l"/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</a:rPr>
              <a:t>&lt;RTA&gt;</a:t>
            </a:r>
            <a:r>
              <a:rPr lang="en-US" altLang="zh-CN" sz="140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ping 10.0.0.2</a:t>
            </a:r>
            <a:endParaRPr lang="en-US" altLang="zh-CN" sz="140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9">
            <a:extLst>
              <a:ext uri="{FF2B5EF4-FFF2-40B4-BE49-F238E27FC236}">
                <a16:creationId xmlns:a16="http://schemas.microsoft.com/office/drawing/2014/main" id="{16DA6C73-49F6-4508-A509-71AF2163F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ICMP</a:t>
            </a:r>
            <a:r>
              <a:rPr lang="zh-CN" altLang="en-US"/>
              <a:t>应用</a:t>
            </a:r>
            <a:r>
              <a:rPr lang="en-US" altLang="zh-CN"/>
              <a:t>-Ping</a:t>
            </a:r>
            <a:endParaRPr lang="zh-CN" altLang="en-US"/>
          </a:p>
        </p:txBody>
      </p:sp>
      <p:sp>
        <p:nvSpPr>
          <p:cNvPr id="22532" name="TextBox 8">
            <a:extLst>
              <a:ext uri="{FF2B5EF4-FFF2-40B4-BE49-F238E27FC236}">
                <a16:creationId xmlns:a16="http://schemas.microsoft.com/office/drawing/2014/main" id="{5AA24882-C23F-455E-941D-491614248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6175" y="24114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22533" name="TextBox 16">
            <a:extLst>
              <a:ext uri="{FF2B5EF4-FFF2-40B4-BE49-F238E27FC236}">
                <a16:creationId xmlns:a16="http://schemas.microsoft.com/office/drawing/2014/main" id="{9BD316F6-26CD-4B2C-850A-D394CFF3C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2070" y="3357402"/>
            <a:ext cx="507831" cy="92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AF3181C-B03C-413C-9293-CF9B7A51C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1557339"/>
            <a:ext cx="7388225" cy="45243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777777"/>
            </a:solidFill>
            <a:miter lim="800000"/>
            <a:headEnd/>
            <a:tailEnd/>
          </a:ln>
          <a:effectLst>
            <a:outerShdw dist="71842" dir="2700000" algn="ctr" rotWithShape="0">
              <a:srgbClr val="808080"/>
            </a:outerShdw>
          </a:effectLst>
        </p:spPr>
        <p:txBody>
          <a:bodyPr lIns="0" tIns="0" rIns="0" bIns="0">
            <a:spAutoFit/>
          </a:bodyPr>
          <a:lstStyle/>
          <a:p>
            <a:pPr marL="288000" lvl="1" defTabSz="784225">
              <a:lnSpc>
                <a:spcPct val="140000"/>
              </a:lnSpc>
              <a:defRPr/>
            </a:pPr>
            <a:endParaRPr lang="en-US" altLang="zh-CN" sz="1400" dirty="0">
              <a:latin typeface="Courier New" pitchFamily="49" charset="0"/>
              <a:ea typeface="宋体" pitchFamily="2" charset="-122"/>
            </a:endParaRPr>
          </a:p>
          <a:p>
            <a:pPr marL="288000"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[RTA]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ping 10.0.0.2</a:t>
            </a:r>
            <a:endParaRPr lang="zh-CN" altLang="en-US" sz="1400" dirty="0">
              <a:solidFill>
                <a:srgbClr val="C00000"/>
              </a:solidFill>
              <a:latin typeface="Courier New" pitchFamily="49" charset="0"/>
              <a:ea typeface="宋体" pitchFamily="2" charset="-122"/>
            </a:endParaRPr>
          </a:p>
          <a:p>
            <a:pPr marL="288000" lvl="1" defTabSz="784225">
              <a:lnSpc>
                <a:spcPct val="140000"/>
              </a:lnSpc>
              <a:defRPr/>
            </a:pPr>
            <a:r>
              <a:rPr lang="zh-CN" altLang="en-US" sz="1400" dirty="0">
                <a:latin typeface="Courier New" pitchFamily="49" charset="0"/>
                <a:ea typeface="宋体" pitchFamily="2" charset="-122"/>
              </a:rPr>
              <a:t>  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PING 10.0.0.2 : 56  data bytes, press CTRL_C to break</a:t>
            </a:r>
            <a:endParaRPr lang="zh-CN" altLang="en-US" sz="1400" dirty="0">
              <a:latin typeface="Courier New" pitchFamily="49" charset="0"/>
              <a:ea typeface="宋体" pitchFamily="2" charset="-122"/>
            </a:endParaRPr>
          </a:p>
          <a:p>
            <a:pPr marL="288000" lvl="1" defTabSz="784225">
              <a:lnSpc>
                <a:spcPct val="140000"/>
              </a:lnSpc>
              <a:defRPr/>
            </a:pPr>
            <a:r>
              <a:rPr lang="zh-CN" altLang="en-US" sz="1400" dirty="0"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Reply from 10.0.0.2 : bytes=56 Sequence=1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ttl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=255 time=340 ms</a:t>
            </a:r>
            <a:endParaRPr lang="zh-CN" altLang="en-US" sz="1400" dirty="0">
              <a:latin typeface="Courier New" pitchFamily="49" charset="0"/>
              <a:ea typeface="宋体" pitchFamily="2" charset="-122"/>
            </a:endParaRPr>
          </a:p>
          <a:p>
            <a:pPr marL="288000" lvl="1" defTabSz="784225">
              <a:lnSpc>
                <a:spcPct val="140000"/>
              </a:lnSpc>
              <a:defRPr/>
            </a:pPr>
            <a:r>
              <a:rPr lang="zh-CN" altLang="en-US" sz="1400" dirty="0"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Reply from 10.0.0.2 : bytes=56 Sequence=2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ttl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=255 time=10 ms</a:t>
            </a:r>
            <a:endParaRPr lang="zh-CN" altLang="en-US" sz="1400" dirty="0">
              <a:latin typeface="Courier New" pitchFamily="49" charset="0"/>
              <a:ea typeface="宋体" pitchFamily="2" charset="-122"/>
            </a:endParaRPr>
          </a:p>
          <a:p>
            <a:pPr marL="288000" lvl="1" defTabSz="784225">
              <a:lnSpc>
                <a:spcPct val="140000"/>
              </a:lnSpc>
              <a:defRPr/>
            </a:pPr>
            <a:r>
              <a:rPr lang="zh-CN" altLang="en-US" sz="1400" dirty="0"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Reply from 10.0.0.2 : bytes=56 Sequence=3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ttl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=255 time=30 ms</a:t>
            </a:r>
            <a:endParaRPr lang="zh-CN" altLang="en-US" sz="1400" dirty="0">
              <a:latin typeface="Courier New" pitchFamily="49" charset="0"/>
              <a:ea typeface="宋体" pitchFamily="2" charset="-122"/>
            </a:endParaRPr>
          </a:p>
          <a:p>
            <a:pPr marL="288000" lvl="1" defTabSz="784225">
              <a:lnSpc>
                <a:spcPct val="140000"/>
              </a:lnSpc>
              <a:defRPr/>
            </a:pPr>
            <a:r>
              <a:rPr lang="zh-CN" altLang="en-US" sz="1400" dirty="0"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Reply from 10.0.0.2 : bytes=56 Sequence=4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ttl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=255 time=30 ms</a:t>
            </a:r>
            <a:endParaRPr lang="zh-CN" altLang="en-US" sz="1400" dirty="0">
              <a:latin typeface="Courier New" pitchFamily="49" charset="0"/>
              <a:ea typeface="宋体" pitchFamily="2" charset="-122"/>
            </a:endParaRPr>
          </a:p>
          <a:p>
            <a:pPr marL="288000" lvl="1" defTabSz="784225">
              <a:lnSpc>
                <a:spcPct val="140000"/>
              </a:lnSpc>
              <a:defRPr/>
            </a:pPr>
            <a:r>
              <a:rPr lang="zh-CN" altLang="en-US" sz="1400" dirty="0"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Reply from 10.0.0.2 : bytes=56 Sequence=5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ttl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=255 time=30 ms</a:t>
            </a:r>
            <a:endParaRPr lang="zh-CN" altLang="en-US" sz="1400" dirty="0">
              <a:latin typeface="Courier New" pitchFamily="49" charset="0"/>
              <a:ea typeface="宋体" pitchFamily="2" charset="-122"/>
            </a:endParaRPr>
          </a:p>
          <a:p>
            <a:pPr marL="288000" lvl="1" defTabSz="784225">
              <a:lnSpc>
                <a:spcPct val="140000"/>
              </a:lnSpc>
              <a:defRPr/>
            </a:pPr>
            <a:endParaRPr lang="zh-CN" altLang="en-US" sz="1400" dirty="0">
              <a:latin typeface="Courier New" pitchFamily="49" charset="0"/>
              <a:ea typeface="宋体" pitchFamily="2" charset="-122"/>
            </a:endParaRPr>
          </a:p>
          <a:p>
            <a:pPr marL="288000" lvl="1" defTabSz="784225">
              <a:lnSpc>
                <a:spcPct val="140000"/>
              </a:lnSpc>
              <a:defRPr/>
            </a:pPr>
            <a:r>
              <a:rPr lang="zh-CN" altLang="en-US" sz="1400" dirty="0">
                <a:latin typeface="Courier New" pitchFamily="49" charset="0"/>
                <a:ea typeface="宋体" pitchFamily="2" charset="-122"/>
              </a:rPr>
              <a:t>  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--- 10.0.0.2 ping statistics ---</a:t>
            </a:r>
            <a:endParaRPr lang="zh-CN" altLang="en-US" sz="1400" dirty="0">
              <a:latin typeface="Courier New" pitchFamily="49" charset="0"/>
              <a:ea typeface="宋体" pitchFamily="2" charset="-122"/>
            </a:endParaRPr>
          </a:p>
          <a:p>
            <a:pPr marL="288000" lvl="1" defTabSz="784225">
              <a:lnSpc>
                <a:spcPct val="140000"/>
              </a:lnSpc>
              <a:defRPr/>
            </a:pPr>
            <a:r>
              <a:rPr lang="zh-CN" altLang="en-US" sz="1400" dirty="0"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5 packet(s) transmitted</a:t>
            </a:r>
            <a:endParaRPr lang="zh-CN" altLang="en-US" sz="1400" dirty="0">
              <a:latin typeface="Courier New" pitchFamily="49" charset="0"/>
              <a:ea typeface="宋体" pitchFamily="2" charset="-122"/>
            </a:endParaRPr>
          </a:p>
          <a:p>
            <a:pPr marL="288000" lvl="1" defTabSz="784225">
              <a:lnSpc>
                <a:spcPct val="140000"/>
              </a:lnSpc>
              <a:defRPr/>
            </a:pPr>
            <a:r>
              <a:rPr lang="zh-CN" altLang="en-US" sz="1400" dirty="0"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5 packet(s) received</a:t>
            </a:r>
            <a:endParaRPr lang="zh-CN" altLang="en-US" sz="1400" dirty="0">
              <a:latin typeface="Courier New" pitchFamily="49" charset="0"/>
              <a:ea typeface="宋体" pitchFamily="2" charset="-122"/>
            </a:endParaRPr>
          </a:p>
          <a:p>
            <a:pPr marL="288000" lvl="1" defTabSz="784225">
              <a:lnSpc>
                <a:spcPct val="140000"/>
              </a:lnSpc>
              <a:defRPr/>
            </a:pPr>
            <a:r>
              <a:rPr lang="zh-CN" altLang="en-US" sz="1400" dirty="0"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0.00% packet loss</a:t>
            </a:r>
            <a:endParaRPr lang="zh-CN" altLang="en-US" sz="1400" dirty="0">
              <a:latin typeface="Courier New" pitchFamily="49" charset="0"/>
              <a:ea typeface="宋体" pitchFamily="2" charset="-122"/>
            </a:endParaRPr>
          </a:p>
          <a:p>
            <a:pPr marL="288000" lvl="1" defTabSz="784225">
              <a:lnSpc>
                <a:spcPct val="140000"/>
              </a:lnSpc>
              <a:defRPr/>
            </a:pPr>
            <a:r>
              <a:rPr lang="zh-CN" altLang="en-US" sz="1400" dirty="0"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round-trip min/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avg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/max = 10/88/340 ms</a:t>
            </a:r>
          </a:p>
          <a:p>
            <a:pPr lvl="1" defTabSz="784225">
              <a:lnSpc>
                <a:spcPct val="140000"/>
              </a:lnSpc>
              <a:defRPr/>
            </a:pPr>
            <a:endParaRPr lang="en-US" altLang="zh-CN" sz="1400" dirty="0"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9">
            <a:extLst>
              <a:ext uri="{FF2B5EF4-FFF2-40B4-BE49-F238E27FC236}">
                <a16:creationId xmlns:a16="http://schemas.microsoft.com/office/drawing/2014/main" id="{DDAFEB49-2098-4352-84EE-8634CAAD3B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ICMP</a:t>
            </a:r>
            <a:r>
              <a:rPr lang="zh-CN" altLang="en-US"/>
              <a:t>应用</a:t>
            </a:r>
            <a:r>
              <a:rPr lang="en-US" altLang="zh-CN"/>
              <a:t>-Tracert</a:t>
            </a:r>
            <a:endParaRPr lang="zh-CN" altLang="en-US"/>
          </a:p>
        </p:txBody>
      </p:sp>
      <p:sp>
        <p:nvSpPr>
          <p:cNvPr id="24580" name="AutoShape 28">
            <a:extLst>
              <a:ext uri="{FF2B5EF4-FFF2-40B4-BE49-F238E27FC236}">
                <a16:creationId xmlns:a16="http://schemas.microsoft.com/office/drawing/2014/main" id="{90BF0E96-EC60-41CB-819B-93ED65A5D5E6}"/>
              </a:ext>
            </a:extLst>
          </p:cNvPr>
          <p:cNvSpPr>
            <a:spLocks/>
          </p:cNvSpPr>
          <p:nvPr/>
        </p:nvSpPr>
        <p:spPr bwMode="auto">
          <a:xfrm flipH="1">
            <a:off x="2566988" y="3879851"/>
            <a:ext cx="7129462" cy="2246313"/>
          </a:xfrm>
          <a:prstGeom prst="accentBorderCallout3">
            <a:avLst>
              <a:gd name="adj1" fmla="val 14088"/>
              <a:gd name="adj2" fmla="val 101218"/>
              <a:gd name="adj3" fmla="val 14287"/>
              <a:gd name="adj4" fmla="val 103014"/>
              <a:gd name="adj5" fmla="val -5755"/>
              <a:gd name="adj6" fmla="val 103222"/>
              <a:gd name="adj7" fmla="val -39801"/>
              <a:gd name="adj8" fmla="val 80292"/>
            </a:avLst>
          </a:prstGeom>
          <a:noFill/>
          <a:ln w="19050" algn="ctr">
            <a:solidFill>
              <a:srgbClr val="006699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&lt;RTA&gt;</a:t>
            </a:r>
            <a:r>
              <a:rPr lang="en-US" altLang="zh-CN" sz="14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tracert ?</a:t>
            </a:r>
          </a:p>
          <a:p>
            <a:pPr algn="l"/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-a            Set source IP address, the default is the IP   address of the</a:t>
            </a:r>
            <a:r>
              <a:rPr lang="zh-CN" altLang="en-US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output interface</a:t>
            </a:r>
            <a:endParaRPr lang="zh-CN" altLang="en-US" sz="1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l"/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-f            First time to live, the default is 1</a:t>
            </a:r>
            <a:endParaRPr lang="zh-CN" altLang="en-US" sz="1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l"/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-m            Max time to live, the default is 30</a:t>
            </a:r>
            <a:endParaRPr lang="zh-CN" altLang="en-US" sz="1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l"/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-name         Display the host name of the router on each hop</a:t>
            </a:r>
            <a:endParaRPr lang="zh-CN" altLang="en-US" sz="1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l"/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-p            Destination UDP port number, the default is 33434</a:t>
            </a:r>
          </a:p>
          <a:p>
            <a:pPr algn="l"/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STRING&lt;1-255&gt; IP address or hostname of a remote system</a:t>
            </a:r>
          </a:p>
          <a:p>
            <a:pPr algn="l"/>
            <a:r>
              <a:rPr lang="en-US" altLang="zh-CN" sz="1400">
                <a:ea typeface="宋体" panose="02010600030101010101" pitchFamily="2" charset="-122"/>
              </a:rPr>
              <a:t>………………………………………………</a:t>
            </a:r>
          </a:p>
          <a:p>
            <a:pPr algn="l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&lt;RTA&gt;</a:t>
            </a:r>
            <a:r>
              <a:rPr lang="en-US" altLang="zh-CN" sz="14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tracert 30.0.0.2</a:t>
            </a:r>
            <a:endParaRPr lang="zh-CN" altLang="en-US" sz="140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grpSp>
        <p:nvGrpSpPr>
          <p:cNvPr id="24581" name="Group 29">
            <a:extLst>
              <a:ext uri="{FF2B5EF4-FFF2-40B4-BE49-F238E27FC236}">
                <a16:creationId xmlns:a16="http://schemas.microsoft.com/office/drawing/2014/main" id="{4C79D482-05EA-4F5E-8190-F25E4E3D1A07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1719263"/>
            <a:ext cx="7561262" cy="2070100"/>
            <a:chOff x="827088" y="1844675"/>
            <a:chExt cx="7561262" cy="2069778"/>
          </a:xfrm>
        </p:grpSpPr>
        <p:cxnSp>
          <p:nvCxnSpPr>
            <p:cNvPr id="24582" name="直接连接符 38">
              <a:extLst>
                <a:ext uri="{FF2B5EF4-FFF2-40B4-BE49-F238E27FC236}">
                  <a16:creationId xmlns:a16="http://schemas.microsoft.com/office/drawing/2014/main" id="{00F52865-DEA6-4132-B33A-4100CFA162E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476375" y="2779713"/>
              <a:ext cx="1360488" cy="3175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3" name="直接连接符 39">
              <a:extLst>
                <a:ext uri="{FF2B5EF4-FFF2-40B4-BE49-F238E27FC236}">
                  <a16:creationId xmlns:a16="http://schemas.microsoft.com/office/drawing/2014/main" id="{472357EC-3E2A-4B0D-8D99-7BCBC91C9F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987675" y="2205038"/>
              <a:ext cx="792163" cy="64770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4" name="直接连接符 41">
              <a:extLst>
                <a:ext uri="{FF2B5EF4-FFF2-40B4-BE49-F238E27FC236}">
                  <a16:creationId xmlns:a16="http://schemas.microsoft.com/office/drawing/2014/main" id="{18A19E65-F257-46D2-B13C-B2DA4FC4A4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122738" y="2205038"/>
              <a:ext cx="1362075" cy="3175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5" name="直接连接符 42">
              <a:extLst>
                <a:ext uri="{FF2B5EF4-FFF2-40B4-BE49-F238E27FC236}">
                  <a16:creationId xmlns:a16="http://schemas.microsoft.com/office/drawing/2014/main" id="{1039CED9-C342-48A0-9D8A-535F3ADB79A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43213" y="2998788"/>
              <a:ext cx="1800225" cy="500062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6" name="直接连接符 44">
              <a:extLst>
                <a:ext uri="{FF2B5EF4-FFF2-40B4-BE49-F238E27FC236}">
                  <a16:creationId xmlns:a16="http://schemas.microsoft.com/office/drawing/2014/main" id="{DBDF8938-C203-4E66-9C43-CE590A9FAD2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580063" y="2276475"/>
              <a:ext cx="863600" cy="719138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7" name="直接连接符 46">
              <a:extLst>
                <a:ext uri="{FF2B5EF4-FFF2-40B4-BE49-F238E27FC236}">
                  <a16:creationId xmlns:a16="http://schemas.microsoft.com/office/drawing/2014/main" id="{4B9A5836-BE2C-48B8-A0DB-40350D924A9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859338" y="2997200"/>
              <a:ext cx="1152525" cy="43180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8" name="直接连接符 47">
              <a:extLst>
                <a:ext uri="{FF2B5EF4-FFF2-40B4-BE49-F238E27FC236}">
                  <a16:creationId xmlns:a16="http://schemas.microsoft.com/office/drawing/2014/main" id="{605F8EAA-BD57-4121-801C-8D01C7844CF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516688" y="2852738"/>
              <a:ext cx="1441450" cy="1587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4589" name="Picture 1439" descr="图片35">
              <a:extLst>
                <a:ext uri="{FF2B5EF4-FFF2-40B4-BE49-F238E27FC236}">
                  <a16:creationId xmlns:a16="http://schemas.microsoft.com/office/drawing/2014/main" id="{26C7BF3D-484F-4687-AD72-0C0F119680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2492375"/>
              <a:ext cx="798513" cy="725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90" name="Picture 1950" descr="图片693">
              <a:extLst>
                <a:ext uri="{FF2B5EF4-FFF2-40B4-BE49-F238E27FC236}">
                  <a16:creationId xmlns:a16="http://schemas.microsoft.com/office/drawing/2014/main" id="{43B82995-CC95-45CC-A0BA-6D55A6DBAF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6488" y="2274888"/>
              <a:ext cx="931862" cy="908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91" name="Picture 1439" descr="图片35">
              <a:extLst>
                <a:ext uri="{FF2B5EF4-FFF2-40B4-BE49-F238E27FC236}">
                  <a16:creationId xmlns:a16="http://schemas.microsoft.com/office/drawing/2014/main" id="{D90C04BA-19E5-4B19-A451-1E4FECB05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1875" y="1844675"/>
              <a:ext cx="798513" cy="725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92" name="Picture 1439" descr="图片35">
              <a:extLst>
                <a:ext uri="{FF2B5EF4-FFF2-40B4-BE49-F238E27FC236}">
                  <a16:creationId xmlns:a16="http://schemas.microsoft.com/office/drawing/2014/main" id="{C16B2E8E-BE30-40D4-A35F-D4E56020EF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1563" y="1844675"/>
              <a:ext cx="798512" cy="725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93" name="Picture 1439" descr="图片35">
              <a:extLst>
                <a:ext uri="{FF2B5EF4-FFF2-40B4-BE49-F238E27FC236}">
                  <a16:creationId xmlns:a16="http://schemas.microsoft.com/office/drawing/2014/main" id="{4107D627-45A4-4704-ABD0-19922D8319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875" y="2492375"/>
              <a:ext cx="798513" cy="725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94" name="Picture 1439" descr="图片35">
              <a:extLst>
                <a:ext uri="{FF2B5EF4-FFF2-40B4-BE49-F238E27FC236}">
                  <a16:creationId xmlns:a16="http://schemas.microsoft.com/office/drawing/2014/main" id="{2A81F985-9F8E-45C8-9D88-5655D81DCD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1638" y="3067050"/>
              <a:ext cx="798512" cy="725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95" name="Picture 1950" descr="图片693">
              <a:extLst>
                <a:ext uri="{FF2B5EF4-FFF2-40B4-BE49-F238E27FC236}">
                  <a16:creationId xmlns:a16="http://schemas.microsoft.com/office/drawing/2014/main" id="{F975DBA3-1AA9-45AD-964B-474522817C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88" y="2274888"/>
              <a:ext cx="931862" cy="908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96" name="TextBox 8">
              <a:extLst>
                <a:ext uri="{FF2B5EF4-FFF2-40B4-BE49-F238E27FC236}">
                  <a16:creationId xmlns:a16="http://schemas.microsoft.com/office/drawing/2014/main" id="{C42BA120-4C40-48DB-A7C8-B503AAD9B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5825" y="3194373"/>
              <a:ext cx="11525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ea typeface="华文细黑" panose="02010600040101010101" pitchFamily="2" charset="-122"/>
                </a:rPr>
                <a:t>30.0.0.2/24</a:t>
              </a:r>
            </a:p>
          </p:txBody>
        </p:sp>
        <p:sp>
          <p:nvSpPr>
            <p:cNvPr id="24597" name="TextBox 8">
              <a:extLst>
                <a:ext uri="{FF2B5EF4-FFF2-40B4-BE49-F238E27FC236}">
                  <a16:creationId xmlns:a16="http://schemas.microsoft.com/office/drawing/2014/main" id="{DB759A08-5454-4EC6-8BF6-214B7EE58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313" y="2114252"/>
              <a:ext cx="5524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ea typeface="华文细黑" panose="02010600040101010101" pitchFamily="2" charset="-122"/>
                </a:rPr>
                <a:t>RTA</a:t>
              </a:r>
            </a:p>
          </p:txBody>
        </p:sp>
        <p:sp>
          <p:nvSpPr>
            <p:cNvPr id="24598" name="TextBox 8">
              <a:extLst>
                <a:ext uri="{FF2B5EF4-FFF2-40B4-BE49-F238E27FC236}">
                  <a16:creationId xmlns:a16="http://schemas.microsoft.com/office/drawing/2014/main" id="{4B02814B-23AE-4DC3-A000-84E2C6ED2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8700" y="2114252"/>
              <a:ext cx="623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ea typeface="华文细黑" panose="02010600040101010101" pitchFamily="2" charset="-122"/>
                </a:rPr>
                <a:t>RTC</a:t>
              </a:r>
            </a:p>
          </p:txBody>
        </p:sp>
        <p:sp>
          <p:nvSpPr>
            <p:cNvPr id="24599" name="TextBox 23">
              <a:extLst>
                <a:ext uri="{FF2B5EF4-FFF2-40B4-BE49-F238E27FC236}">
                  <a16:creationId xmlns:a16="http://schemas.microsoft.com/office/drawing/2014/main" id="{F8A6FE1A-0615-4772-BADE-32DCDA673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712" y="1970236"/>
              <a:ext cx="6298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sz="1200">
                  <a:ea typeface="华文细黑" panose="02010600040101010101" pitchFamily="2" charset="-122"/>
                </a:rPr>
                <a:t>主机</a:t>
              </a:r>
              <a:r>
                <a:rPr lang="en-US" altLang="zh-CN" sz="1200">
                  <a:ea typeface="华文细黑" panose="02010600040101010101" pitchFamily="2" charset="-122"/>
                </a:rPr>
                <a:t> A</a:t>
              </a:r>
              <a:endParaRPr lang="zh-CN" altLang="en-US" sz="1200">
                <a:ea typeface="华文细黑" panose="02010600040101010101" pitchFamily="2" charset="-122"/>
              </a:endParaRPr>
            </a:p>
          </p:txBody>
        </p:sp>
        <p:sp>
          <p:nvSpPr>
            <p:cNvPr id="24600" name="TextBox 24">
              <a:extLst>
                <a:ext uri="{FF2B5EF4-FFF2-40B4-BE49-F238E27FC236}">
                  <a16:creationId xmlns:a16="http://schemas.microsoft.com/office/drawing/2014/main" id="{1BF293AE-12DB-45AE-B6EA-171309AD5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6417" y="1970236"/>
              <a:ext cx="6383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sz="1200">
                  <a:ea typeface="华文细黑" panose="02010600040101010101" pitchFamily="2" charset="-122"/>
                </a:rPr>
                <a:t>主机</a:t>
              </a:r>
              <a:r>
                <a:rPr lang="en-US" altLang="zh-CN" sz="1200">
                  <a:ea typeface="华文细黑" panose="02010600040101010101" pitchFamily="2" charset="-122"/>
                </a:rPr>
                <a:t> B</a:t>
              </a:r>
              <a:endParaRPr lang="zh-CN" altLang="en-US" sz="1200">
                <a:ea typeface="华文细黑" panose="02010600040101010101" pitchFamily="2" charset="-122"/>
              </a:endParaRPr>
            </a:p>
          </p:txBody>
        </p:sp>
        <p:sp>
          <p:nvSpPr>
            <p:cNvPr id="24601" name="TextBox 8">
              <a:extLst>
                <a:ext uri="{FF2B5EF4-FFF2-40B4-BE49-F238E27FC236}">
                  <a16:creationId xmlns:a16="http://schemas.microsoft.com/office/drawing/2014/main" id="{2323C1FA-F173-4886-B18F-9C64AEE056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0112" y="3176444"/>
              <a:ext cx="11525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ea typeface="华文细黑" panose="02010600040101010101" pitchFamily="2" charset="-122"/>
                </a:rPr>
                <a:t>20.0.0.2/24</a:t>
              </a:r>
            </a:p>
          </p:txBody>
        </p:sp>
        <p:sp>
          <p:nvSpPr>
            <p:cNvPr id="24602" name="TextBox 8">
              <a:extLst>
                <a:ext uri="{FF2B5EF4-FFF2-40B4-BE49-F238E27FC236}">
                  <a16:creationId xmlns:a16="http://schemas.microsoft.com/office/drawing/2014/main" id="{AFEB47C0-32F6-4170-A497-9A36B51D3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3848" y="3606478"/>
              <a:ext cx="11525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ea typeface="华文细黑" panose="02010600040101010101" pitchFamily="2" charset="-122"/>
                </a:rPr>
                <a:t>10.0.0.2/24</a:t>
              </a:r>
            </a:p>
          </p:txBody>
        </p:sp>
        <p:sp>
          <p:nvSpPr>
            <p:cNvPr id="24603" name="TextBox 8">
              <a:extLst>
                <a:ext uri="{FF2B5EF4-FFF2-40B4-BE49-F238E27FC236}">
                  <a16:creationId xmlns:a16="http://schemas.microsoft.com/office/drawing/2014/main" id="{68D11159-0EEC-4EFA-8580-B577708F04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968" y="2762324"/>
              <a:ext cx="623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ea typeface="华文细黑" panose="02010600040101010101" pitchFamily="2" charset="-122"/>
                </a:rPr>
                <a:t>RTB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9">
            <a:extLst>
              <a:ext uri="{FF2B5EF4-FFF2-40B4-BE49-F238E27FC236}">
                <a16:creationId xmlns:a16="http://schemas.microsoft.com/office/drawing/2014/main" id="{465AF951-3878-4D54-BEA9-40FC34EF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ICMP</a:t>
            </a:r>
            <a:r>
              <a:rPr lang="zh-CN" altLang="en-US"/>
              <a:t>应用</a:t>
            </a:r>
            <a:r>
              <a:rPr lang="en-US" altLang="zh-CN"/>
              <a:t>-Tracert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95FBDC5-F084-47DA-BFC4-03F2B04E8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Tracert</a:t>
            </a:r>
            <a:r>
              <a:rPr lang="zh-CN" altLang="en-US" dirty="0"/>
              <a:t>显示数据包在网络传输过程中所经过的每一跳。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6628" name="TextBox 8">
            <a:extLst>
              <a:ext uri="{FF2B5EF4-FFF2-40B4-BE49-F238E27FC236}">
                <a16:creationId xmlns:a16="http://schemas.microsoft.com/office/drawing/2014/main" id="{F74BB40A-586F-4475-95C7-35FE2E2D5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6175" y="24114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26629" name="TextBox 16">
            <a:extLst>
              <a:ext uri="{FF2B5EF4-FFF2-40B4-BE49-F238E27FC236}">
                <a16:creationId xmlns:a16="http://schemas.microsoft.com/office/drawing/2014/main" id="{773CC864-4E2D-444E-B58A-949A88059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2070" y="3357402"/>
            <a:ext cx="507831" cy="92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630" name="Rectangle 4">
            <a:extLst>
              <a:ext uri="{FF2B5EF4-FFF2-40B4-BE49-F238E27FC236}">
                <a16:creationId xmlns:a16="http://schemas.microsoft.com/office/drawing/2014/main" id="{C06DEA38-9A64-4CED-91BE-B27F5DF67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4221164"/>
            <a:ext cx="7100888" cy="129222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777777"/>
            </a:solidFill>
            <a:miter lim="800000"/>
            <a:headEnd/>
            <a:tailEnd/>
          </a:ln>
          <a:effectLst>
            <a:outerShdw dist="71842" dir="2700000" algn="ctr" rotWithShape="0">
              <a:srgbClr val="808080"/>
            </a:outerShdw>
          </a:effectLst>
        </p:spPr>
        <p:txBody>
          <a:bodyPr lIns="0" tIns="0" rIns="0" bIns="0">
            <a:spAutoFit/>
          </a:bodyPr>
          <a:lstStyle>
            <a:lvl1pPr marL="342900" indent="-3429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287338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 algn="l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&lt;RTA&gt;</a:t>
            </a:r>
            <a:r>
              <a:rPr lang="en-US" altLang="zh-CN" sz="14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tracert 30.0.0.2</a:t>
            </a:r>
            <a:endParaRPr lang="zh-CN" altLang="en-US" sz="140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Tracert to 30.0.0.2(30.0.0.2), max hops:30, packet length:40, press CTRL_C to break </a:t>
            </a:r>
            <a:endParaRPr lang="zh-CN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/>
            <a:r>
              <a:rPr lang="zh-CN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1 10.0.0.2 130 ms  50 ms  40 ms </a:t>
            </a:r>
            <a:endParaRPr lang="zh-CN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/>
            <a:r>
              <a:rPr lang="zh-CN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2 20.0.0.2 80 ms  60 ms  80 ms</a:t>
            </a:r>
          </a:p>
          <a:p>
            <a:pPr lvl="1" algn="l"/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3 30.0.0.2 80 ms  60 ms  70 ms </a:t>
            </a:r>
            <a:endParaRPr lang="en-US" altLang="zh-CN" sz="14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26632" name="Group 29">
            <a:extLst>
              <a:ext uri="{FF2B5EF4-FFF2-40B4-BE49-F238E27FC236}">
                <a16:creationId xmlns:a16="http://schemas.microsoft.com/office/drawing/2014/main" id="{71281E89-257F-4145-84C2-06D3A26BA80F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1719263"/>
            <a:ext cx="7561262" cy="2070100"/>
            <a:chOff x="827088" y="1844675"/>
            <a:chExt cx="7561262" cy="2069778"/>
          </a:xfrm>
        </p:grpSpPr>
        <p:cxnSp>
          <p:nvCxnSpPr>
            <p:cNvPr id="26633" name="直接连接符 38">
              <a:extLst>
                <a:ext uri="{FF2B5EF4-FFF2-40B4-BE49-F238E27FC236}">
                  <a16:creationId xmlns:a16="http://schemas.microsoft.com/office/drawing/2014/main" id="{51CF65C3-58CA-446E-A76D-6C7C0FCD3EB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476375" y="2779713"/>
              <a:ext cx="1360488" cy="3175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4" name="直接连接符 39">
              <a:extLst>
                <a:ext uri="{FF2B5EF4-FFF2-40B4-BE49-F238E27FC236}">
                  <a16:creationId xmlns:a16="http://schemas.microsoft.com/office/drawing/2014/main" id="{7E381E6D-129D-4161-B16B-CDEC0442F9E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987675" y="2205038"/>
              <a:ext cx="792163" cy="64770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5" name="直接连接符 41">
              <a:extLst>
                <a:ext uri="{FF2B5EF4-FFF2-40B4-BE49-F238E27FC236}">
                  <a16:creationId xmlns:a16="http://schemas.microsoft.com/office/drawing/2014/main" id="{BB88489D-A4BE-4079-8CA7-5D65ED2E02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122738" y="2205038"/>
              <a:ext cx="1362075" cy="3175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6" name="直接连接符 42">
              <a:extLst>
                <a:ext uri="{FF2B5EF4-FFF2-40B4-BE49-F238E27FC236}">
                  <a16:creationId xmlns:a16="http://schemas.microsoft.com/office/drawing/2014/main" id="{73FD63FA-793C-4327-A0C5-BAAEE4D2702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43213" y="2998788"/>
              <a:ext cx="1800225" cy="500062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7" name="直接连接符 44">
              <a:extLst>
                <a:ext uri="{FF2B5EF4-FFF2-40B4-BE49-F238E27FC236}">
                  <a16:creationId xmlns:a16="http://schemas.microsoft.com/office/drawing/2014/main" id="{19A1865B-3B27-4747-B097-754C8CC6463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580063" y="2276475"/>
              <a:ext cx="863600" cy="719138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8" name="直接连接符 46">
              <a:extLst>
                <a:ext uri="{FF2B5EF4-FFF2-40B4-BE49-F238E27FC236}">
                  <a16:creationId xmlns:a16="http://schemas.microsoft.com/office/drawing/2014/main" id="{00994B9F-59EB-4AA8-B036-D14F8E22D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859338" y="2997200"/>
              <a:ext cx="1152525" cy="43180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9" name="直接连接符 47">
              <a:extLst>
                <a:ext uri="{FF2B5EF4-FFF2-40B4-BE49-F238E27FC236}">
                  <a16:creationId xmlns:a16="http://schemas.microsoft.com/office/drawing/2014/main" id="{99CDABF4-59D2-4A6C-8CB1-353548183C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516688" y="2852738"/>
              <a:ext cx="1441450" cy="1587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6640" name="Picture 1439" descr="图片35">
              <a:extLst>
                <a:ext uri="{FF2B5EF4-FFF2-40B4-BE49-F238E27FC236}">
                  <a16:creationId xmlns:a16="http://schemas.microsoft.com/office/drawing/2014/main" id="{F7E25C62-BA78-463B-959A-1A2F718438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2492375"/>
              <a:ext cx="798513" cy="725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1" name="Picture 1950" descr="图片693">
              <a:extLst>
                <a:ext uri="{FF2B5EF4-FFF2-40B4-BE49-F238E27FC236}">
                  <a16:creationId xmlns:a16="http://schemas.microsoft.com/office/drawing/2014/main" id="{AA0C98D8-0491-4C47-B153-96A32C036B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6488" y="2274888"/>
              <a:ext cx="931862" cy="908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2" name="Picture 1439" descr="图片35">
              <a:extLst>
                <a:ext uri="{FF2B5EF4-FFF2-40B4-BE49-F238E27FC236}">
                  <a16:creationId xmlns:a16="http://schemas.microsoft.com/office/drawing/2014/main" id="{1D1C866B-FCB3-4393-BF8C-5364B5C85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1875" y="1844675"/>
              <a:ext cx="798513" cy="725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3" name="Picture 1439" descr="图片35">
              <a:extLst>
                <a:ext uri="{FF2B5EF4-FFF2-40B4-BE49-F238E27FC236}">
                  <a16:creationId xmlns:a16="http://schemas.microsoft.com/office/drawing/2014/main" id="{BB01A56E-33AE-43F7-93CE-CA6886630D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1563" y="1844675"/>
              <a:ext cx="798512" cy="725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4" name="Picture 1439" descr="图片35">
              <a:extLst>
                <a:ext uri="{FF2B5EF4-FFF2-40B4-BE49-F238E27FC236}">
                  <a16:creationId xmlns:a16="http://schemas.microsoft.com/office/drawing/2014/main" id="{64394761-C00A-4CD7-926B-CEFAA6362D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875" y="2492375"/>
              <a:ext cx="798513" cy="725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5" name="Picture 1439" descr="图片35">
              <a:extLst>
                <a:ext uri="{FF2B5EF4-FFF2-40B4-BE49-F238E27FC236}">
                  <a16:creationId xmlns:a16="http://schemas.microsoft.com/office/drawing/2014/main" id="{AE3C97A0-8A31-4D03-8AFA-7A2BE7191F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1638" y="3067050"/>
              <a:ext cx="798512" cy="725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6" name="Picture 1950" descr="图片693">
              <a:extLst>
                <a:ext uri="{FF2B5EF4-FFF2-40B4-BE49-F238E27FC236}">
                  <a16:creationId xmlns:a16="http://schemas.microsoft.com/office/drawing/2014/main" id="{F0D9AE7E-1751-4AF2-AFA9-C1DD9C9EF9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88" y="2274888"/>
              <a:ext cx="931862" cy="908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47" name="TextBox 8">
              <a:extLst>
                <a:ext uri="{FF2B5EF4-FFF2-40B4-BE49-F238E27FC236}">
                  <a16:creationId xmlns:a16="http://schemas.microsoft.com/office/drawing/2014/main" id="{4A34FC56-9A47-46A5-9841-78E6044FF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5825" y="3194373"/>
              <a:ext cx="11525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ea typeface="华文细黑" panose="02010600040101010101" pitchFamily="2" charset="-122"/>
                </a:rPr>
                <a:t>30.0.0.2/24</a:t>
              </a:r>
            </a:p>
          </p:txBody>
        </p:sp>
        <p:sp>
          <p:nvSpPr>
            <p:cNvPr id="26648" name="TextBox 8">
              <a:extLst>
                <a:ext uri="{FF2B5EF4-FFF2-40B4-BE49-F238E27FC236}">
                  <a16:creationId xmlns:a16="http://schemas.microsoft.com/office/drawing/2014/main" id="{B48E2FA1-9BCA-4D68-BB27-6EB61E735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313" y="2114252"/>
              <a:ext cx="5524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ea typeface="华文细黑" panose="02010600040101010101" pitchFamily="2" charset="-122"/>
                </a:rPr>
                <a:t>RTA</a:t>
              </a:r>
            </a:p>
          </p:txBody>
        </p:sp>
        <p:sp>
          <p:nvSpPr>
            <p:cNvPr id="26649" name="TextBox 8">
              <a:extLst>
                <a:ext uri="{FF2B5EF4-FFF2-40B4-BE49-F238E27FC236}">
                  <a16:creationId xmlns:a16="http://schemas.microsoft.com/office/drawing/2014/main" id="{3915F53B-1796-48EC-917A-1B6175241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8700" y="2114252"/>
              <a:ext cx="623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ea typeface="华文细黑" panose="02010600040101010101" pitchFamily="2" charset="-122"/>
                </a:rPr>
                <a:t>RTC</a:t>
              </a:r>
            </a:p>
          </p:txBody>
        </p:sp>
        <p:sp>
          <p:nvSpPr>
            <p:cNvPr id="26650" name="TextBox 23">
              <a:extLst>
                <a:ext uri="{FF2B5EF4-FFF2-40B4-BE49-F238E27FC236}">
                  <a16:creationId xmlns:a16="http://schemas.microsoft.com/office/drawing/2014/main" id="{040CFBB3-EF9A-4D3B-86A4-9387E8BA6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712" y="1970236"/>
              <a:ext cx="6298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sz="1200">
                  <a:ea typeface="华文细黑" panose="02010600040101010101" pitchFamily="2" charset="-122"/>
                </a:rPr>
                <a:t>主机</a:t>
              </a:r>
              <a:r>
                <a:rPr lang="en-US" altLang="zh-CN" sz="1200">
                  <a:ea typeface="华文细黑" panose="02010600040101010101" pitchFamily="2" charset="-122"/>
                </a:rPr>
                <a:t> A</a:t>
              </a:r>
              <a:endParaRPr lang="zh-CN" altLang="en-US" sz="1200">
                <a:ea typeface="华文细黑" panose="02010600040101010101" pitchFamily="2" charset="-122"/>
              </a:endParaRPr>
            </a:p>
          </p:txBody>
        </p:sp>
        <p:sp>
          <p:nvSpPr>
            <p:cNvPr id="26651" name="TextBox 24">
              <a:extLst>
                <a:ext uri="{FF2B5EF4-FFF2-40B4-BE49-F238E27FC236}">
                  <a16:creationId xmlns:a16="http://schemas.microsoft.com/office/drawing/2014/main" id="{1C5744D4-43A0-4757-8948-2B04D1EE12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6417" y="1970236"/>
              <a:ext cx="6383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sz="1200">
                  <a:ea typeface="华文细黑" panose="02010600040101010101" pitchFamily="2" charset="-122"/>
                </a:rPr>
                <a:t>主机</a:t>
              </a:r>
              <a:r>
                <a:rPr lang="en-US" altLang="zh-CN" sz="1200">
                  <a:ea typeface="华文细黑" panose="02010600040101010101" pitchFamily="2" charset="-122"/>
                </a:rPr>
                <a:t> B</a:t>
              </a:r>
              <a:endParaRPr lang="zh-CN" altLang="en-US" sz="1200">
                <a:ea typeface="华文细黑" panose="02010600040101010101" pitchFamily="2" charset="-122"/>
              </a:endParaRPr>
            </a:p>
          </p:txBody>
        </p:sp>
        <p:sp>
          <p:nvSpPr>
            <p:cNvPr id="26652" name="TextBox 8">
              <a:extLst>
                <a:ext uri="{FF2B5EF4-FFF2-40B4-BE49-F238E27FC236}">
                  <a16:creationId xmlns:a16="http://schemas.microsoft.com/office/drawing/2014/main" id="{3A84481E-0462-4FA8-8308-6006094D7B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0112" y="3176444"/>
              <a:ext cx="11525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ea typeface="华文细黑" panose="02010600040101010101" pitchFamily="2" charset="-122"/>
                </a:rPr>
                <a:t>20.0.0.2/24</a:t>
              </a:r>
            </a:p>
          </p:txBody>
        </p:sp>
        <p:sp>
          <p:nvSpPr>
            <p:cNvPr id="26653" name="TextBox 8">
              <a:extLst>
                <a:ext uri="{FF2B5EF4-FFF2-40B4-BE49-F238E27FC236}">
                  <a16:creationId xmlns:a16="http://schemas.microsoft.com/office/drawing/2014/main" id="{39B65102-FB5D-4101-AA98-FCE62BD70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3848" y="3606478"/>
              <a:ext cx="11525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ea typeface="华文细黑" panose="02010600040101010101" pitchFamily="2" charset="-122"/>
                </a:rPr>
                <a:t>10.0.0.2/24</a:t>
              </a:r>
            </a:p>
          </p:txBody>
        </p:sp>
        <p:sp>
          <p:nvSpPr>
            <p:cNvPr id="26654" name="TextBox 8">
              <a:extLst>
                <a:ext uri="{FF2B5EF4-FFF2-40B4-BE49-F238E27FC236}">
                  <a16:creationId xmlns:a16="http://schemas.microsoft.com/office/drawing/2014/main" id="{826B6323-7849-4C4E-B99A-1A70A5D64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968" y="2762324"/>
              <a:ext cx="623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ea typeface="华文细黑" panose="02010600040101010101" pitchFamily="2" charset="-122"/>
                </a:rPr>
                <a:t>RTB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301844"/>
      </p:ext>
    </p:extLst>
  </p:cSld>
  <p:clrMapOvr>
    <a:masterClrMapping/>
  </p:clrMapOvr>
  <p:transition advClick="0" advTm="8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Huawei Sans" panose="020C0503030203020204" pitchFamily="34" charset="0"/>
              </a:rPr>
              <a:t>传输层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711397" y="1072213"/>
            <a:ext cx="11276012" cy="1452562"/>
          </a:xfrm>
        </p:spPr>
        <p:txBody>
          <a:bodyPr/>
          <a:lstStyle/>
          <a:p>
            <a:r>
              <a:rPr lang="zh-CN" altLang="en-US" sz="2000"/>
              <a:t>传输层协议接收来自应用层协议的数据，封装上相应的传输层头部，帮助其建立“端到端”（</a:t>
            </a:r>
            <a:r>
              <a:rPr lang="en-US" altLang="zh-CN" sz="2000"/>
              <a:t>Port to Port</a:t>
            </a:r>
            <a:r>
              <a:rPr lang="zh-CN" altLang="en-US" sz="2000"/>
              <a:t>）的连接。</a:t>
            </a:r>
            <a:endParaRPr lang="en-US" altLang="zh-CN" sz="2000"/>
          </a:p>
          <a:p>
            <a:r>
              <a:rPr lang="zh-CN" altLang="en-US" sz="2000"/>
              <a:t>传输层的</a:t>
            </a:r>
            <a:r>
              <a:rPr lang="en-US" altLang="zh-CN" sz="2000"/>
              <a:t>PDU</a:t>
            </a:r>
            <a:r>
              <a:rPr lang="zh-CN" altLang="en-US" sz="2000"/>
              <a:t>被称为</a:t>
            </a:r>
            <a:r>
              <a:rPr lang="en-US" altLang="zh-CN" sz="2000"/>
              <a:t>Segment</a:t>
            </a:r>
            <a:r>
              <a:rPr lang="zh-CN" altLang="en-US" sz="2000"/>
              <a:t>（段）。</a:t>
            </a:r>
          </a:p>
          <a:p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7740000" y="126000"/>
            <a:ext cx="4247409" cy="276999"/>
            <a:chOff x="7355338" y="36668"/>
            <a:chExt cx="4247409" cy="276999"/>
          </a:xfrm>
        </p:grpSpPr>
        <p:sp>
          <p:nvSpPr>
            <p:cNvPr id="28" name="五边形 27"/>
            <p:cNvSpPr/>
            <p:nvPr/>
          </p:nvSpPr>
          <p:spPr bwMode="auto">
            <a:xfrm>
              <a:off x="7355338" y="36668"/>
              <a:ext cx="710921" cy="276999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应用层</a:t>
              </a:r>
              <a:endParaRPr lang="en-US" altLang="zh-CN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9" name="燕尾形 28"/>
            <p:cNvSpPr/>
            <p:nvPr/>
          </p:nvSpPr>
          <p:spPr bwMode="auto">
            <a:xfrm>
              <a:off x="7943613" y="36668"/>
              <a:ext cx="925200" cy="276999"/>
            </a:xfrm>
            <a:prstGeom prst="chevron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200" kern="0">
                  <a:solidFill>
                    <a:srgbClr val="FFFFFF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传输层</a:t>
              </a:r>
              <a:endParaRPr lang="zh-CN" altLang="en-US" sz="1200" kern="0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0" name="燕尾形 29"/>
            <p:cNvSpPr/>
            <p:nvPr/>
          </p:nvSpPr>
          <p:spPr bwMode="auto">
            <a:xfrm>
              <a:off x="8746167" y="36668"/>
              <a:ext cx="925451" cy="27699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网络层</a:t>
              </a:r>
              <a:endPara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1" name="燕尾形 30"/>
            <p:cNvSpPr/>
            <p:nvPr/>
          </p:nvSpPr>
          <p:spPr bwMode="auto">
            <a:xfrm>
              <a:off x="9548972" y="36668"/>
              <a:ext cx="1250968" cy="27699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ts val="0"/>
                </a:spcBef>
                <a:defRPr/>
              </a:pPr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数据链路层</a:t>
              </a:r>
              <a:endPara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2" name="燕尾形 31"/>
            <p:cNvSpPr/>
            <p:nvPr/>
          </p:nvSpPr>
          <p:spPr bwMode="auto">
            <a:xfrm>
              <a:off x="10677296" y="36668"/>
              <a:ext cx="925451" cy="27699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ts val="0"/>
                </a:spcBef>
                <a:defRPr/>
              </a:pPr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物理层</a:t>
              </a:r>
              <a:endPara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4707680" y="3405109"/>
            <a:ext cx="4044279" cy="1372683"/>
          </a:xfrm>
          <a:prstGeom prst="rect">
            <a:avLst/>
          </a:prstGeom>
          <a:solidFill>
            <a:srgbClr val="F3FBFE"/>
          </a:solidFill>
          <a:ln w="12700">
            <a:solidFill>
              <a:srgbClr val="99DFF9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传输层协议：</a:t>
            </a:r>
            <a:endParaRPr lang="en-US" altLang="zh-CN" sz="16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lvl="1"/>
            <a:r>
              <a:rPr lang="en-US" altLang="zh-CN" sz="1600" dirty="0">
                <a:sym typeface="Huawei Sans" panose="020C0503030203020204" pitchFamily="34" charset="0"/>
              </a:rPr>
              <a:t>TCP</a:t>
            </a:r>
            <a:r>
              <a:rPr lang="zh-CN" altLang="en-US" sz="1600" dirty="0">
                <a:sym typeface="Huawei Sans" panose="020C0503030203020204" pitchFamily="34" charset="0"/>
              </a:rPr>
              <a:t>：一种面向连接的、可靠的传输层通信协议</a:t>
            </a:r>
            <a:r>
              <a:rPr lang="zh-CN" altLang="en-US" sz="1600" dirty="0"/>
              <a:t>，由</a:t>
            </a:r>
            <a:r>
              <a:rPr lang="en-US" altLang="zh-CN" sz="1600" dirty="0"/>
              <a:t>IETF</a:t>
            </a:r>
            <a:r>
              <a:rPr lang="zh-CN" altLang="en-US" sz="1600" dirty="0"/>
              <a:t>的</a:t>
            </a:r>
            <a:r>
              <a:rPr lang="en-US" altLang="zh-CN" sz="1600" dirty="0"/>
              <a:t>RFC 793</a:t>
            </a:r>
            <a:r>
              <a:rPr lang="zh-CN" altLang="en-US" sz="1600" dirty="0"/>
              <a:t>定义。</a:t>
            </a:r>
            <a:endParaRPr lang="en-US" altLang="zh-CN" sz="1600" dirty="0">
              <a:sym typeface="Huawei Sans" panose="020C0503030203020204" pitchFamily="34" charset="0"/>
            </a:endParaRPr>
          </a:p>
          <a:p>
            <a:pPr lvl="1"/>
            <a:r>
              <a:rPr lang="en-US" altLang="zh-CN" sz="1600" dirty="0">
                <a:sym typeface="Huawei Sans" panose="020C0503030203020204" pitchFamily="34" charset="0"/>
              </a:rPr>
              <a:t>UDP</a:t>
            </a:r>
            <a:r>
              <a:rPr lang="zh-CN" altLang="en-US" sz="1600" dirty="0">
                <a:sym typeface="Huawei Sans" panose="020C0503030203020204" pitchFamily="34" charset="0"/>
              </a:rPr>
              <a:t>：一种简单的无连接的传输层协议</a:t>
            </a:r>
            <a:r>
              <a:rPr lang="zh-CN" altLang="en-US" sz="1600" dirty="0"/>
              <a:t>，由</a:t>
            </a:r>
            <a:r>
              <a:rPr lang="en-US" altLang="zh-CN" sz="1600" dirty="0"/>
              <a:t>IETF</a:t>
            </a:r>
            <a:r>
              <a:rPr lang="zh-CN" altLang="en-US" sz="1600" dirty="0"/>
              <a:t>的</a:t>
            </a:r>
            <a:r>
              <a:rPr lang="en-US" altLang="zh-CN" sz="1600" dirty="0"/>
              <a:t>RFC 768</a:t>
            </a:r>
            <a:r>
              <a:rPr lang="zh-CN" altLang="en-US" sz="1600" dirty="0"/>
              <a:t>定义。</a:t>
            </a:r>
            <a:endParaRPr lang="en-US" altLang="zh-CN" sz="1600" dirty="0"/>
          </a:p>
        </p:txBody>
      </p:sp>
      <p:sp>
        <p:nvSpPr>
          <p:cNvPr id="15" name="Right Arrow 157"/>
          <p:cNvSpPr/>
          <p:nvPr/>
        </p:nvSpPr>
        <p:spPr>
          <a:xfrm>
            <a:off x="3997980" y="3894268"/>
            <a:ext cx="647343" cy="356242"/>
          </a:xfrm>
          <a:prstGeom prst="rightArrow">
            <a:avLst>
              <a:gd name="adj1" fmla="val 40000"/>
              <a:gd name="adj2" fmla="val 50000"/>
            </a:avLst>
          </a:prstGeom>
          <a:gradFill flip="none" rotWithShape="1">
            <a:gsLst>
              <a:gs pos="15000">
                <a:schemeClr val="accent1">
                  <a:lumMod val="5000"/>
                  <a:lumOff val="95000"/>
                  <a:alpha val="0"/>
                </a:schemeClr>
              </a:gs>
              <a:gs pos="81000">
                <a:srgbClr val="99DFF9"/>
              </a:gs>
            </a:gsLst>
            <a:lin ang="0" scaled="1"/>
            <a:tileRect/>
          </a:gradFill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aphicFrame>
        <p:nvGraphicFramePr>
          <p:cNvPr id="16" name="表格 35"/>
          <p:cNvGraphicFramePr>
            <a:graphicFrameLocks noGrp="1"/>
          </p:cNvGraphicFramePr>
          <p:nvPr/>
        </p:nvGraphicFramePr>
        <p:xfrm>
          <a:off x="2480224" y="2924175"/>
          <a:ext cx="1486577" cy="3282565"/>
        </p:xfrm>
        <a:graphic>
          <a:graphicData uri="http://schemas.openxmlformats.org/drawingml/2006/table">
            <a:tbl>
              <a:tblPr>
                <a:effectLst>
                  <a:outerShdw blurRad="50800" dist="38100" dir="2700000" sx="1000" sy="1000" algn="tl" rotWithShape="0">
                    <a:prstClr val="black"/>
                  </a:outerShdw>
                </a:effectLst>
                <a:tableStyleId>{5C22544A-7EE6-4342-B048-85BDC9FD1C3A}</a:tableStyleId>
              </a:tblPr>
              <a:tblGrid>
                <a:gridCol w="1486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65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应用层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5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传输层</a:t>
                      </a:r>
                      <a:endParaRPr lang="en-US" altLang="zh-CN" sz="1800" b="1" kern="120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+mn-cs"/>
                        <a:sym typeface="Huawei Sans" panose="020C050303020302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（</a:t>
                      </a:r>
                      <a:r>
                        <a:rPr lang="en-US" altLang="zh-CN" sz="1800" b="1" kern="120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Segment</a:t>
                      </a:r>
                      <a:r>
                        <a:rPr lang="zh-CN" altLang="en-US" sz="1800" b="1" kern="120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5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网络层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65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数据链路层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65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物理层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82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Huawei Sans" panose="020C0503030203020204" pitchFamily="34" charset="0"/>
              </a:rPr>
              <a:t>TCP</a:t>
            </a:r>
            <a:r>
              <a:rPr lang="zh-CN" altLang="en-US">
                <a:sym typeface="Huawei Sans" panose="020C0503030203020204" pitchFamily="34" charset="0"/>
              </a:rPr>
              <a:t>和</a:t>
            </a:r>
            <a:r>
              <a:rPr lang="en-US" altLang="zh-CN">
                <a:sym typeface="Huawei Sans" panose="020C0503030203020204" pitchFamily="34" charset="0"/>
              </a:rPr>
              <a:t>UDP – </a:t>
            </a:r>
            <a:r>
              <a:rPr lang="zh-CN" altLang="en-US">
                <a:sym typeface="Huawei Sans" panose="020C0503030203020204" pitchFamily="34" charset="0"/>
              </a:rPr>
              <a:t>报文格式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15" name="Rectangle 49"/>
          <p:cNvSpPr/>
          <p:nvPr/>
        </p:nvSpPr>
        <p:spPr>
          <a:xfrm>
            <a:off x="9150385" y="2426317"/>
            <a:ext cx="14657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TCP</a:t>
            </a:r>
            <a:r>
              <a:rPr lang="zh-CN" altLang="en-US" sz="160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头部</a:t>
            </a:r>
            <a:endParaRPr lang="en-US" altLang="zh-CN" sz="16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r>
              <a:rPr lang="en-US" altLang="zh-CN" sz="160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20 Byte</a:t>
            </a:r>
            <a:endParaRPr lang="en-US" altLang="zh-CN" sz="16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8" name="Rectangle 29"/>
          <p:cNvSpPr/>
          <p:nvPr/>
        </p:nvSpPr>
        <p:spPr>
          <a:xfrm>
            <a:off x="9087594" y="4761559"/>
            <a:ext cx="15832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UDP</a:t>
            </a:r>
            <a:r>
              <a:rPr lang="zh-CN" altLang="en-US" sz="160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头部</a:t>
            </a:r>
            <a:endParaRPr lang="en-US" altLang="zh-CN" sz="16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r>
              <a:rPr lang="en-US" altLang="zh-CN" sz="160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8 Byte</a:t>
            </a:r>
            <a:endParaRPr lang="en-US" altLang="zh-CN" sz="16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3035867" y="1710927"/>
          <a:ext cx="5832946" cy="26678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2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9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470">
                <a:tc gridSpan="3">
                  <a:txBody>
                    <a:bodyPr/>
                    <a:lstStyle/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Source port (16)</a:t>
                      </a:r>
                    </a:p>
                  </a:txBody>
                  <a:tcPr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Destination port (16)</a:t>
                      </a:r>
                    </a:p>
                  </a:txBody>
                  <a:tcPr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47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Sequence number (32)</a:t>
                      </a:r>
                    </a:p>
                  </a:txBody>
                  <a:tcPr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baseline="0"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baseline="0"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baseline="0"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470">
                <a:tc gridSpan="4">
                  <a:txBody>
                    <a:bodyPr/>
                    <a:lstStyle/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Acknowledgement number (32)</a:t>
                      </a:r>
                    </a:p>
                  </a:txBody>
                  <a:tcPr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baseline="0"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baseline="0"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baseline="0"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998"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Header length (4)</a:t>
                      </a:r>
                    </a:p>
                  </a:txBody>
                  <a:tcPr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Reserved (6)</a:t>
                      </a:r>
                    </a:p>
                  </a:txBody>
                  <a:tcPr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Control bits (6)</a:t>
                      </a:r>
                    </a:p>
                  </a:txBody>
                  <a:tcPr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B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Window (16)</a:t>
                      </a:r>
                    </a:p>
                  </a:txBody>
                  <a:tcPr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47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Checksum (16)</a:t>
                      </a:r>
                    </a:p>
                  </a:txBody>
                  <a:tcPr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baseline="0"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baseline="0"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Urgent (16)</a:t>
                      </a:r>
                    </a:p>
                  </a:txBody>
                  <a:tcPr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47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Options</a:t>
                      </a:r>
                    </a:p>
                  </a:txBody>
                  <a:tcPr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baseline="0"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baseline="0"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baseline="0"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47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Data (varies)</a:t>
                      </a:r>
                    </a:p>
                  </a:txBody>
                  <a:tcPr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baseline="0"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baseline="0"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baseline="0"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035867" y="4712576"/>
          <a:ext cx="5832946" cy="1039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6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470">
                <a:tc>
                  <a:txBody>
                    <a:bodyPr/>
                    <a:lstStyle/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Source port (16)</a:t>
                      </a:r>
                    </a:p>
                  </a:txBody>
                  <a:tcPr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Destination port (16)</a:t>
                      </a:r>
                    </a:p>
                  </a:txBody>
                  <a:tcPr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470">
                <a:tc>
                  <a:txBody>
                    <a:bodyPr/>
                    <a:lstStyle/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Length (16)</a:t>
                      </a:r>
                    </a:p>
                  </a:txBody>
                  <a:tcPr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Checksum (16)</a:t>
                      </a:r>
                    </a:p>
                  </a:txBody>
                  <a:tcPr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470">
                <a:tc gridSpan="2">
                  <a:txBody>
                    <a:bodyPr/>
                    <a:lstStyle/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Data (if any)</a:t>
                      </a:r>
                    </a:p>
                  </a:txBody>
                  <a:tcPr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左大括号 20"/>
          <p:cNvSpPr/>
          <p:nvPr/>
        </p:nvSpPr>
        <p:spPr>
          <a:xfrm flipH="1">
            <a:off x="8925733" y="1738284"/>
            <a:ext cx="172075" cy="1862308"/>
          </a:xfrm>
          <a:prstGeom prst="leftBrace">
            <a:avLst>
              <a:gd name="adj1" fmla="val 49849"/>
              <a:gd name="adj2" fmla="val 50000"/>
            </a:avLst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2" name="左大括号 21"/>
          <p:cNvSpPr/>
          <p:nvPr/>
        </p:nvSpPr>
        <p:spPr>
          <a:xfrm flipH="1">
            <a:off x="8891561" y="4729816"/>
            <a:ext cx="154583" cy="616518"/>
          </a:xfrm>
          <a:prstGeom prst="leftBrace">
            <a:avLst>
              <a:gd name="adj1" fmla="val 45303"/>
              <a:gd name="adj2" fmla="val 50000"/>
            </a:avLst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740000" y="126000"/>
            <a:ext cx="4247409" cy="276999"/>
            <a:chOff x="7355338" y="36668"/>
            <a:chExt cx="4247409" cy="276999"/>
          </a:xfrm>
        </p:grpSpPr>
        <p:sp>
          <p:nvSpPr>
            <p:cNvPr id="17" name="五边形 16"/>
            <p:cNvSpPr/>
            <p:nvPr/>
          </p:nvSpPr>
          <p:spPr bwMode="auto">
            <a:xfrm>
              <a:off x="7355338" y="36668"/>
              <a:ext cx="710921" cy="276999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应用层</a:t>
              </a:r>
              <a:endParaRPr lang="en-US" altLang="zh-CN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3" name="燕尾形 22"/>
            <p:cNvSpPr/>
            <p:nvPr/>
          </p:nvSpPr>
          <p:spPr bwMode="auto">
            <a:xfrm>
              <a:off x="7943613" y="36668"/>
              <a:ext cx="925200" cy="276999"/>
            </a:xfrm>
            <a:prstGeom prst="chevron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200" kern="0">
                  <a:solidFill>
                    <a:srgbClr val="FFFFFF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传输层</a:t>
              </a:r>
              <a:endParaRPr lang="zh-CN" altLang="en-US" sz="1200" kern="0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4" name="燕尾形 23"/>
            <p:cNvSpPr/>
            <p:nvPr/>
          </p:nvSpPr>
          <p:spPr bwMode="auto">
            <a:xfrm>
              <a:off x="8746167" y="36668"/>
              <a:ext cx="925451" cy="27699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网络层</a:t>
              </a:r>
              <a:endPara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1" name="燕尾形 30"/>
            <p:cNvSpPr/>
            <p:nvPr/>
          </p:nvSpPr>
          <p:spPr bwMode="auto">
            <a:xfrm>
              <a:off x="9548972" y="36668"/>
              <a:ext cx="1250968" cy="27699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ts val="0"/>
                </a:spcBef>
                <a:defRPr/>
              </a:pPr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数据链路层</a:t>
              </a:r>
              <a:endPara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2" name="燕尾形 31"/>
            <p:cNvSpPr/>
            <p:nvPr/>
          </p:nvSpPr>
          <p:spPr bwMode="auto">
            <a:xfrm>
              <a:off x="10677296" y="36668"/>
              <a:ext cx="925451" cy="27699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ts val="0"/>
                </a:spcBef>
                <a:defRPr/>
              </a:pPr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物理层</a:t>
              </a:r>
              <a:endPara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938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 flipH="1" flipV="1">
            <a:off x="1847529" y="4508115"/>
            <a:ext cx="4248000" cy="37273"/>
          </a:xfrm>
          <a:prstGeom prst="line">
            <a:avLst/>
          </a:prstGeom>
          <a:noFill/>
          <a:ln w="38100" cap="rnd">
            <a:solidFill>
              <a:srgbClr val="EC7061"/>
            </a:solidFill>
            <a:round/>
            <a:headEnd type="none" w="sm" len="sm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TCP</a:t>
            </a:r>
            <a:r>
              <a:rPr lang="zh-CN" altLang="en-US"/>
              <a:t>和</a:t>
            </a:r>
            <a:r>
              <a:rPr lang="en-US" altLang="zh-CN"/>
              <a:t>UDP</a:t>
            </a:r>
            <a:r>
              <a:rPr lang="zh-CN" altLang="en-US"/>
              <a:t> </a:t>
            </a:r>
            <a:r>
              <a:rPr lang="en-US" altLang="zh-CN"/>
              <a:t>– </a:t>
            </a:r>
            <a:r>
              <a:rPr lang="zh-CN" altLang="en-US"/>
              <a:t>端口号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2952350" y="3407559"/>
            <a:ext cx="6335313" cy="4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994650" y="3677375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HTTP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客户端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8929670" y="3662429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>
                <a:latin typeface="Huawei Sans" panose="020C0503030203020204" pitchFamily="34" charset="0"/>
                <a:ea typeface="方正兰亭黑简体" panose="02000000000000000000" pitchFamily="2" charset="-122"/>
              </a:rPr>
              <a:t>HTTP</a:t>
            </a:r>
            <a:r>
              <a:rPr lang="zh-CN" altLang="en-US" sz="1600">
                <a:latin typeface="Huawei Sans" panose="020C0503030203020204" pitchFamily="34" charset="0"/>
                <a:ea typeface="方正兰亭黑简体" panose="02000000000000000000" pitchFamily="2" charset="-122"/>
              </a:rPr>
              <a:t>服务器</a:t>
            </a:r>
          </a:p>
        </p:txBody>
      </p:sp>
      <p:sp>
        <p:nvSpPr>
          <p:cNvPr id="45" name="任意多边形 44"/>
          <p:cNvSpPr/>
          <p:nvPr/>
        </p:nvSpPr>
        <p:spPr>
          <a:xfrm>
            <a:off x="5374949" y="2983853"/>
            <a:ext cx="1450450" cy="693522"/>
          </a:xfrm>
          <a:custGeom>
            <a:avLst/>
            <a:gdLst>
              <a:gd name="connsiteX0" fmla="*/ 556667 w 1304010"/>
              <a:gd name="connsiteY0" fmla="*/ 0 h 871899"/>
              <a:gd name="connsiteX1" fmla="*/ 725733 w 1304010"/>
              <a:gd name="connsiteY1" fmla="*/ 51642 h 871899"/>
              <a:gd name="connsiteX2" fmla="*/ 766358 w 1304010"/>
              <a:gd name="connsiteY2" fmla="*/ 85161 h 871899"/>
              <a:gd name="connsiteX3" fmla="*/ 782904 w 1304010"/>
              <a:gd name="connsiteY3" fmla="*/ 80025 h 871899"/>
              <a:gd name="connsiteX4" fmla="*/ 829585 w 1304010"/>
              <a:gd name="connsiteY4" fmla="*/ 75319 h 871899"/>
              <a:gd name="connsiteX5" fmla="*/ 1043011 w 1304010"/>
              <a:gd name="connsiteY5" fmla="*/ 216788 h 871899"/>
              <a:gd name="connsiteX6" fmla="*/ 1048069 w 1304010"/>
              <a:gd name="connsiteY6" fmla="*/ 241838 h 871899"/>
              <a:gd name="connsiteX7" fmla="*/ 1049965 w 1304010"/>
              <a:gd name="connsiteY7" fmla="*/ 242029 h 871899"/>
              <a:gd name="connsiteX8" fmla="*/ 1304010 w 1304010"/>
              <a:gd name="connsiteY8" fmla="*/ 553732 h 871899"/>
              <a:gd name="connsiteX9" fmla="*/ 1049965 w 1304010"/>
              <a:gd name="connsiteY9" fmla="*/ 865435 h 871899"/>
              <a:gd name="connsiteX10" fmla="*/ 994859 w 1304010"/>
              <a:gd name="connsiteY10" fmla="*/ 870990 h 871899"/>
              <a:gd name="connsiteX11" fmla="*/ 994859 w 1304010"/>
              <a:gd name="connsiteY11" fmla="*/ 871898 h 871899"/>
              <a:gd name="connsiteX12" fmla="*/ 985853 w 1304010"/>
              <a:gd name="connsiteY12" fmla="*/ 871898 h 871899"/>
              <a:gd name="connsiteX13" fmla="*/ 985843 w 1304010"/>
              <a:gd name="connsiteY13" fmla="*/ 871899 h 871899"/>
              <a:gd name="connsiteX14" fmla="*/ 985833 w 1304010"/>
              <a:gd name="connsiteY14" fmla="*/ 871898 h 871899"/>
              <a:gd name="connsiteX15" fmla="*/ 351518 w 1304010"/>
              <a:gd name="connsiteY15" fmla="*/ 871898 h 871899"/>
              <a:gd name="connsiteX16" fmla="*/ 347099 w 1304010"/>
              <a:gd name="connsiteY16" fmla="*/ 871898 h 871899"/>
              <a:gd name="connsiteX17" fmla="*/ 347099 w 1304010"/>
              <a:gd name="connsiteY17" fmla="*/ 871463 h 871899"/>
              <a:gd name="connsiteX18" fmla="*/ 280675 w 1304010"/>
              <a:gd name="connsiteY18" fmla="*/ 864925 h 871899"/>
              <a:gd name="connsiteX19" fmla="*/ 0 w 1304010"/>
              <a:gd name="connsiteY19" fmla="*/ 528693 h 871899"/>
              <a:gd name="connsiteX20" fmla="*/ 214691 w 1304010"/>
              <a:gd name="connsiteY20" fmla="*/ 212459 h 871899"/>
              <a:gd name="connsiteX21" fmla="*/ 275108 w 1304010"/>
              <a:gd name="connsiteY21" fmla="*/ 194148 h 871899"/>
              <a:gd name="connsiteX22" fmla="*/ 278046 w 1304010"/>
              <a:gd name="connsiteY22" fmla="*/ 184683 h 871899"/>
              <a:gd name="connsiteX23" fmla="*/ 556667 w 1304010"/>
              <a:gd name="connsiteY23" fmla="*/ 0 h 87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04010" h="871899">
                <a:moveTo>
                  <a:pt x="556667" y="0"/>
                </a:moveTo>
                <a:cubicBezTo>
                  <a:pt x="619293" y="0"/>
                  <a:pt x="677472" y="19038"/>
                  <a:pt x="725733" y="51642"/>
                </a:cubicBezTo>
                <a:lnTo>
                  <a:pt x="766358" y="85161"/>
                </a:lnTo>
                <a:lnTo>
                  <a:pt x="782904" y="80025"/>
                </a:lnTo>
                <a:cubicBezTo>
                  <a:pt x="797982" y="76940"/>
                  <a:pt x="813594" y="75319"/>
                  <a:pt x="829585" y="75319"/>
                </a:cubicBezTo>
                <a:cubicBezTo>
                  <a:pt x="925529" y="75319"/>
                  <a:pt x="1007848" y="133653"/>
                  <a:pt x="1043011" y="216788"/>
                </a:cubicBezTo>
                <a:lnTo>
                  <a:pt x="1048069" y="241838"/>
                </a:lnTo>
                <a:lnTo>
                  <a:pt x="1049965" y="242029"/>
                </a:lnTo>
                <a:cubicBezTo>
                  <a:pt x="1194948" y="271697"/>
                  <a:pt x="1304010" y="399978"/>
                  <a:pt x="1304010" y="553732"/>
                </a:cubicBezTo>
                <a:cubicBezTo>
                  <a:pt x="1304010" y="707486"/>
                  <a:pt x="1194948" y="835767"/>
                  <a:pt x="1049965" y="865435"/>
                </a:cubicBezTo>
                <a:lnTo>
                  <a:pt x="994859" y="870990"/>
                </a:lnTo>
                <a:lnTo>
                  <a:pt x="994859" y="871898"/>
                </a:lnTo>
                <a:lnTo>
                  <a:pt x="985853" y="871898"/>
                </a:lnTo>
                <a:lnTo>
                  <a:pt x="985843" y="871899"/>
                </a:lnTo>
                <a:lnTo>
                  <a:pt x="985833" y="871898"/>
                </a:lnTo>
                <a:lnTo>
                  <a:pt x="351518" y="871898"/>
                </a:lnTo>
                <a:lnTo>
                  <a:pt x="347099" y="871898"/>
                </a:lnTo>
                <a:lnTo>
                  <a:pt x="347099" y="871463"/>
                </a:lnTo>
                <a:lnTo>
                  <a:pt x="280675" y="864925"/>
                </a:lnTo>
                <a:cubicBezTo>
                  <a:pt x="120494" y="832923"/>
                  <a:pt x="0" y="694547"/>
                  <a:pt x="0" y="528693"/>
                </a:cubicBezTo>
                <a:cubicBezTo>
                  <a:pt x="0" y="386533"/>
                  <a:pt x="88526" y="264560"/>
                  <a:pt x="214691" y="212459"/>
                </a:cubicBezTo>
                <a:lnTo>
                  <a:pt x="275108" y="194148"/>
                </a:lnTo>
                <a:lnTo>
                  <a:pt x="278046" y="184683"/>
                </a:lnTo>
                <a:cubicBezTo>
                  <a:pt x="323950" y="76153"/>
                  <a:pt x="431416" y="0"/>
                  <a:pt x="55666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tlCol="0" anchor="ctr">
            <a:noAutofit/>
          </a:bodyPr>
          <a:lstStyle/>
          <a:p>
            <a:pPr algn="ctr"/>
            <a:r>
              <a:rPr lang="en-US" altLang="zh-CN" b="1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Network</a:t>
            </a:r>
            <a:endParaRPr lang="zh-CN" altLang="en-US" b="1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295400" y="1291482"/>
            <a:ext cx="2832448" cy="17134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033361" y="2274943"/>
            <a:ext cx="18473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endParaRPr lang="zh-CN" altLang="en-US" sz="140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478098" y="2391798"/>
            <a:ext cx="1148400" cy="280674"/>
          </a:xfrm>
          <a:prstGeom prst="rect">
            <a:avLst/>
          </a:prstGeom>
          <a:solidFill>
            <a:srgbClr val="1AABE2">
              <a:alpha val="5000"/>
            </a:srgbClr>
          </a:solidFill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en-US" altLang="zh-CN"/>
              <a:t>TCP</a:t>
            </a:r>
            <a:r>
              <a:rPr lang="zh-CN" altLang="en-US"/>
              <a:t>端口</a:t>
            </a:r>
            <a:r>
              <a:rPr lang="en-US" altLang="zh-CN"/>
              <a:t>1024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2784173" y="2391798"/>
            <a:ext cx="1148400" cy="280674"/>
          </a:xfrm>
          <a:prstGeom prst="rect">
            <a:avLst/>
          </a:prstGeom>
          <a:solidFill>
            <a:srgbClr val="1AABE2">
              <a:alpha val="5000"/>
            </a:srgbClr>
          </a:solidFill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en-US" altLang="zh-CN"/>
              <a:t>TCP</a:t>
            </a:r>
            <a:r>
              <a:rPr lang="zh-CN" altLang="en-US"/>
              <a:t>端口</a:t>
            </a:r>
            <a:r>
              <a:rPr lang="en-US" altLang="zh-CN"/>
              <a:t>1231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1478098" y="1832416"/>
            <a:ext cx="1148400" cy="280674"/>
          </a:xfrm>
          <a:prstGeom prst="rect">
            <a:avLst/>
          </a:prstGeom>
          <a:solidFill>
            <a:srgbClr val="1AABE2">
              <a:alpha val="5000"/>
            </a:srgbClr>
          </a:solidFill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en-US" altLang="zh-CN"/>
              <a:t>HTTP</a:t>
            </a:r>
            <a:r>
              <a:rPr lang="zh-CN" altLang="en-US"/>
              <a:t>应用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2784173" y="1832416"/>
            <a:ext cx="1148400" cy="280674"/>
          </a:xfrm>
          <a:prstGeom prst="rect">
            <a:avLst/>
          </a:prstGeom>
          <a:solidFill>
            <a:srgbClr val="1AABE2">
              <a:alpha val="5000"/>
            </a:srgbClr>
          </a:solidFill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en-US" altLang="zh-CN"/>
              <a:t>Telnet</a:t>
            </a:r>
          </a:p>
        </p:txBody>
      </p:sp>
      <p:sp>
        <p:nvSpPr>
          <p:cNvPr id="63" name="矩形 62"/>
          <p:cNvSpPr/>
          <p:nvPr/>
        </p:nvSpPr>
        <p:spPr>
          <a:xfrm>
            <a:off x="8008765" y="1291482"/>
            <a:ext cx="2832448" cy="17134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518573" y="2840764"/>
            <a:ext cx="19992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门牌号：</a:t>
            </a: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2.2.2.2</a:t>
            </a:r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（</a:t>
            </a: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IP</a:t>
            </a:r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地址）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8746726" y="2274943"/>
            <a:ext cx="18473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endParaRPr lang="zh-CN" altLang="en-US" sz="140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191463" y="2391798"/>
            <a:ext cx="1148400" cy="280674"/>
          </a:xfrm>
          <a:prstGeom prst="rect">
            <a:avLst/>
          </a:prstGeom>
          <a:solidFill>
            <a:srgbClr val="1AABE2">
              <a:alpha val="5000"/>
            </a:srgbClr>
          </a:solidFill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en-US" altLang="zh-CN"/>
              <a:t>TCP</a:t>
            </a:r>
            <a:r>
              <a:rPr lang="zh-CN" altLang="en-US"/>
              <a:t>端口</a:t>
            </a:r>
            <a:r>
              <a:rPr lang="en-US" altLang="zh-CN"/>
              <a:t>80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9497538" y="2391798"/>
            <a:ext cx="1148400" cy="280674"/>
          </a:xfrm>
          <a:prstGeom prst="rect">
            <a:avLst/>
          </a:prstGeom>
          <a:solidFill>
            <a:srgbClr val="1AABE2">
              <a:alpha val="5000"/>
            </a:srgbClr>
          </a:solidFill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en-US" altLang="zh-CN"/>
              <a:t>TCP</a:t>
            </a:r>
            <a:r>
              <a:rPr lang="zh-CN" altLang="en-US"/>
              <a:t>端口</a:t>
            </a:r>
            <a:r>
              <a:rPr lang="en-US" altLang="zh-CN"/>
              <a:t>23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8191463" y="1832416"/>
            <a:ext cx="1148400" cy="280674"/>
          </a:xfrm>
          <a:prstGeom prst="rect">
            <a:avLst/>
          </a:prstGeom>
          <a:solidFill>
            <a:srgbClr val="1AABE2">
              <a:alpha val="5000"/>
            </a:srgbClr>
          </a:solidFill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en-US" altLang="zh-CN"/>
              <a:t>HTTP</a:t>
            </a:r>
            <a:r>
              <a:rPr lang="zh-CN" altLang="en-US"/>
              <a:t>应用</a:t>
            </a:r>
            <a:endParaRPr lang="en-US" altLang="zh-CN"/>
          </a:p>
        </p:txBody>
      </p:sp>
      <p:sp>
        <p:nvSpPr>
          <p:cNvPr id="69" name="文本框 68"/>
          <p:cNvSpPr txBox="1"/>
          <p:nvPr/>
        </p:nvSpPr>
        <p:spPr>
          <a:xfrm>
            <a:off x="9497538" y="1832416"/>
            <a:ext cx="1148400" cy="280674"/>
          </a:xfrm>
          <a:prstGeom prst="rect">
            <a:avLst/>
          </a:prstGeom>
          <a:solidFill>
            <a:srgbClr val="1AABE2">
              <a:alpha val="5000"/>
            </a:srgbClr>
          </a:solidFill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en-US" altLang="zh-CN"/>
              <a:t>Telnet</a:t>
            </a:r>
          </a:p>
        </p:txBody>
      </p:sp>
      <p:sp>
        <p:nvSpPr>
          <p:cNvPr id="71" name="矩形 70"/>
          <p:cNvSpPr/>
          <p:nvPr/>
        </p:nvSpPr>
        <p:spPr>
          <a:xfrm>
            <a:off x="1657758" y="5146822"/>
            <a:ext cx="8654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客户端使用的源端口一般随机分配，目标端口则由服务器的应用指定；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源端口号一般为系统中未使用的，且大于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1023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；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目的端口号为服务端开启的应用（服务）所侦听的端口，如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HTTP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缺省使用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80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。</a:t>
            </a:r>
          </a:p>
        </p:txBody>
      </p:sp>
      <p:cxnSp>
        <p:nvCxnSpPr>
          <p:cNvPr id="72" name="直接箭头连接符 71"/>
          <p:cNvCxnSpPr/>
          <p:nvPr/>
        </p:nvCxnSpPr>
        <p:spPr>
          <a:xfrm>
            <a:off x="2063552" y="2126127"/>
            <a:ext cx="0" cy="26072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3359696" y="2126127"/>
            <a:ext cx="0" cy="26072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8743642" y="2126127"/>
            <a:ext cx="0" cy="26072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10039786" y="2126127"/>
            <a:ext cx="0" cy="26072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1478098" y="1433120"/>
            <a:ext cx="1148400" cy="280674"/>
          </a:xfrm>
          <a:prstGeom prst="rect">
            <a:avLst/>
          </a:prstGeom>
          <a:solidFill>
            <a:srgbClr val="1AABE2">
              <a:alpha val="5000"/>
            </a:srgbClr>
          </a:solidFill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en-US" altLang="zh-CN"/>
              <a:t>WEB</a:t>
            </a:r>
            <a:r>
              <a:rPr lang="zh-CN" altLang="en-US"/>
              <a:t>浏览器</a:t>
            </a:r>
            <a:endParaRPr lang="en-US" altLang="zh-CN"/>
          </a:p>
        </p:txBody>
      </p:sp>
      <p:sp>
        <p:nvSpPr>
          <p:cNvPr id="79" name="文本框 78"/>
          <p:cNvSpPr txBox="1"/>
          <p:nvPr/>
        </p:nvSpPr>
        <p:spPr>
          <a:xfrm>
            <a:off x="8191463" y="1433120"/>
            <a:ext cx="1148400" cy="280674"/>
          </a:xfrm>
          <a:prstGeom prst="rect">
            <a:avLst/>
          </a:prstGeom>
          <a:solidFill>
            <a:srgbClr val="1AABE2">
              <a:alpha val="5000"/>
            </a:srgbClr>
          </a:solidFill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en-US" altLang="zh-CN"/>
              <a:t>HTTP</a:t>
            </a:r>
            <a:r>
              <a:rPr lang="zh-CN" altLang="en-US"/>
              <a:t>服务器</a:t>
            </a:r>
            <a:endParaRPr lang="en-US" altLang="zh-CN"/>
          </a:p>
        </p:txBody>
      </p:sp>
      <p:sp>
        <p:nvSpPr>
          <p:cNvPr id="80" name="TextBox 21"/>
          <p:cNvSpPr txBox="1"/>
          <p:nvPr/>
        </p:nvSpPr>
        <p:spPr>
          <a:xfrm>
            <a:off x="6185579" y="4275491"/>
            <a:ext cx="1564947" cy="539794"/>
          </a:xfrm>
          <a:prstGeom prst="rect">
            <a:avLst/>
          </a:prstGeom>
          <a:solidFill>
            <a:srgbClr val="1AABE2">
              <a:alpha val="5000"/>
            </a:srgbClr>
          </a:solidFill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en-US" altLang="zh-CN" dirty="0"/>
              <a:t>HTTP</a:t>
            </a:r>
          </a:p>
          <a:p>
            <a:r>
              <a:rPr lang="zh-CN" altLang="en-US" dirty="0"/>
              <a:t>载荷</a:t>
            </a:r>
          </a:p>
        </p:txBody>
      </p:sp>
      <p:sp>
        <p:nvSpPr>
          <p:cNvPr id="81" name="TextBox 22"/>
          <p:cNvSpPr txBox="1"/>
          <p:nvPr/>
        </p:nvSpPr>
        <p:spPr>
          <a:xfrm>
            <a:off x="2991518" y="4275491"/>
            <a:ext cx="1724892" cy="539794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txBody>
          <a:bodyPr wrap="none" lIns="0" rIns="0" rtlCol="0" anchor="ctr" anchorCtr="0">
            <a:no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/>
              <a:t>源</a:t>
            </a:r>
            <a:r>
              <a:rPr lang="en-US" altLang="zh-CN"/>
              <a:t>IP</a:t>
            </a:r>
            <a:r>
              <a:rPr lang="zh-CN" altLang="en-US"/>
              <a:t>：</a:t>
            </a:r>
            <a:r>
              <a:rPr lang="en-US" altLang="zh-CN"/>
              <a:t>1.1.1.1</a:t>
            </a:r>
          </a:p>
          <a:p>
            <a:r>
              <a:rPr lang="zh-CN" altLang="en-US"/>
              <a:t>目的</a:t>
            </a:r>
            <a:r>
              <a:rPr lang="en-US" altLang="zh-CN"/>
              <a:t>IP</a:t>
            </a:r>
            <a:r>
              <a:rPr lang="zh-CN" altLang="en-US"/>
              <a:t>：</a:t>
            </a:r>
            <a:r>
              <a:rPr lang="en-US" altLang="zh-CN"/>
              <a:t>2.2.2.2</a:t>
            </a:r>
          </a:p>
        </p:txBody>
      </p:sp>
      <p:sp>
        <p:nvSpPr>
          <p:cNvPr id="82" name="TextBox 21"/>
          <p:cNvSpPr txBox="1"/>
          <p:nvPr/>
        </p:nvSpPr>
        <p:spPr>
          <a:xfrm>
            <a:off x="4716410" y="4275491"/>
            <a:ext cx="1472796" cy="539794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txBody>
          <a:bodyPr wrap="none" lIns="0" rIns="0" rtlCol="0" anchor="ctr" anchorCtr="0">
            <a:no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/>
              <a:t>源端口号：</a:t>
            </a:r>
            <a:r>
              <a:rPr lang="en-US" altLang="zh-CN"/>
              <a:t>1024</a:t>
            </a:r>
          </a:p>
          <a:p>
            <a:r>
              <a:rPr lang="zh-CN" altLang="en-US"/>
              <a:t>目的端口号：</a:t>
            </a:r>
            <a:r>
              <a:rPr lang="en-US" altLang="zh-CN"/>
              <a:t>80</a:t>
            </a:r>
          </a:p>
        </p:txBody>
      </p:sp>
      <p:sp>
        <p:nvSpPr>
          <p:cNvPr id="83" name="TextBox 27"/>
          <p:cNvSpPr txBox="1"/>
          <p:nvPr/>
        </p:nvSpPr>
        <p:spPr>
          <a:xfrm>
            <a:off x="3417617" y="4815285"/>
            <a:ext cx="713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Huawei Sans" panose="020C0503030203020204" pitchFamily="34" charset="0"/>
                <a:ea typeface="方正兰亭黑简体" panose="02000000000000000000" pitchFamily="2" charset="-122"/>
              </a:rPr>
              <a:t>IP</a:t>
            </a:r>
            <a:r>
              <a:rPr lang="zh-CN" altLang="en-US" sz="1400">
                <a:latin typeface="Huawei Sans" panose="020C0503030203020204" pitchFamily="34" charset="0"/>
                <a:ea typeface="方正兰亭黑简体" panose="02000000000000000000" pitchFamily="2" charset="-122"/>
              </a:rPr>
              <a:t>头部</a:t>
            </a:r>
          </a:p>
        </p:txBody>
      </p:sp>
      <p:sp>
        <p:nvSpPr>
          <p:cNvPr id="84" name="TextBox 27"/>
          <p:cNvSpPr txBox="1"/>
          <p:nvPr/>
        </p:nvSpPr>
        <p:spPr>
          <a:xfrm>
            <a:off x="5001402" y="4815285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Huawei Sans" panose="020C0503030203020204" pitchFamily="34" charset="0"/>
                <a:ea typeface="方正兰亭黑简体" panose="02000000000000000000" pitchFamily="2" charset="-122"/>
              </a:rPr>
              <a:t>TCP</a:t>
            </a:r>
            <a:r>
              <a:rPr lang="zh-CN" altLang="en-US" sz="1400">
                <a:latin typeface="Huawei Sans" panose="020C0503030203020204" pitchFamily="34" charset="0"/>
                <a:ea typeface="方正兰亭黑简体" panose="02000000000000000000" pitchFamily="2" charset="-122"/>
              </a:rPr>
              <a:t>头部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1988056" y="2811207"/>
            <a:ext cx="19992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门牌号：</a:t>
            </a: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1.1.1.1</a:t>
            </a:r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（</a:t>
            </a: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IP</a:t>
            </a:r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地址）</a:t>
            </a:r>
          </a:p>
        </p:txBody>
      </p:sp>
      <p:pic>
        <p:nvPicPr>
          <p:cNvPr id="47" name="图片 46" descr="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21340" y="3129115"/>
            <a:ext cx="660001" cy="540000"/>
          </a:xfrm>
          <a:prstGeom prst="rect">
            <a:avLst/>
          </a:prstGeom>
        </p:spPr>
      </p:pic>
      <p:pic>
        <p:nvPicPr>
          <p:cNvPr id="48" name="图片 47" descr="Web服务器-蓝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19346" y="3134155"/>
            <a:ext cx="660000" cy="540000"/>
          </a:xfrm>
          <a:prstGeom prst="rect">
            <a:avLst/>
          </a:prstGeom>
        </p:spPr>
      </p:pic>
      <p:cxnSp>
        <p:nvCxnSpPr>
          <p:cNvPr id="57" name="直接连接符 56"/>
          <p:cNvCxnSpPr/>
          <p:nvPr/>
        </p:nvCxnSpPr>
        <p:spPr>
          <a:xfrm flipV="1">
            <a:off x="8373745" y="2737980"/>
            <a:ext cx="0" cy="1756688"/>
          </a:xfrm>
          <a:prstGeom prst="line">
            <a:avLst/>
          </a:prstGeom>
          <a:ln w="38100">
            <a:solidFill>
              <a:srgbClr val="EC706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1847528" y="2737980"/>
            <a:ext cx="0" cy="1756688"/>
          </a:xfrm>
          <a:prstGeom prst="line">
            <a:avLst/>
          </a:prstGeom>
          <a:noFill/>
          <a:ln w="38100" cap="rnd">
            <a:solidFill>
              <a:srgbClr val="EC7061"/>
            </a:solidFill>
            <a:round/>
            <a:headEnd type="none" w="sm" len="sm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75" name="直接连接符 74"/>
          <p:cNvCxnSpPr/>
          <p:nvPr/>
        </p:nvCxnSpPr>
        <p:spPr>
          <a:xfrm flipH="1" flipV="1">
            <a:off x="7766387" y="4508114"/>
            <a:ext cx="612000" cy="0"/>
          </a:xfrm>
          <a:prstGeom prst="line">
            <a:avLst/>
          </a:prstGeom>
          <a:noFill/>
          <a:ln w="38100" cap="rnd">
            <a:solidFill>
              <a:srgbClr val="EC7061"/>
            </a:solidFill>
            <a:round/>
            <a:headEnd type="none" w="sm" len="sm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76" name="组合 75"/>
          <p:cNvGrpSpPr/>
          <p:nvPr/>
        </p:nvGrpSpPr>
        <p:grpSpPr>
          <a:xfrm>
            <a:off x="7740000" y="126000"/>
            <a:ext cx="4247409" cy="276999"/>
            <a:chOff x="7355338" y="36668"/>
            <a:chExt cx="4247409" cy="276999"/>
          </a:xfrm>
        </p:grpSpPr>
        <p:sp>
          <p:nvSpPr>
            <p:cNvPr id="85" name="五边形 84"/>
            <p:cNvSpPr/>
            <p:nvPr/>
          </p:nvSpPr>
          <p:spPr bwMode="auto">
            <a:xfrm>
              <a:off x="7355338" y="36668"/>
              <a:ext cx="710921" cy="276999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应用层</a:t>
              </a:r>
              <a:endParaRPr lang="en-US" altLang="zh-CN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86" name="燕尾形 85"/>
            <p:cNvSpPr/>
            <p:nvPr/>
          </p:nvSpPr>
          <p:spPr bwMode="auto">
            <a:xfrm>
              <a:off x="7943613" y="36668"/>
              <a:ext cx="925200" cy="276999"/>
            </a:xfrm>
            <a:prstGeom prst="chevron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200" kern="0">
                  <a:solidFill>
                    <a:srgbClr val="FFFFFF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传输层</a:t>
              </a:r>
              <a:endParaRPr lang="zh-CN" altLang="en-US" sz="1200" kern="0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87" name="燕尾形 86"/>
            <p:cNvSpPr/>
            <p:nvPr/>
          </p:nvSpPr>
          <p:spPr bwMode="auto">
            <a:xfrm>
              <a:off x="8746167" y="36668"/>
              <a:ext cx="925451" cy="27699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网络层</a:t>
              </a:r>
              <a:endPara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88" name="燕尾形 87"/>
            <p:cNvSpPr/>
            <p:nvPr/>
          </p:nvSpPr>
          <p:spPr bwMode="auto">
            <a:xfrm>
              <a:off x="9548972" y="36668"/>
              <a:ext cx="1250968" cy="27699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ts val="0"/>
                </a:spcBef>
                <a:defRPr/>
              </a:pPr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数据链路层</a:t>
              </a:r>
              <a:endPara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89" name="燕尾形 88"/>
            <p:cNvSpPr/>
            <p:nvPr/>
          </p:nvSpPr>
          <p:spPr bwMode="auto">
            <a:xfrm>
              <a:off x="10677296" y="36668"/>
              <a:ext cx="925451" cy="27699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ts val="0"/>
                </a:spcBef>
                <a:defRPr/>
              </a:pPr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物理层</a:t>
              </a:r>
              <a:endPara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751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TCP</a:t>
            </a:r>
            <a:r>
              <a:rPr lang="zh-CN" altLang="en-US"/>
              <a:t>的建立 </a:t>
            </a:r>
            <a:r>
              <a:rPr lang="en-US" altLang="zh-CN"/>
              <a:t>- </a:t>
            </a:r>
            <a:r>
              <a:rPr lang="zh-CN" altLang="en-US"/>
              <a:t>三次握手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393284" y="1946970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>
                <a:latin typeface="Huawei Sans" panose="020C0503030203020204" pitchFamily="34" charset="0"/>
                <a:ea typeface="方正兰亭黑简体" panose="02000000000000000000" pitchFamily="2" charset="-122"/>
              </a:rPr>
              <a:t>PC1</a:t>
            </a:r>
          </a:p>
          <a:p>
            <a:pPr algn="r"/>
            <a:r>
              <a:rPr lang="en-US" altLang="zh-CN">
                <a:latin typeface="Huawei Sans" panose="020C0503030203020204" pitchFamily="34" charset="0"/>
                <a:ea typeface="方正兰亭黑简体" panose="02000000000000000000" pitchFamily="2" charset="-122"/>
              </a:rPr>
              <a:t>1.1.1.1:1024</a:t>
            </a:r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88129" y="1946970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Huawei Sans" panose="020C0503030203020204" pitchFamily="34" charset="0"/>
                <a:ea typeface="方正兰亭黑简体" panose="02000000000000000000" pitchFamily="2" charset="-122"/>
              </a:rPr>
              <a:t>PC2</a:t>
            </a:r>
          </a:p>
          <a:p>
            <a:r>
              <a:rPr lang="en-US" altLang="zh-CN">
                <a:latin typeface="Huawei Sans" panose="020C0503030203020204" pitchFamily="34" charset="0"/>
                <a:ea typeface="方正兰亭黑简体" panose="02000000000000000000" pitchFamily="2" charset="-122"/>
              </a:rPr>
              <a:t>2.2.2.2:23</a:t>
            </a:r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102439" y="2302326"/>
            <a:ext cx="2707" cy="4061716"/>
          </a:xfrm>
          <a:prstGeom prst="line">
            <a:avLst/>
          </a:prstGeom>
          <a:ln w="19050">
            <a:solidFill>
              <a:srgbClr val="EC706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316750" y="2302326"/>
            <a:ext cx="0" cy="4061716"/>
          </a:xfrm>
          <a:prstGeom prst="line">
            <a:avLst/>
          </a:prstGeom>
          <a:ln w="190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284709" y="3210442"/>
            <a:ext cx="1103241" cy="501652"/>
          </a:xfrm>
          <a:prstGeom prst="rect">
            <a:avLst/>
          </a:prstGeom>
          <a:solidFill>
            <a:srgbClr val="1AABE2">
              <a:alpha val="5000"/>
            </a:srgbClr>
          </a:solidFill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/>
              <a:t>源</a:t>
            </a:r>
            <a:r>
              <a:rPr lang="en-US" altLang="zh-CN"/>
              <a:t>=1.1.1.1</a:t>
            </a:r>
          </a:p>
          <a:p>
            <a:r>
              <a:rPr lang="zh-CN" altLang="en-US"/>
              <a:t>目的</a:t>
            </a:r>
            <a:r>
              <a:rPr lang="en-US" altLang="zh-CN"/>
              <a:t>=2.2.2.2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387950" y="3210442"/>
            <a:ext cx="2138400" cy="501652"/>
          </a:xfrm>
          <a:prstGeom prst="rect">
            <a:avLst/>
          </a:prstGeom>
          <a:solidFill>
            <a:srgbClr val="1AABE2">
              <a:alpha val="5000"/>
            </a:srgbClr>
          </a:solidFill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en-US" altLang="zh-CN" dirty="0" err="1"/>
              <a:t>Seq</a:t>
            </a:r>
            <a:r>
              <a:rPr lang="en-US" altLang="zh-CN" dirty="0"/>
              <a:t>=a  </a:t>
            </a:r>
            <a:r>
              <a:rPr lang="en-US" altLang="zh-CN" dirty="0" err="1"/>
              <a:t>Ack</a:t>
            </a:r>
            <a:r>
              <a:rPr lang="en-US" altLang="zh-CN" dirty="0"/>
              <a:t>=0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Flags:SYN</a:t>
            </a:r>
            <a:r>
              <a:rPr lang="zh-CN" altLang="en-US" dirty="0"/>
              <a:t>置位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899988" y="4029157"/>
            <a:ext cx="1103241" cy="501652"/>
          </a:xfrm>
          <a:prstGeom prst="rect">
            <a:avLst/>
          </a:prstGeom>
          <a:solidFill>
            <a:srgbClr val="1AABE2">
              <a:alpha val="5000"/>
            </a:srgbClr>
          </a:solidFill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/>
              <a:t>源</a:t>
            </a:r>
            <a:r>
              <a:rPr lang="en-US" altLang="zh-CN"/>
              <a:t>=2.2.2.2</a:t>
            </a:r>
          </a:p>
          <a:p>
            <a:r>
              <a:rPr lang="zh-CN" altLang="en-US"/>
              <a:t>目的</a:t>
            </a:r>
            <a:r>
              <a:rPr lang="en-US" altLang="zh-CN"/>
              <a:t>=1.1.1.1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994707" y="4029157"/>
            <a:ext cx="2137496" cy="501652"/>
          </a:xfrm>
          <a:prstGeom prst="rect">
            <a:avLst/>
          </a:prstGeom>
          <a:solidFill>
            <a:srgbClr val="1AABE2">
              <a:alpha val="5000"/>
            </a:srgbClr>
          </a:solidFill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en-US" altLang="zh-CN" dirty="0" err="1"/>
              <a:t>Seq</a:t>
            </a:r>
            <a:r>
              <a:rPr lang="en-US" altLang="zh-CN" dirty="0"/>
              <a:t>=b </a:t>
            </a:r>
            <a:r>
              <a:rPr lang="en-US" altLang="zh-CN" dirty="0" err="1"/>
              <a:t>Ack</a:t>
            </a:r>
            <a:r>
              <a:rPr lang="en-US" altLang="zh-CN" dirty="0"/>
              <a:t>=a+1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Flags:SYN</a:t>
            </a:r>
            <a:r>
              <a:rPr lang="zh-CN" altLang="en-US" dirty="0"/>
              <a:t>置位</a:t>
            </a:r>
            <a:r>
              <a:rPr lang="en-US" altLang="zh-CN" dirty="0"/>
              <a:t>,ACK</a:t>
            </a:r>
            <a:r>
              <a:rPr lang="zh-CN" altLang="en-US" dirty="0"/>
              <a:t>置位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284709" y="4854278"/>
            <a:ext cx="1103241" cy="501652"/>
          </a:xfrm>
          <a:prstGeom prst="rect">
            <a:avLst/>
          </a:prstGeom>
          <a:solidFill>
            <a:srgbClr val="1AABE2">
              <a:alpha val="5000"/>
            </a:srgbClr>
          </a:solidFill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/>
              <a:t>源</a:t>
            </a:r>
            <a:r>
              <a:rPr lang="en-US" altLang="zh-CN"/>
              <a:t>=1.1.1.1</a:t>
            </a:r>
          </a:p>
          <a:p>
            <a:r>
              <a:rPr lang="zh-CN" altLang="en-US"/>
              <a:t>目的</a:t>
            </a:r>
            <a:r>
              <a:rPr lang="en-US" altLang="zh-CN"/>
              <a:t>=2.2.2.2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387950" y="4854278"/>
            <a:ext cx="2138400" cy="501652"/>
          </a:xfrm>
          <a:prstGeom prst="rect">
            <a:avLst/>
          </a:prstGeom>
          <a:solidFill>
            <a:srgbClr val="1AABE2">
              <a:alpha val="5000"/>
            </a:srgbClr>
          </a:solidFill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en-US" altLang="zh-CN" dirty="0" err="1"/>
              <a:t>Seq</a:t>
            </a:r>
            <a:r>
              <a:rPr lang="en-US" altLang="zh-CN" dirty="0"/>
              <a:t>=a+1  </a:t>
            </a:r>
            <a:r>
              <a:rPr lang="en-US" altLang="zh-CN" dirty="0" err="1"/>
              <a:t>Ack</a:t>
            </a:r>
            <a:r>
              <a:rPr lang="en-US" altLang="zh-CN" dirty="0"/>
              <a:t>=b+1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Flags:SYN</a:t>
            </a:r>
            <a:r>
              <a:rPr lang="zh-CN" altLang="en-US" dirty="0"/>
              <a:t>置位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534470" y="2892684"/>
            <a:ext cx="638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Huawei Sans" panose="020C0503030203020204" pitchFamily="34" charset="0"/>
                <a:ea typeface="方正兰亭黑简体" panose="02000000000000000000" pitchFamily="2" charset="-122"/>
              </a:rPr>
              <a:t>IP</a:t>
            </a:r>
            <a:r>
              <a:rPr lang="zh-CN" altLang="en-US" sz="1200">
                <a:latin typeface="Huawei Sans" panose="020C0503030203020204" pitchFamily="34" charset="0"/>
                <a:ea typeface="方正兰亭黑简体" panose="02000000000000000000" pitchFamily="2" charset="-122"/>
              </a:rPr>
              <a:t>头部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685429" y="2892684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Huawei Sans" panose="020C0503030203020204" pitchFamily="34" charset="0"/>
                <a:ea typeface="方正兰亭黑简体" panose="02000000000000000000" pitchFamily="2" charset="-122"/>
              </a:rPr>
              <a:t>TCP</a:t>
            </a:r>
            <a:r>
              <a:rPr lang="zh-CN" altLang="en-US" sz="1200">
                <a:latin typeface="Huawei Sans" panose="020C0503030203020204" pitchFamily="34" charset="0"/>
                <a:ea typeface="方正兰亭黑简体" panose="02000000000000000000" pitchFamily="2" charset="-122"/>
              </a:rPr>
              <a:t>头部</a:t>
            </a:r>
          </a:p>
        </p:txBody>
      </p:sp>
      <p:pic>
        <p:nvPicPr>
          <p:cNvPr id="30" name="图片 29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60352" y="2010071"/>
            <a:ext cx="576563" cy="442800"/>
          </a:xfrm>
          <a:prstGeom prst="rect">
            <a:avLst/>
          </a:prstGeom>
        </p:spPr>
      </p:pic>
      <p:pic>
        <p:nvPicPr>
          <p:cNvPr id="37" name="图片 36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28468" y="2010071"/>
            <a:ext cx="576563" cy="442800"/>
          </a:xfrm>
          <a:prstGeom prst="rect">
            <a:avLst/>
          </a:prstGeom>
        </p:spPr>
      </p:pic>
      <p:sp>
        <p:nvSpPr>
          <p:cNvPr id="29" name="文本占位符 3">
            <a:extLst>
              <a:ext uri="{FF2B5EF4-FFF2-40B4-BE49-F238E27FC236}">
                <a16:creationId xmlns:a16="http://schemas.microsoft.com/office/drawing/2014/main" id="{CF3A5742-7947-4902-983A-BACD00BDA2F1}"/>
              </a:ext>
            </a:extLst>
          </p:cNvPr>
          <p:cNvSpPr txBox="1">
            <a:spLocks/>
          </p:cNvSpPr>
          <p:nvPr/>
        </p:nvSpPr>
        <p:spPr bwMode="auto">
          <a:xfrm>
            <a:off x="468317" y="1233488"/>
            <a:ext cx="11276183" cy="70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>
            <a:lvl1pPr marL="302279" indent="-302279" algn="just" defTabSz="914034" rtl="0" eaLnBrk="1" fontAlgn="auto" latinLnBrk="0" hangingPunct="1">
              <a:lnSpc>
                <a:spcPct val="140000"/>
              </a:lnSpc>
              <a:spcBef>
                <a:spcPts val="792"/>
              </a:spcBef>
              <a:buClrTx/>
              <a:buFont typeface="Arial" panose="020B0604020202020204" pitchFamily="34" charset="0"/>
              <a:buChar char="•"/>
              <a:defRPr sz="2199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54938" indent="-251899" algn="l" defTabSz="914034" rtl="0" eaLnBrk="1" latinLnBrk="0" hangingPunct="1">
              <a:lnSpc>
                <a:spcPct val="140000"/>
              </a:lnSpc>
              <a:spcBef>
                <a:spcPts val="720"/>
              </a:spcBef>
              <a:buClrTx/>
              <a:buFont typeface="Huawei Sans" panose="020C0503030203020204" pitchFamily="34" charset="0"/>
              <a:buChar char="▫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3998" indent="-201519" algn="l" defTabSz="914034" rtl="0" eaLnBrk="1" latinLnBrk="0" hangingPunct="1">
              <a:lnSpc>
                <a:spcPct val="140000"/>
              </a:lnSpc>
              <a:spcBef>
                <a:spcPts val="648"/>
              </a:spcBef>
              <a:buClrTx/>
              <a:buFont typeface="微软雅黑" panose="020B0503020204020204" pitchFamily="34" charset="-122"/>
              <a:buChar char="▪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840" indent="-197921" algn="l" defTabSz="914034" rtl="0" eaLnBrk="1" latinLnBrk="0" hangingPunct="1">
              <a:lnSpc>
                <a:spcPct val="140000"/>
              </a:lnSpc>
              <a:spcBef>
                <a:spcPts val="576"/>
              </a:spcBef>
              <a:buFont typeface="Huawei Sans" panose="020C0503030203020204" pitchFamily="34" charset="0"/>
              <a:buChar char="−"/>
              <a:defRPr sz="1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2879" indent="-201519" algn="l" defTabSz="914034" rtl="0" eaLnBrk="1" latinLnBrk="0" hangingPunct="1">
              <a:lnSpc>
                <a:spcPct val="140000"/>
              </a:lnSpc>
              <a:spcBef>
                <a:spcPts val="576"/>
              </a:spcBef>
              <a:buFont typeface="Huawei Sans" panose="020C0503030203020204" pitchFamily="34" charset="0"/>
              <a:buChar char="~"/>
              <a:defRPr sz="1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594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11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628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646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任何基于</a:t>
            </a:r>
            <a:r>
              <a:rPr lang="en-US" altLang="zh-CN" sz="200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TCP</a:t>
            </a:r>
            <a:r>
              <a:rPr lang="zh-CN" altLang="en-US" sz="200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的应用，在发送数据之前，都需要由</a:t>
            </a:r>
            <a:r>
              <a:rPr lang="en-US" altLang="zh-CN" sz="200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TCP</a:t>
            </a:r>
            <a:r>
              <a:rPr lang="zh-CN" altLang="en-US" sz="200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进行“三次握手”建立连接。</a:t>
            </a:r>
          </a:p>
          <a:p>
            <a:endParaRPr lang="zh-CN" altLang="en-US" sz="200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3122316" y="3493201"/>
            <a:ext cx="180000" cy="0"/>
          </a:xfrm>
          <a:prstGeom prst="line">
            <a:avLst/>
          </a:prstGeom>
          <a:ln w="38100">
            <a:solidFill>
              <a:srgbClr val="EC706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6526350" y="3500252"/>
            <a:ext cx="540000" cy="0"/>
          </a:xfrm>
          <a:prstGeom prst="line">
            <a:avLst/>
          </a:prstGeom>
          <a:ln w="38100">
            <a:solidFill>
              <a:srgbClr val="EC706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5359988" y="4301530"/>
            <a:ext cx="540000" cy="0"/>
          </a:xfrm>
          <a:prstGeom prst="line">
            <a:avLst/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9132203" y="4301530"/>
            <a:ext cx="180000" cy="0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122316" y="5112451"/>
            <a:ext cx="180000" cy="0"/>
          </a:xfrm>
          <a:prstGeom prst="line">
            <a:avLst/>
          </a:prstGeom>
          <a:ln w="38100">
            <a:solidFill>
              <a:srgbClr val="EC706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526350" y="5119502"/>
            <a:ext cx="540000" cy="0"/>
          </a:xfrm>
          <a:prstGeom prst="line">
            <a:avLst/>
          </a:prstGeom>
          <a:ln w="38100">
            <a:solidFill>
              <a:srgbClr val="EC706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rot="108000000" flipH="1">
            <a:off x="3122316" y="5908677"/>
            <a:ext cx="2340000" cy="0"/>
          </a:xfrm>
          <a:prstGeom prst="line">
            <a:avLst/>
          </a:prstGeom>
          <a:ln w="38100">
            <a:solidFill>
              <a:srgbClr val="EC706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rot="108000000" flipH="1">
            <a:off x="6739357" y="5899086"/>
            <a:ext cx="2592000" cy="0"/>
          </a:xfrm>
          <a:prstGeom prst="line">
            <a:avLst/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5451525" y="5750346"/>
            <a:ext cx="1287832" cy="276212"/>
          </a:xfrm>
          <a:prstGeom prst="roundRect">
            <a:avLst>
              <a:gd name="adj" fmla="val 0"/>
            </a:avLst>
          </a:prstGeom>
          <a:solidFill>
            <a:srgbClr val="1AABE2">
              <a:alpha val="5000"/>
            </a:srgbClr>
          </a:solidFill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en-US" altLang="zh-CN" sz="1400" dirty="0"/>
              <a:t>TCP</a:t>
            </a:r>
            <a:r>
              <a:rPr lang="zh-CN" altLang="en-US" sz="1400" dirty="0"/>
              <a:t>连接已建立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7740000" y="126000"/>
            <a:ext cx="4247409" cy="276999"/>
            <a:chOff x="7355338" y="36668"/>
            <a:chExt cx="4247409" cy="276999"/>
          </a:xfrm>
        </p:grpSpPr>
        <p:sp>
          <p:nvSpPr>
            <p:cNvPr id="48" name="五边形 47"/>
            <p:cNvSpPr/>
            <p:nvPr/>
          </p:nvSpPr>
          <p:spPr bwMode="auto">
            <a:xfrm>
              <a:off x="7355338" y="36668"/>
              <a:ext cx="710921" cy="276999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应用层</a:t>
              </a:r>
              <a:endParaRPr lang="en-US" altLang="zh-CN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49" name="燕尾形 48"/>
            <p:cNvSpPr/>
            <p:nvPr/>
          </p:nvSpPr>
          <p:spPr bwMode="auto">
            <a:xfrm>
              <a:off x="7943613" y="36668"/>
              <a:ext cx="925200" cy="276999"/>
            </a:xfrm>
            <a:prstGeom prst="chevron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200" kern="0">
                  <a:solidFill>
                    <a:srgbClr val="FFFFFF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传输层</a:t>
              </a:r>
              <a:endParaRPr lang="zh-CN" altLang="en-US" sz="1200" kern="0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0" name="燕尾形 49"/>
            <p:cNvSpPr/>
            <p:nvPr/>
          </p:nvSpPr>
          <p:spPr bwMode="auto">
            <a:xfrm>
              <a:off x="8746167" y="36668"/>
              <a:ext cx="925451" cy="27699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网络层</a:t>
              </a:r>
              <a:endPara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1" name="燕尾形 50"/>
            <p:cNvSpPr/>
            <p:nvPr/>
          </p:nvSpPr>
          <p:spPr bwMode="auto">
            <a:xfrm>
              <a:off x="9548972" y="36668"/>
              <a:ext cx="1250968" cy="27699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ts val="0"/>
                </a:spcBef>
                <a:defRPr/>
              </a:pPr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数据链路层</a:t>
              </a:r>
              <a:endPara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2" name="燕尾形 51"/>
            <p:cNvSpPr/>
            <p:nvPr/>
          </p:nvSpPr>
          <p:spPr bwMode="auto">
            <a:xfrm>
              <a:off x="10677296" y="36668"/>
              <a:ext cx="925451" cy="27699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ts val="0"/>
                </a:spcBef>
                <a:defRPr/>
              </a:pPr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物理层</a:t>
              </a:r>
              <a:endPara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6088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TCP</a:t>
            </a:r>
            <a:r>
              <a:rPr lang="zh-CN" altLang="en-US"/>
              <a:t>的序列号与确认序列号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4294967295"/>
          </p:nvPr>
        </p:nvSpPr>
        <p:spPr>
          <a:xfrm>
            <a:off x="915988" y="1233488"/>
            <a:ext cx="11276012" cy="577850"/>
          </a:xfrm>
        </p:spPr>
        <p:txBody>
          <a:bodyPr/>
          <a:lstStyle/>
          <a:p>
            <a:r>
              <a:rPr lang="en-US" altLang="zh-CN"/>
              <a:t>TCP</a:t>
            </a:r>
            <a:r>
              <a:rPr lang="zh-CN" altLang="en-US"/>
              <a:t>使用序列号和确认序列号字段实现数据的可靠和有序传输。</a:t>
            </a:r>
            <a:endParaRPr lang="en-US" altLang="zh-CN"/>
          </a:p>
          <a:p>
            <a:endParaRPr lang="zh-CN" altLang="en-US"/>
          </a:p>
        </p:txBody>
      </p:sp>
      <p:cxnSp>
        <p:nvCxnSpPr>
          <p:cNvPr id="87" name="直接连接符 86"/>
          <p:cNvCxnSpPr/>
          <p:nvPr/>
        </p:nvCxnSpPr>
        <p:spPr>
          <a:xfrm>
            <a:off x="3119609" y="2636588"/>
            <a:ext cx="2707" cy="3420000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9333920" y="2636588"/>
            <a:ext cx="0" cy="3420000"/>
          </a:xfrm>
          <a:prstGeom prst="line">
            <a:avLst/>
          </a:prstGeom>
          <a:ln w="190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393284" y="2331527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/>
              <a:t>PC1</a:t>
            </a:r>
          </a:p>
          <a:p>
            <a:pPr algn="r"/>
            <a:r>
              <a:rPr lang="en-US" altLang="zh-CN" dirty="0"/>
              <a:t>1.1.1.1:1024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9588129" y="2331527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PC2</a:t>
            </a:r>
          </a:p>
          <a:p>
            <a:r>
              <a:rPr lang="en-US" altLang="zh-CN"/>
              <a:t>2.2.2.2:23</a:t>
            </a:r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5672620" y="4136496"/>
            <a:ext cx="1103241" cy="501652"/>
          </a:xfrm>
          <a:prstGeom prst="rect">
            <a:avLst/>
          </a:prstGeom>
          <a:solidFill>
            <a:srgbClr val="1AABE2">
              <a:alpha val="5000"/>
            </a:srgbClr>
          </a:solidFill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/>
              <a:t>源</a:t>
            </a:r>
            <a:r>
              <a:rPr lang="en-US" altLang="zh-CN"/>
              <a:t>=2.2.2.2</a:t>
            </a:r>
          </a:p>
          <a:p>
            <a:r>
              <a:rPr lang="zh-CN" altLang="en-US"/>
              <a:t>目的</a:t>
            </a:r>
            <a:r>
              <a:rPr lang="en-US" altLang="zh-CN"/>
              <a:t>=1.1.1.1</a:t>
            </a:r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6775861" y="4136496"/>
            <a:ext cx="1193338" cy="501652"/>
          </a:xfrm>
          <a:prstGeom prst="rect">
            <a:avLst/>
          </a:prstGeom>
          <a:solidFill>
            <a:srgbClr val="1AABE2">
              <a:alpha val="5000"/>
            </a:srgbClr>
          </a:solidFill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en-US" altLang="zh-CN" b="1" dirty="0" err="1"/>
              <a:t>Seq</a:t>
            </a:r>
            <a:r>
              <a:rPr lang="en-US" altLang="zh-CN" b="1" dirty="0"/>
              <a:t>=b+1 </a:t>
            </a:r>
          </a:p>
          <a:p>
            <a:r>
              <a:rPr lang="en-US" altLang="zh-CN" b="1" dirty="0" err="1"/>
              <a:t>Ack</a:t>
            </a:r>
            <a:r>
              <a:rPr lang="en-US" altLang="zh-CN" b="1" dirty="0"/>
              <a:t>=a+1+12</a:t>
            </a:r>
            <a:endParaRPr lang="zh-CN" altLang="en-US" b="1" dirty="0"/>
          </a:p>
        </p:txBody>
      </p:sp>
      <p:sp>
        <p:nvSpPr>
          <p:cNvPr id="63" name="文本框 62"/>
          <p:cNvSpPr txBox="1"/>
          <p:nvPr/>
        </p:nvSpPr>
        <p:spPr>
          <a:xfrm>
            <a:off x="7969198" y="4136496"/>
            <a:ext cx="1120891" cy="501652"/>
          </a:xfrm>
          <a:prstGeom prst="rect">
            <a:avLst/>
          </a:prstGeom>
          <a:noFill/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/>
              <a:t>载荷</a:t>
            </a:r>
            <a:endParaRPr lang="en-US" altLang="zh-CN"/>
          </a:p>
          <a:p>
            <a:r>
              <a:rPr lang="zh-CN" altLang="en-US"/>
              <a:t>长度</a:t>
            </a:r>
            <a:r>
              <a:rPr lang="en-US" altLang="zh-CN"/>
              <a:t>=0Byte</a:t>
            </a:r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284709" y="4760221"/>
            <a:ext cx="1103241" cy="501652"/>
          </a:xfrm>
          <a:prstGeom prst="rect">
            <a:avLst/>
          </a:prstGeom>
          <a:solidFill>
            <a:srgbClr val="1AABE2">
              <a:alpha val="5000"/>
            </a:srgbClr>
          </a:solidFill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/>
              <a:t>源</a:t>
            </a:r>
            <a:r>
              <a:rPr lang="en-US" altLang="zh-CN"/>
              <a:t>=1.1.1.1</a:t>
            </a:r>
          </a:p>
          <a:p>
            <a:r>
              <a:rPr lang="zh-CN" altLang="en-US"/>
              <a:t>目的</a:t>
            </a:r>
            <a:r>
              <a:rPr lang="en-US" altLang="zh-CN"/>
              <a:t>=2.2.2.2</a:t>
            </a:r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4387950" y="4760221"/>
            <a:ext cx="1208934" cy="501652"/>
          </a:xfrm>
          <a:prstGeom prst="rect">
            <a:avLst/>
          </a:prstGeom>
          <a:solidFill>
            <a:srgbClr val="1AABE2">
              <a:alpha val="5000"/>
            </a:srgbClr>
          </a:solidFill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en-US" altLang="zh-CN" b="1" dirty="0" err="1"/>
              <a:t>Seq</a:t>
            </a:r>
            <a:r>
              <a:rPr lang="en-US" altLang="zh-CN" b="1" dirty="0"/>
              <a:t>=a+13 </a:t>
            </a:r>
          </a:p>
          <a:p>
            <a:r>
              <a:rPr lang="en-US" altLang="zh-CN" b="1" dirty="0" err="1"/>
              <a:t>Ack</a:t>
            </a:r>
            <a:r>
              <a:rPr lang="en-US" altLang="zh-CN" b="1" dirty="0"/>
              <a:t>=b+1</a:t>
            </a:r>
            <a:endParaRPr lang="zh-CN" altLang="en-US" b="1" dirty="0"/>
          </a:p>
        </p:txBody>
      </p:sp>
      <p:sp>
        <p:nvSpPr>
          <p:cNvPr id="68" name="文本框 67"/>
          <p:cNvSpPr txBox="1"/>
          <p:nvPr/>
        </p:nvSpPr>
        <p:spPr>
          <a:xfrm>
            <a:off x="5596884" y="4760221"/>
            <a:ext cx="1061172" cy="501652"/>
          </a:xfrm>
          <a:prstGeom prst="rect">
            <a:avLst/>
          </a:prstGeom>
          <a:noFill/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/>
              <a:t>载荷</a:t>
            </a:r>
            <a:endParaRPr lang="en-US" altLang="zh-CN"/>
          </a:p>
          <a:p>
            <a:r>
              <a:rPr lang="zh-CN" altLang="en-US"/>
              <a:t>长度</a:t>
            </a:r>
            <a:r>
              <a:rPr lang="en-US" altLang="zh-CN"/>
              <a:t>=66Byte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5663752" y="5385537"/>
            <a:ext cx="1103241" cy="501652"/>
          </a:xfrm>
          <a:prstGeom prst="rect">
            <a:avLst/>
          </a:prstGeom>
          <a:solidFill>
            <a:srgbClr val="1AABE2">
              <a:alpha val="5000"/>
            </a:srgbClr>
          </a:solidFill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/>
              <a:t>源</a:t>
            </a:r>
            <a:r>
              <a:rPr lang="en-US" altLang="zh-CN"/>
              <a:t>=2.2.2.2</a:t>
            </a:r>
          </a:p>
          <a:p>
            <a:r>
              <a:rPr lang="zh-CN" altLang="en-US"/>
              <a:t>目的</a:t>
            </a:r>
            <a:r>
              <a:rPr lang="en-US" altLang="zh-CN"/>
              <a:t>=1.1.1.1</a:t>
            </a:r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6766994" y="5383946"/>
            <a:ext cx="1193338" cy="501652"/>
          </a:xfrm>
          <a:prstGeom prst="rect">
            <a:avLst/>
          </a:prstGeom>
          <a:solidFill>
            <a:srgbClr val="1AABE2">
              <a:alpha val="5000"/>
            </a:srgbClr>
          </a:solidFill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en-US" altLang="zh-CN" b="1" dirty="0" err="1"/>
              <a:t>Seq</a:t>
            </a:r>
            <a:r>
              <a:rPr lang="en-US" altLang="zh-CN" b="1" dirty="0"/>
              <a:t>=b+1</a:t>
            </a:r>
          </a:p>
          <a:p>
            <a:r>
              <a:rPr lang="en-US" altLang="zh-CN" b="1" dirty="0" err="1"/>
              <a:t>Ack</a:t>
            </a:r>
            <a:r>
              <a:rPr lang="en-US" altLang="zh-CN" b="1" dirty="0"/>
              <a:t>=a+12+66</a:t>
            </a:r>
            <a:endParaRPr lang="zh-CN" altLang="en-US" b="1" dirty="0"/>
          </a:p>
        </p:txBody>
      </p:sp>
      <p:sp>
        <p:nvSpPr>
          <p:cNvPr id="72" name="文本框 71"/>
          <p:cNvSpPr txBox="1"/>
          <p:nvPr/>
        </p:nvSpPr>
        <p:spPr>
          <a:xfrm>
            <a:off x="7960331" y="5383946"/>
            <a:ext cx="1120892" cy="501652"/>
          </a:xfrm>
          <a:prstGeom prst="rect">
            <a:avLst/>
          </a:prstGeom>
          <a:noFill/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/>
              <a:t>载荷</a:t>
            </a:r>
            <a:endParaRPr lang="en-US" altLang="zh-CN" dirty="0"/>
          </a:p>
          <a:p>
            <a:r>
              <a:rPr lang="zh-CN" altLang="en-US" dirty="0"/>
              <a:t>长度</a:t>
            </a:r>
            <a:r>
              <a:rPr lang="en-US" altLang="zh-CN" dirty="0"/>
              <a:t>=0Byte</a:t>
            </a:r>
            <a:endParaRPr lang="zh-CN" altLang="en-US" dirty="0"/>
          </a:p>
        </p:txBody>
      </p:sp>
      <p:grpSp>
        <p:nvGrpSpPr>
          <p:cNvPr id="73" name="组合 72"/>
          <p:cNvGrpSpPr/>
          <p:nvPr/>
        </p:nvGrpSpPr>
        <p:grpSpPr>
          <a:xfrm>
            <a:off x="6085788" y="5981348"/>
            <a:ext cx="276904" cy="75240"/>
            <a:chOff x="3074810" y="3664575"/>
            <a:chExt cx="276904" cy="75240"/>
          </a:xfrm>
        </p:grpSpPr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3074810" y="3664575"/>
              <a:ext cx="75240" cy="752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3175642" y="3664575"/>
              <a:ext cx="75240" cy="752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>
              <a:spLocks noChangeAspect="1"/>
            </p:cNvSpPr>
            <p:nvPr/>
          </p:nvSpPr>
          <p:spPr>
            <a:xfrm>
              <a:off x="3276474" y="3664575"/>
              <a:ext cx="75240" cy="752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284709" y="3512771"/>
            <a:ext cx="1103241" cy="501652"/>
          </a:xfrm>
          <a:prstGeom prst="rect">
            <a:avLst/>
          </a:prstGeom>
          <a:solidFill>
            <a:srgbClr val="1AABE2">
              <a:alpha val="5000"/>
            </a:srgbClr>
          </a:solidFill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/>
              <a:t>源</a:t>
            </a:r>
            <a:r>
              <a:rPr lang="en-US" altLang="zh-CN"/>
              <a:t>=1.1.1.1</a:t>
            </a:r>
          </a:p>
          <a:p>
            <a:r>
              <a:rPr lang="zh-CN" altLang="en-US"/>
              <a:t>目的</a:t>
            </a:r>
            <a:r>
              <a:rPr lang="en-US" altLang="zh-CN"/>
              <a:t>=2.2.2.2</a:t>
            </a:r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4387950" y="3512771"/>
            <a:ext cx="1209694" cy="501652"/>
          </a:xfrm>
          <a:prstGeom prst="rect">
            <a:avLst/>
          </a:prstGeom>
          <a:solidFill>
            <a:srgbClr val="1AABE2">
              <a:alpha val="5000"/>
            </a:srgbClr>
          </a:solidFill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en-US" altLang="zh-CN" b="1" dirty="0" err="1"/>
              <a:t>Seq</a:t>
            </a:r>
            <a:r>
              <a:rPr lang="en-US" altLang="zh-CN" b="1" dirty="0"/>
              <a:t>=a+1 </a:t>
            </a:r>
          </a:p>
          <a:p>
            <a:r>
              <a:rPr lang="en-US" altLang="zh-CN" b="1" dirty="0" err="1"/>
              <a:t>Ack</a:t>
            </a:r>
            <a:r>
              <a:rPr lang="en-US" altLang="zh-CN" b="1" dirty="0"/>
              <a:t>=b+1</a:t>
            </a:r>
            <a:endParaRPr lang="zh-CN" altLang="en-US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5597644" y="3512771"/>
            <a:ext cx="1061172" cy="501652"/>
          </a:xfrm>
          <a:prstGeom prst="rect">
            <a:avLst/>
          </a:prstGeom>
          <a:noFill/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/>
              <a:t>载荷</a:t>
            </a:r>
            <a:endParaRPr lang="en-US" altLang="zh-CN"/>
          </a:p>
          <a:p>
            <a:r>
              <a:rPr lang="zh-CN" altLang="en-US"/>
              <a:t>长度</a:t>
            </a:r>
            <a:r>
              <a:rPr lang="en-US" altLang="zh-CN"/>
              <a:t>=12Byte</a:t>
            </a:r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3517171" y="3195620"/>
            <a:ext cx="638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/>
              <a:t>IP</a:t>
            </a:r>
            <a:r>
              <a:rPr lang="zh-CN" altLang="en-US" sz="1200"/>
              <a:t>头部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4405249" y="31956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/>
              <a:t>TCP</a:t>
            </a:r>
            <a:r>
              <a:rPr lang="zh-CN" altLang="en-US" sz="1200"/>
              <a:t>头部</a:t>
            </a:r>
          </a:p>
        </p:txBody>
      </p:sp>
      <p:pic>
        <p:nvPicPr>
          <p:cNvPr id="89" name="图片 88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60352" y="2319339"/>
            <a:ext cx="576563" cy="442800"/>
          </a:xfrm>
          <a:prstGeom prst="rect">
            <a:avLst/>
          </a:prstGeom>
        </p:spPr>
      </p:pic>
      <p:pic>
        <p:nvPicPr>
          <p:cNvPr id="90" name="图片 89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28468" y="2319339"/>
            <a:ext cx="576563" cy="442800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9473553" y="5383946"/>
            <a:ext cx="2059431" cy="83099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>
              <a:buSzPct val="60000"/>
            </a:pPr>
            <a:r>
              <a:rPr lang="zh-CN" altLang="en-US" sz="1600" b="1"/>
              <a:t>思考：</a:t>
            </a:r>
            <a:r>
              <a:rPr lang="zh-CN" altLang="en-US" sz="1600"/>
              <a:t>为什么</a:t>
            </a:r>
            <a:r>
              <a:rPr lang="en-US" altLang="zh-CN" sz="1600"/>
              <a:t>PC1</a:t>
            </a:r>
            <a:r>
              <a:rPr lang="zh-CN" altLang="en-US" sz="1600"/>
              <a:t>所发报文的</a:t>
            </a:r>
            <a:r>
              <a:rPr lang="en-US" altLang="zh-CN" sz="1600"/>
              <a:t>Ack</a:t>
            </a:r>
            <a:r>
              <a:rPr lang="zh-CN" altLang="en-US" sz="1600"/>
              <a:t>字段没有增长？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959067" y="2793329"/>
            <a:ext cx="1561882" cy="2253454"/>
            <a:chOff x="959067" y="2793329"/>
            <a:chExt cx="1561882" cy="2253454"/>
          </a:xfrm>
        </p:grpSpPr>
        <p:sp>
          <p:nvSpPr>
            <p:cNvPr id="83" name="矩形 82"/>
            <p:cNvSpPr/>
            <p:nvPr/>
          </p:nvSpPr>
          <p:spPr>
            <a:xfrm>
              <a:off x="972437" y="3014475"/>
              <a:ext cx="257858" cy="242880"/>
            </a:xfrm>
            <a:prstGeom prst="rect">
              <a:avLst/>
            </a:prstGeom>
            <a:solidFill>
              <a:srgbClr val="F3FBFE"/>
            </a:solidFill>
            <a:ln w="12700">
              <a:solidFill>
                <a:srgbClr val="99DF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1143230" y="3095929"/>
              <a:ext cx="257858" cy="242880"/>
            </a:xfrm>
            <a:prstGeom prst="rect">
              <a:avLst/>
            </a:prstGeom>
            <a:solidFill>
              <a:srgbClr val="F3FBFE"/>
            </a:solidFill>
            <a:ln w="12700">
              <a:solidFill>
                <a:srgbClr val="99DF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1314023" y="3177383"/>
              <a:ext cx="257858" cy="242880"/>
            </a:xfrm>
            <a:prstGeom prst="rect">
              <a:avLst/>
            </a:prstGeom>
            <a:solidFill>
              <a:srgbClr val="F3FBFE"/>
            </a:solidFill>
            <a:ln w="12700">
              <a:solidFill>
                <a:srgbClr val="99DF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1484816" y="3258837"/>
              <a:ext cx="257858" cy="242880"/>
            </a:xfrm>
            <a:prstGeom prst="rect">
              <a:avLst/>
            </a:prstGeom>
            <a:solidFill>
              <a:srgbClr val="F3FBFE"/>
            </a:solidFill>
            <a:ln w="12700">
              <a:solidFill>
                <a:srgbClr val="99DF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1655609" y="3340291"/>
              <a:ext cx="257858" cy="242880"/>
            </a:xfrm>
            <a:prstGeom prst="rect">
              <a:avLst/>
            </a:prstGeom>
            <a:solidFill>
              <a:srgbClr val="F3FBFE"/>
            </a:solidFill>
            <a:ln w="12700">
              <a:solidFill>
                <a:srgbClr val="99DF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1826402" y="3421745"/>
              <a:ext cx="257858" cy="242880"/>
            </a:xfrm>
            <a:prstGeom prst="rect">
              <a:avLst/>
            </a:prstGeom>
            <a:solidFill>
              <a:srgbClr val="F3FBFE"/>
            </a:solidFill>
            <a:ln w="12700">
              <a:solidFill>
                <a:srgbClr val="99DF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1997197" y="3503197"/>
              <a:ext cx="257858" cy="242880"/>
            </a:xfrm>
            <a:prstGeom prst="rect">
              <a:avLst/>
            </a:prstGeom>
            <a:solidFill>
              <a:srgbClr val="F3FBFE"/>
            </a:solidFill>
            <a:ln w="12700">
              <a:solidFill>
                <a:srgbClr val="99DF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1037446" y="4708229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/>
                <a:t>待发送数据</a:t>
              </a: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959067" y="2793329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1</a:t>
              </a:r>
              <a:endParaRPr lang="zh-CN" altLang="en-US" sz="1200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1170290" y="2875975"/>
              <a:ext cx="27122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2</a:t>
              </a:r>
              <a:endParaRPr lang="zh-CN" altLang="en-US" sz="120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348245" y="2957429"/>
              <a:ext cx="27122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3</a:t>
              </a:r>
              <a:endParaRPr lang="zh-CN" altLang="en-US" sz="1200"/>
            </a:p>
          </p:txBody>
        </p:sp>
        <p:sp>
          <p:nvSpPr>
            <p:cNvPr id="98" name="矩形 97"/>
            <p:cNvSpPr/>
            <p:nvPr/>
          </p:nvSpPr>
          <p:spPr>
            <a:xfrm>
              <a:off x="972437" y="3875709"/>
              <a:ext cx="257858" cy="242880"/>
            </a:xfrm>
            <a:prstGeom prst="rect">
              <a:avLst/>
            </a:prstGeom>
            <a:solidFill>
              <a:srgbClr val="F3FBFE"/>
            </a:solidFill>
            <a:ln w="12700">
              <a:solidFill>
                <a:srgbClr val="99DF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1143230" y="3957163"/>
              <a:ext cx="257858" cy="242880"/>
            </a:xfrm>
            <a:prstGeom prst="rect">
              <a:avLst/>
            </a:prstGeom>
            <a:solidFill>
              <a:srgbClr val="F3FBFE"/>
            </a:solidFill>
            <a:ln w="12700">
              <a:solidFill>
                <a:srgbClr val="99DF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1314023" y="4038617"/>
              <a:ext cx="257858" cy="242880"/>
            </a:xfrm>
            <a:prstGeom prst="rect">
              <a:avLst/>
            </a:prstGeom>
            <a:solidFill>
              <a:srgbClr val="F3FBFE"/>
            </a:solidFill>
            <a:ln w="12700">
              <a:solidFill>
                <a:srgbClr val="99DF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1484816" y="4120071"/>
              <a:ext cx="257858" cy="242880"/>
            </a:xfrm>
            <a:prstGeom prst="rect">
              <a:avLst/>
            </a:prstGeom>
            <a:solidFill>
              <a:srgbClr val="F3FBFE"/>
            </a:solidFill>
            <a:ln w="12700">
              <a:solidFill>
                <a:srgbClr val="99DF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655609" y="4201525"/>
              <a:ext cx="257858" cy="242880"/>
            </a:xfrm>
            <a:prstGeom prst="rect">
              <a:avLst/>
            </a:prstGeom>
            <a:solidFill>
              <a:srgbClr val="F3FBFE"/>
            </a:solidFill>
            <a:ln w="12700">
              <a:solidFill>
                <a:srgbClr val="99DF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1826402" y="4282979"/>
              <a:ext cx="257858" cy="242880"/>
            </a:xfrm>
            <a:prstGeom prst="rect">
              <a:avLst/>
            </a:prstGeom>
            <a:solidFill>
              <a:srgbClr val="F3FBFE"/>
            </a:solidFill>
            <a:ln w="12700">
              <a:solidFill>
                <a:srgbClr val="99DF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1997197" y="4364431"/>
              <a:ext cx="257858" cy="242880"/>
            </a:xfrm>
            <a:prstGeom prst="rect">
              <a:avLst/>
            </a:prstGeom>
            <a:solidFill>
              <a:srgbClr val="F3FBFE"/>
            </a:solidFill>
            <a:ln w="12700">
              <a:solidFill>
                <a:srgbClr val="99DF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972437" y="3445092"/>
              <a:ext cx="257858" cy="242880"/>
            </a:xfrm>
            <a:prstGeom prst="rect">
              <a:avLst/>
            </a:prstGeom>
            <a:solidFill>
              <a:srgbClr val="F3FBFE"/>
            </a:solidFill>
            <a:ln w="12700">
              <a:solidFill>
                <a:srgbClr val="99DF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1143230" y="3526546"/>
              <a:ext cx="257858" cy="242880"/>
            </a:xfrm>
            <a:prstGeom prst="rect">
              <a:avLst/>
            </a:prstGeom>
            <a:solidFill>
              <a:srgbClr val="F3FBFE"/>
            </a:solidFill>
            <a:ln w="12700">
              <a:solidFill>
                <a:srgbClr val="99DF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1314023" y="3608000"/>
              <a:ext cx="257858" cy="242880"/>
            </a:xfrm>
            <a:prstGeom prst="rect">
              <a:avLst/>
            </a:prstGeom>
            <a:solidFill>
              <a:srgbClr val="F3FBFE"/>
            </a:solidFill>
            <a:ln w="12700">
              <a:solidFill>
                <a:srgbClr val="99DF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1484816" y="3689454"/>
              <a:ext cx="257858" cy="242880"/>
            </a:xfrm>
            <a:prstGeom prst="rect">
              <a:avLst/>
            </a:prstGeom>
            <a:solidFill>
              <a:srgbClr val="F3FBFE"/>
            </a:solidFill>
            <a:ln w="12700">
              <a:solidFill>
                <a:srgbClr val="99DF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1655609" y="3770908"/>
              <a:ext cx="257858" cy="242880"/>
            </a:xfrm>
            <a:prstGeom prst="rect">
              <a:avLst/>
            </a:prstGeom>
            <a:solidFill>
              <a:srgbClr val="F3FBFE"/>
            </a:solidFill>
            <a:ln w="12700">
              <a:solidFill>
                <a:srgbClr val="99DF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1826402" y="3852362"/>
              <a:ext cx="257858" cy="242880"/>
            </a:xfrm>
            <a:prstGeom prst="rect">
              <a:avLst/>
            </a:prstGeom>
            <a:solidFill>
              <a:srgbClr val="F3FBFE"/>
            </a:solidFill>
            <a:ln w="12700">
              <a:solidFill>
                <a:srgbClr val="99DF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1997197" y="3933814"/>
              <a:ext cx="257858" cy="242880"/>
            </a:xfrm>
            <a:prstGeom prst="rect">
              <a:avLst/>
            </a:prstGeom>
            <a:solidFill>
              <a:srgbClr val="F3FBFE"/>
            </a:solidFill>
            <a:ln w="12700">
              <a:solidFill>
                <a:srgbClr val="99DF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1519995" y="3046423"/>
              <a:ext cx="27122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4</a:t>
              </a:r>
              <a:endParaRPr lang="zh-CN" altLang="en-US" sz="120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1689134" y="3119597"/>
              <a:ext cx="27122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5</a:t>
              </a:r>
              <a:endParaRPr lang="zh-CN" altLang="en-US" sz="1200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1856220" y="3204186"/>
              <a:ext cx="27122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6</a:t>
              </a:r>
              <a:endParaRPr lang="zh-CN" altLang="en-US" sz="1200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2050949" y="3213087"/>
              <a:ext cx="470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/>
                <a:t>……</a:t>
              </a:r>
              <a:endParaRPr lang="zh-CN" altLang="en-US" sz="1600"/>
            </a:p>
          </p:txBody>
        </p:sp>
      </p:grpSp>
      <p:cxnSp>
        <p:nvCxnSpPr>
          <p:cNvPr id="142" name="直接连接符 141"/>
          <p:cNvCxnSpPr/>
          <p:nvPr/>
        </p:nvCxnSpPr>
        <p:spPr>
          <a:xfrm rot="108000000" flipH="1">
            <a:off x="3149952" y="3035093"/>
            <a:ext cx="2340000" cy="0"/>
          </a:xfrm>
          <a:prstGeom prst="line">
            <a:avLst/>
          </a:prstGeom>
          <a:ln w="38100">
            <a:solidFill>
              <a:srgbClr val="EC706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rot="108000000" flipH="1">
            <a:off x="6766993" y="3025502"/>
            <a:ext cx="2592000" cy="0"/>
          </a:xfrm>
          <a:prstGeom prst="line">
            <a:avLst/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/>
          <p:cNvSpPr txBox="1"/>
          <p:nvPr/>
        </p:nvSpPr>
        <p:spPr>
          <a:xfrm>
            <a:off x="5479161" y="2876762"/>
            <a:ext cx="1287832" cy="276212"/>
          </a:xfrm>
          <a:prstGeom prst="roundRect">
            <a:avLst>
              <a:gd name="adj" fmla="val 0"/>
            </a:avLst>
          </a:prstGeom>
          <a:solidFill>
            <a:srgbClr val="1AABE2">
              <a:alpha val="5000"/>
            </a:srgbClr>
          </a:solidFill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en-US" altLang="zh-CN" sz="1400" dirty="0"/>
              <a:t>TCP</a:t>
            </a:r>
            <a:r>
              <a:rPr lang="zh-CN" altLang="en-US" sz="1400" dirty="0"/>
              <a:t>连接已建立</a:t>
            </a:r>
          </a:p>
        </p:txBody>
      </p:sp>
      <p:cxnSp>
        <p:nvCxnSpPr>
          <p:cNvPr id="148" name="直接连接符 147"/>
          <p:cNvCxnSpPr/>
          <p:nvPr/>
        </p:nvCxnSpPr>
        <p:spPr>
          <a:xfrm>
            <a:off x="3122316" y="3769426"/>
            <a:ext cx="180000" cy="0"/>
          </a:xfrm>
          <a:prstGeom prst="line">
            <a:avLst/>
          </a:prstGeom>
          <a:ln w="38100">
            <a:solidFill>
              <a:srgbClr val="EC706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6658816" y="3769426"/>
            <a:ext cx="540000" cy="0"/>
          </a:xfrm>
          <a:prstGeom prst="line">
            <a:avLst/>
          </a:prstGeom>
          <a:ln w="38100">
            <a:solidFill>
              <a:srgbClr val="EC706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5133277" y="4377730"/>
            <a:ext cx="540000" cy="0"/>
          </a:xfrm>
          <a:prstGeom prst="line">
            <a:avLst/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9106295" y="4426751"/>
            <a:ext cx="216000" cy="0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3112791" y="4998151"/>
            <a:ext cx="180000" cy="0"/>
          </a:xfrm>
          <a:prstGeom prst="line">
            <a:avLst/>
          </a:prstGeom>
          <a:ln w="38100">
            <a:solidFill>
              <a:srgbClr val="EC706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6649291" y="4998151"/>
            <a:ext cx="540000" cy="0"/>
          </a:xfrm>
          <a:prstGeom prst="line">
            <a:avLst/>
          </a:prstGeom>
          <a:ln w="38100">
            <a:solidFill>
              <a:srgbClr val="EC706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>
            <a:off x="5123752" y="5606455"/>
            <a:ext cx="540000" cy="0"/>
          </a:xfrm>
          <a:prstGeom prst="line">
            <a:avLst/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/>
          <p:nvPr/>
        </p:nvCxnSpPr>
        <p:spPr>
          <a:xfrm>
            <a:off x="9096770" y="5655476"/>
            <a:ext cx="216000" cy="0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/>
          <p:cNvGrpSpPr/>
          <p:nvPr/>
        </p:nvGrpSpPr>
        <p:grpSpPr>
          <a:xfrm>
            <a:off x="7740000" y="126000"/>
            <a:ext cx="4247409" cy="276999"/>
            <a:chOff x="7355338" y="36668"/>
            <a:chExt cx="4247409" cy="276999"/>
          </a:xfrm>
        </p:grpSpPr>
        <p:sp>
          <p:nvSpPr>
            <p:cNvPr id="81" name="五边形 80"/>
            <p:cNvSpPr/>
            <p:nvPr/>
          </p:nvSpPr>
          <p:spPr bwMode="auto">
            <a:xfrm>
              <a:off x="7355338" y="36668"/>
              <a:ext cx="710921" cy="276999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应用层</a:t>
              </a:r>
              <a:endParaRPr lang="en-US" altLang="zh-CN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01" name="燕尾形 100"/>
            <p:cNvSpPr/>
            <p:nvPr/>
          </p:nvSpPr>
          <p:spPr bwMode="auto">
            <a:xfrm>
              <a:off x="7943613" y="36668"/>
              <a:ext cx="925200" cy="276999"/>
            </a:xfrm>
            <a:prstGeom prst="chevron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200" kern="0">
                  <a:solidFill>
                    <a:srgbClr val="FFFFFF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传输层</a:t>
              </a:r>
              <a:endParaRPr lang="zh-CN" altLang="en-US" sz="1200" kern="0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02" name="燕尾形 101"/>
            <p:cNvSpPr/>
            <p:nvPr/>
          </p:nvSpPr>
          <p:spPr bwMode="auto">
            <a:xfrm>
              <a:off x="8746167" y="36668"/>
              <a:ext cx="925451" cy="27699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网络层</a:t>
              </a:r>
              <a:endPara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04" name="燕尾形 103"/>
            <p:cNvSpPr/>
            <p:nvPr/>
          </p:nvSpPr>
          <p:spPr bwMode="auto">
            <a:xfrm>
              <a:off x="9548972" y="36668"/>
              <a:ext cx="1250968" cy="27699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ts val="0"/>
                </a:spcBef>
                <a:defRPr/>
              </a:pPr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数据链路层</a:t>
              </a:r>
              <a:endPara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05" name="燕尾形 104"/>
            <p:cNvSpPr/>
            <p:nvPr/>
          </p:nvSpPr>
          <p:spPr bwMode="auto">
            <a:xfrm>
              <a:off x="10677296" y="36668"/>
              <a:ext cx="925451" cy="27699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ts val="0"/>
                </a:spcBef>
                <a:defRPr/>
              </a:pPr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物理层</a:t>
              </a:r>
              <a:endPara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571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TCP</a:t>
            </a:r>
            <a:r>
              <a:rPr lang="zh-CN" altLang="en-US"/>
              <a:t>的窗口滑动机制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915988" y="1233488"/>
            <a:ext cx="11276012" cy="4679950"/>
          </a:xfrm>
        </p:spPr>
        <p:txBody>
          <a:bodyPr/>
          <a:lstStyle/>
          <a:p>
            <a:r>
              <a:rPr lang="en-US" altLang="zh-CN"/>
              <a:t>TCP</a:t>
            </a:r>
            <a:r>
              <a:rPr lang="zh-CN" altLang="en-US"/>
              <a:t>通过滑动窗口机制来控制数据的传输速率。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175910" y="2864665"/>
            <a:ext cx="5400000" cy="0"/>
          </a:xfrm>
          <a:prstGeom prst="line">
            <a:avLst/>
          </a:prstGeom>
          <a:ln w="28575">
            <a:solidFill>
              <a:srgbClr val="EC706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175909" y="2527975"/>
            <a:ext cx="2443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latin typeface="Huawei Sans" panose="020C0503030203020204" pitchFamily="34" charset="0"/>
                <a:ea typeface="方正兰亭黑简体" panose="02000000000000000000" pitchFamily="2" charset="-122"/>
              </a:rPr>
              <a:t>seq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=100  </a:t>
            </a:r>
            <a:r>
              <a:rPr lang="en-US" altLang="zh-CN" sz="1400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win=3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  flags=SYN</a:t>
            </a:r>
            <a:endPara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3171414" y="3247139"/>
            <a:ext cx="5400000" cy="1"/>
          </a:xfrm>
          <a:prstGeom prst="line">
            <a:avLst/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693908" y="2940574"/>
            <a:ext cx="3618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err="1">
                <a:latin typeface="Huawei Sans" panose="020C0503030203020204" pitchFamily="34" charset="0"/>
                <a:ea typeface="方正兰亭黑简体" panose="02000000000000000000" pitchFamily="2" charset="-122"/>
              </a:rPr>
              <a:t>seq</a:t>
            </a:r>
            <a:r>
              <a:rPr lang="en-US" altLang="zh-CN" sz="1400">
                <a:latin typeface="Huawei Sans" panose="020C0503030203020204" pitchFamily="34" charset="0"/>
                <a:ea typeface="方正兰亭黑简体" panose="02000000000000000000" pitchFamily="2" charset="-122"/>
              </a:rPr>
              <a:t>=200  </a:t>
            </a:r>
            <a:r>
              <a:rPr lang="en-US" altLang="zh-CN" sz="1400" dirty="0" err="1">
                <a:latin typeface="Huawei Sans" panose="020C0503030203020204" pitchFamily="34" charset="0"/>
                <a:ea typeface="方正兰亭黑简体" panose="02000000000000000000" pitchFamily="2" charset="-122"/>
              </a:rPr>
              <a:t>A</a:t>
            </a:r>
            <a:r>
              <a:rPr lang="en-US" altLang="zh-CN" sz="1400">
                <a:latin typeface="Huawei Sans" panose="020C0503030203020204" pitchFamily="34" charset="0"/>
                <a:ea typeface="方正兰亭黑简体" panose="02000000000000000000" pitchFamily="2" charset="-122"/>
              </a:rPr>
              <a:t>ck=101  </a:t>
            </a:r>
            <a:r>
              <a:rPr lang="en-US" altLang="zh-CN" sz="1400" dirty="0">
                <a:solidFill>
                  <a:srgbClr val="3CA9E6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win=3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  flags=SYN,ACK</a:t>
            </a:r>
            <a:endPara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13669" y="2417611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接收方的缓冲区</a:t>
            </a:r>
            <a:endParaRPr lang="en-US" altLang="zh-CN" sz="140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175909" y="3639365"/>
            <a:ext cx="5400000" cy="0"/>
          </a:xfrm>
          <a:prstGeom prst="line">
            <a:avLst/>
          </a:prstGeom>
          <a:ln w="28575">
            <a:solidFill>
              <a:srgbClr val="EC706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175909" y="3302675"/>
            <a:ext cx="3618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err="1">
                <a:latin typeface="Huawei Sans" panose="020C0503030203020204" pitchFamily="34" charset="0"/>
                <a:ea typeface="方正兰亭黑简体" panose="02000000000000000000" pitchFamily="2" charset="-122"/>
              </a:rPr>
              <a:t>seq</a:t>
            </a:r>
            <a:r>
              <a:rPr lang="en-US" altLang="zh-CN" sz="1400">
                <a:latin typeface="Huawei Sans" panose="020C0503030203020204" pitchFamily="34" charset="0"/>
                <a:ea typeface="方正兰亭黑简体" panose="02000000000000000000" pitchFamily="2" charset="-122"/>
              </a:rPr>
              <a:t>=101  </a:t>
            </a:r>
            <a:r>
              <a:rPr lang="en-US" altLang="zh-CN" sz="1400" dirty="0" err="1">
                <a:latin typeface="Huawei Sans" panose="020C0503030203020204" pitchFamily="34" charset="0"/>
                <a:ea typeface="方正兰亭黑简体" panose="02000000000000000000" pitchFamily="2" charset="-122"/>
              </a:rPr>
              <a:t>A</a:t>
            </a:r>
            <a:r>
              <a:rPr lang="en-US" altLang="zh-CN" sz="1400">
                <a:latin typeface="Huawei Sans" panose="020C0503030203020204" pitchFamily="34" charset="0"/>
                <a:ea typeface="方正兰亭黑简体" panose="02000000000000000000" pitchFamily="2" charset="-122"/>
              </a:rPr>
              <a:t>ck=201  </a:t>
            </a:r>
            <a:r>
              <a:rPr lang="en-US" altLang="zh-CN" sz="1400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win=3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  flags=SYN,ACK</a:t>
            </a:r>
            <a:endPara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175909" y="4210799"/>
            <a:ext cx="5400000" cy="0"/>
          </a:xfrm>
          <a:prstGeom prst="line">
            <a:avLst/>
          </a:prstGeom>
          <a:ln w="28575">
            <a:solidFill>
              <a:srgbClr val="EC706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175909" y="3874109"/>
            <a:ext cx="15023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latin typeface="Huawei Sans" panose="020C0503030203020204" pitchFamily="34" charset="0"/>
                <a:ea typeface="方正兰亭黑简体" panose="02000000000000000000" pitchFamily="2" charset="-122"/>
              </a:rPr>
              <a:t>seq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=101  </a:t>
            </a:r>
            <a:r>
              <a:rPr lang="en-US" altLang="zh-CN" sz="1400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win=3</a:t>
            </a:r>
            <a:endParaRPr lang="zh-CN" altLang="en-US" sz="1400" dirty="0">
              <a:solidFill>
                <a:srgbClr val="EC7061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175909" y="4579099"/>
            <a:ext cx="5400000" cy="0"/>
          </a:xfrm>
          <a:prstGeom prst="line">
            <a:avLst/>
          </a:prstGeom>
          <a:ln w="28575">
            <a:solidFill>
              <a:srgbClr val="EC706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175909" y="4242409"/>
            <a:ext cx="15023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latin typeface="Huawei Sans" panose="020C0503030203020204" pitchFamily="34" charset="0"/>
                <a:ea typeface="方正兰亭黑简体" panose="02000000000000000000" pitchFamily="2" charset="-122"/>
              </a:rPr>
              <a:t>seq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=102  </a:t>
            </a:r>
            <a:r>
              <a:rPr lang="en-US" altLang="zh-CN" sz="1400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win=3</a:t>
            </a:r>
            <a:endParaRPr lang="zh-CN" altLang="en-US" sz="1400" dirty="0">
              <a:solidFill>
                <a:srgbClr val="EC7061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175909" y="4947399"/>
            <a:ext cx="5400000" cy="0"/>
          </a:xfrm>
          <a:prstGeom prst="line">
            <a:avLst/>
          </a:prstGeom>
          <a:ln w="28575">
            <a:solidFill>
              <a:srgbClr val="EC706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175909" y="4610709"/>
            <a:ext cx="15023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latin typeface="Huawei Sans" panose="020C0503030203020204" pitchFamily="34" charset="0"/>
                <a:ea typeface="方正兰亭黑简体" panose="02000000000000000000" pitchFamily="2" charset="-122"/>
              </a:rPr>
              <a:t>seq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=103</a:t>
            </a:r>
            <a:r>
              <a:rPr lang="en-US" altLang="zh-CN" sz="1400" dirty="0">
                <a:solidFill>
                  <a:srgbClr val="0070C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  </a:t>
            </a:r>
            <a:r>
              <a:rPr lang="en-US" altLang="zh-CN" sz="1400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win=3</a:t>
            </a:r>
            <a:endParaRPr lang="zh-CN" altLang="en-US" sz="1400" dirty="0">
              <a:solidFill>
                <a:srgbClr val="EC7061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738444" y="3105468"/>
            <a:ext cx="257858" cy="242880"/>
          </a:xfrm>
          <a:prstGeom prst="rect">
            <a:avLst/>
          </a:prstGeom>
          <a:solidFill>
            <a:srgbClr val="F3FBFE"/>
          </a:solidFill>
          <a:ln w="19050">
            <a:solidFill>
              <a:srgbClr val="99DF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992444" y="3105468"/>
            <a:ext cx="257858" cy="242880"/>
          </a:xfrm>
          <a:prstGeom prst="rect">
            <a:avLst/>
          </a:prstGeom>
          <a:solidFill>
            <a:srgbClr val="F3FBFE"/>
          </a:solidFill>
          <a:ln w="19050">
            <a:solidFill>
              <a:srgbClr val="99DF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46444" y="3105468"/>
            <a:ext cx="257858" cy="242880"/>
          </a:xfrm>
          <a:prstGeom prst="rect">
            <a:avLst/>
          </a:prstGeom>
          <a:solidFill>
            <a:srgbClr val="F3FBFE"/>
          </a:solidFill>
          <a:ln w="19050">
            <a:solidFill>
              <a:srgbClr val="99DF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38444" y="4108768"/>
            <a:ext cx="257858" cy="242880"/>
          </a:xfrm>
          <a:prstGeom prst="rect">
            <a:avLst/>
          </a:prstGeom>
          <a:solidFill>
            <a:srgbClr val="00B0F0"/>
          </a:solidFill>
          <a:ln w="19050">
            <a:solidFill>
              <a:srgbClr val="99DF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992444" y="4108768"/>
            <a:ext cx="257858" cy="242880"/>
          </a:xfrm>
          <a:prstGeom prst="rect">
            <a:avLst/>
          </a:prstGeom>
          <a:solidFill>
            <a:srgbClr val="F3FBFE"/>
          </a:solidFill>
          <a:ln w="19050">
            <a:solidFill>
              <a:srgbClr val="99DF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246444" y="4108768"/>
            <a:ext cx="257858" cy="242880"/>
          </a:xfrm>
          <a:prstGeom prst="rect">
            <a:avLst/>
          </a:prstGeom>
          <a:solidFill>
            <a:srgbClr val="F3FBFE"/>
          </a:solidFill>
          <a:ln w="19050">
            <a:solidFill>
              <a:srgbClr val="99DF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738444" y="4489768"/>
            <a:ext cx="257858" cy="242880"/>
          </a:xfrm>
          <a:prstGeom prst="rect">
            <a:avLst/>
          </a:prstGeom>
          <a:solidFill>
            <a:srgbClr val="00B0F0"/>
          </a:solidFill>
          <a:ln w="19050">
            <a:solidFill>
              <a:srgbClr val="99DF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992444" y="4489768"/>
            <a:ext cx="257858" cy="242880"/>
          </a:xfrm>
          <a:prstGeom prst="rect">
            <a:avLst/>
          </a:prstGeom>
          <a:solidFill>
            <a:srgbClr val="00B0F0"/>
          </a:solidFill>
          <a:ln w="19050">
            <a:solidFill>
              <a:srgbClr val="99DF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46444" y="4489768"/>
            <a:ext cx="257858" cy="242880"/>
          </a:xfrm>
          <a:prstGeom prst="rect">
            <a:avLst/>
          </a:prstGeom>
          <a:solidFill>
            <a:srgbClr val="F3FBFE"/>
          </a:solidFill>
          <a:ln w="19050">
            <a:solidFill>
              <a:srgbClr val="99DF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738444" y="4858068"/>
            <a:ext cx="257858" cy="242880"/>
          </a:xfrm>
          <a:prstGeom prst="rect">
            <a:avLst/>
          </a:prstGeom>
          <a:solidFill>
            <a:srgbClr val="00B0F0"/>
          </a:solidFill>
          <a:ln w="19050">
            <a:solidFill>
              <a:srgbClr val="99DF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992444" y="4858068"/>
            <a:ext cx="257858" cy="242880"/>
          </a:xfrm>
          <a:prstGeom prst="rect">
            <a:avLst/>
          </a:prstGeom>
          <a:solidFill>
            <a:srgbClr val="00B0F0"/>
          </a:solidFill>
          <a:ln w="19050">
            <a:solidFill>
              <a:srgbClr val="99DF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246444" y="4858068"/>
            <a:ext cx="257858" cy="242880"/>
          </a:xfrm>
          <a:prstGeom prst="rect">
            <a:avLst/>
          </a:prstGeom>
          <a:solidFill>
            <a:srgbClr val="00B0F0"/>
          </a:solidFill>
          <a:ln w="19050">
            <a:solidFill>
              <a:srgbClr val="99DF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38444" y="5378768"/>
            <a:ext cx="257858" cy="242880"/>
          </a:xfrm>
          <a:prstGeom prst="rect">
            <a:avLst/>
          </a:prstGeom>
          <a:solidFill>
            <a:srgbClr val="F3FBFE"/>
          </a:solidFill>
          <a:ln w="19050">
            <a:solidFill>
              <a:srgbClr val="99DF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992444" y="5378768"/>
            <a:ext cx="257858" cy="242880"/>
          </a:xfrm>
          <a:prstGeom prst="rect">
            <a:avLst/>
          </a:prstGeom>
          <a:solidFill>
            <a:srgbClr val="00B0F0"/>
          </a:solidFill>
          <a:ln w="19050">
            <a:solidFill>
              <a:srgbClr val="99DF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246444" y="5378768"/>
            <a:ext cx="257858" cy="242880"/>
          </a:xfrm>
          <a:prstGeom prst="rect">
            <a:avLst/>
          </a:prstGeom>
          <a:solidFill>
            <a:srgbClr val="00B0F0"/>
          </a:solidFill>
          <a:ln w="19050">
            <a:solidFill>
              <a:srgbClr val="99DF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3171414" y="5545839"/>
            <a:ext cx="5400000" cy="1"/>
          </a:xfrm>
          <a:prstGeom prst="line">
            <a:avLst/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079256" y="5239655"/>
            <a:ext cx="2492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latin typeface="Huawei Sans" panose="020C0503030203020204" pitchFamily="34" charset="0"/>
                <a:ea typeface="方正兰亭黑简体" panose="02000000000000000000" pitchFamily="2" charset="-122"/>
              </a:rPr>
              <a:t> </a:t>
            </a:r>
            <a:r>
              <a:rPr lang="en-US" altLang="zh-CN" sz="1400" dirty="0" err="1">
                <a:latin typeface="Huawei Sans" panose="020C0503030203020204" pitchFamily="34" charset="0"/>
                <a:ea typeface="方正兰亭黑简体" panose="02000000000000000000" pitchFamily="2" charset="-122"/>
              </a:rPr>
              <a:t>A</a:t>
            </a:r>
            <a:r>
              <a:rPr lang="en-US" altLang="zh-CN" sz="1400">
                <a:latin typeface="Huawei Sans" panose="020C0503030203020204" pitchFamily="34" charset="0"/>
                <a:ea typeface="方正兰亭黑简体" panose="02000000000000000000" pitchFamily="2" charset="-122"/>
              </a:rPr>
              <a:t>ck=104 </a:t>
            </a:r>
            <a:r>
              <a:rPr lang="en-US" altLang="zh-CN" sz="1400">
                <a:solidFill>
                  <a:srgbClr val="0070C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 </a:t>
            </a:r>
            <a:r>
              <a:rPr lang="en-US" altLang="zh-CN" sz="1400">
                <a:solidFill>
                  <a:srgbClr val="3CA9E6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win=1</a:t>
            </a:r>
            <a:r>
              <a:rPr lang="en-US" altLang="zh-CN" sz="1400">
                <a:latin typeface="Huawei Sans" panose="020C0503030203020204" pitchFamily="34" charset="0"/>
                <a:ea typeface="方正兰亭黑简体" panose="02000000000000000000" pitchFamily="2" charset="-122"/>
              </a:rPr>
              <a:t>  flags=ACK</a:t>
            </a:r>
            <a:endPara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3175909" y="5962340"/>
            <a:ext cx="5400000" cy="0"/>
          </a:xfrm>
          <a:prstGeom prst="line">
            <a:avLst/>
          </a:prstGeom>
          <a:ln w="28575">
            <a:solidFill>
              <a:srgbClr val="EC706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175909" y="5625650"/>
            <a:ext cx="15023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latin typeface="Huawei Sans" panose="020C0503030203020204" pitchFamily="34" charset="0"/>
                <a:ea typeface="方正兰亭黑简体" panose="02000000000000000000" pitchFamily="2" charset="-122"/>
              </a:rPr>
              <a:t>seq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=104</a:t>
            </a:r>
            <a:r>
              <a:rPr lang="en-US" altLang="zh-CN" sz="1400" dirty="0">
                <a:solidFill>
                  <a:srgbClr val="0070C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  </a:t>
            </a:r>
            <a:r>
              <a:rPr lang="en-US" altLang="zh-CN" sz="1400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win=3</a:t>
            </a:r>
            <a:endParaRPr lang="zh-CN" altLang="en-US" sz="1400" dirty="0">
              <a:solidFill>
                <a:srgbClr val="EC7061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38" name="左大括号 37"/>
          <p:cNvSpPr/>
          <p:nvPr/>
        </p:nvSpPr>
        <p:spPr>
          <a:xfrm>
            <a:off x="2948438" y="2683880"/>
            <a:ext cx="154583" cy="953754"/>
          </a:xfrm>
          <a:prstGeom prst="leftBrac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947144" y="299756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latin typeface="Huawei Sans" panose="020C0503030203020204" pitchFamily="34" charset="0"/>
                <a:ea typeface="方正兰亭黑简体" panose="02000000000000000000" pitchFamily="2" charset="-122"/>
              </a:rPr>
              <a:t>三次握手</a:t>
            </a:r>
            <a:endParaRPr lang="en-US" altLang="zh-CN" sz="140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40" name="左大括号 39"/>
          <p:cNvSpPr/>
          <p:nvPr/>
        </p:nvSpPr>
        <p:spPr>
          <a:xfrm>
            <a:off x="2948438" y="3979280"/>
            <a:ext cx="154583" cy="953754"/>
          </a:xfrm>
          <a:prstGeom prst="leftBrac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947144" y="426756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发送数据</a:t>
            </a:r>
            <a:endParaRPr lang="en-US" altLang="zh-CN" sz="140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3173202" y="2146455"/>
            <a:ext cx="2707" cy="4061716"/>
          </a:xfrm>
          <a:prstGeom prst="line">
            <a:avLst/>
          </a:prstGeom>
          <a:ln w="19050">
            <a:solidFill>
              <a:srgbClr val="EC706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8574570" y="2087714"/>
            <a:ext cx="0" cy="4061716"/>
          </a:xfrm>
          <a:prstGeom prst="line">
            <a:avLst/>
          </a:prstGeom>
          <a:ln w="190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328066" y="1866388"/>
            <a:ext cx="60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/>
              <a:t>PC1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8845949" y="180764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PC2</a:t>
            </a:r>
          </a:p>
        </p:txBody>
      </p:sp>
      <p:pic>
        <p:nvPicPr>
          <p:cNvPr id="60" name="图片 59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31115" y="1854200"/>
            <a:ext cx="576563" cy="442800"/>
          </a:xfrm>
          <a:prstGeom prst="rect">
            <a:avLst/>
          </a:prstGeom>
        </p:spPr>
      </p:pic>
      <p:pic>
        <p:nvPicPr>
          <p:cNvPr id="61" name="图片 60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86288" y="1795459"/>
            <a:ext cx="576563" cy="442800"/>
          </a:xfrm>
          <a:prstGeom prst="rect">
            <a:avLst/>
          </a:prstGeom>
        </p:spPr>
      </p:pic>
      <p:sp>
        <p:nvSpPr>
          <p:cNvPr id="97" name="文本框 96"/>
          <p:cNvSpPr txBox="1"/>
          <p:nvPr/>
        </p:nvSpPr>
        <p:spPr>
          <a:xfrm>
            <a:off x="9969172" y="4963839"/>
            <a:ext cx="1798381" cy="1060754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rgbClr val="FFD17D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R="0" lvl="0" indent="0" defTabSz="914400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Huawei Sans"/>
                <a:ea typeface="方正兰亭黑简体"/>
              </a:defRPr>
            </a:lvl1pPr>
          </a:lstStyle>
          <a:p>
            <a:r>
              <a:rPr lang="zh-CN" altLang="en-US" sz="1600" b="1"/>
              <a:t>思考：</a:t>
            </a:r>
            <a:r>
              <a:rPr lang="zh-CN" altLang="en-US" sz="1600"/>
              <a:t>为什么</a:t>
            </a:r>
            <a:r>
              <a:rPr lang="en-US" altLang="zh-CN" sz="1600"/>
              <a:t>PC1</a:t>
            </a:r>
            <a:r>
              <a:rPr lang="zh-CN" altLang="en-US" sz="1600"/>
              <a:t>所发报文的</a:t>
            </a:r>
            <a:r>
              <a:rPr lang="en-US" altLang="zh-CN" sz="1600"/>
              <a:t>Win</a:t>
            </a:r>
            <a:r>
              <a:rPr lang="zh-CN" altLang="en-US" sz="1600"/>
              <a:t>字段没有变化？</a:t>
            </a:r>
          </a:p>
        </p:txBody>
      </p:sp>
      <p:grpSp>
        <p:nvGrpSpPr>
          <p:cNvPr id="76" name="组合 75"/>
          <p:cNvGrpSpPr/>
          <p:nvPr/>
        </p:nvGrpSpPr>
        <p:grpSpPr>
          <a:xfrm>
            <a:off x="571031" y="2084661"/>
            <a:ext cx="1210588" cy="1923375"/>
            <a:chOff x="571031" y="2084661"/>
            <a:chExt cx="1210588" cy="1923375"/>
          </a:xfrm>
        </p:grpSpPr>
        <p:sp>
          <p:nvSpPr>
            <p:cNvPr id="77" name="矩形 76"/>
            <p:cNvSpPr/>
            <p:nvPr/>
          </p:nvSpPr>
          <p:spPr>
            <a:xfrm>
              <a:off x="743067" y="2084661"/>
              <a:ext cx="257858" cy="242880"/>
            </a:xfrm>
            <a:prstGeom prst="rect">
              <a:avLst/>
            </a:prstGeom>
            <a:solidFill>
              <a:srgbClr val="F3FBFE"/>
            </a:solidFill>
            <a:ln w="12700">
              <a:solidFill>
                <a:srgbClr val="99DF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913860" y="2166115"/>
              <a:ext cx="257858" cy="242880"/>
            </a:xfrm>
            <a:prstGeom prst="rect">
              <a:avLst/>
            </a:prstGeom>
            <a:solidFill>
              <a:srgbClr val="F3FBFE"/>
            </a:solidFill>
            <a:ln w="12700">
              <a:solidFill>
                <a:srgbClr val="99DF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1084653" y="2247569"/>
              <a:ext cx="257858" cy="242880"/>
            </a:xfrm>
            <a:prstGeom prst="rect">
              <a:avLst/>
            </a:prstGeom>
            <a:solidFill>
              <a:srgbClr val="F3FBFE"/>
            </a:solidFill>
            <a:ln w="12700">
              <a:solidFill>
                <a:srgbClr val="99DF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1255446" y="2329023"/>
              <a:ext cx="257858" cy="242880"/>
            </a:xfrm>
            <a:prstGeom prst="rect">
              <a:avLst/>
            </a:prstGeom>
            <a:solidFill>
              <a:srgbClr val="F3FBFE"/>
            </a:solidFill>
            <a:ln w="12700">
              <a:solidFill>
                <a:srgbClr val="99DF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1426239" y="2410477"/>
              <a:ext cx="257858" cy="242880"/>
            </a:xfrm>
            <a:prstGeom prst="rect">
              <a:avLst/>
            </a:prstGeom>
            <a:solidFill>
              <a:srgbClr val="F3FBFE"/>
            </a:solidFill>
            <a:ln w="12700">
              <a:solidFill>
                <a:srgbClr val="99DF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571031" y="3669482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待发送数据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743067" y="2945895"/>
              <a:ext cx="257858" cy="242880"/>
            </a:xfrm>
            <a:prstGeom prst="rect">
              <a:avLst/>
            </a:prstGeom>
            <a:solidFill>
              <a:srgbClr val="F3FBFE"/>
            </a:solidFill>
            <a:ln w="12700">
              <a:solidFill>
                <a:srgbClr val="99DF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913860" y="3027349"/>
              <a:ext cx="257858" cy="242880"/>
            </a:xfrm>
            <a:prstGeom prst="rect">
              <a:avLst/>
            </a:prstGeom>
            <a:solidFill>
              <a:srgbClr val="F3FBFE"/>
            </a:solidFill>
            <a:ln w="12700">
              <a:solidFill>
                <a:srgbClr val="99DF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084653" y="3108803"/>
              <a:ext cx="257858" cy="242880"/>
            </a:xfrm>
            <a:prstGeom prst="rect">
              <a:avLst/>
            </a:prstGeom>
            <a:solidFill>
              <a:srgbClr val="F3FBFE"/>
            </a:solidFill>
            <a:ln w="12700">
              <a:solidFill>
                <a:srgbClr val="99DF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255446" y="3190257"/>
              <a:ext cx="257858" cy="242880"/>
            </a:xfrm>
            <a:prstGeom prst="rect">
              <a:avLst/>
            </a:prstGeom>
            <a:solidFill>
              <a:srgbClr val="F3FBFE"/>
            </a:solidFill>
            <a:ln w="12700">
              <a:solidFill>
                <a:srgbClr val="99DF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1426239" y="3271711"/>
              <a:ext cx="257858" cy="242880"/>
            </a:xfrm>
            <a:prstGeom prst="rect">
              <a:avLst/>
            </a:prstGeom>
            <a:solidFill>
              <a:srgbClr val="F3FBFE"/>
            </a:solidFill>
            <a:ln w="12700">
              <a:solidFill>
                <a:srgbClr val="99DF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743067" y="2515278"/>
              <a:ext cx="257858" cy="242880"/>
            </a:xfrm>
            <a:prstGeom prst="rect">
              <a:avLst/>
            </a:prstGeom>
            <a:solidFill>
              <a:srgbClr val="F3FBFE"/>
            </a:solidFill>
            <a:ln w="12700">
              <a:solidFill>
                <a:srgbClr val="99DF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913860" y="2596732"/>
              <a:ext cx="257858" cy="242880"/>
            </a:xfrm>
            <a:prstGeom prst="rect">
              <a:avLst/>
            </a:prstGeom>
            <a:solidFill>
              <a:srgbClr val="F3FBFE"/>
            </a:solidFill>
            <a:ln w="12700">
              <a:solidFill>
                <a:srgbClr val="99DF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084653" y="2678186"/>
              <a:ext cx="257858" cy="242880"/>
            </a:xfrm>
            <a:prstGeom prst="rect">
              <a:avLst/>
            </a:prstGeom>
            <a:solidFill>
              <a:srgbClr val="F3FBFE"/>
            </a:solidFill>
            <a:ln w="12700">
              <a:solidFill>
                <a:srgbClr val="99DF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1255446" y="2759640"/>
              <a:ext cx="257858" cy="242880"/>
            </a:xfrm>
            <a:prstGeom prst="rect">
              <a:avLst/>
            </a:prstGeom>
            <a:solidFill>
              <a:srgbClr val="F3FBFE"/>
            </a:solidFill>
            <a:ln w="12700">
              <a:solidFill>
                <a:srgbClr val="99DF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1426239" y="2841094"/>
              <a:ext cx="257858" cy="242880"/>
            </a:xfrm>
            <a:prstGeom prst="rect">
              <a:avLst/>
            </a:prstGeom>
            <a:solidFill>
              <a:srgbClr val="F3FBFE"/>
            </a:solidFill>
            <a:ln w="12700">
              <a:solidFill>
                <a:srgbClr val="99DF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05" name="椭圆 104"/>
          <p:cNvSpPr/>
          <p:nvPr/>
        </p:nvSpPr>
        <p:spPr>
          <a:xfrm>
            <a:off x="2559736" y="2660315"/>
            <a:ext cx="297554" cy="297554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1</a:t>
            </a:r>
            <a:endParaRPr lang="zh-CN" altLang="en-US" sz="14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2559736" y="3914079"/>
            <a:ext cx="297554" cy="297554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2</a:t>
            </a:r>
            <a:endParaRPr lang="zh-CN" altLang="en-US" sz="14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9711295" y="4403471"/>
            <a:ext cx="297554" cy="297554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3</a:t>
            </a:r>
            <a:endParaRPr lang="zh-CN" altLang="en-US" sz="14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9671618" y="5328096"/>
            <a:ext cx="297554" cy="297554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4</a:t>
            </a:r>
            <a:endParaRPr lang="zh-CN" altLang="en-US" sz="1400" b="1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2559736" y="5755579"/>
            <a:ext cx="297554" cy="297554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5</a:t>
            </a:r>
            <a:endParaRPr lang="zh-CN" altLang="en-US" sz="14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7740000" y="126000"/>
            <a:ext cx="4247409" cy="276999"/>
            <a:chOff x="7355338" y="36668"/>
            <a:chExt cx="4247409" cy="276999"/>
          </a:xfrm>
        </p:grpSpPr>
        <p:sp>
          <p:nvSpPr>
            <p:cNvPr id="87" name="五边形 86"/>
            <p:cNvSpPr/>
            <p:nvPr/>
          </p:nvSpPr>
          <p:spPr bwMode="auto">
            <a:xfrm>
              <a:off x="7355338" y="36668"/>
              <a:ext cx="710921" cy="276999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应用层</a:t>
              </a:r>
              <a:endParaRPr lang="en-US" altLang="zh-CN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88" name="燕尾形 87"/>
            <p:cNvSpPr/>
            <p:nvPr/>
          </p:nvSpPr>
          <p:spPr bwMode="auto">
            <a:xfrm>
              <a:off x="7943613" y="36668"/>
              <a:ext cx="925200" cy="276999"/>
            </a:xfrm>
            <a:prstGeom prst="chevron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200" kern="0">
                  <a:solidFill>
                    <a:srgbClr val="FFFFFF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传输层</a:t>
              </a:r>
              <a:endParaRPr lang="zh-CN" altLang="en-US" sz="1200" kern="0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89" name="燕尾形 88"/>
            <p:cNvSpPr/>
            <p:nvPr/>
          </p:nvSpPr>
          <p:spPr bwMode="auto">
            <a:xfrm>
              <a:off x="8746167" y="36668"/>
              <a:ext cx="925451" cy="27699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网络层</a:t>
              </a:r>
              <a:endPara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90" name="燕尾形 89"/>
            <p:cNvSpPr/>
            <p:nvPr/>
          </p:nvSpPr>
          <p:spPr bwMode="auto">
            <a:xfrm>
              <a:off x="9548972" y="36668"/>
              <a:ext cx="1250968" cy="27699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ts val="0"/>
                </a:spcBef>
                <a:defRPr/>
              </a:pPr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数据链路层</a:t>
              </a:r>
              <a:endPara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04" name="燕尾形 103"/>
            <p:cNvSpPr/>
            <p:nvPr/>
          </p:nvSpPr>
          <p:spPr bwMode="auto">
            <a:xfrm>
              <a:off x="10677296" y="36668"/>
              <a:ext cx="925451" cy="27699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ts val="0"/>
                </a:spcBef>
                <a:defRPr/>
              </a:pPr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物理层</a:t>
              </a:r>
              <a:endPara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6581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TCP</a:t>
            </a:r>
            <a:r>
              <a:rPr lang="zh-CN" altLang="en-US"/>
              <a:t>的关闭 </a:t>
            </a:r>
            <a:r>
              <a:rPr lang="en-US" altLang="zh-CN"/>
              <a:t>- </a:t>
            </a:r>
            <a:r>
              <a:rPr lang="zh-CN" altLang="en-US"/>
              <a:t>四次挥手</a:t>
            </a:r>
          </a:p>
        </p:txBody>
      </p:sp>
      <p:sp>
        <p:nvSpPr>
          <p:cNvPr id="49" name="文本占位符 48"/>
          <p:cNvSpPr>
            <a:spLocks noGrp="1"/>
          </p:cNvSpPr>
          <p:nvPr>
            <p:ph type="body" sz="quarter" idx="4294967295"/>
          </p:nvPr>
        </p:nvSpPr>
        <p:spPr>
          <a:xfrm>
            <a:off x="915988" y="1233488"/>
            <a:ext cx="11276012" cy="4679950"/>
          </a:xfrm>
        </p:spPr>
        <p:txBody>
          <a:bodyPr/>
          <a:lstStyle/>
          <a:p>
            <a:r>
              <a:rPr lang="zh-CN" altLang="en-US"/>
              <a:t>当数据传输完成，</a:t>
            </a:r>
            <a:r>
              <a:rPr lang="en-US" altLang="zh-CN"/>
              <a:t>TCP</a:t>
            </a:r>
            <a:r>
              <a:rPr lang="zh-CN" altLang="en-US"/>
              <a:t>需要通过“四次挥手”机制断开</a:t>
            </a:r>
            <a:r>
              <a:rPr lang="en-US" altLang="zh-CN"/>
              <a:t>TCP</a:t>
            </a:r>
            <a:r>
              <a:rPr lang="zh-CN" altLang="en-US"/>
              <a:t>连接，释放系统资源。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3759" y="1891643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PC1</a:t>
            </a:r>
          </a:p>
          <a:p>
            <a:pPr algn="r"/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1.1.1.1:1024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97654" y="1891643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Huawei Sans" panose="020C0503030203020204" pitchFamily="34" charset="0"/>
                <a:ea typeface="方正兰亭黑简体" panose="02000000000000000000" pitchFamily="2" charset="-122"/>
              </a:rPr>
              <a:t>PC2</a:t>
            </a:r>
          </a:p>
          <a:p>
            <a:r>
              <a:rPr lang="en-US" altLang="zh-CN">
                <a:latin typeface="Huawei Sans" panose="020C0503030203020204" pitchFamily="34" charset="0"/>
                <a:ea typeface="方正兰亭黑简体" panose="02000000000000000000" pitchFamily="2" charset="-122"/>
              </a:rPr>
              <a:t>2.2.2.2:23</a:t>
            </a:r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095621" y="1966474"/>
            <a:ext cx="0" cy="4198830"/>
          </a:xfrm>
          <a:prstGeom prst="line">
            <a:avLst/>
          </a:prstGeom>
          <a:ln w="19050">
            <a:solidFill>
              <a:srgbClr val="EC706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9326275" y="1966474"/>
            <a:ext cx="0" cy="4198830"/>
          </a:xfrm>
          <a:prstGeom prst="line">
            <a:avLst/>
          </a:prstGeom>
          <a:ln w="190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301656" y="3433572"/>
            <a:ext cx="1103241" cy="501652"/>
          </a:xfrm>
          <a:prstGeom prst="rect">
            <a:avLst/>
          </a:prstGeom>
          <a:solidFill>
            <a:srgbClr val="1AABE2">
              <a:alpha val="5000"/>
            </a:srgbClr>
          </a:solidFill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/>
              <a:t>源</a:t>
            </a:r>
            <a:r>
              <a:rPr lang="en-US" altLang="zh-CN"/>
              <a:t>=1.1.1.1</a:t>
            </a:r>
          </a:p>
          <a:p>
            <a:r>
              <a:rPr lang="zh-CN" altLang="en-US"/>
              <a:t>目的</a:t>
            </a:r>
            <a:r>
              <a:rPr lang="en-US" altLang="zh-CN"/>
              <a:t>=2.2.2.2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404897" y="3433572"/>
            <a:ext cx="2138400" cy="501652"/>
          </a:xfrm>
          <a:prstGeom prst="rect">
            <a:avLst/>
          </a:prstGeom>
          <a:solidFill>
            <a:srgbClr val="1AABE2">
              <a:alpha val="5000"/>
            </a:srgbClr>
          </a:solidFill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en-US" altLang="zh-CN" dirty="0" err="1"/>
              <a:t>Seq</a:t>
            </a:r>
            <a:r>
              <a:rPr lang="en-US" altLang="zh-CN" dirty="0"/>
              <a:t>=101  </a:t>
            </a:r>
            <a:r>
              <a:rPr lang="en-US" altLang="zh-CN" dirty="0" err="1"/>
              <a:t>Ack</a:t>
            </a:r>
            <a:r>
              <a:rPr lang="en-US" altLang="zh-CN" dirty="0"/>
              <a:t>=301</a:t>
            </a:r>
          </a:p>
          <a:p>
            <a:r>
              <a:rPr lang="en-US" altLang="zh-CN" b="1" dirty="0"/>
              <a:t>(</a:t>
            </a:r>
            <a:r>
              <a:rPr lang="en-US" altLang="zh-CN" b="1" dirty="0" err="1"/>
              <a:t>Flags:FIN</a:t>
            </a:r>
            <a:r>
              <a:rPr lang="zh-CN" altLang="en-US" b="1" dirty="0"/>
              <a:t>置位</a:t>
            </a:r>
            <a:r>
              <a:rPr lang="en-US" altLang="zh-CN" b="1"/>
              <a:t>,ACK</a:t>
            </a:r>
            <a:r>
              <a:rPr lang="zh-CN" altLang="en-US" b="1"/>
              <a:t>置位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3551417" y="3115814"/>
            <a:ext cx="638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Huawei Sans" panose="020C0503030203020204" pitchFamily="34" charset="0"/>
                <a:ea typeface="方正兰亭黑简体" panose="02000000000000000000" pitchFamily="2" charset="-122"/>
              </a:rPr>
              <a:t>IP</a:t>
            </a:r>
            <a:r>
              <a:rPr lang="zh-CN" altLang="en-US" sz="1200">
                <a:latin typeface="Huawei Sans" panose="020C0503030203020204" pitchFamily="34" charset="0"/>
                <a:ea typeface="方正兰亭黑简体" panose="02000000000000000000" pitchFamily="2" charset="-122"/>
              </a:rPr>
              <a:t>头部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702376" y="3115814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Huawei Sans" panose="020C0503030203020204" pitchFamily="34" charset="0"/>
                <a:ea typeface="方正兰亭黑简体" panose="02000000000000000000" pitchFamily="2" charset="-122"/>
              </a:rPr>
              <a:t>TCP</a:t>
            </a:r>
            <a:r>
              <a:rPr lang="zh-CN" altLang="en-US" sz="1200">
                <a:latin typeface="Huawei Sans" panose="020C0503030203020204" pitchFamily="34" charset="0"/>
                <a:ea typeface="方正兰亭黑简体" panose="02000000000000000000" pitchFamily="2" charset="-122"/>
              </a:rPr>
              <a:t>头部</a:t>
            </a:r>
          </a:p>
        </p:txBody>
      </p:sp>
      <p:sp>
        <p:nvSpPr>
          <p:cNvPr id="26" name="矩形 25"/>
          <p:cNvSpPr/>
          <p:nvPr/>
        </p:nvSpPr>
        <p:spPr>
          <a:xfrm>
            <a:off x="1996770" y="3436743"/>
            <a:ext cx="12450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发送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FIN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请</a:t>
            </a:r>
            <a:endParaRPr lang="en-US" altLang="zh-CN" sz="140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求断开连接</a:t>
            </a:r>
            <a:endParaRPr lang="en-US" altLang="zh-CN" sz="140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890463" y="4079096"/>
            <a:ext cx="1103241" cy="501652"/>
          </a:xfrm>
          <a:prstGeom prst="rect">
            <a:avLst/>
          </a:prstGeom>
          <a:solidFill>
            <a:srgbClr val="1AABE2">
              <a:alpha val="5000"/>
            </a:srgbClr>
          </a:solidFill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/>
              <a:t>源</a:t>
            </a:r>
            <a:r>
              <a:rPr lang="en-US" altLang="zh-CN"/>
              <a:t>=2.2.2.2</a:t>
            </a:r>
          </a:p>
          <a:p>
            <a:r>
              <a:rPr lang="zh-CN" altLang="en-US"/>
              <a:t>目的</a:t>
            </a:r>
            <a:r>
              <a:rPr lang="en-US" altLang="zh-CN"/>
              <a:t>=1.1.1.1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985182" y="4079096"/>
            <a:ext cx="2137496" cy="501652"/>
          </a:xfrm>
          <a:prstGeom prst="rect">
            <a:avLst/>
          </a:prstGeom>
          <a:solidFill>
            <a:srgbClr val="1AABE2">
              <a:alpha val="5000"/>
            </a:srgbClr>
          </a:solidFill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en-US" altLang="zh-CN" dirty="0" err="1"/>
              <a:t>Seq</a:t>
            </a:r>
            <a:r>
              <a:rPr lang="en-US" altLang="zh-CN" dirty="0"/>
              <a:t>=301 </a:t>
            </a:r>
            <a:r>
              <a:rPr lang="en-US" altLang="zh-CN" dirty="0" err="1"/>
              <a:t>Ack</a:t>
            </a:r>
            <a:r>
              <a:rPr lang="en-US" altLang="zh-CN" dirty="0"/>
              <a:t>=102</a:t>
            </a:r>
          </a:p>
          <a:p>
            <a:r>
              <a:rPr lang="en-US" altLang="zh-CN" b="1"/>
              <a:t>(Flags:ACK</a:t>
            </a:r>
            <a:r>
              <a:rPr lang="zh-CN" altLang="en-US" b="1"/>
              <a:t>置位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28" name="矩形 27"/>
          <p:cNvSpPr/>
          <p:nvPr/>
        </p:nvSpPr>
        <p:spPr>
          <a:xfrm>
            <a:off x="9329188" y="4162054"/>
            <a:ext cx="11603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Huawei Sans" panose="020C0503030203020204" pitchFamily="34" charset="0"/>
                <a:ea typeface="方正兰亭黑简体" panose="02000000000000000000" pitchFamily="2" charset="-122"/>
              </a:rPr>
              <a:t>发送</a:t>
            </a:r>
            <a:r>
              <a:rPr lang="en-US" altLang="zh-CN" sz="1400">
                <a:latin typeface="Huawei Sans" panose="020C0503030203020204" pitchFamily="34" charset="0"/>
                <a:ea typeface="方正兰亭黑简体" panose="02000000000000000000" pitchFamily="2" charset="-122"/>
              </a:rPr>
              <a:t>ACK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890463" y="4693891"/>
            <a:ext cx="1103241" cy="501652"/>
          </a:xfrm>
          <a:prstGeom prst="rect">
            <a:avLst/>
          </a:prstGeom>
          <a:solidFill>
            <a:srgbClr val="1AABE2">
              <a:alpha val="5000"/>
            </a:srgbClr>
          </a:solidFill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/>
              <a:t>源</a:t>
            </a:r>
            <a:r>
              <a:rPr lang="en-US" altLang="zh-CN"/>
              <a:t>=2.2.2.2</a:t>
            </a:r>
          </a:p>
          <a:p>
            <a:r>
              <a:rPr lang="zh-CN" altLang="en-US"/>
              <a:t>目的</a:t>
            </a:r>
            <a:r>
              <a:rPr lang="en-US" altLang="zh-CN"/>
              <a:t>=1.1.1.1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985182" y="4693891"/>
            <a:ext cx="2137496" cy="501652"/>
          </a:xfrm>
          <a:prstGeom prst="rect">
            <a:avLst/>
          </a:prstGeom>
          <a:solidFill>
            <a:srgbClr val="1AABE2">
              <a:alpha val="5000"/>
            </a:srgbClr>
          </a:solidFill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en-US" altLang="zh-CN" dirty="0" err="1"/>
              <a:t>Seq</a:t>
            </a:r>
            <a:r>
              <a:rPr lang="en-US" altLang="zh-CN" dirty="0"/>
              <a:t>=301 </a:t>
            </a:r>
            <a:r>
              <a:rPr lang="en-US" altLang="zh-CN" dirty="0" err="1"/>
              <a:t>Ack</a:t>
            </a:r>
            <a:r>
              <a:rPr lang="en-US" altLang="zh-CN" dirty="0"/>
              <a:t>=102</a:t>
            </a:r>
          </a:p>
          <a:p>
            <a:r>
              <a:rPr lang="en-US" altLang="zh-CN" b="1" dirty="0"/>
              <a:t>(</a:t>
            </a:r>
            <a:r>
              <a:rPr lang="en-US" altLang="zh-CN" b="1" dirty="0" err="1"/>
              <a:t>Flags:FIN</a:t>
            </a:r>
            <a:r>
              <a:rPr lang="zh-CN" altLang="en-US" b="1" dirty="0"/>
              <a:t>置位</a:t>
            </a:r>
            <a:r>
              <a:rPr lang="en-US" altLang="zh-CN" b="1"/>
              <a:t>,ACK</a:t>
            </a:r>
            <a:r>
              <a:rPr lang="zh-CN" altLang="en-US" b="1"/>
              <a:t>置位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33" name="矩形 32"/>
          <p:cNvSpPr/>
          <p:nvPr/>
        </p:nvSpPr>
        <p:spPr>
          <a:xfrm>
            <a:off x="9265498" y="4669506"/>
            <a:ext cx="1128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发送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FIN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请求断开连接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275184" y="5308685"/>
            <a:ext cx="1103241" cy="501652"/>
          </a:xfrm>
          <a:prstGeom prst="rect">
            <a:avLst/>
          </a:prstGeom>
          <a:solidFill>
            <a:srgbClr val="1AABE2">
              <a:alpha val="5000"/>
            </a:srgbClr>
          </a:solidFill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/>
              <a:t>源</a:t>
            </a:r>
            <a:r>
              <a:rPr lang="en-US" altLang="zh-CN"/>
              <a:t>=1.1.1.1</a:t>
            </a:r>
          </a:p>
          <a:p>
            <a:r>
              <a:rPr lang="zh-CN" altLang="en-US"/>
              <a:t>目的</a:t>
            </a:r>
            <a:r>
              <a:rPr lang="en-US" altLang="zh-CN"/>
              <a:t>=2.2.2.2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378425" y="5308685"/>
            <a:ext cx="2138400" cy="501652"/>
          </a:xfrm>
          <a:prstGeom prst="rect">
            <a:avLst/>
          </a:prstGeom>
          <a:solidFill>
            <a:srgbClr val="1AABE2">
              <a:alpha val="5000"/>
            </a:srgbClr>
          </a:solidFill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en-US" altLang="zh-CN" dirty="0" err="1"/>
              <a:t>Seq</a:t>
            </a:r>
            <a:r>
              <a:rPr lang="en-US" altLang="zh-CN" dirty="0"/>
              <a:t>=102  </a:t>
            </a:r>
            <a:r>
              <a:rPr lang="en-US" altLang="zh-CN" dirty="0" err="1"/>
              <a:t>Ack</a:t>
            </a:r>
            <a:r>
              <a:rPr lang="en-US" altLang="zh-CN" dirty="0"/>
              <a:t>=302</a:t>
            </a:r>
          </a:p>
          <a:p>
            <a:r>
              <a:rPr lang="en-US" altLang="zh-CN" b="1"/>
              <a:t>(Flags:ACK</a:t>
            </a:r>
            <a:r>
              <a:rPr lang="zh-CN" altLang="en-US" b="1"/>
              <a:t>置位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34" name="矩形 33"/>
          <p:cNvSpPr/>
          <p:nvPr/>
        </p:nvSpPr>
        <p:spPr>
          <a:xfrm>
            <a:off x="2119857" y="540562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latin typeface="Huawei Sans" panose="020C0503030203020204" pitchFamily="34" charset="0"/>
                <a:ea typeface="方正兰亭黑简体" panose="02000000000000000000" pitchFamily="2" charset="-122"/>
              </a:rPr>
              <a:t>发送</a:t>
            </a:r>
            <a:r>
              <a:rPr lang="en-US" altLang="zh-CN" sz="1400">
                <a:latin typeface="Huawei Sans" panose="020C0503030203020204" pitchFamily="34" charset="0"/>
                <a:ea typeface="方正兰亭黑简体" panose="02000000000000000000" pitchFamily="2" charset="-122"/>
              </a:rPr>
              <a:t>ACK</a:t>
            </a:r>
          </a:p>
        </p:txBody>
      </p:sp>
      <p:pic>
        <p:nvPicPr>
          <p:cNvPr id="38" name="图片 37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07339" y="1922184"/>
            <a:ext cx="576563" cy="442800"/>
          </a:xfrm>
          <a:prstGeom prst="rect">
            <a:avLst/>
          </a:prstGeom>
        </p:spPr>
      </p:pic>
      <p:pic>
        <p:nvPicPr>
          <p:cNvPr id="39" name="图片 38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37995" y="1922184"/>
            <a:ext cx="576563" cy="442800"/>
          </a:xfrm>
          <a:prstGeom prst="rect">
            <a:avLst/>
          </a:prstGeom>
        </p:spPr>
      </p:pic>
      <p:cxnSp>
        <p:nvCxnSpPr>
          <p:cNvPr id="56" name="直接连接符 55"/>
          <p:cNvCxnSpPr/>
          <p:nvPr/>
        </p:nvCxnSpPr>
        <p:spPr>
          <a:xfrm>
            <a:off x="3102439" y="3691624"/>
            <a:ext cx="180000" cy="0"/>
          </a:xfrm>
          <a:prstGeom prst="line">
            <a:avLst/>
          </a:prstGeom>
          <a:ln w="38100">
            <a:solidFill>
              <a:srgbClr val="EC706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6526350" y="3691624"/>
            <a:ext cx="540000" cy="0"/>
          </a:xfrm>
          <a:prstGeom prst="line">
            <a:avLst/>
          </a:prstGeom>
          <a:ln w="38100">
            <a:solidFill>
              <a:srgbClr val="EC706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359988" y="4316221"/>
            <a:ext cx="540000" cy="0"/>
          </a:xfrm>
          <a:prstGeom prst="line">
            <a:avLst/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9141517" y="4316221"/>
            <a:ext cx="180000" cy="0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359988" y="4921702"/>
            <a:ext cx="540000" cy="0"/>
          </a:xfrm>
          <a:prstGeom prst="line">
            <a:avLst/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9141517" y="4921702"/>
            <a:ext cx="180000" cy="0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rot="108000000" flipH="1">
            <a:off x="3139107" y="2514754"/>
            <a:ext cx="2340000" cy="0"/>
          </a:xfrm>
          <a:prstGeom prst="line">
            <a:avLst/>
          </a:prstGeom>
          <a:ln w="38100">
            <a:solidFill>
              <a:srgbClr val="EC706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rot="108000000" flipH="1">
            <a:off x="6756148" y="2505163"/>
            <a:ext cx="2592000" cy="0"/>
          </a:xfrm>
          <a:prstGeom prst="line">
            <a:avLst/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5468316" y="2356423"/>
            <a:ext cx="1287832" cy="276212"/>
          </a:xfrm>
          <a:prstGeom prst="roundRect">
            <a:avLst>
              <a:gd name="adj" fmla="val 0"/>
            </a:avLst>
          </a:prstGeom>
          <a:solidFill>
            <a:srgbClr val="1AABE2">
              <a:alpha val="5000"/>
            </a:srgbClr>
          </a:solidFill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en-US" altLang="zh-CN" sz="1400" dirty="0"/>
              <a:t>TCP</a:t>
            </a:r>
            <a:r>
              <a:rPr lang="zh-CN" altLang="en-US" sz="1400" dirty="0"/>
              <a:t>连接已建立</a:t>
            </a:r>
          </a:p>
        </p:txBody>
      </p:sp>
      <p:cxnSp>
        <p:nvCxnSpPr>
          <p:cNvPr id="65" name="直接连接符 64"/>
          <p:cNvCxnSpPr/>
          <p:nvPr/>
        </p:nvCxnSpPr>
        <p:spPr>
          <a:xfrm rot="108000000" flipH="1">
            <a:off x="3139107" y="2890839"/>
            <a:ext cx="2340000" cy="0"/>
          </a:xfrm>
          <a:prstGeom prst="line">
            <a:avLst/>
          </a:prstGeom>
          <a:ln w="38100">
            <a:solidFill>
              <a:srgbClr val="EC706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08000000" flipH="1">
            <a:off x="6756148" y="2881248"/>
            <a:ext cx="2592000" cy="0"/>
          </a:xfrm>
          <a:prstGeom prst="line">
            <a:avLst/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5468316" y="2732508"/>
            <a:ext cx="1287832" cy="276212"/>
          </a:xfrm>
          <a:prstGeom prst="roundRect">
            <a:avLst>
              <a:gd name="adj" fmla="val 0"/>
            </a:avLst>
          </a:prstGeom>
          <a:solidFill>
            <a:srgbClr val="1AABE2">
              <a:alpha val="5000"/>
            </a:srgbClr>
          </a:solidFill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en-US" altLang="zh-CN" sz="1400" dirty="0"/>
              <a:t>TCP</a:t>
            </a:r>
            <a:r>
              <a:rPr lang="zh-CN" altLang="en-US" sz="1400" dirty="0"/>
              <a:t>报文交互</a:t>
            </a:r>
          </a:p>
        </p:txBody>
      </p:sp>
      <p:cxnSp>
        <p:nvCxnSpPr>
          <p:cNvPr id="68" name="直接连接符 67"/>
          <p:cNvCxnSpPr/>
          <p:nvPr/>
        </p:nvCxnSpPr>
        <p:spPr>
          <a:xfrm rot="108000000" flipH="1">
            <a:off x="3108496" y="6045519"/>
            <a:ext cx="2340000" cy="0"/>
          </a:xfrm>
          <a:prstGeom prst="line">
            <a:avLst/>
          </a:prstGeom>
          <a:ln w="38100">
            <a:solidFill>
              <a:srgbClr val="EC706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rot="108000000" flipH="1">
            <a:off x="6725537" y="6035928"/>
            <a:ext cx="2592000" cy="0"/>
          </a:xfrm>
          <a:prstGeom prst="line">
            <a:avLst/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5437705" y="5887188"/>
            <a:ext cx="1287832" cy="276212"/>
          </a:xfrm>
          <a:prstGeom prst="roundRect">
            <a:avLst>
              <a:gd name="adj" fmla="val 0"/>
            </a:avLst>
          </a:prstGeom>
          <a:solidFill>
            <a:srgbClr val="1AABE2">
              <a:alpha val="5000"/>
            </a:srgbClr>
          </a:solidFill>
          <a:ln w="12700" cap="flat" cmpd="sng" algn="ctr">
            <a:solidFill>
              <a:srgbClr val="1AABE2">
                <a:alpha val="3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kern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en-US" altLang="zh-CN" sz="1400" dirty="0"/>
              <a:t>TCP</a:t>
            </a:r>
            <a:r>
              <a:rPr lang="zh-CN" altLang="en-US" sz="1400" dirty="0"/>
              <a:t>连接已断开</a:t>
            </a:r>
          </a:p>
        </p:txBody>
      </p:sp>
      <p:sp>
        <p:nvSpPr>
          <p:cNvPr id="71" name="椭圆 70"/>
          <p:cNvSpPr>
            <a:spLocks noChangeAspect="1"/>
          </p:cNvSpPr>
          <p:nvPr/>
        </p:nvSpPr>
        <p:spPr>
          <a:xfrm>
            <a:off x="1789120" y="3586575"/>
            <a:ext cx="223557" cy="223557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1</a:t>
            </a:r>
            <a:endParaRPr lang="zh-CN" altLang="en-US" sz="14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72" name="椭圆 71"/>
          <p:cNvSpPr>
            <a:spLocks noChangeAspect="1"/>
          </p:cNvSpPr>
          <p:nvPr/>
        </p:nvSpPr>
        <p:spPr>
          <a:xfrm>
            <a:off x="10266000" y="4204163"/>
            <a:ext cx="223557" cy="223557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2</a:t>
            </a:r>
            <a:endParaRPr lang="zh-CN" altLang="en-US" sz="14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73" name="椭圆 72"/>
          <p:cNvSpPr>
            <a:spLocks noChangeAspect="1"/>
          </p:cNvSpPr>
          <p:nvPr/>
        </p:nvSpPr>
        <p:spPr>
          <a:xfrm>
            <a:off x="10316833" y="4819337"/>
            <a:ext cx="223557" cy="223557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3</a:t>
            </a:r>
            <a:endParaRPr lang="zh-CN" altLang="en-US" sz="14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74" name="椭圆 73"/>
          <p:cNvSpPr>
            <a:spLocks noChangeAspect="1"/>
          </p:cNvSpPr>
          <p:nvPr/>
        </p:nvSpPr>
        <p:spPr>
          <a:xfrm>
            <a:off x="1929632" y="5442840"/>
            <a:ext cx="223557" cy="223557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4</a:t>
            </a:r>
            <a:endParaRPr lang="zh-CN" altLang="en-US" sz="14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7740000" y="126000"/>
            <a:ext cx="4247409" cy="276999"/>
            <a:chOff x="7355338" y="36668"/>
            <a:chExt cx="4247409" cy="276999"/>
          </a:xfrm>
        </p:grpSpPr>
        <p:sp>
          <p:nvSpPr>
            <p:cNvPr id="82" name="五边形 81"/>
            <p:cNvSpPr/>
            <p:nvPr/>
          </p:nvSpPr>
          <p:spPr bwMode="auto">
            <a:xfrm>
              <a:off x="7355338" y="36668"/>
              <a:ext cx="710921" cy="276999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应用层</a:t>
              </a:r>
              <a:endParaRPr lang="en-US" altLang="zh-CN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83" name="燕尾形 82"/>
            <p:cNvSpPr/>
            <p:nvPr/>
          </p:nvSpPr>
          <p:spPr bwMode="auto">
            <a:xfrm>
              <a:off x="7943613" y="36668"/>
              <a:ext cx="925200" cy="276999"/>
            </a:xfrm>
            <a:prstGeom prst="chevron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1200" kern="0">
                  <a:solidFill>
                    <a:srgbClr val="FFFFFF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传输层</a:t>
              </a:r>
              <a:endParaRPr lang="zh-CN" altLang="en-US" sz="1200" kern="0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84" name="燕尾形 83"/>
            <p:cNvSpPr/>
            <p:nvPr/>
          </p:nvSpPr>
          <p:spPr bwMode="auto">
            <a:xfrm>
              <a:off x="8746167" y="36668"/>
              <a:ext cx="925451" cy="27699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网络层</a:t>
              </a:r>
              <a:endPara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85" name="燕尾形 84"/>
            <p:cNvSpPr/>
            <p:nvPr/>
          </p:nvSpPr>
          <p:spPr bwMode="auto">
            <a:xfrm>
              <a:off x="9548972" y="36668"/>
              <a:ext cx="1250968" cy="27699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ts val="0"/>
                </a:spcBef>
                <a:defRPr/>
              </a:pPr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数据链路层</a:t>
              </a:r>
              <a:endPara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86" name="燕尾形 85"/>
            <p:cNvSpPr/>
            <p:nvPr/>
          </p:nvSpPr>
          <p:spPr bwMode="auto">
            <a:xfrm>
              <a:off x="10677296" y="36668"/>
              <a:ext cx="925451" cy="27699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ts val="0"/>
                </a:spcBef>
                <a:defRPr/>
              </a:pPr>
              <a:r>
                <a:rPr lang="zh-CN" altLang="en-US" sz="1200" ker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物理层</a:t>
              </a:r>
              <a:endPara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6722950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 1">
      <a:dk1>
        <a:sysClr val="windowText" lastClr="000000"/>
      </a:dk1>
      <a:lt1>
        <a:sysClr val="window" lastClr="FFFFFF"/>
      </a:lt1>
      <a:dk2>
        <a:srgbClr val="F3FBFE"/>
      </a:dk2>
      <a:lt2>
        <a:srgbClr val="BAE6F6"/>
      </a:lt2>
      <a:accent1>
        <a:srgbClr val="1AABE2"/>
      </a:accent1>
      <a:accent2>
        <a:srgbClr val="EC7061"/>
      </a:accent2>
      <a:accent3>
        <a:srgbClr val="8BC9A0"/>
      </a:accent3>
      <a:accent4>
        <a:srgbClr val="BAE6F6"/>
      </a:accent4>
      <a:accent5>
        <a:srgbClr val="F3FBFE"/>
      </a:accent5>
      <a:accent6>
        <a:srgbClr val="FFD17D"/>
      </a:accent6>
      <a:hlink>
        <a:srgbClr val="FFF2CC"/>
      </a:hlink>
      <a:folHlink>
        <a:srgbClr val="7F7F7F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C5B4B712841F4C8A7AAEE2CD191271" ma:contentTypeVersion="0" ma:contentTypeDescription="Create a new document." ma:contentTypeScope="" ma:versionID="2e6df93c5ac01bc0ba5a39bebe33c6d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13962F-484E-4640-B650-0B4BB7C0BE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B9DDE4-887B-4EBF-808D-ED867884041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37B4FEF-E2AD-454C-8589-7F22F2DB8A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2014</TotalTime>
  <Words>5212</Words>
  <Application>Microsoft Office PowerPoint</Application>
  <PresentationFormat>宽屏</PresentationFormat>
  <Paragraphs>613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FrutigerNext LT Regular</vt:lpstr>
      <vt:lpstr>Huawei Sans</vt:lpstr>
      <vt:lpstr>微软雅黑</vt:lpstr>
      <vt:lpstr>Arial</vt:lpstr>
      <vt:lpstr>Calibri</vt:lpstr>
      <vt:lpstr>Courier New</vt:lpstr>
      <vt:lpstr>Wingdings</vt:lpstr>
      <vt:lpstr>自定义设计方案</vt:lpstr>
      <vt:lpstr>常用协议</vt:lpstr>
      <vt:lpstr>PowerPoint 演示文稿</vt:lpstr>
      <vt:lpstr>传输层</vt:lpstr>
      <vt:lpstr>TCP和UDP – 报文格式</vt:lpstr>
      <vt:lpstr>TCP和UDP – 端口号</vt:lpstr>
      <vt:lpstr>TCP的建立 - 三次握手</vt:lpstr>
      <vt:lpstr>TCP的序列号与确认序列号</vt:lpstr>
      <vt:lpstr>TCP的窗口滑动机制</vt:lpstr>
      <vt:lpstr>TCP的关闭 - 四次挥手</vt:lpstr>
      <vt:lpstr>PowerPoint 演示文稿</vt:lpstr>
      <vt:lpstr>数据链路层</vt:lpstr>
      <vt:lpstr>以太网与MAC地址</vt:lpstr>
      <vt:lpstr>地址解析协议 (ARP)</vt:lpstr>
      <vt:lpstr>ARP的工作原理 (1)</vt:lpstr>
      <vt:lpstr>ARP的工作原理 (2)</vt:lpstr>
      <vt:lpstr>ARP的工作原理 (3)</vt:lpstr>
      <vt:lpstr>ARP的工作原理 (4)</vt:lpstr>
      <vt:lpstr>ARP的工作原理 (5)</vt:lpstr>
      <vt:lpstr>PowerPoint 演示文稿</vt:lpstr>
      <vt:lpstr>ICMP</vt:lpstr>
      <vt:lpstr>ICMP差错检测</vt:lpstr>
      <vt:lpstr>ICMP错误报告</vt:lpstr>
      <vt:lpstr>ICMP应用-Ping</vt:lpstr>
      <vt:lpstr>ICMP应用-Ping</vt:lpstr>
      <vt:lpstr>ICMP应用-Tracert</vt:lpstr>
      <vt:lpstr>ICMP应用-Tracert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童 驰阳</cp:lastModifiedBy>
  <cp:revision>232</cp:revision>
  <dcterms:created xsi:type="dcterms:W3CDTF">2018-11-29T10:16:29Z</dcterms:created>
  <dcterms:modified xsi:type="dcterms:W3CDTF">2021-08-03T08:51:54Z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(3)uuHqS3Qt11dFbRIvTl7KO3fMs1XHgFgfk1JIKHTrvZtMqXTiOeSgx1I2eiNsQAo7u2tSJnKF
Nwaei4s2+PpMwrKGcuSCIFNyAr8tRv1UDHUTalS0nG9zoehBIcvlmjXMRglYCoy55qkW39zi
sMzs/UIhkSoBTT8t+QC90cuigd9qyodVPRKTWp5XnDNPKqV/aE2vh4FW7OkLcHNUuU4CgCiU
w1owXalMmZARGUaj+z</vt:lpwstr>
  </property>
  <property fmtid="{D5CDD505-2E9C-101B-9397-08002B2CF9AE}" pid="3" name="_2015_ms_pID_7253431">
    <vt:lpwstr>EkFF9tv5HFnmMDzepAUhxwSnmjRIJvqyTVLgfX6Ygev5vVfFcVApAA
hWfheh2NOPPZUNhiPrr6nsiYW0v+NSqJE6UrkG7LR+2Ssc+UkSjvC7uZuX8C29u/ePxALwUv
R3/8RkSXwsCpG8J26vJZts04/25odd9BHD5520scn1PqRMt6+tC/Hrjymvg4eVl7/nLEicVp
GdWBHZY7ruuwBUvIDYjt/UrBX0fFnBrHaWHc</vt:lpwstr>
  </property>
  <property fmtid="{D5CDD505-2E9C-101B-9397-08002B2CF9AE}" pid="4" name="_2015_ms_pID_7253432">
    <vt:lpwstr>x1qU3+zCVepe4INawts/gg8=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1582015392</vt:lpwstr>
  </property>
  <property fmtid="{D5CDD505-2E9C-101B-9397-08002B2CF9AE}" pid="9" name="ContentTypeId">
    <vt:lpwstr>0x01010002C5B4B712841F4C8A7AAEE2CD191271</vt:lpwstr>
  </property>
</Properties>
</file>