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4"/>
  </p:sldMasterIdLst>
  <p:notesMasterIdLst>
    <p:notesMasterId r:id="rId57"/>
  </p:notesMasterIdLst>
  <p:handoutMasterIdLst>
    <p:handoutMasterId r:id="rId58"/>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83" r:id="rId17"/>
    <p:sldId id="284" r:id="rId18"/>
    <p:sldId id="285" r:id="rId19"/>
    <p:sldId id="286" r:id="rId20"/>
    <p:sldId id="287" r:id="rId21"/>
    <p:sldId id="288" r:id="rId22"/>
    <p:sldId id="289" r:id="rId23"/>
    <p:sldId id="290" r:id="rId24"/>
    <p:sldId id="291"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58" autoAdjust="0"/>
  </p:normalViewPr>
  <p:slideViewPr>
    <p:cSldViewPr snapToGrid="0" snapToObjects="1">
      <p:cViewPr varScale="1">
        <p:scale>
          <a:sx n="86" d="100"/>
          <a:sy n="86" d="100"/>
        </p:scale>
        <p:origin x="738" y="84"/>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2184" y="10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3/15/2021</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78053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sym typeface="+mn-lt"/>
              </a:rPr>
              <a:t>直连路由：直连接口所在网段的路由，由设备自动生成。</a:t>
            </a:r>
            <a:endParaRPr lang="en-US" altLang="zh-CN">
              <a:sym typeface="+mn-lt"/>
            </a:endParaRPr>
          </a:p>
          <a:p>
            <a:pPr lvl="0"/>
            <a:r>
              <a:rPr lang="zh-CN" altLang="en-US">
                <a:sym typeface="+mn-lt"/>
              </a:rPr>
              <a:t>静态路由：由网络管理员手工配置的路由条目</a:t>
            </a:r>
            <a:endParaRPr lang="en-US" altLang="zh-CN">
              <a:sym typeface="+mn-lt"/>
            </a:endParaRPr>
          </a:p>
          <a:p>
            <a:pPr lvl="0"/>
            <a:r>
              <a:rPr lang="zh-CN" altLang="en-US">
                <a:sym typeface="+mn-lt"/>
              </a:rPr>
              <a:t>动态路由：路由器通过动态路由协议（如</a:t>
            </a:r>
            <a:r>
              <a:rPr lang="en-US" altLang="zh-CN">
                <a:sym typeface="+mn-lt"/>
              </a:rPr>
              <a:t>OSPF</a:t>
            </a:r>
            <a:r>
              <a:rPr lang="zh-CN" altLang="en-US">
                <a:sym typeface="+mn-lt"/>
              </a:rPr>
              <a:t>、</a:t>
            </a:r>
            <a:r>
              <a:rPr lang="en-US" altLang="zh-CN">
                <a:sym typeface="+mn-lt"/>
              </a:rPr>
              <a:t>IS-IS</a:t>
            </a:r>
            <a:r>
              <a:rPr lang="zh-CN" altLang="en-US">
                <a:sym typeface="+mn-lt"/>
              </a:rPr>
              <a:t>、</a:t>
            </a:r>
            <a:r>
              <a:rPr lang="en-US" altLang="zh-CN">
                <a:sym typeface="+mn-lt"/>
              </a:rPr>
              <a:t>BGP</a:t>
            </a:r>
            <a:r>
              <a:rPr lang="zh-CN" altLang="en-US">
                <a:sym typeface="+mn-lt"/>
              </a:rPr>
              <a:t>等）学习到的路由</a:t>
            </a:r>
            <a:endParaRPr lang="en-US" altLang="zh-CN">
              <a:sym typeface="+mn-lt"/>
            </a:endParaRP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584801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当匹配中直连路由进行转发时，此时路由器会查看</a:t>
            </a:r>
            <a:r>
              <a:rPr lang="en-US" altLang="zh-CN"/>
              <a:t>ARP</a:t>
            </a:r>
            <a:r>
              <a:rPr lang="zh-CN" altLang="en-US"/>
              <a:t>表项，将报文直接转到目的地址，此时该路由器为路由转发的最后一跳路由器。</a:t>
            </a:r>
            <a:endParaRPr lang="en-US" altLang="zh-CN"/>
          </a:p>
          <a:p>
            <a:r>
              <a:rPr lang="zh-CN" altLang="en-US"/>
              <a:t>直连路由的下一跳地址并不是其他设备上的接口地址，因为该路由的目的网段为接口所在网段，本接口就是最后一跳，不需要再转发给下一跳，所以在路由表中的下一跳地址就是接口自身地址。</a:t>
            </a:r>
            <a:endParaRPr lang="en-US" altLang="zh-CN"/>
          </a:p>
          <a:p>
            <a:r>
              <a:rPr lang="zh-CN" altLang="en-US"/>
              <a:t>使用直连路由进行路由转发时，转发的动作不是交给下一跳，而是查询</a:t>
            </a:r>
            <a:r>
              <a:rPr lang="en-US" altLang="zh-CN"/>
              <a:t>ARP</a:t>
            </a:r>
            <a:r>
              <a:rPr lang="zh-CN" altLang="en-US"/>
              <a:t>表项，根据</a:t>
            </a:r>
            <a:r>
              <a:rPr lang="en-US" altLang="zh-CN"/>
              <a:t>ARP</a:t>
            </a:r>
            <a:r>
              <a:rPr lang="zh-CN" altLang="en-US"/>
              <a:t>表项封装报文，将报文发送到目的</a:t>
            </a:r>
            <a:r>
              <a:rPr lang="en-US" altLang="zh-CN"/>
              <a:t>IP</a:t>
            </a:r>
            <a:r>
              <a:rPr lang="zh-CN" altLang="en-US"/>
              <a:t>。</a:t>
            </a:r>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329669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40632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98343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52233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72655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99672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65281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93347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27396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70760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静态路由的缺点是不能自动适应网络拓扑的变化，需要人工干预。</a:t>
            </a:r>
            <a:endParaRPr lang="en-US" altLang="zh-CN"/>
          </a:p>
          <a:p>
            <a:r>
              <a:rPr lang="zh-CN" altLang="en-US"/>
              <a:t>动态路由协议有自己的路由算法，能够自动适应网络拓扑的变化，适用于具有一定数量三层设备的网络。</a:t>
            </a:r>
            <a:endParaRPr lang="en-US" altLang="zh-CN"/>
          </a:p>
          <a:p>
            <a:endParaRPr lang="en-US" altLang="zh-CN"/>
          </a:p>
          <a:p>
            <a:endParaRPr lang="en-US" altLang="zh-CN"/>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61723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sym typeface="Huawei Sans" panose="020C0503030203020204" pitchFamily="34" charset="0"/>
              </a:rPr>
              <a:t>根据路由信息传递的内容、计算路由的算法，可以将动态路由协议分为两大类</a:t>
            </a:r>
            <a:endParaRPr lang="en-US" altLang="zh-CN">
              <a:sym typeface="Huawei Sans" panose="020C0503030203020204" pitchFamily="34" charset="0"/>
            </a:endParaRPr>
          </a:p>
          <a:p>
            <a:pPr lvl="1"/>
            <a:r>
              <a:rPr lang="zh-CN" altLang="en-US">
                <a:sym typeface="Huawei Sans" panose="020C0503030203020204" pitchFamily="34" charset="0"/>
              </a:rPr>
              <a:t>距离矢量协议（</a:t>
            </a:r>
            <a:r>
              <a:rPr lang="en-US" altLang="zh-CN">
                <a:sym typeface="Huawei Sans" panose="020C0503030203020204" pitchFamily="34" charset="0"/>
              </a:rPr>
              <a:t>Distance-Vector Protocol</a:t>
            </a:r>
            <a:r>
              <a:rPr lang="zh-CN" altLang="en-US">
                <a:sym typeface="Huawei Sans" panose="020C0503030203020204" pitchFamily="34" charset="0"/>
              </a:rPr>
              <a:t>）</a:t>
            </a:r>
            <a:endParaRPr lang="en-US" altLang="zh-CN">
              <a:sym typeface="Huawei Sans" panose="020C0503030203020204" pitchFamily="34" charset="0"/>
            </a:endParaRPr>
          </a:p>
          <a:p>
            <a:pPr lvl="2"/>
            <a:r>
              <a:rPr lang="en-US" altLang="zh-CN" noProof="0">
                <a:sym typeface="Huawei Sans" panose="020C0503030203020204" pitchFamily="34" charset="0"/>
              </a:rPr>
              <a:t>RIP</a:t>
            </a:r>
          </a:p>
          <a:p>
            <a:pPr lvl="1"/>
            <a:r>
              <a:rPr lang="zh-CN" altLang="en-US">
                <a:sym typeface="Huawei Sans" panose="020C0503030203020204" pitchFamily="34" charset="0"/>
              </a:rPr>
              <a:t>链路状态协议（</a:t>
            </a:r>
            <a:r>
              <a:rPr lang="en-US" altLang="zh-CN">
                <a:sym typeface="Huawei Sans" panose="020C0503030203020204" pitchFamily="34" charset="0"/>
              </a:rPr>
              <a:t>Link-State Protocol</a:t>
            </a:r>
            <a:r>
              <a:rPr lang="zh-CN" altLang="en-US">
                <a:sym typeface="Huawei Sans" panose="020C0503030203020204" pitchFamily="34" charset="0"/>
              </a:rPr>
              <a:t>）</a:t>
            </a:r>
            <a:endParaRPr lang="en-US" altLang="zh-CN">
              <a:sym typeface="Huawei Sans" panose="020C0503030203020204" pitchFamily="34" charset="0"/>
            </a:endParaRPr>
          </a:p>
          <a:p>
            <a:pPr lvl="2"/>
            <a:r>
              <a:rPr lang="en-US" altLang="zh-CN">
                <a:sym typeface="Huawei Sans" panose="020C0503030203020204" pitchFamily="34" charset="0"/>
              </a:rPr>
              <a:t>OSPF</a:t>
            </a:r>
          </a:p>
          <a:p>
            <a:pPr lvl="2"/>
            <a:r>
              <a:rPr lang="en-US" altLang="zh-CN">
                <a:sym typeface="Huawei Sans" panose="020C0503030203020204" pitchFamily="34" charset="0"/>
              </a:rPr>
              <a:t>IS-IS</a:t>
            </a:r>
          </a:p>
          <a:p>
            <a:pPr lvl="1"/>
            <a:r>
              <a:rPr lang="en-US" altLang="zh-CN"/>
              <a:t>BGP</a:t>
            </a:r>
            <a:r>
              <a:rPr lang="zh-CN" altLang="en-US"/>
              <a:t>使用一种基于距离矢量算法修改后的算法，该算法被称为路径适量（</a:t>
            </a:r>
            <a:r>
              <a:rPr lang="en-US" altLang="zh-CN"/>
              <a:t>Path Vector</a:t>
            </a:r>
            <a:r>
              <a:rPr lang="zh-CN" altLang="en-US"/>
              <a:t>）算法。因此在某些场合下，</a:t>
            </a:r>
            <a:r>
              <a:rPr lang="en-US" altLang="zh-CN"/>
              <a:t>BGP</a:t>
            </a:r>
            <a:r>
              <a:rPr lang="zh-CN" altLang="en-US"/>
              <a:t>也被称为路径矢量路由协议。</a:t>
            </a:r>
          </a:p>
          <a:p>
            <a:pPr lvl="0"/>
            <a:r>
              <a:rPr lang="zh-CN" altLang="en-US">
                <a:sym typeface="Huawei Sans" panose="020C0503030203020204" pitchFamily="34" charset="0"/>
              </a:rPr>
              <a:t>根据工作范围不同，又可以分为</a:t>
            </a:r>
            <a:endParaRPr lang="en-US" altLang="zh-CN">
              <a:sym typeface="Huawei Sans" panose="020C0503030203020204" pitchFamily="34" charset="0"/>
            </a:endParaRPr>
          </a:p>
          <a:p>
            <a:pPr lvl="1"/>
            <a:r>
              <a:rPr lang="zh-CN" altLang="en-US">
                <a:sym typeface="Huawei Sans" panose="020C0503030203020204" pitchFamily="34" charset="0"/>
              </a:rPr>
              <a:t>内部网关协议</a:t>
            </a:r>
            <a:r>
              <a:rPr lang="en-US" altLang="zh-CN">
                <a:sym typeface="Huawei Sans" panose="020C0503030203020204" pitchFamily="34" charset="0"/>
              </a:rPr>
              <a:t>IGP</a:t>
            </a:r>
            <a:r>
              <a:rPr lang="zh-CN" altLang="en-US">
                <a:sym typeface="Huawei Sans" panose="020C0503030203020204" pitchFamily="34" charset="0"/>
              </a:rPr>
              <a:t>（</a:t>
            </a:r>
            <a:r>
              <a:rPr lang="en-US" altLang="zh-CN">
                <a:sym typeface="Huawei Sans" panose="020C0503030203020204" pitchFamily="34" charset="0"/>
              </a:rPr>
              <a:t>Interior Gateway Protocol</a:t>
            </a:r>
            <a:r>
              <a:rPr lang="zh-CN" altLang="en-US">
                <a:sym typeface="Huawei Sans" panose="020C0503030203020204" pitchFamily="34" charset="0"/>
              </a:rPr>
              <a:t>）</a:t>
            </a:r>
            <a:r>
              <a:rPr lang="en-US" altLang="zh-CN">
                <a:sym typeface="Huawei Sans" panose="020C0503030203020204" pitchFamily="34" charset="0"/>
              </a:rPr>
              <a:t>:</a:t>
            </a:r>
            <a:r>
              <a:rPr lang="zh-CN" altLang="en-US">
                <a:sym typeface="Huawei Sans" panose="020C0503030203020204" pitchFamily="34" charset="0"/>
              </a:rPr>
              <a:t>在一个自治系统内部运行。</a:t>
            </a:r>
            <a:r>
              <a:rPr lang="en-US" altLang="zh-CN">
                <a:sym typeface="Huawei Sans" panose="020C0503030203020204" pitchFamily="34" charset="0"/>
              </a:rPr>
              <a:t>RIP</a:t>
            </a:r>
            <a:r>
              <a:rPr lang="zh-CN" altLang="en-US">
                <a:sym typeface="Huawei Sans" panose="020C0503030203020204" pitchFamily="34" charset="0"/>
              </a:rPr>
              <a:t>、</a:t>
            </a:r>
            <a:r>
              <a:rPr lang="en-US" altLang="zh-CN">
                <a:sym typeface="Huawei Sans" panose="020C0503030203020204" pitchFamily="34" charset="0"/>
              </a:rPr>
              <a:t>OSPF</a:t>
            </a:r>
            <a:r>
              <a:rPr lang="zh-CN" altLang="en-US">
                <a:sym typeface="Huawei Sans" panose="020C0503030203020204" pitchFamily="34" charset="0"/>
              </a:rPr>
              <a:t>、</a:t>
            </a:r>
            <a:r>
              <a:rPr lang="en-US" altLang="zh-CN">
                <a:sym typeface="Huawei Sans" panose="020C0503030203020204" pitchFamily="34" charset="0"/>
              </a:rPr>
              <a:t>ISIS</a:t>
            </a:r>
            <a:r>
              <a:rPr lang="zh-CN" altLang="en-US">
                <a:sym typeface="Huawei Sans" panose="020C0503030203020204" pitchFamily="34" charset="0"/>
              </a:rPr>
              <a:t>为常见的</a:t>
            </a:r>
            <a:r>
              <a:rPr lang="en-US" altLang="zh-CN">
                <a:sym typeface="Huawei Sans" panose="020C0503030203020204" pitchFamily="34" charset="0"/>
              </a:rPr>
              <a:t>IGP</a:t>
            </a:r>
            <a:r>
              <a:rPr lang="zh-CN" altLang="en-US">
                <a:sym typeface="Huawei Sans" panose="020C0503030203020204" pitchFamily="34" charset="0"/>
              </a:rPr>
              <a:t>协议。</a:t>
            </a:r>
            <a:endParaRPr lang="en-US" altLang="zh-CN">
              <a:sym typeface="Huawei Sans" panose="020C0503030203020204" pitchFamily="34" charset="0"/>
            </a:endParaRPr>
          </a:p>
          <a:p>
            <a:pPr lvl="1"/>
            <a:r>
              <a:rPr lang="zh-CN" altLang="en-US">
                <a:sym typeface="Huawei Sans" panose="020C0503030203020204" pitchFamily="34" charset="0"/>
              </a:rPr>
              <a:t>外部网关协议</a:t>
            </a:r>
            <a:r>
              <a:rPr lang="en-US" altLang="zh-CN">
                <a:sym typeface="Huawei Sans" panose="020C0503030203020204" pitchFamily="34" charset="0"/>
              </a:rPr>
              <a:t>EGP</a:t>
            </a:r>
            <a:r>
              <a:rPr lang="zh-CN" altLang="en-US">
                <a:sym typeface="Huawei Sans" panose="020C0503030203020204" pitchFamily="34" charset="0"/>
              </a:rPr>
              <a:t>（</a:t>
            </a:r>
            <a:r>
              <a:rPr lang="en-US" altLang="zh-CN">
                <a:sym typeface="Huawei Sans" panose="020C0503030203020204" pitchFamily="34" charset="0"/>
              </a:rPr>
              <a:t>Exterior Gateway Protocol</a:t>
            </a:r>
            <a:r>
              <a:rPr lang="zh-CN" altLang="en-US">
                <a:sym typeface="Huawei Sans" panose="020C0503030203020204" pitchFamily="34" charset="0"/>
              </a:rPr>
              <a:t>）：运行于不同自治系统之间。</a:t>
            </a:r>
            <a:r>
              <a:rPr lang="en-US" altLang="zh-CN">
                <a:sym typeface="Huawei Sans" panose="020C0503030203020204" pitchFamily="34" charset="0"/>
              </a:rPr>
              <a:t>BGP</a:t>
            </a:r>
            <a:r>
              <a:rPr lang="zh-CN" altLang="en-US">
                <a:sym typeface="Huawei Sans" panose="020C0503030203020204" pitchFamily="34" charset="0"/>
              </a:rPr>
              <a:t>是目前最常用的</a:t>
            </a:r>
            <a:r>
              <a:rPr lang="en-US" altLang="zh-CN">
                <a:sym typeface="Huawei Sans" panose="020C0503030203020204" pitchFamily="34" charset="0"/>
              </a:rPr>
              <a:t>EGP</a:t>
            </a:r>
            <a:r>
              <a:rPr lang="zh-CN" altLang="en-US">
                <a:sym typeface="Huawei Sans" panose="020C0503030203020204" pitchFamily="34" charset="0"/>
              </a:rPr>
              <a:t>协议。</a:t>
            </a:r>
            <a:endParaRPr lang="en-US" altLang="zh-CN">
              <a:sym typeface="Huawei Sans" panose="020C0503030203020204" pitchFamily="34" charset="0"/>
            </a:endParaRPr>
          </a:p>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173999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55785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74680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Preference</a:t>
            </a:r>
            <a:r>
              <a:rPr lang="zh-CN" altLang="en-US"/>
              <a:t>用于不同路由协议间路由优先级的比较，</a:t>
            </a:r>
            <a:r>
              <a:rPr lang="en-US" altLang="zh-CN"/>
              <a:t>Cost</a:t>
            </a:r>
            <a:r>
              <a:rPr lang="zh-CN" altLang="en-US"/>
              <a:t>用于同一种路由协议内部不同路由的优先级的比较。在业界，</a:t>
            </a:r>
            <a:r>
              <a:rPr lang="en-US" altLang="zh-CN"/>
              <a:t>Cost</a:t>
            </a:r>
            <a:r>
              <a:rPr lang="zh-CN" altLang="en-US"/>
              <a:t>也被称为路由度量值（</a:t>
            </a:r>
            <a:r>
              <a:rPr lang="en-US" altLang="zh-CN"/>
              <a:t>Metric</a:t>
            </a:r>
            <a:r>
              <a:rPr lang="zh-CN" altLang="en-US"/>
              <a:t>）。</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4638312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74016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sym typeface="+mn-lt"/>
              </a:rPr>
              <a:t>RTA</a:t>
            </a:r>
            <a:r>
              <a:rPr lang="zh-CN" altLang="en-US">
                <a:sym typeface="+mn-lt"/>
              </a:rPr>
              <a:t>通过静态、动态路由协议学习到相同的路由条目，比较路由协议优先级，</a:t>
            </a:r>
            <a:r>
              <a:rPr lang="en-US" altLang="zh-CN">
                <a:sym typeface="+mn-lt"/>
              </a:rPr>
              <a:t>OSPF</a:t>
            </a:r>
            <a:r>
              <a:rPr lang="zh-CN" altLang="en-US">
                <a:sym typeface="+mn-lt"/>
              </a:rPr>
              <a:t>优先。</a:t>
            </a:r>
            <a:r>
              <a:rPr lang="en-US" altLang="zh-CN">
                <a:sym typeface="+mn-lt"/>
              </a:rPr>
              <a:t>OSPF</a:t>
            </a:r>
            <a:r>
              <a:rPr lang="zh-CN" altLang="en-US">
                <a:sym typeface="+mn-lt"/>
              </a:rPr>
              <a:t>的路由条目被加入到路由表。</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857939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这里例举了一些常见的路由协议优先级，实际上动态路由的类型存在多种，我们将会在后续的学习中详细地了解它们，上表中只展示了</a:t>
            </a:r>
            <a:r>
              <a:rPr lang="en-US" altLang="zh-CN"/>
              <a:t>OSPF</a:t>
            </a:r>
            <a:r>
              <a:rPr lang="zh-CN" altLang="en-US"/>
              <a:t>的路由优先级。</a:t>
            </a:r>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993580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3977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a:sym typeface="+mn-lt"/>
            </a:endParaRP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56656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72906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788108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97015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47064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895402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来自</a:t>
            </a:r>
            <a:r>
              <a:rPr lang="en-US" altLang="zh-CN"/>
              <a:t>10.0.1.0/24</a:t>
            </a:r>
            <a:r>
              <a:rPr lang="zh-CN" altLang="en-US"/>
              <a:t>网段的</a:t>
            </a:r>
            <a:r>
              <a:rPr lang="en-US" altLang="zh-CN"/>
              <a:t>IP</a:t>
            </a:r>
            <a:r>
              <a:rPr lang="zh-CN" altLang="en-US"/>
              <a:t>报文想要去往</a:t>
            </a:r>
            <a:r>
              <a:rPr lang="en-US" altLang="zh-CN"/>
              <a:t>40.0.1.0/24</a:t>
            </a:r>
            <a:r>
              <a:rPr lang="zh-CN" altLang="en-US"/>
              <a:t>网段，首先到达网关，网关查找路由表项，确定转发的下一跳、出接口，之后报文转发给</a:t>
            </a:r>
            <a:r>
              <a:rPr lang="en-US" altLang="zh-CN"/>
              <a:t>R2</a:t>
            </a:r>
            <a:r>
              <a:rPr lang="zh-CN" altLang="en-US"/>
              <a:t>。报文到达</a:t>
            </a:r>
            <a:r>
              <a:rPr lang="en-US" altLang="zh-CN"/>
              <a:t>R2</a:t>
            </a:r>
            <a:r>
              <a:rPr lang="zh-CN" altLang="en-US"/>
              <a:t>之后，</a:t>
            </a:r>
            <a:r>
              <a:rPr lang="en-US" altLang="zh-CN"/>
              <a:t>R2</a:t>
            </a:r>
            <a:r>
              <a:rPr lang="zh-CN" altLang="en-US"/>
              <a:t>通过查找路由表项转发给</a:t>
            </a:r>
            <a:r>
              <a:rPr lang="en-US" altLang="zh-CN"/>
              <a:t>R3</a:t>
            </a:r>
            <a:r>
              <a:rPr lang="zh-CN" altLang="en-US"/>
              <a:t>，</a:t>
            </a:r>
            <a:r>
              <a:rPr lang="en-US" altLang="zh-CN"/>
              <a:t>R3</a:t>
            </a:r>
            <a:r>
              <a:rPr lang="zh-CN" altLang="en-US"/>
              <a:t>收到后查找路由表项，发现</a:t>
            </a:r>
            <a:r>
              <a:rPr lang="en-US" altLang="zh-CN"/>
              <a:t>IP</a:t>
            </a:r>
            <a:r>
              <a:rPr lang="zh-CN" altLang="en-US"/>
              <a:t>报文目的</a:t>
            </a:r>
            <a:r>
              <a:rPr lang="en-US" altLang="zh-CN"/>
              <a:t>IP</a:t>
            </a:r>
            <a:r>
              <a:rPr lang="zh-CN" altLang="en-US"/>
              <a:t>属于本地接口所在网段，直接本地转发。</a:t>
            </a:r>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044627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359716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249377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57314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06473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77476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371885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363169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RTA-RTB</a:t>
            </a:r>
            <a:r>
              <a:rPr lang="zh-CN" altLang="en-US"/>
              <a:t>之间的链路正常时，</a:t>
            </a:r>
            <a:r>
              <a:rPr lang="en-US" altLang="zh-CN">
                <a:sym typeface="+mn-lt"/>
              </a:rPr>
              <a:t>20.0.0.0/30</a:t>
            </a:r>
            <a:r>
              <a:rPr lang="zh-CN" altLang="en-US">
                <a:sym typeface="+mn-lt"/>
              </a:rPr>
              <a:t>的两条路由条目都是有效的条目，此时比较优先级，下一跳为</a:t>
            </a:r>
            <a:r>
              <a:rPr lang="en-US" altLang="zh-CN">
                <a:sym typeface="+mn-lt"/>
              </a:rPr>
              <a:t>10.1.1.2</a:t>
            </a:r>
            <a:r>
              <a:rPr lang="zh-CN" altLang="en-US">
                <a:sym typeface="+mn-lt"/>
              </a:rPr>
              <a:t>的优先级</a:t>
            </a:r>
            <a:r>
              <a:rPr lang="en-US" altLang="zh-CN">
                <a:sym typeface="+mn-lt"/>
              </a:rPr>
              <a:t>60</a:t>
            </a:r>
            <a:r>
              <a:rPr lang="zh-CN" altLang="en-US">
                <a:sym typeface="+mn-lt"/>
              </a:rPr>
              <a:t>，下一跳为</a:t>
            </a:r>
            <a:r>
              <a:rPr lang="en-US" altLang="zh-CN">
                <a:sym typeface="+mn-lt"/>
              </a:rPr>
              <a:t>10.1.2.2</a:t>
            </a:r>
            <a:r>
              <a:rPr lang="zh-CN" altLang="en-US">
                <a:sym typeface="+mn-lt"/>
              </a:rPr>
              <a:t>的优先级</a:t>
            </a:r>
            <a:r>
              <a:rPr lang="en-US" altLang="zh-CN">
                <a:sym typeface="+mn-lt"/>
              </a:rPr>
              <a:t>70</a:t>
            </a:r>
            <a:r>
              <a:rPr lang="zh-CN" altLang="en-US">
                <a:sym typeface="+mn-lt"/>
              </a:rPr>
              <a:t>，因此下一跳为</a:t>
            </a:r>
            <a:r>
              <a:rPr lang="en-US" altLang="zh-CN">
                <a:sym typeface="+mn-lt"/>
              </a:rPr>
              <a:t>10.1.1.2</a:t>
            </a:r>
            <a:r>
              <a:rPr lang="zh-CN" altLang="en-US">
                <a:sym typeface="+mn-lt"/>
              </a:rPr>
              <a:t>的加入路由表。</a:t>
            </a:r>
            <a:r>
              <a:rPr lang="en-US" altLang="zh-CN">
                <a:sym typeface="+mn-lt"/>
              </a:rPr>
              <a:t> </a:t>
            </a:r>
          </a:p>
          <a:p>
            <a:r>
              <a:rPr lang="en-US" altLang="zh-CN"/>
              <a:t>RTA-RTB</a:t>
            </a:r>
            <a:r>
              <a:rPr lang="zh-CN" altLang="en-US"/>
              <a:t>之间的链路故障时，</a:t>
            </a:r>
            <a:r>
              <a:rPr lang="en-US" altLang="zh-CN">
                <a:sym typeface="+mn-lt"/>
              </a:rPr>
              <a:t>10.1.1.2</a:t>
            </a:r>
            <a:r>
              <a:rPr lang="zh-CN" altLang="en-US">
                <a:sym typeface="+mn-lt"/>
              </a:rPr>
              <a:t>不可达，因此下一跳为</a:t>
            </a:r>
            <a:r>
              <a:rPr lang="en-US" altLang="zh-CN">
                <a:sym typeface="+mn-lt"/>
              </a:rPr>
              <a:t>10.1.1.2</a:t>
            </a:r>
            <a:r>
              <a:rPr lang="zh-CN" altLang="en-US">
                <a:sym typeface="+mn-lt"/>
              </a:rPr>
              <a:t>的路由失效，此时前往</a:t>
            </a:r>
            <a:r>
              <a:rPr lang="en-US" altLang="zh-CN">
                <a:sym typeface="+mn-lt"/>
              </a:rPr>
              <a:t>20.0.0.0/30</a:t>
            </a:r>
            <a:r>
              <a:rPr lang="zh-CN" altLang="en-US">
                <a:sym typeface="+mn-lt"/>
              </a:rPr>
              <a:t>的路由就只存在一条，该条路由将会被选入路由表。前往</a:t>
            </a:r>
            <a:r>
              <a:rPr lang="en-US" altLang="zh-CN">
                <a:sym typeface="+mn-lt"/>
              </a:rPr>
              <a:t>20.0.0.1</a:t>
            </a:r>
            <a:r>
              <a:rPr lang="zh-CN" altLang="en-US">
                <a:sym typeface="+mn-lt"/>
              </a:rPr>
              <a:t>的流量将会被转发到</a:t>
            </a:r>
            <a:r>
              <a:rPr lang="en-US" altLang="zh-CN">
                <a:sym typeface="+mn-lt"/>
              </a:rPr>
              <a:t>10.1.2.2</a:t>
            </a:r>
            <a:r>
              <a:rPr lang="zh-CN" altLang="en-US">
                <a:sym typeface="+mn-lt"/>
              </a:rPr>
              <a:t>。</a:t>
            </a:r>
            <a:endParaRPr lang="zh-CN" altLang="en-US"/>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05060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123504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zh-CN"/>
              <a:t>对于一个大规模的网络来说，路由器或其他具备路由功能的设备势必需要维护大量的路由表项，为了维护臃肿的路由表，这些设备就不得不耗费大量的资源。</a:t>
            </a:r>
            <a:r>
              <a:rPr lang="zh-CN" altLang="en-US"/>
              <a:t>同时</a:t>
            </a:r>
            <a:r>
              <a:rPr lang="zh-CN" altLang="zh-CN"/>
              <a:t>，</a:t>
            </a:r>
            <a:r>
              <a:rPr lang="zh-CN" altLang="en-US"/>
              <a:t>由于路由表的规模变大，会导致路由器在查表转发时效率降低。</a:t>
            </a:r>
            <a:r>
              <a:rPr lang="zh-CN" altLang="zh-CN"/>
              <a:t>因此在保证网络中的路由器到各网段都具备</a:t>
            </a:r>
            <a:r>
              <a:rPr lang="en-US" altLang="zh-CN"/>
              <a:t>IP</a:t>
            </a:r>
            <a:r>
              <a:rPr lang="zh-CN" altLang="zh-CN"/>
              <a:t>可达性的同时，</a:t>
            </a:r>
            <a:r>
              <a:rPr lang="zh-CN" altLang="en-US"/>
              <a:t>需要</a:t>
            </a:r>
            <a:r>
              <a:rPr lang="zh-CN" altLang="zh-CN"/>
              <a:t>减小设备的路由表规模。一个网络如果具备科学的</a:t>
            </a:r>
            <a:r>
              <a:rPr lang="en-US" altLang="zh-CN"/>
              <a:t>IP</a:t>
            </a:r>
            <a:r>
              <a:rPr lang="zh-CN" altLang="zh-CN"/>
              <a:t>编址，并且进行合理的规划，是可以利用多种手段减小设备路由表规模的。一个非常常见而又有效的办法就是使用路由汇总（</a:t>
            </a:r>
            <a:r>
              <a:rPr lang="en-US" altLang="zh-CN"/>
              <a:t>Route Summarization</a:t>
            </a:r>
            <a:r>
              <a:rPr lang="zh-CN" altLang="zh-CN"/>
              <a:t>）。路由汇总又被称为路由聚合</a:t>
            </a:r>
            <a:r>
              <a:rPr lang="zh-CN" altLang="en-US"/>
              <a:t>（</a:t>
            </a:r>
            <a:r>
              <a:rPr lang="en-US" altLang="zh-CN"/>
              <a:t>Route Aggregation</a:t>
            </a:r>
            <a:r>
              <a:rPr lang="zh-CN" altLang="en-US"/>
              <a:t>）</a:t>
            </a:r>
            <a:r>
              <a:rPr lang="zh-CN" altLang="zh-CN"/>
              <a:t>，是将一组有规律的路由汇聚成一条路由，从而达到减小路由表规模以及优化设备资源利用率的目的，我们把汇聚之前的这组路由称为精细路由或明细路由，把汇聚之后的这条路由称为汇总路由或聚合路由。</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8142384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RTA</a:t>
            </a:r>
            <a:r>
              <a:rPr lang="zh-CN" altLang="en-US"/>
              <a:t>上为了能够前往远</a:t>
            </a:r>
            <a:r>
              <a:rPr lang="zh-CN" altLang="en-US">
                <a:sym typeface="+mn-lt"/>
              </a:rPr>
              <a:t>端地址，需要为每一个远端网段配置一条明细路由。去往</a:t>
            </a:r>
            <a:r>
              <a:rPr lang="en-US" altLang="zh-CN">
                <a:sym typeface="+mn-lt"/>
              </a:rPr>
              <a:t>10.1.1.0/24</a:t>
            </a:r>
            <a:r>
              <a:rPr lang="zh-CN" altLang="en-US">
                <a:sym typeface="+mn-lt"/>
              </a:rPr>
              <a:t>、</a:t>
            </a:r>
            <a:r>
              <a:rPr lang="en-US" altLang="zh-CN">
                <a:sym typeface="+mn-lt"/>
              </a:rPr>
              <a:t>10.1.2.0/24</a:t>
            </a:r>
            <a:r>
              <a:rPr lang="zh-CN" altLang="en-US">
                <a:sym typeface="+mn-lt"/>
              </a:rPr>
              <a:t>、</a:t>
            </a:r>
            <a:r>
              <a:rPr lang="en-US" altLang="zh-CN">
                <a:sym typeface="+mn-lt"/>
              </a:rPr>
              <a:t>10.1.3.0/24…</a:t>
            </a:r>
            <a:r>
              <a:rPr lang="zh-CN" altLang="en-US">
                <a:sym typeface="+mn-lt"/>
              </a:rPr>
              <a:t>拥有相同下一跳。将拥有相同下一跳，一组有规律的路由汇总成一条路由，这叫做路由汇总。</a:t>
            </a:r>
            <a:endParaRPr lang="en-US" altLang="zh-CN">
              <a:sym typeface="+mn-lt"/>
            </a:endParaRPr>
          </a:p>
          <a:p>
            <a:r>
              <a:rPr lang="zh-CN" altLang="en-US">
                <a:sym typeface="+mn-lt"/>
              </a:rPr>
              <a:t>路由汇总可以有效减少路由表项大小。</a:t>
            </a:r>
          </a:p>
          <a:p>
            <a:endParaRPr lang="zh-CN" altLang="en-US">
              <a:sym typeface="+mn-lt"/>
            </a:endParaRP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272234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401489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731373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zh-CN"/>
              <a:t>一般来说一条路由，无论是静态的或者是动态的，都需要关联到一个出接口，路由的出接口指的是设备要到达一个目的网络时的出站接口。路由的出接口可以是该设备的物理接口，例如百兆、千兆以太网接口，也可以是逻辑接口，例如</a:t>
            </a:r>
            <a:r>
              <a:rPr lang="en-US" altLang="zh-CN"/>
              <a:t>VLAN</a:t>
            </a:r>
            <a:r>
              <a:rPr lang="zh-CN" altLang="zh-CN"/>
              <a:t>接口（</a:t>
            </a:r>
            <a:r>
              <a:rPr lang="en-US" altLang="zh-CN"/>
              <a:t>VLAN Interface</a:t>
            </a:r>
            <a:r>
              <a:rPr lang="zh-CN" altLang="zh-CN"/>
              <a:t>），或者隧道（</a:t>
            </a:r>
            <a:r>
              <a:rPr lang="en-US" altLang="zh-CN"/>
              <a:t>Tunnel</a:t>
            </a:r>
            <a:r>
              <a:rPr lang="zh-CN" altLang="zh-CN"/>
              <a:t>）接口等。在众多类型的出接口中，有一种接口非常特殊，那就是</a:t>
            </a:r>
            <a:r>
              <a:rPr lang="en-US" altLang="zh-CN"/>
              <a:t>Null</a:t>
            </a:r>
            <a:r>
              <a:rPr lang="zh-CN" altLang="zh-CN"/>
              <a:t>（无效）接口，这种类型的接口只有一个编号，也就是</a:t>
            </a:r>
            <a:r>
              <a:rPr lang="en-US" altLang="zh-CN"/>
              <a:t>0</a:t>
            </a:r>
            <a:r>
              <a:rPr lang="zh-CN" altLang="zh-CN"/>
              <a:t>。</a:t>
            </a:r>
            <a:r>
              <a:rPr lang="en-US" altLang="zh-CN"/>
              <a:t>Null0</a:t>
            </a:r>
            <a:r>
              <a:rPr lang="zh-CN" altLang="zh-CN"/>
              <a:t>是一个系统保留的逻辑接口，当网络设备在转发某些数据包时，如果使用出接口为</a:t>
            </a:r>
            <a:r>
              <a:rPr lang="en-US" altLang="zh-CN"/>
              <a:t>Null0</a:t>
            </a:r>
            <a:r>
              <a:rPr lang="zh-CN" altLang="zh-CN"/>
              <a:t>的路由，那么这些报文将被直接丢弃，就像被扔进了一个黑洞里，因此出接口为</a:t>
            </a:r>
            <a:r>
              <a:rPr lang="en-US" altLang="zh-CN"/>
              <a:t>Null0</a:t>
            </a:r>
            <a:r>
              <a:rPr lang="zh-CN" altLang="zh-CN"/>
              <a:t>的路由又被称为黑洞路由。</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3505842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57416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57442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通过</a:t>
            </a:r>
            <a:r>
              <a:rPr lang="en-US" altLang="zh-CN"/>
              <a:t>IP</a:t>
            </a:r>
            <a:r>
              <a:rPr lang="zh-CN" altLang="en-US"/>
              <a:t>地址能够寻找到一个唯一的网络节点，每个</a:t>
            </a:r>
            <a:r>
              <a:rPr lang="en-US" altLang="zh-CN"/>
              <a:t>IP</a:t>
            </a:r>
            <a:r>
              <a:rPr lang="zh-CN" altLang="en-US"/>
              <a:t>都有自己所属的网段，这些网络可能分布在世界各地，共同组成了全球的网络。</a:t>
            </a:r>
            <a:endParaRPr lang="en-US" altLang="zh-CN"/>
          </a:p>
          <a:p>
            <a:r>
              <a:rPr lang="zh-CN" altLang="en-US"/>
              <a:t>为了实现不同网段之间的相互通信，网络设备需要能够转发来自不同网段的</a:t>
            </a:r>
            <a:r>
              <a:rPr lang="en-US" altLang="zh-CN"/>
              <a:t>IP</a:t>
            </a:r>
            <a:r>
              <a:rPr lang="zh-CN" altLang="en-US"/>
              <a:t>报文，将其送达不同的</a:t>
            </a:r>
            <a:r>
              <a:rPr lang="en-US" altLang="zh-CN"/>
              <a:t>IP</a:t>
            </a:r>
            <a:r>
              <a:rPr lang="zh-CN" altLang="en-US"/>
              <a:t>网段。</a:t>
            </a:r>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9045671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zh-CN" altLang="en-US"/>
              <a:t>首先根据</a:t>
            </a:r>
            <a:r>
              <a:rPr lang="en-US" altLang="zh-CN"/>
              <a:t>preference</a:t>
            </a:r>
            <a:r>
              <a:rPr lang="zh-CN" altLang="en-US"/>
              <a:t>选择，如果</a:t>
            </a:r>
            <a:r>
              <a:rPr lang="en-US" altLang="zh-CN"/>
              <a:t>preference</a:t>
            </a:r>
            <a:r>
              <a:rPr lang="zh-CN" altLang="en-US"/>
              <a:t>相同则继续比较度量值，如果度量值也相同，则都会被加入路由表形成等价路由。</a:t>
            </a:r>
            <a:endParaRPr lang="en-US" altLang="zh-CN"/>
          </a:p>
          <a:p>
            <a:pPr marL="228600" indent="-228600">
              <a:buFont typeface="+mj-lt"/>
              <a:buAutoNum type="arabicPeriod"/>
            </a:pPr>
            <a:r>
              <a:rPr lang="zh-CN" altLang="en-US"/>
              <a:t>配置一条和被备份的路由目的网段、掩码相同的静态路由，但下一跳不同，最后加上一个</a:t>
            </a:r>
            <a:r>
              <a:rPr lang="en-US" altLang="zh-CN"/>
              <a:t>preference xx</a:t>
            </a:r>
            <a:r>
              <a:rPr lang="zh-CN" altLang="en-US"/>
              <a:t>，</a:t>
            </a:r>
            <a:r>
              <a:rPr lang="en-US" altLang="zh-CN"/>
              <a:t>xx</a:t>
            </a:r>
            <a:r>
              <a:rPr lang="zh-CN" altLang="en-US"/>
              <a:t>值大于被备份路由的</a:t>
            </a:r>
            <a:r>
              <a:rPr lang="en-US" altLang="zh-CN"/>
              <a:t>preference</a:t>
            </a:r>
            <a:r>
              <a:rPr lang="zh-CN" altLang="en-US"/>
              <a:t>值即可实现备份路由。</a:t>
            </a:r>
            <a:endParaRPr lang="en-US" altLang="zh-CN"/>
          </a:p>
          <a:p>
            <a:pPr marL="228600" indent="-228600">
              <a:buFont typeface="+mj-lt"/>
              <a:buAutoNum type="arabicPeriod"/>
            </a:pPr>
            <a:r>
              <a:rPr lang="en-US" altLang="zh-CN"/>
              <a:t>10.1.0.0/20</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3242783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29864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3279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网关以及中间节点（路由器）根据收到的</a:t>
            </a:r>
            <a:r>
              <a:rPr lang="en-US" altLang="zh-CN"/>
              <a:t>IP</a:t>
            </a:r>
            <a:r>
              <a:rPr lang="zh-CN" altLang="en-US"/>
              <a:t>报文其目的地址选择一条合适的路径，并将报文转发到下一个路由器。在路径中的最后一跳路由器二层寻址将报文转发给目的主机。这个过程被称为路由转发。</a:t>
            </a:r>
            <a:endParaRPr lang="en-US" altLang="zh-CN"/>
          </a:p>
          <a:p>
            <a:r>
              <a:rPr lang="zh-CN" altLang="en-US"/>
              <a:t>中间节点选择路径所依赖的表项为称为路由表。</a:t>
            </a:r>
            <a:endParaRPr lang="en-US" altLang="zh-CN"/>
          </a:p>
          <a:p>
            <a:r>
              <a:rPr lang="zh-CN" altLang="en-US"/>
              <a:t>路由条目包含明确的出接口以及下一跳，这两项信息指导</a:t>
            </a:r>
            <a:r>
              <a:rPr lang="en-US" altLang="zh-CN"/>
              <a:t>IP</a:t>
            </a:r>
            <a:r>
              <a:rPr lang="zh-CN" altLang="en-US"/>
              <a:t>报文转发到相应的下一跳设备上。</a:t>
            </a:r>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18536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通过路由中包含的信息，路由设备可以转发</a:t>
            </a:r>
            <a:r>
              <a:rPr lang="en-US" altLang="zh-CN"/>
              <a:t>IP</a:t>
            </a:r>
            <a:r>
              <a:rPr lang="zh-CN" altLang="en-US"/>
              <a:t>报文到相应的路径。</a:t>
            </a:r>
            <a:endParaRPr lang="en-US" altLang="zh-CN"/>
          </a:p>
          <a:p>
            <a:r>
              <a:rPr lang="zh-CN" altLang="en-US"/>
              <a:t>目的地址、掩码用于识别</a:t>
            </a:r>
            <a:r>
              <a:rPr lang="en-US" altLang="zh-CN"/>
              <a:t>IP</a:t>
            </a:r>
            <a:r>
              <a:rPr lang="zh-CN" altLang="en-US"/>
              <a:t>报文目的地址，路由设备将</a:t>
            </a:r>
            <a:r>
              <a:rPr lang="en-US" altLang="zh-CN"/>
              <a:t>IP</a:t>
            </a:r>
            <a:r>
              <a:rPr lang="zh-CN" altLang="en-US"/>
              <a:t>报文匹配到相应的路由之后，根据路由的出接口、下一跳确认转发的路径。</a:t>
            </a:r>
            <a:endParaRPr lang="en-US" altLang="zh-CN"/>
          </a:p>
          <a:p>
            <a:r>
              <a:rPr lang="zh-CN" altLang="en-US"/>
              <a:t>只有出接口并不能够确认转发</a:t>
            </a:r>
            <a:r>
              <a:rPr lang="en-US" altLang="zh-CN"/>
              <a:t>IP</a:t>
            </a:r>
            <a:r>
              <a:rPr lang="zh-CN" altLang="en-US"/>
              <a:t>报文的下一跳设备，还需要明确的下一跳设备地址。</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143476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sym typeface="+mn-lt"/>
              </a:rPr>
              <a:t>路由器依据路由表转发报文。</a:t>
            </a:r>
            <a:endParaRPr lang="en-US" altLang="zh-CN">
              <a:sym typeface="+mn-lt"/>
            </a:endParaRPr>
          </a:p>
          <a:p>
            <a:r>
              <a:rPr lang="zh-CN" altLang="en-US">
                <a:sym typeface="+mn-lt"/>
              </a:rPr>
              <a:t>路由表由一条条详细的路由条目组成。</a:t>
            </a:r>
            <a:endParaRPr lang="en-US" altLang="zh-CN">
              <a:sym typeface="+mn-lt"/>
            </a:endParaRPr>
          </a:p>
          <a:p>
            <a:r>
              <a:rPr lang="zh-CN" altLang="en-US"/>
              <a:t>路由表由路由条目组成，但不代表路由表中保存了所有路由，路由表中只会保存“最优的”路由。</a:t>
            </a:r>
            <a:endParaRPr lang="en-US" altLang="zh-CN"/>
          </a:p>
          <a:p>
            <a:pPr lvl="0"/>
            <a:r>
              <a:rPr lang="zh-CN" altLang="en-US"/>
              <a:t>对路由表中的路由条目的管理实际上就是路由器维护、管理路由信息的具体实现。</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483705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52927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351079">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351079">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sz="1999">
                <a:latin typeface="+mn-lt"/>
                <a:ea typeface="+mn-ea"/>
                <a:cs typeface="Arial" panose="020B0604020202020204" pitchFamily="34" charset="0"/>
              </a:defRPr>
            </a:lvl1pPr>
            <a:lvl2pPr marL="401476" indent="0" algn="just">
              <a:buSzPct val="100000"/>
              <a:buFont typeface="+mj-lt"/>
              <a:buNone/>
              <a:defRPr sz="1799"/>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思考题</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1"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2"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本节小结</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本章总结</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p>
        </p:txBody>
      </p:sp>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更多信息</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学习推荐</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398" b="0" cap="none" spc="0" dirty="0">
                  <a:ln w="0"/>
                  <a:solidFill>
                    <a:schemeClr val="bg1"/>
                  </a:solidFill>
                  <a:effectLst>
                    <a:outerShdw blurRad="38100" dist="19050" dir="2700000" algn="tl" rotWithShape="0">
                      <a:schemeClr val="dk1">
                        <a:alpha val="40000"/>
                      </a:schemeClr>
                    </a:outerShdw>
                  </a:effectLst>
                </a:rPr>
                <a:t>谢 谢</a:t>
              </a:r>
              <a:endParaRPr lang="en-US" altLang="zh-CN" sz="5398"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599" b="0" cap="none" spc="0" dirty="0">
                  <a:ln w="0"/>
                  <a:solidFill>
                    <a:schemeClr val="bg1"/>
                  </a:solidFill>
                  <a:effectLst>
                    <a:outerShdw blurRad="38100" dist="19050" dir="2700000" algn="tl" rotWithShape="0">
                      <a:schemeClr val="dk1">
                        <a:alpha val="40000"/>
                      </a:schemeClr>
                    </a:outerShdw>
                  </a:effectLst>
                </a:rPr>
                <a:t>www.huawei.com</a:t>
              </a:r>
              <a:endParaRPr lang="zh-CN" altLang="en-US" sz="3599"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136B6-5173-409B-830D-718F5BF18C47}"/>
              </a:ext>
            </a:extLst>
          </p:cNvPr>
          <p:cNvSpPr>
            <a:spLocks noGrp="1"/>
          </p:cNvSpPr>
          <p:nvPr>
            <p:ph type="ctrTitle"/>
          </p:nvPr>
        </p:nvSpPr>
        <p:spPr>
          <a:xfrm>
            <a:off x="4801870" y="1843553"/>
            <a:ext cx="7390130" cy="1929644"/>
          </a:xfrm>
        </p:spPr>
        <p:txBody>
          <a:bodyPr anchor="ctr">
            <a:normAutofit/>
          </a:bodyPr>
          <a:lstStyle>
            <a:lvl1pPr algn="ctr">
              <a:defRPr sz="4400" b="1" baseline="0">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7" name="图片 6">
            <a:extLst>
              <a:ext uri="{FF2B5EF4-FFF2-40B4-BE49-F238E27FC236}">
                <a16:creationId xmlns:a16="http://schemas.microsoft.com/office/drawing/2014/main" id="{B1D503EA-2CDE-4083-8AED-BE4372ECFCB7}"/>
              </a:ext>
            </a:extLst>
          </p:cNvPr>
          <p:cNvPicPr>
            <a:picLocks noChangeAspect="1"/>
          </p:cNvPicPr>
          <p:nvPr userDrawn="1"/>
        </p:nvPicPr>
        <p:blipFill>
          <a:blip r:embed="rId2"/>
          <a:stretch>
            <a:fillRect/>
          </a:stretch>
        </p:blipFill>
        <p:spPr>
          <a:xfrm>
            <a:off x="0" y="0"/>
            <a:ext cx="4801870" cy="6846570"/>
          </a:xfrm>
          <a:prstGeom prst="rect">
            <a:avLst/>
          </a:prstGeom>
        </p:spPr>
      </p:pic>
      <p:pic>
        <p:nvPicPr>
          <p:cNvPr id="4" name="图片 3">
            <a:extLst>
              <a:ext uri="{FF2B5EF4-FFF2-40B4-BE49-F238E27FC236}">
                <a16:creationId xmlns:a16="http://schemas.microsoft.com/office/drawing/2014/main" id="{CDBD9D3D-A080-4583-B067-CAABE7BC12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14299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前言">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前言</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2140570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目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a:t>目标</a:t>
            </a:r>
            <a:endParaRPr lang="zh-CN" altLang="en-US" dirty="0"/>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4066965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9B6CB1C-BC62-4FC6-960A-F525D4AB3A66}"/>
              </a:ext>
            </a:extLst>
          </p:cNvPr>
          <p:cNvSpPr/>
          <p:nvPr userDrawn="1"/>
        </p:nvSpPr>
        <p:spPr>
          <a:xfrm>
            <a:off x="874713" y="0"/>
            <a:ext cx="1778000" cy="6858000"/>
          </a:xfrm>
          <a:prstGeom prst="rect">
            <a:avLst/>
          </a:pr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100"/>
              </a:solidFill>
            </a:endParaRPr>
          </a:p>
        </p:txBody>
      </p:sp>
      <p:pic>
        <p:nvPicPr>
          <p:cNvPr id="8" name="图片 7">
            <a:extLst>
              <a:ext uri="{FF2B5EF4-FFF2-40B4-BE49-F238E27FC236}">
                <a16:creationId xmlns:a16="http://schemas.microsoft.com/office/drawing/2014/main" id="{0362F5DC-16CF-4232-9C5D-E82D9B467F2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 t="-231" r="67439" b="231"/>
          <a:stretch>
            <a:fillRect/>
          </a:stretch>
        </p:blipFill>
        <p:spPr>
          <a:xfrm>
            <a:off x="1478259" y="736600"/>
            <a:ext cx="3085506" cy="5333389"/>
          </a:xfrm>
          <a:prstGeom prst="rect">
            <a:avLst/>
          </a:prstGeom>
        </p:spPr>
      </p:pic>
      <p:sp>
        <p:nvSpPr>
          <p:cNvPr id="9" name="任意多边形 8">
            <a:extLst>
              <a:ext uri="{FF2B5EF4-FFF2-40B4-BE49-F238E27FC236}">
                <a16:creationId xmlns:a16="http://schemas.microsoft.com/office/drawing/2014/main" id="{3AB7643F-10C6-44FB-9DA4-80F42844DC2C}"/>
              </a:ext>
            </a:extLst>
          </p:cNvPr>
          <p:cNvSpPr/>
          <p:nvPr userDrawn="1"/>
        </p:nvSpPr>
        <p:spPr>
          <a:xfrm>
            <a:off x="874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B8E3EF47-2C00-4602-B994-DF980EE0BB91}"/>
              </a:ext>
            </a:extLst>
          </p:cNvPr>
          <p:cNvSpPr txBox="1"/>
          <p:nvPr userDrawn="1"/>
        </p:nvSpPr>
        <p:spPr>
          <a:xfrm>
            <a:off x="4142016" y="1688030"/>
            <a:ext cx="2507794" cy="707886"/>
          </a:xfrm>
          <a:prstGeom prst="rect">
            <a:avLst/>
          </a:prstGeom>
          <a:noFill/>
        </p:spPr>
        <p:txBody>
          <a:bodyPr wrap="square" rtlCol="0">
            <a:spAutoFit/>
            <a:scene3d>
              <a:camera prst="orthographicFront"/>
              <a:lightRig rig="threePt" dir="t"/>
            </a:scene3d>
            <a:sp3d contourW="12700"/>
          </a:bodyPr>
          <a:lstStyle/>
          <a:p>
            <a:pPr algn="ctr"/>
            <a:r>
              <a:rPr lang="zh-CN" altLang="en-US" sz="4000" b="1" dirty="0">
                <a:solidFill>
                  <a:srgbClr val="C00000"/>
                </a:solidFill>
                <a:latin typeface="微软雅黑" panose="020B0503020204020204" pitchFamily="34" charset="-122"/>
                <a:ea typeface="微软雅黑" panose="020B0503020204020204" pitchFamily="34" charset="-122"/>
                <a:cs typeface="PingFang HK" charset="-120"/>
              </a:rPr>
              <a:t>目录</a:t>
            </a:r>
          </a:p>
        </p:txBody>
      </p:sp>
      <p:sp>
        <p:nvSpPr>
          <p:cNvPr id="13" name="内容占位符 2">
            <a:extLst>
              <a:ext uri="{FF2B5EF4-FFF2-40B4-BE49-F238E27FC236}">
                <a16:creationId xmlns:a16="http://schemas.microsoft.com/office/drawing/2014/main" id="{C5A0DE2F-9736-4F09-9703-F6A00F6EC487}"/>
              </a:ext>
            </a:extLst>
          </p:cNvPr>
          <p:cNvSpPr>
            <a:spLocks noGrp="1"/>
          </p:cNvSpPr>
          <p:nvPr>
            <p:ph idx="1"/>
          </p:nvPr>
        </p:nvSpPr>
        <p:spPr>
          <a:xfrm>
            <a:off x="6289296" y="1253331"/>
            <a:ext cx="5212080" cy="4351338"/>
          </a:xfrm>
        </p:spPr>
        <p:txBody>
          <a:bodyPr/>
          <a:lstStyle>
            <a:lvl1pPr>
              <a:lnSpc>
                <a:spcPct val="200000"/>
              </a:lnSpc>
              <a:defRPr b="0" baseline="0">
                <a:solidFill>
                  <a:schemeClr val="tx1"/>
                </a:solidFill>
                <a:latin typeface="微软雅黑" panose="020B0503020204020204" pitchFamily="34" charset="-122"/>
                <a:ea typeface="微软雅黑" panose="020B0503020204020204" pitchFamily="34" charset="-122"/>
              </a:defRPr>
            </a:lvl1pPr>
            <a:lvl2pPr>
              <a:lnSpc>
                <a:spcPct val="200000"/>
              </a:lnSpc>
              <a:defRPr b="0" baseline="0">
                <a:solidFill>
                  <a:schemeClr val="tx1"/>
                </a:solidFill>
                <a:latin typeface="微软雅黑" panose="020B0503020204020204" pitchFamily="34" charset="-122"/>
                <a:ea typeface="微软雅黑" panose="020B0503020204020204" pitchFamily="34" charset="-122"/>
              </a:defRPr>
            </a:lvl2pPr>
            <a:lvl3pPr>
              <a:lnSpc>
                <a:spcPct val="200000"/>
              </a:lnSpc>
              <a:defRPr b="0" baseline="0">
                <a:solidFill>
                  <a:schemeClr val="tx1"/>
                </a:solidFill>
                <a:latin typeface="微软雅黑" panose="020B0503020204020204" pitchFamily="34" charset="-122"/>
                <a:ea typeface="微软雅黑" panose="020B0503020204020204" pitchFamily="34" charset="-122"/>
              </a:defRPr>
            </a:lvl3pPr>
            <a:lvl4pPr>
              <a:lnSpc>
                <a:spcPct val="200000"/>
              </a:lnSpc>
              <a:defRPr b="0" baseline="0">
                <a:solidFill>
                  <a:schemeClr val="tx1"/>
                </a:solidFill>
                <a:latin typeface="微软雅黑" panose="020B0503020204020204" pitchFamily="34" charset="-122"/>
                <a:ea typeface="微软雅黑" panose="020B0503020204020204" pitchFamily="34" charset="-122"/>
              </a:defRPr>
            </a:lvl4pPr>
            <a:lvl5pPr>
              <a:lnSpc>
                <a:spcPct val="200000"/>
              </a:lnSpc>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12" name="图片 11">
            <a:extLst>
              <a:ext uri="{FF2B5EF4-FFF2-40B4-BE49-F238E27FC236}">
                <a16:creationId xmlns:a16="http://schemas.microsoft.com/office/drawing/2014/main" id="{D6DC5BAD-3D81-48C7-B963-F4E7687F6A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70042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sp>
        <p:nvSpPr>
          <p:cNvPr id="11"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版权所有</a:t>
            </a:r>
            <a:r>
              <a:rPr lang="en-US" altLang="zh-CN" sz="1200" baseline="0">
                <a:latin typeface="+mn-lt"/>
                <a:ea typeface="+mn-ea"/>
                <a:cs typeface="Arial" pitchFamily="34" charset="0"/>
              </a:rPr>
              <a:t>© 2020 </a:t>
            </a:r>
            <a:r>
              <a:rPr lang="zh-CN" altLang="en-US" sz="1200" baseline="0" dirty="0">
                <a:latin typeface="+mn-lt"/>
                <a:ea typeface="+mn-ea"/>
                <a:cs typeface="Arial" pitchFamily="34" charset="0"/>
              </a:rPr>
              <a:t>华为技术有限公司</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defRPr>
            </a:lvl1pPr>
            <a:lvl2pPr>
              <a:defRPr b="0" baseline="0">
                <a:solidFill>
                  <a:schemeClr val="tx1"/>
                </a:solidFill>
                <a:latin typeface="微软雅黑" panose="020B0503020204020204" pitchFamily="34" charset="-122"/>
                <a:ea typeface="微软雅黑" panose="020B0503020204020204" pitchFamily="34" charset="-122"/>
              </a:defRPr>
            </a:lvl2pPr>
            <a:lvl3pPr>
              <a:defRPr b="0" baseline="0">
                <a:solidFill>
                  <a:schemeClr val="tx1"/>
                </a:solidFill>
                <a:latin typeface="微软雅黑" panose="020B0503020204020204" pitchFamily="34" charset="-122"/>
                <a:ea typeface="微软雅黑" panose="020B0503020204020204" pitchFamily="34" charset="-122"/>
              </a:defRPr>
            </a:lvl3pPr>
            <a:lvl4pPr>
              <a:defRPr b="0" baseline="0">
                <a:solidFill>
                  <a:schemeClr val="tx1"/>
                </a:solidFill>
                <a:latin typeface="微软雅黑" panose="020B0503020204020204" pitchFamily="34" charset="-122"/>
                <a:ea typeface="微软雅黑" panose="020B0503020204020204" pitchFamily="34" charset="-122"/>
              </a:defRPr>
            </a:lvl4pPr>
            <a:lvl5pPr>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3032361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22396075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总结">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总结</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31091380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思考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2162293" y="42434"/>
            <a:ext cx="1417936" cy="662782"/>
          </a:xfrm>
          <a:ln>
            <a:solidFill>
              <a:schemeClr val="bg1"/>
            </a:solidFill>
          </a:ln>
        </p:spPr>
        <p:txBody>
          <a:bodyPr>
            <a:normAutofit/>
          </a:bodyPr>
          <a:lstStyle>
            <a:lvl1pP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思考题</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
        <p:nvSpPr>
          <p:cNvPr id="7" name="内容占位符 2">
            <a:extLst>
              <a:ext uri="{FF2B5EF4-FFF2-40B4-BE49-F238E27FC236}">
                <a16:creationId xmlns:a16="http://schemas.microsoft.com/office/drawing/2014/main" id="{98239D57-133B-4CA9-BEB0-D9BE7AFE9D96}"/>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defRPr>
            </a:lvl1pPr>
            <a:lvl2pPr marL="914400" indent="-457200">
              <a:buFont typeface="+mj-lt"/>
              <a:buAutoNum type="alphaUcPeriod"/>
              <a:defRPr b="0">
                <a:solidFill>
                  <a:schemeClr val="tx1"/>
                </a:solidFill>
                <a:latin typeface="微软雅黑" panose="020B0503020204020204" pitchFamily="34" charset="-122"/>
                <a:ea typeface="微软雅黑" panose="020B0503020204020204" pitchFamily="34" charset="-122"/>
              </a:defRPr>
            </a:lvl2pPr>
            <a:lvl3pPr>
              <a:defRPr b="0">
                <a:solidFill>
                  <a:schemeClr val="tx1"/>
                </a:solidFill>
                <a:latin typeface="微软雅黑" panose="020B0503020204020204" pitchFamily="34" charset="-122"/>
                <a:ea typeface="微软雅黑" panose="020B0503020204020204" pitchFamily="34" charset="-122"/>
              </a:defRPr>
            </a:lvl3pPr>
            <a:lvl4pPr>
              <a:defRPr b="0">
                <a:solidFill>
                  <a:schemeClr val="tx1"/>
                </a:solidFill>
                <a:latin typeface="微软雅黑" panose="020B0503020204020204" pitchFamily="34" charset="-122"/>
                <a:ea typeface="微软雅黑" panose="020B0503020204020204" pitchFamily="34" charset="-122"/>
              </a:defRPr>
            </a:lvl4pPr>
            <a:lvl5pPr>
              <a:defRPr b="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186328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0C33635-97AC-4971-A826-814D777EEB59}"/>
              </a:ext>
            </a:extLst>
          </p:cNvPr>
          <p:cNvPicPr>
            <a:picLocks noChangeAspect="1"/>
          </p:cNvPicPr>
          <p:nvPr userDrawn="1"/>
        </p:nvPicPr>
        <p:blipFill rotWithShape="1">
          <a:blip r:embed="rId2">
            <a:alphaModFix amt="10000"/>
          </a:blip>
          <a:srcRect l="20954"/>
          <a:stretch>
            <a:fillRect/>
          </a:stretch>
        </p:blipFill>
        <p:spPr>
          <a:xfrm flipH="1">
            <a:off x="9081515" y="-25454"/>
            <a:ext cx="3110485" cy="6883454"/>
          </a:xfrm>
          <a:prstGeom prst="rect">
            <a:avLst/>
          </a:prstGeom>
        </p:spPr>
      </p:pic>
      <p:sp>
        <p:nvSpPr>
          <p:cNvPr id="9" name="i$ľiḑè">
            <a:extLst>
              <a:ext uri="{FF2B5EF4-FFF2-40B4-BE49-F238E27FC236}">
                <a16:creationId xmlns:a16="http://schemas.microsoft.com/office/drawing/2014/main" id="{0D740289-38EC-489C-B8C1-985CA1C9FEA4}"/>
              </a:ext>
            </a:extLst>
          </p:cNvPr>
          <p:cNvSpPr/>
          <p:nvPr userDrawn="1"/>
        </p:nvSpPr>
        <p:spPr bwMode="auto">
          <a:xfrm>
            <a:off x="2088672" y="4246046"/>
            <a:ext cx="254516" cy="24272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endParaRPr/>
          </a:p>
        </p:txBody>
      </p:sp>
      <p:sp>
        <p:nvSpPr>
          <p:cNvPr id="10" name="îśľíḓè">
            <a:extLst>
              <a:ext uri="{FF2B5EF4-FFF2-40B4-BE49-F238E27FC236}">
                <a16:creationId xmlns:a16="http://schemas.microsoft.com/office/drawing/2014/main" id="{CD8CDA15-3987-4232-BA0F-ADCE857916F2}"/>
              </a:ext>
            </a:extLst>
          </p:cNvPr>
          <p:cNvSpPr/>
          <p:nvPr userDrawn="1"/>
        </p:nvSpPr>
        <p:spPr bwMode="auto">
          <a:xfrm>
            <a:off x="4675385" y="4251591"/>
            <a:ext cx="254516" cy="231637"/>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0" h="1750">
                <a:moveTo>
                  <a:pt x="1536" y="0"/>
                </a:moveTo>
                <a:cubicBezTo>
                  <a:pt x="1332" y="0"/>
                  <a:pt x="1165" y="161"/>
                  <a:pt x="1154" y="363"/>
                </a:cubicBezTo>
                <a:lnTo>
                  <a:pt x="766" y="363"/>
                </a:lnTo>
                <a:cubicBezTo>
                  <a:pt x="755" y="161"/>
                  <a:pt x="588" y="0"/>
                  <a:pt x="384" y="0"/>
                </a:cubicBezTo>
                <a:cubicBezTo>
                  <a:pt x="172" y="0"/>
                  <a:pt x="0" y="173"/>
                  <a:pt x="0" y="384"/>
                </a:cubicBezTo>
                <a:cubicBezTo>
                  <a:pt x="0" y="596"/>
                  <a:pt x="172" y="768"/>
                  <a:pt x="384" y="768"/>
                </a:cubicBezTo>
                <a:cubicBezTo>
                  <a:pt x="447" y="768"/>
                  <a:pt x="506" y="751"/>
                  <a:pt x="559" y="724"/>
                </a:cubicBezTo>
                <a:lnTo>
                  <a:pt x="748" y="1046"/>
                </a:lnTo>
                <a:cubicBezTo>
                  <a:pt x="644" y="1115"/>
                  <a:pt x="576" y="1232"/>
                  <a:pt x="576" y="1366"/>
                </a:cubicBezTo>
                <a:cubicBezTo>
                  <a:pt x="576" y="1577"/>
                  <a:pt x="748" y="1750"/>
                  <a:pt x="960" y="1750"/>
                </a:cubicBezTo>
                <a:cubicBezTo>
                  <a:pt x="1172" y="1750"/>
                  <a:pt x="1344" y="1577"/>
                  <a:pt x="1344" y="1366"/>
                </a:cubicBezTo>
                <a:cubicBezTo>
                  <a:pt x="1344" y="1233"/>
                  <a:pt x="1276" y="1115"/>
                  <a:pt x="1173" y="1046"/>
                </a:cubicBezTo>
                <a:lnTo>
                  <a:pt x="1362" y="724"/>
                </a:lnTo>
                <a:cubicBezTo>
                  <a:pt x="1414" y="752"/>
                  <a:pt x="1473" y="768"/>
                  <a:pt x="1536" y="768"/>
                </a:cubicBezTo>
                <a:cubicBezTo>
                  <a:pt x="1748" y="768"/>
                  <a:pt x="1920" y="596"/>
                  <a:pt x="1920" y="384"/>
                </a:cubicBezTo>
                <a:cubicBezTo>
                  <a:pt x="1920" y="173"/>
                  <a:pt x="1748" y="0"/>
                  <a:pt x="1536" y="0"/>
                </a:cubicBezTo>
                <a:close/>
                <a:moveTo>
                  <a:pt x="307" y="623"/>
                </a:moveTo>
                <a:cubicBezTo>
                  <a:pt x="307" y="623"/>
                  <a:pt x="358" y="597"/>
                  <a:pt x="337" y="548"/>
                </a:cubicBezTo>
                <a:cubicBezTo>
                  <a:pt x="327" y="550"/>
                  <a:pt x="301" y="555"/>
                  <a:pt x="280" y="557"/>
                </a:cubicBezTo>
                <a:cubicBezTo>
                  <a:pt x="259" y="560"/>
                  <a:pt x="241" y="548"/>
                  <a:pt x="237" y="537"/>
                </a:cubicBezTo>
                <a:cubicBezTo>
                  <a:pt x="233" y="527"/>
                  <a:pt x="244" y="508"/>
                  <a:pt x="240" y="502"/>
                </a:cubicBezTo>
                <a:cubicBezTo>
                  <a:pt x="235" y="496"/>
                  <a:pt x="219" y="479"/>
                  <a:pt x="225" y="464"/>
                </a:cubicBezTo>
                <a:cubicBezTo>
                  <a:pt x="230" y="449"/>
                  <a:pt x="228" y="442"/>
                  <a:pt x="228" y="442"/>
                </a:cubicBezTo>
                <a:cubicBezTo>
                  <a:pt x="228" y="442"/>
                  <a:pt x="197" y="436"/>
                  <a:pt x="195" y="425"/>
                </a:cubicBezTo>
                <a:cubicBezTo>
                  <a:pt x="192" y="414"/>
                  <a:pt x="236" y="346"/>
                  <a:pt x="236" y="346"/>
                </a:cubicBezTo>
                <a:cubicBezTo>
                  <a:pt x="236" y="346"/>
                  <a:pt x="227" y="330"/>
                  <a:pt x="224" y="321"/>
                </a:cubicBezTo>
                <a:cubicBezTo>
                  <a:pt x="222" y="312"/>
                  <a:pt x="224" y="265"/>
                  <a:pt x="253" y="211"/>
                </a:cubicBezTo>
                <a:cubicBezTo>
                  <a:pt x="281" y="157"/>
                  <a:pt x="347" y="138"/>
                  <a:pt x="434" y="149"/>
                </a:cubicBezTo>
                <a:cubicBezTo>
                  <a:pt x="521" y="160"/>
                  <a:pt x="573" y="248"/>
                  <a:pt x="573" y="301"/>
                </a:cubicBezTo>
                <a:cubicBezTo>
                  <a:pt x="573" y="406"/>
                  <a:pt x="499" y="455"/>
                  <a:pt x="498" y="493"/>
                </a:cubicBezTo>
                <a:cubicBezTo>
                  <a:pt x="496" y="561"/>
                  <a:pt x="573" y="623"/>
                  <a:pt x="573" y="623"/>
                </a:cubicBezTo>
                <a:lnTo>
                  <a:pt x="307" y="623"/>
                </a:lnTo>
                <a:close/>
                <a:moveTo>
                  <a:pt x="883" y="1604"/>
                </a:moveTo>
                <a:cubicBezTo>
                  <a:pt x="883" y="1604"/>
                  <a:pt x="934" y="1579"/>
                  <a:pt x="913" y="1529"/>
                </a:cubicBezTo>
                <a:cubicBezTo>
                  <a:pt x="904" y="1531"/>
                  <a:pt x="877" y="1536"/>
                  <a:pt x="856" y="1539"/>
                </a:cubicBezTo>
                <a:cubicBezTo>
                  <a:pt x="835" y="1541"/>
                  <a:pt x="817" y="1529"/>
                  <a:pt x="813" y="1518"/>
                </a:cubicBezTo>
                <a:cubicBezTo>
                  <a:pt x="809" y="1508"/>
                  <a:pt x="820" y="1489"/>
                  <a:pt x="816" y="1483"/>
                </a:cubicBezTo>
                <a:cubicBezTo>
                  <a:pt x="811" y="1477"/>
                  <a:pt x="795" y="1460"/>
                  <a:pt x="801" y="1445"/>
                </a:cubicBezTo>
                <a:cubicBezTo>
                  <a:pt x="806" y="1430"/>
                  <a:pt x="804" y="1423"/>
                  <a:pt x="804" y="1423"/>
                </a:cubicBezTo>
                <a:cubicBezTo>
                  <a:pt x="804" y="1423"/>
                  <a:pt x="773" y="1417"/>
                  <a:pt x="771" y="1406"/>
                </a:cubicBezTo>
                <a:cubicBezTo>
                  <a:pt x="768" y="1395"/>
                  <a:pt x="812" y="1327"/>
                  <a:pt x="812" y="1327"/>
                </a:cubicBezTo>
                <a:cubicBezTo>
                  <a:pt x="812" y="1327"/>
                  <a:pt x="803" y="1311"/>
                  <a:pt x="800" y="1302"/>
                </a:cubicBezTo>
                <a:cubicBezTo>
                  <a:pt x="798" y="1293"/>
                  <a:pt x="800" y="1246"/>
                  <a:pt x="829" y="1192"/>
                </a:cubicBezTo>
                <a:cubicBezTo>
                  <a:pt x="857" y="1139"/>
                  <a:pt x="923" y="1119"/>
                  <a:pt x="1010" y="1130"/>
                </a:cubicBezTo>
                <a:cubicBezTo>
                  <a:pt x="1097" y="1141"/>
                  <a:pt x="1149" y="1229"/>
                  <a:pt x="1149" y="1282"/>
                </a:cubicBezTo>
                <a:cubicBezTo>
                  <a:pt x="1149" y="1388"/>
                  <a:pt x="1075" y="1436"/>
                  <a:pt x="1074" y="1474"/>
                </a:cubicBezTo>
                <a:cubicBezTo>
                  <a:pt x="1072" y="1542"/>
                  <a:pt x="1149" y="1604"/>
                  <a:pt x="1149" y="1604"/>
                </a:cubicBezTo>
                <a:lnTo>
                  <a:pt x="883" y="1604"/>
                </a:lnTo>
                <a:close/>
                <a:moveTo>
                  <a:pt x="1135" y="1026"/>
                </a:moveTo>
                <a:cubicBezTo>
                  <a:pt x="1082" y="999"/>
                  <a:pt x="1023" y="982"/>
                  <a:pt x="960" y="982"/>
                </a:cubicBezTo>
                <a:cubicBezTo>
                  <a:pt x="897" y="982"/>
                  <a:pt x="838" y="998"/>
                  <a:pt x="785" y="1026"/>
                </a:cubicBezTo>
                <a:lnTo>
                  <a:pt x="596" y="704"/>
                </a:lnTo>
                <a:cubicBezTo>
                  <a:pt x="694" y="639"/>
                  <a:pt x="759" y="530"/>
                  <a:pt x="766" y="406"/>
                </a:cubicBezTo>
                <a:lnTo>
                  <a:pt x="1154" y="406"/>
                </a:lnTo>
                <a:cubicBezTo>
                  <a:pt x="1161" y="530"/>
                  <a:pt x="1226" y="639"/>
                  <a:pt x="1324" y="704"/>
                </a:cubicBezTo>
                <a:lnTo>
                  <a:pt x="1135" y="1026"/>
                </a:lnTo>
                <a:close/>
                <a:moveTo>
                  <a:pt x="1459" y="623"/>
                </a:moveTo>
                <a:cubicBezTo>
                  <a:pt x="1459" y="623"/>
                  <a:pt x="1510" y="597"/>
                  <a:pt x="1489" y="548"/>
                </a:cubicBezTo>
                <a:cubicBezTo>
                  <a:pt x="1479" y="550"/>
                  <a:pt x="1453" y="555"/>
                  <a:pt x="1432" y="557"/>
                </a:cubicBezTo>
                <a:cubicBezTo>
                  <a:pt x="1411" y="560"/>
                  <a:pt x="1393" y="548"/>
                  <a:pt x="1389" y="537"/>
                </a:cubicBezTo>
                <a:cubicBezTo>
                  <a:pt x="1385" y="527"/>
                  <a:pt x="1396" y="508"/>
                  <a:pt x="1392" y="502"/>
                </a:cubicBezTo>
                <a:cubicBezTo>
                  <a:pt x="1387" y="496"/>
                  <a:pt x="1371" y="479"/>
                  <a:pt x="1377" y="464"/>
                </a:cubicBezTo>
                <a:cubicBezTo>
                  <a:pt x="1382" y="449"/>
                  <a:pt x="1380" y="442"/>
                  <a:pt x="1380" y="442"/>
                </a:cubicBezTo>
                <a:cubicBezTo>
                  <a:pt x="1380" y="442"/>
                  <a:pt x="1350" y="436"/>
                  <a:pt x="1347" y="425"/>
                </a:cubicBezTo>
                <a:cubicBezTo>
                  <a:pt x="1344" y="414"/>
                  <a:pt x="1388" y="346"/>
                  <a:pt x="1388" y="346"/>
                </a:cubicBezTo>
                <a:cubicBezTo>
                  <a:pt x="1388" y="346"/>
                  <a:pt x="1379" y="330"/>
                  <a:pt x="1376" y="321"/>
                </a:cubicBezTo>
                <a:cubicBezTo>
                  <a:pt x="1374" y="312"/>
                  <a:pt x="1376" y="265"/>
                  <a:pt x="1405" y="211"/>
                </a:cubicBezTo>
                <a:cubicBezTo>
                  <a:pt x="1433" y="157"/>
                  <a:pt x="1499" y="138"/>
                  <a:pt x="1586" y="149"/>
                </a:cubicBezTo>
                <a:cubicBezTo>
                  <a:pt x="1673" y="160"/>
                  <a:pt x="1725" y="248"/>
                  <a:pt x="1725" y="301"/>
                </a:cubicBezTo>
                <a:cubicBezTo>
                  <a:pt x="1725" y="406"/>
                  <a:pt x="1651" y="455"/>
                  <a:pt x="1650" y="493"/>
                </a:cubicBezTo>
                <a:cubicBezTo>
                  <a:pt x="1648" y="561"/>
                  <a:pt x="1725" y="623"/>
                  <a:pt x="1725" y="623"/>
                </a:cubicBezTo>
                <a:lnTo>
                  <a:pt x="1459" y="623"/>
                </a:ln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 name="isḻïḋè">
            <a:extLst>
              <a:ext uri="{FF2B5EF4-FFF2-40B4-BE49-F238E27FC236}">
                <a16:creationId xmlns:a16="http://schemas.microsoft.com/office/drawing/2014/main" id="{BB644BEA-6A26-431E-8311-27E52DB7E6C6}"/>
              </a:ext>
            </a:extLst>
          </p:cNvPr>
          <p:cNvSpPr/>
          <p:nvPr userDrawn="1"/>
        </p:nvSpPr>
        <p:spPr bwMode="auto">
          <a:xfrm>
            <a:off x="7262100" y="4240346"/>
            <a:ext cx="254513" cy="254129"/>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pic>
        <p:nvPicPr>
          <p:cNvPr id="12" name="图片 11">
            <a:extLst>
              <a:ext uri="{FF2B5EF4-FFF2-40B4-BE49-F238E27FC236}">
                <a16:creationId xmlns:a16="http://schemas.microsoft.com/office/drawing/2014/main" id="{023432F1-D01B-408C-958C-EBC0C3A2FD95}"/>
              </a:ext>
            </a:extLst>
          </p:cNvPr>
          <p:cNvPicPr>
            <a:picLocks noChangeAspect="1"/>
          </p:cNvPicPr>
          <p:nvPr userDrawn="1"/>
        </p:nvPicPr>
        <p:blipFill>
          <a:blip r:embed="rId3"/>
          <a:stretch>
            <a:fillRect/>
          </a:stretch>
        </p:blipFill>
        <p:spPr>
          <a:xfrm>
            <a:off x="4763941" y="2734858"/>
            <a:ext cx="4130138" cy="899220"/>
          </a:xfrm>
          <a:prstGeom prst="rect">
            <a:avLst/>
          </a:prstGeom>
        </p:spPr>
      </p:pic>
      <p:pic>
        <p:nvPicPr>
          <p:cNvPr id="13" name="图片 12" descr="logo副本.png">
            <a:extLst>
              <a:ext uri="{FF2B5EF4-FFF2-40B4-BE49-F238E27FC236}">
                <a16:creationId xmlns:a16="http://schemas.microsoft.com/office/drawing/2014/main" id="{258638E0-0B90-47FB-81DA-402E66A42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0716" y="4024106"/>
            <a:ext cx="2113298" cy="520498"/>
          </a:xfrm>
          <a:prstGeom prst="rect">
            <a:avLst/>
          </a:prstGeom>
        </p:spPr>
      </p:pic>
      <p:pic>
        <p:nvPicPr>
          <p:cNvPr id="14" name="图片 13" descr="未标题-1.png">
            <a:extLst>
              <a:ext uri="{FF2B5EF4-FFF2-40B4-BE49-F238E27FC236}">
                <a16:creationId xmlns:a16="http://schemas.microsoft.com/office/drawing/2014/main" id="{910DF9EB-5161-4A32-AAD0-05F96901569A}"/>
              </a:ext>
            </a:extLst>
          </p:cNvPr>
          <p:cNvPicPr>
            <a:picLocks noChangeAspect="1"/>
          </p:cNvPicPr>
          <p:nvPr userDrawn="1"/>
        </p:nvPicPr>
        <p:blipFill>
          <a:blip r:embed="rId5">
            <a:alphaModFix amt="83000"/>
            <a:extLst>
              <a:ext uri="{28A0092B-C50C-407E-A947-70E740481C1C}">
                <a14:useLocalDpi xmlns:a14="http://schemas.microsoft.com/office/drawing/2010/main" val="0"/>
              </a:ext>
            </a:extLst>
          </a:blip>
          <a:stretch>
            <a:fillRect/>
          </a:stretch>
        </p:blipFill>
        <p:spPr>
          <a:xfrm>
            <a:off x="0" y="0"/>
            <a:ext cx="5743719" cy="6858000"/>
          </a:xfrm>
          <a:prstGeom prst="rect">
            <a:avLst/>
          </a:prstGeom>
        </p:spPr>
      </p:pic>
    </p:spTree>
    <p:extLst>
      <p:ext uri="{BB962C8B-B14F-4D97-AF65-F5344CB8AC3E}">
        <p14:creationId xmlns:p14="http://schemas.microsoft.com/office/powerpoint/2010/main" val="399149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6"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algn="l" defTabSz="1001223" eaLnBrk="0" fontAlgn="auto" hangingPunct="0"/>
            <a:r>
              <a:rPr lang="zh-CN" altLang="en-US" sz="3499" b="1" dirty="0">
                <a:solidFill>
                  <a:schemeClr val="tx1"/>
                </a:solidFill>
                <a:latin typeface="+mn-lt"/>
                <a:ea typeface="+mn-ea"/>
                <a:cs typeface="Arial" pitchFamily="34" charset="0"/>
              </a:rPr>
              <a:t>前言</a:t>
            </a:r>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5"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6"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目标</a:t>
            </a:r>
            <a:endParaRPr lang="en-US" altLang="zh-CN" sz="3499" b="1" dirty="0">
              <a:solidFill>
                <a:schemeClr val="tx1"/>
              </a:solidFill>
              <a:latin typeface="+mn-lt"/>
              <a:ea typeface="+mn-ea"/>
              <a:cs typeface="Arial" pitchFamily="34" charset="0"/>
            </a:endParaRP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目录</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9825899"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本节概述和学习目标</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4" name="矩形 23">
            <a:extLst>
              <a:ext uri="{FF2B5EF4-FFF2-40B4-BE49-F238E27FC236}">
                <a16:creationId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文字边框</a:t>
            </a:r>
          </a:p>
        </p:txBody>
      </p:sp>
      <p:sp>
        <p:nvSpPr>
          <p:cNvPr id="31" name="文本框 30">
            <a:extLst>
              <a:ext uri="{FF2B5EF4-FFF2-40B4-BE49-F238E27FC236}">
                <a16:creationId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红</a:t>
            </a:r>
          </a:p>
        </p:txBody>
      </p:sp>
      <p:sp>
        <p:nvSpPr>
          <p:cNvPr id="33" name="文本框 32">
            <a:extLst>
              <a:ext uri="{FF2B5EF4-FFF2-40B4-BE49-F238E27FC236}">
                <a16:creationId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文字底色</a:t>
            </a:r>
          </a:p>
        </p:txBody>
      </p:sp>
      <p:sp>
        <p:nvSpPr>
          <p:cNvPr id="34" name="矩形 33">
            <a:extLst>
              <a:ext uri="{FF2B5EF4-FFF2-40B4-BE49-F238E27FC236}">
                <a16:creationId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备用</a:t>
            </a:r>
          </a:p>
        </p:txBody>
      </p:sp>
      <p:sp>
        <p:nvSpPr>
          <p:cNvPr id="20" name="矩形 19">
            <a:extLst>
              <a:ext uri="{FF2B5EF4-FFF2-40B4-BE49-F238E27FC236}">
                <a16:creationId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绿</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 id="2147483843" r:id="rId18"/>
    <p:sldLayoutId id="2147483844" r:id="rId19"/>
    <p:sldLayoutId id="2147483845" r:id="rId20"/>
    <p:sldLayoutId id="2147483846" r:id="rId21"/>
    <p:sldLayoutId id="2147483847" r:id="rId22"/>
    <p:sldLayoutId id="2147483848" r:id="rId23"/>
    <p:sldLayoutId id="2147483849" r:id="rId24"/>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pPr>
              <a:lnSpc>
                <a:spcPct val="130000"/>
              </a:lnSpc>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 name="标题 13"/>
          <p:cNvSpPr>
            <a:spLocks noGrp="1"/>
          </p:cNvSpPr>
          <p:nvPr>
            <p:ph type="ctrTitle"/>
          </p:nvPr>
        </p:nvSpPr>
        <p:spPr/>
        <p:txBody>
          <a:bodyPr/>
          <a:lstStyle/>
          <a:p>
            <a:pPr>
              <a:lnSpc>
                <a:spcPct val="130000"/>
              </a:lnSpc>
            </a:pPr>
            <a:r>
              <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rPr>
              <a:t>IP</a:t>
            </a:r>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路由基础</a:t>
            </a:r>
          </a:p>
        </p:txBody>
      </p:sp>
    </p:spTree>
    <p:extLst>
      <p:ext uri="{BB962C8B-B14F-4D97-AF65-F5344CB8AC3E}">
        <p14:creationId xmlns:p14="http://schemas.microsoft.com/office/powerpoint/2010/main" val="1736220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圆角矩形 75"/>
          <p:cNvSpPr/>
          <p:nvPr/>
        </p:nvSpPr>
        <p:spPr>
          <a:xfrm>
            <a:off x="8011042" y="2307209"/>
            <a:ext cx="3587293" cy="385809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圆角矩形 78">
            <a:extLst>
              <a:ext uri="{FF2B5EF4-FFF2-40B4-BE49-F238E27FC236}">
                <a16:creationId xmlns:a16="http://schemas.microsoft.com/office/drawing/2014/main" id="{622EF711-3170-4416-9C65-466B399DA2E1}"/>
              </a:ext>
            </a:extLst>
          </p:cNvPr>
          <p:cNvSpPr/>
          <p:nvPr/>
        </p:nvSpPr>
        <p:spPr>
          <a:xfrm>
            <a:off x="8414919" y="2884028"/>
            <a:ext cx="2509088" cy="2013480"/>
          </a:xfrm>
          <a:prstGeom prst="roundRect">
            <a:avLst>
              <a:gd name="adj" fmla="val 5787"/>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圆角矩形 75"/>
          <p:cNvSpPr/>
          <p:nvPr/>
        </p:nvSpPr>
        <p:spPr>
          <a:xfrm>
            <a:off x="587388" y="2280999"/>
            <a:ext cx="3587293" cy="385809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圆角矩形 75"/>
          <p:cNvSpPr/>
          <p:nvPr/>
        </p:nvSpPr>
        <p:spPr>
          <a:xfrm>
            <a:off x="4302902" y="2289666"/>
            <a:ext cx="3587293" cy="385809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路由信息获取方式</a:t>
            </a:r>
          </a:p>
        </p:txBody>
      </p:sp>
      <p:sp>
        <p:nvSpPr>
          <p:cNvPr id="3" name="内容占位符 14"/>
          <p:cNvSpPr txBox="1">
            <a:spLocks/>
          </p:cNvSpPr>
          <p:nvPr/>
        </p:nvSpPr>
        <p:spPr>
          <a:xfrm>
            <a:off x="587387" y="1243116"/>
            <a:ext cx="10994481" cy="457692"/>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路由器依据路由表进行路由转发，为实现路由转发，路由器需要发现路由，以下为常见的路由获取方式。</a:t>
            </a:r>
          </a:p>
        </p:txBody>
      </p:sp>
      <p:sp>
        <p:nvSpPr>
          <p:cNvPr id="15" name="Text Box 46"/>
          <p:cNvSpPr txBox="1">
            <a:spLocks noChangeArrowheads="1"/>
          </p:cNvSpPr>
          <p:nvPr/>
        </p:nvSpPr>
        <p:spPr bwMode="auto">
          <a:xfrm>
            <a:off x="2156369" y="3213006"/>
            <a:ext cx="936625" cy="31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spcBef>
                <a:spcPct val="0"/>
              </a:spcBef>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GE0/0/0</a:t>
            </a:r>
          </a:p>
        </p:txBody>
      </p:sp>
      <p:sp>
        <p:nvSpPr>
          <p:cNvPr id="72" name="Text Box 113"/>
          <p:cNvSpPr txBox="1">
            <a:spLocks noChangeArrowheads="1"/>
          </p:cNvSpPr>
          <p:nvPr/>
        </p:nvSpPr>
        <p:spPr bwMode="auto">
          <a:xfrm>
            <a:off x="2912627" y="3495863"/>
            <a:ext cx="1223962"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10.1.1.0/24</a:t>
            </a:r>
          </a:p>
        </p:txBody>
      </p:sp>
      <p:pic>
        <p:nvPicPr>
          <p:cNvPr id="8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048531" y="3495863"/>
            <a:ext cx="541200" cy="442799"/>
          </a:xfrm>
          <a:prstGeom prst="rect">
            <a:avLst/>
          </a:prstGeom>
          <a:noFill/>
        </p:spPr>
      </p:pic>
      <p:cxnSp>
        <p:nvCxnSpPr>
          <p:cNvPr id="95" name="直接连接符 94"/>
          <p:cNvCxnSpPr>
            <a:stCxn id="125" idx="3"/>
            <a:endCxn id="130" idx="1"/>
          </p:cNvCxnSpPr>
          <p:nvPr/>
        </p:nvCxnSpPr>
        <p:spPr bwMode="auto">
          <a:xfrm>
            <a:off x="6313164" y="3532906"/>
            <a:ext cx="7909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6" name="直接连接符 95"/>
          <p:cNvCxnSpPr/>
          <p:nvPr/>
        </p:nvCxnSpPr>
        <p:spPr bwMode="auto">
          <a:xfrm flipV="1">
            <a:off x="2912627" y="2991807"/>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7" name="直接连接符 96"/>
          <p:cNvCxnSpPr/>
          <p:nvPr/>
        </p:nvCxnSpPr>
        <p:spPr bwMode="auto">
          <a:xfrm flipV="1">
            <a:off x="2912627" y="3189603"/>
            <a:ext cx="2880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8" name="图片 97" descr="PC.png"/>
          <p:cNvPicPr>
            <a:picLocks noChangeAspect="1"/>
          </p:cNvPicPr>
          <p:nvPr/>
        </p:nvPicPr>
        <p:blipFill>
          <a:blip r:embed="rId4" cstate="print"/>
          <a:stretch>
            <a:fillRect/>
          </a:stretch>
        </p:blipFill>
        <p:spPr>
          <a:xfrm>
            <a:off x="3200659" y="2955603"/>
            <a:ext cx="609376" cy="468000"/>
          </a:xfrm>
          <a:prstGeom prst="rect">
            <a:avLst/>
          </a:prstGeom>
        </p:spPr>
      </p:pic>
      <p:pic>
        <p:nvPicPr>
          <p:cNvPr id="103"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1148431" y="4281881"/>
            <a:ext cx="541200" cy="442799"/>
          </a:xfrm>
          <a:prstGeom prst="rect">
            <a:avLst/>
          </a:prstGeom>
          <a:noFill/>
        </p:spPr>
      </p:pic>
      <p:cxnSp>
        <p:nvCxnSpPr>
          <p:cNvPr id="105" name="直接连接符 104"/>
          <p:cNvCxnSpPr>
            <a:stCxn id="103" idx="0"/>
            <a:endCxn id="81" idx="1"/>
          </p:cNvCxnSpPr>
          <p:nvPr/>
        </p:nvCxnSpPr>
        <p:spPr bwMode="auto">
          <a:xfrm flipV="1">
            <a:off x="1419031" y="3717263"/>
            <a:ext cx="629500" cy="56461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8" name="Text Box 113"/>
          <p:cNvSpPr txBox="1">
            <a:spLocks noChangeArrowheads="1"/>
          </p:cNvSpPr>
          <p:nvPr/>
        </p:nvSpPr>
        <p:spPr bwMode="auto">
          <a:xfrm>
            <a:off x="932407" y="3351847"/>
            <a:ext cx="1223962"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20.1.1.0/24</a:t>
            </a:r>
          </a:p>
        </p:txBody>
      </p:sp>
      <p:sp>
        <p:nvSpPr>
          <p:cNvPr id="109" name="Text Box 46"/>
          <p:cNvSpPr txBox="1">
            <a:spLocks noChangeArrowheads="1"/>
          </p:cNvSpPr>
          <p:nvPr/>
        </p:nvSpPr>
        <p:spPr bwMode="auto">
          <a:xfrm>
            <a:off x="1148431" y="3600992"/>
            <a:ext cx="936625" cy="31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spcBef>
                <a:spcPct val="0"/>
              </a:spcBef>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GE0/0/1</a:t>
            </a:r>
          </a:p>
        </p:txBody>
      </p:sp>
      <p:sp>
        <p:nvSpPr>
          <p:cNvPr id="112" name="Line 52"/>
          <p:cNvSpPr>
            <a:spLocks noChangeShapeType="1"/>
          </p:cNvSpPr>
          <p:nvPr/>
        </p:nvSpPr>
        <p:spPr bwMode="auto">
          <a:xfrm>
            <a:off x="2300559" y="3999919"/>
            <a:ext cx="0" cy="946855"/>
          </a:xfrm>
          <a:prstGeom prst="line">
            <a:avLst/>
          </a:prstGeom>
          <a:noFill/>
          <a:ln w="25400">
            <a:solidFill>
              <a:srgbClr val="EC7061"/>
            </a:solidFill>
            <a:round/>
            <a:headEnd/>
            <a:tailEnd type="triangle" w="med" len="med"/>
          </a:ln>
          <a:extLst>
            <a:ext uri="{909E8E84-426E-40DD-AFC4-6F175D3DCCD1}">
              <a14:hiddenFill xmlns:a14="http://schemas.microsoft.com/office/drawing/2010/main">
                <a:noFill/>
              </a14:hiddenFill>
            </a:ext>
          </a:extLst>
        </p:spPr>
        <p:txBody>
          <a:bodyPr/>
          <a:lstStyle/>
          <a:p>
            <a:pPr>
              <a:lnSpc>
                <a:spcPct val="130000"/>
              </a:lnSpc>
            </a:pP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25"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771964" y="3311506"/>
            <a:ext cx="541200" cy="442799"/>
          </a:xfrm>
          <a:prstGeom prst="rect">
            <a:avLst/>
          </a:prstGeom>
          <a:noFill/>
        </p:spPr>
      </p:pic>
      <p:sp>
        <p:nvSpPr>
          <p:cNvPr id="126" name="Text Box 46"/>
          <p:cNvSpPr txBox="1">
            <a:spLocks noChangeArrowheads="1"/>
          </p:cNvSpPr>
          <p:nvPr/>
        </p:nvSpPr>
        <p:spPr bwMode="auto">
          <a:xfrm>
            <a:off x="6703279" y="4017029"/>
            <a:ext cx="936625" cy="31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spcBef>
                <a:spcPct val="0"/>
              </a:spcBef>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GE0/0/1</a:t>
            </a:r>
          </a:p>
        </p:txBody>
      </p:sp>
      <p:pic>
        <p:nvPicPr>
          <p:cNvPr id="130"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7104112" y="3311506"/>
            <a:ext cx="541200" cy="442799"/>
          </a:xfrm>
          <a:prstGeom prst="rect">
            <a:avLst/>
          </a:prstGeom>
          <a:noFill/>
        </p:spPr>
      </p:pic>
      <p:pic>
        <p:nvPicPr>
          <p:cNvPr id="13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7104112" y="4319618"/>
            <a:ext cx="541200" cy="442799"/>
          </a:xfrm>
          <a:prstGeom prst="rect">
            <a:avLst/>
          </a:prstGeom>
          <a:noFill/>
        </p:spPr>
      </p:pic>
      <p:cxnSp>
        <p:nvCxnSpPr>
          <p:cNvPr id="135" name="直接连接符 134"/>
          <p:cNvCxnSpPr>
            <a:stCxn id="132" idx="0"/>
            <a:endCxn id="130" idx="2"/>
          </p:cNvCxnSpPr>
          <p:nvPr/>
        </p:nvCxnSpPr>
        <p:spPr bwMode="auto">
          <a:xfrm flipV="1">
            <a:off x="7374712" y="3754305"/>
            <a:ext cx="0" cy="5653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1" name="直接连接符 140"/>
          <p:cNvCxnSpPr>
            <a:stCxn id="81" idx="3"/>
          </p:cNvCxnSpPr>
          <p:nvPr/>
        </p:nvCxnSpPr>
        <p:spPr bwMode="auto">
          <a:xfrm>
            <a:off x="2589731" y="3717263"/>
            <a:ext cx="33905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4" name="直接连接符 143"/>
          <p:cNvCxnSpPr/>
          <p:nvPr/>
        </p:nvCxnSpPr>
        <p:spPr bwMode="auto">
          <a:xfrm flipV="1">
            <a:off x="5411924" y="3311506"/>
            <a:ext cx="0" cy="43204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45" name="直接连接符 144"/>
          <p:cNvCxnSpPr>
            <a:endCxn id="125" idx="1"/>
          </p:cNvCxnSpPr>
          <p:nvPr/>
        </p:nvCxnSpPr>
        <p:spPr bwMode="auto">
          <a:xfrm>
            <a:off x="5411924" y="3532906"/>
            <a:ext cx="36004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0" name="Text Box 113"/>
          <p:cNvSpPr txBox="1">
            <a:spLocks noChangeArrowheads="1"/>
          </p:cNvSpPr>
          <p:nvPr/>
        </p:nvSpPr>
        <p:spPr bwMode="auto">
          <a:xfrm>
            <a:off x="4295800" y="3354351"/>
            <a:ext cx="1223962"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30.1.1.0/24</a:t>
            </a:r>
          </a:p>
        </p:txBody>
      </p:sp>
      <p:sp>
        <p:nvSpPr>
          <p:cNvPr id="151" name="Line 52"/>
          <p:cNvSpPr>
            <a:spLocks noChangeShapeType="1"/>
          </p:cNvSpPr>
          <p:nvPr/>
        </p:nvSpPr>
        <p:spPr bwMode="auto">
          <a:xfrm>
            <a:off x="7383034" y="4823674"/>
            <a:ext cx="0" cy="468052"/>
          </a:xfrm>
          <a:prstGeom prst="line">
            <a:avLst/>
          </a:prstGeom>
          <a:noFill/>
          <a:ln w="25400">
            <a:solidFill>
              <a:srgbClr val="EC7061"/>
            </a:solidFill>
            <a:round/>
            <a:headEnd/>
            <a:tailEnd type="triangle" w="med" len="med"/>
          </a:ln>
          <a:extLst>
            <a:ext uri="{909E8E84-426E-40DD-AFC4-6F175D3DCCD1}">
              <a14:hiddenFill xmlns:a14="http://schemas.microsoft.com/office/drawing/2010/main">
                <a:noFill/>
              </a14:hiddenFill>
            </a:ext>
          </a:extLst>
        </p:spPr>
        <p:txBody>
          <a:bodyPr/>
          <a:lstStyle/>
          <a:p>
            <a:pPr>
              <a:lnSpc>
                <a:spcPct val="130000"/>
              </a:lnSpc>
            </a:pP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5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8580276" y="3313332"/>
            <a:ext cx="541200" cy="442799"/>
          </a:xfrm>
          <a:prstGeom prst="rect">
            <a:avLst/>
          </a:prstGeom>
          <a:noFill/>
        </p:spPr>
      </p:pic>
      <p:pic>
        <p:nvPicPr>
          <p:cNvPr id="15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10056440" y="3313332"/>
            <a:ext cx="541200" cy="442799"/>
          </a:xfrm>
          <a:prstGeom prst="rect">
            <a:avLst/>
          </a:prstGeom>
          <a:noFill/>
        </p:spPr>
      </p:pic>
      <p:pic>
        <p:nvPicPr>
          <p:cNvPr id="160"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8580276" y="4321444"/>
            <a:ext cx="541200" cy="442799"/>
          </a:xfrm>
          <a:prstGeom prst="rect">
            <a:avLst/>
          </a:prstGeom>
          <a:noFill/>
        </p:spPr>
      </p:pic>
      <p:cxnSp>
        <p:nvCxnSpPr>
          <p:cNvPr id="161" name="直接连接符 160"/>
          <p:cNvCxnSpPr>
            <a:stCxn id="125" idx="2"/>
            <a:endCxn id="132" idx="1"/>
          </p:cNvCxnSpPr>
          <p:nvPr/>
        </p:nvCxnSpPr>
        <p:spPr bwMode="auto">
          <a:xfrm>
            <a:off x="6042564" y="3754305"/>
            <a:ext cx="1061548" cy="7867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4" name="直接连接符 163"/>
          <p:cNvCxnSpPr>
            <a:stCxn id="160" idx="0"/>
            <a:endCxn id="158" idx="2"/>
          </p:cNvCxnSpPr>
          <p:nvPr/>
        </p:nvCxnSpPr>
        <p:spPr bwMode="auto">
          <a:xfrm flipV="1">
            <a:off x="8850876" y="3756131"/>
            <a:ext cx="0" cy="5653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7" name="直接连接符 166"/>
          <p:cNvCxnSpPr>
            <a:stCxn id="159" idx="1"/>
            <a:endCxn id="158" idx="3"/>
          </p:cNvCxnSpPr>
          <p:nvPr/>
        </p:nvCxnSpPr>
        <p:spPr bwMode="auto">
          <a:xfrm flipH="1">
            <a:off x="9121476" y="3534732"/>
            <a:ext cx="93496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8" name="直接连接符 167"/>
          <p:cNvCxnSpPr>
            <a:stCxn id="160" idx="3"/>
            <a:endCxn id="159" idx="2"/>
          </p:cNvCxnSpPr>
          <p:nvPr/>
        </p:nvCxnSpPr>
        <p:spPr bwMode="auto">
          <a:xfrm flipV="1">
            <a:off x="9121476" y="3756131"/>
            <a:ext cx="1205564" cy="7867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3" name="直接连接符 172"/>
          <p:cNvCxnSpPr>
            <a:stCxn id="159" idx="0"/>
          </p:cNvCxnSpPr>
          <p:nvPr/>
        </p:nvCxnSpPr>
        <p:spPr bwMode="auto">
          <a:xfrm flipH="1" flipV="1">
            <a:off x="10308468" y="3133312"/>
            <a:ext cx="0" cy="18002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74" name="直接连接符 173"/>
          <p:cNvCxnSpPr/>
          <p:nvPr/>
        </p:nvCxnSpPr>
        <p:spPr bwMode="auto">
          <a:xfrm>
            <a:off x="10128448" y="3133312"/>
            <a:ext cx="36004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5" name="Text Box 113"/>
          <p:cNvSpPr txBox="1">
            <a:spLocks noChangeArrowheads="1"/>
          </p:cNvSpPr>
          <p:nvPr/>
        </p:nvSpPr>
        <p:spPr bwMode="auto">
          <a:xfrm>
            <a:off x="9732404" y="2812704"/>
            <a:ext cx="1223962"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40.1.1.0/24</a:t>
            </a:r>
          </a:p>
        </p:txBody>
      </p:sp>
      <p:sp>
        <p:nvSpPr>
          <p:cNvPr id="179" name="Text Box 46"/>
          <p:cNvSpPr txBox="1">
            <a:spLocks noChangeArrowheads="1"/>
          </p:cNvSpPr>
          <p:nvPr/>
        </p:nvSpPr>
        <p:spPr bwMode="auto">
          <a:xfrm>
            <a:off x="9120336" y="4429456"/>
            <a:ext cx="936625" cy="31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spcBef>
                <a:spcPct val="0"/>
              </a:spcBef>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GE0/0/2</a:t>
            </a:r>
          </a:p>
        </p:txBody>
      </p:sp>
      <p:sp>
        <p:nvSpPr>
          <p:cNvPr id="181" name="Line 52"/>
          <p:cNvSpPr>
            <a:spLocks noChangeShapeType="1"/>
          </p:cNvSpPr>
          <p:nvPr/>
        </p:nvSpPr>
        <p:spPr bwMode="auto">
          <a:xfrm>
            <a:off x="8832304" y="4825500"/>
            <a:ext cx="0" cy="468052"/>
          </a:xfrm>
          <a:prstGeom prst="line">
            <a:avLst/>
          </a:prstGeom>
          <a:noFill/>
          <a:ln w="25400">
            <a:solidFill>
              <a:srgbClr val="EC7061"/>
            </a:solidFill>
            <a:round/>
            <a:headEnd/>
            <a:tailEnd type="triangle" w="med" len="med"/>
          </a:ln>
          <a:extLst>
            <a:ext uri="{909E8E84-426E-40DD-AFC4-6F175D3DCCD1}">
              <a14:hiddenFill xmlns:a14="http://schemas.microsoft.com/office/drawing/2010/main">
                <a:noFill/>
              </a14:hiddenFill>
            </a:ext>
          </a:extLst>
        </p:spPr>
        <p:txBody>
          <a:bodyPr/>
          <a:lstStyle/>
          <a:p>
            <a:pPr>
              <a:lnSpc>
                <a:spcPct val="130000"/>
              </a:lnSpc>
            </a:pP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圆角矩形 75"/>
          <p:cNvSpPr/>
          <p:nvPr/>
        </p:nvSpPr>
        <p:spPr>
          <a:xfrm>
            <a:off x="587388" y="1849495"/>
            <a:ext cx="358729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直连路由</a:t>
            </a:r>
          </a:p>
        </p:txBody>
      </p:sp>
      <p:graphicFrame>
        <p:nvGraphicFramePr>
          <p:cNvPr id="73" name="表格 72"/>
          <p:cNvGraphicFramePr>
            <a:graphicFrameLocks noGrp="1"/>
          </p:cNvGraphicFramePr>
          <p:nvPr>
            <p:extLst>
              <p:ext uri="{D42A27DB-BD31-4B8C-83A1-F6EECF244321}">
                <p14:modId xmlns:p14="http://schemas.microsoft.com/office/powerpoint/2010/main" val="2030542106"/>
              </p:ext>
            </p:extLst>
          </p:nvPr>
        </p:nvGraphicFramePr>
        <p:xfrm>
          <a:off x="803412" y="5080039"/>
          <a:ext cx="2994293" cy="987552"/>
        </p:xfrm>
        <a:graphic>
          <a:graphicData uri="http://schemas.openxmlformats.org/drawingml/2006/table">
            <a:tbl>
              <a:tblPr/>
              <a:tblGrid>
                <a:gridCol w="86113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765009">
                  <a:extLst>
                    <a:ext uri="{9D8B030D-6E8A-4147-A177-3AD203B41FA5}">
                      <a16:colId xmlns:a16="http://schemas.microsoft.com/office/drawing/2014/main" val="20002"/>
                    </a:ext>
                  </a:extLst>
                </a:gridCol>
              </a:tblGrid>
              <a:tr h="288000">
                <a:tc>
                  <a:txBody>
                    <a:bodyPr/>
                    <a:lstStyle/>
                    <a:p>
                      <a:pPr marL="0" algn="ctr" defTabSz="914034" rtl="0" eaLnBrk="1" latinLnBrk="0" hangingPunct="1">
                        <a:lnSpc>
                          <a:spcPct val="130000"/>
                        </a:lnSpc>
                        <a:spcBef>
                          <a:spcPts val="0"/>
                        </a:spcBef>
                        <a:spcAft>
                          <a:spcPts val="0"/>
                        </a:spcAft>
                      </a:pP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路由来源</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lnSpc>
                          <a:spcPct val="130000"/>
                        </a:lnSpc>
                        <a:spcBef>
                          <a:spcPts val="0"/>
                        </a:spcBef>
                        <a:spcAft>
                          <a:spcPts val="0"/>
                        </a:spcAft>
                      </a:pP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目的网络</a:t>
                      </a:r>
                      <a:r>
                        <a:rPr lang="en-US" altLang="zh-CN"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lnSpc>
                          <a:spcPct val="130000"/>
                        </a:lnSpc>
                        <a:spcBef>
                          <a:spcPts val="0"/>
                        </a:spcBef>
                        <a:spcAft>
                          <a:spcPts val="0"/>
                        </a:spcAft>
                      </a:pP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8000">
                <a:tc>
                  <a:txBody>
                    <a:bodyPr/>
                    <a:lstStyle/>
                    <a:p>
                      <a:pPr algn="ctr">
                        <a:lnSpc>
                          <a:spcPct val="130000"/>
                        </a:lnSpc>
                        <a:spcBef>
                          <a:spcPts val="0"/>
                        </a:spcBef>
                        <a:spcAft>
                          <a:spcPts val="0"/>
                        </a:spcAft>
                      </a:pPr>
                      <a:r>
                        <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直连</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10.1.1.0/24</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GE0/0/0</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lnSpc>
                          <a:spcPct val="130000"/>
                        </a:lnSpc>
                        <a:spcBef>
                          <a:spcPts val="0"/>
                        </a:spcBef>
                        <a:spcAft>
                          <a:spcPts val="0"/>
                        </a:spcAft>
                      </a:pPr>
                      <a:r>
                        <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直连</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20.1.1.0/24</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5" name="圆角矩形 75"/>
          <p:cNvSpPr/>
          <p:nvPr/>
        </p:nvSpPr>
        <p:spPr>
          <a:xfrm>
            <a:off x="4290982" y="1849495"/>
            <a:ext cx="358729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静态路由</a:t>
            </a:r>
          </a:p>
        </p:txBody>
      </p:sp>
      <p:sp>
        <p:nvSpPr>
          <p:cNvPr id="77" name="圆角矩形 75"/>
          <p:cNvSpPr/>
          <p:nvPr/>
        </p:nvSpPr>
        <p:spPr>
          <a:xfrm>
            <a:off x="7994576" y="1849495"/>
            <a:ext cx="358729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动态路由</a:t>
            </a:r>
          </a:p>
        </p:txBody>
      </p:sp>
      <p:graphicFrame>
        <p:nvGraphicFramePr>
          <p:cNvPr id="78" name="表格 77"/>
          <p:cNvGraphicFramePr>
            <a:graphicFrameLocks noGrp="1"/>
          </p:cNvGraphicFramePr>
          <p:nvPr>
            <p:extLst>
              <p:ext uri="{D42A27DB-BD31-4B8C-83A1-F6EECF244321}">
                <p14:modId xmlns:p14="http://schemas.microsoft.com/office/powerpoint/2010/main" val="3122049384"/>
              </p:ext>
            </p:extLst>
          </p:nvPr>
        </p:nvGraphicFramePr>
        <p:xfrm>
          <a:off x="4735071" y="5409223"/>
          <a:ext cx="2973266" cy="658368"/>
        </p:xfrm>
        <a:graphic>
          <a:graphicData uri="http://schemas.openxmlformats.org/drawingml/2006/table">
            <a:tbl>
              <a:tblPr/>
              <a:tblGrid>
                <a:gridCol w="840105">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765009">
                  <a:extLst>
                    <a:ext uri="{9D8B030D-6E8A-4147-A177-3AD203B41FA5}">
                      <a16:colId xmlns:a16="http://schemas.microsoft.com/office/drawing/2014/main" val="20002"/>
                    </a:ext>
                  </a:extLst>
                </a:gridCol>
              </a:tblGrid>
              <a:tr h="288000">
                <a:tc>
                  <a:txBody>
                    <a:bodyPr/>
                    <a:lstStyle/>
                    <a:p>
                      <a:pPr marL="0" algn="ctr" defTabSz="914034" rtl="0" eaLnBrk="1" latinLnBrk="0" hangingPunct="1">
                        <a:lnSpc>
                          <a:spcPct val="130000"/>
                        </a:lnSpc>
                        <a:spcBef>
                          <a:spcPts val="0"/>
                        </a:spcBef>
                        <a:spcAft>
                          <a:spcPts val="0"/>
                        </a:spcAft>
                      </a:pP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路由来源</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lnSpc>
                          <a:spcPct val="130000"/>
                        </a:lnSpc>
                        <a:spcBef>
                          <a:spcPts val="0"/>
                        </a:spcBef>
                        <a:spcAft>
                          <a:spcPts val="0"/>
                        </a:spcAft>
                      </a:pP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目的网络</a:t>
                      </a:r>
                      <a:r>
                        <a:rPr lang="en-US" altLang="zh-CN"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lnSpc>
                          <a:spcPct val="130000"/>
                        </a:lnSpc>
                        <a:spcBef>
                          <a:spcPts val="0"/>
                        </a:spcBef>
                        <a:spcAft>
                          <a:spcPts val="0"/>
                        </a:spcAft>
                      </a:pP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8000">
                <a:tc>
                  <a:txBody>
                    <a:bodyPr/>
                    <a:lstStyle/>
                    <a:p>
                      <a:pPr algn="ctr">
                        <a:lnSpc>
                          <a:spcPct val="130000"/>
                        </a:lnSpc>
                        <a:spcBef>
                          <a:spcPts val="0"/>
                        </a:spcBef>
                        <a:spcAft>
                          <a:spcPts val="0"/>
                        </a:spcAft>
                      </a:pPr>
                      <a:r>
                        <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静态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30.1.1.0/24</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0" name="TextBox 120">
            <a:extLst>
              <a:ext uri="{FF2B5EF4-FFF2-40B4-BE49-F238E27FC236}">
                <a16:creationId xmlns:a16="http://schemas.microsoft.com/office/drawing/2014/main" id="{C06BA5BA-0AE7-4D5A-B214-BBF66850B18F}"/>
              </a:ext>
            </a:extLst>
          </p:cNvPr>
          <p:cNvSpPr txBox="1"/>
          <p:nvPr/>
        </p:nvSpPr>
        <p:spPr>
          <a:xfrm>
            <a:off x="9485768" y="4256051"/>
            <a:ext cx="1598660" cy="626775"/>
          </a:xfrm>
          <a:prstGeom prst="rect">
            <a:avLst/>
          </a:prstGeom>
          <a:noFill/>
          <a:ln>
            <a:noFill/>
          </a:ln>
        </p:spPr>
        <p:txBody>
          <a:bodyPr wrap="square" rtlCol="0">
            <a:spAutoFit/>
          </a:bodyPr>
          <a:lstStyle/>
          <a:p>
            <a:pPr algn="ctr">
              <a:lnSpc>
                <a:spcPct val="130000"/>
              </a:lnSpc>
            </a:pPr>
            <a:r>
              <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动态路由协议</a:t>
            </a:r>
            <a:endPar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lnSpc>
                <a:spcPct val="130000"/>
              </a:lnSpc>
            </a:pPr>
            <a:r>
              <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82" name="表格 81"/>
          <p:cNvGraphicFramePr>
            <a:graphicFrameLocks noGrp="1"/>
          </p:cNvGraphicFramePr>
          <p:nvPr>
            <p:extLst>
              <p:ext uri="{D42A27DB-BD31-4B8C-83A1-F6EECF244321}">
                <p14:modId xmlns:p14="http://schemas.microsoft.com/office/powerpoint/2010/main" val="1617380948"/>
              </p:ext>
            </p:extLst>
          </p:nvPr>
        </p:nvGraphicFramePr>
        <p:xfrm>
          <a:off x="8091716" y="5409223"/>
          <a:ext cx="3410325" cy="658368"/>
        </p:xfrm>
        <a:graphic>
          <a:graphicData uri="http://schemas.openxmlformats.org/drawingml/2006/table">
            <a:tbl>
              <a:tblPr/>
              <a:tblGrid>
                <a:gridCol w="1324519">
                  <a:extLst>
                    <a:ext uri="{9D8B030D-6E8A-4147-A177-3AD203B41FA5}">
                      <a16:colId xmlns:a16="http://schemas.microsoft.com/office/drawing/2014/main" val="20000"/>
                    </a:ext>
                  </a:extLst>
                </a:gridCol>
                <a:gridCol w="1324518">
                  <a:extLst>
                    <a:ext uri="{9D8B030D-6E8A-4147-A177-3AD203B41FA5}">
                      <a16:colId xmlns:a16="http://schemas.microsoft.com/office/drawing/2014/main" val="20001"/>
                    </a:ext>
                  </a:extLst>
                </a:gridCol>
                <a:gridCol w="761288">
                  <a:extLst>
                    <a:ext uri="{9D8B030D-6E8A-4147-A177-3AD203B41FA5}">
                      <a16:colId xmlns:a16="http://schemas.microsoft.com/office/drawing/2014/main" val="20002"/>
                    </a:ext>
                  </a:extLst>
                </a:gridCol>
              </a:tblGrid>
              <a:tr h="288000">
                <a:tc>
                  <a:txBody>
                    <a:bodyPr/>
                    <a:lstStyle/>
                    <a:p>
                      <a:pPr marL="0" algn="ctr" defTabSz="914034" rtl="0" eaLnBrk="1" latinLnBrk="0" hangingPunct="1">
                        <a:lnSpc>
                          <a:spcPct val="130000"/>
                        </a:lnSpc>
                        <a:spcBef>
                          <a:spcPts val="0"/>
                        </a:spcBef>
                        <a:spcAft>
                          <a:spcPts val="0"/>
                        </a:spcAft>
                      </a:pP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路由来源</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lnSpc>
                          <a:spcPct val="130000"/>
                        </a:lnSpc>
                        <a:spcBef>
                          <a:spcPts val="0"/>
                        </a:spcBef>
                        <a:spcAft>
                          <a:spcPts val="0"/>
                        </a:spcAft>
                      </a:pP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目的网络</a:t>
                      </a:r>
                      <a:r>
                        <a:rPr lang="en-US" altLang="zh-CN"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lnSpc>
                          <a:spcPct val="130000"/>
                        </a:lnSpc>
                        <a:spcBef>
                          <a:spcPts val="0"/>
                        </a:spcBef>
                        <a:spcAft>
                          <a:spcPts val="0"/>
                        </a:spcAft>
                      </a:pP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8000">
                <a:tc>
                  <a:txBody>
                    <a:bodyPr/>
                    <a:lstStyle/>
                    <a:p>
                      <a:pPr algn="ctr">
                        <a:lnSpc>
                          <a:spcPct val="130000"/>
                        </a:lnSpc>
                        <a:spcBef>
                          <a:spcPts val="0"/>
                        </a:spcBef>
                        <a:spcAft>
                          <a:spcPts val="0"/>
                        </a:spcAft>
                      </a:pPr>
                      <a:r>
                        <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动态路由协议</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40.1.1.0/24</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GE0/0/2</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矩形 3"/>
          <p:cNvSpPr/>
          <p:nvPr/>
        </p:nvSpPr>
        <p:spPr>
          <a:xfrm>
            <a:off x="587388" y="2279096"/>
            <a:ext cx="3600400" cy="350160"/>
          </a:xfrm>
          <a:prstGeom prst="rect">
            <a:avLst/>
          </a:prstGeom>
        </p:spPr>
        <p:txBody>
          <a:bodyPr wrap="square">
            <a:spAutoFit/>
          </a:bodyPr>
          <a:lstStyle/>
          <a:p>
            <a:pPr marL="285750" lvl="0" indent="-285750" algn="just" fontAlgn="auto">
              <a:lnSpc>
                <a:spcPct val="130000"/>
              </a:lnSpc>
              <a:buFont typeface="Arial" panose="020B0604020202020204" pitchFamily="34" charset="0"/>
              <a:buChar char="•"/>
            </a:pP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由设备自动生成指向本地直连网络</a:t>
            </a:r>
          </a:p>
        </p:txBody>
      </p:sp>
      <p:sp>
        <p:nvSpPr>
          <p:cNvPr id="5" name="矩形 4"/>
          <p:cNvSpPr/>
          <p:nvPr/>
        </p:nvSpPr>
        <p:spPr>
          <a:xfrm>
            <a:off x="4295800" y="2292850"/>
            <a:ext cx="3600400" cy="350160"/>
          </a:xfrm>
          <a:prstGeom prst="rect">
            <a:avLst/>
          </a:prstGeom>
        </p:spPr>
        <p:txBody>
          <a:bodyPr wrap="square">
            <a:spAutoFit/>
          </a:bodyPr>
          <a:lstStyle/>
          <a:p>
            <a:pPr marL="285750" lvl="0" indent="-285750" algn="just" fontAlgn="auto">
              <a:lnSpc>
                <a:spcPct val="130000"/>
              </a:lnSpc>
              <a:buFont typeface="Arial" panose="020B0604020202020204" pitchFamily="34" charset="0"/>
              <a:buChar char="•"/>
            </a:pP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由网络管理员手工配置的路由条目</a:t>
            </a:r>
          </a:p>
        </p:txBody>
      </p:sp>
      <p:sp>
        <p:nvSpPr>
          <p:cNvPr id="6" name="矩形 5"/>
          <p:cNvSpPr/>
          <p:nvPr/>
        </p:nvSpPr>
        <p:spPr>
          <a:xfrm>
            <a:off x="8004212" y="2315100"/>
            <a:ext cx="3600400" cy="350160"/>
          </a:xfrm>
          <a:prstGeom prst="rect">
            <a:avLst/>
          </a:prstGeom>
        </p:spPr>
        <p:txBody>
          <a:bodyPr wrap="square">
            <a:spAutoFit/>
          </a:bodyPr>
          <a:lstStyle/>
          <a:p>
            <a:pPr marL="285750" lvl="0" indent="-285750" algn="just" fontAlgn="auto">
              <a:lnSpc>
                <a:spcPct val="130000"/>
              </a:lnSpc>
              <a:buFont typeface="Arial" panose="020B0604020202020204" pitchFamily="34" charset="0"/>
              <a:buChar char="•"/>
            </a:pP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路由器运行动态路由协议学习到的路由</a:t>
            </a:r>
          </a:p>
        </p:txBody>
      </p:sp>
    </p:spTree>
    <p:extLst>
      <p:ext uri="{BB962C8B-B14F-4D97-AF65-F5344CB8AC3E}">
        <p14:creationId xmlns:p14="http://schemas.microsoft.com/office/powerpoint/2010/main" val="3457515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直连路由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3548642" y="2924944"/>
            <a:ext cx="1085554" cy="523220"/>
          </a:xfrm>
          <a:prstGeom prst="rect">
            <a:avLst/>
          </a:prstGeom>
        </p:spPr>
        <p:txBody>
          <a:bodyPr wrap="none">
            <a:spAutoFit/>
          </a:bodyPr>
          <a:lstStyle/>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GE0/0/1</a:t>
            </a: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 name="矩形 9"/>
          <p:cNvSpPr/>
          <p:nvPr/>
        </p:nvSpPr>
        <p:spPr>
          <a:xfrm>
            <a:off x="1998730" y="2433098"/>
            <a:ext cx="1085554" cy="523220"/>
          </a:xfrm>
          <a:prstGeom prst="rect">
            <a:avLst/>
          </a:prstGeom>
        </p:spPr>
        <p:txBody>
          <a:bodyPr wrap="none">
            <a:spAutoFit/>
          </a:bodyPr>
          <a:lstStyle/>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GE0/0/0</a:t>
            </a:r>
          </a:p>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 name="矩形 21"/>
          <p:cNvSpPr/>
          <p:nvPr/>
        </p:nvSpPr>
        <p:spPr>
          <a:xfrm>
            <a:off x="3061300" y="3115065"/>
            <a:ext cx="521297" cy="346698"/>
          </a:xfrm>
          <a:prstGeom prst="rect">
            <a:avLst/>
          </a:prstGeom>
        </p:spPr>
        <p:txBody>
          <a:bodyPr wrap="non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RTB</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 name="Content Placeholder 2"/>
          <p:cNvSpPr txBox="1">
            <a:spLocks/>
          </p:cNvSpPr>
          <p:nvPr/>
        </p:nvSpPr>
        <p:spPr>
          <a:xfrm>
            <a:off x="6096000" y="2318368"/>
            <a:ext cx="5649913" cy="2221265"/>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直连路由指向本地直连网络的路由，由设备自动生成。</a:t>
            </a:r>
          </a:p>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当路由器为路由转发的最后一跳路由器时，</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报文匹配直连路由，路由器转发</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报文到目的主机。</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使用直连路由进行路由转发时，报文的目的</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和路由器接口</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在一个网段之中。</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5" name="直接连接符 4"/>
          <p:cNvCxnSpPr>
            <a:stCxn id="41" idx="8"/>
            <a:endCxn id="42" idx="21"/>
          </p:cNvCxnSpPr>
          <p:nvPr/>
        </p:nvCxnSpPr>
        <p:spPr bwMode="auto">
          <a:xfrm>
            <a:off x="1700035" y="2956318"/>
            <a:ext cx="3151392" cy="89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 name="Text Box 12"/>
          <p:cNvSpPr txBox="1">
            <a:spLocks noChangeArrowheads="1"/>
          </p:cNvSpPr>
          <p:nvPr/>
        </p:nvSpPr>
        <p:spPr bwMode="auto">
          <a:xfrm>
            <a:off x="1379476" y="4373222"/>
            <a:ext cx="2391568"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路由表中的直连路由</a:t>
            </a:r>
          </a:p>
        </p:txBody>
      </p:sp>
      <p:sp>
        <p:nvSpPr>
          <p:cNvPr id="41" name="Freeform 159"/>
          <p:cNvSpPr/>
          <p:nvPr/>
        </p:nvSpPr>
        <p:spPr>
          <a:xfrm flipH="1">
            <a:off x="648804" y="2620370"/>
            <a:ext cx="1051231" cy="49194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30000"/>
              </a:lnSpc>
            </a:pP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Freeform 159"/>
          <p:cNvSpPr/>
          <p:nvPr/>
        </p:nvSpPr>
        <p:spPr>
          <a:xfrm flipH="1">
            <a:off x="4851427" y="2620370"/>
            <a:ext cx="1051231" cy="49194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30000"/>
              </a:lnSpc>
            </a:pP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5" name="表格 44"/>
          <p:cNvGraphicFramePr>
            <a:graphicFrameLocks noGrp="1"/>
          </p:cNvGraphicFramePr>
          <p:nvPr>
            <p:extLst>
              <p:ext uri="{D42A27DB-BD31-4B8C-83A1-F6EECF244321}">
                <p14:modId xmlns:p14="http://schemas.microsoft.com/office/powerpoint/2010/main" val="3999710946"/>
              </p:ext>
            </p:extLst>
          </p:nvPr>
        </p:nvGraphicFramePr>
        <p:xfrm>
          <a:off x="1379476" y="4725144"/>
          <a:ext cx="4171470" cy="1106424"/>
        </p:xfrm>
        <a:graphic>
          <a:graphicData uri="http://schemas.openxmlformats.org/drawingml/2006/table">
            <a:tbl>
              <a:tblPr/>
              <a:tblGrid>
                <a:gridCol w="1287921">
                  <a:extLst>
                    <a:ext uri="{9D8B030D-6E8A-4147-A177-3AD203B41FA5}">
                      <a16:colId xmlns:a16="http://schemas.microsoft.com/office/drawing/2014/main" val="20000"/>
                    </a:ext>
                  </a:extLst>
                </a:gridCol>
                <a:gridCol w="845840">
                  <a:extLst>
                    <a:ext uri="{9D8B030D-6E8A-4147-A177-3AD203B41FA5}">
                      <a16:colId xmlns:a16="http://schemas.microsoft.com/office/drawing/2014/main" val="20001"/>
                    </a:ext>
                  </a:extLst>
                </a:gridCol>
                <a:gridCol w="1188824">
                  <a:extLst>
                    <a:ext uri="{9D8B030D-6E8A-4147-A177-3AD203B41FA5}">
                      <a16:colId xmlns:a16="http://schemas.microsoft.com/office/drawing/2014/main" val="20002"/>
                    </a:ext>
                  </a:extLst>
                </a:gridCol>
                <a:gridCol w="848885">
                  <a:extLst>
                    <a:ext uri="{9D8B030D-6E8A-4147-A177-3AD203B41FA5}">
                      <a16:colId xmlns:a16="http://schemas.microsoft.com/office/drawing/2014/main" val="20003"/>
                    </a:ext>
                  </a:extLst>
                </a:gridCol>
              </a:tblGrid>
              <a:tr h="32400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来源</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24000">
                <a:tc>
                  <a:txBody>
                    <a:bodyPr/>
                    <a:lstStyle/>
                    <a:p>
                      <a:pPr lvl="0" algn="ctr">
                        <a:lnSpc>
                          <a:spcPct val="1300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10.0.0.0/24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直连</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4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10.0.0.2</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r h="324000">
                <a:tc>
                  <a:txBody>
                    <a:bodyPr/>
                    <a:lstStyle/>
                    <a:p>
                      <a:pPr lvl="0" algn="ctr">
                        <a:lnSpc>
                          <a:spcPct val="1300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20.1.1.0/24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直连</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4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20.1.1.2</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GE0/0/1</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6" name="圆角矩形 75"/>
          <p:cNvSpPr/>
          <p:nvPr/>
        </p:nvSpPr>
        <p:spPr>
          <a:xfrm>
            <a:off x="446089" y="1700808"/>
            <a:ext cx="5606152" cy="471749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圆角矩形 75"/>
          <p:cNvSpPr/>
          <p:nvPr/>
        </p:nvSpPr>
        <p:spPr>
          <a:xfrm>
            <a:off x="453843" y="1270784"/>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直连路由</a:t>
            </a:r>
          </a:p>
        </p:txBody>
      </p:sp>
      <p:sp>
        <p:nvSpPr>
          <p:cNvPr id="49" name="Freeform 67"/>
          <p:cNvSpPr/>
          <p:nvPr/>
        </p:nvSpPr>
        <p:spPr>
          <a:xfrm rot="8740733" flipV="1">
            <a:off x="2039890" y="3175219"/>
            <a:ext cx="1083879" cy="1037419"/>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矩形 1"/>
          <p:cNvSpPr/>
          <p:nvPr/>
        </p:nvSpPr>
        <p:spPr>
          <a:xfrm>
            <a:off x="627449" y="2753053"/>
            <a:ext cx="1085554"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10.0.0.0/24</a:t>
            </a:r>
          </a:p>
        </p:txBody>
      </p:sp>
      <p:sp>
        <p:nvSpPr>
          <p:cNvPr id="18" name="矩形 17"/>
          <p:cNvSpPr/>
          <p:nvPr/>
        </p:nvSpPr>
        <p:spPr>
          <a:xfrm>
            <a:off x="4858889" y="2753053"/>
            <a:ext cx="1085554"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20.1.1.0/24</a:t>
            </a:r>
          </a:p>
        </p:txBody>
      </p:sp>
      <p:pic>
        <p:nvPicPr>
          <p:cNvPr id="1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029974" y="2682522"/>
            <a:ext cx="564925" cy="462211"/>
          </a:xfrm>
          <a:prstGeom prst="rect">
            <a:avLst/>
          </a:prstGeom>
          <a:noFill/>
        </p:spPr>
      </p:pic>
    </p:spTree>
    <p:extLst>
      <p:ext uri="{BB962C8B-B14F-4D97-AF65-F5344CB8AC3E}">
        <p14:creationId xmlns:p14="http://schemas.microsoft.com/office/powerpoint/2010/main" val="2676173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直连路由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Text Box 12"/>
          <p:cNvSpPr txBox="1">
            <a:spLocks noChangeArrowheads="1"/>
          </p:cNvSpPr>
          <p:nvPr/>
        </p:nvSpPr>
        <p:spPr bwMode="auto">
          <a:xfrm>
            <a:off x="1296329" y="4452812"/>
            <a:ext cx="2391568"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路由表中的直连路由</a:t>
            </a:r>
          </a:p>
        </p:txBody>
      </p:sp>
      <p:sp>
        <p:nvSpPr>
          <p:cNvPr id="9" name="矩形 8"/>
          <p:cNvSpPr/>
          <p:nvPr/>
        </p:nvSpPr>
        <p:spPr>
          <a:xfrm>
            <a:off x="3528360" y="2851306"/>
            <a:ext cx="1085554" cy="523220"/>
          </a:xfrm>
          <a:prstGeom prst="rect">
            <a:avLst/>
          </a:prstGeom>
        </p:spPr>
        <p:txBody>
          <a:bodyPr wrap="none">
            <a:spAutoFit/>
          </a:bodyPr>
          <a:lstStyle/>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GE0/0/1</a:t>
            </a: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 name="矩形 9"/>
          <p:cNvSpPr/>
          <p:nvPr/>
        </p:nvSpPr>
        <p:spPr>
          <a:xfrm>
            <a:off x="1955540" y="2312876"/>
            <a:ext cx="1085554" cy="523220"/>
          </a:xfrm>
          <a:prstGeom prst="rect">
            <a:avLst/>
          </a:prstGeom>
        </p:spPr>
        <p:txBody>
          <a:bodyPr wrap="none">
            <a:spAutoFit/>
          </a:bodyPr>
          <a:lstStyle/>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GE0/0/0</a:t>
            </a:r>
          </a:p>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1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005226" y="2632136"/>
            <a:ext cx="564925" cy="462211"/>
          </a:xfrm>
          <a:prstGeom prst="rect">
            <a:avLst/>
          </a:prstGeom>
          <a:noFill/>
        </p:spPr>
      </p:pic>
      <p:pic>
        <p:nvPicPr>
          <p:cNvPr id="15"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283456" y="2632136"/>
            <a:ext cx="564925" cy="462211"/>
          </a:xfrm>
          <a:prstGeom prst="rect">
            <a:avLst/>
          </a:prstGeom>
          <a:noFill/>
        </p:spPr>
      </p:pic>
      <p:pic>
        <p:nvPicPr>
          <p:cNvPr id="16"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731404" y="2632136"/>
            <a:ext cx="564925" cy="462211"/>
          </a:xfrm>
          <a:prstGeom prst="rect">
            <a:avLst/>
          </a:prstGeom>
          <a:noFill/>
        </p:spPr>
      </p:pic>
      <p:sp>
        <p:nvSpPr>
          <p:cNvPr id="18" name="矩形 17"/>
          <p:cNvSpPr/>
          <p:nvPr/>
        </p:nvSpPr>
        <p:spPr>
          <a:xfrm>
            <a:off x="4223792" y="2312876"/>
            <a:ext cx="1085554" cy="523220"/>
          </a:xfrm>
          <a:prstGeom prst="rect">
            <a:avLst/>
          </a:prstGeom>
        </p:spPr>
        <p:txBody>
          <a:bodyPr wrap="none">
            <a:spAutoFit/>
          </a:bodyPr>
          <a:lstStyle/>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GE0/0/1</a:t>
            </a:r>
          </a:p>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20.1.1.3/24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 name="矩形 18"/>
          <p:cNvSpPr/>
          <p:nvPr/>
        </p:nvSpPr>
        <p:spPr>
          <a:xfrm>
            <a:off x="1269505" y="2851306"/>
            <a:ext cx="1085554" cy="523220"/>
          </a:xfrm>
          <a:prstGeom prst="rect">
            <a:avLst/>
          </a:prstGeom>
        </p:spPr>
        <p:txBody>
          <a:bodyPr wrap="none">
            <a:spAutoFit/>
          </a:bodyPr>
          <a:lstStyle/>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GE0/0/0</a:t>
            </a: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10.0.0.1/24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 name="矩形 19"/>
          <p:cNvSpPr/>
          <p:nvPr/>
        </p:nvSpPr>
        <p:spPr>
          <a:xfrm>
            <a:off x="747607" y="3034840"/>
            <a:ext cx="532517" cy="346698"/>
          </a:xfrm>
          <a:prstGeom prst="rect">
            <a:avLst/>
          </a:prstGeom>
        </p:spPr>
        <p:txBody>
          <a:bodyPr wrap="non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 name="矩形 20"/>
          <p:cNvSpPr/>
          <p:nvPr/>
        </p:nvSpPr>
        <p:spPr>
          <a:xfrm>
            <a:off x="5305270" y="3044144"/>
            <a:ext cx="521297" cy="346698"/>
          </a:xfrm>
          <a:prstGeom prst="rect">
            <a:avLst/>
          </a:prstGeom>
        </p:spPr>
        <p:txBody>
          <a:bodyPr wrap="non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RTC</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 name="矩形 21"/>
          <p:cNvSpPr/>
          <p:nvPr/>
        </p:nvSpPr>
        <p:spPr>
          <a:xfrm>
            <a:off x="3027040" y="3044144"/>
            <a:ext cx="521297" cy="346698"/>
          </a:xfrm>
          <a:prstGeom prst="rect">
            <a:avLst/>
          </a:prstGeom>
        </p:spPr>
        <p:txBody>
          <a:bodyPr wrap="non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RTB</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3" name="直接连接符 2"/>
          <p:cNvCxnSpPr>
            <a:stCxn id="16" idx="3"/>
            <a:endCxn id="11" idx="1"/>
          </p:cNvCxnSpPr>
          <p:nvPr/>
        </p:nvCxnSpPr>
        <p:spPr bwMode="auto">
          <a:xfrm>
            <a:off x="1296329" y="2863242"/>
            <a:ext cx="170889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 name="直接连接符 4"/>
          <p:cNvCxnSpPr>
            <a:stCxn id="11" idx="3"/>
            <a:endCxn id="15" idx="1"/>
          </p:cNvCxnSpPr>
          <p:nvPr/>
        </p:nvCxnSpPr>
        <p:spPr bwMode="auto">
          <a:xfrm>
            <a:off x="3570151" y="2863242"/>
            <a:ext cx="17133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graphicFrame>
        <p:nvGraphicFramePr>
          <p:cNvPr id="39" name="表格 38"/>
          <p:cNvGraphicFramePr>
            <a:graphicFrameLocks noGrp="1"/>
          </p:cNvGraphicFramePr>
          <p:nvPr>
            <p:extLst>
              <p:ext uri="{D42A27DB-BD31-4B8C-83A1-F6EECF244321}">
                <p14:modId xmlns:p14="http://schemas.microsoft.com/office/powerpoint/2010/main" val="1005729515"/>
              </p:ext>
            </p:extLst>
          </p:nvPr>
        </p:nvGraphicFramePr>
        <p:xfrm>
          <a:off x="1296329" y="4812043"/>
          <a:ext cx="3906375" cy="737616"/>
        </p:xfrm>
        <a:graphic>
          <a:graphicData uri="http://schemas.openxmlformats.org/drawingml/2006/table">
            <a:tbl>
              <a:tblPr/>
              <a:tblGrid>
                <a:gridCol w="120607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113275">
                  <a:extLst>
                    <a:ext uri="{9D8B030D-6E8A-4147-A177-3AD203B41FA5}">
                      <a16:colId xmlns:a16="http://schemas.microsoft.com/office/drawing/2014/main" val="20002"/>
                    </a:ext>
                  </a:extLst>
                </a:gridCol>
                <a:gridCol w="794938">
                  <a:extLst>
                    <a:ext uri="{9D8B030D-6E8A-4147-A177-3AD203B41FA5}">
                      <a16:colId xmlns:a16="http://schemas.microsoft.com/office/drawing/2014/main" val="20003"/>
                    </a:ext>
                  </a:extLst>
                </a:gridCol>
              </a:tblGrid>
              <a:tr h="32400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来源</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24000">
                <a:tc>
                  <a:txBody>
                    <a:bodyPr/>
                    <a:lstStyle/>
                    <a:p>
                      <a:pPr algn="ctr">
                        <a:lnSpc>
                          <a:spcPct val="130000"/>
                        </a:lnSpc>
                        <a:spcBef>
                          <a:spcPts val="0"/>
                        </a:spcBef>
                        <a:spcAft>
                          <a:spcPts val="0"/>
                        </a:spcAft>
                      </a:pPr>
                      <a:r>
                        <a:rPr lang="en-US" altLang="zh-CN" sz="1400" b="0" dirty="0">
                          <a:latin typeface="Huawei Sans" panose="020C0503030203020204" pitchFamily="34" charset="0"/>
                          <a:ea typeface="方正兰亭黑简体" panose="02000000000000000000" pitchFamily="2" charset="-122"/>
                          <a:cs typeface="+mn-ea"/>
                          <a:sym typeface="Huawei Sans" panose="020C0503030203020204" pitchFamily="34" charset="0"/>
                        </a:rPr>
                        <a:t>20.1.1.0/24</a:t>
                      </a:r>
                      <a:endParaRPr lang="zh-CN" altLang="en-US"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zh-CN" altLang="en-US"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直连</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4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20.1.1.2</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G0/0/1</a:t>
                      </a:r>
                      <a:endParaRPr lang="zh-CN" altLang="en-US"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0" name="Freeform 67"/>
          <p:cNvSpPr/>
          <p:nvPr/>
        </p:nvSpPr>
        <p:spPr>
          <a:xfrm rot="8740733" flipV="1">
            <a:off x="2039890" y="3175219"/>
            <a:ext cx="1083879" cy="1037419"/>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圆角矩形 75"/>
          <p:cNvSpPr/>
          <p:nvPr/>
        </p:nvSpPr>
        <p:spPr>
          <a:xfrm>
            <a:off x="446089" y="1700386"/>
            <a:ext cx="5606152" cy="464493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圆角矩形 75"/>
          <p:cNvSpPr/>
          <p:nvPr/>
        </p:nvSpPr>
        <p:spPr>
          <a:xfrm>
            <a:off x="453843" y="1265589"/>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直连路由</a:t>
            </a:r>
          </a:p>
        </p:txBody>
      </p:sp>
      <p:sp>
        <p:nvSpPr>
          <p:cNvPr id="47" name="Content Placeholder 2"/>
          <p:cNvSpPr txBox="1">
            <a:spLocks/>
          </p:cNvSpPr>
          <p:nvPr/>
        </p:nvSpPr>
        <p:spPr>
          <a:xfrm>
            <a:off x="6140475" y="2368501"/>
            <a:ext cx="5649913" cy="2120998"/>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gn="just">
              <a:lnSpc>
                <a:spcPct val="130000"/>
              </a:lnSpc>
              <a:spcBef>
                <a:spcPct val="0"/>
              </a:spcBef>
              <a:buClrTx/>
              <a:buSzPct val="100000"/>
              <a:buFont typeface="Arial" panose="020B0604020202020204" pitchFamily="34" charset="0"/>
              <a:buChar char="•"/>
            </a:pPr>
            <a:endParaRPr lang="zh-CN" altLang="en-US" sz="1800" kern="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 name="矩形 1"/>
          <p:cNvSpPr/>
          <p:nvPr/>
        </p:nvSpPr>
        <p:spPr>
          <a:xfrm>
            <a:off x="6059488" y="2513573"/>
            <a:ext cx="5686425" cy="1255728"/>
          </a:xfrm>
          <a:prstGeom prst="rect">
            <a:avLst/>
          </a:prstGeom>
        </p:spPr>
        <p:txBody>
          <a:bodyPr wrap="square">
            <a:spAutoFit/>
          </a:bodyPr>
          <a:lstStyle/>
          <a:p>
            <a:pPr marL="301625" lvl="0" indent="-301625" algn="just" defTabSz="801688" fontAlgn="ctr">
              <a:lnSpc>
                <a:spcPct val="140000"/>
              </a:lnSpc>
              <a:spcBef>
                <a:spcPct val="30000"/>
              </a:spcBef>
              <a:spcAft>
                <a:spcPct val="0"/>
              </a:spcAft>
              <a:buSzPct val="100000"/>
              <a:buFont typeface="Arial" panose="020B0604020202020204" pitchFamily="34" charset="0"/>
              <a:buChar char="•"/>
              <a:defRPr/>
            </a:pP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并不是所有接口生成的直连路由都会出现在路由表中，直连路由出现在路由表中的前提是该接口的物理状态、协议状态都为</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UP</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nvGrpSpPr>
          <p:cNvPr id="28" name="组合 28"/>
          <p:cNvGrpSpPr>
            <a:grpSpLocks noChangeAspect="1"/>
          </p:cNvGrpSpPr>
          <p:nvPr/>
        </p:nvGrpSpPr>
        <p:grpSpPr>
          <a:xfrm>
            <a:off x="2709559" y="2737895"/>
            <a:ext cx="288969" cy="288969"/>
            <a:chOff x="5076056" y="3356992"/>
            <a:chExt cx="436268" cy="436268"/>
          </a:xfrm>
        </p:grpSpPr>
        <p:sp>
          <p:nvSpPr>
            <p:cNvPr id="29" name="椭圆 27"/>
            <p:cNvSpPr/>
            <p:nvPr/>
          </p:nvSpPr>
          <p:spPr bwMode="auto">
            <a:xfrm>
              <a:off x="5076056" y="3356992"/>
              <a:ext cx="432048" cy="432048"/>
            </a:xfrm>
            <a:prstGeom prst="ellipse">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784225" eaLnBrk="0" fontAlgn="base" latinLnBrk="0" hangingPunct="0">
                <a:lnSpc>
                  <a:spcPct val="100000"/>
                </a:lnSpc>
                <a:spcBef>
                  <a:spcPct val="0"/>
                </a:spcBef>
                <a:spcAft>
                  <a:spcPct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禁止符 23"/>
            <p:cNvSpPr/>
            <p:nvPr/>
          </p:nvSpPr>
          <p:spPr>
            <a:xfrm>
              <a:off x="5076056" y="3356992"/>
              <a:ext cx="436268" cy="436268"/>
            </a:xfrm>
            <a:prstGeom prst="noSmoking">
              <a:avLst>
                <a:gd name="adj" fmla="val 15475"/>
              </a:avLst>
            </a:prstGeom>
            <a:solidFill>
              <a:srgbClr val="EC7061">
                <a:lumMod val="10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C7061"/>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5" name="Text Box 12"/>
          <p:cNvSpPr txBox="1">
            <a:spLocks noChangeArrowheads="1"/>
          </p:cNvSpPr>
          <p:nvPr/>
        </p:nvSpPr>
        <p:spPr bwMode="auto">
          <a:xfrm>
            <a:off x="438842" y="5691632"/>
            <a:ext cx="56133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Arial" panose="020B0604020202020204" pitchFamily="34" charset="0"/>
              <a:buChar cha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GE0/0/0</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down</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，该接口的直连路由未出现在路由表中</a:t>
            </a:r>
          </a:p>
        </p:txBody>
      </p:sp>
    </p:spTree>
    <p:extLst>
      <p:ext uri="{BB962C8B-B14F-4D97-AF65-F5344CB8AC3E}">
        <p14:creationId xmlns:p14="http://schemas.microsoft.com/office/powerpoint/2010/main" val="474562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p:txBody>
          <a:bodyPr/>
          <a:lstStyle/>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静态路由</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动态路由</a:t>
            </a:r>
            <a:endParaRPr lang="en-US" altLang="zh-CN">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路由选择</a:t>
            </a:r>
            <a:endPar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路由高级特性</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859543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静态路由应用场景</a:t>
            </a:r>
          </a:p>
        </p:txBody>
      </p:sp>
      <p:sp>
        <p:nvSpPr>
          <p:cNvPr id="42" name="矩形 41"/>
          <p:cNvSpPr/>
          <p:nvPr/>
        </p:nvSpPr>
        <p:spPr>
          <a:xfrm>
            <a:off x="3506788" y="3131082"/>
            <a:ext cx="1080812"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GE0/0/1</a:t>
            </a: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 name="矩形 45"/>
          <p:cNvSpPr/>
          <p:nvPr/>
        </p:nvSpPr>
        <p:spPr>
          <a:xfrm>
            <a:off x="1775520" y="2582906"/>
            <a:ext cx="1274885" cy="523220"/>
          </a:xfrm>
          <a:prstGeom prst="rect">
            <a:avLst/>
          </a:prstGeom>
        </p:spPr>
        <p:txBody>
          <a:bodyPr wrap="square">
            <a:spAutoFit/>
          </a:bodyPr>
          <a:lstStyle/>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GE0/0/0</a:t>
            </a:r>
          </a:p>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47"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996069" y="2888440"/>
            <a:ext cx="580540" cy="474987"/>
          </a:xfrm>
          <a:prstGeom prst="rect">
            <a:avLst/>
          </a:prstGeom>
          <a:noFill/>
        </p:spPr>
      </p:pic>
      <p:pic>
        <p:nvPicPr>
          <p:cNvPr id="4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332742" y="2888440"/>
            <a:ext cx="580540" cy="474987"/>
          </a:xfrm>
          <a:prstGeom prst="rect">
            <a:avLst/>
          </a:prstGeom>
          <a:noFill/>
        </p:spPr>
      </p:pic>
      <p:pic>
        <p:nvPicPr>
          <p:cNvPr id="4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659396" y="2888440"/>
            <a:ext cx="580540" cy="474987"/>
          </a:xfrm>
          <a:prstGeom prst="rect">
            <a:avLst/>
          </a:prstGeom>
          <a:noFill/>
        </p:spPr>
      </p:pic>
      <p:sp>
        <p:nvSpPr>
          <p:cNvPr id="50" name="矩形 49"/>
          <p:cNvSpPr/>
          <p:nvPr/>
        </p:nvSpPr>
        <p:spPr>
          <a:xfrm>
            <a:off x="4192728" y="2582906"/>
            <a:ext cx="1180958" cy="523220"/>
          </a:xfrm>
          <a:prstGeom prst="rect">
            <a:avLst/>
          </a:prstGeom>
        </p:spPr>
        <p:txBody>
          <a:bodyPr wrap="square">
            <a:spAutoFit/>
          </a:bodyPr>
          <a:lstStyle/>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GE0/0/1</a:t>
            </a:r>
          </a:p>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20.1.1.3/24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 name="矩形 50"/>
          <p:cNvSpPr/>
          <p:nvPr/>
        </p:nvSpPr>
        <p:spPr>
          <a:xfrm>
            <a:off x="1194516" y="3131082"/>
            <a:ext cx="1134721"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GE0/0/0</a:t>
            </a: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10.0.0.1/24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 name="矩形 51"/>
          <p:cNvSpPr/>
          <p:nvPr/>
        </p:nvSpPr>
        <p:spPr>
          <a:xfrm>
            <a:off x="674804" y="3309224"/>
            <a:ext cx="532518" cy="346698"/>
          </a:xfrm>
          <a:prstGeom prst="rect">
            <a:avLst/>
          </a:prstGeom>
        </p:spPr>
        <p:txBody>
          <a:bodyPr wrap="none">
            <a:spAutoFit/>
          </a:bodyPr>
          <a:lstStyle/>
          <a:p>
            <a:pP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 name="矩形 52"/>
          <p:cNvSpPr/>
          <p:nvPr/>
        </p:nvSpPr>
        <p:spPr>
          <a:xfrm>
            <a:off x="5362664" y="3318785"/>
            <a:ext cx="521297" cy="346698"/>
          </a:xfrm>
          <a:prstGeom prst="rect">
            <a:avLst/>
          </a:prstGeom>
        </p:spPr>
        <p:txBody>
          <a:bodyPr wrap="none">
            <a:spAutoFit/>
          </a:bodyPr>
          <a:lstStyle/>
          <a:p>
            <a:pP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RTC</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 name="矩形 53"/>
          <p:cNvSpPr/>
          <p:nvPr/>
        </p:nvSpPr>
        <p:spPr>
          <a:xfrm>
            <a:off x="3024007" y="3318785"/>
            <a:ext cx="521297" cy="346698"/>
          </a:xfrm>
          <a:prstGeom prst="rect">
            <a:avLst/>
          </a:prstGeom>
        </p:spPr>
        <p:txBody>
          <a:bodyPr wrap="none">
            <a:spAutoFit/>
          </a:bodyPr>
          <a:lstStyle/>
          <a:p>
            <a:pP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RTB</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55" name="直接连接符 54"/>
          <p:cNvCxnSpPr>
            <a:stCxn id="49" idx="3"/>
            <a:endCxn id="47" idx="1"/>
          </p:cNvCxnSpPr>
          <p:nvPr/>
        </p:nvCxnSpPr>
        <p:spPr bwMode="auto">
          <a:xfrm>
            <a:off x="1239936" y="3125934"/>
            <a:ext cx="175613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6" name="直接连接符 55"/>
          <p:cNvCxnSpPr>
            <a:stCxn id="47" idx="3"/>
            <a:endCxn id="48" idx="1"/>
          </p:cNvCxnSpPr>
          <p:nvPr/>
        </p:nvCxnSpPr>
        <p:spPr bwMode="auto">
          <a:xfrm>
            <a:off x="3576609" y="3125934"/>
            <a:ext cx="175613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38" name="组合 37"/>
          <p:cNvGrpSpPr/>
          <p:nvPr/>
        </p:nvGrpSpPr>
        <p:grpSpPr>
          <a:xfrm>
            <a:off x="839416" y="2168860"/>
            <a:ext cx="950897" cy="211345"/>
            <a:chOff x="1581141" y="2652592"/>
            <a:chExt cx="950897" cy="211345"/>
          </a:xfrm>
        </p:grpSpPr>
        <p:cxnSp>
          <p:nvCxnSpPr>
            <p:cNvPr id="39" name="直接箭头连接符 38"/>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0" name="椭圆 39"/>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30000"/>
                </a:lnSpc>
              </a:pPr>
              <a:endParaRPr lang="zh-CN" altLang="en-US"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1" name="矩形 40"/>
          <p:cNvSpPr/>
          <p:nvPr/>
        </p:nvSpPr>
        <p:spPr>
          <a:xfrm>
            <a:off x="546066" y="2414373"/>
            <a:ext cx="1530765" cy="350160"/>
          </a:xfrm>
          <a:prstGeom prst="rect">
            <a:avLst/>
          </a:prstGeom>
        </p:spPr>
        <p:txBody>
          <a:bodyPr wrap="square">
            <a:spAutoFit/>
          </a:bodyPr>
          <a:lstStyle/>
          <a:p>
            <a:pPr>
              <a:lnSpc>
                <a:spcPct val="130000"/>
              </a:lnSpc>
            </a:pP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前往</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20.1.1.0/24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aphicFrame>
        <p:nvGraphicFramePr>
          <p:cNvPr id="45" name="表格 44"/>
          <p:cNvGraphicFramePr>
            <a:graphicFrameLocks noGrp="1"/>
          </p:cNvGraphicFramePr>
          <p:nvPr>
            <p:extLst>
              <p:ext uri="{D42A27DB-BD31-4B8C-83A1-F6EECF244321}">
                <p14:modId xmlns:p14="http://schemas.microsoft.com/office/powerpoint/2010/main" val="2967093958"/>
              </p:ext>
            </p:extLst>
          </p:nvPr>
        </p:nvGraphicFramePr>
        <p:xfrm>
          <a:off x="1590881" y="4293096"/>
          <a:ext cx="3111437" cy="1106424"/>
        </p:xfrm>
        <a:graphic>
          <a:graphicData uri="http://schemas.openxmlformats.org/drawingml/2006/table">
            <a:tbl>
              <a:tblPr/>
              <a:tblGrid>
                <a:gridCol w="120607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113275">
                  <a:extLst>
                    <a:ext uri="{9D8B030D-6E8A-4147-A177-3AD203B41FA5}">
                      <a16:colId xmlns:a16="http://schemas.microsoft.com/office/drawing/2014/main" val="20002"/>
                    </a:ext>
                  </a:extLst>
                </a:gridCol>
              </a:tblGrid>
              <a:tr h="32400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来源</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2400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20.1.1.0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zh-CN" altLang="en-US" sz="14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静态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10.0.0.2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r h="324000">
                <a:tc>
                  <a:txBody>
                    <a:bodyPr/>
                    <a:lstStyle/>
                    <a:p>
                      <a:pPr algn="ctr">
                        <a:lnSpc>
                          <a:spcPct val="130000"/>
                        </a:lnSpc>
                        <a:spcBef>
                          <a:spcPts val="0"/>
                        </a:spcBef>
                        <a:spcAft>
                          <a:spcPts val="0"/>
                        </a:spcAft>
                      </a:pPr>
                      <a:r>
                        <a:rPr lang="en-US" altLang="zh-CN" sz="1400" dirty="0">
                          <a:solidFill>
                            <a:schemeClr val="dk1"/>
                          </a:solidFill>
                          <a:latin typeface="Huawei Sans" panose="020C0503030203020204" pitchFamily="34" charset="0"/>
                          <a:ea typeface="方正兰亭黑简体" panose="02000000000000000000" pitchFamily="2" charset="-122"/>
                          <a:cs typeface="+mn-ea"/>
                          <a:sym typeface="Huawei Sans" panose="020C0503030203020204" pitchFamily="34" charset="0"/>
                        </a:rPr>
                        <a:t>10.0.0.0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直连</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10.0.0.1</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7" name="Freeform 67"/>
          <p:cNvSpPr/>
          <p:nvPr/>
        </p:nvSpPr>
        <p:spPr>
          <a:xfrm rot="6073554" flipV="1">
            <a:off x="671214" y="3676627"/>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圆角矩形 75"/>
          <p:cNvSpPr/>
          <p:nvPr/>
        </p:nvSpPr>
        <p:spPr>
          <a:xfrm>
            <a:off x="446089" y="1700386"/>
            <a:ext cx="5606152" cy="464493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圆角矩形 75"/>
          <p:cNvSpPr/>
          <p:nvPr/>
        </p:nvSpPr>
        <p:spPr>
          <a:xfrm>
            <a:off x="453843" y="1265589"/>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静态路由</a:t>
            </a:r>
          </a:p>
        </p:txBody>
      </p:sp>
      <p:sp>
        <p:nvSpPr>
          <p:cNvPr id="63" name="Content Placeholder 2"/>
          <p:cNvSpPr txBox="1">
            <a:spLocks/>
          </p:cNvSpPr>
          <p:nvPr/>
        </p:nvSpPr>
        <p:spPr>
          <a:xfrm>
            <a:off x="6096000" y="1654072"/>
            <a:ext cx="5649913" cy="3549856"/>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静态路由由网络管理员手动配置，配置方便，对系统要求低，适用于拓扑结构简单并且稳定的小型网络。</a:t>
            </a:r>
          </a:p>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缺点是不能自动适应网络拓扑的变化，需要人工干预。</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just" fontAlgn="ctr">
              <a:buClrTx/>
              <a:buSzPct val="100000"/>
              <a:buFont typeface="Arial" panose="020B0604020202020204" pitchFamily="34" charset="0"/>
              <a:buChar char="•"/>
            </a:pP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RTA</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上转发目的地址属于</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20.1.1.0/24</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的报文，在只有直连路由的情况下没有路由匹配。此时可以通过手动配置静态路由，使</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RTA</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发送前往</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20.1.1.0/24</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网段的报文交给下一</a:t>
            </a:r>
            <a:r>
              <a:rPr lang="zh-CN" altLang="en-US" sz="1800" ker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跳</a:t>
            </a:r>
            <a:r>
              <a:rPr lang="en-US" altLang="zh-CN" sz="1800" ker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10.0.0.2</a:t>
            </a:r>
            <a:r>
              <a:rPr lang="zh-CN" altLang="en-US" sz="1800" ker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转发</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Tree>
    <p:extLst>
      <p:ext uri="{BB962C8B-B14F-4D97-AF65-F5344CB8AC3E}">
        <p14:creationId xmlns:p14="http://schemas.microsoft.com/office/powerpoint/2010/main" val="268108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静态路由配置</a:t>
            </a:r>
          </a:p>
        </p:txBody>
      </p:sp>
      <p:sp>
        <p:nvSpPr>
          <p:cNvPr id="5" name="矩形 4"/>
          <p:cNvSpPr/>
          <p:nvPr/>
        </p:nvSpPr>
        <p:spPr>
          <a:xfrm>
            <a:off x="1031917" y="1797459"/>
            <a:ext cx="10608699" cy="382990"/>
          </a:xfrm>
          <a:prstGeom prst="rect">
            <a:avLst/>
          </a:prstGeom>
          <a:solidFill>
            <a:srgbClr val="00B0F0">
              <a:alpha val="5000"/>
            </a:srgbClr>
          </a:solidFill>
          <a:ln>
            <a:solidFill>
              <a:srgbClr val="99DFF9"/>
            </a:solidFill>
          </a:ln>
        </p:spPr>
        <p:txBody>
          <a:bodyPr wrap="square">
            <a:spAutoFit/>
          </a:bodyPr>
          <a:lstStyle/>
          <a:p>
            <a:pPr fontAlgn="base">
              <a:lnSpc>
                <a:spcPct val="130000"/>
              </a:lnSpc>
            </a:pP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a:t>
            </a:r>
            <a:r>
              <a:rPr lang="en-US" altLang="zh-CN" sz="1600" i="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-address</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sym typeface="Huawei Sans" panose="020C0503030203020204" pitchFamily="34" charset="0"/>
              </a:rPr>
              <a:t>mask</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sym typeface="Huawei Sans" panose="020C0503030203020204" pitchFamily="34" charset="0"/>
              </a:rPr>
              <a:t>mask-length</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600" i="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nexthop-address</a:t>
            </a:r>
          </a:p>
        </p:txBody>
      </p:sp>
      <p:sp>
        <p:nvSpPr>
          <p:cNvPr id="6" name="矩形 5"/>
          <p:cNvSpPr/>
          <p:nvPr/>
        </p:nvSpPr>
        <p:spPr>
          <a:xfrm>
            <a:off x="551384" y="1365312"/>
            <a:ext cx="11089232" cy="386965"/>
          </a:xfrm>
          <a:prstGeom prst="rect">
            <a:avLst/>
          </a:prstGeom>
        </p:spPr>
        <p:txBody>
          <a:bodyPr wrap="square">
            <a:spAutoFit/>
          </a:bodyPr>
          <a:lstStyle/>
          <a:p>
            <a:pPr marL="342900" indent="-342900" fontAlgn="auto">
              <a:lnSpc>
                <a:spcPct val="130000"/>
              </a:lnSpc>
              <a:buFont typeface="+mj-lt"/>
              <a:buAutoNum type="arabicPeriod"/>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关联下一跳</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的方式</a:t>
            </a:r>
          </a:p>
        </p:txBody>
      </p:sp>
      <p:sp>
        <p:nvSpPr>
          <p:cNvPr id="7" name="矩形 6"/>
          <p:cNvSpPr/>
          <p:nvPr/>
        </p:nvSpPr>
        <p:spPr>
          <a:xfrm>
            <a:off x="1031917" y="2780928"/>
            <a:ext cx="10608699" cy="382990"/>
          </a:xfrm>
          <a:prstGeom prst="rect">
            <a:avLst/>
          </a:prstGeom>
          <a:solidFill>
            <a:srgbClr val="00B0F0">
              <a:alpha val="5000"/>
            </a:srgbClr>
          </a:solidFill>
          <a:ln>
            <a:solidFill>
              <a:srgbClr val="99DFF9"/>
            </a:solidFill>
          </a:ln>
        </p:spPr>
        <p:txBody>
          <a:bodyPr wrap="square">
            <a:spAutoFit/>
          </a:bodyPr>
          <a:lstStyle/>
          <a:p>
            <a:pPr lvl="0" fontAlgn="base">
              <a:lnSpc>
                <a:spcPct val="130000"/>
              </a:lnSpc>
            </a:pP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6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6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a:t>
            </a:r>
            <a:r>
              <a:rPr lang="en-US" altLang="zh-CN" sz="1600" i="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600" i="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-address</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600" i="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mask</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600" i="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mask-length</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600" i="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interface-type interface-number</a:t>
            </a:r>
          </a:p>
        </p:txBody>
      </p:sp>
      <p:sp>
        <p:nvSpPr>
          <p:cNvPr id="10" name="矩形 9"/>
          <p:cNvSpPr/>
          <p:nvPr/>
        </p:nvSpPr>
        <p:spPr>
          <a:xfrm>
            <a:off x="551384" y="2348781"/>
            <a:ext cx="11089232" cy="386965"/>
          </a:xfrm>
          <a:prstGeom prst="rect">
            <a:avLst/>
          </a:prstGeom>
        </p:spPr>
        <p:txBody>
          <a:bodyPr wrap="square">
            <a:spAutoFit/>
          </a:bodyPr>
          <a:lstStyle/>
          <a:p>
            <a:pPr marL="342900" indent="-342900" fontAlgn="auto">
              <a:lnSpc>
                <a:spcPct val="130000"/>
              </a:lnSpc>
              <a:buFont typeface="+mj-lt"/>
              <a:buAutoNum type="arabicPeriod" startAt="2"/>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关联出接口的方式</a:t>
            </a:r>
          </a:p>
        </p:txBody>
      </p:sp>
      <p:sp>
        <p:nvSpPr>
          <p:cNvPr id="11" name="矩形 10"/>
          <p:cNvSpPr/>
          <p:nvPr/>
        </p:nvSpPr>
        <p:spPr>
          <a:xfrm>
            <a:off x="1031917" y="3759225"/>
            <a:ext cx="10608699" cy="382990"/>
          </a:xfrm>
          <a:prstGeom prst="rect">
            <a:avLst/>
          </a:prstGeom>
          <a:solidFill>
            <a:srgbClr val="00B0F0">
              <a:alpha val="5000"/>
            </a:srgbClr>
          </a:solidFill>
          <a:ln>
            <a:solidFill>
              <a:srgbClr val="99DFF9"/>
            </a:solidFill>
          </a:ln>
        </p:spPr>
        <p:txBody>
          <a:bodyPr wrap="square">
            <a:spAutoFit/>
          </a:bodyPr>
          <a:lstStyle/>
          <a:p>
            <a:pPr fontAlgn="base">
              <a:lnSpc>
                <a:spcPct val="130000"/>
              </a:lnSpc>
            </a:pP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a:t>
            </a:r>
            <a:r>
              <a:rPr lang="en-US" altLang="zh-CN" sz="1600" i="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600" i="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-address { mask | mask-length } interface-type interface-number [ nexthop-address ]</a:t>
            </a:r>
            <a:endParaRPr lang="zh-CN" altLang="en-US" sz="1600" i="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2" name="矩形 11"/>
          <p:cNvSpPr/>
          <p:nvPr/>
        </p:nvSpPr>
        <p:spPr>
          <a:xfrm>
            <a:off x="551384" y="3327078"/>
            <a:ext cx="11089232" cy="386965"/>
          </a:xfrm>
          <a:prstGeom prst="rect">
            <a:avLst/>
          </a:prstGeom>
        </p:spPr>
        <p:txBody>
          <a:bodyPr wrap="square">
            <a:spAutoFit/>
          </a:bodyPr>
          <a:lstStyle/>
          <a:p>
            <a:pPr marL="342900" indent="-342900" fontAlgn="auto">
              <a:lnSpc>
                <a:spcPct val="130000"/>
              </a:lnSpc>
              <a:buFont typeface="+mj-lt"/>
              <a:buAutoNum type="arabicPeriod" startAt="3"/>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关联出接口和下一跳</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方式</a:t>
            </a:r>
          </a:p>
        </p:txBody>
      </p:sp>
      <p:sp>
        <p:nvSpPr>
          <p:cNvPr id="13" name="矩形 12"/>
          <p:cNvSpPr/>
          <p:nvPr/>
        </p:nvSpPr>
        <p:spPr>
          <a:xfrm>
            <a:off x="1031917" y="4192220"/>
            <a:ext cx="10608699" cy="1052596"/>
          </a:xfrm>
          <a:prstGeom prst="rect">
            <a:avLst/>
          </a:prstGeom>
        </p:spPr>
        <p:txBody>
          <a:bodyPr wrap="square">
            <a:spAutoFit/>
          </a:bodyPr>
          <a:lstStyle/>
          <a:p>
            <a:pPr fontAlgn="auto">
              <a:lnSpc>
                <a:spcPct val="1300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在创建静态路由时，可以同时指定出接口和下一跳。对于不同的出接口类型，也可以只指定出接口或只指定下一跳。</a:t>
            </a:r>
          </a:p>
          <a:p>
            <a:pPr fontAlgn="auto">
              <a:lnSpc>
                <a:spcPct val="1300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对于点到点接口（如串口），必须指定出接口。</a:t>
            </a:r>
          </a:p>
          <a:p>
            <a:pPr fontAlgn="auto">
              <a:lnSpc>
                <a:spcPct val="1300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对于广播接口（如以太网接口）和</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VT</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Virtual-template</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）接口，必须指定下一跳。</a:t>
            </a:r>
          </a:p>
        </p:txBody>
      </p:sp>
    </p:spTree>
    <p:extLst>
      <p:ext uri="{BB962C8B-B14F-4D97-AF65-F5344CB8AC3E}">
        <p14:creationId xmlns:p14="http://schemas.microsoft.com/office/powerpoint/2010/main" val="119435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配置举例</a:t>
            </a:r>
          </a:p>
        </p:txBody>
      </p:sp>
      <p:cxnSp>
        <p:nvCxnSpPr>
          <p:cNvPr id="6" name="直接连接符 5"/>
          <p:cNvCxnSpPr>
            <a:stCxn id="12" idx="3"/>
            <a:endCxn id="10" idx="1"/>
          </p:cNvCxnSpPr>
          <p:nvPr/>
        </p:nvCxnSpPr>
        <p:spPr bwMode="auto">
          <a:xfrm>
            <a:off x="1249358" y="2020557"/>
            <a:ext cx="16706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 name="矩形 6"/>
          <p:cNvSpPr/>
          <p:nvPr/>
        </p:nvSpPr>
        <p:spPr>
          <a:xfrm>
            <a:off x="3453625" y="2057019"/>
            <a:ext cx="1085554" cy="523220"/>
          </a:xfrm>
          <a:prstGeom prst="rect">
            <a:avLst/>
          </a:prstGeom>
        </p:spPr>
        <p:txBody>
          <a:bodyPr wrap="none">
            <a:spAutoFit/>
          </a:bodyPr>
          <a:lstStyle/>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S1/0/0</a:t>
            </a: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 name="矩形 8"/>
          <p:cNvSpPr/>
          <p:nvPr/>
        </p:nvSpPr>
        <p:spPr>
          <a:xfrm>
            <a:off x="1843320" y="1516959"/>
            <a:ext cx="1085554" cy="523220"/>
          </a:xfrm>
          <a:prstGeom prst="rect">
            <a:avLst/>
          </a:prstGeom>
        </p:spPr>
        <p:txBody>
          <a:bodyPr wrap="none">
            <a:spAutoFit/>
          </a:bodyPr>
          <a:lstStyle/>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GE0/0/0</a:t>
            </a:r>
          </a:p>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10"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920052" y="1793938"/>
            <a:ext cx="553958" cy="453238"/>
          </a:xfrm>
          <a:prstGeom prst="rect">
            <a:avLst/>
          </a:prstGeom>
          <a:noFill/>
        </p:spPr>
      </p:pic>
      <p:pic>
        <p:nvPicPr>
          <p:cNvPr id="1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49732" y="1793938"/>
            <a:ext cx="553958" cy="453238"/>
          </a:xfrm>
          <a:prstGeom prst="rect">
            <a:avLst/>
          </a:prstGeom>
          <a:noFill/>
        </p:spPr>
      </p:pic>
      <p:pic>
        <p:nvPicPr>
          <p:cNvPr id="1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695400" y="1793938"/>
            <a:ext cx="553958" cy="453238"/>
          </a:xfrm>
          <a:prstGeom prst="rect">
            <a:avLst/>
          </a:prstGeom>
          <a:noFill/>
        </p:spPr>
      </p:pic>
      <p:sp>
        <p:nvSpPr>
          <p:cNvPr id="13" name="矩形 12"/>
          <p:cNvSpPr/>
          <p:nvPr/>
        </p:nvSpPr>
        <p:spPr>
          <a:xfrm>
            <a:off x="4131413" y="1516959"/>
            <a:ext cx="1085554" cy="523220"/>
          </a:xfrm>
          <a:prstGeom prst="rect">
            <a:avLst/>
          </a:prstGeom>
        </p:spPr>
        <p:txBody>
          <a:bodyPr wrap="none">
            <a:spAutoFit/>
          </a:bodyPr>
          <a:lstStyle/>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S1/0/0</a:t>
            </a:r>
          </a:p>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20.1.1.3/24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 name="矩形 13"/>
          <p:cNvSpPr/>
          <p:nvPr/>
        </p:nvSpPr>
        <p:spPr>
          <a:xfrm>
            <a:off x="1250150" y="2057019"/>
            <a:ext cx="1085554" cy="523220"/>
          </a:xfrm>
          <a:prstGeom prst="rect">
            <a:avLst/>
          </a:prstGeom>
        </p:spPr>
        <p:txBody>
          <a:bodyPr wrap="none">
            <a:spAutoFit/>
          </a:bodyPr>
          <a:lstStyle/>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GE0/0/0</a:t>
            </a: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10.0.0.1/24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 name="矩形 14"/>
          <p:cNvSpPr/>
          <p:nvPr/>
        </p:nvSpPr>
        <p:spPr>
          <a:xfrm>
            <a:off x="683895" y="2229060"/>
            <a:ext cx="558166" cy="364843"/>
          </a:xfrm>
          <a:prstGeom prst="rect">
            <a:avLst/>
          </a:prstGeom>
        </p:spPr>
        <p:txBody>
          <a:bodyPr wrap="none">
            <a:spAutoFit/>
          </a:bodyPr>
          <a:lstStyle/>
          <a:p>
            <a:pPr>
              <a:lnSpc>
                <a:spcPct val="130000"/>
              </a:lnSpc>
            </a:pPr>
            <a:r>
              <a:rPr lang="en-US" altLang="zh-CN" sz="1500" b="1" dirty="0">
                <a:latin typeface="Huawei Sans" panose="020C0503030203020204" pitchFamily="34" charset="0"/>
                <a:ea typeface="方正兰亭黑简体" panose="02000000000000000000" pitchFamily="2" charset="-122"/>
                <a:cs typeface="+mn-ea"/>
                <a:sym typeface="Huawei Sans" panose="020C0503030203020204" pitchFamily="34" charset="0"/>
              </a:rPr>
              <a:t>RTA</a:t>
            </a:r>
            <a:endParaRPr lang="zh-CN" altLang="en-US" sz="15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 name="矩形 15"/>
          <p:cNvSpPr/>
          <p:nvPr/>
        </p:nvSpPr>
        <p:spPr>
          <a:xfrm>
            <a:off x="5176522" y="2229060"/>
            <a:ext cx="545342" cy="364843"/>
          </a:xfrm>
          <a:prstGeom prst="rect">
            <a:avLst/>
          </a:prstGeom>
        </p:spPr>
        <p:txBody>
          <a:bodyPr wrap="none">
            <a:spAutoFit/>
          </a:bodyPr>
          <a:lstStyle/>
          <a:p>
            <a:pPr>
              <a:lnSpc>
                <a:spcPct val="130000"/>
              </a:lnSpc>
            </a:pPr>
            <a:r>
              <a:rPr lang="en-US" altLang="zh-CN" sz="1500" b="1" dirty="0">
                <a:latin typeface="Huawei Sans" panose="020C0503030203020204" pitchFamily="34" charset="0"/>
                <a:ea typeface="方正兰亭黑简体" panose="02000000000000000000" pitchFamily="2" charset="-122"/>
                <a:cs typeface="+mn-ea"/>
                <a:sym typeface="Huawei Sans" panose="020C0503030203020204" pitchFamily="34" charset="0"/>
              </a:rPr>
              <a:t>RTC</a:t>
            </a:r>
            <a:endParaRPr lang="zh-CN" altLang="en-US" sz="15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 name="矩形 16"/>
          <p:cNvSpPr/>
          <p:nvPr/>
        </p:nvSpPr>
        <p:spPr>
          <a:xfrm>
            <a:off x="2941092" y="2229060"/>
            <a:ext cx="545342" cy="364843"/>
          </a:xfrm>
          <a:prstGeom prst="rect">
            <a:avLst/>
          </a:prstGeom>
        </p:spPr>
        <p:txBody>
          <a:bodyPr wrap="none">
            <a:spAutoFit/>
          </a:bodyPr>
          <a:lstStyle/>
          <a:p>
            <a:pPr>
              <a:lnSpc>
                <a:spcPct val="130000"/>
              </a:lnSpc>
            </a:pPr>
            <a:r>
              <a:rPr lang="en-US" altLang="zh-CN" sz="1500" b="1" dirty="0">
                <a:latin typeface="Huawei Sans" panose="020C0503030203020204" pitchFamily="34" charset="0"/>
                <a:ea typeface="方正兰亭黑简体" panose="02000000000000000000" pitchFamily="2" charset="-122"/>
                <a:cs typeface="+mn-ea"/>
                <a:sym typeface="Huawei Sans" panose="020C0503030203020204" pitchFamily="34" charset="0"/>
              </a:rPr>
              <a:t>RTB</a:t>
            </a:r>
            <a:endParaRPr lang="zh-CN" altLang="en-US" sz="15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33" name="组合 32"/>
          <p:cNvGrpSpPr/>
          <p:nvPr/>
        </p:nvGrpSpPr>
        <p:grpSpPr>
          <a:xfrm>
            <a:off x="1394774" y="2598467"/>
            <a:ext cx="950897" cy="211345"/>
            <a:chOff x="1581141" y="2652592"/>
            <a:chExt cx="950897" cy="211345"/>
          </a:xfrm>
        </p:grpSpPr>
        <p:cxnSp>
          <p:nvCxnSpPr>
            <p:cNvPr id="35" name="直接箭头连接符 34"/>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0" name="椭圆 39"/>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30000"/>
                </a:lnSpc>
              </a:pPr>
              <a:endParaRPr lang="zh-CN" altLang="en-US"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4" name="矩形 33"/>
          <p:cNvSpPr/>
          <p:nvPr/>
        </p:nvSpPr>
        <p:spPr>
          <a:xfrm>
            <a:off x="1141356" y="2843980"/>
            <a:ext cx="1490833" cy="350160"/>
          </a:xfrm>
          <a:prstGeom prst="rect">
            <a:avLst/>
          </a:prstGeom>
        </p:spPr>
        <p:txBody>
          <a:bodyPr wrap="square">
            <a:spAutoFit/>
          </a:bodyPr>
          <a:lstStyle/>
          <a:p>
            <a:pPr>
              <a:lnSpc>
                <a:spcPct val="130000"/>
              </a:lnSpc>
            </a:pP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前往</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20.1.1.0/24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42" name="组合 41"/>
          <p:cNvGrpSpPr/>
          <p:nvPr/>
        </p:nvGrpSpPr>
        <p:grpSpPr>
          <a:xfrm flipH="1">
            <a:off x="4187471" y="2582724"/>
            <a:ext cx="967092" cy="211345"/>
            <a:chOff x="1581141" y="2652592"/>
            <a:chExt cx="950897" cy="211345"/>
          </a:xfrm>
        </p:grpSpPr>
        <p:cxnSp>
          <p:nvCxnSpPr>
            <p:cNvPr id="45" name="直接箭头连接符 44"/>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椭圆 47"/>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30000"/>
                </a:lnSpc>
              </a:pPr>
              <a:endParaRPr lang="zh-CN" altLang="en-US"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4" name="矩形 43"/>
          <p:cNvSpPr/>
          <p:nvPr/>
        </p:nvSpPr>
        <p:spPr>
          <a:xfrm flipH="1">
            <a:off x="3877660" y="2844915"/>
            <a:ext cx="1464171" cy="350160"/>
          </a:xfrm>
          <a:prstGeom prst="rect">
            <a:avLst/>
          </a:prstGeom>
        </p:spPr>
        <p:txBody>
          <a:bodyPr wrap="square">
            <a:spAutoFit/>
          </a:bodyPr>
          <a:lstStyle/>
          <a:p>
            <a:pPr>
              <a:lnSpc>
                <a:spcPct val="130000"/>
              </a:lnSpc>
            </a:pP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前往</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10.1.1.0/24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6" name="文本框 55"/>
          <p:cNvSpPr txBox="1"/>
          <p:nvPr/>
        </p:nvSpPr>
        <p:spPr>
          <a:xfrm>
            <a:off x="6626896" y="2433789"/>
            <a:ext cx="4567470"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20.1.1.0 255.255.255.0 10.0.0.2 </a:t>
            </a:r>
          </a:p>
        </p:txBody>
      </p:sp>
      <p:sp>
        <p:nvSpPr>
          <p:cNvPr id="60" name="文本框 59"/>
          <p:cNvSpPr txBox="1"/>
          <p:nvPr/>
        </p:nvSpPr>
        <p:spPr>
          <a:xfrm>
            <a:off x="6626897" y="3645336"/>
            <a:ext cx="4533296"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[RTC]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10.0.0.0 255.255.255.0 S1/0/0 </a:t>
            </a:r>
          </a:p>
        </p:txBody>
      </p:sp>
      <p:sp>
        <p:nvSpPr>
          <p:cNvPr id="64" name="文本框 63"/>
          <p:cNvSpPr txBox="1"/>
          <p:nvPr/>
        </p:nvSpPr>
        <p:spPr>
          <a:xfrm>
            <a:off x="6626344" y="2036205"/>
            <a:ext cx="1790875" cy="386965"/>
          </a:xfrm>
          <a:prstGeom prst="rect">
            <a:avLst/>
          </a:prstGeom>
          <a:noFill/>
        </p:spPr>
        <p:txBody>
          <a:bodyPr wrap="none" rtlCol="0">
            <a:spAutoFit/>
          </a:bodyPr>
          <a:lstStyle/>
          <a:p>
            <a:pPr fontAlgn="auto">
              <a:lnSpc>
                <a:spcPct val="130000"/>
              </a:lnSpc>
            </a:pP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的配置如下：</a:t>
            </a:r>
          </a:p>
        </p:txBody>
      </p:sp>
      <p:sp>
        <p:nvSpPr>
          <p:cNvPr id="65" name="文本框 64"/>
          <p:cNvSpPr txBox="1"/>
          <p:nvPr/>
        </p:nvSpPr>
        <p:spPr>
          <a:xfrm>
            <a:off x="6626344" y="3215675"/>
            <a:ext cx="1781257" cy="386965"/>
          </a:xfrm>
          <a:prstGeom prst="rect">
            <a:avLst/>
          </a:prstGeom>
          <a:noFill/>
        </p:spPr>
        <p:txBody>
          <a:bodyPr wrap="none" rtlCol="0">
            <a:spAutoFit/>
          </a:bodyPr>
          <a:lstStyle/>
          <a:p>
            <a:pPr fontAlgn="auto">
              <a:lnSpc>
                <a:spcPct val="130000"/>
              </a:lnSpc>
            </a:pP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RTC</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的配置如下：</a:t>
            </a:r>
          </a:p>
        </p:txBody>
      </p:sp>
      <p:cxnSp>
        <p:nvCxnSpPr>
          <p:cNvPr id="31" name="直接连接符 30"/>
          <p:cNvCxnSpPr>
            <a:stCxn id="10" idx="3"/>
            <a:endCxn id="11" idx="1"/>
          </p:cNvCxnSpPr>
          <p:nvPr/>
        </p:nvCxnSpPr>
        <p:spPr bwMode="auto">
          <a:xfrm>
            <a:off x="3474010" y="2020557"/>
            <a:ext cx="167572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 name="矩形 3"/>
          <p:cNvSpPr/>
          <p:nvPr/>
        </p:nvSpPr>
        <p:spPr>
          <a:xfrm>
            <a:off x="446088" y="3497767"/>
            <a:ext cx="5613400" cy="1729704"/>
          </a:xfrm>
          <a:prstGeom prst="rect">
            <a:avLst/>
          </a:prstGeom>
        </p:spPr>
        <p:txBody>
          <a:bodyPr wrap="square">
            <a:spAutoFit/>
          </a:bodyPr>
          <a:lstStyle/>
          <a:p>
            <a:pPr marL="301625" indent="-301625" algn="just" defTabSz="801688" fontAlgn="ctr">
              <a:lnSpc>
                <a:spcPct val="140000"/>
              </a:lnSpc>
              <a:spcBef>
                <a:spcPct val="30000"/>
              </a:spcBef>
              <a:spcAft>
                <a:spcPct val="0"/>
              </a:spcAft>
              <a:buSzPct val="100000"/>
              <a:buFont typeface="Arial" panose="020B0604020202020204" pitchFamily="34" charset="0"/>
              <a:buChar char="•"/>
            </a:pPr>
            <a:r>
              <a:rPr lang="en-US" altLang="zh-CN"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RTA</a:t>
            </a:r>
            <a:r>
              <a:rPr lang="zh-CN" altLang="en-US"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与</a:t>
            </a:r>
            <a:r>
              <a:rPr lang="en-US" altLang="zh-CN"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RTC</a:t>
            </a:r>
            <a:r>
              <a:rPr lang="zh-CN" altLang="en-US"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上配置静态路由，实现</a:t>
            </a:r>
            <a:r>
              <a:rPr lang="en-US" altLang="zh-CN"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10.0.0.0/24</a:t>
            </a:r>
            <a:r>
              <a:rPr lang="zh-CN" altLang="en-US"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与</a:t>
            </a:r>
            <a:r>
              <a:rPr lang="en-US" altLang="zh-CN"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20.1.1.0/24</a:t>
            </a:r>
            <a:r>
              <a:rPr lang="zh-CN" altLang="en-US"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的互通。</a:t>
            </a:r>
            <a:endParaRPr lang="en-US" altLang="zh-CN"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algn="just" defTabSz="801688" fontAlgn="ctr">
              <a:lnSpc>
                <a:spcPct val="140000"/>
              </a:lnSpc>
              <a:spcBef>
                <a:spcPct val="30000"/>
              </a:spcBef>
              <a:spcAft>
                <a:spcPct val="0"/>
              </a:spcAft>
              <a:buSzPct val="100000"/>
              <a:buFont typeface="Arial" panose="020B0604020202020204" pitchFamily="34" charset="0"/>
              <a:buChar char="•"/>
            </a:pPr>
            <a:r>
              <a:rPr lang="zh-CN" altLang="en-US" sz="1400" kern="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因为报文是逐跳转发的，所以每一跳路由设备上都需要配置到达相应目的地址的路由。</a:t>
            </a:r>
            <a:endParaRPr lang="en-US" altLang="zh-CN" sz="1400" kern="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algn="just" defTabSz="801688" fontAlgn="ctr">
              <a:lnSpc>
                <a:spcPct val="140000"/>
              </a:lnSpc>
              <a:spcBef>
                <a:spcPct val="30000"/>
              </a:spcBef>
              <a:spcAft>
                <a:spcPct val="0"/>
              </a:spcAft>
              <a:buSzPct val="100000"/>
              <a:buFont typeface="Arial" panose="020B0604020202020204" pitchFamily="34" charset="0"/>
              <a:buChar char="•"/>
            </a:pPr>
            <a:r>
              <a:rPr lang="zh-CN" altLang="en-US"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另外需要注意通信是双向的，针对通信过程中的往返流量，都需关注途径设备上的路由配置。</a:t>
            </a:r>
            <a:endParaRPr lang="en-US" altLang="zh-CN"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Tree>
    <p:extLst>
      <p:ext uri="{BB962C8B-B14F-4D97-AF65-F5344CB8AC3E}">
        <p14:creationId xmlns:p14="http://schemas.microsoft.com/office/powerpoint/2010/main" val="2021952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缺省路由</a:t>
            </a:r>
          </a:p>
        </p:txBody>
      </p:sp>
      <p:sp>
        <p:nvSpPr>
          <p:cNvPr id="75" name="内容占位符 14"/>
          <p:cNvSpPr txBox="1">
            <a:spLocks/>
          </p:cNvSpPr>
          <p:nvPr/>
        </p:nvSpPr>
        <p:spPr>
          <a:xfrm>
            <a:off x="446088" y="1245133"/>
            <a:ext cx="11299825" cy="947809"/>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缺省路由是一种特殊的路由，当报文没有在路由表中找到匹配的具体路由表项时才使用的路由。如果报文的目的地址不能与路由表的任何目的地址相匹配，那么该报文将选取缺省路由进行转发。</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缺省路由在路由表中的形式为</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0.0.0.0/0</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，缺省路由也被叫做默认路由。</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96" name="矩形 95"/>
          <p:cNvSpPr/>
          <p:nvPr/>
        </p:nvSpPr>
        <p:spPr>
          <a:xfrm>
            <a:off x="4117349" y="5609703"/>
            <a:ext cx="3805603"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0.0.0.0 0 10.0.0.2</a:t>
            </a:r>
          </a:p>
        </p:txBody>
      </p:sp>
      <p:sp>
        <p:nvSpPr>
          <p:cNvPr id="45" name="Line 6"/>
          <p:cNvSpPr>
            <a:spLocks noChangeShapeType="1"/>
          </p:cNvSpPr>
          <p:nvPr/>
        </p:nvSpPr>
        <p:spPr bwMode="auto">
          <a:xfrm>
            <a:off x="7335873" y="4380501"/>
            <a:ext cx="73411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nSpc>
                <a:spcPct val="130000"/>
              </a:lnSpc>
            </a:pP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TextBox 94"/>
          <p:cNvSpPr txBox="1">
            <a:spLocks noChangeArrowheads="1"/>
          </p:cNvSpPr>
          <p:nvPr/>
        </p:nvSpPr>
        <p:spPr bwMode="auto">
          <a:xfrm>
            <a:off x="3426650" y="3853550"/>
            <a:ext cx="532518"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TextBox 94"/>
          <p:cNvSpPr txBox="1">
            <a:spLocks noChangeArrowheads="1"/>
          </p:cNvSpPr>
          <p:nvPr/>
        </p:nvSpPr>
        <p:spPr bwMode="auto">
          <a:xfrm>
            <a:off x="6785322" y="3853550"/>
            <a:ext cx="521297"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RTB</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TextBox 94"/>
          <p:cNvSpPr txBox="1">
            <a:spLocks noChangeArrowheads="1"/>
          </p:cNvSpPr>
          <p:nvPr/>
        </p:nvSpPr>
        <p:spPr bwMode="auto">
          <a:xfrm>
            <a:off x="8068276" y="3627952"/>
            <a:ext cx="1388522"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TextBox 94"/>
          <p:cNvSpPr txBox="1">
            <a:spLocks noChangeArrowheads="1"/>
          </p:cNvSpPr>
          <p:nvPr/>
        </p:nvSpPr>
        <p:spPr bwMode="auto">
          <a:xfrm>
            <a:off x="5986000" y="4380503"/>
            <a:ext cx="814647"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10.0.0.2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TextBox 94"/>
          <p:cNvSpPr txBox="1">
            <a:spLocks noChangeArrowheads="1"/>
          </p:cNvSpPr>
          <p:nvPr/>
        </p:nvSpPr>
        <p:spPr bwMode="auto">
          <a:xfrm>
            <a:off x="3963820" y="4345867"/>
            <a:ext cx="814647"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TextBox 94"/>
          <p:cNvSpPr txBox="1">
            <a:spLocks noChangeArrowheads="1"/>
          </p:cNvSpPr>
          <p:nvPr/>
        </p:nvSpPr>
        <p:spPr bwMode="auto">
          <a:xfrm>
            <a:off x="8068276" y="3920983"/>
            <a:ext cx="1388522"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192.168.2.0/24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TextBox 94"/>
          <p:cNvSpPr txBox="1">
            <a:spLocks noChangeArrowheads="1"/>
          </p:cNvSpPr>
          <p:nvPr/>
        </p:nvSpPr>
        <p:spPr bwMode="auto">
          <a:xfrm>
            <a:off x="8138977" y="4309835"/>
            <a:ext cx="1131208" cy="31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TextBox 94"/>
          <p:cNvSpPr txBox="1">
            <a:spLocks noChangeArrowheads="1"/>
          </p:cNvSpPr>
          <p:nvPr/>
        </p:nvSpPr>
        <p:spPr bwMode="auto">
          <a:xfrm>
            <a:off x="5994248" y="4067889"/>
            <a:ext cx="851515"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TextBox 94"/>
          <p:cNvSpPr txBox="1">
            <a:spLocks noChangeArrowheads="1"/>
          </p:cNvSpPr>
          <p:nvPr/>
        </p:nvSpPr>
        <p:spPr bwMode="auto">
          <a:xfrm>
            <a:off x="3948577" y="4049123"/>
            <a:ext cx="1057673"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Line 6"/>
          <p:cNvSpPr>
            <a:spLocks noChangeShapeType="1"/>
          </p:cNvSpPr>
          <p:nvPr/>
        </p:nvSpPr>
        <p:spPr bwMode="auto">
          <a:xfrm flipH="1" flipV="1">
            <a:off x="8068423" y="4020348"/>
            <a:ext cx="1560" cy="7076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nSpc>
                <a:spcPct val="130000"/>
              </a:lnSpc>
            </a:pP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TextBox 94"/>
          <p:cNvSpPr txBox="1">
            <a:spLocks noChangeArrowheads="1"/>
          </p:cNvSpPr>
          <p:nvPr/>
        </p:nvSpPr>
        <p:spPr bwMode="auto">
          <a:xfrm>
            <a:off x="8068276" y="4627988"/>
            <a:ext cx="1590500"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192.168.254.0/24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TextBox 94"/>
          <p:cNvSpPr txBox="1">
            <a:spLocks noChangeArrowheads="1"/>
          </p:cNvSpPr>
          <p:nvPr/>
        </p:nvSpPr>
        <p:spPr bwMode="auto">
          <a:xfrm>
            <a:off x="8068276" y="4168434"/>
            <a:ext cx="1388522"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192.168.3.0/24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TextBox 94"/>
          <p:cNvSpPr txBox="1">
            <a:spLocks noChangeArrowheads="1"/>
          </p:cNvSpPr>
          <p:nvPr/>
        </p:nvSpPr>
        <p:spPr bwMode="auto">
          <a:xfrm>
            <a:off x="8138977" y="4415886"/>
            <a:ext cx="1131208" cy="31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 name="直接连接符 3"/>
          <p:cNvCxnSpPr>
            <a:stCxn id="28" idx="3"/>
            <a:endCxn id="29" idx="1"/>
          </p:cNvCxnSpPr>
          <p:nvPr/>
        </p:nvCxnSpPr>
        <p:spPr bwMode="auto">
          <a:xfrm>
            <a:off x="3986671" y="4395053"/>
            <a:ext cx="27952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2" name="Freeform 159"/>
          <p:cNvSpPr/>
          <p:nvPr/>
        </p:nvSpPr>
        <p:spPr>
          <a:xfrm flipH="1">
            <a:off x="4899482" y="4061304"/>
            <a:ext cx="953789" cy="49857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a:lnSpc>
                <a:spcPct val="130000"/>
              </a:lnSpc>
            </a:pP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矩形: 圆角 90">
            <a:extLst>
              <a:ext uri="{FF2B5EF4-FFF2-40B4-BE49-F238E27FC236}">
                <a16:creationId xmlns:a16="http://schemas.microsoft.com/office/drawing/2014/main" id="{B453FC51-4FB9-4368-8B4C-3C2E2F8C106B}"/>
              </a:ext>
            </a:extLst>
          </p:cNvPr>
          <p:cNvSpPr/>
          <p:nvPr/>
        </p:nvSpPr>
        <p:spPr>
          <a:xfrm>
            <a:off x="2571525" y="2707361"/>
            <a:ext cx="2327957" cy="669119"/>
          </a:xfrm>
          <a:prstGeom prst="roundRect">
            <a:avLst>
              <a:gd name="adj" fmla="val 10401"/>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lnSpc>
                <a:spcPct val="130000"/>
              </a:lnSpc>
            </a:pPr>
            <a:r>
              <a:rPr lang="en-US" altLang="zh-CN"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RTA</a:t>
            </a:r>
            <a:r>
              <a:rPr lang="zh-CN" altLang="en-US"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前往非本地直连网段，将报文转发给</a:t>
            </a:r>
            <a:r>
              <a:rPr lang="en-US" altLang="zh-CN"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10.0.0.2</a:t>
            </a:r>
            <a:r>
              <a:rPr lang="zh-CN" altLang="en-US"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p>
        </p:txBody>
      </p:sp>
      <p:sp>
        <p:nvSpPr>
          <p:cNvPr id="48" name="Freeform 67"/>
          <p:cNvSpPr/>
          <p:nvPr/>
        </p:nvSpPr>
        <p:spPr>
          <a:xfrm rot="5849559" flipV="1">
            <a:off x="3326274" y="4583970"/>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矩形 1"/>
          <p:cNvSpPr/>
          <p:nvPr/>
        </p:nvSpPr>
        <p:spPr>
          <a:xfrm>
            <a:off x="4835860" y="4216328"/>
            <a:ext cx="1085554"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10.0.0.0/24</a:t>
            </a: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432713" y="4168434"/>
            <a:ext cx="553958" cy="453238"/>
          </a:xfrm>
          <a:prstGeom prst="rect">
            <a:avLst/>
          </a:prstGeom>
          <a:noFill/>
        </p:spPr>
      </p:pic>
      <p:pic>
        <p:nvPicPr>
          <p:cNvPr id="2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6781915" y="4168434"/>
            <a:ext cx="553958" cy="453238"/>
          </a:xfrm>
          <a:prstGeom prst="rect">
            <a:avLst/>
          </a:prstGeom>
          <a:noFill/>
        </p:spPr>
      </p:pic>
      <p:sp>
        <p:nvSpPr>
          <p:cNvPr id="27" name="等腰三角形 26"/>
          <p:cNvSpPr/>
          <p:nvPr/>
        </p:nvSpPr>
        <p:spPr>
          <a:xfrm flipV="1">
            <a:off x="2495826" y="3404990"/>
            <a:ext cx="2403656" cy="489109"/>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Tree>
    <p:extLst>
      <p:ext uri="{BB962C8B-B14F-4D97-AF65-F5344CB8AC3E}">
        <p14:creationId xmlns:p14="http://schemas.microsoft.com/office/powerpoint/2010/main" val="138868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622EF711-3170-4416-9C65-466B399DA2E1}"/>
              </a:ext>
            </a:extLst>
          </p:cNvPr>
          <p:cNvSpPr/>
          <p:nvPr/>
        </p:nvSpPr>
        <p:spPr>
          <a:xfrm>
            <a:off x="1653624" y="2845094"/>
            <a:ext cx="3847943" cy="1916054"/>
          </a:xfrm>
          <a:prstGeom prst="rect">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TextBox 120">
            <a:extLst>
              <a:ext uri="{FF2B5EF4-FFF2-40B4-BE49-F238E27FC236}">
                <a16:creationId xmlns:a16="http://schemas.microsoft.com/office/drawing/2014/main" id="{C06BA5BA-0AE7-4D5A-B214-BBF66850B18F}"/>
              </a:ext>
            </a:extLst>
          </p:cNvPr>
          <p:cNvSpPr txBox="1"/>
          <p:nvPr/>
        </p:nvSpPr>
        <p:spPr>
          <a:xfrm>
            <a:off x="1701240" y="2867571"/>
            <a:ext cx="1247270" cy="3501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b="1" dirty="0">
                <a:solidFill>
                  <a:schemeClr val="tx1"/>
                </a:solidFill>
                <a:sym typeface="Huawei Sans" panose="020C0503030203020204" pitchFamily="34" charset="0"/>
              </a:rPr>
              <a:t>企业网络</a:t>
            </a:r>
          </a:p>
        </p:txBody>
      </p:sp>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缺省路由应用场景</a:t>
            </a:r>
          </a:p>
        </p:txBody>
      </p:sp>
      <p:sp>
        <p:nvSpPr>
          <p:cNvPr id="96" name="矩形 95"/>
          <p:cNvSpPr/>
          <p:nvPr/>
        </p:nvSpPr>
        <p:spPr>
          <a:xfrm>
            <a:off x="4616911" y="5132446"/>
            <a:ext cx="3984637" cy="346698"/>
          </a:xfrm>
          <a:prstGeom prst="rect">
            <a:avLst/>
          </a:prstGeom>
          <a:solidFill>
            <a:srgbClr val="00B0F0">
              <a:alpha val="5000"/>
            </a:srgbClr>
          </a:solidFill>
          <a:ln w="9525">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0.0.0.0 0 1.2.3.254</a:t>
            </a:r>
          </a:p>
        </p:txBody>
      </p:sp>
      <p:sp>
        <p:nvSpPr>
          <p:cNvPr id="98" name="内容占位符 14"/>
          <p:cNvSpPr txBox="1">
            <a:spLocks/>
          </p:cNvSpPr>
          <p:nvPr/>
        </p:nvSpPr>
        <p:spPr>
          <a:xfrm>
            <a:off x="446088" y="1240756"/>
            <a:ext cx="11299825" cy="917633"/>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缺省路由一般用于企业网络出口，配置一条缺省路由让出口设备能够转发前往</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Internet</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上任意地址的</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报文。</a:t>
            </a:r>
          </a:p>
        </p:txBody>
      </p:sp>
      <p:sp>
        <p:nvSpPr>
          <p:cNvPr id="51" name="TextBox 94"/>
          <p:cNvSpPr txBox="1">
            <a:spLocks noChangeArrowheads="1"/>
          </p:cNvSpPr>
          <p:nvPr/>
        </p:nvSpPr>
        <p:spPr bwMode="auto">
          <a:xfrm>
            <a:off x="6508057" y="3333886"/>
            <a:ext cx="984565"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1.2.3.0/24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TextBox 94"/>
          <p:cNvSpPr txBox="1">
            <a:spLocks noChangeArrowheads="1"/>
          </p:cNvSpPr>
          <p:nvPr/>
        </p:nvSpPr>
        <p:spPr bwMode="auto">
          <a:xfrm>
            <a:off x="5159896" y="3068960"/>
            <a:ext cx="532518"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TextBox 94"/>
          <p:cNvSpPr txBox="1">
            <a:spLocks noChangeArrowheads="1"/>
          </p:cNvSpPr>
          <p:nvPr/>
        </p:nvSpPr>
        <p:spPr bwMode="auto">
          <a:xfrm>
            <a:off x="5666142" y="3631695"/>
            <a:ext cx="13774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GE0/0/0</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1.2.3.4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4" name="图片 33" descr="PC.png"/>
          <p:cNvPicPr>
            <a:picLocks noChangeAspect="1"/>
          </p:cNvPicPr>
          <p:nvPr/>
        </p:nvPicPr>
        <p:blipFill>
          <a:blip r:embed="rId3" cstate="print"/>
          <a:stretch>
            <a:fillRect/>
          </a:stretch>
        </p:blipFill>
        <p:spPr>
          <a:xfrm>
            <a:off x="2270275" y="3369393"/>
            <a:ext cx="683079" cy="524604"/>
          </a:xfrm>
          <a:prstGeom prst="rect">
            <a:avLst/>
          </a:prstGeom>
        </p:spPr>
      </p:pic>
      <p:sp>
        <p:nvSpPr>
          <p:cNvPr id="36" name="TextBox 94"/>
          <p:cNvSpPr txBox="1">
            <a:spLocks noChangeArrowheads="1"/>
          </p:cNvSpPr>
          <p:nvPr/>
        </p:nvSpPr>
        <p:spPr bwMode="auto">
          <a:xfrm>
            <a:off x="1615338" y="3888159"/>
            <a:ext cx="20778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PC</a:t>
            </a:r>
          </a:p>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192.168.1.100</a:t>
            </a:r>
          </a:p>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Gateway:192.168.1.254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TextBox 94"/>
          <p:cNvSpPr txBox="1">
            <a:spLocks noChangeArrowheads="1"/>
          </p:cNvSpPr>
          <p:nvPr/>
        </p:nvSpPr>
        <p:spPr bwMode="auto">
          <a:xfrm>
            <a:off x="3825236" y="3631695"/>
            <a:ext cx="13316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GE0/0/1</a:t>
            </a:r>
          </a:p>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192.168.1.254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 name="直接连接符 3"/>
          <p:cNvCxnSpPr>
            <a:stCxn id="34" idx="3"/>
          </p:cNvCxnSpPr>
          <p:nvPr/>
        </p:nvCxnSpPr>
        <p:spPr bwMode="auto">
          <a:xfrm>
            <a:off x="2953354" y="3631695"/>
            <a:ext cx="2201459" cy="0"/>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38" name="直接连接符 37"/>
          <p:cNvCxnSpPr>
            <a:endCxn id="22" idx="3"/>
          </p:cNvCxnSpPr>
          <p:nvPr/>
        </p:nvCxnSpPr>
        <p:spPr bwMode="auto">
          <a:xfrm flipH="1">
            <a:off x="5708771" y="3631695"/>
            <a:ext cx="2835503" cy="0"/>
          </a:xfrm>
          <a:prstGeom prst="line">
            <a:avLst/>
          </a:prstGeom>
          <a:noFill/>
          <a:ln w="19050" cap="flat" cmpd="sng" algn="ctr">
            <a:solidFill>
              <a:sysClr val="windowText" lastClr="000000"/>
            </a:solidFill>
            <a:prstDash val="solid"/>
            <a:round/>
            <a:headEnd type="none" w="med" len="med"/>
            <a:tailEnd type="none" w="med" len="med"/>
          </a:ln>
          <a:effectLst/>
        </p:spPr>
      </p:cxnSp>
      <p:sp>
        <p:nvSpPr>
          <p:cNvPr id="40" name="Freeform 67"/>
          <p:cNvSpPr/>
          <p:nvPr/>
        </p:nvSpPr>
        <p:spPr>
          <a:xfrm rot="6300000" flipV="1">
            <a:off x="5361527" y="4083189"/>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9" name="组合 18"/>
          <p:cNvGrpSpPr/>
          <p:nvPr/>
        </p:nvGrpSpPr>
        <p:grpSpPr>
          <a:xfrm>
            <a:off x="8409057" y="3166316"/>
            <a:ext cx="1540746" cy="805392"/>
            <a:chOff x="8133063" y="1699504"/>
            <a:chExt cx="751638" cy="392903"/>
          </a:xfrm>
        </p:grpSpPr>
        <p:sp>
          <p:nvSpPr>
            <p:cNvPr id="20"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30000"/>
                </a:lnSpc>
              </a:pP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20"/>
            <p:cNvSpPr/>
            <p:nvPr/>
          </p:nvSpPr>
          <p:spPr>
            <a:xfrm>
              <a:off x="8320767" y="1810198"/>
              <a:ext cx="406019" cy="169133"/>
            </a:xfrm>
            <a:prstGeom prst="rect">
              <a:avLst/>
            </a:prstGeom>
          </p:spPr>
          <p:txBody>
            <a:bodyPr wrap="none">
              <a:spAutoFit/>
            </a:bodyPr>
            <a:lstStyle/>
            <a:p>
              <a:pPr algn="ctr">
                <a:lnSpc>
                  <a:spcPct val="130000"/>
                </a:lnSpc>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Internet</a:t>
              </a:r>
            </a:p>
          </p:txBody>
        </p:sp>
      </p:grpSp>
      <p:pic>
        <p:nvPicPr>
          <p:cNvPr id="22"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5154813" y="3405076"/>
            <a:ext cx="553958" cy="453238"/>
          </a:xfrm>
          <a:prstGeom prst="rect">
            <a:avLst/>
          </a:prstGeom>
          <a:noFill/>
        </p:spPr>
      </p:pic>
      <p:sp>
        <p:nvSpPr>
          <p:cNvPr id="23" name="TextBox 94"/>
          <p:cNvSpPr txBox="1">
            <a:spLocks noChangeArrowheads="1"/>
          </p:cNvSpPr>
          <p:nvPr/>
        </p:nvSpPr>
        <p:spPr bwMode="auto">
          <a:xfrm>
            <a:off x="7378358" y="3631695"/>
            <a:ext cx="13774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1.2.3.254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5"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8226506" y="3405076"/>
            <a:ext cx="553958" cy="453238"/>
          </a:xfrm>
          <a:prstGeom prst="rect">
            <a:avLst/>
          </a:prstGeom>
          <a:noFill/>
        </p:spPr>
      </p:pic>
    </p:spTree>
    <p:extLst>
      <p:ext uri="{BB962C8B-B14F-4D97-AF65-F5344CB8AC3E}">
        <p14:creationId xmlns:p14="http://schemas.microsoft.com/office/powerpoint/2010/main" val="4154176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p:txBody>
          <a:bodyPr/>
          <a:lstStyle/>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静态路由</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b="1">
                <a:latin typeface="Huawei Sans" panose="020C0503030203020204" pitchFamily="34" charset="0"/>
                <a:ea typeface="方正兰亭黑简体" panose="02000000000000000000" pitchFamily="2" charset="-122"/>
                <a:sym typeface="Huawei Sans" panose="020C0503030203020204" pitchFamily="34" charset="0"/>
              </a:rPr>
              <a:t>动态路由</a:t>
            </a:r>
            <a:endParaRPr lang="en-US" altLang="zh-CN" b="1">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路由选择</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路由高级特性</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spcBef>
                <a:spcPct val="0"/>
              </a:spcBef>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130000"/>
              </a:lnSpc>
              <a:spcBef>
                <a:spcPct val="0"/>
              </a:spcBef>
            </a:pP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246769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8" name="文本占位符 7"/>
          <p:cNvSpPr>
            <a:spLocks noGrp="1"/>
          </p:cNvSpPr>
          <p:nvPr>
            <p:ph idx="1"/>
          </p:nvPr>
        </p:nvSpPr>
        <p:spPr/>
        <p:txBody>
          <a:bodyPr/>
          <a:lstStyle/>
          <a:p>
            <a:r>
              <a:rPr lang="zh-CN" altLang="en-US">
                <a:sym typeface="Huawei Sans" panose="020C0503030203020204" pitchFamily="34" charset="0"/>
              </a:rPr>
              <a:t>在一个典型的数据通信网络中，往往存在多个不同的</a:t>
            </a:r>
            <a:r>
              <a:rPr lang="en-US" altLang="zh-CN">
                <a:sym typeface="Huawei Sans" panose="020C0503030203020204" pitchFamily="34" charset="0"/>
              </a:rPr>
              <a:t>IP</a:t>
            </a:r>
            <a:r>
              <a:rPr lang="zh-CN" altLang="en-US">
                <a:sym typeface="Huawei Sans" panose="020C0503030203020204" pitchFamily="34" charset="0"/>
              </a:rPr>
              <a:t>网段，数据在不同的</a:t>
            </a:r>
            <a:r>
              <a:rPr lang="en-US" altLang="zh-CN">
                <a:sym typeface="Huawei Sans" panose="020C0503030203020204" pitchFamily="34" charset="0"/>
              </a:rPr>
              <a:t>IP</a:t>
            </a:r>
            <a:r>
              <a:rPr lang="zh-CN" altLang="en-US">
                <a:sym typeface="Huawei Sans" panose="020C0503030203020204" pitchFamily="34" charset="0"/>
              </a:rPr>
              <a:t>网段之间交互是需要借助三层设备的，这些设备具备路由能力，能够实现数据的跨网段转发。</a:t>
            </a:r>
            <a:endParaRPr lang="en-US" altLang="zh-CN">
              <a:sym typeface="Huawei Sans" panose="020C0503030203020204" pitchFamily="34" charset="0"/>
            </a:endParaRPr>
          </a:p>
          <a:p>
            <a:r>
              <a:rPr lang="zh-CN" altLang="en-US">
                <a:sym typeface="Huawei Sans" panose="020C0503030203020204" pitchFamily="34" charset="0"/>
              </a:rPr>
              <a:t>路由是数据通信网络中最基本的要素。路由信息是指导报文转发的路径信息，路由过程就是报文转发的过程。</a:t>
            </a:r>
            <a:endParaRPr lang="en-US" altLang="zh-CN">
              <a:sym typeface="Huawei Sans" panose="020C0503030203020204" pitchFamily="34" charset="0"/>
            </a:endParaRPr>
          </a:p>
          <a:p>
            <a:r>
              <a:rPr lang="zh-CN" altLang="en-US">
                <a:sym typeface="Huawei Sans" panose="020C0503030203020204" pitchFamily="34" charset="0"/>
              </a:rPr>
              <a:t>本课程将会向读者介绍路由的基本概念。</a:t>
            </a:r>
            <a:endParaRPr lang="en-US" altLang="zh-CN" dirty="0">
              <a:sym typeface="Huawei Sans" panose="020C0503030203020204" pitchFamily="34" charset="0"/>
            </a:endParaRPr>
          </a:p>
        </p:txBody>
      </p:sp>
    </p:spTree>
    <p:extLst>
      <p:ext uri="{BB962C8B-B14F-4D97-AF65-F5344CB8AC3E}">
        <p14:creationId xmlns:p14="http://schemas.microsoft.com/office/powerpoint/2010/main" val="4200311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动态路由概述 </a:t>
            </a:r>
          </a:p>
        </p:txBody>
      </p:sp>
      <p:sp>
        <p:nvSpPr>
          <p:cNvPr id="5" name="矩形 4"/>
          <p:cNvSpPr/>
          <p:nvPr/>
        </p:nvSpPr>
        <p:spPr>
          <a:xfrm>
            <a:off x="6275388" y="5171262"/>
            <a:ext cx="5470525" cy="1126462"/>
          </a:xfrm>
          <a:prstGeom prst="rect">
            <a:avLst/>
          </a:prstGeom>
        </p:spPr>
        <p:txBody>
          <a:bodyPr wrap="square">
            <a:spAutoFit/>
          </a:bodyPr>
          <a:lstStyle/>
          <a:p>
            <a:pPr marL="302279" lvl="0" indent="-302279" algn="just" defTabSz="914034">
              <a:lnSpc>
                <a:spcPct val="140000"/>
              </a:lnSpc>
              <a:spcBef>
                <a:spcPts val="792"/>
              </a:spcBef>
              <a:spcAft>
                <a:spcPct val="0"/>
              </a:spcAft>
              <a:buSzPct val="100000"/>
              <a:buFont typeface="Arial" panose="020B0604020202020204" pitchFamily="34" charset="0"/>
              <a:buChar char="•"/>
              <a:defRPr/>
            </a:pPr>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动态路由协议能够自动发现和生成路由，并在拓扑变化时及时更新路由，可以有效减少管理人员工作量，更适用于大规模网络。</a:t>
            </a:r>
          </a:p>
        </p:txBody>
      </p:sp>
      <p:sp>
        <p:nvSpPr>
          <p:cNvPr id="40" name="圆角矩形 39"/>
          <p:cNvSpPr>
            <a:spLocks/>
          </p:cNvSpPr>
          <p:nvPr/>
        </p:nvSpPr>
        <p:spPr>
          <a:xfrm>
            <a:off x="966048" y="2000926"/>
            <a:ext cx="3987575" cy="2151463"/>
          </a:xfrm>
          <a:prstGeom prst="roundRect">
            <a:avLst>
              <a:gd name="adj" fmla="val 4819"/>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4" name="图片 3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017851" y="2305895"/>
            <a:ext cx="485638" cy="398223"/>
          </a:xfrm>
          <a:prstGeom prst="rect">
            <a:avLst/>
          </a:prstGeom>
          <a:effectLst>
            <a:outerShdw blurRad="152400" dist="38100" dir="5400000" algn="t" rotWithShape="0">
              <a:prstClr val="black">
                <a:alpha val="30000"/>
              </a:prstClr>
            </a:outerShdw>
          </a:effectLst>
        </p:spPr>
      </p:pic>
      <p:pic>
        <p:nvPicPr>
          <p:cNvPr id="35" name="图片 3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85872" y="2305895"/>
            <a:ext cx="485638" cy="398223"/>
          </a:xfrm>
          <a:prstGeom prst="rect">
            <a:avLst/>
          </a:prstGeom>
          <a:effectLst>
            <a:outerShdw blurRad="152400" dist="38100" dir="5400000" algn="t" rotWithShape="0">
              <a:prstClr val="black">
                <a:alpha val="30000"/>
              </a:prstClr>
            </a:outerShdw>
          </a:effectLst>
        </p:spPr>
      </p:pic>
      <p:pic>
        <p:nvPicPr>
          <p:cNvPr id="36" name="图片 3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251947" y="3409154"/>
            <a:ext cx="485638" cy="398223"/>
          </a:xfrm>
          <a:prstGeom prst="rect">
            <a:avLst/>
          </a:prstGeom>
          <a:effectLst>
            <a:outerShdw blurRad="152400" dist="38100" dir="5400000" algn="t" rotWithShape="0">
              <a:prstClr val="black">
                <a:alpha val="30000"/>
              </a:prstClr>
            </a:outerShdw>
          </a:effectLst>
        </p:spPr>
      </p:pic>
      <p:pic>
        <p:nvPicPr>
          <p:cNvPr id="37" name="图片 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146240" y="3409154"/>
            <a:ext cx="485638" cy="398223"/>
          </a:xfrm>
          <a:prstGeom prst="rect">
            <a:avLst/>
          </a:prstGeom>
          <a:effectLst>
            <a:outerShdw blurRad="152400" dist="38100" dir="5400000" algn="t" rotWithShape="0">
              <a:prstClr val="black">
                <a:alpha val="30000"/>
              </a:prstClr>
            </a:outerShdw>
          </a:effectLst>
        </p:spPr>
      </p:pic>
      <p:pic>
        <p:nvPicPr>
          <p:cNvPr id="38" name="图片 3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391854" y="3409154"/>
            <a:ext cx="485638" cy="398223"/>
          </a:xfrm>
          <a:prstGeom prst="rect">
            <a:avLst/>
          </a:prstGeom>
          <a:effectLst>
            <a:outerShdw blurRad="152400" dist="38100" dir="5400000" algn="t" rotWithShape="0">
              <a:prstClr val="black">
                <a:alpha val="30000"/>
              </a:prstClr>
            </a:outerShdw>
          </a:effectLst>
        </p:spPr>
      </p:pic>
      <p:pic>
        <p:nvPicPr>
          <p:cNvPr id="45" name="图片 4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391456" y="3409154"/>
            <a:ext cx="485638" cy="398223"/>
          </a:xfrm>
          <a:prstGeom prst="rect">
            <a:avLst/>
          </a:prstGeom>
          <a:effectLst>
            <a:outerShdw blurRad="152400" dist="38100" dir="5400000" algn="t" rotWithShape="0">
              <a:prstClr val="black">
                <a:alpha val="30000"/>
              </a:prstClr>
            </a:outerShdw>
          </a:effectLst>
        </p:spPr>
      </p:pic>
      <p:pic>
        <p:nvPicPr>
          <p:cNvPr id="46" name="图片 4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146240" y="4544748"/>
            <a:ext cx="485638" cy="398223"/>
          </a:xfrm>
          <a:prstGeom prst="rect">
            <a:avLst/>
          </a:prstGeom>
          <a:effectLst>
            <a:outerShdw blurRad="152400" dist="38100" dir="5400000" algn="t" rotWithShape="0">
              <a:prstClr val="black">
                <a:alpha val="30000"/>
              </a:prstClr>
            </a:outerShdw>
          </a:effectLst>
        </p:spPr>
      </p:pic>
      <p:pic>
        <p:nvPicPr>
          <p:cNvPr id="47" name="图片 4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251947" y="4559576"/>
            <a:ext cx="485638" cy="398223"/>
          </a:xfrm>
          <a:prstGeom prst="rect">
            <a:avLst/>
          </a:prstGeom>
          <a:effectLst>
            <a:outerShdw blurRad="152400" dist="38100" dir="5400000" algn="t" rotWithShape="0">
              <a:prstClr val="black">
                <a:alpha val="30000"/>
              </a:prstClr>
            </a:outerShdw>
          </a:effectLst>
        </p:spPr>
      </p:pic>
      <p:cxnSp>
        <p:nvCxnSpPr>
          <p:cNvPr id="49" name="直接连接符 48"/>
          <p:cNvCxnSpPr>
            <a:stCxn id="34" idx="3"/>
            <a:endCxn id="35" idx="1"/>
          </p:cNvCxnSpPr>
          <p:nvPr/>
        </p:nvCxnSpPr>
        <p:spPr>
          <a:xfrm>
            <a:off x="2503489" y="2505007"/>
            <a:ext cx="682383"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50" name="直接连接符 49"/>
          <p:cNvCxnSpPr>
            <a:stCxn id="34" idx="2"/>
            <a:endCxn id="37" idx="0"/>
          </p:cNvCxnSpPr>
          <p:nvPr/>
        </p:nvCxnSpPr>
        <p:spPr>
          <a:xfrm flipH="1">
            <a:off x="1389059" y="2704118"/>
            <a:ext cx="871611"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51" name="直接连接符 50"/>
          <p:cNvCxnSpPr>
            <a:stCxn id="35" idx="2"/>
            <a:endCxn id="38" idx="0"/>
          </p:cNvCxnSpPr>
          <p:nvPr/>
        </p:nvCxnSpPr>
        <p:spPr>
          <a:xfrm>
            <a:off x="3428691" y="2704118"/>
            <a:ext cx="1205982"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52" name="直接连接符 51"/>
          <p:cNvCxnSpPr>
            <a:stCxn id="36" idx="0"/>
            <a:endCxn id="35" idx="2"/>
          </p:cNvCxnSpPr>
          <p:nvPr/>
        </p:nvCxnSpPr>
        <p:spPr>
          <a:xfrm flipV="1">
            <a:off x="2494766" y="2704118"/>
            <a:ext cx="933925"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53" name="直接连接符 52"/>
          <p:cNvCxnSpPr>
            <a:stCxn id="45" idx="0"/>
            <a:endCxn id="34" idx="2"/>
          </p:cNvCxnSpPr>
          <p:nvPr/>
        </p:nvCxnSpPr>
        <p:spPr>
          <a:xfrm flipH="1" flipV="1">
            <a:off x="2260670" y="2704118"/>
            <a:ext cx="1373605"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54" name="直接连接符 53"/>
          <p:cNvCxnSpPr>
            <a:stCxn id="37" idx="2"/>
            <a:endCxn id="46" idx="0"/>
          </p:cNvCxnSpPr>
          <p:nvPr/>
        </p:nvCxnSpPr>
        <p:spPr>
          <a:xfrm>
            <a:off x="1389059" y="3807377"/>
            <a:ext cx="0" cy="737371"/>
          </a:xfrm>
          <a:prstGeom prst="line">
            <a:avLst/>
          </a:prstGeom>
          <a:ln w="19050"/>
          <a:effectLst>
            <a:outerShdw blurRad="152400" dist="38100" dir="5400000" algn="t" rotWithShape="0">
              <a:prstClr val="black">
                <a:alpha val="30000"/>
              </a:prstClr>
            </a:outerShdw>
          </a:effectLst>
        </p:spPr>
        <p:style>
          <a:lnRef idx="1">
            <a:schemeClr val="dk1"/>
          </a:lnRef>
          <a:fillRef idx="0">
            <a:schemeClr val="dk1"/>
          </a:fillRef>
          <a:effectRef idx="0">
            <a:schemeClr val="dk1"/>
          </a:effectRef>
          <a:fontRef idx="minor">
            <a:schemeClr val="tx1"/>
          </a:fontRef>
        </p:style>
      </p:cxnSp>
      <p:cxnSp>
        <p:nvCxnSpPr>
          <p:cNvPr id="55" name="直接连接符 54"/>
          <p:cNvCxnSpPr>
            <a:stCxn id="36" idx="2"/>
            <a:endCxn id="47" idx="0"/>
          </p:cNvCxnSpPr>
          <p:nvPr/>
        </p:nvCxnSpPr>
        <p:spPr>
          <a:xfrm>
            <a:off x="2494766" y="3807377"/>
            <a:ext cx="0" cy="752199"/>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pic>
        <p:nvPicPr>
          <p:cNvPr id="60" name="图片 5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391456" y="4544748"/>
            <a:ext cx="485638" cy="398223"/>
          </a:xfrm>
          <a:prstGeom prst="rect">
            <a:avLst/>
          </a:prstGeom>
          <a:effectLst>
            <a:outerShdw blurRad="152400" dist="38100" dir="5400000" algn="t" rotWithShape="0">
              <a:prstClr val="black">
                <a:alpha val="30000"/>
              </a:prstClr>
            </a:outerShdw>
          </a:effectLst>
        </p:spPr>
      </p:pic>
      <p:pic>
        <p:nvPicPr>
          <p:cNvPr id="61" name="图片 6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391854" y="4544747"/>
            <a:ext cx="485638" cy="398223"/>
          </a:xfrm>
          <a:prstGeom prst="rect">
            <a:avLst/>
          </a:prstGeom>
          <a:effectLst>
            <a:outerShdw blurRad="152400" dist="38100" dir="5400000" algn="t" rotWithShape="0">
              <a:prstClr val="black">
                <a:alpha val="30000"/>
              </a:prstClr>
            </a:outerShdw>
          </a:effectLst>
        </p:spPr>
      </p:pic>
      <p:cxnSp>
        <p:nvCxnSpPr>
          <p:cNvPr id="62" name="直接连接符 61"/>
          <p:cNvCxnSpPr>
            <a:stCxn id="45" idx="2"/>
            <a:endCxn id="60" idx="0"/>
          </p:cNvCxnSpPr>
          <p:nvPr/>
        </p:nvCxnSpPr>
        <p:spPr>
          <a:xfrm>
            <a:off x="3634275" y="3807377"/>
            <a:ext cx="0" cy="737371"/>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64" name="直接连接符 63"/>
          <p:cNvCxnSpPr>
            <a:stCxn id="38" idx="2"/>
            <a:endCxn id="61" idx="0"/>
          </p:cNvCxnSpPr>
          <p:nvPr/>
        </p:nvCxnSpPr>
        <p:spPr>
          <a:xfrm>
            <a:off x="4634673" y="3807377"/>
            <a:ext cx="0" cy="73737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sp>
        <p:nvSpPr>
          <p:cNvPr id="81" name="TextBox 120">
            <a:extLst>
              <a:ext uri="{FF2B5EF4-FFF2-40B4-BE49-F238E27FC236}">
                <a16:creationId xmlns:a16="http://schemas.microsoft.com/office/drawing/2014/main" id="{C06BA5BA-0AE7-4D5A-B214-BBF66850B18F}"/>
              </a:ext>
            </a:extLst>
          </p:cNvPr>
          <p:cNvSpPr txBox="1"/>
          <p:nvPr/>
        </p:nvSpPr>
        <p:spPr>
          <a:xfrm>
            <a:off x="2361996" y="1921278"/>
            <a:ext cx="1272279" cy="350160"/>
          </a:xfrm>
          <a:prstGeom prst="rect">
            <a:avLst/>
          </a:prstGeom>
          <a:noFill/>
          <a:ln>
            <a:noFill/>
          </a:ln>
        </p:spPr>
        <p:txBody>
          <a:bodyPr wrap="square" rtlCol="0">
            <a:spAutoFit/>
          </a:bodyPr>
          <a:lstStyle/>
          <a:p>
            <a:pPr algn="ctr">
              <a:lnSpc>
                <a:spcPct val="130000"/>
              </a:lnSpc>
            </a:pPr>
            <a:r>
              <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静态路由</a:t>
            </a:r>
          </a:p>
        </p:txBody>
      </p:sp>
      <p:cxnSp>
        <p:nvCxnSpPr>
          <p:cNvPr id="84" name="直接连接符 83"/>
          <p:cNvCxnSpPr>
            <a:stCxn id="36" idx="1"/>
            <a:endCxn id="37" idx="3"/>
          </p:cNvCxnSpPr>
          <p:nvPr/>
        </p:nvCxnSpPr>
        <p:spPr>
          <a:xfrm flipH="1">
            <a:off x="1631878" y="3608266"/>
            <a:ext cx="620069"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85" name="直接连接符 84"/>
          <p:cNvCxnSpPr>
            <a:stCxn id="45" idx="1"/>
            <a:endCxn id="36" idx="3"/>
          </p:cNvCxnSpPr>
          <p:nvPr/>
        </p:nvCxnSpPr>
        <p:spPr>
          <a:xfrm flipH="1">
            <a:off x="2737585" y="3608266"/>
            <a:ext cx="653871"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86" name="直接连接符 85"/>
          <p:cNvCxnSpPr>
            <a:stCxn id="38" idx="1"/>
            <a:endCxn id="45" idx="3"/>
          </p:cNvCxnSpPr>
          <p:nvPr/>
        </p:nvCxnSpPr>
        <p:spPr>
          <a:xfrm flipH="1">
            <a:off x="3877094" y="3608266"/>
            <a:ext cx="514760"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sp>
        <p:nvSpPr>
          <p:cNvPr id="3" name="矩形 2"/>
          <p:cNvSpPr/>
          <p:nvPr/>
        </p:nvSpPr>
        <p:spPr>
          <a:xfrm>
            <a:off x="446088" y="5249202"/>
            <a:ext cx="5505450" cy="1126462"/>
          </a:xfrm>
          <a:prstGeom prst="rect">
            <a:avLst/>
          </a:prstGeom>
        </p:spPr>
        <p:txBody>
          <a:bodyPr wrap="square">
            <a:spAutoFit/>
          </a:bodyPr>
          <a:lstStyle/>
          <a:p>
            <a:pPr marL="302279" indent="-302279" algn="just" defTabSz="914034" fontAlgn="auto">
              <a:lnSpc>
                <a:spcPct val="140000"/>
              </a:lnSpc>
              <a:spcBef>
                <a:spcPts val="792"/>
              </a:spcBef>
              <a:spcAft>
                <a:spcPct val="0"/>
              </a:spcAft>
              <a:buSzPct val="100000"/>
              <a:buFont typeface="Arial" panose="020B0604020202020204" pitchFamily="34" charset="0"/>
              <a:buChar char="•"/>
              <a:defRPr/>
            </a:pPr>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当网络规模越来越大时，使用手动配置静态路由的方式获取路由条目将变得越发复杂，同时在拓扑发生变化时不能及时、灵活响应。</a:t>
            </a:r>
          </a:p>
        </p:txBody>
      </p:sp>
      <p:sp>
        <p:nvSpPr>
          <p:cNvPr id="33" name="圆角矩形 32"/>
          <p:cNvSpPr>
            <a:spLocks/>
          </p:cNvSpPr>
          <p:nvPr/>
        </p:nvSpPr>
        <p:spPr>
          <a:xfrm>
            <a:off x="6481475" y="1950127"/>
            <a:ext cx="3987575" cy="2151463"/>
          </a:xfrm>
          <a:prstGeom prst="roundRect">
            <a:avLst>
              <a:gd name="adj" fmla="val 2795"/>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1" name="图片 4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33278" y="2255096"/>
            <a:ext cx="485638" cy="398223"/>
          </a:xfrm>
          <a:prstGeom prst="rect">
            <a:avLst/>
          </a:prstGeom>
          <a:effectLst>
            <a:outerShdw blurRad="152400" dist="38100" dir="5400000" algn="t" rotWithShape="0">
              <a:prstClr val="black">
                <a:alpha val="30000"/>
              </a:prstClr>
            </a:outerShdw>
          </a:effectLst>
        </p:spPr>
      </p:pic>
      <p:pic>
        <p:nvPicPr>
          <p:cNvPr id="42" name="图片 4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01299" y="2255096"/>
            <a:ext cx="485638" cy="398223"/>
          </a:xfrm>
          <a:prstGeom prst="rect">
            <a:avLst/>
          </a:prstGeom>
          <a:effectLst>
            <a:outerShdw blurRad="152400" dist="38100" dir="5400000" algn="t" rotWithShape="0">
              <a:prstClr val="black">
                <a:alpha val="30000"/>
              </a:prstClr>
            </a:outerShdw>
          </a:effectLst>
        </p:spPr>
      </p:pic>
      <p:pic>
        <p:nvPicPr>
          <p:cNvPr id="43" name="图片 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67374" y="3358355"/>
            <a:ext cx="485638" cy="398223"/>
          </a:xfrm>
          <a:prstGeom prst="rect">
            <a:avLst/>
          </a:prstGeom>
          <a:effectLst>
            <a:outerShdw blurRad="152400" dist="38100" dir="5400000" algn="t" rotWithShape="0">
              <a:prstClr val="black">
                <a:alpha val="30000"/>
              </a:prstClr>
            </a:outerShdw>
          </a:effectLst>
        </p:spPr>
      </p:pic>
      <p:pic>
        <p:nvPicPr>
          <p:cNvPr id="44" name="图片 4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661667" y="3358355"/>
            <a:ext cx="485638" cy="398223"/>
          </a:xfrm>
          <a:prstGeom prst="rect">
            <a:avLst/>
          </a:prstGeom>
          <a:effectLst>
            <a:outerShdw blurRad="152400" dist="38100" dir="5400000" algn="t" rotWithShape="0">
              <a:prstClr val="black">
                <a:alpha val="30000"/>
              </a:prstClr>
            </a:outerShdw>
          </a:effectLst>
        </p:spPr>
      </p:pic>
      <p:pic>
        <p:nvPicPr>
          <p:cNvPr id="48" name="图片 4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907281" y="3358355"/>
            <a:ext cx="485638" cy="398223"/>
          </a:xfrm>
          <a:prstGeom prst="rect">
            <a:avLst/>
          </a:prstGeom>
          <a:effectLst>
            <a:outerShdw blurRad="152400" dist="38100" dir="5400000" algn="t" rotWithShape="0">
              <a:prstClr val="black">
                <a:alpha val="30000"/>
              </a:prstClr>
            </a:outerShdw>
          </a:effectLst>
        </p:spPr>
      </p:pic>
      <p:pic>
        <p:nvPicPr>
          <p:cNvPr id="56" name="图片 5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906883" y="3358355"/>
            <a:ext cx="485638" cy="398223"/>
          </a:xfrm>
          <a:prstGeom prst="rect">
            <a:avLst/>
          </a:prstGeom>
          <a:effectLst>
            <a:outerShdw blurRad="152400" dist="38100" dir="5400000" algn="t" rotWithShape="0">
              <a:prstClr val="black">
                <a:alpha val="30000"/>
              </a:prstClr>
            </a:outerShdw>
          </a:effectLst>
        </p:spPr>
      </p:pic>
      <p:pic>
        <p:nvPicPr>
          <p:cNvPr id="57" name="图片 5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661667" y="4493949"/>
            <a:ext cx="485638" cy="398223"/>
          </a:xfrm>
          <a:prstGeom prst="rect">
            <a:avLst/>
          </a:prstGeom>
          <a:effectLst>
            <a:outerShdw blurRad="152400" dist="38100" dir="5400000" algn="t" rotWithShape="0">
              <a:prstClr val="black">
                <a:alpha val="30000"/>
              </a:prstClr>
            </a:outerShdw>
          </a:effectLst>
        </p:spPr>
      </p:pic>
      <p:pic>
        <p:nvPicPr>
          <p:cNvPr id="58" name="图片 5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767374" y="4508777"/>
            <a:ext cx="485638" cy="398223"/>
          </a:xfrm>
          <a:prstGeom prst="rect">
            <a:avLst/>
          </a:prstGeom>
          <a:effectLst>
            <a:outerShdw blurRad="152400" dist="38100" dir="5400000" algn="t" rotWithShape="0">
              <a:prstClr val="black">
                <a:alpha val="30000"/>
              </a:prstClr>
            </a:outerShdw>
          </a:effectLst>
        </p:spPr>
      </p:pic>
      <p:cxnSp>
        <p:nvCxnSpPr>
          <p:cNvPr id="59" name="直接连接符 58"/>
          <p:cNvCxnSpPr>
            <a:stCxn id="41" idx="3"/>
            <a:endCxn id="42" idx="1"/>
          </p:cNvCxnSpPr>
          <p:nvPr/>
        </p:nvCxnSpPr>
        <p:spPr>
          <a:xfrm>
            <a:off x="8018916" y="2454208"/>
            <a:ext cx="682383"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63" name="直接连接符 62"/>
          <p:cNvCxnSpPr>
            <a:stCxn id="41" idx="2"/>
            <a:endCxn id="44" idx="0"/>
          </p:cNvCxnSpPr>
          <p:nvPr/>
        </p:nvCxnSpPr>
        <p:spPr>
          <a:xfrm flipH="1">
            <a:off x="6904486" y="2653319"/>
            <a:ext cx="871611"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67" name="直接连接符 66"/>
          <p:cNvCxnSpPr>
            <a:stCxn id="42" idx="2"/>
            <a:endCxn id="48" idx="0"/>
          </p:cNvCxnSpPr>
          <p:nvPr/>
        </p:nvCxnSpPr>
        <p:spPr>
          <a:xfrm>
            <a:off x="8944118" y="2653319"/>
            <a:ext cx="1205982"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68" name="直接连接符 67"/>
          <p:cNvCxnSpPr>
            <a:stCxn id="43" idx="0"/>
            <a:endCxn id="42" idx="2"/>
          </p:cNvCxnSpPr>
          <p:nvPr/>
        </p:nvCxnSpPr>
        <p:spPr>
          <a:xfrm flipV="1">
            <a:off x="8010193" y="2653319"/>
            <a:ext cx="933925"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69" name="直接连接符 68"/>
          <p:cNvCxnSpPr>
            <a:stCxn id="56" idx="0"/>
            <a:endCxn id="41" idx="2"/>
          </p:cNvCxnSpPr>
          <p:nvPr/>
        </p:nvCxnSpPr>
        <p:spPr>
          <a:xfrm flipH="1" flipV="1">
            <a:off x="7776097" y="2653319"/>
            <a:ext cx="1373605"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71" name="直接连接符 70"/>
          <p:cNvCxnSpPr>
            <a:stCxn id="44" idx="2"/>
            <a:endCxn id="57" idx="0"/>
          </p:cNvCxnSpPr>
          <p:nvPr/>
        </p:nvCxnSpPr>
        <p:spPr>
          <a:xfrm>
            <a:off x="6904486" y="3756578"/>
            <a:ext cx="0" cy="737371"/>
          </a:xfrm>
          <a:prstGeom prst="line">
            <a:avLst/>
          </a:prstGeom>
          <a:ln w="19050"/>
          <a:effectLst>
            <a:outerShdw blurRad="152400" dist="38100" dir="5400000" algn="t" rotWithShape="0">
              <a:prstClr val="black">
                <a:alpha val="30000"/>
              </a:prstClr>
            </a:outerShdw>
          </a:effectLst>
        </p:spPr>
        <p:style>
          <a:lnRef idx="1">
            <a:schemeClr val="dk1"/>
          </a:lnRef>
          <a:fillRef idx="0">
            <a:schemeClr val="dk1"/>
          </a:fillRef>
          <a:effectRef idx="0">
            <a:schemeClr val="dk1"/>
          </a:effectRef>
          <a:fontRef idx="minor">
            <a:schemeClr val="tx1"/>
          </a:fontRef>
        </p:style>
      </p:cxnSp>
      <p:cxnSp>
        <p:nvCxnSpPr>
          <p:cNvPr id="72" name="直接连接符 71"/>
          <p:cNvCxnSpPr>
            <a:stCxn id="43" idx="2"/>
            <a:endCxn id="58" idx="0"/>
          </p:cNvCxnSpPr>
          <p:nvPr/>
        </p:nvCxnSpPr>
        <p:spPr>
          <a:xfrm>
            <a:off x="8010193" y="3756578"/>
            <a:ext cx="0" cy="752199"/>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pic>
        <p:nvPicPr>
          <p:cNvPr id="78" name="图片 7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906883" y="4493949"/>
            <a:ext cx="485638" cy="398223"/>
          </a:xfrm>
          <a:prstGeom prst="rect">
            <a:avLst/>
          </a:prstGeom>
          <a:effectLst>
            <a:outerShdw blurRad="152400" dist="38100" dir="5400000" algn="t" rotWithShape="0">
              <a:prstClr val="black">
                <a:alpha val="30000"/>
              </a:prstClr>
            </a:outerShdw>
          </a:effectLst>
        </p:spPr>
      </p:pic>
      <p:pic>
        <p:nvPicPr>
          <p:cNvPr id="79" name="图片 7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9907281" y="4493948"/>
            <a:ext cx="485638" cy="398223"/>
          </a:xfrm>
          <a:prstGeom prst="rect">
            <a:avLst/>
          </a:prstGeom>
          <a:effectLst>
            <a:outerShdw blurRad="152400" dist="38100" dir="5400000" algn="t" rotWithShape="0">
              <a:prstClr val="black">
                <a:alpha val="30000"/>
              </a:prstClr>
            </a:outerShdw>
          </a:effectLst>
        </p:spPr>
      </p:pic>
      <p:cxnSp>
        <p:nvCxnSpPr>
          <p:cNvPr id="80" name="直接连接符 79"/>
          <p:cNvCxnSpPr>
            <a:stCxn id="56" idx="2"/>
            <a:endCxn id="78" idx="0"/>
          </p:cNvCxnSpPr>
          <p:nvPr/>
        </p:nvCxnSpPr>
        <p:spPr>
          <a:xfrm>
            <a:off x="9149702" y="3756578"/>
            <a:ext cx="0" cy="737371"/>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82" name="直接连接符 81"/>
          <p:cNvCxnSpPr>
            <a:stCxn id="48" idx="2"/>
            <a:endCxn id="79" idx="0"/>
          </p:cNvCxnSpPr>
          <p:nvPr/>
        </p:nvCxnSpPr>
        <p:spPr>
          <a:xfrm>
            <a:off x="10150100" y="3756578"/>
            <a:ext cx="0" cy="73737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sp>
        <p:nvSpPr>
          <p:cNvPr id="83" name="TextBox 120">
            <a:extLst>
              <a:ext uri="{FF2B5EF4-FFF2-40B4-BE49-F238E27FC236}">
                <a16:creationId xmlns:a16="http://schemas.microsoft.com/office/drawing/2014/main" id="{C06BA5BA-0AE7-4D5A-B214-BBF66850B18F}"/>
              </a:ext>
            </a:extLst>
          </p:cNvPr>
          <p:cNvSpPr txBox="1"/>
          <p:nvPr/>
        </p:nvSpPr>
        <p:spPr>
          <a:xfrm>
            <a:off x="7608549" y="1899028"/>
            <a:ext cx="1708069" cy="350160"/>
          </a:xfrm>
          <a:prstGeom prst="rect">
            <a:avLst/>
          </a:prstGeom>
          <a:noFill/>
          <a:ln>
            <a:noFill/>
          </a:ln>
        </p:spPr>
        <p:txBody>
          <a:bodyPr wrap="square" rtlCol="0">
            <a:spAutoFit/>
          </a:bodyPr>
          <a:lstStyle/>
          <a:p>
            <a:pPr algn="ctr">
              <a:lnSpc>
                <a:spcPct val="130000"/>
              </a:lnSpc>
            </a:pPr>
            <a:r>
              <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动态路由</a:t>
            </a:r>
            <a:r>
              <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9" name="直接连接符 88"/>
          <p:cNvCxnSpPr>
            <a:stCxn id="43" idx="1"/>
            <a:endCxn id="44" idx="3"/>
          </p:cNvCxnSpPr>
          <p:nvPr/>
        </p:nvCxnSpPr>
        <p:spPr>
          <a:xfrm flipH="1">
            <a:off x="7147305" y="3557467"/>
            <a:ext cx="620069"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90" name="直接连接符 89"/>
          <p:cNvCxnSpPr>
            <a:stCxn id="56" idx="1"/>
            <a:endCxn id="43" idx="3"/>
          </p:cNvCxnSpPr>
          <p:nvPr/>
        </p:nvCxnSpPr>
        <p:spPr>
          <a:xfrm flipH="1">
            <a:off x="8253012" y="3557467"/>
            <a:ext cx="653871"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91" name="直接连接符 90"/>
          <p:cNvCxnSpPr>
            <a:stCxn id="48" idx="1"/>
            <a:endCxn id="56" idx="3"/>
          </p:cNvCxnSpPr>
          <p:nvPr/>
        </p:nvCxnSpPr>
        <p:spPr>
          <a:xfrm flipH="1">
            <a:off x="9392521" y="3557467"/>
            <a:ext cx="514760"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sp>
        <p:nvSpPr>
          <p:cNvPr id="93" name="圆角矩形 75"/>
          <p:cNvSpPr/>
          <p:nvPr/>
        </p:nvSpPr>
        <p:spPr>
          <a:xfrm>
            <a:off x="443373" y="1707521"/>
            <a:ext cx="5606152" cy="468148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圆角矩形 75"/>
          <p:cNvSpPr/>
          <p:nvPr/>
        </p:nvSpPr>
        <p:spPr>
          <a:xfrm>
            <a:off x="443372" y="1268760"/>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静态路由</a:t>
            </a:r>
          </a:p>
        </p:txBody>
      </p:sp>
      <p:sp>
        <p:nvSpPr>
          <p:cNvPr id="95" name="圆角矩形 75"/>
          <p:cNvSpPr/>
          <p:nvPr/>
        </p:nvSpPr>
        <p:spPr>
          <a:xfrm>
            <a:off x="6139761" y="1707521"/>
            <a:ext cx="5606152" cy="468148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圆角矩形 75"/>
          <p:cNvSpPr/>
          <p:nvPr/>
        </p:nvSpPr>
        <p:spPr>
          <a:xfrm>
            <a:off x="6139760" y="1268760"/>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动态路由</a:t>
            </a:r>
          </a:p>
        </p:txBody>
      </p:sp>
      <p:sp>
        <p:nvSpPr>
          <p:cNvPr id="99" name="圆角矩形 98"/>
          <p:cNvSpPr/>
          <p:nvPr/>
        </p:nvSpPr>
        <p:spPr>
          <a:xfrm>
            <a:off x="4026839" y="1795074"/>
            <a:ext cx="1924699" cy="735110"/>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auto">
              <a:lnSpc>
                <a:spcPts val="2200"/>
              </a:lnSpc>
              <a:spcBef>
                <a:spcPts val="0"/>
              </a:spcBef>
              <a:spcAft>
                <a:spcPts val="0"/>
              </a:spcAft>
              <a:buFont typeface="Arial" panose="020B0604020202020204" pitchFamily="34" charset="0"/>
              <a:buChar char="•"/>
            </a:pPr>
            <a:r>
              <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所有设备手动配置</a:t>
            </a: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fontAlgn="auto">
              <a:lnSpc>
                <a:spcPts val="2200"/>
              </a:lnSpc>
              <a:spcBef>
                <a:spcPts val="0"/>
              </a:spcBef>
              <a:spcAft>
                <a:spcPts val="0"/>
              </a:spcAft>
              <a:buFont typeface="Arial" panose="020B0604020202020204" pitchFamily="34" charset="0"/>
              <a:buChar char="•"/>
            </a:pPr>
            <a:r>
              <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无法感知到链路变化</a:t>
            </a:r>
          </a:p>
        </p:txBody>
      </p:sp>
      <p:cxnSp>
        <p:nvCxnSpPr>
          <p:cNvPr id="100" name="直接箭头连接符 99"/>
          <p:cNvCxnSpPr>
            <a:stCxn id="81" idx="3"/>
            <a:endCxn id="99" idx="1"/>
          </p:cNvCxnSpPr>
          <p:nvPr/>
        </p:nvCxnSpPr>
        <p:spPr>
          <a:xfrm>
            <a:off x="3634275" y="2096358"/>
            <a:ext cx="392564" cy="66271"/>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圆角矩形 100"/>
          <p:cNvSpPr/>
          <p:nvPr/>
        </p:nvSpPr>
        <p:spPr>
          <a:xfrm>
            <a:off x="9709182" y="1795074"/>
            <a:ext cx="1924699" cy="735110"/>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auto">
              <a:lnSpc>
                <a:spcPts val="2200"/>
              </a:lnSpc>
              <a:spcBef>
                <a:spcPts val="0"/>
              </a:spcBef>
              <a:spcAft>
                <a:spcPts val="0"/>
              </a:spcAft>
              <a:buFont typeface="Arial" panose="020B0604020202020204" pitchFamily="34" charset="0"/>
              <a:buChar char="•"/>
            </a:pPr>
            <a:r>
              <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自动发现、学习路由</a:t>
            </a: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fontAlgn="auto">
              <a:lnSpc>
                <a:spcPts val="2200"/>
              </a:lnSpc>
              <a:spcBef>
                <a:spcPts val="0"/>
              </a:spcBef>
              <a:spcAft>
                <a:spcPts val="0"/>
              </a:spcAft>
              <a:buFont typeface="Arial" panose="020B0604020202020204" pitchFamily="34" charset="0"/>
              <a:buChar char="•"/>
            </a:pPr>
            <a:r>
              <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感知拓扑变更</a:t>
            </a:r>
          </a:p>
        </p:txBody>
      </p:sp>
      <p:cxnSp>
        <p:nvCxnSpPr>
          <p:cNvPr id="102" name="直接箭头连接符 101"/>
          <p:cNvCxnSpPr>
            <a:stCxn id="83" idx="3"/>
            <a:endCxn id="101" idx="1"/>
          </p:cNvCxnSpPr>
          <p:nvPr/>
        </p:nvCxnSpPr>
        <p:spPr>
          <a:xfrm>
            <a:off x="9316618" y="2074108"/>
            <a:ext cx="392564" cy="88521"/>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696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动态路由分类</a:t>
            </a:r>
          </a:p>
        </p:txBody>
      </p:sp>
      <p:sp>
        <p:nvSpPr>
          <p:cNvPr id="22" name="圆角矩形 21"/>
          <p:cNvSpPr/>
          <p:nvPr/>
        </p:nvSpPr>
        <p:spPr>
          <a:xfrm>
            <a:off x="1229193" y="1723869"/>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IGP</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Interior Gateway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，内部网关协议）</a:t>
            </a:r>
          </a:p>
        </p:txBody>
      </p:sp>
      <p:sp>
        <p:nvSpPr>
          <p:cNvPr id="23" name="Rounded Rectangle 2"/>
          <p:cNvSpPr/>
          <p:nvPr/>
        </p:nvSpPr>
        <p:spPr>
          <a:xfrm rot="10800000" flipV="1">
            <a:off x="1381602" y="2600793"/>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文本框 23"/>
          <p:cNvSpPr txBox="1"/>
          <p:nvPr/>
        </p:nvSpPr>
        <p:spPr>
          <a:xfrm>
            <a:off x="1381601" y="2663465"/>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RIP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Rounded Rectangle 2"/>
          <p:cNvSpPr/>
          <p:nvPr/>
        </p:nvSpPr>
        <p:spPr>
          <a:xfrm rot="10800000" flipV="1">
            <a:off x="2786744" y="2600793"/>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p:cNvSpPr txBox="1"/>
          <p:nvPr/>
        </p:nvSpPr>
        <p:spPr>
          <a:xfrm>
            <a:off x="2786743" y="2663465"/>
            <a:ext cx="835162" cy="369332"/>
          </a:xfrm>
          <a:prstGeom prst="rect">
            <a:avLst/>
          </a:prstGeom>
          <a:noFill/>
        </p:spPr>
        <p:txBody>
          <a:bodyPr wrap="square" rtlCol="0">
            <a:spAutoFit/>
          </a:bodyPr>
          <a:lstStyle>
            <a:defPPr>
              <a:defRPr lang="en-US"/>
            </a:defPPr>
            <a:lvl1pPr algn="ctr">
              <a:defRPr>
                <a:latin typeface="Huawei Sans" panose="020C0503030203020204" pitchFamily="34" charset="0"/>
                <a:ea typeface="方正兰亭黑简体" panose="02000000000000000000" pitchFamily="2" charset="-122"/>
              </a:defRPr>
            </a:lvl1pPr>
          </a:lstStyle>
          <a:p>
            <a:r>
              <a:rPr lang="en-US" altLang="zh-CN" dirty="0">
                <a:sym typeface="Huawei Sans" panose="020C0503030203020204" pitchFamily="34" charset="0"/>
              </a:rPr>
              <a:t>OSPF</a:t>
            </a:r>
            <a:endParaRPr lang="zh-CN" altLang="en-US" dirty="0">
              <a:sym typeface="Huawei Sans" panose="020C0503030203020204" pitchFamily="34" charset="0"/>
            </a:endParaRPr>
          </a:p>
        </p:txBody>
      </p:sp>
      <p:sp>
        <p:nvSpPr>
          <p:cNvPr id="27" name="Rounded Rectangle 2"/>
          <p:cNvSpPr/>
          <p:nvPr/>
        </p:nvSpPr>
        <p:spPr>
          <a:xfrm rot="10800000" flipV="1">
            <a:off x="4191888" y="2600793"/>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4191887" y="2663465"/>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IS-IS</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p:cNvSpPr txBox="1"/>
          <p:nvPr/>
        </p:nvSpPr>
        <p:spPr>
          <a:xfrm>
            <a:off x="5306518" y="1233488"/>
            <a:ext cx="1903751" cy="369332"/>
          </a:xfrm>
          <a:prstGeom prst="rect">
            <a:avLst/>
          </a:prstGeom>
          <a:noFill/>
        </p:spPr>
        <p:txBody>
          <a:bodyPr wrap="squar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按工作区域分类</a:t>
            </a:r>
          </a:p>
        </p:txBody>
      </p:sp>
      <p:sp>
        <p:nvSpPr>
          <p:cNvPr id="30" name="圆角矩形 29"/>
          <p:cNvSpPr/>
          <p:nvPr/>
        </p:nvSpPr>
        <p:spPr>
          <a:xfrm>
            <a:off x="6927954" y="1723869"/>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EGP</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Exterior Gateway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，外部网关协议）</a:t>
            </a:r>
          </a:p>
        </p:txBody>
      </p:sp>
      <p:sp>
        <p:nvSpPr>
          <p:cNvPr id="31" name="Rounded Rectangle 2"/>
          <p:cNvSpPr/>
          <p:nvPr/>
        </p:nvSpPr>
        <p:spPr>
          <a:xfrm rot="10800000" flipV="1">
            <a:off x="8049717" y="2600793"/>
            <a:ext cx="1738860" cy="494676"/>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p:cNvSpPr txBox="1"/>
          <p:nvPr/>
        </p:nvSpPr>
        <p:spPr>
          <a:xfrm>
            <a:off x="8534408" y="2663464"/>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BGP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p:cNvSpPr txBox="1"/>
          <p:nvPr/>
        </p:nvSpPr>
        <p:spPr>
          <a:xfrm>
            <a:off x="5006714" y="3716338"/>
            <a:ext cx="2503357" cy="369332"/>
          </a:xfrm>
          <a:prstGeom prst="rect">
            <a:avLst/>
          </a:prstGeom>
          <a:noFill/>
        </p:spPr>
        <p:txBody>
          <a:bodyPr wrap="squar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按工作机制及算法分类</a:t>
            </a:r>
          </a:p>
        </p:txBody>
      </p:sp>
      <p:sp>
        <p:nvSpPr>
          <p:cNvPr id="34" name="圆角矩形 33"/>
          <p:cNvSpPr/>
          <p:nvPr/>
        </p:nvSpPr>
        <p:spPr>
          <a:xfrm>
            <a:off x="1229193" y="4150387"/>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Distance Vector Routing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，距离矢量路由协议）</a:t>
            </a:r>
          </a:p>
        </p:txBody>
      </p:sp>
      <p:sp>
        <p:nvSpPr>
          <p:cNvPr id="35" name="圆角矩形 34"/>
          <p:cNvSpPr/>
          <p:nvPr/>
        </p:nvSpPr>
        <p:spPr>
          <a:xfrm>
            <a:off x="6927954" y="4150387"/>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Link-State Routing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，链路状态路由协议）</a:t>
            </a:r>
          </a:p>
        </p:txBody>
      </p:sp>
      <p:sp>
        <p:nvSpPr>
          <p:cNvPr id="36" name="Rounded Rectangle 2"/>
          <p:cNvSpPr/>
          <p:nvPr/>
        </p:nvSpPr>
        <p:spPr>
          <a:xfrm rot="10800000" flipV="1">
            <a:off x="7851632" y="5027311"/>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p:cNvSpPr txBox="1"/>
          <p:nvPr/>
        </p:nvSpPr>
        <p:spPr>
          <a:xfrm>
            <a:off x="7851631" y="5089983"/>
            <a:ext cx="835162" cy="369332"/>
          </a:xfrm>
          <a:prstGeom prst="rect">
            <a:avLst/>
          </a:prstGeom>
          <a:noFill/>
        </p:spPr>
        <p:txBody>
          <a:bodyPr wrap="square" rtlCol="0">
            <a:spAutoFit/>
          </a:bodyPr>
          <a:lstStyle>
            <a:defPPr>
              <a:defRPr lang="en-US"/>
            </a:defPPr>
            <a:lvl1pPr algn="ctr">
              <a:defRPr>
                <a:latin typeface="Huawei Sans" panose="020C0503030203020204" pitchFamily="34" charset="0"/>
                <a:ea typeface="方正兰亭黑简体" panose="02000000000000000000" pitchFamily="2" charset="-122"/>
              </a:defRPr>
            </a:lvl1pPr>
          </a:lstStyle>
          <a:p>
            <a:r>
              <a:rPr lang="en-US" altLang="zh-CN" dirty="0">
                <a:sym typeface="Huawei Sans" panose="020C0503030203020204" pitchFamily="34" charset="0"/>
              </a:rPr>
              <a:t>OSPF</a:t>
            </a:r>
            <a:endParaRPr lang="zh-CN" altLang="en-US" dirty="0">
              <a:sym typeface="Huawei Sans" panose="020C0503030203020204" pitchFamily="34" charset="0"/>
            </a:endParaRPr>
          </a:p>
        </p:txBody>
      </p:sp>
      <p:sp>
        <p:nvSpPr>
          <p:cNvPr id="38" name="Rounded Rectangle 2"/>
          <p:cNvSpPr/>
          <p:nvPr/>
        </p:nvSpPr>
        <p:spPr>
          <a:xfrm rot="10800000" flipV="1">
            <a:off x="9256776" y="5027311"/>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9256775" y="5089983"/>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IS-IS</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Rounded Rectangle 2"/>
          <p:cNvSpPr/>
          <p:nvPr/>
        </p:nvSpPr>
        <p:spPr>
          <a:xfrm rot="10800000" flipV="1">
            <a:off x="2696148" y="5052318"/>
            <a:ext cx="1098629" cy="494676"/>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文本框 40"/>
          <p:cNvSpPr txBox="1"/>
          <p:nvPr/>
        </p:nvSpPr>
        <p:spPr>
          <a:xfrm>
            <a:off x="2827025" y="5114989"/>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RIP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989588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a:xfrm>
            <a:off x="6289296" y="483897"/>
            <a:ext cx="5212080" cy="5771937"/>
          </a:xfrm>
        </p:spPr>
        <p:txBody>
          <a:bodyPr/>
          <a:lstStyle/>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静态</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动态路由</a:t>
            </a:r>
            <a:endParaRPr lang="en-US" altLang="zh-CN">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b="1">
                <a:latin typeface="Huawei Sans" panose="020C0503030203020204" pitchFamily="34" charset="0"/>
                <a:ea typeface="方正兰亭黑简体" panose="02000000000000000000" pitchFamily="2" charset="-122"/>
                <a:sym typeface="Huawei Sans" panose="020C0503030203020204" pitchFamily="34" charset="0"/>
              </a:rPr>
              <a:t>路由选择</a:t>
            </a:r>
            <a:endParaRPr lang="en-US" altLang="zh-CN" b="1">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b="1">
                <a:latin typeface="Huawei Sans" panose="020C0503030203020204" pitchFamily="34" charset="0"/>
                <a:ea typeface="方正兰亭黑简体" panose="02000000000000000000" pitchFamily="2" charset="-122"/>
                <a:sym typeface="Huawei Sans" panose="020C0503030203020204" pitchFamily="34" charset="0"/>
              </a:rPr>
              <a:t>最优路由条目优选</a:t>
            </a:r>
            <a:endParaRPr lang="en-US" altLang="zh-CN" b="1">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200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路由转发</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路由高级特性</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spcBef>
                <a:spcPct val="0"/>
              </a:spcBef>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130000"/>
              </a:lnSpc>
              <a:spcBef>
                <a:spcPct val="0"/>
              </a:spcBef>
            </a:pP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3218810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查看</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路由表</a:t>
            </a:r>
          </a:p>
        </p:txBody>
      </p:sp>
      <p:sp>
        <p:nvSpPr>
          <p:cNvPr id="31" name="矩形 30"/>
          <p:cNvSpPr/>
          <p:nvPr/>
        </p:nvSpPr>
        <p:spPr>
          <a:xfrm>
            <a:off x="1398220" y="905977"/>
            <a:ext cx="9574579" cy="3323987"/>
          </a:xfrm>
          <a:prstGeom prst="rect">
            <a:avLst/>
          </a:prstGeom>
          <a:solidFill>
            <a:srgbClr val="00B0F0">
              <a:alpha val="5000"/>
            </a:srgbClr>
          </a:solidFill>
          <a:ln>
            <a:solidFill>
              <a:srgbClr val="99DFF9"/>
            </a:solidFill>
          </a:ln>
        </p:spPr>
        <p:txBody>
          <a:bodyPr wrap="square">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&lt;Quidway&gt; display ip routing-table</a:t>
            </a: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Route Flags: R - relay, D - download to fib</a:t>
            </a: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Routing Tables: Public</a:t>
            </a: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Destinations :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6</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Routes : 6</a:t>
            </a:r>
          </a:p>
          <a:p>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Destination/</a:t>
            </a: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Mask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Proto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Pre    Cost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Flags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NextHop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Interface</a:t>
            </a:r>
          </a:p>
          <a:p>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1.1.1.1/32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Static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60       0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D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0.0.0.0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NULL0</a:t>
            </a: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2.2.2.2/32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Static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60       0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D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100.0.0.2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Vlanif100</a:t>
            </a: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100.0.0.0/24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Direct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0       </a:t>
            </a: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0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D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100.0.0.1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Vlanif100</a:t>
            </a: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100.0.0.1/32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Direct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0       </a:t>
            </a: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0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D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127.0.0.1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Vlanif100</a:t>
            </a: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127.0.0.0/8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Direct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0       </a:t>
            </a: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0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D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127.0.0.1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InLoopBack0</a:t>
            </a: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127.0.0.1/32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Direct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0       </a:t>
            </a: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0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D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127.0.0.1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InLoopBack0</a:t>
            </a:r>
          </a:p>
        </p:txBody>
      </p:sp>
      <p:sp>
        <p:nvSpPr>
          <p:cNvPr id="32" name="文本框 31"/>
          <p:cNvSpPr txBox="1"/>
          <p:nvPr/>
        </p:nvSpPr>
        <p:spPr>
          <a:xfrm>
            <a:off x="971033" y="4643046"/>
            <a:ext cx="2388795" cy="307777"/>
          </a:xfrm>
          <a:prstGeom prst="rect">
            <a:avLst/>
          </a:prstGeom>
          <a:noFill/>
        </p:spPr>
        <p:txBody>
          <a:bodyPr wrap="none" rtlCol="0">
            <a:spAutoFit/>
          </a:bodyPr>
          <a:lstStyle/>
          <a:p>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目的网络地址</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网络掩码长度</a:t>
            </a:r>
          </a:p>
        </p:txBody>
      </p:sp>
      <p:sp>
        <p:nvSpPr>
          <p:cNvPr id="33" name="文本框 32"/>
          <p:cNvSpPr txBox="1"/>
          <p:nvPr/>
        </p:nvSpPr>
        <p:spPr>
          <a:xfrm>
            <a:off x="3917384" y="4643046"/>
            <a:ext cx="902811" cy="307777"/>
          </a:xfrm>
          <a:prstGeom prst="rect">
            <a:avLst/>
          </a:prstGeom>
          <a:noFill/>
        </p:spPr>
        <p:txBody>
          <a:bodyPr wrap="none" rtlCol="0">
            <a:spAutoFit/>
          </a:bodyPr>
          <a:lstStyle/>
          <a:p>
            <a:r>
              <a:rPr lang="zh-CN" alt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协议类型</a:t>
            </a:r>
          </a:p>
        </p:txBody>
      </p:sp>
      <p:sp>
        <p:nvSpPr>
          <p:cNvPr id="34" name="文本框 33"/>
          <p:cNvSpPr txBox="1"/>
          <p:nvPr/>
        </p:nvSpPr>
        <p:spPr>
          <a:xfrm>
            <a:off x="4517667" y="5058193"/>
            <a:ext cx="1082348" cy="307777"/>
          </a:xfrm>
          <a:prstGeom prst="rect">
            <a:avLst/>
          </a:prstGeom>
          <a:noFill/>
        </p:spPr>
        <p:txBody>
          <a:bodyPr wrap="none" rtlCol="0">
            <a:spAutoFit/>
          </a:bodyPr>
          <a:lstStyle/>
          <a:p>
            <a:r>
              <a:rPr lang="zh-CN" alt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路由优先级</a:t>
            </a:r>
          </a:p>
        </p:txBody>
      </p:sp>
      <p:sp>
        <p:nvSpPr>
          <p:cNvPr id="35" name="文本框 34"/>
          <p:cNvSpPr txBox="1"/>
          <p:nvPr/>
        </p:nvSpPr>
        <p:spPr>
          <a:xfrm>
            <a:off x="5806144" y="5058193"/>
            <a:ext cx="1441420" cy="307777"/>
          </a:xfrm>
          <a:prstGeom prst="rect">
            <a:avLst/>
          </a:prstGeom>
          <a:noFill/>
        </p:spPr>
        <p:txBody>
          <a:bodyPr wrap="none" rtlCol="0">
            <a:spAutoFit/>
          </a:bodyPr>
          <a:lstStyle/>
          <a:p>
            <a:r>
              <a:rPr lang="zh-CN" alt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开销（度量值）</a:t>
            </a:r>
          </a:p>
        </p:txBody>
      </p:sp>
      <p:sp>
        <p:nvSpPr>
          <p:cNvPr id="36" name="文本框 35"/>
          <p:cNvSpPr txBox="1"/>
          <p:nvPr/>
        </p:nvSpPr>
        <p:spPr>
          <a:xfrm>
            <a:off x="6359809" y="4643046"/>
            <a:ext cx="543739" cy="307777"/>
          </a:xfrm>
          <a:prstGeom prst="rect">
            <a:avLst/>
          </a:prstGeom>
          <a:noFill/>
        </p:spPr>
        <p:txBody>
          <a:bodyPr wrap="none" rtlCol="0">
            <a:spAutoFit/>
          </a:bodyPr>
          <a:lstStyle/>
          <a:p>
            <a:r>
              <a:rPr lang="zh-CN" alt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标志</a:t>
            </a:r>
          </a:p>
        </p:txBody>
      </p:sp>
      <p:sp>
        <p:nvSpPr>
          <p:cNvPr id="37" name="文本框 36"/>
          <p:cNvSpPr txBox="1"/>
          <p:nvPr/>
        </p:nvSpPr>
        <p:spPr>
          <a:xfrm>
            <a:off x="7871151" y="4643046"/>
            <a:ext cx="1082348" cy="307777"/>
          </a:xfrm>
          <a:prstGeom prst="rect">
            <a:avLst/>
          </a:prstGeom>
          <a:noFill/>
        </p:spPr>
        <p:txBody>
          <a:bodyPr wrap="none" rtlCol="0">
            <a:spAutoFit/>
          </a:bodyPr>
          <a:lstStyle/>
          <a:p>
            <a:r>
              <a:rPr lang="zh-CN" alt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下一跳地址</a:t>
            </a:r>
          </a:p>
        </p:txBody>
      </p:sp>
      <p:sp>
        <p:nvSpPr>
          <p:cNvPr id="38" name="文本框 37"/>
          <p:cNvSpPr txBox="1"/>
          <p:nvPr/>
        </p:nvSpPr>
        <p:spPr>
          <a:xfrm>
            <a:off x="9874262" y="4643046"/>
            <a:ext cx="723275" cy="307777"/>
          </a:xfrm>
          <a:prstGeom prst="rect">
            <a:avLst/>
          </a:prstGeom>
          <a:noFill/>
        </p:spPr>
        <p:txBody>
          <a:bodyPr wrap="none" rtlCol="0">
            <a:spAutoFit/>
          </a:bodyPr>
          <a:lstStyle/>
          <a:p>
            <a:r>
              <a:rPr lang="zh-CN" alt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出接口</a:t>
            </a:r>
          </a:p>
        </p:txBody>
      </p:sp>
      <p:cxnSp>
        <p:nvCxnSpPr>
          <p:cNvPr id="39" name="直接连接符 38"/>
          <p:cNvCxnSpPr/>
          <p:nvPr/>
        </p:nvCxnSpPr>
        <p:spPr>
          <a:xfrm>
            <a:off x="2229705" y="4237105"/>
            <a:ext cx="952814"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231246" y="4237105"/>
            <a:ext cx="588949"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173863" y="4261702"/>
            <a:ext cx="294474"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829629" y="4261702"/>
            <a:ext cx="294474"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478010" y="4261702"/>
            <a:ext cx="294474"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8008712" y="4261702"/>
            <a:ext cx="800993"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9649095" y="4261702"/>
            <a:ext cx="994074"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706112" y="4252495"/>
            <a:ext cx="0" cy="368512"/>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462111" y="4252495"/>
            <a:ext cx="0" cy="368512"/>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21100" y="4252495"/>
            <a:ext cx="0" cy="781101"/>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976866" y="4277092"/>
            <a:ext cx="0" cy="781101"/>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625247" y="4277092"/>
            <a:ext cx="0" cy="368512"/>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448068" y="4277092"/>
            <a:ext cx="0" cy="368512"/>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146132" y="4277092"/>
            <a:ext cx="0" cy="368512"/>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395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路由表中各个内容的含义</a:t>
            </a:r>
          </a:p>
        </p:txBody>
      </p:sp>
      <p:sp>
        <p:nvSpPr>
          <p:cNvPr id="3" name="内容占位符 2"/>
          <p:cNvSpPr txBox="1">
            <a:spLocks/>
          </p:cNvSpPr>
          <p:nvPr/>
        </p:nvSpPr>
        <p:spPr>
          <a:xfrm>
            <a:off x="446087" y="1233488"/>
            <a:ext cx="11299825" cy="4357180"/>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301625" indent="-301625" algn="just" defTabSz="801688" fontAlgn="ctr">
              <a:spcBef>
                <a:spcPct val="30000"/>
              </a:spcBef>
              <a:spcAft>
                <a:spcPct val="0"/>
              </a:spcAft>
              <a:buSzPct val="100000"/>
            </a:pP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Destination/Mask</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：表示此路由的目的网络地址与网络掩码。将目的地址和子网掩码“逻辑与”后可得到目的主机或路由器所在网段的地址。例如：目的地址为</a:t>
            </a: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1.1.1.1</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，掩码为</a:t>
            </a: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255.255.255.0</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的主机或路由器所在网段的地址为</a:t>
            </a: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1.1.1.0</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p>
          <a:p>
            <a:pPr marL="301625" indent="-301625" algn="just" defTabSz="801688" fontAlgn="ctr">
              <a:spcBef>
                <a:spcPct val="30000"/>
              </a:spcBef>
              <a:spcAft>
                <a:spcPct val="0"/>
              </a:spcAft>
              <a:buSzPct val="100000"/>
            </a:pP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Proto</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Protocol</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）：该路由的协议类型，也即路由器是通过什么协议获知该路由的。</a:t>
            </a:r>
          </a:p>
          <a:p>
            <a:pPr marL="301625" indent="-301625" algn="just" defTabSz="801688" fontAlgn="ctr">
              <a:spcBef>
                <a:spcPct val="30000"/>
              </a:spcBef>
              <a:spcAft>
                <a:spcPct val="0"/>
              </a:spcAft>
              <a:buSzPct val="100000"/>
            </a:pP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Pre</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Preference</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表示此路由的路由协议优先级。针对同一目的地，可能存在不同下一跳、出接口等多条路由，这些不同的路由可能是由不同的路由协议发现的，也可以是手工配置的静态路由。优先级最高（数值最小）者将成为当前的最优路由。 </a:t>
            </a:r>
          </a:p>
          <a:p>
            <a:pPr marL="301625" indent="-301625" algn="just" defTabSz="801688" fontAlgn="ctr">
              <a:spcBef>
                <a:spcPct val="30000"/>
              </a:spcBef>
              <a:spcAft>
                <a:spcPct val="0"/>
              </a:spcAft>
              <a:buSzPct val="100000"/>
            </a:pP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Cost</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：路由开销。当到达同一目的地的多条路由具有相同的路由优先级时，路由开销最小的将成为当前的最优路由。</a:t>
            </a:r>
          </a:p>
          <a:p>
            <a:pPr marL="301625" indent="-301625" algn="just" defTabSz="801688" fontAlgn="ctr">
              <a:spcBef>
                <a:spcPct val="30000"/>
              </a:spcBef>
              <a:spcAft>
                <a:spcPct val="0"/>
              </a:spcAft>
              <a:buSzPct val="100000"/>
            </a:pPr>
            <a:r>
              <a:rPr lang="en-US" altLang="zh-CN" sz="1600" kern="0" dirty="0" err="1">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NextHop</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：表示对于本路由器而言，到达该路由指向的目的网络的下一跳地址。该字段指明了数据转发的下一个设备。</a:t>
            </a:r>
          </a:p>
          <a:p>
            <a:pPr marL="301625" indent="-301625" algn="just" defTabSz="801688" fontAlgn="ctr">
              <a:spcBef>
                <a:spcPct val="30000"/>
              </a:spcBef>
              <a:spcAft>
                <a:spcPct val="0"/>
              </a:spcAft>
              <a:buSzPct val="100000"/>
            </a:pP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Interface</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：表示此路由的出接口。指明数据将从本路由器的哪个接口转发出去。</a:t>
            </a:r>
          </a:p>
        </p:txBody>
      </p:sp>
    </p:spTree>
    <p:extLst>
      <p:ext uri="{BB962C8B-B14F-4D97-AF65-F5344CB8AC3E}">
        <p14:creationId xmlns:p14="http://schemas.microsoft.com/office/powerpoint/2010/main" val="66727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路由优先级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基本概念</a:t>
            </a:r>
          </a:p>
        </p:txBody>
      </p:sp>
      <p:sp>
        <p:nvSpPr>
          <p:cNvPr id="17" name="内容占位符 14"/>
          <p:cNvSpPr txBox="1">
            <a:spLocks/>
          </p:cNvSpPr>
          <p:nvPr/>
        </p:nvSpPr>
        <p:spPr>
          <a:xfrm>
            <a:off x="6096000" y="1933202"/>
            <a:ext cx="5649913" cy="2991597"/>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当路由器从多种不同的途径获知到达同一个目的网段的路由（这些路由的目的网络地址及网络掩码均相同）时，路由器会比较这些路由的优先级，优选优先级值最小的路由。</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路由来源的优先级值（</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Preference</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）越小代表加入路由表的优先级越高。</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拥有最高优先级的路由将被添加进路由表。</a:t>
            </a:r>
          </a:p>
        </p:txBody>
      </p:sp>
      <p:sp>
        <p:nvSpPr>
          <p:cNvPr id="82" name="圆角矩形 75"/>
          <p:cNvSpPr/>
          <p:nvPr/>
        </p:nvSpPr>
        <p:spPr>
          <a:xfrm>
            <a:off x="450044" y="1768112"/>
            <a:ext cx="5609444" cy="389313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圆角矩形 75"/>
          <p:cNvSpPr/>
          <p:nvPr/>
        </p:nvSpPr>
        <p:spPr>
          <a:xfrm>
            <a:off x="450044" y="1336608"/>
            <a:ext cx="560944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优先级比较</a:t>
            </a:r>
          </a:p>
        </p:txBody>
      </p:sp>
      <p:sp>
        <p:nvSpPr>
          <p:cNvPr id="50" name="Text Box 13"/>
          <p:cNvSpPr txBox="1">
            <a:spLocks noChangeArrowheads="1"/>
          </p:cNvSpPr>
          <p:nvPr/>
        </p:nvSpPr>
        <p:spPr bwMode="auto">
          <a:xfrm>
            <a:off x="1211384" y="3848306"/>
            <a:ext cx="793750"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相同</a:t>
            </a:r>
          </a:p>
        </p:txBody>
      </p:sp>
      <p:sp>
        <p:nvSpPr>
          <p:cNvPr id="51" name="Text Box 14"/>
          <p:cNvSpPr txBox="1">
            <a:spLocks noChangeArrowheads="1"/>
          </p:cNvSpPr>
          <p:nvPr/>
        </p:nvSpPr>
        <p:spPr bwMode="auto">
          <a:xfrm>
            <a:off x="3093059" y="4312638"/>
            <a:ext cx="1009650"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优先级高</a:t>
            </a:r>
          </a:p>
        </p:txBody>
      </p:sp>
      <p:sp>
        <p:nvSpPr>
          <p:cNvPr id="52" name="流程图: 决策 51"/>
          <p:cNvSpPr>
            <a:spLocks/>
          </p:cNvSpPr>
          <p:nvPr/>
        </p:nvSpPr>
        <p:spPr>
          <a:xfrm>
            <a:off x="896584" y="3122916"/>
            <a:ext cx="2222052" cy="696532"/>
          </a:xfrm>
          <a:prstGeom prst="flowChartDecision">
            <a:avLst/>
          </a:prstGeom>
          <a:solidFill>
            <a:srgbClr val="00B0F0">
              <a:alpha val="5000"/>
            </a:srgbClr>
          </a:solidFill>
          <a:ln w="12700" cap="flat" cmpd="sng" algn="ctr">
            <a:solidFill>
              <a:srgbClr val="99DFF9"/>
            </a:solidFill>
            <a:prstDash val="solid"/>
          </a:ln>
          <a:effectLst/>
        </p:spPr>
        <p:txBody>
          <a:bodyPr rtlCol="0" anchor="ctr"/>
          <a:lstStyle/>
          <a:p>
            <a:pPr lvl="0" algn="ctr">
              <a:lnSpc>
                <a:spcPct val="130000"/>
              </a:lnSpc>
            </a:pPr>
            <a:r>
              <a:rPr kumimoji="1"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网段</a:t>
            </a:r>
            <a:r>
              <a:rPr kumimoji="1"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kumimoji="1"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掩码</a:t>
            </a:r>
          </a:p>
        </p:txBody>
      </p:sp>
      <p:sp>
        <p:nvSpPr>
          <p:cNvPr id="53" name="流程图: 准备 52"/>
          <p:cNvSpPr/>
          <p:nvPr/>
        </p:nvSpPr>
        <p:spPr>
          <a:xfrm>
            <a:off x="909373" y="2215806"/>
            <a:ext cx="2196475" cy="362639"/>
          </a:xfrm>
          <a:prstGeom prst="flowChartPreparation">
            <a:avLst/>
          </a:prstGeom>
          <a:solidFill>
            <a:srgbClr val="00B0F0">
              <a:alpha val="5000"/>
            </a:srgbClr>
          </a:solidFill>
          <a:ln w="12700" cap="flat" cmpd="sng" algn="ctr">
            <a:solidFill>
              <a:srgbClr val="99DFF9"/>
            </a:solidFill>
            <a:prstDash val="solid"/>
          </a:ln>
          <a:effectLst/>
        </p:spPr>
        <p:txBody>
          <a:bodyPr rtlCol="0" anchor="ctr"/>
          <a:lstStyle/>
          <a:p>
            <a:pPr algn="ctr" eaLnBrk="1" hangingPunct="1">
              <a:lnSpc>
                <a:spcPct val="130000"/>
              </a:lnSpc>
            </a:pPr>
            <a:r>
              <a:rPr kumimoji="1"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路由条目</a:t>
            </a:r>
          </a:p>
        </p:txBody>
      </p:sp>
      <p:sp>
        <p:nvSpPr>
          <p:cNvPr id="54" name="流程图: 决策 53"/>
          <p:cNvSpPr>
            <a:spLocks/>
          </p:cNvSpPr>
          <p:nvPr/>
        </p:nvSpPr>
        <p:spPr>
          <a:xfrm>
            <a:off x="896584" y="4363113"/>
            <a:ext cx="2222052" cy="696532"/>
          </a:xfrm>
          <a:prstGeom prst="flowChartDecision">
            <a:avLst/>
          </a:prstGeom>
          <a:solidFill>
            <a:srgbClr val="00B0F0">
              <a:alpha val="5000"/>
            </a:srgbClr>
          </a:solidFill>
          <a:ln w="12700" cap="flat" cmpd="sng" algn="ctr">
            <a:solidFill>
              <a:srgbClr val="99DFF9"/>
            </a:solidFill>
            <a:prstDash val="solid"/>
          </a:ln>
          <a:effectLst/>
        </p:spPr>
        <p:txBody>
          <a:bodyPr rtlCol="0" anchor="ctr"/>
          <a:lstStyle/>
          <a:p>
            <a:pPr lvl="0" algn="ctr">
              <a:lnSpc>
                <a:spcPct val="130000"/>
              </a:lnSpc>
            </a:pPr>
            <a:r>
              <a:rPr kumimoji="1"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优先级</a:t>
            </a:r>
          </a:p>
        </p:txBody>
      </p:sp>
      <p:sp>
        <p:nvSpPr>
          <p:cNvPr id="55" name="圆角矩形 54"/>
          <p:cNvSpPr/>
          <p:nvPr/>
        </p:nvSpPr>
        <p:spPr>
          <a:xfrm>
            <a:off x="4173642" y="3262268"/>
            <a:ext cx="1301715" cy="415695"/>
          </a:xfrm>
          <a:prstGeom prst="roundRect">
            <a:avLst>
              <a:gd name="adj" fmla="val 4298"/>
            </a:avLst>
          </a:prstGeom>
          <a:solidFill>
            <a:srgbClr val="00B0F0">
              <a:alpha val="5000"/>
            </a:srgbClr>
          </a:solidFill>
          <a:ln w="12700" cap="flat" cmpd="sng" algn="ctr">
            <a:solidFill>
              <a:srgbClr val="99DFF9"/>
            </a:solidFill>
            <a:prstDash val="solid"/>
          </a:ln>
          <a:effectLst/>
        </p:spPr>
        <p:txBody>
          <a:bodyPr rtlCol="0" anchor="ctr"/>
          <a:lstStyle/>
          <a:p>
            <a:pPr lvl="0" algn="ctr">
              <a:lnSpc>
                <a:spcPct val="130000"/>
              </a:lnSpc>
            </a:pPr>
            <a:r>
              <a:rPr kumimoji="1"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加入路由表</a:t>
            </a:r>
          </a:p>
        </p:txBody>
      </p:sp>
      <p:cxnSp>
        <p:nvCxnSpPr>
          <p:cNvPr id="56" name="直接箭头连接符 55"/>
          <p:cNvCxnSpPr>
            <a:stCxn id="53" idx="2"/>
            <a:endCxn id="52" idx="0"/>
          </p:cNvCxnSpPr>
          <p:nvPr/>
        </p:nvCxnSpPr>
        <p:spPr>
          <a:xfrm flipH="1">
            <a:off x="2007610" y="2578445"/>
            <a:ext cx="1" cy="544471"/>
          </a:xfrm>
          <a:prstGeom prst="straightConnector1">
            <a:avLst/>
          </a:prstGeom>
          <a:noFill/>
          <a:ln w="19050" cap="flat" cmpd="sng" algn="ctr">
            <a:solidFill>
              <a:sysClr val="windowText" lastClr="000000"/>
            </a:solidFill>
            <a:prstDash val="solid"/>
            <a:round/>
            <a:headEnd type="none" w="med" len="med"/>
            <a:tailEnd type="triangle"/>
          </a:ln>
          <a:effectLst/>
        </p:spPr>
      </p:cxnSp>
      <p:cxnSp>
        <p:nvCxnSpPr>
          <p:cNvPr id="57" name="直接箭头连接符 56"/>
          <p:cNvCxnSpPr>
            <a:stCxn id="52" idx="3"/>
            <a:endCxn id="55" idx="1"/>
          </p:cNvCxnSpPr>
          <p:nvPr/>
        </p:nvCxnSpPr>
        <p:spPr bwMode="auto">
          <a:xfrm flipV="1">
            <a:off x="3118636" y="3470116"/>
            <a:ext cx="1055006" cy="1066"/>
          </a:xfrm>
          <a:prstGeom prst="straightConnector1">
            <a:avLst/>
          </a:prstGeom>
          <a:noFill/>
          <a:ln w="19050" cap="flat" cmpd="sng" algn="ctr">
            <a:solidFill>
              <a:sysClr val="windowText" lastClr="000000"/>
            </a:solidFill>
            <a:prstDash val="solid"/>
            <a:round/>
            <a:headEnd type="none" w="med" len="med"/>
            <a:tailEnd type="triangle"/>
          </a:ln>
          <a:effectLst/>
        </p:spPr>
      </p:cxnSp>
      <p:cxnSp>
        <p:nvCxnSpPr>
          <p:cNvPr id="58" name="直接箭头连接符 57"/>
          <p:cNvCxnSpPr>
            <a:stCxn id="52" idx="2"/>
            <a:endCxn id="54" idx="0"/>
          </p:cNvCxnSpPr>
          <p:nvPr/>
        </p:nvCxnSpPr>
        <p:spPr bwMode="auto">
          <a:xfrm>
            <a:off x="2007610" y="3819448"/>
            <a:ext cx="0" cy="543665"/>
          </a:xfrm>
          <a:prstGeom prst="straightConnector1">
            <a:avLst/>
          </a:prstGeom>
          <a:noFill/>
          <a:ln w="19050" cap="flat" cmpd="sng" algn="ctr">
            <a:solidFill>
              <a:sysClr val="windowText" lastClr="000000"/>
            </a:solidFill>
            <a:prstDash val="solid"/>
            <a:round/>
            <a:headEnd type="none" w="med" len="med"/>
            <a:tailEnd type="triangle"/>
          </a:ln>
          <a:effectLst/>
        </p:spPr>
      </p:cxnSp>
      <p:cxnSp>
        <p:nvCxnSpPr>
          <p:cNvPr id="59" name="肘形连接符 58"/>
          <p:cNvCxnSpPr>
            <a:stCxn id="54" idx="3"/>
            <a:endCxn id="55" idx="3"/>
          </p:cNvCxnSpPr>
          <p:nvPr/>
        </p:nvCxnSpPr>
        <p:spPr bwMode="auto">
          <a:xfrm flipV="1">
            <a:off x="3118636" y="3470116"/>
            <a:ext cx="2356721" cy="1241263"/>
          </a:xfrm>
          <a:prstGeom prst="bentConnector3">
            <a:avLst>
              <a:gd name="adj1" fmla="val 109700"/>
            </a:avLst>
          </a:prstGeom>
          <a:noFill/>
          <a:ln w="19050" cap="flat" cmpd="sng" algn="ctr">
            <a:solidFill>
              <a:sysClr val="windowText" lastClr="000000"/>
            </a:solidFill>
            <a:prstDash val="solid"/>
            <a:round/>
            <a:headEnd type="none" w="med" len="med"/>
            <a:tailEnd type="triangle"/>
          </a:ln>
          <a:effectLst/>
        </p:spPr>
      </p:cxnSp>
      <p:sp>
        <p:nvSpPr>
          <p:cNvPr id="60" name="Text Box 12"/>
          <p:cNvSpPr txBox="1">
            <a:spLocks noChangeArrowheads="1"/>
          </p:cNvSpPr>
          <p:nvPr/>
        </p:nvSpPr>
        <p:spPr bwMode="auto">
          <a:xfrm>
            <a:off x="3201009" y="3115659"/>
            <a:ext cx="793750"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不同</a:t>
            </a:r>
          </a:p>
        </p:txBody>
      </p:sp>
    </p:spTree>
    <p:extLst>
      <p:ext uri="{BB962C8B-B14F-4D97-AF65-F5344CB8AC3E}">
        <p14:creationId xmlns:p14="http://schemas.microsoft.com/office/powerpoint/2010/main" val="2838688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75"/>
          <p:cNvSpPr/>
          <p:nvPr/>
        </p:nvSpPr>
        <p:spPr>
          <a:xfrm>
            <a:off x="453335" y="1722448"/>
            <a:ext cx="5606152" cy="465930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圆角矩形 37">
            <a:extLst>
              <a:ext uri="{FF2B5EF4-FFF2-40B4-BE49-F238E27FC236}">
                <a16:creationId xmlns:a16="http://schemas.microsoft.com/office/drawing/2014/main" id="{622EF711-3170-4416-9C65-466B399DA2E1}"/>
              </a:ext>
            </a:extLst>
          </p:cNvPr>
          <p:cNvSpPr/>
          <p:nvPr/>
        </p:nvSpPr>
        <p:spPr>
          <a:xfrm>
            <a:off x="972060" y="2055713"/>
            <a:ext cx="4871912" cy="1263583"/>
          </a:xfrm>
          <a:prstGeom prst="roundRect">
            <a:avLst>
              <a:gd name="adj" fmla="val 5787"/>
            </a:avLst>
          </a:prstGeom>
          <a:solidFill>
            <a:srgbClr val="00B0F0">
              <a:alpha val="5000"/>
            </a:srgbClr>
          </a:solidFill>
          <a:ln w="12700" cap="flat" cmpd="sng" algn="ctr">
            <a:solidFill>
              <a:srgbClr val="99DFF9"/>
            </a:solidFill>
            <a:prstDash val="solid"/>
          </a:ln>
          <a:effectLst/>
        </p:spPr>
        <p:txBody>
          <a:bodyPr rtlCol="0" anchor="ctr"/>
          <a:lstStyle/>
          <a:p>
            <a:pPr algn="ctr">
              <a:lnSpc>
                <a:spcPct val="130000"/>
              </a:lnSpc>
            </a:pPr>
            <a:endParaRPr kumimoji="1" lang="zh-CN" altLang="en-US" sz="14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路由优先级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比较过程</a:t>
            </a:r>
          </a:p>
        </p:txBody>
      </p:sp>
      <p:cxnSp>
        <p:nvCxnSpPr>
          <p:cNvPr id="16" name="直接连接符 28"/>
          <p:cNvCxnSpPr>
            <a:cxnSpLocks noChangeShapeType="1"/>
            <a:stCxn id="37" idx="3"/>
            <a:endCxn id="39" idx="1"/>
          </p:cNvCxnSpPr>
          <p:nvPr/>
        </p:nvCxnSpPr>
        <p:spPr bwMode="auto">
          <a:xfrm>
            <a:off x="1991266" y="3391010"/>
            <a:ext cx="284317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 name="直接连接符 25"/>
          <p:cNvCxnSpPr>
            <a:cxnSpLocks noChangeShapeType="1"/>
            <a:stCxn id="37" idx="3"/>
            <a:endCxn id="42" idx="2"/>
          </p:cNvCxnSpPr>
          <p:nvPr/>
        </p:nvCxnSpPr>
        <p:spPr bwMode="auto">
          <a:xfrm flipV="1">
            <a:off x="1991266" y="2640301"/>
            <a:ext cx="1421588" cy="750709"/>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22" name="TextBox 32"/>
          <p:cNvSpPr txBox="1">
            <a:spLocks noChangeArrowheads="1"/>
          </p:cNvSpPr>
          <p:nvPr/>
        </p:nvSpPr>
        <p:spPr bwMode="auto">
          <a:xfrm>
            <a:off x="4618418" y="2557542"/>
            <a:ext cx="108555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10.0.0.0/30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TextBox 35"/>
          <p:cNvSpPr txBox="1">
            <a:spLocks noChangeArrowheads="1"/>
          </p:cNvSpPr>
          <p:nvPr/>
        </p:nvSpPr>
        <p:spPr bwMode="auto">
          <a:xfrm>
            <a:off x="918681" y="3229134"/>
            <a:ext cx="610463"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9" name="直接连接符 54"/>
          <p:cNvCxnSpPr>
            <a:cxnSpLocks noChangeShapeType="1"/>
          </p:cNvCxnSpPr>
          <p:nvPr/>
        </p:nvCxnSpPr>
        <p:spPr bwMode="auto">
          <a:xfrm>
            <a:off x="4906450" y="2917582"/>
            <a:ext cx="396044"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1" name="直接连接符 57"/>
          <p:cNvCxnSpPr>
            <a:cxnSpLocks noChangeShapeType="1"/>
          </p:cNvCxnSpPr>
          <p:nvPr/>
        </p:nvCxnSpPr>
        <p:spPr bwMode="auto">
          <a:xfrm>
            <a:off x="5122474" y="2917582"/>
            <a:ext cx="0" cy="25178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43" name="TextBox 31"/>
          <p:cNvSpPr txBox="1">
            <a:spLocks noChangeArrowheads="1"/>
          </p:cNvSpPr>
          <p:nvPr/>
        </p:nvSpPr>
        <p:spPr bwMode="auto">
          <a:xfrm>
            <a:off x="1138291" y="2823523"/>
            <a:ext cx="1250143"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TextBox 31"/>
          <p:cNvSpPr txBox="1">
            <a:spLocks noChangeArrowheads="1"/>
          </p:cNvSpPr>
          <p:nvPr/>
        </p:nvSpPr>
        <p:spPr bwMode="auto">
          <a:xfrm>
            <a:off x="1990125" y="3421638"/>
            <a:ext cx="1257725"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6" name="直接连接符 38"/>
          <p:cNvCxnSpPr>
            <a:cxnSpLocks noChangeShapeType="1"/>
            <a:stCxn id="39" idx="1"/>
            <a:endCxn id="42" idx="2"/>
          </p:cNvCxnSpPr>
          <p:nvPr/>
        </p:nvCxnSpPr>
        <p:spPr bwMode="auto">
          <a:xfrm flipH="1" flipV="1">
            <a:off x="3412854" y="2640301"/>
            <a:ext cx="1421588" cy="750709"/>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pic>
        <p:nvPicPr>
          <p:cNvPr id="37"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1450066" y="3169610"/>
            <a:ext cx="541200" cy="442799"/>
          </a:xfrm>
          <a:prstGeom prst="rect">
            <a:avLst/>
          </a:prstGeom>
          <a:noFill/>
        </p:spPr>
      </p:pic>
      <p:pic>
        <p:nvPicPr>
          <p:cNvPr id="3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4834442" y="3169610"/>
            <a:ext cx="541200" cy="442799"/>
          </a:xfrm>
          <a:prstGeom prst="rect">
            <a:avLst/>
          </a:prstGeom>
          <a:noFill/>
        </p:spPr>
      </p:pic>
      <p:pic>
        <p:nvPicPr>
          <p:cNvPr id="4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142254" y="2197502"/>
            <a:ext cx="541200" cy="442799"/>
          </a:xfrm>
          <a:prstGeom prst="rect">
            <a:avLst/>
          </a:prstGeom>
          <a:noFill/>
        </p:spPr>
      </p:pic>
      <p:sp>
        <p:nvSpPr>
          <p:cNvPr id="62" name="TextBox 31"/>
          <p:cNvSpPr txBox="1">
            <a:spLocks noChangeArrowheads="1"/>
          </p:cNvSpPr>
          <p:nvPr/>
        </p:nvSpPr>
        <p:spPr bwMode="auto">
          <a:xfrm>
            <a:off x="2011926" y="2341518"/>
            <a:ext cx="1294218"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TextBox 31"/>
          <p:cNvSpPr txBox="1">
            <a:spLocks noChangeArrowheads="1"/>
          </p:cNvSpPr>
          <p:nvPr/>
        </p:nvSpPr>
        <p:spPr bwMode="auto">
          <a:xfrm>
            <a:off x="3716181" y="3408561"/>
            <a:ext cx="1296144"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Text Box 12"/>
          <p:cNvSpPr txBox="1">
            <a:spLocks noChangeArrowheads="1"/>
          </p:cNvSpPr>
          <p:nvPr/>
        </p:nvSpPr>
        <p:spPr bwMode="auto">
          <a:xfrm>
            <a:off x="564860" y="4304999"/>
            <a:ext cx="1656184"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130000"/>
              </a:lnSpc>
              <a:spcBef>
                <a:spcPct val="0"/>
              </a:spcBef>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上的路由条目</a:t>
            </a:r>
          </a:p>
        </p:txBody>
      </p:sp>
      <p:sp>
        <p:nvSpPr>
          <p:cNvPr id="40" name="TextBox 120">
            <a:extLst>
              <a:ext uri="{FF2B5EF4-FFF2-40B4-BE49-F238E27FC236}">
                <a16:creationId xmlns:a16="http://schemas.microsoft.com/office/drawing/2014/main" id="{C06BA5BA-0AE7-4D5A-B214-BBF66850B18F}"/>
              </a:ext>
            </a:extLst>
          </p:cNvPr>
          <p:cNvSpPr txBox="1"/>
          <p:nvPr/>
        </p:nvSpPr>
        <p:spPr>
          <a:xfrm>
            <a:off x="789775" y="2030059"/>
            <a:ext cx="1598660" cy="626775"/>
          </a:xfrm>
          <a:prstGeom prst="rect">
            <a:avLst/>
          </a:prstGeom>
          <a:noFill/>
          <a:ln>
            <a:noFill/>
          </a:ln>
        </p:spPr>
        <p:txBody>
          <a:bodyPr wrap="square" rtlCol="0">
            <a:spAutoFit/>
          </a:bodyPr>
          <a:lstStyle/>
          <a:p>
            <a:pPr algn="ctr">
              <a:lnSpc>
                <a:spcPct val="130000"/>
              </a:lnSpc>
            </a:pPr>
            <a:r>
              <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动态路由协议</a:t>
            </a:r>
            <a:endPar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lnSpc>
                <a:spcPct val="130000"/>
              </a:lnSpc>
            </a:pPr>
            <a:r>
              <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圆角矩形 75"/>
          <p:cNvSpPr/>
          <p:nvPr/>
        </p:nvSpPr>
        <p:spPr>
          <a:xfrm>
            <a:off x="453334" y="1290944"/>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优先级比较示例</a:t>
            </a:r>
          </a:p>
        </p:txBody>
      </p:sp>
      <p:sp>
        <p:nvSpPr>
          <p:cNvPr id="47" name="下箭头 63"/>
          <p:cNvSpPr/>
          <p:nvPr/>
        </p:nvSpPr>
        <p:spPr>
          <a:xfrm rot="10800000" flipV="1">
            <a:off x="1188318" y="3689793"/>
            <a:ext cx="1080000" cy="635358"/>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8" name="表格 47"/>
          <p:cNvGraphicFramePr>
            <a:graphicFrameLocks noGrp="1"/>
          </p:cNvGraphicFramePr>
          <p:nvPr>
            <p:extLst/>
          </p:nvPr>
        </p:nvGraphicFramePr>
        <p:xfrm>
          <a:off x="564860" y="4654288"/>
          <a:ext cx="4086395" cy="1106424"/>
        </p:xfrm>
        <a:graphic>
          <a:graphicData uri="http://schemas.openxmlformats.org/drawingml/2006/table">
            <a:tbl>
              <a:tblPr/>
              <a:tblGrid>
                <a:gridCol w="1404156">
                  <a:extLst>
                    <a:ext uri="{9D8B030D-6E8A-4147-A177-3AD203B41FA5}">
                      <a16:colId xmlns:a16="http://schemas.microsoft.com/office/drawing/2014/main" val="20000"/>
                    </a:ext>
                  </a:extLst>
                </a:gridCol>
                <a:gridCol w="686088">
                  <a:extLst>
                    <a:ext uri="{9D8B030D-6E8A-4147-A177-3AD203B41FA5}">
                      <a16:colId xmlns:a16="http://schemas.microsoft.com/office/drawing/2014/main" val="20001"/>
                    </a:ext>
                  </a:extLst>
                </a:gridCol>
                <a:gridCol w="862084">
                  <a:extLst>
                    <a:ext uri="{9D8B030D-6E8A-4147-A177-3AD203B41FA5}">
                      <a16:colId xmlns:a16="http://schemas.microsoft.com/office/drawing/2014/main" val="20002"/>
                    </a:ext>
                  </a:extLst>
                </a:gridCol>
                <a:gridCol w="1134067">
                  <a:extLst>
                    <a:ext uri="{9D8B030D-6E8A-4147-A177-3AD203B41FA5}">
                      <a16:colId xmlns:a16="http://schemas.microsoft.com/office/drawing/2014/main" val="20003"/>
                    </a:ext>
                  </a:extLst>
                </a:gridCol>
              </a:tblGrid>
              <a:tr h="32400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r>
                        <a:rPr lang="en-US" altLang="zh-CN"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来源</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优先级</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2400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10.0.0.0/30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静态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60</a:t>
                      </a:r>
                      <a:endParaRPr lang="zh-CN" altLang="en-US"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r h="32400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10.0.0.0/30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OSPF</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a:t>
                      </a:r>
                      <a:endParaRPr lang="zh-CN" altLang="en-US"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2" name="矩形 51"/>
          <p:cNvSpPr/>
          <p:nvPr/>
        </p:nvSpPr>
        <p:spPr>
          <a:xfrm>
            <a:off x="6114571" y="2168142"/>
            <a:ext cx="5631341" cy="2585323"/>
          </a:xfrm>
          <a:prstGeom prst="rect">
            <a:avLst/>
          </a:prstGeom>
        </p:spPr>
        <p:txBody>
          <a:bodyPr wrap="square">
            <a:spAutoFit/>
          </a:bodyPr>
          <a:lstStyle/>
          <a:p>
            <a:pPr marL="301625" indent="-301625" algn="just" defTabSz="801688" fontAlgn="base">
              <a:lnSpc>
                <a:spcPct val="140000"/>
              </a:lnSpc>
              <a:spcBef>
                <a:spcPct val="30000"/>
              </a:spcBef>
              <a:spcAft>
                <a:spcPct val="0"/>
              </a:spcAft>
              <a:buSzPct val="100000"/>
              <a:buFont typeface="Arial" panose="020B0604020202020204" pitchFamily="34" charset="0"/>
              <a:buChar char="•"/>
            </a:pP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RTA</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通过动态路由协议</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OSPF</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和手动配置的</a:t>
            </a:r>
            <a:r>
              <a:rPr lang="zh-CN" altLang="en-US" ker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方式都发现了到达</a:t>
            </a:r>
            <a:r>
              <a:rPr lang="en-US" altLang="zh-CN" ker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10.0.0.0/30</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的路由，</a:t>
            </a:r>
            <a:r>
              <a:rPr lang="zh-CN" altLang="en-US" ker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此时会比较这两条路由的优先级，优选优先级值最小的路由。</a:t>
            </a:r>
            <a:endParaRPr lang="en-US" altLang="zh-CN" ker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algn="just" defTabSz="801688" fontAlgn="base">
              <a:lnSpc>
                <a:spcPct val="140000"/>
              </a:lnSpc>
              <a:spcBef>
                <a:spcPct val="30000"/>
              </a:spcBef>
              <a:spcAft>
                <a:spcPct val="0"/>
              </a:spcAft>
              <a:buSzPct val="100000"/>
              <a:buFont typeface="Arial" panose="020B0604020202020204" pitchFamily="34" charset="0"/>
              <a:buChar char="•"/>
            </a:pPr>
            <a:r>
              <a:rPr lang="zh-CN" altLang="en-US" ker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每一种路由协议都有相应的优先级。</a:t>
            </a:r>
            <a:endPar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algn="just" defTabSz="801688" fontAlgn="base">
              <a:lnSpc>
                <a:spcPct val="140000"/>
              </a:lnSpc>
              <a:spcBef>
                <a:spcPct val="30000"/>
              </a:spcBef>
              <a:spcAft>
                <a:spcPct val="0"/>
              </a:spcAft>
              <a:buSzPct val="100000"/>
              <a:buFont typeface="Arial" panose="020B0604020202020204" pitchFamily="34" charset="0"/>
              <a:buChar char="•"/>
            </a:pP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OSPF</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拥有更优的</a:t>
            </a:r>
            <a:r>
              <a:rPr lang="zh-CN" altLang="en-US" ker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优先级，因此通过</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OSPF</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学习到的路由被添加到路由表中。</a:t>
            </a:r>
          </a:p>
        </p:txBody>
      </p:sp>
      <p:sp>
        <p:nvSpPr>
          <p:cNvPr id="54" name="TextBox 55"/>
          <p:cNvSpPr txBox="1"/>
          <p:nvPr/>
        </p:nvSpPr>
        <p:spPr>
          <a:xfrm>
            <a:off x="4986562" y="5441518"/>
            <a:ext cx="1152128" cy="274594"/>
          </a:xfrm>
          <a:prstGeom prst="rect">
            <a:avLst/>
          </a:prstGeom>
          <a:noFill/>
        </p:spPr>
        <p:txBody>
          <a:bodyPr wrap="square" rtlCol="0" anchor="ctr">
            <a:noAutofit/>
          </a:bodyPr>
          <a:lstStyle/>
          <a:p>
            <a:pPr fontAlgn="ctr">
              <a:lnSpc>
                <a:spcPct val="130000"/>
              </a:lnSpc>
            </a:pPr>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加入路由表</a:t>
            </a:r>
            <a:endPar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Right Arrow 157"/>
          <p:cNvSpPr/>
          <p:nvPr/>
        </p:nvSpPr>
        <p:spPr>
          <a:xfrm flipH="1">
            <a:off x="4700067" y="5479780"/>
            <a:ext cx="365698" cy="258203"/>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457644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fontScale="90000"/>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路由优先级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常见默认数值</a:t>
            </a:r>
          </a:p>
        </p:txBody>
      </p:sp>
      <p:sp>
        <p:nvSpPr>
          <p:cNvPr id="2" name="文本占位符 1"/>
          <p:cNvSpPr>
            <a:spLocks noGrp="1"/>
          </p:cNvSpPr>
          <p:nvPr>
            <p:ph type="body" sz="quarter" idx="4294967295"/>
          </p:nvPr>
        </p:nvSpPr>
        <p:spPr>
          <a:xfrm>
            <a:off x="915988" y="1233488"/>
            <a:ext cx="11276012" cy="4679950"/>
          </a:xfrm>
        </p:spPr>
        <p:txBody>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常见路由类型的默认优先级如下：</a:t>
            </a:r>
          </a:p>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内容占位符 14"/>
          <p:cNvSpPr txBox="1">
            <a:spLocks/>
          </p:cNvSpPr>
          <p:nvPr/>
        </p:nvSpPr>
        <p:spPr>
          <a:xfrm>
            <a:off x="1008063" y="1233488"/>
            <a:ext cx="10464800" cy="395312"/>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gn="just">
              <a:lnSpc>
                <a:spcPct val="130000"/>
              </a:lnSpc>
              <a:spcBef>
                <a:spcPct val="0"/>
              </a:spcBef>
            </a:pPr>
            <a:endParaRPr lang="en-US" altLang="zh-CN" sz="1800" kern="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aphicFrame>
        <p:nvGraphicFramePr>
          <p:cNvPr id="5" name="表格 4"/>
          <p:cNvGraphicFramePr>
            <a:graphicFrameLocks noGrp="1"/>
          </p:cNvGraphicFramePr>
          <p:nvPr>
            <p:extLst/>
          </p:nvPr>
        </p:nvGraphicFramePr>
        <p:xfrm>
          <a:off x="2279576" y="1988840"/>
          <a:ext cx="6372707" cy="2100075"/>
        </p:xfrm>
        <a:graphic>
          <a:graphicData uri="http://schemas.openxmlformats.org/drawingml/2006/table">
            <a:tbl>
              <a:tblPr/>
              <a:tblGrid>
                <a:gridCol w="2391053">
                  <a:extLst>
                    <a:ext uri="{9D8B030D-6E8A-4147-A177-3AD203B41FA5}">
                      <a16:colId xmlns:a16="http://schemas.microsoft.com/office/drawing/2014/main" val="20000"/>
                    </a:ext>
                  </a:extLst>
                </a:gridCol>
                <a:gridCol w="2214366">
                  <a:extLst>
                    <a:ext uri="{9D8B030D-6E8A-4147-A177-3AD203B41FA5}">
                      <a16:colId xmlns:a16="http://schemas.microsoft.com/office/drawing/2014/main" val="20001"/>
                    </a:ext>
                  </a:extLst>
                </a:gridCol>
                <a:gridCol w="1767288">
                  <a:extLst>
                    <a:ext uri="{9D8B030D-6E8A-4147-A177-3AD203B41FA5}">
                      <a16:colId xmlns:a16="http://schemas.microsoft.com/office/drawing/2014/main" val="20002"/>
                    </a:ext>
                  </a:extLst>
                </a:gridCol>
              </a:tblGrid>
              <a:tr h="420015">
                <a:tc>
                  <a:txBody>
                    <a:bodyPr/>
                    <a:lstStyle/>
                    <a:p>
                      <a:pPr marL="0" algn="ctr" defTabSz="1219170" rtl="0" eaLnBrk="1" latinLnBrk="0" hangingPunct="1">
                        <a:lnSpc>
                          <a:spcPct val="130000"/>
                        </a:lnSpc>
                        <a:spcBef>
                          <a:spcPts val="0"/>
                        </a:spcBef>
                        <a:spcAft>
                          <a:spcPts val="0"/>
                        </a:spcAft>
                      </a:pPr>
                      <a:r>
                        <a:rPr lang="zh-CN" altLang="en-US" sz="16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路由来源</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6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路由类型</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6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默认优先级</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420015">
                <a:tc>
                  <a:txBody>
                    <a:bodyPr/>
                    <a:lstStyle/>
                    <a:p>
                      <a:pPr marL="0" algn="ctr" defTabSz="914400" rtl="0" eaLnBrk="1" latinLnBrk="0" hangingPunct="1">
                        <a:lnSpc>
                          <a:spcPct val="130000"/>
                        </a:lnSpc>
                        <a:spcBef>
                          <a:spcPts val="0"/>
                        </a:spcBef>
                        <a:spcAft>
                          <a:spcPts val="0"/>
                        </a:spcAft>
                      </a:pPr>
                      <a:r>
                        <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直连</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直连路由</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0</a:t>
                      </a:r>
                      <a:endPar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r h="420015">
                <a:tc>
                  <a:txBody>
                    <a:bodyPr/>
                    <a:lstStyle/>
                    <a:p>
                      <a:pPr marL="0" algn="ctr" defTabSz="914400" rtl="0" eaLnBrk="1" latinLnBrk="0" hangingPunct="1">
                        <a:lnSpc>
                          <a:spcPct val="130000"/>
                        </a:lnSpc>
                        <a:spcBef>
                          <a:spcPts val="0"/>
                        </a:spcBef>
                        <a:spcAft>
                          <a:spcPts val="0"/>
                        </a:spcAft>
                      </a:pPr>
                      <a:r>
                        <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静态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静态路由</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60</a:t>
                      </a:r>
                      <a:endPar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r h="420015">
                <a:tc rowSpan="2">
                  <a:txBody>
                    <a:bodyPr/>
                    <a:lstStyle/>
                    <a:p>
                      <a:pPr marL="0" marR="0" lvl="0" indent="0" algn="ctr" defTabSz="914034" rtl="0" eaLnBrk="1" fontAlgn="auto" latinLnBrk="0" hangingPunct="1">
                        <a:lnSpc>
                          <a:spcPct val="130000"/>
                        </a:lnSpc>
                        <a:spcBef>
                          <a:spcPts val="0"/>
                        </a:spcBef>
                        <a:spcAft>
                          <a:spcPts val="0"/>
                        </a:spcAft>
                        <a:buClrTx/>
                        <a:buSzTx/>
                        <a:buFontTx/>
                        <a:buNone/>
                        <a:tabLst/>
                        <a:defRPr/>
                      </a:pPr>
                      <a:r>
                        <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动态路由</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OSPF</a:t>
                      </a:r>
                      <a:r>
                        <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内部路由</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a:t>
                      </a:r>
                      <a:endPar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3"/>
                  </a:ext>
                </a:extLst>
              </a:tr>
              <a:tr h="420015">
                <a:tc vMerge="1">
                  <a:txBody>
                    <a:bodyPr/>
                    <a:lstStyle/>
                    <a:p>
                      <a:pPr algn="ctr"/>
                      <a:endParaRPr lang="zh-CN" altLang="en-US" sz="1200" dirty="0">
                        <a:solidFill>
                          <a:schemeClr val="tx1"/>
                        </a:solidFill>
                        <a:latin typeface="+mn-lt"/>
                        <a:ea typeface="+mn-ea"/>
                        <a:cs typeface="+mn-ea"/>
                        <a:sym typeface="+mn-lt"/>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OSPF</a:t>
                      </a:r>
                      <a:r>
                        <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外部路由</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150</a:t>
                      </a:r>
                      <a:endPar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79177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度量值</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基本概念</a:t>
            </a:r>
          </a:p>
        </p:txBody>
      </p:sp>
      <p:sp>
        <p:nvSpPr>
          <p:cNvPr id="17" name="内容占位符 14"/>
          <p:cNvSpPr txBox="1">
            <a:spLocks/>
          </p:cNvSpPr>
          <p:nvPr/>
        </p:nvSpPr>
        <p:spPr>
          <a:xfrm>
            <a:off x="6096000" y="1773426"/>
            <a:ext cx="5649913" cy="3311149"/>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当路由器通过某种路由协议发现了多条到达同一个目的网络的路由时（拥有相同的路由优先级），度量值将作为路由优选的依据之一。</a:t>
            </a:r>
          </a:p>
          <a:p>
            <a:pPr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路由度量值表示到达这条路由所指目的地址的代价。</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一些常用的度量值有：跳数、带宽、时延、代价、负载、可靠性等。</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度量值数值越小越优先，度量值最小路由将会被添加到路由表中。</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度量值很多时候被称为开销（</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Cost</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nSpc>
                <a:spcPct val="130000"/>
              </a:lnSpc>
              <a:spcBef>
                <a:spcPct val="0"/>
              </a:spcBef>
              <a:buClrTx/>
              <a:buSzPct val="100000"/>
              <a:buFont typeface="Arial" panose="020B0604020202020204" pitchFamily="34" charset="0"/>
              <a:buChar char="•"/>
            </a:pPr>
            <a:endParaRPr lang="en-US" altLang="zh-CN" sz="1800" kern="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 name="圆角矩形 75"/>
          <p:cNvSpPr/>
          <p:nvPr/>
        </p:nvSpPr>
        <p:spPr>
          <a:xfrm>
            <a:off x="450044" y="1680105"/>
            <a:ext cx="5609444" cy="470164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圆角矩形 75"/>
          <p:cNvSpPr/>
          <p:nvPr/>
        </p:nvSpPr>
        <p:spPr>
          <a:xfrm>
            <a:off x="450044" y="1248601"/>
            <a:ext cx="560944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度量值比较</a:t>
            </a:r>
          </a:p>
        </p:txBody>
      </p:sp>
      <p:sp>
        <p:nvSpPr>
          <p:cNvPr id="71" name="Text Box 13"/>
          <p:cNvSpPr txBox="1">
            <a:spLocks noChangeArrowheads="1"/>
          </p:cNvSpPr>
          <p:nvPr/>
        </p:nvSpPr>
        <p:spPr bwMode="auto">
          <a:xfrm>
            <a:off x="1135357" y="3430368"/>
            <a:ext cx="793750"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相同</a:t>
            </a:r>
          </a:p>
        </p:txBody>
      </p:sp>
      <p:sp>
        <p:nvSpPr>
          <p:cNvPr id="72" name="Text Box 14"/>
          <p:cNvSpPr txBox="1">
            <a:spLocks noChangeArrowheads="1"/>
          </p:cNvSpPr>
          <p:nvPr/>
        </p:nvSpPr>
        <p:spPr bwMode="auto">
          <a:xfrm>
            <a:off x="3017032" y="3894700"/>
            <a:ext cx="1009650"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优先级高</a:t>
            </a:r>
          </a:p>
        </p:txBody>
      </p:sp>
      <p:sp>
        <p:nvSpPr>
          <p:cNvPr id="73" name="流程图: 决策 72"/>
          <p:cNvSpPr>
            <a:spLocks/>
          </p:cNvSpPr>
          <p:nvPr/>
        </p:nvSpPr>
        <p:spPr>
          <a:xfrm>
            <a:off x="820557" y="2704978"/>
            <a:ext cx="2222052" cy="696532"/>
          </a:xfrm>
          <a:prstGeom prst="flowChartDecision">
            <a:avLst/>
          </a:prstGeom>
          <a:solidFill>
            <a:srgbClr val="00B0F0">
              <a:alpha val="5000"/>
            </a:srgbClr>
          </a:solidFill>
          <a:ln w="12700" cap="flat" cmpd="sng" algn="ctr">
            <a:solidFill>
              <a:srgbClr val="99DFF9"/>
            </a:solidFill>
            <a:prstDash val="solid"/>
          </a:ln>
          <a:effectLst/>
        </p:spPr>
        <p:txBody>
          <a:bodyPr rtlCol="0" anchor="ctr"/>
          <a:lstStyle/>
          <a:p>
            <a:pPr lvl="0" algn="ctr">
              <a:lnSpc>
                <a:spcPct val="130000"/>
              </a:lnSpc>
            </a:pPr>
            <a:r>
              <a:rPr kumimoji="1"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网段</a:t>
            </a:r>
            <a:r>
              <a:rPr kumimoji="1"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kumimoji="1"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掩码</a:t>
            </a:r>
          </a:p>
        </p:txBody>
      </p:sp>
      <p:sp>
        <p:nvSpPr>
          <p:cNvPr id="74" name="流程图: 准备 73"/>
          <p:cNvSpPr/>
          <p:nvPr/>
        </p:nvSpPr>
        <p:spPr>
          <a:xfrm>
            <a:off x="820557" y="1797868"/>
            <a:ext cx="2222051" cy="362639"/>
          </a:xfrm>
          <a:prstGeom prst="flowChartPreparation">
            <a:avLst/>
          </a:prstGeom>
          <a:solidFill>
            <a:srgbClr val="00B0F0">
              <a:alpha val="5000"/>
            </a:srgbClr>
          </a:solidFill>
          <a:ln w="12700" cap="flat" cmpd="sng" algn="ctr">
            <a:solidFill>
              <a:srgbClr val="99DFF9"/>
            </a:solidFill>
            <a:prstDash val="solid"/>
          </a:ln>
          <a:effectLst/>
        </p:spPr>
        <p:txBody>
          <a:bodyPr rtlCol="0" anchor="ctr"/>
          <a:lstStyle/>
          <a:p>
            <a:pPr algn="ctr" eaLnBrk="1" hangingPunct="1">
              <a:lnSpc>
                <a:spcPct val="130000"/>
              </a:lnSpc>
            </a:pPr>
            <a:r>
              <a:rPr kumimoji="1"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路由条目</a:t>
            </a:r>
          </a:p>
        </p:txBody>
      </p:sp>
      <p:sp>
        <p:nvSpPr>
          <p:cNvPr id="75" name="流程图: 决策 74"/>
          <p:cNvSpPr>
            <a:spLocks/>
          </p:cNvSpPr>
          <p:nvPr/>
        </p:nvSpPr>
        <p:spPr>
          <a:xfrm>
            <a:off x="820557" y="3945175"/>
            <a:ext cx="2222052" cy="696532"/>
          </a:xfrm>
          <a:prstGeom prst="flowChartDecision">
            <a:avLst/>
          </a:prstGeom>
          <a:solidFill>
            <a:srgbClr val="00B0F0">
              <a:alpha val="5000"/>
            </a:srgbClr>
          </a:solidFill>
          <a:ln w="12700" cap="flat" cmpd="sng" algn="ctr">
            <a:solidFill>
              <a:srgbClr val="99DFF9"/>
            </a:solidFill>
            <a:prstDash val="solid"/>
          </a:ln>
          <a:effectLst/>
        </p:spPr>
        <p:txBody>
          <a:bodyPr rtlCol="0" anchor="ctr"/>
          <a:lstStyle/>
          <a:p>
            <a:pPr lvl="0" algn="ctr">
              <a:lnSpc>
                <a:spcPct val="130000"/>
              </a:lnSpc>
            </a:pPr>
            <a:r>
              <a:rPr kumimoji="1"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优先级</a:t>
            </a:r>
          </a:p>
        </p:txBody>
      </p:sp>
      <p:sp>
        <p:nvSpPr>
          <p:cNvPr id="76" name="圆角矩形 75"/>
          <p:cNvSpPr/>
          <p:nvPr/>
        </p:nvSpPr>
        <p:spPr>
          <a:xfrm>
            <a:off x="4097615" y="2844330"/>
            <a:ext cx="1301715" cy="415695"/>
          </a:xfrm>
          <a:prstGeom prst="roundRect">
            <a:avLst>
              <a:gd name="adj" fmla="val 4298"/>
            </a:avLst>
          </a:prstGeom>
          <a:solidFill>
            <a:srgbClr val="00B0F0">
              <a:alpha val="5000"/>
            </a:srgbClr>
          </a:solidFill>
          <a:ln w="12700" cap="flat" cmpd="sng" algn="ctr">
            <a:solidFill>
              <a:srgbClr val="99DFF9"/>
            </a:solidFill>
            <a:prstDash val="solid"/>
          </a:ln>
          <a:effectLst/>
        </p:spPr>
        <p:txBody>
          <a:bodyPr rtlCol="0" anchor="ctr"/>
          <a:lstStyle/>
          <a:p>
            <a:pPr lvl="0" algn="ctr">
              <a:lnSpc>
                <a:spcPct val="130000"/>
              </a:lnSpc>
            </a:pPr>
            <a:r>
              <a:rPr kumimoji="1"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加入路由表</a:t>
            </a:r>
          </a:p>
        </p:txBody>
      </p:sp>
      <p:cxnSp>
        <p:nvCxnSpPr>
          <p:cNvPr id="77" name="直接箭头连接符 76"/>
          <p:cNvCxnSpPr>
            <a:stCxn id="74" idx="2"/>
            <a:endCxn id="73" idx="0"/>
          </p:cNvCxnSpPr>
          <p:nvPr/>
        </p:nvCxnSpPr>
        <p:spPr>
          <a:xfrm>
            <a:off x="1931583" y="2160507"/>
            <a:ext cx="0" cy="544471"/>
          </a:xfrm>
          <a:prstGeom prst="straightConnector1">
            <a:avLst/>
          </a:prstGeom>
          <a:noFill/>
          <a:ln w="19050" cap="flat" cmpd="sng" algn="ctr">
            <a:solidFill>
              <a:sysClr val="windowText" lastClr="000000"/>
            </a:solidFill>
            <a:prstDash val="solid"/>
            <a:round/>
            <a:headEnd type="none" w="med" len="med"/>
            <a:tailEnd type="triangle"/>
          </a:ln>
          <a:effectLst/>
        </p:spPr>
      </p:cxnSp>
      <p:cxnSp>
        <p:nvCxnSpPr>
          <p:cNvPr id="78" name="直接箭头连接符 77"/>
          <p:cNvCxnSpPr>
            <a:stCxn id="73" idx="3"/>
            <a:endCxn id="76" idx="1"/>
          </p:cNvCxnSpPr>
          <p:nvPr/>
        </p:nvCxnSpPr>
        <p:spPr bwMode="auto">
          <a:xfrm flipV="1">
            <a:off x="3042609" y="3052178"/>
            <a:ext cx="1055006" cy="1066"/>
          </a:xfrm>
          <a:prstGeom prst="straightConnector1">
            <a:avLst/>
          </a:prstGeom>
          <a:noFill/>
          <a:ln w="19050" cap="flat" cmpd="sng" algn="ctr">
            <a:solidFill>
              <a:sysClr val="windowText" lastClr="000000"/>
            </a:solidFill>
            <a:prstDash val="solid"/>
            <a:round/>
            <a:headEnd type="none" w="med" len="med"/>
            <a:tailEnd type="triangle"/>
          </a:ln>
          <a:effectLst/>
        </p:spPr>
      </p:cxnSp>
      <p:cxnSp>
        <p:nvCxnSpPr>
          <p:cNvPr id="79" name="直接箭头连接符 78"/>
          <p:cNvCxnSpPr>
            <a:stCxn id="73" idx="2"/>
            <a:endCxn id="75" idx="0"/>
          </p:cNvCxnSpPr>
          <p:nvPr/>
        </p:nvCxnSpPr>
        <p:spPr bwMode="auto">
          <a:xfrm>
            <a:off x="1931583" y="3401510"/>
            <a:ext cx="0" cy="543665"/>
          </a:xfrm>
          <a:prstGeom prst="straightConnector1">
            <a:avLst/>
          </a:prstGeom>
          <a:noFill/>
          <a:ln w="19050" cap="flat" cmpd="sng" algn="ctr">
            <a:solidFill>
              <a:sysClr val="windowText" lastClr="000000"/>
            </a:solidFill>
            <a:prstDash val="solid"/>
            <a:round/>
            <a:headEnd type="none" w="med" len="med"/>
            <a:tailEnd type="triangle"/>
          </a:ln>
          <a:effectLst/>
        </p:spPr>
      </p:cxnSp>
      <p:cxnSp>
        <p:nvCxnSpPr>
          <p:cNvPr id="80" name="肘形连接符 79"/>
          <p:cNvCxnSpPr>
            <a:stCxn id="75" idx="3"/>
            <a:endCxn id="76" idx="3"/>
          </p:cNvCxnSpPr>
          <p:nvPr/>
        </p:nvCxnSpPr>
        <p:spPr bwMode="auto">
          <a:xfrm flipV="1">
            <a:off x="3042609" y="3052178"/>
            <a:ext cx="2356721" cy="1241263"/>
          </a:xfrm>
          <a:prstGeom prst="bentConnector3">
            <a:avLst>
              <a:gd name="adj1" fmla="val 109700"/>
            </a:avLst>
          </a:prstGeom>
          <a:noFill/>
          <a:ln w="19050" cap="flat" cmpd="sng" algn="ctr">
            <a:solidFill>
              <a:sysClr val="windowText" lastClr="000000"/>
            </a:solidFill>
            <a:prstDash val="solid"/>
            <a:round/>
            <a:headEnd type="none" w="med" len="med"/>
            <a:tailEnd type="triangle"/>
          </a:ln>
          <a:effectLst/>
        </p:spPr>
      </p:cxnSp>
      <p:sp>
        <p:nvSpPr>
          <p:cNvPr id="81" name="Text Box 12"/>
          <p:cNvSpPr txBox="1">
            <a:spLocks noChangeArrowheads="1"/>
          </p:cNvSpPr>
          <p:nvPr/>
        </p:nvSpPr>
        <p:spPr bwMode="auto">
          <a:xfrm>
            <a:off x="3124982" y="2697721"/>
            <a:ext cx="793750"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不同</a:t>
            </a:r>
          </a:p>
        </p:txBody>
      </p:sp>
      <p:sp>
        <p:nvSpPr>
          <p:cNvPr id="82" name="流程图: 决策 81"/>
          <p:cNvSpPr>
            <a:spLocks/>
          </p:cNvSpPr>
          <p:nvPr/>
        </p:nvSpPr>
        <p:spPr>
          <a:xfrm>
            <a:off x="820557" y="5389347"/>
            <a:ext cx="2222052" cy="696532"/>
          </a:xfrm>
          <a:prstGeom prst="flowChartDecision">
            <a:avLst/>
          </a:prstGeom>
          <a:solidFill>
            <a:srgbClr val="00B0F0">
              <a:alpha val="5000"/>
            </a:srgbClr>
          </a:solidFill>
          <a:ln w="12700" cap="flat" cmpd="sng" algn="ctr">
            <a:solidFill>
              <a:srgbClr val="99DFF9"/>
            </a:solidFill>
            <a:prstDash val="solid"/>
          </a:ln>
          <a:effectLst/>
        </p:spPr>
        <p:txBody>
          <a:bodyPr rtlCol="0" anchor="ctr"/>
          <a:lstStyle/>
          <a:p>
            <a:pPr lvl="0" algn="ctr">
              <a:lnSpc>
                <a:spcPct val="130000"/>
              </a:lnSpc>
            </a:pPr>
            <a:r>
              <a:rPr kumimoji="1"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度量值</a:t>
            </a:r>
          </a:p>
        </p:txBody>
      </p:sp>
      <p:cxnSp>
        <p:nvCxnSpPr>
          <p:cNvPr id="83" name="直接箭头连接符 82"/>
          <p:cNvCxnSpPr>
            <a:stCxn id="75" idx="2"/>
            <a:endCxn id="82" idx="0"/>
          </p:cNvCxnSpPr>
          <p:nvPr/>
        </p:nvCxnSpPr>
        <p:spPr bwMode="auto">
          <a:xfrm>
            <a:off x="1931583" y="4641707"/>
            <a:ext cx="0" cy="747640"/>
          </a:xfrm>
          <a:prstGeom prst="straightConnector1">
            <a:avLst/>
          </a:prstGeom>
          <a:noFill/>
          <a:ln w="19050" cap="flat" cmpd="sng" algn="ctr">
            <a:solidFill>
              <a:sysClr val="windowText" lastClr="000000"/>
            </a:solidFill>
            <a:prstDash val="solid"/>
            <a:round/>
            <a:headEnd type="none" w="med" len="med"/>
            <a:tailEnd type="triangle"/>
          </a:ln>
          <a:effectLst/>
        </p:spPr>
      </p:cxnSp>
      <p:sp>
        <p:nvSpPr>
          <p:cNvPr id="84" name="Text Box 14"/>
          <p:cNvSpPr txBox="1">
            <a:spLocks noChangeArrowheads="1"/>
          </p:cNvSpPr>
          <p:nvPr/>
        </p:nvSpPr>
        <p:spPr bwMode="auto">
          <a:xfrm>
            <a:off x="680590" y="4806332"/>
            <a:ext cx="1248517"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优先级相等</a:t>
            </a:r>
          </a:p>
        </p:txBody>
      </p:sp>
      <p:cxnSp>
        <p:nvCxnSpPr>
          <p:cNvPr id="85" name="肘形连接符 84"/>
          <p:cNvCxnSpPr>
            <a:stCxn id="82" idx="3"/>
            <a:endCxn id="76" idx="3"/>
          </p:cNvCxnSpPr>
          <p:nvPr/>
        </p:nvCxnSpPr>
        <p:spPr bwMode="auto">
          <a:xfrm flipV="1">
            <a:off x="3042609" y="3052178"/>
            <a:ext cx="2356721" cy="2685435"/>
          </a:xfrm>
          <a:prstGeom prst="bentConnector3">
            <a:avLst>
              <a:gd name="adj1" fmla="val 109700"/>
            </a:avLst>
          </a:prstGeom>
          <a:noFill/>
          <a:ln w="19050" cap="flat" cmpd="sng" algn="ctr">
            <a:solidFill>
              <a:sysClr val="windowText" lastClr="000000"/>
            </a:solidFill>
            <a:prstDash val="solid"/>
            <a:round/>
            <a:headEnd type="none" w="med" len="med"/>
            <a:tailEnd type="triangle"/>
          </a:ln>
          <a:effectLst/>
        </p:spPr>
      </p:cxnSp>
      <p:sp>
        <p:nvSpPr>
          <p:cNvPr id="86" name="Text Box 14"/>
          <p:cNvSpPr txBox="1">
            <a:spLocks noChangeArrowheads="1"/>
          </p:cNvSpPr>
          <p:nvPr/>
        </p:nvSpPr>
        <p:spPr bwMode="auto">
          <a:xfrm>
            <a:off x="3017032" y="5365444"/>
            <a:ext cx="1009650"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度量值小</a:t>
            </a:r>
          </a:p>
        </p:txBody>
      </p:sp>
    </p:spTree>
    <p:extLst>
      <p:ext uri="{BB962C8B-B14F-4D97-AF65-F5344CB8AC3E}">
        <p14:creationId xmlns:p14="http://schemas.microsoft.com/office/powerpoint/2010/main" val="2246931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a:extLst>
              <a:ext uri="{FF2B5EF4-FFF2-40B4-BE49-F238E27FC236}">
                <a16:creationId xmlns:a16="http://schemas.microsoft.com/office/drawing/2014/main" id="{622EF711-3170-4416-9C65-466B399DA2E1}"/>
              </a:ext>
            </a:extLst>
          </p:cNvPr>
          <p:cNvSpPr/>
          <p:nvPr/>
        </p:nvSpPr>
        <p:spPr>
          <a:xfrm>
            <a:off x="979317" y="1864985"/>
            <a:ext cx="4871912" cy="1744036"/>
          </a:xfrm>
          <a:prstGeom prst="roundRect">
            <a:avLst>
              <a:gd name="adj" fmla="val 5787"/>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TextBox 120">
            <a:extLst>
              <a:ext uri="{FF2B5EF4-FFF2-40B4-BE49-F238E27FC236}">
                <a16:creationId xmlns:a16="http://schemas.microsoft.com/office/drawing/2014/main" id="{C06BA5BA-0AE7-4D5A-B214-BBF66850B18F}"/>
              </a:ext>
            </a:extLst>
          </p:cNvPr>
          <p:cNvSpPr txBox="1"/>
          <p:nvPr/>
        </p:nvSpPr>
        <p:spPr>
          <a:xfrm>
            <a:off x="789775" y="1864985"/>
            <a:ext cx="1598660" cy="626775"/>
          </a:xfrm>
          <a:prstGeom prst="rect">
            <a:avLst/>
          </a:prstGeom>
          <a:noFill/>
          <a:ln>
            <a:noFill/>
          </a:ln>
        </p:spPr>
        <p:txBody>
          <a:bodyPr wrap="square" rtlCol="0">
            <a:spAutoFit/>
          </a:bodyPr>
          <a:lstStyle/>
          <a:p>
            <a:pPr algn="ctr">
              <a:lnSpc>
                <a:spcPct val="130000"/>
              </a:lnSpc>
            </a:pPr>
            <a:r>
              <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动态路由协议</a:t>
            </a:r>
            <a:endPar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lnSpc>
                <a:spcPct val="130000"/>
              </a:lnSpc>
            </a:pPr>
            <a:r>
              <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度量值</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比较过程</a:t>
            </a:r>
          </a:p>
        </p:txBody>
      </p:sp>
      <p:cxnSp>
        <p:nvCxnSpPr>
          <p:cNvPr id="42" name="直接连接符 28"/>
          <p:cNvCxnSpPr>
            <a:cxnSpLocks noChangeShapeType="1"/>
            <a:stCxn id="60" idx="3"/>
            <a:endCxn id="61" idx="1"/>
          </p:cNvCxnSpPr>
          <p:nvPr/>
        </p:nvCxnSpPr>
        <p:spPr bwMode="auto">
          <a:xfrm>
            <a:off x="2135281" y="3218352"/>
            <a:ext cx="284317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3" name="直接连接符 25"/>
          <p:cNvCxnSpPr>
            <a:cxnSpLocks noChangeShapeType="1"/>
            <a:stCxn id="60" idx="3"/>
            <a:endCxn id="62" idx="2"/>
          </p:cNvCxnSpPr>
          <p:nvPr/>
        </p:nvCxnSpPr>
        <p:spPr bwMode="auto">
          <a:xfrm flipV="1">
            <a:off x="2135281" y="2467643"/>
            <a:ext cx="1421588" cy="750709"/>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44" name="TextBox 32"/>
          <p:cNvSpPr txBox="1">
            <a:spLocks noChangeArrowheads="1"/>
          </p:cNvSpPr>
          <p:nvPr/>
        </p:nvSpPr>
        <p:spPr bwMode="auto">
          <a:xfrm>
            <a:off x="4762433" y="2384884"/>
            <a:ext cx="108555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10.0.0.0/30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TextBox 35"/>
          <p:cNvSpPr txBox="1">
            <a:spLocks noChangeArrowheads="1"/>
          </p:cNvSpPr>
          <p:nvPr/>
        </p:nvSpPr>
        <p:spPr bwMode="auto">
          <a:xfrm>
            <a:off x="1038736" y="3048488"/>
            <a:ext cx="657839"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7" name="直接连接符 54"/>
          <p:cNvCxnSpPr>
            <a:cxnSpLocks noChangeShapeType="1"/>
          </p:cNvCxnSpPr>
          <p:nvPr/>
        </p:nvCxnSpPr>
        <p:spPr bwMode="auto">
          <a:xfrm>
            <a:off x="5050465" y="2744924"/>
            <a:ext cx="396044"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8" name="直接连接符 57"/>
          <p:cNvCxnSpPr>
            <a:cxnSpLocks noChangeShapeType="1"/>
          </p:cNvCxnSpPr>
          <p:nvPr/>
        </p:nvCxnSpPr>
        <p:spPr bwMode="auto">
          <a:xfrm>
            <a:off x="5266489" y="2744924"/>
            <a:ext cx="0" cy="25178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54" name="TextBox 31"/>
          <p:cNvSpPr txBox="1">
            <a:spLocks noChangeArrowheads="1"/>
          </p:cNvSpPr>
          <p:nvPr/>
        </p:nvSpPr>
        <p:spPr bwMode="auto">
          <a:xfrm>
            <a:off x="1306330" y="2639684"/>
            <a:ext cx="1275509"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TextBox 31"/>
          <p:cNvSpPr txBox="1">
            <a:spLocks noChangeArrowheads="1"/>
          </p:cNvSpPr>
          <p:nvPr/>
        </p:nvSpPr>
        <p:spPr bwMode="auto">
          <a:xfrm>
            <a:off x="2134140" y="3248980"/>
            <a:ext cx="1254359"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6" name="直接连接符 38"/>
          <p:cNvCxnSpPr>
            <a:cxnSpLocks noChangeShapeType="1"/>
            <a:stCxn id="61" idx="1"/>
            <a:endCxn id="62" idx="2"/>
          </p:cNvCxnSpPr>
          <p:nvPr/>
        </p:nvCxnSpPr>
        <p:spPr bwMode="auto">
          <a:xfrm flipH="1" flipV="1">
            <a:off x="3556869" y="2467643"/>
            <a:ext cx="1421588" cy="750709"/>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pic>
        <p:nvPicPr>
          <p:cNvPr id="60"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1594081" y="2996952"/>
            <a:ext cx="541200" cy="442799"/>
          </a:xfrm>
          <a:prstGeom prst="rect">
            <a:avLst/>
          </a:prstGeom>
          <a:noFill/>
        </p:spPr>
      </p:pic>
      <p:pic>
        <p:nvPicPr>
          <p:cNvPr id="6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4978457" y="2996952"/>
            <a:ext cx="541200" cy="442799"/>
          </a:xfrm>
          <a:prstGeom prst="rect">
            <a:avLst/>
          </a:prstGeom>
          <a:noFill/>
        </p:spPr>
      </p:pic>
      <p:pic>
        <p:nvPicPr>
          <p:cNvPr id="6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286269" y="2024844"/>
            <a:ext cx="541200" cy="442799"/>
          </a:xfrm>
          <a:prstGeom prst="rect">
            <a:avLst/>
          </a:prstGeom>
          <a:noFill/>
        </p:spPr>
      </p:pic>
      <p:sp>
        <p:nvSpPr>
          <p:cNvPr id="63" name="TextBox 31"/>
          <p:cNvSpPr txBox="1">
            <a:spLocks noChangeArrowheads="1"/>
          </p:cNvSpPr>
          <p:nvPr/>
        </p:nvSpPr>
        <p:spPr bwMode="auto">
          <a:xfrm>
            <a:off x="2179102" y="2096852"/>
            <a:ext cx="1251446"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TextBox 31"/>
          <p:cNvSpPr txBox="1">
            <a:spLocks noChangeArrowheads="1"/>
          </p:cNvSpPr>
          <p:nvPr/>
        </p:nvSpPr>
        <p:spPr bwMode="auto">
          <a:xfrm>
            <a:off x="3868378" y="3248980"/>
            <a:ext cx="1182087"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Text Box 12"/>
          <p:cNvSpPr txBox="1">
            <a:spLocks noChangeArrowheads="1"/>
          </p:cNvSpPr>
          <p:nvPr/>
        </p:nvSpPr>
        <p:spPr bwMode="auto">
          <a:xfrm>
            <a:off x="910328" y="4156056"/>
            <a:ext cx="1656184"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130000"/>
              </a:lnSpc>
              <a:spcBef>
                <a:spcPct val="0"/>
              </a:spcBef>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上的路由条目</a:t>
            </a:r>
          </a:p>
        </p:txBody>
      </p:sp>
      <p:sp>
        <p:nvSpPr>
          <p:cNvPr id="81" name="TextBox 32"/>
          <p:cNvSpPr txBox="1">
            <a:spLocks noChangeArrowheads="1"/>
          </p:cNvSpPr>
          <p:nvPr/>
        </p:nvSpPr>
        <p:spPr bwMode="auto">
          <a:xfrm>
            <a:off x="2179102" y="2420326"/>
            <a:ext cx="93610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Cost=10</a:t>
            </a:r>
            <a:endParaRPr lang="zh-CN" altLang="en-US" sz="1200"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2" name="TextBox 32"/>
          <p:cNvSpPr txBox="1">
            <a:spLocks noChangeArrowheads="1"/>
          </p:cNvSpPr>
          <p:nvPr/>
        </p:nvSpPr>
        <p:spPr bwMode="auto">
          <a:xfrm>
            <a:off x="4015306" y="2420326"/>
            <a:ext cx="93610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Cost=10</a:t>
            </a:r>
            <a:endParaRPr lang="zh-CN" altLang="en-US" sz="1400"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4" name="TextBox 32"/>
          <p:cNvSpPr txBox="1">
            <a:spLocks noChangeArrowheads="1"/>
          </p:cNvSpPr>
          <p:nvPr/>
        </p:nvSpPr>
        <p:spPr bwMode="auto">
          <a:xfrm>
            <a:off x="3100411" y="2845117"/>
            <a:ext cx="93610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Cost=10</a:t>
            </a:r>
            <a:endParaRPr lang="zh-CN" altLang="en-US" sz="1200"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6" name="圆角矩形 75"/>
          <p:cNvSpPr/>
          <p:nvPr/>
        </p:nvSpPr>
        <p:spPr>
          <a:xfrm>
            <a:off x="453336" y="1722448"/>
            <a:ext cx="5606152" cy="41548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圆角矩形 75"/>
          <p:cNvSpPr/>
          <p:nvPr/>
        </p:nvSpPr>
        <p:spPr>
          <a:xfrm>
            <a:off x="453335" y="1290944"/>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度量值比较示例</a:t>
            </a:r>
          </a:p>
        </p:txBody>
      </p:sp>
      <p:graphicFrame>
        <p:nvGraphicFramePr>
          <p:cNvPr id="52" name="表格 51"/>
          <p:cNvGraphicFramePr>
            <a:graphicFrameLocks noGrp="1"/>
          </p:cNvGraphicFramePr>
          <p:nvPr>
            <p:extLst/>
          </p:nvPr>
        </p:nvGraphicFramePr>
        <p:xfrm>
          <a:off x="910328" y="4509120"/>
          <a:ext cx="3852428" cy="1106424"/>
        </p:xfrm>
        <a:graphic>
          <a:graphicData uri="http://schemas.openxmlformats.org/drawingml/2006/table">
            <a:tbl>
              <a:tblPr/>
              <a:tblGrid>
                <a:gridCol w="1470926">
                  <a:extLst>
                    <a:ext uri="{9D8B030D-6E8A-4147-A177-3AD203B41FA5}">
                      <a16:colId xmlns:a16="http://schemas.microsoft.com/office/drawing/2014/main" val="20000"/>
                    </a:ext>
                  </a:extLst>
                </a:gridCol>
                <a:gridCol w="665420">
                  <a:extLst>
                    <a:ext uri="{9D8B030D-6E8A-4147-A177-3AD203B41FA5}">
                      <a16:colId xmlns:a16="http://schemas.microsoft.com/office/drawing/2014/main" val="20001"/>
                    </a:ext>
                  </a:extLst>
                </a:gridCol>
                <a:gridCol w="735464">
                  <a:extLst>
                    <a:ext uri="{9D8B030D-6E8A-4147-A177-3AD203B41FA5}">
                      <a16:colId xmlns:a16="http://schemas.microsoft.com/office/drawing/2014/main" val="20002"/>
                    </a:ext>
                  </a:extLst>
                </a:gridCol>
                <a:gridCol w="980618">
                  <a:extLst>
                    <a:ext uri="{9D8B030D-6E8A-4147-A177-3AD203B41FA5}">
                      <a16:colId xmlns:a16="http://schemas.microsoft.com/office/drawing/2014/main" val="20003"/>
                    </a:ext>
                  </a:extLst>
                </a:gridCol>
              </a:tblGrid>
              <a:tr h="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r>
                        <a:rPr lang="en-US" altLang="zh-CN"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来源</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en-US" altLang="zh-CN"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Cost</a:t>
                      </a:r>
                      <a:endPar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10.0.0.0/30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OSPF</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a:t>
                      </a:r>
                      <a:endParaRPr lang="zh-CN" altLang="en-US"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10.0.0.0/30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OSPF</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a:t>
                      </a:r>
                      <a:endParaRPr lang="zh-CN" altLang="en-US"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3" name="下箭头 63"/>
          <p:cNvSpPr/>
          <p:nvPr/>
        </p:nvSpPr>
        <p:spPr>
          <a:xfrm rot="10800000" flipV="1">
            <a:off x="1199456" y="3576617"/>
            <a:ext cx="1078964" cy="609407"/>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矩形 86"/>
          <p:cNvSpPr/>
          <p:nvPr/>
        </p:nvSpPr>
        <p:spPr>
          <a:xfrm>
            <a:off x="6096000" y="2696592"/>
            <a:ext cx="5389364" cy="2502223"/>
          </a:xfrm>
          <a:prstGeom prst="rect">
            <a:avLst/>
          </a:prstGeom>
        </p:spPr>
        <p:txBody>
          <a:bodyPr wrap="square">
            <a:spAutoFit/>
          </a:bodyPr>
          <a:lstStyle/>
          <a:p>
            <a:pPr marL="301625" indent="-301625" defTabSz="801688" fontAlgn="base">
              <a:lnSpc>
                <a:spcPct val="140000"/>
              </a:lnSpc>
              <a:spcBef>
                <a:spcPct val="30000"/>
              </a:spcBef>
              <a:spcAft>
                <a:spcPct val="0"/>
              </a:spcAft>
              <a:buSzPct val="100000"/>
              <a:buFont typeface="Arial" panose="020B0604020202020204" pitchFamily="34" charset="0"/>
              <a:buChar char="•"/>
            </a:pP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RTA</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通过动态路由协议</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OSPF</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学习到了两条目的地为</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10.0.0.0/30</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的路由，学习自同一路由协议、优先级相同，因此需要继续比较度量值。</a:t>
            </a:r>
            <a:endPar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defTabSz="801688" fontAlgn="base">
              <a:lnSpc>
                <a:spcPct val="140000"/>
              </a:lnSpc>
              <a:spcBef>
                <a:spcPct val="30000"/>
              </a:spcBef>
              <a:spcAft>
                <a:spcPct val="0"/>
              </a:spcAft>
              <a:buSzPct val="100000"/>
              <a:buFont typeface="Arial" panose="020B0604020202020204" pitchFamily="34" charset="0"/>
              <a:buChar char="•"/>
            </a:pP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两条路由拥有不同的度量值，下一跳为</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30.1.1.2</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OSPF</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的路由条目拥有更小的度量值，因此被加入到路由表中</a:t>
            </a:r>
            <a:r>
              <a:rPr lang="zh-CN" altLang="en-US"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p>
        </p:txBody>
      </p:sp>
      <p:sp>
        <p:nvSpPr>
          <p:cNvPr id="31" name="TextBox 55"/>
          <p:cNvSpPr txBox="1"/>
          <p:nvPr/>
        </p:nvSpPr>
        <p:spPr>
          <a:xfrm>
            <a:off x="5050465" y="5158644"/>
            <a:ext cx="1152128" cy="274594"/>
          </a:xfrm>
          <a:prstGeom prst="rect">
            <a:avLst/>
          </a:prstGeom>
          <a:noFill/>
        </p:spPr>
        <p:txBody>
          <a:bodyPr wrap="square" rtlCol="0" anchor="ctr">
            <a:noAutofit/>
          </a:bodyPr>
          <a:lstStyle/>
          <a:p>
            <a:pPr fontAlgn="ctr">
              <a:lnSpc>
                <a:spcPct val="130000"/>
              </a:lnSpc>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加入路由表</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Right Arrow 157"/>
          <p:cNvSpPr/>
          <p:nvPr/>
        </p:nvSpPr>
        <p:spPr>
          <a:xfrm flipH="1">
            <a:off x="4777850" y="5183883"/>
            <a:ext cx="365698" cy="258203"/>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608021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spcAft>
                <a:spcPct val="0"/>
              </a:spcAft>
              <a:buSzPct val="100000"/>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学完本课程后，您将能够：</a:t>
            </a:r>
          </a:p>
          <a:p>
            <a:pPr lvl="1">
              <a:spcAft>
                <a:spcPct val="0"/>
              </a:spcAft>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了解路由器的基本工作原理</a:t>
            </a:r>
          </a:p>
          <a:p>
            <a:pPr lvl="1">
              <a:spcAft>
                <a:spcPct val="0"/>
              </a:spcAft>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掌握路由器选择最优路由的方法</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spcAft>
                <a:spcPct val="0"/>
              </a:spcAft>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了解路由表的具体内容</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spcAft>
                <a:spcPct val="0"/>
              </a:spcAft>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掌握路由转发高级特性</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lnSpc>
                <a:spcPct val="130000"/>
              </a:lnSpc>
              <a:spcBef>
                <a:spcPct val="0"/>
              </a:spcBef>
              <a:spcAft>
                <a:spcPct val="0"/>
              </a:spcAft>
            </a:pP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spcBef>
                <a:spcPct val="0"/>
              </a:spcBef>
              <a:spcAft>
                <a:spcPct val="0"/>
              </a:spcAft>
            </a:pP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3495111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a:xfrm>
            <a:off x="6289296" y="472746"/>
            <a:ext cx="5212080" cy="4351338"/>
          </a:xfrm>
        </p:spPr>
        <p:txBody>
          <a:bodyPr/>
          <a:lstStyle/>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静态</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动态路由</a:t>
            </a:r>
            <a:endParaRPr lang="en-US" altLang="zh-CN">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b="1">
                <a:latin typeface="Huawei Sans" panose="020C0503030203020204" pitchFamily="34" charset="0"/>
                <a:ea typeface="方正兰亭黑简体" panose="02000000000000000000" pitchFamily="2" charset="-122"/>
                <a:sym typeface="Huawei Sans" panose="020C0503030203020204" pitchFamily="34" charset="0"/>
              </a:rPr>
              <a:t>路由选择</a:t>
            </a:r>
            <a:endParaRPr lang="en-US" altLang="zh-CN" b="1">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最优路由条目优选</a:t>
            </a:r>
            <a:endParaRPr lang="en-US" altLang="zh-CN">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2000" b="1">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路由转发</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路由高级特性</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spcBef>
                <a:spcPct val="0"/>
              </a:spcBef>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130000"/>
              </a:lnSpc>
              <a:spcBef>
                <a:spcPct val="0"/>
              </a:spcBef>
            </a:pP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3108295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5"/>
          <p:cNvSpPr/>
          <p:nvPr/>
        </p:nvSpPr>
        <p:spPr bwMode="auto">
          <a:xfrm>
            <a:off x="5167134" y="3535279"/>
            <a:ext cx="2813883" cy="360788"/>
          </a:xfrm>
          <a:prstGeom prst="rect">
            <a:avLst/>
          </a:prstGeom>
          <a:solidFill>
            <a:srgbClr val="00B0F0"/>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30000"/>
              </a:lnSpc>
              <a:spcBef>
                <a:spcPct val="0"/>
              </a:spcBef>
              <a:spcAft>
                <a:spcPct val="0"/>
              </a:spcAft>
              <a:buClrTx/>
              <a:buSzTx/>
              <a:buFontTx/>
              <a:buNone/>
              <a:tabLst/>
            </a:pPr>
            <a:endParaRPr kumimoji="0" lang="zh-CN" altLang="en-US" b="0" i="0" u="none" strike="noStrike" cap="none" normalizeH="0" baseline="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最长匹配原则</a:t>
            </a:r>
          </a:p>
        </p:txBody>
      </p:sp>
      <p:sp>
        <p:nvSpPr>
          <p:cNvPr id="17" name="内容占位符 14"/>
          <p:cNvSpPr txBox="1">
            <a:spLocks/>
          </p:cNvSpPr>
          <p:nvPr/>
        </p:nvSpPr>
        <p:spPr>
          <a:xfrm>
            <a:off x="446088" y="936676"/>
            <a:ext cx="11299825" cy="1040013"/>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302279" indent="-302279" algn="just" defTabSz="914034" fontAlgn="auto">
              <a:spcBef>
                <a:spcPts val="792"/>
              </a:spcBef>
              <a:buClrTx/>
              <a:buSzPct val="100000"/>
              <a:buFont typeface="Arial" panose="020B0604020202020204" pitchFamily="34" charset="0"/>
              <a:buChar char="•"/>
            </a:pPr>
            <a:r>
              <a:rPr lang="zh-CN" altLang="zh-CN" sz="1800" dirty="0">
                <a:latin typeface="Huawei Sans" panose="020C0503030203020204" pitchFamily="34" charset="0"/>
                <a:ea typeface="方正兰亭黑简体" panose="02000000000000000000" pitchFamily="2" charset="-122"/>
                <a:sym typeface="Huawei Sans" panose="020C0503030203020204" pitchFamily="34" charset="0"/>
              </a:rPr>
              <a:t>当路由器收到一个</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zh-CN" sz="1800" dirty="0">
                <a:latin typeface="Huawei Sans" panose="020C0503030203020204" pitchFamily="34" charset="0"/>
                <a:ea typeface="方正兰亭黑简体" panose="02000000000000000000" pitchFamily="2" charset="-122"/>
                <a:sym typeface="Huawei Sans" panose="020C0503030203020204" pitchFamily="34" charset="0"/>
              </a:rPr>
              <a:t>数据包时，会将数据包的目的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zh-CN" sz="1800" dirty="0">
                <a:latin typeface="Huawei Sans" panose="020C0503030203020204" pitchFamily="34" charset="0"/>
                <a:ea typeface="方正兰亭黑简体" panose="02000000000000000000" pitchFamily="2" charset="-122"/>
                <a:sym typeface="Huawei Sans" panose="020C0503030203020204" pitchFamily="34" charset="0"/>
              </a:rPr>
              <a:t>地址与自己本地路由表中的所有路由表项进行逐位（</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Bit-By-Bit</a:t>
            </a:r>
            <a:r>
              <a:rPr lang="zh-CN" altLang="zh-CN" sz="1800" dirty="0">
                <a:latin typeface="Huawei Sans" panose="020C0503030203020204" pitchFamily="34" charset="0"/>
                <a:ea typeface="方正兰亭黑简体" panose="02000000000000000000" pitchFamily="2" charset="-122"/>
                <a:sym typeface="Huawei Sans" panose="020C0503030203020204" pitchFamily="34" charset="0"/>
              </a:rPr>
              <a:t>）比对，直到找到匹配度最长的条目，这就是最长前缀匹配机制。</a:t>
            </a:r>
            <a:endParaRPr lang="en-US" altLang="zh-CN" sz="18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 name="矩形 2"/>
          <p:cNvSpPr/>
          <p:nvPr/>
        </p:nvSpPr>
        <p:spPr>
          <a:xfrm>
            <a:off x="1724597" y="2860547"/>
            <a:ext cx="2670924" cy="368562"/>
          </a:xfrm>
          <a:prstGeom prst="rect">
            <a:avLst/>
          </a:prstGeom>
        </p:spPr>
        <p:txBody>
          <a:bodyPr wrap="none">
            <a:spAutoFit/>
          </a:bodyPr>
          <a:lstStyle/>
          <a:p>
            <a:pPr>
              <a:lnSpc>
                <a:spcPct val="130000"/>
              </a:lnSpc>
            </a:pPr>
            <a:r>
              <a:rPr lang="zh-CN" altLang="en-US" sz="1500" dirty="0">
                <a:latin typeface="Huawei Sans" panose="020C0503030203020204" pitchFamily="34" charset="0"/>
                <a:ea typeface="方正兰亭黑简体" panose="02000000000000000000" pitchFamily="2" charset="-122"/>
                <a:sym typeface="Huawei Sans" panose="020C0503030203020204" pitchFamily="34" charset="0"/>
              </a:rPr>
              <a:t>数据包目的</a:t>
            </a:r>
            <a:r>
              <a:rPr lang="en-US" altLang="zh-CN" sz="15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5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500" dirty="0">
                <a:latin typeface="Huawei Sans" panose="020C0503030203020204" pitchFamily="34" charset="0"/>
                <a:ea typeface="方正兰亭黑简体" panose="02000000000000000000" pitchFamily="2" charset="-122"/>
                <a:sym typeface="Huawei Sans" panose="020C0503030203020204" pitchFamily="34" charset="0"/>
              </a:rPr>
              <a:t>172.16.2.1</a:t>
            </a:r>
            <a:endParaRPr lang="zh-CN" altLang="en-US"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Line 29"/>
          <p:cNvSpPr>
            <a:spLocks noChangeShapeType="1"/>
          </p:cNvSpPr>
          <p:nvPr/>
        </p:nvSpPr>
        <p:spPr bwMode="auto">
          <a:xfrm flipH="1">
            <a:off x="5167134" y="2653815"/>
            <a:ext cx="4334326" cy="0"/>
          </a:xfrm>
          <a:prstGeom prst="line">
            <a:avLst/>
          </a:prstGeom>
          <a:noFill/>
          <a:ln w="25400">
            <a:solidFill>
              <a:srgbClr val="00B0F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30000"/>
              </a:lnSpc>
            </a:pPr>
            <a:endParaRPr lang="zh-CN" altLang="en-US" sz="120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49"/>
          <p:cNvSpPr/>
          <p:nvPr/>
        </p:nvSpPr>
        <p:spPr>
          <a:xfrm>
            <a:off x="5049688" y="2248917"/>
            <a:ext cx="1646605" cy="307007"/>
          </a:xfrm>
          <a:prstGeom prst="rect">
            <a:avLst/>
          </a:prstGeom>
        </p:spPr>
        <p:txBody>
          <a:bodyPr wrap="none">
            <a:spAutoFit/>
          </a:bodyPr>
          <a:lstStyle/>
          <a:p>
            <a:pPr>
              <a:lnSpc>
                <a:spcPct val="130000"/>
              </a:lnSpc>
            </a:pPr>
            <a:r>
              <a:rPr lang="en-US" altLang="zh-CN" sz="12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Bit By Bit </a:t>
            </a:r>
            <a:r>
              <a:rPr lang="zh-CN" altLang="en-US" sz="12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逐位匹配</a:t>
            </a:r>
          </a:p>
        </p:txBody>
      </p:sp>
      <p:sp>
        <p:nvSpPr>
          <p:cNvPr id="7" name="矩形 18"/>
          <p:cNvSpPr/>
          <p:nvPr/>
        </p:nvSpPr>
        <p:spPr>
          <a:xfrm>
            <a:off x="3308773" y="4191383"/>
            <a:ext cx="1393330" cy="664926"/>
          </a:xfrm>
          <a:prstGeom prst="rect">
            <a:avLst/>
          </a:prstGeom>
        </p:spPr>
        <p:txBody>
          <a:bodyPr wrap="none">
            <a:spAutoFit/>
          </a:bodyPr>
          <a:lstStyle/>
          <a:p>
            <a:pPr>
              <a:lnSpc>
                <a:spcPct val="130000"/>
              </a:lnSpc>
            </a:pP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172.16.2.0</a:t>
            </a:r>
          </a:p>
          <a:p>
            <a:pPr>
              <a:lnSpc>
                <a:spcPct val="130000"/>
              </a:lnSpc>
            </a:pP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255.255.255.0</a:t>
            </a:r>
          </a:p>
        </p:txBody>
      </p:sp>
      <p:sp>
        <p:nvSpPr>
          <p:cNvPr id="9" name="矩形 46"/>
          <p:cNvSpPr/>
          <p:nvPr/>
        </p:nvSpPr>
        <p:spPr>
          <a:xfrm>
            <a:off x="1724597" y="4356483"/>
            <a:ext cx="1061509" cy="368562"/>
          </a:xfrm>
          <a:prstGeom prst="rect">
            <a:avLst/>
          </a:prstGeom>
        </p:spPr>
        <p:txBody>
          <a:bodyPr wrap="none">
            <a:spAutoFit/>
          </a:bodyPr>
          <a:lstStyle/>
          <a:p>
            <a:pPr>
              <a:lnSpc>
                <a:spcPct val="130000"/>
              </a:lnSpc>
            </a:pPr>
            <a:r>
              <a:rPr lang="zh-CN" altLang="en-US" sz="1500" dirty="0">
                <a:latin typeface="Huawei Sans" panose="020C0503030203020204" pitchFamily="34" charset="0"/>
                <a:ea typeface="方正兰亭黑简体" panose="02000000000000000000" pitchFamily="2" charset="-122"/>
                <a:sym typeface="Huawei Sans" panose="020C0503030203020204" pitchFamily="34" charset="0"/>
              </a:rPr>
              <a:t>路由条目</a:t>
            </a:r>
            <a:r>
              <a:rPr lang="en-US" altLang="zh-CN" sz="1500"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p:cNvSpPr/>
          <p:nvPr/>
        </p:nvSpPr>
        <p:spPr>
          <a:xfrm>
            <a:off x="1724597" y="5157079"/>
            <a:ext cx="1061509" cy="368562"/>
          </a:xfrm>
          <a:prstGeom prst="rect">
            <a:avLst/>
          </a:prstGeom>
        </p:spPr>
        <p:txBody>
          <a:bodyPr wrap="none">
            <a:spAutoFit/>
          </a:bodyPr>
          <a:lstStyle/>
          <a:p>
            <a:pPr>
              <a:lnSpc>
                <a:spcPct val="130000"/>
              </a:lnSpc>
            </a:pPr>
            <a:r>
              <a:rPr lang="zh-CN" altLang="en-US" sz="1500" dirty="0">
                <a:latin typeface="Huawei Sans" panose="020C0503030203020204" pitchFamily="34" charset="0"/>
                <a:ea typeface="方正兰亭黑简体" panose="02000000000000000000" pitchFamily="2" charset="-122"/>
                <a:sym typeface="Huawei Sans" panose="020C0503030203020204" pitchFamily="34" charset="0"/>
              </a:rPr>
              <a:t>路由条目</a:t>
            </a:r>
            <a:r>
              <a:rPr lang="en-US" altLang="zh-CN" sz="1500" dirty="0">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矩形 53"/>
          <p:cNvSpPr/>
          <p:nvPr/>
        </p:nvSpPr>
        <p:spPr>
          <a:xfrm>
            <a:off x="3308773" y="5030079"/>
            <a:ext cx="1178528" cy="664926"/>
          </a:xfrm>
          <a:prstGeom prst="rect">
            <a:avLst/>
          </a:prstGeom>
        </p:spPr>
        <p:txBody>
          <a:bodyPr wrap="none">
            <a:spAutoFit/>
          </a:bodyPr>
          <a:lstStyle/>
          <a:p>
            <a:pPr>
              <a:lnSpc>
                <a:spcPct val="130000"/>
              </a:lnSpc>
            </a:pP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172.16.0.0</a:t>
            </a:r>
          </a:p>
          <a:p>
            <a:pPr>
              <a:lnSpc>
                <a:spcPct val="130000"/>
              </a:lnSpc>
            </a:pP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255.255.0.0</a:t>
            </a:r>
          </a:p>
        </p:txBody>
      </p:sp>
      <p:sp>
        <p:nvSpPr>
          <p:cNvPr id="12" name="矩形 57"/>
          <p:cNvSpPr/>
          <p:nvPr/>
        </p:nvSpPr>
        <p:spPr>
          <a:xfrm>
            <a:off x="1724597" y="3572903"/>
            <a:ext cx="1061509" cy="368562"/>
          </a:xfrm>
          <a:prstGeom prst="rect">
            <a:avLst/>
          </a:prstGeom>
        </p:spPr>
        <p:txBody>
          <a:bodyPr wrap="none">
            <a:spAutoFit/>
          </a:bodyPr>
          <a:lstStyle/>
          <a:p>
            <a:pPr>
              <a:lnSpc>
                <a:spcPct val="130000"/>
              </a:lnSpc>
            </a:pPr>
            <a:r>
              <a:rPr lang="zh-CN" altLang="en-US" sz="1500" dirty="0">
                <a:latin typeface="Huawei Sans" panose="020C0503030203020204" pitchFamily="34" charset="0"/>
                <a:ea typeface="方正兰亭黑简体" panose="02000000000000000000" pitchFamily="2" charset="-122"/>
                <a:sym typeface="Huawei Sans" panose="020C0503030203020204" pitchFamily="34" charset="0"/>
              </a:rPr>
              <a:t>路由条目</a:t>
            </a:r>
            <a:r>
              <a:rPr lang="en-US" altLang="zh-CN" sz="1500"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矩形 59"/>
          <p:cNvSpPr/>
          <p:nvPr/>
        </p:nvSpPr>
        <p:spPr>
          <a:xfrm>
            <a:off x="3308773" y="3445903"/>
            <a:ext cx="1393330" cy="664926"/>
          </a:xfrm>
          <a:prstGeom prst="rect">
            <a:avLst/>
          </a:prstGeom>
        </p:spPr>
        <p:txBody>
          <a:bodyPr wrap="none">
            <a:spAutoFit/>
          </a:bodyPr>
          <a:lstStyle/>
          <a:p>
            <a:pPr>
              <a:lnSpc>
                <a:spcPct val="130000"/>
              </a:lnSpc>
            </a:pP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172.16.1.0</a:t>
            </a:r>
          </a:p>
          <a:p>
            <a:pPr>
              <a:lnSpc>
                <a:spcPct val="130000"/>
              </a:lnSpc>
            </a:pP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255.255.255.0</a:t>
            </a:r>
          </a:p>
        </p:txBody>
      </p:sp>
      <p:sp>
        <p:nvSpPr>
          <p:cNvPr id="14" name="矩形 62"/>
          <p:cNvSpPr/>
          <p:nvPr/>
        </p:nvSpPr>
        <p:spPr>
          <a:xfrm>
            <a:off x="5167135" y="2849479"/>
            <a:ext cx="648072" cy="369332"/>
          </a:xfrm>
          <a:prstGeom prst="rect">
            <a:avLst/>
          </a:prstGeom>
          <a:noFill/>
          <a:ln w="19050">
            <a:solidFill>
              <a:srgbClr val="99DFF9"/>
            </a:solidFill>
          </a:ln>
        </p:spPr>
        <p:txBody>
          <a:bodyPr wrap="square" anchor="ctr" anchorCtr="0">
            <a:noAutofit/>
          </a:bodyPr>
          <a:lstStyle/>
          <a:p>
            <a:pPr algn="ctr">
              <a:lnSpc>
                <a:spcPct val="130000"/>
              </a:lnSpc>
            </a:pPr>
            <a:r>
              <a:rPr lang="en-US" altLang="zh-CN" sz="1200">
                <a:latin typeface="Huawei Sans" panose="020C0503030203020204" pitchFamily="34" charset="0"/>
                <a:ea typeface="方正兰亭黑简体" panose="02000000000000000000" pitchFamily="2" charset="-122"/>
                <a:sym typeface="Huawei Sans" panose="020C0503030203020204" pitchFamily="34" charset="0"/>
              </a:rPr>
              <a:t>172.</a:t>
            </a:r>
          </a:p>
        </p:txBody>
      </p:sp>
      <p:sp>
        <p:nvSpPr>
          <p:cNvPr id="15" name="矩形 63"/>
          <p:cNvSpPr/>
          <p:nvPr/>
        </p:nvSpPr>
        <p:spPr>
          <a:xfrm>
            <a:off x="5815207" y="2849479"/>
            <a:ext cx="648072" cy="369332"/>
          </a:xfrm>
          <a:prstGeom prst="rect">
            <a:avLst/>
          </a:prstGeom>
          <a:noFill/>
          <a:ln w="19050">
            <a:solidFill>
              <a:srgbClr val="99DFF9"/>
            </a:solidFill>
          </a:ln>
        </p:spPr>
        <p:txBody>
          <a:bodyPr wrap="square" anchor="ctr" anchorCtr="0">
            <a:noAutofit/>
          </a:bodyPr>
          <a:lstStyle/>
          <a:p>
            <a:pPr algn="ctr">
              <a:lnSpc>
                <a:spcPct val="130000"/>
              </a:lnSpc>
            </a:pPr>
            <a:r>
              <a:rPr lang="en-US" altLang="zh-CN" sz="1200">
                <a:latin typeface="Huawei Sans" panose="020C0503030203020204" pitchFamily="34" charset="0"/>
                <a:ea typeface="方正兰亭黑简体" panose="02000000000000000000" pitchFamily="2" charset="-122"/>
                <a:sym typeface="Huawei Sans" panose="020C0503030203020204" pitchFamily="34" charset="0"/>
              </a:rPr>
              <a:t>16.</a:t>
            </a:r>
          </a:p>
        </p:txBody>
      </p:sp>
      <p:sp>
        <p:nvSpPr>
          <p:cNvPr id="16" name="矩形 65"/>
          <p:cNvSpPr/>
          <p:nvPr/>
        </p:nvSpPr>
        <p:spPr>
          <a:xfrm>
            <a:off x="6463279" y="2849479"/>
            <a:ext cx="1520443" cy="369332"/>
          </a:xfrm>
          <a:prstGeom prst="rect">
            <a:avLst/>
          </a:prstGeom>
          <a:noFill/>
          <a:ln w="19050">
            <a:solidFill>
              <a:srgbClr val="99DFF9"/>
            </a:solidFill>
          </a:ln>
        </p:spPr>
        <p:txBody>
          <a:bodyPr wrap="square" anchor="ctr" anchorCtr="0">
            <a:noAutofit/>
          </a:bodyPr>
          <a:lstStyle/>
          <a:p>
            <a:pPr algn="ctr">
              <a:lnSpc>
                <a:spcPct val="130000"/>
              </a:lnSpc>
            </a:pPr>
            <a:r>
              <a:rPr lang="en-US" altLang="zh-CN" sz="1200">
                <a:latin typeface="Huawei Sans" panose="020C0503030203020204" pitchFamily="34" charset="0"/>
                <a:ea typeface="方正兰亭黑简体" panose="02000000000000000000" pitchFamily="2" charset="-122"/>
                <a:sym typeface="Huawei Sans" panose="020C0503030203020204" pitchFamily="34" charset="0"/>
              </a:rPr>
              <a:t>0 0 0 0 0 0 1 0</a:t>
            </a:r>
          </a:p>
        </p:txBody>
      </p:sp>
      <p:sp>
        <p:nvSpPr>
          <p:cNvPr id="18" name="矩形 65"/>
          <p:cNvSpPr/>
          <p:nvPr/>
        </p:nvSpPr>
        <p:spPr>
          <a:xfrm>
            <a:off x="7981018" y="2849479"/>
            <a:ext cx="1520443" cy="369332"/>
          </a:xfrm>
          <a:prstGeom prst="rect">
            <a:avLst/>
          </a:prstGeom>
          <a:noFill/>
          <a:ln w="19050">
            <a:solidFill>
              <a:srgbClr val="99DFF9"/>
            </a:solidFill>
          </a:ln>
        </p:spPr>
        <p:txBody>
          <a:bodyPr wrap="square" anchor="ctr" anchorCtr="0">
            <a:noAutofit/>
          </a:bodyPr>
          <a:lstStyle/>
          <a:p>
            <a:pPr algn="ctr">
              <a:lnSpc>
                <a:spcPct val="130000"/>
              </a:lnSpc>
            </a:pPr>
            <a:r>
              <a:rPr lang="en-US" altLang="zh-CN" sz="1200">
                <a:latin typeface="Huawei Sans" panose="020C0503030203020204" pitchFamily="34" charset="0"/>
                <a:ea typeface="方正兰亭黑简体" panose="02000000000000000000" pitchFamily="2" charset="-122"/>
                <a:sym typeface="Huawei Sans" panose="020C0503030203020204" pitchFamily="34" charset="0"/>
              </a:rPr>
              <a:t>0 0 0 0 0 0 0 1</a:t>
            </a:r>
          </a:p>
        </p:txBody>
      </p:sp>
      <p:sp>
        <p:nvSpPr>
          <p:cNvPr id="19" name="矩形 62"/>
          <p:cNvSpPr/>
          <p:nvPr/>
        </p:nvSpPr>
        <p:spPr>
          <a:xfrm>
            <a:off x="5167135" y="3535279"/>
            <a:ext cx="648072" cy="369332"/>
          </a:xfrm>
          <a:prstGeom prst="rect">
            <a:avLst/>
          </a:prstGeom>
          <a:solidFill>
            <a:srgbClr val="00B0F0"/>
          </a:solidFill>
          <a:ln w="19050">
            <a:solidFill>
              <a:schemeClr val="bg1"/>
            </a:solidFill>
          </a:ln>
        </p:spPr>
        <p:txBody>
          <a:bodyPr wrap="square" anchor="ctr" anchorCtr="0">
            <a:noAutofit/>
          </a:bodyPr>
          <a:lstStyle/>
          <a:p>
            <a:pPr algn="ctr">
              <a:lnSpc>
                <a:spcPct val="130000"/>
              </a:lnSpc>
            </a:pPr>
            <a:r>
              <a:rPr lang="en-US" altLang="zh-CN" sz="12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172.</a:t>
            </a:r>
          </a:p>
        </p:txBody>
      </p:sp>
      <p:sp>
        <p:nvSpPr>
          <p:cNvPr id="20" name="矩形 63"/>
          <p:cNvSpPr/>
          <p:nvPr/>
        </p:nvSpPr>
        <p:spPr>
          <a:xfrm>
            <a:off x="5815207" y="3535279"/>
            <a:ext cx="648072" cy="369332"/>
          </a:xfrm>
          <a:prstGeom prst="rect">
            <a:avLst/>
          </a:prstGeom>
          <a:solidFill>
            <a:srgbClr val="00B0F0"/>
          </a:solidFill>
          <a:ln w="19050">
            <a:solidFill>
              <a:schemeClr val="bg1"/>
            </a:solidFill>
          </a:ln>
        </p:spPr>
        <p:txBody>
          <a:bodyPr wrap="square" anchor="ctr" anchorCtr="0">
            <a:noAutofit/>
          </a:bodyPr>
          <a:lstStyle/>
          <a:p>
            <a:pPr algn="ctr">
              <a:lnSpc>
                <a:spcPct val="130000"/>
              </a:lnSpc>
            </a:pPr>
            <a:r>
              <a:rPr lang="en-US" altLang="zh-CN" sz="12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16.</a:t>
            </a:r>
          </a:p>
        </p:txBody>
      </p:sp>
      <p:sp>
        <p:nvSpPr>
          <p:cNvPr id="21" name="矩形 20"/>
          <p:cNvSpPr/>
          <p:nvPr/>
        </p:nvSpPr>
        <p:spPr>
          <a:xfrm>
            <a:off x="6463279" y="3535279"/>
            <a:ext cx="1520443" cy="369332"/>
          </a:xfrm>
          <a:prstGeom prst="rect">
            <a:avLst/>
          </a:prstGeom>
          <a:solidFill>
            <a:srgbClr val="00B0F0"/>
          </a:solidFill>
          <a:ln w="19050">
            <a:solidFill>
              <a:schemeClr val="bg1"/>
            </a:solidFill>
          </a:ln>
        </p:spPr>
        <p:txBody>
          <a:bodyPr wrap="square" anchor="ctr" anchorCtr="0">
            <a:noAutofit/>
          </a:bodyPr>
          <a:lstStyle/>
          <a:p>
            <a:pPr algn="ctr">
              <a:lnSpc>
                <a:spcPct val="130000"/>
              </a:lnSpc>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0 0 0 0 0 0 </a:t>
            </a: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0</a:t>
            </a: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1</a:t>
            </a:r>
          </a:p>
        </p:txBody>
      </p:sp>
      <p:sp>
        <p:nvSpPr>
          <p:cNvPr id="22" name="矩形 65"/>
          <p:cNvSpPr/>
          <p:nvPr/>
        </p:nvSpPr>
        <p:spPr>
          <a:xfrm>
            <a:off x="7981018" y="3535279"/>
            <a:ext cx="1520443" cy="369332"/>
          </a:xfrm>
          <a:prstGeom prst="rect">
            <a:avLst/>
          </a:prstGeom>
          <a:solidFill>
            <a:srgbClr val="D9D9D9"/>
          </a:solidFill>
          <a:ln w="19050">
            <a:solidFill>
              <a:schemeClr val="bg1"/>
            </a:solidFill>
          </a:ln>
        </p:spPr>
        <p:txBody>
          <a:bodyPr wrap="square" anchor="ctr" anchorCtr="0">
            <a:noAutofit/>
          </a:bodyPr>
          <a:lstStyle/>
          <a:p>
            <a:pPr algn="ctr">
              <a:lnSpc>
                <a:spcPct val="130000"/>
              </a:lnSpc>
            </a:pPr>
            <a:r>
              <a:rPr lang="en-US" altLang="zh-CN" sz="1200" spc="6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 x x x x x x x </a:t>
            </a:r>
          </a:p>
        </p:txBody>
      </p:sp>
      <p:sp>
        <p:nvSpPr>
          <p:cNvPr id="23" name="矩形 62"/>
          <p:cNvSpPr/>
          <p:nvPr/>
        </p:nvSpPr>
        <p:spPr>
          <a:xfrm>
            <a:off x="5167135" y="4309979"/>
            <a:ext cx="648072" cy="369332"/>
          </a:xfrm>
          <a:prstGeom prst="rect">
            <a:avLst/>
          </a:prstGeom>
          <a:solidFill>
            <a:srgbClr val="00B0F0"/>
          </a:solidFill>
          <a:ln w="19050">
            <a:solidFill>
              <a:schemeClr val="bg1"/>
            </a:solidFill>
          </a:ln>
        </p:spPr>
        <p:txBody>
          <a:bodyPr wrap="square" anchor="ctr" anchorCtr="0">
            <a:noAutofit/>
          </a:bodyPr>
          <a:lstStyle/>
          <a:p>
            <a:pPr algn="ctr">
              <a:lnSpc>
                <a:spcPct val="130000"/>
              </a:lnSpc>
            </a:pPr>
            <a:r>
              <a:rPr lang="en-US" altLang="zh-CN" sz="12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172.</a:t>
            </a:r>
          </a:p>
        </p:txBody>
      </p:sp>
      <p:sp>
        <p:nvSpPr>
          <p:cNvPr id="24" name="矩形 63"/>
          <p:cNvSpPr/>
          <p:nvPr/>
        </p:nvSpPr>
        <p:spPr>
          <a:xfrm>
            <a:off x="5815207" y="4309979"/>
            <a:ext cx="648072" cy="369332"/>
          </a:xfrm>
          <a:prstGeom prst="rect">
            <a:avLst/>
          </a:prstGeom>
          <a:solidFill>
            <a:srgbClr val="00B0F0"/>
          </a:solidFill>
          <a:ln w="19050">
            <a:solidFill>
              <a:schemeClr val="bg1"/>
            </a:solidFill>
          </a:ln>
        </p:spPr>
        <p:txBody>
          <a:bodyPr wrap="square" anchor="ctr" anchorCtr="0">
            <a:noAutofit/>
          </a:bodyPr>
          <a:lstStyle/>
          <a:p>
            <a:pPr algn="ctr">
              <a:lnSpc>
                <a:spcPct val="130000"/>
              </a:lnSpc>
            </a:pPr>
            <a:r>
              <a:rPr lang="en-US" altLang="zh-CN" sz="12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16.</a:t>
            </a:r>
          </a:p>
        </p:txBody>
      </p:sp>
      <p:sp>
        <p:nvSpPr>
          <p:cNvPr id="25" name="矩形 65"/>
          <p:cNvSpPr/>
          <p:nvPr/>
        </p:nvSpPr>
        <p:spPr>
          <a:xfrm>
            <a:off x="6463279" y="4309979"/>
            <a:ext cx="1520443" cy="369332"/>
          </a:xfrm>
          <a:prstGeom prst="rect">
            <a:avLst/>
          </a:prstGeom>
          <a:solidFill>
            <a:srgbClr val="00B0F0"/>
          </a:solidFill>
          <a:ln w="19050">
            <a:solidFill>
              <a:schemeClr val="bg1"/>
            </a:solidFill>
          </a:ln>
        </p:spPr>
        <p:txBody>
          <a:bodyPr wrap="square" anchor="ctr" anchorCtr="0">
            <a:noAutofit/>
          </a:bodyPr>
          <a:lstStyle/>
          <a:p>
            <a:pPr algn="ctr">
              <a:lnSpc>
                <a:spcPct val="130000"/>
              </a:lnSpc>
            </a:pPr>
            <a:r>
              <a:rPr lang="en-US" altLang="zh-CN" sz="12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0 0 0 0 0 0 1 0</a:t>
            </a:r>
          </a:p>
        </p:txBody>
      </p:sp>
      <p:sp>
        <p:nvSpPr>
          <p:cNvPr id="26" name="矩形 65"/>
          <p:cNvSpPr/>
          <p:nvPr/>
        </p:nvSpPr>
        <p:spPr>
          <a:xfrm>
            <a:off x="7981018" y="4309979"/>
            <a:ext cx="1520443" cy="369332"/>
          </a:xfrm>
          <a:prstGeom prst="rect">
            <a:avLst/>
          </a:prstGeom>
          <a:solidFill>
            <a:srgbClr val="D9D9D9"/>
          </a:solidFill>
          <a:ln w="19050">
            <a:solidFill>
              <a:schemeClr val="bg1"/>
            </a:solidFill>
          </a:ln>
        </p:spPr>
        <p:txBody>
          <a:bodyPr wrap="square" anchor="ctr" anchorCtr="0">
            <a:noAutofit/>
          </a:bodyPr>
          <a:lstStyle/>
          <a:p>
            <a:pPr algn="ctr">
              <a:lnSpc>
                <a:spcPct val="130000"/>
              </a:lnSpc>
            </a:pPr>
            <a:r>
              <a:rPr lang="en-US" altLang="zh-CN" sz="1200" spc="6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 x x x x x x x </a:t>
            </a:r>
          </a:p>
        </p:txBody>
      </p:sp>
      <p:sp>
        <p:nvSpPr>
          <p:cNvPr id="27" name="矩形 62"/>
          <p:cNvSpPr/>
          <p:nvPr/>
        </p:nvSpPr>
        <p:spPr>
          <a:xfrm>
            <a:off x="5167135" y="5118979"/>
            <a:ext cx="648072" cy="369332"/>
          </a:xfrm>
          <a:prstGeom prst="rect">
            <a:avLst/>
          </a:prstGeom>
          <a:solidFill>
            <a:srgbClr val="00B0F0"/>
          </a:solidFill>
          <a:ln w="19050">
            <a:solidFill>
              <a:schemeClr val="bg1"/>
            </a:solidFill>
          </a:ln>
        </p:spPr>
        <p:txBody>
          <a:bodyPr wrap="square" anchor="ctr" anchorCtr="0">
            <a:noAutofit/>
          </a:bodyPr>
          <a:lstStyle/>
          <a:p>
            <a:pPr algn="ctr">
              <a:lnSpc>
                <a:spcPct val="130000"/>
              </a:lnSpc>
            </a:pPr>
            <a:r>
              <a:rPr lang="en-US" altLang="zh-CN" sz="12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172.</a:t>
            </a:r>
          </a:p>
        </p:txBody>
      </p:sp>
      <p:sp>
        <p:nvSpPr>
          <p:cNvPr id="28" name="矩形 63"/>
          <p:cNvSpPr/>
          <p:nvPr/>
        </p:nvSpPr>
        <p:spPr>
          <a:xfrm>
            <a:off x="5815207" y="5118979"/>
            <a:ext cx="648072" cy="369332"/>
          </a:xfrm>
          <a:prstGeom prst="rect">
            <a:avLst/>
          </a:prstGeom>
          <a:solidFill>
            <a:srgbClr val="00B0F0"/>
          </a:solidFill>
          <a:ln w="19050">
            <a:solidFill>
              <a:schemeClr val="bg1"/>
            </a:solidFill>
          </a:ln>
        </p:spPr>
        <p:txBody>
          <a:bodyPr wrap="square" anchor="ctr" anchorCtr="0">
            <a:noAutofit/>
          </a:bodyPr>
          <a:lstStyle/>
          <a:p>
            <a:pPr algn="ctr">
              <a:lnSpc>
                <a:spcPct val="130000"/>
              </a:lnSpc>
            </a:pPr>
            <a:r>
              <a:rPr lang="en-US" altLang="zh-CN" sz="12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16.</a:t>
            </a:r>
          </a:p>
        </p:txBody>
      </p:sp>
      <p:sp>
        <p:nvSpPr>
          <p:cNvPr id="29" name="矩形 65"/>
          <p:cNvSpPr/>
          <p:nvPr/>
        </p:nvSpPr>
        <p:spPr>
          <a:xfrm>
            <a:off x="6463279" y="5118979"/>
            <a:ext cx="1520443" cy="369332"/>
          </a:xfrm>
          <a:prstGeom prst="rect">
            <a:avLst/>
          </a:prstGeom>
          <a:solidFill>
            <a:srgbClr val="D9D9D9"/>
          </a:solidFill>
          <a:ln w="19050">
            <a:solidFill>
              <a:schemeClr val="bg1"/>
            </a:solidFill>
          </a:ln>
        </p:spPr>
        <p:txBody>
          <a:bodyPr wrap="square" anchor="ctr" anchorCtr="0">
            <a:noAutofit/>
          </a:bodyPr>
          <a:lstStyle/>
          <a:p>
            <a:pPr lvl="0" algn="ctr">
              <a:lnSpc>
                <a:spcPct val="130000"/>
              </a:lnSpc>
            </a:pPr>
            <a:r>
              <a:rPr lang="en-US" altLang="zh-CN" sz="1200" spc="6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 </a:t>
            </a:r>
            <a:r>
              <a:rPr lang="en-US" altLang="zh-CN" sz="1200" spc="60"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a:t>
            </a:r>
            <a:r>
              <a:rPr lang="en-US" altLang="zh-CN" sz="1200" spc="6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spc="60"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a:t>
            </a:r>
            <a:r>
              <a:rPr lang="en-US" altLang="zh-CN" sz="1200" spc="6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spc="60"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a:t>
            </a:r>
            <a:r>
              <a:rPr lang="en-US" altLang="zh-CN" sz="1200" spc="6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spc="60"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a:t>
            </a:r>
            <a:r>
              <a:rPr lang="en-US" altLang="zh-CN" sz="1200" spc="6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spc="60"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a:t>
            </a:r>
            <a:r>
              <a:rPr lang="en-US" altLang="zh-CN" sz="1200" spc="6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spc="60"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a:t>
            </a:r>
            <a:r>
              <a:rPr lang="en-US" altLang="zh-CN" sz="1200" spc="6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spc="60"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a:t>
            </a:r>
            <a:r>
              <a:rPr lang="en-US" altLang="zh-CN" sz="1200" spc="6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a:t>
            </a:r>
          </a:p>
        </p:txBody>
      </p:sp>
      <p:sp>
        <p:nvSpPr>
          <p:cNvPr id="30" name="矩形 65"/>
          <p:cNvSpPr/>
          <p:nvPr/>
        </p:nvSpPr>
        <p:spPr>
          <a:xfrm>
            <a:off x="7981018" y="5118979"/>
            <a:ext cx="1520443" cy="369332"/>
          </a:xfrm>
          <a:prstGeom prst="rect">
            <a:avLst/>
          </a:prstGeom>
          <a:solidFill>
            <a:srgbClr val="D9D9D9"/>
          </a:solidFill>
          <a:ln w="19050">
            <a:solidFill>
              <a:schemeClr val="bg1"/>
            </a:solidFill>
          </a:ln>
        </p:spPr>
        <p:txBody>
          <a:bodyPr wrap="square" anchor="ctr" anchorCtr="0">
            <a:noAutofit/>
          </a:bodyPr>
          <a:lstStyle/>
          <a:p>
            <a:pPr algn="ctr">
              <a:lnSpc>
                <a:spcPct val="130000"/>
              </a:lnSpc>
            </a:pPr>
            <a:r>
              <a:rPr lang="en-US" altLang="zh-CN" sz="1200" spc="6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 x x x x x x x </a:t>
            </a:r>
          </a:p>
        </p:txBody>
      </p:sp>
      <p:sp>
        <p:nvSpPr>
          <p:cNvPr id="31" name="矩形 62"/>
          <p:cNvSpPr/>
          <p:nvPr/>
        </p:nvSpPr>
        <p:spPr>
          <a:xfrm rot="2376533">
            <a:off x="8796751" y="3509462"/>
            <a:ext cx="800219" cy="412421"/>
          </a:xfrm>
          <a:prstGeom prst="rect">
            <a:avLst/>
          </a:prstGeom>
        </p:spPr>
        <p:txBody>
          <a:bodyPr wrap="none">
            <a:spAutoFit/>
          </a:bodyPr>
          <a:lstStyle/>
          <a:p>
            <a:pPr>
              <a:lnSpc>
                <a:spcPct val="130000"/>
              </a:lnSpc>
            </a:pPr>
            <a:r>
              <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不匹配</a:t>
            </a:r>
          </a:p>
        </p:txBody>
      </p:sp>
      <p:sp>
        <p:nvSpPr>
          <p:cNvPr id="33" name="矩形 62"/>
          <p:cNvSpPr/>
          <p:nvPr/>
        </p:nvSpPr>
        <p:spPr>
          <a:xfrm rot="2376533">
            <a:off x="8924991" y="4291467"/>
            <a:ext cx="543739" cy="372410"/>
          </a:xfrm>
          <a:prstGeom prst="rect">
            <a:avLst/>
          </a:prstGeom>
        </p:spPr>
        <p:txBody>
          <a:bodyPr wrap="none">
            <a:spAutoFit/>
          </a:bodyPr>
          <a:lstStyle/>
          <a:p>
            <a:pPr>
              <a:lnSpc>
                <a:spcPct val="130000"/>
              </a:lnSpc>
            </a:pPr>
            <a:r>
              <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胜利</a:t>
            </a:r>
          </a:p>
        </p:txBody>
      </p:sp>
      <p:sp>
        <p:nvSpPr>
          <p:cNvPr id="35" name="矩形 62"/>
          <p:cNvSpPr/>
          <p:nvPr/>
        </p:nvSpPr>
        <p:spPr>
          <a:xfrm rot="2376533">
            <a:off x="8694160" y="5058862"/>
            <a:ext cx="1005403" cy="412421"/>
          </a:xfrm>
          <a:prstGeom prst="rect">
            <a:avLst/>
          </a:prstGeom>
        </p:spPr>
        <p:txBody>
          <a:bodyPr wrap="none">
            <a:spAutoFit/>
          </a:bodyPr>
          <a:lstStyle/>
          <a:p>
            <a:pPr>
              <a:lnSpc>
                <a:spcPct val="130000"/>
              </a:lnSpc>
            </a:pPr>
            <a:r>
              <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不是最长</a:t>
            </a:r>
          </a:p>
        </p:txBody>
      </p:sp>
    </p:spTree>
    <p:extLst>
      <p:ext uri="{BB962C8B-B14F-4D97-AF65-F5344CB8AC3E}">
        <p14:creationId xmlns:p14="http://schemas.microsoft.com/office/powerpoint/2010/main" val="2900839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最长匹配示例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891644" y="2851840"/>
            <a:ext cx="541200" cy="442799"/>
          </a:xfrm>
          <a:prstGeom prst="rect">
            <a:avLst/>
          </a:prstGeom>
          <a:noFill/>
        </p:spPr>
      </p:pic>
      <p:pic>
        <p:nvPicPr>
          <p:cNvPr id="46"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95900" y="2851840"/>
            <a:ext cx="541200" cy="442799"/>
          </a:xfrm>
          <a:prstGeom prst="rect">
            <a:avLst/>
          </a:prstGeom>
          <a:noFill/>
        </p:spPr>
      </p:pic>
      <p:pic>
        <p:nvPicPr>
          <p:cNvPr id="4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95900" y="1879732"/>
            <a:ext cx="541200" cy="442799"/>
          </a:xfrm>
          <a:prstGeom prst="rect">
            <a:avLst/>
          </a:prstGeom>
          <a:noFill/>
        </p:spPr>
      </p:pic>
      <p:pic>
        <p:nvPicPr>
          <p:cNvPr id="5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95900" y="3709866"/>
            <a:ext cx="541200" cy="442799"/>
          </a:xfrm>
          <a:prstGeom prst="rect">
            <a:avLst/>
          </a:prstGeom>
          <a:noFill/>
        </p:spPr>
      </p:pic>
      <p:cxnSp>
        <p:nvCxnSpPr>
          <p:cNvPr id="5" name="直接连接符 4"/>
          <p:cNvCxnSpPr>
            <a:stCxn id="42" idx="3"/>
            <a:endCxn id="48" idx="1"/>
          </p:cNvCxnSpPr>
          <p:nvPr/>
        </p:nvCxnSpPr>
        <p:spPr bwMode="auto">
          <a:xfrm flipV="1">
            <a:off x="3432844" y="2101132"/>
            <a:ext cx="1763056" cy="97210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 name="直接连接符 6"/>
          <p:cNvCxnSpPr>
            <a:stCxn id="42" idx="3"/>
            <a:endCxn id="46" idx="1"/>
          </p:cNvCxnSpPr>
          <p:nvPr/>
        </p:nvCxnSpPr>
        <p:spPr bwMode="auto">
          <a:xfrm>
            <a:off x="3432844" y="3073240"/>
            <a:ext cx="176305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0" name="直接连接符 9"/>
          <p:cNvCxnSpPr>
            <a:stCxn id="42" idx="3"/>
            <a:endCxn id="59" idx="1"/>
          </p:cNvCxnSpPr>
          <p:nvPr/>
        </p:nvCxnSpPr>
        <p:spPr bwMode="auto">
          <a:xfrm>
            <a:off x="3432844" y="3073240"/>
            <a:ext cx="1763056" cy="85802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90" name="TextBox 31"/>
          <p:cNvSpPr txBox="1">
            <a:spLocks noChangeArrowheads="1"/>
          </p:cNvSpPr>
          <p:nvPr/>
        </p:nvSpPr>
        <p:spPr bwMode="auto">
          <a:xfrm>
            <a:off x="4079776" y="1915736"/>
            <a:ext cx="108555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TextBox 31"/>
          <p:cNvSpPr txBox="1">
            <a:spLocks noChangeArrowheads="1"/>
          </p:cNvSpPr>
          <p:nvPr/>
        </p:nvSpPr>
        <p:spPr bwMode="auto">
          <a:xfrm>
            <a:off x="4079776" y="2755516"/>
            <a:ext cx="108555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TextBox 31"/>
          <p:cNvSpPr txBox="1">
            <a:spLocks noChangeArrowheads="1"/>
          </p:cNvSpPr>
          <p:nvPr/>
        </p:nvSpPr>
        <p:spPr bwMode="auto">
          <a:xfrm>
            <a:off x="4079776" y="3859952"/>
            <a:ext cx="108555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95" name="组合 94"/>
          <p:cNvGrpSpPr/>
          <p:nvPr/>
        </p:nvGrpSpPr>
        <p:grpSpPr>
          <a:xfrm>
            <a:off x="978904" y="1898999"/>
            <a:ext cx="1628552" cy="1657282"/>
            <a:chOff x="7011351" y="1101367"/>
            <a:chExt cx="1116124" cy="1226702"/>
          </a:xfrm>
        </p:grpSpPr>
        <p:sp>
          <p:nvSpPr>
            <p:cNvPr id="100" name="矩形 99"/>
            <p:cNvSpPr/>
            <p:nvPr/>
          </p:nvSpPr>
          <p:spPr>
            <a:xfrm>
              <a:off x="7351105" y="2082031"/>
              <a:ext cx="413298" cy="246038"/>
            </a:xfrm>
            <a:prstGeom prst="rect">
              <a:avLst/>
            </a:prstGeom>
          </p:spPr>
          <p:txBody>
            <a:bodyPr wrap="none">
              <a:spAutoFit/>
            </a:bodyPr>
            <a:lstStyle/>
            <a:p>
              <a:pPr lvl="0" algn="ctr" defTabSz="914400" fontAlgn="t">
                <a:lnSpc>
                  <a:spcPct val="130000"/>
                </a:lnSpc>
                <a:spcBef>
                  <a:spcPct val="0"/>
                </a:spcBef>
                <a:spcAft>
                  <a:spcPct val="0"/>
                </a:spcAft>
              </a:pP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云形 96"/>
            <p:cNvSpPr/>
            <p:nvPr/>
          </p:nvSpPr>
          <p:spPr bwMode="auto">
            <a:xfrm>
              <a:off x="7011351" y="1101367"/>
              <a:ext cx="1116124" cy="599616"/>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30000"/>
                </a:lnSpc>
                <a:spcBef>
                  <a:spcPct val="0"/>
                </a:spcBef>
                <a:spcAft>
                  <a:spcPct val="0"/>
                </a:spcAft>
                <a:buClrTx/>
                <a:buSzTx/>
                <a:buFontTx/>
                <a:buNone/>
                <a:tabLst/>
              </a:pP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endParaRPr>
            </a:p>
            <a:p>
              <a:pPr marL="0" marR="0" indent="0" algn="l" defTabSz="914400" rtl="0" eaLnBrk="1" fontAlgn="base" latinLnBrk="0" hangingPunct="1">
                <a:lnSpc>
                  <a:spcPct val="13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192.168.2.2</a:t>
              </a:r>
              <a:endParaRPr kumimoji="0" lang="zh-CN" altLang="en-US" sz="12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07" name="直接箭头连接符 106"/>
          <p:cNvCxnSpPr/>
          <p:nvPr/>
        </p:nvCxnSpPr>
        <p:spPr bwMode="auto">
          <a:xfrm>
            <a:off x="2063552" y="3067864"/>
            <a:ext cx="792088" cy="5376"/>
          </a:xfrm>
          <a:prstGeom prst="straightConnector1">
            <a:avLst/>
          </a:prstGeom>
          <a:solidFill>
            <a:schemeClr val="accent1"/>
          </a:solidFill>
          <a:ln w="19050" cap="flat" cmpd="sng" algn="ctr">
            <a:solidFill>
              <a:schemeClr val="tx1"/>
            </a:solidFill>
            <a:prstDash val="solid"/>
            <a:round/>
            <a:headEnd type="none" w="med" len="med"/>
            <a:tailEnd type="arrow" w="med" len="med"/>
          </a:ln>
          <a:effectLst/>
        </p:spPr>
      </p:cxnSp>
      <p:sp>
        <p:nvSpPr>
          <p:cNvPr id="108" name="TextBox 35"/>
          <p:cNvSpPr txBox="1">
            <a:spLocks noChangeArrowheads="1"/>
          </p:cNvSpPr>
          <p:nvPr/>
        </p:nvSpPr>
        <p:spPr bwMode="auto">
          <a:xfrm>
            <a:off x="2857524" y="2528900"/>
            <a:ext cx="612068"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圆角矩形 75"/>
          <p:cNvSpPr/>
          <p:nvPr/>
        </p:nvSpPr>
        <p:spPr>
          <a:xfrm>
            <a:off x="443373" y="1707521"/>
            <a:ext cx="5606152" cy="468148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圆角矩形 75"/>
          <p:cNvSpPr/>
          <p:nvPr/>
        </p:nvSpPr>
        <p:spPr>
          <a:xfrm>
            <a:off x="443372" y="1268760"/>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最长匹配示例</a:t>
            </a:r>
          </a:p>
        </p:txBody>
      </p:sp>
      <p:sp>
        <p:nvSpPr>
          <p:cNvPr id="36" name="Text Box 12"/>
          <p:cNvSpPr txBox="1">
            <a:spLocks noChangeArrowheads="1"/>
          </p:cNvSpPr>
          <p:nvPr/>
        </p:nvSpPr>
        <p:spPr bwMode="auto">
          <a:xfrm>
            <a:off x="2603612" y="4123776"/>
            <a:ext cx="1656184"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路由表</a:t>
            </a:r>
          </a:p>
        </p:txBody>
      </p:sp>
      <p:graphicFrame>
        <p:nvGraphicFramePr>
          <p:cNvPr id="37" name="表格 36"/>
          <p:cNvGraphicFramePr>
            <a:graphicFrameLocks noGrp="1"/>
          </p:cNvGraphicFramePr>
          <p:nvPr>
            <p:extLst/>
          </p:nvPr>
        </p:nvGraphicFramePr>
        <p:xfrm>
          <a:off x="2603612" y="4473116"/>
          <a:ext cx="2541037" cy="1475232"/>
        </p:xfrm>
        <a:graphic>
          <a:graphicData uri="http://schemas.openxmlformats.org/drawingml/2006/table">
            <a:tbl>
              <a:tblPr/>
              <a:tblGrid>
                <a:gridCol w="1531564">
                  <a:extLst>
                    <a:ext uri="{9D8B030D-6E8A-4147-A177-3AD203B41FA5}">
                      <a16:colId xmlns:a16="http://schemas.microsoft.com/office/drawing/2014/main" val="20000"/>
                    </a:ext>
                  </a:extLst>
                </a:gridCol>
                <a:gridCol w="1009473">
                  <a:extLst>
                    <a:ext uri="{9D8B030D-6E8A-4147-A177-3AD203B41FA5}">
                      <a16:colId xmlns:a16="http://schemas.microsoft.com/office/drawing/2014/main" val="20001"/>
                    </a:ext>
                  </a:extLst>
                </a:gridCol>
              </a:tblGrid>
              <a:tr h="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r>
                        <a:rPr lang="en-US" altLang="zh-CN"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0">
                <a:tc>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192.168.0.0/16</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30000"/>
                        </a:lnSpc>
                        <a:spcBef>
                          <a:spcPts val="0"/>
                        </a:spcBef>
                        <a:spcAft>
                          <a:spcPts val="0"/>
                        </a:spcAft>
                      </a:pPr>
                      <a:r>
                        <a:rPr lang="en-US" altLang="zh-CN" sz="14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192.168.2.0/24 </a:t>
                      </a:r>
                      <a:endParaRPr lang="zh-CN" altLang="en-US" sz="14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20.1.1.2</a:t>
                      </a:r>
                      <a:endParaRPr lang="zh-CN" altLang="en-US" sz="14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192.168.3.0/24</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8" name="下箭头 63"/>
          <p:cNvSpPr/>
          <p:nvPr/>
        </p:nvSpPr>
        <p:spPr>
          <a:xfrm rot="10800000" flipV="1">
            <a:off x="2622244" y="3430893"/>
            <a:ext cx="1080000" cy="635358"/>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矩形 40"/>
          <p:cNvSpPr/>
          <p:nvPr/>
        </p:nvSpPr>
        <p:spPr>
          <a:xfrm>
            <a:off x="6095999" y="2902445"/>
            <a:ext cx="5649913" cy="2031325"/>
          </a:xfrm>
          <a:prstGeom prst="rect">
            <a:avLst/>
          </a:prstGeom>
        </p:spPr>
        <p:txBody>
          <a:bodyPr wrap="square">
            <a:spAutoFit/>
          </a:bodyPr>
          <a:lstStyle/>
          <a:p>
            <a:pPr marL="301625" indent="-301625" defTabSz="801688" fontAlgn="base">
              <a:lnSpc>
                <a:spcPct val="140000"/>
              </a:lnSpc>
              <a:spcBef>
                <a:spcPct val="30000"/>
              </a:spcBef>
              <a:spcAft>
                <a:spcPct val="0"/>
              </a:spcAft>
              <a:buSzPct val="100000"/>
              <a:buFont typeface="Arial" panose="020B0604020202020204" pitchFamily="34" charset="0"/>
              <a:buChar char="•"/>
            </a:pP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根据最长匹配原则进行匹配，能够匹配</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192.168.2.2</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的路由存在两条，但是路由的掩码长度中，一个为</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16 bit</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，另一个为</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24 bit</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，掩码长度为</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24 bit</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的路由满足最长匹配原则，因此被选择来指导发往</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192.168.2.2</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的报文转发。</a:t>
            </a:r>
          </a:p>
        </p:txBody>
      </p:sp>
      <p:grpSp>
        <p:nvGrpSpPr>
          <p:cNvPr id="28" name="组合 27"/>
          <p:cNvGrpSpPr/>
          <p:nvPr/>
        </p:nvGrpSpPr>
        <p:grpSpPr>
          <a:xfrm rot="10800000">
            <a:off x="1557416" y="2871460"/>
            <a:ext cx="506136" cy="339795"/>
            <a:chOff x="7383369" y="3528374"/>
            <a:chExt cx="321775" cy="216024"/>
          </a:xfrm>
        </p:grpSpPr>
        <p:sp>
          <p:nvSpPr>
            <p:cNvPr id="29" name="同侧圆角矩形 28"/>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等腰三角形 29"/>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1" name="TextBox 55"/>
          <p:cNvSpPr txBox="1"/>
          <p:nvPr/>
        </p:nvSpPr>
        <p:spPr>
          <a:xfrm>
            <a:off x="5603005" y="5256760"/>
            <a:ext cx="1152128" cy="274594"/>
          </a:xfrm>
          <a:prstGeom prst="rect">
            <a:avLst/>
          </a:prstGeom>
          <a:noFill/>
        </p:spPr>
        <p:txBody>
          <a:bodyPr wrap="square" rtlCol="0" anchor="ctr">
            <a:noAutofit/>
          </a:bodyPr>
          <a:lstStyle/>
          <a:p>
            <a:pPr fontAlgn="ctr">
              <a:lnSpc>
                <a:spcPct val="130000"/>
              </a:lnSpc>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匹配</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Right Arrow 157"/>
          <p:cNvSpPr/>
          <p:nvPr/>
        </p:nvSpPr>
        <p:spPr>
          <a:xfrm flipH="1">
            <a:off x="5239946" y="5284547"/>
            <a:ext cx="365698" cy="258203"/>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43342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最长匹配示例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矩形 39"/>
          <p:cNvSpPr/>
          <p:nvPr/>
        </p:nvSpPr>
        <p:spPr>
          <a:xfrm>
            <a:off x="6095999" y="3283177"/>
            <a:ext cx="5649913" cy="832407"/>
          </a:xfrm>
          <a:prstGeom prst="rect">
            <a:avLst/>
          </a:prstGeom>
        </p:spPr>
        <p:txBody>
          <a:bodyPr wrap="square">
            <a:spAutoFit/>
          </a:bodyPr>
          <a:lstStyle/>
          <a:p>
            <a:pPr marL="301625" indent="-301625" algn="just" defTabSz="801688" fontAlgn="base">
              <a:lnSpc>
                <a:spcPct val="140000"/>
              </a:lnSpc>
              <a:spcBef>
                <a:spcPct val="30000"/>
              </a:spcBef>
              <a:spcAft>
                <a:spcPct val="0"/>
              </a:spcAft>
              <a:buSzPct val="100000"/>
              <a:buFont typeface="Arial" panose="020B0604020202020204" pitchFamily="34" charset="0"/>
              <a:buChar char="•"/>
            </a:pP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根据最长匹配原则匹配，能够匹配到</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192.168.3.2</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的路由只有一条，此路由为最终转发依据。</a:t>
            </a:r>
          </a:p>
        </p:txBody>
      </p:sp>
      <p:pic>
        <p:nvPicPr>
          <p:cNvPr id="2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891644" y="2851840"/>
            <a:ext cx="541200" cy="442799"/>
          </a:xfrm>
          <a:prstGeom prst="rect">
            <a:avLst/>
          </a:prstGeom>
          <a:noFill/>
        </p:spPr>
      </p:pic>
      <p:pic>
        <p:nvPicPr>
          <p:cNvPr id="2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95900" y="2851840"/>
            <a:ext cx="541200" cy="442799"/>
          </a:xfrm>
          <a:prstGeom prst="rect">
            <a:avLst/>
          </a:prstGeom>
          <a:noFill/>
        </p:spPr>
      </p:pic>
      <p:pic>
        <p:nvPicPr>
          <p:cNvPr id="30"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95900" y="1879732"/>
            <a:ext cx="541200" cy="442799"/>
          </a:xfrm>
          <a:prstGeom prst="rect">
            <a:avLst/>
          </a:prstGeom>
          <a:noFill/>
        </p:spPr>
      </p:pic>
      <p:pic>
        <p:nvPicPr>
          <p:cNvPr id="3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95900" y="3709866"/>
            <a:ext cx="541200" cy="442799"/>
          </a:xfrm>
          <a:prstGeom prst="rect">
            <a:avLst/>
          </a:prstGeom>
          <a:noFill/>
        </p:spPr>
      </p:pic>
      <p:cxnSp>
        <p:nvCxnSpPr>
          <p:cNvPr id="32" name="直接连接符 31"/>
          <p:cNvCxnSpPr>
            <a:stCxn id="28" idx="3"/>
            <a:endCxn id="30" idx="1"/>
          </p:cNvCxnSpPr>
          <p:nvPr/>
        </p:nvCxnSpPr>
        <p:spPr bwMode="auto">
          <a:xfrm flipV="1">
            <a:off x="3432844" y="2101132"/>
            <a:ext cx="1763056" cy="97210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3" name="直接连接符 32"/>
          <p:cNvCxnSpPr>
            <a:stCxn id="28" idx="3"/>
            <a:endCxn id="29" idx="1"/>
          </p:cNvCxnSpPr>
          <p:nvPr/>
        </p:nvCxnSpPr>
        <p:spPr bwMode="auto">
          <a:xfrm>
            <a:off x="3432844" y="3073240"/>
            <a:ext cx="176305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1" name="直接连接符 40"/>
          <p:cNvCxnSpPr>
            <a:stCxn id="28" idx="3"/>
            <a:endCxn id="31" idx="1"/>
          </p:cNvCxnSpPr>
          <p:nvPr/>
        </p:nvCxnSpPr>
        <p:spPr bwMode="auto">
          <a:xfrm>
            <a:off x="3432844" y="3073240"/>
            <a:ext cx="1763056" cy="85802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43" name="TextBox 31"/>
          <p:cNvSpPr txBox="1">
            <a:spLocks noChangeArrowheads="1"/>
          </p:cNvSpPr>
          <p:nvPr/>
        </p:nvSpPr>
        <p:spPr bwMode="auto">
          <a:xfrm>
            <a:off x="4079776" y="1915736"/>
            <a:ext cx="108555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TextBox 31"/>
          <p:cNvSpPr txBox="1">
            <a:spLocks noChangeArrowheads="1"/>
          </p:cNvSpPr>
          <p:nvPr/>
        </p:nvSpPr>
        <p:spPr bwMode="auto">
          <a:xfrm>
            <a:off x="4079776" y="2769164"/>
            <a:ext cx="108555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TextBox 31"/>
          <p:cNvSpPr txBox="1">
            <a:spLocks noChangeArrowheads="1"/>
          </p:cNvSpPr>
          <p:nvPr/>
        </p:nvSpPr>
        <p:spPr bwMode="auto">
          <a:xfrm>
            <a:off x="4079776" y="3859952"/>
            <a:ext cx="108555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3" name="直接箭头连接符 52"/>
          <p:cNvCxnSpPr/>
          <p:nvPr/>
        </p:nvCxnSpPr>
        <p:spPr bwMode="auto">
          <a:xfrm>
            <a:off x="2063552" y="3067864"/>
            <a:ext cx="792088" cy="5376"/>
          </a:xfrm>
          <a:prstGeom prst="straightConnector1">
            <a:avLst/>
          </a:prstGeom>
          <a:solidFill>
            <a:schemeClr val="accent1"/>
          </a:solidFill>
          <a:ln w="19050" cap="flat" cmpd="sng" algn="ctr">
            <a:solidFill>
              <a:schemeClr val="tx1"/>
            </a:solidFill>
            <a:prstDash val="solid"/>
            <a:round/>
            <a:headEnd type="none" w="med" len="med"/>
            <a:tailEnd type="arrow" w="med" len="med"/>
          </a:ln>
          <a:effectLst/>
        </p:spPr>
      </p:cxnSp>
      <p:sp>
        <p:nvSpPr>
          <p:cNvPr id="54" name="TextBox 35"/>
          <p:cNvSpPr txBox="1">
            <a:spLocks noChangeArrowheads="1"/>
          </p:cNvSpPr>
          <p:nvPr/>
        </p:nvSpPr>
        <p:spPr bwMode="auto">
          <a:xfrm>
            <a:off x="2857524" y="2528900"/>
            <a:ext cx="612068"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圆角矩形 75"/>
          <p:cNvSpPr/>
          <p:nvPr/>
        </p:nvSpPr>
        <p:spPr>
          <a:xfrm>
            <a:off x="443373" y="1700264"/>
            <a:ext cx="5606152" cy="468148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圆角矩形 75"/>
          <p:cNvSpPr/>
          <p:nvPr/>
        </p:nvSpPr>
        <p:spPr>
          <a:xfrm>
            <a:off x="443372" y="1268760"/>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最长匹配示例</a:t>
            </a:r>
          </a:p>
        </p:txBody>
      </p:sp>
      <p:sp>
        <p:nvSpPr>
          <p:cNvPr id="57" name="Text Box 12"/>
          <p:cNvSpPr txBox="1">
            <a:spLocks noChangeArrowheads="1"/>
          </p:cNvSpPr>
          <p:nvPr/>
        </p:nvSpPr>
        <p:spPr bwMode="auto">
          <a:xfrm>
            <a:off x="2603612" y="4123776"/>
            <a:ext cx="1656184"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路由表</a:t>
            </a:r>
          </a:p>
        </p:txBody>
      </p:sp>
      <p:graphicFrame>
        <p:nvGraphicFramePr>
          <p:cNvPr id="58" name="表格 57"/>
          <p:cNvGraphicFramePr>
            <a:graphicFrameLocks noGrp="1"/>
          </p:cNvGraphicFramePr>
          <p:nvPr>
            <p:extLst/>
          </p:nvPr>
        </p:nvGraphicFramePr>
        <p:xfrm>
          <a:off x="2603612" y="4473116"/>
          <a:ext cx="2541037" cy="1475232"/>
        </p:xfrm>
        <a:graphic>
          <a:graphicData uri="http://schemas.openxmlformats.org/drawingml/2006/table">
            <a:tbl>
              <a:tblPr/>
              <a:tblGrid>
                <a:gridCol w="1531564">
                  <a:extLst>
                    <a:ext uri="{9D8B030D-6E8A-4147-A177-3AD203B41FA5}">
                      <a16:colId xmlns:a16="http://schemas.microsoft.com/office/drawing/2014/main" val="20000"/>
                    </a:ext>
                  </a:extLst>
                </a:gridCol>
                <a:gridCol w="1009473">
                  <a:extLst>
                    <a:ext uri="{9D8B030D-6E8A-4147-A177-3AD203B41FA5}">
                      <a16:colId xmlns:a16="http://schemas.microsoft.com/office/drawing/2014/main" val="20001"/>
                    </a:ext>
                  </a:extLst>
                </a:gridCol>
              </a:tblGrid>
              <a:tr h="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r>
                        <a:rPr lang="en-US" altLang="zh-CN"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0">
                <a:tc>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192.168.2.0/16</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algn="ctr" defTabSz="914034" rtl="0" eaLnBrk="1" latinLnBrk="0" hangingPunct="1">
                        <a:lnSpc>
                          <a:spcPct val="130000"/>
                        </a:lnSpc>
                        <a:spcBef>
                          <a:spcPts val="0"/>
                        </a:spcBef>
                        <a:spcAft>
                          <a:spcPts val="0"/>
                        </a:spcAft>
                      </a:pPr>
                      <a:r>
                        <a:rPr lang="en-US" altLang="zh-CN" sz="14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192.168.2.0/24 </a:t>
                      </a:r>
                      <a:endParaRPr lang="zh-CN" altLang="en-US" sz="14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latinLnBrk="0" hangingPunct="1">
                        <a:lnSpc>
                          <a:spcPct val="130000"/>
                        </a:lnSpc>
                        <a:spcBef>
                          <a:spcPts val="0"/>
                        </a:spcBef>
                        <a:spcAft>
                          <a:spcPts val="0"/>
                        </a:spcAft>
                      </a:pPr>
                      <a:r>
                        <a:rPr lang="en-US" altLang="zh-CN" sz="14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20.1.1.2</a:t>
                      </a:r>
                      <a:endParaRPr lang="zh-CN" altLang="en-US" sz="14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algn="ctr" defTabSz="914034" rtl="0" eaLnBrk="1" latinLnBrk="0" hangingPunct="1">
                        <a:lnSpc>
                          <a:spcPct val="130000"/>
                        </a:lnSpc>
                        <a:spcBef>
                          <a:spcPts val="0"/>
                        </a:spcBef>
                        <a:spcAft>
                          <a:spcPts val="0"/>
                        </a:spcAft>
                      </a:pPr>
                      <a:r>
                        <a:rPr lang="en-US" altLang="zh-CN" sz="14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192.168.3.0/24</a:t>
                      </a:r>
                      <a:endParaRPr lang="zh-CN" altLang="en-US" sz="14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latinLnBrk="0" hangingPunct="1">
                        <a:lnSpc>
                          <a:spcPct val="130000"/>
                        </a:lnSpc>
                        <a:spcBef>
                          <a:spcPts val="0"/>
                        </a:spcBef>
                        <a:spcAft>
                          <a:spcPts val="0"/>
                        </a:spcAft>
                      </a:pPr>
                      <a:r>
                        <a:rPr lang="en-US" altLang="zh-CN" sz="14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30.1.1.2</a:t>
                      </a:r>
                      <a:endParaRPr lang="zh-CN" altLang="en-US" sz="14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0" name="下箭头 63"/>
          <p:cNvSpPr/>
          <p:nvPr/>
        </p:nvSpPr>
        <p:spPr>
          <a:xfrm rot="10800000" flipV="1">
            <a:off x="2622244" y="3430893"/>
            <a:ext cx="1080000" cy="635358"/>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TextBox 55"/>
          <p:cNvSpPr txBox="1"/>
          <p:nvPr/>
        </p:nvSpPr>
        <p:spPr>
          <a:xfrm>
            <a:off x="5551562" y="5647165"/>
            <a:ext cx="1152128" cy="274594"/>
          </a:xfrm>
          <a:prstGeom prst="rect">
            <a:avLst/>
          </a:prstGeom>
          <a:noFill/>
        </p:spPr>
        <p:txBody>
          <a:bodyPr wrap="square" rtlCol="0" anchor="ctr">
            <a:noAutofit/>
          </a:bodyPr>
          <a:lstStyle/>
          <a:p>
            <a:pPr fontAlgn="ctr">
              <a:lnSpc>
                <a:spcPct val="130000"/>
              </a:lnSpc>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匹配</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Right Arrow 157"/>
          <p:cNvSpPr/>
          <p:nvPr/>
        </p:nvSpPr>
        <p:spPr>
          <a:xfrm flipH="1">
            <a:off x="5185864" y="5655361"/>
            <a:ext cx="365698" cy="258203"/>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9" name="组合 38"/>
          <p:cNvGrpSpPr/>
          <p:nvPr/>
        </p:nvGrpSpPr>
        <p:grpSpPr>
          <a:xfrm>
            <a:off x="978904" y="1898999"/>
            <a:ext cx="1628552" cy="1657282"/>
            <a:chOff x="7011351" y="1101367"/>
            <a:chExt cx="1116124" cy="1226702"/>
          </a:xfrm>
        </p:grpSpPr>
        <p:sp>
          <p:nvSpPr>
            <p:cNvPr id="42" name="矩形 41"/>
            <p:cNvSpPr/>
            <p:nvPr/>
          </p:nvSpPr>
          <p:spPr>
            <a:xfrm>
              <a:off x="7351105" y="2082031"/>
              <a:ext cx="413298" cy="246038"/>
            </a:xfrm>
            <a:prstGeom prst="rect">
              <a:avLst/>
            </a:prstGeom>
          </p:spPr>
          <p:txBody>
            <a:bodyPr wrap="none">
              <a:spAutoFit/>
            </a:bodyPr>
            <a:lstStyle/>
            <a:p>
              <a:pPr lvl="0" algn="ctr" defTabSz="914400" fontAlgn="t">
                <a:lnSpc>
                  <a:spcPct val="130000"/>
                </a:lnSpc>
                <a:spcBef>
                  <a:spcPct val="0"/>
                </a:spcBef>
                <a:spcAft>
                  <a:spcPct val="0"/>
                </a:spcAft>
              </a:pP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云形 45"/>
            <p:cNvSpPr/>
            <p:nvPr/>
          </p:nvSpPr>
          <p:spPr bwMode="auto">
            <a:xfrm>
              <a:off x="7011351" y="1101367"/>
              <a:ext cx="1116124" cy="599616"/>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30000"/>
                </a:lnSpc>
                <a:spcBef>
                  <a:spcPct val="0"/>
                </a:spcBef>
                <a:spcAft>
                  <a:spcPct val="0"/>
                </a:spcAft>
                <a:buClrTx/>
                <a:buSzTx/>
                <a:buFontTx/>
                <a:buNone/>
                <a:tabLst/>
              </a:pP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endParaRPr>
            </a:p>
            <a:p>
              <a:pPr marL="0" marR="0" indent="0" algn="l" defTabSz="914400" rtl="0" eaLnBrk="1" fontAlgn="base" latinLnBrk="0" hangingPunct="1">
                <a:lnSpc>
                  <a:spcPct val="13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192.168.3.2</a:t>
              </a:r>
              <a:endParaRPr kumimoji="0" lang="zh-CN" altLang="en-US" sz="12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8" name="组合 47"/>
          <p:cNvGrpSpPr/>
          <p:nvPr/>
        </p:nvGrpSpPr>
        <p:grpSpPr>
          <a:xfrm rot="10800000">
            <a:off x="1557416" y="2871460"/>
            <a:ext cx="506136" cy="339795"/>
            <a:chOff x="7383369" y="3528374"/>
            <a:chExt cx="321775" cy="216024"/>
          </a:xfrm>
        </p:grpSpPr>
        <p:sp>
          <p:nvSpPr>
            <p:cNvPr id="59" name="同侧圆角矩形 58"/>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等腰三角形 62"/>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3316702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159"/>
          <p:cNvSpPr/>
          <p:nvPr/>
        </p:nvSpPr>
        <p:spPr>
          <a:xfrm flipH="1">
            <a:off x="865974" y="3361495"/>
            <a:ext cx="999779" cy="47107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标题 10"/>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路由转发流程</a:t>
            </a:r>
          </a:p>
        </p:txBody>
      </p:sp>
      <p:cxnSp>
        <p:nvCxnSpPr>
          <p:cNvPr id="47" name="直接连接符 46"/>
          <p:cNvCxnSpPr>
            <a:stCxn id="71" idx="8"/>
            <a:endCxn id="51" idx="1"/>
          </p:cNvCxnSpPr>
          <p:nvPr/>
        </p:nvCxnSpPr>
        <p:spPr bwMode="auto">
          <a:xfrm>
            <a:off x="1865753" y="3683191"/>
            <a:ext cx="845931" cy="340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直接连接符 47"/>
          <p:cNvCxnSpPr>
            <a:endCxn id="60" idx="1"/>
          </p:cNvCxnSpPr>
          <p:nvPr/>
        </p:nvCxnSpPr>
        <p:spPr bwMode="auto">
          <a:xfrm>
            <a:off x="8511016" y="3682741"/>
            <a:ext cx="656757" cy="385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0" name="矩形 49"/>
          <p:cNvSpPr/>
          <p:nvPr/>
        </p:nvSpPr>
        <p:spPr>
          <a:xfrm>
            <a:off x="2658406" y="3104964"/>
            <a:ext cx="648072" cy="350160"/>
          </a:xfrm>
          <a:prstGeom prst="rect">
            <a:avLst/>
          </a:prstGeom>
        </p:spPr>
        <p:txBody>
          <a:bodyPr wrap="square">
            <a:spAutoFit/>
          </a:bodyPr>
          <a:lstStyle/>
          <a:p>
            <a:pPr algn="ctr">
              <a:lnSpc>
                <a:spcPct val="130000"/>
              </a:lnSpc>
            </a:pP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网关</a:t>
            </a:r>
          </a:p>
        </p:txBody>
      </p:sp>
      <p:pic>
        <p:nvPicPr>
          <p:cNvPr id="55" name="图片 54" descr="PC.png"/>
          <p:cNvPicPr>
            <a:picLocks noChangeAspect="1"/>
          </p:cNvPicPr>
          <p:nvPr/>
        </p:nvPicPr>
        <p:blipFill>
          <a:blip r:embed="rId3" cstate="print"/>
          <a:stretch>
            <a:fillRect/>
          </a:stretch>
        </p:blipFill>
        <p:spPr>
          <a:xfrm>
            <a:off x="1045994" y="3752892"/>
            <a:ext cx="516826" cy="396922"/>
          </a:xfrm>
          <a:prstGeom prst="rect">
            <a:avLst/>
          </a:prstGeom>
        </p:spPr>
      </p:pic>
      <p:pic>
        <p:nvPicPr>
          <p:cNvPr id="61" name="图片 60" descr="PC.png"/>
          <p:cNvPicPr>
            <a:picLocks noChangeAspect="1"/>
          </p:cNvPicPr>
          <p:nvPr/>
        </p:nvPicPr>
        <p:blipFill>
          <a:blip r:embed="rId3" cstate="print"/>
          <a:stretch>
            <a:fillRect/>
          </a:stretch>
        </p:blipFill>
        <p:spPr>
          <a:xfrm>
            <a:off x="10905112" y="3844790"/>
            <a:ext cx="516826" cy="396922"/>
          </a:xfrm>
          <a:prstGeom prst="rect">
            <a:avLst/>
          </a:prstGeom>
        </p:spPr>
      </p:pic>
      <p:sp>
        <p:nvSpPr>
          <p:cNvPr id="66" name="矩形 65"/>
          <p:cNvSpPr/>
          <p:nvPr/>
        </p:nvSpPr>
        <p:spPr>
          <a:xfrm>
            <a:off x="9094336" y="3118818"/>
            <a:ext cx="648072" cy="350160"/>
          </a:xfrm>
          <a:prstGeom prst="rect">
            <a:avLst/>
          </a:prstGeom>
        </p:spPr>
        <p:txBody>
          <a:bodyPr wrap="square">
            <a:spAutoFit/>
          </a:bodyPr>
          <a:lstStyle/>
          <a:p>
            <a:pPr algn="ctr">
              <a:lnSpc>
                <a:spcPct val="130000"/>
              </a:lnSpc>
            </a:pP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网关</a:t>
            </a:r>
          </a:p>
        </p:txBody>
      </p:sp>
      <p:cxnSp>
        <p:nvCxnSpPr>
          <p:cNvPr id="67" name="直接连接符 66"/>
          <p:cNvCxnSpPr>
            <a:stCxn id="51" idx="3"/>
            <a:endCxn id="52" idx="1"/>
          </p:cNvCxnSpPr>
          <p:nvPr/>
        </p:nvCxnSpPr>
        <p:spPr bwMode="auto">
          <a:xfrm>
            <a:off x="3251684" y="3686594"/>
            <a:ext cx="293435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8" name="直接连接符 67"/>
          <p:cNvCxnSpPr/>
          <p:nvPr/>
        </p:nvCxnSpPr>
        <p:spPr bwMode="auto">
          <a:xfrm>
            <a:off x="6682529" y="3682741"/>
            <a:ext cx="256114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3" name="矩形 72"/>
          <p:cNvSpPr/>
          <p:nvPr/>
        </p:nvSpPr>
        <p:spPr>
          <a:xfrm>
            <a:off x="2651322" y="3913420"/>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矩形 73"/>
          <p:cNvSpPr/>
          <p:nvPr/>
        </p:nvSpPr>
        <p:spPr>
          <a:xfrm>
            <a:off x="6133390" y="3909790"/>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矩形 75"/>
          <p:cNvSpPr/>
          <p:nvPr/>
        </p:nvSpPr>
        <p:spPr>
          <a:xfrm>
            <a:off x="9107561" y="3913420"/>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矩形 93"/>
          <p:cNvSpPr/>
          <p:nvPr/>
        </p:nvSpPr>
        <p:spPr>
          <a:xfrm>
            <a:off x="2154350" y="3356605"/>
            <a:ext cx="660288" cy="310278"/>
          </a:xfrm>
          <a:prstGeom prst="rect">
            <a:avLst/>
          </a:prstGeom>
        </p:spPr>
        <p:txBody>
          <a:bodyPr wrap="square">
            <a:spAutoFit/>
          </a:bodyPr>
          <a:lstStyle/>
          <a:p>
            <a:pP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矩形 94"/>
          <p:cNvSpPr/>
          <p:nvPr/>
        </p:nvSpPr>
        <p:spPr>
          <a:xfrm>
            <a:off x="6661748" y="3356605"/>
            <a:ext cx="683884" cy="310278"/>
          </a:xfrm>
          <a:prstGeom prst="rect">
            <a:avLst/>
          </a:prstGeom>
        </p:spPr>
        <p:txBody>
          <a:bodyPr wrap="square">
            <a:spAutoFit/>
          </a:bodyPr>
          <a:lstStyle/>
          <a:p>
            <a:pPr>
              <a:lnSpc>
                <a:spcPct val="130000"/>
              </a:lnSpc>
            </a:pPr>
            <a:r>
              <a:rPr lang="en-US" altLang="zh-CN"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GE0/1</a:t>
            </a:r>
            <a:endParaRPr lang="zh-CN" altLang="en-US"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矩形 95"/>
          <p:cNvSpPr/>
          <p:nvPr/>
        </p:nvSpPr>
        <p:spPr>
          <a:xfrm>
            <a:off x="5373588" y="3705535"/>
            <a:ext cx="865994" cy="332399"/>
          </a:xfrm>
          <a:prstGeom prst="rect">
            <a:avLst/>
          </a:prstGeom>
        </p:spPr>
        <p:txBody>
          <a:bodyPr wrap="square">
            <a:spAutoFit/>
          </a:bodyPr>
          <a:lstStyle/>
          <a:p>
            <a:pPr algn="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20.0.1.2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矩形 96"/>
          <p:cNvSpPr/>
          <p:nvPr/>
        </p:nvSpPr>
        <p:spPr>
          <a:xfrm>
            <a:off x="3168362" y="3705535"/>
            <a:ext cx="1163501" cy="310278"/>
          </a:xfrm>
          <a:prstGeom prst="rect">
            <a:avLst/>
          </a:prstGeom>
        </p:spPr>
        <p:txBody>
          <a:bodyPr wrap="square">
            <a:spAutoFit/>
          </a:bodyPr>
          <a:lstStyle/>
          <a:p>
            <a:pP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20.0.1.1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矩形 97"/>
          <p:cNvSpPr/>
          <p:nvPr/>
        </p:nvSpPr>
        <p:spPr>
          <a:xfrm>
            <a:off x="6661748" y="3705535"/>
            <a:ext cx="917540" cy="332399"/>
          </a:xfrm>
          <a:prstGeom prst="rect">
            <a:avLst/>
          </a:prstGeom>
        </p:spPr>
        <p:txBody>
          <a:bodyPr wrap="square">
            <a:spAutoFit/>
          </a:bodyPr>
          <a:lstStyle/>
          <a:p>
            <a:pP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30.0.1.1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矩形 98"/>
          <p:cNvSpPr/>
          <p:nvPr/>
        </p:nvSpPr>
        <p:spPr>
          <a:xfrm>
            <a:off x="8377114" y="3705535"/>
            <a:ext cx="813573" cy="332399"/>
          </a:xfrm>
          <a:prstGeom prst="rect">
            <a:avLst/>
          </a:prstGeom>
        </p:spPr>
        <p:txBody>
          <a:bodyPr wrap="square">
            <a:spAutoFit/>
          </a:bodyPr>
          <a:lstStyle/>
          <a:p>
            <a:pPr algn="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30.0.1.2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矩形 104"/>
          <p:cNvSpPr/>
          <p:nvPr/>
        </p:nvSpPr>
        <p:spPr>
          <a:xfrm>
            <a:off x="3168362" y="3356605"/>
            <a:ext cx="717839" cy="310278"/>
          </a:xfrm>
          <a:prstGeom prst="rect">
            <a:avLst/>
          </a:prstGeom>
        </p:spPr>
        <p:txBody>
          <a:bodyPr wrap="square">
            <a:spAutoFit/>
          </a:bodyPr>
          <a:lstStyle/>
          <a:p>
            <a:pPr>
              <a:lnSpc>
                <a:spcPct val="130000"/>
              </a:lnSpc>
            </a:pPr>
            <a:r>
              <a:rPr lang="en-US" altLang="zh-CN"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GE0/0</a:t>
            </a:r>
            <a:endParaRPr lang="zh-CN" altLang="en-US"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矩形 105"/>
          <p:cNvSpPr/>
          <p:nvPr/>
        </p:nvSpPr>
        <p:spPr>
          <a:xfrm>
            <a:off x="5454708" y="3367665"/>
            <a:ext cx="784874" cy="310278"/>
          </a:xfrm>
          <a:prstGeom prst="rect">
            <a:avLst/>
          </a:prstGeom>
        </p:spPr>
        <p:txBody>
          <a:bodyPr wrap="square">
            <a:spAutoFit/>
          </a:bodyPr>
          <a:lstStyle/>
          <a:p>
            <a:pPr algn="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GE0/0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矩形 106"/>
          <p:cNvSpPr/>
          <p:nvPr/>
        </p:nvSpPr>
        <p:spPr>
          <a:xfrm>
            <a:off x="8529658" y="3356605"/>
            <a:ext cx="661029" cy="310278"/>
          </a:xfrm>
          <a:prstGeom prst="rect">
            <a:avLst/>
          </a:prstGeom>
        </p:spPr>
        <p:txBody>
          <a:bodyPr wrap="square">
            <a:spAutoFit/>
          </a:bodyPr>
          <a:lstStyle/>
          <a:p>
            <a:pPr algn="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GE0/0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8" name="矩形 107"/>
          <p:cNvSpPr/>
          <p:nvPr/>
        </p:nvSpPr>
        <p:spPr>
          <a:xfrm>
            <a:off x="9617142" y="3356605"/>
            <a:ext cx="703683" cy="310278"/>
          </a:xfrm>
          <a:prstGeom prst="rect">
            <a:avLst/>
          </a:prstGeom>
        </p:spPr>
        <p:txBody>
          <a:bodyPr wrap="square">
            <a:spAutoFit/>
          </a:bodyPr>
          <a:lstStyle/>
          <a:p>
            <a:pPr algn="ctr">
              <a:lnSpc>
                <a:spcPct val="130000"/>
              </a:lnSpc>
            </a:pPr>
            <a:r>
              <a:rPr lang="en-US" altLang="zh-CN"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GE0/1</a:t>
            </a:r>
            <a:endParaRPr lang="zh-CN" altLang="en-US"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6" name="直接连接符 115"/>
          <p:cNvCxnSpPr>
            <a:stCxn id="60" idx="3"/>
            <a:endCxn id="59" idx="21"/>
          </p:cNvCxnSpPr>
          <p:nvPr/>
        </p:nvCxnSpPr>
        <p:spPr bwMode="auto">
          <a:xfrm flipV="1">
            <a:off x="9707773" y="3682949"/>
            <a:ext cx="797826" cy="3645"/>
          </a:xfrm>
          <a:prstGeom prst="line">
            <a:avLst/>
          </a:prstGeom>
          <a:solidFill>
            <a:schemeClr val="accent1"/>
          </a:solidFill>
          <a:ln w="19050" cap="flat" cmpd="sng" algn="ctr">
            <a:solidFill>
              <a:schemeClr val="tx1"/>
            </a:solidFill>
            <a:prstDash val="solid"/>
            <a:round/>
            <a:headEnd type="none" w="med" len="med"/>
            <a:tailEnd type="none" w="med" len="med"/>
          </a:ln>
          <a:effectLst/>
        </p:spPr>
      </p:cxnSp>
      <p:graphicFrame>
        <p:nvGraphicFramePr>
          <p:cNvPr id="63" name="表格 62"/>
          <p:cNvGraphicFramePr>
            <a:graphicFrameLocks noGrp="1"/>
          </p:cNvGraphicFramePr>
          <p:nvPr>
            <p:extLst/>
          </p:nvPr>
        </p:nvGraphicFramePr>
        <p:xfrm>
          <a:off x="1642876" y="4675085"/>
          <a:ext cx="3054654" cy="1485902"/>
        </p:xfrm>
        <a:graphic>
          <a:graphicData uri="http://schemas.openxmlformats.org/drawingml/2006/table">
            <a:tbl>
              <a:tblPr/>
              <a:tblGrid>
                <a:gridCol w="1328739">
                  <a:extLst>
                    <a:ext uri="{9D8B030D-6E8A-4147-A177-3AD203B41FA5}">
                      <a16:colId xmlns:a16="http://schemas.microsoft.com/office/drawing/2014/main" val="20000"/>
                    </a:ext>
                  </a:extLst>
                </a:gridCol>
                <a:gridCol w="825815">
                  <a:extLst>
                    <a:ext uri="{9D8B030D-6E8A-4147-A177-3AD203B41FA5}">
                      <a16:colId xmlns:a16="http://schemas.microsoft.com/office/drawing/2014/main" val="20001"/>
                    </a:ext>
                  </a:extLst>
                </a:gridCol>
                <a:gridCol w="900100">
                  <a:extLst>
                    <a:ext uri="{9D8B030D-6E8A-4147-A177-3AD203B41FA5}">
                      <a16:colId xmlns:a16="http://schemas.microsoft.com/office/drawing/2014/main" val="20002"/>
                    </a:ext>
                  </a:extLst>
                </a:gridCol>
              </a:tblGrid>
              <a:tr h="288000">
                <a:tc>
                  <a:txBody>
                    <a:bodyPr/>
                    <a:lstStyle/>
                    <a:p>
                      <a:pPr algn="ctr">
                        <a:lnSpc>
                          <a:spcPct val="130000"/>
                        </a:lnSpc>
                        <a:spcBef>
                          <a:spcPts val="0"/>
                        </a:spcBef>
                        <a:spcAft>
                          <a:spcPts val="0"/>
                        </a:spcAft>
                      </a:pP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目的网络</a:t>
                      </a:r>
                      <a:r>
                        <a:rPr lang="en-US" altLang="zh-CN"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30000"/>
                        </a:lnSpc>
                        <a:spcBef>
                          <a:spcPts val="0"/>
                        </a:spcBef>
                        <a:spcAft>
                          <a:spcPts val="0"/>
                        </a:spcAft>
                      </a:pP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30000"/>
                        </a:lnSpc>
                        <a:spcBef>
                          <a:spcPts val="0"/>
                        </a:spcBef>
                        <a:spcAft>
                          <a:spcPts val="0"/>
                        </a:spcAft>
                      </a:pP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8000">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10.0.1.0/24</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10.0.1.1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20.0.1.0/24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20.0.1.1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30.0.1.0/24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20.0.1.2</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lnSpc>
                          <a:spcPct val="130000"/>
                        </a:lnSpc>
                        <a:spcBef>
                          <a:spcPts val="0"/>
                        </a:spcBef>
                        <a:spcAft>
                          <a:spcPts val="0"/>
                        </a:spcAft>
                      </a:pPr>
                      <a:r>
                        <a:rPr lang="en-US" altLang="zh-CN" sz="12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40.0.1.0/24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20.0.1.2</a:t>
                      </a:r>
                      <a:endParaRPr lang="zh-CN" altLang="en-US" sz="12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GE0/0</a:t>
                      </a:r>
                      <a:endParaRPr lang="zh-CN" altLang="en-US" sz="12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5" name="表格 64"/>
          <p:cNvGraphicFramePr>
            <a:graphicFrameLocks noGrp="1"/>
          </p:cNvGraphicFramePr>
          <p:nvPr>
            <p:extLst/>
          </p:nvPr>
        </p:nvGraphicFramePr>
        <p:xfrm>
          <a:off x="4921900" y="1175891"/>
          <a:ext cx="3054654" cy="1485902"/>
        </p:xfrm>
        <a:graphic>
          <a:graphicData uri="http://schemas.openxmlformats.org/drawingml/2006/table">
            <a:tbl>
              <a:tblPr/>
              <a:tblGrid>
                <a:gridCol w="1328739">
                  <a:extLst>
                    <a:ext uri="{9D8B030D-6E8A-4147-A177-3AD203B41FA5}">
                      <a16:colId xmlns:a16="http://schemas.microsoft.com/office/drawing/2014/main" val="20000"/>
                    </a:ext>
                  </a:extLst>
                </a:gridCol>
                <a:gridCol w="825815">
                  <a:extLst>
                    <a:ext uri="{9D8B030D-6E8A-4147-A177-3AD203B41FA5}">
                      <a16:colId xmlns:a16="http://schemas.microsoft.com/office/drawing/2014/main" val="20001"/>
                    </a:ext>
                  </a:extLst>
                </a:gridCol>
                <a:gridCol w="900100">
                  <a:extLst>
                    <a:ext uri="{9D8B030D-6E8A-4147-A177-3AD203B41FA5}">
                      <a16:colId xmlns:a16="http://schemas.microsoft.com/office/drawing/2014/main" val="20002"/>
                    </a:ext>
                  </a:extLst>
                </a:gridCol>
              </a:tblGrid>
              <a:tr h="288000">
                <a:tc>
                  <a:txBody>
                    <a:bodyPr/>
                    <a:lstStyle/>
                    <a:p>
                      <a:pPr algn="ctr">
                        <a:lnSpc>
                          <a:spcPct val="130000"/>
                        </a:lnSpc>
                        <a:spcBef>
                          <a:spcPts val="0"/>
                        </a:spcBef>
                        <a:spcAft>
                          <a:spcPts val="0"/>
                        </a:spcAft>
                      </a:pP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目的网络</a:t>
                      </a:r>
                      <a:r>
                        <a:rPr lang="en-US" altLang="zh-CN"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30000"/>
                        </a:lnSpc>
                        <a:spcBef>
                          <a:spcPts val="0"/>
                        </a:spcBef>
                        <a:spcAft>
                          <a:spcPts val="0"/>
                        </a:spcAft>
                      </a:pP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30000"/>
                        </a:lnSpc>
                        <a:spcBef>
                          <a:spcPts val="0"/>
                        </a:spcBef>
                        <a:spcAft>
                          <a:spcPts val="0"/>
                        </a:spcAft>
                      </a:pP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8000">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20.0.1.0/24</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20.0.1.2</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30.0.1.0/24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30.0.1.1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20.0.1.1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marL="0" algn="ctr" defTabSz="914400" rtl="0" eaLnBrk="1" latinLnBrk="0" hangingPunct="1">
                        <a:lnSpc>
                          <a:spcPct val="130000"/>
                        </a:lnSpc>
                        <a:spcBef>
                          <a:spcPts val="0"/>
                        </a:spcBef>
                        <a:spcAft>
                          <a:spcPts val="0"/>
                        </a:spcAft>
                      </a:pPr>
                      <a:r>
                        <a:rPr lang="en-US" altLang="zh-CN"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40.0.1.0/24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30.0.1.2</a:t>
                      </a:r>
                      <a:endParaRPr lang="zh-CN" altLang="en-US"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GE0/1</a:t>
                      </a:r>
                      <a:endParaRPr lang="zh-CN" altLang="en-US"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9" name="表格 68"/>
          <p:cNvGraphicFramePr>
            <a:graphicFrameLocks noGrp="1"/>
          </p:cNvGraphicFramePr>
          <p:nvPr>
            <p:extLst/>
          </p:nvPr>
        </p:nvGraphicFramePr>
        <p:xfrm>
          <a:off x="8040387" y="4687136"/>
          <a:ext cx="3054654" cy="1485902"/>
        </p:xfrm>
        <a:graphic>
          <a:graphicData uri="http://schemas.openxmlformats.org/drawingml/2006/table">
            <a:tbl>
              <a:tblPr/>
              <a:tblGrid>
                <a:gridCol w="1328739">
                  <a:extLst>
                    <a:ext uri="{9D8B030D-6E8A-4147-A177-3AD203B41FA5}">
                      <a16:colId xmlns:a16="http://schemas.microsoft.com/office/drawing/2014/main" val="20000"/>
                    </a:ext>
                  </a:extLst>
                </a:gridCol>
                <a:gridCol w="825815">
                  <a:extLst>
                    <a:ext uri="{9D8B030D-6E8A-4147-A177-3AD203B41FA5}">
                      <a16:colId xmlns:a16="http://schemas.microsoft.com/office/drawing/2014/main" val="20001"/>
                    </a:ext>
                  </a:extLst>
                </a:gridCol>
                <a:gridCol w="900100">
                  <a:extLst>
                    <a:ext uri="{9D8B030D-6E8A-4147-A177-3AD203B41FA5}">
                      <a16:colId xmlns:a16="http://schemas.microsoft.com/office/drawing/2014/main" val="20002"/>
                    </a:ext>
                  </a:extLst>
                </a:gridCol>
              </a:tblGrid>
              <a:tr h="288000">
                <a:tc>
                  <a:txBody>
                    <a:bodyPr/>
                    <a:lstStyle/>
                    <a:p>
                      <a:pPr algn="ctr">
                        <a:lnSpc>
                          <a:spcPct val="130000"/>
                        </a:lnSpc>
                        <a:spcBef>
                          <a:spcPts val="0"/>
                        </a:spcBef>
                        <a:spcAft>
                          <a:spcPts val="0"/>
                        </a:spcAft>
                      </a:pP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目的网络</a:t>
                      </a:r>
                      <a:r>
                        <a:rPr lang="en-US" altLang="zh-CN"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30000"/>
                        </a:lnSpc>
                        <a:spcBef>
                          <a:spcPts val="0"/>
                        </a:spcBef>
                        <a:spcAft>
                          <a:spcPts val="0"/>
                        </a:spcAft>
                      </a:pP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30000"/>
                        </a:lnSpc>
                        <a:spcBef>
                          <a:spcPts val="0"/>
                        </a:spcBef>
                        <a:spcAft>
                          <a:spcPts val="0"/>
                        </a:spcAft>
                      </a:pP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8000">
                <a:tc>
                  <a:txBody>
                    <a:bodyPr/>
                    <a:lstStyle/>
                    <a:p>
                      <a:pPr marL="0" algn="ctr" defTabSz="914400" rtl="0" eaLnBrk="1" latinLnBrk="0" hangingPunct="1">
                        <a:lnSpc>
                          <a:spcPct val="130000"/>
                        </a:lnSpc>
                        <a:spcBef>
                          <a:spcPts val="0"/>
                        </a:spcBef>
                        <a:spcAft>
                          <a:spcPts val="0"/>
                        </a:spcAft>
                      </a:pPr>
                      <a:r>
                        <a:rPr lang="en-US" altLang="zh-CN"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40.0.1.0/24</a:t>
                      </a:r>
                      <a:endParaRPr lang="zh-CN" altLang="en-US"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40.0.1.1</a:t>
                      </a:r>
                      <a:endParaRPr lang="zh-CN" altLang="en-US"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GE0/1</a:t>
                      </a:r>
                      <a:endParaRPr lang="zh-CN" altLang="en-US"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30.0.1.0/24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30.0.1.2</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30.0.1.1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20.0.1.0/24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30.0.1.1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文本框 1">
            <a:extLst>
              <a:ext uri="{FF2B5EF4-FFF2-40B4-BE49-F238E27FC236}">
                <a16:creationId xmlns:a16="http://schemas.microsoft.com/office/drawing/2014/main" id="{EAF6529E-DE85-4B86-A959-6F5E1FD7D2F2}"/>
              </a:ext>
            </a:extLst>
          </p:cNvPr>
          <p:cNvSpPr txBox="1"/>
          <p:nvPr/>
        </p:nvSpPr>
        <p:spPr>
          <a:xfrm>
            <a:off x="864584" y="3495028"/>
            <a:ext cx="955711" cy="310278"/>
          </a:xfrm>
          <a:prstGeom prst="rect">
            <a:avLst/>
          </a:prstGeom>
          <a:noFill/>
        </p:spPr>
        <p:txBody>
          <a:bodyPr wrap="none" rtlCol="0">
            <a:spAutoFit/>
          </a:bodyPr>
          <a:lstStyle/>
          <a:p>
            <a:pP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10.0.1.0/24</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Freeform 159"/>
          <p:cNvSpPr/>
          <p:nvPr/>
        </p:nvSpPr>
        <p:spPr>
          <a:xfrm flipH="1">
            <a:off x="4223792" y="3339979"/>
            <a:ext cx="999779" cy="47107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Freeform 159"/>
          <p:cNvSpPr/>
          <p:nvPr/>
        </p:nvSpPr>
        <p:spPr>
          <a:xfrm flipH="1">
            <a:off x="10505599" y="3352679"/>
            <a:ext cx="999779" cy="47107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矩形 6"/>
          <p:cNvSpPr/>
          <p:nvPr/>
        </p:nvSpPr>
        <p:spPr>
          <a:xfrm>
            <a:off x="10558000" y="3495028"/>
            <a:ext cx="955711" cy="310278"/>
          </a:xfrm>
          <a:prstGeom prst="rect">
            <a:avLst/>
          </a:prstGeom>
        </p:spPr>
        <p:txBody>
          <a:bodyPr wrap="none">
            <a:spAutoFit/>
          </a:bodyPr>
          <a:lstStyle/>
          <a:p>
            <a:pPr lvl="0">
              <a:lnSpc>
                <a:spcPct val="130000"/>
              </a:lnSpc>
            </a:pP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40.0.1.0/24</a:t>
            </a:r>
            <a:endPar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Freeform 159"/>
          <p:cNvSpPr/>
          <p:nvPr/>
        </p:nvSpPr>
        <p:spPr>
          <a:xfrm flipH="1">
            <a:off x="7500156" y="3339979"/>
            <a:ext cx="999779" cy="47107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7545471" y="3495028"/>
            <a:ext cx="955711" cy="310278"/>
          </a:xfrm>
          <a:prstGeom prst="rect">
            <a:avLst/>
          </a:prstGeom>
        </p:spPr>
        <p:txBody>
          <a:bodyPr wrap="none">
            <a:spAutoFit/>
          </a:bodyPr>
          <a:lstStyle/>
          <a:p>
            <a:pPr lvl="0" algn="ctr">
              <a:lnSpc>
                <a:spcPct val="130000"/>
              </a:lnSpc>
            </a:pP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30.0.1.0/24</a:t>
            </a:r>
          </a:p>
        </p:txBody>
      </p:sp>
      <p:sp>
        <p:nvSpPr>
          <p:cNvPr id="3" name="矩形 2"/>
          <p:cNvSpPr/>
          <p:nvPr/>
        </p:nvSpPr>
        <p:spPr>
          <a:xfrm>
            <a:off x="4233103" y="3495028"/>
            <a:ext cx="955711" cy="310278"/>
          </a:xfrm>
          <a:prstGeom prst="rect">
            <a:avLst/>
          </a:prstGeom>
        </p:spPr>
        <p:txBody>
          <a:bodyPr wrap="none">
            <a:spAutoFit/>
          </a:bodyPr>
          <a:lstStyle/>
          <a:p>
            <a:pPr lvl="0" algn="ctr">
              <a:lnSpc>
                <a:spcPct val="130000"/>
              </a:lnSpc>
            </a:pP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20.0.1.0/24</a:t>
            </a:r>
            <a:endPar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9" name="直接箭头连接符 48"/>
          <p:cNvCxnSpPr/>
          <p:nvPr/>
        </p:nvCxnSpPr>
        <p:spPr bwMode="auto">
          <a:xfrm>
            <a:off x="6096000" y="4333236"/>
            <a:ext cx="612068" cy="0"/>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pic>
        <p:nvPicPr>
          <p:cNvPr id="51"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4" cstate="print"/>
          <a:srcRect/>
          <a:stretch>
            <a:fillRect/>
          </a:stretch>
        </p:blipFill>
        <p:spPr bwMode="auto">
          <a:xfrm>
            <a:off x="2711684" y="3465685"/>
            <a:ext cx="540000" cy="441818"/>
          </a:xfrm>
          <a:prstGeom prst="rect">
            <a:avLst/>
          </a:prstGeom>
          <a:noFill/>
        </p:spPr>
      </p:pic>
      <p:pic>
        <p:nvPicPr>
          <p:cNvPr id="52"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4" cstate="print"/>
          <a:srcRect/>
          <a:stretch>
            <a:fillRect/>
          </a:stretch>
        </p:blipFill>
        <p:spPr bwMode="auto">
          <a:xfrm>
            <a:off x="6186040" y="3465685"/>
            <a:ext cx="540000" cy="441818"/>
          </a:xfrm>
          <a:prstGeom prst="rect">
            <a:avLst/>
          </a:prstGeom>
          <a:noFill/>
        </p:spPr>
      </p:pic>
      <p:pic>
        <p:nvPicPr>
          <p:cNvPr id="60"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4" cstate="print"/>
          <a:srcRect/>
          <a:stretch>
            <a:fillRect/>
          </a:stretch>
        </p:blipFill>
        <p:spPr bwMode="auto">
          <a:xfrm>
            <a:off x="9167773" y="3465685"/>
            <a:ext cx="540000" cy="441818"/>
          </a:xfrm>
          <a:prstGeom prst="rect">
            <a:avLst/>
          </a:prstGeom>
          <a:noFill/>
        </p:spPr>
      </p:pic>
      <p:sp>
        <p:nvSpPr>
          <p:cNvPr id="62" name="矩形 61"/>
          <p:cNvSpPr/>
          <p:nvPr/>
        </p:nvSpPr>
        <p:spPr>
          <a:xfrm>
            <a:off x="1993729" y="3705535"/>
            <a:ext cx="1163501" cy="310278"/>
          </a:xfrm>
          <a:prstGeom prst="rect">
            <a:avLst/>
          </a:prstGeom>
        </p:spPr>
        <p:txBody>
          <a:bodyPr wrap="square">
            <a:spAutoFit/>
          </a:bodyPr>
          <a:lstStyle/>
          <a:p>
            <a:pP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10.0.1.1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矩形 63"/>
          <p:cNvSpPr/>
          <p:nvPr/>
        </p:nvSpPr>
        <p:spPr>
          <a:xfrm>
            <a:off x="9617142" y="3705535"/>
            <a:ext cx="853822" cy="332399"/>
          </a:xfrm>
          <a:prstGeom prst="rect">
            <a:avLst/>
          </a:prstGeom>
        </p:spPr>
        <p:txBody>
          <a:bodyPr wrap="square">
            <a:spAutoFit/>
          </a:bodyPr>
          <a:lstStyle/>
          <a:p>
            <a:pPr algn="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40.0.1.1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0" name="组合 69"/>
          <p:cNvGrpSpPr/>
          <p:nvPr/>
        </p:nvGrpSpPr>
        <p:grpSpPr>
          <a:xfrm>
            <a:off x="571197" y="1685657"/>
            <a:ext cx="1628552" cy="1657282"/>
            <a:chOff x="7011351" y="1101367"/>
            <a:chExt cx="1116124" cy="1226702"/>
          </a:xfrm>
        </p:grpSpPr>
        <p:sp>
          <p:nvSpPr>
            <p:cNvPr id="72" name="矩形 71"/>
            <p:cNvSpPr/>
            <p:nvPr/>
          </p:nvSpPr>
          <p:spPr>
            <a:xfrm>
              <a:off x="7351105" y="2082031"/>
              <a:ext cx="413298" cy="246038"/>
            </a:xfrm>
            <a:prstGeom prst="rect">
              <a:avLst/>
            </a:prstGeom>
          </p:spPr>
          <p:txBody>
            <a:bodyPr wrap="none">
              <a:spAutoFit/>
            </a:bodyPr>
            <a:lstStyle/>
            <a:p>
              <a:pPr lvl="0" algn="ctr" defTabSz="914400" fontAlgn="t">
                <a:lnSpc>
                  <a:spcPct val="130000"/>
                </a:lnSpc>
                <a:spcBef>
                  <a:spcPct val="0"/>
                </a:spcBef>
                <a:spcAft>
                  <a:spcPct val="0"/>
                </a:spcAft>
              </a:pP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云形 74"/>
            <p:cNvSpPr/>
            <p:nvPr/>
          </p:nvSpPr>
          <p:spPr bwMode="auto">
            <a:xfrm>
              <a:off x="7011351" y="1101367"/>
              <a:ext cx="1116124" cy="599616"/>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30000"/>
                </a:lnSpc>
                <a:spcBef>
                  <a:spcPct val="0"/>
                </a:spcBef>
                <a:spcAft>
                  <a:spcPct val="0"/>
                </a:spcAft>
                <a:buClrTx/>
                <a:buSzTx/>
                <a:buFontTx/>
                <a:buNone/>
                <a:tabLst/>
              </a:pP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endParaRPr>
            </a:p>
            <a:p>
              <a:pPr marL="0" marR="0" indent="0" algn="l" defTabSz="914400" rtl="0" eaLnBrk="1" fontAlgn="base" latinLnBrk="0" hangingPunct="1">
                <a:lnSpc>
                  <a:spcPct val="13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192.168.2.2</a:t>
              </a:r>
              <a:endParaRPr kumimoji="0" lang="zh-CN" altLang="en-US" sz="12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77" name="组合 76"/>
          <p:cNvGrpSpPr/>
          <p:nvPr/>
        </p:nvGrpSpPr>
        <p:grpSpPr>
          <a:xfrm rot="10800000">
            <a:off x="1149709" y="2658118"/>
            <a:ext cx="506136" cy="339795"/>
            <a:chOff x="7383369" y="3528374"/>
            <a:chExt cx="321775" cy="216024"/>
          </a:xfrm>
        </p:grpSpPr>
        <p:sp>
          <p:nvSpPr>
            <p:cNvPr id="78" name="同侧圆角矩形 7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等腰三角形 78"/>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80" name="等腰三角形 79"/>
          <p:cNvSpPr/>
          <p:nvPr/>
        </p:nvSpPr>
        <p:spPr>
          <a:xfrm>
            <a:off x="7949769" y="4192278"/>
            <a:ext cx="3135613" cy="489109"/>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127" name="直接箭头连接符 126"/>
          <p:cNvCxnSpPr/>
          <p:nvPr/>
        </p:nvCxnSpPr>
        <p:spPr bwMode="auto">
          <a:xfrm>
            <a:off x="10129656" y="4316145"/>
            <a:ext cx="612068" cy="0"/>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sp>
        <p:nvSpPr>
          <p:cNvPr id="4" name="文本框 3"/>
          <p:cNvSpPr txBox="1"/>
          <p:nvPr/>
        </p:nvSpPr>
        <p:spPr>
          <a:xfrm>
            <a:off x="9094336" y="4352927"/>
            <a:ext cx="1168847"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R3</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路由表</a:t>
            </a:r>
          </a:p>
        </p:txBody>
      </p:sp>
      <p:sp>
        <p:nvSpPr>
          <p:cNvPr id="82" name="等腰三角形 81"/>
          <p:cNvSpPr/>
          <p:nvPr/>
        </p:nvSpPr>
        <p:spPr>
          <a:xfrm>
            <a:off x="1562820" y="4170082"/>
            <a:ext cx="3135613" cy="489109"/>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83" name="文本框 82"/>
          <p:cNvSpPr txBox="1"/>
          <p:nvPr/>
        </p:nvSpPr>
        <p:spPr>
          <a:xfrm>
            <a:off x="2707387" y="4330731"/>
            <a:ext cx="1168847"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路由表</a:t>
            </a:r>
          </a:p>
        </p:txBody>
      </p:sp>
      <p:cxnSp>
        <p:nvCxnSpPr>
          <p:cNvPr id="120" name="直接箭头连接符 119"/>
          <p:cNvCxnSpPr/>
          <p:nvPr/>
        </p:nvCxnSpPr>
        <p:spPr bwMode="auto">
          <a:xfrm>
            <a:off x="1865753" y="4326763"/>
            <a:ext cx="612068" cy="0"/>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sp>
        <p:nvSpPr>
          <p:cNvPr id="84" name="等腰三角形 83"/>
          <p:cNvSpPr/>
          <p:nvPr/>
        </p:nvSpPr>
        <p:spPr>
          <a:xfrm flipV="1">
            <a:off x="4901783" y="2808555"/>
            <a:ext cx="3135613" cy="489109"/>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85" name="文本框 84"/>
          <p:cNvSpPr txBox="1"/>
          <p:nvPr/>
        </p:nvSpPr>
        <p:spPr>
          <a:xfrm>
            <a:off x="6008396" y="2870864"/>
            <a:ext cx="1168847"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路由表</a:t>
            </a:r>
          </a:p>
        </p:txBody>
      </p:sp>
    </p:spTree>
    <p:extLst>
      <p:ext uri="{BB962C8B-B14F-4D97-AF65-F5344CB8AC3E}">
        <p14:creationId xmlns:p14="http://schemas.microsoft.com/office/powerpoint/2010/main" val="2440168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路由表小结</a:t>
            </a:r>
          </a:p>
        </p:txBody>
      </p:sp>
      <p:sp>
        <p:nvSpPr>
          <p:cNvPr id="3" name="Content Placeholder 2"/>
          <p:cNvSpPr txBox="1">
            <a:spLocks/>
          </p:cNvSpPr>
          <p:nvPr/>
        </p:nvSpPr>
        <p:spPr>
          <a:xfrm>
            <a:off x="446087" y="1249726"/>
            <a:ext cx="11299825" cy="5132024"/>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当路由器从多种不同的途径获知到达同一个目的网段的路由（这些路由的目的网络地址及网络掩码均相同）时，会选择路由优先级值最小的路由；如果这些路由学习自相同的路由协议，则优选度量值最优的。总之，最优的路由加入路由表。</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当路由器收到一个数据包时，会在自己的路由表中查询数据包的目的</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地址。如果能够找到匹配的路由表项，则依据表项所指示的出接口及下一跳来转发数据；如果没有匹配的表项，则丢弃该数据包。</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路由器的行为是逐跳的，数据包从源到目的地沿路径每个路由器都必须有关于目标网段的路由，否则就会造成丢包。</a:t>
            </a:r>
          </a:p>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数据通信往往是双向的，因此要关注流量的往返（往返路由）。</a:t>
            </a:r>
          </a:p>
        </p:txBody>
      </p:sp>
    </p:spTree>
    <p:extLst>
      <p:ext uri="{BB962C8B-B14F-4D97-AF65-F5344CB8AC3E}">
        <p14:creationId xmlns:p14="http://schemas.microsoft.com/office/powerpoint/2010/main" val="4028784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p:txBody>
          <a:bodyPr/>
          <a:lstStyle/>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静态路由</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动态路由简介</a:t>
            </a:r>
          </a:p>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路由高级特性</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spcBef>
                <a:spcPct val="0"/>
              </a:spcBef>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130000"/>
              </a:lnSpc>
              <a:spcBef>
                <a:spcPct val="0"/>
              </a:spcBef>
            </a:pP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12818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路由递归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4294967295"/>
          </p:nvPr>
        </p:nvSpPr>
        <p:spPr>
          <a:xfrm>
            <a:off x="402235" y="1031444"/>
            <a:ext cx="11299825" cy="485775"/>
          </a:xfrm>
        </p:spPr>
        <p:txBody>
          <a:body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路由必须有直连的下一跳才能够指导转发，但是路由生成时下一跳可能不是直连的，因此需要计算出一个直连的下一跳和对应的出接口，这个过程就叫做路由递归。</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路由递归也被称为路由迭代。</a:t>
            </a:r>
          </a:p>
        </p:txBody>
      </p:sp>
      <p:grpSp>
        <p:nvGrpSpPr>
          <p:cNvPr id="4" name="组合 3"/>
          <p:cNvGrpSpPr/>
          <p:nvPr/>
        </p:nvGrpSpPr>
        <p:grpSpPr>
          <a:xfrm>
            <a:off x="7281455" y="126000"/>
            <a:ext cx="4754970" cy="288000"/>
            <a:chOff x="6713130" y="293625"/>
            <a:chExt cx="4754970" cy="288000"/>
          </a:xfrm>
        </p:grpSpPr>
        <p:sp>
          <p:nvSpPr>
            <p:cNvPr id="30" name="五边形 29"/>
            <p:cNvSpPr/>
            <p:nvPr/>
          </p:nvSpPr>
          <p:spPr bwMode="auto">
            <a:xfrm>
              <a:off x="6713130" y="293625"/>
              <a:ext cx="1260000" cy="288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燕尾形 34"/>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36" name="燕尾形 35"/>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44" name="燕尾形 43"/>
            <p:cNvSpPr/>
            <p:nvPr/>
          </p:nvSpPr>
          <p:spPr bwMode="auto">
            <a:xfrm>
              <a:off x="1020810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cxnSp>
        <p:nvCxnSpPr>
          <p:cNvPr id="18" name="直接连接符 17"/>
          <p:cNvCxnSpPr/>
          <p:nvPr/>
        </p:nvCxnSpPr>
        <p:spPr bwMode="auto">
          <a:xfrm>
            <a:off x="2917330" y="3088231"/>
            <a:ext cx="58686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 name="矩形 18"/>
          <p:cNvSpPr/>
          <p:nvPr/>
        </p:nvSpPr>
        <p:spPr>
          <a:xfrm>
            <a:off x="6140196" y="3081911"/>
            <a:ext cx="1085554" cy="523220"/>
          </a:xfrm>
          <a:prstGeom prst="rect">
            <a:avLst/>
          </a:prstGeom>
        </p:spPr>
        <p:txBody>
          <a:bodyPr wrap="none">
            <a:spAutoFit/>
          </a:bodyPr>
          <a:lstStyle/>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GE0/0/1</a:t>
            </a: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 name="矩形 19"/>
          <p:cNvSpPr/>
          <p:nvPr/>
        </p:nvSpPr>
        <p:spPr>
          <a:xfrm>
            <a:off x="4331804" y="2598958"/>
            <a:ext cx="1085554" cy="523220"/>
          </a:xfrm>
          <a:prstGeom prst="rect">
            <a:avLst/>
          </a:prstGeom>
        </p:spPr>
        <p:txBody>
          <a:bodyPr wrap="none">
            <a:spAutoFit/>
          </a:bodyPr>
          <a:lstStyle/>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GE0/0/0</a:t>
            </a:r>
          </a:p>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2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419608" y="2782197"/>
            <a:ext cx="720080" cy="589156"/>
          </a:xfrm>
          <a:prstGeom prst="rect">
            <a:avLst/>
          </a:prstGeom>
          <a:noFill/>
        </p:spPr>
      </p:pic>
      <p:pic>
        <p:nvPicPr>
          <p:cNvPr id="2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8317930" y="2782197"/>
            <a:ext cx="720080" cy="589156"/>
          </a:xfrm>
          <a:prstGeom prst="rect">
            <a:avLst/>
          </a:prstGeom>
          <a:noFill/>
        </p:spPr>
      </p:pic>
      <p:pic>
        <p:nvPicPr>
          <p:cNvPr id="23"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521286" y="2782197"/>
            <a:ext cx="720080" cy="589156"/>
          </a:xfrm>
          <a:prstGeom prst="rect">
            <a:avLst/>
          </a:prstGeom>
          <a:noFill/>
        </p:spPr>
      </p:pic>
      <p:sp>
        <p:nvSpPr>
          <p:cNvPr id="24" name="矩形 23"/>
          <p:cNvSpPr/>
          <p:nvPr/>
        </p:nvSpPr>
        <p:spPr>
          <a:xfrm>
            <a:off x="7248128" y="2584242"/>
            <a:ext cx="1085554" cy="523220"/>
          </a:xfrm>
          <a:prstGeom prst="rect">
            <a:avLst/>
          </a:prstGeom>
        </p:spPr>
        <p:txBody>
          <a:bodyPr wrap="none">
            <a:spAutoFit/>
          </a:bodyPr>
          <a:lstStyle/>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GE0/0/1</a:t>
            </a:r>
          </a:p>
          <a:p>
            <a:pPr algn="r"/>
            <a:r>
              <a:rPr lang="en-US" altLang="zh-CN" sz="1400"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20.1.1.3/24</a:t>
            </a:r>
            <a:endParaRPr lang="zh-CN" altLang="en-US" sz="1400"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 name="矩形 24"/>
          <p:cNvSpPr/>
          <p:nvPr/>
        </p:nvSpPr>
        <p:spPr>
          <a:xfrm>
            <a:off x="3243475" y="3081911"/>
            <a:ext cx="1085554" cy="523220"/>
          </a:xfrm>
          <a:prstGeom prst="rect">
            <a:avLst/>
          </a:prstGeom>
        </p:spPr>
        <p:txBody>
          <a:bodyPr wrap="none">
            <a:spAutoFit/>
          </a:bodyPr>
          <a:lstStyle/>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GE0/0/0</a:t>
            </a: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10.0.0.1/24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 name="矩形 25"/>
          <p:cNvSpPr/>
          <p:nvPr/>
        </p:nvSpPr>
        <p:spPr>
          <a:xfrm>
            <a:off x="2600118" y="3308090"/>
            <a:ext cx="532518" cy="346698"/>
          </a:xfrm>
          <a:prstGeom prst="rect">
            <a:avLst/>
          </a:prstGeom>
        </p:spPr>
        <p:txBody>
          <a:bodyPr wrap="none">
            <a:spAutoFit/>
          </a:bodyPr>
          <a:lstStyle/>
          <a:p>
            <a:pP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矩形 26"/>
          <p:cNvSpPr/>
          <p:nvPr/>
        </p:nvSpPr>
        <p:spPr>
          <a:xfrm>
            <a:off x="8440386" y="3313326"/>
            <a:ext cx="521297" cy="346698"/>
          </a:xfrm>
          <a:prstGeom prst="rect">
            <a:avLst/>
          </a:prstGeom>
        </p:spPr>
        <p:txBody>
          <a:bodyPr wrap="none">
            <a:spAutoFit/>
          </a:bodyPr>
          <a:lstStyle/>
          <a:p>
            <a:pP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RTC</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 name="矩形 27"/>
          <p:cNvSpPr/>
          <p:nvPr/>
        </p:nvSpPr>
        <p:spPr>
          <a:xfrm>
            <a:off x="5530851" y="3300470"/>
            <a:ext cx="521297" cy="346698"/>
          </a:xfrm>
          <a:prstGeom prst="rect">
            <a:avLst/>
          </a:prstGeom>
        </p:spPr>
        <p:txBody>
          <a:bodyPr wrap="none">
            <a:spAutoFit/>
          </a:bodyPr>
          <a:lstStyle/>
          <a:p>
            <a:pP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RTB</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1" name="Text Box 117"/>
          <p:cNvSpPr txBox="1">
            <a:spLocks noChangeArrowheads="1"/>
          </p:cNvSpPr>
          <p:nvPr/>
        </p:nvSpPr>
        <p:spPr bwMode="auto">
          <a:xfrm>
            <a:off x="9444371" y="2943955"/>
            <a:ext cx="1172381"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spcBef>
                <a:spcPct val="50000"/>
              </a:spcBef>
              <a:defRPr sz="1600" b="1">
                <a:latin typeface="Arial" panose="020B0604020202020204" pitchFamily="34" charset="0"/>
                <a:ea typeface="黑体" panose="02010609060101010101" pitchFamily="49"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nSpc>
                <a:spcPct val="130000"/>
              </a:lnSpc>
              <a:spcBef>
                <a:spcPct val="0"/>
              </a:spcBef>
            </a:pPr>
            <a:r>
              <a:rPr lang="en-US" altLang="zh-CN" sz="1400" b="0" dirty="0">
                <a:latin typeface="Huawei Sans" panose="020C0503030203020204" pitchFamily="34" charset="0"/>
                <a:ea typeface="方正兰亭黑简体" panose="02000000000000000000" pitchFamily="2" charset="-122"/>
                <a:cs typeface="+mn-ea"/>
                <a:sym typeface="Huawei Sans" panose="020C0503030203020204" pitchFamily="34" charset="0"/>
              </a:rPr>
              <a:t>30.1.2.0/24</a:t>
            </a:r>
          </a:p>
        </p:txBody>
      </p:sp>
      <p:cxnSp>
        <p:nvCxnSpPr>
          <p:cNvPr id="32" name="直接连接符 31"/>
          <p:cNvCxnSpPr/>
          <p:nvPr/>
        </p:nvCxnSpPr>
        <p:spPr bwMode="auto">
          <a:xfrm flipV="1">
            <a:off x="9020008" y="3088231"/>
            <a:ext cx="41691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3" name="Line 115"/>
          <p:cNvSpPr>
            <a:spLocks noChangeShapeType="1"/>
          </p:cNvSpPr>
          <p:nvPr/>
        </p:nvSpPr>
        <p:spPr bwMode="auto">
          <a:xfrm>
            <a:off x="9436925" y="2876823"/>
            <a:ext cx="0" cy="468052"/>
          </a:xfrm>
          <a:prstGeom prst="line">
            <a:avLst/>
          </a:prstGeom>
          <a:solidFill>
            <a:schemeClr val="accent1"/>
          </a:solidFill>
          <a:ln w="19050" cap="flat" cmpd="sng" algn="ctr">
            <a:solidFill>
              <a:schemeClr val="tx1"/>
            </a:solidFill>
            <a:prstDash val="solid"/>
            <a:round/>
            <a:headEnd type="none" w="med" len="med"/>
            <a:tailEnd type="none" w="med" len="med"/>
          </a:ln>
          <a:effectLst/>
        </p:spPr>
        <p:txBody>
          <a:bodyPr/>
          <a:lstStyle/>
          <a:p>
            <a:pPr>
              <a:lnSpc>
                <a:spcPct val="130000"/>
              </a:lnSpc>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 name="矩形 33"/>
          <p:cNvSpPr/>
          <p:nvPr/>
        </p:nvSpPr>
        <p:spPr>
          <a:xfrm>
            <a:off x="1567688" y="4582415"/>
            <a:ext cx="4420300"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30.1.2.0 24 20.1.1.3</a:t>
            </a:r>
          </a:p>
        </p:txBody>
      </p:sp>
      <p:sp>
        <p:nvSpPr>
          <p:cNvPr id="48" name="Freeform 67"/>
          <p:cNvSpPr/>
          <p:nvPr/>
        </p:nvSpPr>
        <p:spPr>
          <a:xfrm rot="6300000" flipV="1">
            <a:off x="2503563" y="3516046"/>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圆角矩形 48"/>
          <p:cNvSpPr/>
          <p:nvPr/>
        </p:nvSpPr>
        <p:spPr>
          <a:xfrm>
            <a:off x="1559496" y="5011225"/>
            <a:ext cx="4428492" cy="1153775"/>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30000"/>
              </a:lnSpc>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去往</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30.1.2.0/24</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的路由，下一跳为</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20.1.1.3</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，非本地直连网络，如果路由表中没有去往</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20.1.1.3</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的路由，该静态路由将不会生效，无法作为有效路由条目，并不会出现在路由表。</a:t>
            </a:r>
          </a:p>
        </p:txBody>
      </p:sp>
    </p:spTree>
    <p:extLst>
      <p:ext uri="{BB962C8B-B14F-4D97-AF65-F5344CB8AC3E}">
        <p14:creationId xmlns:p14="http://schemas.microsoft.com/office/powerpoint/2010/main" val="2532342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路由递归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矩形 33"/>
          <p:cNvSpPr/>
          <p:nvPr/>
        </p:nvSpPr>
        <p:spPr>
          <a:xfrm>
            <a:off x="1746376" y="3488852"/>
            <a:ext cx="4067944" cy="932563"/>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30.1.2.0 24 20.1.1.3</a:t>
            </a:r>
          </a:p>
          <a:p>
            <a:pPr fontAlgn="auto">
              <a:lnSpc>
                <a:spcPct val="130000"/>
              </a:lnSpc>
            </a:pPr>
            <a:endPar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20.1.1.0 24 10.0.0.2</a:t>
            </a:r>
          </a:p>
        </p:txBody>
      </p:sp>
      <p:sp>
        <p:nvSpPr>
          <p:cNvPr id="57" name="任意多边形 56"/>
          <p:cNvSpPr/>
          <p:nvPr/>
        </p:nvSpPr>
        <p:spPr bwMode="auto">
          <a:xfrm>
            <a:off x="3944031" y="3753153"/>
            <a:ext cx="864096" cy="432048"/>
          </a:xfrm>
          <a:custGeom>
            <a:avLst/>
            <a:gdLst>
              <a:gd name="connsiteX0" fmla="*/ 1118937 w 1118937"/>
              <a:gd name="connsiteY0" fmla="*/ 0 h 1323474"/>
              <a:gd name="connsiteX1" fmla="*/ 1118937 w 1118937"/>
              <a:gd name="connsiteY1" fmla="*/ 806116 h 1323474"/>
              <a:gd name="connsiteX2" fmla="*/ 24064 w 1118937"/>
              <a:gd name="connsiteY2" fmla="*/ 770021 h 1323474"/>
              <a:gd name="connsiteX3" fmla="*/ 0 w 1118937"/>
              <a:gd name="connsiteY3" fmla="*/ 1323474 h 1323474"/>
              <a:gd name="connsiteX0" fmla="*/ 1094873 w 1094873"/>
              <a:gd name="connsiteY0" fmla="*/ 0 h 1329824"/>
              <a:gd name="connsiteX1" fmla="*/ 1094873 w 1094873"/>
              <a:gd name="connsiteY1" fmla="*/ 806116 h 1329824"/>
              <a:gd name="connsiteX2" fmla="*/ 0 w 1094873"/>
              <a:gd name="connsiteY2" fmla="*/ 770021 h 1329824"/>
              <a:gd name="connsiteX3" fmla="*/ 20386 w 1094873"/>
              <a:gd name="connsiteY3" fmla="*/ 1329824 h 1329824"/>
              <a:gd name="connsiteX0" fmla="*/ 1112587 w 1112587"/>
              <a:gd name="connsiteY0" fmla="*/ 0 h 1323474"/>
              <a:gd name="connsiteX1" fmla="*/ 1112587 w 1112587"/>
              <a:gd name="connsiteY1" fmla="*/ 806116 h 1323474"/>
              <a:gd name="connsiteX2" fmla="*/ 17714 w 1112587"/>
              <a:gd name="connsiteY2" fmla="*/ 770021 h 1323474"/>
              <a:gd name="connsiteX3" fmla="*/ 0 w 1112587"/>
              <a:gd name="connsiteY3" fmla="*/ 1323474 h 1323474"/>
              <a:gd name="connsiteX0" fmla="*/ 1112587 w 1112587"/>
              <a:gd name="connsiteY0" fmla="*/ 0 h 1323474"/>
              <a:gd name="connsiteX1" fmla="*/ 737937 w 1112587"/>
              <a:gd name="connsiteY1" fmla="*/ 793416 h 1323474"/>
              <a:gd name="connsiteX2" fmla="*/ 17714 w 1112587"/>
              <a:gd name="connsiteY2" fmla="*/ 770021 h 1323474"/>
              <a:gd name="connsiteX3" fmla="*/ 0 w 1112587"/>
              <a:gd name="connsiteY3" fmla="*/ 1323474 h 1323474"/>
              <a:gd name="connsiteX0" fmla="*/ 750637 w 750637"/>
              <a:gd name="connsiteY0" fmla="*/ 0 h 993274"/>
              <a:gd name="connsiteX1" fmla="*/ 737937 w 750637"/>
              <a:gd name="connsiteY1" fmla="*/ 463216 h 993274"/>
              <a:gd name="connsiteX2" fmla="*/ 17714 w 750637"/>
              <a:gd name="connsiteY2" fmla="*/ 439821 h 993274"/>
              <a:gd name="connsiteX3" fmla="*/ 0 w 750637"/>
              <a:gd name="connsiteY3" fmla="*/ 993274 h 993274"/>
              <a:gd name="connsiteX0" fmla="*/ 750637 w 750637"/>
              <a:gd name="connsiteY0" fmla="*/ 0 h 993274"/>
              <a:gd name="connsiteX1" fmla="*/ 737937 w 750637"/>
              <a:gd name="connsiteY1" fmla="*/ 463216 h 993274"/>
              <a:gd name="connsiteX2" fmla="*/ 15333 w 750637"/>
              <a:gd name="connsiteY2" fmla="*/ 461252 h 993274"/>
              <a:gd name="connsiteX3" fmla="*/ 0 w 750637"/>
              <a:gd name="connsiteY3" fmla="*/ 993274 h 993274"/>
              <a:gd name="connsiteX0" fmla="*/ 735304 w 735304"/>
              <a:gd name="connsiteY0" fmla="*/ 0 h 993274"/>
              <a:gd name="connsiteX1" fmla="*/ 722604 w 735304"/>
              <a:gd name="connsiteY1" fmla="*/ 463216 h 993274"/>
              <a:gd name="connsiteX2" fmla="*/ 0 w 735304"/>
              <a:gd name="connsiteY2" fmla="*/ 461252 h 993274"/>
              <a:gd name="connsiteX3" fmla="*/ 3717 w 735304"/>
              <a:gd name="connsiteY3" fmla="*/ 993274 h 993274"/>
              <a:gd name="connsiteX0" fmla="*/ 735304 w 735304"/>
              <a:gd name="connsiteY0" fmla="*/ 0 h 993274"/>
              <a:gd name="connsiteX1" fmla="*/ 720223 w 735304"/>
              <a:gd name="connsiteY1" fmla="*/ 467978 h 993274"/>
              <a:gd name="connsiteX2" fmla="*/ 0 w 735304"/>
              <a:gd name="connsiteY2" fmla="*/ 461252 h 993274"/>
              <a:gd name="connsiteX3" fmla="*/ 3717 w 735304"/>
              <a:gd name="connsiteY3" fmla="*/ 993274 h 993274"/>
              <a:gd name="connsiteX0" fmla="*/ 725779 w 725779"/>
              <a:gd name="connsiteY0" fmla="*/ 0 h 993274"/>
              <a:gd name="connsiteX1" fmla="*/ 720223 w 725779"/>
              <a:gd name="connsiteY1" fmla="*/ 467978 h 993274"/>
              <a:gd name="connsiteX2" fmla="*/ 0 w 725779"/>
              <a:gd name="connsiteY2" fmla="*/ 461252 h 993274"/>
              <a:gd name="connsiteX3" fmla="*/ 3717 w 725779"/>
              <a:gd name="connsiteY3" fmla="*/ 993274 h 993274"/>
              <a:gd name="connsiteX0" fmla="*/ 725779 w 725779"/>
              <a:gd name="connsiteY0" fmla="*/ 0 h 993274"/>
              <a:gd name="connsiteX1" fmla="*/ 722604 w 725779"/>
              <a:gd name="connsiteY1" fmla="*/ 460834 h 993274"/>
              <a:gd name="connsiteX2" fmla="*/ 0 w 725779"/>
              <a:gd name="connsiteY2" fmla="*/ 461252 h 993274"/>
              <a:gd name="connsiteX3" fmla="*/ 3717 w 725779"/>
              <a:gd name="connsiteY3" fmla="*/ 993274 h 993274"/>
              <a:gd name="connsiteX0" fmla="*/ 730542 w 730542"/>
              <a:gd name="connsiteY0" fmla="*/ 0 h 993274"/>
              <a:gd name="connsiteX1" fmla="*/ 727367 w 730542"/>
              <a:gd name="connsiteY1" fmla="*/ 460834 h 993274"/>
              <a:gd name="connsiteX2" fmla="*/ 0 w 730542"/>
              <a:gd name="connsiteY2" fmla="*/ 466015 h 993274"/>
              <a:gd name="connsiteX3" fmla="*/ 8480 w 730542"/>
              <a:gd name="connsiteY3" fmla="*/ 993274 h 993274"/>
              <a:gd name="connsiteX0" fmla="*/ 730542 w 730542"/>
              <a:gd name="connsiteY0" fmla="*/ 0 h 1005181"/>
              <a:gd name="connsiteX1" fmla="*/ 727367 w 730542"/>
              <a:gd name="connsiteY1" fmla="*/ 460834 h 1005181"/>
              <a:gd name="connsiteX2" fmla="*/ 0 w 730542"/>
              <a:gd name="connsiteY2" fmla="*/ 466015 h 1005181"/>
              <a:gd name="connsiteX3" fmla="*/ 8480 w 730542"/>
              <a:gd name="connsiteY3" fmla="*/ 1005181 h 1005181"/>
              <a:gd name="connsiteX0" fmla="*/ 730542 w 730542"/>
              <a:gd name="connsiteY0" fmla="*/ 0 h 1005181"/>
              <a:gd name="connsiteX1" fmla="*/ 729748 w 730542"/>
              <a:gd name="connsiteY1" fmla="*/ 458452 h 1005181"/>
              <a:gd name="connsiteX2" fmla="*/ 0 w 730542"/>
              <a:gd name="connsiteY2" fmla="*/ 466015 h 1005181"/>
              <a:gd name="connsiteX3" fmla="*/ 8480 w 730542"/>
              <a:gd name="connsiteY3" fmla="*/ 1005181 h 1005181"/>
              <a:gd name="connsiteX0" fmla="*/ 722062 w 722062"/>
              <a:gd name="connsiteY0" fmla="*/ 0 h 1005181"/>
              <a:gd name="connsiteX1" fmla="*/ 721268 w 722062"/>
              <a:gd name="connsiteY1" fmla="*/ 458452 h 1005181"/>
              <a:gd name="connsiteX2" fmla="*/ 1045 w 722062"/>
              <a:gd name="connsiteY2" fmla="*/ 458872 h 1005181"/>
              <a:gd name="connsiteX3" fmla="*/ 0 w 722062"/>
              <a:gd name="connsiteY3" fmla="*/ 1005181 h 1005181"/>
            </a:gdLst>
            <a:ahLst/>
            <a:cxnLst>
              <a:cxn ang="0">
                <a:pos x="connsiteX0" y="connsiteY0"/>
              </a:cxn>
              <a:cxn ang="0">
                <a:pos x="connsiteX1" y="connsiteY1"/>
              </a:cxn>
              <a:cxn ang="0">
                <a:pos x="connsiteX2" y="connsiteY2"/>
              </a:cxn>
              <a:cxn ang="0">
                <a:pos x="connsiteX3" y="connsiteY3"/>
              </a:cxn>
            </a:cxnLst>
            <a:rect l="l" t="t" r="r" b="b"/>
            <a:pathLst>
              <a:path w="722062" h="1005181">
                <a:moveTo>
                  <a:pt x="722062" y="0"/>
                </a:moveTo>
                <a:cubicBezTo>
                  <a:pt x="721004" y="153611"/>
                  <a:pt x="722326" y="304841"/>
                  <a:pt x="721268" y="458452"/>
                </a:cubicBezTo>
                <a:lnTo>
                  <a:pt x="1045" y="458872"/>
                </a:lnTo>
                <a:cubicBezTo>
                  <a:pt x="697" y="640975"/>
                  <a:pt x="348" y="823078"/>
                  <a:pt x="0" y="1005181"/>
                </a:cubicBezTo>
              </a:path>
            </a:pathLst>
          </a:custGeom>
          <a:noFill/>
          <a:ln w="25400" cap="flat" cmpd="sng" algn="ctr">
            <a:solidFill>
              <a:srgbClr val="00B0F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30000"/>
              </a:lnSpc>
              <a:spcBef>
                <a:spcPct val="0"/>
              </a:spcBef>
              <a:spcAft>
                <a:spcPct val="0"/>
              </a:spcAft>
              <a:buClrTx/>
              <a:buSzTx/>
              <a:buFontTx/>
              <a:buNone/>
              <a:tabLst/>
            </a:pPr>
            <a:endParaRPr kumimoji="0" lang="zh-CN" altLang="en-US" sz="1000" b="0" i="0" u="none" strike="noStrike" cap="none" normalizeH="0" baseline="0">
              <a:ln>
                <a:noFill/>
              </a:ln>
              <a:solidFill>
                <a:srgbClr val="0070C0"/>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矩形 40"/>
          <p:cNvSpPr/>
          <p:nvPr/>
        </p:nvSpPr>
        <p:spPr>
          <a:xfrm>
            <a:off x="4808127" y="3772104"/>
            <a:ext cx="492443" cy="313291"/>
          </a:xfrm>
          <a:prstGeom prst="rect">
            <a:avLst/>
          </a:prstGeom>
        </p:spPr>
        <p:txBody>
          <a:bodyPr wrap="none">
            <a:spAutoFit/>
          </a:bodyPr>
          <a:lstStyle/>
          <a:p>
            <a:pPr>
              <a:lnSpc>
                <a:spcPct val="130000"/>
              </a:lnSpc>
            </a:pP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递归</a:t>
            </a:r>
          </a:p>
        </p:txBody>
      </p:sp>
      <p:sp>
        <p:nvSpPr>
          <p:cNvPr id="62" name="Freeform 67"/>
          <p:cNvSpPr/>
          <p:nvPr/>
        </p:nvSpPr>
        <p:spPr>
          <a:xfrm rot="6300000" flipV="1">
            <a:off x="2246525" y="2419727"/>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圆角矩形 63"/>
          <p:cNvSpPr/>
          <p:nvPr/>
        </p:nvSpPr>
        <p:spPr>
          <a:xfrm>
            <a:off x="1746376" y="4730094"/>
            <a:ext cx="8661962" cy="755885"/>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30000"/>
              </a:lnSpc>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添加一条去往</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20.1.1.3</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的路由，下一跳为直连网络内的</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地址</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10.0.0.2</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a:p>
            <a:pPr fontAlgn="auto">
              <a:lnSpc>
                <a:spcPct val="130000"/>
              </a:lnSpc>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去往</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30.1.2.0/24</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的路由通过递归查询得到一个直连的下一跳，该路由因此生效。</a:t>
            </a:r>
          </a:p>
        </p:txBody>
      </p:sp>
      <p:cxnSp>
        <p:nvCxnSpPr>
          <p:cNvPr id="31" name="直接连接符 30"/>
          <p:cNvCxnSpPr/>
          <p:nvPr/>
        </p:nvCxnSpPr>
        <p:spPr bwMode="auto">
          <a:xfrm>
            <a:off x="2879994" y="1861773"/>
            <a:ext cx="58686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2" name="矩形 31"/>
          <p:cNvSpPr/>
          <p:nvPr/>
        </p:nvSpPr>
        <p:spPr>
          <a:xfrm>
            <a:off x="6106743" y="1855453"/>
            <a:ext cx="1085554" cy="523220"/>
          </a:xfrm>
          <a:prstGeom prst="rect">
            <a:avLst/>
          </a:prstGeom>
        </p:spPr>
        <p:txBody>
          <a:bodyPr wrap="none">
            <a:spAutoFit/>
          </a:bodyPr>
          <a:lstStyle/>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GE0/0/1</a:t>
            </a: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 name="矩形 32"/>
          <p:cNvSpPr/>
          <p:nvPr/>
        </p:nvSpPr>
        <p:spPr>
          <a:xfrm>
            <a:off x="4298351" y="1372500"/>
            <a:ext cx="1085554" cy="523220"/>
          </a:xfrm>
          <a:prstGeom prst="rect">
            <a:avLst/>
          </a:prstGeom>
        </p:spPr>
        <p:txBody>
          <a:bodyPr wrap="none">
            <a:spAutoFit/>
          </a:bodyPr>
          <a:lstStyle/>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GE0/0/0</a:t>
            </a:r>
          </a:p>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37"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386155" y="1555739"/>
            <a:ext cx="720080" cy="589156"/>
          </a:xfrm>
          <a:prstGeom prst="rect">
            <a:avLst/>
          </a:prstGeom>
          <a:noFill/>
        </p:spPr>
      </p:pic>
      <p:pic>
        <p:nvPicPr>
          <p:cNvPr id="3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8284477" y="1555739"/>
            <a:ext cx="720080" cy="589156"/>
          </a:xfrm>
          <a:prstGeom prst="rect">
            <a:avLst/>
          </a:prstGeom>
          <a:noFill/>
        </p:spPr>
      </p:pic>
      <p:pic>
        <p:nvPicPr>
          <p:cNvPr id="3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487833" y="1555739"/>
            <a:ext cx="720080" cy="589156"/>
          </a:xfrm>
          <a:prstGeom prst="rect">
            <a:avLst/>
          </a:prstGeom>
          <a:noFill/>
        </p:spPr>
      </p:pic>
      <p:sp>
        <p:nvSpPr>
          <p:cNvPr id="40" name="矩形 39"/>
          <p:cNvSpPr/>
          <p:nvPr/>
        </p:nvSpPr>
        <p:spPr>
          <a:xfrm>
            <a:off x="7214675" y="1357784"/>
            <a:ext cx="1085554" cy="523220"/>
          </a:xfrm>
          <a:prstGeom prst="rect">
            <a:avLst/>
          </a:prstGeom>
        </p:spPr>
        <p:txBody>
          <a:bodyPr wrap="none">
            <a:spAutoFit/>
          </a:bodyPr>
          <a:lstStyle/>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GE0/0/1</a:t>
            </a:r>
          </a:p>
          <a:p>
            <a:pPr algn="r"/>
            <a:r>
              <a:rPr lang="en-US" altLang="zh-CN" sz="1400"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20.1.1.3/24</a:t>
            </a:r>
            <a:endParaRPr lang="zh-CN" altLang="en-US" sz="1400"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 name="矩形 41"/>
          <p:cNvSpPr/>
          <p:nvPr/>
        </p:nvSpPr>
        <p:spPr>
          <a:xfrm>
            <a:off x="3210022" y="1855453"/>
            <a:ext cx="1085554" cy="523220"/>
          </a:xfrm>
          <a:prstGeom prst="rect">
            <a:avLst/>
          </a:prstGeom>
        </p:spPr>
        <p:txBody>
          <a:bodyPr wrap="none">
            <a:spAutoFit/>
          </a:bodyPr>
          <a:lstStyle/>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GE0/0/0</a:t>
            </a: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10.0.0.1/24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 name="矩形 58"/>
          <p:cNvSpPr/>
          <p:nvPr/>
        </p:nvSpPr>
        <p:spPr>
          <a:xfrm>
            <a:off x="2559841" y="2096532"/>
            <a:ext cx="532518" cy="346698"/>
          </a:xfrm>
          <a:prstGeom prst="rect">
            <a:avLst/>
          </a:prstGeom>
        </p:spPr>
        <p:txBody>
          <a:bodyPr wrap="none">
            <a:spAutoFit/>
          </a:bodyPr>
          <a:lstStyle/>
          <a:p>
            <a:pP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3" name="矩形 62"/>
          <p:cNvSpPr/>
          <p:nvPr/>
        </p:nvSpPr>
        <p:spPr>
          <a:xfrm>
            <a:off x="8400109" y="2101768"/>
            <a:ext cx="521297" cy="346698"/>
          </a:xfrm>
          <a:prstGeom prst="rect">
            <a:avLst/>
          </a:prstGeom>
        </p:spPr>
        <p:txBody>
          <a:bodyPr wrap="none">
            <a:spAutoFit/>
          </a:bodyPr>
          <a:lstStyle/>
          <a:p>
            <a:pP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RTC</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5" name="矩形 64"/>
          <p:cNvSpPr/>
          <p:nvPr/>
        </p:nvSpPr>
        <p:spPr>
          <a:xfrm>
            <a:off x="5490574" y="2088912"/>
            <a:ext cx="521297" cy="346698"/>
          </a:xfrm>
          <a:prstGeom prst="rect">
            <a:avLst/>
          </a:prstGeom>
        </p:spPr>
        <p:txBody>
          <a:bodyPr wrap="none">
            <a:spAutoFit/>
          </a:bodyPr>
          <a:lstStyle/>
          <a:p>
            <a:pP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RTB</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6" name="Text Box 117"/>
          <p:cNvSpPr txBox="1">
            <a:spLocks noChangeArrowheads="1"/>
          </p:cNvSpPr>
          <p:nvPr/>
        </p:nvSpPr>
        <p:spPr bwMode="auto">
          <a:xfrm>
            <a:off x="9410918" y="1717497"/>
            <a:ext cx="1168498"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spcBef>
                <a:spcPct val="50000"/>
              </a:spcBef>
              <a:defRPr sz="1600" b="1">
                <a:latin typeface="Arial" panose="020B0604020202020204" pitchFamily="34" charset="0"/>
                <a:ea typeface="黑体" panose="02010609060101010101" pitchFamily="49"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nSpc>
                <a:spcPct val="130000"/>
              </a:lnSpc>
              <a:spcBef>
                <a:spcPct val="0"/>
              </a:spcBef>
            </a:pPr>
            <a:r>
              <a:rPr lang="en-US" altLang="zh-CN" sz="1400" b="0" dirty="0">
                <a:latin typeface="Huawei Sans" panose="020C0503030203020204" pitchFamily="34" charset="0"/>
                <a:ea typeface="方正兰亭黑简体" panose="02000000000000000000" pitchFamily="2" charset="-122"/>
                <a:cs typeface="+mn-ea"/>
                <a:sym typeface="Huawei Sans" panose="020C0503030203020204" pitchFamily="34" charset="0"/>
              </a:rPr>
              <a:t>30.1.2.0/24</a:t>
            </a:r>
          </a:p>
        </p:txBody>
      </p:sp>
      <p:cxnSp>
        <p:nvCxnSpPr>
          <p:cNvPr id="67" name="直接连接符 66"/>
          <p:cNvCxnSpPr/>
          <p:nvPr/>
        </p:nvCxnSpPr>
        <p:spPr bwMode="auto">
          <a:xfrm flipV="1">
            <a:off x="8986555" y="1861773"/>
            <a:ext cx="41691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8" name="Line 115"/>
          <p:cNvSpPr>
            <a:spLocks noChangeShapeType="1"/>
          </p:cNvSpPr>
          <p:nvPr/>
        </p:nvSpPr>
        <p:spPr bwMode="auto">
          <a:xfrm>
            <a:off x="9403472" y="1650365"/>
            <a:ext cx="0" cy="468052"/>
          </a:xfrm>
          <a:prstGeom prst="line">
            <a:avLst/>
          </a:prstGeom>
          <a:solidFill>
            <a:schemeClr val="accent1"/>
          </a:solidFill>
          <a:ln w="19050" cap="flat" cmpd="sng" algn="ctr">
            <a:solidFill>
              <a:schemeClr val="tx1"/>
            </a:solidFill>
            <a:prstDash val="solid"/>
            <a:round/>
            <a:headEnd type="none" w="med" len="med"/>
            <a:tailEnd type="none" w="med" len="med"/>
          </a:ln>
          <a:effectLst/>
        </p:spPr>
        <p:txBody>
          <a:bodyPr/>
          <a:lstStyle/>
          <a:p>
            <a:pPr>
              <a:lnSpc>
                <a:spcPct val="130000"/>
              </a:lnSpc>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aphicFrame>
        <p:nvGraphicFramePr>
          <p:cNvPr id="69" name="表格 68"/>
          <p:cNvGraphicFramePr>
            <a:graphicFrameLocks noGrp="1"/>
          </p:cNvGraphicFramePr>
          <p:nvPr>
            <p:extLst>
              <p:ext uri="{D42A27DB-BD31-4B8C-83A1-F6EECF244321}">
                <p14:modId xmlns:p14="http://schemas.microsoft.com/office/powerpoint/2010/main" val="637674886"/>
              </p:ext>
            </p:extLst>
          </p:nvPr>
        </p:nvGraphicFramePr>
        <p:xfrm>
          <a:off x="7096719" y="3393227"/>
          <a:ext cx="3311619" cy="1106424"/>
        </p:xfrm>
        <a:graphic>
          <a:graphicData uri="http://schemas.openxmlformats.org/drawingml/2006/table">
            <a:tbl>
              <a:tblPr/>
              <a:tblGrid>
                <a:gridCol w="1282495">
                  <a:extLst>
                    <a:ext uri="{9D8B030D-6E8A-4147-A177-3AD203B41FA5}">
                      <a16:colId xmlns:a16="http://schemas.microsoft.com/office/drawing/2014/main" val="20000"/>
                    </a:ext>
                  </a:extLst>
                </a:gridCol>
                <a:gridCol w="958015">
                  <a:extLst>
                    <a:ext uri="{9D8B030D-6E8A-4147-A177-3AD203B41FA5}">
                      <a16:colId xmlns:a16="http://schemas.microsoft.com/office/drawing/2014/main" val="20002"/>
                    </a:ext>
                  </a:extLst>
                </a:gridCol>
                <a:gridCol w="1071109">
                  <a:extLst>
                    <a:ext uri="{9D8B030D-6E8A-4147-A177-3AD203B41FA5}">
                      <a16:colId xmlns:a16="http://schemas.microsoft.com/office/drawing/2014/main" val="20003"/>
                    </a:ext>
                  </a:extLst>
                </a:gridCol>
              </a:tblGrid>
              <a:tr h="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0">
                <a:tc>
                  <a:txBody>
                    <a:bodyPr/>
                    <a:lstStyle/>
                    <a:p>
                      <a:pPr lvl="0" algn="ctr">
                        <a:lnSpc>
                          <a:spcPct val="1300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30.1.2.0/24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4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20.1.1.3</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lvl="0" algn="ctr">
                        <a:lnSpc>
                          <a:spcPct val="1300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20.1.1.0/24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4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10.0.0.2</a:t>
                      </a:r>
                      <a:endParaRPr lang="zh-CN" altLang="en-US" sz="14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0" name="下箭头 63"/>
          <p:cNvSpPr/>
          <p:nvPr/>
        </p:nvSpPr>
        <p:spPr>
          <a:xfrm rot="5400000" flipV="1">
            <a:off x="5918037" y="3422698"/>
            <a:ext cx="1080000"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1" name="组合 70"/>
          <p:cNvGrpSpPr/>
          <p:nvPr/>
        </p:nvGrpSpPr>
        <p:grpSpPr>
          <a:xfrm>
            <a:off x="7281455" y="126000"/>
            <a:ext cx="4754970" cy="288000"/>
            <a:chOff x="6713130" y="293625"/>
            <a:chExt cx="4754970" cy="288000"/>
          </a:xfrm>
        </p:grpSpPr>
        <p:sp>
          <p:nvSpPr>
            <p:cNvPr id="72" name="五边形 71"/>
            <p:cNvSpPr/>
            <p:nvPr/>
          </p:nvSpPr>
          <p:spPr bwMode="auto">
            <a:xfrm>
              <a:off x="6713130" y="293625"/>
              <a:ext cx="1260000" cy="288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燕尾形 72"/>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74" name="燕尾形 73"/>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75" name="燕尾形 74"/>
            <p:cNvSpPr/>
            <p:nvPr/>
          </p:nvSpPr>
          <p:spPr bwMode="auto">
            <a:xfrm>
              <a:off x="1020810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Tree>
    <p:extLst>
      <p:ext uri="{BB962C8B-B14F-4D97-AF65-F5344CB8AC3E}">
        <p14:creationId xmlns:p14="http://schemas.microsoft.com/office/powerpoint/2010/main" val="406664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等价路由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 name="直接连接符 28"/>
          <p:cNvCxnSpPr>
            <a:cxnSpLocks noChangeShapeType="1"/>
          </p:cNvCxnSpPr>
          <p:nvPr/>
        </p:nvCxnSpPr>
        <p:spPr bwMode="auto">
          <a:xfrm>
            <a:off x="4043595" y="2501102"/>
            <a:ext cx="3384376" cy="0"/>
          </a:xfrm>
          <a:prstGeom prst="line">
            <a:avLst/>
          </a:prstGeom>
          <a:solidFill>
            <a:schemeClr val="accent1"/>
          </a:solidFill>
          <a:ln w="19050" cap="flat" cmpd="sng" algn="ctr">
            <a:solidFill>
              <a:schemeClr val="tx1"/>
            </a:solidFill>
            <a:prstDash val="solid"/>
            <a:round/>
            <a:headEnd type="none" w="med" len="med"/>
            <a:tailEnd type="none" w="med" len="med"/>
          </a:ln>
          <a:effectLst/>
          <a:extLst/>
        </p:spPr>
      </p:cxnSp>
      <p:sp>
        <p:nvSpPr>
          <p:cNvPr id="11" name="TextBox 32"/>
          <p:cNvSpPr txBox="1">
            <a:spLocks noChangeArrowheads="1"/>
          </p:cNvSpPr>
          <p:nvPr/>
        </p:nvSpPr>
        <p:spPr bwMode="auto">
          <a:xfrm>
            <a:off x="8364402" y="2419753"/>
            <a:ext cx="108555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10.0.0.0/30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TextBox 35"/>
          <p:cNvSpPr txBox="1">
            <a:spLocks noChangeArrowheads="1"/>
          </p:cNvSpPr>
          <p:nvPr/>
        </p:nvSpPr>
        <p:spPr bwMode="auto">
          <a:xfrm>
            <a:off x="3467531" y="1999044"/>
            <a:ext cx="611645"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TextBox 39"/>
          <p:cNvSpPr txBox="1">
            <a:spLocks noChangeArrowheads="1"/>
          </p:cNvSpPr>
          <p:nvPr/>
        </p:nvSpPr>
        <p:spPr bwMode="auto">
          <a:xfrm>
            <a:off x="7399686" y="1999044"/>
            <a:ext cx="521297"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RTB</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 name="直接连接符 38"/>
          <p:cNvCxnSpPr>
            <a:cxnSpLocks noChangeShapeType="1"/>
          </p:cNvCxnSpPr>
          <p:nvPr/>
        </p:nvCxnSpPr>
        <p:spPr bwMode="auto">
          <a:xfrm flipH="1">
            <a:off x="3971546" y="2681122"/>
            <a:ext cx="3528433" cy="0"/>
          </a:xfrm>
          <a:prstGeom prst="line">
            <a:avLst/>
          </a:prstGeom>
          <a:solidFill>
            <a:schemeClr val="accent1"/>
          </a:solidFill>
          <a:ln w="19050" cap="flat" cmpd="sng" algn="ctr">
            <a:solidFill>
              <a:schemeClr val="tx1"/>
            </a:solidFill>
            <a:prstDash val="solid"/>
            <a:round/>
            <a:headEnd type="none" w="med" len="med"/>
            <a:tailEnd type="none" w="med" len="med"/>
          </a:ln>
          <a:effectLst/>
          <a:extLst/>
        </p:spPr>
      </p:cxnSp>
      <p:cxnSp>
        <p:nvCxnSpPr>
          <p:cNvPr id="16" name="直接连接符 54"/>
          <p:cNvCxnSpPr>
            <a:cxnSpLocks noChangeShapeType="1"/>
          </p:cNvCxnSpPr>
          <p:nvPr/>
        </p:nvCxnSpPr>
        <p:spPr bwMode="auto">
          <a:xfrm>
            <a:off x="7896200" y="2574984"/>
            <a:ext cx="503218" cy="0"/>
          </a:xfrm>
          <a:prstGeom prst="line">
            <a:avLst/>
          </a:prstGeom>
          <a:solidFill>
            <a:schemeClr val="accent1"/>
          </a:solidFill>
          <a:ln w="19050" cap="flat" cmpd="sng" algn="ctr">
            <a:solidFill>
              <a:schemeClr val="tx1"/>
            </a:solidFill>
            <a:prstDash val="solid"/>
            <a:round/>
            <a:headEnd type="none" w="med" len="med"/>
            <a:tailEnd type="none" w="med" len="med"/>
          </a:ln>
          <a:effectLst/>
          <a:extLst/>
        </p:spPr>
      </p:cxnSp>
      <p:cxnSp>
        <p:nvCxnSpPr>
          <p:cNvPr id="18" name="直接连接符 57"/>
          <p:cNvCxnSpPr>
            <a:cxnSpLocks noChangeShapeType="1"/>
          </p:cNvCxnSpPr>
          <p:nvPr/>
        </p:nvCxnSpPr>
        <p:spPr bwMode="auto">
          <a:xfrm>
            <a:off x="8400419" y="2359084"/>
            <a:ext cx="0" cy="431800"/>
          </a:xfrm>
          <a:prstGeom prst="line">
            <a:avLst/>
          </a:prstGeom>
          <a:solidFill>
            <a:schemeClr val="accent1"/>
          </a:solidFill>
          <a:ln w="19050" cap="flat" cmpd="sng" algn="ctr">
            <a:solidFill>
              <a:schemeClr val="tx1"/>
            </a:solidFill>
            <a:prstDash val="solid"/>
            <a:round/>
            <a:headEnd type="none" w="med" len="med"/>
            <a:tailEnd type="none" w="med" len="med"/>
          </a:ln>
          <a:effectLst/>
          <a:extLst/>
        </p:spPr>
      </p:cxnSp>
      <p:sp>
        <p:nvSpPr>
          <p:cNvPr id="50" name="矩形 49"/>
          <p:cNvSpPr/>
          <p:nvPr/>
        </p:nvSpPr>
        <p:spPr>
          <a:xfrm>
            <a:off x="4084542" y="2018242"/>
            <a:ext cx="1085554" cy="523220"/>
          </a:xfrm>
          <a:prstGeom prst="rect">
            <a:avLst/>
          </a:prstGeom>
        </p:spPr>
        <p:txBody>
          <a:bodyPr wrap="none">
            <a:spAutoFit/>
          </a:bodyPr>
          <a:lstStyle/>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GE0/0/0</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矩形 50"/>
          <p:cNvSpPr/>
          <p:nvPr/>
        </p:nvSpPr>
        <p:spPr>
          <a:xfrm>
            <a:off x="4084542" y="2681122"/>
            <a:ext cx="1085554" cy="523220"/>
          </a:xfrm>
          <a:prstGeom prst="rect">
            <a:avLst/>
          </a:prstGeom>
        </p:spPr>
        <p:txBody>
          <a:bodyPr wrap="none">
            <a:spAutoFit/>
          </a:bodyPr>
          <a:lstStyle/>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GE0/0/1</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矩形 53"/>
          <p:cNvSpPr/>
          <p:nvPr/>
        </p:nvSpPr>
        <p:spPr>
          <a:xfrm>
            <a:off x="6270586" y="2681122"/>
            <a:ext cx="1085554" cy="523220"/>
          </a:xfrm>
          <a:prstGeom prst="rect">
            <a:avLst/>
          </a:prstGeom>
        </p:spPr>
        <p:txBody>
          <a:bodyPr wrap="none">
            <a:spAutoFit/>
          </a:bodyPr>
          <a:lstStyle/>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GE0/0/1</a:t>
            </a:r>
          </a:p>
          <a:p>
            <a:pPr algn="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6270586" y="2018242"/>
            <a:ext cx="1085554" cy="523220"/>
          </a:xfrm>
          <a:prstGeom prst="rect">
            <a:avLst/>
          </a:prstGeom>
        </p:spPr>
        <p:txBody>
          <a:bodyPr wrap="none">
            <a:spAutoFit/>
          </a:bodyPr>
          <a:lstStyle/>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GE0/0/0</a:t>
            </a:r>
          </a:p>
          <a:p>
            <a:pPr algn="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TextBox 32"/>
          <p:cNvSpPr txBox="1">
            <a:spLocks noChangeArrowheads="1"/>
          </p:cNvSpPr>
          <p:nvPr/>
        </p:nvSpPr>
        <p:spPr bwMode="auto">
          <a:xfrm>
            <a:off x="5303912" y="2157243"/>
            <a:ext cx="93610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b="1"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Cost=10</a:t>
            </a:r>
            <a:endParaRPr lang="zh-CN" altLang="en-US" sz="1200" b="1"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57" name="TextBox 32"/>
          <p:cNvSpPr txBox="1">
            <a:spLocks noChangeArrowheads="1"/>
          </p:cNvSpPr>
          <p:nvPr/>
        </p:nvSpPr>
        <p:spPr bwMode="auto">
          <a:xfrm>
            <a:off x="5305756" y="2712643"/>
            <a:ext cx="93610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b="1"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Cost=10</a:t>
            </a:r>
            <a:endParaRPr lang="zh-CN" altLang="en-US" sz="1200" b="1"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6" name="Text Box 12"/>
          <p:cNvSpPr txBox="1">
            <a:spLocks noChangeArrowheads="1"/>
          </p:cNvSpPr>
          <p:nvPr/>
        </p:nvSpPr>
        <p:spPr bwMode="auto">
          <a:xfrm>
            <a:off x="2372107" y="3905952"/>
            <a:ext cx="2391568"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路由表</a:t>
            </a:r>
          </a:p>
        </p:txBody>
      </p:sp>
      <p:sp>
        <p:nvSpPr>
          <p:cNvPr id="4" name="矩形 3"/>
          <p:cNvSpPr/>
          <p:nvPr/>
        </p:nvSpPr>
        <p:spPr>
          <a:xfrm>
            <a:off x="1019436" y="5497846"/>
            <a:ext cx="9934387" cy="750142"/>
          </a:xfrm>
          <a:prstGeom prst="rect">
            <a:avLst/>
          </a:prstGeom>
        </p:spPr>
        <p:txBody>
          <a:bodyPr wrap="square" anchor="t">
            <a:spAutoFit/>
          </a:bodyPr>
          <a:lstStyle/>
          <a:p>
            <a:pPr marL="302279" lvl="0" indent="-302279" algn="just" defTabSz="914034">
              <a:lnSpc>
                <a:spcPct val="140000"/>
              </a:lnSpc>
              <a:spcBef>
                <a:spcPts val="792"/>
              </a:spcBef>
              <a:spcAft>
                <a:spcPct val="0"/>
              </a:spcAft>
              <a:buSzPct val="100000"/>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路由表中存在等价路由之后，前往该目的网段的</a:t>
            </a: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报文路由器会通过所有有效的接口、下一跳转发，这种转发行为被称为负载分担。</a:t>
            </a:r>
            <a:endPar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aphicFrame>
        <p:nvGraphicFramePr>
          <p:cNvPr id="49" name="表格 48"/>
          <p:cNvGraphicFramePr>
            <a:graphicFrameLocks noGrp="1"/>
          </p:cNvGraphicFramePr>
          <p:nvPr>
            <p:extLst>
              <p:ext uri="{D42A27DB-BD31-4B8C-83A1-F6EECF244321}">
                <p14:modId xmlns:p14="http://schemas.microsoft.com/office/powerpoint/2010/main" val="3701859885"/>
              </p:ext>
            </p:extLst>
          </p:nvPr>
        </p:nvGraphicFramePr>
        <p:xfrm>
          <a:off x="2372107" y="4267296"/>
          <a:ext cx="2515782" cy="1106424"/>
        </p:xfrm>
        <a:graphic>
          <a:graphicData uri="http://schemas.openxmlformats.org/drawingml/2006/table">
            <a:tbl>
              <a:tblPr/>
              <a:tblGrid>
                <a:gridCol w="1545952">
                  <a:extLst>
                    <a:ext uri="{9D8B030D-6E8A-4147-A177-3AD203B41FA5}">
                      <a16:colId xmlns:a16="http://schemas.microsoft.com/office/drawing/2014/main" val="20000"/>
                    </a:ext>
                  </a:extLst>
                </a:gridCol>
                <a:gridCol w="969830">
                  <a:extLst>
                    <a:ext uri="{9D8B030D-6E8A-4147-A177-3AD203B41FA5}">
                      <a16:colId xmlns:a16="http://schemas.microsoft.com/office/drawing/2014/main" val="20001"/>
                    </a:ext>
                  </a:extLst>
                </a:gridCol>
              </a:tblGrid>
              <a:tr h="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r>
                        <a:rPr lang="en-US" altLang="zh-CN"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0">
                <a:tc rowSpan="2">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10.0.0.0/30</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r h="0">
                <a:tc vMerge="1">
                  <a:txBody>
                    <a:bodyPr/>
                    <a:lstStyle/>
                    <a:p>
                      <a:pPr algn="ctr"/>
                      <a:endParaRPr lang="zh-CN" altLang="en-US" sz="1200" dirty="0">
                        <a:solidFill>
                          <a:schemeClr val="tx1"/>
                        </a:solidFill>
                        <a:latin typeface="+mn-lt"/>
                        <a:ea typeface="+mn-ea"/>
                        <a:cs typeface="+mn-ea"/>
                        <a:sym typeface="+mn-lt"/>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2" name="圆角矩形 51"/>
          <p:cNvSpPr/>
          <p:nvPr/>
        </p:nvSpPr>
        <p:spPr>
          <a:xfrm>
            <a:off x="6179035" y="4231836"/>
            <a:ext cx="3865735" cy="1141884"/>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30000"/>
              </a:lnSpc>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来源相同、开销相同的路由都会被加入路由表，形成的路由为等价路由（两个路由条目指向的目的网段相同，但是具有不同的下一跳地址），路由转发会将流量分布到多条路径上。</a:t>
            </a:r>
          </a:p>
        </p:txBody>
      </p:sp>
      <p:sp>
        <p:nvSpPr>
          <p:cNvPr id="53" name="Freeform 67"/>
          <p:cNvSpPr/>
          <p:nvPr/>
        </p:nvSpPr>
        <p:spPr>
          <a:xfrm rot="20335203">
            <a:off x="5062768" y="4327256"/>
            <a:ext cx="941388" cy="685869"/>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圆角矩形 75"/>
          <p:cNvSpPr/>
          <p:nvPr/>
        </p:nvSpPr>
        <p:spPr>
          <a:xfrm>
            <a:off x="1022153" y="1590001"/>
            <a:ext cx="9934387" cy="385693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圆角矩形 75"/>
          <p:cNvSpPr/>
          <p:nvPr/>
        </p:nvSpPr>
        <p:spPr>
          <a:xfrm>
            <a:off x="996306" y="1155325"/>
            <a:ext cx="996023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等价路由</a:t>
            </a:r>
          </a:p>
        </p:txBody>
      </p:sp>
      <p:pic>
        <p:nvPicPr>
          <p:cNvPr id="60"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3468989" y="2325894"/>
            <a:ext cx="610187" cy="499244"/>
          </a:xfrm>
          <a:prstGeom prst="rect">
            <a:avLst/>
          </a:prstGeom>
          <a:noFill/>
        </p:spPr>
      </p:pic>
      <p:pic>
        <p:nvPicPr>
          <p:cNvPr id="62"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7356113" y="2311676"/>
            <a:ext cx="610187" cy="499244"/>
          </a:xfrm>
          <a:prstGeom prst="rect">
            <a:avLst/>
          </a:prstGeom>
          <a:noFill/>
        </p:spPr>
      </p:pic>
      <p:grpSp>
        <p:nvGrpSpPr>
          <p:cNvPr id="32" name="组合 31"/>
          <p:cNvGrpSpPr/>
          <p:nvPr/>
        </p:nvGrpSpPr>
        <p:grpSpPr>
          <a:xfrm>
            <a:off x="7281455" y="126000"/>
            <a:ext cx="4754970" cy="288000"/>
            <a:chOff x="6713130" y="293625"/>
            <a:chExt cx="4754970" cy="288000"/>
          </a:xfrm>
        </p:grpSpPr>
        <p:sp>
          <p:nvSpPr>
            <p:cNvPr id="34" name="五边形 33"/>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燕尾形 34"/>
            <p:cNvSpPr/>
            <p:nvPr/>
          </p:nvSpPr>
          <p:spPr bwMode="auto">
            <a:xfrm>
              <a:off x="7889139"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37" name="燕尾形 36"/>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38" name="燕尾形 37"/>
            <p:cNvSpPr/>
            <p:nvPr/>
          </p:nvSpPr>
          <p:spPr bwMode="auto">
            <a:xfrm>
              <a:off x="1020810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
        <p:nvSpPr>
          <p:cNvPr id="31" name="Freeform 222"/>
          <p:cNvSpPr/>
          <p:nvPr/>
        </p:nvSpPr>
        <p:spPr>
          <a:xfrm rot="18900000" flipH="1">
            <a:off x="3113842" y="3001816"/>
            <a:ext cx="891917" cy="496624"/>
          </a:xfrm>
          <a:custGeom>
            <a:avLst/>
            <a:gdLst>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rgbClr val="5B9BD5">
                  <a:lumMod val="5000"/>
                  <a:lumOff val="95000"/>
                  <a:alpha val="0"/>
                </a:srgbClr>
              </a:gs>
              <a:gs pos="100000">
                <a:srgbClr val="FFD17D"/>
              </a:gs>
            </a:gsLst>
            <a:lin ang="2700000" scaled="1"/>
            <a:tileRect/>
          </a:gradFill>
          <a:ln w="12700" cap="flat" cmpd="sng" algn="ctr">
            <a:gradFill flip="none" rotWithShape="1">
              <a:gsLst>
                <a:gs pos="0">
                  <a:srgbClr val="5B9BD5">
                    <a:lumMod val="0"/>
                    <a:lumOff val="100000"/>
                    <a:alpha val="0"/>
                  </a:srgbClr>
                </a:gs>
                <a:gs pos="86000">
                  <a:srgbClr val="FF9933"/>
                </a:gs>
              </a:gsLst>
              <a:lin ang="2700000" scaled="1"/>
            </a:gra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8111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a:xfrm>
            <a:off x="6289296" y="617712"/>
            <a:ext cx="5212080" cy="4351338"/>
          </a:xfrm>
        </p:spPr>
        <p:txBody>
          <a:bodyPr/>
          <a:lstStyle/>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路由概述</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路由基本概念</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路由条目生成</a:t>
            </a:r>
            <a:endParaRPr lang="en-US" altLang="zh-CN"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r>
              <a:rPr lang="zh-CN" alt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静态</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动态路由</a:t>
            </a:r>
            <a:endParaRPr lang="en-US" altLang="zh-CN">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路由选择</a:t>
            </a:r>
            <a:endPar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路由高级特性</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spcBef>
                <a:spcPct val="0"/>
              </a:spcBef>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130000"/>
              </a:lnSpc>
              <a:spcBef>
                <a:spcPct val="0"/>
              </a:spcBef>
            </a:pP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2640819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浮动路由</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基本概念</a:t>
            </a:r>
          </a:p>
        </p:txBody>
      </p:sp>
      <p:sp>
        <p:nvSpPr>
          <p:cNvPr id="30" name="TextBox 8"/>
          <p:cNvSpPr txBox="1">
            <a:spLocks noChangeArrowheads="1"/>
          </p:cNvSpPr>
          <p:nvPr/>
        </p:nvSpPr>
        <p:spPr bwMode="auto">
          <a:xfrm>
            <a:off x="3753937" y="2235831"/>
            <a:ext cx="502061"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RTB</a:t>
            </a:r>
          </a:p>
        </p:txBody>
      </p:sp>
      <p:sp>
        <p:nvSpPr>
          <p:cNvPr id="34" name="TextBox 8"/>
          <p:cNvSpPr txBox="1">
            <a:spLocks noChangeArrowheads="1"/>
          </p:cNvSpPr>
          <p:nvPr/>
        </p:nvSpPr>
        <p:spPr bwMode="auto">
          <a:xfrm>
            <a:off x="1078268" y="4406793"/>
            <a:ext cx="511679" cy="3466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RTA</a:t>
            </a:r>
          </a:p>
        </p:txBody>
      </p:sp>
      <p:cxnSp>
        <p:nvCxnSpPr>
          <p:cNvPr id="52" name="直接连接符 51"/>
          <p:cNvCxnSpPr/>
          <p:nvPr/>
        </p:nvCxnSpPr>
        <p:spPr bwMode="auto">
          <a:xfrm>
            <a:off x="4264627" y="2635027"/>
            <a:ext cx="4719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p:cNvCxnSpPr/>
          <p:nvPr/>
        </p:nvCxnSpPr>
        <p:spPr bwMode="auto">
          <a:xfrm>
            <a:off x="4264627" y="4205018"/>
            <a:ext cx="4719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8" name="TextBox 8"/>
          <p:cNvSpPr txBox="1">
            <a:spLocks noChangeArrowheads="1"/>
          </p:cNvSpPr>
          <p:nvPr/>
        </p:nvSpPr>
        <p:spPr bwMode="auto">
          <a:xfrm>
            <a:off x="3739917" y="4412141"/>
            <a:ext cx="50366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RTC</a:t>
            </a:r>
          </a:p>
        </p:txBody>
      </p:sp>
      <p:cxnSp>
        <p:nvCxnSpPr>
          <p:cNvPr id="4" name="直接连接符 3"/>
          <p:cNvCxnSpPr/>
          <p:nvPr/>
        </p:nvCxnSpPr>
        <p:spPr bwMode="auto">
          <a:xfrm>
            <a:off x="4736615" y="2368814"/>
            <a:ext cx="0" cy="208823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6" name="矩形 65"/>
          <p:cNvSpPr/>
          <p:nvPr/>
        </p:nvSpPr>
        <p:spPr>
          <a:xfrm>
            <a:off x="1588159" y="3681028"/>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矩形 67"/>
          <p:cNvSpPr/>
          <p:nvPr/>
        </p:nvSpPr>
        <p:spPr>
          <a:xfrm>
            <a:off x="1595500" y="4180051"/>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10.1.2.1/30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矩形 68"/>
          <p:cNvSpPr/>
          <p:nvPr/>
        </p:nvSpPr>
        <p:spPr>
          <a:xfrm>
            <a:off x="2927648" y="3049215"/>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矩形 69"/>
          <p:cNvSpPr/>
          <p:nvPr/>
        </p:nvSpPr>
        <p:spPr>
          <a:xfrm>
            <a:off x="2692488" y="4426536"/>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10.1.2.2/30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矩形 73"/>
          <p:cNvSpPr/>
          <p:nvPr/>
        </p:nvSpPr>
        <p:spPr>
          <a:xfrm>
            <a:off x="577973" y="5552712"/>
            <a:ext cx="5346149" cy="652486"/>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20.0.0.0 30 10.1.1.2</a:t>
            </a:r>
          </a:p>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20.0.0.0 30 10.1.2.2  preference 70</a:t>
            </a:r>
          </a:p>
        </p:txBody>
      </p:sp>
      <p:sp>
        <p:nvSpPr>
          <p:cNvPr id="50" name="Text Box 12"/>
          <p:cNvSpPr txBox="1">
            <a:spLocks noChangeArrowheads="1"/>
          </p:cNvSpPr>
          <p:nvPr/>
        </p:nvSpPr>
        <p:spPr bwMode="auto">
          <a:xfrm>
            <a:off x="920368" y="5222225"/>
            <a:ext cx="2597003"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上配置浮动路由</a:t>
            </a:r>
          </a:p>
        </p:txBody>
      </p:sp>
      <p:pic>
        <p:nvPicPr>
          <p:cNvPr id="42"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1044369" y="3957802"/>
            <a:ext cx="610187" cy="499244"/>
          </a:xfrm>
          <a:prstGeom prst="rect">
            <a:avLst/>
          </a:prstGeom>
          <a:noFill/>
        </p:spPr>
      </p:pic>
      <p:pic>
        <p:nvPicPr>
          <p:cNvPr id="43"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3711645" y="3952994"/>
            <a:ext cx="610187" cy="499244"/>
          </a:xfrm>
          <a:prstGeom prst="rect">
            <a:avLst/>
          </a:prstGeom>
          <a:noFill/>
        </p:spPr>
      </p:pic>
      <p:pic>
        <p:nvPicPr>
          <p:cNvPr id="44"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3711645" y="2517309"/>
            <a:ext cx="610187" cy="499244"/>
          </a:xfrm>
          <a:prstGeom prst="rect">
            <a:avLst/>
          </a:prstGeom>
          <a:noFill/>
        </p:spPr>
      </p:pic>
      <p:cxnSp>
        <p:nvCxnSpPr>
          <p:cNvPr id="3" name="直接连接符 2"/>
          <p:cNvCxnSpPr>
            <a:stCxn id="42" idx="0"/>
            <a:endCxn id="44" idx="1"/>
          </p:cNvCxnSpPr>
          <p:nvPr/>
        </p:nvCxnSpPr>
        <p:spPr bwMode="auto">
          <a:xfrm flipV="1">
            <a:off x="1349463" y="2766931"/>
            <a:ext cx="2362182" cy="1190871"/>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45" name="直接连接符 44"/>
          <p:cNvCxnSpPr>
            <a:stCxn id="42" idx="3"/>
            <a:endCxn id="43" idx="1"/>
          </p:cNvCxnSpPr>
          <p:nvPr/>
        </p:nvCxnSpPr>
        <p:spPr bwMode="auto">
          <a:xfrm flipV="1">
            <a:off x="1654556" y="4202616"/>
            <a:ext cx="2057089" cy="4808"/>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54" name="直接连接符 53"/>
          <p:cNvCxnSpPr>
            <a:stCxn id="43" idx="0"/>
            <a:endCxn id="44" idx="2"/>
          </p:cNvCxnSpPr>
          <p:nvPr/>
        </p:nvCxnSpPr>
        <p:spPr bwMode="auto">
          <a:xfrm flipV="1">
            <a:off x="4016739" y="3016553"/>
            <a:ext cx="0" cy="936441"/>
          </a:xfrm>
          <a:prstGeom prst="line">
            <a:avLst/>
          </a:prstGeom>
          <a:noFill/>
          <a:ln w="19050" cap="flat" cmpd="sng" algn="ctr">
            <a:solidFill>
              <a:sysClr val="windowText" lastClr="000000"/>
            </a:solidFill>
            <a:prstDash val="solid"/>
            <a:round/>
            <a:headEnd type="none" w="med" len="med"/>
            <a:tailEnd type="none" w="med" len="med"/>
          </a:ln>
          <a:effectLst/>
        </p:spPr>
      </p:cxnSp>
      <p:sp>
        <p:nvSpPr>
          <p:cNvPr id="55" name="Freeform 159"/>
          <p:cNvSpPr/>
          <p:nvPr/>
        </p:nvSpPr>
        <p:spPr>
          <a:xfrm flipH="1">
            <a:off x="4746505" y="3066117"/>
            <a:ext cx="1133471" cy="59249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a:lnSpc>
                <a:spcPct val="130000"/>
              </a:lnSpc>
            </a:pP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圆角矩形 75"/>
          <p:cNvSpPr/>
          <p:nvPr/>
        </p:nvSpPr>
        <p:spPr>
          <a:xfrm>
            <a:off x="446089" y="1687527"/>
            <a:ext cx="5637266" cy="46942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圆角矩形 75"/>
          <p:cNvSpPr/>
          <p:nvPr/>
        </p:nvSpPr>
        <p:spPr>
          <a:xfrm>
            <a:off x="418742" y="1252852"/>
            <a:ext cx="5664612"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64" name="下箭头 63"/>
          <p:cNvSpPr/>
          <p:nvPr/>
        </p:nvSpPr>
        <p:spPr>
          <a:xfrm rot="10800000" flipV="1">
            <a:off x="803412" y="4689140"/>
            <a:ext cx="1080000" cy="536036"/>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矩形 64"/>
          <p:cNvSpPr/>
          <p:nvPr/>
        </p:nvSpPr>
        <p:spPr>
          <a:xfrm>
            <a:off x="6137888" y="2195650"/>
            <a:ext cx="5608026" cy="2521716"/>
          </a:xfrm>
          <a:prstGeom prst="rect">
            <a:avLst/>
          </a:prstGeom>
        </p:spPr>
        <p:txBody>
          <a:bodyPr wrap="square">
            <a:spAutoFit/>
          </a:bodyPr>
          <a:lstStyle/>
          <a:p>
            <a:pPr marL="302279" indent="-302279" algn="just" defTabSz="914034">
              <a:lnSpc>
                <a:spcPct val="140000"/>
              </a:lnSpc>
              <a:spcBef>
                <a:spcPts val="792"/>
              </a:spcBef>
              <a:spcAft>
                <a:spcPct val="0"/>
              </a:spcAft>
              <a:buSzPct val="100000"/>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静态路由支持配置时手动指定优先级，可以通过配置目的地址</a:t>
            </a:r>
            <a:r>
              <a:rPr lang="en-US" altLang="zh-CN"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掩码相同、优先级不同、下一跳不同的静态路由，实现转发路径的备份。</a:t>
            </a:r>
            <a:endParaRPr lang="en-US" altLang="zh-CN"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2279" lvl="0" indent="-302279" algn="just" defTabSz="914034">
              <a:lnSpc>
                <a:spcPct val="140000"/>
              </a:lnSpc>
              <a:spcBef>
                <a:spcPts val="792"/>
              </a:spcBef>
              <a:spcAft>
                <a:spcPct val="0"/>
              </a:spcAft>
              <a:buSzPct val="100000"/>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浮动路由是主用路由的备份，保证链路故障时提供备份路由。主用路由下一跳可达时该备份路由不会出现在路由表。</a:t>
            </a:r>
            <a:endParaRPr lang="en-US" altLang="zh-CN"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 name="矩形 1"/>
          <p:cNvSpPr/>
          <p:nvPr/>
        </p:nvSpPr>
        <p:spPr>
          <a:xfrm>
            <a:off x="4799856" y="3248980"/>
            <a:ext cx="1085554"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20.0.0.0/30</a:t>
            </a:r>
          </a:p>
        </p:txBody>
      </p:sp>
      <p:grpSp>
        <p:nvGrpSpPr>
          <p:cNvPr id="40" name="组合 39"/>
          <p:cNvGrpSpPr/>
          <p:nvPr/>
        </p:nvGrpSpPr>
        <p:grpSpPr>
          <a:xfrm>
            <a:off x="7281455" y="126000"/>
            <a:ext cx="4754970" cy="288000"/>
            <a:chOff x="6713130" y="293625"/>
            <a:chExt cx="4754970" cy="288000"/>
          </a:xfrm>
        </p:grpSpPr>
        <p:sp>
          <p:nvSpPr>
            <p:cNvPr id="41" name="五边形 40"/>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燕尾形 45"/>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47" name="燕尾形 46"/>
            <p:cNvSpPr/>
            <p:nvPr/>
          </p:nvSpPr>
          <p:spPr bwMode="auto">
            <a:xfrm>
              <a:off x="905325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48" name="燕尾形 47"/>
            <p:cNvSpPr/>
            <p:nvPr/>
          </p:nvSpPr>
          <p:spPr bwMode="auto">
            <a:xfrm>
              <a:off x="1020810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Tree>
    <p:extLst>
      <p:ext uri="{BB962C8B-B14F-4D97-AF65-F5344CB8AC3E}">
        <p14:creationId xmlns:p14="http://schemas.microsoft.com/office/powerpoint/2010/main" val="2429414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浮动路由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示例</a:t>
            </a:r>
          </a:p>
        </p:txBody>
      </p:sp>
      <p:sp>
        <p:nvSpPr>
          <p:cNvPr id="50" name="Text Box 12"/>
          <p:cNvSpPr txBox="1">
            <a:spLocks noChangeArrowheads="1"/>
          </p:cNvSpPr>
          <p:nvPr/>
        </p:nvSpPr>
        <p:spPr bwMode="auto">
          <a:xfrm>
            <a:off x="551946" y="5244533"/>
            <a:ext cx="2873553"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主链路正常时</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上路由表</a:t>
            </a:r>
          </a:p>
        </p:txBody>
      </p:sp>
      <p:grpSp>
        <p:nvGrpSpPr>
          <p:cNvPr id="45" name="组合 44"/>
          <p:cNvGrpSpPr/>
          <p:nvPr/>
        </p:nvGrpSpPr>
        <p:grpSpPr>
          <a:xfrm rot="19988065">
            <a:off x="1293147" y="3023772"/>
            <a:ext cx="950897" cy="211345"/>
            <a:chOff x="1581141" y="2652592"/>
            <a:chExt cx="950897" cy="211345"/>
          </a:xfrm>
        </p:grpSpPr>
        <p:cxnSp>
          <p:nvCxnSpPr>
            <p:cNvPr id="51" name="直接箭头连接符 50"/>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4" name="椭圆 53"/>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30000"/>
                </a:lnSpc>
              </a:pPr>
              <a:endParaRPr lang="zh-CN" altLang="en-US"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8" name="矩形 47"/>
          <p:cNvSpPr/>
          <p:nvPr/>
        </p:nvSpPr>
        <p:spPr>
          <a:xfrm rot="19988065">
            <a:off x="1278298" y="3088358"/>
            <a:ext cx="1683451" cy="350160"/>
          </a:xfrm>
          <a:prstGeom prst="rect">
            <a:avLst/>
          </a:prstGeom>
        </p:spPr>
        <p:txBody>
          <a:bodyPr wrap="square">
            <a:spAutoFit/>
          </a:bodyPr>
          <a:lstStyle/>
          <a:p>
            <a:pPr fontAlgn="base">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前往</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TextBox 8"/>
          <p:cNvSpPr txBox="1">
            <a:spLocks noChangeArrowheads="1"/>
          </p:cNvSpPr>
          <p:nvPr/>
        </p:nvSpPr>
        <p:spPr bwMode="auto">
          <a:xfrm>
            <a:off x="3649669" y="2257886"/>
            <a:ext cx="502061"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RTB</a:t>
            </a:r>
          </a:p>
        </p:txBody>
      </p:sp>
      <p:sp>
        <p:nvSpPr>
          <p:cNvPr id="56" name="TextBox 8"/>
          <p:cNvSpPr txBox="1">
            <a:spLocks noChangeArrowheads="1"/>
          </p:cNvSpPr>
          <p:nvPr/>
        </p:nvSpPr>
        <p:spPr bwMode="auto">
          <a:xfrm>
            <a:off x="974000" y="4428848"/>
            <a:ext cx="511679" cy="3466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RTA</a:t>
            </a:r>
          </a:p>
        </p:txBody>
      </p:sp>
      <p:cxnSp>
        <p:nvCxnSpPr>
          <p:cNvPr id="57" name="直接连接符 56"/>
          <p:cNvCxnSpPr/>
          <p:nvPr/>
        </p:nvCxnSpPr>
        <p:spPr bwMode="auto">
          <a:xfrm>
            <a:off x="4160359" y="2657082"/>
            <a:ext cx="4719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直接连接符 61"/>
          <p:cNvCxnSpPr/>
          <p:nvPr/>
        </p:nvCxnSpPr>
        <p:spPr bwMode="auto">
          <a:xfrm>
            <a:off x="4160359" y="4227073"/>
            <a:ext cx="4719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3" name="TextBox 8"/>
          <p:cNvSpPr txBox="1">
            <a:spLocks noChangeArrowheads="1"/>
          </p:cNvSpPr>
          <p:nvPr/>
        </p:nvSpPr>
        <p:spPr bwMode="auto">
          <a:xfrm>
            <a:off x="3635649" y="4434196"/>
            <a:ext cx="50366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RTC</a:t>
            </a:r>
          </a:p>
        </p:txBody>
      </p:sp>
      <p:cxnSp>
        <p:nvCxnSpPr>
          <p:cNvPr id="64" name="直接连接符 63"/>
          <p:cNvCxnSpPr/>
          <p:nvPr/>
        </p:nvCxnSpPr>
        <p:spPr bwMode="auto">
          <a:xfrm>
            <a:off x="4632347" y="2390869"/>
            <a:ext cx="0" cy="208823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5" name="矩形 64"/>
          <p:cNvSpPr/>
          <p:nvPr/>
        </p:nvSpPr>
        <p:spPr>
          <a:xfrm>
            <a:off x="1483891" y="3750004"/>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矩形 70"/>
          <p:cNvSpPr/>
          <p:nvPr/>
        </p:nvSpPr>
        <p:spPr>
          <a:xfrm>
            <a:off x="1491232" y="4202106"/>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10.1.2.1/30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矩形 73"/>
          <p:cNvSpPr/>
          <p:nvPr/>
        </p:nvSpPr>
        <p:spPr>
          <a:xfrm>
            <a:off x="2891644" y="3011230"/>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矩形 74"/>
          <p:cNvSpPr/>
          <p:nvPr/>
        </p:nvSpPr>
        <p:spPr>
          <a:xfrm>
            <a:off x="2592010" y="4429932"/>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10.1.2.2/30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7"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940101" y="3979857"/>
            <a:ext cx="610187" cy="499244"/>
          </a:xfrm>
          <a:prstGeom prst="rect">
            <a:avLst/>
          </a:prstGeom>
          <a:noFill/>
        </p:spPr>
      </p:pic>
      <p:pic>
        <p:nvPicPr>
          <p:cNvPr id="80"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3607377" y="3975049"/>
            <a:ext cx="610187" cy="499244"/>
          </a:xfrm>
          <a:prstGeom prst="rect">
            <a:avLst/>
          </a:prstGeom>
          <a:noFill/>
        </p:spPr>
      </p:pic>
      <p:pic>
        <p:nvPicPr>
          <p:cNvPr id="82"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3607377" y="2539364"/>
            <a:ext cx="610187" cy="499244"/>
          </a:xfrm>
          <a:prstGeom prst="rect">
            <a:avLst/>
          </a:prstGeom>
          <a:noFill/>
        </p:spPr>
      </p:pic>
      <p:cxnSp>
        <p:nvCxnSpPr>
          <p:cNvPr id="84" name="直接连接符 83"/>
          <p:cNvCxnSpPr>
            <a:stCxn id="77" idx="0"/>
            <a:endCxn id="82" idx="1"/>
          </p:cNvCxnSpPr>
          <p:nvPr/>
        </p:nvCxnSpPr>
        <p:spPr bwMode="auto">
          <a:xfrm flipV="1">
            <a:off x="1245195" y="2788986"/>
            <a:ext cx="2362182" cy="1190871"/>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85" name="直接连接符 84"/>
          <p:cNvCxnSpPr>
            <a:stCxn id="77" idx="3"/>
            <a:endCxn id="80" idx="1"/>
          </p:cNvCxnSpPr>
          <p:nvPr/>
        </p:nvCxnSpPr>
        <p:spPr bwMode="auto">
          <a:xfrm flipV="1">
            <a:off x="1550288" y="4224671"/>
            <a:ext cx="2057089" cy="4808"/>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86" name="直接连接符 85"/>
          <p:cNvCxnSpPr>
            <a:stCxn id="80" idx="0"/>
            <a:endCxn id="82" idx="2"/>
          </p:cNvCxnSpPr>
          <p:nvPr/>
        </p:nvCxnSpPr>
        <p:spPr bwMode="auto">
          <a:xfrm flipV="1">
            <a:off x="3912471" y="3038608"/>
            <a:ext cx="0" cy="936441"/>
          </a:xfrm>
          <a:prstGeom prst="line">
            <a:avLst/>
          </a:prstGeom>
          <a:noFill/>
          <a:ln w="19050" cap="flat" cmpd="sng" algn="ctr">
            <a:solidFill>
              <a:sysClr val="windowText" lastClr="000000"/>
            </a:solidFill>
            <a:prstDash val="solid"/>
            <a:round/>
            <a:headEnd type="none" w="med" len="med"/>
            <a:tailEnd type="none" w="med" len="med"/>
          </a:ln>
          <a:effectLst/>
        </p:spPr>
      </p:cxnSp>
      <p:sp>
        <p:nvSpPr>
          <p:cNvPr id="87" name="Freeform 159"/>
          <p:cNvSpPr/>
          <p:nvPr/>
        </p:nvSpPr>
        <p:spPr>
          <a:xfrm flipH="1">
            <a:off x="4642237" y="3088172"/>
            <a:ext cx="1133471" cy="59249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a:lnSpc>
                <a:spcPct val="130000"/>
              </a:lnSpc>
            </a:pP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89" name="表格 88"/>
          <p:cNvGraphicFramePr>
            <a:graphicFrameLocks noGrp="1"/>
          </p:cNvGraphicFramePr>
          <p:nvPr>
            <p:extLst>
              <p:ext uri="{D42A27DB-BD31-4B8C-83A1-F6EECF244321}">
                <p14:modId xmlns:p14="http://schemas.microsoft.com/office/powerpoint/2010/main" val="2678987315"/>
              </p:ext>
            </p:extLst>
          </p:nvPr>
        </p:nvGraphicFramePr>
        <p:xfrm>
          <a:off x="551946" y="5567188"/>
          <a:ext cx="3406520" cy="668973"/>
        </p:xfrm>
        <a:graphic>
          <a:graphicData uri="http://schemas.openxmlformats.org/drawingml/2006/table">
            <a:tbl>
              <a:tblPr/>
              <a:tblGrid>
                <a:gridCol w="1320456">
                  <a:extLst>
                    <a:ext uri="{9D8B030D-6E8A-4147-A177-3AD203B41FA5}">
                      <a16:colId xmlns:a16="http://schemas.microsoft.com/office/drawing/2014/main" val="20000"/>
                    </a:ext>
                  </a:extLst>
                </a:gridCol>
                <a:gridCol w="993461">
                  <a:extLst>
                    <a:ext uri="{9D8B030D-6E8A-4147-A177-3AD203B41FA5}">
                      <a16:colId xmlns:a16="http://schemas.microsoft.com/office/drawing/2014/main" val="20001"/>
                    </a:ext>
                  </a:extLst>
                </a:gridCol>
                <a:gridCol w="1092603">
                  <a:extLst>
                    <a:ext uri="{9D8B030D-6E8A-4147-A177-3AD203B41FA5}">
                      <a16:colId xmlns:a16="http://schemas.microsoft.com/office/drawing/2014/main" val="20002"/>
                    </a:ext>
                  </a:extLst>
                </a:gridCol>
              </a:tblGrid>
              <a:tr h="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优先级</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20.0.0.0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60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20" name="组合 119"/>
          <p:cNvGrpSpPr/>
          <p:nvPr/>
        </p:nvGrpSpPr>
        <p:grpSpPr>
          <a:xfrm>
            <a:off x="8003461" y="4623809"/>
            <a:ext cx="950897" cy="211345"/>
            <a:chOff x="1581141" y="2652592"/>
            <a:chExt cx="950897" cy="211345"/>
          </a:xfrm>
        </p:grpSpPr>
        <p:cxnSp>
          <p:nvCxnSpPr>
            <p:cNvPr id="122" name="直接箭头连接符 121"/>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23" name="椭圆 122"/>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30000"/>
                </a:lnSpc>
              </a:pPr>
              <a:endParaRPr lang="zh-CN" altLang="en-US"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21" name="矩形 120"/>
          <p:cNvSpPr/>
          <p:nvPr/>
        </p:nvSpPr>
        <p:spPr>
          <a:xfrm>
            <a:off x="7890131" y="4869322"/>
            <a:ext cx="1518237" cy="350160"/>
          </a:xfrm>
          <a:prstGeom prst="rect">
            <a:avLst/>
          </a:prstGeom>
        </p:spPr>
        <p:txBody>
          <a:bodyPr wrap="square">
            <a:spAutoFit/>
          </a:bodyPr>
          <a:lstStyle/>
          <a:p>
            <a:pPr fontAlgn="base">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前往</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4" name="TextBox 8"/>
          <p:cNvSpPr txBox="1">
            <a:spLocks noChangeArrowheads="1"/>
          </p:cNvSpPr>
          <p:nvPr/>
        </p:nvSpPr>
        <p:spPr bwMode="auto">
          <a:xfrm>
            <a:off x="9586585" y="2329894"/>
            <a:ext cx="502061"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RTB</a:t>
            </a:r>
          </a:p>
        </p:txBody>
      </p:sp>
      <p:sp>
        <p:nvSpPr>
          <p:cNvPr id="125" name="TextBox 8"/>
          <p:cNvSpPr txBox="1">
            <a:spLocks noChangeArrowheads="1"/>
          </p:cNvSpPr>
          <p:nvPr/>
        </p:nvSpPr>
        <p:spPr bwMode="auto">
          <a:xfrm>
            <a:off x="6910916" y="4500856"/>
            <a:ext cx="511679" cy="3466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RTA</a:t>
            </a:r>
          </a:p>
        </p:txBody>
      </p:sp>
      <p:cxnSp>
        <p:nvCxnSpPr>
          <p:cNvPr id="126" name="直接连接符 125"/>
          <p:cNvCxnSpPr/>
          <p:nvPr/>
        </p:nvCxnSpPr>
        <p:spPr bwMode="auto">
          <a:xfrm>
            <a:off x="10097275" y="2729090"/>
            <a:ext cx="4719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7" name="直接连接符 126"/>
          <p:cNvCxnSpPr/>
          <p:nvPr/>
        </p:nvCxnSpPr>
        <p:spPr bwMode="auto">
          <a:xfrm>
            <a:off x="10097275" y="4299081"/>
            <a:ext cx="4719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8" name="TextBox 8"/>
          <p:cNvSpPr txBox="1">
            <a:spLocks noChangeArrowheads="1"/>
          </p:cNvSpPr>
          <p:nvPr/>
        </p:nvSpPr>
        <p:spPr bwMode="auto">
          <a:xfrm>
            <a:off x="9572565" y="4506204"/>
            <a:ext cx="50366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RTC</a:t>
            </a:r>
          </a:p>
        </p:txBody>
      </p:sp>
      <p:cxnSp>
        <p:nvCxnSpPr>
          <p:cNvPr id="129" name="直接连接符 128"/>
          <p:cNvCxnSpPr/>
          <p:nvPr/>
        </p:nvCxnSpPr>
        <p:spPr bwMode="auto">
          <a:xfrm>
            <a:off x="10569263" y="2462877"/>
            <a:ext cx="0" cy="208823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0" name="矩形 129"/>
          <p:cNvSpPr/>
          <p:nvPr/>
        </p:nvSpPr>
        <p:spPr>
          <a:xfrm>
            <a:off x="7420807" y="3822012"/>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1" name="矩形 130"/>
          <p:cNvSpPr/>
          <p:nvPr/>
        </p:nvSpPr>
        <p:spPr>
          <a:xfrm>
            <a:off x="7428148" y="4274114"/>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10.1.2.1/30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2" name="矩形 131"/>
          <p:cNvSpPr/>
          <p:nvPr/>
        </p:nvSpPr>
        <p:spPr>
          <a:xfrm>
            <a:off x="8724292" y="3083238"/>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3" name="矩形 132"/>
          <p:cNvSpPr/>
          <p:nvPr/>
        </p:nvSpPr>
        <p:spPr>
          <a:xfrm>
            <a:off x="8498791" y="4446351"/>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10.1.2.2/30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34"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6877017" y="4051865"/>
            <a:ext cx="610187" cy="499244"/>
          </a:xfrm>
          <a:prstGeom prst="rect">
            <a:avLst/>
          </a:prstGeom>
          <a:noFill/>
        </p:spPr>
      </p:pic>
      <p:pic>
        <p:nvPicPr>
          <p:cNvPr id="135"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9544293" y="4047057"/>
            <a:ext cx="610187" cy="499244"/>
          </a:xfrm>
          <a:prstGeom prst="rect">
            <a:avLst/>
          </a:prstGeom>
          <a:noFill/>
        </p:spPr>
      </p:pic>
      <p:pic>
        <p:nvPicPr>
          <p:cNvPr id="136"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9544293" y="2611372"/>
            <a:ext cx="610187" cy="499244"/>
          </a:xfrm>
          <a:prstGeom prst="rect">
            <a:avLst/>
          </a:prstGeom>
          <a:noFill/>
        </p:spPr>
      </p:pic>
      <p:cxnSp>
        <p:nvCxnSpPr>
          <p:cNvPr id="137" name="直接连接符 136"/>
          <p:cNvCxnSpPr>
            <a:stCxn id="134" idx="0"/>
            <a:endCxn id="136" idx="1"/>
          </p:cNvCxnSpPr>
          <p:nvPr/>
        </p:nvCxnSpPr>
        <p:spPr bwMode="auto">
          <a:xfrm flipV="1">
            <a:off x="7182111" y="2860994"/>
            <a:ext cx="2362182" cy="1190871"/>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138" name="直接连接符 137"/>
          <p:cNvCxnSpPr>
            <a:stCxn id="134" idx="3"/>
            <a:endCxn id="135" idx="1"/>
          </p:cNvCxnSpPr>
          <p:nvPr/>
        </p:nvCxnSpPr>
        <p:spPr bwMode="auto">
          <a:xfrm flipV="1">
            <a:off x="7487204" y="4296679"/>
            <a:ext cx="2057089" cy="4808"/>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139" name="直接连接符 138"/>
          <p:cNvCxnSpPr>
            <a:stCxn id="135" idx="0"/>
            <a:endCxn id="136" idx="2"/>
          </p:cNvCxnSpPr>
          <p:nvPr/>
        </p:nvCxnSpPr>
        <p:spPr bwMode="auto">
          <a:xfrm flipV="1">
            <a:off x="9849387" y="3110616"/>
            <a:ext cx="0" cy="936441"/>
          </a:xfrm>
          <a:prstGeom prst="line">
            <a:avLst/>
          </a:prstGeom>
          <a:noFill/>
          <a:ln w="19050" cap="flat" cmpd="sng" algn="ctr">
            <a:solidFill>
              <a:sysClr val="windowText" lastClr="000000"/>
            </a:solidFill>
            <a:prstDash val="solid"/>
            <a:round/>
            <a:headEnd type="none" w="med" len="med"/>
            <a:tailEnd type="none" w="med" len="med"/>
          </a:ln>
          <a:effectLst/>
        </p:spPr>
      </p:cxnSp>
      <p:sp>
        <p:nvSpPr>
          <p:cNvPr id="140" name="Freeform 159"/>
          <p:cNvSpPr/>
          <p:nvPr/>
        </p:nvSpPr>
        <p:spPr>
          <a:xfrm flipH="1">
            <a:off x="10579153" y="3088172"/>
            <a:ext cx="1133471" cy="59249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a:lnSpc>
                <a:spcPct val="130000"/>
              </a:lnSpc>
            </a:pP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5" name="圆角矩形 75"/>
          <p:cNvSpPr/>
          <p:nvPr/>
        </p:nvSpPr>
        <p:spPr>
          <a:xfrm>
            <a:off x="446089" y="1687527"/>
            <a:ext cx="11299824" cy="46942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6" name="圆角矩形 75"/>
          <p:cNvSpPr/>
          <p:nvPr/>
        </p:nvSpPr>
        <p:spPr>
          <a:xfrm>
            <a:off x="443372" y="1252402"/>
            <a:ext cx="1132922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浮动路由切换</a:t>
            </a:r>
          </a:p>
        </p:txBody>
      </p:sp>
      <p:sp>
        <p:nvSpPr>
          <p:cNvPr id="149" name="下箭头 63"/>
          <p:cNvSpPr/>
          <p:nvPr/>
        </p:nvSpPr>
        <p:spPr>
          <a:xfrm rot="5400000" flipV="1">
            <a:off x="5806751" y="3196741"/>
            <a:ext cx="1080000"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矩形 1"/>
          <p:cNvSpPr/>
          <p:nvPr/>
        </p:nvSpPr>
        <p:spPr>
          <a:xfrm>
            <a:off x="4663460" y="3299978"/>
            <a:ext cx="1085554"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20.0.0.0/30</a:t>
            </a:r>
          </a:p>
        </p:txBody>
      </p:sp>
      <p:sp>
        <p:nvSpPr>
          <p:cNvPr id="3" name="矩形 2"/>
          <p:cNvSpPr/>
          <p:nvPr/>
        </p:nvSpPr>
        <p:spPr>
          <a:xfrm>
            <a:off x="10596500" y="3299978"/>
            <a:ext cx="1085554"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20.0.0.0/30</a:t>
            </a:r>
          </a:p>
        </p:txBody>
      </p:sp>
      <p:grpSp>
        <p:nvGrpSpPr>
          <p:cNvPr id="66" name="组合 65"/>
          <p:cNvGrpSpPr/>
          <p:nvPr/>
        </p:nvGrpSpPr>
        <p:grpSpPr>
          <a:xfrm>
            <a:off x="7275048" y="126000"/>
            <a:ext cx="4754970" cy="288000"/>
            <a:chOff x="6713130" y="293625"/>
            <a:chExt cx="4754970" cy="288000"/>
          </a:xfrm>
        </p:grpSpPr>
        <p:sp>
          <p:nvSpPr>
            <p:cNvPr id="67" name="五边形 66"/>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燕尾形 67"/>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69" name="燕尾形 68"/>
            <p:cNvSpPr/>
            <p:nvPr/>
          </p:nvSpPr>
          <p:spPr bwMode="auto">
            <a:xfrm>
              <a:off x="905325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70" name="燕尾形 69"/>
            <p:cNvSpPr/>
            <p:nvPr/>
          </p:nvSpPr>
          <p:spPr bwMode="auto">
            <a:xfrm>
              <a:off x="1020810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
        <p:nvSpPr>
          <p:cNvPr id="118" name="Text Box 12"/>
          <p:cNvSpPr txBox="1">
            <a:spLocks noChangeArrowheads="1"/>
          </p:cNvSpPr>
          <p:nvPr/>
        </p:nvSpPr>
        <p:spPr bwMode="auto">
          <a:xfrm>
            <a:off x="6430806" y="5251790"/>
            <a:ext cx="2873553"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主链路故障时</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上路由表</a:t>
            </a:r>
          </a:p>
        </p:txBody>
      </p:sp>
      <p:graphicFrame>
        <p:nvGraphicFramePr>
          <p:cNvPr id="142" name="表格 141"/>
          <p:cNvGraphicFramePr>
            <a:graphicFrameLocks noGrp="1"/>
          </p:cNvGraphicFramePr>
          <p:nvPr>
            <p:extLst>
              <p:ext uri="{D42A27DB-BD31-4B8C-83A1-F6EECF244321}">
                <p14:modId xmlns:p14="http://schemas.microsoft.com/office/powerpoint/2010/main" val="1212182194"/>
              </p:ext>
            </p:extLst>
          </p:nvPr>
        </p:nvGraphicFramePr>
        <p:xfrm>
          <a:off x="6430806" y="5610513"/>
          <a:ext cx="3374260" cy="668973"/>
        </p:xfrm>
        <a:graphic>
          <a:graphicData uri="http://schemas.openxmlformats.org/drawingml/2006/table">
            <a:tbl>
              <a:tblPr/>
              <a:tblGrid>
                <a:gridCol w="1307951">
                  <a:extLst>
                    <a:ext uri="{9D8B030D-6E8A-4147-A177-3AD203B41FA5}">
                      <a16:colId xmlns:a16="http://schemas.microsoft.com/office/drawing/2014/main" val="20000"/>
                    </a:ext>
                  </a:extLst>
                </a:gridCol>
                <a:gridCol w="1070706">
                  <a:extLst>
                    <a:ext uri="{9D8B030D-6E8A-4147-A177-3AD203B41FA5}">
                      <a16:colId xmlns:a16="http://schemas.microsoft.com/office/drawing/2014/main" val="20001"/>
                    </a:ext>
                  </a:extLst>
                </a:gridCol>
                <a:gridCol w="995603">
                  <a:extLst>
                    <a:ext uri="{9D8B030D-6E8A-4147-A177-3AD203B41FA5}">
                      <a16:colId xmlns:a16="http://schemas.microsoft.com/office/drawing/2014/main" val="20002"/>
                    </a:ext>
                  </a:extLst>
                </a:gridCol>
              </a:tblGrid>
              <a:tr h="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优先级</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20.0.0.0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10.1.2.2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70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72" name="Right Arrow 157"/>
          <p:cNvSpPr/>
          <p:nvPr/>
        </p:nvSpPr>
        <p:spPr>
          <a:xfrm rot="5400000">
            <a:off x="939595" y="4878675"/>
            <a:ext cx="551799"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Right Arrow 157"/>
          <p:cNvSpPr/>
          <p:nvPr/>
        </p:nvSpPr>
        <p:spPr>
          <a:xfrm rot="5400000">
            <a:off x="6882832" y="4881348"/>
            <a:ext cx="551799"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3" name="组合 28"/>
          <p:cNvGrpSpPr>
            <a:grpSpLocks noChangeAspect="1"/>
          </p:cNvGrpSpPr>
          <p:nvPr/>
        </p:nvGrpSpPr>
        <p:grpSpPr>
          <a:xfrm>
            <a:off x="9188503" y="2832503"/>
            <a:ext cx="288969" cy="288969"/>
            <a:chOff x="5076056" y="3356992"/>
            <a:chExt cx="436268" cy="436268"/>
          </a:xfrm>
        </p:grpSpPr>
        <p:sp>
          <p:nvSpPr>
            <p:cNvPr id="90" name="椭圆 27"/>
            <p:cNvSpPr/>
            <p:nvPr/>
          </p:nvSpPr>
          <p:spPr bwMode="auto">
            <a:xfrm>
              <a:off x="5076056" y="3356992"/>
              <a:ext cx="432048" cy="432048"/>
            </a:xfrm>
            <a:prstGeom prst="ellipse">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784225" eaLnBrk="0" fontAlgn="base" latinLnBrk="0" hangingPunct="0">
                <a:lnSpc>
                  <a:spcPct val="100000"/>
                </a:lnSpc>
                <a:spcBef>
                  <a:spcPct val="0"/>
                </a:spcBef>
                <a:spcAft>
                  <a:spcPct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禁止符 23"/>
            <p:cNvSpPr/>
            <p:nvPr/>
          </p:nvSpPr>
          <p:spPr>
            <a:xfrm>
              <a:off x="5076056" y="3356992"/>
              <a:ext cx="436268" cy="436268"/>
            </a:xfrm>
            <a:prstGeom prst="noSmoking">
              <a:avLst>
                <a:gd name="adj" fmla="val 15475"/>
              </a:avLst>
            </a:prstGeom>
            <a:solidFill>
              <a:srgbClr val="EC7061">
                <a:lumMod val="10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C7061"/>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2810339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CIDR</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 name="组合 2"/>
          <p:cNvGrpSpPr/>
          <p:nvPr/>
        </p:nvGrpSpPr>
        <p:grpSpPr>
          <a:xfrm>
            <a:off x="7281455" y="126000"/>
            <a:ext cx="4754970" cy="288000"/>
            <a:chOff x="6713130" y="293625"/>
            <a:chExt cx="4754970" cy="288000"/>
          </a:xfrm>
        </p:grpSpPr>
        <p:sp>
          <p:nvSpPr>
            <p:cNvPr id="4" name="五边形 3"/>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燕尾形 4"/>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6" name="燕尾形 5"/>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7" name="燕尾形 6"/>
            <p:cNvSpPr/>
            <p:nvPr/>
          </p:nvSpPr>
          <p:spPr bwMode="auto">
            <a:xfrm>
              <a:off x="1020810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
        <p:nvSpPr>
          <p:cNvPr id="8" name="矩形 7"/>
          <p:cNvSpPr/>
          <p:nvPr/>
        </p:nvSpPr>
        <p:spPr>
          <a:xfrm>
            <a:off x="443371" y="1248892"/>
            <a:ext cx="11302541" cy="1746119"/>
          </a:xfrm>
          <a:prstGeom prst="rect">
            <a:avLst/>
          </a:prstGeom>
        </p:spPr>
        <p:txBody>
          <a:bodyPr wrap="square">
            <a:spAutoFit/>
          </a:bodyPr>
          <a:lstStyle/>
          <a:p>
            <a:pPr marL="302279" lvl="0" indent="-302279" algn="just" defTabSz="914034">
              <a:lnSpc>
                <a:spcPct val="140000"/>
              </a:lnSpc>
              <a:spcBef>
                <a:spcPts val="792"/>
              </a:spcBef>
              <a:spcAft>
                <a:spcPct val="0"/>
              </a:spcAft>
              <a:buSzPct val="100000"/>
              <a:buFont typeface="Arial" panose="020B0604020202020204" pitchFamily="34" charset="0"/>
              <a:buChar char="•"/>
            </a:pPr>
            <a:r>
              <a:rPr lang="en-US" altLang="zh-CN"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CIDR</a:t>
            </a: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classless inter-domain routing</a:t>
            </a: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，无类别域间路由）采用</a:t>
            </a:r>
            <a:r>
              <a:rPr lang="en-US" altLang="zh-CN"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地址加掩码长度来标识网络和子网，而不是按照传统</a:t>
            </a:r>
            <a:r>
              <a:rPr lang="en-US" altLang="zh-CN"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a:t>
            </a: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B</a:t>
            </a: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a:t>
            </a: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等类型对网络地址进行划分。</a:t>
            </a:r>
            <a:endParaRPr lang="en-US" altLang="zh-CN"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2279" lvl="0" indent="-302279" algn="just" defTabSz="914034">
              <a:lnSpc>
                <a:spcPct val="140000"/>
              </a:lnSpc>
              <a:spcBef>
                <a:spcPts val="792"/>
              </a:spcBef>
              <a:spcAft>
                <a:spcPct val="0"/>
              </a:spcAft>
              <a:buSzPct val="100000"/>
              <a:buFont typeface="Arial" panose="020B0604020202020204" pitchFamily="34" charset="0"/>
              <a:buChar char="•"/>
            </a:pPr>
            <a:r>
              <a:rPr lang="en-US" altLang="zh-CN"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CIDR</a:t>
            </a: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容许任意长度的掩码长度，将</a:t>
            </a:r>
            <a:r>
              <a:rPr lang="en-US" altLang="zh-CN"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地址看成连续的地址空间，可以使用任意长度的前缀分配，多个连续的前缀可以聚合成一个网络，该特性可以有效减少路由表条目数量。</a:t>
            </a:r>
          </a:p>
        </p:txBody>
      </p:sp>
      <p:graphicFrame>
        <p:nvGraphicFramePr>
          <p:cNvPr id="16" name="表格 15"/>
          <p:cNvGraphicFramePr>
            <a:graphicFrameLocks noGrp="1"/>
          </p:cNvGraphicFramePr>
          <p:nvPr>
            <p:extLst>
              <p:ext uri="{D42A27DB-BD31-4B8C-83A1-F6EECF244321}">
                <p14:modId xmlns:p14="http://schemas.microsoft.com/office/powerpoint/2010/main" val="2573448729"/>
              </p:ext>
            </p:extLst>
          </p:nvPr>
        </p:nvGraphicFramePr>
        <p:xfrm>
          <a:off x="3575706" y="3501416"/>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EC706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456028282"/>
              </p:ext>
            </p:extLst>
          </p:nvPr>
        </p:nvGraphicFramePr>
        <p:xfrm>
          <a:off x="661342" y="3501456"/>
          <a:ext cx="2814228" cy="360000"/>
        </p:xfrm>
        <a:graphic>
          <a:graphicData uri="http://schemas.openxmlformats.org/drawingml/2006/table">
            <a:tbl>
              <a:tblPr firstRow="1" bandRow="1"/>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tblGrid>
              <a:tr h="360000">
                <a:tc>
                  <a:txBody>
                    <a:bodyPr/>
                    <a:lstStyle>
                      <a:lvl1pPr marL="0" algn="l" defTabSz="914034" rtl="0" eaLnBrk="1" latinLnBrk="0" hangingPunct="1">
                        <a:defRPr sz="1799" b="1" kern="1200">
                          <a:solidFill>
                            <a:schemeClr val="lt1"/>
                          </a:solidFill>
                          <a:latin typeface="微软雅黑"/>
                          <a:ea typeface="微软雅黑"/>
                        </a:defRPr>
                      </a:lvl1pPr>
                      <a:lvl2pPr marL="457017" algn="l" defTabSz="914034" rtl="0" eaLnBrk="1" latinLnBrk="0" hangingPunct="1">
                        <a:defRPr sz="1799" b="1" kern="1200">
                          <a:solidFill>
                            <a:schemeClr val="lt1"/>
                          </a:solidFill>
                          <a:latin typeface="微软雅黑"/>
                          <a:ea typeface="微软雅黑"/>
                        </a:defRPr>
                      </a:lvl2pPr>
                      <a:lvl3pPr marL="914034" algn="l" defTabSz="914034" rtl="0" eaLnBrk="1" latinLnBrk="0" hangingPunct="1">
                        <a:defRPr sz="1799" b="1" kern="1200">
                          <a:solidFill>
                            <a:schemeClr val="lt1"/>
                          </a:solidFill>
                          <a:latin typeface="微软雅黑"/>
                          <a:ea typeface="微软雅黑"/>
                        </a:defRPr>
                      </a:lvl3pPr>
                      <a:lvl4pPr marL="1371051" algn="l" defTabSz="914034" rtl="0" eaLnBrk="1" latinLnBrk="0" hangingPunct="1">
                        <a:defRPr sz="1799" b="1" kern="1200">
                          <a:solidFill>
                            <a:schemeClr val="lt1"/>
                          </a:solidFill>
                          <a:latin typeface="微软雅黑"/>
                          <a:ea typeface="微软雅黑"/>
                        </a:defRPr>
                      </a:lvl4pPr>
                      <a:lvl5pPr marL="1828068" algn="l" defTabSz="914034" rtl="0" eaLnBrk="1" latinLnBrk="0" hangingPunct="1">
                        <a:defRPr sz="1799" b="1" kern="1200">
                          <a:solidFill>
                            <a:schemeClr val="lt1"/>
                          </a:solidFill>
                          <a:latin typeface="微软雅黑"/>
                          <a:ea typeface="微软雅黑"/>
                        </a:defRPr>
                      </a:lvl5pPr>
                      <a:lvl6pPr marL="2285086" algn="l" defTabSz="914034" rtl="0" eaLnBrk="1" latinLnBrk="0" hangingPunct="1">
                        <a:defRPr sz="1799" b="1" kern="1200">
                          <a:solidFill>
                            <a:schemeClr val="lt1"/>
                          </a:solidFill>
                          <a:latin typeface="微软雅黑"/>
                          <a:ea typeface="微软雅黑"/>
                        </a:defRPr>
                      </a:lvl6pPr>
                      <a:lvl7pPr marL="2742103" algn="l" defTabSz="914034" rtl="0" eaLnBrk="1" latinLnBrk="0" hangingPunct="1">
                        <a:defRPr sz="1799" b="1" kern="1200">
                          <a:solidFill>
                            <a:schemeClr val="lt1"/>
                          </a:solidFill>
                          <a:latin typeface="微软雅黑"/>
                          <a:ea typeface="微软雅黑"/>
                        </a:defRPr>
                      </a:lvl7pPr>
                      <a:lvl8pPr marL="3199120" algn="l" defTabSz="914034" rtl="0" eaLnBrk="1" latinLnBrk="0" hangingPunct="1">
                        <a:defRPr sz="1799" b="1" kern="1200">
                          <a:solidFill>
                            <a:schemeClr val="lt1"/>
                          </a:solidFill>
                          <a:latin typeface="微软雅黑"/>
                          <a:ea typeface="微软雅黑"/>
                        </a:defRPr>
                      </a:lvl8pPr>
                      <a:lvl9pPr marL="3656137" algn="l" defTabSz="914034" rtl="0" eaLnBrk="1" latinLnBrk="0" hangingPunct="1">
                        <a:defRPr sz="1799" b="1" kern="1200">
                          <a:solidFill>
                            <a:schemeClr val="lt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192.</a:t>
                      </a:r>
                      <a:endParaRPr kumimoji="0" lang="zh-CN" altLang="en-US"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b="1" kern="1200">
                          <a:solidFill>
                            <a:schemeClr val="lt1"/>
                          </a:solidFill>
                          <a:latin typeface="微软雅黑"/>
                          <a:ea typeface="微软雅黑"/>
                        </a:defRPr>
                      </a:lvl1pPr>
                      <a:lvl2pPr marL="457017" algn="l" defTabSz="914034" rtl="0" eaLnBrk="1" latinLnBrk="0" hangingPunct="1">
                        <a:defRPr sz="1799" b="1" kern="1200">
                          <a:solidFill>
                            <a:schemeClr val="lt1"/>
                          </a:solidFill>
                          <a:latin typeface="微软雅黑"/>
                          <a:ea typeface="微软雅黑"/>
                        </a:defRPr>
                      </a:lvl2pPr>
                      <a:lvl3pPr marL="914034" algn="l" defTabSz="914034" rtl="0" eaLnBrk="1" latinLnBrk="0" hangingPunct="1">
                        <a:defRPr sz="1799" b="1" kern="1200">
                          <a:solidFill>
                            <a:schemeClr val="lt1"/>
                          </a:solidFill>
                          <a:latin typeface="微软雅黑"/>
                          <a:ea typeface="微软雅黑"/>
                        </a:defRPr>
                      </a:lvl3pPr>
                      <a:lvl4pPr marL="1371051" algn="l" defTabSz="914034" rtl="0" eaLnBrk="1" latinLnBrk="0" hangingPunct="1">
                        <a:defRPr sz="1799" b="1" kern="1200">
                          <a:solidFill>
                            <a:schemeClr val="lt1"/>
                          </a:solidFill>
                          <a:latin typeface="微软雅黑"/>
                          <a:ea typeface="微软雅黑"/>
                        </a:defRPr>
                      </a:lvl4pPr>
                      <a:lvl5pPr marL="1828068" algn="l" defTabSz="914034" rtl="0" eaLnBrk="1" latinLnBrk="0" hangingPunct="1">
                        <a:defRPr sz="1799" b="1" kern="1200">
                          <a:solidFill>
                            <a:schemeClr val="lt1"/>
                          </a:solidFill>
                          <a:latin typeface="微软雅黑"/>
                          <a:ea typeface="微软雅黑"/>
                        </a:defRPr>
                      </a:lvl5pPr>
                      <a:lvl6pPr marL="2285086" algn="l" defTabSz="914034" rtl="0" eaLnBrk="1" latinLnBrk="0" hangingPunct="1">
                        <a:defRPr sz="1799" b="1" kern="1200">
                          <a:solidFill>
                            <a:schemeClr val="lt1"/>
                          </a:solidFill>
                          <a:latin typeface="微软雅黑"/>
                          <a:ea typeface="微软雅黑"/>
                        </a:defRPr>
                      </a:lvl6pPr>
                      <a:lvl7pPr marL="2742103" algn="l" defTabSz="914034" rtl="0" eaLnBrk="1" latinLnBrk="0" hangingPunct="1">
                        <a:defRPr sz="1799" b="1" kern="1200">
                          <a:solidFill>
                            <a:schemeClr val="lt1"/>
                          </a:solidFill>
                          <a:latin typeface="微软雅黑"/>
                          <a:ea typeface="微软雅黑"/>
                        </a:defRPr>
                      </a:lvl7pPr>
                      <a:lvl8pPr marL="3199120" algn="l" defTabSz="914034" rtl="0" eaLnBrk="1" latinLnBrk="0" hangingPunct="1">
                        <a:defRPr sz="1799" b="1" kern="1200">
                          <a:solidFill>
                            <a:schemeClr val="lt1"/>
                          </a:solidFill>
                          <a:latin typeface="微软雅黑"/>
                          <a:ea typeface="微软雅黑"/>
                        </a:defRPr>
                      </a:lvl8pPr>
                      <a:lvl9pPr marL="3656137" algn="l" defTabSz="914034" rtl="0" eaLnBrk="1" latinLnBrk="0" hangingPunct="1">
                        <a:defRPr sz="1799" b="1" kern="1200">
                          <a:solidFill>
                            <a:schemeClr val="lt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168.</a:t>
                      </a:r>
                      <a:endParaRPr kumimoji="0" lang="zh-CN" altLang="en-US"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44" name="表格 43"/>
          <p:cNvGraphicFramePr>
            <a:graphicFrameLocks noGrp="1"/>
          </p:cNvGraphicFramePr>
          <p:nvPr>
            <p:extLst>
              <p:ext uri="{D42A27DB-BD31-4B8C-83A1-F6EECF244321}">
                <p14:modId xmlns:p14="http://schemas.microsoft.com/office/powerpoint/2010/main" val="1633103256"/>
              </p:ext>
            </p:extLst>
          </p:nvPr>
        </p:nvGraphicFramePr>
        <p:xfrm>
          <a:off x="5669264" y="3501416"/>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51" name="表格 50"/>
          <p:cNvGraphicFramePr>
            <a:graphicFrameLocks noGrp="1"/>
          </p:cNvGraphicFramePr>
          <p:nvPr>
            <p:extLst>
              <p:ext uri="{D42A27DB-BD31-4B8C-83A1-F6EECF244321}">
                <p14:modId xmlns:p14="http://schemas.microsoft.com/office/powerpoint/2010/main" val="1304219860"/>
              </p:ext>
            </p:extLst>
          </p:nvPr>
        </p:nvGraphicFramePr>
        <p:xfrm>
          <a:off x="3575706" y="4158770"/>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EC706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52" name="表格 51"/>
          <p:cNvGraphicFramePr>
            <a:graphicFrameLocks noGrp="1"/>
          </p:cNvGraphicFramePr>
          <p:nvPr>
            <p:extLst>
              <p:ext uri="{D42A27DB-BD31-4B8C-83A1-F6EECF244321}">
                <p14:modId xmlns:p14="http://schemas.microsoft.com/office/powerpoint/2010/main" val="3311409724"/>
              </p:ext>
            </p:extLst>
          </p:nvPr>
        </p:nvGraphicFramePr>
        <p:xfrm>
          <a:off x="661342" y="4158810"/>
          <a:ext cx="2814228" cy="360000"/>
        </p:xfrm>
        <a:graphic>
          <a:graphicData uri="http://schemas.openxmlformats.org/drawingml/2006/table">
            <a:tbl>
              <a:tblPr firstRow="1" bandRow="1"/>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tblGrid>
              <a:tr h="360000">
                <a:tc>
                  <a:txBody>
                    <a:bodyPr/>
                    <a:lstStyle>
                      <a:lvl1pPr marL="0" algn="l" defTabSz="914034" rtl="0" eaLnBrk="1" latinLnBrk="0" hangingPunct="1">
                        <a:defRPr sz="1799" b="1" kern="1200">
                          <a:solidFill>
                            <a:schemeClr val="lt1"/>
                          </a:solidFill>
                          <a:latin typeface="微软雅黑"/>
                          <a:ea typeface="微软雅黑"/>
                        </a:defRPr>
                      </a:lvl1pPr>
                      <a:lvl2pPr marL="457017" algn="l" defTabSz="914034" rtl="0" eaLnBrk="1" latinLnBrk="0" hangingPunct="1">
                        <a:defRPr sz="1799" b="1" kern="1200">
                          <a:solidFill>
                            <a:schemeClr val="lt1"/>
                          </a:solidFill>
                          <a:latin typeface="微软雅黑"/>
                          <a:ea typeface="微软雅黑"/>
                        </a:defRPr>
                      </a:lvl2pPr>
                      <a:lvl3pPr marL="914034" algn="l" defTabSz="914034" rtl="0" eaLnBrk="1" latinLnBrk="0" hangingPunct="1">
                        <a:defRPr sz="1799" b="1" kern="1200">
                          <a:solidFill>
                            <a:schemeClr val="lt1"/>
                          </a:solidFill>
                          <a:latin typeface="微软雅黑"/>
                          <a:ea typeface="微软雅黑"/>
                        </a:defRPr>
                      </a:lvl3pPr>
                      <a:lvl4pPr marL="1371051" algn="l" defTabSz="914034" rtl="0" eaLnBrk="1" latinLnBrk="0" hangingPunct="1">
                        <a:defRPr sz="1799" b="1" kern="1200">
                          <a:solidFill>
                            <a:schemeClr val="lt1"/>
                          </a:solidFill>
                          <a:latin typeface="微软雅黑"/>
                          <a:ea typeface="微软雅黑"/>
                        </a:defRPr>
                      </a:lvl4pPr>
                      <a:lvl5pPr marL="1828068" algn="l" defTabSz="914034" rtl="0" eaLnBrk="1" latinLnBrk="0" hangingPunct="1">
                        <a:defRPr sz="1799" b="1" kern="1200">
                          <a:solidFill>
                            <a:schemeClr val="lt1"/>
                          </a:solidFill>
                          <a:latin typeface="微软雅黑"/>
                          <a:ea typeface="微软雅黑"/>
                        </a:defRPr>
                      </a:lvl5pPr>
                      <a:lvl6pPr marL="2285086" algn="l" defTabSz="914034" rtl="0" eaLnBrk="1" latinLnBrk="0" hangingPunct="1">
                        <a:defRPr sz="1799" b="1" kern="1200">
                          <a:solidFill>
                            <a:schemeClr val="lt1"/>
                          </a:solidFill>
                          <a:latin typeface="微软雅黑"/>
                          <a:ea typeface="微软雅黑"/>
                        </a:defRPr>
                      </a:lvl6pPr>
                      <a:lvl7pPr marL="2742103" algn="l" defTabSz="914034" rtl="0" eaLnBrk="1" latinLnBrk="0" hangingPunct="1">
                        <a:defRPr sz="1799" b="1" kern="1200">
                          <a:solidFill>
                            <a:schemeClr val="lt1"/>
                          </a:solidFill>
                          <a:latin typeface="微软雅黑"/>
                          <a:ea typeface="微软雅黑"/>
                        </a:defRPr>
                      </a:lvl7pPr>
                      <a:lvl8pPr marL="3199120" algn="l" defTabSz="914034" rtl="0" eaLnBrk="1" latinLnBrk="0" hangingPunct="1">
                        <a:defRPr sz="1799" b="1" kern="1200">
                          <a:solidFill>
                            <a:schemeClr val="lt1"/>
                          </a:solidFill>
                          <a:latin typeface="微软雅黑"/>
                          <a:ea typeface="微软雅黑"/>
                        </a:defRPr>
                      </a:lvl8pPr>
                      <a:lvl9pPr marL="3656137" algn="l" defTabSz="914034" rtl="0" eaLnBrk="1" latinLnBrk="0" hangingPunct="1">
                        <a:defRPr sz="1799" b="1" kern="1200">
                          <a:solidFill>
                            <a:schemeClr val="lt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192.</a:t>
                      </a:r>
                      <a:endParaRPr kumimoji="0" lang="zh-CN" altLang="en-US"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b="1" kern="1200">
                          <a:solidFill>
                            <a:schemeClr val="lt1"/>
                          </a:solidFill>
                          <a:latin typeface="微软雅黑"/>
                          <a:ea typeface="微软雅黑"/>
                        </a:defRPr>
                      </a:lvl1pPr>
                      <a:lvl2pPr marL="457017" algn="l" defTabSz="914034" rtl="0" eaLnBrk="1" latinLnBrk="0" hangingPunct="1">
                        <a:defRPr sz="1799" b="1" kern="1200">
                          <a:solidFill>
                            <a:schemeClr val="lt1"/>
                          </a:solidFill>
                          <a:latin typeface="微软雅黑"/>
                          <a:ea typeface="微软雅黑"/>
                        </a:defRPr>
                      </a:lvl2pPr>
                      <a:lvl3pPr marL="914034" algn="l" defTabSz="914034" rtl="0" eaLnBrk="1" latinLnBrk="0" hangingPunct="1">
                        <a:defRPr sz="1799" b="1" kern="1200">
                          <a:solidFill>
                            <a:schemeClr val="lt1"/>
                          </a:solidFill>
                          <a:latin typeface="微软雅黑"/>
                          <a:ea typeface="微软雅黑"/>
                        </a:defRPr>
                      </a:lvl3pPr>
                      <a:lvl4pPr marL="1371051" algn="l" defTabSz="914034" rtl="0" eaLnBrk="1" latinLnBrk="0" hangingPunct="1">
                        <a:defRPr sz="1799" b="1" kern="1200">
                          <a:solidFill>
                            <a:schemeClr val="lt1"/>
                          </a:solidFill>
                          <a:latin typeface="微软雅黑"/>
                          <a:ea typeface="微软雅黑"/>
                        </a:defRPr>
                      </a:lvl4pPr>
                      <a:lvl5pPr marL="1828068" algn="l" defTabSz="914034" rtl="0" eaLnBrk="1" latinLnBrk="0" hangingPunct="1">
                        <a:defRPr sz="1799" b="1" kern="1200">
                          <a:solidFill>
                            <a:schemeClr val="lt1"/>
                          </a:solidFill>
                          <a:latin typeface="微软雅黑"/>
                          <a:ea typeface="微软雅黑"/>
                        </a:defRPr>
                      </a:lvl5pPr>
                      <a:lvl6pPr marL="2285086" algn="l" defTabSz="914034" rtl="0" eaLnBrk="1" latinLnBrk="0" hangingPunct="1">
                        <a:defRPr sz="1799" b="1" kern="1200">
                          <a:solidFill>
                            <a:schemeClr val="lt1"/>
                          </a:solidFill>
                          <a:latin typeface="微软雅黑"/>
                          <a:ea typeface="微软雅黑"/>
                        </a:defRPr>
                      </a:lvl6pPr>
                      <a:lvl7pPr marL="2742103" algn="l" defTabSz="914034" rtl="0" eaLnBrk="1" latinLnBrk="0" hangingPunct="1">
                        <a:defRPr sz="1799" b="1" kern="1200">
                          <a:solidFill>
                            <a:schemeClr val="lt1"/>
                          </a:solidFill>
                          <a:latin typeface="微软雅黑"/>
                          <a:ea typeface="微软雅黑"/>
                        </a:defRPr>
                      </a:lvl7pPr>
                      <a:lvl8pPr marL="3199120" algn="l" defTabSz="914034" rtl="0" eaLnBrk="1" latinLnBrk="0" hangingPunct="1">
                        <a:defRPr sz="1799" b="1" kern="1200">
                          <a:solidFill>
                            <a:schemeClr val="lt1"/>
                          </a:solidFill>
                          <a:latin typeface="微软雅黑"/>
                          <a:ea typeface="微软雅黑"/>
                        </a:defRPr>
                      </a:lvl8pPr>
                      <a:lvl9pPr marL="3656137" algn="l" defTabSz="914034" rtl="0" eaLnBrk="1" latinLnBrk="0" hangingPunct="1">
                        <a:defRPr sz="1799" b="1" kern="1200">
                          <a:solidFill>
                            <a:schemeClr val="lt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168.</a:t>
                      </a:r>
                      <a:endParaRPr kumimoji="0" lang="zh-CN" altLang="en-US"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53" name="表格 52"/>
          <p:cNvGraphicFramePr>
            <a:graphicFrameLocks noGrp="1"/>
          </p:cNvGraphicFramePr>
          <p:nvPr>
            <p:extLst>
              <p:ext uri="{D42A27DB-BD31-4B8C-83A1-F6EECF244321}">
                <p14:modId xmlns:p14="http://schemas.microsoft.com/office/powerpoint/2010/main" val="3851146497"/>
              </p:ext>
            </p:extLst>
          </p:nvPr>
        </p:nvGraphicFramePr>
        <p:xfrm>
          <a:off x="5669264" y="4158770"/>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54" name="表格 53"/>
          <p:cNvGraphicFramePr>
            <a:graphicFrameLocks noGrp="1"/>
          </p:cNvGraphicFramePr>
          <p:nvPr>
            <p:extLst>
              <p:ext uri="{D42A27DB-BD31-4B8C-83A1-F6EECF244321}">
                <p14:modId xmlns:p14="http://schemas.microsoft.com/office/powerpoint/2010/main" val="2617286637"/>
              </p:ext>
            </p:extLst>
          </p:nvPr>
        </p:nvGraphicFramePr>
        <p:xfrm>
          <a:off x="3575706" y="4816164"/>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EC706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val="706964460"/>
              </p:ext>
            </p:extLst>
          </p:nvPr>
        </p:nvGraphicFramePr>
        <p:xfrm>
          <a:off x="661342" y="4816204"/>
          <a:ext cx="2814228" cy="360000"/>
        </p:xfrm>
        <a:graphic>
          <a:graphicData uri="http://schemas.openxmlformats.org/drawingml/2006/table">
            <a:tbl>
              <a:tblPr firstRow="1" bandRow="1"/>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tblGrid>
              <a:tr h="360000">
                <a:tc>
                  <a:txBody>
                    <a:bodyPr/>
                    <a:lstStyle>
                      <a:lvl1pPr marL="0" algn="l" defTabSz="914034" rtl="0" eaLnBrk="1" latinLnBrk="0" hangingPunct="1">
                        <a:defRPr sz="1799" b="1" kern="1200">
                          <a:solidFill>
                            <a:schemeClr val="lt1"/>
                          </a:solidFill>
                          <a:latin typeface="微软雅黑"/>
                          <a:ea typeface="微软雅黑"/>
                        </a:defRPr>
                      </a:lvl1pPr>
                      <a:lvl2pPr marL="457017" algn="l" defTabSz="914034" rtl="0" eaLnBrk="1" latinLnBrk="0" hangingPunct="1">
                        <a:defRPr sz="1799" b="1" kern="1200">
                          <a:solidFill>
                            <a:schemeClr val="lt1"/>
                          </a:solidFill>
                          <a:latin typeface="微软雅黑"/>
                          <a:ea typeface="微软雅黑"/>
                        </a:defRPr>
                      </a:lvl2pPr>
                      <a:lvl3pPr marL="914034" algn="l" defTabSz="914034" rtl="0" eaLnBrk="1" latinLnBrk="0" hangingPunct="1">
                        <a:defRPr sz="1799" b="1" kern="1200">
                          <a:solidFill>
                            <a:schemeClr val="lt1"/>
                          </a:solidFill>
                          <a:latin typeface="微软雅黑"/>
                          <a:ea typeface="微软雅黑"/>
                        </a:defRPr>
                      </a:lvl3pPr>
                      <a:lvl4pPr marL="1371051" algn="l" defTabSz="914034" rtl="0" eaLnBrk="1" latinLnBrk="0" hangingPunct="1">
                        <a:defRPr sz="1799" b="1" kern="1200">
                          <a:solidFill>
                            <a:schemeClr val="lt1"/>
                          </a:solidFill>
                          <a:latin typeface="微软雅黑"/>
                          <a:ea typeface="微软雅黑"/>
                        </a:defRPr>
                      </a:lvl4pPr>
                      <a:lvl5pPr marL="1828068" algn="l" defTabSz="914034" rtl="0" eaLnBrk="1" latinLnBrk="0" hangingPunct="1">
                        <a:defRPr sz="1799" b="1" kern="1200">
                          <a:solidFill>
                            <a:schemeClr val="lt1"/>
                          </a:solidFill>
                          <a:latin typeface="微软雅黑"/>
                          <a:ea typeface="微软雅黑"/>
                        </a:defRPr>
                      </a:lvl5pPr>
                      <a:lvl6pPr marL="2285086" algn="l" defTabSz="914034" rtl="0" eaLnBrk="1" latinLnBrk="0" hangingPunct="1">
                        <a:defRPr sz="1799" b="1" kern="1200">
                          <a:solidFill>
                            <a:schemeClr val="lt1"/>
                          </a:solidFill>
                          <a:latin typeface="微软雅黑"/>
                          <a:ea typeface="微软雅黑"/>
                        </a:defRPr>
                      </a:lvl6pPr>
                      <a:lvl7pPr marL="2742103" algn="l" defTabSz="914034" rtl="0" eaLnBrk="1" latinLnBrk="0" hangingPunct="1">
                        <a:defRPr sz="1799" b="1" kern="1200">
                          <a:solidFill>
                            <a:schemeClr val="lt1"/>
                          </a:solidFill>
                          <a:latin typeface="微软雅黑"/>
                          <a:ea typeface="微软雅黑"/>
                        </a:defRPr>
                      </a:lvl7pPr>
                      <a:lvl8pPr marL="3199120" algn="l" defTabSz="914034" rtl="0" eaLnBrk="1" latinLnBrk="0" hangingPunct="1">
                        <a:defRPr sz="1799" b="1" kern="1200">
                          <a:solidFill>
                            <a:schemeClr val="lt1"/>
                          </a:solidFill>
                          <a:latin typeface="微软雅黑"/>
                          <a:ea typeface="微软雅黑"/>
                        </a:defRPr>
                      </a:lvl8pPr>
                      <a:lvl9pPr marL="3656137" algn="l" defTabSz="914034" rtl="0" eaLnBrk="1" latinLnBrk="0" hangingPunct="1">
                        <a:defRPr sz="1799" b="1" kern="1200">
                          <a:solidFill>
                            <a:schemeClr val="lt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192.</a:t>
                      </a:r>
                      <a:endParaRPr kumimoji="0" lang="zh-CN" altLang="en-US"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b="1" kern="1200">
                          <a:solidFill>
                            <a:schemeClr val="lt1"/>
                          </a:solidFill>
                          <a:latin typeface="微软雅黑"/>
                          <a:ea typeface="微软雅黑"/>
                        </a:defRPr>
                      </a:lvl1pPr>
                      <a:lvl2pPr marL="457017" algn="l" defTabSz="914034" rtl="0" eaLnBrk="1" latinLnBrk="0" hangingPunct="1">
                        <a:defRPr sz="1799" b="1" kern="1200">
                          <a:solidFill>
                            <a:schemeClr val="lt1"/>
                          </a:solidFill>
                          <a:latin typeface="微软雅黑"/>
                          <a:ea typeface="微软雅黑"/>
                        </a:defRPr>
                      </a:lvl2pPr>
                      <a:lvl3pPr marL="914034" algn="l" defTabSz="914034" rtl="0" eaLnBrk="1" latinLnBrk="0" hangingPunct="1">
                        <a:defRPr sz="1799" b="1" kern="1200">
                          <a:solidFill>
                            <a:schemeClr val="lt1"/>
                          </a:solidFill>
                          <a:latin typeface="微软雅黑"/>
                          <a:ea typeface="微软雅黑"/>
                        </a:defRPr>
                      </a:lvl3pPr>
                      <a:lvl4pPr marL="1371051" algn="l" defTabSz="914034" rtl="0" eaLnBrk="1" latinLnBrk="0" hangingPunct="1">
                        <a:defRPr sz="1799" b="1" kern="1200">
                          <a:solidFill>
                            <a:schemeClr val="lt1"/>
                          </a:solidFill>
                          <a:latin typeface="微软雅黑"/>
                          <a:ea typeface="微软雅黑"/>
                        </a:defRPr>
                      </a:lvl4pPr>
                      <a:lvl5pPr marL="1828068" algn="l" defTabSz="914034" rtl="0" eaLnBrk="1" latinLnBrk="0" hangingPunct="1">
                        <a:defRPr sz="1799" b="1" kern="1200">
                          <a:solidFill>
                            <a:schemeClr val="lt1"/>
                          </a:solidFill>
                          <a:latin typeface="微软雅黑"/>
                          <a:ea typeface="微软雅黑"/>
                        </a:defRPr>
                      </a:lvl5pPr>
                      <a:lvl6pPr marL="2285086" algn="l" defTabSz="914034" rtl="0" eaLnBrk="1" latinLnBrk="0" hangingPunct="1">
                        <a:defRPr sz="1799" b="1" kern="1200">
                          <a:solidFill>
                            <a:schemeClr val="lt1"/>
                          </a:solidFill>
                          <a:latin typeface="微软雅黑"/>
                          <a:ea typeface="微软雅黑"/>
                        </a:defRPr>
                      </a:lvl6pPr>
                      <a:lvl7pPr marL="2742103" algn="l" defTabSz="914034" rtl="0" eaLnBrk="1" latinLnBrk="0" hangingPunct="1">
                        <a:defRPr sz="1799" b="1" kern="1200">
                          <a:solidFill>
                            <a:schemeClr val="lt1"/>
                          </a:solidFill>
                          <a:latin typeface="微软雅黑"/>
                          <a:ea typeface="微软雅黑"/>
                        </a:defRPr>
                      </a:lvl7pPr>
                      <a:lvl8pPr marL="3199120" algn="l" defTabSz="914034" rtl="0" eaLnBrk="1" latinLnBrk="0" hangingPunct="1">
                        <a:defRPr sz="1799" b="1" kern="1200">
                          <a:solidFill>
                            <a:schemeClr val="lt1"/>
                          </a:solidFill>
                          <a:latin typeface="微软雅黑"/>
                          <a:ea typeface="微软雅黑"/>
                        </a:defRPr>
                      </a:lvl8pPr>
                      <a:lvl9pPr marL="3656137" algn="l" defTabSz="914034" rtl="0" eaLnBrk="1" latinLnBrk="0" hangingPunct="1">
                        <a:defRPr sz="1799" b="1" kern="1200">
                          <a:solidFill>
                            <a:schemeClr val="lt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168.</a:t>
                      </a:r>
                      <a:endParaRPr kumimoji="0" lang="zh-CN" altLang="en-US"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56" name="表格 55"/>
          <p:cNvGraphicFramePr>
            <a:graphicFrameLocks noGrp="1"/>
          </p:cNvGraphicFramePr>
          <p:nvPr>
            <p:extLst>
              <p:ext uri="{D42A27DB-BD31-4B8C-83A1-F6EECF244321}">
                <p14:modId xmlns:p14="http://schemas.microsoft.com/office/powerpoint/2010/main" val="1876699789"/>
              </p:ext>
            </p:extLst>
          </p:nvPr>
        </p:nvGraphicFramePr>
        <p:xfrm>
          <a:off x="5669264" y="4816164"/>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57" name="表格 56"/>
          <p:cNvGraphicFramePr>
            <a:graphicFrameLocks noGrp="1"/>
          </p:cNvGraphicFramePr>
          <p:nvPr>
            <p:extLst>
              <p:ext uri="{D42A27DB-BD31-4B8C-83A1-F6EECF244321}">
                <p14:modId xmlns:p14="http://schemas.microsoft.com/office/powerpoint/2010/main" val="2712603093"/>
              </p:ext>
            </p:extLst>
          </p:nvPr>
        </p:nvGraphicFramePr>
        <p:xfrm>
          <a:off x="3575706" y="5473598"/>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EC706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EC706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58" name="表格 57"/>
          <p:cNvGraphicFramePr>
            <a:graphicFrameLocks noGrp="1"/>
          </p:cNvGraphicFramePr>
          <p:nvPr>
            <p:extLst>
              <p:ext uri="{D42A27DB-BD31-4B8C-83A1-F6EECF244321}">
                <p14:modId xmlns:p14="http://schemas.microsoft.com/office/powerpoint/2010/main" val="4205391626"/>
              </p:ext>
            </p:extLst>
          </p:nvPr>
        </p:nvGraphicFramePr>
        <p:xfrm>
          <a:off x="661342" y="5473638"/>
          <a:ext cx="2814228" cy="360000"/>
        </p:xfrm>
        <a:graphic>
          <a:graphicData uri="http://schemas.openxmlformats.org/drawingml/2006/table">
            <a:tbl>
              <a:tblPr firstRow="1" bandRow="1"/>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tblGrid>
              <a:tr h="360000">
                <a:tc>
                  <a:txBody>
                    <a:bodyPr/>
                    <a:lstStyle>
                      <a:lvl1pPr marL="0" algn="l" defTabSz="914034" rtl="0" eaLnBrk="1" latinLnBrk="0" hangingPunct="1">
                        <a:defRPr sz="1799" b="1" kern="1200">
                          <a:solidFill>
                            <a:schemeClr val="lt1"/>
                          </a:solidFill>
                          <a:latin typeface="微软雅黑"/>
                          <a:ea typeface="微软雅黑"/>
                        </a:defRPr>
                      </a:lvl1pPr>
                      <a:lvl2pPr marL="457017" algn="l" defTabSz="914034" rtl="0" eaLnBrk="1" latinLnBrk="0" hangingPunct="1">
                        <a:defRPr sz="1799" b="1" kern="1200">
                          <a:solidFill>
                            <a:schemeClr val="lt1"/>
                          </a:solidFill>
                          <a:latin typeface="微软雅黑"/>
                          <a:ea typeface="微软雅黑"/>
                        </a:defRPr>
                      </a:lvl2pPr>
                      <a:lvl3pPr marL="914034" algn="l" defTabSz="914034" rtl="0" eaLnBrk="1" latinLnBrk="0" hangingPunct="1">
                        <a:defRPr sz="1799" b="1" kern="1200">
                          <a:solidFill>
                            <a:schemeClr val="lt1"/>
                          </a:solidFill>
                          <a:latin typeface="微软雅黑"/>
                          <a:ea typeface="微软雅黑"/>
                        </a:defRPr>
                      </a:lvl3pPr>
                      <a:lvl4pPr marL="1371051" algn="l" defTabSz="914034" rtl="0" eaLnBrk="1" latinLnBrk="0" hangingPunct="1">
                        <a:defRPr sz="1799" b="1" kern="1200">
                          <a:solidFill>
                            <a:schemeClr val="lt1"/>
                          </a:solidFill>
                          <a:latin typeface="微软雅黑"/>
                          <a:ea typeface="微软雅黑"/>
                        </a:defRPr>
                      </a:lvl4pPr>
                      <a:lvl5pPr marL="1828068" algn="l" defTabSz="914034" rtl="0" eaLnBrk="1" latinLnBrk="0" hangingPunct="1">
                        <a:defRPr sz="1799" b="1" kern="1200">
                          <a:solidFill>
                            <a:schemeClr val="lt1"/>
                          </a:solidFill>
                          <a:latin typeface="微软雅黑"/>
                          <a:ea typeface="微软雅黑"/>
                        </a:defRPr>
                      </a:lvl5pPr>
                      <a:lvl6pPr marL="2285086" algn="l" defTabSz="914034" rtl="0" eaLnBrk="1" latinLnBrk="0" hangingPunct="1">
                        <a:defRPr sz="1799" b="1" kern="1200">
                          <a:solidFill>
                            <a:schemeClr val="lt1"/>
                          </a:solidFill>
                          <a:latin typeface="微软雅黑"/>
                          <a:ea typeface="微软雅黑"/>
                        </a:defRPr>
                      </a:lvl6pPr>
                      <a:lvl7pPr marL="2742103" algn="l" defTabSz="914034" rtl="0" eaLnBrk="1" latinLnBrk="0" hangingPunct="1">
                        <a:defRPr sz="1799" b="1" kern="1200">
                          <a:solidFill>
                            <a:schemeClr val="lt1"/>
                          </a:solidFill>
                          <a:latin typeface="微软雅黑"/>
                          <a:ea typeface="微软雅黑"/>
                        </a:defRPr>
                      </a:lvl7pPr>
                      <a:lvl8pPr marL="3199120" algn="l" defTabSz="914034" rtl="0" eaLnBrk="1" latinLnBrk="0" hangingPunct="1">
                        <a:defRPr sz="1799" b="1" kern="1200">
                          <a:solidFill>
                            <a:schemeClr val="lt1"/>
                          </a:solidFill>
                          <a:latin typeface="微软雅黑"/>
                          <a:ea typeface="微软雅黑"/>
                        </a:defRPr>
                      </a:lvl8pPr>
                      <a:lvl9pPr marL="3656137" algn="l" defTabSz="914034" rtl="0" eaLnBrk="1" latinLnBrk="0" hangingPunct="1">
                        <a:defRPr sz="1799" b="1" kern="1200">
                          <a:solidFill>
                            <a:schemeClr val="lt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192.</a:t>
                      </a:r>
                      <a:endParaRPr kumimoji="0" lang="zh-CN" altLang="en-US"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b="1" kern="1200">
                          <a:solidFill>
                            <a:schemeClr val="lt1"/>
                          </a:solidFill>
                          <a:latin typeface="微软雅黑"/>
                          <a:ea typeface="微软雅黑"/>
                        </a:defRPr>
                      </a:lvl1pPr>
                      <a:lvl2pPr marL="457017" algn="l" defTabSz="914034" rtl="0" eaLnBrk="1" latinLnBrk="0" hangingPunct="1">
                        <a:defRPr sz="1799" b="1" kern="1200">
                          <a:solidFill>
                            <a:schemeClr val="lt1"/>
                          </a:solidFill>
                          <a:latin typeface="微软雅黑"/>
                          <a:ea typeface="微软雅黑"/>
                        </a:defRPr>
                      </a:lvl2pPr>
                      <a:lvl3pPr marL="914034" algn="l" defTabSz="914034" rtl="0" eaLnBrk="1" latinLnBrk="0" hangingPunct="1">
                        <a:defRPr sz="1799" b="1" kern="1200">
                          <a:solidFill>
                            <a:schemeClr val="lt1"/>
                          </a:solidFill>
                          <a:latin typeface="微软雅黑"/>
                          <a:ea typeface="微软雅黑"/>
                        </a:defRPr>
                      </a:lvl3pPr>
                      <a:lvl4pPr marL="1371051" algn="l" defTabSz="914034" rtl="0" eaLnBrk="1" latinLnBrk="0" hangingPunct="1">
                        <a:defRPr sz="1799" b="1" kern="1200">
                          <a:solidFill>
                            <a:schemeClr val="lt1"/>
                          </a:solidFill>
                          <a:latin typeface="微软雅黑"/>
                          <a:ea typeface="微软雅黑"/>
                        </a:defRPr>
                      </a:lvl4pPr>
                      <a:lvl5pPr marL="1828068" algn="l" defTabSz="914034" rtl="0" eaLnBrk="1" latinLnBrk="0" hangingPunct="1">
                        <a:defRPr sz="1799" b="1" kern="1200">
                          <a:solidFill>
                            <a:schemeClr val="lt1"/>
                          </a:solidFill>
                          <a:latin typeface="微软雅黑"/>
                          <a:ea typeface="微软雅黑"/>
                        </a:defRPr>
                      </a:lvl5pPr>
                      <a:lvl6pPr marL="2285086" algn="l" defTabSz="914034" rtl="0" eaLnBrk="1" latinLnBrk="0" hangingPunct="1">
                        <a:defRPr sz="1799" b="1" kern="1200">
                          <a:solidFill>
                            <a:schemeClr val="lt1"/>
                          </a:solidFill>
                          <a:latin typeface="微软雅黑"/>
                          <a:ea typeface="微软雅黑"/>
                        </a:defRPr>
                      </a:lvl6pPr>
                      <a:lvl7pPr marL="2742103" algn="l" defTabSz="914034" rtl="0" eaLnBrk="1" latinLnBrk="0" hangingPunct="1">
                        <a:defRPr sz="1799" b="1" kern="1200">
                          <a:solidFill>
                            <a:schemeClr val="lt1"/>
                          </a:solidFill>
                          <a:latin typeface="微软雅黑"/>
                          <a:ea typeface="微软雅黑"/>
                        </a:defRPr>
                      </a:lvl7pPr>
                      <a:lvl8pPr marL="3199120" algn="l" defTabSz="914034" rtl="0" eaLnBrk="1" latinLnBrk="0" hangingPunct="1">
                        <a:defRPr sz="1799" b="1" kern="1200">
                          <a:solidFill>
                            <a:schemeClr val="lt1"/>
                          </a:solidFill>
                          <a:latin typeface="微软雅黑"/>
                          <a:ea typeface="微软雅黑"/>
                        </a:defRPr>
                      </a:lvl8pPr>
                      <a:lvl9pPr marL="3656137" algn="l" defTabSz="914034" rtl="0" eaLnBrk="1" latinLnBrk="0" hangingPunct="1">
                        <a:defRPr sz="1799" b="1" kern="1200">
                          <a:solidFill>
                            <a:schemeClr val="lt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168.</a:t>
                      </a:r>
                      <a:endParaRPr kumimoji="0" lang="zh-CN" altLang="en-US"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59" name="表格 58"/>
          <p:cNvGraphicFramePr>
            <a:graphicFrameLocks noGrp="1"/>
          </p:cNvGraphicFramePr>
          <p:nvPr>
            <p:extLst>
              <p:ext uri="{D42A27DB-BD31-4B8C-83A1-F6EECF244321}">
                <p14:modId xmlns:p14="http://schemas.microsoft.com/office/powerpoint/2010/main" val="3442486494"/>
              </p:ext>
            </p:extLst>
          </p:nvPr>
        </p:nvGraphicFramePr>
        <p:xfrm>
          <a:off x="5669264" y="5473598"/>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extLst>
                  <a:ext uri="{0D108BD9-81ED-4DB2-BD59-A6C34878D82A}">
                    <a16:rowId xmlns:a16="http://schemas.microsoft.com/office/drawing/2014/main" val="10000"/>
                  </a:ext>
                </a:extLst>
              </a:tr>
            </a:tbl>
          </a:graphicData>
        </a:graphic>
      </p:graphicFrame>
      <p:sp>
        <p:nvSpPr>
          <p:cNvPr id="63" name="Rectangle 5"/>
          <p:cNvSpPr/>
          <p:nvPr/>
        </p:nvSpPr>
        <p:spPr>
          <a:xfrm>
            <a:off x="7833078" y="3478466"/>
            <a:ext cx="1920922" cy="382990"/>
          </a:xfrm>
          <a:prstGeom prst="rect">
            <a:avLst/>
          </a:prstGeom>
        </p:spPr>
        <p:txBody>
          <a:bodyPr wrap="square">
            <a:spAutoFit/>
          </a:bodyPr>
          <a:lstStyle/>
          <a:p>
            <a:pPr>
              <a:lnSpc>
                <a:spcPct val="13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192.168.12.0/22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Rectangle 5"/>
          <p:cNvSpPr/>
          <p:nvPr/>
        </p:nvSpPr>
        <p:spPr>
          <a:xfrm>
            <a:off x="7833078" y="4132579"/>
            <a:ext cx="1920922" cy="382990"/>
          </a:xfrm>
          <a:prstGeom prst="rect">
            <a:avLst/>
          </a:prstGeom>
        </p:spPr>
        <p:txBody>
          <a:bodyPr wrap="square">
            <a:spAutoFit/>
          </a:bodyPr>
          <a:lstStyle/>
          <a:p>
            <a:pPr>
              <a:lnSpc>
                <a:spcPct val="13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192.168.10.0/23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Rectangle 5"/>
          <p:cNvSpPr/>
          <p:nvPr/>
        </p:nvSpPr>
        <p:spPr>
          <a:xfrm>
            <a:off x="7833078" y="4763783"/>
            <a:ext cx="1920922" cy="382990"/>
          </a:xfrm>
          <a:prstGeom prst="rect">
            <a:avLst/>
          </a:prstGeom>
        </p:spPr>
        <p:txBody>
          <a:bodyPr wrap="square">
            <a:spAutoFit/>
          </a:bodyPr>
          <a:lstStyle/>
          <a:p>
            <a:pPr>
              <a:lnSpc>
                <a:spcPct val="13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192.168.9.0/21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Rectangle 5"/>
          <p:cNvSpPr/>
          <p:nvPr/>
        </p:nvSpPr>
        <p:spPr>
          <a:xfrm>
            <a:off x="7833078" y="5421217"/>
            <a:ext cx="1920922" cy="382990"/>
          </a:xfrm>
          <a:prstGeom prst="rect">
            <a:avLst/>
          </a:prstGeom>
        </p:spPr>
        <p:txBody>
          <a:bodyPr wrap="square">
            <a:spAutoFit/>
          </a:bodyPr>
          <a:lstStyle/>
          <a:p>
            <a:pPr>
              <a:lnSpc>
                <a:spcPct val="13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192.168.14.0/23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8" name="Straight Connector 8"/>
          <p:cNvCxnSpPr/>
          <p:nvPr/>
        </p:nvCxnSpPr>
        <p:spPr bwMode="auto">
          <a:xfrm>
            <a:off x="4848428" y="3268787"/>
            <a:ext cx="0" cy="2770984"/>
          </a:xfrm>
          <a:prstGeom prst="line">
            <a:avLst/>
          </a:prstGeom>
          <a:solidFill>
            <a:schemeClr val="accent1"/>
          </a:solidFill>
          <a:ln w="25400" cap="flat" cmpd="sng" algn="ctr">
            <a:solidFill>
              <a:srgbClr val="EC7061"/>
            </a:solidFill>
            <a:prstDash val="sysDot"/>
            <a:round/>
            <a:headEnd type="none" w="med" len="med"/>
            <a:tailEnd type="none" w="med" len="med"/>
          </a:ln>
          <a:effectLst/>
        </p:spPr>
      </p:cxnSp>
      <p:sp>
        <p:nvSpPr>
          <p:cNvPr id="71" name="圆角矩形 75"/>
          <p:cNvSpPr/>
          <p:nvPr/>
        </p:nvSpPr>
        <p:spPr>
          <a:xfrm>
            <a:off x="7833078" y="3476583"/>
            <a:ext cx="1653822" cy="2357055"/>
          </a:xfrm>
          <a:prstGeom prst="roundRect">
            <a:avLst>
              <a:gd name="adj" fmla="val 874"/>
            </a:avLst>
          </a:prstGeom>
          <a:noFill/>
          <a:ln w="12700" cap="flat" cmpd="sng" algn="ctr">
            <a:solidFill>
              <a:sysClr val="window" lastClr="FFFFFF">
                <a:lumMod val="75000"/>
              </a:sysClr>
            </a:solidFill>
            <a:prstDash val="solid"/>
            <a:miter lim="800000"/>
          </a:ln>
          <a:effectLst/>
        </p:spPr>
        <p:txBody>
          <a:bodyPr wrap="square" lIns="72000" tIns="36000" rIns="72000" bIns="36000" rtlCol="0" anchor="t" anchorCtr="0">
            <a:noAutofit/>
          </a:bodyPr>
          <a:lstStyle/>
          <a:p>
            <a:pPr marR="0" lvl="0" algn="just" defTabSz="914400" eaLnBrk="1" fontAlgn="auto" latinLnBrk="0" hangingPunct="1">
              <a:lnSpc>
                <a:spcPts val="2600"/>
              </a:lnSpc>
              <a:spcBef>
                <a:spcPts val="0"/>
              </a:spcBef>
              <a:spcAft>
                <a:spcPts val="600"/>
              </a:spcAft>
              <a:buClrTx/>
              <a:buSzTx/>
              <a:tabLst/>
              <a:defRPr/>
            </a:pPr>
            <a:endParaRPr kumimoji="0" lang="en-US" altLang="zh-CN" sz="16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下箭头 63"/>
          <p:cNvSpPr/>
          <p:nvPr/>
        </p:nvSpPr>
        <p:spPr>
          <a:xfrm rot="5400000" flipV="1">
            <a:off x="9483850" y="4336744"/>
            <a:ext cx="829759" cy="773580"/>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F2CC"/>
              </a:gs>
              <a:gs pos="100000">
                <a:sysClr val="window" lastClr="FFFFFF">
                  <a:alpha val="0"/>
                </a:sysClr>
              </a:gs>
            </a:gsLst>
            <a:lin ang="16200000" scaled="1"/>
            <a:tileRect/>
          </a:gradFill>
          <a:ln w="19050" cap="flat" cmpd="sng" algn="ctr">
            <a:gradFill flip="none" rotWithShape="1">
              <a:gsLst>
                <a:gs pos="100000">
                  <a:sysClr val="window" lastClr="FFFFFF">
                    <a:lumMod val="100000"/>
                    <a:alpha val="0"/>
                  </a:sysClr>
                </a:gs>
                <a:gs pos="31000">
                  <a:srgbClr val="FFD17D"/>
                </a:gs>
              </a:gsLst>
              <a:lin ang="162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Rectangle 5"/>
          <p:cNvSpPr/>
          <p:nvPr/>
        </p:nvSpPr>
        <p:spPr>
          <a:xfrm>
            <a:off x="10251575" y="4504707"/>
            <a:ext cx="1920922" cy="382990"/>
          </a:xfrm>
          <a:prstGeom prst="rect">
            <a:avLst/>
          </a:prstGeom>
        </p:spPr>
        <p:txBody>
          <a:bodyPr wrap="square">
            <a:spAutoFit/>
          </a:bodyPr>
          <a:lstStyle/>
          <a:p>
            <a:pPr>
              <a:lnSpc>
                <a:spcPct val="13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192.168.8.0/21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857423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接连接符 35"/>
          <p:cNvCxnSpPr/>
          <p:nvPr/>
        </p:nvCxnSpPr>
        <p:spPr bwMode="auto">
          <a:xfrm>
            <a:off x="3156632" y="3713824"/>
            <a:ext cx="0" cy="163403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 name="标题 1"/>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路由汇总需求</a:t>
            </a:r>
          </a:p>
        </p:txBody>
      </p:sp>
      <p:cxnSp>
        <p:nvCxnSpPr>
          <p:cNvPr id="38" name="直接连接符 37"/>
          <p:cNvCxnSpPr/>
          <p:nvPr/>
        </p:nvCxnSpPr>
        <p:spPr bwMode="auto">
          <a:xfrm>
            <a:off x="2112516" y="3713824"/>
            <a:ext cx="49685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a:off x="2616572" y="3353784"/>
            <a:ext cx="0" cy="360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2436552" y="4230059"/>
            <a:ext cx="4320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7" name="直接连接符 46"/>
          <p:cNvCxnSpPr/>
          <p:nvPr/>
        </p:nvCxnSpPr>
        <p:spPr bwMode="auto">
          <a:xfrm>
            <a:off x="2431836" y="4001732"/>
            <a:ext cx="0" cy="64876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9" name="直接连接符 48"/>
          <p:cNvCxnSpPr/>
          <p:nvPr/>
        </p:nvCxnSpPr>
        <p:spPr bwMode="auto">
          <a:xfrm>
            <a:off x="2112516" y="4542486"/>
            <a:ext cx="32403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6" name="Text Box 12"/>
          <p:cNvSpPr txBox="1">
            <a:spLocks noChangeArrowheads="1"/>
          </p:cNvSpPr>
          <p:nvPr/>
        </p:nvSpPr>
        <p:spPr bwMode="auto">
          <a:xfrm>
            <a:off x="5183691" y="3988565"/>
            <a:ext cx="1233570"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pP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的路由</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表</a:t>
            </a:r>
          </a:p>
        </p:txBody>
      </p:sp>
      <p:sp>
        <p:nvSpPr>
          <p:cNvPr id="108" name="TextBox 8"/>
          <p:cNvSpPr txBox="1">
            <a:spLocks noChangeArrowheads="1"/>
          </p:cNvSpPr>
          <p:nvPr/>
        </p:nvSpPr>
        <p:spPr bwMode="auto">
          <a:xfrm>
            <a:off x="3435174" y="4088555"/>
            <a:ext cx="532518" cy="3466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RTA</a:t>
            </a:r>
          </a:p>
        </p:txBody>
      </p:sp>
      <p:cxnSp>
        <p:nvCxnSpPr>
          <p:cNvPr id="118" name="直接连接符 117"/>
          <p:cNvCxnSpPr/>
          <p:nvPr/>
        </p:nvCxnSpPr>
        <p:spPr bwMode="auto">
          <a:xfrm>
            <a:off x="3804704" y="3353784"/>
            <a:ext cx="0" cy="360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0" name="直接连接符 129"/>
          <p:cNvCxnSpPr/>
          <p:nvPr/>
        </p:nvCxnSpPr>
        <p:spPr bwMode="auto">
          <a:xfrm>
            <a:off x="5244864" y="3353784"/>
            <a:ext cx="0" cy="360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4" name="直接连接符 133"/>
          <p:cNvCxnSpPr/>
          <p:nvPr/>
        </p:nvCxnSpPr>
        <p:spPr bwMode="auto">
          <a:xfrm>
            <a:off x="6864536" y="3353784"/>
            <a:ext cx="0" cy="360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7" name="Freeform 159"/>
          <p:cNvSpPr/>
          <p:nvPr/>
        </p:nvSpPr>
        <p:spPr>
          <a:xfrm flipH="1">
            <a:off x="845015" y="4127709"/>
            <a:ext cx="1262680" cy="66003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Freeform 159"/>
          <p:cNvSpPr/>
          <p:nvPr/>
        </p:nvSpPr>
        <p:spPr>
          <a:xfrm flipH="1">
            <a:off x="837532" y="3268619"/>
            <a:ext cx="1262680" cy="66003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Freeform 159"/>
          <p:cNvSpPr/>
          <p:nvPr/>
        </p:nvSpPr>
        <p:spPr>
          <a:xfrm flipH="1">
            <a:off x="1913653" y="2736770"/>
            <a:ext cx="1262680" cy="66003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Freeform 159"/>
          <p:cNvSpPr/>
          <p:nvPr/>
        </p:nvSpPr>
        <p:spPr>
          <a:xfrm flipH="1">
            <a:off x="3366831" y="2736770"/>
            <a:ext cx="1262680" cy="66003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Freeform 159"/>
          <p:cNvSpPr/>
          <p:nvPr/>
        </p:nvSpPr>
        <p:spPr>
          <a:xfrm flipH="1">
            <a:off x="4723732" y="2736770"/>
            <a:ext cx="1262680" cy="66003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Freeform 159"/>
          <p:cNvSpPr/>
          <p:nvPr/>
        </p:nvSpPr>
        <p:spPr>
          <a:xfrm flipH="1">
            <a:off x="6176910" y="2736770"/>
            <a:ext cx="1262680" cy="66003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矩形: 圆角 90">
            <a:extLst>
              <a:ext uri="{FF2B5EF4-FFF2-40B4-BE49-F238E27FC236}">
                <a16:creationId xmlns:a16="http://schemas.microsoft.com/office/drawing/2014/main" id="{B453FC51-4FB9-4368-8B4C-3C2E2F8C106B}"/>
              </a:ext>
            </a:extLst>
          </p:cNvPr>
          <p:cNvSpPr/>
          <p:nvPr/>
        </p:nvSpPr>
        <p:spPr>
          <a:xfrm>
            <a:off x="5035964" y="4377132"/>
            <a:ext cx="1545152" cy="1773176"/>
          </a:xfrm>
          <a:prstGeom prst="roundRect">
            <a:avLst>
              <a:gd name="adj" fmla="val 5813"/>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192.168.1.0/24</a:t>
            </a:r>
          </a:p>
          <a:p>
            <a:pP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192.168.2.0/24</a:t>
            </a: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192.168.3.0/24</a:t>
            </a:r>
          </a:p>
          <a:p>
            <a:pP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192.168.4.0/24</a:t>
            </a:r>
          </a:p>
          <a:p>
            <a:pP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192.168.5.0/24</a:t>
            </a:r>
          </a:p>
          <a:p>
            <a:pP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192.168.6.0/24</a:t>
            </a: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pP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pP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pP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lvl="0">
              <a:lnSpc>
                <a:spcPct val="130000"/>
              </a:lnSpc>
            </a:pP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1" name="直接箭头连接符 80"/>
          <p:cNvCxnSpPr/>
          <p:nvPr/>
        </p:nvCxnSpPr>
        <p:spPr>
          <a:xfrm flipH="1">
            <a:off x="6546692" y="5096230"/>
            <a:ext cx="351370"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2" name="圆角矩形 81"/>
          <p:cNvSpPr/>
          <p:nvPr/>
        </p:nvSpPr>
        <p:spPr>
          <a:xfrm>
            <a:off x="6899568" y="4449467"/>
            <a:ext cx="4738250" cy="1267842"/>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30000"/>
              </a:lnSpc>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对于</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而言，如果要到达</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的直连网段，自然是要有路由的，若手工为每个网段配置一条静态路由，这就意味着要配置大量静态路由，工作量太大，</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的路由表也将变得非常臃肿。</a:t>
            </a:r>
          </a:p>
        </p:txBody>
      </p:sp>
      <p:sp>
        <p:nvSpPr>
          <p:cNvPr id="83" name="Freeform 67"/>
          <p:cNvSpPr/>
          <p:nvPr/>
        </p:nvSpPr>
        <p:spPr>
          <a:xfrm rot="1796596" flipV="1">
            <a:off x="3953919" y="4985527"/>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矩形 85"/>
          <p:cNvSpPr/>
          <p:nvPr/>
        </p:nvSpPr>
        <p:spPr>
          <a:xfrm>
            <a:off x="444729" y="1135881"/>
            <a:ext cx="11302541" cy="970522"/>
          </a:xfrm>
          <a:prstGeom prst="rect">
            <a:avLst/>
          </a:prstGeom>
        </p:spPr>
        <p:txBody>
          <a:bodyPr wrap="square">
            <a:spAutoFit/>
          </a:bodyPr>
          <a:lstStyle/>
          <a:p>
            <a:pPr marL="285750" lvl="0" indent="-285750" algn="just" defTabSz="914034">
              <a:lnSpc>
                <a:spcPct val="140000"/>
              </a:lnSpc>
              <a:spcBef>
                <a:spcPts val="792"/>
              </a:spcBef>
              <a:spcAft>
                <a:spcPct val="0"/>
              </a:spcAft>
              <a:buSzPct val="100000"/>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子网划分、</a:t>
            </a:r>
            <a:r>
              <a:rPr lang="en-US" altLang="zh-CN"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VLSM</a:t>
            </a: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解决了地址空间浪费的问题，但同时也带了新的问题：路由表中的路由条目数量增加。</a:t>
            </a:r>
            <a:endParaRPr lang="en-US" altLang="zh-CN"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2279" lvl="0" indent="-302279" algn="just" defTabSz="914034">
              <a:lnSpc>
                <a:spcPct val="140000"/>
              </a:lnSpc>
              <a:spcBef>
                <a:spcPts val="792"/>
              </a:spcBef>
              <a:spcAft>
                <a:spcPct val="0"/>
              </a:spcAft>
              <a:buSzPct val="100000"/>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为减少路由条目数量可以使用路由汇总。</a:t>
            </a:r>
          </a:p>
        </p:txBody>
      </p:sp>
      <p:pic>
        <p:nvPicPr>
          <p:cNvPr id="87"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2864898" y="4010831"/>
            <a:ext cx="610187" cy="499244"/>
          </a:xfrm>
          <a:prstGeom prst="rect">
            <a:avLst/>
          </a:prstGeom>
          <a:noFill/>
        </p:spPr>
      </p:pic>
      <p:sp>
        <p:nvSpPr>
          <p:cNvPr id="3" name="矩形 2"/>
          <p:cNvSpPr/>
          <p:nvPr/>
        </p:nvSpPr>
        <p:spPr>
          <a:xfrm>
            <a:off x="803412" y="3486012"/>
            <a:ext cx="1388522" cy="346698"/>
          </a:xfrm>
          <a:prstGeom prst="rect">
            <a:avLst/>
          </a:prstGeom>
        </p:spPr>
        <p:txBody>
          <a:bodyPr wrap="none">
            <a:spAutoFit/>
          </a:bodyPr>
          <a:lstStyle/>
          <a:p>
            <a:pPr lvl="0">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192.168.2.0/24</a:t>
            </a:r>
          </a:p>
        </p:txBody>
      </p:sp>
      <p:sp>
        <p:nvSpPr>
          <p:cNvPr id="4" name="矩形 3"/>
          <p:cNvSpPr/>
          <p:nvPr/>
        </p:nvSpPr>
        <p:spPr>
          <a:xfrm>
            <a:off x="803412" y="4411549"/>
            <a:ext cx="1388522" cy="346698"/>
          </a:xfrm>
          <a:prstGeom prst="rect">
            <a:avLst/>
          </a:prstGeom>
        </p:spPr>
        <p:txBody>
          <a:bodyPr wrap="none">
            <a:spAutoFit/>
          </a:bodyPr>
          <a:lstStyle/>
          <a:p>
            <a:pPr lvl="0">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192.168.1.0/24</a:t>
            </a: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矩形 4"/>
          <p:cNvSpPr/>
          <p:nvPr/>
        </p:nvSpPr>
        <p:spPr>
          <a:xfrm>
            <a:off x="1847528" y="2981956"/>
            <a:ext cx="1388522" cy="346698"/>
          </a:xfrm>
          <a:prstGeom prst="rect">
            <a:avLst/>
          </a:prstGeom>
        </p:spPr>
        <p:txBody>
          <a:bodyPr wrap="none">
            <a:spAutoFit/>
          </a:bodyPr>
          <a:lstStyle/>
          <a:p>
            <a:pPr lvl="0">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192.168.3.0/24</a:t>
            </a:r>
          </a:p>
        </p:txBody>
      </p:sp>
      <p:sp>
        <p:nvSpPr>
          <p:cNvPr id="6" name="矩形 5"/>
          <p:cNvSpPr/>
          <p:nvPr/>
        </p:nvSpPr>
        <p:spPr>
          <a:xfrm>
            <a:off x="3278980" y="2981956"/>
            <a:ext cx="1388522" cy="346698"/>
          </a:xfrm>
          <a:prstGeom prst="rect">
            <a:avLst/>
          </a:prstGeom>
        </p:spPr>
        <p:txBody>
          <a:bodyPr wrap="none">
            <a:spAutoFit/>
          </a:bodyPr>
          <a:lstStyle/>
          <a:p>
            <a:pPr lvl="0">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192.168.4.0/24</a:t>
            </a:r>
          </a:p>
        </p:txBody>
      </p:sp>
      <p:sp>
        <p:nvSpPr>
          <p:cNvPr id="7" name="矩形 6"/>
          <p:cNvSpPr/>
          <p:nvPr/>
        </p:nvSpPr>
        <p:spPr>
          <a:xfrm>
            <a:off x="4642494" y="2981956"/>
            <a:ext cx="1388522" cy="346698"/>
          </a:xfrm>
          <a:prstGeom prst="rect">
            <a:avLst/>
          </a:prstGeom>
        </p:spPr>
        <p:txBody>
          <a:bodyPr wrap="none">
            <a:spAutoFit/>
          </a:bodyPr>
          <a:lstStyle/>
          <a:p>
            <a:pPr lvl="0">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192.168.5.0/24</a:t>
            </a:r>
          </a:p>
        </p:txBody>
      </p:sp>
      <p:sp>
        <p:nvSpPr>
          <p:cNvPr id="8" name="矩形 7"/>
          <p:cNvSpPr/>
          <p:nvPr/>
        </p:nvSpPr>
        <p:spPr>
          <a:xfrm>
            <a:off x="6096000" y="2981956"/>
            <a:ext cx="1388522" cy="346698"/>
          </a:xfrm>
          <a:prstGeom prst="rect">
            <a:avLst/>
          </a:prstGeom>
        </p:spPr>
        <p:txBody>
          <a:bodyPr wrap="none">
            <a:spAutoFit/>
          </a:bodyPr>
          <a:lstStyle/>
          <a:p>
            <a:pPr lvl="0">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192.168.6.0/24</a:t>
            </a:r>
          </a:p>
        </p:txBody>
      </p:sp>
      <p:grpSp>
        <p:nvGrpSpPr>
          <p:cNvPr id="40" name="组合 39"/>
          <p:cNvGrpSpPr/>
          <p:nvPr/>
        </p:nvGrpSpPr>
        <p:grpSpPr>
          <a:xfrm>
            <a:off x="7281455" y="126000"/>
            <a:ext cx="4754970" cy="288000"/>
            <a:chOff x="6713130" y="293625"/>
            <a:chExt cx="4754970" cy="288000"/>
          </a:xfrm>
        </p:grpSpPr>
        <p:sp>
          <p:nvSpPr>
            <p:cNvPr id="41" name="五边形 40"/>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燕尾形 42"/>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44" name="燕尾形 43"/>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46" name="燕尾形 45"/>
            <p:cNvSpPr/>
            <p:nvPr/>
          </p:nvSpPr>
          <p:spPr bwMode="auto">
            <a:xfrm>
              <a:off x="1020810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pic>
        <p:nvPicPr>
          <p:cNvPr id="37"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2864898" y="5174612"/>
            <a:ext cx="610187" cy="499244"/>
          </a:xfrm>
          <a:prstGeom prst="rect">
            <a:avLst/>
          </a:prstGeom>
          <a:noFill/>
        </p:spPr>
      </p:pic>
      <p:sp>
        <p:nvSpPr>
          <p:cNvPr id="39" name="TextBox 8"/>
          <p:cNvSpPr txBox="1">
            <a:spLocks noChangeArrowheads="1"/>
          </p:cNvSpPr>
          <p:nvPr/>
        </p:nvSpPr>
        <p:spPr bwMode="auto">
          <a:xfrm>
            <a:off x="3435174" y="5250885"/>
            <a:ext cx="521297" cy="3466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RTB</a:t>
            </a:r>
            <a:endPar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4820383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路由汇总简介</a:t>
            </a:r>
          </a:p>
        </p:txBody>
      </p:sp>
      <p:sp>
        <p:nvSpPr>
          <p:cNvPr id="31" name="TextBox 8"/>
          <p:cNvSpPr txBox="1">
            <a:spLocks noChangeArrowheads="1"/>
          </p:cNvSpPr>
          <p:nvPr/>
        </p:nvSpPr>
        <p:spPr bwMode="auto">
          <a:xfrm>
            <a:off x="1041149" y="2385903"/>
            <a:ext cx="532518" cy="3466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RTA</a:t>
            </a:r>
          </a:p>
        </p:txBody>
      </p:sp>
      <p:sp>
        <p:nvSpPr>
          <p:cNvPr id="49" name="TextBox 32"/>
          <p:cNvSpPr txBox="1">
            <a:spLocks noChangeArrowheads="1"/>
          </p:cNvSpPr>
          <p:nvPr/>
        </p:nvSpPr>
        <p:spPr bwMode="auto">
          <a:xfrm>
            <a:off x="4646805" y="2063512"/>
            <a:ext cx="1186543"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10.1.1.0/24</a:t>
            </a:r>
          </a:p>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10.1.2.0/24</a:t>
            </a:r>
          </a:p>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10.1.10.0/24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矩形 52"/>
          <p:cNvSpPr/>
          <p:nvPr/>
        </p:nvSpPr>
        <p:spPr>
          <a:xfrm>
            <a:off x="1563702" y="2966455"/>
            <a:ext cx="814647"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12.1.1.1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6" name="直接连接符 35"/>
          <p:cNvCxnSpPr>
            <a:stCxn id="38" idx="3"/>
          </p:cNvCxnSpPr>
          <p:nvPr/>
        </p:nvCxnSpPr>
        <p:spPr bwMode="auto">
          <a:xfrm flipV="1">
            <a:off x="4382796" y="2943861"/>
            <a:ext cx="269089" cy="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4651885" y="2427176"/>
            <a:ext cx="0" cy="11514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直接连接符 57"/>
          <p:cNvCxnSpPr>
            <a:stCxn id="39" idx="3"/>
            <a:endCxn id="38" idx="1"/>
          </p:cNvCxnSpPr>
          <p:nvPr/>
        </p:nvCxnSpPr>
        <p:spPr bwMode="auto">
          <a:xfrm>
            <a:off x="1612502" y="2943971"/>
            <a:ext cx="216010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9" name="TextBox 8"/>
          <p:cNvSpPr txBox="1">
            <a:spLocks noChangeArrowheads="1"/>
          </p:cNvSpPr>
          <p:nvPr/>
        </p:nvSpPr>
        <p:spPr bwMode="auto">
          <a:xfrm>
            <a:off x="3817054" y="2385903"/>
            <a:ext cx="521297"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RTB</a:t>
            </a:r>
          </a:p>
        </p:txBody>
      </p:sp>
      <p:sp>
        <p:nvSpPr>
          <p:cNvPr id="61" name="矩形 60"/>
          <p:cNvSpPr/>
          <p:nvPr/>
        </p:nvSpPr>
        <p:spPr>
          <a:xfrm>
            <a:off x="3035660" y="2647675"/>
            <a:ext cx="814647"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12.1.1.2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矩形 61"/>
          <p:cNvSpPr/>
          <p:nvPr/>
        </p:nvSpPr>
        <p:spPr>
          <a:xfrm>
            <a:off x="587388" y="4253122"/>
            <a:ext cx="4139732" cy="346698"/>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route-static 10.1.0.0 16 12.1.1.2</a:t>
            </a:r>
          </a:p>
        </p:txBody>
      </p:sp>
      <p:pic>
        <p:nvPicPr>
          <p:cNvPr id="38"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3772609" y="2694349"/>
            <a:ext cx="610187" cy="499244"/>
          </a:xfrm>
          <a:prstGeom prst="rect">
            <a:avLst/>
          </a:prstGeom>
          <a:noFill/>
        </p:spPr>
      </p:pic>
      <p:pic>
        <p:nvPicPr>
          <p:cNvPr id="39"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1002315" y="2694349"/>
            <a:ext cx="610187" cy="499244"/>
          </a:xfrm>
          <a:prstGeom prst="rect">
            <a:avLst/>
          </a:prstGeom>
          <a:noFill/>
        </p:spPr>
      </p:pic>
      <p:sp>
        <p:nvSpPr>
          <p:cNvPr id="41" name="下箭头 63"/>
          <p:cNvSpPr/>
          <p:nvPr/>
        </p:nvSpPr>
        <p:spPr>
          <a:xfrm rot="10800000" flipV="1">
            <a:off x="767408" y="3212890"/>
            <a:ext cx="1080000"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圆角矩形 41"/>
          <p:cNvSpPr/>
          <p:nvPr/>
        </p:nvSpPr>
        <p:spPr>
          <a:xfrm>
            <a:off x="752026" y="4968997"/>
            <a:ext cx="3810457" cy="1107953"/>
          </a:xfrm>
          <a:prstGeom prst="roundRect">
            <a:avLst>
              <a:gd name="adj" fmla="val 2303"/>
            </a:avLst>
          </a:prstGeom>
          <a:solidFill>
            <a:srgbClr val="FFFFCC"/>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30000"/>
              </a:lnSpc>
            </a:pP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上配置前往</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的直连网段</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10.1.1.0/24</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10.1.2.0/24…10.1.10.0/24</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的静态路由，这些路由拥有相同的下一跳，可以对这些路由进行路由汇总。</a:t>
            </a:r>
          </a:p>
        </p:txBody>
      </p:sp>
      <p:cxnSp>
        <p:nvCxnSpPr>
          <p:cNvPr id="43" name="直接箭头连接符 42"/>
          <p:cNvCxnSpPr>
            <a:stCxn id="62" idx="2"/>
            <a:endCxn id="42" idx="0"/>
          </p:cNvCxnSpPr>
          <p:nvPr/>
        </p:nvCxnSpPr>
        <p:spPr>
          <a:xfrm>
            <a:off x="2657254" y="4599820"/>
            <a:ext cx="1" cy="369177"/>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6137887" y="2867658"/>
            <a:ext cx="5608026" cy="2365776"/>
          </a:xfrm>
          <a:prstGeom prst="rect">
            <a:avLst/>
          </a:prstGeom>
        </p:spPr>
        <p:txBody>
          <a:bodyPr wrap="square">
            <a:spAutoFit/>
          </a:bodyPr>
          <a:lstStyle/>
          <a:p>
            <a:pPr marL="302279" lvl="0" indent="-302279" algn="just" defTabSz="914034">
              <a:lnSpc>
                <a:spcPct val="140000"/>
              </a:lnSpc>
              <a:spcBef>
                <a:spcPts val="792"/>
              </a:spcBef>
              <a:spcAft>
                <a:spcPct val="0"/>
              </a:spcAft>
              <a:buSzPct val="100000"/>
              <a:buFont typeface="Arial" panose="020B0604020202020204" pitchFamily="34" charset="0"/>
              <a:buChar char="•"/>
            </a:pP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路由汇总将一组</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具有相同前缀</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的路由汇聚成一条路由，从而达到减小路由表规模以及优化设备资源利用率的目的</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302279" lvl="0" indent="-302279" algn="just" defTabSz="914034">
              <a:lnSpc>
                <a:spcPct val="140000"/>
              </a:lnSpc>
              <a:spcBef>
                <a:spcPts val="792"/>
              </a:spcBef>
              <a:spcAft>
                <a:spcPct val="0"/>
              </a:spcAft>
              <a:buSzPct val="100000"/>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路由汇总采用了</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CIDR</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的思想：将相同前缀的地址聚合成一个。</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302279" lvl="0" indent="-302279" algn="just" defTabSz="914034">
              <a:lnSpc>
                <a:spcPct val="140000"/>
              </a:lnSpc>
              <a:spcBef>
                <a:spcPts val="792"/>
              </a:spcBef>
              <a:spcAft>
                <a:spcPct val="0"/>
              </a:spcAft>
              <a:buSzPct val="100000"/>
              <a:buFont typeface="Arial" panose="020B0604020202020204" pitchFamily="34" charset="0"/>
              <a:buChar char="•"/>
            </a:pP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我们把汇聚之前的这组路由称为精细路由或明细路由，把汇聚之后的这条路由称为汇总路由或聚合路由。</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6" name="组合 25"/>
          <p:cNvGrpSpPr/>
          <p:nvPr/>
        </p:nvGrpSpPr>
        <p:grpSpPr>
          <a:xfrm>
            <a:off x="7281455" y="126000"/>
            <a:ext cx="4754970" cy="288000"/>
            <a:chOff x="6713130" y="293625"/>
            <a:chExt cx="4754970" cy="288000"/>
          </a:xfrm>
        </p:grpSpPr>
        <p:sp>
          <p:nvSpPr>
            <p:cNvPr id="27" name="五边形 26"/>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燕尾形 27"/>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32" name="燕尾形 31"/>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40" name="燕尾形 39"/>
            <p:cNvSpPr/>
            <p:nvPr/>
          </p:nvSpPr>
          <p:spPr bwMode="auto">
            <a:xfrm>
              <a:off x="1020810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Tree>
    <p:extLst>
      <p:ext uri="{BB962C8B-B14F-4D97-AF65-F5344CB8AC3E}">
        <p14:creationId xmlns:p14="http://schemas.microsoft.com/office/powerpoint/2010/main" val="1728977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bwMode="auto">
          <a:xfrm>
            <a:off x="8148228" y="1340768"/>
            <a:ext cx="1656184" cy="252182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矩形 28"/>
          <p:cNvSpPr/>
          <p:nvPr/>
        </p:nvSpPr>
        <p:spPr bwMode="auto">
          <a:xfrm>
            <a:off x="1523492" y="1340768"/>
            <a:ext cx="6588732" cy="252182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矩形 29"/>
          <p:cNvSpPr/>
          <p:nvPr/>
        </p:nvSpPr>
        <p:spPr>
          <a:xfrm>
            <a:off x="5195900" y="3475623"/>
            <a:ext cx="1365051" cy="386965"/>
          </a:xfrm>
          <a:prstGeom prst="rect">
            <a:avLst/>
          </a:prstGeom>
        </p:spPr>
        <p:txBody>
          <a:bodyPr wrap="square">
            <a:spAutoFit/>
          </a:bodyPr>
          <a:lstStyle/>
          <a:p>
            <a:pPr algn="ctr">
              <a:lnSpc>
                <a:spcPct val="130000"/>
              </a:lnSpc>
            </a:pP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网络部分</a:t>
            </a:r>
          </a:p>
        </p:txBody>
      </p:sp>
      <p:sp>
        <p:nvSpPr>
          <p:cNvPr id="2" name="标题 1"/>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汇总计算</a:t>
            </a:r>
          </a:p>
        </p:txBody>
      </p:sp>
      <p:sp>
        <p:nvSpPr>
          <p:cNvPr id="8" name="文本框 7"/>
          <p:cNvSpPr txBox="1"/>
          <p:nvPr/>
        </p:nvSpPr>
        <p:spPr bwMode="auto">
          <a:xfrm>
            <a:off x="628073" y="4959730"/>
            <a:ext cx="10935854" cy="12253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302279" indent="-302279" algn="just" defTabSz="914034">
              <a:lnSpc>
                <a:spcPct val="140000"/>
              </a:lnSpc>
              <a:spcBef>
                <a:spcPts val="792"/>
              </a:spcBef>
              <a:spcAft>
                <a:spcPct val="0"/>
              </a:spcAft>
              <a:buSzPct val="100000"/>
              <a:buFont typeface="Arial" panose="020B0604020202020204" pitchFamily="34" charset="0"/>
              <a:buChar char="•"/>
            </a:pPr>
            <a:r>
              <a:rPr lang="zh-CN" altLang="en-US" sz="16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基于一系列连续的、有规律的</a:t>
            </a:r>
            <a:r>
              <a:rPr lang="en-US" altLang="zh-CN" sz="16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6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网段，如果需计算相应的汇总路由，且确保得出的汇总路由刚好“囊括”上述</a:t>
            </a:r>
            <a:r>
              <a:rPr lang="en-US" altLang="zh-CN" sz="16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6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网段，则需保证汇总路由的掩码长度尽可能长。</a:t>
            </a:r>
            <a:endParaRPr lang="en-US" altLang="zh-CN" sz="16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2279" indent="-302279" algn="just" defTabSz="914034">
              <a:lnSpc>
                <a:spcPct val="140000"/>
              </a:lnSpc>
              <a:spcBef>
                <a:spcPts val="792"/>
              </a:spcBef>
              <a:spcAft>
                <a:spcPct val="0"/>
              </a:spcAft>
              <a:buSzPct val="100000"/>
              <a:buFont typeface="Arial" panose="020B0604020202020204" pitchFamily="34" charset="0"/>
              <a:buChar char="•"/>
            </a:pPr>
            <a:r>
              <a:rPr lang="zh-CN" altLang="en-US" sz="16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诀窍在于：</a:t>
            </a:r>
            <a:r>
              <a:rPr lang="zh-CN" altLang="zh-CN" sz="1600">
                <a:latin typeface="Huawei Sans" panose="020C0503030203020204" pitchFamily="34" charset="0"/>
                <a:ea typeface="方正兰亭黑简体" panose="02000000000000000000" pitchFamily="2" charset="-122"/>
                <a:sym typeface="Huawei Sans" panose="020C0503030203020204" pitchFamily="34" charset="0"/>
              </a:rPr>
              <a:t>将明细路由的目的网络地址都换算成二进制，然后排列起来，找出所有目的网络地址中“相同的比特位”。</a:t>
            </a:r>
            <a:endPar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9" name="Rectangle 5"/>
          <p:cNvSpPr/>
          <p:nvPr/>
        </p:nvSpPr>
        <p:spPr>
          <a:xfrm>
            <a:off x="1679455" y="1862426"/>
            <a:ext cx="1572230" cy="332720"/>
          </a:xfrm>
          <a:prstGeom prst="rect">
            <a:avLst/>
          </a:prstGeom>
        </p:spPr>
        <p:txBody>
          <a:bodyPr wrap="square">
            <a:spAutoFit/>
          </a:bodyPr>
          <a:lstStyle/>
          <a:p>
            <a:pPr algn="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0" name="Table 37"/>
          <p:cNvGraphicFramePr>
            <a:graphicFrameLocks noGrp="1"/>
          </p:cNvGraphicFramePr>
          <p:nvPr>
            <p:extLst>
              <p:ext uri="{D42A27DB-BD31-4B8C-83A1-F6EECF244321}">
                <p14:modId xmlns:p14="http://schemas.microsoft.com/office/powerpoint/2010/main" val="341796589"/>
              </p:ext>
            </p:extLst>
          </p:nvPr>
        </p:nvGraphicFramePr>
        <p:xfrm>
          <a:off x="3358492" y="1854387"/>
          <a:ext cx="1463732"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58750">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Table 38"/>
          <p:cNvGraphicFramePr>
            <a:graphicFrameLocks noGrp="1"/>
          </p:cNvGraphicFramePr>
          <p:nvPr>
            <p:extLst>
              <p:ext uri="{D42A27DB-BD31-4B8C-83A1-F6EECF244321}">
                <p14:modId xmlns:p14="http://schemas.microsoft.com/office/powerpoint/2010/main" val="727129159"/>
              </p:ext>
            </p:extLst>
          </p:nvPr>
        </p:nvGraphicFramePr>
        <p:xfrm>
          <a:off x="4979876" y="1854387"/>
          <a:ext cx="1491408"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 name="Table 39"/>
          <p:cNvGraphicFramePr>
            <a:graphicFrameLocks noGrp="1"/>
          </p:cNvGraphicFramePr>
          <p:nvPr>
            <p:extLst>
              <p:ext uri="{D42A27DB-BD31-4B8C-83A1-F6EECF244321}">
                <p14:modId xmlns:p14="http://schemas.microsoft.com/office/powerpoint/2010/main" val="827659193"/>
              </p:ext>
            </p:extLst>
          </p:nvPr>
        </p:nvGraphicFramePr>
        <p:xfrm>
          <a:off x="6564052" y="1854387"/>
          <a:ext cx="1491408"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 name="Table 40"/>
          <p:cNvGraphicFramePr>
            <a:graphicFrameLocks noGrp="1"/>
          </p:cNvGraphicFramePr>
          <p:nvPr>
            <p:extLst>
              <p:ext uri="{D42A27DB-BD31-4B8C-83A1-F6EECF244321}">
                <p14:modId xmlns:p14="http://schemas.microsoft.com/office/powerpoint/2010/main" val="2596589908"/>
              </p:ext>
            </p:extLst>
          </p:nvPr>
        </p:nvGraphicFramePr>
        <p:xfrm>
          <a:off x="8168988" y="1854387"/>
          <a:ext cx="1470082"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65100">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 name="Rectangle 41"/>
          <p:cNvSpPr/>
          <p:nvPr/>
        </p:nvSpPr>
        <p:spPr>
          <a:xfrm>
            <a:off x="1679455" y="2494438"/>
            <a:ext cx="1572229" cy="332720"/>
          </a:xfrm>
          <a:prstGeom prst="rect">
            <a:avLst/>
          </a:prstGeom>
        </p:spPr>
        <p:txBody>
          <a:bodyPr wrap="square">
            <a:spAutoFit/>
          </a:bodyPr>
          <a:lstStyle/>
          <a:p>
            <a:pPr algn="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192.168.2.0/24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5" name="Table 42"/>
          <p:cNvGraphicFramePr>
            <a:graphicFrameLocks noGrp="1"/>
          </p:cNvGraphicFramePr>
          <p:nvPr>
            <p:extLst>
              <p:ext uri="{D42A27DB-BD31-4B8C-83A1-F6EECF244321}">
                <p14:modId xmlns:p14="http://schemas.microsoft.com/office/powerpoint/2010/main" val="2695297174"/>
              </p:ext>
            </p:extLst>
          </p:nvPr>
        </p:nvGraphicFramePr>
        <p:xfrm>
          <a:off x="3358492" y="2486399"/>
          <a:ext cx="1463732"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58750">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 name="Table 43"/>
          <p:cNvGraphicFramePr>
            <a:graphicFrameLocks noGrp="1"/>
          </p:cNvGraphicFramePr>
          <p:nvPr>
            <p:extLst>
              <p:ext uri="{D42A27DB-BD31-4B8C-83A1-F6EECF244321}">
                <p14:modId xmlns:p14="http://schemas.microsoft.com/office/powerpoint/2010/main" val="3806822465"/>
              </p:ext>
            </p:extLst>
          </p:nvPr>
        </p:nvGraphicFramePr>
        <p:xfrm>
          <a:off x="4979876" y="2486399"/>
          <a:ext cx="1491408"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 name="Table 44"/>
          <p:cNvGraphicFramePr>
            <a:graphicFrameLocks noGrp="1"/>
          </p:cNvGraphicFramePr>
          <p:nvPr>
            <p:extLst>
              <p:ext uri="{D42A27DB-BD31-4B8C-83A1-F6EECF244321}">
                <p14:modId xmlns:p14="http://schemas.microsoft.com/office/powerpoint/2010/main" val="3132534246"/>
              </p:ext>
            </p:extLst>
          </p:nvPr>
        </p:nvGraphicFramePr>
        <p:xfrm>
          <a:off x="6564052" y="2486399"/>
          <a:ext cx="1491408"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1</a:t>
                      </a:r>
                      <a:endPar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 name="Table 45"/>
          <p:cNvGraphicFramePr>
            <a:graphicFrameLocks noGrp="1"/>
          </p:cNvGraphicFramePr>
          <p:nvPr>
            <p:extLst>
              <p:ext uri="{D42A27DB-BD31-4B8C-83A1-F6EECF244321}">
                <p14:modId xmlns:p14="http://schemas.microsoft.com/office/powerpoint/2010/main" val="3456391137"/>
              </p:ext>
            </p:extLst>
          </p:nvPr>
        </p:nvGraphicFramePr>
        <p:xfrm>
          <a:off x="8168988" y="2486399"/>
          <a:ext cx="1491408"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 name="Rectangle 46"/>
          <p:cNvSpPr/>
          <p:nvPr/>
        </p:nvSpPr>
        <p:spPr>
          <a:xfrm>
            <a:off x="1679455" y="3113003"/>
            <a:ext cx="1572229" cy="382990"/>
          </a:xfrm>
          <a:prstGeom prst="rect">
            <a:avLst/>
          </a:prstGeom>
        </p:spPr>
        <p:txBody>
          <a:bodyPr wrap="square">
            <a:spAutoFit/>
          </a:bodyPr>
          <a:lstStyle/>
          <a:p>
            <a:pPr algn="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192.168.3.0/24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20" name="Table 47"/>
          <p:cNvGraphicFramePr>
            <a:graphicFrameLocks noGrp="1"/>
          </p:cNvGraphicFramePr>
          <p:nvPr>
            <p:extLst>
              <p:ext uri="{D42A27DB-BD31-4B8C-83A1-F6EECF244321}">
                <p14:modId xmlns:p14="http://schemas.microsoft.com/office/powerpoint/2010/main" val="1470258006"/>
              </p:ext>
            </p:extLst>
          </p:nvPr>
        </p:nvGraphicFramePr>
        <p:xfrm>
          <a:off x="3358492" y="3104964"/>
          <a:ext cx="1463732"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58750">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1" name="Table 48"/>
          <p:cNvGraphicFramePr>
            <a:graphicFrameLocks noGrp="1"/>
          </p:cNvGraphicFramePr>
          <p:nvPr>
            <p:extLst>
              <p:ext uri="{D42A27DB-BD31-4B8C-83A1-F6EECF244321}">
                <p14:modId xmlns:p14="http://schemas.microsoft.com/office/powerpoint/2010/main" val="2401572479"/>
              </p:ext>
            </p:extLst>
          </p:nvPr>
        </p:nvGraphicFramePr>
        <p:xfrm>
          <a:off x="4979876" y="3104964"/>
          <a:ext cx="1491408"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2" name="Table 49"/>
          <p:cNvGraphicFramePr>
            <a:graphicFrameLocks noGrp="1"/>
          </p:cNvGraphicFramePr>
          <p:nvPr>
            <p:extLst>
              <p:ext uri="{D42A27DB-BD31-4B8C-83A1-F6EECF244321}">
                <p14:modId xmlns:p14="http://schemas.microsoft.com/office/powerpoint/2010/main" val="1618299129"/>
              </p:ext>
            </p:extLst>
          </p:nvPr>
        </p:nvGraphicFramePr>
        <p:xfrm>
          <a:off x="6564052" y="3104964"/>
          <a:ext cx="1491408"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1</a:t>
                      </a:r>
                      <a:endPar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3" name="Table 50"/>
          <p:cNvGraphicFramePr>
            <a:graphicFrameLocks noGrp="1"/>
          </p:cNvGraphicFramePr>
          <p:nvPr>
            <p:extLst>
              <p:ext uri="{D42A27DB-BD31-4B8C-83A1-F6EECF244321}">
                <p14:modId xmlns:p14="http://schemas.microsoft.com/office/powerpoint/2010/main" val="4064541141"/>
              </p:ext>
            </p:extLst>
          </p:nvPr>
        </p:nvGraphicFramePr>
        <p:xfrm>
          <a:off x="8168988" y="3104964"/>
          <a:ext cx="1470082"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65100">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4" name="Rectangle 62"/>
          <p:cNvSpPr/>
          <p:nvPr/>
        </p:nvSpPr>
        <p:spPr>
          <a:xfrm>
            <a:off x="3695680" y="1362272"/>
            <a:ext cx="626078" cy="382990"/>
          </a:xfrm>
          <a:prstGeom prst="rect">
            <a:avLst/>
          </a:prstGeom>
        </p:spPr>
        <p:txBody>
          <a:bodyPr wrap="square">
            <a:spAutoFit/>
          </a:bodyPr>
          <a:lstStyle/>
          <a:p>
            <a:pPr algn="ctr">
              <a:lnSpc>
                <a:spcPct val="130000"/>
              </a:lnSpc>
            </a:pPr>
            <a:r>
              <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192</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Rectangle 63"/>
          <p:cNvSpPr/>
          <p:nvPr/>
        </p:nvSpPr>
        <p:spPr>
          <a:xfrm>
            <a:off x="5351863" y="1362272"/>
            <a:ext cx="648072" cy="382990"/>
          </a:xfrm>
          <a:prstGeom prst="rect">
            <a:avLst/>
          </a:prstGeom>
        </p:spPr>
        <p:txBody>
          <a:bodyPr wrap="square">
            <a:spAutoFit/>
          </a:bodyPr>
          <a:lstStyle/>
          <a:p>
            <a:pPr algn="ctr">
              <a:lnSpc>
                <a:spcPct val="130000"/>
              </a:lnSpc>
            </a:pPr>
            <a:r>
              <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168</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Rectangle 64"/>
          <p:cNvSpPr/>
          <p:nvPr/>
        </p:nvSpPr>
        <p:spPr>
          <a:xfrm>
            <a:off x="7116059" y="1362272"/>
            <a:ext cx="298480" cy="382990"/>
          </a:xfrm>
          <a:prstGeom prst="rect">
            <a:avLst/>
          </a:prstGeom>
        </p:spPr>
        <p:txBody>
          <a:bodyPr wrap="square">
            <a:spAutoFit/>
          </a:bodyPr>
          <a:lstStyle/>
          <a:p>
            <a:pPr algn="ctr">
              <a:lnSpc>
                <a:spcPct val="130000"/>
              </a:lnSpc>
            </a:pPr>
            <a:r>
              <a:rPr lang="en-US" altLang="zh-CN" sz="14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X </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Rectangle 65"/>
          <p:cNvSpPr/>
          <p:nvPr/>
        </p:nvSpPr>
        <p:spPr>
          <a:xfrm>
            <a:off x="8536868" y="1362272"/>
            <a:ext cx="298480" cy="382990"/>
          </a:xfrm>
          <a:prstGeom prst="rect">
            <a:avLst/>
          </a:prstGeom>
        </p:spPr>
        <p:txBody>
          <a:bodyPr wrap="square">
            <a:spAutoFit/>
          </a:bodyPr>
          <a:lstStyle/>
          <a:p>
            <a:pPr algn="ctr">
              <a:lnSpc>
                <a:spcPct val="130000"/>
              </a:lnSpc>
            </a:pPr>
            <a:r>
              <a:rPr lang="en-US" altLang="zh-CN" sz="14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4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矩形 31"/>
          <p:cNvSpPr/>
          <p:nvPr/>
        </p:nvSpPr>
        <p:spPr>
          <a:xfrm>
            <a:off x="8148228" y="3475623"/>
            <a:ext cx="1044116" cy="386965"/>
          </a:xfrm>
          <a:prstGeom prst="rect">
            <a:avLst/>
          </a:prstGeom>
        </p:spPr>
        <p:txBody>
          <a:bodyPr wrap="square">
            <a:spAutoFit/>
          </a:bodyPr>
          <a:lstStyle/>
          <a:p>
            <a:pPr algn="ctr">
              <a:lnSpc>
                <a:spcPct val="130000"/>
              </a:lnSpc>
            </a:pP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主机部分</a:t>
            </a:r>
          </a:p>
        </p:txBody>
      </p:sp>
      <p:cxnSp>
        <p:nvCxnSpPr>
          <p:cNvPr id="34" name="Straight Connector 8"/>
          <p:cNvCxnSpPr/>
          <p:nvPr/>
        </p:nvCxnSpPr>
        <p:spPr bwMode="auto">
          <a:xfrm>
            <a:off x="7680176" y="1306088"/>
            <a:ext cx="0" cy="2770984"/>
          </a:xfrm>
          <a:prstGeom prst="line">
            <a:avLst/>
          </a:prstGeom>
          <a:solidFill>
            <a:schemeClr val="accent1"/>
          </a:solidFill>
          <a:ln w="25400" cap="flat" cmpd="sng" algn="ctr">
            <a:solidFill>
              <a:srgbClr val="EC7061"/>
            </a:solidFill>
            <a:prstDash val="sysDot"/>
            <a:round/>
            <a:headEnd type="none" w="med" len="med"/>
            <a:tailEnd type="none" w="med" len="med"/>
          </a:ln>
          <a:effectLst/>
        </p:spPr>
      </p:cxnSp>
      <p:sp>
        <p:nvSpPr>
          <p:cNvPr id="46" name="Rectangle 5"/>
          <p:cNvSpPr/>
          <p:nvPr/>
        </p:nvSpPr>
        <p:spPr>
          <a:xfrm>
            <a:off x="1703512" y="4366217"/>
            <a:ext cx="1572230" cy="382990"/>
          </a:xfrm>
          <a:prstGeom prst="rect">
            <a:avLst/>
          </a:prstGeom>
        </p:spPr>
        <p:txBody>
          <a:bodyPr wrap="square">
            <a:spAutoFit/>
          </a:bodyPr>
          <a:lstStyle/>
          <a:p>
            <a:pPr algn="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192.168.0.0/22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7" name="Table 37"/>
          <p:cNvGraphicFramePr>
            <a:graphicFrameLocks noGrp="1"/>
          </p:cNvGraphicFramePr>
          <p:nvPr>
            <p:extLst>
              <p:ext uri="{D42A27DB-BD31-4B8C-83A1-F6EECF244321}">
                <p14:modId xmlns:p14="http://schemas.microsoft.com/office/powerpoint/2010/main" val="282547851"/>
              </p:ext>
            </p:extLst>
          </p:nvPr>
        </p:nvGraphicFramePr>
        <p:xfrm>
          <a:off x="3382549" y="4358178"/>
          <a:ext cx="1463732"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58750">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8" name="Table 38"/>
          <p:cNvGraphicFramePr>
            <a:graphicFrameLocks noGrp="1"/>
          </p:cNvGraphicFramePr>
          <p:nvPr>
            <p:extLst>
              <p:ext uri="{D42A27DB-BD31-4B8C-83A1-F6EECF244321}">
                <p14:modId xmlns:p14="http://schemas.microsoft.com/office/powerpoint/2010/main" val="2582500180"/>
              </p:ext>
            </p:extLst>
          </p:nvPr>
        </p:nvGraphicFramePr>
        <p:xfrm>
          <a:off x="5003933" y="4358178"/>
          <a:ext cx="1491408"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9" name="Table 39"/>
          <p:cNvGraphicFramePr>
            <a:graphicFrameLocks noGrp="1"/>
          </p:cNvGraphicFramePr>
          <p:nvPr>
            <p:extLst>
              <p:ext uri="{D42A27DB-BD31-4B8C-83A1-F6EECF244321}">
                <p14:modId xmlns:p14="http://schemas.microsoft.com/office/powerpoint/2010/main" val="1444178370"/>
              </p:ext>
            </p:extLst>
          </p:nvPr>
        </p:nvGraphicFramePr>
        <p:xfrm>
          <a:off x="6588109" y="4358178"/>
          <a:ext cx="1491408"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0" name="Table 40"/>
          <p:cNvGraphicFramePr>
            <a:graphicFrameLocks noGrp="1"/>
          </p:cNvGraphicFramePr>
          <p:nvPr>
            <p:extLst>
              <p:ext uri="{D42A27DB-BD31-4B8C-83A1-F6EECF244321}">
                <p14:modId xmlns:p14="http://schemas.microsoft.com/office/powerpoint/2010/main" val="2291886569"/>
              </p:ext>
            </p:extLst>
          </p:nvPr>
        </p:nvGraphicFramePr>
        <p:xfrm>
          <a:off x="8193045" y="4358178"/>
          <a:ext cx="1491408"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57" name="Straight Connector 8"/>
          <p:cNvCxnSpPr/>
          <p:nvPr/>
        </p:nvCxnSpPr>
        <p:spPr bwMode="auto">
          <a:xfrm>
            <a:off x="7680176" y="4186197"/>
            <a:ext cx="0" cy="648072"/>
          </a:xfrm>
          <a:prstGeom prst="line">
            <a:avLst/>
          </a:prstGeom>
          <a:solidFill>
            <a:schemeClr val="accent1"/>
          </a:solidFill>
          <a:ln w="25400" cap="flat" cmpd="sng" algn="ctr">
            <a:solidFill>
              <a:srgbClr val="EC7061"/>
            </a:solidFill>
            <a:prstDash val="sysDot"/>
            <a:round/>
            <a:headEnd type="none" w="med" len="med"/>
            <a:tailEnd type="none" w="med" len="med"/>
          </a:ln>
          <a:effectLst/>
        </p:spPr>
      </p:cxnSp>
      <p:grpSp>
        <p:nvGrpSpPr>
          <p:cNvPr id="41" name="组合 40"/>
          <p:cNvGrpSpPr/>
          <p:nvPr/>
        </p:nvGrpSpPr>
        <p:grpSpPr>
          <a:xfrm>
            <a:off x="7261585" y="126000"/>
            <a:ext cx="4754970" cy="288000"/>
            <a:chOff x="6713130" y="293625"/>
            <a:chExt cx="4754970" cy="288000"/>
          </a:xfrm>
        </p:grpSpPr>
        <p:sp>
          <p:nvSpPr>
            <p:cNvPr id="53" name="五边形 52"/>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燕尾形 53"/>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55" name="燕尾形 54"/>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56" name="燕尾形 55"/>
            <p:cNvSpPr/>
            <p:nvPr/>
          </p:nvSpPr>
          <p:spPr bwMode="auto">
            <a:xfrm>
              <a:off x="1020810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
        <p:nvSpPr>
          <p:cNvPr id="40" name="Right Arrow 157"/>
          <p:cNvSpPr/>
          <p:nvPr/>
        </p:nvSpPr>
        <p:spPr>
          <a:xfrm rot="5400000">
            <a:off x="5775262" y="3914306"/>
            <a:ext cx="339025"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390227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汇总引发的问题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TextBox 8"/>
          <p:cNvSpPr txBox="1">
            <a:spLocks noChangeArrowheads="1"/>
          </p:cNvSpPr>
          <p:nvPr/>
        </p:nvSpPr>
        <p:spPr bwMode="auto">
          <a:xfrm>
            <a:off x="7356140" y="2935977"/>
            <a:ext cx="532518" cy="3466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RTA</a:t>
            </a:r>
          </a:p>
        </p:txBody>
      </p:sp>
      <p:sp>
        <p:nvSpPr>
          <p:cNvPr id="27" name="TextBox 32"/>
          <p:cNvSpPr txBox="1">
            <a:spLocks noChangeArrowheads="1"/>
          </p:cNvSpPr>
          <p:nvPr/>
        </p:nvSpPr>
        <p:spPr bwMode="auto">
          <a:xfrm>
            <a:off x="2323531" y="2595729"/>
            <a:ext cx="1186543"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10.1.1.0/24</a:t>
            </a:r>
          </a:p>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10.1.2.0/24</a:t>
            </a:r>
          </a:p>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10.1.10.0/24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矩形 27"/>
          <p:cNvSpPr/>
          <p:nvPr/>
        </p:nvSpPr>
        <p:spPr>
          <a:xfrm>
            <a:off x="4559798" y="3494246"/>
            <a:ext cx="814647"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12.1.1.1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9" name="直接连接符 28"/>
          <p:cNvCxnSpPr/>
          <p:nvPr/>
        </p:nvCxnSpPr>
        <p:spPr bwMode="auto">
          <a:xfrm flipH="1">
            <a:off x="3503712" y="3501008"/>
            <a:ext cx="46522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直接连接符 31"/>
          <p:cNvCxnSpPr/>
          <p:nvPr/>
        </p:nvCxnSpPr>
        <p:spPr bwMode="auto">
          <a:xfrm>
            <a:off x="3503712" y="2852936"/>
            <a:ext cx="0" cy="11514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 name="直接连接符 33"/>
          <p:cNvCxnSpPr>
            <a:stCxn id="60" idx="1"/>
            <a:endCxn id="56" idx="3"/>
          </p:cNvCxnSpPr>
          <p:nvPr/>
        </p:nvCxnSpPr>
        <p:spPr bwMode="auto">
          <a:xfrm flipH="1">
            <a:off x="4579120" y="3483463"/>
            <a:ext cx="272763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TextBox 8"/>
          <p:cNvSpPr txBox="1">
            <a:spLocks noChangeArrowheads="1"/>
          </p:cNvSpPr>
          <p:nvPr/>
        </p:nvSpPr>
        <p:spPr bwMode="auto">
          <a:xfrm>
            <a:off x="4007768" y="2935977"/>
            <a:ext cx="521297"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RTB</a:t>
            </a:r>
          </a:p>
        </p:txBody>
      </p:sp>
      <p:sp>
        <p:nvSpPr>
          <p:cNvPr id="36" name="矩形 35"/>
          <p:cNvSpPr/>
          <p:nvPr/>
        </p:nvSpPr>
        <p:spPr>
          <a:xfrm>
            <a:off x="6505489" y="3176972"/>
            <a:ext cx="814647"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12.1.1.2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矩形 36"/>
          <p:cNvSpPr/>
          <p:nvPr/>
        </p:nvSpPr>
        <p:spPr>
          <a:xfrm>
            <a:off x="6600056" y="1876858"/>
            <a:ext cx="4139732"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10.1.0.0 16 12.1.1.1</a:t>
            </a:r>
          </a:p>
        </p:txBody>
      </p:sp>
      <p:sp>
        <p:nvSpPr>
          <p:cNvPr id="43" name="矩形 42"/>
          <p:cNvSpPr/>
          <p:nvPr/>
        </p:nvSpPr>
        <p:spPr>
          <a:xfrm>
            <a:off x="1667508" y="1876858"/>
            <a:ext cx="4139732"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[RTB]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0.0.0.0 0 12.1.1.2</a:t>
            </a:r>
          </a:p>
        </p:txBody>
      </p:sp>
      <p:cxnSp>
        <p:nvCxnSpPr>
          <p:cNvPr id="59" name="直接连接符 58"/>
          <p:cNvCxnSpPr/>
          <p:nvPr/>
        </p:nvCxnSpPr>
        <p:spPr bwMode="auto">
          <a:xfrm flipH="1" flipV="1">
            <a:off x="7907509" y="3471707"/>
            <a:ext cx="528751" cy="171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4" name="椭圆 72"/>
          <p:cNvSpPr/>
          <p:nvPr/>
        </p:nvSpPr>
        <p:spPr bwMode="auto">
          <a:xfrm>
            <a:off x="5735238" y="4917348"/>
            <a:ext cx="432048" cy="432048"/>
          </a:xfrm>
          <a:custGeom>
            <a:avLst/>
            <a:gdLst>
              <a:gd name="connsiteX0" fmla="*/ 0 w 1152128"/>
              <a:gd name="connsiteY0" fmla="*/ 576064 h 1152128"/>
              <a:gd name="connsiteX1" fmla="*/ 576064 w 1152128"/>
              <a:gd name="connsiteY1" fmla="*/ 0 h 1152128"/>
              <a:gd name="connsiteX2" fmla="*/ 1152128 w 1152128"/>
              <a:gd name="connsiteY2" fmla="*/ 576064 h 1152128"/>
              <a:gd name="connsiteX3" fmla="*/ 576064 w 1152128"/>
              <a:gd name="connsiteY3" fmla="*/ 1152128 h 1152128"/>
              <a:gd name="connsiteX4" fmla="*/ 0 w 1152128"/>
              <a:gd name="connsiteY4" fmla="*/ 576064 h 1152128"/>
              <a:gd name="connsiteX0" fmla="*/ 1152128 w 1243568"/>
              <a:gd name="connsiteY0" fmla="*/ 576064 h 1152128"/>
              <a:gd name="connsiteX1" fmla="*/ 576064 w 1243568"/>
              <a:gd name="connsiteY1" fmla="*/ 1152128 h 1152128"/>
              <a:gd name="connsiteX2" fmla="*/ 0 w 1243568"/>
              <a:gd name="connsiteY2" fmla="*/ 576064 h 1152128"/>
              <a:gd name="connsiteX3" fmla="*/ 576064 w 1243568"/>
              <a:gd name="connsiteY3" fmla="*/ 0 h 1152128"/>
              <a:gd name="connsiteX4" fmla="*/ 1243568 w 1243568"/>
              <a:gd name="connsiteY4" fmla="*/ 667504 h 1152128"/>
              <a:gd name="connsiteX0" fmla="*/ 1152128 w 1152128"/>
              <a:gd name="connsiteY0" fmla="*/ 576064 h 1152128"/>
              <a:gd name="connsiteX1" fmla="*/ 576064 w 1152128"/>
              <a:gd name="connsiteY1" fmla="*/ 1152128 h 1152128"/>
              <a:gd name="connsiteX2" fmla="*/ 0 w 1152128"/>
              <a:gd name="connsiteY2" fmla="*/ 576064 h 1152128"/>
              <a:gd name="connsiteX3" fmla="*/ 576064 w 1152128"/>
              <a:gd name="connsiteY3" fmla="*/ 0 h 1152128"/>
            </a:gdLst>
            <a:ahLst/>
            <a:cxnLst>
              <a:cxn ang="0">
                <a:pos x="connsiteX0" y="connsiteY0"/>
              </a:cxn>
              <a:cxn ang="0">
                <a:pos x="connsiteX1" y="connsiteY1"/>
              </a:cxn>
              <a:cxn ang="0">
                <a:pos x="connsiteX2" y="connsiteY2"/>
              </a:cxn>
              <a:cxn ang="0">
                <a:pos x="connsiteX3" y="connsiteY3"/>
              </a:cxn>
            </a:cxnLst>
            <a:rect l="l" t="t" r="r" b="b"/>
            <a:pathLst>
              <a:path w="1152128" h="1152128">
                <a:moveTo>
                  <a:pt x="1152128" y="576064"/>
                </a:moveTo>
                <a:cubicBezTo>
                  <a:pt x="1152128" y="894215"/>
                  <a:pt x="894215" y="1152128"/>
                  <a:pt x="576064" y="1152128"/>
                </a:cubicBezTo>
                <a:cubicBezTo>
                  <a:pt x="257913" y="1152128"/>
                  <a:pt x="0" y="894215"/>
                  <a:pt x="0" y="576064"/>
                </a:cubicBezTo>
                <a:cubicBezTo>
                  <a:pt x="0" y="257913"/>
                  <a:pt x="257913" y="0"/>
                  <a:pt x="576064" y="0"/>
                </a:cubicBezTo>
              </a:path>
            </a:pathLst>
          </a:custGeom>
          <a:noFill/>
          <a:ln w="25400">
            <a:solidFill>
              <a:srgbClr val="00B0F0"/>
            </a:solidFill>
            <a:prstDash val="solid"/>
            <a:round/>
            <a:headEnd/>
            <a:tailEnd type="triangle" w="med" len="med"/>
          </a:ln>
        </p:spPr>
        <p:txBody>
          <a:bodyPr/>
          <a:lstStyle/>
          <a:p>
            <a:pPr>
              <a:lnSpc>
                <a:spcPct val="130000"/>
              </a:lnSpc>
            </a:pP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矩形 88"/>
          <p:cNvSpPr/>
          <p:nvPr/>
        </p:nvSpPr>
        <p:spPr bwMode="auto">
          <a:xfrm>
            <a:off x="5687226" y="4899839"/>
            <a:ext cx="707976" cy="2520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1" hangingPunct="1">
              <a:lnSpc>
                <a:spcPct val="13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环路</a:t>
            </a:r>
          </a:p>
        </p:txBody>
      </p:sp>
      <p:sp>
        <p:nvSpPr>
          <p:cNvPr id="46" name="圆角矩形 75"/>
          <p:cNvSpPr/>
          <p:nvPr/>
        </p:nvSpPr>
        <p:spPr>
          <a:xfrm>
            <a:off x="891266" y="1668613"/>
            <a:ext cx="10576834" cy="46942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圆角矩形 75"/>
          <p:cNvSpPr/>
          <p:nvPr/>
        </p:nvSpPr>
        <p:spPr>
          <a:xfrm>
            <a:off x="888548" y="1233488"/>
            <a:ext cx="106043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路由汇总</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带来的环路问题</a:t>
            </a:r>
          </a:p>
        </p:txBody>
      </p:sp>
      <p:pic>
        <p:nvPicPr>
          <p:cNvPr id="56"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3968933" y="3233841"/>
            <a:ext cx="610187" cy="499244"/>
          </a:xfrm>
          <a:prstGeom prst="rect">
            <a:avLst/>
          </a:prstGeom>
          <a:noFill/>
        </p:spPr>
      </p:pic>
      <p:pic>
        <p:nvPicPr>
          <p:cNvPr id="60"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7306753" y="3233841"/>
            <a:ext cx="610187" cy="499244"/>
          </a:xfrm>
          <a:prstGeom prst="rect">
            <a:avLst/>
          </a:prstGeom>
          <a:noFill/>
        </p:spPr>
      </p:pic>
      <p:sp>
        <p:nvSpPr>
          <p:cNvPr id="61" name="Freeform 159"/>
          <p:cNvSpPr/>
          <p:nvPr/>
        </p:nvSpPr>
        <p:spPr>
          <a:xfrm flipH="1">
            <a:off x="8364252" y="3068960"/>
            <a:ext cx="1101795" cy="57594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a:lnSpc>
                <a:spcPct val="130000"/>
              </a:lnSpc>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Freeform 67"/>
          <p:cNvSpPr/>
          <p:nvPr/>
        </p:nvSpPr>
        <p:spPr>
          <a:xfrm rot="17268770" flipV="1">
            <a:off x="3766728" y="2345389"/>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Freeform 67"/>
          <p:cNvSpPr/>
          <p:nvPr/>
        </p:nvSpPr>
        <p:spPr>
          <a:xfrm rot="16460349">
            <a:off x="7329915" y="2390131"/>
            <a:ext cx="941388" cy="685869"/>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2" name="组合 71"/>
          <p:cNvGrpSpPr/>
          <p:nvPr/>
        </p:nvGrpSpPr>
        <p:grpSpPr>
          <a:xfrm>
            <a:off x="3721253" y="3980218"/>
            <a:ext cx="950897" cy="211345"/>
            <a:chOff x="1581141" y="2652592"/>
            <a:chExt cx="950897" cy="211345"/>
          </a:xfrm>
        </p:grpSpPr>
        <p:cxnSp>
          <p:nvCxnSpPr>
            <p:cNvPr id="81" name="直接箭头连接符 80"/>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2" name="椭圆 81"/>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30000"/>
                </a:lnSpc>
              </a:pPr>
              <a:endParaRPr lang="zh-CN" altLang="en-US"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73" name="矩形 72"/>
          <p:cNvSpPr/>
          <p:nvPr/>
        </p:nvSpPr>
        <p:spPr>
          <a:xfrm>
            <a:off x="2880621" y="4288512"/>
            <a:ext cx="2615503" cy="932563"/>
          </a:xfrm>
          <a:prstGeom prst="rect">
            <a:avLst/>
          </a:prstGeom>
        </p:spPr>
        <p:txBody>
          <a:bodyPr wrap="square">
            <a:spAutoFit/>
          </a:bodyPr>
          <a:lstStyle/>
          <a:p>
            <a:pPr defTabSz="801688" fontAlgn="base" latinLnBrk="1">
              <a:lnSpc>
                <a:spcPct val="130000"/>
              </a:lnSpc>
              <a:spcBef>
                <a:spcPct val="0"/>
              </a:spcBef>
              <a:buClr>
                <a:schemeClr val="bg1">
                  <a:lumMod val="50000"/>
                </a:schemeClr>
              </a:buClr>
              <a:buSzPct val="60000"/>
            </a:pPr>
            <a:r>
              <a:rPr lang="en-US" altLang="zh-CN" sz="14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收到前往</a:t>
            </a:r>
            <a:r>
              <a:rPr lang="en-US" altLang="zh-CN" sz="14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10.1.20.0/24</a:t>
            </a:r>
            <a:r>
              <a:rPr lang="zh-CN" altLang="en-US" sz="14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的流量，流量匹配默认路由，转发给</a:t>
            </a:r>
            <a:r>
              <a:rPr lang="en-US" altLang="zh-CN" sz="14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RTA</a:t>
            </a:r>
            <a:endPar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7" name="组合 86"/>
          <p:cNvGrpSpPr/>
          <p:nvPr/>
        </p:nvGrpSpPr>
        <p:grpSpPr>
          <a:xfrm flipH="1">
            <a:off x="7111626" y="4007456"/>
            <a:ext cx="982674" cy="211345"/>
            <a:chOff x="1581141" y="2652592"/>
            <a:chExt cx="950897" cy="211345"/>
          </a:xfrm>
        </p:grpSpPr>
        <p:cxnSp>
          <p:nvCxnSpPr>
            <p:cNvPr id="90" name="直接箭头连接符 89"/>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4" name="椭圆 93"/>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30000"/>
                </a:lnSpc>
              </a:pPr>
              <a:endParaRPr lang="zh-CN" altLang="en-US"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88" name="矩形 87"/>
          <p:cNvSpPr/>
          <p:nvPr/>
        </p:nvSpPr>
        <p:spPr>
          <a:xfrm flipH="1">
            <a:off x="6600056" y="4252969"/>
            <a:ext cx="2522638" cy="932563"/>
          </a:xfrm>
          <a:prstGeom prst="rect">
            <a:avLst/>
          </a:prstGeom>
        </p:spPr>
        <p:txBody>
          <a:bodyPr wrap="square">
            <a:spAutoFit/>
          </a:bodyPr>
          <a:lstStyle/>
          <a:p>
            <a:pPr fontAlgn="base" latinLnBrk="1">
              <a:lnSpc>
                <a:spcPct val="130000"/>
              </a:lnSpc>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RTA</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上对路由进行了汇总，因此该</a:t>
            </a:r>
            <a:r>
              <a:rPr lang="zh-CN" altLang="en-US" sz="1400">
                <a:latin typeface="Huawei Sans" panose="020C0503030203020204" pitchFamily="34" charset="0"/>
                <a:ea typeface="方正兰亭黑简体" panose="02000000000000000000" pitchFamily="2" charset="-122"/>
                <a:cs typeface="+mn-ea"/>
                <a:sym typeface="Huawei Sans" panose="020C0503030203020204" pitchFamily="34" charset="0"/>
              </a:rPr>
              <a:t>流量匹配汇总</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路由</a:t>
            </a:r>
            <a:r>
              <a:rPr lang="en-US" altLang="zh-CN" sz="1400">
                <a:latin typeface="Huawei Sans" panose="020C0503030203020204" pitchFamily="34" charset="0"/>
                <a:ea typeface="方正兰亭黑简体" panose="02000000000000000000" pitchFamily="2" charset="-122"/>
                <a:cs typeface="+mn-ea"/>
                <a:sym typeface="Huawei Sans" panose="020C0503030203020204" pitchFamily="34" charset="0"/>
              </a:rPr>
              <a:t>10.1.0.0/16</a:t>
            </a:r>
            <a:r>
              <a:rPr lang="zh-CN" altLang="en-US" sz="1400">
                <a:latin typeface="Huawei Sans" panose="020C0503030203020204" pitchFamily="34" charset="0"/>
                <a:ea typeface="方正兰亭黑简体" panose="02000000000000000000" pitchFamily="2" charset="-122"/>
                <a:cs typeface="+mn-ea"/>
                <a:sym typeface="Huawei Sans" panose="020C0503030203020204" pitchFamily="34" charset="0"/>
              </a:rPr>
              <a:t>，被转发给</a:t>
            </a:r>
            <a:r>
              <a:rPr lang="en-US" altLang="zh-CN" sz="1400">
                <a:latin typeface="Huawei Sans" panose="020C0503030203020204" pitchFamily="34" charset="0"/>
                <a:ea typeface="方正兰亭黑简体" panose="02000000000000000000" pitchFamily="2" charset="-122"/>
                <a:cs typeface="+mn-ea"/>
                <a:sym typeface="Huawei Sans" panose="020C0503030203020204" pitchFamily="34" charset="0"/>
              </a:rPr>
              <a:t>RTB</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5" name="椭圆 94">
            <a:extLst>
              <a:ext uri="{FF2B5EF4-FFF2-40B4-BE49-F238E27FC236}">
                <a16:creationId xmlns:a16="http://schemas.microsoft.com/office/drawing/2014/main" id="{4C7C4E63-07F2-484E-A141-F01D18F8D379}"/>
              </a:ext>
            </a:extLst>
          </p:cNvPr>
          <p:cNvSpPr/>
          <p:nvPr/>
        </p:nvSpPr>
        <p:spPr>
          <a:xfrm>
            <a:off x="4133629" y="3784740"/>
            <a:ext cx="216000" cy="216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椭圆 95">
            <a:extLst>
              <a:ext uri="{FF2B5EF4-FFF2-40B4-BE49-F238E27FC236}">
                <a16:creationId xmlns:a16="http://schemas.microsoft.com/office/drawing/2014/main" id="{352BCEB5-AB85-452D-9AB6-2AC4F744ED9C}"/>
              </a:ext>
            </a:extLst>
          </p:cNvPr>
          <p:cNvSpPr/>
          <p:nvPr/>
        </p:nvSpPr>
        <p:spPr>
          <a:xfrm>
            <a:off x="7448534" y="3787348"/>
            <a:ext cx="216000" cy="216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椭圆 96">
            <a:extLst>
              <a:ext uri="{FF2B5EF4-FFF2-40B4-BE49-F238E27FC236}">
                <a16:creationId xmlns:a16="http://schemas.microsoft.com/office/drawing/2014/main" id="{0CA433C9-E4F6-43AA-A9E1-D899DC108CD8}"/>
              </a:ext>
            </a:extLst>
          </p:cNvPr>
          <p:cNvSpPr/>
          <p:nvPr/>
        </p:nvSpPr>
        <p:spPr>
          <a:xfrm>
            <a:off x="5843262" y="5442109"/>
            <a:ext cx="216000" cy="216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8508268" y="3248980"/>
            <a:ext cx="832279"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Internet</a:t>
            </a: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4" name="组合 43"/>
          <p:cNvGrpSpPr/>
          <p:nvPr/>
        </p:nvGrpSpPr>
        <p:grpSpPr>
          <a:xfrm>
            <a:off x="7281455" y="126000"/>
            <a:ext cx="4754970" cy="288000"/>
            <a:chOff x="6713130" y="293625"/>
            <a:chExt cx="4754970" cy="288000"/>
          </a:xfrm>
        </p:grpSpPr>
        <p:sp>
          <p:nvSpPr>
            <p:cNvPr id="45" name="五边形 44"/>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燕尾形 47"/>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49" name="燕尾形 48"/>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50" name="燕尾形 49"/>
            <p:cNvSpPr/>
            <p:nvPr/>
          </p:nvSpPr>
          <p:spPr bwMode="auto">
            <a:xfrm>
              <a:off x="1020810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Tree>
    <p:extLst>
      <p:ext uri="{BB962C8B-B14F-4D97-AF65-F5344CB8AC3E}">
        <p14:creationId xmlns:p14="http://schemas.microsoft.com/office/powerpoint/2010/main" val="3149108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汇总引发的问题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TextBox 8"/>
          <p:cNvSpPr txBox="1">
            <a:spLocks noChangeArrowheads="1"/>
          </p:cNvSpPr>
          <p:nvPr/>
        </p:nvSpPr>
        <p:spPr bwMode="auto">
          <a:xfrm>
            <a:off x="7356140" y="2935977"/>
            <a:ext cx="532518" cy="3466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RTA</a:t>
            </a:r>
          </a:p>
        </p:txBody>
      </p:sp>
      <p:sp>
        <p:nvSpPr>
          <p:cNvPr id="27" name="TextBox 32"/>
          <p:cNvSpPr txBox="1">
            <a:spLocks noChangeArrowheads="1"/>
          </p:cNvSpPr>
          <p:nvPr/>
        </p:nvSpPr>
        <p:spPr bwMode="auto">
          <a:xfrm>
            <a:off x="2323531" y="2595729"/>
            <a:ext cx="1186543"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10.1.1.0/24</a:t>
            </a:r>
          </a:p>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10.1.2.0/24</a:t>
            </a:r>
          </a:p>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10.1.10.0/24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矩形 27"/>
          <p:cNvSpPr/>
          <p:nvPr/>
        </p:nvSpPr>
        <p:spPr>
          <a:xfrm>
            <a:off x="4559798" y="3494246"/>
            <a:ext cx="814647"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12.1.1.1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9" name="直接连接符 28"/>
          <p:cNvCxnSpPr/>
          <p:nvPr/>
        </p:nvCxnSpPr>
        <p:spPr bwMode="auto">
          <a:xfrm flipH="1">
            <a:off x="3503712" y="3501008"/>
            <a:ext cx="46522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直接连接符 31"/>
          <p:cNvCxnSpPr/>
          <p:nvPr/>
        </p:nvCxnSpPr>
        <p:spPr bwMode="auto">
          <a:xfrm>
            <a:off x="3503712" y="2852936"/>
            <a:ext cx="0" cy="11514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 name="直接连接符 33"/>
          <p:cNvCxnSpPr>
            <a:stCxn id="60" idx="1"/>
            <a:endCxn id="56" idx="3"/>
          </p:cNvCxnSpPr>
          <p:nvPr/>
        </p:nvCxnSpPr>
        <p:spPr bwMode="auto">
          <a:xfrm flipH="1">
            <a:off x="4579120" y="3483463"/>
            <a:ext cx="272763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TextBox 8"/>
          <p:cNvSpPr txBox="1">
            <a:spLocks noChangeArrowheads="1"/>
          </p:cNvSpPr>
          <p:nvPr/>
        </p:nvSpPr>
        <p:spPr bwMode="auto">
          <a:xfrm>
            <a:off x="4007768" y="2935977"/>
            <a:ext cx="521297"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RTB</a:t>
            </a:r>
          </a:p>
        </p:txBody>
      </p:sp>
      <p:sp>
        <p:nvSpPr>
          <p:cNvPr id="36" name="矩形 35"/>
          <p:cNvSpPr/>
          <p:nvPr/>
        </p:nvSpPr>
        <p:spPr>
          <a:xfrm>
            <a:off x="6505489" y="3176972"/>
            <a:ext cx="814647"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12.1.1.2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矩形 36"/>
          <p:cNvSpPr/>
          <p:nvPr/>
        </p:nvSpPr>
        <p:spPr>
          <a:xfrm>
            <a:off x="6600056" y="1876858"/>
            <a:ext cx="4139732"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10.1.0.0 16 12.1.1.1</a:t>
            </a:r>
          </a:p>
        </p:txBody>
      </p:sp>
      <p:sp>
        <p:nvSpPr>
          <p:cNvPr id="43" name="矩形 42"/>
          <p:cNvSpPr/>
          <p:nvPr/>
        </p:nvSpPr>
        <p:spPr>
          <a:xfrm>
            <a:off x="1667508" y="1876858"/>
            <a:ext cx="4139732"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[RTB]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0.0.0.0 0 12.1.1.2</a:t>
            </a:r>
          </a:p>
        </p:txBody>
      </p:sp>
      <p:cxnSp>
        <p:nvCxnSpPr>
          <p:cNvPr id="59" name="直接连接符 58"/>
          <p:cNvCxnSpPr/>
          <p:nvPr/>
        </p:nvCxnSpPr>
        <p:spPr bwMode="auto">
          <a:xfrm flipH="1" flipV="1">
            <a:off x="7907509" y="3471707"/>
            <a:ext cx="528751" cy="171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6" name="圆角矩形 75"/>
          <p:cNvSpPr/>
          <p:nvPr/>
        </p:nvSpPr>
        <p:spPr>
          <a:xfrm>
            <a:off x="891266" y="1668613"/>
            <a:ext cx="10576834" cy="46942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圆角矩形 75"/>
          <p:cNvSpPr/>
          <p:nvPr/>
        </p:nvSpPr>
        <p:spPr>
          <a:xfrm>
            <a:off x="888548" y="1233488"/>
            <a:ext cx="106043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路由汇总</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带来的环路问题 </a:t>
            </a: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解决方案</a:t>
            </a:r>
          </a:p>
        </p:txBody>
      </p:sp>
      <p:pic>
        <p:nvPicPr>
          <p:cNvPr id="56"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3968933" y="3233841"/>
            <a:ext cx="610187" cy="499244"/>
          </a:xfrm>
          <a:prstGeom prst="rect">
            <a:avLst/>
          </a:prstGeom>
          <a:noFill/>
        </p:spPr>
      </p:pic>
      <p:pic>
        <p:nvPicPr>
          <p:cNvPr id="60"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7306753" y="3233841"/>
            <a:ext cx="610187" cy="499244"/>
          </a:xfrm>
          <a:prstGeom prst="rect">
            <a:avLst/>
          </a:prstGeom>
          <a:noFill/>
        </p:spPr>
      </p:pic>
      <p:sp>
        <p:nvSpPr>
          <p:cNvPr id="61" name="Freeform 159"/>
          <p:cNvSpPr/>
          <p:nvPr/>
        </p:nvSpPr>
        <p:spPr>
          <a:xfrm flipH="1">
            <a:off x="8364252" y="3068960"/>
            <a:ext cx="1101795" cy="57594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a:lnSpc>
                <a:spcPct val="130000"/>
              </a:lnSpc>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Freeform 67"/>
          <p:cNvSpPr/>
          <p:nvPr/>
        </p:nvSpPr>
        <p:spPr>
          <a:xfrm rot="17268770" flipV="1">
            <a:off x="3766728" y="2345389"/>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Freeform 67"/>
          <p:cNvSpPr/>
          <p:nvPr/>
        </p:nvSpPr>
        <p:spPr>
          <a:xfrm rot="16460349">
            <a:off x="7329915" y="2390131"/>
            <a:ext cx="941388" cy="685869"/>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8508268" y="3248980"/>
            <a:ext cx="832279"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Internet</a:t>
            </a: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4" name="组合 43"/>
          <p:cNvGrpSpPr/>
          <p:nvPr/>
        </p:nvGrpSpPr>
        <p:grpSpPr>
          <a:xfrm>
            <a:off x="7281455" y="126000"/>
            <a:ext cx="4754970" cy="288000"/>
            <a:chOff x="6713130" y="293625"/>
            <a:chExt cx="4754970" cy="288000"/>
          </a:xfrm>
        </p:grpSpPr>
        <p:sp>
          <p:nvSpPr>
            <p:cNvPr id="45" name="五边形 44"/>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燕尾形 47"/>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49" name="燕尾形 48"/>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50" name="燕尾形 49"/>
            <p:cNvSpPr/>
            <p:nvPr/>
          </p:nvSpPr>
          <p:spPr bwMode="auto">
            <a:xfrm>
              <a:off x="1020810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
        <p:nvSpPr>
          <p:cNvPr id="40" name="矩形 39"/>
          <p:cNvSpPr/>
          <p:nvPr/>
        </p:nvSpPr>
        <p:spPr>
          <a:xfrm>
            <a:off x="1667508" y="4760916"/>
            <a:ext cx="4139732"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[RTB]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10.1.0.0 16 0 NULL0</a:t>
            </a:r>
          </a:p>
        </p:txBody>
      </p:sp>
      <p:sp>
        <p:nvSpPr>
          <p:cNvPr id="2" name="矩形 1"/>
          <p:cNvSpPr/>
          <p:nvPr/>
        </p:nvSpPr>
        <p:spPr>
          <a:xfrm>
            <a:off x="1667508" y="5253869"/>
            <a:ext cx="4139732" cy="997196"/>
          </a:xfrm>
          <a:prstGeom prst="rect">
            <a:avLst/>
          </a:prstGeom>
        </p:spPr>
        <p:txBody>
          <a:bodyPr wrap="square">
            <a:spAutoFit/>
          </a:bodyPr>
          <a:lstStyle/>
          <a:p>
            <a:pPr marL="285750" lvl="0" indent="-285750" algn="just" defTabSz="914400">
              <a:lnSpc>
                <a:spcPct val="140000"/>
              </a:lnSpc>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上增加一条指向</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Null0</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的路由，即可解决上述问题。因此，在部署路由汇总的时候要格外注意，要规避环路问题。</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下箭头 63"/>
          <p:cNvSpPr/>
          <p:nvPr/>
        </p:nvSpPr>
        <p:spPr>
          <a:xfrm>
            <a:off x="3968934" y="3990502"/>
            <a:ext cx="619752" cy="577792"/>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1785385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精确汇总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圆角矩形 75"/>
          <p:cNvSpPr/>
          <p:nvPr/>
        </p:nvSpPr>
        <p:spPr>
          <a:xfrm>
            <a:off x="891266" y="1668613"/>
            <a:ext cx="10576834" cy="46942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圆角矩形 75"/>
          <p:cNvSpPr/>
          <p:nvPr/>
        </p:nvSpPr>
        <p:spPr>
          <a:xfrm>
            <a:off x="888548" y="1233488"/>
            <a:ext cx="106043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精确进行路由汇总</a:t>
            </a:r>
          </a:p>
        </p:txBody>
      </p:sp>
      <p:grpSp>
        <p:nvGrpSpPr>
          <p:cNvPr id="44" name="组合 43"/>
          <p:cNvGrpSpPr/>
          <p:nvPr/>
        </p:nvGrpSpPr>
        <p:grpSpPr>
          <a:xfrm>
            <a:off x="7281455" y="126000"/>
            <a:ext cx="4754970" cy="288000"/>
            <a:chOff x="6713130" y="293625"/>
            <a:chExt cx="4754970" cy="288000"/>
          </a:xfrm>
        </p:grpSpPr>
        <p:sp>
          <p:nvSpPr>
            <p:cNvPr id="45" name="五边形 44"/>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燕尾形 47"/>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49" name="燕尾形 48"/>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50" name="燕尾形 49"/>
            <p:cNvSpPr/>
            <p:nvPr/>
          </p:nvSpPr>
          <p:spPr bwMode="auto">
            <a:xfrm>
              <a:off x="1020810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
        <p:nvSpPr>
          <p:cNvPr id="40" name="矩形 39"/>
          <p:cNvSpPr/>
          <p:nvPr/>
        </p:nvSpPr>
        <p:spPr>
          <a:xfrm>
            <a:off x="1750794" y="4744964"/>
            <a:ext cx="4139732"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172.16.0 16 10.0.0.2</a:t>
            </a:r>
          </a:p>
        </p:txBody>
      </p:sp>
      <p:sp>
        <p:nvSpPr>
          <p:cNvPr id="2" name="矩形 1"/>
          <p:cNvSpPr/>
          <p:nvPr/>
        </p:nvSpPr>
        <p:spPr>
          <a:xfrm>
            <a:off x="1419010" y="5259405"/>
            <a:ext cx="9704397" cy="997196"/>
          </a:xfrm>
          <a:prstGeom prst="rect">
            <a:avLst/>
          </a:prstGeom>
        </p:spPr>
        <p:txBody>
          <a:bodyPr wrap="square">
            <a:spAutoFit/>
          </a:bodyPr>
          <a:lstStyle/>
          <a:p>
            <a:pPr marL="285750" indent="-285750" algn="just" defTabSz="914400">
              <a:lnSpc>
                <a:spcPct val="140000"/>
              </a:lnSpc>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为了让</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能够到达</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上的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172.16.1.0/24-172.16.31.0/24</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网段，配置了一条静态的汇总路由，这条网段虽然优化了网络配置，但是汇总的范围太广，将</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上的网段也包括在内，导致前往</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上网段的流量到达</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之后会被发往</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，造成数据包的丢失，这种路由为不精确的路由。为此配置汇总路由时要尽量精确，刚好包括所有明细路由。</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 name="组合 4"/>
          <p:cNvGrpSpPr/>
          <p:nvPr/>
        </p:nvGrpSpPr>
        <p:grpSpPr>
          <a:xfrm>
            <a:off x="3515567" y="2591641"/>
            <a:ext cx="610187" cy="814458"/>
            <a:chOff x="3510215" y="3201266"/>
            <a:chExt cx="610187" cy="814458"/>
          </a:xfrm>
        </p:grpSpPr>
        <p:pic>
          <p:nvPicPr>
            <p:cNvPr id="30"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3510215" y="3516480"/>
              <a:ext cx="610187" cy="499244"/>
            </a:xfrm>
            <a:prstGeom prst="rect">
              <a:avLst/>
            </a:prstGeom>
            <a:noFill/>
          </p:spPr>
        </p:pic>
        <p:sp>
          <p:nvSpPr>
            <p:cNvPr id="33" name="TextBox 8"/>
            <p:cNvSpPr txBox="1">
              <a:spLocks noChangeArrowheads="1"/>
            </p:cNvSpPr>
            <p:nvPr/>
          </p:nvSpPr>
          <p:spPr bwMode="auto">
            <a:xfrm>
              <a:off x="3549049" y="3201266"/>
              <a:ext cx="532518"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RTA</a:t>
              </a:r>
            </a:p>
          </p:txBody>
        </p:sp>
      </p:grpSp>
      <p:grpSp>
        <p:nvGrpSpPr>
          <p:cNvPr id="4" name="组合 3"/>
          <p:cNvGrpSpPr/>
          <p:nvPr/>
        </p:nvGrpSpPr>
        <p:grpSpPr>
          <a:xfrm>
            <a:off x="6199399" y="1789126"/>
            <a:ext cx="610187" cy="814458"/>
            <a:chOff x="5970294" y="1944760"/>
            <a:chExt cx="610187" cy="814458"/>
          </a:xfrm>
        </p:grpSpPr>
        <p:pic>
          <p:nvPicPr>
            <p:cNvPr id="38"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5970294" y="2259974"/>
              <a:ext cx="610187" cy="499244"/>
            </a:xfrm>
            <a:prstGeom prst="rect">
              <a:avLst/>
            </a:prstGeom>
            <a:noFill/>
          </p:spPr>
        </p:pic>
        <p:sp>
          <p:nvSpPr>
            <p:cNvPr id="39" name="TextBox 8"/>
            <p:cNvSpPr txBox="1">
              <a:spLocks noChangeArrowheads="1"/>
            </p:cNvSpPr>
            <p:nvPr/>
          </p:nvSpPr>
          <p:spPr bwMode="auto">
            <a:xfrm>
              <a:off x="6014739" y="1944760"/>
              <a:ext cx="521297"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RTB</a:t>
              </a:r>
            </a:p>
          </p:txBody>
        </p:sp>
      </p:grpSp>
      <p:grpSp>
        <p:nvGrpSpPr>
          <p:cNvPr id="3" name="组合 2"/>
          <p:cNvGrpSpPr/>
          <p:nvPr/>
        </p:nvGrpSpPr>
        <p:grpSpPr>
          <a:xfrm>
            <a:off x="6199399" y="3450721"/>
            <a:ext cx="610187" cy="814458"/>
            <a:chOff x="6014738" y="3540924"/>
            <a:chExt cx="610187" cy="814458"/>
          </a:xfrm>
        </p:grpSpPr>
        <p:pic>
          <p:nvPicPr>
            <p:cNvPr id="42"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6014738" y="3856138"/>
              <a:ext cx="610187" cy="499244"/>
            </a:xfrm>
            <a:prstGeom prst="rect">
              <a:avLst/>
            </a:prstGeom>
            <a:noFill/>
          </p:spPr>
        </p:pic>
        <p:sp>
          <p:nvSpPr>
            <p:cNvPr id="51" name="TextBox 8"/>
            <p:cNvSpPr txBox="1">
              <a:spLocks noChangeArrowheads="1"/>
            </p:cNvSpPr>
            <p:nvPr/>
          </p:nvSpPr>
          <p:spPr bwMode="auto">
            <a:xfrm>
              <a:off x="6059183" y="3540924"/>
              <a:ext cx="521297"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RTC</a:t>
              </a:r>
            </a:p>
          </p:txBody>
        </p:sp>
      </p:grpSp>
      <p:cxnSp>
        <p:nvCxnSpPr>
          <p:cNvPr id="52" name="直接连接符 51"/>
          <p:cNvCxnSpPr>
            <a:stCxn id="38" idx="1"/>
            <a:endCxn id="30" idx="3"/>
          </p:cNvCxnSpPr>
          <p:nvPr/>
        </p:nvCxnSpPr>
        <p:spPr bwMode="auto">
          <a:xfrm flipH="1">
            <a:off x="4125754" y="2353962"/>
            <a:ext cx="2073645" cy="80251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p:cNvCxnSpPr>
            <a:stCxn id="42" idx="1"/>
            <a:endCxn id="30" idx="3"/>
          </p:cNvCxnSpPr>
          <p:nvPr/>
        </p:nvCxnSpPr>
        <p:spPr bwMode="auto">
          <a:xfrm flipH="1" flipV="1">
            <a:off x="4125754" y="3156477"/>
            <a:ext cx="2073645" cy="85908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4" name="矩形 53"/>
          <p:cNvSpPr/>
          <p:nvPr/>
        </p:nvSpPr>
        <p:spPr>
          <a:xfrm>
            <a:off x="5302869" y="2067463"/>
            <a:ext cx="814647"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10.0.0.2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5302869" y="3285023"/>
            <a:ext cx="814647"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20.0.0.2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TextBox 32"/>
          <p:cNvSpPr txBox="1">
            <a:spLocks noChangeArrowheads="1"/>
          </p:cNvSpPr>
          <p:nvPr/>
        </p:nvSpPr>
        <p:spPr bwMode="auto">
          <a:xfrm>
            <a:off x="7152274" y="1754675"/>
            <a:ext cx="1388522"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172.16.1.0/24</a:t>
            </a:r>
          </a:p>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172.16.2.0/24</a:t>
            </a:r>
          </a:p>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172.16.31.0/24</a:t>
            </a:r>
          </a:p>
        </p:txBody>
      </p:sp>
      <p:cxnSp>
        <p:nvCxnSpPr>
          <p:cNvPr id="65" name="直接连接符 64"/>
          <p:cNvCxnSpPr>
            <a:endCxn id="38" idx="3"/>
          </p:cNvCxnSpPr>
          <p:nvPr/>
        </p:nvCxnSpPr>
        <p:spPr bwMode="auto">
          <a:xfrm flipH="1">
            <a:off x="6809586" y="2353962"/>
            <a:ext cx="32393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6" name="直接连接符 65"/>
          <p:cNvCxnSpPr/>
          <p:nvPr/>
        </p:nvCxnSpPr>
        <p:spPr bwMode="auto">
          <a:xfrm>
            <a:off x="7137399" y="1778245"/>
            <a:ext cx="0" cy="115143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7" name="TextBox 32"/>
          <p:cNvSpPr txBox="1">
            <a:spLocks noChangeArrowheads="1"/>
          </p:cNvSpPr>
          <p:nvPr/>
        </p:nvSpPr>
        <p:spPr bwMode="auto">
          <a:xfrm>
            <a:off x="7152274" y="3450442"/>
            <a:ext cx="1388522"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172.16.32.0/24</a:t>
            </a:r>
          </a:p>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172.16.33.0/24</a:t>
            </a:r>
          </a:p>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172.16.63.0/24</a:t>
            </a:r>
          </a:p>
        </p:txBody>
      </p:sp>
      <p:cxnSp>
        <p:nvCxnSpPr>
          <p:cNvPr id="68" name="直接连接符 67"/>
          <p:cNvCxnSpPr/>
          <p:nvPr/>
        </p:nvCxnSpPr>
        <p:spPr bwMode="auto">
          <a:xfrm flipH="1">
            <a:off x="6809586" y="4049729"/>
            <a:ext cx="32393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9" name="直接连接符 68"/>
          <p:cNvCxnSpPr/>
          <p:nvPr/>
        </p:nvCxnSpPr>
        <p:spPr bwMode="auto">
          <a:xfrm>
            <a:off x="7137399" y="3474012"/>
            <a:ext cx="0" cy="115143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2" name="下箭头 63"/>
          <p:cNvSpPr/>
          <p:nvPr/>
        </p:nvSpPr>
        <p:spPr>
          <a:xfrm>
            <a:off x="3467167" y="3955158"/>
            <a:ext cx="619752" cy="577792"/>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6774401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精确汇总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Rectangle 5"/>
          <p:cNvSpPr/>
          <p:nvPr/>
        </p:nvSpPr>
        <p:spPr>
          <a:xfrm>
            <a:off x="1991544" y="2387086"/>
            <a:ext cx="1212191" cy="382990"/>
          </a:xfrm>
          <a:prstGeom prst="rect">
            <a:avLst/>
          </a:prstGeom>
        </p:spPr>
        <p:txBody>
          <a:bodyPr wrap="square">
            <a:spAutoFit/>
          </a:bodyPr>
          <a:lstStyle/>
          <a:p>
            <a:pPr algn="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36" name="Table 37"/>
          <p:cNvGraphicFramePr>
            <a:graphicFrameLocks noGrp="1"/>
          </p:cNvGraphicFramePr>
          <p:nvPr>
            <p:extLst>
              <p:ext uri="{D42A27DB-BD31-4B8C-83A1-F6EECF244321}">
                <p14:modId xmlns:p14="http://schemas.microsoft.com/office/powerpoint/2010/main" val="780458975"/>
              </p:ext>
            </p:extLst>
          </p:nvPr>
        </p:nvGraphicFramePr>
        <p:xfrm>
          <a:off x="3310543" y="2379047"/>
          <a:ext cx="1463732"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58750">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7" name="Table 38"/>
          <p:cNvGraphicFramePr>
            <a:graphicFrameLocks noGrp="1"/>
          </p:cNvGraphicFramePr>
          <p:nvPr>
            <p:extLst>
              <p:ext uri="{D42A27DB-BD31-4B8C-83A1-F6EECF244321}">
                <p14:modId xmlns:p14="http://schemas.microsoft.com/office/powerpoint/2010/main" val="1188066956"/>
              </p:ext>
            </p:extLst>
          </p:nvPr>
        </p:nvGraphicFramePr>
        <p:xfrm>
          <a:off x="4931927" y="2379047"/>
          <a:ext cx="1491408"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 name="Table 39"/>
          <p:cNvGraphicFramePr>
            <a:graphicFrameLocks noGrp="1"/>
          </p:cNvGraphicFramePr>
          <p:nvPr>
            <p:extLst>
              <p:ext uri="{D42A27DB-BD31-4B8C-83A1-F6EECF244321}">
                <p14:modId xmlns:p14="http://schemas.microsoft.com/office/powerpoint/2010/main" val="236545315"/>
              </p:ext>
            </p:extLst>
          </p:nvPr>
        </p:nvGraphicFramePr>
        <p:xfrm>
          <a:off x="6516103" y="2379047"/>
          <a:ext cx="1491408"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 name="Table 40"/>
          <p:cNvGraphicFramePr>
            <a:graphicFrameLocks noGrp="1"/>
          </p:cNvGraphicFramePr>
          <p:nvPr>
            <p:extLst>
              <p:ext uri="{D42A27DB-BD31-4B8C-83A1-F6EECF244321}">
                <p14:modId xmlns:p14="http://schemas.microsoft.com/office/powerpoint/2010/main" val="3965591101"/>
              </p:ext>
            </p:extLst>
          </p:nvPr>
        </p:nvGraphicFramePr>
        <p:xfrm>
          <a:off x="8121039" y="2379047"/>
          <a:ext cx="1491408"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3" name="Rectangle 41"/>
          <p:cNvSpPr/>
          <p:nvPr/>
        </p:nvSpPr>
        <p:spPr>
          <a:xfrm>
            <a:off x="1991545" y="3019098"/>
            <a:ext cx="1212190" cy="382990"/>
          </a:xfrm>
          <a:prstGeom prst="rect">
            <a:avLst/>
          </a:prstGeom>
        </p:spPr>
        <p:txBody>
          <a:bodyPr wrap="square">
            <a:spAutoFit/>
          </a:bodyPr>
          <a:lstStyle/>
          <a:p>
            <a:pPr algn="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10.1.2.0/24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8" name="Table 42"/>
          <p:cNvGraphicFramePr>
            <a:graphicFrameLocks noGrp="1"/>
          </p:cNvGraphicFramePr>
          <p:nvPr>
            <p:extLst>
              <p:ext uri="{D42A27DB-BD31-4B8C-83A1-F6EECF244321}">
                <p14:modId xmlns:p14="http://schemas.microsoft.com/office/powerpoint/2010/main" val="4075773877"/>
              </p:ext>
            </p:extLst>
          </p:nvPr>
        </p:nvGraphicFramePr>
        <p:xfrm>
          <a:off x="3310543" y="3011059"/>
          <a:ext cx="1463732"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58750">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0" name="Table 43"/>
          <p:cNvGraphicFramePr>
            <a:graphicFrameLocks noGrp="1"/>
          </p:cNvGraphicFramePr>
          <p:nvPr>
            <p:extLst>
              <p:ext uri="{D42A27DB-BD31-4B8C-83A1-F6EECF244321}">
                <p14:modId xmlns:p14="http://schemas.microsoft.com/office/powerpoint/2010/main" val="3382306802"/>
              </p:ext>
            </p:extLst>
          </p:nvPr>
        </p:nvGraphicFramePr>
        <p:xfrm>
          <a:off x="4931927" y="3011059"/>
          <a:ext cx="1491408"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1" name="Table 44"/>
          <p:cNvGraphicFramePr>
            <a:graphicFrameLocks noGrp="1"/>
          </p:cNvGraphicFramePr>
          <p:nvPr>
            <p:extLst>
              <p:ext uri="{D42A27DB-BD31-4B8C-83A1-F6EECF244321}">
                <p14:modId xmlns:p14="http://schemas.microsoft.com/office/powerpoint/2010/main" val="2800434598"/>
              </p:ext>
            </p:extLst>
          </p:nvPr>
        </p:nvGraphicFramePr>
        <p:xfrm>
          <a:off x="6516103" y="3011059"/>
          <a:ext cx="1491408"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1</a:t>
                      </a:r>
                      <a:endPar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4" name="Table 45"/>
          <p:cNvGraphicFramePr>
            <a:graphicFrameLocks noGrp="1"/>
          </p:cNvGraphicFramePr>
          <p:nvPr>
            <p:extLst>
              <p:ext uri="{D42A27DB-BD31-4B8C-83A1-F6EECF244321}">
                <p14:modId xmlns:p14="http://schemas.microsoft.com/office/powerpoint/2010/main" val="3006550460"/>
              </p:ext>
            </p:extLst>
          </p:nvPr>
        </p:nvGraphicFramePr>
        <p:xfrm>
          <a:off x="8121039" y="3011059"/>
          <a:ext cx="1491408"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5" name="Rectangle 46"/>
          <p:cNvSpPr/>
          <p:nvPr/>
        </p:nvSpPr>
        <p:spPr>
          <a:xfrm>
            <a:off x="1991545" y="3637663"/>
            <a:ext cx="1212190" cy="382990"/>
          </a:xfrm>
          <a:prstGeom prst="rect">
            <a:avLst/>
          </a:prstGeom>
        </p:spPr>
        <p:txBody>
          <a:bodyPr wrap="square">
            <a:spAutoFit/>
          </a:bodyPr>
          <a:lstStyle/>
          <a:p>
            <a:pPr algn="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10.1.3.0/24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58" name="Table 47"/>
          <p:cNvGraphicFramePr>
            <a:graphicFrameLocks noGrp="1"/>
          </p:cNvGraphicFramePr>
          <p:nvPr>
            <p:extLst>
              <p:ext uri="{D42A27DB-BD31-4B8C-83A1-F6EECF244321}">
                <p14:modId xmlns:p14="http://schemas.microsoft.com/office/powerpoint/2010/main" val="3510813263"/>
              </p:ext>
            </p:extLst>
          </p:nvPr>
        </p:nvGraphicFramePr>
        <p:xfrm>
          <a:off x="3310543" y="3629624"/>
          <a:ext cx="1442406"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58750">
                  <a:extLst>
                    <a:ext uri="{9D8B030D-6E8A-4147-A177-3AD203B41FA5}">
                      <a16:colId xmlns:a16="http://schemas.microsoft.com/office/drawing/2014/main" val="20004"/>
                    </a:ext>
                  </a:extLst>
                </a:gridCol>
                <a:gridCol w="165100">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9" name="Table 48"/>
          <p:cNvGraphicFramePr>
            <a:graphicFrameLocks noGrp="1"/>
          </p:cNvGraphicFramePr>
          <p:nvPr>
            <p:extLst>
              <p:ext uri="{D42A27DB-BD31-4B8C-83A1-F6EECF244321}">
                <p14:modId xmlns:p14="http://schemas.microsoft.com/office/powerpoint/2010/main" val="623298678"/>
              </p:ext>
            </p:extLst>
          </p:nvPr>
        </p:nvGraphicFramePr>
        <p:xfrm>
          <a:off x="4931927" y="3629624"/>
          <a:ext cx="1491408"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0" name="Table 49"/>
          <p:cNvGraphicFramePr>
            <a:graphicFrameLocks noGrp="1"/>
          </p:cNvGraphicFramePr>
          <p:nvPr>
            <p:extLst>
              <p:ext uri="{D42A27DB-BD31-4B8C-83A1-F6EECF244321}">
                <p14:modId xmlns:p14="http://schemas.microsoft.com/office/powerpoint/2010/main" val="1569893054"/>
              </p:ext>
            </p:extLst>
          </p:nvPr>
        </p:nvGraphicFramePr>
        <p:xfrm>
          <a:off x="6516103" y="3629624"/>
          <a:ext cx="1491408"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1</a:t>
                      </a:r>
                      <a:endPar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1" name="Table 50"/>
          <p:cNvGraphicFramePr>
            <a:graphicFrameLocks noGrp="1"/>
          </p:cNvGraphicFramePr>
          <p:nvPr>
            <p:extLst>
              <p:ext uri="{D42A27DB-BD31-4B8C-83A1-F6EECF244321}">
                <p14:modId xmlns:p14="http://schemas.microsoft.com/office/powerpoint/2010/main" val="57986722"/>
              </p:ext>
            </p:extLst>
          </p:nvPr>
        </p:nvGraphicFramePr>
        <p:xfrm>
          <a:off x="8121039" y="3629624"/>
          <a:ext cx="1491408" cy="388726"/>
        </p:xfrm>
        <a:graphic>
          <a:graphicData uri="http://schemas.openxmlformats.org/drawingml/2006/table">
            <a:tbl>
              <a:tblPr/>
              <a:tblGrid>
                <a:gridCol w="186426">
                  <a:extLst>
                    <a:ext uri="{9D8B030D-6E8A-4147-A177-3AD203B41FA5}">
                      <a16:colId xmlns:a16="http://schemas.microsoft.com/office/drawing/2014/main" val="20000"/>
                    </a:ext>
                  </a:extLst>
                </a:gridCol>
                <a:gridCol w="186426">
                  <a:extLst>
                    <a:ext uri="{9D8B030D-6E8A-4147-A177-3AD203B41FA5}">
                      <a16:colId xmlns:a16="http://schemas.microsoft.com/office/drawing/2014/main" val="20001"/>
                    </a:ext>
                  </a:extLst>
                </a:gridCol>
                <a:gridCol w="186426">
                  <a:extLst>
                    <a:ext uri="{9D8B030D-6E8A-4147-A177-3AD203B41FA5}">
                      <a16:colId xmlns:a16="http://schemas.microsoft.com/office/drawing/2014/main" val="20002"/>
                    </a:ext>
                  </a:extLst>
                </a:gridCol>
                <a:gridCol w="186426">
                  <a:extLst>
                    <a:ext uri="{9D8B030D-6E8A-4147-A177-3AD203B41FA5}">
                      <a16:colId xmlns:a16="http://schemas.microsoft.com/office/drawing/2014/main" val="20003"/>
                    </a:ext>
                  </a:extLst>
                </a:gridCol>
                <a:gridCol w="186426">
                  <a:extLst>
                    <a:ext uri="{9D8B030D-6E8A-4147-A177-3AD203B41FA5}">
                      <a16:colId xmlns:a16="http://schemas.microsoft.com/office/drawing/2014/main" val="20004"/>
                    </a:ext>
                  </a:extLst>
                </a:gridCol>
                <a:gridCol w="186426">
                  <a:extLst>
                    <a:ext uri="{9D8B030D-6E8A-4147-A177-3AD203B41FA5}">
                      <a16:colId xmlns:a16="http://schemas.microsoft.com/office/drawing/2014/main" val="20005"/>
                    </a:ext>
                  </a:extLst>
                </a:gridCol>
                <a:gridCol w="186426">
                  <a:extLst>
                    <a:ext uri="{9D8B030D-6E8A-4147-A177-3AD203B41FA5}">
                      <a16:colId xmlns:a16="http://schemas.microsoft.com/office/drawing/2014/main" val="20006"/>
                    </a:ext>
                  </a:extLst>
                </a:gridCol>
                <a:gridCol w="186426">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87" name="Straight Connector 8"/>
          <p:cNvCxnSpPr/>
          <p:nvPr/>
        </p:nvCxnSpPr>
        <p:spPr bwMode="auto">
          <a:xfrm>
            <a:off x="7608168" y="1718838"/>
            <a:ext cx="0" cy="2538254"/>
          </a:xfrm>
          <a:prstGeom prst="line">
            <a:avLst/>
          </a:prstGeom>
          <a:solidFill>
            <a:schemeClr val="accent1"/>
          </a:solidFill>
          <a:ln w="25400" cap="flat" cmpd="sng" algn="ctr">
            <a:solidFill>
              <a:srgbClr val="EC7061"/>
            </a:solidFill>
            <a:prstDash val="sysDot"/>
            <a:round/>
            <a:headEnd type="none" w="med" len="med"/>
            <a:tailEnd type="none" w="med" len="med"/>
          </a:ln>
          <a:effectLst/>
        </p:spPr>
      </p:cxnSp>
      <p:sp>
        <p:nvSpPr>
          <p:cNvPr id="88" name="Rectangle 62"/>
          <p:cNvSpPr/>
          <p:nvPr/>
        </p:nvSpPr>
        <p:spPr>
          <a:xfrm>
            <a:off x="3733801" y="1886932"/>
            <a:ext cx="631448" cy="382990"/>
          </a:xfrm>
          <a:prstGeom prst="rect">
            <a:avLst/>
          </a:prstGeom>
        </p:spPr>
        <p:txBody>
          <a:bodyPr wrap="square">
            <a:spAutoFit/>
          </a:bodyPr>
          <a:lstStyle/>
          <a:p>
            <a:pPr algn="ctr">
              <a:lnSpc>
                <a:spcPct val="130000"/>
              </a:lnSpc>
            </a:pPr>
            <a:r>
              <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10</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Rectangle 63"/>
          <p:cNvSpPr/>
          <p:nvPr/>
        </p:nvSpPr>
        <p:spPr>
          <a:xfrm>
            <a:off x="5505174" y="1901647"/>
            <a:ext cx="298479" cy="382990"/>
          </a:xfrm>
          <a:prstGeom prst="rect">
            <a:avLst/>
          </a:prstGeom>
        </p:spPr>
        <p:txBody>
          <a:bodyPr wrap="square">
            <a:spAutoFit/>
          </a:bodyPr>
          <a:lstStyle/>
          <a:p>
            <a:pPr algn="ctr">
              <a:lnSpc>
                <a:spcPct val="130000"/>
              </a:lnSpc>
            </a:pPr>
            <a:r>
              <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Rectangle 64"/>
          <p:cNvSpPr/>
          <p:nvPr/>
        </p:nvSpPr>
        <p:spPr>
          <a:xfrm>
            <a:off x="6660119" y="1901647"/>
            <a:ext cx="298480" cy="382990"/>
          </a:xfrm>
          <a:prstGeom prst="rect">
            <a:avLst/>
          </a:prstGeom>
        </p:spPr>
        <p:txBody>
          <a:bodyPr wrap="square">
            <a:spAutoFit/>
          </a:bodyPr>
          <a:lstStyle/>
          <a:p>
            <a:pPr algn="ctr">
              <a:lnSpc>
                <a:spcPct val="130000"/>
              </a:lnSpc>
            </a:pPr>
            <a:r>
              <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Rectangle 65"/>
          <p:cNvSpPr/>
          <p:nvPr/>
        </p:nvSpPr>
        <p:spPr>
          <a:xfrm>
            <a:off x="8488919" y="1901647"/>
            <a:ext cx="298480" cy="382990"/>
          </a:xfrm>
          <a:prstGeom prst="rect">
            <a:avLst/>
          </a:prstGeom>
        </p:spPr>
        <p:txBody>
          <a:bodyPr wrap="square">
            <a:spAutoFit/>
          </a:bodyPr>
          <a:lstStyle/>
          <a:p>
            <a:pPr algn="ctr">
              <a:lnSpc>
                <a:spcPct val="130000"/>
              </a:lnSpc>
            </a:pPr>
            <a:r>
              <a:rPr lang="en-US" altLang="zh-CN" sz="16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6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Oval 11"/>
          <p:cNvSpPr/>
          <p:nvPr/>
        </p:nvSpPr>
        <p:spPr bwMode="auto">
          <a:xfrm>
            <a:off x="7760999" y="4088708"/>
            <a:ext cx="720080" cy="720080"/>
          </a:xfrm>
          <a:prstGeom prst="ellipse">
            <a:avLst/>
          </a:prstGeom>
          <a:solidFill>
            <a:srgbClr val="00B0F0"/>
          </a:solidFill>
          <a:ln w="38100"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784225" rtl="0" eaLnBrk="0" fontAlgn="base" latinLnBrk="0" hangingPunct="0">
              <a:lnSpc>
                <a:spcPct val="130000"/>
              </a:lnSpc>
              <a:spcBef>
                <a:spcPct val="0"/>
              </a:spcBef>
              <a:spcAft>
                <a:spcPct val="0"/>
              </a:spcAft>
              <a:buClrTx/>
              <a:buSzTx/>
              <a:buFontTx/>
              <a:buNone/>
              <a:tabLst/>
            </a:pPr>
            <a:r>
              <a:rPr kumimoji="0" lang="en-US" altLang="zh-CN" sz="21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2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22</a:t>
            </a:r>
            <a:endParaRPr kumimoji="0" lang="zh-CN" altLang="en-US" sz="21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矩形 94"/>
          <p:cNvSpPr/>
          <p:nvPr/>
        </p:nvSpPr>
        <p:spPr>
          <a:xfrm>
            <a:off x="1451484" y="4698429"/>
            <a:ext cx="3672408" cy="1015663"/>
          </a:xfrm>
          <a:prstGeom prst="rect">
            <a:avLst/>
          </a:prstGeom>
          <a:solidFill>
            <a:srgbClr val="00B0F0">
              <a:alpha val="5000"/>
            </a:srgbClr>
          </a:solidFill>
          <a:ln>
            <a:solidFill>
              <a:srgbClr val="99DFF9"/>
            </a:solidFill>
          </a:ln>
        </p:spPr>
        <p:txBody>
          <a:bodyPr wrap="square" rtlCol="0">
            <a:spAutoFit/>
          </a:bodyPr>
          <a:lstStyle/>
          <a:p>
            <a:pPr>
              <a:lnSpc>
                <a:spcPts val="2400"/>
              </a:lnSpc>
            </a:pP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10.1.1.0 24 12.1.1.2</a:t>
            </a:r>
          </a:p>
          <a:p>
            <a:pPr>
              <a:lnSpc>
                <a:spcPts val="2400"/>
              </a:lnSpc>
            </a:pP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10.1.2.0 24 12.1.1.2</a:t>
            </a:r>
          </a:p>
          <a:p>
            <a:pPr>
              <a:lnSpc>
                <a:spcPts val="2400"/>
              </a:lnSpc>
            </a:pP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10.1.3.0 24 12.1.1.2</a:t>
            </a:r>
          </a:p>
        </p:txBody>
      </p:sp>
      <p:sp>
        <p:nvSpPr>
          <p:cNvPr id="97" name="矩形 96"/>
          <p:cNvSpPr/>
          <p:nvPr/>
        </p:nvSpPr>
        <p:spPr>
          <a:xfrm>
            <a:off x="7716179" y="5024324"/>
            <a:ext cx="3756683" cy="367473"/>
          </a:xfrm>
          <a:prstGeom prst="rect">
            <a:avLst/>
          </a:prstGeom>
          <a:solidFill>
            <a:srgbClr val="00B0F0">
              <a:alpha val="5000"/>
            </a:srgbClr>
          </a:solidFill>
          <a:ln>
            <a:solidFill>
              <a:srgbClr val="99DFF9"/>
            </a:solidFill>
          </a:ln>
        </p:spPr>
        <p:txBody>
          <a:bodyPr wrap="square" rtlCol="0">
            <a:spAutoFit/>
          </a:bodyPr>
          <a:lstStyle/>
          <a:p>
            <a:pPr>
              <a:lnSpc>
                <a:spcPts val="2400"/>
              </a:lnSpc>
            </a:pP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10.1.1.0 22 12.1.1.2</a:t>
            </a:r>
          </a:p>
        </p:txBody>
      </p:sp>
      <p:sp>
        <p:nvSpPr>
          <p:cNvPr id="98" name="Text Box 12"/>
          <p:cNvSpPr txBox="1">
            <a:spLocks noChangeArrowheads="1"/>
          </p:cNvSpPr>
          <p:nvPr/>
        </p:nvSpPr>
        <p:spPr bwMode="auto">
          <a:xfrm>
            <a:off x="5168406" y="5747530"/>
            <a:ext cx="2509857" cy="66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精确计算汇总后的网络号、掩码，避免汇总后掩码过小。</a:t>
            </a:r>
          </a:p>
        </p:txBody>
      </p:sp>
      <p:sp>
        <p:nvSpPr>
          <p:cNvPr id="52" name="圆角矩形 75"/>
          <p:cNvSpPr/>
          <p:nvPr/>
        </p:nvSpPr>
        <p:spPr>
          <a:xfrm>
            <a:off x="891266" y="1667881"/>
            <a:ext cx="10576834" cy="46942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圆角矩形 75"/>
          <p:cNvSpPr/>
          <p:nvPr/>
        </p:nvSpPr>
        <p:spPr>
          <a:xfrm>
            <a:off x="888548" y="1232756"/>
            <a:ext cx="106043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精确进行路由汇总</a:t>
            </a:r>
          </a:p>
        </p:txBody>
      </p:sp>
      <p:grpSp>
        <p:nvGrpSpPr>
          <p:cNvPr id="47" name="组合 46"/>
          <p:cNvGrpSpPr/>
          <p:nvPr/>
        </p:nvGrpSpPr>
        <p:grpSpPr>
          <a:xfrm>
            <a:off x="7281455" y="126000"/>
            <a:ext cx="4754970" cy="288000"/>
            <a:chOff x="6713130" y="293625"/>
            <a:chExt cx="4754970" cy="288000"/>
          </a:xfrm>
        </p:grpSpPr>
        <p:sp>
          <p:nvSpPr>
            <p:cNvPr id="56" name="五边形 55"/>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燕尾形 56"/>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62" name="燕尾形 61"/>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63" name="燕尾形 62"/>
            <p:cNvSpPr/>
            <p:nvPr/>
          </p:nvSpPr>
          <p:spPr bwMode="auto">
            <a:xfrm>
              <a:off x="1020810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
        <p:nvSpPr>
          <p:cNvPr id="40" name="下箭头 63"/>
          <p:cNvSpPr/>
          <p:nvPr/>
        </p:nvSpPr>
        <p:spPr>
          <a:xfrm rot="16200000">
            <a:off x="5782673" y="4901331"/>
            <a:ext cx="619752" cy="577792"/>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46668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背景：网段间通信</a:t>
            </a:r>
          </a:p>
        </p:txBody>
      </p:sp>
      <p:cxnSp>
        <p:nvCxnSpPr>
          <p:cNvPr id="55" name="直接连接符 54"/>
          <p:cNvCxnSpPr>
            <a:endCxn id="26" idx="1"/>
          </p:cNvCxnSpPr>
          <p:nvPr/>
        </p:nvCxnSpPr>
        <p:spPr bwMode="auto">
          <a:xfrm>
            <a:off x="1656135" y="4104846"/>
            <a:ext cx="389254" cy="0"/>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0" name="直接连接符 9"/>
          <p:cNvCxnSpPr>
            <a:stCxn id="22" idx="2"/>
            <a:endCxn id="20" idx="0"/>
          </p:cNvCxnSpPr>
          <p:nvPr/>
        </p:nvCxnSpPr>
        <p:spPr bwMode="auto">
          <a:xfrm>
            <a:off x="4278368" y="2840345"/>
            <a:ext cx="0" cy="1043101"/>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1" name="直接连接符 10"/>
          <p:cNvCxnSpPr>
            <a:stCxn id="21" idx="3"/>
            <a:endCxn id="19" idx="1"/>
          </p:cNvCxnSpPr>
          <p:nvPr/>
        </p:nvCxnSpPr>
        <p:spPr bwMode="auto">
          <a:xfrm>
            <a:off x="3433982" y="2618946"/>
            <a:ext cx="1746795" cy="1485900"/>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2" name="直接连接符 11"/>
          <p:cNvCxnSpPr>
            <a:stCxn id="21" idx="3"/>
            <a:endCxn id="22" idx="3"/>
          </p:cNvCxnSpPr>
          <p:nvPr/>
        </p:nvCxnSpPr>
        <p:spPr bwMode="auto">
          <a:xfrm>
            <a:off x="3433982" y="2618946"/>
            <a:ext cx="1114986" cy="0"/>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3" name="直接连接符 12"/>
          <p:cNvCxnSpPr>
            <a:stCxn id="27" idx="2"/>
            <a:endCxn id="26" idx="0"/>
          </p:cNvCxnSpPr>
          <p:nvPr/>
        </p:nvCxnSpPr>
        <p:spPr bwMode="auto">
          <a:xfrm>
            <a:off x="2315989" y="3583295"/>
            <a:ext cx="0" cy="300151"/>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4" name="直接连接符 13"/>
          <p:cNvCxnSpPr/>
          <p:nvPr/>
        </p:nvCxnSpPr>
        <p:spPr bwMode="auto">
          <a:xfrm>
            <a:off x="2427919" y="4104846"/>
            <a:ext cx="2229211" cy="0"/>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5" name="直接连接符 14"/>
          <p:cNvCxnSpPr>
            <a:endCxn id="19" idx="0"/>
          </p:cNvCxnSpPr>
          <p:nvPr/>
        </p:nvCxnSpPr>
        <p:spPr bwMode="auto">
          <a:xfrm flipH="1">
            <a:off x="5451377" y="3377558"/>
            <a:ext cx="12335" cy="505888"/>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6" name="直接连接符 15"/>
          <p:cNvCxnSpPr/>
          <p:nvPr/>
        </p:nvCxnSpPr>
        <p:spPr bwMode="auto">
          <a:xfrm flipH="1">
            <a:off x="3343403" y="3377558"/>
            <a:ext cx="1313727" cy="727288"/>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7" name="直接连接符 16"/>
          <p:cNvCxnSpPr>
            <a:stCxn id="27" idx="3"/>
            <a:endCxn id="24" idx="1"/>
          </p:cNvCxnSpPr>
          <p:nvPr/>
        </p:nvCxnSpPr>
        <p:spPr bwMode="auto">
          <a:xfrm>
            <a:off x="2586589" y="3361896"/>
            <a:ext cx="2594188" cy="0"/>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pic>
        <p:nvPicPr>
          <p:cNvPr id="1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892782" y="3883446"/>
            <a:ext cx="541200" cy="442799"/>
          </a:xfrm>
          <a:prstGeom prst="rect">
            <a:avLst/>
          </a:prstGeom>
        </p:spPr>
      </p:pic>
      <p:pic>
        <p:nvPicPr>
          <p:cNvPr id="1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80777" y="3883446"/>
            <a:ext cx="541200" cy="442799"/>
          </a:xfrm>
          <a:prstGeom prst="rect">
            <a:avLst/>
          </a:prstGeom>
        </p:spPr>
      </p:pic>
      <p:pic>
        <p:nvPicPr>
          <p:cNvPr id="20"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4007768" y="3883446"/>
            <a:ext cx="541200" cy="442799"/>
          </a:xfrm>
          <a:prstGeom prst="rect">
            <a:avLst/>
          </a:prstGeom>
        </p:spPr>
      </p:pic>
      <p:pic>
        <p:nvPicPr>
          <p:cNvPr id="2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892782" y="2397546"/>
            <a:ext cx="541200" cy="442799"/>
          </a:xfrm>
          <a:prstGeom prst="rect">
            <a:avLst/>
          </a:prstGeom>
        </p:spPr>
      </p:pic>
      <p:pic>
        <p:nvPicPr>
          <p:cNvPr id="2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4007768" y="2397546"/>
            <a:ext cx="541200" cy="442799"/>
          </a:xfrm>
          <a:prstGeom prst="rect">
            <a:avLst/>
          </a:prstGeom>
        </p:spPr>
      </p:pic>
      <p:pic>
        <p:nvPicPr>
          <p:cNvPr id="23"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892782" y="3140496"/>
            <a:ext cx="541200" cy="442799"/>
          </a:xfrm>
          <a:prstGeom prst="rect">
            <a:avLst/>
          </a:prstGeom>
        </p:spPr>
      </p:pic>
      <p:pic>
        <p:nvPicPr>
          <p:cNvPr id="24"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80777" y="3140496"/>
            <a:ext cx="541200" cy="442799"/>
          </a:xfrm>
          <a:prstGeom prst="rect">
            <a:avLst/>
          </a:prstGeom>
        </p:spPr>
      </p:pic>
      <p:pic>
        <p:nvPicPr>
          <p:cNvPr id="25"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4007768" y="3140496"/>
            <a:ext cx="541200" cy="442799"/>
          </a:xfrm>
          <a:prstGeom prst="rect">
            <a:avLst/>
          </a:prstGeom>
        </p:spPr>
      </p:pic>
      <p:pic>
        <p:nvPicPr>
          <p:cNvPr id="26"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045389" y="3883446"/>
            <a:ext cx="541200" cy="442799"/>
          </a:xfrm>
          <a:prstGeom prst="rect">
            <a:avLst/>
          </a:prstGeom>
        </p:spPr>
      </p:pic>
      <p:pic>
        <p:nvPicPr>
          <p:cNvPr id="27"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045389" y="3140496"/>
            <a:ext cx="541200" cy="442799"/>
          </a:xfrm>
          <a:prstGeom prst="rect">
            <a:avLst/>
          </a:prstGeom>
        </p:spPr>
      </p:pic>
      <p:cxnSp>
        <p:nvCxnSpPr>
          <p:cNvPr id="44" name="直接连接符 43"/>
          <p:cNvCxnSpPr>
            <a:stCxn id="22" idx="3"/>
          </p:cNvCxnSpPr>
          <p:nvPr/>
        </p:nvCxnSpPr>
        <p:spPr bwMode="auto">
          <a:xfrm>
            <a:off x="4548968" y="2618946"/>
            <a:ext cx="832353" cy="0"/>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grpSp>
        <p:nvGrpSpPr>
          <p:cNvPr id="2" name="组合 1"/>
          <p:cNvGrpSpPr/>
          <p:nvPr/>
        </p:nvGrpSpPr>
        <p:grpSpPr>
          <a:xfrm>
            <a:off x="789532" y="3716338"/>
            <a:ext cx="884719" cy="504056"/>
            <a:chOff x="1276399" y="3753790"/>
            <a:chExt cx="1200690" cy="684076"/>
          </a:xfrm>
        </p:grpSpPr>
        <p:pic>
          <p:nvPicPr>
            <p:cNvPr id="38" name="图片 37"/>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77734" y="3753790"/>
              <a:ext cx="1199355" cy="684076"/>
            </a:xfrm>
            <a:prstGeom prst="rect">
              <a:avLst/>
            </a:prstGeom>
          </p:spPr>
        </p:pic>
        <p:sp>
          <p:nvSpPr>
            <p:cNvPr id="39" name="矩形 38"/>
            <p:cNvSpPr/>
            <p:nvPr/>
          </p:nvSpPr>
          <p:spPr>
            <a:xfrm>
              <a:off x="1276399" y="3846662"/>
              <a:ext cx="1163502" cy="470519"/>
            </a:xfrm>
            <a:prstGeom prst="rect">
              <a:avLst/>
            </a:prstGeom>
          </p:spPr>
          <p:txBody>
            <a:bodyPr wrap="square">
              <a:spAutoFit/>
            </a:bodyPr>
            <a:lstStyle/>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N</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1" name="组合 40"/>
          <p:cNvGrpSpPr/>
          <p:nvPr/>
        </p:nvGrpSpPr>
        <p:grpSpPr>
          <a:xfrm>
            <a:off x="4922512" y="2441778"/>
            <a:ext cx="897378" cy="511837"/>
            <a:chOff x="1277734" y="3753790"/>
            <a:chExt cx="1199355" cy="684076"/>
          </a:xfrm>
        </p:grpSpPr>
        <p:pic>
          <p:nvPicPr>
            <p:cNvPr id="42" name="图片 41"/>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77734" y="3753790"/>
              <a:ext cx="1199355" cy="684076"/>
            </a:xfrm>
            <a:prstGeom prst="rect">
              <a:avLst/>
            </a:prstGeom>
          </p:spPr>
        </p:pic>
        <p:sp>
          <p:nvSpPr>
            <p:cNvPr id="43" name="矩形 42"/>
            <p:cNvSpPr/>
            <p:nvPr/>
          </p:nvSpPr>
          <p:spPr>
            <a:xfrm>
              <a:off x="1300642" y="3859803"/>
              <a:ext cx="1163500" cy="463366"/>
            </a:xfrm>
            <a:prstGeom prst="rect">
              <a:avLst/>
            </a:prstGeom>
          </p:spPr>
          <p:txBody>
            <a:bodyPr wrap="square">
              <a:spAutoFit/>
            </a:bodyPr>
            <a:lstStyle/>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6" name="任意多边形 55"/>
          <p:cNvSpPr/>
          <p:nvPr/>
        </p:nvSpPr>
        <p:spPr bwMode="auto">
          <a:xfrm>
            <a:off x="1692139" y="2736694"/>
            <a:ext cx="3230373" cy="1244600"/>
          </a:xfrm>
          <a:custGeom>
            <a:avLst/>
            <a:gdLst>
              <a:gd name="connsiteX0" fmla="*/ 0 w 3721100"/>
              <a:gd name="connsiteY0" fmla="*/ 1244600 h 1244600"/>
              <a:gd name="connsiteX1" fmla="*/ 1320800 w 3721100"/>
              <a:gd name="connsiteY1" fmla="*/ 1244600 h 1244600"/>
              <a:gd name="connsiteX2" fmla="*/ 2679700 w 3721100"/>
              <a:gd name="connsiteY2" fmla="*/ 558800 h 1244600"/>
              <a:gd name="connsiteX3" fmla="*/ 2679700 w 3721100"/>
              <a:gd name="connsiteY3" fmla="*/ 0 h 1244600"/>
              <a:gd name="connsiteX4" fmla="*/ 3721100 w 3721100"/>
              <a:gd name="connsiteY4" fmla="*/ 0 h 124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100" h="1244600">
                <a:moveTo>
                  <a:pt x="0" y="1244600"/>
                </a:moveTo>
                <a:lnTo>
                  <a:pt x="1320800" y="1244600"/>
                </a:lnTo>
                <a:lnTo>
                  <a:pt x="2679700" y="558800"/>
                </a:lnTo>
                <a:lnTo>
                  <a:pt x="2679700" y="0"/>
                </a:lnTo>
                <a:lnTo>
                  <a:pt x="3721100" y="0"/>
                </a:lnTo>
              </a:path>
            </a:pathLst>
          </a:custGeom>
          <a:noFill/>
          <a:ln w="25400" cap="flat" cmpd="sng" algn="ctr">
            <a:solidFill>
              <a:srgbClr val="00B0F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3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5" name="直接箭头连接符 44"/>
          <p:cNvCxnSpPr/>
          <p:nvPr/>
        </p:nvCxnSpPr>
        <p:spPr>
          <a:xfrm flipH="1">
            <a:off x="2313151" y="4328457"/>
            <a:ext cx="1" cy="510918"/>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1388474" y="4890227"/>
            <a:ext cx="1849354" cy="553666"/>
          </a:xfrm>
          <a:prstGeom prst="roundRect">
            <a:avLst>
              <a:gd name="adj" fmla="val 2303"/>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如何前往网络</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57" name="矩形 56"/>
          <p:cNvSpPr/>
          <p:nvPr/>
        </p:nvSpPr>
        <p:spPr>
          <a:xfrm>
            <a:off x="6208190" y="2852936"/>
            <a:ext cx="5389364" cy="2114425"/>
          </a:xfrm>
          <a:prstGeom prst="rect">
            <a:avLst/>
          </a:prstGeom>
        </p:spPr>
        <p:txBody>
          <a:bodyPr wrap="square" anchor="t">
            <a:spAutoFit/>
          </a:bodyPr>
          <a:lstStyle/>
          <a:p>
            <a:pPr marL="301625" lvl="0" indent="-301625" algn="just" defTabSz="801688">
              <a:lnSpc>
                <a:spcPct val="140000"/>
              </a:lnSpc>
              <a:spcBef>
                <a:spcPct val="30000"/>
              </a:spcBef>
              <a:spcAft>
                <a:spcPct val="0"/>
              </a:spcAft>
              <a:buSzPct val="100000"/>
              <a:buFont typeface="Arial" panose="020B0604020202020204" pitchFamily="34" charset="0"/>
              <a:buChar char="•"/>
            </a:pP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地址唯一标识了网络中的一个节点，每个</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地址都拥有自己的网段，各个网段可能分布在网络的不同区域。</a:t>
            </a:r>
            <a:endPar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algn="just" defTabSz="801688">
              <a:lnSpc>
                <a:spcPct val="140000"/>
              </a:lnSpc>
              <a:spcBef>
                <a:spcPct val="30000"/>
              </a:spcBef>
              <a:spcAft>
                <a:spcPct val="0"/>
              </a:spcAft>
              <a:buSzPct val="100000"/>
              <a:buFont typeface="Arial" panose="020B0604020202020204" pitchFamily="34" charset="0"/>
              <a:buChar char="•"/>
            </a:pP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为实现</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寻址，分布在不同区域的网段之间要能够相互通信。</a:t>
            </a:r>
            <a:endPar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Tree>
    <p:extLst>
      <p:ext uri="{BB962C8B-B14F-4D97-AF65-F5344CB8AC3E}">
        <p14:creationId xmlns:p14="http://schemas.microsoft.com/office/powerpoint/2010/main" val="1882301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idx="1"/>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路由器如何优选路由条目？</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如何配置实现浮动路由？</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将</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10.1.1.0/24</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10.1.3.0/24</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10.1.9.0/24</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汇总之后的网段是？</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lnSpc>
                <a:spcPct val="130000"/>
              </a:lnSpc>
              <a:spcBef>
                <a:spcPct val="0"/>
              </a:spcBef>
              <a:spcAft>
                <a:spcPct val="0"/>
              </a:spcAft>
            </a:pP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22381237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idx="1"/>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本章节学习了路由的基本概念，了解了路由如何指导路由器对</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报文进行转发，同时还了解了常见的路由属性。</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特殊的静态路由：缺省路由，此外本章节展现了一些路由转发的高级特性，包括路由递归、浮动路由、等价路由，这些都在现网中有着广泛地应用。</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5687545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705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任意多边形 56"/>
          <p:cNvSpPr/>
          <p:nvPr/>
        </p:nvSpPr>
        <p:spPr>
          <a:xfrm>
            <a:off x="4472023" y="3201904"/>
            <a:ext cx="3240360" cy="2050058"/>
          </a:xfrm>
          <a:custGeom>
            <a:avLst/>
            <a:gdLst>
              <a:gd name="connsiteX0" fmla="*/ 0 w 2245106"/>
              <a:gd name="connsiteY0" fmla="*/ 0 h 2050058"/>
              <a:gd name="connsiteX1" fmla="*/ 2245106 w 2245106"/>
              <a:gd name="connsiteY1" fmla="*/ 0 h 2050058"/>
              <a:gd name="connsiteX2" fmla="*/ 2245106 w 2245106"/>
              <a:gd name="connsiteY2" fmla="*/ 2050058 h 2050058"/>
              <a:gd name="connsiteX3" fmla="*/ 0 w 2245106"/>
              <a:gd name="connsiteY3" fmla="*/ 2050058 h 2050058"/>
              <a:gd name="connsiteX4" fmla="*/ 0 w 2245106"/>
              <a:gd name="connsiteY4" fmla="*/ 0 h 2050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5106" h="2050058">
                <a:moveTo>
                  <a:pt x="0" y="0"/>
                </a:moveTo>
                <a:lnTo>
                  <a:pt x="2245106" y="0"/>
                </a:lnTo>
                <a:lnTo>
                  <a:pt x="2245106" y="2050058"/>
                </a:lnTo>
                <a:lnTo>
                  <a:pt x="0" y="2050058"/>
                </a:lnTo>
                <a:lnTo>
                  <a:pt x="0" y="0"/>
                </a:lnTo>
                <a:close/>
              </a:path>
            </a:pathLst>
          </a:custGeom>
          <a:solidFill>
            <a:srgbClr val="FFFFFF"/>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a:t>
            </a:r>
          </a:p>
        </p:txBody>
      </p:sp>
      <p:sp>
        <p:nvSpPr>
          <p:cNvPr id="131" name="文本占位符 130"/>
          <p:cNvSpPr>
            <a:spLocks noGrp="1"/>
          </p:cNvSpPr>
          <p:nvPr>
            <p:ph type="body" sz="quarter" idx="4294967295"/>
          </p:nvPr>
        </p:nvSpPr>
        <p:spPr>
          <a:xfrm>
            <a:off x="591094" y="877457"/>
            <a:ext cx="11301413" cy="1106487"/>
          </a:xfrm>
        </p:spPr>
        <p:txBody>
          <a:bodyPr/>
          <a:lstStyle/>
          <a:p>
            <a:pPr marL="301625" indent="-301625" defTabSz="801688" fontAlgn="base">
              <a:spcBef>
                <a:spcPct val="30000"/>
              </a:spcBef>
              <a:spcAft>
                <a:spcPct val="0"/>
              </a:spcAft>
              <a:buSzPct val="100000"/>
            </a:pPr>
            <a:r>
              <a:rPr lang="zh-CN" altLang="en-US" sz="18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路由是指导报文转发的路径信息，通过路由可以确认转发</a:t>
            </a:r>
            <a:r>
              <a:rPr lang="en-US" altLang="zh-CN" sz="18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报文的路径。</a:t>
            </a:r>
            <a:endParaRPr lang="en-US" altLang="zh-CN" sz="18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301625" indent="-301625" defTabSz="801688" fontAlgn="base">
              <a:spcBef>
                <a:spcPct val="30000"/>
              </a:spcBef>
              <a:spcAft>
                <a:spcPct val="0"/>
              </a:spcAft>
              <a:buSzPct val="100000"/>
            </a:pPr>
            <a:r>
              <a:rPr lang="zh-CN" altLang="en-US" sz="18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路由设备是依据路由转发报文到目的网段的网络设备，最常见的路由设备：路由器。</a:t>
            </a:r>
            <a:endParaRPr lang="en-US" altLang="zh-CN" sz="18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301625" indent="-301625" defTabSz="801688" fontAlgn="base">
              <a:spcBef>
                <a:spcPct val="30000"/>
              </a:spcBef>
              <a:spcAft>
                <a:spcPct val="0"/>
              </a:spcAft>
              <a:buSzPct val="100000"/>
            </a:pPr>
            <a:r>
              <a:rPr lang="zh-CN" altLang="en-US" sz="18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路由设备维护着一张路由表，保存着路由信息。</a:t>
            </a:r>
            <a:endParaRPr lang="en-US" altLang="zh-CN" sz="18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base">
              <a:lnSpc>
                <a:spcPct val="130000"/>
              </a:lnSpc>
              <a:spcBef>
                <a:spcPts val="0"/>
              </a:spcBef>
            </a:pP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矩形 75"/>
          <p:cNvSpPr/>
          <p:nvPr/>
        </p:nvSpPr>
        <p:spPr>
          <a:xfrm>
            <a:off x="4568662" y="5175096"/>
            <a:ext cx="648072" cy="350160"/>
          </a:xfrm>
          <a:prstGeom prst="rect">
            <a:avLst/>
          </a:prstGeom>
        </p:spPr>
        <p:txBody>
          <a:bodyPr wrap="square">
            <a:spAutoFit/>
          </a:bodyPr>
          <a:lstStyle/>
          <a:p>
            <a:pPr algn="ctr">
              <a:lnSpc>
                <a:spcPct val="130000"/>
              </a:lnSpc>
            </a:pP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网关</a:t>
            </a:r>
          </a:p>
        </p:txBody>
      </p:sp>
      <p:sp>
        <p:nvSpPr>
          <p:cNvPr id="85" name="矩形 84"/>
          <p:cNvSpPr/>
          <p:nvPr/>
        </p:nvSpPr>
        <p:spPr>
          <a:xfrm>
            <a:off x="6908922" y="5175096"/>
            <a:ext cx="648072" cy="350160"/>
          </a:xfrm>
          <a:prstGeom prst="rect">
            <a:avLst/>
          </a:prstGeom>
        </p:spPr>
        <p:txBody>
          <a:bodyPr wrap="square">
            <a:spAutoFit/>
          </a:bodyPr>
          <a:lstStyle/>
          <a:p>
            <a:pPr algn="ctr">
              <a:lnSpc>
                <a:spcPct val="130000"/>
              </a:lnSpc>
            </a:pP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网关</a:t>
            </a:r>
          </a:p>
        </p:txBody>
      </p:sp>
      <p:sp>
        <p:nvSpPr>
          <p:cNvPr id="88" name="矩形 87"/>
          <p:cNvSpPr/>
          <p:nvPr/>
        </p:nvSpPr>
        <p:spPr>
          <a:xfrm>
            <a:off x="4561042" y="4329993"/>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矩形 88"/>
          <p:cNvSpPr/>
          <p:nvPr/>
        </p:nvSpPr>
        <p:spPr>
          <a:xfrm>
            <a:off x="5917765" y="4329993"/>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矩形 89"/>
          <p:cNvSpPr/>
          <p:nvPr/>
        </p:nvSpPr>
        <p:spPr>
          <a:xfrm>
            <a:off x="7111282" y="4327897"/>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6" name="直接连接符 105"/>
          <p:cNvCxnSpPr/>
          <p:nvPr/>
        </p:nvCxnSpPr>
        <p:spPr bwMode="auto">
          <a:xfrm>
            <a:off x="7684803" y="4921016"/>
            <a:ext cx="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20" name="图片 11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803897" y="4580396"/>
            <a:ext cx="1199355" cy="684076"/>
          </a:xfrm>
          <a:prstGeom prst="rect">
            <a:avLst/>
          </a:prstGeom>
        </p:spPr>
      </p:pic>
      <p:pic>
        <p:nvPicPr>
          <p:cNvPr id="122" name="图片 12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096485" y="4580396"/>
            <a:ext cx="1199355" cy="684076"/>
          </a:xfrm>
          <a:prstGeom prst="rect">
            <a:avLst/>
          </a:prstGeom>
        </p:spPr>
      </p:pic>
      <p:sp>
        <p:nvSpPr>
          <p:cNvPr id="127" name="矩形 126"/>
          <p:cNvSpPr/>
          <p:nvPr/>
        </p:nvSpPr>
        <p:spPr>
          <a:xfrm>
            <a:off x="3235945" y="4749789"/>
            <a:ext cx="1163501" cy="346698"/>
          </a:xfrm>
          <a:prstGeom prst="rect">
            <a:avLst/>
          </a:prstGeom>
        </p:spPr>
        <p:txBody>
          <a:bodyPr wrap="squar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N</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9" name="矩形 128"/>
          <p:cNvSpPr/>
          <p:nvPr/>
        </p:nvSpPr>
        <p:spPr>
          <a:xfrm>
            <a:off x="8528533" y="4749789"/>
            <a:ext cx="1163501" cy="346698"/>
          </a:xfrm>
          <a:prstGeom prst="rect">
            <a:avLst/>
          </a:prstGeom>
        </p:spPr>
        <p:txBody>
          <a:bodyPr wrap="squar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32" name="直接连接符 131"/>
          <p:cNvCxnSpPr>
            <a:stCxn id="120" idx="3"/>
            <a:endCxn id="122" idx="1"/>
          </p:cNvCxnSpPr>
          <p:nvPr/>
        </p:nvCxnSpPr>
        <p:spPr bwMode="auto">
          <a:xfrm>
            <a:off x="4003252" y="4922434"/>
            <a:ext cx="409323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1" name="矩形 50"/>
          <p:cNvSpPr/>
          <p:nvPr/>
        </p:nvSpPr>
        <p:spPr>
          <a:xfrm>
            <a:off x="5730122" y="3226688"/>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2" name="直接连接符 51"/>
          <p:cNvCxnSpPr>
            <a:endCxn id="48" idx="0"/>
          </p:cNvCxnSpPr>
          <p:nvPr/>
        </p:nvCxnSpPr>
        <p:spPr bwMode="auto">
          <a:xfrm>
            <a:off x="6049869" y="4015204"/>
            <a:ext cx="0" cy="66148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直接连接符 54"/>
          <p:cNvCxnSpPr>
            <a:stCxn id="54" idx="3"/>
            <a:endCxn id="49" idx="0"/>
          </p:cNvCxnSpPr>
          <p:nvPr/>
        </p:nvCxnSpPr>
        <p:spPr bwMode="auto">
          <a:xfrm>
            <a:off x="6319869" y="3794295"/>
            <a:ext cx="1061413" cy="88239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任意多边形 12"/>
          <p:cNvSpPr/>
          <p:nvPr/>
        </p:nvSpPr>
        <p:spPr bwMode="auto">
          <a:xfrm>
            <a:off x="4003971" y="4706350"/>
            <a:ext cx="468052" cy="252722"/>
          </a:xfrm>
          <a:custGeom>
            <a:avLst/>
            <a:gdLst>
              <a:gd name="connsiteX0" fmla="*/ 0 w 3829050"/>
              <a:gd name="connsiteY0" fmla="*/ 0 h 0"/>
              <a:gd name="connsiteX1" fmla="*/ 3829050 w 3829050"/>
              <a:gd name="connsiteY1" fmla="*/ 0 h 0"/>
            </a:gdLst>
            <a:ahLst/>
            <a:cxnLst>
              <a:cxn ang="0">
                <a:pos x="connsiteX0" y="connsiteY0"/>
              </a:cxn>
              <a:cxn ang="0">
                <a:pos x="connsiteX1" y="connsiteY1"/>
              </a:cxn>
            </a:cxnLst>
            <a:rect l="l" t="t" r="r" b="b"/>
            <a:pathLst>
              <a:path w="3829050">
                <a:moveTo>
                  <a:pt x="0" y="0"/>
                </a:moveTo>
                <a:lnTo>
                  <a:pt x="3829050" y="0"/>
                </a:lnTo>
              </a:path>
            </a:pathLst>
          </a:custGeom>
          <a:noFill/>
          <a:ln w="25400" cap="flat" cmpd="sng" algn="ctr">
            <a:solidFill>
              <a:srgbClr val="00B0F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3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任意多边形 61"/>
          <p:cNvSpPr/>
          <p:nvPr/>
        </p:nvSpPr>
        <p:spPr bwMode="auto">
          <a:xfrm>
            <a:off x="5228107" y="4706350"/>
            <a:ext cx="468052" cy="252722"/>
          </a:xfrm>
          <a:custGeom>
            <a:avLst/>
            <a:gdLst>
              <a:gd name="connsiteX0" fmla="*/ 0 w 3829050"/>
              <a:gd name="connsiteY0" fmla="*/ 0 h 0"/>
              <a:gd name="connsiteX1" fmla="*/ 3829050 w 3829050"/>
              <a:gd name="connsiteY1" fmla="*/ 0 h 0"/>
            </a:gdLst>
            <a:ahLst/>
            <a:cxnLst>
              <a:cxn ang="0">
                <a:pos x="connsiteX0" y="connsiteY0"/>
              </a:cxn>
              <a:cxn ang="0">
                <a:pos x="connsiteX1" y="connsiteY1"/>
              </a:cxn>
            </a:cxnLst>
            <a:rect l="l" t="t" r="r" b="b"/>
            <a:pathLst>
              <a:path w="3829050">
                <a:moveTo>
                  <a:pt x="0" y="0"/>
                </a:moveTo>
                <a:lnTo>
                  <a:pt x="3829050" y="0"/>
                </a:lnTo>
              </a:path>
            </a:pathLst>
          </a:custGeom>
          <a:noFill/>
          <a:ln w="25400" cap="flat" cmpd="sng" algn="ctr">
            <a:solidFill>
              <a:srgbClr val="00B0F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3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任意多边形 62"/>
          <p:cNvSpPr/>
          <p:nvPr/>
        </p:nvSpPr>
        <p:spPr bwMode="auto">
          <a:xfrm>
            <a:off x="6416239" y="4706350"/>
            <a:ext cx="468052" cy="252722"/>
          </a:xfrm>
          <a:custGeom>
            <a:avLst/>
            <a:gdLst>
              <a:gd name="connsiteX0" fmla="*/ 0 w 3829050"/>
              <a:gd name="connsiteY0" fmla="*/ 0 h 0"/>
              <a:gd name="connsiteX1" fmla="*/ 3829050 w 3829050"/>
              <a:gd name="connsiteY1" fmla="*/ 0 h 0"/>
            </a:gdLst>
            <a:ahLst/>
            <a:cxnLst>
              <a:cxn ang="0">
                <a:pos x="connsiteX0" y="connsiteY0"/>
              </a:cxn>
              <a:cxn ang="0">
                <a:pos x="connsiteX1" y="connsiteY1"/>
              </a:cxn>
            </a:cxnLst>
            <a:rect l="l" t="t" r="r" b="b"/>
            <a:pathLst>
              <a:path w="3829050">
                <a:moveTo>
                  <a:pt x="0" y="0"/>
                </a:moveTo>
                <a:lnTo>
                  <a:pt x="3829050" y="0"/>
                </a:lnTo>
              </a:path>
            </a:pathLst>
          </a:custGeom>
          <a:noFill/>
          <a:ln w="25400" cap="flat" cmpd="sng" algn="ctr">
            <a:solidFill>
              <a:srgbClr val="00B0F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3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任意多边形 63"/>
          <p:cNvSpPr/>
          <p:nvPr/>
        </p:nvSpPr>
        <p:spPr bwMode="auto">
          <a:xfrm>
            <a:off x="7712383" y="4706350"/>
            <a:ext cx="468052" cy="252722"/>
          </a:xfrm>
          <a:custGeom>
            <a:avLst/>
            <a:gdLst>
              <a:gd name="connsiteX0" fmla="*/ 0 w 3829050"/>
              <a:gd name="connsiteY0" fmla="*/ 0 h 0"/>
              <a:gd name="connsiteX1" fmla="*/ 3829050 w 3829050"/>
              <a:gd name="connsiteY1" fmla="*/ 0 h 0"/>
            </a:gdLst>
            <a:ahLst/>
            <a:cxnLst>
              <a:cxn ang="0">
                <a:pos x="connsiteX0" y="connsiteY0"/>
              </a:cxn>
              <a:cxn ang="0">
                <a:pos x="connsiteX1" y="connsiteY1"/>
              </a:cxn>
            </a:cxnLst>
            <a:rect l="l" t="t" r="r" b="b"/>
            <a:pathLst>
              <a:path w="3829050">
                <a:moveTo>
                  <a:pt x="0" y="0"/>
                </a:moveTo>
                <a:lnTo>
                  <a:pt x="3829050" y="0"/>
                </a:lnTo>
              </a:path>
            </a:pathLst>
          </a:custGeom>
          <a:noFill/>
          <a:ln w="25400" cap="flat" cmpd="sng" algn="ctr">
            <a:solidFill>
              <a:srgbClr val="00B0F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3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矩形 67"/>
          <p:cNvSpPr/>
          <p:nvPr/>
        </p:nvSpPr>
        <p:spPr>
          <a:xfrm>
            <a:off x="3461847" y="4342196"/>
            <a:ext cx="603049" cy="332399"/>
          </a:xfrm>
          <a:prstGeom prst="rect">
            <a:avLst/>
          </a:prstGeom>
        </p:spPr>
        <p:txBody>
          <a:bodyPr wrap="none">
            <a:spAutoFit/>
          </a:bodyPr>
          <a:lstStyle/>
          <a:p>
            <a:pPr lvl="0" algn="ctr" defTabSz="914400" fontAlgn="t">
              <a:lnSpc>
                <a:spcPct val="130000"/>
              </a:lnSpc>
              <a:spcBef>
                <a:spcPct val="0"/>
              </a:spcBef>
              <a:spcAft>
                <a:spcPct val="0"/>
              </a:spcAft>
            </a:pP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圆角矩形 75"/>
          <p:cNvSpPr/>
          <p:nvPr/>
        </p:nvSpPr>
        <p:spPr>
          <a:xfrm>
            <a:off x="2063552" y="2600908"/>
            <a:ext cx="7628482"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路由指导报文转发路径</a:t>
            </a:r>
          </a:p>
        </p:txBody>
      </p:sp>
      <p:sp>
        <p:nvSpPr>
          <p:cNvPr id="41" name="圆角矩形 75"/>
          <p:cNvSpPr/>
          <p:nvPr/>
        </p:nvSpPr>
        <p:spPr>
          <a:xfrm>
            <a:off x="2063552" y="3032956"/>
            <a:ext cx="7628482" cy="335249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5" name="直接箭头连接符 44"/>
          <p:cNvCxnSpPr/>
          <p:nvPr/>
        </p:nvCxnSpPr>
        <p:spPr>
          <a:xfrm flipH="1">
            <a:off x="4895227" y="5204398"/>
            <a:ext cx="1" cy="648851"/>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4444253" y="5839867"/>
            <a:ext cx="3291683" cy="395715"/>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依据路由转发</a:t>
            </a:r>
          </a:p>
        </p:txBody>
      </p:sp>
      <p:cxnSp>
        <p:nvCxnSpPr>
          <p:cNvPr id="50" name="直接箭头连接符 49"/>
          <p:cNvCxnSpPr/>
          <p:nvPr/>
        </p:nvCxnSpPr>
        <p:spPr>
          <a:xfrm flipH="1">
            <a:off x="6117410" y="5204398"/>
            <a:ext cx="1" cy="648851"/>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H="1">
            <a:off x="7228196" y="5204398"/>
            <a:ext cx="1" cy="648851"/>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4" cstate="print"/>
          <a:srcRect/>
          <a:stretch>
            <a:fillRect/>
          </a:stretch>
        </p:blipFill>
        <p:spPr bwMode="auto">
          <a:xfrm>
            <a:off x="4625227" y="4676691"/>
            <a:ext cx="540000" cy="441818"/>
          </a:xfrm>
          <a:prstGeom prst="rect">
            <a:avLst/>
          </a:prstGeom>
          <a:noFill/>
        </p:spPr>
      </p:pic>
      <p:pic>
        <p:nvPicPr>
          <p:cNvPr id="48"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4" cstate="print"/>
          <a:srcRect/>
          <a:stretch>
            <a:fillRect/>
          </a:stretch>
        </p:blipFill>
        <p:spPr bwMode="auto">
          <a:xfrm>
            <a:off x="5779869" y="4676691"/>
            <a:ext cx="540000" cy="441818"/>
          </a:xfrm>
          <a:prstGeom prst="rect">
            <a:avLst/>
          </a:prstGeom>
          <a:noFill/>
        </p:spPr>
      </p:pic>
      <p:pic>
        <p:nvPicPr>
          <p:cNvPr id="49"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4" cstate="print"/>
          <a:srcRect/>
          <a:stretch>
            <a:fillRect/>
          </a:stretch>
        </p:blipFill>
        <p:spPr bwMode="auto">
          <a:xfrm>
            <a:off x="7111282" y="4676691"/>
            <a:ext cx="540000" cy="441818"/>
          </a:xfrm>
          <a:prstGeom prst="rect">
            <a:avLst/>
          </a:prstGeom>
          <a:noFill/>
        </p:spPr>
      </p:pic>
      <p:pic>
        <p:nvPicPr>
          <p:cNvPr id="54"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4" cstate="print"/>
          <a:srcRect/>
          <a:stretch>
            <a:fillRect/>
          </a:stretch>
        </p:blipFill>
        <p:spPr bwMode="auto">
          <a:xfrm>
            <a:off x="5779869" y="3573386"/>
            <a:ext cx="540000" cy="441818"/>
          </a:xfrm>
          <a:prstGeom prst="rect">
            <a:avLst/>
          </a:prstGeom>
          <a:noFill/>
        </p:spPr>
      </p:pic>
      <p:sp>
        <p:nvSpPr>
          <p:cNvPr id="37" name="TextBox 120">
            <a:extLst>
              <a:ext uri="{FF2B5EF4-FFF2-40B4-BE49-F238E27FC236}">
                <a16:creationId xmlns:a16="http://schemas.microsoft.com/office/drawing/2014/main" id="{020D7A1D-EFAD-4C8C-B9DE-D0FAD269B77A}"/>
              </a:ext>
            </a:extLst>
          </p:cNvPr>
          <p:cNvSpPr txBox="1"/>
          <p:nvPr/>
        </p:nvSpPr>
        <p:spPr>
          <a:xfrm>
            <a:off x="4406179" y="3226688"/>
            <a:ext cx="978097" cy="307777"/>
          </a:xfrm>
          <a:prstGeom prst="rect">
            <a:avLst/>
          </a:prstGeom>
          <a:noFill/>
          <a:ln>
            <a:noFill/>
          </a:ln>
        </p:spPr>
        <p:txBody>
          <a:bodyPr wrap="square" rtlCol="0">
            <a:spAutoFit/>
          </a:bodyPr>
          <a:lstStyle/>
          <a:p>
            <a:r>
              <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路由设备</a:t>
            </a:r>
          </a:p>
        </p:txBody>
      </p:sp>
      <p:cxnSp>
        <p:nvCxnSpPr>
          <p:cNvPr id="38" name="直接连接符 37"/>
          <p:cNvCxnSpPr>
            <a:stCxn id="37" idx="2"/>
          </p:cNvCxnSpPr>
          <p:nvPr/>
        </p:nvCxnSpPr>
        <p:spPr>
          <a:xfrm>
            <a:off x="4895228" y="3534465"/>
            <a:ext cx="119458" cy="104593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7" idx="2"/>
          </p:cNvCxnSpPr>
          <p:nvPr/>
        </p:nvCxnSpPr>
        <p:spPr>
          <a:xfrm>
            <a:off x="4895228" y="3534465"/>
            <a:ext cx="1022537" cy="104593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7" idx="2"/>
          </p:cNvCxnSpPr>
          <p:nvPr/>
        </p:nvCxnSpPr>
        <p:spPr>
          <a:xfrm>
            <a:off x="4895228" y="3534465"/>
            <a:ext cx="2216054" cy="104593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895228" y="3534465"/>
            <a:ext cx="834894" cy="18187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rot="10800000">
            <a:off x="3572858" y="4212465"/>
            <a:ext cx="321775" cy="216024"/>
            <a:chOff x="7383369" y="3528374"/>
            <a:chExt cx="321775" cy="216024"/>
          </a:xfrm>
        </p:grpSpPr>
        <p:sp>
          <p:nvSpPr>
            <p:cNvPr id="43" name="同侧圆角矩形 42"/>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等腰三角形 57"/>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398363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路由信息介绍</a:t>
            </a:r>
          </a:p>
        </p:txBody>
      </p:sp>
      <p:sp>
        <p:nvSpPr>
          <p:cNvPr id="3" name="文本占位符 2"/>
          <p:cNvSpPr>
            <a:spLocks noGrp="1"/>
          </p:cNvSpPr>
          <p:nvPr>
            <p:ph type="body" sz="quarter" idx="4294967295"/>
          </p:nvPr>
        </p:nvSpPr>
        <p:spPr>
          <a:xfrm>
            <a:off x="5935750" y="2067567"/>
            <a:ext cx="5810250" cy="2914650"/>
          </a:xfrm>
        </p:spPr>
        <p:txBody>
          <a:bodyPr/>
          <a:lstStyle/>
          <a:p>
            <a:pPr algn="l">
              <a:lnSpc>
                <a:spcPct val="130000"/>
              </a:lnSpc>
              <a:spcBef>
                <a:spcPct val="0"/>
              </a:spcBef>
            </a:pP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路由中包含以下信息：</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pPr lvl="1">
              <a:buSzPct val="100000"/>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目的网络：标识目的网段</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buSzPct val="100000"/>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掩码：与目的地址共同标识一个网段</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buSzPct val="100000"/>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出接口：</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数据包被路由后离开本路由器的接口</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buSzPct val="100000"/>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下一跳：路由器转发到达目的网段的数据包所使用的下一跳地址</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301625" lvl="1" indent="-301625" algn="just" defTabSz="801688" fontAlgn="ctr">
              <a:spcBef>
                <a:spcPct val="30000"/>
              </a:spcBef>
              <a:spcAft>
                <a:spcPct val="0"/>
              </a:spcAft>
              <a:buSzPct val="100000"/>
              <a:buFont typeface="Arial" panose="020B0604020202020204" pitchFamily="34" charset="0"/>
              <a:buChar char="•"/>
            </a:pPr>
            <a:r>
              <a:rPr lang="zh-CN" altLang="en-US" sz="18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这些信息标识了目的网段、明确了转发</a:t>
            </a:r>
            <a:r>
              <a:rPr lang="en-US" altLang="zh-CN" sz="18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8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报文的路径。</a:t>
            </a:r>
            <a:endParaRPr lang="en-US" altLang="zh-CN" sz="18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pic>
        <p:nvPicPr>
          <p:cNvPr id="45"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1381996" y="2953499"/>
            <a:ext cx="541200" cy="442799"/>
          </a:xfrm>
          <a:prstGeom prst="rect">
            <a:avLst/>
          </a:prstGeom>
          <a:noFill/>
        </p:spPr>
      </p:pic>
      <p:pic>
        <p:nvPicPr>
          <p:cNvPr id="46"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764137" y="2593459"/>
            <a:ext cx="541200" cy="442799"/>
          </a:xfrm>
          <a:prstGeom prst="rect">
            <a:avLst/>
          </a:prstGeom>
          <a:noFill/>
        </p:spPr>
      </p:pic>
      <p:grpSp>
        <p:nvGrpSpPr>
          <p:cNvPr id="48" name="组合 47"/>
          <p:cNvGrpSpPr/>
          <p:nvPr/>
        </p:nvGrpSpPr>
        <p:grpSpPr>
          <a:xfrm>
            <a:off x="4664237" y="2472820"/>
            <a:ext cx="1271513" cy="684076"/>
            <a:chOff x="4079776" y="2060848"/>
            <a:chExt cx="1271513" cy="684076"/>
          </a:xfrm>
        </p:grpSpPr>
        <p:pic>
          <p:nvPicPr>
            <p:cNvPr id="49" name="图片 48"/>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79776" y="2060848"/>
              <a:ext cx="1199355" cy="684076"/>
            </a:xfrm>
            <a:prstGeom prst="rect">
              <a:avLst/>
            </a:prstGeom>
          </p:spPr>
        </p:pic>
        <p:sp>
          <p:nvSpPr>
            <p:cNvPr id="50" name="矩形 49"/>
            <p:cNvSpPr/>
            <p:nvPr/>
          </p:nvSpPr>
          <p:spPr>
            <a:xfrm>
              <a:off x="4079776" y="2258205"/>
              <a:ext cx="1271513" cy="346698"/>
            </a:xfrm>
            <a:prstGeom prst="rect">
              <a:avLst/>
            </a:prstGeom>
          </p:spPr>
          <p:txBody>
            <a:bodyPr wrap="square">
              <a:spAutoFit/>
            </a:bodyPr>
            <a:lstStyle/>
            <a:p>
              <a:pPr>
                <a:lnSpc>
                  <a:spcPct val="130000"/>
                </a:lnSpc>
              </a:pP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51" name="直接连接符 50"/>
          <p:cNvCxnSpPr>
            <a:endCxn id="46" idx="3"/>
          </p:cNvCxnSpPr>
          <p:nvPr/>
        </p:nvCxnSpPr>
        <p:spPr bwMode="auto">
          <a:xfrm flipH="1">
            <a:off x="4305337" y="2814858"/>
            <a:ext cx="358900"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直接连接符 56"/>
          <p:cNvCxnSpPr>
            <a:stCxn id="45" idx="3"/>
          </p:cNvCxnSpPr>
          <p:nvPr/>
        </p:nvCxnSpPr>
        <p:spPr bwMode="auto">
          <a:xfrm>
            <a:off x="1923196" y="3174899"/>
            <a:ext cx="97944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直接连接符 57"/>
          <p:cNvCxnSpPr/>
          <p:nvPr/>
        </p:nvCxnSpPr>
        <p:spPr bwMode="auto">
          <a:xfrm flipV="1">
            <a:off x="2909461" y="2629463"/>
            <a:ext cx="0" cy="96289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直接连接符 58"/>
          <p:cNvCxnSpPr>
            <a:endCxn id="46" idx="1"/>
          </p:cNvCxnSpPr>
          <p:nvPr/>
        </p:nvCxnSpPr>
        <p:spPr bwMode="auto">
          <a:xfrm>
            <a:off x="2909461" y="2814859"/>
            <a:ext cx="85467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3" name="矩形 72"/>
          <p:cNvSpPr/>
          <p:nvPr/>
        </p:nvSpPr>
        <p:spPr>
          <a:xfrm>
            <a:off x="2978322" y="2420110"/>
            <a:ext cx="713657" cy="346698"/>
          </a:xfrm>
          <a:prstGeom prst="rect">
            <a:avLst/>
          </a:prstGeom>
        </p:spPr>
        <p:txBody>
          <a:bodyPr wrap="none">
            <a:spAutoFit/>
          </a:bodyPr>
          <a:lstStyle/>
          <a:p>
            <a:pPr>
              <a:lnSpc>
                <a:spcPct val="130000"/>
              </a:lnSpc>
            </a:pPr>
            <a:r>
              <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1.1.1.2</a:t>
            </a:r>
          </a:p>
        </p:txBody>
      </p:sp>
      <p:sp>
        <p:nvSpPr>
          <p:cNvPr id="81" name="矩形 80"/>
          <p:cNvSpPr/>
          <p:nvPr/>
        </p:nvSpPr>
        <p:spPr>
          <a:xfrm>
            <a:off x="1871428" y="3178194"/>
            <a:ext cx="851515" cy="346698"/>
          </a:xfrm>
          <a:prstGeom prst="rect">
            <a:avLst/>
          </a:prstGeom>
        </p:spPr>
        <p:txBody>
          <a:bodyPr wrap="none">
            <a:spAutoFit/>
          </a:bodyPr>
          <a:lstStyle/>
          <a:p>
            <a:pPr>
              <a:lnSpc>
                <a:spcPct val="130000"/>
              </a:lnSpc>
            </a:pPr>
            <a:r>
              <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GE0/0/0</a:t>
            </a:r>
          </a:p>
        </p:txBody>
      </p:sp>
      <p:pic>
        <p:nvPicPr>
          <p:cNvPr id="3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764137" y="3169523"/>
            <a:ext cx="541200" cy="442799"/>
          </a:xfrm>
          <a:prstGeom prst="rect">
            <a:avLst/>
          </a:prstGeom>
          <a:noFill/>
        </p:spPr>
      </p:pic>
      <p:cxnSp>
        <p:nvCxnSpPr>
          <p:cNvPr id="39" name="直接连接符 38"/>
          <p:cNvCxnSpPr>
            <a:endCxn id="38" idx="1"/>
          </p:cNvCxnSpPr>
          <p:nvPr/>
        </p:nvCxnSpPr>
        <p:spPr bwMode="auto">
          <a:xfrm>
            <a:off x="2909461" y="3390923"/>
            <a:ext cx="85467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0" name="矩形 59"/>
          <p:cNvSpPr/>
          <p:nvPr/>
        </p:nvSpPr>
        <p:spPr>
          <a:xfrm>
            <a:off x="2963340" y="3343029"/>
            <a:ext cx="713657" cy="346698"/>
          </a:xfrm>
          <a:prstGeom prst="rect">
            <a:avLst/>
          </a:prstGeom>
        </p:spPr>
        <p:txBody>
          <a:bodyPr wrap="none">
            <a:spAutoFit/>
          </a:bodyPr>
          <a:lstStyle/>
          <a:p>
            <a:pPr>
              <a:lnSpc>
                <a:spcPct val="130000"/>
              </a:lnSpc>
            </a:pPr>
            <a:r>
              <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1.1.1.3</a:t>
            </a:r>
          </a:p>
        </p:txBody>
      </p:sp>
      <p:sp>
        <p:nvSpPr>
          <p:cNvPr id="41" name="矩形 40"/>
          <p:cNvSpPr/>
          <p:nvPr/>
        </p:nvSpPr>
        <p:spPr>
          <a:xfrm>
            <a:off x="1138086" y="4478006"/>
            <a:ext cx="697627" cy="350160"/>
          </a:xfrm>
          <a:prstGeom prst="rect">
            <a:avLst/>
          </a:prstGeom>
        </p:spPr>
        <p:txBody>
          <a:bodyPr wrap="none">
            <a:spAutoFit/>
          </a:bodyPr>
          <a:lstStyle/>
          <a:p>
            <a:pPr>
              <a:lnSpc>
                <a:spcPct val="130000"/>
              </a:lnSpc>
            </a:pPr>
            <a:r>
              <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路由</a:t>
            </a:r>
            <a:endPar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7" name="表格 46"/>
          <p:cNvGraphicFramePr>
            <a:graphicFrameLocks noGrp="1"/>
          </p:cNvGraphicFramePr>
          <p:nvPr>
            <p:extLst>
              <p:ext uri="{D42A27DB-BD31-4B8C-83A1-F6EECF244321}">
                <p14:modId xmlns:p14="http://schemas.microsoft.com/office/powerpoint/2010/main" val="2635839765"/>
              </p:ext>
            </p:extLst>
          </p:nvPr>
        </p:nvGraphicFramePr>
        <p:xfrm>
          <a:off x="1138086" y="4824996"/>
          <a:ext cx="3322678" cy="737616"/>
        </p:xfrm>
        <a:graphic>
          <a:graphicData uri="http://schemas.openxmlformats.org/drawingml/2006/table">
            <a:tbl>
              <a:tblPr/>
              <a:tblGrid>
                <a:gridCol w="1470926">
                  <a:extLst>
                    <a:ext uri="{9D8B030D-6E8A-4147-A177-3AD203B41FA5}">
                      <a16:colId xmlns:a16="http://schemas.microsoft.com/office/drawing/2014/main" val="20000"/>
                    </a:ext>
                  </a:extLst>
                </a:gridCol>
                <a:gridCol w="992770">
                  <a:extLst>
                    <a:ext uri="{9D8B030D-6E8A-4147-A177-3AD203B41FA5}">
                      <a16:colId xmlns:a16="http://schemas.microsoft.com/office/drawing/2014/main" val="20001"/>
                    </a:ext>
                  </a:extLst>
                </a:gridCol>
                <a:gridCol w="858982">
                  <a:extLst>
                    <a:ext uri="{9D8B030D-6E8A-4147-A177-3AD203B41FA5}">
                      <a16:colId xmlns:a16="http://schemas.microsoft.com/office/drawing/2014/main" val="20002"/>
                    </a:ext>
                  </a:extLst>
                </a:gridCol>
              </a:tblGrid>
              <a:tr h="288032">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r>
                        <a:rPr lang="en-US" altLang="zh-CN"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8000">
                <a:tc>
                  <a:txBody>
                    <a:bodyPr/>
                    <a:lstStyle/>
                    <a:p>
                      <a:pPr algn="ctr">
                        <a:lnSpc>
                          <a:spcPct val="130000"/>
                        </a:lnSpc>
                        <a:spcBef>
                          <a:spcPts val="0"/>
                        </a:spcBef>
                        <a:spcAft>
                          <a:spcPts val="0"/>
                        </a:spcAft>
                      </a:pPr>
                      <a:r>
                        <a:rPr lang="en-US" altLang="zh-CN" sz="1400" b="0" dirty="0">
                          <a:latin typeface="Huawei Sans" panose="020C0503030203020204" pitchFamily="34" charset="0"/>
                          <a:ea typeface="方正兰亭黑简体" panose="02000000000000000000" pitchFamily="2" charset="-122"/>
                          <a:sym typeface="Huawei Sans" panose="020C0503030203020204" pitchFamily="34" charset="0"/>
                        </a:rPr>
                        <a:t>10.1.1.0/24</a:t>
                      </a:r>
                      <a:endParaRPr lang="zh-CN" altLang="en-US"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b="0" dirty="0">
                          <a:latin typeface="Huawei Sans" panose="020C0503030203020204" pitchFamily="34" charset="0"/>
                          <a:ea typeface="方正兰亭黑简体" panose="02000000000000000000" pitchFamily="2" charset="-122"/>
                          <a:sym typeface="Huawei Sans" panose="020C0503030203020204" pitchFamily="34" charset="0"/>
                        </a:rPr>
                        <a:t>GE0/0/0 </a:t>
                      </a:r>
                      <a:endParaRPr lang="zh-CN" altLang="en-US"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1.1.1.2</a:t>
                      </a:r>
                      <a:endParaRPr lang="zh-CN" altLang="en-US"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2" name="Freeform 67"/>
          <p:cNvSpPr/>
          <p:nvPr/>
        </p:nvSpPr>
        <p:spPr>
          <a:xfrm rot="8519827" flipV="1">
            <a:off x="1317291" y="3430150"/>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374668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159"/>
          <p:cNvSpPr/>
          <p:nvPr/>
        </p:nvSpPr>
        <p:spPr>
          <a:xfrm flipH="1">
            <a:off x="855007" y="5461201"/>
            <a:ext cx="999779" cy="50708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Freeform 159"/>
          <p:cNvSpPr/>
          <p:nvPr/>
        </p:nvSpPr>
        <p:spPr>
          <a:xfrm flipH="1">
            <a:off x="3510220" y="5457468"/>
            <a:ext cx="999779" cy="50708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路由表</a:t>
            </a:r>
          </a:p>
        </p:txBody>
      </p:sp>
      <p:sp>
        <p:nvSpPr>
          <p:cNvPr id="31" name="矩形 30"/>
          <p:cNvSpPr/>
          <p:nvPr/>
        </p:nvSpPr>
        <p:spPr>
          <a:xfrm>
            <a:off x="2058739" y="4137308"/>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3" name="直接连接符 32"/>
          <p:cNvCxnSpPr/>
          <p:nvPr/>
        </p:nvCxnSpPr>
        <p:spPr bwMode="auto">
          <a:xfrm>
            <a:off x="4954961" y="5022856"/>
            <a:ext cx="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5" name="矩形 54"/>
          <p:cNvSpPr/>
          <p:nvPr/>
        </p:nvSpPr>
        <p:spPr>
          <a:xfrm>
            <a:off x="2507491" y="2022351"/>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4" name="直接连接符 73"/>
          <p:cNvCxnSpPr>
            <a:stCxn id="37" idx="0"/>
            <a:endCxn id="36" idx="2"/>
          </p:cNvCxnSpPr>
          <p:nvPr/>
        </p:nvCxnSpPr>
        <p:spPr bwMode="auto">
          <a:xfrm flipV="1">
            <a:off x="2346352" y="2412803"/>
            <a:ext cx="0" cy="13035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5" name="直接连接符 74"/>
          <p:cNvCxnSpPr>
            <a:stCxn id="38" idx="0"/>
            <a:endCxn id="37" idx="2"/>
          </p:cNvCxnSpPr>
          <p:nvPr/>
        </p:nvCxnSpPr>
        <p:spPr bwMode="auto">
          <a:xfrm flipV="1">
            <a:off x="1318519" y="4158156"/>
            <a:ext cx="1027833" cy="1045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6" name="直接连接符 75"/>
          <p:cNvCxnSpPr>
            <a:stCxn id="37" idx="2"/>
            <a:endCxn id="39" idx="0"/>
          </p:cNvCxnSpPr>
          <p:nvPr/>
        </p:nvCxnSpPr>
        <p:spPr bwMode="auto">
          <a:xfrm>
            <a:off x="2346352" y="4158156"/>
            <a:ext cx="1663758" cy="103095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8" name="矩形 77"/>
          <p:cNvSpPr/>
          <p:nvPr/>
        </p:nvSpPr>
        <p:spPr>
          <a:xfrm>
            <a:off x="1060380" y="3904373"/>
            <a:ext cx="1008113" cy="523220"/>
          </a:xfrm>
          <a:prstGeom prst="rect">
            <a:avLst/>
          </a:prstGeom>
        </p:spPr>
        <p:txBody>
          <a:bodyPr wrap="square">
            <a:spAutoFit/>
          </a:bodyPr>
          <a:lstStyle/>
          <a:p>
            <a:pPr algn="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a:t>
            </a:r>
          </a:p>
          <a:p>
            <a:pPr algn="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2.2.2.1/30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1428237" y="5272923"/>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矩形 78"/>
          <p:cNvSpPr/>
          <p:nvPr/>
        </p:nvSpPr>
        <p:spPr>
          <a:xfrm>
            <a:off x="536589" y="4833156"/>
            <a:ext cx="1008113" cy="346698"/>
          </a:xfrm>
          <a:prstGeom prst="rect">
            <a:avLst/>
          </a:prstGeom>
        </p:spPr>
        <p:txBody>
          <a:bodyPr wrap="squar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2.2.2.2/30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矩形 31"/>
          <p:cNvSpPr/>
          <p:nvPr/>
        </p:nvSpPr>
        <p:spPr>
          <a:xfrm>
            <a:off x="3237829" y="5258124"/>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矩形 79"/>
          <p:cNvSpPr/>
          <p:nvPr/>
        </p:nvSpPr>
        <p:spPr>
          <a:xfrm>
            <a:off x="3794085" y="4878837"/>
            <a:ext cx="1008113" cy="346698"/>
          </a:xfrm>
          <a:prstGeom prst="rect">
            <a:avLst/>
          </a:prstGeom>
        </p:spPr>
        <p:txBody>
          <a:bodyPr wrap="squar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3.3.3.2/30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矩形 80"/>
          <p:cNvSpPr/>
          <p:nvPr/>
        </p:nvSpPr>
        <p:spPr>
          <a:xfrm>
            <a:off x="2744830" y="3890725"/>
            <a:ext cx="1008113"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GE0/1</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3.3.3.1/30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矩形 81"/>
          <p:cNvSpPr/>
          <p:nvPr/>
        </p:nvSpPr>
        <p:spPr>
          <a:xfrm>
            <a:off x="2315580" y="3248980"/>
            <a:ext cx="1008113"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GE0/2</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矩形 82"/>
          <p:cNvSpPr/>
          <p:nvPr/>
        </p:nvSpPr>
        <p:spPr>
          <a:xfrm>
            <a:off x="2339235" y="2411571"/>
            <a:ext cx="1008113" cy="346698"/>
          </a:xfrm>
          <a:prstGeom prst="rect">
            <a:avLst/>
          </a:prstGeom>
        </p:spPr>
        <p:txBody>
          <a:bodyPr wrap="squar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0" name="表格 39"/>
          <p:cNvGraphicFramePr>
            <a:graphicFrameLocks noGrp="1"/>
          </p:cNvGraphicFramePr>
          <p:nvPr>
            <p:extLst>
              <p:ext uri="{D42A27DB-BD31-4B8C-83A1-F6EECF244321}">
                <p14:modId xmlns:p14="http://schemas.microsoft.com/office/powerpoint/2010/main" val="1268911927"/>
              </p:ext>
            </p:extLst>
          </p:nvPr>
        </p:nvGraphicFramePr>
        <p:xfrm>
          <a:off x="3838877" y="1556792"/>
          <a:ext cx="3265234" cy="2581656"/>
        </p:xfrm>
        <a:graphic>
          <a:graphicData uri="http://schemas.openxmlformats.org/drawingml/2006/table">
            <a:tbl>
              <a:tblPr/>
              <a:tblGrid>
                <a:gridCol w="1440255">
                  <a:extLst>
                    <a:ext uri="{9D8B030D-6E8A-4147-A177-3AD203B41FA5}">
                      <a16:colId xmlns:a16="http://schemas.microsoft.com/office/drawing/2014/main" val="20000"/>
                    </a:ext>
                  </a:extLst>
                </a:gridCol>
                <a:gridCol w="1033603">
                  <a:extLst>
                    <a:ext uri="{9D8B030D-6E8A-4147-A177-3AD203B41FA5}">
                      <a16:colId xmlns:a16="http://schemas.microsoft.com/office/drawing/2014/main" val="20001"/>
                    </a:ext>
                  </a:extLst>
                </a:gridCol>
                <a:gridCol w="791376">
                  <a:extLst>
                    <a:ext uri="{9D8B030D-6E8A-4147-A177-3AD203B41FA5}">
                      <a16:colId xmlns:a16="http://schemas.microsoft.com/office/drawing/2014/main" val="20002"/>
                    </a:ext>
                  </a:extLst>
                </a:gridCol>
              </a:tblGrid>
              <a:tr h="0">
                <a:tc>
                  <a:txBody>
                    <a:bodyPr/>
                    <a:lstStyle/>
                    <a:p>
                      <a:pPr algn="ctr">
                        <a:lnSpc>
                          <a:spcPct val="130000"/>
                        </a:lnSpc>
                        <a:spcBef>
                          <a:spcPts val="0"/>
                        </a:spcBef>
                        <a:spcAft>
                          <a:spcPts val="0"/>
                        </a:spcAft>
                      </a:pPr>
                      <a:r>
                        <a:rPr lang="zh-CN" altLang="en-US" sz="14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目的网络</a:t>
                      </a:r>
                      <a:r>
                        <a:rPr lang="en-US" altLang="zh-CN" sz="14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4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30000"/>
                        </a:lnSpc>
                        <a:spcBef>
                          <a:spcPts val="0"/>
                        </a:spcBef>
                        <a:spcAft>
                          <a:spcPts val="0"/>
                        </a:spcAft>
                      </a:pPr>
                      <a:r>
                        <a:rPr lang="zh-CN" altLang="en-US" sz="14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30000"/>
                        </a:lnSpc>
                        <a:spcBef>
                          <a:spcPts val="0"/>
                        </a:spcBef>
                        <a:spcAft>
                          <a:spcPts val="0"/>
                        </a:spcAft>
                      </a:pPr>
                      <a:r>
                        <a:rPr lang="zh-CN" altLang="en-US" sz="14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11.0.0.0/8</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2.2.2.2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13.0.0.0/8</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3.3.3.2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GE0/1</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14.0.0.0/8</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3"/>
                  </a:ext>
                </a:extLst>
              </a:tr>
              <a:tr h="0">
                <a:tc gridSpan="3">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hMerge="1">
                  <a:txBody>
                    <a:bodyPr/>
                    <a:lstStyle/>
                    <a:p>
                      <a:pPr algn="ctr"/>
                      <a:endParaRPr lang="zh-CN" altLang="en-US" sz="1200" dirty="0">
                        <a:solidFill>
                          <a:schemeClr val="tx1"/>
                        </a:solidFill>
                        <a:latin typeface="+mn-lt"/>
                        <a:ea typeface="+mn-ea"/>
                        <a:cs typeface="+mn-ea"/>
                        <a:sym typeface="+mn-lt"/>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4"/>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1.1.1.0/30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1.1.1.1</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1.1.1.1/32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127.0.0.1</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8" name="矩形 67"/>
          <p:cNvSpPr/>
          <p:nvPr/>
        </p:nvSpPr>
        <p:spPr>
          <a:xfrm>
            <a:off x="7104111" y="2552532"/>
            <a:ext cx="4641801" cy="2280624"/>
          </a:xfrm>
          <a:prstGeom prst="rect">
            <a:avLst/>
          </a:prstGeom>
        </p:spPr>
        <p:txBody>
          <a:bodyPr wrap="square">
            <a:spAutoFit/>
          </a:bodyPr>
          <a:lstStyle/>
          <a:p>
            <a:pPr marL="301625" indent="-301625" algn="just" defTabSz="801688" fontAlgn="ctr">
              <a:lnSpc>
                <a:spcPct val="140000"/>
              </a:lnSpc>
              <a:spcBef>
                <a:spcPct val="30000"/>
              </a:spcBef>
              <a:spcAft>
                <a:spcPct val="0"/>
              </a:spcAft>
              <a:buSzPct val="100000"/>
              <a:buFont typeface="Arial" panose="020B0604020202020204" pitchFamily="34" charset="0"/>
              <a:buChar char="•"/>
            </a:pP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路由器通过各种方式发现路由</a:t>
            </a:r>
          </a:p>
          <a:p>
            <a:pPr marL="301625" indent="-301625" algn="just" defTabSz="801688" fontAlgn="ctr">
              <a:lnSpc>
                <a:spcPct val="140000"/>
              </a:lnSpc>
              <a:spcBef>
                <a:spcPct val="30000"/>
              </a:spcBef>
              <a:spcAft>
                <a:spcPct val="0"/>
              </a:spcAft>
              <a:buSzPct val="100000"/>
              <a:buFont typeface="Arial" panose="020B0604020202020204" pitchFamily="34" charset="0"/>
              <a:buChar char="•"/>
            </a:pP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路由器选择最优的路由条目放入路由表中</a:t>
            </a:r>
          </a:p>
          <a:p>
            <a:pPr marL="301625" indent="-301625" algn="just" defTabSz="801688" fontAlgn="ctr">
              <a:lnSpc>
                <a:spcPct val="140000"/>
              </a:lnSpc>
              <a:spcBef>
                <a:spcPct val="30000"/>
              </a:spcBef>
              <a:spcAft>
                <a:spcPct val="0"/>
              </a:spcAft>
              <a:buSzPct val="100000"/>
              <a:buFont typeface="Arial" panose="020B0604020202020204" pitchFamily="34" charset="0"/>
              <a:buChar char="•"/>
            </a:pP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路由表指导设备对</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报文的转发</a:t>
            </a:r>
          </a:p>
          <a:p>
            <a:pPr marL="301625" indent="-301625" algn="just" defTabSz="801688" fontAlgn="ctr">
              <a:lnSpc>
                <a:spcPct val="140000"/>
              </a:lnSpc>
              <a:spcBef>
                <a:spcPct val="30000"/>
              </a:spcBef>
              <a:spcAft>
                <a:spcPct val="0"/>
              </a:spcAft>
              <a:buSzPct val="100000"/>
              <a:buFont typeface="Arial" panose="020B0604020202020204" pitchFamily="34" charset="0"/>
              <a:buChar char="•"/>
            </a:pP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路由器通过对路由表的管理实现对路径信息的管理</a:t>
            </a:r>
          </a:p>
        </p:txBody>
      </p:sp>
      <p:sp>
        <p:nvSpPr>
          <p:cNvPr id="69" name="Freeform 67"/>
          <p:cNvSpPr/>
          <p:nvPr/>
        </p:nvSpPr>
        <p:spPr>
          <a:xfrm rot="17222999">
            <a:off x="2388722" y="2759886"/>
            <a:ext cx="1408825" cy="1048281"/>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Freeform 159"/>
          <p:cNvSpPr/>
          <p:nvPr/>
        </p:nvSpPr>
        <p:spPr>
          <a:xfrm flipH="1">
            <a:off x="1847528" y="1520788"/>
            <a:ext cx="999779" cy="50708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矩形 1"/>
          <p:cNvSpPr/>
          <p:nvPr/>
        </p:nvSpPr>
        <p:spPr>
          <a:xfrm>
            <a:off x="1854786" y="1650009"/>
            <a:ext cx="984565"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14.0.0.0/8</a:t>
            </a:r>
          </a:p>
        </p:txBody>
      </p:sp>
      <p:sp>
        <p:nvSpPr>
          <p:cNvPr id="4" name="矩形 3"/>
          <p:cNvSpPr/>
          <p:nvPr/>
        </p:nvSpPr>
        <p:spPr>
          <a:xfrm>
            <a:off x="839416" y="5608285"/>
            <a:ext cx="984565"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11.0.0.0/8</a:t>
            </a:r>
          </a:p>
        </p:txBody>
      </p:sp>
      <p:sp>
        <p:nvSpPr>
          <p:cNvPr id="5" name="矩形 4"/>
          <p:cNvSpPr/>
          <p:nvPr/>
        </p:nvSpPr>
        <p:spPr>
          <a:xfrm>
            <a:off x="3510220" y="5574432"/>
            <a:ext cx="984565"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13.0.0.0/8</a:t>
            </a:r>
          </a:p>
        </p:txBody>
      </p:sp>
      <p:pic>
        <p:nvPicPr>
          <p:cNvPr id="36"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2076352" y="1970985"/>
            <a:ext cx="540000" cy="441818"/>
          </a:xfrm>
          <a:prstGeom prst="rect">
            <a:avLst/>
          </a:prstGeom>
          <a:noFill/>
        </p:spPr>
      </p:pic>
      <p:pic>
        <p:nvPicPr>
          <p:cNvPr id="37"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2076352" y="3716338"/>
            <a:ext cx="540000" cy="441818"/>
          </a:xfrm>
          <a:prstGeom prst="rect">
            <a:avLst/>
          </a:prstGeom>
          <a:noFill/>
        </p:spPr>
      </p:pic>
      <p:pic>
        <p:nvPicPr>
          <p:cNvPr id="38"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1048519" y="5203914"/>
            <a:ext cx="540000" cy="441818"/>
          </a:xfrm>
          <a:prstGeom prst="rect">
            <a:avLst/>
          </a:prstGeom>
          <a:noFill/>
        </p:spPr>
      </p:pic>
      <p:pic>
        <p:nvPicPr>
          <p:cNvPr id="39"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3" cstate="print"/>
          <a:srcRect/>
          <a:stretch>
            <a:fillRect/>
          </a:stretch>
        </p:blipFill>
        <p:spPr bwMode="auto">
          <a:xfrm>
            <a:off x="3740110" y="5189115"/>
            <a:ext cx="540000" cy="441818"/>
          </a:xfrm>
          <a:prstGeom prst="rect">
            <a:avLst/>
          </a:prstGeom>
          <a:noFill/>
        </p:spPr>
      </p:pic>
    </p:spTree>
    <p:extLst>
      <p:ext uri="{BB962C8B-B14F-4D97-AF65-F5344CB8AC3E}">
        <p14:creationId xmlns:p14="http://schemas.microsoft.com/office/powerpoint/2010/main" val="3390764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a:xfrm>
            <a:off x="6289296" y="539653"/>
            <a:ext cx="5212080" cy="4351338"/>
          </a:xfrm>
        </p:spPr>
        <p:txBody>
          <a:bodyPr/>
          <a:lstStyle/>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路由概述</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路由基本概念</a:t>
            </a:r>
            <a:endParaRPr lang="en-US" altLang="zh-CN"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lvl="1"/>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路由条目生成</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静态</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动态路由</a:t>
            </a:r>
            <a:endParaRPr lang="en-US" altLang="zh-CN">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路由选择</a:t>
            </a:r>
            <a:endPar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路由高级特性</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spcBef>
                <a:spcPct val="0"/>
              </a:spcBef>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130000"/>
              </a:lnSpc>
              <a:spcBef>
                <a:spcPct val="0"/>
              </a:spcBef>
            </a:pP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1722498966"/>
      </p:ext>
    </p:extLst>
  </p:cSld>
  <p:clrMapOvr>
    <a:masterClrMapping/>
  </p:clrMapOvr>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FC73F3-67FE-4BE2-BBE5-0515415C9029}">
  <ds:schemaRefs>
    <ds:schemaRef ds:uri="http://schemas.microsoft.com/sharepoint/v3/contenttype/forms"/>
  </ds:schemaRefs>
</ds:datastoreItem>
</file>

<file path=customXml/itemProps2.xml><?xml version="1.0" encoding="utf-8"?>
<ds:datastoreItem xmlns:ds="http://schemas.openxmlformats.org/officeDocument/2006/customXml" ds:itemID="{EEE6207F-B754-4B2D-AEB6-447EC5D96D6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429095B-3753-40AF-93ED-8D0FFE9BB6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2026</TotalTime>
  <Words>6223</Words>
  <Application>Microsoft Office PowerPoint</Application>
  <PresentationFormat>宽屏</PresentationFormat>
  <Paragraphs>1277</Paragraphs>
  <Slides>52</Slides>
  <Notes>52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52</vt:i4>
      </vt:variant>
    </vt:vector>
  </HeadingPairs>
  <TitlesOfParts>
    <vt:vector size="61" baseType="lpstr">
      <vt:lpstr>Huawei Sans</vt:lpstr>
      <vt:lpstr>PingFang HK</vt:lpstr>
      <vt:lpstr>方正兰亭黑简体</vt:lpstr>
      <vt:lpstr>微软雅黑</vt:lpstr>
      <vt:lpstr>Arial</vt:lpstr>
      <vt:lpstr>Calibri</vt:lpstr>
      <vt:lpstr>Courier New</vt:lpstr>
      <vt:lpstr>Wingdings</vt:lpstr>
      <vt:lpstr>自定义设计方案</vt:lpstr>
      <vt:lpstr>IP路由基础</vt:lpstr>
      <vt:lpstr>PowerPoint 演示文稿</vt:lpstr>
      <vt:lpstr>PowerPoint 演示文稿</vt:lpstr>
      <vt:lpstr>PowerPoint 演示文稿</vt:lpstr>
      <vt:lpstr>背景：网段间通信</vt:lpstr>
      <vt:lpstr>路由</vt:lpstr>
      <vt:lpstr>路由信息介绍</vt:lpstr>
      <vt:lpstr>路由表</vt:lpstr>
      <vt:lpstr>PowerPoint 演示文稿</vt:lpstr>
      <vt:lpstr>路由信息获取方式</vt:lpstr>
      <vt:lpstr>直连路由 (1)</vt:lpstr>
      <vt:lpstr>直连路由 (2)</vt:lpstr>
      <vt:lpstr>PowerPoint 演示文稿</vt:lpstr>
      <vt:lpstr>静态路由应用场景</vt:lpstr>
      <vt:lpstr>静态路由配置</vt:lpstr>
      <vt:lpstr>配置举例</vt:lpstr>
      <vt:lpstr>缺省路由</vt:lpstr>
      <vt:lpstr>缺省路由应用场景</vt:lpstr>
      <vt:lpstr>PowerPoint 演示文稿</vt:lpstr>
      <vt:lpstr>动态路由概述 </vt:lpstr>
      <vt:lpstr>动态路由分类</vt:lpstr>
      <vt:lpstr>PowerPoint 演示文稿</vt:lpstr>
      <vt:lpstr>查看IP路由表</vt:lpstr>
      <vt:lpstr>路由表中各个内容的含义</vt:lpstr>
      <vt:lpstr>路由优先级 - 基本概念</vt:lpstr>
      <vt:lpstr>路由优先级 – 比较过程</vt:lpstr>
      <vt:lpstr>路由优先级 – 常见默认数值</vt:lpstr>
      <vt:lpstr>度量值 – 基本概念</vt:lpstr>
      <vt:lpstr>度量值 – 比较过程</vt:lpstr>
      <vt:lpstr>PowerPoint 演示文稿</vt:lpstr>
      <vt:lpstr>最长匹配原则</vt:lpstr>
      <vt:lpstr>最长匹配示例 (1)</vt:lpstr>
      <vt:lpstr>最长匹配示例 (2)</vt:lpstr>
      <vt:lpstr>路由转发流程</vt:lpstr>
      <vt:lpstr>IP路由表小结</vt:lpstr>
      <vt:lpstr>PowerPoint 演示文稿</vt:lpstr>
      <vt:lpstr>路由递归 (1)</vt:lpstr>
      <vt:lpstr>路由递归 (2)</vt:lpstr>
      <vt:lpstr>等价路由 (1)</vt:lpstr>
      <vt:lpstr>浮动路由 – 基本概念</vt:lpstr>
      <vt:lpstr>浮动路由 – 示例</vt:lpstr>
      <vt:lpstr>CIDR</vt:lpstr>
      <vt:lpstr>路由汇总需求</vt:lpstr>
      <vt:lpstr>路由汇总简介</vt:lpstr>
      <vt:lpstr>汇总计算</vt:lpstr>
      <vt:lpstr>汇总引发的问题 (1)</vt:lpstr>
      <vt:lpstr>汇总引发的问题 (2)</vt:lpstr>
      <vt:lpstr>精确汇总 (1)</vt:lpstr>
      <vt:lpstr>精确汇总 (2)</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童驰阳</cp:lastModifiedBy>
  <cp:revision>237</cp:revision>
  <dcterms:created xsi:type="dcterms:W3CDTF">2018-11-29T10:16:29Z</dcterms:created>
  <dcterms:modified xsi:type="dcterms:W3CDTF">2021-03-15T05:28:19Z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(3)icN5udd77R7YEl0PpNSrSy+yIxj4hrixOaWlknMjU7lPI1ejgM/KG3ZqRrciM85813TDgd+4
vBlMmUQloJzog6XtkN3Ix1rGpWzqN+z/QBp18L9R2vGThDxZCpkVJ7oX1UwDoNkURARBoRwV
Gwyxs7wifPT9KgInxQvZxtZcy3LS2zw03rbjg887gSmlOpNaon2Y6ZsFReyUpkzMn9JcImtr
HHyGKmb9AGbCyY4NGf</vt:lpwstr>
  </property>
  <property fmtid="{D5CDD505-2E9C-101B-9397-08002B2CF9AE}" pid="3" name="_2015_ms_pID_7253431">
    <vt:lpwstr>IbZg0psrhCdDLmD23t2yskl/Ar289/WezXxkJZJ3I0hLj6r+S/hKuX
pvpIOJMpGODQbzHYNEM2vpXi2jinJBHZpF6qiTIto6KXw+ui7xX3imTBMg9Nx/wrW11j4X+Y
bOOT8TfV76vXk2gi/Zxy515J19bEFwk/e9ktLDPjLsLl55ldbgEumJtwQpK3mijPcHON7LY2
JHUmqNWw5Mwk6J4wWz91V9JeoXD4sxLPrSxp</vt:lpwstr>
  </property>
  <property fmtid="{D5CDD505-2E9C-101B-9397-08002B2CF9AE}" pid="4" name="_2015_ms_pID_7253432">
    <vt:lpwstr>VhM78TEP6o5BMuG6ITX6rTQ=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1582015392</vt:lpwstr>
  </property>
  <property fmtid="{D5CDD505-2E9C-101B-9397-08002B2CF9AE}" pid="9" name="ContentTypeId">
    <vt:lpwstr>0x01010002C5B4B712841F4C8A7AAEE2CD191271</vt:lpwstr>
  </property>
</Properties>
</file>