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54"/>
  </p:notesMasterIdLst>
  <p:handoutMasterIdLst>
    <p:handoutMasterId r:id="rId55"/>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306"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snapToObjects="1">
      <p:cViewPr varScale="1">
        <p:scale>
          <a:sx n="90" d="100"/>
          <a:sy n="90" d="100"/>
        </p:scale>
        <p:origin x="486" y="84"/>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3/15/2021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454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a:t>SPF</a:t>
            </a:r>
            <a:r>
              <a:rPr lang="zh-CN" altLang="en-US"/>
              <a:t>是</a:t>
            </a:r>
            <a:r>
              <a:rPr lang="en-US" altLang="zh-CN"/>
              <a:t>OSPF</a:t>
            </a:r>
            <a:r>
              <a:rPr lang="zh-CN" altLang="en-US"/>
              <a:t>路由协议的一个核心算法，用来在一个复杂的网络中做出路由优选的决策。</a:t>
            </a:r>
          </a:p>
        </p:txBody>
      </p:sp>
    </p:spTree>
    <p:extLst>
      <p:ext uri="{BB962C8B-B14F-4D97-AF65-F5344CB8AC3E}">
        <p14:creationId xmlns:p14="http://schemas.microsoft.com/office/powerpoint/2010/main" val="2446674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3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链路状态路由协议有四个步骤：</a:t>
            </a:r>
            <a:endParaRPr lang="en-US" altLang="zh-CN"/>
          </a:p>
          <a:p>
            <a:pPr lvl="1"/>
            <a:r>
              <a:rPr lang="zh-CN" altLang="en-US"/>
              <a:t>第一步是建立相邻路由器之间的邻居关系。</a:t>
            </a:r>
            <a:endParaRPr lang="en-US" altLang="zh-CN"/>
          </a:p>
          <a:p>
            <a:pPr lvl="1"/>
            <a:r>
              <a:rPr lang="zh-CN" altLang="en-US"/>
              <a:t>第二步是邻居之间交互链路状态信息和同步</a:t>
            </a:r>
            <a:r>
              <a:rPr lang="en-US" altLang="zh-CN"/>
              <a:t>LSDB</a:t>
            </a:r>
            <a:r>
              <a:rPr lang="zh-CN" altLang="en-US"/>
              <a:t>。</a:t>
            </a:r>
            <a:endParaRPr lang="en-US" altLang="zh-CN"/>
          </a:p>
          <a:p>
            <a:pPr lvl="1"/>
            <a:r>
              <a:rPr lang="zh-CN" altLang="en-US"/>
              <a:t>第三步是进行优选路径计算。</a:t>
            </a:r>
            <a:endParaRPr lang="en-US" altLang="zh-CN"/>
          </a:p>
          <a:p>
            <a:pPr lvl="1"/>
            <a:r>
              <a:rPr lang="zh-CN" altLang="en-US"/>
              <a:t>第四步是根据最短路径树生成路由表项加载到路由表。</a:t>
            </a:r>
            <a:endParaRPr lang="en-US" altLang="zh-CN"/>
          </a:p>
          <a:p>
            <a:endParaRPr lang="en-US" altLang="zh-CN"/>
          </a:p>
          <a:p>
            <a:endParaRPr lang="en-US" altLang="zh-CN"/>
          </a:p>
          <a:p>
            <a:pPr lvl="1"/>
            <a:endParaRPr lang="en-US" altLang="zh-CN"/>
          </a:p>
          <a:p>
            <a:endParaRPr lang="en-US" altLang="zh-CN"/>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75724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124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979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9623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a:latin typeface="+mn-lt"/>
                <a:ea typeface="+mn-ea"/>
              </a:rPr>
              <a:t>在实际项目中，通常会通过手工配置方式为设备指定</a:t>
            </a:r>
            <a:r>
              <a:rPr lang="en-US" altLang="zh-CN" sz="1100">
                <a:latin typeface="+mn-lt"/>
                <a:ea typeface="+mn-ea"/>
              </a:rPr>
              <a:t>OSPF Router-ID</a:t>
            </a:r>
            <a:r>
              <a:rPr lang="zh-CN" altLang="en-US" sz="1100">
                <a:latin typeface="+mn-lt"/>
                <a:ea typeface="+mn-ea"/>
              </a:rPr>
              <a:t>。</a:t>
            </a:r>
            <a:r>
              <a:rPr lang="zh-CN" altLang="en-US"/>
              <a:t>请注意必须保证在</a:t>
            </a:r>
            <a:r>
              <a:rPr lang="en-US" altLang="zh-CN"/>
              <a:t>OSPF</a:t>
            </a:r>
            <a:r>
              <a:rPr lang="zh-CN" altLang="en-US"/>
              <a:t>域中任意两台设备的</a:t>
            </a:r>
            <a:r>
              <a:rPr lang="en-US" altLang="zh-CN"/>
              <a:t>Router-ID</a:t>
            </a:r>
            <a:r>
              <a:rPr lang="zh-CN" altLang="en-US"/>
              <a:t>都不相同。通常的做法是将</a:t>
            </a:r>
            <a:r>
              <a:rPr lang="en-US" altLang="zh-CN"/>
              <a:t>Router-ID</a:t>
            </a:r>
            <a:r>
              <a:rPr lang="zh-CN" altLang="en-US"/>
              <a:t>配置为与该设备某个接口（通常为</a:t>
            </a:r>
            <a:r>
              <a:rPr lang="en-US" altLang="zh-CN"/>
              <a:t>Loopback</a:t>
            </a:r>
            <a:r>
              <a:rPr lang="zh-CN" altLang="en-US"/>
              <a:t>接口）的</a:t>
            </a:r>
            <a:r>
              <a:rPr lang="en-US" altLang="zh-CN"/>
              <a:t>IP</a:t>
            </a:r>
            <a:r>
              <a:rPr lang="zh-CN" altLang="en-US"/>
              <a:t>地址一致。</a:t>
            </a:r>
            <a:endParaRPr lang="zh-CN" altLang="en-US" sz="1100">
              <a:latin typeface="+mn-lt"/>
              <a:ea typeface="+mn-ea"/>
            </a:endParaRPr>
          </a:p>
          <a:p>
            <a:endParaRPr lang="zh-CN" altLang="en-US"/>
          </a:p>
        </p:txBody>
      </p:sp>
    </p:spTree>
    <p:extLst>
      <p:ext uri="{BB962C8B-B14F-4D97-AF65-F5344CB8AC3E}">
        <p14:creationId xmlns:p14="http://schemas.microsoft.com/office/powerpoint/2010/main" val="2820290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652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0478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OSPF</a:t>
            </a:r>
            <a:r>
              <a:rPr lang="zh-CN" altLang="en-US"/>
              <a:t>邻居表有很多关键信息，例如可以查看对端设备的</a:t>
            </a:r>
            <a:r>
              <a:rPr lang="en-US" altLang="zh-CN"/>
              <a:t>Router ID</a:t>
            </a:r>
            <a:r>
              <a:rPr lang="zh-CN" altLang="en-US"/>
              <a:t>和接口地址。更多详细信息在第二小结”</a:t>
            </a:r>
            <a:r>
              <a:rPr lang="en-US" altLang="zh-CN"/>
              <a:t>OSPF</a:t>
            </a:r>
            <a:r>
              <a:rPr lang="zh-CN" altLang="en-US"/>
              <a:t>协议工作原理”展开。</a:t>
            </a:r>
            <a:endParaRPr lang="zh-CN" altLang="en-US" dirty="0"/>
          </a:p>
        </p:txBody>
      </p:sp>
      <p:sp>
        <p:nvSpPr>
          <p:cNvPr id="5" name="幻灯片图像占位符 4">
            <a:extLst>
              <a:ext uri="{FF2B5EF4-FFF2-40B4-BE49-F238E27FC236}">
                <a16:creationId xmlns:a16="http://schemas.microsoft.com/office/drawing/2014/main" id="{51B678FC-1C22-4BC8-9C24-DA81441C1B81}"/>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8655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74330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更多</a:t>
            </a:r>
            <a:r>
              <a:rPr lang="en-US" altLang="zh-CN"/>
              <a:t>LSA</a:t>
            </a:r>
            <a:r>
              <a:rPr lang="zh-CN" altLang="en-US"/>
              <a:t>相关内容请学习</a:t>
            </a:r>
            <a:r>
              <a:rPr lang="en-US" altLang="zh-CN"/>
              <a:t>HCIP-DataCom</a:t>
            </a:r>
            <a:r>
              <a:rPr lang="zh-CN" altLang="en-US"/>
              <a:t>。</a:t>
            </a:r>
            <a:endParaRPr lang="zh-CN" altLang="en-US" dirty="0"/>
          </a:p>
        </p:txBody>
      </p:sp>
      <p:sp>
        <p:nvSpPr>
          <p:cNvPr id="5" name="幻灯片图像占位符 4">
            <a:extLst>
              <a:ext uri="{FF2B5EF4-FFF2-40B4-BE49-F238E27FC236}">
                <a16:creationId xmlns:a16="http://schemas.microsoft.com/office/drawing/2014/main" id="{8CFD6912-8980-4EA8-802F-CB7B35C5523D}"/>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72046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a:t>更多</a:t>
            </a:r>
            <a:r>
              <a:rPr lang="en-US" altLang="zh-CN"/>
              <a:t>OSPF</a:t>
            </a:r>
            <a:r>
              <a:rPr lang="zh-CN" altLang="en-US"/>
              <a:t>路由表相关内容请学习</a:t>
            </a:r>
            <a:r>
              <a:rPr lang="en-US" altLang="zh-CN"/>
              <a:t>HCIP-DataCom</a:t>
            </a:r>
            <a:r>
              <a:rPr lang="zh-CN" altLang="en-US"/>
              <a:t>。</a:t>
            </a:r>
          </a:p>
          <a:p>
            <a:endParaRPr lang="zh-CN" altLang="en-US" dirty="0"/>
          </a:p>
        </p:txBody>
      </p:sp>
    </p:spTree>
    <p:extLst>
      <p:ext uri="{BB962C8B-B14F-4D97-AF65-F5344CB8AC3E}">
        <p14:creationId xmlns:p14="http://schemas.microsoft.com/office/powerpoint/2010/main" val="1876845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2877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214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6325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当一台</a:t>
            </a:r>
            <a:r>
              <a:rPr lang="en-US" altLang="zh-CN" dirty="0"/>
              <a:t>OSPF</a:t>
            </a:r>
            <a:r>
              <a:rPr lang="zh-CN" altLang="en-US" dirty="0"/>
              <a:t>路由器收到其他路由器发</a:t>
            </a:r>
            <a:r>
              <a:rPr lang="zh-CN" altLang="en-US"/>
              <a:t>来的首个</a:t>
            </a:r>
            <a:r>
              <a:rPr lang="en-US" altLang="zh-CN"/>
              <a:t>Hello</a:t>
            </a:r>
            <a:r>
              <a:rPr lang="zh-CN" altLang="en-US" dirty="0"/>
              <a:t>报文时会从初始</a:t>
            </a:r>
            <a:r>
              <a:rPr lang="en-US" altLang="zh-CN"/>
              <a:t>Down</a:t>
            </a:r>
            <a:r>
              <a:rPr lang="zh-CN" altLang="en-US"/>
              <a:t>状态切换为</a:t>
            </a:r>
            <a:r>
              <a:rPr lang="en-US" altLang="zh-CN"/>
              <a:t>Init</a:t>
            </a:r>
            <a:r>
              <a:rPr lang="zh-CN" altLang="en-US"/>
              <a:t>状态。</a:t>
            </a:r>
            <a:endParaRPr lang="en-US" altLang="zh-CN" dirty="0"/>
          </a:p>
          <a:p>
            <a:r>
              <a:rPr lang="zh-CN" altLang="en-US"/>
              <a:t>当</a:t>
            </a:r>
            <a:r>
              <a:rPr lang="en-US" altLang="zh-CN"/>
              <a:t>OSPF</a:t>
            </a:r>
            <a:r>
              <a:rPr lang="zh-CN" altLang="en-US"/>
              <a:t>路由器收到的</a:t>
            </a:r>
            <a:r>
              <a:rPr lang="en-US" altLang="zh-CN" dirty="0"/>
              <a:t>Hello</a:t>
            </a:r>
            <a:r>
              <a:rPr lang="zh-CN" altLang="en-US" dirty="0"/>
              <a:t>报文中的</a:t>
            </a:r>
            <a:r>
              <a:rPr lang="zh-CN" altLang="en-US"/>
              <a:t>邻居字段包含自己的</a:t>
            </a:r>
            <a:r>
              <a:rPr lang="en-US" altLang="zh-CN"/>
              <a:t>Router ID</a:t>
            </a:r>
            <a:r>
              <a:rPr lang="zh-CN" altLang="en-US"/>
              <a:t>时，从</a:t>
            </a:r>
            <a:r>
              <a:rPr lang="en-US" altLang="zh-CN"/>
              <a:t>Init</a:t>
            </a:r>
            <a:r>
              <a:rPr lang="zh-CN" altLang="en-US"/>
              <a:t>切换</a:t>
            </a:r>
            <a:r>
              <a:rPr lang="en-US" altLang="zh-CN"/>
              <a:t>2-way</a:t>
            </a:r>
            <a:r>
              <a:rPr lang="zh-CN" altLang="en-US"/>
              <a:t>状态。</a:t>
            </a:r>
            <a:endParaRPr lang="zh-CN" altLang="en-US" dirty="0"/>
          </a:p>
        </p:txBody>
      </p:sp>
    </p:spTree>
    <p:extLst>
      <p:ext uri="{BB962C8B-B14F-4D97-AF65-F5344CB8AC3E}">
        <p14:creationId xmlns:p14="http://schemas.microsoft.com/office/powerpoint/2010/main" val="3973163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邻居状态机从</a:t>
            </a:r>
            <a:r>
              <a:rPr lang="en-US" altLang="zh-CN" dirty="0"/>
              <a:t>2-way</a:t>
            </a:r>
            <a:r>
              <a:rPr lang="zh-CN" altLang="en-US" dirty="0"/>
              <a:t>转为</a:t>
            </a:r>
            <a:r>
              <a:rPr lang="en-US" altLang="zh-CN" dirty="0" err="1"/>
              <a:t>Exstart</a:t>
            </a:r>
            <a:r>
              <a:rPr lang="zh-CN" altLang="en-US" dirty="0"/>
              <a:t>状态后开始主从关系选举：</a:t>
            </a:r>
            <a:endParaRPr lang="en-US" altLang="zh-CN" dirty="0"/>
          </a:p>
          <a:p>
            <a:pPr lvl="1"/>
            <a:r>
              <a:rPr lang="en-US" altLang="zh-CN" dirty="0"/>
              <a:t>R1</a:t>
            </a:r>
            <a:r>
              <a:rPr lang="zh-CN" altLang="en-US" dirty="0"/>
              <a:t>向</a:t>
            </a:r>
            <a:r>
              <a:rPr lang="en-US" altLang="zh-CN" dirty="0"/>
              <a:t>R2</a:t>
            </a:r>
            <a:r>
              <a:rPr lang="zh-CN" altLang="en-US" dirty="0"/>
              <a:t>发送的第一个</a:t>
            </a:r>
            <a:r>
              <a:rPr lang="en-US" altLang="zh-CN" dirty="0"/>
              <a:t>DD</a:t>
            </a:r>
            <a:r>
              <a:rPr lang="zh-CN" altLang="en-US" dirty="0"/>
              <a:t>报文内容为空，其</a:t>
            </a:r>
            <a:r>
              <a:rPr lang="en-US" altLang="zh-CN" dirty="0" err="1"/>
              <a:t>Seq</a:t>
            </a:r>
            <a:r>
              <a:rPr lang="zh-CN" altLang="en-US" dirty="0"/>
              <a:t>序列号假设为</a:t>
            </a:r>
            <a:r>
              <a:rPr lang="en-US" altLang="zh-CN" dirty="0"/>
              <a:t>X</a:t>
            </a:r>
            <a:r>
              <a:rPr lang="zh-CN" altLang="en-US" dirty="0"/>
              <a:t>。</a:t>
            </a:r>
            <a:endParaRPr lang="en-US" altLang="zh-CN" dirty="0"/>
          </a:p>
          <a:p>
            <a:pPr lvl="1"/>
            <a:r>
              <a:rPr lang="en-US" altLang="zh-CN" dirty="0"/>
              <a:t>R2</a:t>
            </a:r>
            <a:r>
              <a:rPr lang="zh-CN" altLang="en-US" dirty="0"/>
              <a:t>也向</a:t>
            </a:r>
            <a:r>
              <a:rPr lang="en-US" altLang="zh-CN" dirty="0"/>
              <a:t>R1</a:t>
            </a:r>
            <a:r>
              <a:rPr lang="zh-CN" altLang="en-US" dirty="0"/>
              <a:t>发出第一个</a:t>
            </a:r>
            <a:r>
              <a:rPr lang="en-US" altLang="zh-CN" dirty="0"/>
              <a:t>DD</a:t>
            </a:r>
            <a:r>
              <a:rPr lang="zh-CN" altLang="en-US" dirty="0"/>
              <a:t>报文，其</a:t>
            </a:r>
            <a:r>
              <a:rPr lang="en-US" altLang="zh-CN" dirty="0" err="1"/>
              <a:t>Seq</a:t>
            </a:r>
            <a:r>
              <a:rPr lang="zh-CN" altLang="en-US" dirty="0"/>
              <a:t>序列号假设为</a:t>
            </a:r>
            <a:r>
              <a:rPr lang="en-US" altLang="zh-CN" dirty="0"/>
              <a:t>Y</a:t>
            </a:r>
            <a:r>
              <a:rPr lang="zh-CN" altLang="en-US" dirty="0"/>
              <a:t>。</a:t>
            </a:r>
            <a:endParaRPr lang="en-US" altLang="zh-CN" dirty="0"/>
          </a:p>
          <a:p>
            <a:pPr lvl="1"/>
            <a:r>
              <a:rPr lang="zh-CN" altLang="en-US" dirty="0"/>
              <a:t>选举主从关系的规则是比较</a:t>
            </a:r>
            <a:r>
              <a:rPr lang="en-US" altLang="zh-CN" dirty="0"/>
              <a:t>Router ID</a:t>
            </a:r>
            <a:r>
              <a:rPr lang="zh-CN" altLang="en-US" dirty="0"/>
              <a:t>，越大越优。</a:t>
            </a:r>
            <a:r>
              <a:rPr lang="en-US" altLang="zh-CN" dirty="0"/>
              <a:t>R2</a:t>
            </a:r>
            <a:r>
              <a:rPr lang="zh-CN" altLang="en-US" dirty="0"/>
              <a:t>的</a:t>
            </a:r>
            <a:r>
              <a:rPr lang="en-US" altLang="zh-CN" dirty="0"/>
              <a:t>Router</a:t>
            </a:r>
            <a:r>
              <a:rPr lang="en-US" altLang="zh-CN" baseline="0" dirty="0"/>
              <a:t> ID</a:t>
            </a:r>
            <a:r>
              <a:rPr lang="zh-CN" altLang="en-US" baseline="0" dirty="0"/>
              <a:t>比</a:t>
            </a:r>
            <a:r>
              <a:rPr lang="en-US" altLang="zh-CN" baseline="0" dirty="0"/>
              <a:t>R1</a:t>
            </a:r>
            <a:r>
              <a:rPr lang="zh-CN" altLang="en-US" baseline="0" dirty="0"/>
              <a:t>大，</a:t>
            </a:r>
            <a:r>
              <a:rPr lang="zh-CN" altLang="en-US" dirty="0"/>
              <a:t>因此</a:t>
            </a:r>
            <a:r>
              <a:rPr lang="en-US" altLang="zh-CN" dirty="0"/>
              <a:t>R2</a:t>
            </a:r>
            <a:r>
              <a:rPr lang="zh-CN" altLang="en-US" dirty="0"/>
              <a:t>成为真正的主设备。主从关系比较结束后，</a:t>
            </a:r>
            <a:r>
              <a:rPr lang="en-US" altLang="zh-CN" dirty="0"/>
              <a:t>R1</a:t>
            </a:r>
            <a:r>
              <a:rPr lang="zh-CN" altLang="en-US" dirty="0"/>
              <a:t>的</a:t>
            </a:r>
            <a:r>
              <a:rPr lang="zh-CN" altLang="en-US" baseline="0" dirty="0"/>
              <a:t>状态从</a:t>
            </a:r>
            <a:r>
              <a:rPr lang="en-US" altLang="zh-CN" baseline="0" dirty="0" err="1"/>
              <a:t>Exstart</a:t>
            </a:r>
            <a:r>
              <a:rPr lang="zh-CN" altLang="en-US" baseline="0" dirty="0"/>
              <a:t>转变为</a:t>
            </a:r>
            <a:r>
              <a:rPr lang="en-US" altLang="zh-CN" baseline="0" dirty="0"/>
              <a:t>Exchange</a:t>
            </a:r>
            <a:r>
              <a:rPr lang="zh-CN" altLang="en-US" baseline="0" dirty="0"/>
              <a:t>。</a:t>
            </a:r>
            <a:endParaRPr lang="en-US" altLang="zh-CN" baseline="0" dirty="0"/>
          </a:p>
          <a:p>
            <a:r>
              <a:rPr lang="en-US" altLang="zh-CN" baseline="0" dirty="0"/>
              <a:t>R1</a:t>
            </a:r>
            <a:r>
              <a:rPr lang="zh-CN" altLang="en-US" baseline="0" dirty="0"/>
              <a:t>邻居状态变为</a:t>
            </a:r>
            <a:r>
              <a:rPr lang="en-US" altLang="zh-CN" baseline="0" dirty="0"/>
              <a:t>Exchange</a:t>
            </a:r>
            <a:r>
              <a:rPr lang="zh-CN" altLang="en-US" baseline="0" dirty="0"/>
              <a:t>后，</a:t>
            </a:r>
            <a:r>
              <a:rPr lang="en-US" altLang="zh-CN" baseline="0" dirty="0"/>
              <a:t>R1</a:t>
            </a:r>
            <a:r>
              <a:rPr lang="zh-CN" altLang="en-US" baseline="0" dirty="0"/>
              <a:t>发送一个新的</a:t>
            </a:r>
            <a:r>
              <a:rPr lang="en-US" altLang="zh-CN" baseline="0" dirty="0"/>
              <a:t>DD</a:t>
            </a:r>
            <a:r>
              <a:rPr lang="zh-CN" altLang="en-US" baseline="0" dirty="0"/>
              <a:t>报文，包含自己</a:t>
            </a:r>
            <a:r>
              <a:rPr lang="en-US" altLang="zh-CN" baseline="0" dirty="0"/>
              <a:t>LSDB</a:t>
            </a:r>
            <a:r>
              <a:rPr lang="zh-CN" altLang="en-US" baseline="0" dirty="0"/>
              <a:t>的描述信息，其序列号采用主设备</a:t>
            </a:r>
            <a:r>
              <a:rPr lang="en-US" altLang="zh-CN" baseline="0" dirty="0"/>
              <a:t>R2</a:t>
            </a:r>
            <a:r>
              <a:rPr lang="zh-CN" altLang="en-US" baseline="0" dirty="0"/>
              <a:t>的序列号。</a:t>
            </a:r>
            <a:r>
              <a:rPr lang="en-US" altLang="zh-CN" baseline="0" dirty="0"/>
              <a:t>R2</a:t>
            </a:r>
            <a:r>
              <a:rPr lang="zh-CN" altLang="en-US" baseline="0" dirty="0"/>
              <a:t>收到后邻居状态从</a:t>
            </a:r>
            <a:r>
              <a:rPr lang="en-US" altLang="zh-CN" baseline="0" dirty="0" err="1"/>
              <a:t>Exstart</a:t>
            </a:r>
            <a:r>
              <a:rPr lang="zh-CN" altLang="en-US" baseline="0" dirty="0"/>
              <a:t>转变为</a:t>
            </a:r>
            <a:r>
              <a:rPr lang="en-US" altLang="zh-CN" baseline="0" dirty="0"/>
              <a:t>Exchange</a:t>
            </a:r>
            <a:r>
              <a:rPr lang="zh-CN" altLang="en-US" baseline="0" dirty="0"/>
              <a:t>。</a:t>
            </a:r>
            <a:endParaRPr lang="en-US" altLang="zh-CN" baseline="0" dirty="0"/>
          </a:p>
          <a:p>
            <a:r>
              <a:rPr lang="en-US" altLang="zh-CN" baseline="0" dirty="0"/>
              <a:t>R2</a:t>
            </a:r>
            <a:r>
              <a:rPr lang="zh-CN" altLang="en-US" baseline="0" dirty="0"/>
              <a:t>向</a:t>
            </a:r>
            <a:r>
              <a:rPr lang="en-US" altLang="zh-CN" baseline="0" dirty="0"/>
              <a:t>R1</a:t>
            </a:r>
            <a:r>
              <a:rPr lang="zh-CN" altLang="en-US" baseline="0" dirty="0"/>
              <a:t>发送一个新的</a:t>
            </a:r>
            <a:r>
              <a:rPr lang="en-US" altLang="zh-CN" baseline="0" dirty="0"/>
              <a:t>DD</a:t>
            </a:r>
            <a:r>
              <a:rPr lang="zh-CN" altLang="en-US" baseline="0" dirty="0"/>
              <a:t>报文，包含自己</a:t>
            </a:r>
            <a:r>
              <a:rPr lang="en-US" altLang="zh-CN" baseline="0" dirty="0"/>
              <a:t>LSDB</a:t>
            </a:r>
            <a:r>
              <a:rPr lang="zh-CN" altLang="en-US" baseline="0" dirty="0"/>
              <a:t>的描述信息，序列号为</a:t>
            </a:r>
            <a:r>
              <a:rPr lang="en-US" altLang="zh-CN" baseline="0" dirty="0"/>
              <a:t>Y+1</a:t>
            </a:r>
            <a:r>
              <a:rPr lang="zh-CN" altLang="en-US" baseline="0" dirty="0"/>
              <a:t>。</a:t>
            </a:r>
            <a:endParaRPr lang="en-US" altLang="zh-CN" baseline="0" dirty="0"/>
          </a:p>
          <a:p>
            <a:r>
              <a:rPr lang="en-US" altLang="zh-CN" baseline="0" dirty="0"/>
              <a:t>R1</a:t>
            </a:r>
            <a:r>
              <a:rPr lang="zh-CN" altLang="en-US" baseline="0" dirty="0"/>
              <a:t>作为从路由器需要对主路由</a:t>
            </a:r>
            <a:r>
              <a:rPr lang="en-US" altLang="zh-CN" baseline="0" dirty="0"/>
              <a:t>R2</a:t>
            </a:r>
            <a:r>
              <a:rPr lang="zh-CN" altLang="en-US" baseline="0" dirty="0"/>
              <a:t>发送的每个</a:t>
            </a:r>
            <a:r>
              <a:rPr lang="en-US" altLang="zh-CN" baseline="0" dirty="0"/>
              <a:t>DD</a:t>
            </a:r>
            <a:r>
              <a:rPr lang="zh-CN" altLang="en-US" baseline="0" dirty="0"/>
              <a:t>报文进行确认，回复报文的序列号与主路由</a:t>
            </a:r>
            <a:r>
              <a:rPr lang="en-US" altLang="zh-CN" baseline="0" dirty="0"/>
              <a:t>R2</a:t>
            </a:r>
            <a:r>
              <a:rPr lang="zh-CN" altLang="en-US" baseline="0" dirty="0"/>
              <a:t>一致。</a:t>
            </a:r>
            <a:endParaRPr lang="en-US" altLang="zh-CN" baseline="0" dirty="0"/>
          </a:p>
          <a:p>
            <a:r>
              <a:rPr lang="zh-CN" altLang="en-US" baseline="0" dirty="0"/>
              <a:t>发送完最后一个</a:t>
            </a:r>
            <a:r>
              <a:rPr lang="en-US" altLang="zh-CN" baseline="0" dirty="0"/>
              <a:t>DD</a:t>
            </a:r>
            <a:r>
              <a:rPr lang="zh-CN" altLang="en-US" baseline="0" dirty="0"/>
              <a:t>报文后，</a:t>
            </a:r>
            <a:r>
              <a:rPr lang="en-US" altLang="zh-CN" baseline="0" dirty="0"/>
              <a:t>R1</a:t>
            </a:r>
            <a:r>
              <a:rPr lang="zh-CN" altLang="en-US" baseline="0" dirty="0"/>
              <a:t>将邻居状态切换为</a:t>
            </a:r>
            <a:r>
              <a:rPr lang="en-US" altLang="zh-CN" baseline="0" dirty="0"/>
              <a:t>Loading</a:t>
            </a:r>
            <a:r>
              <a:rPr lang="zh-CN" altLang="en-US" baseline="0" dirty="0"/>
              <a:t>。</a:t>
            </a:r>
            <a:endParaRPr lang="zh-CN" altLang="en-US" dirty="0"/>
          </a:p>
          <a:p>
            <a:endParaRPr lang="zh-CN" altLang="en-US" dirty="0"/>
          </a:p>
        </p:txBody>
      </p:sp>
    </p:spTree>
    <p:extLst>
      <p:ext uri="{BB962C8B-B14F-4D97-AF65-F5344CB8AC3E}">
        <p14:creationId xmlns:p14="http://schemas.microsoft.com/office/powerpoint/2010/main" val="3304512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a:t>邻居状态转变为</a:t>
            </a:r>
            <a:r>
              <a:rPr lang="en-US" altLang="zh-CN"/>
              <a:t>Loading</a:t>
            </a:r>
            <a:r>
              <a:rPr lang="zh-CN" altLang="en-US"/>
              <a:t>后，</a:t>
            </a:r>
            <a:r>
              <a:rPr lang="en-US" altLang="zh-CN"/>
              <a:t>R1</a:t>
            </a:r>
            <a:r>
              <a:rPr lang="zh-CN" altLang="en-US"/>
              <a:t>向</a:t>
            </a:r>
            <a:r>
              <a:rPr lang="en-US" altLang="zh-CN"/>
              <a:t>R2</a:t>
            </a:r>
            <a:r>
              <a:rPr lang="zh-CN" altLang="en-US"/>
              <a:t>发送</a:t>
            </a:r>
            <a:r>
              <a:rPr lang="en-US" altLang="zh-CN"/>
              <a:t>LSR</a:t>
            </a:r>
            <a:r>
              <a:rPr lang="zh-CN" altLang="en-US"/>
              <a:t>报文，请求那些在</a:t>
            </a:r>
            <a:r>
              <a:rPr lang="en-US" altLang="zh-CN"/>
              <a:t>Exchange</a:t>
            </a:r>
            <a:r>
              <a:rPr lang="zh-CN" altLang="en-US"/>
              <a:t>状态下通过</a:t>
            </a:r>
            <a:r>
              <a:rPr lang="en-US" altLang="zh-CN"/>
              <a:t>DD</a:t>
            </a:r>
            <a:r>
              <a:rPr lang="zh-CN" altLang="en-US"/>
              <a:t>报文发现的，但是在本地</a:t>
            </a:r>
            <a:r>
              <a:rPr lang="en-US" altLang="zh-CN"/>
              <a:t>LSDB</a:t>
            </a:r>
            <a:r>
              <a:rPr lang="zh-CN" altLang="en-US"/>
              <a:t>中没有的</a:t>
            </a:r>
            <a:r>
              <a:rPr lang="en-US" altLang="zh-CN"/>
              <a:t>LSA</a:t>
            </a:r>
            <a:r>
              <a:rPr lang="zh-CN" altLang="en-US"/>
              <a:t>。</a:t>
            </a:r>
            <a:endParaRPr lang="en-US" altLang="zh-CN"/>
          </a:p>
          <a:p>
            <a:r>
              <a:rPr lang="en-US" altLang="zh-CN"/>
              <a:t>R2</a:t>
            </a:r>
            <a:r>
              <a:rPr lang="zh-CN" altLang="en-US"/>
              <a:t>收到后向</a:t>
            </a:r>
            <a:r>
              <a:rPr lang="en-US" altLang="zh-CN"/>
              <a:t>R1</a:t>
            </a:r>
            <a:r>
              <a:rPr lang="zh-CN" altLang="en-US"/>
              <a:t>回复</a:t>
            </a:r>
            <a:r>
              <a:rPr lang="en-US" altLang="zh-CN"/>
              <a:t>LSU</a:t>
            </a:r>
            <a:r>
              <a:rPr lang="zh-CN" altLang="en-US"/>
              <a:t>。在</a:t>
            </a:r>
            <a:r>
              <a:rPr lang="en-US" altLang="zh-CN"/>
              <a:t>LSU</a:t>
            </a:r>
            <a:r>
              <a:rPr lang="zh-CN" altLang="en-US"/>
              <a:t>报文中包含被请求的</a:t>
            </a:r>
            <a:r>
              <a:rPr lang="en-US" altLang="zh-CN"/>
              <a:t>LSA</a:t>
            </a:r>
            <a:r>
              <a:rPr lang="zh-CN" altLang="en-US"/>
              <a:t>的详细信息。</a:t>
            </a:r>
            <a:endParaRPr lang="en-US" altLang="zh-CN"/>
          </a:p>
          <a:p>
            <a:r>
              <a:rPr lang="en-US" altLang="zh-CN"/>
              <a:t>R1</a:t>
            </a:r>
            <a:r>
              <a:rPr lang="zh-CN" altLang="en-US"/>
              <a:t>收到</a:t>
            </a:r>
            <a:r>
              <a:rPr lang="en-US" altLang="zh-CN"/>
              <a:t>LSU</a:t>
            </a:r>
            <a:r>
              <a:rPr lang="zh-CN" altLang="en-US"/>
              <a:t>报文后，向</a:t>
            </a:r>
            <a:r>
              <a:rPr lang="en-US" altLang="zh-CN"/>
              <a:t>R2</a:t>
            </a:r>
            <a:r>
              <a:rPr lang="zh-CN" altLang="en-US"/>
              <a:t>回复</a:t>
            </a:r>
            <a:r>
              <a:rPr lang="en-US" altLang="zh-CN"/>
              <a:t>LS ACK</a:t>
            </a:r>
            <a:r>
              <a:rPr lang="zh-CN" altLang="en-US"/>
              <a:t>报文，确认已接收到，确保信息传输的可靠性。</a:t>
            </a:r>
            <a:endParaRPr lang="en-US" altLang="zh-CN"/>
          </a:p>
          <a:p>
            <a:r>
              <a:rPr lang="zh-CN" altLang="en-US"/>
              <a:t>此过程中</a:t>
            </a:r>
            <a:r>
              <a:rPr lang="en-US" altLang="zh-CN"/>
              <a:t>R2</a:t>
            </a:r>
            <a:r>
              <a:rPr lang="zh-CN" altLang="en-US"/>
              <a:t>也会向</a:t>
            </a:r>
            <a:r>
              <a:rPr lang="en-US" altLang="zh-CN"/>
              <a:t>R1</a:t>
            </a:r>
            <a:r>
              <a:rPr lang="zh-CN" altLang="en-US"/>
              <a:t>发送</a:t>
            </a:r>
            <a:r>
              <a:rPr lang="en-US" altLang="zh-CN"/>
              <a:t>LSA</a:t>
            </a:r>
            <a:r>
              <a:rPr lang="zh-CN" altLang="en-US"/>
              <a:t>请求。当两端</a:t>
            </a:r>
            <a:r>
              <a:rPr lang="en-US" altLang="zh-CN"/>
              <a:t>LSDB</a:t>
            </a:r>
            <a:r>
              <a:rPr lang="zh-CN" altLang="en-US"/>
              <a:t>完全一致时，邻居状态变为</a:t>
            </a:r>
            <a:r>
              <a:rPr lang="en-US" altLang="zh-CN"/>
              <a:t>Full</a:t>
            </a:r>
            <a:r>
              <a:rPr lang="zh-CN" altLang="en-US"/>
              <a:t>，表示成功建立邻接关系。</a:t>
            </a:r>
          </a:p>
          <a:p>
            <a:endParaRPr lang="zh-CN" altLang="en-US" dirty="0"/>
          </a:p>
        </p:txBody>
      </p:sp>
    </p:spTree>
    <p:extLst>
      <p:ext uri="{BB962C8B-B14F-4D97-AF65-F5344CB8AC3E}">
        <p14:creationId xmlns:p14="http://schemas.microsoft.com/office/powerpoint/2010/main" val="400650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如图所示输入</a:t>
            </a:r>
            <a:r>
              <a:rPr lang="en-US" altLang="zh-CN"/>
              <a:t>display ospf peer</a:t>
            </a:r>
            <a:r>
              <a:rPr lang="zh-CN" altLang="en-US"/>
              <a:t>命令之后，各项参数含义如下：</a:t>
            </a:r>
            <a:endParaRPr lang="en-US" altLang="zh-CN"/>
          </a:p>
          <a:p>
            <a:pPr lvl="1"/>
            <a:r>
              <a:rPr lang="en-US" altLang="zh-CN"/>
              <a:t>OSPF Process 1 with Router ID 1.1.1.1</a:t>
            </a:r>
            <a:r>
              <a:rPr lang="zh-CN" altLang="en-US"/>
              <a:t>：本地</a:t>
            </a:r>
            <a:r>
              <a:rPr lang="en-US" altLang="zh-CN"/>
              <a:t>OSPF</a:t>
            </a:r>
            <a:r>
              <a:rPr lang="zh-CN" altLang="en-US"/>
              <a:t>进程号为</a:t>
            </a:r>
            <a:r>
              <a:rPr lang="en-US" altLang="zh-CN"/>
              <a:t>1</a:t>
            </a:r>
            <a:r>
              <a:rPr lang="zh-CN" altLang="en-US"/>
              <a:t>与本端</a:t>
            </a:r>
            <a:r>
              <a:rPr lang="en-US" altLang="zh-CN"/>
              <a:t>OSPF Router ID</a:t>
            </a:r>
            <a:r>
              <a:rPr lang="zh-CN" altLang="en-US"/>
              <a:t>为</a:t>
            </a:r>
            <a:r>
              <a:rPr lang="en-US" altLang="zh-CN"/>
              <a:t>1.1.1.1</a:t>
            </a:r>
          </a:p>
          <a:p>
            <a:pPr lvl="1"/>
            <a:r>
              <a:rPr lang="en-US" altLang="zh-CN"/>
              <a:t>Router ID</a:t>
            </a:r>
            <a:r>
              <a:rPr lang="zh-CN" altLang="en-US"/>
              <a:t>：邻居</a:t>
            </a:r>
            <a:r>
              <a:rPr lang="en-US" altLang="zh-CN"/>
              <a:t>OSPF</a:t>
            </a:r>
            <a:r>
              <a:rPr lang="zh-CN" altLang="en-US"/>
              <a:t>路由器</a:t>
            </a:r>
            <a:r>
              <a:rPr lang="en-US" altLang="zh-CN"/>
              <a:t>ID</a:t>
            </a:r>
          </a:p>
          <a:p>
            <a:pPr lvl="1"/>
            <a:r>
              <a:rPr lang="en-US" altLang="zh-CN"/>
              <a:t>Address</a:t>
            </a:r>
            <a:r>
              <a:rPr lang="zh-CN" altLang="en-US"/>
              <a:t>：邻居接口地址</a:t>
            </a:r>
            <a:endParaRPr lang="en-US" altLang="zh-CN"/>
          </a:p>
          <a:p>
            <a:pPr lvl="1"/>
            <a:r>
              <a:rPr lang="en-US" altLang="zh-CN"/>
              <a:t>GR State</a:t>
            </a:r>
            <a:r>
              <a:rPr lang="zh-CN" altLang="en-US"/>
              <a:t>：使能</a:t>
            </a:r>
            <a:r>
              <a:rPr lang="en-US" altLang="zh-CN"/>
              <a:t>OSPF GR</a:t>
            </a:r>
            <a:r>
              <a:rPr lang="zh-CN" altLang="en-US"/>
              <a:t>功能后显示</a:t>
            </a:r>
            <a:r>
              <a:rPr lang="en-US" altLang="zh-CN"/>
              <a:t>GR</a:t>
            </a:r>
            <a:r>
              <a:rPr lang="zh-CN" altLang="en-US"/>
              <a:t>的状态（</a:t>
            </a:r>
            <a:r>
              <a:rPr lang="en-US" altLang="zh-CN"/>
              <a:t>GR</a:t>
            </a:r>
            <a:r>
              <a:rPr lang="zh-CN" altLang="en-US"/>
              <a:t>为优化功能），默认为</a:t>
            </a:r>
            <a:r>
              <a:rPr lang="en-US" altLang="zh-CN"/>
              <a:t>Normal</a:t>
            </a:r>
          </a:p>
          <a:p>
            <a:pPr lvl="1"/>
            <a:r>
              <a:rPr lang="en-US" altLang="zh-CN"/>
              <a:t>State</a:t>
            </a:r>
            <a:r>
              <a:rPr lang="zh-CN" altLang="en-US"/>
              <a:t>：邻居状态，正常情况下</a:t>
            </a:r>
            <a:r>
              <a:rPr lang="en-US" altLang="zh-CN"/>
              <a:t>LSDB</a:t>
            </a:r>
            <a:r>
              <a:rPr lang="zh-CN" altLang="en-US"/>
              <a:t>同步完成之后，稳定停留状态为</a:t>
            </a:r>
            <a:r>
              <a:rPr lang="en-US" altLang="zh-CN"/>
              <a:t>Full</a:t>
            </a:r>
          </a:p>
          <a:p>
            <a:pPr lvl="1"/>
            <a:r>
              <a:rPr lang="en-US" altLang="zh-CN"/>
              <a:t>Mode</a:t>
            </a:r>
            <a:r>
              <a:rPr lang="zh-CN" altLang="en-US"/>
              <a:t>：用于标识本台设备在链路状态信息交互过程中的角色是</a:t>
            </a:r>
            <a:r>
              <a:rPr lang="en-US" altLang="zh-CN"/>
              <a:t>Master</a:t>
            </a:r>
            <a:r>
              <a:rPr lang="zh-CN" altLang="en-US"/>
              <a:t>还是</a:t>
            </a:r>
            <a:r>
              <a:rPr lang="en-US" altLang="zh-CN"/>
              <a:t>Slave</a:t>
            </a:r>
          </a:p>
          <a:p>
            <a:pPr lvl="1"/>
            <a:r>
              <a:rPr lang="en-US" altLang="zh-CN"/>
              <a:t>Priority</a:t>
            </a:r>
            <a:r>
              <a:rPr lang="zh-CN" altLang="en-US"/>
              <a:t>：用于标识邻居路由器的优先级（该优先级用于后续</a:t>
            </a:r>
            <a:r>
              <a:rPr lang="en-US" altLang="zh-CN"/>
              <a:t>DR</a:t>
            </a:r>
            <a:r>
              <a:rPr lang="zh-CN" altLang="en-US"/>
              <a:t>角色选举）</a:t>
            </a:r>
            <a:endParaRPr lang="en-US" altLang="zh-CN"/>
          </a:p>
          <a:p>
            <a:pPr lvl="1"/>
            <a:r>
              <a:rPr lang="en-US" altLang="zh-CN"/>
              <a:t>DR</a:t>
            </a:r>
            <a:r>
              <a:rPr lang="zh-CN" altLang="en-US"/>
              <a:t>：指定路由器</a:t>
            </a:r>
            <a:endParaRPr lang="en-US" altLang="zh-CN"/>
          </a:p>
          <a:p>
            <a:pPr lvl="1"/>
            <a:r>
              <a:rPr lang="en-US" altLang="zh-CN"/>
              <a:t>BDR</a:t>
            </a:r>
            <a:r>
              <a:rPr lang="zh-CN" altLang="en-US"/>
              <a:t>：备份指定路由器</a:t>
            </a:r>
            <a:endParaRPr lang="en-US" altLang="zh-CN"/>
          </a:p>
          <a:p>
            <a:pPr lvl="1"/>
            <a:r>
              <a:rPr lang="en-US" altLang="zh-CN"/>
              <a:t>MTU</a:t>
            </a:r>
            <a:r>
              <a:rPr lang="zh-CN" altLang="en-US"/>
              <a:t>：邻居接口的</a:t>
            </a:r>
            <a:r>
              <a:rPr lang="en-US" altLang="zh-CN"/>
              <a:t>MTU</a:t>
            </a:r>
            <a:r>
              <a:rPr lang="zh-CN" altLang="en-US"/>
              <a:t>值</a:t>
            </a:r>
            <a:endParaRPr lang="en-US" altLang="zh-CN"/>
          </a:p>
          <a:p>
            <a:pPr lvl="1"/>
            <a:r>
              <a:rPr lang="en-US" altLang="zh-CN"/>
              <a:t>Retrans timer interval</a:t>
            </a:r>
            <a:r>
              <a:rPr lang="zh-CN" altLang="en-US"/>
              <a:t>：重传</a:t>
            </a:r>
            <a:r>
              <a:rPr lang="en-US" altLang="zh-CN"/>
              <a:t>LSA</a:t>
            </a:r>
            <a:r>
              <a:rPr lang="zh-CN" altLang="en-US"/>
              <a:t>的时间间隔，单位为秒</a:t>
            </a:r>
            <a:endParaRPr lang="en-US" altLang="zh-CN"/>
          </a:p>
          <a:p>
            <a:pPr lvl="1"/>
            <a:r>
              <a:rPr lang="en-US" altLang="zh-CN"/>
              <a:t>Authentication Sequence</a:t>
            </a:r>
            <a:r>
              <a:rPr lang="zh-CN" altLang="en-US"/>
              <a:t>：认证序列号</a:t>
            </a:r>
          </a:p>
          <a:p>
            <a:endParaRPr lang="zh-CN" altLang="en-US"/>
          </a:p>
        </p:txBody>
      </p:sp>
      <p:sp>
        <p:nvSpPr>
          <p:cNvPr id="5" name="幻灯片图像占位符 4">
            <a:extLst>
              <a:ext uri="{FF2B5EF4-FFF2-40B4-BE49-F238E27FC236}">
                <a16:creationId xmlns:a16="http://schemas.microsoft.com/office/drawing/2014/main" id="{B15E30BE-6DAF-4580-BF7A-02CFD2D764A4}"/>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53522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558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8297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15755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4424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5415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dirty="0"/>
              <a:t>选举规则：</a:t>
            </a:r>
            <a:r>
              <a:rPr lang="en-US" altLang="zh-CN" sz="1100" dirty="0"/>
              <a:t>OSPF DR</a:t>
            </a:r>
            <a:r>
              <a:rPr lang="zh-CN" altLang="en-US" sz="1100" dirty="0"/>
              <a:t>优先级更高的接口成为该</a:t>
            </a:r>
            <a:r>
              <a:rPr lang="en-US" altLang="zh-CN" sz="1100" dirty="0"/>
              <a:t>MA</a:t>
            </a:r>
            <a:r>
              <a:rPr lang="zh-CN" altLang="en-US" sz="1100" dirty="0"/>
              <a:t>的</a:t>
            </a:r>
            <a:r>
              <a:rPr lang="en-US" altLang="zh-CN" sz="1100" dirty="0"/>
              <a:t>DR</a:t>
            </a:r>
            <a:r>
              <a:rPr lang="zh-CN" altLang="en-US" sz="1100" dirty="0"/>
              <a:t>，如果优先级相等（默认为</a:t>
            </a:r>
            <a:r>
              <a:rPr lang="en-US" altLang="zh-CN" sz="1100" dirty="0"/>
              <a:t>1</a:t>
            </a:r>
            <a:r>
              <a:rPr lang="zh-CN" altLang="en-US" sz="1100" dirty="0"/>
              <a:t>），则具有更高的</a:t>
            </a:r>
            <a:r>
              <a:rPr lang="en-US" altLang="zh-CN" sz="1100" dirty="0"/>
              <a:t>OSPF Router-ID</a:t>
            </a:r>
            <a:r>
              <a:rPr lang="zh-CN" altLang="en-US" sz="1100" dirty="0"/>
              <a:t>的路由器（的接口）被选举成</a:t>
            </a:r>
            <a:r>
              <a:rPr lang="en-US" altLang="zh-CN" sz="1100" dirty="0"/>
              <a:t>DR</a:t>
            </a:r>
            <a:r>
              <a:rPr lang="zh-CN" altLang="en-US" sz="1100" dirty="0"/>
              <a:t>，并且</a:t>
            </a:r>
            <a:r>
              <a:rPr lang="en-US" altLang="zh-CN" sz="1100" dirty="0"/>
              <a:t>DR</a:t>
            </a:r>
            <a:r>
              <a:rPr lang="zh-CN" altLang="en-US" sz="1100" dirty="0"/>
              <a:t>具有非抢占性。</a:t>
            </a:r>
          </a:p>
          <a:p>
            <a:endParaRPr lang="zh-CN" altLang="en-US" dirty="0"/>
          </a:p>
        </p:txBody>
      </p:sp>
    </p:spTree>
    <p:extLst>
      <p:ext uri="{BB962C8B-B14F-4D97-AF65-F5344CB8AC3E}">
        <p14:creationId xmlns:p14="http://schemas.microsoft.com/office/powerpoint/2010/main" val="2432457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6243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区域的分类：区域可以分为骨干区域与非骨干区域。骨干区域即</a:t>
            </a:r>
            <a:r>
              <a:rPr lang="en-US" altLang="zh-CN" dirty="0"/>
              <a:t>Area0</a:t>
            </a:r>
            <a:r>
              <a:rPr lang="zh-CN" altLang="en-US" dirty="0"/>
              <a:t>，除</a:t>
            </a:r>
            <a:r>
              <a:rPr lang="en-US" altLang="zh-CN" dirty="0"/>
              <a:t>Area0</a:t>
            </a:r>
            <a:r>
              <a:rPr lang="zh-CN" altLang="en-US" dirty="0"/>
              <a:t>以外其他区域都称为非骨干区域。</a:t>
            </a:r>
            <a:endParaRPr lang="en-US" altLang="zh-CN" dirty="0"/>
          </a:p>
          <a:p>
            <a:r>
              <a:rPr lang="zh-CN" altLang="en-US" dirty="0"/>
              <a:t>多区域互联原则：基于防止区域间环路的考虑，非骨干区域与非骨干区域不能直接相连，所有非骨干区域必须与骨干区域相连。</a:t>
            </a:r>
          </a:p>
        </p:txBody>
      </p:sp>
    </p:spTree>
    <p:extLst>
      <p:ext uri="{BB962C8B-B14F-4D97-AF65-F5344CB8AC3E}">
        <p14:creationId xmlns:p14="http://schemas.microsoft.com/office/powerpoint/2010/main" val="380040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区域内路由器（</a:t>
            </a:r>
            <a:r>
              <a:rPr lang="en-US" altLang="zh-CN"/>
              <a:t>Internal Router</a:t>
            </a:r>
            <a:r>
              <a:rPr lang="zh-CN" altLang="en-US"/>
              <a:t>）：该类路由器的所有接口都属于同一个</a:t>
            </a:r>
            <a:r>
              <a:rPr lang="en-US" altLang="zh-CN"/>
              <a:t>OSPF</a:t>
            </a:r>
            <a:r>
              <a:rPr lang="zh-CN" altLang="en-US"/>
              <a:t>区域。</a:t>
            </a:r>
          </a:p>
          <a:p>
            <a:pPr lvl="0"/>
            <a:r>
              <a:rPr lang="zh-CN" altLang="en-US"/>
              <a:t>区域边界路由器</a:t>
            </a:r>
            <a:r>
              <a:rPr lang="en-US" altLang="zh-CN"/>
              <a:t>ABR</a:t>
            </a:r>
            <a:r>
              <a:rPr lang="zh-CN" altLang="en-US"/>
              <a:t>（</a:t>
            </a:r>
            <a:r>
              <a:rPr lang="en-US" altLang="zh-CN"/>
              <a:t>Area Border Router</a:t>
            </a:r>
            <a:r>
              <a:rPr lang="zh-CN" altLang="en-US"/>
              <a:t>）：该类路由器的接口同时属于两个以上的区域，但至少有一个接口属于骨干区域。</a:t>
            </a:r>
            <a:endParaRPr lang="en-US" altLang="zh-CN"/>
          </a:p>
          <a:p>
            <a:pPr lvl="0"/>
            <a:r>
              <a:rPr lang="zh-CN" altLang="en-US"/>
              <a:t>骨干路由器（</a:t>
            </a:r>
            <a:r>
              <a:rPr lang="en-US" altLang="zh-CN"/>
              <a:t>Backbone Router</a:t>
            </a:r>
            <a:r>
              <a:rPr lang="zh-CN" altLang="en-US"/>
              <a:t>）：该类路由器至少有一个接口属于骨干区域。</a:t>
            </a:r>
          </a:p>
          <a:p>
            <a:pPr lvl="0"/>
            <a:r>
              <a:rPr lang="zh-CN" altLang="en-US"/>
              <a:t>自治系统边界路由器</a:t>
            </a:r>
            <a:r>
              <a:rPr lang="en-US" altLang="zh-CN"/>
              <a:t>ASBR</a:t>
            </a:r>
            <a:r>
              <a:rPr lang="zh-CN" altLang="en-US"/>
              <a:t>（</a:t>
            </a:r>
            <a:r>
              <a:rPr lang="en-US" altLang="zh-CN"/>
              <a:t>AS Boundary Router</a:t>
            </a:r>
            <a:r>
              <a:rPr lang="zh-CN" altLang="en-US"/>
              <a:t>）：该类路由器与其他</a:t>
            </a:r>
            <a:r>
              <a:rPr lang="en-US" altLang="zh-CN"/>
              <a:t>AS</a:t>
            </a:r>
            <a:r>
              <a:rPr lang="zh-CN" altLang="en-US"/>
              <a:t>交换路由信息。只要一台</a:t>
            </a:r>
            <a:r>
              <a:rPr lang="en-US" altLang="zh-CN"/>
              <a:t>OSPF</a:t>
            </a:r>
            <a:r>
              <a:rPr lang="zh-CN" altLang="en-US"/>
              <a:t>路由器引入了外部路由的信息，它就成为</a:t>
            </a:r>
            <a:r>
              <a:rPr lang="en-US" altLang="zh-CN"/>
              <a:t>ASBR</a:t>
            </a:r>
            <a:r>
              <a:rPr lang="zh-CN" altLang="en-US"/>
              <a:t>。</a:t>
            </a:r>
          </a:p>
          <a:p>
            <a:pPr lvl="0"/>
            <a:endParaRPr lang="zh-CN" altLang="en-US"/>
          </a:p>
          <a:p>
            <a:pPr lvl="0"/>
            <a:endParaRPr lang="zh-CN" altLang="en-US"/>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3098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latin typeface="方正兰亭黑简体" panose="02000000000000000000" pitchFamily="2" charset="-122"/>
                <a:ea typeface="方正兰亭黑简体" panose="02000000000000000000" pitchFamily="2" charset="-122"/>
              </a:rPr>
              <a:t>中小型企业网络规模不大，路由设备数量有限，可以考虑将所有设备都放在同一个</a:t>
            </a:r>
            <a:r>
              <a:rPr lang="en-US" altLang="zh-CN" dirty="0">
                <a:latin typeface="+mn-lt"/>
                <a:ea typeface="方正兰亭黑简体" panose="02000000000000000000" pitchFamily="2" charset="-122"/>
              </a:rPr>
              <a:t>OSPF</a:t>
            </a:r>
            <a:r>
              <a:rPr lang="zh-CN" altLang="en-US" dirty="0">
                <a:latin typeface="方正兰亭黑简体" panose="02000000000000000000" pitchFamily="2" charset="-122"/>
                <a:ea typeface="方正兰亭黑简体" panose="02000000000000000000" pitchFamily="2" charset="-122"/>
              </a:rPr>
              <a:t>区域。</a:t>
            </a:r>
            <a:endParaRPr lang="en-US" altLang="zh-CN" dirty="0">
              <a:latin typeface="方正兰亭黑简体" panose="02000000000000000000" pitchFamily="2" charset="-122"/>
              <a:ea typeface="方正兰亭黑简体" panose="02000000000000000000" pitchFamily="2" charset="-122"/>
            </a:endParaRPr>
          </a:p>
          <a:p>
            <a:r>
              <a:rPr lang="zh-CN" altLang="en-US" dirty="0">
                <a:latin typeface="方正兰亭黑简体" panose="02000000000000000000" pitchFamily="2" charset="-122"/>
                <a:ea typeface="方正兰亭黑简体" panose="02000000000000000000" pitchFamily="2" charset="-122"/>
              </a:rPr>
              <a:t>大型企业网络规模大，路由设备数量很多，网络层次分明，建议采用</a:t>
            </a:r>
            <a:r>
              <a:rPr lang="en-US" altLang="zh-CN" dirty="0">
                <a:latin typeface="+mn-lt"/>
                <a:ea typeface="方正兰亭黑简体" panose="02000000000000000000" pitchFamily="2" charset="-122"/>
              </a:rPr>
              <a:t>OSPF</a:t>
            </a:r>
            <a:r>
              <a:rPr lang="zh-CN" altLang="en-US" dirty="0">
                <a:latin typeface="方正兰亭黑简体" panose="02000000000000000000" pitchFamily="2" charset="-122"/>
                <a:ea typeface="方正兰亭黑简体" panose="02000000000000000000" pitchFamily="2" charset="-122"/>
              </a:rPr>
              <a:t>多区域的方式部署。</a:t>
            </a:r>
            <a:endParaRPr lang="en-US" altLang="zh-CN" dirty="0">
              <a:latin typeface="方正兰亭黑简体" panose="02000000000000000000" pitchFamily="2" charset="-122"/>
              <a:ea typeface="方正兰亭黑简体" panose="02000000000000000000" pitchFamily="2" charset="-122"/>
            </a:endParaRPr>
          </a:p>
          <a:p>
            <a:endParaRPr lang="zh-CN" altLang="en-US" dirty="0"/>
          </a:p>
        </p:txBody>
      </p:sp>
    </p:spTree>
    <p:extLst>
      <p:ext uri="{BB962C8B-B14F-4D97-AF65-F5344CB8AC3E}">
        <p14:creationId xmlns:p14="http://schemas.microsoft.com/office/powerpoint/2010/main" val="3717484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0996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a:t>Router </a:t>
            </a:r>
            <a:r>
              <a:rPr lang="en-US" altLang="zh-CN" dirty="0"/>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的选择顺序是：优先从</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Loopback</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地址中选择最大的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地址作为设备的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号，如果没有配置</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Loopback</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接口，则在接口地址中选取最大的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地址作为设备的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号。</a:t>
            </a:r>
          </a:p>
          <a:p>
            <a:endParaRPr lang="zh-CN" altLang="en-US" dirty="0"/>
          </a:p>
        </p:txBody>
      </p:sp>
    </p:spTree>
    <p:extLst>
      <p:ext uri="{BB962C8B-B14F-4D97-AF65-F5344CB8AC3E}">
        <p14:creationId xmlns:p14="http://schemas.microsoft.com/office/powerpoint/2010/main" val="337646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40319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4036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41991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配置</a:t>
            </a:r>
            <a:r>
              <a:rPr lang="en-US" altLang="zh-CN"/>
              <a:t>R2</a:t>
            </a:r>
            <a:r>
              <a:rPr lang="zh-CN" altLang="en-US"/>
              <a:t>的接口</a:t>
            </a:r>
            <a:endParaRPr lang="en-US" altLang="zh-CN"/>
          </a:p>
          <a:p>
            <a:pPr lvl="1"/>
            <a:r>
              <a:rPr lang="en-US" altLang="zh-CN"/>
              <a:t>[R2] interface GigabitEthernet 0/0/0</a:t>
            </a:r>
            <a:br>
              <a:rPr lang="en-US" altLang="zh-CN"/>
            </a:br>
            <a:r>
              <a:rPr lang="en-US" altLang="zh-CN"/>
              <a:t>[R2-GigabitEthernet0/0/0] ip address 10.1.12.2 30</a:t>
            </a:r>
            <a:br>
              <a:rPr lang="en-US" altLang="zh-CN"/>
            </a:br>
            <a:r>
              <a:rPr lang="en-US" altLang="zh-CN"/>
              <a:t>[R2-GigabitEthernet0/0/0] interface GigabitEthernet 0/0/1</a:t>
            </a:r>
            <a:br>
              <a:rPr lang="en-US" altLang="zh-CN"/>
            </a:br>
            <a:r>
              <a:rPr lang="en-US" altLang="zh-CN"/>
              <a:t>[R2-GigabitEthernet0/0/1] ip address 10.1.12.2 30</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24518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5291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816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82321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8514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228600" indent="-228600">
              <a:buFont typeface="+mj-lt"/>
              <a:buAutoNum type="arabicPeriod"/>
            </a:pPr>
            <a:r>
              <a:rPr lang="en-US" altLang="zh-CN"/>
              <a:t>BD</a:t>
            </a:r>
          </a:p>
          <a:p>
            <a:pPr marL="228600" indent="-228600">
              <a:buFont typeface="+mj-lt"/>
              <a:buAutoNum type="arabicPeriod"/>
            </a:pPr>
            <a:r>
              <a:rPr lang="en-US" altLang="zh-CN"/>
              <a:t>ABD</a:t>
            </a:r>
            <a:endParaRPr lang="zh-CN" altLang="en-US" dirty="0"/>
          </a:p>
        </p:txBody>
      </p:sp>
    </p:spTree>
    <p:extLst>
      <p:ext uri="{BB962C8B-B14F-4D97-AF65-F5344CB8AC3E}">
        <p14:creationId xmlns:p14="http://schemas.microsoft.com/office/powerpoint/2010/main" val="891771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9911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139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4506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BGP</a:t>
            </a:r>
            <a:r>
              <a:rPr lang="zh-CN" altLang="en-US"/>
              <a:t>使用一种基于距离矢量算法修改后的算法，该算法被称为路径适量（</a:t>
            </a:r>
            <a:r>
              <a:rPr lang="en-US" altLang="zh-CN"/>
              <a:t>Path Vector</a:t>
            </a:r>
            <a:r>
              <a:rPr lang="zh-CN" altLang="en-US"/>
              <a:t>）算法。因此在某些场合下，</a:t>
            </a:r>
            <a:r>
              <a:rPr lang="en-US" altLang="zh-CN"/>
              <a:t>BGP</a:t>
            </a:r>
            <a:r>
              <a:rPr lang="zh-CN" altLang="en-US"/>
              <a:t>也被称为路径矢量路由协议。</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79697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835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链路状态通告，可以简单的理解为每台路由器都产生一个描述自己直连接口状态（包括接口的开销、与邻居路由器之间的关系等）的通告。</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51722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87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0843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42038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409221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032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03475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84702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78438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03285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115170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3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基础</a:t>
            </a:r>
          </a:p>
        </p:txBody>
      </p:sp>
    </p:spTree>
    <p:extLst>
      <p:ext uri="{BB962C8B-B14F-4D97-AF65-F5344CB8AC3E}">
        <p14:creationId xmlns:p14="http://schemas.microsoft.com/office/powerpoint/2010/main" val="16899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形状 56">
            <a:extLst>
              <a:ext uri="{FF2B5EF4-FFF2-40B4-BE49-F238E27FC236}">
                <a16:creationId xmlns:a16="http://schemas.microsoft.com/office/drawing/2014/main" id="{530F379C-FF94-4CEA-8745-39716F1E078F}"/>
              </a:ext>
            </a:extLst>
          </p:cNvPr>
          <p:cNvSpPr/>
          <p:nvPr/>
        </p:nvSpPr>
        <p:spPr>
          <a:xfrm>
            <a:off x="7061200" y="4089400"/>
            <a:ext cx="2451100" cy="1752600"/>
          </a:xfrm>
          <a:custGeom>
            <a:avLst/>
            <a:gdLst>
              <a:gd name="connsiteX0" fmla="*/ 2451100 w 2451100"/>
              <a:gd name="connsiteY0" fmla="*/ 63500 h 1752600"/>
              <a:gd name="connsiteX1" fmla="*/ 482600 w 2451100"/>
              <a:gd name="connsiteY1" fmla="*/ 0 h 1752600"/>
              <a:gd name="connsiteX2" fmla="*/ 0 w 2451100"/>
              <a:gd name="connsiteY2" fmla="*/ 342900 h 1752600"/>
              <a:gd name="connsiteX3" fmla="*/ 1422400 w 24511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2451100" h="1752600">
                <a:moveTo>
                  <a:pt x="2451100" y="63500"/>
                </a:moveTo>
                <a:lnTo>
                  <a:pt x="482600" y="0"/>
                </a:lnTo>
                <a:lnTo>
                  <a:pt x="0" y="342900"/>
                </a:lnTo>
                <a:lnTo>
                  <a:pt x="1422400" y="1752600"/>
                </a:lnTo>
              </a:path>
            </a:pathLst>
          </a:custGeom>
          <a:gradFill flip="none" rotWithShape="1">
            <a:gsLst>
              <a:gs pos="35000">
                <a:schemeClr val="accent1">
                  <a:lumMod val="5000"/>
                  <a:lumOff val="95000"/>
                </a:schemeClr>
              </a:gs>
              <a:gs pos="72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椭圆 23">
            <a:extLst>
              <a:ext uri="{FF2B5EF4-FFF2-40B4-BE49-F238E27FC236}">
                <a16:creationId xmlns:a16="http://schemas.microsoft.com/office/drawing/2014/main" id="{2DCFDB38-5FBF-4EA1-9E9F-CC3A433FDB60}"/>
              </a:ext>
            </a:extLst>
          </p:cNvPr>
          <p:cNvSpPr/>
          <p:nvPr/>
        </p:nvSpPr>
        <p:spPr>
          <a:xfrm>
            <a:off x="8126236" y="4171289"/>
            <a:ext cx="2820271" cy="1986675"/>
          </a:xfrm>
          <a:prstGeom prst="ellipse">
            <a:avLst/>
          </a:prstGeom>
          <a:solidFill>
            <a:schemeClr val="bg1"/>
          </a:solid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连接符 27">
            <a:extLst>
              <a:ext uri="{FF2B5EF4-FFF2-40B4-BE49-F238E27FC236}">
                <a16:creationId xmlns:a16="http://schemas.microsoft.com/office/drawing/2014/main" id="{51126679-0209-4D72-836F-39B6A0F17F99}"/>
              </a:ext>
            </a:extLst>
          </p:cNvPr>
          <p:cNvCxnSpPr>
            <a:cxnSpLocks/>
            <a:stCxn id="54" idx="3"/>
            <a:endCxn id="52" idx="7"/>
          </p:cNvCxnSpPr>
          <p:nvPr/>
        </p:nvCxnSpPr>
        <p:spPr>
          <a:xfrm flipV="1">
            <a:off x="8391111" y="4431922"/>
            <a:ext cx="1234356" cy="8257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BDC2C30-5356-4161-81B2-7370750F965A}"/>
              </a:ext>
            </a:extLst>
          </p:cNvPr>
          <p:cNvCxnSpPr>
            <a:cxnSpLocks/>
            <a:stCxn id="54" idx="1"/>
            <a:endCxn id="53" idx="5"/>
          </p:cNvCxnSpPr>
          <p:nvPr/>
        </p:nvCxnSpPr>
        <p:spPr>
          <a:xfrm>
            <a:off x="8391111" y="5079522"/>
            <a:ext cx="1234356" cy="8843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037FB0F0-042A-40E0-8E2D-6CD4E8845CAF}"/>
              </a:ext>
            </a:extLst>
          </p:cNvPr>
          <p:cNvCxnSpPr>
            <a:cxnSpLocks/>
            <a:stCxn id="56" idx="3"/>
            <a:endCxn id="53" idx="3"/>
          </p:cNvCxnSpPr>
          <p:nvPr/>
        </p:nvCxnSpPr>
        <p:spPr>
          <a:xfrm flipH="1">
            <a:off x="9447277" y="5257712"/>
            <a:ext cx="1056166" cy="7062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对话气泡: 矩形 68">
            <a:extLst>
              <a:ext uri="{FF2B5EF4-FFF2-40B4-BE49-F238E27FC236}">
                <a16:creationId xmlns:a16="http://schemas.microsoft.com/office/drawing/2014/main" id="{E6D89D4F-E061-4811-B142-74FB634BB4CF}"/>
              </a:ext>
            </a:extLst>
          </p:cNvPr>
          <p:cNvSpPr/>
          <p:nvPr/>
        </p:nvSpPr>
        <p:spPr>
          <a:xfrm>
            <a:off x="7862849" y="2738843"/>
            <a:ext cx="3619079" cy="821552"/>
          </a:xfrm>
          <a:prstGeom prst="wedgeRectCallout">
            <a:avLst>
              <a:gd name="adj1" fmla="val -56602"/>
              <a:gd name="adj2" fmla="val 32964"/>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normAutofit fontScale="90000"/>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计算</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142192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每台路由器基于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Shortest Path First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，最短路径优先）算法进行计算。每台路由器都计算出一棵以自己为根的、无环的、拥有最短路径的“树”。有了这棵“树”，路由器就已经知道了到达网络各个角落的优选路径。</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a:extLst>
              <a:ext uri="{FF2B5EF4-FFF2-40B4-BE49-F238E27FC236}">
                <a16:creationId xmlns:a16="http://schemas.microsoft.com/office/drawing/2014/main"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5" name="图片 4">
            <a:extLst>
              <a:ext uri="{FF2B5EF4-FFF2-40B4-BE49-F238E27FC236}">
                <a16:creationId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a16="http://schemas.microsoft.com/office/drawing/2014/main"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5947F26-D0D6-46F2-BF72-0FE884444B15}"/>
              </a:ext>
            </a:extLst>
          </p:cNvPr>
          <p:cNvSpPr txBox="1"/>
          <p:nvPr/>
        </p:nvSpPr>
        <p:spPr>
          <a:xfrm>
            <a:off x="933084" y="4579500"/>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C935E4EB-63B0-44AE-8029-A800A21BB4B7}"/>
              </a:ext>
            </a:extLst>
          </p:cNvPr>
          <p:cNvSpPr txBox="1"/>
          <p:nvPr/>
        </p:nvSpPr>
        <p:spPr>
          <a:xfrm>
            <a:off x="7021142" y="456863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a16="http://schemas.microsoft.com/office/drawing/2014/main" id="{A0074644-E740-430C-A59A-42B521753241}"/>
              </a:ext>
            </a:extLst>
          </p:cNvPr>
          <p:cNvSpPr txBox="1"/>
          <p:nvPr/>
        </p:nvSpPr>
        <p:spPr>
          <a:xfrm rot="20260451">
            <a:off x="2554124" y="3620414"/>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a16="http://schemas.microsoft.com/office/drawing/2014/main" id="{84EAE70C-F60A-44D8-894B-39F1FA61E66B}"/>
              </a:ext>
            </a:extLst>
          </p:cNvPr>
          <p:cNvSpPr txBox="1"/>
          <p:nvPr/>
        </p:nvSpPr>
        <p:spPr>
          <a:xfrm rot="19958812">
            <a:off x="5071800" y="4572245"/>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a16="http://schemas.microsoft.com/office/drawing/2014/main" id="{B7CF51D9-812B-4E47-B963-5172379FB09A}"/>
              </a:ext>
            </a:extLst>
          </p:cNvPr>
          <p:cNvSpPr txBox="1"/>
          <p:nvPr/>
        </p:nvSpPr>
        <p:spPr>
          <a:xfrm rot="1354857">
            <a:off x="4907436" y="3631863"/>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a16="http://schemas.microsoft.com/office/drawing/2014/main" id="{A69AE230-7B0A-42B8-AEC3-4B1926B95AE9}"/>
              </a:ext>
            </a:extLst>
          </p:cNvPr>
          <p:cNvSpPr txBox="1"/>
          <p:nvPr/>
        </p:nvSpPr>
        <p:spPr>
          <a:xfrm rot="1514838">
            <a:off x="2484940" y="46610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a:extLst>
              <a:ext uri="{FF2B5EF4-FFF2-40B4-BE49-F238E27FC236}">
                <a16:creationId xmlns:a16="http://schemas.microsoft.com/office/drawing/2014/main" id="{C7E27F8A-9991-4A7E-A58D-E4611DE92F43}"/>
              </a:ext>
            </a:extLst>
          </p:cNvPr>
          <p:cNvSpPr txBox="1"/>
          <p:nvPr/>
        </p:nvSpPr>
        <p:spPr>
          <a:xfrm>
            <a:off x="7925821" y="2795563"/>
            <a:ext cx="3556107" cy="683264"/>
          </a:xfrm>
          <a:prstGeom prst="rect">
            <a:avLst/>
          </a:prstGeom>
          <a:noFill/>
        </p:spPr>
        <p:txBody>
          <a:bodyPr wrap="square" rtlCol="0">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每台路由器都计算出一棵以自己为根的、无环的、拥有最短路径的“树”。</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弧形 22">
            <a:extLst>
              <a:ext uri="{FF2B5EF4-FFF2-40B4-BE49-F238E27FC236}">
                <a16:creationId xmlns:a16="http://schemas.microsoft.com/office/drawing/2014/main" id="{955C118F-31BD-4788-AA32-FDFAF118A897}"/>
              </a:ext>
            </a:extLst>
          </p:cNvPr>
          <p:cNvSpPr/>
          <p:nvPr/>
        </p:nvSpPr>
        <p:spPr>
          <a:xfrm>
            <a:off x="4536985" y="2678076"/>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弧形 46">
            <a:extLst>
              <a:ext uri="{FF2B5EF4-FFF2-40B4-BE49-F238E27FC236}">
                <a16:creationId xmlns:a16="http://schemas.microsoft.com/office/drawing/2014/main" id="{76C52840-CC3E-4408-A7E5-DABC8257EAE5}"/>
              </a:ext>
            </a:extLst>
          </p:cNvPr>
          <p:cNvSpPr/>
          <p:nvPr/>
        </p:nvSpPr>
        <p:spPr>
          <a:xfrm>
            <a:off x="4536985" y="5798414"/>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弧形 48">
            <a:extLst>
              <a:ext uri="{FF2B5EF4-FFF2-40B4-BE49-F238E27FC236}">
                <a16:creationId xmlns:a16="http://schemas.microsoft.com/office/drawing/2014/main" id="{CE486B30-36D3-472A-B1E2-B1FFB75CD1E5}"/>
              </a:ext>
            </a:extLst>
          </p:cNvPr>
          <p:cNvSpPr/>
          <p:nvPr/>
        </p:nvSpPr>
        <p:spPr>
          <a:xfrm>
            <a:off x="6706064"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弧形 49">
            <a:extLst>
              <a:ext uri="{FF2B5EF4-FFF2-40B4-BE49-F238E27FC236}">
                <a16:creationId xmlns:a16="http://schemas.microsoft.com/office/drawing/2014/main" id="{59B0671E-882C-4D33-BB3D-259DECD524D5}"/>
              </a:ext>
            </a:extLst>
          </p:cNvPr>
          <p:cNvSpPr/>
          <p:nvPr/>
        </p:nvSpPr>
        <p:spPr>
          <a:xfrm>
            <a:off x="1381763"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Oval 4">
            <a:extLst>
              <a:ext uri="{FF2B5EF4-FFF2-40B4-BE49-F238E27FC236}">
                <a16:creationId xmlns:a16="http://schemas.microsoft.com/office/drawing/2014/main" id="{0CA5DAFD-F1D4-4ED2-A364-A28C9CB09446}"/>
              </a:ext>
            </a:extLst>
          </p:cNvPr>
          <p:cNvSpPr>
            <a:spLocks noChangeAspect="1"/>
          </p:cNvSpPr>
          <p:nvPr/>
        </p:nvSpPr>
        <p:spPr>
          <a:xfrm>
            <a:off x="9410372" y="43950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Oval 4">
            <a:extLst>
              <a:ext uri="{FF2B5EF4-FFF2-40B4-BE49-F238E27FC236}">
                <a16:creationId xmlns:a16="http://schemas.microsoft.com/office/drawing/2014/main" id="{D07D4349-BDB5-4FB8-AD9D-C09B57F33768}"/>
              </a:ext>
            </a:extLst>
          </p:cNvPr>
          <p:cNvSpPr>
            <a:spLocks noChangeAspect="1"/>
          </p:cNvSpPr>
          <p:nvPr/>
        </p:nvSpPr>
        <p:spPr>
          <a:xfrm>
            <a:off x="9410372" y="574882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Oval 4">
            <a:extLst>
              <a:ext uri="{FF2B5EF4-FFF2-40B4-BE49-F238E27FC236}">
                <a16:creationId xmlns:a16="http://schemas.microsoft.com/office/drawing/2014/main" id="{7D8D78A3-9F54-4223-AC0A-1B0A90CD7D86}"/>
              </a:ext>
            </a:extLst>
          </p:cNvPr>
          <p:cNvSpPr>
            <a:spLocks noChangeAspect="1"/>
          </p:cNvSpPr>
          <p:nvPr/>
        </p:nvSpPr>
        <p:spPr>
          <a:xfrm>
            <a:off x="8354206"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Oval 4">
            <a:extLst>
              <a:ext uri="{FF2B5EF4-FFF2-40B4-BE49-F238E27FC236}">
                <a16:creationId xmlns:a16="http://schemas.microsoft.com/office/drawing/2014/main" id="{F4FC610B-C599-45C0-AD41-203CA0D803FE}"/>
              </a:ext>
            </a:extLst>
          </p:cNvPr>
          <p:cNvSpPr>
            <a:spLocks noChangeAspect="1"/>
          </p:cNvSpPr>
          <p:nvPr/>
        </p:nvSpPr>
        <p:spPr>
          <a:xfrm>
            <a:off x="10466538"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4269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a16="http://schemas.microsoft.com/office/drawing/2014/main" id="{E6D89D4F-E061-4811-B142-74FB634BB4CF}"/>
              </a:ext>
            </a:extLst>
          </p:cNvPr>
          <p:cNvSpPr/>
          <p:nvPr/>
        </p:nvSpPr>
        <p:spPr>
          <a:xfrm>
            <a:off x="7778175" y="2260245"/>
            <a:ext cx="3619079" cy="810615"/>
          </a:xfrm>
          <a:prstGeom prst="wedgeRectCallout">
            <a:avLst>
              <a:gd name="adj1" fmla="val -30109"/>
              <a:gd name="adj2" fmla="val 81632"/>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noAutofit/>
          </a:bodyPr>
          <a:lstStyle/>
          <a:p>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sz="200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路由表生成</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486159"/>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最后，路由器将计算出来的优选路径，加载进自己的路由表（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Routing Table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a:extLst>
              <a:ext uri="{FF2B5EF4-FFF2-40B4-BE49-F238E27FC236}">
                <a16:creationId xmlns:a16="http://schemas.microsoft.com/office/drawing/2014/main"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5" name="图片 4">
            <a:extLst>
              <a:ext uri="{FF2B5EF4-FFF2-40B4-BE49-F238E27FC236}">
                <a16:creationId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a16="http://schemas.microsoft.com/office/drawing/2014/main"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5947F26-D0D6-46F2-BF72-0FE884444B15}"/>
              </a:ext>
            </a:extLst>
          </p:cNvPr>
          <p:cNvSpPr txBox="1"/>
          <p:nvPr/>
        </p:nvSpPr>
        <p:spPr>
          <a:xfrm>
            <a:off x="933084" y="4579500"/>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C935E4EB-63B0-44AE-8029-A800A21BB4B7}"/>
              </a:ext>
            </a:extLst>
          </p:cNvPr>
          <p:cNvSpPr txBox="1"/>
          <p:nvPr/>
        </p:nvSpPr>
        <p:spPr>
          <a:xfrm>
            <a:off x="7021142" y="456863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a16="http://schemas.microsoft.com/office/drawing/2014/main" id="{A0074644-E740-430C-A59A-42B521753241}"/>
              </a:ext>
            </a:extLst>
          </p:cNvPr>
          <p:cNvSpPr txBox="1"/>
          <p:nvPr/>
        </p:nvSpPr>
        <p:spPr>
          <a:xfrm rot="20260451">
            <a:off x="2554124" y="3620414"/>
            <a:ext cx="958366"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a16="http://schemas.microsoft.com/office/drawing/2014/main" id="{84EAE70C-F60A-44D8-894B-39F1FA61E66B}"/>
              </a:ext>
            </a:extLst>
          </p:cNvPr>
          <p:cNvSpPr txBox="1"/>
          <p:nvPr/>
        </p:nvSpPr>
        <p:spPr>
          <a:xfrm rot="19958812">
            <a:off x="5071800" y="4572245"/>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a16="http://schemas.microsoft.com/office/drawing/2014/main" id="{B7CF51D9-812B-4E47-B963-5172379FB09A}"/>
              </a:ext>
            </a:extLst>
          </p:cNvPr>
          <p:cNvSpPr txBox="1"/>
          <p:nvPr/>
        </p:nvSpPr>
        <p:spPr>
          <a:xfrm rot="1354857">
            <a:off x="4907436" y="3631863"/>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a16="http://schemas.microsoft.com/office/drawing/2014/main" id="{A69AE230-7B0A-42B8-AEC3-4B1926B95AE9}"/>
              </a:ext>
            </a:extLst>
          </p:cNvPr>
          <p:cNvSpPr txBox="1"/>
          <p:nvPr/>
        </p:nvSpPr>
        <p:spPr>
          <a:xfrm rot="1514838">
            <a:off x="2484940" y="46610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a:extLst>
              <a:ext uri="{FF2B5EF4-FFF2-40B4-BE49-F238E27FC236}">
                <a16:creationId xmlns:a16="http://schemas.microsoft.com/office/drawing/2014/main" id="{C7E27F8A-9991-4A7E-A58D-E4611DE92F43}"/>
              </a:ext>
            </a:extLst>
          </p:cNvPr>
          <p:cNvSpPr txBox="1"/>
          <p:nvPr/>
        </p:nvSpPr>
        <p:spPr>
          <a:xfrm>
            <a:off x="7802298" y="2329666"/>
            <a:ext cx="3556107" cy="683264"/>
          </a:xfrm>
          <a:prstGeom prst="rect">
            <a:avLst/>
          </a:prstGeom>
          <a:noFill/>
        </p:spPr>
        <p:txBody>
          <a:bodyPr wrap="square" rtlCol="0">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每台路由器根据</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计算结果，将路由加载入路由表。</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a:extLst>
              <a:ext uri="{FF2B5EF4-FFF2-40B4-BE49-F238E27FC236}">
                <a16:creationId xmlns:a16="http://schemas.microsoft.com/office/drawing/2014/main" id="{20858D2D-E770-4784-AB49-A3C712DCDDAA}"/>
              </a:ext>
            </a:extLst>
          </p:cNvPr>
          <p:cNvSpPr txBox="1"/>
          <p:nvPr/>
        </p:nvSpPr>
        <p:spPr>
          <a:xfrm>
            <a:off x="7747716" y="3588414"/>
            <a:ext cx="1523999" cy="338554"/>
          </a:xfrm>
          <a:prstGeom prst="rect">
            <a:avLst/>
          </a:prstGeom>
          <a:noFill/>
        </p:spPr>
        <p:txBody>
          <a:bodyPr wrap="square" rtlCol="0">
            <a:spAutoFit/>
          </a:bodyPr>
          <a:lstStyle/>
          <a:p>
            <a:r>
              <a:rPr lang="en-US" altLang="zh-CN" sz="16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Routing Table</a:t>
            </a:r>
            <a:endParaRPr lang="zh-CN" altLang="en-US" sz="16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a:extLst>
              <a:ext uri="{FF2B5EF4-FFF2-40B4-BE49-F238E27FC236}">
                <a16:creationId xmlns:a16="http://schemas.microsoft.com/office/drawing/2014/main" id="{F43853C3-A390-473B-BD68-F2E0A4662D97}"/>
              </a:ext>
            </a:extLst>
          </p:cNvPr>
          <p:cNvSpPr txBox="1"/>
          <p:nvPr/>
        </p:nvSpPr>
        <p:spPr>
          <a:xfrm>
            <a:off x="1534244" y="3469860"/>
            <a:ext cx="837481"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39" name="文本框 38">
            <a:extLst>
              <a:ext uri="{FF2B5EF4-FFF2-40B4-BE49-F238E27FC236}">
                <a16:creationId xmlns:a16="http://schemas.microsoft.com/office/drawing/2014/main" id="{F43853C3-A390-473B-BD68-F2E0A4662D97}"/>
              </a:ext>
            </a:extLst>
          </p:cNvPr>
          <p:cNvSpPr txBox="1"/>
          <p:nvPr/>
        </p:nvSpPr>
        <p:spPr>
          <a:xfrm>
            <a:off x="4654935" y="2444106"/>
            <a:ext cx="840990"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41" name="文本框 40">
            <a:extLst>
              <a:ext uri="{FF2B5EF4-FFF2-40B4-BE49-F238E27FC236}">
                <a16:creationId xmlns:a16="http://schemas.microsoft.com/office/drawing/2014/main" id="{F43853C3-A390-473B-BD68-F2E0A4662D97}"/>
              </a:ext>
            </a:extLst>
          </p:cNvPr>
          <p:cNvSpPr txBox="1"/>
          <p:nvPr/>
        </p:nvSpPr>
        <p:spPr>
          <a:xfrm>
            <a:off x="7707908" y="3451074"/>
            <a:ext cx="836017"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42" name="文本框 41">
            <a:extLst>
              <a:ext uri="{FF2B5EF4-FFF2-40B4-BE49-F238E27FC236}">
                <a16:creationId xmlns:a16="http://schemas.microsoft.com/office/drawing/2014/main" id="{F43853C3-A390-473B-BD68-F2E0A4662D97}"/>
              </a:ext>
            </a:extLst>
          </p:cNvPr>
          <p:cNvSpPr txBox="1"/>
          <p:nvPr/>
        </p:nvSpPr>
        <p:spPr>
          <a:xfrm>
            <a:off x="4654935" y="5886906"/>
            <a:ext cx="840990" cy="49484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Tree>
    <p:extLst>
      <p:ext uri="{BB962C8B-B14F-4D97-AF65-F5344CB8AC3E}">
        <p14:creationId xmlns:p14="http://schemas.microsoft.com/office/powerpoint/2010/main" val="250814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路由协议总结</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88864" y="1297668"/>
            <a:ext cx="540000" cy="442800"/>
          </a:xfrm>
          <a:prstGeom prst="rect">
            <a:avLst/>
          </a:prstGeom>
        </p:spPr>
      </p:pic>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883033" y="1297668"/>
            <a:ext cx="540000" cy="442800"/>
          </a:xfrm>
          <a:prstGeom prst="rect">
            <a:avLst/>
          </a:prstGeom>
        </p:spPr>
      </p:pic>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5458" y="2505645"/>
            <a:ext cx="540000" cy="442800"/>
          </a:xfrm>
          <a:prstGeom prst="rect">
            <a:avLst/>
          </a:prstGeom>
        </p:spPr>
      </p:pic>
      <p:cxnSp>
        <p:nvCxnSpPr>
          <p:cNvPr id="23" name="直接连接符 22"/>
          <p:cNvCxnSpPr>
            <a:stCxn id="22" idx="1"/>
            <a:endCxn id="20" idx="2"/>
          </p:cNvCxnSpPr>
          <p:nvPr/>
        </p:nvCxnSpPr>
        <p:spPr>
          <a:xfrm flipH="1" flipV="1">
            <a:off x="7658864" y="174046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2" idx="3"/>
            <a:endCxn id="21" idx="2"/>
          </p:cNvCxnSpPr>
          <p:nvPr/>
        </p:nvCxnSpPr>
        <p:spPr>
          <a:xfrm flipV="1">
            <a:off x="9195458" y="174046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1"/>
            <a:endCxn id="20" idx="3"/>
          </p:cNvCxnSpPr>
          <p:nvPr/>
        </p:nvCxnSpPr>
        <p:spPr>
          <a:xfrm flipH="1">
            <a:off x="7928864" y="151906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8157161" y="1396477"/>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930734" y="132449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10447584" y="1312058"/>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8710038" y="293962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箭头连接符 39"/>
          <p:cNvCxnSpPr/>
          <p:nvPr/>
        </p:nvCxnSpPr>
        <p:spPr>
          <a:xfrm>
            <a:off x="7658864" y="1888706"/>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9342513" y="1888706"/>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177875" y="1002071"/>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sp>
        <p:nvSpPr>
          <p:cNvPr id="49" name="文本框 48"/>
          <p:cNvSpPr txBox="1"/>
          <p:nvPr/>
        </p:nvSpPr>
        <p:spPr>
          <a:xfrm rot="2682494">
            <a:off x="7110154" y="2441295"/>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sp>
        <p:nvSpPr>
          <p:cNvPr id="50" name="文本框 49"/>
          <p:cNvSpPr txBox="1"/>
          <p:nvPr/>
        </p:nvSpPr>
        <p:spPr>
          <a:xfrm rot="18884879">
            <a:off x="9228980" y="2165473"/>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pic>
        <p:nvPicPr>
          <p:cNvPr id="54" name="图片 5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42725" y="1297668"/>
            <a:ext cx="540000" cy="442800"/>
          </a:xfrm>
          <a:prstGeom prst="rect">
            <a:avLst/>
          </a:prstGeom>
        </p:spPr>
      </p:pic>
      <p:pic>
        <p:nvPicPr>
          <p:cNvPr id="55" name="图片 5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136894" y="1297668"/>
            <a:ext cx="540000" cy="442800"/>
          </a:xfrm>
          <a:prstGeom prst="rect">
            <a:avLst/>
          </a:prstGeom>
        </p:spPr>
      </p:pic>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09319" y="2505645"/>
            <a:ext cx="540000" cy="442800"/>
          </a:xfrm>
          <a:prstGeom prst="rect">
            <a:avLst/>
          </a:prstGeom>
        </p:spPr>
      </p:pic>
      <p:cxnSp>
        <p:nvCxnSpPr>
          <p:cNvPr id="57" name="直接连接符 56"/>
          <p:cNvCxnSpPr>
            <a:stCxn id="56" idx="1"/>
            <a:endCxn id="54" idx="2"/>
          </p:cNvCxnSpPr>
          <p:nvPr/>
        </p:nvCxnSpPr>
        <p:spPr>
          <a:xfrm flipH="1" flipV="1">
            <a:off x="1912725" y="174046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3"/>
            <a:endCxn id="55" idx="2"/>
          </p:cNvCxnSpPr>
          <p:nvPr/>
        </p:nvCxnSpPr>
        <p:spPr>
          <a:xfrm flipV="1">
            <a:off x="3449319" y="174046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1"/>
            <a:endCxn id="54" idx="3"/>
          </p:cNvCxnSpPr>
          <p:nvPr/>
        </p:nvCxnSpPr>
        <p:spPr>
          <a:xfrm flipH="1">
            <a:off x="2182725" y="151906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411022" y="1445905"/>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184595" y="132449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4701445" y="1312058"/>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a:xfrm>
            <a:off x="2963899" y="293962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4" name="直接箭头连接符 63"/>
          <p:cNvCxnSpPr/>
          <p:nvPr/>
        </p:nvCxnSpPr>
        <p:spPr>
          <a:xfrm>
            <a:off x="1912725" y="1888706"/>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3596374" y="1888706"/>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444093" y="1088570"/>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sp>
        <p:nvSpPr>
          <p:cNvPr id="67" name="文本框 66"/>
          <p:cNvSpPr txBox="1"/>
          <p:nvPr/>
        </p:nvSpPr>
        <p:spPr>
          <a:xfrm rot="2682494">
            <a:off x="1413443" y="2441295"/>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sp>
        <p:nvSpPr>
          <p:cNvPr id="68" name="文本框 67"/>
          <p:cNvSpPr txBox="1"/>
          <p:nvPr/>
        </p:nvSpPr>
        <p:spPr>
          <a:xfrm rot="18884879">
            <a:off x="3445770" y="2202544"/>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88864" y="3967738"/>
            <a:ext cx="540000" cy="442800"/>
          </a:xfrm>
          <a:prstGeom prst="rect">
            <a:avLst/>
          </a:prstGeom>
        </p:spPr>
      </p:pic>
      <p:pic>
        <p:nvPicPr>
          <p:cNvPr id="73" name="图片 7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883033" y="3967738"/>
            <a:ext cx="540000" cy="442800"/>
          </a:xfrm>
          <a:prstGeom prst="rect">
            <a:avLst/>
          </a:prstGeom>
        </p:spPr>
      </p:pic>
      <p:pic>
        <p:nvPicPr>
          <p:cNvPr id="74" name="图片 7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5458" y="5175715"/>
            <a:ext cx="540000" cy="442800"/>
          </a:xfrm>
          <a:prstGeom prst="rect">
            <a:avLst/>
          </a:prstGeom>
        </p:spPr>
      </p:pic>
      <p:cxnSp>
        <p:nvCxnSpPr>
          <p:cNvPr id="75" name="直接连接符 74"/>
          <p:cNvCxnSpPr>
            <a:stCxn id="74" idx="1"/>
            <a:endCxn id="72" idx="2"/>
          </p:cNvCxnSpPr>
          <p:nvPr/>
        </p:nvCxnSpPr>
        <p:spPr>
          <a:xfrm flipH="1" flipV="1">
            <a:off x="7658864" y="441053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3"/>
            <a:endCxn id="73" idx="2"/>
          </p:cNvCxnSpPr>
          <p:nvPr/>
        </p:nvCxnSpPr>
        <p:spPr>
          <a:xfrm flipV="1">
            <a:off x="9195458" y="441053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3" idx="1"/>
            <a:endCxn id="72" idx="3"/>
          </p:cNvCxnSpPr>
          <p:nvPr/>
        </p:nvCxnSpPr>
        <p:spPr>
          <a:xfrm flipH="1">
            <a:off x="7928864" y="418913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930734" y="399456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框 79"/>
          <p:cNvSpPr txBox="1"/>
          <p:nvPr/>
        </p:nvSpPr>
        <p:spPr>
          <a:xfrm>
            <a:off x="10447584" y="3982128"/>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8710038" y="560969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1" name="图片 9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42725" y="3967738"/>
            <a:ext cx="540000" cy="442800"/>
          </a:xfrm>
          <a:prstGeom prst="rect">
            <a:avLst/>
          </a:prstGeom>
        </p:spPr>
      </p:pic>
      <p:pic>
        <p:nvPicPr>
          <p:cNvPr id="92" name="图片 9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136894" y="3967738"/>
            <a:ext cx="540000" cy="442800"/>
          </a:xfrm>
          <a:prstGeom prst="rect">
            <a:avLst/>
          </a:prstGeom>
        </p:spPr>
      </p:pic>
      <p:pic>
        <p:nvPicPr>
          <p:cNvPr id="93" name="图片 9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09319" y="5175715"/>
            <a:ext cx="540000" cy="442800"/>
          </a:xfrm>
          <a:prstGeom prst="rect">
            <a:avLst/>
          </a:prstGeom>
        </p:spPr>
      </p:pic>
      <p:cxnSp>
        <p:nvCxnSpPr>
          <p:cNvPr id="94" name="直接连接符 93"/>
          <p:cNvCxnSpPr>
            <a:stCxn id="93" idx="1"/>
            <a:endCxn id="91" idx="2"/>
          </p:cNvCxnSpPr>
          <p:nvPr/>
        </p:nvCxnSpPr>
        <p:spPr>
          <a:xfrm flipH="1" flipV="1">
            <a:off x="1912725" y="441053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3" idx="3"/>
            <a:endCxn id="92" idx="2"/>
          </p:cNvCxnSpPr>
          <p:nvPr/>
        </p:nvCxnSpPr>
        <p:spPr>
          <a:xfrm flipV="1">
            <a:off x="3449319" y="441053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3"/>
          </p:cNvCxnSpPr>
          <p:nvPr/>
        </p:nvCxnSpPr>
        <p:spPr>
          <a:xfrm flipH="1">
            <a:off x="2182725" y="418913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184595" y="399456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4701445" y="3982128"/>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2963899" y="560969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文本框 100"/>
          <p:cNvSpPr txBox="1"/>
          <p:nvPr/>
        </p:nvSpPr>
        <p:spPr>
          <a:xfrm>
            <a:off x="1340860" y="3559911"/>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2" name="文本框 101"/>
          <p:cNvSpPr txBox="1"/>
          <p:nvPr/>
        </p:nvSpPr>
        <p:spPr>
          <a:xfrm>
            <a:off x="3851279" y="3559911"/>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3" name="文本框 102"/>
          <p:cNvSpPr txBox="1"/>
          <p:nvPr/>
        </p:nvSpPr>
        <p:spPr>
          <a:xfrm>
            <a:off x="1812565" y="5589109"/>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4" name="梯形 12"/>
          <p:cNvSpPr/>
          <p:nvPr/>
        </p:nvSpPr>
        <p:spPr>
          <a:xfrm rot="5400000">
            <a:off x="3370908" y="5085206"/>
            <a:ext cx="972237" cy="815415"/>
          </a:xfrm>
          <a:custGeom>
            <a:avLst/>
            <a:gdLst>
              <a:gd name="connsiteX0" fmla="*/ 0 w 2811572"/>
              <a:gd name="connsiteY0" fmla="*/ 661945 h 661945"/>
              <a:gd name="connsiteX1" fmla="*/ 501351 w 2811572"/>
              <a:gd name="connsiteY1" fmla="*/ 0 h 661945"/>
              <a:gd name="connsiteX2" fmla="*/ 2310221 w 2811572"/>
              <a:gd name="connsiteY2" fmla="*/ 0 h 661945"/>
              <a:gd name="connsiteX3" fmla="*/ 2811572 w 2811572"/>
              <a:gd name="connsiteY3" fmla="*/ 661945 h 661945"/>
              <a:gd name="connsiteX4" fmla="*/ 0 w 2811572"/>
              <a:gd name="connsiteY4" fmla="*/ 661945 h 661945"/>
              <a:gd name="connsiteX0" fmla="*/ 0 w 2310221"/>
              <a:gd name="connsiteY0" fmla="*/ 661945 h 707665"/>
              <a:gd name="connsiteX1" fmla="*/ 501351 w 2310221"/>
              <a:gd name="connsiteY1" fmla="*/ 0 h 707665"/>
              <a:gd name="connsiteX2" fmla="*/ 2310221 w 2310221"/>
              <a:gd name="connsiteY2" fmla="*/ 0 h 707665"/>
              <a:gd name="connsiteX3" fmla="*/ 1599992 w 2310221"/>
              <a:gd name="connsiteY3" fmla="*/ 707665 h 707665"/>
              <a:gd name="connsiteX4" fmla="*/ 0 w 2310221"/>
              <a:gd name="connsiteY4" fmla="*/ 661945 h 707665"/>
              <a:gd name="connsiteX0" fmla="*/ 580689 w 1808870"/>
              <a:gd name="connsiteY0" fmla="*/ 753385 h 753385"/>
              <a:gd name="connsiteX1" fmla="*/ 0 w 1808870"/>
              <a:gd name="connsiteY1" fmla="*/ 0 h 753385"/>
              <a:gd name="connsiteX2" fmla="*/ 1808870 w 1808870"/>
              <a:gd name="connsiteY2" fmla="*/ 0 h 753385"/>
              <a:gd name="connsiteX3" fmla="*/ 1098641 w 1808870"/>
              <a:gd name="connsiteY3" fmla="*/ 707665 h 753385"/>
              <a:gd name="connsiteX4" fmla="*/ 580689 w 1808870"/>
              <a:gd name="connsiteY4" fmla="*/ 753385 h 753385"/>
              <a:gd name="connsiteX0" fmla="*/ 580689 w 1808870"/>
              <a:gd name="connsiteY0" fmla="*/ 715285 h 715285"/>
              <a:gd name="connsiteX1" fmla="*/ 0 w 1808870"/>
              <a:gd name="connsiteY1" fmla="*/ 0 h 715285"/>
              <a:gd name="connsiteX2" fmla="*/ 1808870 w 1808870"/>
              <a:gd name="connsiteY2" fmla="*/ 0 h 715285"/>
              <a:gd name="connsiteX3" fmla="*/ 1098641 w 1808870"/>
              <a:gd name="connsiteY3" fmla="*/ 707665 h 715285"/>
              <a:gd name="connsiteX4" fmla="*/ 580689 w 1808870"/>
              <a:gd name="connsiteY4" fmla="*/ 715285 h 715285"/>
              <a:gd name="connsiteX0" fmla="*/ 1152189 w 2380370"/>
              <a:gd name="connsiteY0" fmla="*/ 890545 h 890545"/>
              <a:gd name="connsiteX1" fmla="*/ 0 w 2380370"/>
              <a:gd name="connsiteY1" fmla="*/ 0 h 890545"/>
              <a:gd name="connsiteX2" fmla="*/ 2380370 w 2380370"/>
              <a:gd name="connsiteY2" fmla="*/ 175260 h 890545"/>
              <a:gd name="connsiteX3" fmla="*/ 1670141 w 2380370"/>
              <a:gd name="connsiteY3" fmla="*/ 882925 h 890545"/>
              <a:gd name="connsiteX4" fmla="*/ 1152189 w 2380370"/>
              <a:gd name="connsiteY4" fmla="*/ 890545 h 890545"/>
              <a:gd name="connsiteX0" fmla="*/ 1152189 w 2890910"/>
              <a:gd name="connsiteY0" fmla="*/ 905785 h 905785"/>
              <a:gd name="connsiteX1" fmla="*/ 0 w 2890910"/>
              <a:gd name="connsiteY1" fmla="*/ 15240 h 905785"/>
              <a:gd name="connsiteX2" fmla="*/ 2890910 w 2890910"/>
              <a:gd name="connsiteY2" fmla="*/ 0 h 905785"/>
              <a:gd name="connsiteX3" fmla="*/ 1670141 w 2890910"/>
              <a:gd name="connsiteY3" fmla="*/ 898165 h 905785"/>
              <a:gd name="connsiteX4" fmla="*/ 1152189 w 2890910"/>
              <a:gd name="connsiteY4" fmla="*/ 905785 h 905785"/>
              <a:gd name="connsiteX0" fmla="*/ 1272945 w 2890910"/>
              <a:gd name="connsiteY0" fmla="*/ 1035489 h 1035489"/>
              <a:gd name="connsiteX1" fmla="*/ 0 w 2890910"/>
              <a:gd name="connsiteY1" fmla="*/ 15240 h 1035489"/>
              <a:gd name="connsiteX2" fmla="*/ 2890910 w 2890910"/>
              <a:gd name="connsiteY2" fmla="*/ 0 h 1035489"/>
              <a:gd name="connsiteX3" fmla="*/ 1670141 w 2890910"/>
              <a:gd name="connsiteY3" fmla="*/ 898165 h 1035489"/>
              <a:gd name="connsiteX4" fmla="*/ 1272945 w 2890910"/>
              <a:gd name="connsiteY4" fmla="*/ 1035489 h 1035489"/>
              <a:gd name="connsiteX0" fmla="*/ 1272945 w 2890910"/>
              <a:gd name="connsiteY0" fmla="*/ 1035489 h 1044082"/>
              <a:gd name="connsiteX1" fmla="*/ 0 w 2890910"/>
              <a:gd name="connsiteY1" fmla="*/ 15240 h 1044082"/>
              <a:gd name="connsiteX2" fmla="*/ 2890910 w 2890910"/>
              <a:gd name="connsiteY2" fmla="*/ 0 h 1044082"/>
              <a:gd name="connsiteX3" fmla="*/ 1750646 w 2890910"/>
              <a:gd name="connsiteY3" fmla="*/ 1044082 h 1044082"/>
              <a:gd name="connsiteX4" fmla="*/ 1272945 w 2890910"/>
              <a:gd name="connsiteY4" fmla="*/ 1035489 h 1044082"/>
              <a:gd name="connsiteX0" fmla="*/ 1161926 w 2890910"/>
              <a:gd name="connsiteY0" fmla="*/ 1130128 h 1130128"/>
              <a:gd name="connsiteX1" fmla="*/ 0 w 2890910"/>
              <a:gd name="connsiteY1" fmla="*/ 15240 h 1130128"/>
              <a:gd name="connsiteX2" fmla="*/ 2890910 w 2890910"/>
              <a:gd name="connsiteY2" fmla="*/ 0 h 1130128"/>
              <a:gd name="connsiteX3" fmla="*/ 1750646 w 2890910"/>
              <a:gd name="connsiteY3" fmla="*/ 1044082 h 1130128"/>
              <a:gd name="connsiteX4" fmla="*/ 1161926 w 2890910"/>
              <a:gd name="connsiteY4" fmla="*/ 1130128 h 1130128"/>
              <a:gd name="connsiteX0" fmla="*/ 1161926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161926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073109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883879 w 2890910"/>
              <a:gd name="connsiteY3" fmla="*/ 1128205 h 1130128"/>
              <a:gd name="connsiteX4" fmla="*/ 1073109 w 2890910"/>
              <a:gd name="connsiteY4" fmla="*/ 1130128 h 1130128"/>
              <a:gd name="connsiteX0" fmla="*/ 1961299 w 3779100"/>
              <a:gd name="connsiteY0" fmla="*/ 1968608 h 1968608"/>
              <a:gd name="connsiteX1" fmla="*/ 0 w 3779100"/>
              <a:gd name="connsiteY1" fmla="*/ 0 h 1968608"/>
              <a:gd name="connsiteX2" fmla="*/ 3779100 w 3779100"/>
              <a:gd name="connsiteY2" fmla="*/ 838480 h 1968608"/>
              <a:gd name="connsiteX3" fmla="*/ 2772069 w 3779100"/>
              <a:gd name="connsiteY3" fmla="*/ 1966685 h 1968608"/>
              <a:gd name="connsiteX4" fmla="*/ 1961299 w 3779100"/>
              <a:gd name="connsiteY4" fmla="*/ 1968608 h 1968608"/>
              <a:gd name="connsiteX0" fmla="*/ 1961299 w 4800518"/>
              <a:gd name="connsiteY0" fmla="*/ 2021791 h 2021791"/>
              <a:gd name="connsiteX1" fmla="*/ 0 w 4800518"/>
              <a:gd name="connsiteY1" fmla="*/ 53183 h 2021791"/>
              <a:gd name="connsiteX2" fmla="*/ 4800518 w 4800518"/>
              <a:gd name="connsiteY2" fmla="*/ 0 h 2021791"/>
              <a:gd name="connsiteX3" fmla="*/ 2772069 w 4800518"/>
              <a:gd name="connsiteY3" fmla="*/ 2019868 h 2021791"/>
              <a:gd name="connsiteX4" fmla="*/ 1961299 w 4800518"/>
              <a:gd name="connsiteY4" fmla="*/ 2021791 h 2021791"/>
              <a:gd name="connsiteX0" fmla="*/ 1961299 w 4800518"/>
              <a:gd name="connsiteY0" fmla="*/ 2021791 h 2021791"/>
              <a:gd name="connsiteX1" fmla="*/ 0 w 4800518"/>
              <a:gd name="connsiteY1" fmla="*/ 15240 h 2021791"/>
              <a:gd name="connsiteX2" fmla="*/ 4800518 w 4800518"/>
              <a:gd name="connsiteY2" fmla="*/ 0 h 2021791"/>
              <a:gd name="connsiteX3" fmla="*/ 2772069 w 4800518"/>
              <a:gd name="connsiteY3" fmla="*/ 2019868 h 2021791"/>
              <a:gd name="connsiteX4" fmla="*/ 1961299 w 4800518"/>
              <a:gd name="connsiteY4" fmla="*/ 2021791 h 202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518" h="2021791">
                <a:moveTo>
                  <a:pt x="1961299" y="2021791"/>
                </a:moveTo>
                <a:lnTo>
                  <a:pt x="0" y="15240"/>
                </a:lnTo>
                <a:lnTo>
                  <a:pt x="4800518" y="0"/>
                </a:lnTo>
                <a:lnTo>
                  <a:pt x="2772069" y="2019868"/>
                </a:lnTo>
                <a:lnTo>
                  <a:pt x="1961299" y="2021791"/>
                </a:lnTo>
                <a:close/>
              </a:path>
            </a:pathLst>
          </a:custGeom>
          <a:gradFill flip="none" rotWithShape="1">
            <a:gsLst>
              <a:gs pos="0">
                <a:schemeClr val="bg1"/>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椭圆 104"/>
          <p:cNvSpPr/>
          <p:nvPr/>
        </p:nvSpPr>
        <p:spPr>
          <a:xfrm>
            <a:off x="4027005" y="4784199"/>
            <a:ext cx="1299778" cy="1277787"/>
          </a:xfrm>
          <a:prstGeom prst="ellipse">
            <a:avLst/>
          </a:prstGeom>
          <a:noFill/>
          <a:ln>
            <a:solidFill>
              <a:srgbClr val="1515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Oval 4"/>
          <p:cNvSpPr>
            <a:spLocks noChangeAspect="1"/>
          </p:cNvSpPr>
          <p:nvPr/>
        </p:nvSpPr>
        <p:spPr>
          <a:xfrm>
            <a:off x="4141001" y="5018387"/>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Oval 4"/>
          <p:cNvSpPr>
            <a:spLocks noChangeAspect="1"/>
          </p:cNvSpPr>
          <p:nvPr/>
        </p:nvSpPr>
        <p:spPr>
          <a:xfrm>
            <a:off x="4924676" y="5024271"/>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Oval 4"/>
          <p:cNvSpPr>
            <a:spLocks noChangeAspect="1"/>
          </p:cNvSpPr>
          <p:nvPr/>
        </p:nvSpPr>
        <p:spPr>
          <a:xfrm>
            <a:off x="4535823" y="5712773"/>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9" name="组合 108"/>
          <p:cNvGrpSpPr/>
          <p:nvPr/>
        </p:nvGrpSpPr>
        <p:grpSpPr>
          <a:xfrm>
            <a:off x="4432034" y="5062153"/>
            <a:ext cx="492642" cy="168920"/>
            <a:chOff x="5928528" y="1911781"/>
            <a:chExt cx="538143" cy="205252"/>
          </a:xfrm>
        </p:grpSpPr>
        <p:cxnSp>
          <p:nvCxnSpPr>
            <p:cNvPr id="110" name="直接箭头连接符 109"/>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rot="2959008">
            <a:off x="4089494" y="5491121"/>
            <a:ext cx="492642" cy="168920"/>
            <a:chOff x="5928528" y="1911781"/>
            <a:chExt cx="538143" cy="205252"/>
          </a:xfrm>
        </p:grpSpPr>
        <p:cxnSp>
          <p:nvCxnSpPr>
            <p:cNvPr id="113" name="直接箭头连接符 112"/>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rot="17691156">
            <a:off x="4769718" y="5477340"/>
            <a:ext cx="492642" cy="168920"/>
            <a:chOff x="5928528" y="1911781"/>
            <a:chExt cx="538143" cy="205252"/>
          </a:xfrm>
        </p:grpSpPr>
        <p:cxnSp>
          <p:nvCxnSpPr>
            <p:cNvPr id="116" name="直接箭头连接符 115"/>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圆角矩形 77"/>
          <p:cNvSpPr/>
          <p:nvPr/>
        </p:nvSpPr>
        <p:spPr>
          <a:xfrm>
            <a:off x="7246829" y="935104"/>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圆角矩形 81"/>
          <p:cNvSpPr/>
          <p:nvPr/>
        </p:nvSpPr>
        <p:spPr>
          <a:xfrm>
            <a:off x="9765216" y="935104"/>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圆角矩形 83"/>
          <p:cNvSpPr/>
          <p:nvPr/>
        </p:nvSpPr>
        <p:spPr>
          <a:xfrm>
            <a:off x="9152026" y="3015083"/>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圆角矩形 84"/>
          <p:cNvSpPr/>
          <p:nvPr/>
        </p:nvSpPr>
        <p:spPr>
          <a:xfrm>
            <a:off x="7246829" y="3553402"/>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圆角矩形 85"/>
          <p:cNvSpPr/>
          <p:nvPr/>
        </p:nvSpPr>
        <p:spPr>
          <a:xfrm>
            <a:off x="9834203" y="3553402"/>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圆角矩形 88"/>
          <p:cNvSpPr/>
          <p:nvPr/>
        </p:nvSpPr>
        <p:spPr>
          <a:xfrm>
            <a:off x="9221013" y="5467906"/>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文本框 99"/>
          <p:cNvSpPr txBox="1"/>
          <p:nvPr/>
        </p:nvSpPr>
        <p:spPr>
          <a:xfrm>
            <a:off x="6036512" y="5701890"/>
            <a:ext cx="2820431"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RIB: Routing Information Base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8125516" y="3703745"/>
            <a:ext cx="1548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生成路由表项</a:t>
            </a:r>
          </a:p>
        </p:txBody>
      </p:sp>
      <p:sp>
        <p:nvSpPr>
          <p:cNvPr id="87" name="Oval 4">
            <a:extLst>
              <a:ext uri="{FF2B5EF4-FFF2-40B4-BE49-F238E27FC236}">
                <a16:creationId xmlns:a16="http://schemas.microsoft.com/office/drawing/2014/main" id="{4DEBE282-43A3-4DC8-A9B7-860558EEB12A}"/>
              </a:ext>
            </a:extLst>
          </p:cNvPr>
          <p:cNvSpPr>
            <a:spLocks noChangeAspect="1"/>
          </p:cNvSpPr>
          <p:nvPr/>
        </p:nvSpPr>
        <p:spPr>
          <a:xfrm>
            <a:off x="5603678" y="30612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Oval 4">
            <a:extLst>
              <a:ext uri="{FF2B5EF4-FFF2-40B4-BE49-F238E27FC236}">
                <a16:creationId xmlns:a16="http://schemas.microsoft.com/office/drawing/2014/main" id="{CC69469B-46E6-41BD-A4BA-86BCDBCFF0DE}"/>
              </a:ext>
            </a:extLst>
          </p:cNvPr>
          <p:cNvSpPr>
            <a:spLocks noChangeAspect="1"/>
          </p:cNvSpPr>
          <p:nvPr/>
        </p:nvSpPr>
        <p:spPr>
          <a:xfrm>
            <a:off x="6174372" y="30612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Oval 4">
            <a:extLst>
              <a:ext uri="{FF2B5EF4-FFF2-40B4-BE49-F238E27FC236}">
                <a16:creationId xmlns:a16="http://schemas.microsoft.com/office/drawing/2014/main" id="{2564C9D7-DCA5-4A86-AD85-9DD63BA1B57B}"/>
              </a:ext>
            </a:extLst>
          </p:cNvPr>
          <p:cNvSpPr>
            <a:spLocks noChangeAspect="1"/>
          </p:cNvSpPr>
          <p:nvPr/>
        </p:nvSpPr>
        <p:spPr>
          <a:xfrm>
            <a:off x="5603678" y="355340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Oval 4">
            <a:extLst>
              <a:ext uri="{FF2B5EF4-FFF2-40B4-BE49-F238E27FC236}">
                <a16:creationId xmlns:a16="http://schemas.microsoft.com/office/drawing/2014/main" id="{3DC7F9DF-54E1-48D4-BA4B-FF6453433052}"/>
              </a:ext>
            </a:extLst>
          </p:cNvPr>
          <p:cNvSpPr>
            <a:spLocks noChangeAspect="1"/>
          </p:cNvSpPr>
          <p:nvPr/>
        </p:nvSpPr>
        <p:spPr>
          <a:xfrm>
            <a:off x="6174372" y="355340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a:extLst>
              <a:ext uri="{FF2B5EF4-FFF2-40B4-BE49-F238E27FC236}">
                <a16:creationId xmlns:a16="http://schemas.microsoft.com/office/drawing/2014/main" id="{98B5B032-CA2A-4257-BDF8-A8205342552F}"/>
              </a:ext>
            </a:extLst>
          </p:cNvPr>
          <p:cNvCxnSpPr>
            <a:cxnSpLocks/>
          </p:cNvCxnSpPr>
          <p:nvPr/>
        </p:nvCxnSpPr>
        <p:spPr>
          <a:xfrm>
            <a:off x="830849" y="3405254"/>
            <a:ext cx="10223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D9B5E335-298D-435F-A224-B3A46674161A}"/>
              </a:ext>
            </a:extLst>
          </p:cNvPr>
          <p:cNvCxnSpPr>
            <a:cxnSpLocks/>
          </p:cNvCxnSpPr>
          <p:nvPr/>
        </p:nvCxnSpPr>
        <p:spPr>
          <a:xfrm>
            <a:off x="5999749" y="938571"/>
            <a:ext cx="0" cy="508129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59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简介</a:t>
            </a:r>
          </a:p>
        </p:txBody>
      </p:sp>
      <p:sp>
        <p:nvSpPr>
          <p:cNvPr id="3" name="文本框 2"/>
          <p:cNvSpPr txBox="1"/>
          <p:nvPr/>
        </p:nvSpPr>
        <p:spPr>
          <a:xfrm>
            <a:off x="446087" y="1233488"/>
            <a:ext cx="11299825" cy="4524315"/>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是典型的链路状态路由协议，是目前业内使用非常广泛的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协议之一。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目前针对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IPv4</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协议使用的是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2</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RFC2328</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）；针对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IPv6</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3</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RFC2740</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）。如无特殊说明本章后续所指的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均为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2</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运行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路由器之间交互的是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Link State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，链路状态）信息，而不是直接交互路由。</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信息是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能够正常进行拓扑及路由计算的关键信息。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路由器将网络中的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信息收集起来，存储在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中。路由器都清楚区域内的网络拓扑结构，这有助于路由器计算无环路径。</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路由器都采用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算法计算达到目的地的最短路径。路由器依据这些路径形成路由加载到路由表中。</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VLSM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Variable Length Subnet Mask</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，可变长子网掩码），支持手工路由汇总。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多区域的设计使得</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能够支持更大规模的网络。</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0398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圆角矩形 92"/>
          <p:cNvSpPr/>
          <p:nvPr/>
        </p:nvSpPr>
        <p:spPr>
          <a:xfrm>
            <a:off x="903970" y="1813176"/>
            <a:ext cx="10248458" cy="2299128"/>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在核心交换机与汇聚交换机上</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运行</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，实现园区网络内的</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路由可达。</a:t>
            </a:r>
          </a:p>
        </p:txBody>
      </p:sp>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在园区网络中的应用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1541" y="1251026"/>
            <a:ext cx="540000" cy="442174"/>
          </a:xfrm>
          <a:prstGeom prst="rect">
            <a:avLst/>
          </a:prstGeom>
        </p:spPr>
      </p:pic>
      <p:sp>
        <p:nvSpPr>
          <p:cNvPr id="5" name="Freeform 159"/>
          <p:cNvSpPr/>
          <p:nvPr/>
        </p:nvSpPr>
        <p:spPr>
          <a:xfrm flipH="1">
            <a:off x="2391300" y="862586"/>
            <a:ext cx="2044665" cy="8945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2775394" y="1170321"/>
            <a:ext cx="1264021" cy="400110"/>
          </a:xfrm>
          <a:prstGeom prst="rect">
            <a:avLst/>
          </a:prstGeom>
          <a:noFill/>
        </p:spPr>
        <p:txBody>
          <a:bodyPr wrap="square" rtlCol="0">
            <a:spAutoFit/>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Internet</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连接符 5"/>
          <p:cNvCxnSpPr>
            <a:stCxn id="3" idx="1"/>
            <a:endCxn id="5" idx="8"/>
          </p:cNvCxnSpPr>
          <p:nvPr/>
        </p:nvCxnSpPr>
        <p:spPr>
          <a:xfrm flipH="1">
            <a:off x="4435965" y="1472113"/>
            <a:ext cx="1135576" cy="1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571541" y="2364584"/>
            <a:ext cx="540000" cy="442800"/>
          </a:xfrm>
          <a:prstGeom prst="rect">
            <a:avLst/>
          </a:prstGeom>
        </p:spPr>
      </p:pic>
      <p:pic>
        <p:nvPicPr>
          <p:cNvPr id="13" name="图片 1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020251" y="2364584"/>
            <a:ext cx="540000" cy="442800"/>
          </a:xfrm>
          <a:prstGeom prst="rect">
            <a:avLst/>
          </a:prstGeom>
        </p:spPr>
      </p:pic>
      <p:cxnSp>
        <p:nvCxnSpPr>
          <p:cNvPr id="14" name="直接连接符 13"/>
          <p:cNvCxnSpPr>
            <a:stCxn id="13" idx="1"/>
            <a:endCxn id="12" idx="3"/>
          </p:cNvCxnSpPr>
          <p:nvPr/>
        </p:nvCxnSpPr>
        <p:spPr>
          <a:xfrm flipH="1">
            <a:off x="6111541" y="2585984"/>
            <a:ext cx="19087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2"/>
            <a:endCxn id="12" idx="0"/>
          </p:cNvCxnSpPr>
          <p:nvPr/>
        </p:nvCxnSpPr>
        <p:spPr>
          <a:xfrm>
            <a:off x="5841541" y="1693200"/>
            <a:ext cx="0" cy="671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872196" y="1313949"/>
            <a:ext cx="540000" cy="442800"/>
          </a:xfrm>
          <a:prstGeom prst="rect">
            <a:avLst/>
          </a:prstGeom>
        </p:spPr>
      </p:pic>
      <p:pic>
        <p:nvPicPr>
          <p:cNvPr id="21" name="图片 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872196" y="2364584"/>
            <a:ext cx="540000" cy="442800"/>
          </a:xfrm>
          <a:prstGeom prst="rect">
            <a:avLst/>
          </a:prstGeom>
        </p:spPr>
      </p:pic>
      <p:cxnSp>
        <p:nvCxnSpPr>
          <p:cNvPr id="22" name="直接连接符 21"/>
          <p:cNvCxnSpPr>
            <a:stCxn id="21" idx="1"/>
            <a:endCxn id="13" idx="3"/>
          </p:cNvCxnSpPr>
          <p:nvPr/>
        </p:nvCxnSpPr>
        <p:spPr>
          <a:xfrm flipH="1">
            <a:off x="8560251" y="2585984"/>
            <a:ext cx="13119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216223" y="1512453"/>
            <a:ext cx="65597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216223" y="1535036"/>
            <a:ext cx="0" cy="1050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334827" y="3515624"/>
            <a:ext cx="540000" cy="442800"/>
          </a:xfrm>
          <a:prstGeom prst="rect">
            <a:avLst/>
          </a:prstGeom>
        </p:spPr>
      </p:pic>
      <p:pic>
        <p:nvPicPr>
          <p:cNvPr id="32" name="图片 3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556490" y="3515624"/>
            <a:ext cx="540000" cy="442800"/>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778153" y="3515624"/>
            <a:ext cx="540000" cy="442800"/>
          </a:xfrm>
          <a:prstGeom prst="rect">
            <a:avLst/>
          </a:prstGeom>
        </p:spPr>
      </p:pic>
      <p:pic>
        <p:nvPicPr>
          <p:cNvPr id="34" name="图片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465411" y="4285821"/>
            <a:ext cx="540000" cy="442800"/>
          </a:xfrm>
          <a:prstGeom prst="rect">
            <a:avLst/>
          </a:prstGeom>
        </p:spPr>
      </p:pic>
      <p:pic>
        <p:nvPicPr>
          <p:cNvPr id="35" name="图片 34"/>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104121" y="4285821"/>
            <a:ext cx="540000" cy="442800"/>
          </a:xfrm>
          <a:prstGeom prst="rect">
            <a:avLst/>
          </a:prstGeom>
        </p:spPr>
      </p:pic>
      <p:pic>
        <p:nvPicPr>
          <p:cNvPr id="36" name="图片 3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742831" y="4285821"/>
            <a:ext cx="540000" cy="442800"/>
          </a:xfrm>
          <a:prstGeom prst="rect">
            <a:avLst/>
          </a:prstGeom>
        </p:spPr>
      </p:pic>
      <p:pic>
        <p:nvPicPr>
          <p:cNvPr id="37" name="图片 3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381541" y="4285821"/>
            <a:ext cx="540000" cy="442800"/>
          </a:xfrm>
          <a:prstGeom prst="rect">
            <a:avLst/>
          </a:prstGeom>
        </p:spPr>
      </p:pic>
      <p:pic>
        <p:nvPicPr>
          <p:cNvPr id="38" name="图片 37"/>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8020251" y="4291771"/>
            <a:ext cx="540000" cy="442800"/>
          </a:xfrm>
          <a:prstGeom prst="rect">
            <a:avLst/>
          </a:prstGeom>
        </p:spPr>
      </p:pic>
      <p:pic>
        <p:nvPicPr>
          <p:cNvPr id="39" name="图片 3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9658961" y="4285821"/>
            <a:ext cx="540000" cy="442800"/>
          </a:xfrm>
          <a:prstGeom prst="rect">
            <a:avLst/>
          </a:prstGeom>
        </p:spPr>
      </p:pic>
      <p:cxnSp>
        <p:nvCxnSpPr>
          <p:cNvPr id="40" name="直接连接符 39"/>
          <p:cNvCxnSpPr>
            <a:stCxn id="31" idx="2"/>
            <a:endCxn id="34" idx="0"/>
          </p:cNvCxnSpPr>
          <p:nvPr/>
        </p:nvCxnSpPr>
        <p:spPr>
          <a:xfrm flipH="1">
            <a:off x="1735411" y="3958424"/>
            <a:ext cx="869416"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0"/>
            <a:endCxn id="31" idx="2"/>
          </p:cNvCxnSpPr>
          <p:nvPr/>
        </p:nvCxnSpPr>
        <p:spPr>
          <a:xfrm flipH="1" flipV="1">
            <a:off x="2604827" y="3958424"/>
            <a:ext cx="769294"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2" idx="2"/>
            <a:endCxn id="36" idx="0"/>
          </p:cNvCxnSpPr>
          <p:nvPr/>
        </p:nvCxnSpPr>
        <p:spPr>
          <a:xfrm flipH="1">
            <a:off x="5012831" y="3958424"/>
            <a:ext cx="813659"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2" idx="2"/>
            <a:endCxn id="37" idx="0"/>
          </p:cNvCxnSpPr>
          <p:nvPr/>
        </p:nvCxnSpPr>
        <p:spPr>
          <a:xfrm>
            <a:off x="5826490" y="3958424"/>
            <a:ext cx="825051"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2"/>
            <a:endCxn id="38" idx="0"/>
          </p:cNvCxnSpPr>
          <p:nvPr/>
        </p:nvCxnSpPr>
        <p:spPr>
          <a:xfrm flipH="1">
            <a:off x="8290251" y="3958424"/>
            <a:ext cx="757902" cy="3333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2"/>
            <a:endCxn id="39" idx="0"/>
          </p:cNvCxnSpPr>
          <p:nvPr/>
        </p:nvCxnSpPr>
        <p:spPr>
          <a:xfrm>
            <a:off x="9048153" y="3958424"/>
            <a:ext cx="880808"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0" name="图片 59" descr="PC.png"/>
          <p:cNvPicPr>
            <a:picLocks noChangeAspect="1"/>
          </p:cNvPicPr>
          <p:nvPr/>
        </p:nvPicPr>
        <p:blipFill>
          <a:blip r:embed="rId8" cstate="print"/>
          <a:stretch>
            <a:fillRect/>
          </a:stretch>
        </p:blipFill>
        <p:spPr>
          <a:xfrm>
            <a:off x="1465411" y="5012711"/>
            <a:ext cx="539063" cy="414000"/>
          </a:xfrm>
          <a:prstGeom prst="rect">
            <a:avLst/>
          </a:prstGeom>
        </p:spPr>
      </p:pic>
      <p:pic>
        <p:nvPicPr>
          <p:cNvPr id="61" name="图片 60" descr="PC.png"/>
          <p:cNvPicPr>
            <a:picLocks noChangeAspect="1"/>
          </p:cNvPicPr>
          <p:nvPr/>
        </p:nvPicPr>
        <p:blipFill>
          <a:blip r:embed="rId8" cstate="print"/>
          <a:stretch>
            <a:fillRect/>
          </a:stretch>
        </p:blipFill>
        <p:spPr>
          <a:xfrm>
            <a:off x="3104121" y="5012711"/>
            <a:ext cx="539063" cy="414000"/>
          </a:xfrm>
          <a:prstGeom prst="rect">
            <a:avLst/>
          </a:prstGeom>
        </p:spPr>
      </p:pic>
      <p:pic>
        <p:nvPicPr>
          <p:cNvPr id="62" name="图片 61" descr="PC.png"/>
          <p:cNvPicPr>
            <a:picLocks noChangeAspect="1"/>
          </p:cNvPicPr>
          <p:nvPr/>
        </p:nvPicPr>
        <p:blipFill>
          <a:blip r:embed="rId8" cstate="print"/>
          <a:stretch>
            <a:fillRect/>
          </a:stretch>
        </p:blipFill>
        <p:spPr>
          <a:xfrm>
            <a:off x="2284766" y="5012711"/>
            <a:ext cx="539063" cy="414000"/>
          </a:xfrm>
          <a:prstGeom prst="rect">
            <a:avLst/>
          </a:prstGeom>
        </p:spPr>
      </p:pic>
      <p:pic>
        <p:nvPicPr>
          <p:cNvPr id="63" name="图片 62" descr="PC.png"/>
          <p:cNvPicPr>
            <a:picLocks noChangeAspect="1"/>
          </p:cNvPicPr>
          <p:nvPr/>
        </p:nvPicPr>
        <p:blipFill>
          <a:blip r:embed="rId8" cstate="print"/>
          <a:stretch>
            <a:fillRect/>
          </a:stretch>
        </p:blipFill>
        <p:spPr>
          <a:xfrm>
            <a:off x="4742831" y="4997471"/>
            <a:ext cx="539063" cy="414000"/>
          </a:xfrm>
          <a:prstGeom prst="rect">
            <a:avLst/>
          </a:prstGeom>
        </p:spPr>
      </p:pic>
      <p:pic>
        <p:nvPicPr>
          <p:cNvPr id="64" name="图片 63" descr="PC.png"/>
          <p:cNvPicPr>
            <a:picLocks noChangeAspect="1"/>
          </p:cNvPicPr>
          <p:nvPr/>
        </p:nvPicPr>
        <p:blipFill>
          <a:blip r:embed="rId8" cstate="print"/>
          <a:stretch>
            <a:fillRect/>
          </a:stretch>
        </p:blipFill>
        <p:spPr>
          <a:xfrm>
            <a:off x="6381541" y="4997471"/>
            <a:ext cx="539063" cy="414000"/>
          </a:xfrm>
          <a:prstGeom prst="rect">
            <a:avLst/>
          </a:prstGeom>
        </p:spPr>
      </p:pic>
      <p:pic>
        <p:nvPicPr>
          <p:cNvPr id="65" name="图片 64" descr="PC.png"/>
          <p:cNvPicPr>
            <a:picLocks noChangeAspect="1"/>
          </p:cNvPicPr>
          <p:nvPr/>
        </p:nvPicPr>
        <p:blipFill>
          <a:blip r:embed="rId8" cstate="print"/>
          <a:stretch>
            <a:fillRect/>
          </a:stretch>
        </p:blipFill>
        <p:spPr>
          <a:xfrm>
            <a:off x="5562186" y="4997471"/>
            <a:ext cx="539063" cy="414000"/>
          </a:xfrm>
          <a:prstGeom prst="rect">
            <a:avLst/>
          </a:prstGeom>
        </p:spPr>
      </p:pic>
      <p:pic>
        <p:nvPicPr>
          <p:cNvPr id="66" name="图片 65" descr="PC.png"/>
          <p:cNvPicPr>
            <a:picLocks noChangeAspect="1"/>
          </p:cNvPicPr>
          <p:nvPr/>
        </p:nvPicPr>
        <p:blipFill>
          <a:blip r:embed="rId8" cstate="print"/>
          <a:stretch>
            <a:fillRect/>
          </a:stretch>
        </p:blipFill>
        <p:spPr>
          <a:xfrm>
            <a:off x="8020251" y="5012711"/>
            <a:ext cx="539063" cy="414000"/>
          </a:xfrm>
          <a:prstGeom prst="rect">
            <a:avLst/>
          </a:prstGeom>
        </p:spPr>
      </p:pic>
      <p:pic>
        <p:nvPicPr>
          <p:cNvPr id="67" name="图片 66" descr="PC.png"/>
          <p:cNvPicPr>
            <a:picLocks noChangeAspect="1"/>
          </p:cNvPicPr>
          <p:nvPr/>
        </p:nvPicPr>
        <p:blipFill>
          <a:blip r:embed="rId8" cstate="print"/>
          <a:stretch>
            <a:fillRect/>
          </a:stretch>
        </p:blipFill>
        <p:spPr>
          <a:xfrm>
            <a:off x="9658961" y="5012711"/>
            <a:ext cx="539063" cy="414000"/>
          </a:xfrm>
          <a:prstGeom prst="rect">
            <a:avLst/>
          </a:prstGeom>
        </p:spPr>
      </p:pic>
      <p:pic>
        <p:nvPicPr>
          <p:cNvPr id="68" name="图片 67" descr="PC.png"/>
          <p:cNvPicPr>
            <a:picLocks noChangeAspect="1"/>
          </p:cNvPicPr>
          <p:nvPr/>
        </p:nvPicPr>
        <p:blipFill>
          <a:blip r:embed="rId8" cstate="print"/>
          <a:stretch>
            <a:fillRect/>
          </a:stretch>
        </p:blipFill>
        <p:spPr>
          <a:xfrm>
            <a:off x="8839606" y="5012711"/>
            <a:ext cx="539063" cy="414000"/>
          </a:xfrm>
          <a:prstGeom prst="rect">
            <a:avLst/>
          </a:prstGeom>
        </p:spPr>
      </p:pic>
      <p:sp>
        <p:nvSpPr>
          <p:cNvPr id="69" name="矩形 68"/>
          <p:cNvSpPr/>
          <p:nvPr/>
        </p:nvSpPr>
        <p:spPr>
          <a:xfrm>
            <a:off x="1208770" y="3148447"/>
            <a:ext cx="2653253"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0" name="直接连接符 69"/>
          <p:cNvCxnSpPr>
            <a:stCxn id="31" idx="0"/>
            <a:endCxn id="12" idx="1"/>
          </p:cNvCxnSpPr>
          <p:nvPr/>
        </p:nvCxnSpPr>
        <p:spPr>
          <a:xfrm flipV="1">
            <a:off x="2604827" y="2585984"/>
            <a:ext cx="2966714"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2" idx="0"/>
            <a:endCxn id="12" idx="2"/>
          </p:cNvCxnSpPr>
          <p:nvPr/>
        </p:nvCxnSpPr>
        <p:spPr>
          <a:xfrm flipV="1">
            <a:off x="5826490" y="2807384"/>
            <a:ext cx="15051" cy="70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3" idx="0"/>
            <a:endCxn id="12" idx="3"/>
          </p:cNvCxnSpPr>
          <p:nvPr/>
        </p:nvCxnSpPr>
        <p:spPr>
          <a:xfrm flipH="1" flipV="1">
            <a:off x="6111541" y="2585984"/>
            <a:ext cx="2936612"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2005411" y="5426711"/>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4523829" y="3148447"/>
            <a:ext cx="2615614"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5292186" y="5426711"/>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7808904" y="3162175"/>
            <a:ext cx="2615614"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文本框 84"/>
          <p:cNvSpPr txBox="1"/>
          <p:nvPr/>
        </p:nvSpPr>
        <p:spPr>
          <a:xfrm>
            <a:off x="8663206" y="5426711"/>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矩形 85"/>
          <p:cNvSpPr/>
          <p:nvPr/>
        </p:nvSpPr>
        <p:spPr>
          <a:xfrm>
            <a:off x="8290251" y="776772"/>
            <a:ext cx="3054842" cy="2200592"/>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8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p:cNvSpPr txBox="1"/>
          <p:nvPr/>
        </p:nvSpPr>
        <p:spPr>
          <a:xfrm>
            <a:off x="9649606" y="1859873"/>
            <a:ext cx="135935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服务器集群</a:t>
            </a:r>
          </a:p>
        </p:txBody>
      </p:sp>
      <p:sp>
        <p:nvSpPr>
          <p:cNvPr id="88" name="文本框 87"/>
          <p:cNvSpPr txBox="1"/>
          <p:nvPr/>
        </p:nvSpPr>
        <p:spPr>
          <a:xfrm>
            <a:off x="6185082" y="1302836"/>
            <a:ext cx="876131"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防火墙</a:t>
            </a:r>
          </a:p>
        </p:txBody>
      </p:sp>
      <p:sp>
        <p:nvSpPr>
          <p:cNvPr id="89" name="文本框 88"/>
          <p:cNvSpPr txBox="1"/>
          <p:nvPr/>
        </p:nvSpPr>
        <p:spPr>
          <a:xfrm>
            <a:off x="4236092" y="2244987"/>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核心交换机</a:t>
            </a:r>
          </a:p>
        </p:txBody>
      </p:sp>
      <p:sp>
        <p:nvSpPr>
          <p:cNvPr id="90" name="文本框 89"/>
          <p:cNvSpPr txBox="1"/>
          <p:nvPr/>
        </p:nvSpPr>
        <p:spPr>
          <a:xfrm>
            <a:off x="1233692" y="3190458"/>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
        <p:nvSpPr>
          <p:cNvPr id="91" name="文本框 90"/>
          <p:cNvSpPr txBox="1"/>
          <p:nvPr/>
        </p:nvSpPr>
        <p:spPr>
          <a:xfrm>
            <a:off x="4549208" y="3190458"/>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
        <p:nvSpPr>
          <p:cNvPr id="92" name="文本框 91"/>
          <p:cNvSpPr txBox="1"/>
          <p:nvPr/>
        </p:nvSpPr>
        <p:spPr>
          <a:xfrm>
            <a:off x="9063204" y="3190458"/>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Tree>
    <p:extLst>
      <p:ext uri="{BB962C8B-B14F-4D97-AF65-F5344CB8AC3E}">
        <p14:creationId xmlns:p14="http://schemas.microsoft.com/office/powerpoint/2010/main" val="276283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405C3-507C-41E1-99F3-1E613AFEAF2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基础术语：区域</a:t>
            </a:r>
          </a:p>
        </p:txBody>
      </p:sp>
      <p:sp>
        <p:nvSpPr>
          <p:cNvPr id="4" name="文本占位符 3">
            <a:extLst>
              <a:ext uri="{FF2B5EF4-FFF2-40B4-BE49-F238E27FC236}">
                <a16:creationId xmlns:a16="http://schemas.microsoft.com/office/drawing/2014/main" id="{95742902-9D7D-41DB-B5C6-0BF2EBB1F8AD}"/>
              </a:ext>
            </a:extLst>
          </p:cNvPr>
          <p:cNvSpPr>
            <a:spLocks noGrp="1"/>
          </p:cNvSpPr>
          <p:nvPr>
            <p:ph type="body" sz="quarter" idx="4294967295"/>
          </p:nvPr>
        </p:nvSpPr>
        <p:spPr>
          <a:xfrm>
            <a:off x="915988" y="1233488"/>
            <a:ext cx="11276012" cy="1600200"/>
          </a:xfrm>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 Area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用于标识一个</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的区域。</a:t>
            </a:r>
          </a:p>
          <a:p>
            <a:r>
              <a:rPr lang="zh-CN" altLang="en-US">
                <a:latin typeface="Huawei Sans" panose="020C0503030203020204" pitchFamily="34" charset="0"/>
                <a:ea typeface="方正兰亭黑简体" panose="02000000000000000000" pitchFamily="2" charset="-122"/>
                <a:sym typeface="Huawei Sans" panose="020C0503030203020204" pitchFamily="34" charset="0"/>
              </a:rPr>
              <a:t>区域是从逻辑上将设备划分为不同的组，每个组用区域号（</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Area ID</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）来标识。</a:t>
            </a:r>
          </a:p>
        </p:txBody>
      </p:sp>
      <p:sp>
        <p:nvSpPr>
          <p:cNvPr id="16" name="椭圆 15">
            <a:extLst>
              <a:ext uri="{FF2B5EF4-FFF2-40B4-BE49-F238E27FC236}">
                <a16:creationId xmlns:a16="http://schemas.microsoft.com/office/drawing/2014/main" id="{83AD227F-1459-42B5-BECA-8507320C786C}"/>
              </a:ext>
            </a:extLst>
          </p:cNvPr>
          <p:cNvSpPr/>
          <p:nvPr/>
        </p:nvSpPr>
        <p:spPr>
          <a:xfrm>
            <a:off x="2369821" y="3108960"/>
            <a:ext cx="7543800" cy="2898140"/>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 name="图片 16">
            <a:extLst>
              <a:ext uri="{FF2B5EF4-FFF2-40B4-BE49-F238E27FC236}">
                <a16:creationId xmlns:a16="http://schemas.microsoft.com/office/drawing/2014/main" id="{AF72884B-EB89-4FCD-8DB3-77568779F3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18" name="图片 17">
            <a:extLst>
              <a:ext uri="{FF2B5EF4-FFF2-40B4-BE49-F238E27FC236}">
                <a16:creationId xmlns:a16="http://schemas.microsoft.com/office/drawing/2014/main" id="{24093658-53F3-4507-9CA0-E785AA3325C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19" name="直接连接符 18">
            <a:extLst>
              <a:ext uri="{FF2B5EF4-FFF2-40B4-BE49-F238E27FC236}">
                <a16:creationId xmlns:a16="http://schemas.microsoft.com/office/drawing/2014/main" id="{4900071E-4395-442A-A3C2-F4C6C9A05AA2}"/>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546AE8B-2880-4840-987A-213F6CC03076}"/>
              </a:ext>
            </a:extLst>
          </p:cNvPr>
          <p:cNvCxnSpPr>
            <a:endCxn id="18"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9390098-ABBA-4DC0-8EF5-A01AE345F881}"/>
              </a:ext>
            </a:extLst>
          </p:cNvPr>
          <p:cNvCxnSpPr>
            <a:endCxn id="17"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6B14108-E3EE-48B2-8C70-1FDA241DDA7A}"/>
              </a:ext>
            </a:extLst>
          </p:cNvPr>
          <p:cNvCxnSpPr>
            <a:stCxn id="23"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A15DCC30-C721-4B0D-8E59-B477C0F588E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24" name="文本框 23">
            <a:extLst>
              <a:ext uri="{FF2B5EF4-FFF2-40B4-BE49-F238E27FC236}">
                <a16:creationId xmlns:a16="http://schemas.microsoft.com/office/drawing/2014/main" id="{78EE597A-CCC7-47A4-A2A2-CD95B745774F}"/>
              </a:ext>
            </a:extLst>
          </p:cNvPr>
          <p:cNvSpPr txBox="1"/>
          <p:nvPr/>
        </p:nvSpPr>
        <p:spPr>
          <a:xfrm>
            <a:off x="5725494" y="3830557"/>
            <a:ext cx="907621" cy="369332"/>
          </a:xfrm>
          <a:prstGeom prst="rect">
            <a:avLst/>
          </a:prstGeom>
          <a:noFill/>
        </p:spPr>
        <p:txBody>
          <a:bodyPr wrap="none" rtlCol="0">
            <a:spAutoFit/>
          </a:bodyPr>
          <a:lstStyle/>
          <a:p>
            <a:r>
              <a:rPr lang="en-US" altLang="zh-CN"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2E2A3036-F2F0-4195-996A-93307C3EE612}"/>
              </a:ext>
            </a:extLst>
          </p:cNvPr>
          <p:cNvSpPr txBox="1"/>
          <p:nvPr/>
        </p:nvSpPr>
        <p:spPr>
          <a:xfrm>
            <a:off x="4278207" y="381490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a:extLst>
              <a:ext uri="{FF2B5EF4-FFF2-40B4-BE49-F238E27FC236}">
                <a16:creationId xmlns:a16="http://schemas.microsoft.com/office/drawing/2014/main" id="{E64B2A16-951E-44FC-840F-39B3457C3B90}"/>
              </a:ext>
            </a:extLst>
          </p:cNvPr>
          <p:cNvSpPr txBox="1"/>
          <p:nvPr/>
        </p:nvSpPr>
        <p:spPr>
          <a:xfrm>
            <a:off x="6401559" y="5371911"/>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1BD0DB50-7204-43F0-B725-BA2688F18EE0}"/>
              </a:ext>
            </a:extLst>
          </p:cNvPr>
          <p:cNvSpPr txBox="1"/>
          <p:nvPr/>
        </p:nvSpPr>
        <p:spPr>
          <a:xfrm>
            <a:off x="8538296" y="3814909"/>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5">
            <a:extLst>
              <a:ext uri="{FF2B5EF4-FFF2-40B4-BE49-F238E27FC236}">
                <a16:creationId xmlns:a16="http://schemas.microsoft.com/office/drawing/2014/main" id="{81FF06CB-7085-4380-A90F-D9B015C5A801}"/>
              </a:ext>
            </a:extLst>
          </p:cNvPr>
          <p:cNvSpPr/>
          <p:nvPr/>
        </p:nvSpPr>
        <p:spPr bwMode="auto">
          <a:xfrm>
            <a:off x="9692639" y="124239"/>
            <a:ext cx="662905"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6">
            <a:extLst>
              <a:ext uri="{FF2B5EF4-FFF2-40B4-BE49-F238E27FC236}">
                <a16:creationId xmlns:a16="http://schemas.microsoft.com/office/drawing/2014/main" id="{0430B5E6-BD30-411C-BC0F-F712DAB44E20}"/>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30" name="燕尾形 27">
            <a:extLst>
              <a:ext uri="{FF2B5EF4-FFF2-40B4-BE49-F238E27FC236}">
                <a16:creationId xmlns:a16="http://schemas.microsoft.com/office/drawing/2014/main" id="{375CA887-1FA9-4E5C-BEF9-FB722600A3B7}"/>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8248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08373E9-630A-49F7-8F55-C008CB1DA7FB}"/>
              </a:ext>
            </a:extLst>
          </p:cNvPr>
          <p:cNvSpPr/>
          <p:nvPr/>
        </p:nvSpPr>
        <p:spPr>
          <a:xfrm>
            <a:off x="1916903" y="2714840"/>
            <a:ext cx="8503920" cy="3599362"/>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基础术语：</a:t>
            </a:r>
            <a:r>
              <a:rPr lang="en-US" altLang="zh-CN">
                <a:latin typeface="Huawei Sans" panose="020C0503030203020204" pitchFamily="34" charset="0"/>
                <a:ea typeface="方正兰亭黑简体" panose="02000000000000000000" pitchFamily="2" charset="-122"/>
                <a:sym typeface="Huawei Sans" panose="020C0503030203020204" pitchFamily="34" charset="0"/>
              </a:rPr>
              <a:t>Router-ID</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占位符 10">
            <a:extLst>
              <a:ext uri="{FF2B5EF4-FFF2-40B4-BE49-F238E27FC236}">
                <a16:creationId xmlns:a16="http://schemas.microsoft.com/office/drawing/2014/main" id="{9CD8FF36-AA84-404A-BDE9-9AFD9E276C71}"/>
              </a:ext>
            </a:extLst>
          </p:cNvPr>
          <p:cNvSpPr>
            <a:spLocks noGrp="1"/>
          </p:cNvSpPr>
          <p:nvPr>
            <p:ph type="body" sz="quarter" idx="4294967295"/>
          </p:nvPr>
        </p:nvSpPr>
        <p:spPr>
          <a:xfrm>
            <a:off x="457993" y="1073156"/>
            <a:ext cx="11276012" cy="4679950"/>
          </a:xfrm>
        </p:spPr>
        <p:txBody>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 Identifier</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，路由器标识符），用于在一个</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域中唯一地标识一台路由器。</a:t>
            </a:r>
          </a:p>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的设定可以通过手工配置的方式，或使用系统自动配置的方式。</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5" name="图片 24">
            <a:extLst>
              <a:ext uri="{FF2B5EF4-FFF2-40B4-BE49-F238E27FC236}">
                <a16:creationId xmlns:a16="http://schemas.microsoft.com/office/drawing/2014/main" id="{C2A1D2F4-3741-4617-9242-CDC0875C4FD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26" name="图片 25">
            <a:extLst>
              <a:ext uri="{FF2B5EF4-FFF2-40B4-BE49-F238E27FC236}">
                <a16:creationId xmlns:a16="http://schemas.microsoft.com/office/drawing/2014/main" id="{AF42596D-97EF-4D6B-854F-83C09C066E6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27" name="直接连接符 26">
            <a:extLst>
              <a:ext uri="{FF2B5EF4-FFF2-40B4-BE49-F238E27FC236}">
                <a16:creationId xmlns:a16="http://schemas.microsoft.com/office/drawing/2014/main" id="{DAF044C9-7DE2-422B-8A95-AF5D9303E455}"/>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BF87991-E935-412C-BD89-8975DCB8C9A5}"/>
              </a:ext>
            </a:extLst>
          </p:cNvPr>
          <p:cNvCxnSpPr>
            <a:endCxn id="26"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DB31653-4CAE-47F6-83E3-7908DA7D1323}"/>
              </a:ext>
            </a:extLst>
          </p:cNvPr>
          <p:cNvCxnSpPr>
            <a:endCxn id="25"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2C90461-EBC2-479E-A915-C1A089EC3DA4}"/>
              </a:ext>
            </a:extLst>
          </p:cNvPr>
          <p:cNvCxnSpPr>
            <a:stCxn id="31"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5849EC3A-41CC-41B0-9349-5D7FA1B5A68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32" name="文本框 31">
            <a:extLst>
              <a:ext uri="{FF2B5EF4-FFF2-40B4-BE49-F238E27FC236}">
                <a16:creationId xmlns:a16="http://schemas.microsoft.com/office/drawing/2014/main" id="{B6B8224F-3D72-42C7-A9DE-C15F912BE5A8}"/>
              </a:ext>
            </a:extLst>
          </p:cNvPr>
          <p:cNvSpPr txBox="1"/>
          <p:nvPr/>
        </p:nvSpPr>
        <p:spPr>
          <a:xfrm>
            <a:off x="3085265" y="3265657"/>
            <a:ext cx="1893135"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1.1.1.1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a:extLst>
              <a:ext uri="{FF2B5EF4-FFF2-40B4-BE49-F238E27FC236}">
                <a16:creationId xmlns:a16="http://schemas.microsoft.com/office/drawing/2014/main" id="{4C8DD598-8CE8-4D8A-B224-F4D7414C6956}"/>
              </a:ext>
            </a:extLst>
          </p:cNvPr>
          <p:cNvSpPr txBox="1"/>
          <p:nvPr/>
        </p:nvSpPr>
        <p:spPr>
          <a:xfrm>
            <a:off x="4278207" y="381490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a:extLst>
              <a:ext uri="{FF2B5EF4-FFF2-40B4-BE49-F238E27FC236}">
                <a16:creationId xmlns:a16="http://schemas.microsoft.com/office/drawing/2014/main" id="{9566A64B-79F9-44FB-83D6-5E0664F514E9}"/>
              </a:ext>
            </a:extLst>
          </p:cNvPr>
          <p:cNvSpPr txBox="1"/>
          <p:nvPr/>
        </p:nvSpPr>
        <p:spPr>
          <a:xfrm>
            <a:off x="6401559" y="5371911"/>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E574E28B-0EEB-448C-B242-852A05A47969}"/>
              </a:ext>
            </a:extLst>
          </p:cNvPr>
          <p:cNvSpPr txBox="1"/>
          <p:nvPr/>
        </p:nvSpPr>
        <p:spPr>
          <a:xfrm>
            <a:off x="8538296" y="3814909"/>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8224DEB1-8755-43BD-9F86-955EB06730A9}"/>
              </a:ext>
            </a:extLst>
          </p:cNvPr>
          <p:cNvSpPr txBox="1"/>
          <p:nvPr/>
        </p:nvSpPr>
        <p:spPr>
          <a:xfrm>
            <a:off x="7386810" y="3265657"/>
            <a:ext cx="1893135"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2.2.2.2</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a:extLst>
              <a:ext uri="{FF2B5EF4-FFF2-40B4-BE49-F238E27FC236}">
                <a16:creationId xmlns:a16="http://schemas.microsoft.com/office/drawing/2014/main" id="{C052F60D-7D63-4940-888F-5716E2CD9021}"/>
              </a:ext>
            </a:extLst>
          </p:cNvPr>
          <p:cNvSpPr txBox="1"/>
          <p:nvPr/>
        </p:nvSpPr>
        <p:spPr>
          <a:xfrm>
            <a:off x="5281757" y="5874215"/>
            <a:ext cx="1919143"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3.3.3.3</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燕尾形 25">
            <a:extLst>
              <a:ext uri="{FF2B5EF4-FFF2-40B4-BE49-F238E27FC236}">
                <a16:creationId xmlns:a16="http://schemas.microsoft.com/office/drawing/2014/main" id="{3F6E09ED-3CA0-4555-8243-ED11E6D1DB1B}"/>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26">
            <a:extLst>
              <a:ext uri="{FF2B5EF4-FFF2-40B4-BE49-F238E27FC236}">
                <a16:creationId xmlns:a16="http://schemas.microsoft.com/office/drawing/2014/main" id="{FF6E6E3F-66EE-4214-9B49-5375A9231D22}"/>
              </a:ext>
            </a:extLst>
          </p:cNvPr>
          <p:cNvSpPr/>
          <p:nvPr/>
        </p:nvSpPr>
        <p:spPr bwMode="auto">
          <a:xfrm>
            <a:off x="10280362" y="124239"/>
            <a:ext cx="987316"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42" name="燕尾形 27">
            <a:extLst>
              <a:ext uri="{FF2B5EF4-FFF2-40B4-BE49-F238E27FC236}">
                <a16:creationId xmlns:a16="http://schemas.microsoft.com/office/drawing/2014/main" id="{A516612B-0C2D-47E4-9C53-14F7C6CEF982}"/>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a:extLst>
              <a:ext uri="{FF2B5EF4-FFF2-40B4-BE49-F238E27FC236}">
                <a16:creationId xmlns:a16="http://schemas.microsoft.com/office/drawing/2014/main" id="{B6B34609-5B43-4467-AA94-5E6D6E8FF156}"/>
              </a:ext>
            </a:extLst>
          </p:cNvPr>
          <p:cNvSpPr txBox="1"/>
          <p:nvPr/>
        </p:nvSpPr>
        <p:spPr>
          <a:xfrm>
            <a:off x="4482132" y="4151807"/>
            <a:ext cx="1266693" cy="369332"/>
          </a:xfrm>
          <a:prstGeom prst="rect">
            <a:avLst/>
          </a:prstGeom>
          <a:noFill/>
          <a:ln>
            <a:noFill/>
          </a:ln>
        </p:spPr>
        <p:txBody>
          <a:bodyPr wrap="none" rtlCol="0">
            <a:spAutoFit/>
          </a:bodyPr>
          <a:lstStyle/>
          <a:p>
            <a:r>
              <a:rPr lang="en-US" altLang="zh-CN"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I’m 1.1.1.1</a:t>
            </a:r>
            <a:endParaRPr lang="zh-CN" altLang="en-US"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a:extLst>
              <a:ext uri="{FF2B5EF4-FFF2-40B4-BE49-F238E27FC236}">
                <a16:creationId xmlns:a16="http://schemas.microsoft.com/office/drawing/2014/main" id="{5028754E-5188-402A-BF53-405853F57CBC}"/>
              </a:ext>
            </a:extLst>
          </p:cNvPr>
          <p:cNvCxnSpPr>
            <a:cxnSpLocks/>
          </p:cNvCxnSpPr>
          <p:nvPr/>
        </p:nvCxnSpPr>
        <p:spPr>
          <a:xfrm>
            <a:off x="4559114" y="4574183"/>
            <a:ext cx="11700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B96906DF-8885-4CB5-95DD-B55E15EE629D}"/>
              </a:ext>
            </a:extLst>
          </p:cNvPr>
          <p:cNvSpPr txBox="1"/>
          <p:nvPr/>
        </p:nvSpPr>
        <p:spPr>
          <a:xfrm>
            <a:off x="5754896" y="3281513"/>
            <a:ext cx="90762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1701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的基础术语：度</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量值</a:t>
            </a:r>
          </a:p>
        </p:txBody>
      </p:sp>
      <mc:AlternateContent xmlns:mc="http://schemas.openxmlformats.org/markup-compatibility/2006" xmlns:a14="http://schemas.microsoft.com/office/drawing/2010/main">
        <mc:Choice Requires="a14">
          <p:sp>
            <p:nvSpPr>
              <p:cNvPr id="15" name="文本占位符 14">
                <a:extLst>
                  <a:ext uri="{FF2B5EF4-FFF2-40B4-BE49-F238E27FC236}">
                    <a16:creationId xmlns:a16="http://schemas.microsoft.com/office/drawing/2014/main" id="{04F3EB24-A76D-46FD-905F-422FF60FF336}"/>
                  </a:ext>
                </a:extLst>
              </p:cNvPr>
              <p:cNvSpPr>
                <a:spLocks noGrp="1"/>
              </p:cNvSpPr>
              <p:nvPr>
                <p:ph type="body" sz="quarter" idx="4294967295"/>
              </p:nvPr>
            </p:nvSpPr>
            <p:spPr>
              <a:xfrm>
                <a:off x="547543" y="880328"/>
                <a:ext cx="11047413" cy="1603375"/>
              </a:xfrm>
            </p:spPr>
            <p:txBody>
              <a:bodyPr/>
              <a:lstStyle/>
              <a:p>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（开销）作为路由的度量值。</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每一个激活了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的接口都会维护一个接口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值，缺省时接口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t>
                </a:r>
                <a14:m>
                  <m:oMath xmlns:m="http://schemas.openxmlformats.org/officeDocument/2006/math">
                    <m:f>
                      <m:fPr>
                        <m:ctrlPr>
                          <a:rPr lang="en-US" altLang="zh-CN" sz="1800" i="1" smtClean="0">
                            <a:latin typeface="Cambria Math" panose="02040503050406030204" pitchFamily="18" charset="0"/>
                            <a:sym typeface="Huawei Sans" panose="020C0503030203020204" pitchFamily="34" charset="0"/>
                          </a:rPr>
                        </m:ctrlPr>
                      </m:fPr>
                      <m:num>
                        <m:r>
                          <m:rPr>
                            <m:nor/>
                          </m:rP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m:t>100</m:t>
                        </m:r>
                        <m:r>
                          <m:rPr>
                            <m:nor/>
                          </m:rPr>
                          <a:rPr lang="en-US" altLang="zh-CN" sz="1800" b="0" i="0" dirty="0" smtClean="0">
                            <a:latin typeface="Huawei Sans" panose="020C0503030203020204" pitchFamily="34" charset="0"/>
                            <a:ea typeface="方正兰亭黑简体" panose="02000000000000000000" pitchFamily="2" charset="-122"/>
                            <a:sym typeface="Huawei Sans" panose="020C0503030203020204" pitchFamily="34" charset="0"/>
                          </a:rPr>
                          <m:t> </m:t>
                        </m:r>
                        <m:r>
                          <m:rPr>
                            <m:nor/>
                          </m:rPr>
                          <a:rPr lang="en-US" altLang="zh-CN" sz="1800" b="0" i="0" dirty="0" smtClean="0">
                            <a:latin typeface="Huawei Sans" panose="020C0503030203020204" pitchFamily="34" charset="0"/>
                            <a:ea typeface="方正兰亭黑简体" panose="02000000000000000000" pitchFamily="2" charset="-122"/>
                            <a:sym typeface="Huawei Sans" panose="020C0503030203020204" pitchFamily="34" charset="0"/>
                          </a:rPr>
                          <m:t>Mbit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s</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 </m:t>
                        </m:r>
                      </m:num>
                      <m:den>
                        <m:r>
                          <m:rPr>
                            <m:nor/>
                          </m:rP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m:t>接口带宽</m:t>
                        </m:r>
                      </m:den>
                    </m:f>
                  </m:oMath>
                </a14:m>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。其中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100 </a:t>
                </a:r>
                <a14:m>
                  <m:oMath xmlns:m="http://schemas.openxmlformats.org/officeDocument/2006/math">
                    <m:r>
                      <m:rPr>
                        <m:nor/>
                      </m:rP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m:t>M</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bit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s</m:t>
                    </m:r>
                  </m:oMath>
                </a14:m>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指定的缺省参考值，该值是可配置的。</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笼统地说，一条</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值可以理解为是从目的网段到本路由器沿途所有入接口的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值累加。</a:t>
                </a:r>
              </a:p>
            </p:txBody>
          </p:sp>
        </mc:Choice>
        <mc:Fallback xmlns="">
          <p:sp>
            <p:nvSpPr>
              <p:cNvPr id="15" name="文本占位符 14">
                <a:extLst>
                  <a:ext uri="{FF2B5EF4-FFF2-40B4-BE49-F238E27FC236}">
                    <a16:creationId xmlns:a16="http://schemas.microsoft.com/office/drawing/2014/main" id="{04F3EB24-A76D-46FD-905F-422FF60FF336}"/>
                  </a:ext>
                </a:extLst>
              </p:cNvPr>
              <p:cNvSpPr>
                <a:spLocks noGrp="1" noRot="1" noChangeAspect="1" noMove="1" noResize="1" noEditPoints="1" noAdjustHandles="1" noChangeArrowheads="1" noChangeShapeType="1" noTextEdit="1"/>
              </p:cNvSpPr>
              <p:nvPr>
                <p:ph type="body" sz="quarter" idx="4294967295"/>
              </p:nvPr>
            </p:nvSpPr>
            <p:spPr>
              <a:xfrm>
                <a:off x="547543" y="880328"/>
                <a:ext cx="11047413" cy="1603375"/>
              </a:xfrm>
              <a:blipFill>
                <a:blip r:embed="rId3"/>
                <a:stretch>
                  <a:fillRect l="-497" r="-110" b="-8745"/>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BDDB8620-4ACA-4E33-8A77-B17779C338C0}"/>
              </a:ext>
            </a:extLst>
          </p:cNvPr>
          <p:cNvGrpSpPr/>
          <p:nvPr/>
        </p:nvGrpSpPr>
        <p:grpSpPr>
          <a:xfrm>
            <a:off x="1033376" y="3531580"/>
            <a:ext cx="4208474" cy="1651906"/>
            <a:chOff x="1107136" y="3954608"/>
            <a:chExt cx="4208474" cy="1651906"/>
          </a:xfrm>
        </p:grpSpPr>
        <p:pic>
          <p:nvPicPr>
            <p:cNvPr id="5" name="图片 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45765" y="4714161"/>
              <a:ext cx="540000" cy="442800"/>
            </a:xfrm>
            <a:prstGeom prst="rect">
              <a:avLst/>
            </a:prstGeom>
          </p:spPr>
        </p:pic>
        <p:cxnSp>
          <p:nvCxnSpPr>
            <p:cNvPr id="6" name="直接连接符 5"/>
            <p:cNvCxnSpPr>
              <a:cxnSpLocks/>
              <a:stCxn id="5" idx="0"/>
            </p:cNvCxnSpPr>
            <p:nvPr/>
          </p:nvCxnSpPr>
          <p:spPr>
            <a:xfrm flipV="1">
              <a:off x="2715765" y="4043411"/>
              <a:ext cx="0" cy="670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5" idx="3"/>
            </p:cNvCxnSpPr>
            <p:nvPr/>
          </p:nvCxnSpPr>
          <p:spPr>
            <a:xfrm>
              <a:off x="2985765" y="4935561"/>
              <a:ext cx="13678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a:stCxn id="5" idx="1"/>
            </p:cNvCxnSpPr>
            <p:nvPr/>
          </p:nvCxnSpPr>
          <p:spPr>
            <a:xfrm flipH="1">
              <a:off x="1268508" y="4935561"/>
              <a:ext cx="11772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07136" y="5021739"/>
              <a:ext cx="1234438" cy="584775"/>
            </a:xfrm>
            <a:prstGeom prst="rect">
              <a:avLst/>
            </a:prstGeom>
            <a:noFill/>
          </p:spPr>
          <p:txBody>
            <a:bodyPr wrap="square" rtlCol="0">
              <a:spAutoFit/>
            </a:bodyPr>
            <a:lstStyle/>
            <a:p>
              <a:pPr algn="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3112476" y="4974000"/>
              <a:ext cx="1234438"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mc:AlternateContent xmlns:mc="http://schemas.openxmlformats.org/markup-compatibility/2006" xmlns:a14="http://schemas.microsoft.com/office/drawing/2010/main">
          <mc:Choice Requires="a14">
            <p:sp>
              <p:nvSpPr>
                <p:cNvPr id="18" name="文本框 17"/>
                <p:cNvSpPr txBox="1"/>
                <p:nvPr/>
              </p:nvSpPr>
              <p:spPr>
                <a:xfrm>
                  <a:off x="2807207" y="3954608"/>
                  <a:ext cx="2508403"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Serial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1.544</a:t>
                  </a:r>
                  <a14:m>
                    <m:oMath xmlns:m="http://schemas.openxmlformats.org/officeDocument/2006/math">
                      <m:r>
                        <m:rPr>
                          <m:nor/>
                        </m:rP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m:t>M</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bit</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s</m:t>
                      </m:r>
                      <m:r>
                        <a:rPr lang="en-US" altLang="zh-CN" sz="1600" i="1">
                          <a:latin typeface="Cambria Math" panose="02040503050406030204" pitchFamily="18" charset="0"/>
                          <a:sym typeface="Huawei Sans" panose="020C0503030203020204" pitchFamily="34" charset="0"/>
                        </a:rPr>
                        <m:t> </m:t>
                      </m:r>
                    </m:oMath>
                  </a14:m>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Cost=64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2807207" y="3954608"/>
                  <a:ext cx="2508403" cy="584775"/>
                </a:xfrm>
                <a:prstGeom prst="rect">
                  <a:avLst/>
                </a:prstGeom>
                <a:blipFill rotWithShape="0">
                  <a:blip r:embed="rId5"/>
                  <a:stretch>
                    <a:fillRect l="-1214" t="-4167" r="-9466" b="-12500"/>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AFA6BCE2-3AED-481C-ABFE-CCFF260F8DF0}"/>
              </a:ext>
            </a:extLst>
          </p:cNvPr>
          <p:cNvGrpSpPr/>
          <p:nvPr/>
        </p:nvGrpSpPr>
        <p:grpSpPr>
          <a:xfrm>
            <a:off x="5947046" y="3496193"/>
            <a:ext cx="5007188" cy="1878360"/>
            <a:chOff x="5947046" y="3927484"/>
            <a:chExt cx="5007188" cy="1878360"/>
          </a:xfrm>
        </p:grpSpPr>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513658" y="4898558"/>
              <a:ext cx="540000" cy="442800"/>
            </a:xfrm>
            <a:prstGeom prst="rect">
              <a:avLst/>
            </a:prstGeom>
          </p:spPr>
        </p:pic>
        <p:cxnSp>
          <p:nvCxnSpPr>
            <p:cNvPr id="20" name="直接连接符 19"/>
            <p:cNvCxnSpPr>
              <a:stCxn id="19" idx="3"/>
              <a:endCxn id="21" idx="1"/>
            </p:cNvCxnSpPr>
            <p:nvPr/>
          </p:nvCxnSpPr>
          <p:spPr>
            <a:xfrm>
              <a:off x="9053658"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414234" y="4898558"/>
              <a:ext cx="540000" cy="442800"/>
            </a:xfrm>
            <a:prstGeom prst="rect">
              <a:avLst/>
            </a:prstGeom>
          </p:spPr>
        </p:pic>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13082" y="4898558"/>
              <a:ext cx="540000" cy="442800"/>
            </a:xfrm>
            <a:prstGeom prst="rect">
              <a:avLst/>
            </a:prstGeom>
          </p:spPr>
        </p:pic>
        <p:cxnSp>
          <p:nvCxnSpPr>
            <p:cNvPr id="24" name="直接连接符 23"/>
            <p:cNvCxnSpPr>
              <a:stCxn id="23" idx="3"/>
              <a:endCxn id="19" idx="1"/>
            </p:cNvCxnSpPr>
            <p:nvPr/>
          </p:nvCxnSpPr>
          <p:spPr>
            <a:xfrm>
              <a:off x="7153082"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0"/>
            </p:cNvCxnSpPr>
            <p:nvPr/>
          </p:nvCxnSpPr>
          <p:spPr>
            <a:xfrm flipV="1">
              <a:off x="6883082" y="4337814"/>
              <a:ext cx="0" cy="5607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613082" y="4337814"/>
              <a:ext cx="5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771119" y="5128736"/>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9553827" y="5109979"/>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Cost=64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5947046" y="4556898"/>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Cost=10</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6385579" y="3927484"/>
              <a:ext cx="1213776"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6613082"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8501244"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10414234"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2" name="文本框 41"/>
          <p:cNvSpPr txBox="1"/>
          <p:nvPr/>
        </p:nvSpPr>
        <p:spPr>
          <a:xfrm>
            <a:off x="5696840" y="5547298"/>
            <a:ext cx="6030037" cy="68326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的路由表中，到达</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1.1.1.0/24</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值</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=10+1+64</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，即</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75</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34" name="圆角矩形 75">
            <a:extLst>
              <a:ext uri="{FF2B5EF4-FFF2-40B4-BE49-F238E27FC236}">
                <a16:creationId xmlns:a16="http://schemas.microsoft.com/office/drawing/2014/main" id="{9B11247C-FB39-4F9E-8DA0-30663602B126}"/>
              </a:ext>
            </a:extLst>
          </p:cNvPr>
          <p:cNvSpPr/>
          <p:nvPr/>
        </p:nvSpPr>
        <p:spPr>
          <a:xfrm>
            <a:off x="547543" y="2875175"/>
            <a:ext cx="5001043"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值</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圆角矩形 75">
            <a:extLst>
              <a:ext uri="{FF2B5EF4-FFF2-40B4-BE49-F238E27FC236}">
                <a16:creationId xmlns:a16="http://schemas.microsoft.com/office/drawing/2014/main" id="{21118F0F-91DD-469C-8C32-BB12A8BBE027}"/>
              </a:ext>
            </a:extLst>
          </p:cNvPr>
          <p:cNvSpPr/>
          <p:nvPr/>
        </p:nvSpPr>
        <p:spPr>
          <a:xfrm>
            <a:off x="547543" y="3254054"/>
            <a:ext cx="5001043"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文本框 25">
            <a:extLst>
              <a:ext uri="{FF2B5EF4-FFF2-40B4-BE49-F238E27FC236}">
                <a16:creationId xmlns:a16="http://schemas.microsoft.com/office/drawing/2014/main" id="{93108D94-D5DC-4F15-A797-5F0318066D80}"/>
              </a:ext>
            </a:extLst>
          </p:cNvPr>
          <p:cNvSpPr txBox="1"/>
          <p:nvPr/>
        </p:nvSpPr>
        <p:spPr>
          <a:xfrm>
            <a:off x="709392" y="5626350"/>
            <a:ext cx="4658648" cy="338554"/>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不同接口因其带宽不同，有不同的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44" name="圆角矩形 75">
            <a:extLst>
              <a:ext uri="{FF2B5EF4-FFF2-40B4-BE49-F238E27FC236}">
                <a16:creationId xmlns:a16="http://schemas.microsoft.com/office/drawing/2014/main" id="{1E00CF92-6AD9-4FD2-9BD0-5FAA775F2D69}"/>
              </a:ext>
            </a:extLst>
          </p:cNvPr>
          <p:cNvSpPr/>
          <p:nvPr/>
        </p:nvSpPr>
        <p:spPr>
          <a:xfrm>
            <a:off x="5626965" y="3254054"/>
            <a:ext cx="6117536"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5" name="圆角矩形 75">
            <a:extLst>
              <a:ext uri="{FF2B5EF4-FFF2-40B4-BE49-F238E27FC236}">
                <a16:creationId xmlns:a16="http://schemas.microsoft.com/office/drawing/2014/main" id="{D8600540-8155-41B1-963C-1DA2F0E32DA5}"/>
              </a:ext>
            </a:extLst>
          </p:cNvPr>
          <p:cNvSpPr/>
          <p:nvPr/>
        </p:nvSpPr>
        <p:spPr>
          <a:xfrm>
            <a:off x="5626965" y="2875175"/>
            <a:ext cx="6117536"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路径累计</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值</a:t>
            </a:r>
            <a:endPar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燕尾形 25">
            <a:extLst>
              <a:ext uri="{FF2B5EF4-FFF2-40B4-BE49-F238E27FC236}">
                <a16:creationId xmlns:a16="http://schemas.microsoft.com/office/drawing/2014/main" id="{F309B534-FABC-480D-8ACA-8E2C3F0A689E}"/>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燕尾形 26">
            <a:extLst>
              <a:ext uri="{FF2B5EF4-FFF2-40B4-BE49-F238E27FC236}">
                <a16:creationId xmlns:a16="http://schemas.microsoft.com/office/drawing/2014/main" id="{951FCD7B-F577-423B-B9B2-075071DAC48A}"/>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48" name="燕尾形 27">
            <a:extLst>
              <a:ext uri="{FF2B5EF4-FFF2-40B4-BE49-F238E27FC236}">
                <a16:creationId xmlns:a16="http://schemas.microsoft.com/office/drawing/2014/main" id="{B3038597-5C5B-41AE-9F89-D48BEC2B16A9}"/>
              </a:ext>
            </a:extLst>
          </p:cNvPr>
          <p:cNvSpPr/>
          <p:nvPr/>
        </p:nvSpPr>
        <p:spPr bwMode="auto">
          <a:xfrm>
            <a:off x="11192496"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67929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协议报文类型</a:t>
            </a:r>
          </a:p>
        </p:txBody>
      </p:sp>
      <p:sp>
        <p:nvSpPr>
          <p:cNvPr id="2" name="文本占位符 1">
            <a:extLst>
              <a:ext uri="{FF2B5EF4-FFF2-40B4-BE49-F238E27FC236}">
                <a16:creationId xmlns:a16="http://schemas.microsoft.com/office/drawing/2014/main" id="{0F507854-3098-49B0-AECD-829E218DFB5E}"/>
              </a:ext>
            </a:extLst>
          </p:cNvPr>
          <p:cNvSpPr>
            <a:spLocks noGrp="1"/>
          </p:cNvSpPr>
          <p:nvPr>
            <p:ph type="body" sz="quarter" idx="4294967295"/>
          </p:nvPr>
        </p:nvSpPr>
        <p:spPr>
          <a:xfrm>
            <a:off x="915988" y="1233488"/>
            <a:ext cx="11276012" cy="741362"/>
          </a:xfrm>
        </p:spPr>
        <p:txBody>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有五种类型的协议报文。这些报文在</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路由器之间交互中起不同的作用。</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628489031"/>
              </p:ext>
            </p:extLst>
          </p:nvPr>
        </p:nvGraphicFramePr>
        <p:xfrm>
          <a:off x="1264663" y="2064204"/>
          <a:ext cx="9683489" cy="3678327"/>
        </p:xfrm>
        <a:graphic>
          <a:graphicData uri="http://schemas.openxmlformats.org/drawingml/2006/table">
            <a:tbl>
              <a:tblPr/>
              <a:tblGrid>
                <a:gridCol w="2804584">
                  <a:extLst>
                    <a:ext uri="{9D8B030D-6E8A-4147-A177-3AD203B41FA5}">
                      <a16:colId xmlns:a16="http://schemas.microsoft.com/office/drawing/2014/main" val="20001"/>
                    </a:ext>
                  </a:extLst>
                </a:gridCol>
                <a:gridCol w="6878905">
                  <a:extLst>
                    <a:ext uri="{9D8B030D-6E8A-4147-A177-3AD203B41FA5}">
                      <a16:colId xmlns:a16="http://schemas.microsoft.com/office/drawing/2014/main" val="20002"/>
                    </a:ext>
                  </a:extLst>
                </a:gridCol>
              </a:tblGrid>
              <a:tr h="403692">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报文名称</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报文功能</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707979">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Hello</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周期性发送，用来发现和维护</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邻居关系。</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Database Description</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描述本地</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的摘要信息，用于两台设备进行数据库同步。</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5"/>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a:t>
                      </a:r>
                      <a:r>
                        <a:rPr lang="en-US" sz="1600" baseline="0" dirty="0">
                          <a:effectLst/>
                          <a:latin typeface="Huawei Sans" panose="020C0503030203020204" pitchFamily="34" charset="0"/>
                          <a:ea typeface="方正兰亭黑简体" panose="02000000000000000000" pitchFamily="2" charset="-122"/>
                          <a:sym typeface="Huawei Sans" panose="020C0503030203020204" pitchFamily="34" charset="0"/>
                        </a:rPr>
                        <a:t> State Request</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用于向对方请求所需要的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。设备只有在</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邻居双方成功交换</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报文后才会向对方发出</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LSR</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7"/>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 State</a:t>
                      </a:r>
                      <a:r>
                        <a:rPr lang="en-US" sz="1600" baseline="0" dirty="0">
                          <a:effectLst/>
                          <a:latin typeface="Huawei Sans" panose="020C0503030203020204" pitchFamily="34" charset="0"/>
                          <a:ea typeface="方正兰亭黑简体" panose="02000000000000000000" pitchFamily="2" charset="-122"/>
                          <a:sym typeface="Huawei Sans" panose="020C0503030203020204" pitchFamily="34" charset="0"/>
                        </a:rPr>
                        <a:t> Update</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用于向对方发送其所需要的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9"/>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 State ACK</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用来对收到的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进行确认。</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7551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2" name="文本框 1"/>
          <p:cNvSpPr txBox="1"/>
          <p:nvPr/>
        </p:nvSpPr>
        <p:spPr>
          <a:xfrm>
            <a:off x="484188" y="1064272"/>
            <a:ext cx="10975850" cy="195733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有三张重要的表项，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路由表。对于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的邻居表，需要了解：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在传递链路状态信息之前，需先建立</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邻居关系。</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的邻居关系通过交互</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报文建立。</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邻居表显示了</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路由器之间的邻居状态，使用</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display </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 peer</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查看。</a:t>
            </a:r>
          </a:p>
        </p:txBody>
      </p:sp>
      <p:sp>
        <p:nvSpPr>
          <p:cNvPr id="7" name="圆角矩形 6"/>
          <p:cNvSpPr/>
          <p:nvPr/>
        </p:nvSpPr>
        <p:spPr>
          <a:xfrm>
            <a:off x="1225025" y="3724875"/>
            <a:ext cx="2182577"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peer</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1" name="文本框 10"/>
          <p:cNvSpPr txBox="1"/>
          <p:nvPr/>
        </p:nvSpPr>
        <p:spPr>
          <a:xfrm>
            <a:off x="6196772" y="3185900"/>
            <a:ext cx="5486796" cy="3147465"/>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a:solidFill>
                  <a:srgbClr val="EC7061"/>
                </a:solidFill>
                <a:sym typeface="Huawei Sans" panose="020C0503030203020204" pitchFamily="34" charset="0"/>
              </a:rPr>
              <a:t>&lt;R1&gt; </a:t>
            </a:r>
            <a:r>
              <a:rPr lang="en-US" altLang="zh-CN" dirty="0">
                <a:solidFill>
                  <a:srgbClr val="EC7061"/>
                </a:solidFill>
                <a:sym typeface="Huawei Sans" panose="020C0503030203020204" pitchFamily="34" charset="0"/>
              </a:rPr>
              <a:t>display </a:t>
            </a:r>
            <a:r>
              <a:rPr lang="en-US" altLang="zh-CN" dirty="0" err="1">
                <a:solidFill>
                  <a:srgbClr val="EC7061"/>
                </a:solidFill>
                <a:sym typeface="Huawei Sans" panose="020C0503030203020204" pitchFamily="34" charset="0"/>
              </a:rPr>
              <a:t>ospf</a:t>
            </a:r>
            <a:r>
              <a:rPr lang="en-US" altLang="zh-CN" dirty="0">
                <a:solidFill>
                  <a:srgbClr val="EC7061"/>
                </a:solidFill>
                <a:sym typeface="Huawei Sans" panose="020C0503030203020204" pitchFamily="34" charset="0"/>
              </a:rPr>
              <a:t> peer   </a:t>
            </a:r>
          </a:p>
          <a:p>
            <a:pPr>
              <a:lnSpc>
                <a:spcPct val="130000"/>
              </a:lnSpc>
            </a:pPr>
            <a:r>
              <a:rPr lang="en-US" altLang="zh-CN" dirty="0">
                <a:sym typeface="Huawei Sans" panose="020C0503030203020204" pitchFamily="34" charset="0"/>
              </a:rPr>
              <a:t>    OSPF Process 1 with Router ID 1.1.1.1           </a:t>
            </a:r>
          </a:p>
          <a:p>
            <a:pPr>
              <a:lnSpc>
                <a:spcPct val="130000"/>
              </a:lnSpc>
            </a:pPr>
            <a:r>
              <a:rPr lang="en-US" altLang="zh-CN" dirty="0">
                <a:sym typeface="Huawei Sans" panose="020C0503030203020204" pitchFamily="34" charset="0"/>
              </a:rPr>
              <a:t>                       Neighbors </a:t>
            </a:r>
          </a:p>
          <a:p>
            <a:pPr>
              <a:lnSpc>
                <a:spcPct val="130000"/>
              </a:lnSpc>
            </a:pPr>
            <a:r>
              <a:rPr lang="en-US" altLang="zh-CN" dirty="0">
                <a:sym typeface="Huawei Sans" panose="020C0503030203020204" pitchFamily="34" charset="0"/>
              </a:rPr>
              <a:t>Area 0.0.0.0 interface 10.1.1.1(GigabitEthernet1/0/0)'s neighbors </a:t>
            </a:r>
          </a:p>
          <a:p>
            <a:pPr>
              <a:lnSpc>
                <a:spcPct val="130000"/>
              </a:lnSpc>
            </a:pPr>
            <a:r>
              <a:rPr lang="en-US" altLang="zh-CN" dirty="0">
                <a:solidFill>
                  <a:srgbClr val="EC7061"/>
                </a:solidFill>
                <a:sym typeface="Huawei Sans" panose="020C0503030203020204" pitchFamily="34" charset="0"/>
              </a:rPr>
              <a:t>Router ID: 2.2.2.2    Address: 10.1.1.2    </a:t>
            </a:r>
            <a:r>
              <a:rPr lang="en-US" altLang="zh-CN" dirty="0">
                <a:sym typeface="Huawei Sans" panose="020C0503030203020204" pitchFamily="34" charset="0"/>
              </a:rPr>
              <a:t>GR State: Normal  </a:t>
            </a:r>
          </a:p>
          <a:p>
            <a:pPr>
              <a:lnSpc>
                <a:spcPct val="130000"/>
              </a:lnSpc>
            </a:pPr>
            <a:r>
              <a:rPr lang="en-US" altLang="zh-CN">
                <a:solidFill>
                  <a:srgbClr val="EC7061"/>
                </a:solidFill>
                <a:sym typeface="Huawei Sans" panose="020C0503030203020204" pitchFamily="34" charset="0"/>
              </a:rPr>
              <a:t>    </a:t>
            </a:r>
            <a:r>
              <a:rPr lang="en-US" altLang="zh-CN">
                <a:solidFill>
                  <a:schemeClr val="tx1"/>
                </a:solidFill>
                <a:sym typeface="Huawei Sans" panose="020C0503030203020204" pitchFamily="34" charset="0"/>
              </a:rPr>
              <a:t>State</a:t>
            </a:r>
            <a:r>
              <a:rPr lang="en-US" altLang="zh-CN" dirty="0">
                <a:solidFill>
                  <a:schemeClr val="tx1"/>
                </a:solidFill>
                <a:sym typeface="Huawei Sans" panose="020C0503030203020204" pitchFamily="34" charset="0"/>
              </a:rPr>
              <a:t>: Full  </a:t>
            </a:r>
            <a:r>
              <a:rPr lang="en-US" altLang="zh-CN" dirty="0" err="1">
                <a:solidFill>
                  <a:schemeClr val="tx1"/>
                </a:solidFill>
                <a:sym typeface="Huawei Sans" panose="020C0503030203020204" pitchFamily="34" charset="0"/>
              </a:rPr>
              <a:t>Mode:Nbr</a:t>
            </a:r>
            <a:r>
              <a:rPr lang="en-US" altLang="zh-CN" dirty="0">
                <a:solidFill>
                  <a:schemeClr val="tx1"/>
                </a:solidFill>
                <a:sym typeface="Huawei Sans" panose="020C0503030203020204" pitchFamily="34" charset="0"/>
              </a:rPr>
              <a:t> </a:t>
            </a:r>
            <a:r>
              <a:rPr lang="en-US" altLang="zh-CN">
                <a:solidFill>
                  <a:schemeClr val="tx1"/>
                </a:solidFill>
                <a:sym typeface="Huawei Sans" panose="020C0503030203020204" pitchFamily="34" charset="0"/>
              </a:rPr>
              <a:t>is  Master  </a:t>
            </a:r>
            <a:r>
              <a:rPr lang="en-US" altLang="zh-CN" dirty="0">
                <a:solidFill>
                  <a:schemeClr val="tx1"/>
                </a:solidFill>
                <a:sym typeface="Huawei Sans" panose="020C0503030203020204" pitchFamily="34" charset="0"/>
              </a:rPr>
              <a:t>Priority: 1   </a:t>
            </a:r>
          </a:p>
          <a:p>
            <a:pPr>
              <a:lnSpc>
                <a:spcPct val="130000"/>
              </a:lnSpc>
            </a:pPr>
            <a:r>
              <a:rPr lang="en-US" altLang="zh-CN">
                <a:solidFill>
                  <a:schemeClr val="tx1"/>
                </a:solidFill>
                <a:sym typeface="Huawei Sans" panose="020C0503030203020204" pitchFamily="34" charset="0"/>
              </a:rPr>
              <a:t>    DR</a:t>
            </a:r>
            <a:r>
              <a:rPr lang="en-US" altLang="zh-CN" dirty="0">
                <a:solidFill>
                  <a:schemeClr val="tx1"/>
                </a:solidFill>
                <a:sym typeface="Huawei Sans" panose="020C0503030203020204" pitchFamily="34" charset="0"/>
              </a:rPr>
              <a:t>: 10.1.1.1  </a:t>
            </a:r>
            <a:r>
              <a:rPr lang="en-US" altLang="zh-CN" dirty="0">
                <a:sym typeface="Huawei Sans" panose="020C0503030203020204" pitchFamily="34" charset="0"/>
              </a:rPr>
              <a:t>BDR</a:t>
            </a:r>
            <a:r>
              <a:rPr lang="en-US" altLang="zh-CN">
                <a:sym typeface="Huawei Sans" panose="020C0503030203020204" pitchFamily="34" charset="0"/>
              </a:rPr>
              <a:t>: 10.1.1.2   </a:t>
            </a:r>
            <a:r>
              <a:rPr lang="en-US" altLang="zh-CN" dirty="0">
                <a:sym typeface="Huawei Sans" panose="020C0503030203020204" pitchFamily="34" charset="0"/>
              </a:rPr>
              <a:t>MTU: 0   </a:t>
            </a:r>
          </a:p>
          <a:p>
            <a:pPr>
              <a:lnSpc>
                <a:spcPct val="130000"/>
              </a:lnSpc>
            </a:pPr>
            <a:r>
              <a:rPr lang="en-US" altLang="zh-CN">
                <a:sym typeface="Huawei Sans" panose="020C0503030203020204" pitchFamily="34" charset="0"/>
              </a:rPr>
              <a:t>    Dead </a:t>
            </a:r>
            <a:r>
              <a:rPr lang="en-US" altLang="zh-CN" dirty="0">
                <a:sym typeface="Huawei Sans" panose="020C0503030203020204" pitchFamily="34" charset="0"/>
              </a:rPr>
              <a:t>timer due in 35  sec   </a:t>
            </a:r>
          </a:p>
          <a:p>
            <a:pPr>
              <a:lnSpc>
                <a:spcPct val="130000"/>
              </a:lnSpc>
            </a:pPr>
            <a:r>
              <a:rPr lang="en-US" altLang="zh-CN">
                <a:sym typeface="Huawei Sans" panose="020C0503030203020204" pitchFamily="34" charset="0"/>
              </a:rPr>
              <a:t>    Retrans </a:t>
            </a:r>
            <a:r>
              <a:rPr lang="en-US" altLang="zh-CN" dirty="0">
                <a:sym typeface="Huawei Sans" panose="020C0503030203020204" pitchFamily="34" charset="0"/>
              </a:rPr>
              <a:t>timer interval: 5   </a:t>
            </a:r>
          </a:p>
          <a:p>
            <a:pPr>
              <a:lnSpc>
                <a:spcPct val="130000"/>
              </a:lnSpc>
            </a:pPr>
            <a:r>
              <a:rPr lang="en-US" altLang="zh-CN">
                <a:sym typeface="Huawei Sans" panose="020C0503030203020204" pitchFamily="34" charset="0"/>
              </a:rPr>
              <a:t>    Neighbor </a:t>
            </a:r>
            <a:r>
              <a:rPr lang="en-US" altLang="zh-CN" dirty="0">
                <a:sym typeface="Huawei Sans" panose="020C0503030203020204" pitchFamily="34" charset="0"/>
              </a:rPr>
              <a:t>is up for 00:00:05   </a:t>
            </a:r>
          </a:p>
          <a:p>
            <a:pPr>
              <a:lnSpc>
                <a:spcPct val="130000"/>
              </a:lnSpc>
            </a:pPr>
            <a:r>
              <a:rPr lang="en-US" altLang="zh-CN">
                <a:sym typeface="Huawei Sans" panose="020C0503030203020204" pitchFamily="34" charset="0"/>
              </a:rPr>
              <a:t>    Authentication </a:t>
            </a:r>
            <a:r>
              <a:rPr lang="en-US" altLang="zh-CN" dirty="0">
                <a:sym typeface="Huawei Sans" panose="020C0503030203020204" pitchFamily="34" charset="0"/>
              </a:rPr>
              <a:t>Sequence: [ 0 ]</a:t>
            </a:r>
            <a:endParaRPr lang="zh-CN" altLang="en-US" dirty="0">
              <a:sym typeface="Huawei Sans" panose="020C0503030203020204" pitchFamily="34" charset="0"/>
            </a:endParaRPr>
          </a:p>
        </p:txBody>
      </p:sp>
      <p:cxnSp>
        <p:nvCxnSpPr>
          <p:cNvPr id="19" name="直接连接符 18"/>
          <p:cNvCxnSpPr>
            <a:cxnSpLocks/>
            <a:stCxn id="18" idx="1"/>
            <a:endCxn id="5"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5DD6E3EE-74E8-47A9-A8BC-997F1796FDD8}"/>
              </a:ext>
            </a:extLst>
          </p:cNvPr>
          <p:cNvGrpSpPr/>
          <p:nvPr/>
        </p:nvGrpSpPr>
        <p:grpSpPr>
          <a:xfrm>
            <a:off x="1540227" y="4735807"/>
            <a:ext cx="707171" cy="825430"/>
            <a:chOff x="1669180" y="4735807"/>
            <a:chExt cx="707171" cy="825430"/>
          </a:xfrm>
        </p:grpSpPr>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 name="组合 8">
            <a:extLst>
              <a:ext uri="{FF2B5EF4-FFF2-40B4-BE49-F238E27FC236}">
                <a16:creationId xmlns:a16="http://schemas.microsoft.com/office/drawing/2014/main" id="{16F66E46-9306-45CF-BF0F-6959CE46D249}"/>
              </a:ext>
            </a:extLst>
          </p:cNvPr>
          <p:cNvGrpSpPr/>
          <p:nvPr/>
        </p:nvGrpSpPr>
        <p:grpSpPr>
          <a:xfrm>
            <a:off x="4794368" y="4735807"/>
            <a:ext cx="755532" cy="809561"/>
            <a:chOff x="4794368" y="4735807"/>
            <a:chExt cx="755532" cy="809561"/>
          </a:xfrm>
        </p:grpSpPr>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20" name="文本框 19"/>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 name="文本框 2"/>
          <p:cNvSpPr txBox="1"/>
          <p:nvPr/>
        </p:nvSpPr>
        <p:spPr>
          <a:xfrm>
            <a:off x="1129789" y="42738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4199373" y="42789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燕尾形 25">
            <a:extLst>
              <a:ext uri="{FF2B5EF4-FFF2-40B4-BE49-F238E27FC236}">
                <a16:creationId xmlns:a16="http://schemas.microsoft.com/office/drawing/2014/main" id="{CFAE81EF-8BDB-47A1-86B1-C849371486AA}"/>
              </a:ext>
            </a:extLst>
          </p:cNvPr>
          <p:cNvSpPr/>
          <p:nvPr/>
        </p:nvSpPr>
        <p:spPr bwMode="auto">
          <a:xfrm>
            <a:off x="9383845"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燕尾形 26">
            <a:extLst>
              <a:ext uri="{FF2B5EF4-FFF2-40B4-BE49-F238E27FC236}">
                <a16:creationId xmlns:a16="http://schemas.microsoft.com/office/drawing/2014/main" id="{FE727D3D-EF9D-4194-989B-32C8361FF1AE}"/>
              </a:ext>
            </a:extLst>
          </p:cNvPr>
          <p:cNvSpPr/>
          <p:nvPr/>
        </p:nvSpPr>
        <p:spPr bwMode="auto">
          <a:xfrm>
            <a:off x="10092164"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燕尾形 27">
            <a:extLst>
              <a:ext uri="{FF2B5EF4-FFF2-40B4-BE49-F238E27FC236}">
                <a16:creationId xmlns:a16="http://schemas.microsoft.com/office/drawing/2014/main" id="{2378338E-6847-4C34-9971-A3A36F713563}"/>
              </a:ext>
            </a:extLst>
          </p:cNvPr>
          <p:cNvSpPr/>
          <p:nvPr/>
        </p:nvSpPr>
        <p:spPr bwMode="auto">
          <a:xfrm>
            <a:off x="10800482" y="124239"/>
            <a:ext cx="1173214"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a16="http://schemas.microsoft.com/office/drawing/2014/main" id="{B902A745-B66E-42FA-9611-39223712D953}"/>
              </a:ext>
            </a:extLst>
          </p:cNvPr>
          <p:cNvSpPr txBox="1"/>
          <p:nvPr/>
        </p:nvSpPr>
        <p:spPr>
          <a:xfrm>
            <a:off x="3757591" y="52201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 name="组合 9">
            <a:extLst>
              <a:ext uri="{FF2B5EF4-FFF2-40B4-BE49-F238E27FC236}">
                <a16:creationId xmlns:a16="http://schemas.microsoft.com/office/drawing/2014/main" id="{9C119D28-3EF0-40B0-98E1-1A833E28500B}"/>
              </a:ext>
            </a:extLst>
          </p:cNvPr>
          <p:cNvGrpSpPr/>
          <p:nvPr/>
        </p:nvGrpSpPr>
        <p:grpSpPr>
          <a:xfrm>
            <a:off x="2052800" y="4974560"/>
            <a:ext cx="1903174" cy="567904"/>
            <a:chOff x="2134861" y="4974560"/>
            <a:chExt cx="1903174" cy="567904"/>
          </a:xfrm>
        </p:grpSpPr>
        <p:sp>
          <p:nvSpPr>
            <p:cNvPr id="22" name="文本框 21">
              <a:extLst>
                <a:ext uri="{FF2B5EF4-FFF2-40B4-BE49-F238E27FC236}">
                  <a16:creationId xmlns:a16="http://schemas.microsoft.com/office/drawing/2014/main" id="{1E5B7BF5-2B8A-4E4B-876A-F85B5C18E84F}"/>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a:extLst>
                <a:ext uri="{FF2B5EF4-FFF2-40B4-BE49-F238E27FC236}">
                  <a16:creationId xmlns:a16="http://schemas.microsoft.com/office/drawing/2014/main" id="{B775F403-F85C-4EC7-ABDD-C0EB24A3A067}"/>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5" name="文本框 24">
            <a:extLst>
              <a:ext uri="{FF2B5EF4-FFF2-40B4-BE49-F238E27FC236}">
                <a16:creationId xmlns:a16="http://schemas.microsoft.com/office/drawing/2014/main" id="{BC98E618-42D5-4979-98F5-50E00513915D}"/>
              </a:ext>
            </a:extLst>
          </p:cNvPr>
          <p:cNvSpPr txBox="1"/>
          <p:nvPr/>
        </p:nvSpPr>
        <p:spPr>
          <a:xfrm>
            <a:off x="3909890"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2371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文本占位符 4"/>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由于静态路由由网络管理员手工配置，因此当网络发生变化时，静态路由需要手动调整，这制约了静态路由在现网大规模的应用。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动态路由协议因其灵活性高、可靠性好、易于扩展等特点被广泛应用于现网。在动态路由协议之中，</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Open Shortest Path First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，开放式最短路径优先）协议是使用场景非常广泛的动态路由协议之一。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RFC2328</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中定义，是一种基于链路状态算法的路由协议。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本课程将初步介绍</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基本概念、工作原理和基础配置。</a:t>
            </a:r>
          </a:p>
        </p:txBody>
      </p:sp>
    </p:spTree>
    <p:extLst>
      <p:ext uri="{BB962C8B-B14F-4D97-AF65-F5344CB8AC3E}">
        <p14:creationId xmlns:p14="http://schemas.microsoft.com/office/powerpoint/2010/main" val="3548862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2" name="文本框 1"/>
          <p:cNvSpPr txBox="1"/>
          <p:nvPr/>
        </p:nvSpPr>
        <p:spPr>
          <a:xfrm>
            <a:off x="458788" y="903167"/>
            <a:ext cx="10747381" cy="190359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会保存自己产生的及从邻居收到的</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信息，本例中</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包含了三条</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70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Type</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标识</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的类型，</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AdvRouter</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标识发送</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的路由器。</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使用命令行</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display ospf 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表。</a:t>
            </a:r>
            <a:endParaRPr lang="zh-CN" altLang="en-US" sz="17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框 2"/>
          <p:cNvSpPr txBox="1"/>
          <p:nvPr/>
        </p:nvSpPr>
        <p:spPr>
          <a:xfrm>
            <a:off x="5295667" y="3274960"/>
            <a:ext cx="6286733" cy="2332946"/>
          </a:xfrm>
          <a:prstGeom prst="rect">
            <a:avLst/>
          </a:prstGeom>
          <a:solidFill>
            <a:srgbClr val="F4FBFE"/>
          </a:solidFill>
          <a:ln>
            <a:solidFill>
              <a:srgbClr val="99DFF9"/>
            </a:solidFill>
          </a:ln>
        </p:spPr>
        <p:txBody>
          <a:bodyPr wrap="square" rtlCol="0">
            <a:spAutoFit/>
          </a:bodyPr>
          <a:lstStyle>
            <a:defPPr>
              <a:defRPr lang="en-US"/>
            </a:defPPr>
            <a:lvl1pPr fontAlgn="auto">
              <a:lnSpc>
                <a:spcPct val="130000"/>
              </a:lnSpc>
              <a:spcBef>
                <a:spcPts val="0"/>
              </a:spcBef>
              <a:spcAft>
                <a:spcPts val="0"/>
              </a:spcAft>
              <a:defRPr sz="14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a:solidFill>
                  <a:schemeClr val="tx1"/>
                </a:solidFill>
                <a:sym typeface="Huawei Sans" panose="020C0503030203020204" pitchFamily="34" charset="0"/>
              </a:rPr>
              <a:t>&lt;R1&gt; </a:t>
            </a:r>
            <a:r>
              <a:rPr lang="en-US" altLang="zh-CN" dirty="0">
                <a:sym typeface="Huawei Sans" panose="020C0503030203020204" pitchFamily="34" charset="0"/>
              </a:rPr>
              <a:t>display </a:t>
            </a:r>
            <a:r>
              <a:rPr lang="en-US" altLang="zh-CN" err="1">
                <a:sym typeface="Huawei Sans" panose="020C0503030203020204" pitchFamily="34" charset="0"/>
              </a:rPr>
              <a:t>ospf</a:t>
            </a:r>
            <a:r>
              <a:rPr lang="en-US" altLang="zh-CN">
                <a:sym typeface="Huawei Sans" panose="020C0503030203020204" pitchFamily="34" charset="0"/>
              </a:rPr>
              <a:t> lsdb</a:t>
            </a:r>
          </a:p>
          <a:p>
            <a:r>
              <a:rPr lang="en-US" altLang="zh-CN">
                <a:sym typeface="Huawei Sans" panose="020C0503030203020204" pitchFamily="34" charset="0"/>
              </a:rPr>
              <a:t>                </a:t>
            </a:r>
            <a:r>
              <a:rPr lang="en-US" altLang="zh-CN" dirty="0">
                <a:solidFill>
                  <a:schemeClr val="tx1"/>
                </a:solidFill>
                <a:sym typeface="Huawei Sans" panose="020C0503030203020204" pitchFamily="34" charset="0"/>
              </a:rPr>
              <a:t>OSPF Process 1 with Router ID 1.1.1.1                                 </a:t>
            </a:r>
          </a:p>
          <a:p>
            <a:r>
              <a:rPr lang="en-US" altLang="zh-CN">
                <a:solidFill>
                  <a:schemeClr val="tx1"/>
                </a:solidFill>
                <a:sym typeface="Huawei Sans" panose="020C0503030203020204" pitchFamily="34" charset="0"/>
              </a:rPr>
              <a:t>                         Link </a:t>
            </a:r>
            <a:r>
              <a:rPr lang="en-US" altLang="zh-CN" dirty="0">
                <a:solidFill>
                  <a:schemeClr val="tx1"/>
                </a:solidFill>
                <a:sym typeface="Huawei Sans" panose="020C0503030203020204" pitchFamily="34" charset="0"/>
              </a:rPr>
              <a:t>State </a:t>
            </a:r>
            <a:r>
              <a:rPr lang="en-US" altLang="zh-CN">
                <a:solidFill>
                  <a:schemeClr val="tx1"/>
                </a:solidFill>
                <a:sym typeface="Huawei Sans" panose="020C0503030203020204" pitchFamily="34" charset="0"/>
              </a:rPr>
              <a:t>Database                                                                                                                   </a:t>
            </a:r>
            <a:endParaRPr lang="en-US" altLang="zh-CN" dirty="0">
              <a:solidFill>
                <a:schemeClr val="tx1"/>
              </a:solidFill>
              <a:sym typeface="Huawei Sans" panose="020C0503030203020204" pitchFamily="34" charset="0"/>
            </a:endParaRPr>
          </a:p>
          <a:p>
            <a:r>
              <a:rPr lang="en-US" altLang="zh-CN">
                <a:solidFill>
                  <a:schemeClr val="tx1"/>
                </a:solidFill>
                <a:sym typeface="Huawei Sans" panose="020C0503030203020204" pitchFamily="34" charset="0"/>
              </a:rPr>
              <a:t>                             </a:t>
            </a:r>
            <a:r>
              <a:rPr lang="en-US" altLang="zh-CN" dirty="0">
                <a:solidFill>
                  <a:schemeClr val="tx1"/>
                </a:solidFill>
                <a:sym typeface="Huawei Sans" panose="020C0503030203020204" pitchFamily="34" charset="0"/>
              </a:rPr>
              <a:t>Area: 0.0.0.0                                         </a:t>
            </a:r>
          </a:p>
          <a:p>
            <a:r>
              <a:rPr lang="en-US" altLang="zh-CN" dirty="0">
                <a:solidFill>
                  <a:schemeClr val="tx1"/>
                </a:solidFill>
                <a:sym typeface="Huawei Sans" panose="020C0503030203020204" pitchFamily="34" charset="0"/>
              </a:rPr>
              <a:t> </a:t>
            </a:r>
            <a:r>
              <a:rPr lang="en-US" altLang="zh-CN">
                <a:sym typeface="Huawei Sans" panose="020C0503030203020204" pitchFamily="34" charset="0"/>
              </a:rPr>
              <a:t>Type</a:t>
            </a:r>
            <a:r>
              <a:rPr lang="en-US" altLang="zh-CN">
                <a:solidFill>
                  <a:schemeClr val="tx1"/>
                </a:solidFill>
                <a:sym typeface="Huawei Sans" panose="020C0503030203020204" pitchFamily="34" charset="0"/>
              </a:rPr>
              <a:t>     LinkState </a:t>
            </a:r>
            <a:r>
              <a:rPr lang="en-US" altLang="zh-CN" dirty="0">
                <a:solidFill>
                  <a:schemeClr val="tx1"/>
                </a:solidFill>
                <a:sym typeface="Huawei Sans" panose="020C0503030203020204" pitchFamily="34" charset="0"/>
              </a:rPr>
              <a:t>ID    </a:t>
            </a:r>
            <a:r>
              <a:rPr lang="en-US" altLang="zh-CN" dirty="0" err="1">
                <a:sym typeface="Huawei Sans" panose="020C0503030203020204" pitchFamily="34" charset="0"/>
              </a:rPr>
              <a:t>AdvRouter</a:t>
            </a:r>
            <a:r>
              <a:rPr lang="en-US" altLang="zh-CN" dirty="0">
                <a:solidFill>
                  <a:schemeClr val="tx1"/>
                </a:solidFill>
                <a:sym typeface="Huawei Sans" panose="020C0503030203020204" pitchFamily="34" charset="0"/>
              </a:rPr>
              <a:t>   Age  Len   Sequence   Metric      </a:t>
            </a:r>
          </a:p>
          <a:p>
            <a:r>
              <a:rPr lang="en-US" altLang="zh-CN" dirty="0">
                <a:solidFill>
                  <a:schemeClr val="tx1"/>
                </a:solidFill>
                <a:sym typeface="Huawei Sans" panose="020C0503030203020204" pitchFamily="34" charset="0"/>
              </a:rPr>
              <a:t> Router    </a:t>
            </a:r>
            <a:r>
              <a:rPr lang="en-US" altLang="zh-CN">
                <a:solidFill>
                  <a:schemeClr val="tx1"/>
                </a:solidFill>
                <a:sym typeface="Huawei Sans" panose="020C0503030203020204" pitchFamily="34" charset="0"/>
              </a:rPr>
              <a:t>2.2.2.2        2.2.2.2      </a:t>
            </a:r>
            <a:r>
              <a:rPr lang="en-US" altLang="zh-CN" dirty="0">
                <a:solidFill>
                  <a:schemeClr val="tx1"/>
                </a:solidFill>
                <a:sym typeface="Huawei Sans" panose="020C0503030203020204" pitchFamily="34" charset="0"/>
              </a:rPr>
              <a:t>98  36    8000000B       1       </a:t>
            </a:r>
          </a:p>
          <a:p>
            <a:r>
              <a:rPr lang="en-US" altLang="zh-CN" dirty="0">
                <a:solidFill>
                  <a:schemeClr val="tx1"/>
                </a:solidFill>
                <a:sym typeface="Huawei Sans" panose="020C0503030203020204" pitchFamily="34" charset="0"/>
              </a:rPr>
              <a:t> Router    </a:t>
            </a:r>
            <a:r>
              <a:rPr lang="en-US" altLang="zh-CN">
                <a:solidFill>
                  <a:schemeClr val="tx1"/>
                </a:solidFill>
                <a:sym typeface="Huawei Sans" panose="020C0503030203020204" pitchFamily="34" charset="0"/>
              </a:rPr>
              <a:t>1.1.1.1        1.1.1.1      </a:t>
            </a:r>
            <a:r>
              <a:rPr lang="en-US" altLang="zh-CN" dirty="0">
                <a:solidFill>
                  <a:schemeClr val="tx1"/>
                </a:solidFill>
                <a:sym typeface="Huawei Sans" panose="020C0503030203020204" pitchFamily="34" charset="0"/>
              </a:rPr>
              <a:t>92  36    80000005       1       </a:t>
            </a:r>
          </a:p>
          <a:p>
            <a:r>
              <a:rPr lang="en-US" altLang="zh-CN" dirty="0">
                <a:solidFill>
                  <a:schemeClr val="tx1"/>
                </a:solidFill>
                <a:sym typeface="Huawei Sans" panose="020C0503030203020204" pitchFamily="34" charset="0"/>
              </a:rPr>
              <a:t> Network  10.1.1.2        </a:t>
            </a:r>
            <a:r>
              <a:rPr lang="en-US" altLang="zh-CN">
                <a:solidFill>
                  <a:schemeClr val="tx1"/>
                </a:solidFill>
                <a:sym typeface="Huawei Sans" panose="020C0503030203020204" pitchFamily="34" charset="0"/>
              </a:rPr>
              <a:t>2.2.2.2      </a:t>
            </a:r>
            <a:r>
              <a:rPr lang="en-US" altLang="zh-CN" dirty="0">
                <a:solidFill>
                  <a:schemeClr val="tx1"/>
                </a:solidFill>
                <a:sym typeface="Huawei Sans" panose="020C0503030203020204" pitchFamily="34" charset="0"/>
              </a:rPr>
              <a:t>98  32    80000004       0       </a:t>
            </a:r>
          </a:p>
        </p:txBody>
      </p:sp>
      <p:sp>
        <p:nvSpPr>
          <p:cNvPr id="13" name="燕尾形 25">
            <a:extLst>
              <a:ext uri="{FF2B5EF4-FFF2-40B4-BE49-F238E27FC236}">
                <a16:creationId xmlns:a16="http://schemas.microsoft.com/office/drawing/2014/main" id="{F7BAB36C-1643-4373-839E-E8CB808ED6E5}"/>
              </a:ext>
            </a:extLst>
          </p:cNvPr>
          <p:cNvSpPr/>
          <p:nvPr/>
        </p:nvSpPr>
        <p:spPr bwMode="auto">
          <a:xfrm>
            <a:off x="9383845"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燕尾形 26">
            <a:extLst>
              <a:ext uri="{FF2B5EF4-FFF2-40B4-BE49-F238E27FC236}">
                <a16:creationId xmlns:a16="http://schemas.microsoft.com/office/drawing/2014/main" id="{FE2C19D8-8E9D-41DE-A988-19E472D12066}"/>
              </a:ext>
            </a:extLst>
          </p:cNvPr>
          <p:cNvSpPr/>
          <p:nvPr/>
        </p:nvSpPr>
        <p:spPr bwMode="auto">
          <a:xfrm>
            <a:off x="10092164"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燕尾形 27">
            <a:extLst>
              <a:ext uri="{FF2B5EF4-FFF2-40B4-BE49-F238E27FC236}">
                <a16:creationId xmlns:a16="http://schemas.microsoft.com/office/drawing/2014/main" id="{A5716563-10A0-4C7F-B0E5-9FA772702512}"/>
              </a:ext>
            </a:extLst>
          </p:cNvPr>
          <p:cNvSpPr/>
          <p:nvPr/>
        </p:nvSpPr>
        <p:spPr bwMode="auto">
          <a:xfrm>
            <a:off x="10800482" y="124239"/>
            <a:ext cx="1173214"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6">
            <a:extLst>
              <a:ext uri="{FF2B5EF4-FFF2-40B4-BE49-F238E27FC236}">
                <a16:creationId xmlns:a16="http://schemas.microsoft.com/office/drawing/2014/main" id="{59E1CE13-12E0-409B-803D-B5F3C552D76D}"/>
              </a:ext>
            </a:extLst>
          </p:cNvPr>
          <p:cNvSpPr/>
          <p:nvPr/>
        </p:nvSpPr>
        <p:spPr>
          <a:xfrm>
            <a:off x="401971" y="3442540"/>
            <a:ext cx="2695034"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lsdb</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24" name="直接连接符 23">
            <a:extLst>
              <a:ext uri="{FF2B5EF4-FFF2-40B4-BE49-F238E27FC236}">
                <a16:creationId xmlns:a16="http://schemas.microsoft.com/office/drawing/2014/main" id="{E55160E7-8ECF-4472-9322-463112AF80F9}"/>
              </a:ext>
            </a:extLst>
          </p:cNvPr>
          <p:cNvCxnSpPr>
            <a:cxnSpLocks/>
            <a:stCxn id="29" idx="1"/>
            <a:endCxn id="26" idx="3"/>
          </p:cNvCxnSpPr>
          <p:nvPr/>
        </p:nvCxnSpPr>
        <p:spPr>
          <a:xfrm flipH="1">
            <a:off x="1383962" y="4674872"/>
            <a:ext cx="25873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1C3318FA-553B-4185-94AB-5AC3944D4E63}"/>
              </a:ext>
            </a:extLst>
          </p:cNvPr>
          <p:cNvGrpSpPr/>
          <p:nvPr/>
        </p:nvGrpSpPr>
        <p:grpSpPr>
          <a:xfrm>
            <a:off x="717173" y="4453472"/>
            <a:ext cx="873211" cy="825430"/>
            <a:chOff x="1669180" y="4735807"/>
            <a:chExt cx="707171" cy="825430"/>
          </a:xfrm>
        </p:grpSpPr>
        <p:pic>
          <p:nvPicPr>
            <p:cNvPr id="26" name="图片 25">
              <a:extLst>
                <a:ext uri="{FF2B5EF4-FFF2-40B4-BE49-F238E27FC236}">
                  <a16:creationId xmlns:a16="http://schemas.microsoft.com/office/drawing/2014/main" id="{29AE73A0-9186-44BB-BD18-220C40FDEDB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a16="http://schemas.microsoft.com/office/drawing/2014/main" id="{89C12B2E-D7E5-4EE5-8AAD-8A87BA7BAF79}"/>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 name="组合 27">
            <a:extLst>
              <a:ext uri="{FF2B5EF4-FFF2-40B4-BE49-F238E27FC236}">
                <a16:creationId xmlns:a16="http://schemas.microsoft.com/office/drawing/2014/main" id="{2CBFFE21-844A-4D3B-A4CE-AA380F8F0A17}"/>
              </a:ext>
            </a:extLst>
          </p:cNvPr>
          <p:cNvGrpSpPr/>
          <p:nvPr/>
        </p:nvGrpSpPr>
        <p:grpSpPr>
          <a:xfrm>
            <a:off x="3971313" y="4453472"/>
            <a:ext cx="932927" cy="809561"/>
            <a:chOff x="4794368" y="4735807"/>
            <a:chExt cx="755532" cy="809561"/>
          </a:xfrm>
        </p:grpSpPr>
        <p:pic>
          <p:nvPicPr>
            <p:cNvPr id="29" name="图片 28">
              <a:extLst>
                <a:ext uri="{FF2B5EF4-FFF2-40B4-BE49-F238E27FC236}">
                  <a16:creationId xmlns:a16="http://schemas.microsoft.com/office/drawing/2014/main" id="{E5EF5DD6-2D13-408B-B860-E3E095ECD07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0" name="文本框 29">
              <a:extLst>
                <a:ext uri="{FF2B5EF4-FFF2-40B4-BE49-F238E27FC236}">
                  <a16:creationId xmlns:a16="http://schemas.microsoft.com/office/drawing/2014/main" id="{1956BE2C-EF7E-47EC-84EB-02D8D0484D4A}"/>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1" name="文本框 30">
            <a:extLst>
              <a:ext uri="{FF2B5EF4-FFF2-40B4-BE49-F238E27FC236}">
                <a16:creationId xmlns:a16="http://schemas.microsoft.com/office/drawing/2014/main" id="{199B7650-3813-4E99-A2B8-C841EF741F31}"/>
              </a:ext>
            </a:extLst>
          </p:cNvPr>
          <p:cNvSpPr txBox="1"/>
          <p:nvPr/>
        </p:nvSpPr>
        <p:spPr>
          <a:xfrm>
            <a:off x="306735" y="3991518"/>
            <a:ext cx="254048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3B4544FF-6DF8-4811-918E-4CEE75E96980}"/>
              </a:ext>
            </a:extLst>
          </p:cNvPr>
          <p:cNvSpPr txBox="1"/>
          <p:nvPr/>
        </p:nvSpPr>
        <p:spPr>
          <a:xfrm>
            <a:off x="3376319" y="3996656"/>
            <a:ext cx="2350028"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457D285F-0D32-41DE-ADFE-846DB6ACC1DB}"/>
              </a:ext>
            </a:extLst>
          </p:cNvPr>
          <p:cNvSpPr txBox="1"/>
          <p:nvPr/>
        </p:nvSpPr>
        <p:spPr>
          <a:xfrm>
            <a:off x="2934537" y="4937821"/>
            <a:ext cx="1494460"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4" name="组合 33">
            <a:extLst>
              <a:ext uri="{FF2B5EF4-FFF2-40B4-BE49-F238E27FC236}">
                <a16:creationId xmlns:a16="http://schemas.microsoft.com/office/drawing/2014/main" id="{362E1CA7-311C-4DE5-A6E1-6F5B110BEBA6}"/>
              </a:ext>
            </a:extLst>
          </p:cNvPr>
          <p:cNvGrpSpPr/>
          <p:nvPr/>
        </p:nvGrpSpPr>
        <p:grpSpPr>
          <a:xfrm>
            <a:off x="1229746" y="4692225"/>
            <a:ext cx="2350028" cy="567904"/>
            <a:chOff x="2134861" y="4974560"/>
            <a:chExt cx="1903174" cy="567904"/>
          </a:xfrm>
        </p:grpSpPr>
        <p:sp>
          <p:nvSpPr>
            <p:cNvPr id="35" name="文本框 34">
              <a:extLst>
                <a:ext uri="{FF2B5EF4-FFF2-40B4-BE49-F238E27FC236}">
                  <a16:creationId xmlns:a16="http://schemas.microsoft.com/office/drawing/2014/main" id="{437CAC0A-FF95-401F-8ABA-3DD42167EDC4}"/>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a:extLst>
                <a:ext uri="{FF2B5EF4-FFF2-40B4-BE49-F238E27FC236}">
                  <a16:creationId xmlns:a16="http://schemas.microsoft.com/office/drawing/2014/main" id="{D92C9D80-55F2-49DF-8E64-AF3A48670033}"/>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2" name="文本框 51">
            <a:extLst>
              <a:ext uri="{FF2B5EF4-FFF2-40B4-BE49-F238E27FC236}">
                <a16:creationId xmlns:a16="http://schemas.microsoft.com/office/drawing/2014/main" id="{4FB06558-4A8F-4654-A46F-BC58DAF354E8}"/>
              </a:ext>
            </a:extLst>
          </p:cNvPr>
          <p:cNvSpPr txBox="1"/>
          <p:nvPr/>
        </p:nvSpPr>
        <p:spPr>
          <a:xfrm>
            <a:off x="3086836" y="4692225"/>
            <a:ext cx="130640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Right Arrow 157"/>
          <p:cNvSpPr/>
          <p:nvPr/>
        </p:nvSpPr>
        <p:spPr>
          <a:xfrm>
            <a:off x="4004234" y="3504622"/>
            <a:ext cx="799335"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1691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2" name="文本框 1"/>
          <p:cNvSpPr txBox="1"/>
          <p:nvPr/>
        </p:nvSpPr>
        <p:spPr>
          <a:xfrm>
            <a:off x="892175" y="812660"/>
            <a:ext cx="11299825" cy="1848198"/>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的路由表，需要了解：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路由表和路由器路由表是两张不同的表项。本例中</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路由表有三条路由。</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路由表包含</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Destination</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NextHop</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等指导转发的信息。</a:t>
            </a:r>
            <a:endParaRPr lang="en-US" altLang="zh-CN" sz="170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使用命令</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display ospf routing</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a:t>
            </a:r>
            <a:endParaRPr lang="zh-CN" altLang="en-US" sz="17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框 2"/>
          <p:cNvSpPr txBox="1"/>
          <p:nvPr/>
        </p:nvSpPr>
        <p:spPr>
          <a:xfrm>
            <a:off x="5638088" y="2787343"/>
            <a:ext cx="5999939" cy="3173176"/>
          </a:xfrm>
          <a:prstGeom prst="rect">
            <a:avLst/>
          </a:prstGeom>
          <a:solidFill>
            <a:srgbClr val="F4FBFE"/>
          </a:solidFill>
          <a:ln>
            <a:solidFill>
              <a:srgbClr val="99DFF9"/>
            </a:solidFill>
          </a:ln>
        </p:spPr>
        <p:txBody>
          <a:bodyPr wrap="square" rtlCol="0">
            <a:spAutoFit/>
          </a:bodyPr>
          <a:lstStyle>
            <a:defPPr>
              <a:defRPr lang="en-US"/>
            </a:defPPr>
            <a:lvl1pPr fontAlgn="auto">
              <a:lnSpc>
                <a:spcPct val="130000"/>
              </a:lnSpc>
              <a:spcBef>
                <a:spcPts val="0"/>
              </a:spcBef>
              <a:spcAft>
                <a:spcPts val="0"/>
              </a:spcAft>
              <a:defRPr sz="1400">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&lt;R1&gt; </a:t>
            </a:r>
            <a:r>
              <a:rPr lang="en-US" altLang="zh-CN" dirty="0">
                <a:solidFill>
                  <a:srgbClr val="EC7061"/>
                </a:solidFill>
                <a:sym typeface="Huawei Sans" panose="020C0503030203020204" pitchFamily="34" charset="0"/>
              </a:rPr>
              <a:t>display </a:t>
            </a:r>
            <a:r>
              <a:rPr lang="en-US" altLang="zh-CN" dirty="0" err="1">
                <a:solidFill>
                  <a:srgbClr val="EC7061"/>
                </a:solidFill>
                <a:sym typeface="Huawei Sans" panose="020C0503030203020204" pitchFamily="34" charset="0"/>
              </a:rPr>
              <a:t>ospf</a:t>
            </a:r>
            <a:r>
              <a:rPr lang="en-US" altLang="zh-CN" dirty="0">
                <a:solidFill>
                  <a:srgbClr val="EC7061"/>
                </a:solidFill>
                <a:sym typeface="Huawei Sans" panose="020C0503030203020204" pitchFamily="34" charset="0"/>
              </a:rPr>
              <a:t> routing          </a:t>
            </a:r>
          </a:p>
          <a:p>
            <a:r>
              <a:rPr lang="en-US" altLang="zh-CN" dirty="0">
                <a:sym typeface="Huawei Sans" panose="020C0503030203020204" pitchFamily="34" charset="0"/>
              </a:rPr>
              <a:t>OSPF Process 1 with Router ID 1.1.1.1                  </a:t>
            </a:r>
          </a:p>
          <a:p>
            <a:r>
              <a:rPr lang="en-US" altLang="zh-CN" dirty="0">
                <a:sym typeface="Huawei Sans" panose="020C0503030203020204" pitchFamily="34" charset="0"/>
              </a:rPr>
              <a:t>Routing Tables </a:t>
            </a:r>
          </a:p>
          <a:p>
            <a:r>
              <a:rPr lang="en-US" altLang="zh-CN" dirty="0">
                <a:sym typeface="Huawei Sans" panose="020C0503030203020204" pitchFamily="34" charset="0"/>
              </a:rPr>
              <a:t>Routing for Network </a:t>
            </a:r>
          </a:p>
          <a:p>
            <a:r>
              <a:rPr lang="en-US" altLang="zh-CN">
                <a:solidFill>
                  <a:srgbClr val="EC7061"/>
                </a:solidFill>
                <a:sym typeface="Huawei Sans" panose="020C0503030203020204" pitchFamily="34" charset="0"/>
              </a:rPr>
              <a:t>Destination</a:t>
            </a:r>
            <a:r>
              <a:rPr lang="en-US" altLang="zh-CN">
                <a:sym typeface="Huawei Sans" panose="020C0503030203020204" pitchFamily="34" charset="0"/>
              </a:rPr>
              <a:t>    </a:t>
            </a:r>
            <a:r>
              <a:rPr lang="en-US" altLang="zh-CN">
                <a:solidFill>
                  <a:srgbClr val="EC7061"/>
                </a:solidFill>
                <a:sym typeface="Huawei Sans" panose="020C0503030203020204" pitchFamily="34" charset="0"/>
              </a:rPr>
              <a:t>Cost</a:t>
            </a:r>
            <a:r>
              <a:rPr lang="en-US" altLang="zh-CN">
                <a:sym typeface="Huawei Sans" panose="020C0503030203020204" pitchFamily="34" charset="0"/>
              </a:rPr>
              <a:t>   Type      </a:t>
            </a:r>
            <a:r>
              <a:rPr lang="en-US" altLang="zh-CN">
                <a:solidFill>
                  <a:srgbClr val="EC7061"/>
                </a:solidFill>
                <a:sym typeface="Huawei Sans" panose="020C0503030203020204" pitchFamily="34" charset="0"/>
              </a:rPr>
              <a:t>NextHop</a:t>
            </a:r>
            <a:r>
              <a:rPr lang="en-US" altLang="zh-CN">
                <a:sym typeface="Huawei Sans" panose="020C0503030203020204" pitchFamily="34" charset="0"/>
              </a:rPr>
              <a:t>     AdvRouter     </a:t>
            </a:r>
            <a:r>
              <a:rPr lang="en-US" altLang="zh-CN" dirty="0">
                <a:sym typeface="Huawei Sans" panose="020C0503030203020204" pitchFamily="34" charset="0"/>
              </a:rPr>
              <a:t>Area </a:t>
            </a:r>
          </a:p>
          <a:p>
            <a:r>
              <a:rPr lang="en-US" altLang="zh-CN">
                <a:sym typeface="Huawei Sans" panose="020C0503030203020204" pitchFamily="34" charset="0"/>
              </a:rPr>
              <a:t>1.1.1.1/32       0    stub      1.1.1.1     1.1.1.1      </a:t>
            </a:r>
            <a:r>
              <a:rPr lang="en-US" altLang="zh-CN" dirty="0">
                <a:sym typeface="Huawei Sans" panose="020C0503030203020204" pitchFamily="34" charset="0"/>
              </a:rPr>
              <a:t>0.0.0.0</a:t>
            </a:r>
          </a:p>
          <a:p>
            <a:r>
              <a:rPr lang="en-US" altLang="zh-CN">
                <a:sym typeface="Huawei Sans" panose="020C0503030203020204" pitchFamily="34" charset="0"/>
              </a:rPr>
              <a:t>10.1.1.0/20      1   Transit    10.1.1.1    1.1.1.1      </a:t>
            </a:r>
            <a:r>
              <a:rPr lang="en-US" altLang="zh-CN" dirty="0">
                <a:sym typeface="Huawei Sans" panose="020C0503030203020204" pitchFamily="34" charset="0"/>
              </a:rPr>
              <a:t>0.0.0.0 </a:t>
            </a:r>
          </a:p>
          <a:p>
            <a:r>
              <a:rPr lang="en-US" altLang="zh-CN">
                <a:sym typeface="Huawei Sans" panose="020C0503030203020204" pitchFamily="34" charset="0"/>
              </a:rPr>
              <a:t>2.2.2.2/32       1     stub     10.1.1.2    2.2.2.2      </a:t>
            </a:r>
            <a:r>
              <a:rPr lang="en-US" altLang="zh-CN" dirty="0">
                <a:sym typeface="Huawei Sans" panose="020C0503030203020204" pitchFamily="34" charset="0"/>
              </a:rPr>
              <a:t>0.0.0.0 </a:t>
            </a:r>
          </a:p>
          <a:p>
            <a:endParaRPr lang="en-US" altLang="zh-CN" dirty="0">
              <a:sym typeface="Huawei Sans" panose="020C0503030203020204" pitchFamily="34" charset="0"/>
            </a:endParaRPr>
          </a:p>
          <a:p>
            <a:r>
              <a:rPr lang="en-US" altLang="zh-CN" dirty="0">
                <a:sym typeface="Huawei Sans" panose="020C0503030203020204" pitchFamily="34" charset="0"/>
              </a:rPr>
              <a:t>Total Nets: 3 </a:t>
            </a:r>
          </a:p>
          <a:p>
            <a:r>
              <a:rPr lang="en-US" altLang="zh-CN" dirty="0">
                <a:sym typeface="Huawei Sans" panose="020C0503030203020204" pitchFamily="34" charset="0"/>
              </a:rPr>
              <a:t>Intra Area: 3  Inter Area: 0  ASE: 0  NSSA: 0</a:t>
            </a:r>
            <a:endParaRPr lang="zh-CN" altLang="en-US" dirty="0">
              <a:sym typeface="Huawei Sans" panose="020C0503030203020204" pitchFamily="34" charset="0"/>
            </a:endParaRPr>
          </a:p>
        </p:txBody>
      </p:sp>
      <p:sp>
        <p:nvSpPr>
          <p:cNvPr id="17" name="燕尾形 25">
            <a:extLst>
              <a:ext uri="{FF2B5EF4-FFF2-40B4-BE49-F238E27FC236}">
                <a16:creationId xmlns:a16="http://schemas.microsoft.com/office/drawing/2014/main" id="{CDF25949-BD35-4E1C-BA5F-70D69BE7EF56}"/>
              </a:ext>
            </a:extLst>
          </p:cNvPr>
          <p:cNvSpPr/>
          <p:nvPr/>
        </p:nvSpPr>
        <p:spPr bwMode="auto">
          <a:xfrm>
            <a:off x="9383845"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6">
            <a:extLst>
              <a:ext uri="{FF2B5EF4-FFF2-40B4-BE49-F238E27FC236}">
                <a16:creationId xmlns:a16="http://schemas.microsoft.com/office/drawing/2014/main" id="{9F12F51E-1F06-4101-AC5E-D042168C2D27}"/>
              </a:ext>
            </a:extLst>
          </p:cNvPr>
          <p:cNvSpPr/>
          <p:nvPr/>
        </p:nvSpPr>
        <p:spPr bwMode="auto">
          <a:xfrm>
            <a:off x="10092164"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7">
            <a:extLst>
              <a:ext uri="{FF2B5EF4-FFF2-40B4-BE49-F238E27FC236}">
                <a16:creationId xmlns:a16="http://schemas.microsoft.com/office/drawing/2014/main" id="{C5DFDE18-DD44-4CFF-83CE-DBD61C6F0EFA}"/>
              </a:ext>
            </a:extLst>
          </p:cNvPr>
          <p:cNvSpPr/>
          <p:nvPr/>
        </p:nvSpPr>
        <p:spPr bwMode="auto">
          <a:xfrm>
            <a:off x="10800482" y="124239"/>
            <a:ext cx="1173214"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6">
            <a:extLst>
              <a:ext uri="{FF2B5EF4-FFF2-40B4-BE49-F238E27FC236}">
                <a16:creationId xmlns:a16="http://schemas.microsoft.com/office/drawing/2014/main" id="{8291513E-720F-45D8-B498-195BA5E55003}"/>
              </a:ext>
            </a:extLst>
          </p:cNvPr>
          <p:cNvSpPr/>
          <p:nvPr/>
        </p:nvSpPr>
        <p:spPr>
          <a:xfrm>
            <a:off x="625379" y="3486399"/>
            <a:ext cx="3364689"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routing</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24" name="直接连接符 23">
            <a:extLst>
              <a:ext uri="{FF2B5EF4-FFF2-40B4-BE49-F238E27FC236}">
                <a16:creationId xmlns:a16="http://schemas.microsoft.com/office/drawing/2014/main" id="{8C6142E0-E9A4-47F3-9BC2-9D13F88DFFAE}"/>
              </a:ext>
            </a:extLst>
          </p:cNvPr>
          <p:cNvCxnSpPr>
            <a:cxnSpLocks/>
            <a:stCxn id="29" idx="1"/>
            <a:endCxn id="26" idx="3"/>
          </p:cNvCxnSpPr>
          <p:nvPr/>
        </p:nvCxnSpPr>
        <p:spPr>
          <a:xfrm flipH="1">
            <a:off x="1677275" y="4718731"/>
            <a:ext cx="25174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4BDB4F4C-5120-4E9D-9DCB-70A15468A762}"/>
              </a:ext>
            </a:extLst>
          </p:cNvPr>
          <p:cNvGrpSpPr/>
          <p:nvPr/>
        </p:nvGrpSpPr>
        <p:grpSpPr>
          <a:xfrm>
            <a:off x="940582" y="4497331"/>
            <a:ext cx="964756" cy="825430"/>
            <a:chOff x="1669180" y="4735807"/>
            <a:chExt cx="707171" cy="825430"/>
          </a:xfrm>
        </p:grpSpPr>
        <p:pic>
          <p:nvPicPr>
            <p:cNvPr id="26" name="图片 25">
              <a:extLst>
                <a:ext uri="{FF2B5EF4-FFF2-40B4-BE49-F238E27FC236}">
                  <a16:creationId xmlns:a16="http://schemas.microsoft.com/office/drawing/2014/main" id="{B685A60E-5DAE-4260-8031-D8C1E5429CE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a16="http://schemas.microsoft.com/office/drawing/2014/main" id="{B2833927-D4A6-4E51-BBBE-263BBB9B87DC}"/>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 name="组合 27">
            <a:extLst>
              <a:ext uri="{FF2B5EF4-FFF2-40B4-BE49-F238E27FC236}">
                <a16:creationId xmlns:a16="http://schemas.microsoft.com/office/drawing/2014/main" id="{22D0218B-A212-4442-9828-7CF207CEB261}"/>
              </a:ext>
            </a:extLst>
          </p:cNvPr>
          <p:cNvGrpSpPr/>
          <p:nvPr/>
        </p:nvGrpSpPr>
        <p:grpSpPr>
          <a:xfrm>
            <a:off x="4194722" y="4497331"/>
            <a:ext cx="1030733" cy="809561"/>
            <a:chOff x="4794368" y="4735807"/>
            <a:chExt cx="755532" cy="809561"/>
          </a:xfrm>
        </p:grpSpPr>
        <p:pic>
          <p:nvPicPr>
            <p:cNvPr id="29" name="图片 28">
              <a:extLst>
                <a:ext uri="{FF2B5EF4-FFF2-40B4-BE49-F238E27FC236}">
                  <a16:creationId xmlns:a16="http://schemas.microsoft.com/office/drawing/2014/main" id="{A00F1D85-B1E9-4BEE-8E25-16F9664B96C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1" name="文本框 30">
              <a:extLst>
                <a:ext uri="{FF2B5EF4-FFF2-40B4-BE49-F238E27FC236}">
                  <a16:creationId xmlns:a16="http://schemas.microsoft.com/office/drawing/2014/main" id="{F597C5D5-E42F-499E-A68C-6951A7BC2728}"/>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2" name="文本框 31">
            <a:extLst>
              <a:ext uri="{FF2B5EF4-FFF2-40B4-BE49-F238E27FC236}">
                <a16:creationId xmlns:a16="http://schemas.microsoft.com/office/drawing/2014/main" id="{CE38FD0E-6EA9-4F0A-BAB7-EE4CD6C6B093}"/>
              </a:ext>
            </a:extLst>
          </p:cNvPr>
          <p:cNvSpPr txBox="1"/>
          <p:nvPr/>
        </p:nvSpPr>
        <p:spPr>
          <a:xfrm>
            <a:off x="530144" y="4035377"/>
            <a:ext cx="2806828"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30CAEF4D-41FC-4DCA-8C0E-0954B29082E5}"/>
              </a:ext>
            </a:extLst>
          </p:cNvPr>
          <p:cNvSpPr txBox="1"/>
          <p:nvPr/>
        </p:nvSpPr>
        <p:spPr>
          <a:xfrm>
            <a:off x="3599727" y="4040515"/>
            <a:ext cx="2596403"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a:extLst>
              <a:ext uri="{FF2B5EF4-FFF2-40B4-BE49-F238E27FC236}">
                <a16:creationId xmlns:a16="http://schemas.microsoft.com/office/drawing/2014/main" id="{A840B312-E016-4F34-A2CA-7E8221084076}"/>
              </a:ext>
            </a:extLst>
          </p:cNvPr>
          <p:cNvSpPr txBox="1"/>
          <p:nvPr/>
        </p:nvSpPr>
        <p:spPr>
          <a:xfrm>
            <a:off x="3157945" y="4981680"/>
            <a:ext cx="1651137"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0" name="组合 49">
            <a:extLst>
              <a:ext uri="{FF2B5EF4-FFF2-40B4-BE49-F238E27FC236}">
                <a16:creationId xmlns:a16="http://schemas.microsoft.com/office/drawing/2014/main" id="{B3D91981-406D-44B8-963C-D3E2E5C33184}"/>
              </a:ext>
            </a:extLst>
          </p:cNvPr>
          <p:cNvGrpSpPr/>
          <p:nvPr/>
        </p:nvGrpSpPr>
        <p:grpSpPr>
          <a:xfrm>
            <a:off x="1453154" y="4736084"/>
            <a:ext cx="2596403" cy="567904"/>
            <a:chOff x="2134861" y="4974560"/>
            <a:chExt cx="1903174" cy="567904"/>
          </a:xfrm>
        </p:grpSpPr>
        <p:sp>
          <p:nvSpPr>
            <p:cNvPr id="51" name="文本框 50">
              <a:extLst>
                <a:ext uri="{FF2B5EF4-FFF2-40B4-BE49-F238E27FC236}">
                  <a16:creationId xmlns:a16="http://schemas.microsoft.com/office/drawing/2014/main" id="{1EB0E0B0-9FF5-4FC5-8F42-8AE092A79DF7}"/>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id="{36277F9D-001D-4D67-B7EF-2F50C1BA6107}"/>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3" name="文本框 52">
            <a:extLst>
              <a:ext uri="{FF2B5EF4-FFF2-40B4-BE49-F238E27FC236}">
                <a16:creationId xmlns:a16="http://schemas.microsoft.com/office/drawing/2014/main" id="{2A9C349D-638A-4AD8-B993-3E18068BAAF3}"/>
              </a:ext>
            </a:extLst>
          </p:cNvPr>
          <p:cNvSpPr txBox="1"/>
          <p:nvPr/>
        </p:nvSpPr>
        <p:spPr>
          <a:xfrm>
            <a:off x="3310245" y="4736084"/>
            <a:ext cx="1443366"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a:off x="4227643" y="3548481"/>
            <a:ext cx="883136"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61511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31644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534249-CE6B-441F-94BF-8F6513AB0568}"/>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路由器之间的关系</a:t>
            </a:r>
          </a:p>
        </p:txBody>
      </p:sp>
      <p:sp>
        <p:nvSpPr>
          <p:cNvPr id="4" name="文本占位符 3">
            <a:extLst>
              <a:ext uri="{FF2B5EF4-FFF2-40B4-BE49-F238E27FC236}">
                <a16:creationId xmlns:a16="http://schemas.microsoft.com/office/drawing/2014/main" id="{31BCFB01-38A1-4D88-9745-E6730975F3F9}"/>
              </a:ext>
            </a:extLst>
          </p:cNvPr>
          <p:cNvSpPr>
            <a:spLocks noGrp="1"/>
          </p:cNvSpPr>
          <p:nvPr>
            <p:ph type="body" sz="quarter" idx="4294967295"/>
          </p:nvPr>
        </p:nvSpPr>
        <p:spPr>
          <a:xfrm>
            <a:off x="437523" y="1095264"/>
            <a:ext cx="11276012" cy="4679950"/>
          </a:xfrm>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关于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路由器之间的关系有两个重要的概念，邻居关系和邻接关系。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考虑一种简单的拓扑，两台路由器直连。在双方互联接口上激活</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，路由器开始发送及侦听</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报文。在通过</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报文发现彼此后，这两台路由器便形成了邻居关系。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邻居关系的建立只是一个开始，后续会进行一系列的报文交互，例如前文提到的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LSR</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LSU</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 ACK</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等。当两台路由器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同步完成，并开始独立计算路由时，这两台路由器形成了邻接关系。</a:t>
            </a:r>
          </a:p>
        </p:txBody>
      </p:sp>
    </p:spTree>
    <p:extLst>
      <p:ext uri="{BB962C8B-B14F-4D97-AF65-F5344CB8AC3E}">
        <p14:creationId xmlns:p14="http://schemas.microsoft.com/office/powerpoint/2010/main" val="2272631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初识</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邻接关系建立过程</a:t>
            </a: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67079" y="1934524"/>
            <a:ext cx="540000" cy="442800"/>
          </a:xfrm>
          <a:prstGeom prst="rect">
            <a:avLst/>
          </a:prstGeom>
        </p:spPr>
      </p:pic>
      <p:cxnSp>
        <p:nvCxnSpPr>
          <p:cNvPr id="5" name="直接连接符 4"/>
          <p:cNvCxnSpPr>
            <a:stCxn id="3" idx="3"/>
            <a:endCxn id="6" idx="1"/>
          </p:cNvCxnSpPr>
          <p:nvPr/>
        </p:nvCxnSpPr>
        <p:spPr>
          <a:xfrm>
            <a:off x="2907079" y="2155924"/>
            <a:ext cx="57240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31155" y="1934524"/>
            <a:ext cx="540000" cy="442800"/>
          </a:xfrm>
          <a:prstGeom prst="rect">
            <a:avLst/>
          </a:prstGeom>
        </p:spPr>
      </p:pic>
      <p:sp>
        <p:nvSpPr>
          <p:cNvPr id="8" name="文本框 7"/>
          <p:cNvSpPr txBox="1"/>
          <p:nvPr/>
        </p:nvSpPr>
        <p:spPr>
          <a:xfrm>
            <a:off x="1827079" y="2011321"/>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框 8"/>
          <p:cNvSpPr txBox="1"/>
          <p:nvPr/>
        </p:nvSpPr>
        <p:spPr>
          <a:xfrm>
            <a:off x="9249988" y="1986647"/>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Oval 4"/>
          <p:cNvSpPr>
            <a:spLocks noChangeAspect="1"/>
          </p:cNvSpPr>
          <p:nvPr/>
        </p:nvSpPr>
        <p:spPr>
          <a:xfrm>
            <a:off x="5603151" y="231256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Oval 4"/>
          <p:cNvSpPr>
            <a:spLocks noChangeAspect="1"/>
          </p:cNvSpPr>
          <p:nvPr/>
        </p:nvSpPr>
        <p:spPr>
          <a:xfrm>
            <a:off x="5603151" y="310957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Oval 4"/>
          <p:cNvSpPr>
            <a:spLocks noChangeAspect="1"/>
          </p:cNvSpPr>
          <p:nvPr/>
        </p:nvSpPr>
        <p:spPr>
          <a:xfrm>
            <a:off x="5603151" y="390658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Oval 4"/>
          <p:cNvSpPr>
            <a:spLocks noChangeAspect="1"/>
          </p:cNvSpPr>
          <p:nvPr/>
        </p:nvSpPr>
        <p:spPr>
          <a:xfrm>
            <a:off x="5603151" y="470359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C144EB12-D318-47F6-A635-1DC99ECB34B9}"/>
              </a:ext>
            </a:extLst>
          </p:cNvPr>
          <p:cNvSpPr txBox="1"/>
          <p:nvPr/>
        </p:nvSpPr>
        <p:spPr>
          <a:xfrm>
            <a:off x="484188" y="1083084"/>
            <a:ext cx="10975850" cy="80519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完成邻接关系的建立有四个步骤，建立邻居关系、协商主</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从、交互</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信息，同步</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7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Oval 4"/>
          <p:cNvSpPr>
            <a:spLocks noChangeAspect="1"/>
          </p:cNvSpPr>
          <p:nvPr/>
        </p:nvSpPr>
        <p:spPr>
          <a:xfrm>
            <a:off x="2437919" y="5595042"/>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43"/>
          <p:cNvSpPr/>
          <p:nvPr/>
        </p:nvSpPr>
        <p:spPr>
          <a:xfrm>
            <a:off x="2920525" y="5535780"/>
            <a:ext cx="1041071"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计算路由</a:t>
            </a:r>
          </a:p>
        </p:txBody>
      </p:sp>
      <p:sp>
        <p:nvSpPr>
          <p:cNvPr id="46" name="Oval 4">
            <a:extLst>
              <a:ext uri="{FF2B5EF4-FFF2-40B4-BE49-F238E27FC236}">
                <a16:creationId xmlns:a16="http://schemas.microsoft.com/office/drawing/2014/main" id="{7F760D55-1C55-451E-AA52-F4D69FD6F22C}"/>
              </a:ext>
            </a:extLst>
          </p:cNvPr>
          <p:cNvSpPr>
            <a:spLocks noChangeAspect="1"/>
          </p:cNvSpPr>
          <p:nvPr/>
        </p:nvSpPr>
        <p:spPr>
          <a:xfrm>
            <a:off x="8644826" y="5595042"/>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43">
            <a:extLst>
              <a:ext uri="{FF2B5EF4-FFF2-40B4-BE49-F238E27FC236}">
                <a16:creationId xmlns:a16="http://schemas.microsoft.com/office/drawing/2014/main" id="{49543B68-B24B-4E19-8976-E67493E305DB}"/>
              </a:ext>
            </a:extLst>
          </p:cNvPr>
          <p:cNvSpPr/>
          <p:nvPr/>
        </p:nvSpPr>
        <p:spPr>
          <a:xfrm>
            <a:off x="9089332" y="5535780"/>
            <a:ext cx="1041071"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计算路由</a:t>
            </a:r>
          </a:p>
        </p:txBody>
      </p:sp>
      <p:sp>
        <p:nvSpPr>
          <p:cNvPr id="58" name="文本框 57">
            <a:extLst>
              <a:ext uri="{FF2B5EF4-FFF2-40B4-BE49-F238E27FC236}">
                <a16:creationId xmlns:a16="http://schemas.microsoft.com/office/drawing/2014/main" id="{4DBADCA7-936D-4332-B8D6-A77522669E16}"/>
              </a:ext>
            </a:extLst>
          </p:cNvPr>
          <p:cNvSpPr txBox="1"/>
          <p:nvPr/>
        </p:nvSpPr>
        <p:spPr>
          <a:xfrm>
            <a:off x="4470803" y="6043196"/>
            <a:ext cx="3278462"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1-4</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过程由双方交互，</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独立完成。</a:t>
            </a:r>
          </a:p>
        </p:txBody>
      </p:sp>
      <p:grpSp>
        <p:nvGrpSpPr>
          <p:cNvPr id="56" name="组合 55">
            <a:extLst>
              <a:ext uri="{FF2B5EF4-FFF2-40B4-BE49-F238E27FC236}">
                <a16:creationId xmlns:a16="http://schemas.microsoft.com/office/drawing/2014/main" id="{A1F3CC8F-1827-4088-8A0A-62B0226A7200}"/>
              </a:ext>
            </a:extLst>
          </p:cNvPr>
          <p:cNvGrpSpPr/>
          <p:nvPr/>
        </p:nvGrpSpPr>
        <p:grpSpPr>
          <a:xfrm>
            <a:off x="2920526" y="2682868"/>
            <a:ext cx="5710629" cy="338554"/>
            <a:chOff x="2545390" y="2678028"/>
            <a:chExt cx="5710629" cy="338554"/>
          </a:xfrm>
        </p:grpSpPr>
        <p:sp>
          <p:nvSpPr>
            <p:cNvPr id="15" name="文本框 14"/>
            <p:cNvSpPr txBox="1"/>
            <p:nvPr/>
          </p:nvSpPr>
          <p:spPr>
            <a:xfrm>
              <a:off x="4466492" y="2678028"/>
              <a:ext cx="1840523" cy="338554"/>
            </a:xfrm>
            <a:prstGeom prst="rect">
              <a:avLst/>
            </a:prstGeom>
            <a:noFill/>
            <a:ln>
              <a:noFill/>
            </a:ln>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建立双向邻居关系</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 name="直接箭头连接符 13">
              <a:extLst>
                <a:ext uri="{FF2B5EF4-FFF2-40B4-BE49-F238E27FC236}">
                  <a16:creationId xmlns:a16="http://schemas.microsoft.com/office/drawing/2014/main" id="{3E1B0B8C-D2B7-4350-8C07-8084FF2402B6}"/>
                </a:ext>
              </a:extLst>
            </p:cNvPr>
            <p:cNvCxnSpPr>
              <a:cxnSpLocks/>
              <a:stCxn id="15" idx="1"/>
            </p:cNvCxnSpPr>
            <p:nvPr/>
          </p:nvCxnSpPr>
          <p:spPr>
            <a:xfrm flipH="1">
              <a:off x="2545390" y="2847305"/>
              <a:ext cx="1921102" cy="1"/>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BBE47FB3-A654-4345-BEA0-EC42C9F13967}"/>
                </a:ext>
              </a:extLst>
            </p:cNvPr>
            <p:cNvCxnSpPr>
              <a:cxnSpLocks/>
              <a:stCxn id="15" idx="3"/>
            </p:cNvCxnSpPr>
            <p:nvPr/>
          </p:nvCxnSpPr>
          <p:spPr>
            <a:xfrm>
              <a:off x="6307015" y="2847305"/>
              <a:ext cx="1949004" cy="1"/>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10EBADA2-48FC-48C9-96A5-1A935B1A2520}"/>
              </a:ext>
            </a:extLst>
          </p:cNvPr>
          <p:cNvGrpSpPr/>
          <p:nvPr/>
        </p:nvGrpSpPr>
        <p:grpSpPr>
          <a:xfrm>
            <a:off x="2920525" y="3479878"/>
            <a:ext cx="5684211" cy="338554"/>
            <a:chOff x="2545389" y="3356378"/>
            <a:chExt cx="5684211" cy="338554"/>
          </a:xfrm>
        </p:grpSpPr>
        <p:sp>
          <p:nvSpPr>
            <p:cNvPr id="28" name="文本框 27"/>
            <p:cNvSpPr txBox="1"/>
            <p:nvPr/>
          </p:nvSpPr>
          <p:spPr>
            <a:xfrm>
              <a:off x="3979443" y="3356378"/>
              <a:ext cx="2726157" cy="338554"/>
            </a:xfrm>
            <a:prstGeom prst="rect">
              <a:avLst/>
            </a:prstGeom>
            <a:noFill/>
            <a:ln>
              <a:noFill/>
            </a:ln>
          </p:spPr>
          <p:txBody>
            <a:bodyPr wrap="square" rtlCol="0">
              <a:spAutoFit/>
            </a:bodyPr>
            <a:lstStyle>
              <a:defPPr>
                <a:defRPr lang="en-US"/>
              </a:defPPr>
              <a:lvl1pPr>
                <a:defRPr sz="1600">
                  <a:solidFill>
                    <a:srgbClr val="0070C0"/>
                  </a:solidFill>
                </a:defRPr>
              </a:lvl1pPr>
            </a:lstStyle>
            <a:p>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协商主</a:t>
              </a: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en-US" altLang="zh-C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Slave</a:t>
              </a:r>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a:extLst>
                <a:ext uri="{FF2B5EF4-FFF2-40B4-BE49-F238E27FC236}">
                  <a16:creationId xmlns:a16="http://schemas.microsoft.com/office/drawing/2014/main" id="{FC954550-B0FC-4574-91B5-2D2AFC04FB8C}"/>
                </a:ext>
              </a:extLst>
            </p:cNvPr>
            <p:cNvCxnSpPr>
              <a:cxnSpLocks/>
              <a:stCxn id="28" idx="1"/>
            </p:cNvCxnSpPr>
            <p:nvPr/>
          </p:nvCxnSpPr>
          <p:spPr>
            <a:xfrm flipH="1">
              <a:off x="2545389" y="3525655"/>
              <a:ext cx="1434054" cy="1303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5F9FF0D8-0F22-4100-9258-5F28D717F8F1}"/>
                </a:ext>
              </a:extLst>
            </p:cNvPr>
            <p:cNvCxnSpPr>
              <a:cxnSpLocks/>
              <a:stCxn id="28" idx="3"/>
            </p:cNvCxnSpPr>
            <p:nvPr/>
          </p:nvCxnSpPr>
          <p:spPr>
            <a:xfrm>
              <a:off x="6705600" y="3525655"/>
              <a:ext cx="1524000"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E28967A6-782F-4B87-A5A3-B4ADB57FB426}"/>
              </a:ext>
            </a:extLst>
          </p:cNvPr>
          <p:cNvGrpSpPr/>
          <p:nvPr/>
        </p:nvGrpSpPr>
        <p:grpSpPr>
          <a:xfrm>
            <a:off x="2920526" y="4276888"/>
            <a:ext cx="5710629" cy="338554"/>
            <a:chOff x="2545390" y="3996300"/>
            <a:chExt cx="5710629" cy="338554"/>
          </a:xfrm>
        </p:grpSpPr>
        <p:sp>
          <p:nvSpPr>
            <p:cNvPr id="34" name="文本框 33"/>
            <p:cNvSpPr txBox="1"/>
            <p:nvPr/>
          </p:nvSpPr>
          <p:spPr>
            <a:xfrm>
              <a:off x="3819510" y="3996300"/>
              <a:ext cx="3278462" cy="338554"/>
            </a:xfrm>
            <a:prstGeom prst="rect">
              <a:avLst/>
            </a:prstGeom>
            <a:noFill/>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 相互</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描述各自的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（摘要信息）</a:t>
              </a:r>
            </a:p>
          </p:txBody>
        </p:sp>
        <p:cxnSp>
          <p:nvCxnSpPr>
            <p:cNvPr id="45" name="直接箭头连接符 44">
              <a:extLst>
                <a:ext uri="{FF2B5EF4-FFF2-40B4-BE49-F238E27FC236}">
                  <a16:creationId xmlns:a16="http://schemas.microsoft.com/office/drawing/2014/main" id="{7E5F2228-6218-431C-86B0-0073BEC5DDE9}"/>
                </a:ext>
              </a:extLst>
            </p:cNvPr>
            <p:cNvCxnSpPr>
              <a:cxnSpLocks/>
              <a:stCxn id="34" idx="1"/>
            </p:cNvCxnSpPr>
            <p:nvPr/>
          </p:nvCxnSpPr>
          <p:spPr>
            <a:xfrm flipH="1">
              <a:off x="2545390" y="4165577"/>
              <a:ext cx="1274120"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442F518-F7DD-4DC6-BBF8-8B05398EC58C}"/>
                </a:ext>
              </a:extLst>
            </p:cNvPr>
            <p:cNvCxnSpPr>
              <a:cxnSpLocks/>
              <a:stCxn id="34" idx="3"/>
            </p:cNvCxnSpPr>
            <p:nvPr/>
          </p:nvCxnSpPr>
          <p:spPr>
            <a:xfrm>
              <a:off x="7097972" y="4165577"/>
              <a:ext cx="1158047"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477746C3-4F68-465A-A620-B5D1AD493381}"/>
              </a:ext>
            </a:extLst>
          </p:cNvPr>
          <p:cNvGrpSpPr/>
          <p:nvPr/>
        </p:nvGrpSpPr>
        <p:grpSpPr>
          <a:xfrm>
            <a:off x="2920525" y="5073898"/>
            <a:ext cx="5710630" cy="338554"/>
            <a:chOff x="2545389" y="4648810"/>
            <a:chExt cx="5710630" cy="338554"/>
          </a:xfrm>
        </p:grpSpPr>
        <p:sp>
          <p:nvSpPr>
            <p:cNvPr id="38" name="文本框 37"/>
            <p:cNvSpPr txBox="1"/>
            <p:nvPr/>
          </p:nvSpPr>
          <p:spPr>
            <a:xfrm>
              <a:off x="4044203" y="4648810"/>
              <a:ext cx="2661397" cy="338554"/>
            </a:xfrm>
            <a:prstGeom prst="rect">
              <a:avLst/>
            </a:prstGeom>
            <a:noFill/>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 更新</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，同步双方</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a:extLst>
                <a:ext uri="{FF2B5EF4-FFF2-40B4-BE49-F238E27FC236}">
                  <a16:creationId xmlns:a16="http://schemas.microsoft.com/office/drawing/2014/main" id="{99962E9B-A60A-40EC-8604-A9702FD29B48}"/>
                </a:ext>
              </a:extLst>
            </p:cNvPr>
            <p:cNvCxnSpPr>
              <a:cxnSpLocks/>
              <a:stCxn id="38" idx="1"/>
            </p:cNvCxnSpPr>
            <p:nvPr/>
          </p:nvCxnSpPr>
          <p:spPr>
            <a:xfrm flipH="1">
              <a:off x="2545389" y="4818087"/>
              <a:ext cx="1498814" cy="3885"/>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E58319F-2203-49CE-AA7B-5A539B78A0D7}"/>
                </a:ext>
              </a:extLst>
            </p:cNvPr>
            <p:cNvCxnSpPr>
              <a:cxnSpLocks/>
              <a:stCxn id="38" idx="3"/>
            </p:cNvCxnSpPr>
            <p:nvPr/>
          </p:nvCxnSpPr>
          <p:spPr>
            <a:xfrm>
              <a:off x="6705600" y="4818087"/>
              <a:ext cx="1550419" cy="3885"/>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7954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09333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10483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380791" y="2814743"/>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0066" y="2963861"/>
            <a:ext cx="3355847" cy="553998"/>
          </a:xfrm>
          <a:prstGeom prst="rect">
            <a:avLst/>
          </a:prstGeom>
          <a:noFill/>
        </p:spPr>
        <p:txBody>
          <a:bodyPr wrap="square" rtlCol="0">
            <a:spAutoFit/>
          </a:bodyPr>
          <a:lstStyle/>
          <a:p>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）了，将它添加到我的邻居表。邻居表中</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状态为</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Init</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p:cNvCxnSpPr>
            <a:cxnSpLocks/>
          </p:cNvCxnSpPr>
          <p:nvPr/>
        </p:nvCxnSpPr>
        <p:spPr>
          <a:xfrm>
            <a:off x="3407727" y="3857771"/>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256249"/>
            <a:ext cx="4970619" cy="584775"/>
          </a:xfrm>
          <a:prstGeom prst="rect">
            <a:avLst/>
          </a:prstGeom>
          <a:noFill/>
        </p:spPr>
        <p:txBody>
          <a:bodyPr wrap="square" rtlCol="0">
            <a:spAutoFit/>
          </a:bodyPr>
          <a:lstStyle/>
          <a:p>
            <a:pPr algn="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，我发现了邻居</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4994301"/>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4384541"/>
            <a:ext cx="4772011"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，我发现了邻居</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p>
        </p:txBody>
      </p:sp>
      <p:cxnSp>
        <p:nvCxnSpPr>
          <p:cNvPr id="28" name="直接箭头连接符 27"/>
          <p:cNvCxnSpPr>
            <a:cxnSpLocks/>
          </p:cNvCxnSpPr>
          <p:nvPr/>
        </p:nvCxnSpPr>
        <p:spPr>
          <a:xfrm>
            <a:off x="3361959" y="2078703"/>
            <a:ext cx="0" cy="404117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p:cNvCxnSpPr>
          <p:nvPr/>
        </p:nvCxnSpPr>
        <p:spPr>
          <a:xfrm flipH="1">
            <a:off x="8289248" y="2063843"/>
            <a:ext cx="9" cy="405603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5183170" y="5459546"/>
            <a:ext cx="1476312"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我们是</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邻居了</a:t>
            </a:r>
          </a:p>
        </p:txBody>
      </p:sp>
      <p:sp>
        <p:nvSpPr>
          <p:cNvPr id="52" name="文本框 51"/>
          <p:cNvSpPr txBox="1"/>
          <p:nvPr/>
        </p:nvSpPr>
        <p:spPr>
          <a:xfrm>
            <a:off x="3392365" y="2209058"/>
            <a:ext cx="3585825"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，我还不知道链路上有谁</a:t>
            </a:r>
          </a:p>
        </p:txBody>
      </p:sp>
      <p:sp>
        <p:nvSpPr>
          <p:cNvPr id="53" name="文本框 52"/>
          <p:cNvSpPr txBox="1"/>
          <p:nvPr/>
        </p:nvSpPr>
        <p:spPr>
          <a:xfrm>
            <a:off x="8385489" y="5110534"/>
            <a:ext cx="2849926" cy="553998"/>
          </a:xfrm>
          <a:prstGeom prst="rect">
            <a:avLst/>
          </a:prstGeom>
          <a:noFill/>
        </p:spPr>
        <p:txBody>
          <a:bodyPr wrap="square" rtlCol="0">
            <a:spAutoFit/>
          </a:bodyPr>
          <a:lstStyle/>
          <a:p>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发现我了，我在邻居表中将</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的状态切换到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457201" y="4060552"/>
            <a:ext cx="2959100" cy="784830"/>
          </a:xfrm>
          <a:prstGeom prst="rect">
            <a:avLst/>
          </a:prstGeom>
          <a:noFill/>
        </p:spPr>
        <p:txBody>
          <a:bodyPr wrap="square" rtlCol="0">
            <a:spAutoFit/>
          </a:bodyPr>
          <a:lstStyle/>
          <a:p>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）了，将它添加到我的邻居表。由于</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发现我了，所以邻居表中</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的状态为</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3" name="图片 22">
            <a:extLst>
              <a:ext uri="{FF2B5EF4-FFF2-40B4-BE49-F238E27FC236}">
                <a16:creationId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572446"/>
            <a:ext cx="540000" cy="442800"/>
          </a:xfrm>
          <a:prstGeom prst="rect">
            <a:avLst/>
          </a:prstGeom>
        </p:spPr>
      </p:pic>
      <p:cxnSp>
        <p:nvCxnSpPr>
          <p:cNvPr id="24" name="直接连接符 23">
            <a:extLst>
              <a:ext uri="{FF2B5EF4-FFF2-40B4-BE49-F238E27FC236}">
                <a16:creationId xmlns:a16="http://schemas.microsoft.com/office/drawing/2014/main" id="{8C6058FB-1E80-4BD7-AC0D-A10B3859BE70}"/>
              </a:ext>
            </a:extLst>
          </p:cNvPr>
          <p:cNvCxnSpPr>
            <a:stCxn id="23" idx="3"/>
            <a:endCxn id="25" idx="1"/>
          </p:cNvCxnSpPr>
          <p:nvPr/>
        </p:nvCxnSpPr>
        <p:spPr>
          <a:xfrm>
            <a:off x="3650791" y="1793846"/>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572446"/>
            <a:ext cx="540000" cy="442800"/>
          </a:xfrm>
          <a:prstGeom prst="rect">
            <a:avLst/>
          </a:prstGeom>
        </p:spPr>
      </p:pic>
      <p:sp>
        <p:nvSpPr>
          <p:cNvPr id="26" name="文本框 25">
            <a:extLst>
              <a:ext uri="{FF2B5EF4-FFF2-40B4-BE49-F238E27FC236}">
                <a16:creationId xmlns:a16="http://schemas.microsoft.com/office/drawing/2014/main" id="{370D4CEE-2937-409B-8CB6-76629FE461DF}"/>
              </a:ext>
            </a:extLst>
          </p:cNvPr>
          <p:cNvSpPr txBox="1"/>
          <p:nvPr/>
        </p:nvSpPr>
        <p:spPr>
          <a:xfrm>
            <a:off x="2570791" y="164924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572F7211-E36B-47A2-AF89-C19846B0444B}"/>
              </a:ext>
            </a:extLst>
          </p:cNvPr>
          <p:cNvSpPr txBox="1"/>
          <p:nvPr/>
        </p:nvSpPr>
        <p:spPr>
          <a:xfrm>
            <a:off x="8640388" y="162456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a:extLst>
              <a:ext uri="{FF2B5EF4-FFF2-40B4-BE49-F238E27FC236}">
                <a16:creationId xmlns:a16="http://schemas.microsoft.com/office/drawing/2014/main" id="{FB208F54-8AC9-4B27-89B6-FC27791CAB17}"/>
              </a:ext>
            </a:extLst>
          </p:cNvPr>
          <p:cNvSpPr txBox="1"/>
          <p:nvPr/>
        </p:nvSpPr>
        <p:spPr>
          <a:xfrm>
            <a:off x="8377035" y="2595827"/>
            <a:ext cx="790653"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Init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a:extLst>
              <a:ext uri="{FF2B5EF4-FFF2-40B4-BE49-F238E27FC236}">
                <a16:creationId xmlns:a16="http://schemas.microsoft.com/office/drawing/2014/main" id="{273533DD-D0B1-4E8A-8203-D967A1A5B0E4}"/>
              </a:ext>
            </a:extLst>
          </p:cNvPr>
          <p:cNvSpPr txBox="1"/>
          <p:nvPr/>
        </p:nvSpPr>
        <p:spPr>
          <a:xfrm>
            <a:off x="8326235" y="4788667"/>
            <a:ext cx="790653"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2-way</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a:extLst>
              <a:ext uri="{FF2B5EF4-FFF2-40B4-BE49-F238E27FC236}">
                <a16:creationId xmlns:a16="http://schemas.microsoft.com/office/drawing/2014/main" id="{CA7C74E9-AC2E-4C70-93C1-8511F37E74B9}"/>
              </a:ext>
            </a:extLst>
          </p:cNvPr>
          <p:cNvSpPr txBox="1"/>
          <p:nvPr/>
        </p:nvSpPr>
        <p:spPr>
          <a:xfrm>
            <a:off x="2583012" y="3660545"/>
            <a:ext cx="790653"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2-way</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25774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- 2&amp;3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061435"/>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072935"/>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380791" y="2680228"/>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490041"/>
            <a:ext cx="1190097"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Ex-start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p:cNvCxnSpPr>
            <a:cxnSpLocks/>
          </p:cNvCxnSpPr>
          <p:nvPr/>
        </p:nvCxnSpPr>
        <p:spPr>
          <a:xfrm>
            <a:off x="3407727" y="3528184"/>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2997002"/>
            <a:ext cx="4970619" cy="523220"/>
          </a:xfrm>
          <a:prstGeom prst="rect">
            <a:avLst/>
          </a:prstGeom>
          <a:noFill/>
        </p:spPr>
        <p:txBody>
          <a:bodyPr wrap="square" rtlCol="0">
            <a:spAutoFit/>
          </a:bodyPr>
          <a:lstStyle/>
          <a:p>
            <a:pPr algn="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（内容为空，序列号为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pPr algn="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4494026"/>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3954606"/>
            <a:ext cx="4772011" cy="523220"/>
          </a:xfrm>
          <a:prstGeom prst="rect">
            <a:avLst/>
          </a:prstGeom>
          <a:noFill/>
        </p:spPr>
        <p:txBody>
          <a:bodyPr wrap="square" rtlCol="0">
            <a:spAutoFit/>
          </a:bodyPr>
          <a:lstStyle/>
          <a:p>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这是我的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摘要信息</a:t>
            </a:r>
          </a:p>
        </p:txBody>
      </p:sp>
      <p:cxnSp>
        <p:nvCxnSpPr>
          <p:cNvPr id="28" name="直接箭头连接符 27"/>
          <p:cNvCxnSpPr>
            <a:cxnSpLocks/>
            <a:stCxn id="23" idx="2"/>
            <a:endCxn id="40" idx="0"/>
          </p:cNvCxnSpPr>
          <p:nvPr/>
        </p:nvCxnSpPr>
        <p:spPr>
          <a:xfrm>
            <a:off x="3396868" y="1983347"/>
            <a:ext cx="0" cy="349989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p:cNvCxnSpPr>
          <p:nvPr/>
        </p:nvCxnSpPr>
        <p:spPr>
          <a:xfrm>
            <a:off x="8330822" y="1983347"/>
            <a:ext cx="0" cy="3718676"/>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92365" y="2144883"/>
            <a:ext cx="3974603" cy="523220"/>
          </a:xfrm>
          <a:prstGeom prst="rect">
            <a:avLst/>
          </a:prstGeom>
          <a:noFill/>
        </p:spPr>
        <p:txBody>
          <a:bodyPr wrap="square" rtlCol="0">
            <a:spAutoFit/>
          </a:bodyPr>
          <a:lstStyle/>
          <a:p>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（内容为空，序列号为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X</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1.1.1.1</a:t>
            </a:r>
          </a:p>
        </p:txBody>
      </p:sp>
      <p:sp>
        <p:nvSpPr>
          <p:cNvPr id="53" name="文本框 52"/>
          <p:cNvSpPr txBox="1"/>
          <p:nvPr/>
        </p:nvSpPr>
        <p:spPr>
          <a:xfrm>
            <a:off x="8395767" y="4637992"/>
            <a:ext cx="3226772" cy="523220"/>
          </a:xfrm>
          <a:prstGeom prst="rect">
            <a:avLst/>
          </a:prstGeom>
          <a:noFill/>
        </p:spPr>
        <p:txBody>
          <a:bodyPr wrap="square" rtlCol="0">
            <a:spAutoFit/>
          </a:bodyPr>
          <a:lstStyle/>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Exchange</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阶段，双方交换</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报文，用于描述自己所拥有的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的摘要信息。</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578721" y="2515026"/>
            <a:ext cx="2846283"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Ex-start</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 Start</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3" name="图片 22">
            <a:extLst>
              <a:ext uri="{FF2B5EF4-FFF2-40B4-BE49-F238E27FC236}">
                <a16:creationId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26868" y="1540547"/>
            <a:ext cx="540000" cy="442800"/>
          </a:xfrm>
          <a:prstGeom prst="rect">
            <a:avLst/>
          </a:prstGeom>
        </p:spPr>
      </p:pic>
      <p:cxnSp>
        <p:nvCxnSpPr>
          <p:cNvPr id="24" name="直接连接符 23">
            <a:extLst>
              <a:ext uri="{FF2B5EF4-FFF2-40B4-BE49-F238E27FC236}">
                <a16:creationId xmlns:a16="http://schemas.microsoft.com/office/drawing/2014/main" id="{8C6058FB-1E80-4BD7-AC0D-A10B3859BE70}"/>
              </a:ext>
            </a:extLst>
          </p:cNvPr>
          <p:cNvCxnSpPr>
            <a:stCxn id="23" idx="3"/>
            <a:endCxn id="25" idx="1"/>
          </p:cNvCxnSpPr>
          <p:nvPr/>
        </p:nvCxnSpPr>
        <p:spPr>
          <a:xfrm>
            <a:off x="3666868" y="1761947"/>
            <a:ext cx="4393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60822" y="1540547"/>
            <a:ext cx="540000" cy="442800"/>
          </a:xfrm>
          <a:prstGeom prst="rect">
            <a:avLst/>
          </a:prstGeom>
        </p:spPr>
      </p:pic>
      <p:sp>
        <p:nvSpPr>
          <p:cNvPr id="26" name="文本框 25">
            <a:extLst>
              <a:ext uri="{FF2B5EF4-FFF2-40B4-BE49-F238E27FC236}">
                <a16:creationId xmlns:a16="http://schemas.microsoft.com/office/drawing/2014/main" id="{370D4CEE-2937-409B-8CB6-76629FE461DF}"/>
              </a:ext>
            </a:extLst>
          </p:cNvPr>
          <p:cNvSpPr txBox="1"/>
          <p:nvPr/>
        </p:nvSpPr>
        <p:spPr>
          <a:xfrm>
            <a:off x="2570791" y="1617344"/>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572F7211-E36B-47A2-AF89-C19846B0444B}"/>
              </a:ext>
            </a:extLst>
          </p:cNvPr>
          <p:cNvSpPr txBox="1"/>
          <p:nvPr/>
        </p:nvSpPr>
        <p:spPr>
          <a:xfrm>
            <a:off x="8640388" y="159267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a:extLst>
              <a:ext uri="{FF2B5EF4-FFF2-40B4-BE49-F238E27FC236}">
                <a16:creationId xmlns:a16="http://schemas.microsoft.com/office/drawing/2014/main" id="{7B1A66BA-275A-4145-8304-D99272FF9EAB}"/>
              </a:ext>
            </a:extLst>
          </p:cNvPr>
          <p:cNvCxnSpPr>
            <a:cxnSpLocks/>
          </p:cNvCxnSpPr>
          <p:nvPr/>
        </p:nvCxnSpPr>
        <p:spPr>
          <a:xfrm>
            <a:off x="3407727" y="5361607"/>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8DB8E31-E244-4A8A-95EE-54E464DD2C40}"/>
              </a:ext>
            </a:extLst>
          </p:cNvPr>
          <p:cNvSpPr txBox="1"/>
          <p:nvPr/>
        </p:nvSpPr>
        <p:spPr>
          <a:xfrm>
            <a:off x="3318629" y="4830425"/>
            <a:ext cx="4970619" cy="523220"/>
          </a:xfrm>
          <a:prstGeom prst="rect">
            <a:avLst/>
          </a:prstGeom>
          <a:noFill/>
        </p:spPr>
        <p:txBody>
          <a:bodyPr wrap="square" rtlCol="0">
            <a:spAutoFit/>
          </a:bodyPr>
          <a:lstStyle/>
          <a:p>
            <a:pPr algn="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（序列号</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Y+1</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递增）</a:t>
            </a:r>
          </a:p>
          <a:p>
            <a:pPr algn="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这是我的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摘要信息</a:t>
            </a:r>
          </a:p>
        </p:txBody>
      </p:sp>
      <p:sp>
        <p:nvSpPr>
          <p:cNvPr id="32" name="文本框 31">
            <a:extLst>
              <a:ext uri="{FF2B5EF4-FFF2-40B4-BE49-F238E27FC236}">
                <a16:creationId xmlns:a16="http://schemas.microsoft.com/office/drawing/2014/main" id="{DD97BDF6-552D-44B6-A53D-038294D9EAA7}"/>
              </a:ext>
            </a:extLst>
          </p:cNvPr>
          <p:cNvSpPr txBox="1"/>
          <p:nvPr/>
        </p:nvSpPr>
        <p:spPr>
          <a:xfrm>
            <a:off x="503582" y="3331908"/>
            <a:ext cx="2846283" cy="584775"/>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a:t>
            </a:r>
          </a:p>
          <a:p>
            <a:pPr algn="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（以</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更大的</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为主）</a:t>
            </a:r>
            <a:endPar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a:extLst>
              <a:ext uri="{FF2B5EF4-FFF2-40B4-BE49-F238E27FC236}">
                <a16:creationId xmlns:a16="http://schemas.microsoft.com/office/drawing/2014/main" id="{8A216664-666F-4CAB-90FA-D7BD11157BC5}"/>
              </a:ext>
            </a:extLst>
          </p:cNvPr>
          <p:cNvGrpSpPr/>
          <p:nvPr/>
        </p:nvGrpSpPr>
        <p:grpSpPr>
          <a:xfrm>
            <a:off x="5819096" y="5541135"/>
            <a:ext cx="298839" cy="69780"/>
            <a:chOff x="5819096" y="5764424"/>
            <a:chExt cx="298839" cy="69780"/>
          </a:xfrm>
        </p:grpSpPr>
        <p:sp>
          <p:nvSpPr>
            <p:cNvPr id="34" name="椭圆 33">
              <a:extLst>
                <a:ext uri="{FF2B5EF4-FFF2-40B4-BE49-F238E27FC236}">
                  <a16:creationId xmlns:a16="http://schemas.microsoft.com/office/drawing/2014/main" id="{D6EAF767-2187-4FC3-B841-CF0E34F4700A}"/>
                </a:ext>
              </a:extLst>
            </p:cNvPr>
            <p:cNvSpPr>
              <a:spLocks noChangeAspect="1"/>
            </p:cNvSpPr>
            <p:nvPr/>
          </p:nvSpPr>
          <p:spPr>
            <a:xfrm>
              <a:off x="5819096"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a16="http://schemas.microsoft.com/office/drawing/2014/main" id="{6D74DD74-2400-485F-9459-277F5BFBEFFB}"/>
                </a:ext>
              </a:extLst>
            </p:cNvPr>
            <p:cNvSpPr>
              <a:spLocks noChangeAspect="1"/>
            </p:cNvSpPr>
            <p:nvPr/>
          </p:nvSpPr>
          <p:spPr>
            <a:xfrm>
              <a:off x="5936543"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a16="http://schemas.microsoft.com/office/drawing/2014/main" id="{580B7DA0-6D45-4E4F-9A81-B14C8E62609F}"/>
                </a:ext>
              </a:extLst>
            </p:cNvPr>
            <p:cNvSpPr>
              <a:spLocks noChangeAspect="1"/>
            </p:cNvSpPr>
            <p:nvPr/>
          </p:nvSpPr>
          <p:spPr>
            <a:xfrm>
              <a:off x="6053989"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圆角矩形 38">
            <a:extLst>
              <a:ext uri="{FF2B5EF4-FFF2-40B4-BE49-F238E27FC236}">
                <a16:creationId xmlns:a16="http://schemas.microsoft.com/office/drawing/2014/main" id="{50E2A400-116E-46FD-BA6F-4ADB570782FE}"/>
              </a:ext>
            </a:extLst>
          </p:cNvPr>
          <p:cNvSpPr/>
          <p:nvPr/>
        </p:nvSpPr>
        <p:spPr>
          <a:xfrm>
            <a:off x="2474485" y="5483240"/>
            <a:ext cx="1844766" cy="591822"/>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我知道</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都有些什么内容了</a:t>
            </a:r>
          </a:p>
        </p:txBody>
      </p:sp>
      <p:sp>
        <p:nvSpPr>
          <p:cNvPr id="42" name="圆角矩形 38">
            <a:extLst>
              <a:ext uri="{FF2B5EF4-FFF2-40B4-BE49-F238E27FC236}">
                <a16:creationId xmlns:a16="http://schemas.microsoft.com/office/drawing/2014/main" id="{92A8C120-7BBE-4623-BF13-9436B62809ED}"/>
              </a:ext>
            </a:extLst>
          </p:cNvPr>
          <p:cNvSpPr/>
          <p:nvPr/>
        </p:nvSpPr>
        <p:spPr>
          <a:xfrm>
            <a:off x="7408439" y="5483240"/>
            <a:ext cx="1844766" cy="676767"/>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我知道</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都有些什么内容了</a:t>
            </a:r>
          </a:p>
        </p:txBody>
      </p:sp>
      <p:sp>
        <p:nvSpPr>
          <p:cNvPr id="43" name="文本框 42">
            <a:extLst>
              <a:ext uri="{FF2B5EF4-FFF2-40B4-BE49-F238E27FC236}">
                <a16:creationId xmlns:a16="http://schemas.microsoft.com/office/drawing/2014/main" id="{7B16AD9E-08A9-4A3E-837B-99814551D5C9}"/>
              </a:ext>
            </a:extLst>
          </p:cNvPr>
          <p:cNvSpPr txBox="1"/>
          <p:nvPr/>
        </p:nvSpPr>
        <p:spPr>
          <a:xfrm>
            <a:off x="8395767" y="4303743"/>
            <a:ext cx="1190097"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4676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- 4</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954135"/>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965635"/>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414802" y="2446316"/>
            <a:ext cx="4874455"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256129"/>
            <a:ext cx="1190097"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Loading</a:t>
            </a:r>
          </a:p>
        </p:txBody>
      </p:sp>
      <p:cxnSp>
        <p:nvCxnSpPr>
          <p:cNvPr id="48" name="直接箭头连接符 47"/>
          <p:cNvCxnSpPr>
            <a:cxnSpLocks/>
          </p:cNvCxnSpPr>
          <p:nvPr/>
        </p:nvCxnSpPr>
        <p:spPr>
          <a:xfrm>
            <a:off x="3407727" y="3144372"/>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2542850"/>
            <a:ext cx="4970619" cy="584775"/>
          </a:xfrm>
          <a:prstGeom prst="rect">
            <a:avLst/>
          </a:prstGeom>
          <a:noFill/>
        </p:spPr>
        <p:txBody>
          <a:bodyPr wrap="square" rtlCol="0">
            <a:spAutoFit/>
          </a:bodyPr>
          <a:lstStyle/>
          <a:p>
            <a:pPr algn="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LSU</a:t>
            </a:r>
            <a:endParaRPr lang="zh-CN" altLang="en-US" sz="1600" b="1">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这是你请求的</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xx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3885364"/>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23" idx="2"/>
            <a:endCxn id="40" idx="0"/>
          </p:cNvCxnSpPr>
          <p:nvPr/>
        </p:nvCxnSpPr>
        <p:spPr>
          <a:xfrm>
            <a:off x="3386666" y="1749435"/>
            <a:ext cx="0"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a:endCxn id="42" idx="0"/>
          </p:cNvCxnSpPr>
          <p:nvPr/>
        </p:nvCxnSpPr>
        <p:spPr>
          <a:xfrm>
            <a:off x="8294337" y="1749435"/>
            <a:ext cx="1"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92365" y="1840631"/>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LSR</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我要请求</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xx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sv-SE"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2120900" y="2268414"/>
            <a:ext cx="1139004"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Loading</a:t>
            </a:r>
          </a:p>
        </p:txBody>
      </p:sp>
      <p:pic>
        <p:nvPicPr>
          <p:cNvPr id="23" name="图片 22">
            <a:extLst>
              <a:ext uri="{FF2B5EF4-FFF2-40B4-BE49-F238E27FC236}">
                <a16:creationId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6666" y="1306635"/>
            <a:ext cx="540000" cy="442800"/>
          </a:xfrm>
          <a:prstGeom prst="rect">
            <a:avLst/>
          </a:prstGeom>
        </p:spPr>
      </p:pic>
      <p:cxnSp>
        <p:nvCxnSpPr>
          <p:cNvPr id="24" name="直接连接符 23">
            <a:extLst>
              <a:ext uri="{FF2B5EF4-FFF2-40B4-BE49-F238E27FC236}">
                <a16:creationId xmlns:a16="http://schemas.microsoft.com/office/drawing/2014/main" id="{8C6058FB-1E80-4BD7-AC0D-A10B3859BE70}"/>
              </a:ext>
            </a:extLst>
          </p:cNvPr>
          <p:cNvCxnSpPr>
            <a:stCxn id="23" idx="3"/>
            <a:endCxn id="25" idx="1"/>
          </p:cNvCxnSpPr>
          <p:nvPr/>
        </p:nvCxnSpPr>
        <p:spPr>
          <a:xfrm>
            <a:off x="3656666" y="1528035"/>
            <a:ext cx="43676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4337" y="1306635"/>
            <a:ext cx="540000" cy="442800"/>
          </a:xfrm>
          <a:prstGeom prst="rect">
            <a:avLst/>
          </a:prstGeom>
        </p:spPr>
      </p:pic>
      <p:sp>
        <p:nvSpPr>
          <p:cNvPr id="26" name="文本框 25">
            <a:extLst>
              <a:ext uri="{FF2B5EF4-FFF2-40B4-BE49-F238E27FC236}">
                <a16:creationId xmlns:a16="http://schemas.microsoft.com/office/drawing/2014/main" id="{370D4CEE-2937-409B-8CB6-76629FE461DF}"/>
              </a:ext>
            </a:extLst>
          </p:cNvPr>
          <p:cNvSpPr txBox="1"/>
          <p:nvPr/>
        </p:nvSpPr>
        <p:spPr>
          <a:xfrm>
            <a:off x="2570791" y="1383432"/>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572F7211-E36B-47A2-AF89-C19846B0444B}"/>
              </a:ext>
            </a:extLst>
          </p:cNvPr>
          <p:cNvSpPr txBox="1"/>
          <p:nvPr/>
        </p:nvSpPr>
        <p:spPr>
          <a:xfrm>
            <a:off x="8640388" y="1358758"/>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a:extLst>
              <a:ext uri="{FF2B5EF4-FFF2-40B4-BE49-F238E27FC236}">
                <a16:creationId xmlns:a16="http://schemas.microsoft.com/office/drawing/2014/main" id="{7B1A66BA-275A-4145-8304-D99272FF9EAB}"/>
              </a:ext>
            </a:extLst>
          </p:cNvPr>
          <p:cNvCxnSpPr>
            <a:cxnSpLocks/>
          </p:cNvCxnSpPr>
          <p:nvPr/>
        </p:nvCxnSpPr>
        <p:spPr>
          <a:xfrm>
            <a:off x="3407727" y="4618034"/>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D97BDF6-552D-44B6-A53D-038294D9EAA7}"/>
              </a:ext>
            </a:extLst>
          </p:cNvPr>
          <p:cNvSpPr txBox="1"/>
          <p:nvPr/>
        </p:nvSpPr>
        <p:spPr>
          <a:xfrm>
            <a:off x="2558167" y="4941671"/>
            <a:ext cx="628768"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grpSp>
        <p:nvGrpSpPr>
          <p:cNvPr id="7" name="组合 6">
            <a:extLst>
              <a:ext uri="{FF2B5EF4-FFF2-40B4-BE49-F238E27FC236}">
                <a16:creationId xmlns:a16="http://schemas.microsoft.com/office/drawing/2014/main" id="{8A216664-666F-4CAB-90FA-D7BD11157BC5}"/>
              </a:ext>
            </a:extLst>
          </p:cNvPr>
          <p:cNvGrpSpPr/>
          <p:nvPr/>
        </p:nvGrpSpPr>
        <p:grpSpPr>
          <a:xfrm>
            <a:off x="5819096" y="5028930"/>
            <a:ext cx="298839" cy="69780"/>
            <a:chOff x="5819096" y="5764424"/>
            <a:chExt cx="298839" cy="69780"/>
          </a:xfrm>
        </p:grpSpPr>
        <p:sp>
          <p:nvSpPr>
            <p:cNvPr id="34" name="椭圆 33">
              <a:extLst>
                <a:ext uri="{FF2B5EF4-FFF2-40B4-BE49-F238E27FC236}">
                  <a16:creationId xmlns:a16="http://schemas.microsoft.com/office/drawing/2014/main" id="{D6EAF767-2187-4FC3-B841-CF0E34F4700A}"/>
                </a:ext>
              </a:extLst>
            </p:cNvPr>
            <p:cNvSpPr>
              <a:spLocks noChangeAspect="1"/>
            </p:cNvSpPr>
            <p:nvPr/>
          </p:nvSpPr>
          <p:spPr>
            <a:xfrm>
              <a:off x="5819096"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a16="http://schemas.microsoft.com/office/drawing/2014/main" id="{6D74DD74-2400-485F-9459-277F5BFBEFFB}"/>
                </a:ext>
              </a:extLst>
            </p:cNvPr>
            <p:cNvSpPr>
              <a:spLocks noChangeAspect="1"/>
            </p:cNvSpPr>
            <p:nvPr/>
          </p:nvSpPr>
          <p:spPr>
            <a:xfrm>
              <a:off x="5936543"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a16="http://schemas.microsoft.com/office/drawing/2014/main" id="{580B7DA0-6D45-4E4F-9A81-B14C8E62609F}"/>
                </a:ext>
              </a:extLst>
            </p:cNvPr>
            <p:cNvSpPr>
              <a:spLocks noChangeAspect="1"/>
            </p:cNvSpPr>
            <p:nvPr/>
          </p:nvSpPr>
          <p:spPr>
            <a:xfrm>
              <a:off x="6053989"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圆角矩形 38">
            <a:extLst>
              <a:ext uri="{FF2B5EF4-FFF2-40B4-BE49-F238E27FC236}">
                <a16:creationId xmlns:a16="http://schemas.microsoft.com/office/drawing/2014/main" id="{50E2A400-116E-46FD-BA6F-4ADB570782FE}"/>
              </a:ext>
            </a:extLst>
          </p:cNvPr>
          <p:cNvSpPr/>
          <p:nvPr/>
        </p:nvSpPr>
        <p:spPr>
          <a:xfrm>
            <a:off x="2301176" y="5486937"/>
            <a:ext cx="2170980"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我和</a:t>
            </a:r>
            <a:r>
              <a:rPr lang="en-US" altLang="zh-CN"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同步了</a:t>
            </a:r>
          </a:p>
        </p:txBody>
      </p:sp>
      <p:sp>
        <p:nvSpPr>
          <p:cNvPr id="42" name="圆角矩形 38">
            <a:extLst>
              <a:ext uri="{FF2B5EF4-FFF2-40B4-BE49-F238E27FC236}">
                <a16:creationId xmlns:a16="http://schemas.microsoft.com/office/drawing/2014/main" id="{92A8C120-7BBE-4623-BF13-9436B62809ED}"/>
              </a:ext>
            </a:extLst>
          </p:cNvPr>
          <p:cNvSpPr/>
          <p:nvPr/>
        </p:nvSpPr>
        <p:spPr>
          <a:xfrm>
            <a:off x="7208848" y="5486937"/>
            <a:ext cx="2170979"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我和</a:t>
            </a:r>
            <a:r>
              <a:rPr lang="en-US" altLang="zh-CN"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同步了</a:t>
            </a:r>
          </a:p>
        </p:txBody>
      </p:sp>
      <p:sp>
        <p:nvSpPr>
          <p:cNvPr id="33" name="文本框 32">
            <a:extLst>
              <a:ext uri="{FF2B5EF4-FFF2-40B4-BE49-F238E27FC236}">
                <a16:creationId xmlns:a16="http://schemas.microsoft.com/office/drawing/2014/main" id="{AC743D48-1133-4969-A3DF-466F946657A2}"/>
              </a:ext>
            </a:extLst>
          </p:cNvPr>
          <p:cNvSpPr txBox="1"/>
          <p:nvPr/>
        </p:nvSpPr>
        <p:spPr>
          <a:xfrm>
            <a:off x="8388423" y="4941671"/>
            <a:ext cx="628768"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sp>
        <p:nvSpPr>
          <p:cNvPr id="45" name="文本框 44">
            <a:extLst>
              <a:ext uri="{FF2B5EF4-FFF2-40B4-BE49-F238E27FC236}">
                <a16:creationId xmlns:a16="http://schemas.microsoft.com/office/drawing/2014/main" id="{5E9C7D41-2FAF-4A06-AE1B-B950D3BDA895}"/>
              </a:ext>
            </a:extLst>
          </p:cNvPr>
          <p:cNvSpPr txBox="1"/>
          <p:nvPr/>
        </p:nvSpPr>
        <p:spPr>
          <a:xfrm>
            <a:off x="3392365" y="4010631"/>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LSR</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我要请求</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yy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sv-SE"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a:extLst>
              <a:ext uri="{FF2B5EF4-FFF2-40B4-BE49-F238E27FC236}">
                <a16:creationId xmlns:a16="http://schemas.microsoft.com/office/drawing/2014/main" id="{6858B7B5-3664-423A-A7BB-F8A1C3C5ABD9}"/>
              </a:ext>
            </a:extLst>
          </p:cNvPr>
          <p:cNvSpPr txBox="1"/>
          <p:nvPr/>
        </p:nvSpPr>
        <p:spPr>
          <a:xfrm>
            <a:off x="3392365" y="3276321"/>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 ACK</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确认收到</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LSU</a:t>
            </a:r>
          </a:p>
        </p:txBody>
      </p:sp>
    </p:spTree>
    <p:extLst>
      <p:ext uri="{BB962C8B-B14F-4D97-AF65-F5344CB8AC3E}">
        <p14:creationId xmlns:p14="http://schemas.microsoft.com/office/powerpoint/2010/main" val="3681436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FA675-C3F6-454B-A64D-EA0E6BF753B1}"/>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邻居表回顾</a:t>
            </a:r>
          </a:p>
        </p:txBody>
      </p:sp>
      <p:sp>
        <p:nvSpPr>
          <p:cNvPr id="3" name="文本框 2">
            <a:extLst>
              <a:ext uri="{FF2B5EF4-FFF2-40B4-BE49-F238E27FC236}">
                <a16:creationId xmlns:a16="http://schemas.microsoft.com/office/drawing/2014/main" id="{83ABD391-3FEF-4343-B1C9-4FE520D0CF70}"/>
              </a:ext>
            </a:extLst>
          </p:cNvPr>
          <p:cNvSpPr txBox="1"/>
          <p:nvPr/>
        </p:nvSpPr>
        <p:spPr>
          <a:xfrm>
            <a:off x="2648541" y="2303168"/>
            <a:ext cx="7548081" cy="358386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sz="1600" dirty="0">
                <a:solidFill>
                  <a:schemeClr val="tx1"/>
                </a:solidFill>
                <a:sym typeface="Huawei Sans" panose="020C0503030203020204" pitchFamily="34" charset="0"/>
              </a:rPr>
              <a:t>&lt;R1&gt; display </a:t>
            </a:r>
            <a:r>
              <a:rPr lang="en-US" altLang="zh-CN" sz="1600" dirty="0" err="1">
                <a:solidFill>
                  <a:schemeClr val="tx1"/>
                </a:solidFill>
                <a:sym typeface="Huawei Sans" panose="020C0503030203020204" pitchFamily="34" charset="0"/>
              </a:rPr>
              <a:t>ospf</a:t>
            </a:r>
            <a:r>
              <a:rPr lang="en-US" altLang="zh-CN" sz="1600" dirty="0">
                <a:solidFill>
                  <a:schemeClr val="tx1"/>
                </a:solidFill>
                <a:sym typeface="Huawei Sans" panose="020C0503030203020204" pitchFamily="34" charset="0"/>
              </a:rPr>
              <a:t> peer   </a:t>
            </a:r>
          </a:p>
          <a:p>
            <a:pPr>
              <a:lnSpc>
                <a:spcPct val="130000"/>
              </a:lnSpc>
            </a:pPr>
            <a:r>
              <a:rPr lang="en-US" altLang="zh-CN" sz="1600" dirty="0">
                <a:solidFill>
                  <a:schemeClr val="tx1"/>
                </a:solidFill>
                <a:sym typeface="Huawei Sans" panose="020C0503030203020204" pitchFamily="34" charset="0"/>
              </a:rPr>
              <a:t>    OSPF Process 1 with Router ID 1.1.1.1           </a:t>
            </a:r>
          </a:p>
          <a:p>
            <a:pPr>
              <a:lnSpc>
                <a:spcPct val="130000"/>
              </a:lnSpc>
            </a:pPr>
            <a:r>
              <a:rPr lang="en-US" altLang="zh-CN" sz="1600" dirty="0">
                <a:solidFill>
                  <a:schemeClr val="tx1"/>
                </a:solidFill>
                <a:sym typeface="Huawei Sans" panose="020C0503030203020204" pitchFamily="34" charset="0"/>
              </a:rPr>
              <a:t>                       Neighbors </a:t>
            </a:r>
          </a:p>
          <a:p>
            <a:pPr>
              <a:lnSpc>
                <a:spcPct val="130000"/>
              </a:lnSpc>
            </a:pPr>
            <a:r>
              <a:rPr lang="en-US" altLang="zh-CN" sz="1600" dirty="0">
                <a:solidFill>
                  <a:schemeClr val="tx1"/>
                </a:solidFill>
                <a:sym typeface="Huawei Sans" panose="020C0503030203020204" pitchFamily="34" charset="0"/>
              </a:rPr>
              <a:t>Area 0.0.0.0 interface 10.1.1.1(</a:t>
            </a:r>
            <a:r>
              <a:rPr lang="en-US" altLang="zh-CN" sz="1600" dirty="0">
                <a:solidFill>
                  <a:schemeClr val="accent4">
                    <a:lumMod val="50000"/>
                  </a:schemeClr>
                </a:solidFill>
                <a:sym typeface="Huawei Sans" panose="020C0503030203020204" pitchFamily="34" charset="0"/>
              </a:rPr>
              <a:t>GigabitEthernet1/0/0</a:t>
            </a:r>
            <a:r>
              <a:rPr lang="en-US" altLang="zh-CN" sz="1600" dirty="0">
                <a:solidFill>
                  <a:schemeClr val="tx1"/>
                </a:solidFill>
                <a:sym typeface="Huawei Sans" panose="020C0503030203020204" pitchFamily="34" charset="0"/>
              </a:rPr>
              <a:t>)'s neighbors </a:t>
            </a:r>
          </a:p>
          <a:p>
            <a:pPr>
              <a:lnSpc>
                <a:spcPct val="130000"/>
              </a:lnSpc>
            </a:pPr>
            <a:r>
              <a:rPr lang="en-US" altLang="zh-CN" sz="1600" dirty="0">
                <a:solidFill>
                  <a:schemeClr val="accent4">
                    <a:lumMod val="50000"/>
                  </a:schemeClr>
                </a:solidFill>
                <a:sym typeface="Huawei Sans" panose="020C0503030203020204" pitchFamily="34" charset="0"/>
              </a:rPr>
              <a:t>Router ID: 2.2.2.2    </a:t>
            </a:r>
            <a:r>
              <a:rPr lang="en-US" altLang="zh-CN" sz="1600" dirty="0">
                <a:solidFill>
                  <a:schemeClr val="tx1"/>
                </a:solidFill>
                <a:sym typeface="Huawei Sans" panose="020C0503030203020204" pitchFamily="34" charset="0"/>
              </a:rPr>
              <a:t>Address: 10.1.1.2    GR State: Normal  </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chemeClr val="accent4">
                    <a:lumMod val="50000"/>
                  </a:schemeClr>
                </a:solidFill>
                <a:sym typeface="Huawei Sans" panose="020C0503030203020204" pitchFamily="34" charset="0"/>
              </a:rPr>
              <a:t>State: Full  </a:t>
            </a:r>
            <a:r>
              <a:rPr lang="en-US" altLang="zh-CN" sz="1600" dirty="0" err="1">
                <a:solidFill>
                  <a:schemeClr val="accent4">
                    <a:lumMod val="50000"/>
                  </a:schemeClr>
                </a:solidFill>
                <a:sym typeface="Huawei Sans" panose="020C0503030203020204" pitchFamily="34" charset="0"/>
              </a:rPr>
              <a:t>Mode:Nbr</a:t>
            </a:r>
            <a:r>
              <a:rPr lang="en-US" altLang="zh-CN" sz="1600" dirty="0">
                <a:solidFill>
                  <a:schemeClr val="accent4">
                    <a:lumMod val="50000"/>
                  </a:schemeClr>
                </a:solidFill>
                <a:sym typeface="Huawei Sans" panose="020C0503030203020204" pitchFamily="34" charset="0"/>
              </a:rPr>
              <a:t> is Master  </a:t>
            </a:r>
            <a:r>
              <a:rPr lang="en-US" altLang="zh-CN" sz="1600" dirty="0">
                <a:solidFill>
                  <a:schemeClr val="tx1"/>
                </a:solidFill>
                <a:sym typeface="Huawei Sans" panose="020C0503030203020204" pitchFamily="34" charset="0"/>
              </a:rPr>
              <a:t>Priority: 1   </a:t>
            </a:r>
          </a:p>
          <a:p>
            <a:pPr>
              <a:lnSpc>
                <a:spcPct val="130000"/>
              </a:lnSpc>
            </a:pPr>
            <a:r>
              <a:rPr lang="en-US" altLang="zh-CN" sz="1600" dirty="0">
                <a:solidFill>
                  <a:srgbClr val="EC7061"/>
                </a:solidFill>
                <a:sym typeface="Huawei Sans" panose="020C0503030203020204" pitchFamily="34" charset="0"/>
              </a:rPr>
              <a:t>    DR: 10.1.1.1  BDR: 10.1.1.2   </a:t>
            </a:r>
            <a:r>
              <a:rPr lang="en-US" altLang="zh-CN" sz="1600" dirty="0">
                <a:solidFill>
                  <a:schemeClr val="tx1"/>
                </a:solidFill>
                <a:sym typeface="Huawei Sans" panose="020C0503030203020204" pitchFamily="34" charset="0"/>
              </a:rPr>
              <a:t>MTU: 0   </a:t>
            </a:r>
          </a:p>
          <a:p>
            <a:pPr>
              <a:lnSpc>
                <a:spcPct val="130000"/>
              </a:lnSpc>
            </a:pPr>
            <a:r>
              <a:rPr lang="en-US" altLang="zh-CN" sz="1600" dirty="0">
                <a:sym typeface="Huawei Sans" panose="020C0503030203020204" pitchFamily="34" charset="0"/>
              </a:rPr>
              <a:t>    Dead timer due in 35  sec   </a:t>
            </a:r>
          </a:p>
          <a:p>
            <a:pPr>
              <a:lnSpc>
                <a:spcPct val="130000"/>
              </a:lnSpc>
            </a:pPr>
            <a:r>
              <a:rPr lang="en-US" altLang="zh-CN" sz="1600" dirty="0">
                <a:sym typeface="Huawei Sans" panose="020C0503030203020204" pitchFamily="34" charset="0"/>
              </a:rPr>
              <a:t>    </a:t>
            </a:r>
            <a:r>
              <a:rPr lang="en-US" altLang="zh-CN" sz="1600" dirty="0" err="1">
                <a:sym typeface="Huawei Sans" panose="020C0503030203020204" pitchFamily="34" charset="0"/>
              </a:rPr>
              <a:t>Retrans</a:t>
            </a:r>
            <a:r>
              <a:rPr lang="en-US" altLang="zh-CN" sz="1600" dirty="0">
                <a:sym typeface="Huawei Sans" panose="020C0503030203020204" pitchFamily="34" charset="0"/>
              </a:rPr>
              <a:t> timer interval: 5   </a:t>
            </a:r>
          </a:p>
          <a:p>
            <a:pPr>
              <a:lnSpc>
                <a:spcPct val="130000"/>
              </a:lnSpc>
            </a:pPr>
            <a:r>
              <a:rPr lang="en-US" altLang="zh-CN" sz="1600" dirty="0">
                <a:sym typeface="Huawei Sans" panose="020C0503030203020204" pitchFamily="34" charset="0"/>
              </a:rPr>
              <a:t>    Neighbor is up for 00:00:05   </a:t>
            </a:r>
          </a:p>
          <a:p>
            <a:pPr>
              <a:lnSpc>
                <a:spcPct val="130000"/>
              </a:lnSpc>
            </a:pPr>
            <a:r>
              <a:rPr lang="en-US" altLang="zh-CN" sz="1600" dirty="0">
                <a:sym typeface="Huawei Sans" panose="020C0503030203020204" pitchFamily="34" charset="0"/>
              </a:rPr>
              <a:t>    Authentication Sequence: [ 0 ]</a:t>
            </a:r>
            <a:endParaRPr lang="zh-CN" altLang="en-US" sz="1600" dirty="0">
              <a:sym typeface="Huawei Sans" panose="020C0503030203020204" pitchFamily="34" charset="0"/>
            </a:endParaRPr>
          </a:p>
        </p:txBody>
      </p:sp>
      <p:sp>
        <p:nvSpPr>
          <p:cNvPr id="4" name="文本框 3">
            <a:extLst>
              <a:ext uri="{FF2B5EF4-FFF2-40B4-BE49-F238E27FC236}">
                <a16:creationId xmlns:a16="http://schemas.microsoft.com/office/drawing/2014/main" id="{34442453-6AE5-4792-9102-C1749DD8CF76}"/>
              </a:ext>
            </a:extLst>
          </p:cNvPr>
          <p:cNvSpPr txBox="1"/>
          <p:nvPr/>
        </p:nvSpPr>
        <p:spPr>
          <a:xfrm>
            <a:off x="2493946" y="901950"/>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a:extLst>
              <a:ext uri="{FF2B5EF4-FFF2-40B4-BE49-F238E27FC236}">
                <a16:creationId xmlns:a16="http://schemas.microsoft.com/office/drawing/2014/main" id="{53AB9036-D448-4A04-8296-B81D36129F4D}"/>
              </a:ext>
            </a:extLst>
          </p:cNvPr>
          <p:cNvSpPr txBox="1"/>
          <p:nvPr/>
        </p:nvSpPr>
        <p:spPr>
          <a:xfrm>
            <a:off x="7269613" y="913450"/>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5">
            <a:extLst>
              <a:ext uri="{FF2B5EF4-FFF2-40B4-BE49-F238E27FC236}">
                <a16:creationId xmlns:a16="http://schemas.microsoft.com/office/drawing/2014/main" id="{DA848865-DC81-4478-B6BE-ED265A27FB7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381062"/>
            <a:ext cx="540000" cy="442800"/>
          </a:xfrm>
          <a:prstGeom prst="rect">
            <a:avLst/>
          </a:prstGeom>
        </p:spPr>
      </p:pic>
      <p:cxnSp>
        <p:nvCxnSpPr>
          <p:cNvPr id="7" name="直接连接符 6">
            <a:extLst>
              <a:ext uri="{FF2B5EF4-FFF2-40B4-BE49-F238E27FC236}">
                <a16:creationId xmlns:a16="http://schemas.microsoft.com/office/drawing/2014/main" id="{627EFDA7-6552-44EC-BA71-A9EC083A7FBB}"/>
              </a:ext>
            </a:extLst>
          </p:cNvPr>
          <p:cNvCxnSpPr>
            <a:stCxn id="6" idx="3"/>
            <a:endCxn id="8" idx="1"/>
          </p:cNvCxnSpPr>
          <p:nvPr/>
        </p:nvCxnSpPr>
        <p:spPr>
          <a:xfrm>
            <a:off x="3650791" y="1602462"/>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91DE05E-10DC-4B7B-9D25-694B9E5AC83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381062"/>
            <a:ext cx="540000" cy="442800"/>
          </a:xfrm>
          <a:prstGeom prst="rect">
            <a:avLst/>
          </a:prstGeom>
        </p:spPr>
      </p:pic>
      <p:sp>
        <p:nvSpPr>
          <p:cNvPr id="9" name="文本框 8">
            <a:extLst>
              <a:ext uri="{FF2B5EF4-FFF2-40B4-BE49-F238E27FC236}">
                <a16:creationId xmlns:a16="http://schemas.microsoft.com/office/drawing/2014/main" id="{28D461C1-1844-464B-B497-C98A025D1398}"/>
              </a:ext>
            </a:extLst>
          </p:cNvPr>
          <p:cNvSpPr txBox="1"/>
          <p:nvPr/>
        </p:nvSpPr>
        <p:spPr>
          <a:xfrm>
            <a:off x="2570791" y="14578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3848AF45-F868-4DEE-ABF6-8F1DB60BEFC8}"/>
              </a:ext>
            </a:extLst>
          </p:cNvPr>
          <p:cNvSpPr txBox="1"/>
          <p:nvPr/>
        </p:nvSpPr>
        <p:spPr>
          <a:xfrm>
            <a:off x="8640388" y="1433185"/>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 name="组合 10">
            <a:extLst>
              <a:ext uri="{FF2B5EF4-FFF2-40B4-BE49-F238E27FC236}">
                <a16:creationId xmlns:a16="http://schemas.microsoft.com/office/drawing/2014/main" id="{606660F1-5684-4470-97BA-A751E284537B}"/>
              </a:ext>
            </a:extLst>
          </p:cNvPr>
          <p:cNvGrpSpPr/>
          <p:nvPr/>
        </p:nvGrpSpPr>
        <p:grpSpPr>
          <a:xfrm>
            <a:off x="3612691" y="1604268"/>
            <a:ext cx="1903174" cy="567904"/>
            <a:chOff x="2134861" y="4974560"/>
            <a:chExt cx="1903174" cy="567904"/>
          </a:xfrm>
        </p:grpSpPr>
        <p:sp>
          <p:nvSpPr>
            <p:cNvPr id="12" name="文本框 11">
              <a:extLst>
                <a:ext uri="{FF2B5EF4-FFF2-40B4-BE49-F238E27FC236}">
                  <a16:creationId xmlns:a16="http://schemas.microsoft.com/office/drawing/2014/main" id="{4F901A96-3E3F-4ACE-8EC8-830363BDA2AC}"/>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a:extLst>
                <a:ext uri="{FF2B5EF4-FFF2-40B4-BE49-F238E27FC236}">
                  <a16:creationId xmlns:a16="http://schemas.microsoft.com/office/drawing/2014/main" id="{C5706939-532F-4207-A806-627F166089D9}"/>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4" name="组合 13">
            <a:extLst>
              <a:ext uri="{FF2B5EF4-FFF2-40B4-BE49-F238E27FC236}">
                <a16:creationId xmlns:a16="http://schemas.microsoft.com/office/drawing/2014/main" id="{1FA88839-0EA0-4E40-A219-256318B90724}"/>
              </a:ext>
            </a:extLst>
          </p:cNvPr>
          <p:cNvGrpSpPr/>
          <p:nvPr/>
        </p:nvGrpSpPr>
        <p:grpSpPr>
          <a:xfrm>
            <a:off x="7069968" y="1604268"/>
            <a:ext cx="1903174" cy="567904"/>
            <a:chOff x="2134861" y="4974560"/>
            <a:chExt cx="1903174" cy="567904"/>
          </a:xfrm>
        </p:grpSpPr>
        <p:sp>
          <p:nvSpPr>
            <p:cNvPr id="15" name="文本框 14">
              <a:extLst>
                <a:ext uri="{FF2B5EF4-FFF2-40B4-BE49-F238E27FC236}">
                  <a16:creationId xmlns:a16="http://schemas.microsoft.com/office/drawing/2014/main" id="{7C316202-CCDE-45AC-9581-18717C277E15}"/>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a:extLst>
                <a:ext uri="{FF2B5EF4-FFF2-40B4-BE49-F238E27FC236}">
                  <a16:creationId xmlns:a16="http://schemas.microsoft.com/office/drawing/2014/main" id="{A7043AA4-3E0F-43BC-B885-6C7C2A664E9B}"/>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8" name="直接箭头连接符 17">
            <a:extLst>
              <a:ext uri="{FF2B5EF4-FFF2-40B4-BE49-F238E27FC236}">
                <a16:creationId xmlns:a16="http://schemas.microsoft.com/office/drawing/2014/main" id="{27EE69D4-5045-430E-803F-330A79CEF3EE}"/>
              </a:ext>
            </a:extLst>
          </p:cNvPr>
          <p:cNvCxnSpPr/>
          <p:nvPr/>
        </p:nvCxnSpPr>
        <p:spPr>
          <a:xfrm flipH="1">
            <a:off x="7868093" y="2932382"/>
            <a:ext cx="590907" cy="46402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19">
            <a:extLst>
              <a:ext uri="{FF2B5EF4-FFF2-40B4-BE49-F238E27FC236}">
                <a16:creationId xmlns:a16="http://schemas.microsoft.com/office/drawing/2014/main" id="{6B867EEE-A2E5-451A-8829-C92C780DB53E}"/>
              </a:ext>
            </a:extLst>
          </p:cNvPr>
          <p:cNvSpPr/>
          <p:nvPr/>
        </p:nvSpPr>
        <p:spPr>
          <a:xfrm>
            <a:off x="8479086" y="2678927"/>
            <a:ext cx="2003262" cy="504056"/>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GE1/0/0</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接口上，在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Area0</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中发现了邻居</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9" name="直接箭头连接符 18">
            <a:extLst>
              <a:ext uri="{FF2B5EF4-FFF2-40B4-BE49-F238E27FC236}">
                <a16:creationId xmlns:a16="http://schemas.microsoft.com/office/drawing/2014/main" id="{6A55B6AE-4DCA-4513-855D-C1D4BB8A79DA}"/>
              </a:ext>
            </a:extLst>
          </p:cNvPr>
          <p:cNvCxnSpPr>
            <a:cxnSpLocks/>
            <a:stCxn id="20" idx="3"/>
          </p:cNvCxnSpPr>
          <p:nvPr/>
        </p:nvCxnSpPr>
        <p:spPr>
          <a:xfrm>
            <a:off x="2349500" y="3648434"/>
            <a:ext cx="320546" cy="9364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a:extLst>
              <a:ext uri="{FF2B5EF4-FFF2-40B4-BE49-F238E27FC236}">
                <a16:creationId xmlns:a16="http://schemas.microsoft.com/office/drawing/2014/main" id="{5A7E1133-2D49-4134-B133-827BCC3FA3CF}"/>
              </a:ext>
            </a:extLst>
          </p:cNvPr>
          <p:cNvSpPr/>
          <p:nvPr/>
        </p:nvSpPr>
        <p:spPr>
          <a:xfrm>
            <a:off x="611188" y="3396406"/>
            <a:ext cx="1738312" cy="504056"/>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2.2.2.2</a:t>
            </a:r>
          </a:p>
        </p:txBody>
      </p:sp>
      <p:cxnSp>
        <p:nvCxnSpPr>
          <p:cNvPr id="23" name="直接箭头连接符 22">
            <a:extLst>
              <a:ext uri="{FF2B5EF4-FFF2-40B4-BE49-F238E27FC236}">
                <a16:creationId xmlns:a16="http://schemas.microsoft.com/office/drawing/2014/main" id="{740C48BB-812B-4C90-80DB-3483170F04CC}"/>
              </a:ext>
            </a:extLst>
          </p:cNvPr>
          <p:cNvCxnSpPr>
            <a:cxnSpLocks/>
            <a:stCxn id="24" idx="3"/>
          </p:cNvCxnSpPr>
          <p:nvPr/>
        </p:nvCxnSpPr>
        <p:spPr>
          <a:xfrm flipV="1">
            <a:off x="2349500" y="4095101"/>
            <a:ext cx="761291" cy="17366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19">
            <a:extLst>
              <a:ext uri="{FF2B5EF4-FFF2-40B4-BE49-F238E27FC236}">
                <a16:creationId xmlns:a16="http://schemas.microsoft.com/office/drawing/2014/main" id="{E18A59DE-43BC-4729-BDCB-0C80D6B99718}"/>
              </a:ext>
            </a:extLst>
          </p:cNvPr>
          <p:cNvSpPr/>
          <p:nvPr/>
        </p:nvSpPr>
        <p:spPr>
          <a:xfrm>
            <a:off x="611188" y="4081598"/>
            <a:ext cx="1738312"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邻居的状态为</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cxnSp>
        <p:nvCxnSpPr>
          <p:cNvPr id="32" name="直接箭头连接符 31">
            <a:extLst>
              <a:ext uri="{FF2B5EF4-FFF2-40B4-BE49-F238E27FC236}">
                <a16:creationId xmlns:a16="http://schemas.microsoft.com/office/drawing/2014/main" id="{BFBBB980-7BC3-4809-A5A9-15C1233242FE}"/>
              </a:ext>
            </a:extLst>
          </p:cNvPr>
          <p:cNvCxnSpPr>
            <a:cxnSpLocks/>
          </p:cNvCxnSpPr>
          <p:nvPr/>
        </p:nvCxnSpPr>
        <p:spPr>
          <a:xfrm flipH="1" flipV="1">
            <a:off x="6326372" y="4178981"/>
            <a:ext cx="1316021" cy="32042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圆角矩形 19">
            <a:extLst>
              <a:ext uri="{FF2B5EF4-FFF2-40B4-BE49-F238E27FC236}">
                <a16:creationId xmlns:a16="http://schemas.microsoft.com/office/drawing/2014/main" id="{37532A73-F8C4-47D4-A779-2B0A45B01F80}"/>
              </a:ext>
            </a:extLst>
          </p:cNvPr>
          <p:cNvSpPr/>
          <p:nvPr/>
        </p:nvSpPr>
        <p:spPr>
          <a:xfrm>
            <a:off x="7642393" y="4315202"/>
            <a:ext cx="1838324" cy="368410"/>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Master</a:t>
            </a:r>
          </a:p>
        </p:txBody>
      </p:sp>
      <p:sp>
        <p:nvSpPr>
          <p:cNvPr id="38" name="圆角矩形 19">
            <a:extLst>
              <a:ext uri="{FF2B5EF4-FFF2-40B4-BE49-F238E27FC236}">
                <a16:creationId xmlns:a16="http://schemas.microsoft.com/office/drawing/2014/main" id="{325FB04E-D1C4-4510-9368-31B76EDFE380}"/>
              </a:ext>
            </a:extLst>
          </p:cNvPr>
          <p:cNvSpPr/>
          <p:nvPr/>
        </p:nvSpPr>
        <p:spPr>
          <a:xfrm>
            <a:off x="8672979" y="5256026"/>
            <a:ext cx="1933264" cy="622327"/>
          </a:xfrm>
          <a:prstGeom prst="roundRect">
            <a:avLst>
              <a:gd name="adj" fmla="val 7486"/>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思考：邻居表中的</a:t>
            </a:r>
            <a:r>
              <a:rPr lang="en-US" altLang="zh-CN"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DR/BDR</a:t>
            </a:r>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是什么？</a:t>
            </a:r>
            <a:endParaRPr lang="en-US" altLang="zh-CN"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18728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2E2A0-6136-453F-8A5B-7D786B8B3A0D}"/>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网络类型简介</a:t>
            </a:r>
          </a:p>
        </p:txBody>
      </p:sp>
      <p:sp>
        <p:nvSpPr>
          <p:cNvPr id="3" name="文本占位符 3">
            <a:extLst>
              <a:ext uri="{FF2B5EF4-FFF2-40B4-BE49-F238E27FC236}">
                <a16:creationId xmlns:a16="http://schemas.microsoft.com/office/drawing/2014/main" id="{D9859599-F93C-46C8-88CB-943434BF44D0}"/>
              </a:ext>
            </a:extLst>
          </p:cNvPr>
          <p:cNvSpPr txBox="1">
            <a:spLocks/>
          </p:cNvSpPr>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在学习</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的概念之前，需要首先了解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的网络类型。</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网络类型是一个非常重要的接口变量，这个变量将影响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在接口上的操作，例如采用什么方式发送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协议报文，以及是否需要选举</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等。</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接口默认的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网络类型取决于接口所使用的数据链路层封装。</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如图所示，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的有四种网络类型，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Broadcast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a:extLst>
              <a:ext uri="{FF2B5EF4-FFF2-40B4-BE49-F238E27FC236}">
                <a16:creationId xmlns:a16="http://schemas.microsoft.com/office/drawing/2014/main" id="{B38B6ADD-5FED-4325-88F9-2A2F0136DE02}"/>
              </a:ext>
            </a:extLst>
          </p:cNvPr>
          <p:cNvSpPr txBox="1"/>
          <p:nvPr/>
        </p:nvSpPr>
        <p:spPr>
          <a:xfrm>
            <a:off x="5606638" y="3920855"/>
            <a:ext cx="5865852" cy="1692771"/>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sz="1600" dirty="0">
                <a:solidFill>
                  <a:srgbClr val="EC7061"/>
                </a:solidFill>
                <a:sym typeface="Huawei Sans" panose="020C0503030203020204" pitchFamily="34" charset="0"/>
              </a:rPr>
              <a:t>[R1-GigabitEthernet1/0/0] </a:t>
            </a:r>
            <a:r>
              <a:rPr lang="en-US" altLang="zh-CN" sz="1600" dirty="0" err="1">
                <a:solidFill>
                  <a:srgbClr val="EC7061"/>
                </a:solidFill>
                <a:sym typeface="Huawei Sans" panose="020C0503030203020204" pitchFamily="34" charset="0"/>
              </a:rPr>
              <a:t>ospf</a:t>
            </a:r>
            <a:r>
              <a:rPr lang="en-US" altLang="zh-CN" sz="1600" dirty="0">
                <a:solidFill>
                  <a:srgbClr val="EC7061"/>
                </a:solidFill>
                <a:sym typeface="Huawei Sans" panose="020C0503030203020204" pitchFamily="34" charset="0"/>
              </a:rPr>
              <a:t> network-type ?</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broadcast</a:t>
            </a:r>
            <a:r>
              <a:rPr lang="en-US" altLang="zh-CN" sz="1600" dirty="0">
                <a:solidFill>
                  <a:schemeClr val="tx1"/>
                </a:solidFill>
                <a:sym typeface="Huawei Sans" panose="020C0503030203020204" pitchFamily="34" charset="0"/>
              </a:rPr>
              <a:t>  Specify OSPF broadcast network</a:t>
            </a:r>
          </a:p>
          <a:p>
            <a:pPr>
              <a:lnSpc>
                <a:spcPct val="130000"/>
              </a:lnSpc>
            </a:pPr>
            <a:r>
              <a:rPr lang="en-US" altLang="zh-CN" sz="1600" dirty="0">
                <a:solidFill>
                  <a:schemeClr val="tx1"/>
                </a:solidFill>
                <a:sym typeface="Huawei Sans" panose="020C0503030203020204" pitchFamily="34" charset="0"/>
              </a:rPr>
              <a:t>  </a:t>
            </a:r>
            <a:r>
              <a:rPr lang="en-US" altLang="zh-CN" sz="1600" dirty="0" err="1">
                <a:solidFill>
                  <a:srgbClr val="EC7061"/>
                </a:solidFill>
                <a:sym typeface="Huawei Sans" panose="020C0503030203020204" pitchFamily="34" charset="0"/>
              </a:rPr>
              <a:t>nbma</a:t>
            </a:r>
            <a:r>
              <a:rPr lang="en-US" altLang="zh-CN" sz="1600" dirty="0">
                <a:solidFill>
                  <a:schemeClr val="tx1"/>
                </a:solidFill>
                <a:sym typeface="Huawei Sans" panose="020C0503030203020204" pitchFamily="34" charset="0"/>
              </a:rPr>
              <a:t>        Specify OSPF NBMA network</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p2mp</a:t>
            </a:r>
            <a:r>
              <a:rPr lang="en-US" altLang="zh-CN" sz="1600" dirty="0">
                <a:solidFill>
                  <a:schemeClr val="tx1"/>
                </a:solidFill>
                <a:sym typeface="Huawei Sans" panose="020C0503030203020204" pitchFamily="34" charset="0"/>
              </a:rPr>
              <a:t>        Specify OSPF point-to-multipoint network</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p2p</a:t>
            </a:r>
            <a:r>
              <a:rPr lang="en-US" altLang="zh-CN" sz="1600" dirty="0">
                <a:solidFill>
                  <a:schemeClr val="tx1"/>
                </a:solidFill>
                <a:sym typeface="Huawei Sans" panose="020C0503030203020204" pitchFamily="34" charset="0"/>
              </a:rPr>
              <a:t>           Specify OSPF point-to-point network</a:t>
            </a:r>
            <a:endParaRPr lang="zh-CN" altLang="en-US" sz="1600" dirty="0">
              <a:sym typeface="Huawei Sans" panose="020C0503030203020204" pitchFamily="34" charset="0"/>
            </a:endParaRPr>
          </a:p>
        </p:txBody>
      </p:sp>
      <p:cxnSp>
        <p:nvCxnSpPr>
          <p:cNvPr id="5" name="直接连接符 4">
            <a:extLst>
              <a:ext uri="{FF2B5EF4-FFF2-40B4-BE49-F238E27FC236}">
                <a16:creationId xmlns:a16="http://schemas.microsoft.com/office/drawing/2014/main" id="{8B66049C-771B-4067-AB54-30EE1F065E53}"/>
              </a:ext>
            </a:extLst>
          </p:cNvPr>
          <p:cNvCxnSpPr>
            <a:cxnSpLocks/>
            <a:stCxn id="10" idx="1"/>
            <a:endCxn id="7" idx="3"/>
          </p:cNvCxnSpPr>
          <p:nvPr/>
        </p:nvCxnSpPr>
        <p:spPr>
          <a:xfrm flipH="1">
            <a:off x="1732958" y="49953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7F7B4A34-0CC5-4E38-8866-C5F4E4C5F20E}"/>
              </a:ext>
            </a:extLst>
          </p:cNvPr>
          <p:cNvGrpSpPr/>
          <p:nvPr/>
        </p:nvGrpSpPr>
        <p:grpSpPr>
          <a:xfrm>
            <a:off x="1192958" y="4773907"/>
            <a:ext cx="707171" cy="825430"/>
            <a:chOff x="1669180" y="4735807"/>
            <a:chExt cx="707171" cy="825430"/>
          </a:xfrm>
        </p:grpSpPr>
        <p:pic>
          <p:nvPicPr>
            <p:cNvPr id="7" name="图片 6">
              <a:extLst>
                <a:ext uri="{FF2B5EF4-FFF2-40B4-BE49-F238E27FC236}">
                  <a16:creationId xmlns:a16="http://schemas.microsoft.com/office/drawing/2014/main" id="{E1159814-02B9-4234-A799-BF3DC508340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a:extLst>
                <a:ext uri="{FF2B5EF4-FFF2-40B4-BE49-F238E27FC236}">
                  <a16:creationId xmlns:a16="http://schemas.microsoft.com/office/drawing/2014/main" id="{24CC806F-9385-4454-8642-EEC140910BD4}"/>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 name="组合 8">
            <a:extLst>
              <a:ext uri="{FF2B5EF4-FFF2-40B4-BE49-F238E27FC236}">
                <a16:creationId xmlns:a16="http://schemas.microsoft.com/office/drawing/2014/main" id="{51F75820-BC29-4578-8619-06EB6A3C2647}"/>
              </a:ext>
            </a:extLst>
          </p:cNvPr>
          <p:cNvGrpSpPr/>
          <p:nvPr/>
        </p:nvGrpSpPr>
        <p:grpSpPr>
          <a:xfrm>
            <a:off x="4447099" y="4773907"/>
            <a:ext cx="755532" cy="809561"/>
            <a:chOff x="4794368" y="4735807"/>
            <a:chExt cx="755532" cy="809561"/>
          </a:xfrm>
        </p:grpSpPr>
        <p:pic>
          <p:nvPicPr>
            <p:cNvPr id="10" name="图片 9">
              <a:extLst>
                <a:ext uri="{FF2B5EF4-FFF2-40B4-BE49-F238E27FC236}">
                  <a16:creationId xmlns:a16="http://schemas.microsoft.com/office/drawing/2014/main" id="{9BE5C3E9-11BF-4E06-9ADD-FE7A621863E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11" name="文本框 10">
              <a:extLst>
                <a:ext uri="{FF2B5EF4-FFF2-40B4-BE49-F238E27FC236}">
                  <a16:creationId xmlns:a16="http://schemas.microsoft.com/office/drawing/2014/main" id="{0220A558-0E25-4440-9907-A7365A66379D}"/>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 name="文本框 11">
            <a:extLst>
              <a:ext uri="{FF2B5EF4-FFF2-40B4-BE49-F238E27FC236}">
                <a16:creationId xmlns:a16="http://schemas.microsoft.com/office/drawing/2014/main" id="{43E642A1-3E37-40AA-88F8-8D90E7F08AB2}"/>
              </a:ext>
            </a:extLst>
          </p:cNvPr>
          <p:cNvSpPr txBox="1"/>
          <p:nvPr/>
        </p:nvSpPr>
        <p:spPr>
          <a:xfrm>
            <a:off x="782520" y="43119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a:extLst>
              <a:ext uri="{FF2B5EF4-FFF2-40B4-BE49-F238E27FC236}">
                <a16:creationId xmlns:a16="http://schemas.microsoft.com/office/drawing/2014/main" id="{BF8A1599-FD4E-4155-84CF-6133E4C99A44}"/>
              </a:ext>
            </a:extLst>
          </p:cNvPr>
          <p:cNvSpPr txBox="1"/>
          <p:nvPr/>
        </p:nvSpPr>
        <p:spPr>
          <a:xfrm>
            <a:off x="3694454" y="4293218"/>
            <a:ext cx="2045289"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2A1F23BE-2FEE-48E7-A889-6606FEA7C451}"/>
              </a:ext>
            </a:extLst>
          </p:cNvPr>
          <p:cNvSpPr txBox="1"/>
          <p:nvPr/>
        </p:nvSpPr>
        <p:spPr>
          <a:xfrm>
            <a:off x="3410322" y="52582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a:extLst>
              <a:ext uri="{FF2B5EF4-FFF2-40B4-BE49-F238E27FC236}">
                <a16:creationId xmlns:a16="http://schemas.microsoft.com/office/drawing/2014/main" id="{E90E4BAC-23C3-44E7-BB54-D14AB184F481}"/>
              </a:ext>
            </a:extLst>
          </p:cNvPr>
          <p:cNvGrpSpPr/>
          <p:nvPr/>
        </p:nvGrpSpPr>
        <p:grpSpPr>
          <a:xfrm>
            <a:off x="1705531" y="5012660"/>
            <a:ext cx="1903174" cy="567904"/>
            <a:chOff x="2134861" y="4974560"/>
            <a:chExt cx="1903174" cy="567904"/>
          </a:xfrm>
        </p:grpSpPr>
        <p:sp>
          <p:nvSpPr>
            <p:cNvPr id="16" name="文本框 15">
              <a:extLst>
                <a:ext uri="{FF2B5EF4-FFF2-40B4-BE49-F238E27FC236}">
                  <a16:creationId xmlns:a16="http://schemas.microsoft.com/office/drawing/2014/main" id="{0487D0A9-EDA1-4BED-ADC7-92F0AF2CEE7F}"/>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a16="http://schemas.microsoft.com/office/drawing/2014/main" id="{6136B41E-0447-4D6B-B455-E89C594CB25C}"/>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8" name="文本框 17">
            <a:extLst>
              <a:ext uri="{FF2B5EF4-FFF2-40B4-BE49-F238E27FC236}">
                <a16:creationId xmlns:a16="http://schemas.microsoft.com/office/drawing/2014/main" id="{C1CB56FB-AEAD-4E7A-99AE-452535DB1658}"/>
              </a:ext>
            </a:extLst>
          </p:cNvPr>
          <p:cNvSpPr txBox="1"/>
          <p:nvPr/>
        </p:nvSpPr>
        <p:spPr>
          <a:xfrm>
            <a:off x="3562621" y="50126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6198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学完本课程后，您将能够：</a:t>
            </a: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描述动态路由协议的优势和它的分类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描述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的基本概念和适用的组网场景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阐明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协议的工作原理</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协议的基础配置</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49945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网络类型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圆角矩形 75"/>
          <p:cNvSpPr/>
          <p:nvPr/>
        </p:nvSpPr>
        <p:spPr>
          <a:xfrm>
            <a:off x="6134472" y="1936591"/>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Broadcast Multiple Access</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，广播式多路访问）</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75"/>
          <p:cNvSpPr/>
          <p:nvPr/>
        </p:nvSpPr>
        <p:spPr>
          <a:xfrm>
            <a:off x="511849" y="1936591"/>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Point-to-Point</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，点对点）</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75"/>
          <p:cNvSpPr/>
          <p:nvPr/>
        </p:nvSpPr>
        <p:spPr>
          <a:xfrm>
            <a:off x="6134472" y="2357552"/>
            <a:ext cx="5532980" cy="36440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7" name="圆角矩形 75"/>
          <p:cNvSpPr/>
          <p:nvPr/>
        </p:nvSpPr>
        <p:spPr>
          <a:xfrm>
            <a:off x="511849" y="2357551"/>
            <a:ext cx="5532980" cy="364406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92511" y="3038137"/>
            <a:ext cx="540000" cy="442800"/>
          </a:xfrm>
          <a:prstGeom prst="rect">
            <a:avLst/>
          </a:prstGeom>
        </p:spPr>
      </p:pic>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61743" y="3038137"/>
            <a:ext cx="540000" cy="442800"/>
          </a:xfrm>
          <a:prstGeom prst="rect">
            <a:avLst/>
          </a:prstGeom>
        </p:spPr>
      </p:pic>
      <p:sp>
        <p:nvSpPr>
          <p:cNvPr id="60" name="文本框 59"/>
          <p:cNvSpPr txBox="1"/>
          <p:nvPr/>
        </p:nvSpPr>
        <p:spPr>
          <a:xfrm>
            <a:off x="1206773" y="3486201"/>
            <a:ext cx="664055" cy="338554"/>
          </a:xfrm>
          <a:prstGeom prst="rect">
            <a:avLst/>
          </a:prstGeom>
          <a:noFill/>
        </p:spPr>
        <p:txBody>
          <a:bodyPr wrap="squar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4331173" y="3468038"/>
            <a:ext cx="975428" cy="338554"/>
          </a:xfrm>
          <a:prstGeom prst="rect">
            <a:avLst/>
          </a:prstGeom>
          <a:noFill/>
        </p:spPr>
        <p:txBody>
          <a:bodyPr wrap="squar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556159" y="4223848"/>
            <a:ext cx="5440583" cy="112646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的是在一段链路上只能连接两台网络设备的环境。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链路。当接口采用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封装时，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在该接口上采用的缺省网络类型为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P2P </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83774" y="3163239"/>
            <a:ext cx="540000" cy="44280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2578888"/>
            <a:ext cx="540000" cy="442800"/>
          </a:xfrm>
          <a:prstGeom prst="rect">
            <a:avLst/>
          </a:prstGeom>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3702828"/>
            <a:ext cx="540000" cy="442800"/>
          </a:xfrm>
          <a:prstGeom prst="rect">
            <a:avLst/>
          </a:prstGeom>
        </p:spPr>
      </p:pic>
      <p:cxnSp>
        <p:nvCxnSpPr>
          <p:cNvPr id="40" name="直接连接符 39"/>
          <p:cNvCxnSpPr>
            <a:cxnSpLocks/>
            <a:stCxn id="36" idx="3"/>
            <a:endCxn id="32" idx="1"/>
          </p:cNvCxnSpPr>
          <p:nvPr/>
        </p:nvCxnSpPr>
        <p:spPr>
          <a:xfrm>
            <a:off x="7323774" y="3384639"/>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152657" y="4204649"/>
            <a:ext cx="5528055" cy="147117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也被称为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Broadcast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，指的是一个允许多台设备接入的、支持广播的环境。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（以太网）。当接口采用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封装时，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在该接口上采用的缺省网络类型为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54" name="文本占位符 14">
            <a:extLst>
              <a:ext uri="{FF2B5EF4-FFF2-40B4-BE49-F238E27FC236}">
                <a16:creationId xmlns:a16="http://schemas.microsoft.com/office/drawing/2014/main" id="{04F3EB24-A76D-46FD-905F-422FF60FF336}"/>
              </a:ext>
            </a:extLst>
          </p:cNvPr>
          <p:cNvSpPr txBox="1">
            <a:spLocks/>
          </p:cNvSpPr>
          <p:nvPr/>
        </p:nvSpPr>
        <p:spPr>
          <a:xfrm>
            <a:off x="468317" y="887082"/>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一般情况下，链路两端的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接口网络类型必须一致，否则双方无法建立邻居关系。</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网络类型可以在接口下通过命令手动修改以适应不同网络场景，例如可以将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网络类型修改为</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p:cNvSpPr txBox="1"/>
          <p:nvPr/>
        </p:nvSpPr>
        <p:spPr>
          <a:xfrm>
            <a:off x="1808800" y="2892814"/>
            <a:ext cx="1276457" cy="338554"/>
          </a:xfrm>
          <a:prstGeom prst="rect">
            <a:avLst/>
          </a:prstGeom>
          <a:noFill/>
        </p:spPr>
        <p:txBody>
          <a:bodyPr wrap="squar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Serial0/0/0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连接符 27">
            <a:extLst>
              <a:ext uri="{FF2B5EF4-FFF2-40B4-BE49-F238E27FC236}">
                <a16:creationId xmlns:a16="http://schemas.microsoft.com/office/drawing/2014/main" id="{83C78F07-23FF-491F-A403-BA035480E15D}"/>
              </a:ext>
            </a:extLst>
          </p:cNvPr>
          <p:cNvCxnSpPr>
            <a:cxnSpLocks/>
            <a:stCxn id="57" idx="1"/>
            <a:endCxn id="56" idx="3"/>
          </p:cNvCxnSpPr>
          <p:nvPr/>
        </p:nvCxnSpPr>
        <p:spPr>
          <a:xfrm flipH="1">
            <a:off x="1832511" y="3259537"/>
            <a:ext cx="2729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CB9B9E0-5AB3-4F1D-8124-BD1E23156071}"/>
              </a:ext>
            </a:extLst>
          </p:cNvPr>
          <p:cNvSpPr txBox="1"/>
          <p:nvPr/>
        </p:nvSpPr>
        <p:spPr>
          <a:xfrm>
            <a:off x="3435589" y="2892814"/>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Serial0/0/0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a:extLst>
              <a:ext uri="{FF2B5EF4-FFF2-40B4-BE49-F238E27FC236}">
                <a16:creationId xmlns:a16="http://schemas.microsoft.com/office/drawing/2014/main" id="{7BD942D6-6754-4EF7-8853-C39C0D77FFE4}"/>
              </a:ext>
            </a:extLst>
          </p:cNvPr>
          <p:cNvSpPr txBox="1"/>
          <p:nvPr/>
        </p:nvSpPr>
        <p:spPr>
          <a:xfrm>
            <a:off x="1808800" y="3283897"/>
            <a:ext cx="56371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a:extLst>
              <a:ext uri="{FF2B5EF4-FFF2-40B4-BE49-F238E27FC236}">
                <a16:creationId xmlns:a16="http://schemas.microsoft.com/office/drawing/2014/main" id="{72540CAE-373D-46AB-BBFA-C9927E8E3C5B}"/>
              </a:ext>
            </a:extLst>
          </p:cNvPr>
          <p:cNvSpPr txBox="1"/>
          <p:nvPr/>
        </p:nvSpPr>
        <p:spPr>
          <a:xfrm>
            <a:off x="3991729" y="3283897"/>
            <a:ext cx="56371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2" name="图片 31">
            <a:extLst>
              <a:ext uri="{FF2B5EF4-FFF2-40B4-BE49-F238E27FC236}">
                <a16:creationId xmlns:a16="http://schemas.microsoft.com/office/drawing/2014/main" id="{33B21C0B-025E-4F4B-96E5-F28F91816343}"/>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10414" y="3163239"/>
            <a:ext cx="540000" cy="442800"/>
          </a:xfrm>
          <a:prstGeom prst="rect">
            <a:avLst/>
          </a:prstGeom>
        </p:spPr>
      </p:pic>
      <p:cxnSp>
        <p:nvCxnSpPr>
          <p:cNvPr id="41" name="直接连接符 40">
            <a:extLst>
              <a:ext uri="{FF2B5EF4-FFF2-40B4-BE49-F238E27FC236}">
                <a16:creationId xmlns:a16="http://schemas.microsoft.com/office/drawing/2014/main" id="{C08ACC02-1930-4168-8E0F-E6721BC89A05}"/>
              </a:ext>
            </a:extLst>
          </p:cNvPr>
          <p:cNvCxnSpPr>
            <a:cxnSpLocks/>
            <a:stCxn id="32" idx="3"/>
            <a:endCxn id="38" idx="1"/>
          </p:cNvCxnSpPr>
          <p:nvPr/>
        </p:nvCxnSpPr>
        <p:spPr>
          <a:xfrm>
            <a:off x="9150414" y="3384639"/>
            <a:ext cx="1245300" cy="539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0B1FEE6-9AF7-4928-8670-8FFC9FC84CA5}"/>
              </a:ext>
            </a:extLst>
          </p:cNvPr>
          <p:cNvCxnSpPr>
            <a:cxnSpLocks/>
            <a:stCxn id="32" idx="3"/>
            <a:endCxn id="37" idx="1"/>
          </p:cNvCxnSpPr>
          <p:nvPr/>
        </p:nvCxnSpPr>
        <p:spPr>
          <a:xfrm flipV="1">
            <a:off x="9150414" y="2800288"/>
            <a:ext cx="1245300" cy="584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92930B89-3D41-4BA8-8511-F2E058129EB9}"/>
              </a:ext>
            </a:extLst>
          </p:cNvPr>
          <p:cNvSpPr txBox="1"/>
          <p:nvPr/>
        </p:nvSpPr>
        <p:spPr>
          <a:xfrm>
            <a:off x="7267264" y="3039823"/>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a:extLst>
              <a:ext uri="{FF2B5EF4-FFF2-40B4-BE49-F238E27FC236}">
                <a16:creationId xmlns:a16="http://schemas.microsoft.com/office/drawing/2014/main" id="{BDE6DF4B-BBB4-4B09-AB60-1EC0D6871193}"/>
              </a:ext>
            </a:extLst>
          </p:cNvPr>
          <p:cNvSpPr txBox="1"/>
          <p:nvPr/>
        </p:nvSpPr>
        <p:spPr>
          <a:xfrm>
            <a:off x="7267264" y="3430906"/>
            <a:ext cx="1151412"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a:extLst>
              <a:ext uri="{FF2B5EF4-FFF2-40B4-BE49-F238E27FC236}">
                <a16:creationId xmlns:a16="http://schemas.microsoft.com/office/drawing/2014/main" id="{45C75576-6E17-4D14-8A2C-086D58341E2F}"/>
              </a:ext>
            </a:extLst>
          </p:cNvPr>
          <p:cNvSpPr txBox="1"/>
          <p:nvPr/>
        </p:nvSpPr>
        <p:spPr>
          <a:xfrm rot="20109070">
            <a:off x="9409177" y="2579754"/>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a:extLst>
              <a:ext uri="{FF2B5EF4-FFF2-40B4-BE49-F238E27FC236}">
                <a16:creationId xmlns:a16="http://schemas.microsoft.com/office/drawing/2014/main" id="{039D1364-A7F4-4C3D-B3F8-8D7D84AAFCEF}"/>
              </a:ext>
            </a:extLst>
          </p:cNvPr>
          <p:cNvSpPr txBox="1"/>
          <p:nvPr/>
        </p:nvSpPr>
        <p:spPr>
          <a:xfrm rot="1447680">
            <a:off x="9482384" y="3770238"/>
            <a:ext cx="103164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02734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网络类型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75"/>
          <p:cNvSpPr/>
          <p:nvPr/>
        </p:nvSpPr>
        <p:spPr>
          <a:xfrm>
            <a:off x="537248" y="1449001"/>
            <a:ext cx="5965151"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 NBMA</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Non-Broadcast Multiple Access</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，非广播式多路访问）</a:t>
            </a:r>
          </a:p>
        </p:txBody>
      </p:sp>
      <p:sp>
        <p:nvSpPr>
          <p:cNvPr id="31" name="圆角矩形 75"/>
          <p:cNvSpPr/>
          <p:nvPr/>
        </p:nvSpPr>
        <p:spPr>
          <a:xfrm>
            <a:off x="537248" y="1874839"/>
            <a:ext cx="5949151"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2" name="圆角矩形 75"/>
          <p:cNvSpPr/>
          <p:nvPr/>
        </p:nvSpPr>
        <p:spPr>
          <a:xfrm>
            <a:off x="6546715" y="1449001"/>
            <a:ext cx="5141211"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Point to Multi-Point</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点到多点）</a:t>
            </a:r>
          </a:p>
        </p:txBody>
      </p:sp>
      <p:sp>
        <p:nvSpPr>
          <p:cNvPr id="33" name="圆角矩形 75"/>
          <p:cNvSpPr/>
          <p:nvPr/>
        </p:nvSpPr>
        <p:spPr>
          <a:xfrm>
            <a:off x="6553111" y="1874839"/>
            <a:ext cx="5122116"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8" name="文本框 47"/>
          <p:cNvSpPr txBox="1"/>
          <p:nvPr/>
        </p:nvSpPr>
        <p:spPr>
          <a:xfrm>
            <a:off x="660768" y="3915134"/>
            <a:ext cx="5526525" cy="112646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的是一个允许多台网络设备接入且不支持广播的环境。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帧中继（</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Frame-Relay</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）网络</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06881" y="2701933"/>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22153" y="2701933"/>
            <a:ext cx="540000" cy="442800"/>
          </a:xfrm>
          <a:prstGeom prst="rect">
            <a:avLst/>
          </a:prstGeom>
        </p:spPr>
      </p:pic>
      <p:sp>
        <p:nvSpPr>
          <p:cNvPr id="7" name="文本框 6"/>
          <p:cNvSpPr txBox="1"/>
          <p:nvPr/>
        </p:nvSpPr>
        <p:spPr>
          <a:xfrm>
            <a:off x="2932902" y="2759291"/>
            <a:ext cx="399061" cy="307777"/>
          </a:xfrm>
          <a:prstGeom prst="rect">
            <a:avLst/>
          </a:prstGeom>
          <a:noFill/>
        </p:spPr>
        <p:txBody>
          <a:bodyPr wrap="square" rtlCol="0">
            <a:spAutoFit/>
          </a:bodyPr>
          <a:lstStyle/>
          <a:p>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FR</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5" name="直接连接符 54"/>
          <p:cNvCxnSpPr>
            <a:cxnSpLocks/>
            <a:stCxn id="49" idx="3"/>
            <a:endCxn id="50" idx="1"/>
          </p:cNvCxnSpPr>
          <p:nvPr/>
        </p:nvCxnSpPr>
        <p:spPr>
          <a:xfrm>
            <a:off x="2046881" y="2923333"/>
            <a:ext cx="2575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6629400" y="3859116"/>
            <a:ext cx="4901832" cy="2160591"/>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相当于</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将多条</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链路的一端进行捆绑得到的网络。</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没有一种链路</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层协议会被缺省的认为是</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网络类型。该</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类型必须由其他网络类型手动</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更改。</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常用做法是将非全连通的</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改为点到多点的网络。</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Freeform 159">
            <a:extLst>
              <a:ext uri="{FF2B5EF4-FFF2-40B4-BE49-F238E27FC236}">
                <a16:creationId xmlns:a16="http://schemas.microsoft.com/office/drawing/2014/main" id="{0B79D6FC-D292-45DE-9E5C-74F739FCA1D7}"/>
              </a:ext>
            </a:extLst>
          </p:cNvPr>
          <p:cNvSpPr/>
          <p:nvPr/>
        </p:nvSpPr>
        <p:spPr>
          <a:xfrm flipH="1">
            <a:off x="2733427" y="2433100"/>
            <a:ext cx="1238656" cy="71084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框 8">
            <a:extLst>
              <a:ext uri="{FF2B5EF4-FFF2-40B4-BE49-F238E27FC236}">
                <a16:creationId xmlns:a16="http://schemas.microsoft.com/office/drawing/2014/main" id="{A0DAF023-7A54-4071-B0B8-3CAB1E12AC96}"/>
              </a:ext>
            </a:extLst>
          </p:cNvPr>
          <p:cNvSpPr txBox="1"/>
          <p:nvPr/>
        </p:nvSpPr>
        <p:spPr>
          <a:xfrm>
            <a:off x="2733427" y="2743690"/>
            <a:ext cx="1238656"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Frame-Relay</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图片 39">
            <a:extLst>
              <a:ext uri="{FF2B5EF4-FFF2-40B4-BE49-F238E27FC236}">
                <a16:creationId xmlns:a16="http://schemas.microsoft.com/office/drawing/2014/main" id="{7941549D-9CFC-4C6D-B523-4FA352ED94F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4538" y="2683838"/>
            <a:ext cx="540000" cy="442800"/>
          </a:xfrm>
          <a:prstGeom prst="rect">
            <a:avLst/>
          </a:prstGeom>
        </p:spPr>
      </p:pic>
      <p:pic>
        <p:nvPicPr>
          <p:cNvPr id="41" name="图片 40">
            <a:extLst>
              <a:ext uri="{FF2B5EF4-FFF2-40B4-BE49-F238E27FC236}">
                <a16:creationId xmlns:a16="http://schemas.microsoft.com/office/drawing/2014/main" id="{E01F38E7-27DD-4B27-ACBE-F436535CF43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67878" y="2099487"/>
            <a:ext cx="540000" cy="442800"/>
          </a:xfrm>
          <a:prstGeom prst="rect">
            <a:avLst/>
          </a:prstGeom>
        </p:spPr>
      </p:pic>
      <p:pic>
        <p:nvPicPr>
          <p:cNvPr id="42" name="图片 41">
            <a:extLst>
              <a:ext uri="{FF2B5EF4-FFF2-40B4-BE49-F238E27FC236}">
                <a16:creationId xmlns:a16="http://schemas.microsoft.com/office/drawing/2014/main" id="{360CC47C-533C-4832-8D0B-9EBC82D4E1C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67878" y="3223427"/>
            <a:ext cx="540000" cy="442800"/>
          </a:xfrm>
          <a:prstGeom prst="rect">
            <a:avLst/>
          </a:prstGeom>
        </p:spPr>
      </p:pic>
      <p:cxnSp>
        <p:nvCxnSpPr>
          <p:cNvPr id="43" name="直接连接符 42">
            <a:extLst>
              <a:ext uri="{FF2B5EF4-FFF2-40B4-BE49-F238E27FC236}">
                <a16:creationId xmlns:a16="http://schemas.microsoft.com/office/drawing/2014/main" id="{D1C137F6-1B0E-48CA-A8B3-24A22227F950}"/>
              </a:ext>
            </a:extLst>
          </p:cNvPr>
          <p:cNvCxnSpPr>
            <a:cxnSpLocks/>
            <a:stCxn id="40" idx="3"/>
          </p:cNvCxnSpPr>
          <p:nvPr/>
        </p:nvCxnSpPr>
        <p:spPr>
          <a:xfrm>
            <a:off x="7624538" y="2905238"/>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E090F93-86ED-48F5-BF82-87AFA6D6CBDF}"/>
              </a:ext>
            </a:extLst>
          </p:cNvPr>
          <p:cNvCxnSpPr>
            <a:cxnSpLocks/>
            <a:stCxn id="57" idx="9"/>
          </p:cNvCxnSpPr>
          <p:nvPr/>
        </p:nvCxnSpPr>
        <p:spPr>
          <a:xfrm>
            <a:off x="9402460" y="3110242"/>
            <a:ext cx="1116218" cy="3345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BFCF228-7117-41C9-892A-189DC9025C5C}"/>
              </a:ext>
            </a:extLst>
          </p:cNvPr>
          <p:cNvCxnSpPr>
            <a:cxnSpLocks/>
            <a:stCxn id="57" idx="5"/>
            <a:endCxn id="41" idx="1"/>
          </p:cNvCxnSpPr>
          <p:nvPr/>
        </p:nvCxnSpPr>
        <p:spPr>
          <a:xfrm flipV="1">
            <a:off x="9431431" y="2320887"/>
            <a:ext cx="1036447" cy="418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159">
            <a:extLst>
              <a:ext uri="{FF2B5EF4-FFF2-40B4-BE49-F238E27FC236}">
                <a16:creationId xmlns:a16="http://schemas.microsoft.com/office/drawing/2014/main" id="{D1F97830-5B36-4508-A489-E33257A501D6}"/>
              </a:ext>
            </a:extLst>
          </p:cNvPr>
          <p:cNvSpPr/>
          <p:nvPr/>
        </p:nvSpPr>
        <p:spPr>
          <a:xfrm flipH="1">
            <a:off x="8534423" y="2526853"/>
            <a:ext cx="1018234" cy="58434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53657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B31ED-3073-4D42-A223-E47F34CB28C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的背景</a:t>
            </a:r>
          </a:p>
        </p:txBody>
      </p:sp>
      <p:sp>
        <p:nvSpPr>
          <p:cNvPr id="3" name="文本占位符 14">
            <a:extLst>
              <a:ext uri="{FF2B5EF4-FFF2-40B4-BE49-F238E27FC236}">
                <a16:creationId xmlns:a16="http://schemas.microsoft.com/office/drawing/2014/main" id="{BB6B87F1-C39C-4A9A-B4C9-E3AD5711E7C8}"/>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Multi-Access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）多路访问网络有两种类型：广播型多路访问网络（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）及非广播型多路访问网络（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）。以太网（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）是一种典型的广播型多路访问网络。</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网络中，如果每台</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路由器都与其他的所有路由器建立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邻接关系，便会导致网络中存在过多的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邻接关系，增加设备负担，也增加了网络中泛洪的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报文数量。</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当拓扑出现变更，网络中的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泛洪可能会造成带宽的浪费和设备资源的损耗。</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a:extLst>
              <a:ext uri="{FF2B5EF4-FFF2-40B4-BE49-F238E27FC236}">
                <a16:creationId xmlns:a16="http://schemas.microsoft.com/office/drawing/2014/main"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a16="http://schemas.microsoft.com/office/drawing/2014/main"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Line 4">
              <a:extLst>
                <a:ext uri="{FF2B5EF4-FFF2-40B4-BE49-F238E27FC236}">
                  <a16:creationId xmlns:a16="http://schemas.microsoft.com/office/drawing/2014/main"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Line 4">
              <a:extLst>
                <a:ext uri="{FF2B5EF4-FFF2-40B4-BE49-F238E27FC236}">
                  <a16:creationId xmlns:a16="http://schemas.microsoft.com/office/drawing/2014/main"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Line 4">
              <a:extLst>
                <a:ext uri="{FF2B5EF4-FFF2-40B4-BE49-F238E27FC236}">
                  <a16:creationId xmlns:a16="http://schemas.microsoft.com/office/drawing/2014/main"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Line 4">
              <a:extLst>
                <a:ext uri="{FF2B5EF4-FFF2-40B4-BE49-F238E27FC236}">
                  <a16:creationId xmlns:a16="http://schemas.microsoft.com/office/drawing/2014/main"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Line 4">
              <a:extLst>
                <a:ext uri="{FF2B5EF4-FFF2-40B4-BE49-F238E27FC236}">
                  <a16:creationId xmlns:a16="http://schemas.microsoft.com/office/drawing/2014/main"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箭头连接符 10">
            <a:extLst>
              <a:ext uri="{FF2B5EF4-FFF2-40B4-BE49-F238E27FC236}">
                <a16:creationId xmlns:a16="http://schemas.microsoft.com/office/drawing/2014/main"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9" name="任意多边形 70">
            <a:extLst>
              <a:ext uri="{FF2B5EF4-FFF2-40B4-BE49-F238E27FC236}">
                <a16:creationId xmlns:a16="http://schemas.microsoft.com/office/drawing/2014/main" id="{B6ADC4DC-32C8-4C51-817F-D4C133F03E20}"/>
              </a:ext>
            </a:extLst>
          </p:cNvPr>
          <p:cNvSpPr/>
          <p:nvPr/>
        </p:nvSpPr>
        <p:spPr>
          <a:xfrm rot="10800000">
            <a:off x="3882910" y="5080683"/>
            <a:ext cx="3564786" cy="382044"/>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302"/>
              <a:gd name="connsiteY0" fmla="*/ 4391 h 188545"/>
              <a:gd name="connsiteX1" fmla="*/ 838200 w 1690302"/>
              <a:gd name="connsiteY1" fmla="*/ 188541 h 188545"/>
              <a:gd name="connsiteX2" fmla="*/ 1690302 w 1690302"/>
              <a:gd name="connsiteY2" fmla="*/ 0 h 188545"/>
              <a:gd name="connsiteX0" fmla="*/ 0 w 1725057"/>
              <a:gd name="connsiteY0" fmla="*/ 11716 h 195895"/>
              <a:gd name="connsiteX1" fmla="*/ 838200 w 1725057"/>
              <a:gd name="connsiteY1" fmla="*/ 195866 h 195895"/>
              <a:gd name="connsiteX2" fmla="*/ 1725057 w 1725057"/>
              <a:gd name="connsiteY2" fmla="*/ 0 h 195895"/>
              <a:gd name="connsiteX0" fmla="*/ 0 w 1725057"/>
              <a:gd name="connsiteY0" fmla="*/ 11716 h 195895"/>
              <a:gd name="connsiteX1" fmla="*/ 838200 w 1725057"/>
              <a:gd name="connsiteY1" fmla="*/ 195866 h 195895"/>
              <a:gd name="connsiteX2" fmla="*/ 1725057 w 1725057"/>
              <a:gd name="connsiteY2" fmla="*/ 0 h 195895"/>
              <a:gd name="connsiteX0" fmla="*/ 0 w 1743593"/>
              <a:gd name="connsiteY0" fmla="*/ 0 h 201246"/>
              <a:gd name="connsiteX1" fmla="*/ 856736 w 1743593"/>
              <a:gd name="connsiteY1" fmla="*/ 201241 h 201246"/>
              <a:gd name="connsiteX2" fmla="*/ 1743593 w 1743593"/>
              <a:gd name="connsiteY2" fmla="*/ 5375 h 201246"/>
              <a:gd name="connsiteX0" fmla="*/ 0 w 1743593"/>
              <a:gd name="connsiteY0" fmla="*/ 0 h 201246"/>
              <a:gd name="connsiteX1" fmla="*/ 856736 w 1743593"/>
              <a:gd name="connsiteY1" fmla="*/ 201241 h 201246"/>
              <a:gd name="connsiteX2" fmla="*/ 1743593 w 1743593"/>
              <a:gd name="connsiteY2" fmla="*/ 5375 h 201246"/>
              <a:gd name="connsiteX0" fmla="*/ 0 w 1734325"/>
              <a:gd name="connsiteY0" fmla="*/ 1950 h 195866"/>
              <a:gd name="connsiteX1" fmla="*/ 847468 w 1734325"/>
              <a:gd name="connsiteY1" fmla="*/ 195866 h 195866"/>
              <a:gd name="connsiteX2" fmla="*/ 1734325 w 1734325"/>
              <a:gd name="connsiteY2" fmla="*/ 0 h 195866"/>
            </a:gdLst>
            <a:ahLst/>
            <a:cxnLst>
              <a:cxn ang="0">
                <a:pos x="connsiteX0" y="connsiteY0"/>
              </a:cxn>
              <a:cxn ang="0">
                <a:pos x="connsiteX1" y="connsiteY1"/>
              </a:cxn>
              <a:cxn ang="0">
                <a:pos x="connsiteX2" y="connsiteY2"/>
              </a:cxn>
            </a:cxnLst>
            <a:rect l="l" t="t" r="r" b="b"/>
            <a:pathLst>
              <a:path w="1734325" h="195866">
                <a:moveTo>
                  <a:pt x="0" y="1950"/>
                </a:moveTo>
                <a:cubicBezTo>
                  <a:pt x="270132" y="112499"/>
                  <a:pt x="558414" y="196191"/>
                  <a:pt x="847468" y="195866"/>
                </a:cubicBezTo>
                <a:cubicBezTo>
                  <a:pt x="1136522" y="195541"/>
                  <a:pt x="1445657" y="91666"/>
                  <a:pt x="1734325" y="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任意多边形 72">
            <a:extLst>
              <a:ext uri="{FF2B5EF4-FFF2-40B4-BE49-F238E27FC236}">
                <a16:creationId xmlns:a16="http://schemas.microsoft.com/office/drawing/2014/main"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25">
            <a:extLst>
              <a:ext uri="{FF2B5EF4-FFF2-40B4-BE49-F238E27FC236}">
                <a16:creationId xmlns:a16="http://schemas.microsoft.com/office/drawing/2014/main"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a16="http://schemas.microsoft.com/office/drawing/2014/main"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a16="http://schemas.microsoft.com/office/drawing/2014/main"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a16="http://schemas.microsoft.com/office/drawing/2014/main"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a16="http://schemas.microsoft.com/office/drawing/2014/main"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31" name="文本框 30">
            <a:extLst>
              <a:ext uri="{FF2B5EF4-FFF2-40B4-BE49-F238E27FC236}">
                <a16:creationId xmlns:a16="http://schemas.microsoft.com/office/drawing/2014/main" id="{C679F5D5-6A91-4D1F-A7DC-12A129678644}"/>
              </a:ext>
            </a:extLst>
          </p:cNvPr>
          <p:cNvSpPr txBox="1"/>
          <p:nvPr/>
        </p:nvSpPr>
        <p:spPr>
          <a:xfrm>
            <a:off x="7906621" y="4657064"/>
            <a:ext cx="1151412" cy="338554"/>
          </a:xfrm>
          <a:prstGeom prst="rect">
            <a:avLst/>
          </a:prstGeom>
          <a:noFill/>
        </p:spPr>
        <p:txBody>
          <a:bodyPr wrap="square" rtlCol="0">
            <a:spAutoFit/>
          </a:bodyPr>
          <a:lstStyle/>
          <a:p>
            <a:r>
              <a:rPr lang="en-US" altLang="zh-CN" sz="16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任意多边形 68">
            <a:extLst>
              <a:ext uri="{FF2B5EF4-FFF2-40B4-BE49-F238E27FC236}">
                <a16:creationId xmlns:a16="http://schemas.microsoft.com/office/drawing/2014/main" id="{14B0BB68-12B1-47D3-9513-A9EEA24A7389}"/>
              </a:ext>
            </a:extLst>
          </p:cNvPr>
          <p:cNvSpPr/>
          <p:nvPr/>
        </p:nvSpPr>
        <p:spPr>
          <a:xfrm rot="10800000">
            <a:off x="3975591" y="5368104"/>
            <a:ext cx="1600200" cy="101600"/>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19250"/>
              <a:gd name="connsiteY0" fmla="*/ 15876 h 200079"/>
              <a:gd name="connsiteX1" fmla="*/ 838200 w 1619250"/>
              <a:gd name="connsiteY1" fmla="*/ 200026 h 200079"/>
              <a:gd name="connsiteX2" fmla="*/ 1619250 w 1619250"/>
              <a:gd name="connsiteY2" fmla="*/ 0 h 200079"/>
              <a:gd name="connsiteX0" fmla="*/ 0 w 1600200"/>
              <a:gd name="connsiteY0" fmla="*/ 0 h 203201"/>
              <a:gd name="connsiteX1" fmla="*/ 819150 w 1600200"/>
              <a:gd name="connsiteY1" fmla="*/ 203200 h 203201"/>
              <a:gd name="connsiteX2" fmla="*/ 1600200 w 1600200"/>
              <a:gd name="connsiteY2" fmla="*/ 3174 h 203201"/>
            </a:gdLst>
            <a:ahLst/>
            <a:cxnLst>
              <a:cxn ang="0">
                <a:pos x="connsiteX0" y="connsiteY0"/>
              </a:cxn>
              <a:cxn ang="0">
                <a:pos x="connsiteX1" y="connsiteY1"/>
              </a:cxn>
              <a:cxn ang="0">
                <a:pos x="connsiteX2" y="connsiteY2"/>
              </a:cxn>
            </a:cxnLst>
            <a:rect l="l" t="t" r="r" b="b"/>
            <a:pathLst>
              <a:path w="1600200" h="203201">
                <a:moveTo>
                  <a:pt x="0" y="0"/>
                </a:moveTo>
                <a:cubicBezTo>
                  <a:pt x="279400" y="91016"/>
                  <a:pt x="552450" y="202671"/>
                  <a:pt x="819150" y="203200"/>
                </a:cubicBezTo>
                <a:cubicBezTo>
                  <a:pt x="1085850" y="203729"/>
                  <a:pt x="1320800" y="89957"/>
                  <a:pt x="1600200" y="3174"/>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任意多边形 69">
            <a:extLst>
              <a:ext uri="{FF2B5EF4-FFF2-40B4-BE49-F238E27FC236}">
                <a16:creationId xmlns:a16="http://schemas.microsoft.com/office/drawing/2014/main" id="{9086D50E-F40A-439C-AA16-5666F03532B2}"/>
              </a:ext>
            </a:extLst>
          </p:cNvPr>
          <p:cNvSpPr/>
          <p:nvPr/>
        </p:nvSpPr>
        <p:spPr>
          <a:xfrm rot="10800000">
            <a:off x="5791691" y="5367836"/>
            <a:ext cx="1690688" cy="111393"/>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688"/>
              <a:gd name="connsiteY0" fmla="*/ 0 h 222787"/>
              <a:gd name="connsiteX1" fmla="*/ 852488 w 1690688"/>
              <a:gd name="connsiteY1" fmla="*/ 222250 h 222787"/>
              <a:gd name="connsiteX2" fmla="*/ 1690688 w 1690688"/>
              <a:gd name="connsiteY2" fmla="*/ 50800 h 222787"/>
              <a:gd name="connsiteX0" fmla="*/ 0 w 1690688"/>
              <a:gd name="connsiteY0" fmla="*/ 0 h 222787"/>
              <a:gd name="connsiteX1" fmla="*/ 852488 w 1690688"/>
              <a:gd name="connsiteY1" fmla="*/ 222250 h 222787"/>
              <a:gd name="connsiteX2" fmla="*/ 1690688 w 1690688"/>
              <a:gd name="connsiteY2" fmla="*/ 50800 h 222787"/>
            </a:gdLst>
            <a:ahLst/>
            <a:cxnLst>
              <a:cxn ang="0">
                <a:pos x="connsiteX0" y="connsiteY0"/>
              </a:cxn>
              <a:cxn ang="0">
                <a:pos x="connsiteX1" y="connsiteY1"/>
              </a:cxn>
              <a:cxn ang="0">
                <a:pos x="connsiteX2" y="connsiteY2"/>
              </a:cxn>
            </a:cxnLst>
            <a:rect l="l" t="t" r="r" b="b"/>
            <a:pathLst>
              <a:path w="1690688" h="222787">
                <a:moveTo>
                  <a:pt x="0" y="0"/>
                </a:moveTo>
                <a:cubicBezTo>
                  <a:pt x="279400" y="119591"/>
                  <a:pt x="570707" y="213783"/>
                  <a:pt x="852488" y="222250"/>
                </a:cubicBezTo>
                <a:cubicBezTo>
                  <a:pt x="1134269" y="230717"/>
                  <a:pt x="1411288" y="137583"/>
                  <a:pt x="1690688" y="508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1A2D4CF1-0D02-4AF3-8C64-E0C0581AD8D4}"/>
              </a:ext>
            </a:extLst>
          </p:cNvPr>
          <p:cNvSpPr txBox="1"/>
          <p:nvPr/>
        </p:nvSpPr>
        <p:spPr>
          <a:xfrm>
            <a:off x="9964480" y="5591628"/>
            <a:ext cx="1151412" cy="338554"/>
          </a:xfrm>
          <a:prstGeom prst="rect">
            <a:avLst/>
          </a:prstGeom>
          <a:noFill/>
        </p:spPr>
        <p:txBody>
          <a:bodyPr wrap="square" rtlCol="0">
            <a:spAutoFit/>
          </a:bodyPr>
          <a:lstStyle/>
          <a:p>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邻接关系</a:t>
            </a:r>
          </a:p>
        </p:txBody>
      </p:sp>
      <p:cxnSp>
        <p:nvCxnSpPr>
          <p:cNvPr id="38" name="直接箭头连接符 37">
            <a:extLst>
              <a:ext uri="{FF2B5EF4-FFF2-40B4-BE49-F238E27FC236}">
                <a16:creationId xmlns:a16="http://schemas.microsoft.com/office/drawing/2014/main" id="{946CE9DE-B9DD-475F-9975-D30F38C7D8AC}"/>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946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B31ED-3073-4D42-A223-E47F34CB28C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14">
            <a:extLst>
              <a:ext uri="{FF2B5EF4-FFF2-40B4-BE49-F238E27FC236}">
                <a16:creationId xmlns:a16="http://schemas.microsoft.com/office/drawing/2014/main" id="{BB6B87F1-C39C-4A9A-B4C9-E3AD5711E7C8}"/>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为优化</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指定了三种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路由器身份，</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Designated Router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，指定路由器）、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Backup Designated Router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，备用指定路由器）和</a:t>
            </a:r>
            <a:r>
              <a:rPr lang="en-US" altLang="zh-CN" sz="1800" dirty="0" err="1">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只允许</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与其他</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路由器建立邻接关系。</a:t>
            </a:r>
            <a:r>
              <a:rPr lang="en-US" altLang="zh-CN" sz="1800" dirty="0" err="1">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之间不会建立全毗邻的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邻接关系，双方停滞在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状态。</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会监控</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的状态，并在当前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发生故障时接替其角色。</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a:extLst>
              <a:ext uri="{FF2B5EF4-FFF2-40B4-BE49-F238E27FC236}">
                <a16:creationId xmlns:a16="http://schemas.microsoft.com/office/drawing/2014/main"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a16="http://schemas.microsoft.com/office/drawing/2014/main"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Line 4">
              <a:extLst>
                <a:ext uri="{FF2B5EF4-FFF2-40B4-BE49-F238E27FC236}">
                  <a16:creationId xmlns:a16="http://schemas.microsoft.com/office/drawing/2014/main"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Line 4">
              <a:extLst>
                <a:ext uri="{FF2B5EF4-FFF2-40B4-BE49-F238E27FC236}">
                  <a16:creationId xmlns:a16="http://schemas.microsoft.com/office/drawing/2014/main"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Line 4">
              <a:extLst>
                <a:ext uri="{FF2B5EF4-FFF2-40B4-BE49-F238E27FC236}">
                  <a16:creationId xmlns:a16="http://schemas.microsoft.com/office/drawing/2014/main"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Line 4">
              <a:extLst>
                <a:ext uri="{FF2B5EF4-FFF2-40B4-BE49-F238E27FC236}">
                  <a16:creationId xmlns:a16="http://schemas.microsoft.com/office/drawing/2014/main"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Line 4">
              <a:extLst>
                <a:ext uri="{FF2B5EF4-FFF2-40B4-BE49-F238E27FC236}">
                  <a16:creationId xmlns:a16="http://schemas.microsoft.com/office/drawing/2014/main"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箭头连接符 10">
            <a:extLst>
              <a:ext uri="{FF2B5EF4-FFF2-40B4-BE49-F238E27FC236}">
                <a16:creationId xmlns:a16="http://schemas.microsoft.com/office/drawing/2014/main"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20" name="任意多边形 72">
            <a:extLst>
              <a:ext uri="{FF2B5EF4-FFF2-40B4-BE49-F238E27FC236}">
                <a16:creationId xmlns:a16="http://schemas.microsoft.com/office/drawing/2014/main"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25">
            <a:extLst>
              <a:ext uri="{FF2B5EF4-FFF2-40B4-BE49-F238E27FC236}">
                <a16:creationId xmlns:a16="http://schemas.microsoft.com/office/drawing/2014/main"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a16="http://schemas.microsoft.com/office/drawing/2014/main"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a16="http://schemas.microsoft.com/office/drawing/2014/main"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a16="http://schemas.microsoft.com/office/drawing/2014/main"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a16="http://schemas.microsoft.com/office/drawing/2014/main"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25" name="文本框 24">
            <a:extLst>
              <a:ext uri="{FF2B5EF4-FFF2-40B4-BE49-F238E27FC236}">
                <a16:creationId xmlns:a16="http://schemas.microsoft.com/office/drawing/2014/main" id="{D5BFA8C1-7562-47BE-A6E0-B0D89D089437}"/>
              </a:ext>
            </a:extLst>
          </p:cNvPr>
          <p:cNvSpPr txBox="1"/>
          <p:nvPr/>
        </p:nvSpPr>
        <p:spPr>
          <a:xfrm>
            <a:off x="6956195" y="3896424"/>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BDR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6F9FE0A0-BC4E-4DE7-84A8-17A1F4104C64}"/>
              </a:ext>
            </a:extLst>
          </p:cNvPr>
          <p:cNvSpPr txBox="1"/>
          <p:nvPr/>
        </p:nvSpPr>
        <p:spPr>
          <a:xfrm>
            <a:off x="5030406" y="3906746"/>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41CF8190-9CDB-4D89-9037-57673B71D933}"/>
              </a:ext>
            </a:extLst>
          </p:cNvPr>
          <p:cNvSpPr txBox="1"/>
          <p:nvPr/>
        </p:nvSpPr>
        <p:spPr>
          <a:xfrm>
            <a:off x="4022290"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a:extLst>
              <a:ext uri="{FF2B5EF4-FFF2-40B4-BE49-F238E27FC236}">
                <a16:creationId xmlns:a16="http://schemas.microsoft.com/office/drawing/2014/main" id="{2FBDB3A1-96BB-41E0-B039-6BF5994A6684}"/>
              </a:ext>
            </a:extLst>
          </p:cNvPr>
          <p:cNvSpPr txBox="1"/>
          <p:nvPr/>
        </p:nvSpPr>
        <p:spPr>
          <a:xfrm>
            <a:off x="5939749"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a:extLst>
              <a:ext uri="{FF2B5EF4-FFF2-40B4-BE49-F238E27FC236}">
                <a16:creationId xmlns:a16="http://schemas.microsoft.com/office/drawing/2014/main" id="{6A3208E7-47CA-4222-98C5-DBFCCEBD0D1F}"/>
              </a:ext>
            </a:extLst>
          </p:cNvPr>
          <p:cNvSpPr txBox="1"/>
          <p:nvPr/>
        </p:nvSpPr>
        <p:spPr>
          <a:xfrm>
            <a:off x="8047941"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a:extLst>
              <a:ext uri="{FF2B5EF4-FFF2-40B4-BE49-F238E27FC236}">
                <a16:creationId xmlns:a16="http://schemas.microsoft.com/office/drawing/2014/main" id="{D7D8B381-CF61-4C03-86A6-FFC2E1E5DE77}"/>
              </a:ext>
            </a:extLst>
          </p:cNvPr>
          <p:cNvSpPr txBox="1"/>
          <p:nvPr/>
        </p:nvSpPr>
        <p:spPr>
          <a:xfrm>
            <a:off x="7906621" y="4657064"/>
            <a:ext cx="1151412" cy="338554"/>
          </a:xfrm>
          <a:prstGeom prst="rect">
            <a:avLst/>
          </a:prstGeom>
          <a:noFill/>
        </p:spPr>
        <p:txBody>
          <a:bodyPr wrap="square" rtlCol="0">
            <a:spAutoFit/>
          </a:bodyPr>
          <a:lstStyle/>
          <a:p>
            <a:r>
              <a:rPr lang="en-US" altLang="zh-CN" sz="16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7F0864B2-371E-481E-A834-840423AA17DF}"/>
              </a:ext>
            </a:extLst>
          </p:cNvPr>
          <p:cNvSpPr txBox="1"/>
          <p:nvPr/>
        </p:nvSpPr>
        <p:spPr>
          <a:xfrm>
            <a:off x="9863415" y="5603329"/>
            <a:ext cx="1151412" cy="338554"/>
          </a:xfrm>
          <a:prstGeom prst="rect">
            <a:avLst/>
          </a:prstGeom>
          <a:noFill/>
        </p:spPr>
        <p:txBody>
          <a:bodyPr wrap="square" rtlCol="0">
            <a:spAutoFit/>
          </a:bodyPr>
          <a:lstStyle/>
          <a:p>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邻接关系</a:t>
            </a:r>
          </a:p>
        </p:txBody>
      </p:sp>
      <p:cxnSp>
        <p:nvCxnSpPr>
          <p:cNvPr id="38" name="直接箭头连接符 37">
            <a:extLst>
              <a:ext uri="{FF2B5EF4-FFF2-40B4-BE49-F238E27FC236}">
                <a16:creationId xmlns:a16="http://schemas.microsoft.com/office/drawing/2014/main" id="{1D1031F4-2AF3-418A-8A81-E29C6BC48530}"/>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854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域与单区域</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a:extLst>
              <a:ext uri="{FF2B5EF4-FFF2-40B4-BE49-F238E27FC236}">
                <a16:creationId xmlns:a16="http://schemas.microsoft.com/office/drawing/2014/main" id="{4F65FE57-1276-472A-A544-9CCC5CBB94AF}"/>
              </a:ext>
            </a:extLst>
          </p:cNvPr>
          <p:cNvGrpSpPr/>
          <p:nvPr/>
        </p:nvGrpSpPr>
        <p:grpSpPr>
          <a:xfrm>
            <a:off x="521248" y="2692400"/>
            <a:ext cx="3898900" cy="2124638"/>
            <a:chOff x="1028700" y="2667000"/>
            <a:chExt cx="3898900" cy="2124638"/>
          </a:xfrm>
        </p:grpSpPr>
        <p:sp>
          <p:nvSpPr>
            <p:cNvPr id="13" name="Freeform 159">
              <a:extLst>
                <a:ext uri="{FF2B5EF4-FFF2-40B4-BE49-F238E27FC236}">
                  <a16:creationId xmlns:a16="http://schemas.microsoft.com/office/drawing/2014/main" id="{F655F45C-2FD2-4514-81C9-E9EED6C1AB84}"/>
                </a:ext>
              </a:extLst>
            </p:cNvPr>
            <p:cNvSpPr/>
            <p:nvPr/>
          </p:nvSpPr>
          <p:spPr>
            <a:xfrm flipH="1">
              <a:off x="1028700" y="2667000"/>
              <a:ext cx="3898900" cy="212463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91861" y="4064676"/>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324177" y="4064676"/>
              <a:ext cx="540000" cy="442800"/>
            </a:xfrm>
            <a:prstGeom prst="rect">
              <a:avLst/>
            </a:prstGeom>
          </p:spPr>
        </p:pic>
        <p:sp>
          <p:nvSpPr>
            <p:cNvPr id="8" name="文本框 7"/>
            <p:cNvSpPr txBox="1"/>
            <p:nvPr/>
          </p:nvSpPr>
          <p:spPr>
            <a:xfrm>
              <a:off x="2135270" y="3924645"/>
              <a:ext cx="1685497" cy="646331"/>
            </a:xfrm>
            <a:prstGeom prst="rect">
              <a:avLst/>
            </a:prstGeom>
            <a:noFill/>
          </p:spPr>
          <p:txBody>
            <a:bodyPr wrap="square" rtlCol="0">
              <a:spAutoFit/>
            </a:bodyPr>
            <a:lstStyle/>
            <a:p>
              <a:pPr algn="ctr"/>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 Domain</a:t>
              </a:r>
            </a:p>
            <a:p>
              <a:pPr algn="ctr"/>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 </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15046" y="3180763"/>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22798" y="3176267"/>
              <a:ext cx="540000" cy="442800"/>
            </a:xfrm>
            <a:prstGeom prst="rect">
              <a:avLst/>
            </a:prstGeom>
          </p:spPr>
        </p:pic>
      </p:grpSp>
      <p:sp>
        <p:nvSpPr>
          <p:cNvPr id="12" name="文本占位符 2"/>
          <p:cNvSpPr txBox="1">
            <a:spLocks/>
          </p:cNvSpPr>
          <p:nvPr/>
        </p:nvSpPr>
        <p:spPr>
          <a:xfrm>
            <a:off x="4541692" y="898942"/>
            <a:ext cx="7202808" cy="50482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Domain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）：一系列使用相同策略的连续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网络设备所构成的网络。</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路由器在同一个区域（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Area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）内网络中泛洪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。为了确保每台路由器都拥有对网络拓扑的一致认知，</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需要在区域内进行同步。</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如果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域仅有一个区域，随着网络规模越来越大，</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路由器的数量越来越多，这将导致诸多问题：</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越来越庞大，同时导致</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路由表规模增加。路由器资源消耗多，设备性能下降，影响数据转发。</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基于庞大的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进行路由计算变得困难。</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当网络拓扑变更时，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全域泛洪和全网</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重计算带来巨大负担。</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27711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多区域</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4294967295"/>
          </p:nvPr>
        </p:nvSpPr>
        <p:spPr>
          <a:xfrm>
            <a:off x="5926138" y="1516063"/>
            <a:ext cx="6265862" cy="3376612"/>
          </a:xfrm>
        </p:spPr>
        <p:txBody>
          <a:bodyPr/>
          <a:lstStyle/>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引入区域（</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Area</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）的概念，将一个</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域划分成多个区域，可以使</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支撑更大规模组网。</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多区域的设计减小了</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泛洪的范围，有效的把拓扑变化的影响控制在区域内，达到网络优化的目的。</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在区域边界可以做路由汇总，减小了路由表规模。</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多区域提高了网络扩展性，有利于组建大规模的网络。</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Freeform 159"/>
          <p:cNvSpPr/>
          <p:nvPr/>
        </p:nvSpPr>
        <p:spPr>
          <a:xfrm flipH="1">
            <a:off x="474714" y="2485213"/>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Freeform 159"/>
          <p:cNvSpPr/>
          <p:nvPr/>
        </p:nvSpPr>
        <p:spPr>
          <a:xfrm flipH="1">
            <a:off x="2113382"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Freeform 159"/>
          <p:cNvSpPr/>
          <p:nvPr/>
        </p:nvSpPr>
        <p:spPr>
          <a:xfrm flipH="1">
            <a:off x="2945742" y="1523776"/>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91621" y="2052184"/>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12252" y="2045471"/>
            <a:ext cx="540000" cy="442800"/>
          </a:xfrm>
          <a:prstGeom prst="rect">
            <a:avLst/>
          </a:prstGeom>
        </p:spPr>
      </p:pic>
      <p:sp>
        <p:nvSpPr>
          <p:cNvPr id="10" name="文本框 9"/>
          <p:cNvSpPr txBox="1"/>
          <p:nvPr/>
        </p:nvSpPr>
        <p:spPr>
          <a:xfrm>
            <a:off x="3789345" y="2556614"/>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1948" y="2825588"/>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73610" y="3386207"/>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0636" y="3398907"/>
            <a:ext cx="540000" cy="442800"/>
          </a:xfrm>
          <a:prstGeom prst="rect">
            <a:avLst/>
          </a:prstGeom>
        </p:spPr>
      </p:pic>
      <p:sp>
        <p:nvSpPr>
          <p:cNvPr id="14" name="文本框 13"/>
          <p:cNvSpPr txBox="1"/>
          <p:nvPr/>
        </p:nvSpPr>
        <p:spPr>
          <a:xfrm>
            <a:off x="1400636" y="3695775"/>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6652" y="461008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25313" y="5129320"/>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82881" y="5103920"/>
            <a:ext cx="540000" cy="442800"/>
          </a:xfrm>
          <a:prstGeom prst="rect">
            <a:avLst/>
          </a:prstGeom>
        </p:spPr>
      </p:pic>
      <p:sp>
        <p:nvSpPr>
          <p:cNvPr id="18" name="文本框 17"/>
          <p:cNvSpPr txBox="1"/>
          <p:nvPr/>
        </p:nvSpPr>
        <p:spPr>
          <a:xfrm>
            <a:off x="3082604" y="5362054"/>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2</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2606" y="2761301"/>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8573" y="3990522"/>
            <a:ext cx="540000" cy="442800"/>
          </a:xfrm>
          <a:prstGeom prst="rect">
            <a:avLst/>
          </a:prstGeom>
        </p:spPr>
      </p:pic>
    </p:spTree>
    <p:extLst>
      <p:ext uri="{BB962C8B-B14F-4D97-AF65-F5344CB8AC3E}">
        <p14:creationId xmlns:p14="http://schemas.microsoft.com/office/powerpoint/2010/main" val="117648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59">
            <a:extLst>
              <a:ext uri="{FF2B5EF4-FFF2-40B4-BE49-F238E27FC236}">
                <a16:creationId xmlns:a16="http://schemas.microsoft.com/office/drawing/2014/main" id="{35D92D48-9B08-4270-89A3-DA639AF822C4}"/>
              </a:ext>
            </a:extLst>
          </p:cNvPr>
          <p:cNvSpPr/>
          <p:nvPr/>
        </p:nvSpPr>
        <p:spPr>
          <a:xfrm flipH="1">
            <a:off x="5265089"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路由器类型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4294967295"/>
          </p:nvPr>
        </p:nvSpPr>
        <p:spPr>
          <a:xfrm>
            <a:off x="5926138" y="1516063"/>
            <a:ext cx="6265862" cy="2581275"/>
          </a:xfrm>
        </p:spPr>
        <p:txBody>
          <a:bodyPr/>
          <a:lstStyle/>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路由器根据其位置或功能不同，有这样几种类型：</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区域内路由器（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Internal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区域边界路由器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ABR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Area Border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骨干路由器（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Backbone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自治系统边界路由器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ASBR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AS Boundary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Freeform 159"/>
          <p:cNvSpPr/>
          <p:nvPr/>
        </p:nvSpPr>
        <p:spPr>
          <a:xfrm flipH="1">
            <a:off x="474714" y="2485213"/>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Freeform 159"/>
          <p:cNvSpPr/>
          <p:nvPr/>
        </p:nvSpPr>
        <p:spPr>
          <a:xfrm flipH="1">
            <a:off x="2113382"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Freeform 159"/>
          <p:cNvSpPr/>
          <p:nvPr/>
        </p:nvSpPr>
        <p:spPr>
          <a:xfrm flipH="1">
            <a:off x="2945742" y="1523776"/>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91621" y="2052184"/>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12252" y="2045471"/>
            <a:ext cx="540000" cy="442800"/>
          </a:xfrm>
          <a:prstGeom prst="rect">
            <a:avLst/>
          </a:prstGeom>
        </p:spPr>
      </p:pic>
      <p:sp>
        <p:nvSpPr>
          <p:cNvPr id="10" name="文本框 9"/>
          <p:cNvSpPr txBox="1"/>
          <p:nvPr/>
        </p:nvSpPr>
        <p:spPr>
          <a:xfrm>
            <a:off x="3789345" y="2556614"/>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1948" y="2825588"/>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73610" y="3386207"/>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0636" y="3398907"/>
            <a:ext cx="540000" cy="442800"/>
          </a:xfrm>
          <a:prstGeom prst="rect">
            <a:avLst/>
          </a:prstGeom>
        </p:spPr>
      </p:pic>
      <p:sp>
        <p:nvSpPr>
          <p:cNvPr id="14" name="文本框 13"/>
          <p:cNvSpPr txBox="1"/>
          <p:nvPr/>
        </p:nvSpPr>
        <p:spPr>
          <a:xfrm>
            <a:off x="1400636" y="3695775"/>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6652" y="461008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25313" y="5129320"/>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82881" y="5103920"/>
            <a:ext cx="540000" cy="442800"/>
          </a:xfrm>
          <a:prstGeom prst="rect">
            <a:avLst/>
          </a:prstGeom>
        </p:spPr>
      </p:pic>
      <p:sp>
        <p:nvSpPr>
          <p:cNvPr id="18" name="文本框 17"/>
          <p:cNvSpPr txBox="1"/>
          <p:nvPr/>
        </p:nvSpPr>
        <p:spPr>
          <a:xfrm>
            <a:off x="3082604" y="5362054"/>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2606" y="2761301"/>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8573" y="3990522"/>
            <a:ext cx="540000" cy="442800"/>
          </a:xfrm>
          <a:prstGeom prst="rect">
            <a:avLst/>
          </a:prstGeom>
        </p:spPr>
      </p:pic>
      <p:pic>
        <p:nvPicPr>
          <p:cNvPr id="21" name="图片 20">
            <a:extLst>
              <a:ext uri="{FF2B5EF4-FFF2-40B4-BE49-F238E27FC236}">
                <a16:creationId xmlns:a16="http://schemas.microsoft.com/office/drawing/2014/main" id="{FB7E8EA5-1474-41F7-845A-E6490B72BAF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86881" y="5105701"/>
            <a:ext cx="540000" cy="442800"/>
          </a:xfrm>
          <a:prstGeom prst="rect">
            <a:avLst/>
          </a:prstGeom>
        </p:spPr>
      </p:pic>
      <p:cxnSp>
        <p:nvCxnSpPr>
          <p:cNvPr id="23" name="直接连接符 22">
            <a:extLst>
              <a:ext uri="{FF2B5EF4-FFF2-40B4-BE49-F238E27FC236}">
                <a16:creationId xmlns:a16="http://schemas.microsoft.com/office/drawing/2014/main" id="{41A4E2D8-131B-408C-B041-1A7C6A2A0AFA}"/>
              </a:ext>
            </a:extLst>
          </p:cNvPr>
          <p:cNvCxnSpPr>
            <a:stCxn id="17" idx="3"/>
            <a:endCxn id="21" idx="1"/>
          </p:cNvCxnSpPr>
          <p:nvPr/>
        </p:nvCxnSpPr>
        <p:spPr>
          <a:xfrm>
            <a:off x="4522881" y="5325320"/>
            <a:ext cx="1164000" cy="1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423272A-8129-4DBD-B354-B1FB5848F7EB}"/>
              </a:ext>
            </a:extLst>
          </p:cNvPr>
          <p:cNvSpPr txBox="1"/>
          <p:nvPr/>
        </p:nvSpPr>
        <p:spPr>
          <a:xfrm>
            <a:off x="3887644" y="5772822"/>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ASBR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7723596A-F99E-45B1-83E9-6B1012FF6715}"/>
              </a:ext>
            </a:extLst>
          </p:cNvPr>
          <p:cNvSpPr txBox="1"/>
          <p:nvPr/>
        </p:nvSpPr>
        <p:spPr>
          <a:xfrm>
            <a:off x="3409013" y="3945759"/>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ABR/BR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a:extLst>
              <a:ext uri="{FF2B5EF4-FFF2-40B4-BE49-F238E27FC236}">
                <a16:creationId xmlns:a16="http://schemas.microsoft.com/office/drawing/2014/main" id="{ED3DA442-EED3-4907-86AB-DB841019F67E}"/>
              </a:ext>
            </a:extLst>
          </p:cNvPr>
          <p:cNvSpPr txBox="1"/>
          <p:nvPr/>
        </p:nvSpPr>
        <p:spPr>
          <a:xfrm>
            <a:off x="3516652" y="1645324"/>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IR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4BD14F25-1D65-4508-826F-058B6F5D78D8}"/>
              </a:ext>
            </a:extLst>
          </p:cNvPr>
          <p:cNvSpPr txBox="1"/>
          <p:nvPr/>
        </p:nvSpPr>
        <p:spPr>
          <a:xfrm>
            <a:off x="6439132" y="5060940"/>
            <a:ext cx="1049215"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其他</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E43D2C6D-7DCE-4C0E-A07D-6C5514170376}"/>
              </a:ext>
            </a:extLst>
          </p:cNvPr>
          <p:cNvSpPr txBox="1"/>
          <p:nvPr/>
        </p:nvSpPr>
        <p:spPr>
          <a:xfrm>
            <a:off x="2177668" y="2813240"/>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741279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fontAlgn="auto"/>
            <a:r>
              <a:rPr lang="en-US" altLang="zh-CN" dirty="0"/>
              <a:t>OSPF</a:t>
            </a:r>
            <a:r>
              <a:rPr lang="zh-CN" altLang="en-US" dirty="0"/>
              <a:t>单区域</a:t>
            </a:r>
            <a:r>
              <a:rPr lang="en-US" altLang="zh-CN" dirty="0"/>
              <a:t>&amp;</a:t>
            </a:r>
            <a:r>
              <a:rPr lang="zh-CN" altLang="en-US" dirty="0"/>
              <a:t>多区域典型组网</a:t>
            </a: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63316" y="3717032"/>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45680" y="3717032"/>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8044" y="3717032"/>
            <a:ext cx="540000" cy="442800"/>
          </a:xfrm>
          <a:prstGeom prst="rect">
            <a:avLst/>
          </a:prstGeom>
        </p:spPr>
      </p:pic>
      <p:pic>
        <p:nvPicPr>
          <p:cNvPr id="10" name="图片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945680" y="2140106"/>
            <a:ext cx="540000" cy="442800"/>
          </a:xfrm>
          <a:prstGeom prst="rect">
            <a:avLst/>
          </a:prstGeom>
        </p:spPr>
      </p:pic>
      <p:pic>
        <p:nvPicPr>
          <p:cNvPr id="11" name="图片 1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428044" y="2140106"/>
            <a:ext cx="540000" cy="442800"/>
          </a:xfrm>
          <a:prstGeom prst="rect">
            <a:avLst/>
          </a:prstGeom>
        </p:spPr>
      </p:pic>
      <p:cxnSp>
        <p:nvCxnSpPr>
          <p:cNvPr id="12" name="直接连接符 11"/>
          <p:cNvCxnSpPr>
            <a:stCxn id="10" idx="2"/>
            <a:endCxn id="8" idx="0"/>
          </p:cNvCxnSpPr>
          <p:nvPr/>
        </p:nvCxnSpPr>
        <p:spPr>
          <a:xfrm>
            <a:off x="3215680" y="2582906"/>
            <a:ext cx="0"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2"/>
            <a:endCxn id="9" idx="0"/>
          </p:cNvCxnSpPr>
          <p:nvPr/>
        </p:nvCxnSpPr>
        <p:spPr>
          <a:xfrm>
            <a:off x="3215680"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a:endCxn id="7" idx="0"/>
          </p:cNvCxnSpPr>
          <p:nvPr/>
        </p:nvCxnSpPr>
        <p:spPr>
          <a:xfrm flipH="1">
            <a:off x="1733316"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a:endCxn id="11" idx="1"/>
          </p:cNvCxnSpPr>
          <p:nvPr/>
        </p:nvCxnSpPr>
        <p:spPr>
          <a:xfrm>
            <a:off x="3485680" y="2361506"/>
            <a:ext cx="9423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463316" y="4408358"/>
            <a:ext cx="540000" cy="442800"/>
          </a:xfrm>
          <a:prstGeom prst="rect">
            <a:avLst/>
          </a:prstGeom>
        </p:spPr>
      </p:pic>
      <p:pic>
        <p:nvPicPr>
          <p:cNvPr id="18" name="图片 17"/>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45680" y="4408358"/>
            <a:ext cx="540000" cy="442800"/>
          </a:xfrm>
          <a:prstGeom prst="rect">
            <a:avLst/>
          </a:prstGeom>
        </p:spPr>
      </p:pic>
      <p:pic>
        <p:nvPicPr>
          <p:cNvPr id="19" name="图片 1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426767" y="4368577"/>
            <a:ext cx="540000" cy="442800"/>
          </a:xfrm>
          <a:prstGeom prst="rect">
            <a:avLst/>
          </a:prstGeom>
        </p:spPr>
      </p:pic>
      <p:sp>
        <p:nvSpPr>
          <p:cNvPr id="20" name="文本框 19"/>
          <p:cNvSpPr txBox="1"/>
          <p:nvPr/>
        </p:nvSpPr>
        <p:spPr bwMode="auto">
          <a:xfrm>
            <a:off x="2474498" y="5029748"/>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0</a:t>
            </a:r>
            <a:endParaRPr lang="zh-CN" altLang="en-US" sz="1800" dirty="0">
              <a:latin typeface="Huawei Sans" panose="020C0503030203020204" pitchFamily="34" charset="0"/>
              <a:ea typeface="+mn-ea"/>
              <a:cs typeface="Huawei Sans" panose="020C0503030203020204" pitchFamily="34" charset="0"/>
            </a:endParaRPr>
          </a:p>
        </p:txBody>
      </p:sp>
      <p:pic>
        <p:nvPicPr>
          <p:cNvPr id="21" name="图片 2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927703" y="2144298"/>
            <a:ext cx="540000" cy="442800"/>
          </a:xfrm>
          <a:prstGeom prst="rect">
            <a:avLst/>
          </a:prstGeom>
        </p:spPr>
      </p:pic>
      <p:pic>
        <p:nvPicPr>
          <p:cNvPr id="22" name="图片 2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981885" y="2144298"/>
            <a:ext cx="540000" cy="442800"/>
          </a:xfrm>
          <a:prstGeom prst="rect">
            <a:avLst/>
          </a:prstGeom>
        </p:spPr>
      </p:pic>
      <p:pic>
        <p:nvPicPr>
          <p:cNvPr id="23" name="图片 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29084" y="3717032"/>
            <a:ext cx="540000" cy="442800"/>
          </a:xfrm>
          <a:prstGeom prst="rect">
            <a:avLst/>
          </a:prstGeom>
        </p:spPr>
      </p:pic>
      <p:pic>
        <p:nvPicPr>
          <p:cNvPr id="24" name="图片 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81885" y="3718140"/>
            <a:ext cx="540000" cy="442800"/>
          </a:xfrm>
          <a:prstGeom prst="rect">
            <a:avLst/>
          </a:prstGeom>
        </p:spPr>
      </p:pic>
      <p:cxnSp>
        <p:nvCxnSpPr>
          <p:cNvPr id="25" name="直接连接符 24"/>
          <p:cNvCxnSpPr>
            <a:cxnSpLocks/>
            <a:stCxn id="21" idx="3"/>
            <a:endCxn id="22" idx="1"/>
          </p:cNvCxnSpPr>
          <p:nvPr/>
        </p:nvCxnSpPr>
        <p:spPr>
          <a:xfrm>
            <a:off x="8467703" y="2365698"/>
            <a:ext cx="1514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a:stCxn id="23" idx="3"/>
            <a:endCxn id="24" idx="1"/>
          </p:cNvCxnSpPr>
          <p:nvPr/>
        </p:nvCxnSpPr>
        <p:spPr>
          <a:xfrm>
            <a:off x="8469084" y="3938432"/>
            <a:ext cx="1512801" cy="1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15667" y="4804402"/>
            <a:ext cx="540000" cy="442800"/>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34963" y="4804402"/>
            <a:ext cx="540000" cy="44280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97270" y="4811377"/>
            <a:ext cx="540000" cy="44280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116566" y="4811925"/>
            <a:ext cx="540000" cy="442800"/>
          </a:xfrm>
          <a:prstGeom prst="rect">
            <a:avLst/>
          </a:prstGeom>
        </p:spPr>
      </p:pic>
      <p:cxnSp>
        <p:nvCxnSpPr>
          <p:cNvPr id="31" name="直接连接符 30"/>
          <p:cNvCxnSpPr>
            <a:stCxn id="27" idx="0"/>
            <a:endCxn id="23" idx="2"/>
          </p:cNvCxnSpPr>
          <p:nvPr/>
        </p:nvCxnSpPr>
        <p:spPr>
          <a:xfrm flipV="1">
            <a:off x="6885667" y="4159832"/>
            <a:ext cx="1313417" cy="644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7" idx="3"/>
            <a:endCxn id="28" idx="1"/>
          </p:cNvCxnSpPr>
          <p:nvPr/>
        </p:nvCxnSpPr>
        <p:spPr>
          <a:xfrm>
            <a:off x="7155667" y="5025802"/>
            <a:ext cx="13792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8" idx="0"/>
            <a:endCxn id="24" idx="2"/>
          </p:cNvCxnSpPr>
          <p:nvPr/>
        </p:nvCxnSpPr>
        <p:spPr>
          <a:xfrm flipV="1">
            <a:off x="8804963" y="4160940"/>
            <a:ext cx="1446922" cy="64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4" idx="2"/>
            <a:endCxn id="30" idx="0"/>
          </p:cNvCxnSpPr>
          <p:nvPr/>
        </p:nvCxnSpPr>
        <p:spPr>
          <a:xfrm>
            <a:off x="10251885" y="4160940"/>
            <a:ext cx="1134681" cy="65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3" idx="2"/>
            <a:endCxn id="29" idx="0"/>
          </p:cNvCxnSpPr>
          <p:nvPr/>
        </p:nvCxnSpPr>
        <p:spPr>
          <a:xfrm>
            <a:off x="8199084" y="4159832"/>
            <a:ext cx="1268186" cy="65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3"/>
            <a:endCxn id="30" idx="1"/>
          </p:cNvCxnSpPr>
          <p:nvPr/>
        </p:nvCxnSpPr>
        <p:spPr>
          <a:xfrm>
            <a:off x="9737270" y="5032777"/>
            <a:ext cx="1379296" cy="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1" idx="2"/>
            <a:endCxn id="23" idx="0"/>
          </p:cNvCxnSpPr>
          <p:nvPr/>
        </p:nvCxnSpPr>
        <p:spPr>
          <a:xfrm>
            <a:off x="8197703" y="2587098"/>
            <a:ext cx="1381" cy="1129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2" idx="2"/>
            <a:endCxn id="24" idx="0"/>
          </p:cNvCxnSpPr>
          <p:nvPr/>
        </p:nvCxnSpPr>
        <p:spPr>
          <a:xfrm>
            <a:off x="10251885" y="2587098"/>
            <a:ext cx="0" cy="1131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bwMode="auto">
          <a:xfrm>
            <a:off x="7155667" y="448414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1</a:t>
            </a:r>
            <a:endParaRPr lang="zh-CN" altLang="en-US" sz="1800" dirty="0">
              <a:latin typeface="Huawei Sans" panose="020C0503030203020204" pitchFamily="34" charset="0"/>
              <a:ea typeface="+mn-ea"/>
              <a:cs typeface="Huawei Sans" panose="020C0503030203020204" pitchFamily="34" charset="0"/>
            </a:endParaRPr>
          </a:p>
        </p:txBody>
      </p:sp>
      <p:sp>
        <p:nvSpPr>
          <p:cNvPr id="40" name="文本框 39"/>
          <p:cNvSpPr txBox="1"/>
          <p:nvPr/>
        </p:nvSpPr>
        <p:spPr bwMode="auto">
          <a:xfrm>
            <a:off x="9665335" y="4491389"/>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2</a:t>
            </a:r>
            <a:endParaRPr lang="zh-CN" altLang="en-US" sz="1800" dirty="0">
              <a:latin typeface="Huawei Sans" panose="020C0503030203020204" pitchFamily="34" charset="0"/>
              <a:ea typeface="+mn-ea"/>
              <a:cs typeface="Huawei Sans" panose="020C0503030203020204" pitchFamily="34" charset="0"/>
            </a:endParaRPr>
          </a:p>
        </p:txBody>
      </p:sp>
      <p:sp>
        <p:nvSpPr>
          <p:cNvPr id="41" name="文本框 40"/>
          <p:cNvSpPr txBox="1"/>
          <p:nvPr/>
        </p:nvSpPr>
        <p:spPr bwMode="auto">
          <a:xfrm>
            <a:off x="8456088" y="296570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0</a:t>
            </a:r>
            <a:endParaRPr lang="zh-CN" altLang="en-US" sz="1800" dirty="0">
              <a:latin typeface="Huawei Sans" panose="020C0503030203020204" pitchFamily="34" charset="0"/>
              <a:ea typeface="+mn-ea"/>
              <a:cs typeface="Huawei Sans" panose="020C0503030203020204" pitchFamily="34" charset="0"/>
            </a:endParaRPr>
          </a:p>
        </p:txBody>
      </p:sp>
      <p:sp>
        <p:nvSpPr>
          <p:cNvPr id="43" name="文本框 42"/>
          <p:cNvSpPr txBox="1"/>
          <p:nvPr/>
        </p:nvSpPr>
        <p:spPr bwMode="auto">
          <a:xfrm>
            <a:off x="2003316" y="5757399"/>
            <a:ext cx="2716476" cy="43490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lnSpc>
                <a:spcPct val="125000"/>
              </a:lnSpc>
            </a:pPr>
            <a:r>
              <a:rPr lang="zh-CN" altLang="en-US" sz="1800" dirty="0">
                <a:latin typeface="+mn-ea"/>
                <a:ea typeface="+mn-ea"/>
              </a:rPr>
              <a:t>中小型企业网（单区域）</a:t>
            </a:r>
          </a:p>
        </p:txBody>
      </p:sp>
      <p:sp>
        <p:nvSpPr>
          <p:cNvPr id="44" name="文本框 43"/>
          <p:cNvSpPr txBox="1"/>
          <p:nvPr/>
        </p:nvSpPr>
        <p:spPr bwMode="auto">
          <a:xfrm>
            <a:off x="8036242" y="5757399"/>
            <a:ext cx="2485643" cy="43490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lnSpc>
                <a:spcPct val="125000"/>
              </a:lnSpc>
            </a:pPr>
            <a:r>
              <a:rPr lang="zh-CN" altLang="en-US" sz="1800" dirty="0">
                <a:latin typeface="+mn-ea"/>
                <a:ea typeface="+mn-ea"/>
              </a:rPr>
              <a:t>大型企业网（多区域）</a:t>
            </a:r>
          </a:p>
        </p:txBody>
      </p:sp>
      <p:sp>
        <p:nvSpPr>
          <p:cNvPr id="2" name="椭圆 1"/>
          <p:cNvSpPr/>
          <p:nvPr/>
        </p:nvSpPr>
        <p:spPr>
          <a:xfrm>
            <a:off x="757505" y="1343943"/>
            <a:ext cx="5013434" cy="432456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8709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19673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基础配置命令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1031917" y="1443345"/>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process-id</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router-id</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router-id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51384" y="1025068"/>
            <a:ext cx="11089232" cy="338554"/>
          </a:xfrm>
          <a:prstGeom prst="rect">
            <a:avLst/>
          </a:prstGeom>
        </p:spPr>
        <p:txBody>
          <a:bodyPr wrap="square">
            <a:spAutoFit/>
          </a:bodyPr>
          <a:lstStyle/>
          <a:p>
            <a:pPr marL="342900" indent="-342900" fontAlgn="auto">
              <a:buFont typeface="+mj-lt"/>
              <a:buAutoNum type="arabicPeriod"/>
            </a:pP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（系统视图）创建并运行</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进程</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矩形 8"/>
          <p:cNvSpPr/>
          <p:nvPr/>
        </p:nvSpPr>
        <p:spPr>
          <a:xfrm>
            <a:off x="1031917" y="1861622"/>
            <a:ext cx="10608699" cy="1015663"/>
          </a:xfrm>
          <a:prstGeom prst="rect">
            <a:avLst/>
          </a:prstGeom>
        </p:spPr>
        <p:txBody>
          <a:bodyPr wrap="square">
            <a:spAutoFit/>
          </a:bodyPr>
          <a:lstStyle/>
          <a:p>
            <a:pPr fontAlgn="auto">
              <a:lnSpc>
                <a:spcPts val="2400"/>
              </a:lnSpc>
            </a:pP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porcess-id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用于标识</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进程，默认进程号为</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支持多进程，在同一台设备上可以运行多个不同的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进程，它们之间互不影响，彼此独立。</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router-id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用于手工指定设备的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号。如果没有通过命令指定</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号，系统会从当前接口的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地址中自动选取一个作为设备的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a:t>
            </a:r>
          </a:p>
        </p:txBody>
      </p:sp>
      <p:sp>
        <p:nvSpPr>
          <p:cNvPr id="14" name="矩形 13"/>
          <p:cNvSpPr/>
          <p:nvPr/>
        </p:nvSpPr>
        <p:spPr>
          <a:xfrm>
            <a:off x="1031917" y="33529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area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area-id</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551384" y="2934630"/>
            <a:ext cx="11089232" cy="338554"/>
          </a:xfrm>
          <a:prstGeom prst="rect">
            <a:avLst/>
          </a:prstGeom>
        </p:spPr>
        <p:txBody>
          <a:bodyPr wrap="square">
            <a:spAutoFit/>
          </a:bodyPr>
          <a:lstStyle/>
          <a:p>
            <a:pPr marL="342900" indent="-342900" fontAlgn="auto">
              <a:buFont typeface="+mj-lt"/>
              <a:buAutoNum type="arabicPeriod" startAt="2"/>
            </a:pP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视图）创建并进入</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1031917" y="3771184"/>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命令用来创建</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区域，并进入</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区域视图。</a:t>
            </a:r>
            <a:endPar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pP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可以是十进制整数或点分十进制格式。采取整数形式时，取值范围是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4294967295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20" name="矩形 19">
            <a:extLst>
              <a:ext uri="{FF2B5EF4-FFF2-40B4-BE49-F238E27FC236}">
                <a16:creationId xmlns:a16="http://schemas.microsoft.com/office/drawing/2014/main" id="{7032CCA0-EF2D-41E2-AF57-88664212772D}"/>
              </a:ext>
            </a:extLst>
          </p:cNvPr>
          <p:cNvSpPr/>
          <p:nvPr/>
        </p:nvSpPr>
        <p:spPr>
          <a:xfrm>
            <a:off x="1031917" y="4954693"/>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-ospf-1-area-0.0.0.0</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network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network-address</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wildcard-mask</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1" name="矩形 20">
            <a:extLst>
              <a:ext uri="{FF2B5EF4-FFF2-40B4-BE49-F238E27FC236}">
                <a16:creationId xmlns:a16="http://schemas.microsoft.com/office/drawing/2014/main" id="{B2CB38F0-62FD-4EF0-AD75-8E1F41A2FFB2}"/>
              </a:ext>
            </a:extLst>
          </p:cNvPr>
          <p:cNvSpPr/>
          <p:nvPr/>
        </p:nvSpPr>
        <p:spPr>
          <a:xfrm>
            <a:off x="551384" y="4536416"/>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区域视图）指定运行</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的接口</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矩形 21">
            <a:extLst>
              <a:ext uri="{FF2B5EF4-FFF2-40B4-BE49-F238E27FC236}">
                <a16:creationId xmlns:a16="http://schemas.microsoft.com/office/drawing/2014/main" id="{98C5F439-2710-418A-8A09-4F3D11CA5ABC}"/>
              </a:ext>
            </a:extLst>
          </p:cNvPr>
          <p:cNvSpPr/>
          <p:nvPr/>
        </p:nvSpPr>
        <p:spPr>
          <a:xfrm>
            <a:off x="1031917" y="5372971"/>
            <a:ext cx="10608699" cy="707886"/>
          </a:xfrm>
          <a:prstGeom prst="rect">
            <a:avLst/>
          </a:prstGeom>
        </p:spPr>
        <p:txBody>
          <a:bodyPr wrap="square">
            <a:spAutoFit/>
          </a:bodyPr>
          <a:lstStyle/>
          <a:p>
            <a:pPr fontAlgn="auto">
              <a:lnSpc>
                <a:spcPts val="2400"/>
              </a:lnSpc>
            </a:pP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network</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命令用来指定运行</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协议的接口和接口所属的区域。</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network-address</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为</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接口所在的网段地址。</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wildcard-mask</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地址的反码，相当于将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地址的掩码反转（</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变</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变</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），例如</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0.0.0.255</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表示掩码长度</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24</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bit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196133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131394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基础配置命令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a:extLst>
              <a:ext uri="{FF2B5EF4-FFF2-40B4-BE49-F238E27FC236}">
                <a16:creationId xmlns:a16="http://schemas.microsoft.com/office/drawing/2014/main" id="{9E2E312E-C5FB-4E5B-B408-43506DB2A339}"/>
              </a:ext>
            </a:extLst>
          </p:cNvPr>
          <p:cNvSpPr/>
          <p:nvPr/>
        </p:nvSpPr>
        <p:spPr>
          <a:xfrm>
            <a:off x="551384" y="1120336"/>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（接口视图）配置</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接口开销</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矩形 10">
            <a:extLst>
              <a:ext uri="{FF2B5EF4-FFF2-40B4-BE49-F238E27FC236}">
                <a16:creationId xmlns:a16="http://schemas.microsoft.com/office/drawing/2014/main" id="{D1EC7D28-FA1F-4776-8EF6-DB5118718D57}"/>
              </a:ext>
            </a:extLst>
          </p:cNvPr>
          <p:cNvSpPr/>
          <p:nvPr/>
        </p:nvSpPr>
        <p:spPr>
          <a:xfrm>
            <a:off x="1031917" y="2001282"/>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cost</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命令用来配置接口上运行</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协议所需的开销。缺省情况下，</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会根据该接口的带宽自动计算其开销值</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cost</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65535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2" name="矩形 11">
            <a:extLst>
              <a:ext uri="{FF2B5EF4-FFF2-40B4-BE49-F238E27FC236}">
                <a16:creationId xmlns:a16="http://schemas.microsoft.com/office/drawing/2014/main" id="{79BF6113-1227-4687-A035-97B6F3A62398}"/>
              </a:ext>
            </a:extLst>
          </p:cNvPr>
          <p:cNvSpPr/>
          <p:nvPr/>
        </p:nvSpPr>
        <p:spPr>
          <a:xfrm>
            <a:off x="1031917" y="1560809"/>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-GE1/0/1</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ospf cost</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cost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a:extLst>
              <a:ext uri="{FF2B5EF4-FFF2-40B4-BE49-F238E27FC236}">
                <a16:creationId xmlns:a16="http://schemas.microsoft.com/office/drawing/2014/main" id="{12A5D249-F265-42A3-B9A9-0863C5E06978}"/>
              </a:ext>
            </a:extLst>
          </p:cNvPr>
          <p:cNvSpPr/>
          <p:nvPr/>
        </p:nvSpPr>
        <p:spPr>
          <a:xfrm>
            <a:off x="551384" y="2788710"/>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视图）设置</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带宽参考值</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矩形 16">
            <a:extLst>
              <a:ext uri="{FF2B5EF4-FFF2-40B4-BE49-F238E27FC236}">
                <a16:creationId xmlns:a16="http://schemas.microsoft.com/office/drawing/2014/main" id="{1A4E4363-3F3D-49D3-812A-6A1F3B24755F}"/>
              </a:ext>
            </a:extLst>
          </p:cNvPr>
          <p:cNvSpPr/>
          <p:nvPr/>
        </p:nvSpPr>
        <p:spPr>
          <a:xfrm>
            <a:off x="1031917" y="3669656"/>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bandwidth-reference</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命令用来设置通过公式计算接口开销所依据的带宽参考值。</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value</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2147483648</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，单位是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Mbit/s</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，缺省值是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100Mbit/s</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8" name="矩形 17">
            <a:extLst>
              <a:ext uri="{FF2B5EF4-FFF2-40B4-BE49-F238E27FC236}">
                <a16:creationId xmlns:a16="http://schemas.microsoft.com/office/drawing/2014/main" id="{8C9784D6-637F-4656-85E8-FBF6D1EDCCDF}"/>
              </a:ext>
            </a:extLst>
          </p:cNvPr>
          <p:cNvSpPr/>
          <p:nvPr/>
        </p:nvSpPr>
        <p:spPr>
          <a:xfrm>
            <a:off x="1031917" y="3229183"/>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-ospf-1</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bandwidth-reference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value</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a:extLst>
              <a:ext uri="{FF2B5EF4-FFF2-40B4-BE49-F238E27FC236}">
                <a16:creationId xmlns:a16="http://schemas.microsoft.com/office/drawing/2014/main" id="{0044D4B8-26C1-429B-9A3A-918C369AE7A9}"/>
              </a:ext>
            </a:extLst>
          </p:cNvPr>
          <p:cNvSpPr/>
          <p:nvPr/>
        </p:nvSpPr>
        <p:spPr>
          <a:xfrm>
            <a:off x="1031917" y="4897557"/>
            <a:ext cx="10608699" cy="338554"/>
          </a:xfrm>
          <a:prstGeom prst="rect">
            <a:avLst/>
          </a:prstGeom>
          <a:solidFill>
            <a:srgbClr val="F4FBFE"/>
          </a:solidFill>
          <a:ln>
            <a:solidFill>
              <a:srgbClr val="99DFF9"/>
            </a:solidFill>
          </a:ln>
        </p:spPr>
        <p:txBody>
          <a:bodyPr wrap="square">
            <a:spAutoFit/>
          </a:bodyPr>
          <a:lstStyle/>
          <a:p>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 dr-priority </a:t>
            </a: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a:extLst>
              <a:ext uri="{FF2B5EF4-FFF2-40B4-BE49-F238E27FC236}">
                <a16:creationId xmlns:a16="http://schemas.microsoft.com/office/drawing/2014/main" id="{DB409D57-9696-4BAC-9273-F3699F8C99B5}"/>
              </a:ext>
            </a:extLst>
          </p:cNvPr>
          <p:cNvSpPr/>
          <p:nvPr/>
        </p:nvSpPr>
        <p:spPr>
          <a:xfrm>
            <a:off x="551384" y="4457084"/>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（接口视图）设置接口在选举</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DR</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时的优先级</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矩形 20">
            <a:extLst>
              <a:ext uri="{FF2B5EF4-FFF2-40B4-BE49-F238E27FC236}">
                <a16:creationId xmlns:a16="http://schemas.microsoft.com/office/drawing/2014/main" id="{675D68E4-C944-48B0-A52A-5ED5C727FA53}"/>
              </a:ext>
            </a:extLst>
          </p:cNvPr>
          <p:cNvSpPr/>
          <p:nvPr/>
        </p:nvSpPr>
        <p:spPr>
          <a:xfrm>
            <a:off x="1031917" y="5338032"/>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dr-priority</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命令用来设置接口在选举</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时的优先级。</a:t>
            </a: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值越大，优先级越高，取值范围是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255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a:p>
            <a:pPr fontAlgn="auto">
              <a:lnSpc>
                <a:spcPts val="2400"/>
              </a:lnSpc>
            </a:pPr>
            <a:endPar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2781586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圆角 39">
            <a:extLst>
              <a:ext uri="{FF2B5EF4-FFF2-40B4-BE49-F238E27FC236}">
                <a16:creationId xmlns:a16="http://schemas.microsoft.com/office/drawing/2014/main" id="{BD0DBAEE-4368-4E5B-BA2B-3B3545BCE8C6}"/>
              </a:ext>
            </a:extLst>
          </p:cNvPr>
          <p:cNvSpPr/>
          <p:nvPr/>
        </p:nvSpPr>
        <p:spPr>
          <a:xfrm>
            <a:off x="5887001" y="2690402"/>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圆角 11">
            <a:extLst>
              <a:ext uri="{FF2B5EF4-FFF2-40B4-BE49-F238E27FC236}">
                <a16:creationId xmlns:a16="http://schemas.microsoft.com/office/drawing/2014/main" id="{020FF468-8D6D-421F-A352-22FDEFE41F8E}"/>
              </a:ext>
            </a:extLst>
          </p:cNvPr>
          <p:cNvSpPr/>
          <p:nvPr/>
        </p:nvSpPr>
        <p:spPr>
          <a:xfrm>
            <a:off x="1235860" y="2690402"/>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a:extLst>
              <a:ext uri="{FF2B5EF4-FFF2-40B4-BE49-F238E27FC236}">
                <a16:creationId xmlns:a16="http://schemas.microsoft.com/office/drawing/2014/main" id="{9F3C448F-79A6-476A-8936-0348F75B94FE}"/>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a:t>
            </a:r>
          </a:p>
        </p:txBody>
      </p:sp>
      <p:sp>
        <p:nvSpPr>
          <p:cNvPr id="3" name="文本框 2">
            <a:extLst>
              <a:ext uri="{FF2B5EF4-FFF2-40B4-BE49-F238E27FC236}">
                <a16:creationId xmlns:a16="http://schemas.microsoft.com/office/drawing/2014/main" id="{767F6EBA-62CA-492A-AF99-430D08060BB6}"/>
              </a:ext>
            </a:extLst>
          </p:cNvPr>
          <p:cNvSpPr txBox="1"/>
          <p:nvPr/>
        </p:nvSpPr>
        <p:spPr>
          <a:xfrm>
            <a:off x="474104" y="1149818"/>
            <a:ext cx="11271809" cy="126118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sz="2199">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pPr marL="0" indent="0">
              <a:buNone/>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案例描述：</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有三台路由器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，其中</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分别连接网络</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1.1.1.1/32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3.3.3.3/32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LoopBack 0</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模拟），现需要使用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实现这两个网络的互通。具体拓扑如下：</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图片 3">
            <a:extLst>
              <a:ext uri="{FF2B5EF4-FFF2-40B4-BE49-F238E27FC236}">
                <a16:creationId xmlns:a16="http://schemas.microsoft.com/office/drawing/2014/main" id="{A3202908-6EBD-428E-8DB5-2CF058D6EE1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11845" y="3195855"/>
            <a:ext cx="540000" cy="442800"/>
          </a:xfrm>
          <a:prstGeom prst="rect">
            <a:avLst/>
          </a:prstGeom>
        </p:spPr>
      </p:pic>
      <p:cxnSp>
        <p:nvCxnSpPr>
          <p:cNvPr id="5" name="直接连接符 4">
            <a:extLst>
              <a:ext uri="{FF2B5EF4-FFF2-40B4-BE49-F238E27FC236}">
                <a16:creationId xmlns:a16="http://schemas.microsoft.com/office/drawing/2014/main" id="{8F65EB47-F6B1-4042-872E-8D9B0C27EF9B}"/>
              </a:ext>
            </a:extLst>
          </p:cNvPr>
          <p:cNvCxnSpPr>
            <a:cxnSpLocks/>
            <a:stCxn id="4" idx="3"/>
            <a:endCxn id="8" idx="1"/>
          </p:cNvCxnSpPr>
          <p:nvPr/>
        </p:nvCxnSpPr>
        <p:spPr>
          <a:xfrm>
            <a:off x="3151845" y="3417255"/>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54BC5586-C7DF-41C2-9AD1-E764B902DDE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0670" y="3195855"/>
            <a:ext cx="540000" cy="442800"/>
          </a:xfrm>
          <a:prstGeom prst="rect">
            <a:avLst/>
          </a:prstGeom>
        </p:spPr>
      </p:pic>
      <p:pic>
        <p:nvPicPr>
          <p:cNvPr id="11" name="图片 10">
            <a:extLst>
              <a:ext uri="{FF2B5EF4-FFF2-40B4-BE49-F238E27FC236}">
                <a16:creationId xmlns:a16="http://schemas.microsoft.com/office/drawing/2014/main" id="{C3392CB9-31B2-4A72-8A2D-CC78DC2BBB8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69050" y="3195855"/>
            <a:ext cx="540000" cy="442800"/>
          </a:xfrm>
          <a:prstGeom prst="rect">
            <a:avLst/>
          </a:prstGeom>
        </p:spPr>
      </p:pic>
      <p:sp>
        <p:nvSpPr>
          <p:cNvPr id="13" name="文本框 12">
            <a:extLst>
              <a:ext uri="{FF2B5EF4-FFF2-40B4-BE49-F238E27FC236}">
                <a16:creationId xmlns:a16="http://schemas.microsoft.com/office/drawing/2014/main" id="{5ECB4467-1395-4851-B051-E5E89D345A82}"/>
              </a:ext>
            </a:extLst>
          </p:cNvPr>
          <p:cNvSpPr txBox="1"/>
          <p:nvPr/>
        </p:nvSpPr>
        <p:spPr>
          <a:xfrm>
            <a:off x="5527106" y="3661750"/>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0B720136-0E34-4940-9883-96EF445A454D}"/>
              </a:ext>
            </a:extLst>
          </p:cNvPr>
          <p:cNvSpPr txBox="1"/>
          <p:nvPr/>
        </p:nvSpPr>
        <p:spPr>
          <a:xfrm>
            <a:off x="2640873" y="3661750"/>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a:extLst>
              <a:ext uri="{FF2B5EF4-FFF2-40B4-BE49-F238E27FC236}">
                <a16:creationId xmlns:a16="http://schemas.microsoft.com/office/drawing/2014/main" id="{5D99F2C7-1570-4739-82C7-8C1D1EFBA88A}"/>
              </a:ext>
            </a:extLst>
          </p:cNvPr>
          <p:cNvSpPr txBox="1"/>
          <p:nvPr/>
        </p:nvSpPr>
        <p:spPr>
          <a:xfrm>
            <a:off x="8337570" y="3661750"/>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 name="组合 15">
            <a:extLst>
              <a:ext uri="{FF2B5EF4-FFF2-40B4-BE49-F238E27FC236}">
                <a16:creationId xmlns:a16="http://schemas.microsoft.com/office/drawing/2014/main" id="{420588AD-3C41-4C0C-BF2A-45F27553A2CC}"/>
              </a:ext>
            </a:extLst>
          </p:cNvPr>
          <p:cNvGrpSpPr/>
          <p:nvPr/>
        </p:nvGrpSpPr>
        <p:grpSpPr>
          <a:xfrm>
            <a:off x="3078162" y="3443935"/>
            <a:ext cx="1903174" cy="567904"/>
            <a:chOff x="2134861" y="4974560"/>
            <a:chExt cx="1903174" cy="567904"/>
          </a:xfrm>
        </p:grpSpPr>
        <p:sp>
          <p:nvSpPr>
            <p:cNvPr id="17" name="文本框 16">
              <a:extLst>
                <a:ext uri="{FF2B5EF4-FFF2-40B4-BE49-F238E27FC236}">
                  <a16:creationId xmlns:a16="http://schemas.microsoft.com/office/drawing/2014/main" id="{C888524F-F93D-4BD3-A9C2-22F46873D9E7}"/>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a:extLst>
                <a:ext uri="{FF2B5EF4-FFF2-40B4-BE49-F238E27FC236}">
                  <a16:creationId xmlns:a16="http://schemas.microsoft.com/office/drawing/2014/main" id="{928E9C7D-14FA-47A5-B298-6D1DA5CCB1F8}"/>
                </a:ext>
              </a:extLst>
            </p:cNvPr>
            <p:cNvSpPr txBox="1"/>
            <p:nvPr/>
          </p:nvSpPr>
          <p:spPr>
            <a:xfrm>
              <a:off x="2158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0" name="组合 19">
            <a:extLst>
              <a:ext uri="{FF2B5EF4-FFF2-40B4-BE49-F238E27FC236}">
                <a16:creationId xmlns:a16="http://schemas.microsoft.com/office/drawing/2014/main" id="{B9B23CD2-1611-4EE0-B4E3-76C20931A760}"/>
              </a:ext>
            </a:extLst>
          </p:cNvPr>
          <p:cNvGrpSpPr/>
          <p:nvPr/>
        </p:nvGrpSpPr>
        <p:grpSpPr>
          <a:xfrm>
            <a:off x="4370661" y="3443935"/>
            <a:ext cx="1903174" cy="567904"/>
            <a:chOff x="2134861" y="4974560"/>
            <a:chExt cx="1903174" cy="567904"/>
          </a:xfrm>
        </p:grpSpPr>
        <p:sp>
          <p:nvSpPr>
            <p:cNvPr id="21" name="文本框 20">
              <a:extLst>
                <a:ext uri="{FF2B5EF4-FFF2-40B4-BE49-F238E27FC236}">
                  <a16:creationId xmlns:a16="http://schemas.microsoft.com/office/drawing/2014/main" id="{96178351-4591-4120-B5AC-EEBAEC4C8460}"/>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a:extLst>
                <a:ext uri="{FF2B5EF4-FFF2-40B4-BE49-F238E27FC236}">
                  <a16:creationId xmlns:a16="http://schemas.microsoft.com/office/drawing/2014/main" id="{10C693E1-CEC8-4A99-A2CE-64F2DAA7D043}"/>
                </a:ext>
              </a:extLst>
            </p:cNvPr>
            <p:cNvSpPr txBox="1"/>
            <p:nvPr/>
          </p:nvSpPr>
          <p:spPr>
            <a:xfrm>
              <a:off x="2412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3" name="组合 22">
            <a:extLst>
              <a:ext uri="{FF2B5EF4-FFF2-40B4-BE49-F238E27FC236}">
                <a16:creationId xmlns:a16="http://schemas.microsoft.com/office/drawing/2014/main" id="{DFBFF2A5-90B7-4FCB-8B42-4BEE65A3238E}"/>
              </a:ext>
            </a:extLst>
          </p:cNvPr>
          <p:cNvGrpSpPr/>
          <p:nvPr/>
        </p:nvGrpSpPr>
        <p:grpSpPr>
          <a:xfrm>
            <a:off x="5976612" y="3443935"/>
            <a:ext cx="1903174" cy="567904"/>
            <a:chOff x="2134861" y="4974560"/>
            <a:chExt cx="1903174" cy="567904"/>
          </a:xfrm>
        </p:grpSpPr>
        <p:sp>
          <p:nvSpPr>
            <p:cNvPr id="24" name="文本框 23">
              <a:extLst>
                <a:ext uri="{FF2B5EF4-FFF2-40B4-BE49-F238E27FC236}">
                  <a16:creationId xmlns:a16="http://schemas.microsoft.com/office/drawing/2014/main" id="{9DAE9D00-AC81-424C-A7D2-978B5CFD57D9}"/>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249AF9D9-8CDB-4BDA-A4F5-240D20356E2C}"/>
                </a:ext>
              </a:extLst>
            </p:cNvPr>
            <p:cNvSpPr txBox="1"/>
            <p:nvPr/>
          </p:nvSpPr>
          <p:spPr>
            <a:xfrm>
              <a:off x="2158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6" name="组合 35">
            <a:extLst>
              <a:ext uri="{FF2B5EF4-FFF2-40B4-BE49-F238E27FC236}">
                <a16:creationId xmlns:a16="http://schemas.microsoft.com/office/drawing/2014/main" id="{587CE8A4-7DAB-4679-B3C9-9894AFAE779F}"/>
              </a:ext>
            </a:extLst>
          </p:cNvPr>
          <p:cNvGrpSpPr/>
          <p:nvPr/>
        </p:nvGrpSpPr>
        <p:grpSpPr>
          <a:xfrm>
            <a:off x="7200488" y="3443935"/>
            <a:ext cx="1903174" cy="567904"/>
            <a:chOff x="2134861" y="4974560"/>
            <a:chExt cx="1903174" cy="567904"/>
          </a:xfrm>
        </p:grpSpPr>
        <p:sp>
          <p:nvSpPr>
            <p:cNvPr id="37" name="文本框 36">
              <a:extLst>
                <a:ext uri="{FF2B5EF4-FFF2-40B4-BE49-F238E27FC236}">
                  <a16:creationId xmlns:a16="http://schemas.microsoft.com/office/drawing/2014/main" id="{B23F0442-517C-4396-8368-C3D4007554A3}"/>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92D753B9-B595-43AE-9AF8-C4E5C46ABFE6}"/>
                </a:ext>
              </a:extLst>
            </p:cNvPr>
            <p:cNvSpPr txBox="1"/>
            <p:nvPr/>
          </p:nvSpPr>
          <p:spPr>
            <a:xfrm>
              <a:off x="2412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9" name="文本框 38">
            <a:extLst>
              <a:ext uri="{FF2B5EF4-FFF2-40B4-BE49-F238E27FC236}">
                <a16:creationId xmlns:a16="http://schemas.microsoft.com/office/drawing/2014/main" id="{191D9293-ABB0-4145-B049-4624A1641D9A}"/>
              </a:ext>
            </a:extLst>
          </p:cNvPr>
          <p:cNvSpPr txBox="1"/>
          <p:nvPr/>
        </p:nvSpPr>
        <p:spPr>
          <a:xfrm>
            <a:off x="3496704" y="2776242"/>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a:extLst>
              <a:ext uri="{FF2B5EF4-FFF2-40B4-BE49-F238E27FC236}">
                <a16:creationId xmlns:a16="http://schemas.microsoft.com/office/drawing/2014/main" id="{B27E1F1A-51CB-466C-A8A1-C243AC656445}"/>
              </a:ext>
            </a:extLst>
          </p:cNvPr>
          <p:cNvSpPr txBox="1"/>
          <p:nvPr/>
        </p:nvSpPr>
        <p:spPr>
          <a:xfrm>
            <a:off x="6955309" y="2776242"/>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41">
            <a:extLst>
              <a:ext uri="{FF2B5EF4-FFF2-40B4-BE49-F238E27FC236}">
                <a16:creationId xmlns:a16="http://schemas.microsoft.com/office/drawing/2014/main" id="{C7E15D23-BBAC-4DCF-9A4F-58F82583315D}"/>
              </a:ext>
            </a:extLst>
          </p:cNvPr>
          <p:cNvCxnSpPr>
            <a:cxnSpLocks/>
            <a:stCxn id="8" idx="3"/>
          </p:cNvCxnSpPr>
          <p:nvPr/>
        </p:nvCxnSpPr>
        <p:spPr>
          <a:xfrm>
            <a:off x="8810670" y="3417255"/>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CE2CD3A-71D7-4180-9557-1A7BCA8A6E9B}"/>
              </a:ext>
            </a:extLst>
          </p:cNvPr>
          <p:cNvCxnSpPr>
            <a:cxnSpLocks/>
          </p:cNvCxnSpPr>
          <p:nvPr/>
        </p:nvCxnSpPr>
        <p:spPr>
          <a:xfrm flipV="1">
            <a:off x="9096603" y="3362174"/>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A1E2F98E-F33B-4EDB-93F0-3C603808A4D7}"/>
              </a:ext>
            </a:extLst>
          </p:cNvPr>
          <p:cNvGrpSpPr/>
          <p:nvPr/>
        </p:nvGrpSpPr>
        <p:grpSpPr>
          <a:xfrm rot="10800000">
            <a:off x="2333670" y="3362174"/>
            <a:ext cx="285933" cy="121756"/>
            <a:chOff x="2143170" y="3381669"/>
            <a:chExt cx="285933" cy="121756"/>
          </a:xfrm>
        </p:grpSpPr>
        <p:cxnSp>
          <p:nvCxnSpPr>
            <p:cNvPr id="48" name="直接连接符 47">
              <a:extLst>
                <a:ext uri="{FF2B5EF4-FFF2-40B4-BE49-F238E27FC236}">
                  <a16:creationId xmlns:a16="http://schemas.microsoft.com/office/drawing/2014/main" id="{2FD933A2-4F23-45FB-AFE8-32A9EE440FD6}"/>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7575B03-F940-4713-A1DE-721E518E36E6}"/>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1A391F72-BBA0-4B6E-BF33-E8A935A4688E}"/>
              </a:ext>
            </a:extLst>
          </p:cNvPr>
          <p:cNvSpPr txBox="1"/>
          <p:nvPr/>
        </p:nvSpPr>
        <p:spPr>
          <a:xfrm>
            <a:off x="1261260" y="3247978"/>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id="{0BE4CAF5-4C54-4577-85B5-379FBBD8B788}"/>
              </a:ext>
            </a:extLst>
          </p:cNvPr>
          <p:cNvSpPr txBox="1"/>
          <p:nvPr/>
        </p:nvSpPr>
        <p:spPr>
          <a:xfrm>
            <a:off x="9087863" y="3247978"/>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内容占位符 2">
            <a:extLst>
              <a:ext uri="{FF2B5EF4-FFF2-40B4-BE49-F238E27FC236}">
                <a16:creationId xmlns:a16="http://schemas.microsoft.com/office/drawing/2014/main" id="{4906CC3C-CCBE-4B55-9DDC-EF6AF613FADD}"/>
              </a:ext>
            </a:extLst>
          </p:cNvPr>
          <p:cNvSpPr txBox="1">
            <a:spLocks/>
          </p:cNvSpPr>
          <p:nvPr/>
        </p:nvSpPr>
        <p:spPr>
          <a:xfrm>
            <a:off x="531636" y="5196558"/>
            <a:ext cx="7723860"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配置过程分为三个步骤：配置设备接口、配置</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和验证结果。</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12">
            <a:extLst>
              <a:ext uri="{FF2B5EF4-FFF2-40B4-BE49-F238E27FC236}">
                <a16:creationId xmlns:a16="http://schemas.microsoft.com/office/drawing/2014/main" id="{CE7E7818-B8BB-45C6-89D3-4164FC8EF030}"/>
              </a:ext>
            </a:extLst>
          </p:cNvPr>
          <p:cNvSpPr/>
          <p:nvPr/>
        </p:nvSpPr>
        <p:spPr>
          <a:xfrm>
            <a:off x="3151845" y="4509841"/>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圆角矩形 12">
            <a:extLst>
              <a:ext uri="{FF2B5EF4-FFF2-40B4-BE49-F238E27FC236}">
                <a16:creationId xmlns:a16="http://schemas.microsoft.com/office/drawing/2014/main" id="{9BAEF2A7-41B0-4CE2-A900-AD80BF0FB01F}"/>
              </a:ext>
            </a:extLst>
          </p:cNvPr>
          <p:cNvSpPr/>
          <p:nvPr/>
        </p:nvSpPr>
        <p:spPr>
          <a:xfrm>
            <a:off x="5232390" y="4509841"/>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箭头连接符 57">
            <a:extLst>
              <a:ext uri="{FF2B5EF4-FFF2-40B4-BE49-F238E27FC236}">
                <a16:creationId xmlns:a16="http://schemas.microsoft.com/office/drawing/2014/main" id="{E6ADD024-9D26-4ECB-B294-7B0BE362B059}"/>
              </a:ext>
            </a:extLst>
          </p:cNvPr>
          <p:cNvCxnSpPr>
            <a:cxnSpLocks/>
            <a:stCxn id="55" idx="3"/>
            <a:endCxn id="57" idx="1"/>
          </p:cNvCxnSpPr>
          <p:nvPr/>
        </p:nvCxnSpPr>
        <p:spPr bwMode="auto">
          <a:xfrm>
            <a:off x="4726245" y="4682393"/>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59" name="圆角矩形 12">
            <a:extLst>
              <a:ext uri="{FF2B5EF4-FFF2-40B4-BE49-F238E27FC236}">
                <a16:creationId xmlns:a16="http://schemas.microsoft.com/office/drawing/2014/main" id="{8CFA13B5-A094-4EF0-99B5-B6AF50BD9D53}"/>
              </a:ext>
            </a:extLst>
          </p:cNvPr>
          <p:cNvSpPr/>
          <p:nvPr/>
        </p:nvSpPr>
        <p:spPr>
          <a:xfrm>
            <a:off x="7057040" y="4509841"/>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0" name="直接箭头连接符 59">
            <a:extLst>
              <a:ext uri="{FF2B5EF4-FFF2-40B4-BE49-F238E27FC236}">
                <a16:creationId xmlns:a16="http://schemas.microsoft.com/office/drawing/2014/main" id="{1DD23341-7E38-4FC5-A46D-48B61FA557FD}"/>
              </a:ext>
            </a:extLst>
          </p:cNvPr>
          <p:cNvCxnSpPr>
            <a:cxnSpLocks/>
            <a:stCxn id="57" idx="3"/>
            <a:endCxn id="59" idx="1"/>
          </p:cNvCxnSpPr>
          <p:nvPr/>
        </p:nvCxnSpPr>
        <p:spPr bwMode="auto">
          <a:xfrm>
            <a:off x="6521829" y="4682393"/>
            <a:ext cx="535211" cy="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944193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配置接口</a:t>
            </a: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896799"/>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896799"/>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02252"/>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23652"/>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02252"/>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02252"/>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868147"/>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868147"/>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868147"/>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a:extLst>
              <a:ext uri="{FF2B5EF4-FFF2-40B4-BE49-F238E27FC236}">
                <a16:creationId xmlns:a16="http://schemas.microsoft.com/office/drawing/2014/main" id="{ACA3C8EC-1E03-42A5-A502-6EC007626E7D}"/>
              </a:ext>
            </a:extLst>
          </p:cNvPr>
          <p:cNvGrpSpPr/>
          <p:nvPr/>
        </p:nvGrpSpPr>
        <p:grpSpPr>
          <a:xfrm>
            <a:off x="3459162" y="2650332"/>
            <a:ext cx="1903174" cy="567904"/>
            <a:chOff x="2134861" y="4974560"/>
            <a:chExt cx="1903174" cy="567904"/>
          </a:xfrm>
        </p:grpSpPr>
        <p:sp>
          <p:nvSpPr>
            <p:cNvPr id="13" name="文本框 12">
              <a:extLst>
                <a:ext uri="{FF2B5EF4-FFF2-40B4-BE49-F238E27FC236}">
                  <a16:creationId xmlns:a16="http://schemas.microsoft.com/office/drawing/2014/main" id="{43BF5D70-3AAF-41A1-980E-F029503AF879}"/>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909FE151-4E72-4697-B9E6-6B7B106724D7}"/>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5" name="组合 14">
            <a:extLst>
              <a:ext uri="{FF2B5EF4-FFF2-40B4-BE49-F238E27FC236}">
                <a16:creationId xmlns:a16="http://schemas.microsoft.com/office/drawing/2014/main" id="{705A3663-4A5E-4404-873D-A464302F594A}"/>
              </a:ext>
            </a:extLst>
          </p:cNvPr>
          <p:cNvGrpSpPr/>
          <p:nvPr/>
        </p:nvGrpSpPr>
        <p:grpSpPr>
          <a:xfrm>
            <a:off x="4751661" y="2650332"/>
            <a:ext cx="1903174" cy="567904"/>
            <a:chOff x="2134861" y="4974560"/>
            <a:chExt cx="1903174" cy="567904"/>
          </a:xfrm>
        </p:grpSpPr>
        <p:sp>
          <p:nvSpPr>
            <p:cNvPr id="16" name="文本框 15">
              <a:extLst>
                <a:ext uri="{FF2B5EF4-FFF2-40B4-BE49-F238E27FC236}">
                  <a16:creationId xmlns:a16="http://schemas.microsoft.com/office/drawing/2014/main" id="{1B51BC98-A3E7-48B8-9574-FF5DBDF4EAF7}"/>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a16="http://schemas.microsoft.com/office/drawing/2014/main" id="{D443462D-8E8C-4BD5-A1C5-3726DC43A8B3}"/>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 name="组合 17">
            <a:extLst>
              <a:ext uri="{FF2B5EF4-FFF2-40B4-BE49-F238E27FC236}">
                <a16:creationId xmlns:a16="http://schemas.microsoft.com/office/drawing/2014/main" id="{55271465-17A7-4EA1-ABE1-0F0674A68AFC}"/>
              </a:ext>
            </a:extLst>
          </p:cNvPr>
          <p:cNvGrpSpPr/>
          <p:nvPr/>
        </p:nvGrpSpPr>
        <p:grpSpPr>
          <a:xfrm>
            <a:off x="6357612" y="2650332"/>
            <a:ext cx="1903174" cy="567904"/>
            <a:chOff x="2134861" y="4974560"/>
            <a:chExt cx="1903174" cy="567904"/>
          </a:xfrm>
        </p:grpSpPr>
        <p:sp>
          <p:nvSpPr>
            <p:cNvPr id="19" name="文本框 18">
              <a:extLst>
                <a:ext uri="{FF2B5EF4-FFF2-40B4-BE49-F238E27FC236}">
                  <a16:creationId xmlns:a16="http://schemas.microsoft.com/office/drawing/2014/main" id="{7E52949E-A7AA-4B5F-A299-F17AECDA11C8}"/>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a:extLst>
                <a:ext uri="{FF2B5EF4-FFF2-40B4-BE49-F238E27FC236}">
                  <a16:creationId xmlns:a16="http://schemas.microsoft.com/office/drawing/2014/main" id="{32140FEE-5DD5-446E-97C2-A57CC92CABDC}"/>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a:extLst>
              <a:ext uri="{FF2B5EF4-FFF2-40B4-BE49-F238E27FC236}">
                <a16:creationId xmlns:a16="http://schemas.microsoft.com/office/drawing/2014/main" id="{B005A4FE-36B9-4CCA-9D75-F8ED0E7FDC55}"/>
              </a:ext>
            </a:extLst>
          </p:cNvPr>
          <p:cNvGrpSpPr/>
          <p:nvPr/>
        </p:nvGrpSpPr>
        <p:grpSpPr>
          <a:xfrm>
            <a:off x="7581488" y="2650332"/>
            <a:ext cx="1903174" cy="567904"/>
            <a:chOff x="2134861" y="4974560"/>
            <a:chExt cx="1903174" cy="567904"/>
          </a:xfrm>
        </p:grpSpPr>
        <p:sp>
          <p:nvSpPr>
            <p:cNvPr id="22" name="文本框 21">
              <a:extLst>
                <a:ext uri="{FF2B5EF4-FFF2-40B4-BE49-F238E27FC236}">
                  <a16:creationId xmlns:a16="http://schemas.microsoft.com/office/drawing/2014/main" id="{176D4A05-B770-4C0F-930E-973049F77B32}"/>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a16="http://schemas.microsoft.com/office/drawing/2014/main" id="{F93DD00D-5F03-4F6F-A10D-773ACA34BB05}"/>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a16="http://schemas.microsoft.com/office/drawing/2014/main" id="{559D6FCC-C8D0-443B-AB06-58275392D848}"/>
              </a:ext>
            </a:extLst>
          </p:cNvPr>
          <p:cNvSpPr txBox="1"/>
          <p:nvPr/>
        </p:nvSpPr>
        <p:spPr>
          <a:xfrm>
            <a:off x="3877704" y="1982639"/>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9862B67D-D175-4B04-89E8-D41C62A166EE}"/>
              </a:ext>
            </a:extLst>
          </p:cNvPr>
          <p:cNvSpPr txBox="1"/>
          <p:nvPr/>
        </p:nvSpPr>
        <p:spPr>
          <a:xfrm>
            <a:off x="7336309" y="1982639"/>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23652"/>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568571"/>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568571"/>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454375"/>
            <a:ext cx="1099981" cy="338554"/>
          </a:xfrm>
          <a:prstGeom prst="rect">
            <a:avLst/>
          </a:prstGeom>
          <a:noFill/>
        </p:spPr>
        <p:txBody>
          <a:bodyPr wrap="non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454375"/>
            <a:ext cx="1099981"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a16="http://schemas.microsoft.com/office/drawing/2014/main" id="{2F29C514-EE72-430B-8ADE-1D846AE60C19}"/>
              </a:ext>
            </a:extLst>
          </p:cNvPr>
          <p:cNvSpPr/>
          <p:nvPr/>
        </p:nvSpPr>
        <p:spPr>
          <a:xfrm>
            <a:off x="3496704" y="1317461"/>
            <a:ext cx="1574400"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12">
            <a:extLst>
              <a:ext uri="{FF2B5EF4-FFF2-40B4-BE49-F238E27FC236}">
                <a16:creationId xmlns:a16="http://schemas.microsoft.com/office/drawing/2014/main" id="{83CA7D8E-771A-40B5-819B-63942747B595}"/>
              </a:ext>
            </a:extLst>
          </p:cNvPr>
          <p:cNvSpPr/>
          <p:nvPr/>
        </p:nvSpPr>
        <p:spPr>
          <a:xfrm>
            <a:off x="5577249" y="1317461"/>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a16="http://schemas.microsoft.com/office/drawing/2014/main" id="{5161584A-F216-461B-B316-B566A6A9332E}"/>
              </a:ext>
            </a:extLst>
          </p:cNvPr>
          <p:cNvCxnSpPr>
            <a:cxnSpLocks/>
            <a:stCxn id="33" idx="3"/>
            <a:endCxn id="34" idx="1"/>
          </p:cNvCxnSpPr>
          <p:nvPr/>
        </p:nvCxnSpPr>
        <p:spPr bwMode="auto">
          <a:xfrm>
            <a:off x="5071104" y="1490013"/>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id="{4B1E40F7-D8C8-4CBA-A77F-F5238C7BB6D2}"/>
              </a:ext>
            </a:extLst>
          </p:cNvPr>
          <p:cNvSpPr/>
          <p:nvPr/>
        </p:nvSpPr>
        <p:spPr>
          <a:xfrm>
            <a:off x="7401899" y="1317461"/>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p>
        </p:txBody>
      </p:sp>
      <p:cxnSp>
        <p:nvCxnSpPr>
          <p:cNvPr id="37" name="直接箭头连接符 36">
            <a:extLst>
              <a:ext uri="{FF2B5EF4-FFF2-40B4-BE49-F238E27FC236}">
                <a16:creationId xmlns:a16="http://schemas.microsoft.com/office/drawing/2014/main" id="{C1C01EC2-1288-48FE-848D-BDFCC481BA06}"/>
              </a:ext>
            </a:extLst>
          </p:cNvPr>
          <p:cNvCxnSpPr>
            <a:cxnSpLocks/>
            <a:stCxn id="34" idx="3"/>
            <a:endCxn id="36" idx="1"/>
          </p:cNvCxnSpPr>
          <p:nvPr/>
        </p:nvCxnSpPr>
        <p:spPr bwMode="auto">
          <a:xfrm>
            <a:off x="6866688" y="1490013"/>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08559FA2-F3C6-420E-B40A-262540E6B485}"/>
              </a:ext>
            </a:extLst>
          </p:cNvPr>
          <p:cNvSpPr txBox="1"/>
          <p:nvPr/>
        </p:nvSpPr>
        <p:spPr>
          <a:xfrm>
            <a:off x="1470210" y="4067645"/>
            <a:ext cx="4617015"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R1</a:t>
            </a:r>
            <a:r>
              <a:rPr lang="zh-CN" altLang="en-US" dirty="0">
                <a:sym typeface="Huawei Sans" panose="020C0503030203020204" pitchFamily="34" charset="0"/>
              </a:rPr>
              <a:t>的接口</a:t>
            </a:r>
          </a:p>
          <a:p>
            <a:r>
              <a:rPr lang="en-US" altLang="zh-CN" dirty="0">
                <a:sym typeface="Huawei Sans" panose="020C0503030203020204" pitchFamily="34" charset="0"/>
              </a:rPr>
              <a:t>[R1] interface </a:t>
            </a:r>
            <a:r>
              <a:rPr lang="en-US" altLang="zh-CN" dirty="0" err="1">
                <a:sym typeface="Huawei Sans" panose="020C0503030203020204" pitchFamily="34" charset="0"/>
              </a:rPr>
              <a:t>LoopBack</a:t>
            </a:r>
            <a:r>
              <a:rPr lang="en-US" altLang="zh-CN" dirty="0">
                <a:sym typeface="Huawei Sans" panose="020C0503030203020204" pitchFamily="34" charset="0"/>
              </a:rPr>
              <a:t> 0</a:t>
            </a:r>
          </a:p>
          <a:p>
            <a:r>
              <a:rPr lang="en-US" altLang="zh-CN" dirty="0">
                <a:sym typeface="Huawei Sans" panose="020C0503030203020204" pitchFamily="34" charset="0"/>
              </a:rPr>
              <a:t>[R1-LoopBack0] </a:t>
            </a:r>
            <a:r>
              <a:rPr lang="en-US" altLang="zh-CN" dirty="0" err="1">
                <a:sym typeface="Huawei Sans" panose="020C0503030203020204" pitchFamily="34" charset="0"/>
              </a:rPr>
              <a:t>ip</a:t>
            </a:r>
            <a:r>
              <a:rPr lang="en-US" altLang="zh-CN" dirty="0">
                <a:sym typeface="Huawei Sans" panose="020C0503030203020204" pitchFamily="34" charset="0"/>
              </a:rPr>
              <a:t> address 1.1.1.1 32</a:t>
            </a:r>
          </a:p>
          <a:p>
            <a:r>
              <a:rPr lang="en-US" altLang="zh-CN" dirty="0">
                <a:sym typeface="Huawei Sans" panose="020C0503030203020204" pitchFamily="34" charset="0"/>
              </a:rPr>
              <a:t>[R1-LoopBack0] interface </a:t>
            </a:r>
            <a:r>
              <a:rPr lang="en-US" altLang="zh-CN" dirty="0" err="1">
                <a:sym typeface="Huawei Sans" panose="020C0503030203020204" pitchFamily="34" charset="0"/>
              </a:rPr>
              <a:t>GigabitEthernet</a:t>
            </a:r>
            <a:r>
              <a:rPr lang="en-US" altLang="zh-CN" dirty="0">
                <a:sym typeface="Huawei Sans" panose="020C0503030203020204" pitchFamily="34" charset="0"/>
              </a:rPr>
              <a:t> 0/0/0</a:t>
            </a:r>
          </a:p>
          <a:p>
            <a:r>
              <a:rPr lang="en-US" altLang="zh-CN" dirty="0">
                <a:sym typeface="Huawei Sans" panose="020C0503030203020204" pitchFamily="34" charset="0"/>
              </a:rPr>
              <a:t>[R1-GigabitEthernet0/0/0] </a:t>
            </a:r>
            <a:r>
              <a:rPr lang="en-US" altLang="zh-CN" dirty="0" err="1">
                <a:sym typeface="Huawei Sans" panose="020C0503030203020204" pitchFamily="34" charset="0"/>
              </a:rPr>
              <a:t>ip</a:t>
            </a:r>
            <a:r>
              <a:rPr lang="en-US" altLang="zh-CN" dirty="0">
                <a:sym typeface="Huawei Sans" panose="020C0503030203020204" pitchFamily="34" charset="0"/>
              </a:rPr>
              <a:t> address 10.1.12.1 30</a:t>
            </a:r>
          </a:p>
        </p:txBody>
      </p:sp>
      <p:sp>
        <p:nvSpPr>
          <p:cNvPr id="39" name="文本框 38">
            <a:extLst>
              <a:ext uri="{FF2B5EF4-FFF2-40B4-BE49-F238E27FC236}">
                <a16:creationId xmlns:a16="http://schemas.microsoft.com/office/drawing/2014/main" id="{E276EC65-98AC-46AA-B72E-231BDE6854B9}"/>
              </a:ext>
            </a:extLst>
          </p:cNvPr>
          <p:cNvSpPr txBox="1"/>
          <p:nvPr/>
        </p:nvSpPr>
        <p:spPr>
          <a:xfrm>
            <a:off x="6390049" y="4067645"/>
            <a:ext cx="4593383"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R3</a:t>
            </a:r>
            <a:r>
              <a:rPr lang="zh-CN" altLang="en-US" dirty="0">
                <a:sym typeface="Huawei Sans" panose="020C0503030203020204" pitchFamily="34" charset="0"/>
              </a:rPr>
              <a:t>的接口</a:t>
            </a:r>
          </a:p>
          <a:p>
            <a:r>
              <a:rPr lang="en-US" altLang="zh-CN" dirty="0">
                <a:sym typeface="Huawei Sans" panose="020C0503030203020204" pitchFamily="34" charset="0"/>
              </a:rPr>
              <a:t>[R3] interface </a:t>
            </a:r>
            <a:r>
              <a:rPr lang="en-US" altLang="zh-CN" dirty="0" err="1">
                <a:sym typeface="Huawei Sans" panose="020C0503030203020204" pitchFamily="34" charset="0"/>
              </a:rPr>
              <a:t>LoopBack</a:t>
            </a:r>
            <a:r>
              <a:rPr lang="en-US" altLang="zh-CN" dirty="0">
                <a:sym typeface="Huawei Sans" panose="020C0503030203020204" pitchFamily="34" charset="0"/>
              </a:rPr>
              <a:t> 0</a:t>
            </a:r>
          </a:p>
          <a:p>
            <a:r>
              <a:rPr lang="en-US" altLang="zh-CN" dirty="0">
                <a:sym typeface="Huawei Sans" panose="020C0503030203020204" pitchFamily="34" charset="0"/>
              </a:rPr>
              <a:t>[R3-LoopBack0] </a:t>
            </a:r>
            <a:r>
              <a:rPr lang="en-US" altLang="zh-CN" dirty="0" err="1">
                <a:sym typeface="Huawei Sans" panose="020C0503030203020204" pitchFamily="34" charset="0"/>
              </a:rPr>
              <a:t>ip</a:t>
            </a:r>
            <a:r>
              <a:rPr lang="en-US" altLang="zh-CN" dirty="0">
                <a:sym typeface="Huawei Sans" panose="020C0503030203020204" pitchFamily="34" charset="0"/>
              </a:rPr>
              <a:t> address 3.3.3.3 32</a:t>
            </a:r>
          </a:p>
          <a:p>
            <a:r>
              <a:rPr lang="en-US" altLang="zh-CN" dirty="0">
                <a:sym typeface="Huawei Sans" panose="020C0503030203020204" pitchFamily="34" charset="0"/>
              </a:rPr>
              <a:t>[R3-LoopBack0] interface </a:t>
            </a:r>
            <a:r>
              <a:rPr lang="en-US" altLang="zh-CN" dirty="0" err="1">
                <a:sym typeface="Huawei Sans" panose="020C0503030203020204" pitchFamily="34" charset="0"/>
              </a:rPr>
              <a:t>GigabitEthernet</a:t>
            </a:r>
            <a:r>
              <a:rPr lang="en-US" altLang="zh-CN" dirty="0">
                <a:sym typeface="Huawei Sans" panose="020C0503030203020204" pitchFamily="34" charset="0"/>
              </a:rPr>
              <a:t> 0/0/1</a:t>
            </a:r>
          </a:p>
          <a:p>
            <a:r>
              <a:rPr lang="en-US" altLang="zh-CN" dirty="0">
                <a:sym typeface="Huawei Sans" panose="020C0503030203020204" pitchFamily="34" charset="0"/>
              </a:rPr>
              <a:t>[R3-GigabitEthernet0/0/1] </a:t>
            </a:r>
            <a:r>
              <a:rPr lang="en-US" altLang="zh-CN" dirty="0" err="1">
                <a:sym typeface="Huawei Sans" panose="020C0503030203020204" pitchFamily="34" charset="0"/>
              </a:rPr>
              <a:t>ip</a:t>
            </a:r>
            <a:r>
              <a:rPr lang="en-US" altLang="zh-CN" dirty="0">
                <a:sym typeface="Huawei Sans" panose="020C0503030203020204" pitchFamily="34" charset="0"/>
              </a:rPr>
              <a:t> address 10.1.23.2 30</a:t>
            </a:r>
          </a:p>
        </p:txBody>
      </p:sp>
      <p:sp>
        <p:nvSpPr>
          <p:cNvPr id="40" name="内容占位符 2">
            <a:extLst>
              <a:ext uri="{FF2B5EF4-FFF2-40B4-BE49-F238E27FC236}">
                <a16:creationId xmlns:a16="http://schemas.microsoft.com/office/drawing/2014/main" id="{64918E3B-4C4B-4A15-B292-2745E92782ED}"/>
              </a:ext>
            </a:extLst>
          </p:cNvPr>
          <p:cNvSpPr txBox="1">
            <a:spLocks/>
          </p:cNvSpPr>
          <p:nvPr/>
        </p:nvSpPr>
        <p:spPr>
          <a:xfrm>
            <a:off x="4060048" y="5944113"/>
            <a:ext cx="4821788"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地址，详细配置参见备注。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内容占位符 2">
            <a:extLst>
              <a:ext uri="{FF2B5EF4-FFF2-40B4-BE49-F238E27FC236}">
                <a16:creationId xmlns:a16="http://schemas.microsoft.com/office/drawing/2014/main" id="{1DB4FD4C-48C4-468F-993C-697A05D3DF0A}"/>
              </a:ext>
            </a:extLst>
          </p:cNvPr>
          <p:cNvSpPr txBox="1">
            <a:spLocks/>
          </p:cNvSpPr>
          <p:nvPr/>
        </p:nvSpPr>
        <p:spPr>
          <a:xfrm>
            <a:off x="1078340" y="3447384"/>
            <a:ext cx="4624908"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根据规划配置</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53199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normAutofit fontScale="90000"/>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 (1)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a:extLst>
              <a:ext uri="{FF2B5EF4-FFF2-40B4-BE49-F238E27FC236}">
                <a16:creationId xmlns:a16="http://schemas.microsoft.com/office/drawing/2014/main" id="{ACA3C8EC-1E03-42A5-A502-6EC007626E7D}"/>
              </a:ext>
            </a:extLst>
          </p:cNvPr>
          <p:cNvGrpSpPr/>
          <p:nvPr/>
        </p:nvGrpSpPr>
        <p:grpSpPr>
          <a:xfrm>
            <a:off x="3459162" y="2714130"/>
            <a:ext cx="1903174" cy="567904"/>
            <a:chOff x="2134861" y="4974560"/>
            <a:chExt cx="1903174" cy="567904"/>
          </a:xfrm>
        </p:grpSpPr>
        <p:sp>
          <p:nvSpPr>
            <p:cNvPr id="13" name="文本框 12">
              <a:extLst>
                <a:ext uri="{FF2B5EF4-FFF2-40B4-BE49-F238E27FC236}">
                  <a16:creationId xmlns:a16="http://schemas.microsoft.com/office/drawing/2014/main" id="{43BF5D70-3AAF-41A1-980E-F029503AF879}"/>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909FE151-4E72-4697-B9E6-6B7B106724D7}"/>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a16="http://schemas.microsoft.com/office/drawing/2014/main" id="{559D6FCC-C8D0-443B-AB06-58275392D848}"/>
              </a:ext>
            </a:extLst>
          </p:cNvPr>
          <p:cNvSpPr txBox="1"/>
          <p:nvPr/>
        </p:nvSpPr>
        <p:spPr>
          <a:xfrm>
            <a:off x="4334904"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9862B67D-D175-4B04-89E8-D41C62A166EE}"/>
              </a:ext>
            </a:extLst>
          </p:cNvPr>
          <p:cNvSpPr txBox="1"/>
          <p:nvPr/>
        </p:nvSpPr>
        <p:spPr>
          <a:xfrm>
            <a:off x="71331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08559FA2-F3C6-420E-B40A-262540E6B485}"/>
              </a:ext>
            </a:extLst>
          </p:cNvPr>
          <p:cNvSpPr txBox="1"/>
          <p:nvPr/>
        </p:nvSpPr>
        <p:spPr>
          <a:xfrm>
            <a:off x="5133521" y="4240214"/>
            <a:ext cx="4935512"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R1</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[R1]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rgbClr val="00B0F0"/>
                </a:solidFill>
                <a:sym typeface="Huawei Sans" panose="020C0503030203020204" pitchFamily="34" charset="0"/>
              </a:rPr>
              <a:t>router-id 1.1.1.1</a:t>
            </a:r>
            <a:r>
              <a:rPr lang="en-US" altLang="zh-CN" dirty="0">
                <a:solidFill>
                  <a:srgbClr val="0070C0"/>
                </a:solidFill>
                <a:sym typeface="Huawei Sans" panose="020C0503030203020204" pitchFamily="34" charset="0"/>
              </a:rPr>
              <a:t>	</a:t>
            </a:r>
          </a:p>
          <a:p>
            <a:r>
              <a:rPr lang="en-US" altLang="zh-CN" dirty="0">
                <a:sym typeface="Huawei Sans" panose="020C0503030203020204" pitchFamily="34" charset="0"/>
              </a:rPr>
              <a:t>[R1-ospf-1] </a:t>
            </a:r>
            <a:r>
              <a:rPr lang="en-US" altLang="zh-CN" dirty="0">
                <a:solidFill>
                  <a:srgbClr val="EC7061"/>
                </a:solidFill>
                <a:sym typeface="Huawei Sans" panose="020C0503030203020204" pitchFamily="34" charset="0"/>
              </a:rPr>
              <a:t>area 0</a:t>
            </a:r>
            <a:r>
              <a:rPr lang="en-US" altLang="zh-CN" dirty="0">
                <a:sym typeface="Huawei Sans" panose="020C0503030203020204" pitchFamily="34" charset="0"/>
              </a:rPr>
              <a:t>	</a:t>
            </a:r>
          </a:p>
          <a:p>
            <a:r>
              <a:rPr lang="en-US" altLang="zh-CN" dirty="0">
                <a:sym typeface="Huawei Sans" panose="020C0503030203020204" pitchFamily="34" charset="0"/>
              </a:rPr>
              <a:t>[R1-ospf-1-area-0.0.0.0] network 1.1.1.1 0.0.0.0</a:t>
            </a:r>
          </a:p>
          <a:p>
            <a:r>
              <a:rPr lang="en-US" altLang="zh-CN" dirty="0">
                <a:sym typeface="Huawei Sans" panose="020C0503030203020204" pitchFamily="34" charset="0"/>
              </a:rPr>
              <a:t>[R1-ospf-1-area-0.0.0.0] network 10.1.12.0 </a:t>
            </a:r>
            <a:r>
              <a:rPr lang="en-US" altLang="zh-CN" dirty="0">
                <a:solidFill>
                  <a:srgbClr val="00B0F0"/>
                </a:solidFill>
                <a:sym typeface="Huawei Sans" panose="020C0503030203020204" pitchFamily="34" charset="0"/>
              </a:rPr>
              <a:t>0.0.0.3</a:t>
            </a:r>
          </a:p>
        </p:txBody>
      </p:sp>
      <p:sp>
        <p:nvSpPr>
          <p:cNvPr id="42" name="内容占位符 2">
            <a:extLst>
              <a:ext uri="{FF2B5EF4-FFF2-40B4-BE49-F238E27FC236}">
                <a16:creationId xmlns:a16="http://schemas.microsoft.com/office/drawing/2014/main" id="{6A6D1A01-CD40-4D87-8AD4-A6BC40F033A8}"/>
              </a:ext>
            </a:extLst>
          </p:cNvPr>
          <p:cNvSpPr txBox="1">
            <a:spLocks/>
          </p:cNvSpPr>
          <p:nvPr/>
        </p:nvSpPr>
        <p:spPr>
          <a:xfrm>
            <a:off x="1171931" y="3596156"/>
            <a:ext cx="9356238" cy="640801"/>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参数规划：</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进程号为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分别为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3.3.3.3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配置步骤：</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创建并运行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进程</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创建并进入</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运行指定的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a:extLst>
              <a:ext uri="{FF2B5EF4-FFF2-40B4-BE49-F238E27FC236}">
                <a16:creationId xmlns:a16="http://schemas.microsoft.com/office/drawing/2014/main" id="{4842CD8B-22AA-46A0-A826-B43D11FDCA15}"/>
              </a:ext>
            </a:extLst>
          </p:cNvPr>
          <p:cNvSpPr txBox="1"/>
          <p:nvPr/>
        </p:nvSpPr>
        <p:spPr>
          <a:xfrm>
            <a:off x="2493533" y="2046437"/>
            <a:ext cx="1750800" cy="338554"/>
          </a:xfrm>
          <a:prstGeom prst="rect">
            <a:avLst/>
          </a:prstGeom>
          <a:noFill/>
        </p:spPr>
        <p:txBody>
          <a:bodyPr wrap="none" rtlCol="0">
            <a:spAutoFit/>
          </a:bodyPr>
          <a:lstStyle/>
          <a:p>
            <a:r>
              <a:rPr lang="en-US" altLang="zh-CN"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Router ID 1.1.1.1</a:t>
            </a:r>
            <a:endParaRPr lang="zh-CN" altLang="en-US"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12">
            <a:extLst>
              <a:ext uri="{FF2B5EF4-FFF2-40B4-BE49-F238E27FC236}">
                <a16:creationId xmlns:a16="http://schemas.microsoft.com/office/drawing/2014/main" id="{9CE44E94-B8DA-4D3F-B086-7A6D453CCD20}"/>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49" name="圆角矩形 12">
            <a:extLst>
              <a:ext uri="{FF2B5EF4-FFF2-40B4-BE49-F238E27FC236}">
                <a16:creationId xmlns:a16="http://schemas.microsoft.com/office/drawing/2014/main" id="{FC1242BF-C6B9-4315-B426-4F63663CD689}"/>
              </a:ext>
            </a:extLst>
          </p:cNvPr>
          <p:cNvSpPr/>
          <p:nvPr/>
        </p:nvSpPr>
        <p:spPr>
          <a:xfrm>
            <a:off x="5577249" y="1381259"/>
            <a:ext cx="1289439"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0" name="直接箭头连接符 49">
            <a:extLst>
              <a:ext uri="{FF2B5EF4-FFF2-40B4-BE49-F238E27FC236}">
                <a16:creationId xmlns:a16="http://schemas.microsoft.com/office/drawing/2014/main" id="{051918AD-2CBF-4C4A-85D6-5B0B0EB0663F}"/>
              </a:ext>
            </a:extLst>
          </p:cNvPr>
          <p:cNvCxnSpPr>
            <a:cxnSpLocks/>
            <a:stCxn id="48" idx="3"/>
            <a:endCxn id="49"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51" name="圆角矩形 12">
            <a:extLst>
              <a:ext uri="{FF2B5EF4-FFF2-40B4-BE49-F238E27FC236}">
                <a16:creationId xmlns:a16="http://schemas.microsoft.com/office/drawing/2014/main" id="{C0A14E21-4BA8-44E7-89C4-9EA7B0532DFE}"/>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箭头连接符 51">
            <a:extLst>
              <a:ext uri="{FF2B5EF4-FFF2-40B4-BE49-F238E27FC236}">
                <a16:creationId xmlns:a16="http://schemas.microsoft.com/office/drawing/2014/main" id="{6126CDF2-CADB-4E8D-8F41-062712430878}"/>
              </a:ext>
            </a:extLst>
          </p:cNvPr>
          <p:cNvCxnSpPr>
            <a:cxnSpLocks/>
            <a:stCxn id="49" idx="3"/>
            <a:endCxn id="51"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54" name="圆角矩形 19">
            <a:extLst>
              <a:ext uri="{FF2B5EF4-FFF2-40B4-BE49-F238E27FC236}">
                <a16:creationId xmlns:a16="http://schemas.microsoft.com/office/drawing/2014/main" id="{FD783A8E-8487-4337-91DE-CBA0E0C8B7C6}"/>
              </a:ext>
            </a:extLst>
          </p:cNvPr>
          <p:cNvSpPr/>
          <p:nvPr/>
        </p:nvSpPr>
        <p:spPr>
          <a:xfrm>
            <a:off x="10018853" y="5463059"/>
            <a:ext cx="1099302"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注意反掩码</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a:extLst>
              <a:ext uri="{FF2B5EF4-FFF2-40B4-BE49-F238E27FC236}">
                <a16:creationId xmlns:a16="http://schemas.microsoft.com/office/drawing/2014/main" id="{52AE6C13-6B31-421F-9282-E5C475271E35}"/>
              </a:ext>
            </a:extLst>
          </p:cNvPr>
          <p:cNvCxnSpPr>
            <a:cxnSpLocks/>
          </p:cNvCxnSpPr>
          <p:nvPr/>
        </p:nvCxnSpPr>
        <p:spPr>
          <a:xfrm flipH="1" flipV="1">
            <a:off x="9711850" y="5665191"/>
            <a:ext cx="28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452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normAutofit fontScale="90000"/>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 (2)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a:extLst>
              <a:ext uri="{FF2B5EF4-FFF2-40B4-BE49-F238E27FC236}">
                <a16:creationId xmlns:a16="http://schemas.microsoft.com/office/drawing/2014/main" id="{705A3663-4A5E-4404-873D-A464302F594A}"/>
              </a:ext>
            </a:extLst>
          </p:cNvPr>
          <p:cNvGrpSpPr/>
          <p:nvPr/>
        </p:nvGrpSpPr>
        <p:grpSpPr>
          <a:xfrm>
            <a:off x="4751661" y="2714130"/>
            <a:ext cx="1903174" cy="567904"/>
            <a:chOff x="2134861" y="4974560"/>
            <a:chExt cx="1903174" cy="567904"/>
          </a:xfrm>
        </p:grpSpPr>
        <p:sp>
          <p:nvSpPr>
            <p:cNvPr id="16" name="文本框 15">
              <a:extLst>
                <a:ext uri="{FF2B5EF4-FFF2-40B4-BE49-F238E27FC236}">
                  <a16:creationId xmlns:a16="http://schemas.microsoft.com/office/drawing/2014/main" id="{1B51BC98-A3E7-48B8-9574-FF5DBDF4EAF7}"/>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a16="http://schemas.microsoft.com/office/drawing/2014/main" id="{D443462D-8E8C-4BD5-A1C5-3726DC43A8B3}"/>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 name="组合 17">
            <a:extLst>
              <a:ext uri="{FF2B5EF4-FFF2-40B4-BE49-F238E27FC236}">
                <a16:creationId xmlns:a16="http://schemas.microsoft.com/office/drawing/2014/main" id="{55271465-17A7-4EA1-ABE1-0F0674A68AFC}"/>
              </a:ext>
            </a:extLst>
          </p:cNvPr>
          <p:cNvGrpSpPr/>
          <p:nvPr/>
        </p:nvGrpSpPr>
        <p:grpSpPr>
          <a:xfrm>
            <a:off x="6357612" y="2714130"/>
            <a:ext cx="1903174" cy="567904"/>
            <a:chOff x="2134861" y="4974560"/>
            <a:chExt cx="1903174" cy="567904"/>
          </a:xfrm>
        </p:grpSpPr>
        <p:sp>
          <p:nvSpPr>
            <p:cNvPr id="19" name="文本框 18">
              <a:extLst>
                <a:ext uri="{FF2B5EF4-FFF2-40B4-BE49-F238E27FC236}">
                  <a16:creationId xmlns:a16="http://schemas.microsoft.com/office/drawing/2014/main" id="{7E52949E-A7AA-4B5F-A299-F17AECDA11C8}"/>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a:extLst>
                <a:ext uri="{FF2B5EF4-FFF2-40B4-BE49-F238E27FC236}">
                  <a16:creationId xmlns:a16="http://schemas.microsoft.com/office/drawing/2014/main" id="{32140FEE-5DD5-446E-97C2-A57CC92CABDC}"/>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a:extLst>
              <a:ext uri="{FF2B5EF4-FFF2-40B4-BE49-F238E27FC236}">
                <a16:creationId xmlns:a16="http://schemas.microsoft.com/office/drawing/2014/main" id="{B005A4FE-36B9-4CCA-9D75-F8ED0E7FDC55}"/>
              </a:ext>
            </a:extLst>
          </p:cNvPr>
          <p:cNvGrpSpPr/>
          <p:nvPr/>
        </p:nvGrpSpPr>
        <p:grpSpPr>
          <a:xfrm>
            <a:off x="7581488" y="2714130"/>
            <a:ext cx="1903174" cy="567904"/>
            <a:chOff x="2134861" y="4974560"/>
            <a:chExt cx="1903174" cy="567904"/>
          </a:xfrm>
        </p:grpSpPr>
        <p:sp>
          <p:nvSpPr>
            <p:cNvPr id="22" name="文本框 21">
              <a:extLst>
                <a:ext uri="{FF2B5EF4-FFF2-40B4-BE49-F238E27FC236}">
                  <a16:creationId xmlns:a16="http://schemas.microsoft.com/office/drawing/2014/main" id="{176D4A05-B770-4C0F-930E-973049F77B32}"/>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a16="http://schemas.microsoft.com/office/drawing/2014/main" id="{F93DD00D-5F03-4F6F-A10D-773ACA34BB05}"/>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a16="http://schemas.microsoft.com/office/drawing/2014/main" id="{559D6FCC-C8D0-443B-AB06-58275392D848}"/>
              </a:ext>
            </a:extLst>
          </p:cNvPr>
          <p:cNvSpPr txBox="1"/>
          <p:nvPr/>
        </p:nvSpPr>
        <p:spPr>
          <a:xfrm>
            <a:off x="4334904"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9862B67D-D175-4B04-89E8-D41C62A166EE}"/>
              </a:ext>
            </a:extLst>
          </p:cNvPr>
          <p:cNvSpPr txBox="1"/>
          <p:nvPr/>
        </p:nvSpPr>
        <p:spPr>
          <a:xfrm>
            <a:off x="7133109"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34" name="圆角矩形 12">
            <a:extLst>
              <a:ext uri="{FF2B5EF4-FFF2-40B4-BE49-F238E27FC236}">
                <a16:creationId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a:extLst>
              <a:ext uri="{FF2B5EF4-FFF2-40B4-BE49-F238E27FC236}">
                <a16:creationId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08559FA2-F3C6-420E-B40A-262540E6B485}"/>
              </a:ext>
            </a:extLst>
          </p:cNvPr>
          <p:cNvSpPr txBox="1"/>
          <p:nvPr/>
        </p:nvSpPr>
        <p:spPr>
          <a:xfrm>
            <a:off x="1409058" y="4087709"/>
            <a:ext cx="4858943" cy="1938992"/>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R2</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[R2]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chemeClr val="accent4">
                    <a:lumMod val="50000"/>
                  </a:schemeClr>
                </a:solidFill>
                <a:sym typeface="Huawei Sans" panose="020C0503030203020204" pitchFamily="34" charset="0"/>
              </a:rPr>
              <a:t>router-id 2.2.2.2</a:t>
            </a:r>
            <a:r>
              <a:rPr lang="en-US" altLang="zh-CN" dirty="0">
                <a:sym typeface="Huawei Sans" panose="020C0503030203020204" pitchFamily="34" charset="0"/>
              </a:rPr>
              <a:t>	</a:t>
            </a:r>
          </a:p>
          <a:p>
            <a:r>
              <a:rPr lang="en-US" altLang="zh-CN" dirty="0">
                <a:sym typeface="Huawei Sans" panose="020C0503030203020204" pitchFamily="34" charset="0"/>
              </a:rPr>
              <a:t>[R2-ospf-1] </a:t>
            </a:r>
            <a:r>
              <a:rPr lang="en-US" altLang="zh-CN" dirty="0">
                <a:solidFill>
                  <a:srgbClr val="EC7061"/>
                </a:solidFill>
                <a:sym typeface="Huawei Sans" panose="020C0503030203020204" pitchFamily="34" charset="0"/>
              </a:rPr>
              <a:t>area 0	</a:t>
            </a:r>
          </a:p>
          <a:p>
            <a:r>
              <a:rPr lang="en-US" altLang="zh-CN" dirty="0">
                <a:sym typeface="Huawei Sans" panose="020C0503030203020204" pitchFamily="34" charset="0"/>
              </a:rPr>
              <a:t>[R2-ospf-1-area-0.0.0.0] </a:t>
            </a:r>
            <a:r>
              <a:rPr lang="en-US" altLang="zh-CN" dirty="0">
                <a:solidFill>
                  <a:schemeClr val="tx1"/>
                </a:solidFill>
                <a:sym typeface="Huawei Sans" panose="020C0503030203020204" pitchFamily="34" charset="0"/>
              </a:rPr>
              <a:t>network 10.1.12.0 0.0.0.3</a:t>
            </a:r>
          </a:p>
          <a:p>
            <a:r>
              <a:rPr lang="en-US" altLang="zh-CN" dirty="0">
                <a:sym typeface="Huawei Sans" panose="020C0503030203020204" pitchFamily="34" charset="0"/>
              </a:rPr>
              <a:t>[R2-ospf-1-area-0.0.0.0] </a:t>
            </a:r>
            <a:r>
              <a:rPr lang="en-US" altLang="zh-CN" dirty="0">
                <a:solidFill>
                  <a:srgbClr val="EC7061"/>
                </a:solidFill>
                <a:sym typeface="Huawei Sans" panose="020C0503030203020204" pitchFamily="34" charset="0"/>
              </a:rPr>
              <a:t>area 1</a:t>
            </a:r>
          </a:p>
          <a:p>
            <a:r>
              <a:rPr lang="en-US" altLang="zh-CN" dirty="0">
                <a:solidFill>
                  <a:schemeClr val="tx1"/>
                </a:solidFill>
                <a:sym typeface="Huawei Sans" panose="020C0503030203020204" pitchFamily="34" charset="0"/>
              </a:rPr>
              <a:t>[R2-ospf-1-area-0.0.0.1] network 10.1.23.0 0.0.0.3</a:t>
            </a:r>
            <a:endParaRPr lang="zh-CN" altLang="en-US" dirty="0">
              <a:solidFill>
                <a:schemeClr val="tx1"/>
              </a:solidFill>
              <a:sym typeface="Huawei Sans" panose="020C0503030203020204" pitchFamily="34" charset="0"/>
            </a:endParaRPr>
          </a:p>
        </p:txBody>
      </p:sp>
      <p:sp>
        <p:nvSpPr>
          <p:cNvPr id="46" name="文本框 45">
            <a:extLst>
              <a:ext uri="{FF2B5EF4-FFF2-40B4-BE49-F238E27FC236}">
                <a16:creationId xmlns:a16="http://schemas.microsoft.com/office/drawing/2014/main" id="{B9165086-351B-4739-8667-5E200BC9E547}"/>
              </a:ext>
            </a:extLst>
          </p:cNvPr>
          <p:cNvSpPr txBox="1"/>
          <p:nvPr/>
        </p:nvSpPr>
        <p:spPr>
          <a:xfrm>
            <a:off x="5230716" y="2059007"/>
            <a:ext cx="1750800" cy="338554"/>
          </a:xfrm>
          <a:prstGeom prst="rect">
            <a:avLst/>
          </a:prstGeom>
          <a:noFill/>
        </p:spPr>
        <p:txBody>
          <a:bodyPr wrap="non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Router ID 2.2.2.2</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46">
            <a:extLst>
              <a:ext uri="{FF2B5EF4-FFF2-40B4-BE49-F238E27FC236}">
                <a16:creationId xmlns:a16="http://schemas.microsoft.com/office/drawing/2014/main" id="{E631C4FD-64D7-41DD-ACCC-10717B63C226}"/>
              </a:ext>
            </a:extLst>
          </p:cNvPr>
          <p:cNvSpPr txBox="1"/>
          <p:nvPr/>
        </p:nvSpPr>
        <p:spPr>
          <a:xfrm>
            <a:off x="8041652" y="2046437"/>
            <a:ext cx="1750800"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Router ID 3.3.3.3</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a:extLst>
              <a:ext uri="{FF2B5EF4-FFF2-40B4-BE49-F238E27FC236}">
                <a16:creationId xmlns:a16="http://schemas.microsoft.com/office/drawing/2014/main" id="{2E84693E-97F3-4C52-BA98-722EEAE1662E}"/>
              </a:ext>
            </a:extLst>
          </p:cNvPr>
          <p:cNvSpPr txBox="1"/>
          <p:nvPr/>
        </p:nvSpPr>
        <p:spPr>
          <a:xfrm>
            <a:off x="6445429" y="4087709"/>
            <a:ext cx="4846348"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R3</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[R3]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chemeClr val="accent4">
                    <a:lumMod val="50000"/>
                  </a:schemeClr>
                </a:solidFill>
                <a:sym typeface="Huawei Sans" panose="020C0503030203020204" pitchFamily="34" charset="0"/>
              </a:rPr>
              <a:t>router-id 3.3.3.3</a:t>
            </a:r>
            <a:r>
              <a:rPr lang="en-US" altLang="zh-CN" dirty="0">
                <a:solidFill>
                  <a:srgbClr val="0070C0"/>
                </a:solidFill>
                <a:sym typeface="Huawei Sans" panose="020C0503030203020204" pitchFamily="34" charset="0"/>
              </a:rPr>
              <a:t>	</a:t>
            </a:r>
          </a:p>
          <a:p>
            <a:r>
              <a:rPr lang="en-US" altLang="zh-CN" dirty="0">
                <a:sym typeface="Huawei Sans" panose="020C0503030203020204" pitchFamily="34" charset="0"/>
              </a:rPr>
              <a:t>[R3-ospf-1] </a:t>
            </a:r>
            <a:r>
              <a:rPr lang="en-US" altLang="zh-CN" dirty="0">
                <a:solidFill>
                  <a:srgbClr val="EC7061"/>
                </a:solidFill>
                <a:sym typeface="Huawei Sans" panose="020C0503030203020204" pitchFamily="34" charset="0"/>
              </a:rPr>
              <a:t>area 1	</a:t>
            </a:r>
          </a:p>
          <a:p>
            <a:r>
              <a:rPr lang="en-US" altLang="zh-CN" dirty="0">
                <a:sym typeface="Huawei Sans" panose="020C0503030203020204" pitchFamily="34" charset="0"/>
              </a:rPr>
              <a:t>[R3-ospf-1-area-0.0.0.1] network 3.3.3.3 0.0.0.0</a:t>
            </a:r>
          </a:p>
          <a:p>
            <a:r>
              <a:rPr lang="en-US" altLang="zh-CN" dirty="0">
                <a:sym typeface="Huawei Sans" panose="020C0503030203020204" pitchFamily="34" charset="0"/>
              </a:rPr>
              <a:t>[R3-ospf-1-area-0.0.0.1] network 10.1.23.0 0.0.0.3</a:t>
            </a:r>
          </a:p>
        </p:txBody>
      </p:sp>
      <p:sp>
        <p:nvSpPr>
          <p:cNvPr id="44" name="内容占位符 2">
            <a:extLst>
              <a:ext uri="{FF2B5EF4-FFF2-40B4-BE49-F238E27FC236}">
                <a16:creationId xmlns:a16="http://schemas.microsoft.com/office/drawing/2014/main" id="{4922D984-7CE6-4C2A-BA1C-306D1E206019}"/>
              </a:ext>
            </a:extLst>
          </p:cNvPr>
          <p:cNvSpPr txBox="1">
            <a:spLocks/>
          </p:cNvSpPr>
          <p:nvPr/>
        </p:nvSpPr>
        <p:spPr>
          <a:xfrm>
            <a:off x="1123706" y="3558180"/>
            <a:ext cx="9356238" cy="41639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多区域的配置请注意在指定区域</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下通知相应的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网段。</a:t>
            </a:r>
          </a:p>
        </p:txBody>
      </p:sp>
    </p:spTree>
    <p:extLst>
      <p:ext uri="{BB962C8B-B14F-4D97-AF65-F5344CB8AC3E}">
        <p14:creationId xmlns:p14="http://schemas.microsoft.com/office/powerpoint/2010/main" val="763198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normAutofit fontScale="90000"/>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结果验证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34" name="圆角矩形 12">
            <a:extLst>
              <a:ext uri="{FF2B5EF4-FFF2-40B4-BE49-F238E27FC236}">
                <a16:creationId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a:extLst>
              <a:ext uri="{FF2B5EF4-FFF2-40B4-BE49-F238E27FC236}">
                <a16:creationId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08559FA2-F3C6-420E-B40A-262540E6B485}"/>
              </a:ext>
            </a:extLst>
          </p:cNvPr>
          <p:cNvSpPr txBox="1"/>
          <p:nvPr/>
        </p:nvSpPr>
        <p:spPr>
          <a:xfrm>
            <a:off x="2296528" y="3785798"/>
            <a:ext cx="7271595" cy="2554545"/>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a:solidFill>
                  <a:srgbClr val="EC7061"/>
                </a:solidFill>
                <a:sym typeface="Huawei Sans" panose="020C0503030203020204" pitchFamily="34" charset="0"/>
              </a:rPr>
              <a:t>&lt;R2&gt; display ospf peer brief </a:t>
            </a:r>
          </a:p>
          <a:p>
            <a:r>
              <a:rPr lang="en-US" altLang="zh-CN">
                <a:sym typeface="Huawei Sans" panose="020C0503030203020204" pitchFamily="34" charset="0"/>
              </a:rPr>
              <a:t>	 OSPF Process 1 with Router ID 2.2.2.2</a:t>
            </a:r>
          </a:p>
          <a:p>
            <a:r>
              <a:rPr lang="en-US" altLang="zh-CN">
                <a:sym typeface="Huawei Sans" panose="020C0503030203020204" pitchFamily="34" charset="0"/>
              </a:rPr>
              <a:t>		  Peer Statistic Information</a:t>
            </a:r>
          </a:p>
          <a:p>
            <a:r>
              <a:rPr lang="en-US" altLang="zh-CN">
                <a:sym typeface="Huawei Sans" panose="020C0503030203020204" pitchFamily="34" charset="0"/>
              </a:rPr>
              <a:t> ----------------------------------------------------------------------------</a:t>
            </a:r>
          </a:p>
          <a:p>
            <a:r>
              <a:rPr lang="en-US" altLang="zh-CN">
                <a:sym typeface="Huawei Sans" panose="020C0503030203020204" pitchFamily="34" charset="0"/>
              </a:rPr>
              <a:t> Area Id          Interface                        Neighbor id      State    </a:t>
            </a:r>
          </a:p>
          <a:p>
            <a:r>
              <a:rPr lang="en-US" altLang="zh-CN">
                <a:sym typeface="Huawei Sans" panose="020C0503030203020204" pitchFamily="34" charset="0"/>
              </a:rPr>
              <a:t> </a:t>
            </a:r>
            <a:r>
              <a:rPr lang="en-US" altLang="zh-CN">
                <a:solidFill>
                  <a:srgbClr val="EC7061"/>
                </a:solidFill>
                <a:sym typeface="Huawei Sans" panose="020C0503030203020204" pitchFamily="34" charset="0"/>
              </a:rPr>
              <a:t>0.0.0.0</a:t>
            </a:r>
            <a:r>
              <a:rPr lang="en-US" altLang="zh-CN">
                <a:sym typeface="Huawei Sans" panose="020C0503030203020204" pitchFamily="34" charset="0"/>
              </a:rPr>
              <a:t>          GigabitEthernet0/0/0             1.1.1.1          </a:t>
            </a:r>
            <a:r>
              <a:rPr lang="en-US" altLang="zh-CN">
                <a:solidFill>
                  <a:srgbClr val="EC7061"/>
                </a:solidFill>
                <a:sym typeface="Huawei Sans" panose="020C0503030203020204" pitchFamily="34" charset="0"/>
              </a:rPr>
              <a:t>Full</a:t>
            </a:r>
            <a:r>
              <a:rPr lang="en-US" altLang="zh-CN">
                <a:sym typeface="Huawei Sans" panose="020C0503030203020204" pitchFamily="34" charset="0"/>
              </a:rPr>
              <a:t>        </a:t>
            </a:r>
          </a:p>
          <a:p>
            <a:r>
              <a:rPr lang="en-US" altLang="zh-CN">
                <a:sym typeface="Huawei Sans" panose="020C0503030203020204" pitchFamily="34" charset="0"/>
              </a:rPr>
              <a:t> </a:t>
            </a:r>
            <a:r>
              <a:rPr lang="en-US" altLang="zh-CN">
                <a:solidFill>
                  <a:srgbClr val="EC7061"/>
                </a:solidFill>
                <a:sym typeface="Huawei Sans" panose="020C0503030203020204" pitchFamily="34" charset="0"/>
              </a:rPr>
              <a:t>0.0.0.1</a:t>
            </a:r>
            <a:r>
              <a:rPr lang="en-US" altLang="zh-CN">
                <a:sym typeface="Huawei Sans" panose="020C0503030203020204" pitchFamily="34" charset="0"/>
              </a:rPr>
              <a:t>          GigabitEthernet0/0/1             3.3.3.3          </a:t>
            </a:r>
            <a:r>
              <a:rPr lang="en-US" altLang="zh-CN">
                <a:solidFill>
                  <a:srgbClr val="EC7061"/>
                </a:solidFill>
                <a:sym typeface="Huawei Sans" panose="020C0503030203020204" pitchFamily="34" charset="0"/>
              </a:rPr>
              <a:t>Full</a:t>
            </a:r>
            <a:r>
              <a:rPr lang="en-US" altLang="zh-CN">
                <a:sym typeface="Huawei Sans" panose="020C0503030203020204" pitchFamily="34" charset="0"/>
              </a:rPr>
              <a:t>        </a:t>
            </a:r>
          </a:p>
          <a:p>
            <a:r>
              <a:rPr lang="en-US" altLang="zh-CN">
                <a:sym typeface="Huawei Sans" panose="020C0503030203020204" pitchFamily="34" charset="0"/>
              </a:rPr>
              <a:t> ----------------------------------------------------------------------------</a:t>
            </a:r>
          </a:p>
        </p:txBody>
      </p:sp>
      <p:sp>
        <p:nvSpPr>
          <p:cNvPr id="44" name="内容占位符 2">
            <a:extLst>
              <a:ext uri="{FF2B5EF4-FFF2-40B4-BE49-F238E27FC236}">
                <a16:creationId xmlns:a16="http://schemas.microsoft.com/office/drawing/2014/main" id="{4922D984-7CE6-4C2A-BA1C-306D1E206019}"/>
              </a:ext>
            </a:extLst>
          </p:cNvPr>
          <p:cNvSpPr txBox="1">
            <a:spLocks/>
          </p:cNvSpPr>
          <p:nvPr/>
        </p:nvSpPr>
        <p:spPr>
          <a:xfrm>
            <a:off x="1447195" y="3405997"/>
            <a:ext cx="3776309" cy="75960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在路由器</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上查看</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a:extLst>
              <a:ext uri="{FF2B5EF4-FFF2-40B4-BE49-F238E27FC236}">
                <a16:creationId xmlns:a16="http://schemas.microsoft.com/office/drawing/2014/main" id="{06A391F4-4C1D-4700-88A7-77C887B9D7E9}"/>
              </a:ext>
            </a:extLst>
          </p:cNvPr>
          <p:cNvSpPr txBox="1"/>
          <p:nvPr/>
        </p:nvSpPr>
        <p:spPr>
          <a:xfrm>
            <a:off x="3877704"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a:extLst>
              <a:ext uri="{FF2B5EF4-FFF2-40B4-BE49-F238E27FC236}">
                <a16:creationId xmlns:a16="http://schemas.microsoft.com/office/drawing/2014/main" id="{C3BA7CDA-1A88-4228-8924-D8B6653782E7}"/>
              </a:ext>
            </a:extLst>
          </p:cNvPr>
          <p:cNvSpPr txBox="1"/>
          <p:nvPr/>
        </p:nvSpPr>
        <p:spPr>
          <a:xfrm>
            <a:off x="73363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19">
            <a:extLst>
              <a:ext uri="{FF2B5EF4-FFF2-40B4-BE49-F238E27FC236}">
                <a16:creationId xmlns:a16="http://schemas.microsoft.com/office/drawing/2014/main" id="{BA80024C-A4C9-48DC-9276-CE7467E0B5F8}"/>
              </a:ext>
            </a:extLst>
          </p:cNvPr>
          <p:cNvSpPr/>
          <p:nvPr/>
        </p:nvSpPr>
        <p:spPr>
          <a:xfrm>
            <a:off x="808782" y="5454966"/>
            <a:ext cx="1290668"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邻居的区域</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ID</a:t>
            </a:r>
          </a:p>
        </p:txBody>
      </p:sp>
      <p:sp>
        <p:nvSpPr>
          <p:cNvPr id="53" name="圆角矩形 19">
            <a:extLst>
              <a:ext uri="{FF2B5EF4-FFF2-40B4-BE49-F238E27FC236}">
                <a16:creationId xmlns:a16="http://schemas.microsoft.com/office/drawing/2014/main" id="{E880D32D-EC16-4039-9EFE-A3E957928C99}"/>
              </a:ext>
            </a:extLst>
          </p:cNvPr>
          <p:cNvSpPr/>
          <p:nvPr/>
        </p:nvSpPr>
        <p:spPr>
          <a:xfrm>
            <a:off x="9191670" y="5241000"/>
            <a:ext cx="2649741" cy="87918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邻居的状态</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结果验证邻居状态为</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Full</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，即成功建立邻接关系。</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箭头连接符 38">
            <a:extLst>
              <a:ext uri="{FF2B5EF4-FFF2-40B4-BE49-F238E27FC236}">
                <a16:creationId xmlns:a16="http://schemas.microsoft.com/office/drawing/2014/main" id="{52AE6C13-6B31-421F-9282-E5C475271E35}"/>
              </a:ext>
            </a:extLst>
          </p:cNvPr>
          <p:cNvCxnSpPr>
            <a:cxnSpLocks/>
          </p:cNvCxnSpPr>
          <p:nvPr/>
        </p:nvCxnSpPr>
        <p:spPr>
          <a:xfrm flipV="1">
            <a:off x="2098528" y="5668113"/>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52AE6C13-6B31-421F-9282-E5C475271E35}"/>
              </a:ext>
            </a:extLst>
          </p:cNvPr>
          <p:cNvCxnSpPr>
            <a:cxnSpLocks/>
          </p:cNvCxnSpPr>
          <p:nvPr/>
        </p:nvCxnSpPr>
        <p:spPr>
          <a:xfrm flipH="1" flipV="1">
            <a:off x="7752027" y="5680593"/>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52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normAutofit fontScale="90000"/>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结果验证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08559FA2-F3C6-420E-B40A-262540E6B485}"/>
              </a:ext>
            </a:extLst>
          </p:cNvPr>
          <p:cNvSpPr txBox="1"/>
          <p:nvPr/>
        </p:nvSpPr>
        <p:spPr>
          <a:xfrm>
            <a:off x="2501316" y="1859349"/>
            <a:ext cx="8545912" cy="4368568"/>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olidFill>
                  <a:schemeClr val="tx1"/>
                </a:solidFill>
                <a:sym typeface="Huawei Sans" panose="020C0503030203020204" pitchFamily="34" charset="0"/>
              </a:rPr>
              <a:t>&lt;R1&gt;display </a:t>
            </a:r>
            <a:r>
              <a:rPr lang="en-US" altLang="zh-CN" dirty="0" err="1">
                <a:solidFill>
                  <a:schemeClr val="tx1"/>
                </a:solidFill>
                <a:sym typeface="Huawei Sans" panose="020C0503030203020204" pitchFamily="34" charset="0"/>
              </a:rPr>
              <a:t>ip</a:t>
            </a:r>
            <a:r>
              <a:rPr lang="en-US" altLang="zh-CN" dirty="0">
                <a:solidFill>
                  <a:schemeClr val="tx1"/>
                </a:solidFill>
                <a:sym typeface="Huawei Sans" panose="020C0503030203020204" pitchFamily="34" charset="0"/>
              </a:rPr>
              <a:t> routing-table </a:t>
            </a:r>
          </a:p>
          <a:p>
            <a:r>
              <a:rPr lang="en-US" altLang="zh-CN" dirty="0">
                <a:solidFill>
                  <a:schemeClr val="tx1"/>
                </a:solidFill>
                <a:sym typeface="Huawei Sans" panose="020C0503030203020204" pitchFamily="34" charset="0"/>
              </a:rPr>
              <a:t>Route Flags: R - relay, D - download to fib</a:t>
            </a:r>
          </a:p>
          <a:p>
            <a:r>
              <a:rPr lang="en-US" altLang="zh-CN" dirty="0">
                <a:solidFill>
                  <a:schemeClr val="tx1"/>
                </a:solidFill>
                <a:sym typeface="Huawei Sans" panose="020C0503030203020204" pitchFamily="34" charset="0"/>
              </a:rPr>
              <a:t>------------------------------------------------------------------------------</a:t>
            </a:r>
          </a:p>
          <a:p>
            <a:r>
              <a:rPr lang="en-US" altLang="zh-CN" dirty="0">
                <a:solidFill>
                  <a:schemeClr val="tx1"/>
                </a:solidFill>
                <a:sym typeface="Huawei Sans" panose="020C0503030203020204" pitchFamily="34" charset="0"/>
              </a:rPr>
              <a:t>Routing Tables: Public</a:t>
            </a:r>
          </a:p>
          <a:p>
            <a:r>
              <a:rPr lang="en-US" altLang="zh-CN" dirty="0">
                <a:solidFill>
                  <a:schemeClr val="tx1"/>
                </a:solidFill>
                <a:sym typeface="Huawei Sans" panose="020C0503030203020204" pitchFamily="34" charset="0"/>
              </a:rPr>
              <a:t>         Destinations : 10       Routes : 10       </a:t>
            </a:r>
          </a:p>
          <a:p>
            <a:r>
              <a:rPr lang="en-US" altLang="zh-CN" dirty="0">
                <a:solidFill>
                  <a:schemeClr val="tx1"/>
                </a:solidFill>
                <a:sym typeface="Huawei Sans" panose="020C0503030203020204" pitchFamily="34" charset="0"/>
              </a:rPr>
              <a:t>Destination/Mask    Proto   Pre  Cost      Flags </a:t>
            </a:r>
            <a:r>
              <a:rPr lang="en-US" altLang="zh-CN" dirty="0" err="1">
                <a:solidFill>
                  <a:schemeClr val="tx1"/>
                </a:solidFill>
                <a:sym typeface="Huawei Sans" panose="020C0503030203020204" pitchFamily="34" charset="0"/>
              </a:rPr>
              <a:t>NextHop</a:t>
            </a:r>
            <a:r>
              <a:rPr lang="en-US" altLang="zh-CN" dirty="0">
                <a:solidFill>
                  <a:schemeClr val="tx1"/>
                </a:solidFill>
                <a:sym typeface="Huawei Sans" panose="020C0503030203020204" pitchFamily="34" charset="0"/>
              </a:rPr>
              <a:t>         Interface</a:t>
            </a:r>
          </a:p>
          <a:p>
            <a:r>
              <a:rPr lang="en-US" altLang="zh-CN" dirty="0">
                <a:solidFill>
                  <a:schemeClr val="tx1"/>
                </a:solidFill>
                <a:sym typeface="Huawei Sans" panose="020C0503030203020204" pitchFamily="34" charset="0"/>
              </a:rPr>
              <a:t>        1.1.1.1/32       Direct    0    0           D   127.0.0.1          LoopBack0</a:t>
            </a:r>
          </a:p>
          <a:p>
            <a:r>
              <a:rPr lang="en-US" altLang="zh-CN" dirty="0">
                <a:solidFill>
                  <a:schemeClr val="tx1"/>
                </a:solidFill>
                <a:sym typeface="Huawei Sans" panose="020C0503030203020204" pitchFamily="34" charset="0"/>
              </a:rPr>
              <a:t>        </a:t>
            </a:r>
            <a:r>
              <a:rPr lang="en-US" altLang="zh-CN" dirty="0">
                <a:solidFill>
                  <a:schemeClr val="accent4">
                    <a:lumMod val="50000"/>
                  </a:schemeClr>
                </a:solidFill>
                <a:sym typeface="Huawei Sans" panose="020C0503030203020204" pitchFamily="34" charset="0"/>
              </a:rPr>
              <a:t>3.3.3.3/32       OSPF    10   2           D   10.1.12.2       </a:t>
            </a:r>
            <a:r>
              <a:rPr lang="en-US" altLang="zh-CN" dirty="0" err="1">
                <a:solidFill>
                  <a:schemeClr val="accent4">
                    <a:lumMod val="50000"/>
                  </a:schemeClr>
                </a:solidFill>
                <a:sym typeface="Huawei Sans" panose="020C0503030203020204" pitchFamily="34" charset="0"/>
              </a:rPr>
              <a:t>GigabitEthernet</a:t>
            </a:r>
            <a:r>
              <a:rPr lang="en-US" altLang="zh-CN" dirty="0">
                <a:solidFill>
                  <a:schemeClr val="accent4">
                    <a:lumMod val="50000"/>
                  </a:schemeClr>
                </a:solidFill>
                <a:sym typeface="Huawei Sans" panose="020C0503030203020204" pitchFamily="34" charset="0"/>
              </a:rPr>
              <a:t> 0/0/0</a:t>
            </a:r>
          </a:p>
          <a:p>
            <a:r>
              <a:rPr lang="en-US" altLang="zh-CN" dirty="0">
                <a:solidFill>
                  <a:schemeClr val="tx1"/>
                </a:solidFill>
                <a:sym typeface="Huawei Sans" panose="020C0503030203020204" pitchFamily="34" charset="0"/>
              </a:rPr>
              <a:t>      10.1.12.0/30     Direct    0    0           D   10.1.12.1       </a:t>
            </a:r>
            <a:r>
              <a:rPr lang="en-US" altLang="zh-CN" dirty="0" err="1">
                <a:solidFill>
                  <a:schemeClr val="tx1"/>
                </a:solidFill>
                <a:sym typeface="Huawei Sans" panose="020C0503030203020204" pitchFamily="34" charset="0"/>
              </a:rPr>
              <a:t>GigabitEthernet</a:t>
            </a:r>
            <a:r>
              <a:rPr lang="en-US" altLang="zh-CN" dirty="0">
                <a:solidFill>
                  <a:schemeClr val="tx1"/>
                </a:solidFill>
                <a:sym typeface="Huawei Sans" panose="020C0503030203020204" pitchFamily="34" charset="0"/>
              </a:rPr>
              <a:t> 0/0/0</a:t>
            </a:r>
          </a:p>
          <a:p>
            <a:r>
              <a:rPr lang="en-US" altLang="zh-CN" dirty="0">
                <a:solidFill>
                  <a:schemeClr val="tx1"/>
                </a:solidFill>
                <a:sym typeface="Huawei Sans" panose="020C0503030203020204" pitchFamily="34" charset="0"/>
              </a:rPr>
              <a:t>…</a:t>
            </a:r>
          </a:p>
          <a:p>
            <a:r>
              <a:rPr lang="en-US" altLang="zh-CN" dirty="0">
                <a:solidFill>
                  <a:schemeClr val="tx1"/>
                </a:solidFill>
                <a:sym typeface="Huawei Sans" panose="020C0503030203020204" pitchFamily="34" charset="0"/>
              </a:rPr>
              <a:t>&lt;R1&gt;</a:t>
            </a:r>
            <a:r>
              <a:rPr lang="en-US" altLang="zh-CN" dirty="0">
                <a:solidFill>
                  <a:schemeClr val="accent4">
                    <a:lumMod val="50000"/>
                  </a:schemeClr>
                </a:solidFill>
                <a:sym typeface="Huawei Sans" panose="020C0503030203020204" pitchFamily="34" charset="0"/>
              </a:rPr>
              <a:t>ping</a:t>
            </a:r>
            <a:r>
              <a:rPr lang="en-US" altLang="zh-CN" dirty="0">
                <a:solidFill>
                  <a:srgbClr val="EC7061"/>
                </a:solidFill>
                <a:sym typeface="Huawei Sans" panose="020C0503030203020204" pitchFamily="34" charset="0"/>
              </a:rPr>
              <a:t> </a:t>
            </a:r>
            <a:r>
              <a:rPr lang="en-US" altLang="zh-CN" dirty="0">
                <a:solidFill>
                  <a:schemeClr val="accent4">
                    <a:lumMod val="50000"/>
                  </a:schemeClr>
                </a:solidFill>
                <a:sym typeface="Huawei Sans" panose="020C0503030203020204" pitchFamily="34" charset="0"/>
              </a:rPr>
              <a:t>-a 1.1.1.1 3.3.3.3</a:t>
            </a:r>
          </a:p>
          <a:p>
            <a:r>
              <a:rPr lang="en-US" altLang="zh-CN" dirty="0">
                <a:solidFill>
                  <a:schemeClr val="tx1"/>
                </a:solidFill>
                <a:sym typeface="Huawei Sans" panose="020C0503030203020204" pitchFamily="34" charset="0"/>
              </a:rPr>
              <a:t>  PING 3.3.3.3: 56  data bytes, press CTRL_C to break</a:t>
            </a:r>
          </a:p>
          <a:p>
            <a:r>
              <a:rPr lang="en-US" altLang="zh-CN" dirty="0">
                <a:solidFill>
                  <a:schemeClr val="tx1"/>
                </a:solidFill>
                <a:sym typeface="Huawei Sans" panose="020C0503030203020204" pitchFamily="34" charset="0"/>
              </a:rPr>
              <a:t>    Reply from 3.3.3.3: bytes=56 Sequence=1 </a:t>
            </a:r>
            <a:r>
              <a:rPr lang="en-US" altLang="zh-CN" dirty="0" err="1">
                <a:solidFill>
                  <a:schemeClr val="tx1"/>
                </a:solidFill>
                <a:sym typeface="Huawei Sans" panose="020C0503030203020204" pitchFamily="34" charset="0"/>
              </a:rPr>
              <a:t>ttl</a:t>
            </a:r>
            <a:r>
              <a:rPr lang="en-US" altLang="zh-CN" dirty="0">
                <a:solidFill>
                  <a:schemeClr val="tx1"/>
                </a:solidFill>
                <a:sym typeface="Huawei Sans" panose="020C0503030203020204" pitchFamily="34" charset="0"/>
              </a:rPr>
              <a:t>=254 time=50 </a:t>
            </a:r>
            <a:r>
              <a:rPr lang="en-US" altLang="zh-CN" dirty="0" err="1">
                <a:solidFill>
                  <a:schemeClr val="tx1"/>
                </a:solidFill>
                <a:sym typeface="Huawei Sans" panose="020C0503030203020204" pitchFamily="34" charset="0"/>
              </a:rPr>
              <a:t>ms</a:t>
            </a:r>
            <a:endParaRPr lang="en-US" altLang="zh-CN" dirty="0">
              <a:solidFill>
                <a:schemeClr val="tx1"/>
              </a:solidFill>
              <a:sym typeface="Huawei Sans" panose="020C0503030203020204" pitchFamily="34" charset="0"/>
            </a:endParaRPr>
          </a:p>
          <a:p>
            <a:r>
              <a:rPr lang="en-US" altLang="zh-CN" dirty="0">
                <a:solidFill>
                  <a:schemeClr val="tx1"/>
                </a:solidFill>
                <a:sym typeface="Huawei Sans" panose="020C0503030203020204" pitchFamily="34" charset="0"/>
              </a:rPr>
              <a:t>…</a:t>
            </a:r>
          </a:p>
        </p:txBody>
      </p:sp>
      <p:sp>
        <p:nvSpPr>
          <p:cNvPr id="44" name="内容占位符 2">
            <a:extLst>
              <a:ext uri="{FF2B5EF4-FFF2-40B4-BE49-F238E27FC236}">
                <a16:creationId xmlns:a16="http://schemas.microsoft.com/office/drawing/2014/main" id="{4922D984-7CE6-4C2A-BA1C-306D1E206019}"/>
              </a:ext>
            </a:extLst>
          </p:cNvPr>
          <p:cNvSpPr txBox="1">
            <a:spLocks/>
          </p:cNvSpPr>
          <p:nvPr/>
        </p:nvSpPr>
        <p:spPr>
          <a:xfrm>
            <a:off x="555443" y="1293237"/>
            <a:ext cx="5889114" cy="75960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在路由器</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上查看路由表，并执行从源</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 ping 3.3.3.3</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19">
            <a:extLst>
              <a:ext uri="{FF2B5EF4-FFF2-40B4-BE49-F238E27FC236}">
                <a16:creationId xmlns:a16="http://schemas.microsoft.com/office/drawing/2014/main" id="{4A8E2AFC-16BE-4F19-B353-1B52E6CC8E8F}"/>
              </a:ext>
            </a:extLst>
          </p:cNvPr>
          <p:cNvSpPr/>
          <p:nvPr/>
        </p:nvSpPr>
        <p:spPr>
          <a:xfrm>
            <a:off x="555443" y="3960151"/>
            <a:ext cx="1504773" cy="541960"/>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学习到</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3.3.3.3/32</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a:extLst>
              <a:ext uri="{FF2B5EF4-FFF2-40B4-BE49-F238E27FC236}">
                <a16:creationId xmlns:a16="http://schemas.microsoft.com/office/drawing/2014/main" id="{52AE6C13-6B31-421F-9282-E5C475271E35}"/>
              </a:ext>
            </a:extLst>
          </p:cNvPr>
          <p:cNvCxnSpPr>
            <a:cxnSpLocks/>
          </p:cNvCxnSpPr>
          <p:nvPr/>
        </p:nvCxnSpPr>
        <p:spPr>
          <a:xfrm flipV="1">
            <a:off x="2049310" y="5106324"/>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19">
            <a:extLst>
              <a:ext uri="{FF2B5EF4-FFF2-40B4-BE49-F238E27FC236}">
                <a16:creationId xmlns:a16="http://schemas.microsoft.com/office/drawing/2014/main" id="{BAE588E3-23B8-4B79-9D31-B12FD88ADF24}"/>
              </a:ext>
            </a:extLst>
          </p:cNvPr>
          <p:cNvSpPr/>
          <p:nvPr/>
        </p:nvSpPr>
        <p:spPr>
          <a:xfrm>
            <a:off x="555443" y="4759143"/>
            <a:ext cx="1504773" cy="691319"/>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指定源地址为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1.1.1.1 ping 3.3.3.3</a:t>
            </a:r>
          </a:p>
        </p:txBody>
      </p:sp>
      <p:cxnSp>
        <p:nvCxnSpPr>
          <p:cNvPr id="9" name="直接箭头连接符 8">
            <a:extLst>
              <a:ext uri="{FF2B5EF4-FFF2-40B4-BE49-F238E27FC236}">
                <a16:creationId xmlns:a16="http://schemas.microsoft.com/office/drawing/2014/main" id="{52AE6C13-6B31-421F-9282-E5C475271E35}"/>
              </a:ext>
            </a:extLst>
          </p:cNvPr>
          <p:cNvCxnSpPr>
            <a:cxnSpLocks/>
          </p:cNvCxnSpPr>
          <p:nvPr/>
        </p:nvCxnSpPr>
        <p:spPr>
          <a:xfrm flipV="1">
            <a:off x="2060216" y="4231131"/>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304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2" name="文本占位符 1"/>
          <p:cNvSpPr>
            <a:spLocks noGrp="1"/>
          </p:cNvSpPr>
          <p:nvPr>
            <p:ph idx="1"/>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（多选）在建立</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邻居和邻接关系</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的过程</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中，稳定的状态是</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    ）</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A. Exstart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B. Two-way</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Exchange</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D. Full</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latin typeface="Huawei Sans" panose="020C0503030203020204" pitchFamily="34" charset="0"/>
                <a:ea typeface="方正兰亭黑简体" panose="02000000000000000000" pitchFamily="2" charset="-122"/>
                <a:sym typeface="Huawei Sans" panose="020C0503030203020204" pitchFamily="34" charset="0"/>
              </a:rPr>
              <a:t>（多选）以下哪种情况下路由器之间会建立邻接关系（    ）</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A.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点到点链路上的两台路由器</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B.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广播型网络中的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C. NBMA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D.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广播型网络中的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38143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是现网中使用广泛的路由协议之一，本章节帮助您初步了解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的基本概念、应用场景和基础配置。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、区域、</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的基本概念。能够阐述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的邻居和邻接关系建立过程，可以帮助您更好的理解链路状态路由协议。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有更多有趣的细节，例如</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的计算过程和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的特殊区域等。如果您对更多的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知识感兴趣，请继续学习华为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HCIP-</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DataCom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p>
        </p:txBody>
      </p:sp>
    </p:spTree>
    <p:extLst>
      <p:ext uri="{BB962C8B-B14F-4D97-AF65-F5344CB8AC3E}">
        <p14:creationId xmlns:p14="http://schemas.microsoft.com/office/powerpoint/2010/main" val="185039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5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为什么需要动态路由协议？</a:t>
            </a:r>
          </a:p>
        </p:txBody>
      </p:sp>
      <p:sp>
        <p:nvSpPr>
          <p:cNvPr id="2" name="文本占位符 1">
            <a:extLst>
              <a:ext uri="{FF2B5EF4-FFF2-40B4-BE49-F238E27FC236}">
                <a16:creationId xmlns:a16="http://schemas.microsoft.com/office/drawing/2014/main" id="{2D8C5833-85B7-4A76-8918-5E7E0E73CC7F}"/>
              </a:ext>
            </a:extLst>
          </p:cNvPr>
          <p:cNvSpPr>
            <a:spLocks noGrp="1"/>
          </p:cNvSpPr>
          <p:nvPr>
            <p:ph type="body" sz="quarter" idx="4294967295"/>
          </p:nvPr>
        </p:nvSpPr>
        <p:spPr>
          <a:xfrm>
            <a:off x="915988" y="1233488"/>
            <a:ext cx="11276012" cy="2192337"/>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静态路由是由工程师手动配置和维护的路由条目，命令行简单明确，适用于小型或稳定的网络。静态路由有以下问题：</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无法适应规模较大的网络：随着设备数量增加，配置量急剧增加。</a:t>
            </a:r>
          </a:p>
          <a:p>
            <a:pPr lvl="1"/>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无法动态响应网络变化：网络发生变化，无法自动收敛网络，需要工程师手动修改。</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60202" y="3732034"/>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83256" y="3732034"/>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71729" y="5357692"/>
            <a:ext cx="540000" cy="442800"/>
          </a:xfrm>
          <a:prstGeom prst="rect">
            <a:avLst/>
          </a:prstGeom>
        </p:spPr>
      </p:pic>
      <p:cxnSp>
        <p:nvCxnSpPr>
          <p:cNvPr id="8" name="直接连接符 7"/>
          <p:cNvCxnSpPr>
            <a:stCxn id="5" idx="3"/>
            <a:endCxn id="6" idx="1"/>
          </p:cNvCxnSpPr>
          <p:nvPr/>
        </p:nvCxnSpPr>
        <p:spPr>
          <a:xfrm>
            <a:off x="260020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2"/>
            <a:endCxn id="7" idx="0"/>
          </p:cNvCxnSpPr>
          <p:nvPr/>
        </p:nvCxnSpPr>
        <p:spPr>
          <a:xfrm flipH="1">
            <a:off x="344172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083646" y="3359740"/>
            <a:ext cx="455574"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4361517" y="3340348"/>
            <a:ext cx="707818"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7002814" y="5950947"/>
            <a:ext cx="3051372"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手动配置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R1-R3-R2</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静态路由</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箭头连接符 19"/>
          <p:cNvCxnSpPr>
            <a:cxnSpLocks/>
          </p:cNvCxnSpPr>
          <p:nvPr/>
        </p:nvCxnSpPr>
        <p:spPr>
          <a:xfrm>
            <a:off x="7330374" y="4541492"/>
            <a:ext cx="555761"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bwMode="auto">
          <a:xfrm>
            <a:off x="2817819" y="3709680"/>
            <a:ext cx="117967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stCxn id="5" idx="2"/>
            <a:endCxn id="7" idx="0"/>
          </p:cNvCxnSpPr>
          <p:nvPr/>
        </p:nvCxnSpPr>
        <p:spPr>
          <a:xfrm>
            <a:off x="233020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AFAAE54-F89E-480F-B3A2-E96CD0DF6628}"/>
              </a:ext>
            </a:extLst>
          </p:cNvPr>
          <p:cNvSpPr txBox="1"/>
          <p:nvPr/>
        </p:nvSpPr>
        <p:spPr>
          <a:xfrm>
            <a:off x="3711729" y="5390860"/>
            <a:ext cx="707818"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2" name="图片 81">
            <a:extLst>
              <a:ext uri="{FF2B5EF4-FFF2-40B4-BE49-F238E27FC236}">
                <a16:creationId xmlns:a16="http://schemas.microsoft.com/office/drawing/2014/main" id="{8A3B8CE9-1414-484A-8B58-279716FBE7C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60372" y="3732034"/>
            <a:ext cx="540000" cy="442800"/>
          </a:xfrm>
          <a:prstGeom prst="rect">
            <a:avLst/>
          </a:prstGeom>
        </p:spPr>
      </p:pic>
      <p:pic>
        <p:nvPicPr>
          <p:cNvPr id="83" name="图片 82">
            <a:extLst>
              <a:ext uri="{FF2B5EF4-FFF2-40B4-BE49-F238E27FC236}">
                <a16:creationId xmlns:a16="http://schemas.microsoft.com/office/drawing/2014/main" id="{FF7FD025-4A53-4731-87A1-0D5FB85B392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83426" y="3732034"/>
            <a:ext cx="540000" cy="442800"/>
          </a:xfrm>
          <a:prstGeom prst="rect">
            <a:avLst/>
          </a:prstGeom>
        </p:spPr>
      </p:pic>
      <p:pic>
        <p:nvPicPr>
          <p:cNvPr id="84" name="图片 83">
            <a:extLst>
              <a:ext uri="{FF2B5EF4-FFF2-40B4-BE49-F238E27FC236}">
                <a16:creationId xmlns:a16="http://schemas.microsoft.com/office/drawing/2014/main" id="{7F308DA2-B460-4CED-9182-FA15D4C10F8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71899" y="5357692"/>
            <a:ext cx="540000" cy="442800"/>
          </a:xfrm>
          <a:prstGeom prst="rect">
            <a:avLst/>
          </a:prstGeom>
        </p:spPr>
      </p:pic>
      <p:cxnSp>
        <p:nvCxnSpPr>
          <p:cNvPr id="85" name="直接连接符 84">
            <a:extLst>
              <a:ext uri="{FF2B5EF4-FFF2-40B4-BE49-F238E27FC236}">
                <a16:creationId xmlns:a16="http://schemas.microsoft.com/office/drawing/2014/main" id="{DD74BEEE-F89E-4323-BFF7-A691F887AF05}"/>
              </a:ext>
            </a:extLst>
          </p:cNvPr>
          <p:cNvCxnSpPr>
            <a:stCxn id="82" idx="3"/>
            <a:endCxn id="83" idx="1"/>
          </p:cNvCxnSpPr>
          <p:nvPr/>
        </p:nvCxnSpPr>
        <p:spPr>
          <a:xfrm>
            <a:off x="760037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103B531C-4AA6-4DAE-9EC7-291DC304F9B0}"/>
              </a:ext>
            </a:extLst>
          </p:cNvPr>
          <p:cNvCxnSpPr>
            <a:cxnSpLocks/>
            <a:stCxn id="83" idx="2"/>
            <a:endCxn id="84" idx="0"/>
          </p:cNvCxnSpPr>
          <p:nvPr/>
        </p:nvCxnSpPr>
        <p:spPr>
          <a:xfrm flipH="1">
            <a:off x="844189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729B2369-3EF5-44FC-8AB4-A7B1634B997A}"/>
              </a:ext>
            </a:extLst>
          </p:cNvPr>
          <p:cNvSpPr txBox="1"/>
          <p:nvPr/>
        </p:nvSpPr>
        <p:spPr>
          <a:xfrm>
            <a:off x="7083816" y="3359740"/>
            <a:ext cx="455574"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87">
            <a:extLst>
              <a:ext uri="{FF2B5EF4-FFF2-40B4-BE49-F238E27FC236}">
                <a16:creationId xmlns:a16="http://schemas.microsoft.com/office/drawing/2014/main" id="{0DE9B6DE-6930-4DB5-801E-74861193EB1D}"/>
              </a:ext>
            </a:extLst>
          </p:cNvPr>
          <p:cNvSpPr txBox="1"/>
          <p:nvPr/>
        </p:nvSpPr>
        <p:spPr>
          <a:xfrm>
            <a:off x="9361687" y="3340348"/>
            <a:ext cx="707818"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9" name="直接箭头连接符 88">
            <a:extLst>
              <a:ext uri="{FF2B5EF4-FFF2-40B4-BE49-F238E27FC236}">
                <a16:creationId xmlns:a16="http://schemas.microsoft.com/office/drawing/2014/main" id="{3050DA26-5C76-4801-8A47-63CA5D953152}"/>
              </a:ext>
            </a:extLst>
          </p:cNvPr>
          <p:cNvCxnSpPr>
            <a:cxnSpLocks/>
          </p:cNvCxnSpPr>
          <p:nvPr/>
        </p:nvCxnSpPr>
        <p:spPr>
          <a:xfrm flipV="1">
            <a:off x="8997662" y="4541492"/>
            <a:ext cx="555764"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C6962138-1A1E-4B8C-B8CB-9452CC0ECADF}"/>
              </a:ext>
            </a:extLst>
          </p:cNvPr>
          <p:cNvCxnSpPr>
            <a:cxnSpLocks/>
            <a:stCxn id="82" idx="2"/>
            <a:endCxn id="84" idx="0"/>
          </p:cNvCxnSpPr>
          <p:nvPr/>
        </p:nvCxnSpPr>
        <p:spPr>
          <a:xfrm>
            <a:off x="733037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132475E-3763-4976-BEDC-B419C7E5D42C}"/>
              </a:ext>
            </a:extLst>
          </p:cNvPr>
          <p:cNvSpPr txBox="1"/>
          <p:nvPr/>
        </p:nvSpPr>
        <p:spPr>
          <a:xfrm>
            <a:off x="8711899" y="5390860"/>
            <a:ext cx="707818"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6" name="组合 28">
            <a:extLst>
              <a:ext uri="{FF2B5EF4-FFF2-40B4-BE49-F238E27FC236}">
                <a16:creationId xmlns:a16="http://schemas.microsoft.com/office/drawing/2014/main" id="{6A81AFFA-5099-4901-853B-F5BEBE796263}"/>
              </a:ext>
            </a:extLst>
          </p:cNvPr>
          <p:cNvGrpSpPr>
            <a:grpSpLocks noChangeAspect="1"/>
          </p:cNvGrpSpPr>
          <p:nvPr/>
        </p:nvGrpSpPr>
        <p:grpSpPr>
          <a:xfrm>
            <a:off x="7851403" y="3808949"/>
            <a:ext cx="288969" cy="288969"/>
            <a:chOff x="5076056" y="3356992"/>
            <a:chExt cx="436268" cy="436268"/>
          </a:xfrm>
        </p:grpSpPr>
        <p:sp>
          <p:nvSpPr>
            <p:cNvPr id="97" name="椭圆 27">
              <a:extLst>
                <a:ext uri="{FF2B5EF4-FFF2-40B4-BE49-F238E27FC236}">
                  <a16:creationId xmlns:a16="http://schemas.microsoft.com/office/drawing/2014/main" id="{05FF7B1E-D1AA-41AA-8DD7-28FD2F84D11E}"/>
                </a:ext>
              </a:extLst>
            </p:cNvPr>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禁止符 23">
              <a:extLst>
                <a:ext uri="{FF2B5EF4-FFF2-40B4-BE49-F238E27FC236}">
                  <a16:creationId xmlns:a16="http://schemas.microsoft.com/office/drawing/2014/main" id="{788D8D3F-7331-4E1F-985E-0EA7308CBD2D}"/>
                </a:ext>
              </a:extLst>
            </p:cNvPr>
            <p:cNvSpPr/>
            <p:nvPr/>
          </p:nvSpPr>
          <p:spPr>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7" name="文本框 106">
            <a:extLst>
              <a:ext uri="{FF2B5EF4-FFF2-40B4-BE49-F238E27FC236}">
                <a16:creationId xmlns:a16="http://schemas.microsoft.com/office/drawing/2014/main" id="{CA3C757E-BF95-496E-A82C-59B69A794E9E}"/>
              </a:ext>
            </a:extLst>
          </p:cNvPr>
          <p:cNvSpPr txBox="1"/>
          <p:nvPr/>
        </p:nvSpPr>
        <p:spPr>
          <a:xfrm>
            <a:off x="5342586" y="4094909"/>
            <a:ext cx="1111527"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链路故障</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a:extLst>
              <a:ext uri="{FF2B5EF4-FFF2-40B4-BE49-F238E27FC236}">
                <a16:creationId xmlns:a16="http://schemas.microsoft.com/office/drawing/2014/main" id="{CDD457F6-914B-4161-98A4-91C721272A15}"/>
              </a:ext>
            </a:extLst>
          </p:cNvPr>
          <p:cNvSpPr txBox="1"/>
          <p:nvPr/>
        </p:nvSpPr>
        <p:spPr>
          <a:xfrm>
            <a:off x="2539220" y="5950947"/>
            <a:ext cx="1829760"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R1-R2</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静态路由</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a:off x="5618142" y="454149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8652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动态路由协议的分类</a:t>
            </a:r>
          </a:p>
        </p:txBody>
      </p:sp>
      <p:sp>
        <p:nvSpPr>
          <p:cNvPr id="55" name="圆角矩形 54"/>
          <p:cNvSpPr/>
          <p:nvPr/>
        </p:nvSpPr>
        <p:spPr>
          <a:xfrm>
            <a:off x="1229193"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，内部网关协议）</a:t>
            </a:r>
          </a:p>
        </p:txBody>
      </p:sp>
      <p:sp>
        <p:nvSpPr>
          <p:cNvPr id="56" name="Rounded Rectangle 2"/>
          <p:cNvSpPr/>
          <p:nvPr/>
        </p:nvSpPr>
        <p:spPr>
          <a:xfrm rot="10800000" flipV="1">
            <a:off x="1381602"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1381601"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Rounded Rectangle 2"/>
          <p:cNvSpPr/>
          <p:nvPr/>
        </p:nvSpPr>
        <p:spPr>
          <a:xfrm rot="10800000" flipV="1">
            <a:off x="2786744" y="2600793"/>
            <a:ext cx="835161" cy="494675"/>
          </a:xfrm>
          <a:prstGeom prst="roundRect">
            <a:avLst>
              <a:gd name="adj" fmla="val 10000"/>
            </a:avLst>
          </a:prstGeom>
          <a:solidFill>
            <a:srgbClr val="00B0F0"/>
          </a:solidFill>
          <a:ln w="19050" cap="flat" cmpd="sng" algn="ctr">
            <a:noFill/>
            <a:prstDash val="solid"/>
            <a:miter lim="800000"/>
          </a:ln>
          <a:effectLst/>
        </p:spPr>
        <p:txBody>
          <a:bodyPr rtlCol="0" anchor="ctr"/>
          <a:lstStyle/>
          <a:p>
            <a:pPr algn="ctr" defTabSz="914400"/>
            <a:endParaRPr lang="zh-CN" altLang="en-US"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2786743" y="2663465"/>
            <a:ext cx="835162" cy="369332"/>
          </a:xfrm>
          <a:prstGeom prst="rect">
            <a:avLst/>
          </a:prstGeom>
          <a:noFill/>
        </p:spPr>
        <p:txBody>
          <a:bodyPr wrap="square" rtlCol="0">
            <a:spAutoFit/>
          </a:bodyPr>
          <a:lstStyle/>
          <a:p>
            <a:pPr algn="ctr"/>
            <a:r>
              <a:rPr lang="en-US" altLang="zh-CN"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Rounded Rectangle 2"/>
          <p:cNvSpPr/>
          <p:nvPr/>
        </p:nvSpPr>
        <p:spPr>
          <a:xfrm rot="10800000" flipV="1">
            <a:off x="4191888"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a:xfrm>
            <a:off x="4191887"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306518" y="1233488"/>
            <a:ext cx="1903751"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按工作区域分类</a:t>
            </a:r>
          </a:p>
        </p:txBody>
      </p:sp>
      <p:sp>
        <p:nvSpPr>
          <p:cNvPr id="71" name="圆角矩形 70"/>
          <p:cNvSpPr/>
          <p:nvPr/>
        </p:nvSpPr>
        <p:spPr>
          <a:xfrm>
            <a:off x="6927954"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，外部网关协议）</a:t>
            </a:r>
          </a:p>
        </p:txBody>
      </p:sp>
      <p:sp>
        <p:nvSpPr>
          <p:cNvPr id="72" name="Rounded Rectangle 2"/>
          <p:cNvSpPr/>
          <p:nvPr/>
        </p:nvSpPr>
        <p:spPr>
          <a:xfrm rot="10800000" flipV="1">
            <a:off x="8049717" y="2600793"/>
            <a:ext cx="1738860"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文本框 72"/>
          <p:cNvSpPr txBox="1"/>
          <p:nvPr/>
        </p:nvSpPr>
        <p:spPr>
          <a:xfrm>
            <a:off x="8534408" y="2663464"/>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BGP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5006714" y="3716338"/>
            <a:ext cx="250335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按工作机制及算法分类</a:t>
            </a:r>
          </a:p>
        </p:txBody>
      </p:sp>
      <p:sp>
        <p:nvSpPr>
          <p:cNvPr id="82" name="圆角矩形 81"/>
          <p:cNvSpPr/>
          <p:nvPr/>
        </p:nvSpPr>
        <p:spPr>
          <a:xfrm>
            <a:off x="1229193"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Distance Vector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，距离矢量路由协议）</a:t>
            </a:r>
          </a:p>
        </p:txBody>
      </p:sp>
      <p:sp>
        <p:nvSpPr>
          <p:cNvPr id="89" name="圆角矩形 88"/>
          <p:cNvSpPr/>
          <p:nvPr/>
        </p:nvSpPr>
        <p:spPr>
          <a:xfrm>
            <a:off x="6927954"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Link-State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，链路状态路由协议）</a:t>
            </a:r>
          </a:p>
        </p:txBody>
      </p:sp>
      <p:sp>
        <p:nvSpPr>
          <p:cNvPr id="93" name="Rounded Rectangle 2"/>
          <p:cNvSpPr/>
          <p:nvPr/>
        </p:nvSpPr>
        <p:spPr>
          <a:xfrm rot="10800000" flipV="1">
            <a:off x="7851632" y="5027311"/>
            <a:ext cx="835161" cy="494675"/>
          </a:xfrm>
          <a:prstGeom prst="roundRect">
            <a:avLst>
              <a:gd name="adj" fmla="val 10000"/>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文本框 93"/>
          <p:cNvSpPr txBox="1"/>
          <p:nvPr/>
        </p:nvSpPr>
        <p:spPr>
          <a:xfrm>
            <a:off x="7851631" y="5089983"/>
            <a:ext cx="835162" cy="369332"/>
          </a:xfrm>
          <a:prstGeom prst="rect">
            <a:avLst/>
          </a:prstGeom>
          <a:noFill/>
        </p:spPr>
        <p:txBody>
          <a:bodyPr wrap="square" rtlCol="0">
            <a:spAutoFit/>
          </a:bodyPr>
          <a:lstStyle/>
          <a:p>
            <a:pPr algn="ctr"/>
            <a:r>
              <a:rPr lang="en-US" altLang="zh-CN"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Rounded Rectangle 2"/>
          <p:cNvSpPr/>
          <p:nvPr/>
        </p:nvSpPr>
        <p:spPr>
          <a:xfrm rot="10800000" flipV="1">
            <a:off x="9256776"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文本框 95"/>
          <p:cNvSpPr txBox="1"/>
          <p:nvPr/>
        </p:nvSpPr>
        <p:spPr>
          <a:xfrm>
            <a:off x="9256775" y="5089983"/>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Rounded Rectangle 2"/>
          <p:cNvSpPr/>
          <p:nvPr/>
        </p:nvSpPr>
        <p:spPr>
          <a:xfrm rot="10800000" flipV="1">
            <a:off x="2696148" y="5052318"/>
            <a:ext cx="1098629"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2827025" y="5114989"/>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1560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距离矢量</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路由协议</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475225" y="1244818"/>
            <a:ext cx="11216498" cy="1865126"/>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运行距离矢量路由协议的路由器周期性的泛洪自己的路由表。通过路由的交互，每台路由器都从相邻的路由器学习到路由，并且加载进自己的路由表中。</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对于网络中的所有路由器而言，路由器并不清楚网络的拓扑，只是简单的知道要去往某个目的方向在哪里，距离有多远。这即是距离矢量算法的本质。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箭头连接符 9">
            <a:extLst>
              <a:ext uri="{FF2B5EF4-FFF2-40B4-BE49-F238E27FC236}">
                <a16:creationId xmlns:a16="http://schemas.microsoft.com/office/drawing/2014/main" id="{A7AE1853-070E-434D-99F3-3705918D933B}"/>
              </a:ext>
            </a:extLst>
          </p:cNvPr>
          <p:cNvCxnSpPr>
            <a:cxnSpLocks/>
          </p:cNvCxnSpPr>
          <p:nvPr/>
        </p:nvCxnSpPr>
        <p:spPr>
          <a:xfrm>
            <a:off x="209456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3284" y="4512507"/>
            <a:ext cx="540000" cy="442800"/>
          </a:xfrm>
          <a:prstGeom prst="rect">
            <a:avLst/>
          </a:prstGeom>
        </p:spPr>
      </p:pic>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64094" y="4512507"/>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44904" y="4512507"/>
            <a:ext cx="540000" cy="442800"/>
          </a:xfrm>
          <a:prstGeom prst="rect">
            <a:avLst/>
          </a:prstGeom>
        </p:spPr>
      </p:pic>
      <p:cxnSp>
        <p:nvCxnSpPr>
          <p:cNvPr id="7" name="直接连接符 6"/>
          <p:cNvCxnSpPr>
            <a:cxnSpLocks/>
            <a:stCxn id="5" idx="1"/>
            <a:endCxn id="3" idx="3"/>
          </p:cNvCxnSpPr>
          <p:nvPr/>
        </p:nvCxnSpPr>
        <p:spPr>
          <a:xfrm flipH="1">
            <a:off x="322328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1"/>
            <a:endCxn id="5" idx="3"/>
          </p:cNvCxnSpPr>
          <p:nvPr/>
        </p:nvCxnSpPr>
        <p:spPr>
          <a:xfrm flipH="1">
            <a:off x="620409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a:endCxn id="3" idx="1"/>
          </p:cNvCxnSpPr>
          <p:nvPr/>
        </p:nvCxnSpPr>
        <p:spPr>
          <a:xfrm>
            <a:off x="1846572"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a:stCxn id="6" idx="3"/>
          </p:cNvCxnSpPr>
          <p:nvPr/>
        </p:nvCxnSpPr>
        <p:spPr>
          <a:xfrm>
            <a:off x="9184904"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45914"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5695409"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8732586"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241837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a:extLst>
              <a:ext uri="{FF2B5EF4-FFF2-40B4-BE49-F238E27FC236}">
                <a16:creationId xmlns:a16="http://schemas.microsoft.com/office/drawing/2014/main" id="{08FBEDEF-BDA6-4C6D-BDB8-7B7B048D3ACC}"/>
              </a:ext>
            </a:extLst>
          </p:cNvPr>
          <p:cNvCxnSpPr>
            <a:cxnSpLocks/>
          </p:cNvCxnSpPr>
          <p:nvPr/>
        </p:nvCxnSpPr>
        <p:spPr>
          <a:xfrm>
            <a:off x="507097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圆角矩形 20">
            <a:extLst>
              <a:ext uri="{FF2B5EF4-FFF2-40B4-BE49-F238E27FC236}">
                <a16:creationId xmlns:a16="http://schemas.microsoft.com/office/drawing/2014/main" id="{4C713443-3C5C-4967-9CA4-5565A8A4B995}"/>
              </a:ext>
            </a:extLst>
          </p:cNvPr>
          <p:cNvSpPr/>
          <p:nvPr/>
        </p:nvSpPr>
        <p:spPr>
          <a:xfrm>
            <a:off x="5394785" y="3401989"/>
            <a:ext cx="1116679" cy="854022"/>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a:extLst>
              <a:ext uri="{FF2B5EF4-FFF2-40B4-BE49-F238E27FC236}">
                <a16:creationId xmlns:a16="http://schemas.microsoft.com/office/drawing/2014/main" id="{03DBC90A-1B85-4251-8F76-A1F7F8E77104}"/>
              </a:ext>
            </a:extLst>
          </p:cNvPr>
          <p:cNvCxnSpPr>
            <a:cxnSpLocks/>
          </p:cNvCxnSpPr>
          <p:nvPr/>
        </p:nvCxnSpPr>
        <p:spPr>
          <a:xfrm>
            <a:off x="804738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圆角矩形 20">
            <a:extLst>
              <a:ext uri="{FF2B5EF4-FFF2-40B4-BE49-F238E27FC236}">
                <a16:creationId xmlns:a16="http://schemas.microsoft.com/office/drawing/2014/main" id="{657F4009-4EDE-4DD5-9899-33AF719B11F4}"/>
              </a:ext>
            </a:extLst>
          </p:cNvPr>
          <p:cNvSpPr/>
          <p:nvPr/>
        </p:nvSpPr>
        <p:spPr>
          <a:xfrm>
            <a:off x="837119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对话气泡: 矩形 34">
            <a:extLst>
              <a:ext uri="{FF2B5EF4-FFF2-40B4-BE49-F238E27FC236}">
                <a16:creationId xmlns:a16="http://schemas.microsoft.com/office/drawing/2014/main" id="{0AAA5924-3E22-4214-ABC2-1CBB54F95A21}"/>
              </a:ext>
            </a:extLst>
          </p:cNvPr>
          <p:cNvSpPr/>
          <p:nvPr/>
        </p:nvSpPr>
        <p:spPr>
          <a:xfrm>
            <a:off x="1779712" y="5442411"/>
            <a:ext cx="2094588" cy="486936"/>
          </a:xfrm>
          <a:prstGeom prst="wedgeRectCallout">
            <a:avLst>
              <a:gd name="adj1" fmla="val -8274"/>
              <a:gd name="adj2" fmla="val -78348"/>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6" name="文本框 35">
            <a:extLst>
              <a:ext uri="{FF2B5EF4-FFF2-40B4-BE49-F238E27FC236}">
                <a16:creationId xmlns:a16="http://schemas.microsoft.com/office/drawing/2014/main" id="{508D5DAD-7558-40AA-BA51-5E307B4C434F}"/>
              </a:ext>
            </a:extLst>
          </p:cNvPr>
          <p:cNvSpPr txBox="1"/>
          <p:nvPr/>
        </p:nvSpPr>
        <p:spPr>
          <a:xfrm>
            <a:off x="1859098" y="5521659"/>
            <a:ext cx="1851789"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去</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，走</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cxnSp>
        <p:nvCxnSpPr>
          <p:cNvPr id="38" name="直接连接符 37">
            <a:extLst>
              <a:ext uri="{FF2B5EF4-FFF2-40B4-BE49-F238E27FC236}">
                <a16:creationId xmlns:a16="http://schemas.microsoft.com/office/drawing/2014/main" id="{63D2E547-F960-44E8-AB7F-3145BE17B588}"/>
              </a:ext>
            </a:extLst>
          </p:cNvPr>
          <p:cNvCxnSpPr/>
          <p:nvPr/>
        </p:nvCxnSpPr>
        <p:spPr>
          <a:xfrm flipV="1">
            <a:off x="10021616" y="4623207"/>
            <a:ext cx="0" cy="221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89A387DC-61F7-45B9-B2EE-3316A1EFE80E}"/>
              </a:ext>
            </a:extLst>
          </p:cNvPr>
          <p:cNvSpPr txBox="1"/>
          <p:nvPr/>
        </p:nvSpPr>
        <p:spPr>
          <a:xfrm>
            <a:off x="10105305" y="4552104"/>
            <a:ext cx="862737" cy="369332"/>
          </a:xfrm>
          <a:prstGeom prst="rect">
            <a:avLst/>
          </a:prstGeom>
          <a:noFill/>
        </p:spPr>
        <p:txBody>
          <a:bodyPr wrap="non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a:t>
            </a:r>
            <a:endParaRPr lang="zh-CN" altLang="en-US">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5755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normAutofit fontScale="90000"/>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泛洪</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142192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a:latin typeface="Huawei Sans" panose="020C0503030203020204" pitchFamily="34" charset="0"/>
                <a:ea typeface="方正兰亭黑简体" panose="02000000000000000000" pitchFamily="2" charset="-122"/>
                <a:sym typeface="Huawei Sans" panose="020C0503030203020204" pitchFamily="34" charset="0"/>
              </a:rPr>
              <a:t>与距离矢量路由协议不同，链路状态路由协议通告的的是链路状态而不是路由表。运行链路状态路由协议的路由器之间首先会建立一个协议的邻居关系，然后彼此之间开始交互</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Link State Advertisement</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，链路状态通告）。</a:t>
            </a:r>
            <a:endParaRPr lang="en-US"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对话气泡: 矩形 68">
            <a:extLst>
              <a:ext uri="{FF2B5EF4-FFF2-40B4-BE49-F238E27FC236}">
                <a16:creationId xmlns:a16="http://schemas.microsoft.com/office/drawing/2014/main" id="{E6D89D4F-E061-4811-B142-74FB634BB4CF}"/>
              </a:ext>
            </a:extLst>
          </p:cNvPr>
          <p:cNvSpPr/>
          <p:nvPr/>
        </p:nvSpPr>
        <p:spPr>
          <a:xfrm>
            <a:off x="7758412" y="3015250"/>
            <a:ext cx="3619079" cy="1083507"/>
          </a:xfrm>
          <a:prstGeom prst="wedgeRectCallout">
            <a:avLst>
              <a:gd name="adj1" fmla="val -56076"/>
              <a:gd name="adj2" fmla="val 35624"/>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6" name="文本框 65">
            <a:extLst>
              <a:ext uri="{FF2B5EF4-FFF2-40B4-BE49-F238E27FC236}">
                <a16:creationId xmlns:a16="http://schemas.microsoft.com/office/drawing/2014/main" id="{C7E27F8A-9991-4A7E-A58D-E4611DE92F43}"/>
              </a:ext>
            </a:extLst>
          </p:cNvPr>
          <p:cNvSpPr txBox="1"/>
          <p:nvPr/>
        </p:nvSpPr>
        <p:spPr>
          <a:xfrm>
            <a:off x="7821384" y="3084497"/>
            <a:ext cx="3556107" cy="97872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不再通告路由信息，而是</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描述了路由器接口的状态信息，例如接口的开销、连接的对象等。</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0" name="组合 69">
            <a:extLst>
              <a:ext uri="{FF2B5EF4-FFF2-40B4-BE49-F238E27FC236}">
                <a16:creationId xmlns:a16="http://schemas.microsoft.com/office/drawing/2014/main" id="{D161AA73-CEEA-4ED3-88DF-710031F8854E}"/>
              </a:ext>
            </a:extLst>
          </p:cNvPr>
          <p:cNvGrpSpPr/>
          <p:nvPr/>
        </p:nvGrpSpPr>
        <p:grpSpPr>
          <a:xfrm>
            <a:off x="870454" y="2965511"/>
            <a:ext cx="6690688" cy="3105869"/>
            <a:chOff x="2686304" y="3319898"/>
            <a:chExt cx="6690688" cy="3105869"/>
          </a:xfrm>
        </p:grpSpPr>
        <p:grpSp>
          <p:nvGrpSpPr>
            <p:cNvPr id="71" name="组合 70">
              <a:extLst>
                <a:ext uri="{FF2B5EF4-FFF2-40B4-BE49-F238E27FC236}">
                  <a16:creationId xmlns:a16="http://schemas.microsoft.com/office/drawing/2014/main" id="{6839DD47-9E0F-457C-9D58-D07EF4A541BE}"/>
                </a:ext>
              </a:extLst>
            </p:cNvPr>
            <p:cNvGrpSpPr/>
            <p:nvPr/>
          </p:nvGrpSpPr>
          <p:grpSpPr>
            <a:xfrm>
              <a:off x="5728202" y="3319898"/>
              <a:ext cx="595902" cy="3105869"/>
              <a:chOff x="5642527" y="3219690"/>
              <a:chExt cx="595902" cy="3105869"/>
            </a:xfrm>
          </p:grpSpPr>
          <p:pic>
            <p:nvPicPr>
              <p:cNvPr id="93" name="图片 92">
                <a:extLst>
                  <a:ext uri="{FF2B5EF4-FFF2-40B4-BE49-F238E27FC236}">
                    <a16:creationId xmlns:a16="http://schemas.microsoft.com/office/drawing/2014/main" id="{393C3298-745D-43C4-8F66-390454BDD4C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94" name="文本框 93">
                <a:extLst>
                  <a:ext uri="{FF2B5EF4-FFF2-40B4-BE49-F238E27FC236}">
                    <a16:creationId xmlns:a16="http://schemas.microsoft.com/office/drawing/2014/main" id="{9FD6395D-A7AA-47FD-B827-2A63AA59C56E}"/>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5" name="图片 94">
                <a:extLst>
                  <a:ext uri="{FF2B5EF4-FFF2-40B4-BE49-F238E27FC236}">
                    <a16:creationId xmlns:a16="http://schemas.microsoft.com/office/drawing/2014/main" id="{D7AB5AB4-B857-4F52-9069-2EA2F18039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96" name="文本框 95">
                <a:extLst>
                  <a:ext uri="{FF2B5EF4-FFF2-40B4-BE49-F238E27FC236}">
                    <a16:creationId xmlns:a16="http://schemas.microsoft.com/office/drawing/2014/main" id="{A0840F79-9DA3-4746-878B-853536465C1C}"/>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2" name="组合 71">
              <a:extLst>
                <a:ext uri="{FF2B5EF4-FFF2-40B4-BE49-F238E27FC236}">
                  <a16:creationId xmlns:a16="http://schemas.microsoft.com/office/drawing/2014/main" id="{D57BCD81-D027-4CBB-8CCD-EE067EC4CA07}"/>
                </a:ext>
              </a:extLst>
            </p:cNvPr>
            <p:cNvGrpSpPr/>
            <p:nvPr/>
          </p:nvGrpSpPr>
          <p:grpSpPr>
            <a:xfrm>
              <a:off x="2686304" y="3369637"/>
              <a:ext cx="6690688" cy="2675308"/>
              <a:chOff x="2686304" y="3369637"/>
              <a:chExt cx="6690688" cy="2675308"/>
            </a:xfrm>
          </p:grpSpPr>
          <p:cxnSp>
            <p:nvCxnSpPr>
              <p:cNvPr id="73" name="直接箭头连接符 72">
                <a:extLst>
                  <a:ext uri="{FF2B5EF4-FFF2-40B4-BE49-F238E27FC236}">
                    <a16:creationId xmlns:a16="http://schemas.microsoft.com/office/drawing/2014/main" id="{9ADF33F5-7285-4002-87DB-25F32D463CC4}"/>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图片 73">
                <a:extLst>
                  <a:ext uri="{FF2B5EF4-FFF2-40B4-BE49-F238E27FC236}">
                    <a16:creationId xmlns:a16="http://schemas.microsoft.com/office/drawing/2014/main" id="{CBF42D8D-F721-4259-8DC0-E00C8B9195C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5" name="图片 74">
                <a:extLst>
                  <a:ext uri="{FF2B5EF4-FFF2-40B4-BE49-F238E27FC236}">
                    <a16:creationId xmlns:a16="http://schemas.microsoft.com/office/drawing/2014/main" id="{13F4B31A-5A02-496D-8584-6B0554A798A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76" name="直接连接符 75">
                <a:extLst>
                  <a:ext uri="{FF2B5EF4-FFF2-40B4-BE49-F238E27FC236}">
                    <a16:creationId xmlns:a16="http://schemas.microsoft.com/office/drawing/2014/main" id="{43F7B9DE-FC83-4AF7-8FD7-FFF61635739E}"/>
                  </a:ext>
                </a:extLst>
              </p:cNvPr>
              <p:cNvCxnSpPr>
                <a:cxnSpLocks/>
                <a:stCxn id="93" idx="1"/>
                <a:endCxn id="74"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9F27A05-C72D-4D30-A91A-166754BB8565}"/>
                  </a:ext>
                </a:extLst>
              </p:cNvPr>
              <p:cNvCxnSpPr>
                <a:cxnSpLocks/>
                <a:stCxn id="75" idx="1"/>
                <a:endCxn id="93"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BD8C04C4-EB27-4771-9FD7-D5448D8DEA69}"/>
                  </a:ext>
                </a:extLst>
              </p:cNvPr>
              <p:cNvCxnSpPr>
                <a:cxnSpLocks/>
                <a:stCxn id="95" idx="1"/>
                <a:endCxn id="74"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19E7291-A1AA-40CA-B2F3-FFAA7D2829FB}"/>
                  </a:ext>
                </a:extLst>
              </p:cNvPr>
              <p:cNvCxnSpPr>
                <a:cxnSpLocks/>
                <a:stCxn id="75" idx="1"/>
                <a:endCxn id="95"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9BC0BC3A-8E7B-4AFB-869D-D95A849EE915}"/>
                  </a:ext>
                </a:extLst>
              </p:cNvPr>
              <p:cNvSpPr txBox="1"/>
              <p:nvPr/>
            </p:nvSpPr>
            <p:spPr>
              <a:xfrm>
                <a:off x="2748934" y="493388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a:extLst>
                  <a:ext uri="{FF2B5EF4-FFF2-40B4-BE49-F238E27FC236}">
                    <a16:creationId xmlns:a16="http://schemas.microsoft.com/office/drawing/2014/main" id="{797D5C1E-DDF4-4E4B-AD05-96A55B501B27}"/>
                  </a:ext>
                </a:extLst>
              </p:cNvPr>
              <p:cNvSpPr txBox="1"/>
              <p:nvPr/>
            </p:nvSpPr>
            <p:spPr>
              <a:xfrm>
                <a:off x="8836992" y="4923024"/>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2" name="直接箭头连接符 81">
                <a:extLst>
                  <a:ext uri="{FF2B5EF4-FFF2-40B4-BE49-F238E27FC236}">
                    <a16:creationId xmlns:a16="http://schemas.microsoft.com/office/drawing/2014/main" id="{B9D4E7F4-4D11-42B1-9C1A-096A86A035CA}"/>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C6793652-378F-4549-9BD0-21580601A558}"/>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0E48154C-B9E5-4747-AAD0-284F4925F6E2}"/>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097E55DE-7FCF-4952-9661-381738D3800F}"/>
                  </a:ext>
                </a:extLst>
              </p:cNvPr>
              <p:cNvSpPr txBox="1"/>
              <p:nvPr/>
            </p:nvSpPr>
            <p:spPr>
              <a:xfrm>
                <a:off x="3914259"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文本框 85">
                <a:extLst>
                  <a:ext uri="{FF2B5EF4-FFF2-40B4-BE49-F238E27FC236}">
                    <a16:creationId xmlns:a16="http://schemas.microsoft.com/office/drawing/2014/main" id="{EE4ABCE6-D9D5-44B1-A83E-A42289935062}"/>
                  </a:ext>
                </a:extLst>
              </p:cNvPr>
              <p:cNvSpPr txBox="1"/>
              <p:nvPr/>
            </p:nvSpPr>
            <p:spPr>
              <a:xfrm>
                <a:off x="7597821"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a:extLst>
                  <a:ext uri="{FF2B5EF4-FFF2-40B4-BE49-F238E27FC236}">
                    <a16:creationId xmlns:a16="http://schemas.microsoft.com/office/drawing/2014/main" id="{30315CDB-5995-4C91-80E3-D16D72976C5A}"/>
                  </a:ext>
                </a:extLst>
              </p:cNvPr>
              <p:cNvSpPr txBox="1"/>
              <p:nvPr/>
            </p:nvSpPr>
            <p:spPr>
              <a:xfrm>
                <a:off x="3914259"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87">
                <a:extLst>
                  <a:ext uri="{FF2B5EF4-FFF2-40B4-BE49-F238E27FC236}">
                    <a16:creationId xmlns:a16="http://schemas.microsoft.com/office/drawing/2014/main" id="{97464D94-AE15-46B6-8EE7-D05699FB83A1}"/>
                  </a:ext>
                </a:extLst>
              </p:cNvPr>
              <p:cNvSpPr txBox="1"/>
              <p:nvPr/>
            </p:nvSpPr>
            <p:spPr>
              <a:xfrm>
                <a:off x="7597821" y="5602700"/>
                <a:ext cx="958366"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文本框 88">
                <a:extLst>
                  <a:ext uri="{FF2B5EF4-FFF2-40B4-BE49-F238E27FC236}">
                    <a16:creationId xmlns:a16="http://schemas.microsoft.com/office/drawing/2014/main" id="{F7BF83C7-C57C-44B9-9C07-DEC3C567B392}"/>
                  </a:ext>
                </a:extLst>
              </p:cNvPr>
              <p:cNvSpPr txBox="1"/>
              <p:nvPr/>
            </p:nvSpPr>
            <p:spPr>
              <a:xfrm rot="20260451">
                <a:off x="4369974" y="3974801"/>
                <a:ext cx="958366"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文本框 89">
                <a:extLst>
                  <a:ext uri="{FF2B5EF4-FFF2-40B4-BE49-F238E27FC236}">
                    <a16:creationId xmlns:a16="http://schemas.microsoft.com/office/drawing/2014/main" id="{E7264E39-0F62-48F9-9F75-4364DD1A2DA2}"/>
                  </a:ext>
                </a:extLst>
              </p:cNvPr>
              <p:cNvSpPr txBox="1"/>
              <p:nvPr/>
            </p:nvSpPr>
            <p:spPr>
              <a:xfrm rot="19958812">
                <a:off x="6887650" y="4926632"/>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a:extLst>
                  <a:ext uri="{FF2B5EF4-FFF2-40B4-BE49-F238E27FC236}">
                    <a16:creationId xmlns:a16="http://schemas.microsoft.com/office/drawing/2014/main" id="{E965D7ED-1BFF-4D73-8A78-34FAA30CE6D9}"/>
                  </a:ext>
                </a:extLst>
              </p:cNvPr>
              <p:cNvSpPr txBox="1"/>
              <p:nvPr/>
            </p:nvSpPr>
            <p:spPr>
              <a:xfrm rot="1354857">
                <a:off x="6723286" y="39862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文本框 91">
                <a:extLst>
                  <a:ext uri="{FF2B5EF4-FFF2-40B4-BE49-F238E27FC236}">
                    <a16:creationId xmlns:a16="http://schemas.microsoft.com/office/drawing/2014/main" id="{B6E01695-36D9-4693-A704-234E7A36A7C5}"/>
                  </a:ext>
                </a:extLst>
              </p:cNvPr>
              <p:cNvSpPr txBox="1"/>
              <p:nvPr/>
            </p:nvSpPr>
            <p:spPr>
              <a:xfrm rot="1514838">
                <a:off x="4300790" y="5015437"/>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Tree>
    <p:extLst>
      <p:ext uri="{BB962C8B-B14F-4D97-AF65-F5344CB8AC3E}">
        <p14:creationId xmlns:p14="http://schemas.microsoft.com/office/powerpoint/2010/main" val="295437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a16="http://schemas.microsoft.com/office/drawing/2014/main" id="{E6D89D4F-E061-4811-B142-74FB634BB4CF}"/>
              </a:ext>
            </a:extLst>
          </p:cNvPr>
          <p:cNvSpPr/>
          <p:nvPr/>
        </p:nvSpPr>
        <p:spPr>
          <a:xfrm>
            <a:off x="7862849" y="2486390"/>
            <a:ext cx="3619079" cy="1320167"/>
          </a:xfrm>
          <a:prstGeom prst="wedgeRectCallout">
            <a:avLst>
              <a:gd name="adj1" fmla="val -55813"/>
              <a:gd name="adj2" fmla="val 30689"/>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normAutofit fontScale="90000"/>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组建</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929357"/>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每台路由器都会产生</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，路由器将接收到的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放入自己的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Link State </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DataBase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，链路状态数据库）。路由器通过</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，掌握了全网的拓扑。</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8" name="组合 67">
            <a:extLst>
              <a:ext uri="{FF2B5EF4-FFF2-40B4-BE49-F238E27FC236}">
                <a16:creationId xmlns:a16="http://schemas.microsoft.com/office/drawing/2014/main" id="{BFFC9AC8-19A4-4F13-9AFE-EE9102017934}"/>
              </a:ext>
            </a:extLst>
          </p:cNvPr>
          <p:cNvGrpSpPr/>
          <p:nvPr/>
        </p:nvGrpSpPr>
        <p:grpSpPr>
          <a:xfrm>
            <a:off x="870454" y="2965511"/>
            <a:ext cx="6690688" cy="3105869"/>
            <a:chOff x="2686304" y="3319898"/>
            <a:chExt cx="6690688" cy="3105869"/>
          </a:xfrm>
        </p:grpSpPr>
        <p:grpSp>
          <p:nvGrpSpPr>
            <p:cNvPr id="48" name="组合 47">
              <a:extLst>
                <a:ext uri="{FF2B5EF4-FFF2-40B4-BE49-F238E27FC236}">
                  <a16:creationId xmlns:a16="http://schemas.microsoft.com/office/drawing/2014/main" id="{8375629C-45FA-41AB-879A-C7B2CEA103FD}"/>
                </a:ext>
              </a:extLst>
            </p:cNvPr>
            <p:cNvGrpSpPr/>
            <p:nvPr/>
          </p:nvGrpSpPr>
          <p:grpSpPr>
            <a:xfrm>
              <a:off x="5728202" y="3319898"/>
              <a:ext cx="595902" cy="3105869"/>
              <a:chOff x="5642527" y="3219690"/>
              <a:chExt cx="595902" cy="3105869"/>
            </a:xfrm>
          </p:grpSpPr>
          <p:pic>
            <p:nvPicPr>
              <p:cNvPr id="6" name="图片 5">
                <a:extLst>
                  <a:ext uri="{FF2B5EF4-FFF2-40B4-BE49-F238E27FC236}">
                    <a16:creationId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7" name="组合 66">
              <a:extLst>
                <a:ext uri="{FF2B5EF4-FFF2-40B4-BE49-F238E27FC236}">
                  <a16:creationId xmlns:a16="http://schemas.microsoft.com/office/drawing/2014/main" id="{0CE898FE-E0D4-42CE-BDCB-C293E6C9D139}"/>
                </a:ext>
              </a:extLst>
            </p:cNvPr>
            <p:cNvGrpSpPr/>
            <p:nvPr/>
          </p:nvGrpSpPr>
          <p:grpSpPr>
            <a:xfrm>
              <a:off x="2686304" y="3369637"/>
              <a:ext cx="6690688" cy="2675308"/>
              <a:chOff x="2686304" y="3369637"/>
              <a:chExt cx="6690688" cy="2675308"/>
            </a:xfrm>
          </p:grpSpPr>
          <p:cxnSp>
            <p:nvCxnSpPr>
              <p:cNvPr id="4" name="直接箭头连接符 3">
                <a:extLst>
                  <a:ext uri="{FF2B5EF4-FFF2-40B4-BE49-F238E27FC236}">
                    <a16:creationId xmlns:a16="http://schemas.microsoft.com/office/drawing/2014/main" id="{E7638B01-3A80-4BD4-ACFD-967A8A75383A}"/>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 name="图片 6">
                <a:extLst>
                  <a:ext uri="{FF2B5EF4-FFF2-40B4-BE49-F238E27FC236}">
                    <a16:creationId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8" name="直接连接符 7">
                <a:extLst>
                  <a:ext uri="{FF2B5EF4-FFF2-40B4-BE49-F238E27FC236}">
                    <a16:creationId xmlns:a16="http://schemas.microsoft.com/office/drawing/2014/main" id="{1893F547-5CA0-4F2B-8CDB-74D1C75B3AA5}"/>
                  </a:ext>
                </a:extLst>
              </p:cNvPr>
              <p:cNvCxnSpPr>
                <a:cxnSpLocks/>
                <a:stCxn id="6" idx="1"/>
                <a:endCxn id="5"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AC81503-2438-488E-AFBC-4BAD13F55571}"/>
                  </a:ext>
                </a:extLst>
              </p:cNvPr>
              <p:cNvCxnSpPr>
                <a:cxnSpLocks/>
                <a:stCxn id="7" idx="1"/>
                <a:endCxn id="6"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09FD4B-8224-4A02-96F0-20818D56001A}"/>
                  </a:ext>
                </a:extLst>
              </p:cNvPr>
              <p:cNvCxnSpPr>
                <a:cxnSpLocks/>
                <a:stCxn id="31" idx="1"/>
                <a:endCxn id="5"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FB2BF5-9CF0-4EC7-B840-B9D46BE2A3A8}"/>
                  </a:ext>
                </a:extLst>
              </p:cNvPr>
              <p:cNvCxnSpPr>
                <a:cxnSpLocks/>
                <a:stCxn id="7" idx="1"/>
                <a:endCxn id="31"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5947F26-D0D6-46F2-BF72-0FE884444B15}"/>
                  </a:ext>
                </a:extLst>
              </p:cNvPr>
              <p:cNvSpPr txBox="1"/>
              <p:nvPr/>
            </p:nvSpPr>
            <p:spPr>
              <a:xfrm>
                <a:off x="2748934" y="493388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C935E4EB-63B0-44AE-8029-A800A21BB4B7}"/>
                  </a:ext>
                </a:extLst>
              </p:cNvPr>
              <p:cNvSpPr txBox="1"/>
              <p:nvPr/>
            </p:nvSpPr>
            <p:spPr>
              <a:xfrm>
                <a:off x="8836992" y="4923024"/>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箭头连接符 25">
                <a:extLst>
                  <a:ext uri="{FF2B5EF4-FFF2-40B4-BE49-F238E27FC236}">
                    <a16:creationId xmlns:a16="http://schemas.microsoft.com/office/drawing/2014/main" id="{E2015577-785E-4851-BB61-68C466B95514}"/>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4E8A5EFD-A2E5-4813-AC80-180A9A81E72A}"/>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67ABABB-03D0-46A6-BA91-1CE994419019}"/>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5A7D0EBA-88B8-4F3F-B68E-05585F7C83D4}"/>
                  </a:ext>
                </a:extLst>
              </p:cNvPr>
              <p:cNvSpPr txBox="1"/>
              <p:nvPr/>
            </p:nvSpPr>
            <p:spPr>
              <a:xfrm>
                <a:off x="3914259"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a:extLst>
                  <a:ext uri="{FF2B5EF4-FFF2-40B4-BE49-F238E27FC236}">
                    <a16:creationId xmlns:a16="http://schemas.microsoft.com/office/drawing/2014/main" id="{25B49E73-C332-40CE-ADE1-CFD15DE3F2C1}"/>
                  </a:ext>
                </a:extLst>
              </p:cNvPr>
              <p:cNvSpPr txBox="1"/>
              <p:nvPr/>
            </p:nvSpPr>
            <p:spPr>
              <a:xfrm>
                <a:off x="7597821" y="3483966"/>
                <a:ext cx="958366"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a:extLst>
                  <a:ext uri="{FF2B5EF4-FFF2-40B4-BE49-F238E27FC236}">
                    <a16:creationId xmlns:a16="http://schemas.microsoft.com/office/drawing/2014/main" id="{8FF5C725-33FE-4DCA-9353-8619A43A86EF}"/>
                  </a:ext>
                </a:extLst>
              </p:cNvPr>
              <p:cNvSpPr txBox="1"/>
              <p:nvPr/>
            </p:nvSpPr>
            <p:spPr>
              <a:xfrm>
                <a:off x="3914259"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a:extLst>
                  <a:ext uri="{FF2B5EF4-FFF2-40B4-BE49-F238E27FC236}">
                    <a16:creationId xmlns:a16="http://schemas.microsoft.com/office/drawing/2014/main" id="{453F206E-597B-4E6B-8063-EC3E4ABD0BDD}"/>
                  </a:ext>
                </a:extLst>
              </p:cNvPr>
              <p:cNvSpPr txBox="1"/>
              <p:nvPr/>
            </p:nvSpPr>
            <p:spPr>
              <a:xfrm>
                <a:off x="7597821"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a16="http://schemas.microsoft.com/office/drawing/2014/main" id="{A0074644-E740-430C-A59A-42B521753241}"/>
                  </a:ext>
                </a:extLst>
              </p:cNvPr>
              <p:cNvSpPr txBox="1"/>
              <p:nvPr/>
            </p:nvSpPr>
            <p:spPr>
              <a:xfrm rot="20260451">
                <a:off x="4369974" y="3974801"/>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a16="http://schemas.microsoft.com/office/drawing/2014/main" id="{84EAE70C-F60A-44D8-894B-39F1FA61E66B}"/>
                  </a:ext>
                </a:extLst>
              </p:cNvPr>
              <p:cNvSpPr txBox="1"/>
              <p:nvPr/>
            </p:nvSpPr>
            <p:spPr>
              <a:xfrm rot="19958812">
                <a:off x="6887650" y="4926632"/>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a16="http://schemas.microsoft.com/office/drawing/2014/main" id="{B7CF51D9-812B-4E47-B963-5172379FB09A}"/>
                  </a:ext>
                </a:extLst>
              </p:cNvPr>
              <p:cNvSpPr txBox="1"/>
              <p:nvPr/>
            </p:nvSpPr>
            <p:spPr>
              <a:xfrm rot="1354857">
                <a:off x="6723286" y="39862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a16="http://schemas.microsoft.com/office/drawing/2014/main" id="{A69AE230-7B0A-42B8-AEC3-4B1926B95AE9}"/>
                  </a:ext>
                </a:extLst>
              </p:cNvPr>
              <p:cNvSpPr txBox="1"/>
              <p:nvPr/>
            </p:nvSpPr>
            <p:spPr>
              <a:xfrm rot="1514838">
                <a:off x="4300790" y="5015437"/>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66" name="文本框 65">
            <a:extLst>
              <a:ext uri="{FF2B5EF4-FFF2-40B4-BE49-F238E27FC236}">
                <a16:creationId xmlns:a16="http://schemas.microsoft.com/office/drawing/2014/main" id="{C7E27F8A-9991-4A7E-A58D-E4611DE92F43}"/>
              </a:ext>
            </a:extLst>
          </p:cNvPr>
          <p:cNvSpPr txBox="1"/>
          <p:nvPr/>
        </p:nvSpPr>
        <p:spPr>
          <a:xfrm>
            <a:off x="7925821" y="2543111"/>
            <a:ext cx="3556107" cy="1274195"/>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路由器将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存放在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中</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汇总了网络中路由器对于自己接口的描述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包含全网拓扑的描述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84007869"/>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B2552-1E2C-4D0C-AEE3-533975BE966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E7E9A6-10CA-4839-B44D-4469B3A96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CCF2CD1-7A6A-4E47-B89F-A181C604F6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2165</TotalTime>
  <Words>5874</Words>
  <Application>Microsoft Office PowerPoint</Application>
  <PresentationFormat>宽屏</PresentationFormat>
  <Paragraphs>783</Paragraphs>
  <Slides>49</Slides>
  <Notes>49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Huawei Sans</vt:lpstr>
      <vt:lpstr>PingFang HK</vt:lpstr>
      <vt:lpstr>方正兰亭黑简体</vt:lpstr>
      <vt:lpstr>微软雅黑</vt:lpstr>
      <vt:lpstr>Arial</vt:lpstr>
      <vt:lpstr>Calibri</vt:lpstr>
      <vt:lpstr>Cambria Math</vt:lpstr>
      <vt:lpstr>Courier New</vt:lpstr>
      <vt:lpstr>自定义设计方案</vt:lpstr>
      <vt:lpstr>OSPF基础</vt:lpstr>
      <vt:lpstr>PowerPoint 演示文稿</vt:lpstr>
      <vt:lpstr>PowerPoint 演示文稿</vt:lpstr>
      <vt:lpstr>PowerPoint 演示文稿</vt:lpstr>
      <vt:lpstr>为什么需要动态路由协议？</vt:lpstr>
      <vt:lpstr>动态路由协议的分类</vt:lpstr>
      <vt:lpstr>距离矢量路由协议</vt:lpstr>
      <vt:lpstr>链路状态路由协议 - LSA泛洪</vt:lpstr>
      <vt:lpstr>链路状态路由协议 - LSDB组建</vt:lpstr>
      <vt:lpstr>链路状态路由协议 - SPF计算</vt:lpstr>
      <vt:lpstr>链路状态路由协议 - 路由表生成</vt:lpstr>
      <vt:lpstr>链路状态路由协议总结</vt:lpstr>
      <vt:lpstr>OSPF简介</vt:lpstr>
      <vt:lpstr>OSPF在园区网络中的应用</vt:lpstr>
      <vt:lpstr>OSPF基础术语：区域</vt:lpstr>
      <vt:lpstr>OSPF基础术语：Router-ID</vt:lpstr>
      <vt:lpstr>OSPF的基础术语：度量值</vt:lpstr>
      <vt:lpstr>OSPF协议报文类型</vt:lpstr>
      <vt:lpstr>OSPF三大表项 - 邻居表</vt:lpstr>
      <vt:lpstr>OSPF三大表项 - LSDB表</vt:lpstr>
      <vt:lpstr>OSPF三大表项 - OSPF路由表</vt:lpstr>
      <vt:lpstr>PowerPoint 演示文稿</vt:lpstr>
      <vt:lpstr>OSPF路由器之间的关系</vt:lpstr>
      <vt:lpstr>初识OSPF邻接关系建立过程</vt:lpstr>
      <vt:lpstr>OSPF邻接关系建立流程 - 1</vt:lpstr>
      <vt:lpstr>OSPF邻接关系建立流程 - 2&amp;3</vt:lpstr>
      <vt:lpstr>OSPF邻接关系建立流程 - 4</vt:lpstr>
      <vt:lpstr>OSPF邻居表回顾</vt:lpstr>
      <vt:lpstr>OSPF网络类型简介</vt:lpstr>
      <vt:lpstr>OSPF网络类型 (1)</vt:lpstr>
      <vt:lpstr>OSPF网络类型 (2)</vt:lpstr>
      <vt:lpstr>DR与BDR的背景</vt:lpstr>
      <vt:lpstr>DR与BDR</vt:lpstr>
      <vt:lpstr>OSPF域与单区域</vt:lpstr>
      <vt:lpstr>OSPF多区域</vt:lpstr>
      <vt:lpstr>OSPF路由器类型</vt:lpstr>
      <vt:lpstr>OSPF单区域&amp;多区域典型组网</vt:lpstr>
      <vt:lpstr>PowerPoint 演示文稿</vt:lpstr>
      <vt:lpstr>OSPF基础配置命令 (1)</vt:lpstr>
      <vt:lpstr>OSPF基础配置命令 (2)</vt:lpstr>
      <vt:lpstr>OSPF配置案例</vt:lpstr>
      <vt:lpstr>OSPF配置案例 - 配置接口</vt:lpstr>
      <vt:lpstr>OSPF配置案例 - 配置OSPF (1)</vt:lpstr>
      <vt:lpstr>OSPF配置案例 - 配置OSPF (2)</vt:lpstr>
      <vt:lpstr>OSPF配置案例 – 结果验证 (1)</vt:lpstr>
      <vt:lpstr>OSPF配置案例 – 结果验证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童驰阳</cp:lastModifiedBy>
  <cp:revision>239</cp:revision>
  <dcterms:created xsi:type="dcterms:W3CDTF">2018-11-29T10:16:29Z</dcterms:created>
  <dcterms:modified xsi:type="dcterms:W3CDTF">2021-03-15T05:31:29Z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(3)Y0FdfTJU4AQ0PUcyrb2C8otiekPMjzDa/7PM+Y7IxL1LgTdrulplnT2v5uhbeN8nOswaMqvA
iYXuU5C3VTcMqfNJv8iBRA00YkrJZ85BY9sjcZSlBAxFyeDRqa9UGky+WQno+xH8G9EG4qiG
unK2x99cxIPVK/CcQh3a+qzA2VlIxEWrNlje6Bjzt1YMuRiF2SN+w5SNUUxPYD5ACx8Be3nA
TRJNjwW1WjbD1iG0BB</vt:lpwstr>
  </property>
  <property fmtid="{D5CDD505-2E9C-101B-9397-08002B2CF9AE}" pid="3" name="_2015_ms_pID_7253431">
    <vt:lpwstr>n1iH3vTE5wvTQOEAKMT8C0BT4ff0XN3WFQTN7a58x47FaKkN774KyZ
mSrs1FzCO90vJ3C3XiCsdisCJu/CEEe2zAc/+JaS8nHKcoGJ6rEVP5p6KLpBwZDDeZJvwveW
PjimZ+hpmxbPMiPP1izGHsykY4Pk6Kgqcevl5s+XmkFrvc2owjzB2OxnQ4lvIfE+WsYpmt+d
pxHcYfxteoF5ttnggCB9UoaJPCUuiC0uPmKA</vt:lpwstr>
  </property>
  <property fmtid="{D5CDD505-2E9C-101B-9397-08002B2CF9AE}" pid="4" name="_2015_ms_pID_7253432">
    <vt:lpwstr>dOHRBjFl46D2HvI/aBbzY+A=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